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55"/>
  </p:notesMasterIdLst>
  <p:handoutMasterIdLst>
    <p:handoutMasterId r:id="rId56"/>
  </p:handoutMasterIdLst>
  <p:sldIdLst>
    <p:sldId id="1609" r:id="rId6"/>
    <p:sldId id="1628" r:id="rId7"/>
    <p:sldId id="1629" r:id="rId8"/>
    <p:sldId id="1630" r:id="rId9"/>
    <p:sldId id="1631" r:id="rId10"/>
    <p:sldId id="1632" r:id="rId11"/>
    <p:sldId id="1634" r:id="rId12"/>
    <p:sldId id="1633" r:id="rId13"/>
    <p:sldId id="1610" r:id="rId14"/>
    <p:sldId id="1563" r:id="rId15"/>
    <p:sldId id="1623" r:id="rId16"/>
    <p:sldId id="1554" r:id="rId17"/>
    <p:sldId id="1571" r:id="rId18"/>
    <p:sldId id="1572" r:id="rId19"/>
    <p:sldId id="1573" r:id="rId20"/>
    <p:sldId id="1626" r:id="rId21"/>
    <p:sldId id="1570" r:id="rId22"/>
    <p:sldId id="1576" r:id="rId23"/>
    <p:sldId id="1562" r:id="rId24"/>
    <p:sldId id="1553" r:id="rId25"/>
    <p:sldId id="1564" r:id="rId26"/>
    <p:sldId id="1558" r:id="rId27"/>
    <p:sldId id="1577" r:id="rId28"/>
    <p:sldId id="1583" r:id="rId29"/>
    <p:sldId id="1585" r:id="rId30"/>
    <p:sldId id="1574" r:id="rId31"/>
    <p:sldId id="1608" r:id="rId32"/>
    <p:sldId id="1560" r:id="rId33"/>
    <p:sldId id="1559" r:id="rId34"/>
    <p:sldId id="1575" r:id="rId35"/>
    <p:sldId id="1580" r:id="rId36"/>
    <p:sldId id="1586" r:id="rId37"/>
    <p:sldId id="1578" r:id="rId38"/>
    <p:sldId id="1581" r:id="rId39"/>
    <p:sldId id="1561" r:id="rId40"/>
    <p:sldId id="1611" r:id="rId41"/>
    <p:sldId id="1617" r:id="rId42"/>
    <p:sldId id="1618" r:id="rId43"/>
    <p:sldId id="1619" r:id="rId44"/>
    <p:sldId id="1620" r:id="rId45"/>
    <p:sldId id="1621" r:id="rId46"/>
    <p:sldId id="1622" r:id="rId47"/>
    <p:sldId id="1565" r:id="rId48"/>
    <p:sldId id="1587" r:id="rId49"/>
    <p:sldId id="1588" r:id="rId50"/>
    <p:sldId id="1551" r:id="rId51"/>
    <p:sldId id="1635" r:id="rId52"/>
    <p:sldId id="1530" r:id="rId53"/>
    <p:sldId id="1516"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E0FAB37-CE6D-468E-A566-082D2CB00ED5}">
          <p14:sldIdLst>
            <p14:sldId id="1609"/>
          </p14:sldIdLst>
        </p14:section>
        <p14:section name="Data Warehousing" id="{C10C68CE-95C4-4179-AE90-104747EF6B25}">
          <p14:sldIdLst>
            <p14:sldId id="1628"/>
            <p14:sldId id="1629"/>
            <p14:sldId id="1630"/>
            <p14:sldId id="1631"/>
            <p14:sldId id="1632"/>
            <p14:sldId id="1634"/>
            <p14:sldId id="1633"/>
          </p14:sldIdLst>
        </p14:section>
        <p14:section name="Legacy" id="{3052D31E-277B-48FE-ACAE-92C73B99F9B9}">
          <p14:sldIdLst>
            <p14:sldId id="1610"/>
            <p14:sldId id="1563"/>
            <p14:sldId id="1623"/>
          </p14:sldIdLst>
        </p14:section>
        <p14:section name="Compute Optimized" id="{B41CA9AD-8CAC-4516-939F-EF27E2AB4C1D}">
          <p14:sldIdLst>
            <p14:sldId id="1554"/>
            <p14:sldId id="1571"/>
            <p14:sldId id="1572"/>
            <p14:sldId id="1573"/>
            <p14:sldId id="1626"/>
            <p14:sldId id="1570"/>
            <p14:sldId id="1576"/>
            <p14:sldId id="1562"/>
            <p14:sldId id="1553"/>
            <p14:sldId id="1564"/>
            <p14:sldId id="1558"/>
            <p14:sldId id="1577"/>
            <p14:sldId id="1583"/>
            <p14:sldId id="1585"/>
            <p14:sldId id="1574"/>
            <p14:sldId id="1608"/>
            <p14:sldId id="1560"/>
            <p14:sldId id="1559"/>
            <p14:sldId id="1575"/>
            <p14:sldId id="1580"/>
            <p14:sldId id="1586"/>
            <p14:sldId id="1578"/>
            <p14:sldId id="1581"/>
            <p14:sldId id="1561"/>
          </p14:sldIdLst>
        </p14:section>
        <p14:section name="Implementation Patterns" id="{9AB6BE39-0350-4631-948D-80E2574795DA}">
          <p14:sldIdLst>
            <p14:sldId id="1611"/>
            <p14:sldId id="1617"/>
            <p14:sldId id="1618"/>
            <p14:sldId id="1619"/>
            <p14:sldId id="1620"/>
            <p14:sldId id="1621"/>
            <p14:sldId id="1622"/>
          </p14:sldIdLst>
        </p14:section>
        <p14:section name="Direction" id="{97967BEE-3078-4697-9255-4D27003CBEAD}">
          <p14:sldIdLst>
            <p14:sldId id="1565"/>
            <p14:sldId id="1587"/>
            <p14:sldId id="1588"/>
          </p14:sldIdLst>
        </p14:section>
        <p14:section name="End" id="{AD63B25E-965E-410D-AAF0-F391F7D31CD9}">
          <p14:sldIdLst>
            <p14:sldId id="1551"/>
            <p14:sldId id="1635"/>
            <p14:sldId id="1530"/>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Pat Mines (Sound Planning)" initials="PM(P" lastIdx="26" clrIdx="4">
    <p:extLst>
      <p:ext uri="{19B8F6BF-5375-455C-9EA6-DF929625EA0E}">
        <p15:presenceInfo xmlns:p15="http://schemas.microsoft.com/office/powerpoint/2012/main" userId="S-1-5-21-2127521184-1604012920-1887927527-1381120" providerId="AD"/>
      </p:ext>
    </p:extLst>
  </p:cmAuthor>
  <p:cmAuthor id="5" name="Joe Yong" initials="JY" lastIdx="6" clrIdx="5">
    <p:extLst>
      <p:ext uri="{19B8F6BF-5375-455C-9EA6-DF929625EA0E}">
        <p15:presenceInfo xmlns:p15="http://schemas.microsoft.com/office/powerpoint/2012/main" userId="S-1-5-21-2127521184-1604012920-1887927527-65099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B6B"/>
    <a:srgbClr val="996633"/>
    <a:srgbClr val="FFB900"/>
    <a:srgbClr val="FF8C00"/>
    <a:srgbClr val="FFFFFF"/>
    <a:srgbClr val="0078D7"/>
    <a:srgbClr val="000000"/>
    <a:srgbClr val="D83B01"/>
    <a:srgbClr val="107C10"/>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74665" autoAdjust="0"/>
  </p:normalViewPr>
  <p:slideViewPr>
    <p:cSldViewPr>
      <p:cViewPr varScale="1">
        <p:scale>
          <a:sx n="89" d="100"/>
          <a:sy n="89" d="100"/>
        </p:scale>
        <p:origin x="974" y="51"/>
      </p:cViewPr>
      <p:guideLst/>
    </p:cSldViewPr>
  </p:slideViewPr>
  <p:outlineViewPr>
    <p:cViewPr>
      <p:scale>
        <a:sx n="33" d="100"/>
        <a:sy n="33" d="100"/>
      </p:scale>
      <p:origin x="0" y="-9240"/>
    </p:cViewPr>
  </p:outlineViewPr>
  <p:notesTextViewPr>
    <p:cViewPr>
      <p:scale>
        <a:sx n="25" d="100"/>
        <a:sy n="25" d="100"/>
      </p:scale>
      <p:origin x="0" y="0"/>
    </p:cViewPr>
  </p:notesTextViewPr>
  <p:sorterViewPr>
    <p:cViewPr>
      <p:scale>
        <a:sx n="50" d="100"/>
        <a:sy n="50" d="100"/>
      </p:scale>
      <p:origin x="0" y="0"/>
    </p:cViewPr>
  </p:sorterViewPr>
  <p:notesViewPr>
    <p:cSldViewPr showGuides="1">
      <p:cViewPr>
        <p:scale>
          <a:sx n="200" d="100"/>
          <a:sy n="200" d="100"/>
        </p:scale>
        <p:origin x="1308" y="-30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GB" dirty="0">
                <a:solidFill>
                  <a:schemeClr val="tx1"/>
                </a:solidFill>
              </a:rPr>
              <a:t>Generation</a:t>
            </a:r>
            <a:r>
              <a:rPr lang="en-GB" baseline="0" dirty="0">
                <a:solidFill>
                  <a:schemeClr val="tx1"/>
                </a:solidFill>
              </a:rPr>
              <a:t> 2</a:t>
            </a:r>
            <a:endParaRPr lang="en-GB"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Compressed</c:v>
                </c:pt>
              </c:strCache>
            </c:strRef>
          </c:tx>
          <c:spPr>
            <a:solidFill>
              <a:schemeClr val="tx2"/>
            </a:solidFill>
            <a:ln>
              <a:noFill/>
            </a:ln>
            <a:effectLst/>
          </c:spPr>
          <c:invertIfNegative val="0"/>
          <c:cat>
            <c:strRef>
              <c:f>Sheet1!$A$2:$A$3</c:f>
              <c:strCache>
                <c:ptCount val="2"/>
                <c:pt idx="0">
                  <c:v>Row Storage</c:v>
                </c:pt>
                <c:pt idx="1">
                  <c:v>Columnar</c:v>
                </c:pt>
              </c:strCache>
            </c:strRef>
          </c:cat>
          <c:val>
            <c:numRef>
              <c:f>Sheet1!$B$2:$B$3</c:f>
              <c:numCache>
                <c:formatCode>General</c:formatCode>
                <c:ptCount val="2"/>
                <c:pt idx="0">
                  <c:v>240</c:v>
                </c:pt>
                <c:pt idx="1">
                  <c:v>10000</c:v>
                </c:pt>
              </c:numCache>
            </c:numRef>
          </c:val>
          <c:extLst>
            <c:ext xmlns:c16="http://schemas.microsoft.com/office/drawing/2014/chart" uri="{C3380CC4-5D6E-409C-BE32-E72D297353CC}">
              <c16:uniqueId val="{00000000-EDCE-4E49-88C2-7483ED6CC3EA}"/>
            </c:ext>
          </c:extLst>
        </c:ser>
        <c:ser>
          <c:idx val="1"/>
          <c:order val="1"/>
          <c:tx>
            <c:strRef>
              <c:f>Sheet1!$C$1</c:f>
              <c:strCache>
                <c:ptCount val="1"/>
                <c:pt idx="0">
                  <c:v>Raw</c:v>
                </c:pt>
              </c:strCache>
            </c:strRef>
          </c:tx>
          <c:spPr>
            <a:solidFill>
              <a:srgbClr val="0078D7"/>
            </a:solidFill>
            <a:ln>
              <a:noFill/>
            </a:ln>
            <a:effectLst/>
          </c:spPr>
          <c:invertIfNegative val="0"/>
          <c:cat>
            <c:strRef>
              <c:f>Sheet1!$A$2:$A$3</c:f>
              <c:strCache>
                <c:ptCount val="2"/>
                <c:pt idx="0">
                  <c:v>Row Storage</c:v>
                </c:pt>
                <c:pt idx="1">
                  <c:v>Columnar</c:v>
                </c:pt>
              </c:strCache>
            </c:strRef>
          </c:cat>
          <c:val>
            <c:numRef>
              <c:f>Sheet1!$C$2:$C$3</c:f>
              <c:numCache>
                <c:formatCode>General</c:formatCode>
                <c:ptCount val="2"/>
                <c:pt idx="0">
                  <c:v>1200</c:v>
                </c:pt>
              </c:numCache>
            </c:numRef>
          </c:val>
          <c:extLst>
            <c:ext xmlns:c16="http://schemas.microsoft.com/office/drawing/2014/chart" uri="{C3380CC4-5D6E-409C-BE32-E72D297353CC}">
              <c16:uniqueId val="{00000001-EDCE-4E49-88C2-7483ED6CC3EA}"/>
            </c:ext>
          </c:extLst>
        </c:ser>
        <c:dLbls>
          <c:showLegendKey val="0"/>
          <c:showVal val="0"/>
          <c:showCatName val="0"/>
          <c:showSerName val="0"/>
          <c:showPercent val="0"/>
          <c:showBubbleSize val="0"/>
        </c:dLbls>
        <c:gapWidth val="219"/>
        <c:overlap val="-27"/>
        <c:axId val="648594544"/>
        <c:axId val="648595104"/>
      </c:barChart>
      <c:catAx>
        <c:axId val="64859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648595104"/>
        <c:crosses val="autoZero"/>
        <c:auto val="1"/>
        <c:lblAlgn val="ctr"/>
        <c:lblOffset val="100"/>
        <c:noMultiLvlLbl val="0"/>
      </c:catAx>
      <c:valAx>
        <c:axId val="64859510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8594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GB" dirty="0">
                <a:solidFill>
                  <a:schemeClr val="tx1"/>
                </a:solidFill>
              </a:rPr>
              <a:t>Generation</a:t>
            </a:r>
            <a:r>
              <a:rPr lang="en-GB" baseline="0" dirty="0">
                <a:solidFill>
                  <a:schemeClr val="tx1"/>
                </a:solidFill>
              </a:rPr>
              <a:t> 1</a:t>
            </a:r>
            <a:endParaRPr lang="en-GB"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Compressed</c:v>
                </c:pt>
              </c:strCache>
            </c:strRef>
          </c:tx>
          <c:spPr>
            <a:solidFill>
              <a:schemeClr val="tx2"/>
            </a:solidFill>
            <a:ln>
              <a:noFill/>
            </a:ln>
            <a:effectLst/>
          </c:spPr>
          <c:invertIfNegative val="0"/>
          <c:cat>
            <c:strRef>
              <c:f>Sheet1!$A$2</c:f>
              <c:strCache>
                <c:ptCount val="1"/>
                <c:pt idx="0">
                  <c:v>Max Capacity</c:v>
                </c:pt>
              </c:strCache>
            </c:strRef>
          </c:cat>
          <c:val>
            <c:numRef>
              <c:f>Sheet1!$B$2</c:f>
              <c:numCache>
                <c:formatCode>General</c:formatCode>
                <c:ptCount val="1"/>
                <c:pt idx="0">
                  <c:v>240</c:v>
                </c:pt>
              </c:numCache>
            </c:numRef>
          </c:val>
          <c:extLst>
            <c:ext xmlns:c16="http://schemas.microsoft.com/office/drawing/2014/chart" uri="{C3380CC4-5D6E-409C-BE32-E72D297353CC}">
              <c16:uniqueId val="{00000000-934F-4425-8790-61588BB76B92}"/>
            </c:ext>
          </c:extLst>
        </c:ser>
        <c:ser>
          <c:idx val="1"/>
          <c:order val="1"/>
          <c:tx>
            <c:strRef>
              <c:f>Sheet1!$C$1</c:f>
              <c:strCache>
                <c:ptCount val="1"/>
                <c:pt idx="0">
                  <c:v>Raw</c:v>
                </c:pt>
              </c:strCache>
            </c:strRef>
          </c:tx>
          <c:spPr>
            <a:solidFill>
              <a:srgbClr val="0078D7"/>
            </a:solidFill>
            <a:ln>
              <a:noFill/>
            </a:ln>
            <a:effectLst/>
          </c:spPr>
          <c:invertIfNegative val="0"/>
          <c:cat>
            <c:strRef>
              <c:f>Sheet1!$A$2</c:f>
              <c:strCache>
                <c:ptCount val="1"/>
                <c:pt idx="0">
                  <c:v>Max Capacity</c:v>
                </c:pt>
              </c:strCache>
            </c:strRef>
          </c:cat>
          <c:val>
            <c:numRef>
              <c:f>Sheet1!$C$2</c:f>
              <c:numCache>
                <c:formatCode>General</c:formatCode>
                <c:ptCount val="1"/>
                <c:pt idx="0">
                  <c:v>1200</c:v>
                </c:pt>
              </c:numCache>
            </c:numRef>
          </c:val>
          <c:extLst>
            <c:ext xmlns:c16="http://schemas.microsoft.com/office/drawing/2014/chart" uri="{C3380CC4-5D6E-409C-BE32-E72D297353CC}">
              <c16:uniqueId val="{00000001-934F-4425-8790-61588BB76B92}"/>
            </c:ext>
          </c:extLst>
        </c:ser>
        <c:dLbls>
          <c:showLegendKey val="0"/>
          <c:showVal val="0"/>
          <c:showCatName val="0"/>
          <c:showSerName val="0"/>
          <c:showPercent val="0"/>
          <c:showBubbleSize val="0"/>
        </c:dLbls>
        <c:gapWidth val="219"/>
        <c:overlap val="-27"/>
        <c:axId val="849666576"/>
        <c:axId val="849667136"/>
      </c:barChart>
      <c:catAx>
        <c:axId val="84966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849667136"/>
        <c:crosses val="autoZero"/>
        <c:auto val="1"/>
        <c:lblAlgn val="ctr"/>
        <c:lblOffset val="100"/>
        <c:noMultiLvlLbl val="0"/>
      </c:catAx>
      <c:valAx>
        <c:axId val="849667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966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solidFill>
                  <a:schemeClr val="tx1"/>
                </a:solidFill>
              </a:rPr>
              <a:t>Generation</a:t>
            </a:r>
            <a:r>
              <a:rPr lang="en-US" baseline="0" dirty="0">
                <a:solidFill>
                  <a:schemeClr val="tx1"/>
                </a:solidFill>
              </a:rPr>
              <a:t> 2</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cDWU</c:v>
                </c:pt>
              </c:strCache>
            </c:strRef>
          </c:tx>
          <c:spPr>
            <a:solidFill>
              <a:srgbClr val="0078D7"/>
            </a:solidFill>
            <a:ln>
              <a:noFill/>
            </a:ln>
            <a:effectLst/>
          </c:spPr>
          <c:cat>
            <c:numRef>
              <c:f>Sheet1!$A$2:$A$12</c:f>
              <c:numCache>
                <c:formatCode>General</c:formatCode>
                <c:ptCount val="11"/>
                <c:pt idx="0">
                  <c:v>1000</c:v>
                </c:pt>
                <c:pt idx="1">
                  <c:v>1500</c:v>
                </c:pt>
                <c:pt idx="2">
                  <c:v>2000</c:v>
                </c:pt>
                <c:pt idx="3">
                  <c:v>2500</c:v>
                </c:pt>
                <c:pt idx="4">
                  <c:v>3000</c:v>
                </c:pt>
                <c:pt idx="5">
                  <c:v>5000</c:v>
                </c:pt>
                <c:pt idx="6">
                  <c:v>6000</c:v>
                </c:pt>
                <c:pt idx="7">
                  <c:v>7500</c:v>
                </c:pt>
                <c:pt idx="8">
                  <c:v>10000</c:v>
                </c:pt>
                <c:pt idx="9">
                  <c:v>15000</c:v>
                </c:pt>
                <c:pt idx="10">
                  <c:v>30000</c:v>
                </c:pt>
              </c:numCache>
            </c:numRef>
          </c:cat>
          <c:val>
            <c:numRef>
              <c:f>Sheet1!$B$2:$B$12</c:f>
              <c:numCache>
                <c:formatCode>"$"#,##0.00</c:formatCode>
                <c:ptCount val="11"/>
                <c:pt idx="0">
                  <c:v>6.05</c:v>
                </c:pt>
                <c:pt idx="1">
                  <c:v>9.0749999999999993</c:v>
                </c:pt>
                <c:pt idx="2">
                  <c:v>12.1</c:v>
                </c:pt>
                <c:pt idx="3">
                  <c:v>15.125</c:v>
                </c:pt>
                <c:pt idx="4">
                  <c:v>18.149999999999999</c:v>
                </c:pt>
                <c:pt idx="5">
                  <c:v>30.25</c:v>
                </c:pt>
                <c:pt idx="6">
                  <c:v>36.299999999999997</c:v>
                </c:pt>
                <c:pt idx="7">
                  <c:v>45.375</c:v>
                </c:pt>
                <c:pt idx="8">
                  <c:v>60.5</c:v>
                </c:pt>
                <c:pt idx="9">
                  <c:v>90.75</c:v>
                </c:pt>
                <c:pt idx="10">
                  <c:v>181.5</c:v>
                </c:pt>
              </c:numCache>
            </c:numRef>
          </c:val>
          <c:extLst>
            <c:ext xmlns:c16="http://schemas.microsoft.com/office/drawing/2014/chart" uri="{C3380CC4-5D6E-409C-BE32-E72D297353CC}">
              <c16:uniqueId val="{00000000-4627-4FF7-95C0-985756A68623}"/>
            </c:ext>
          </c:extLst>
        </c:ser>
        <c:dLbls>
          <c:showLegendKey val="0"/>
          <c:showVal val="0"/>
          <c:showCatName val="0"/>
          <c:showSerName val="0"/>
          <c:showPercent val="0"/>
          <c:showBubbleSize val="0"/>
        </c:dLbls>
        <c:axId val="855922544"/>
        <c:axId val="855923104"/>
      </c:areaChart>
      <c:catAx>
        <c:axId val="85592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5923104"/>
        <c:crosses val="autoZero"/>
        <c:auto val="1"/>
        <c:lblAlgn val="ctr"/>
        <c:lblOffset val="100"/>
        <c:noMultiLvlLbl val="0"/>
      </c:catAx>
      <c:valAx>
        <c:axId val="855923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5922544"/>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solidFill>
                  <a:schemeClr val="tx1"/>
                </a:solidFill>
              </a:rPr>
              <a:t>Generation</a:t>
            </a:r>
            <a:r>
              <a:rPr lang="en-US" baseline="0" dirty="0">
                <a:solidFill>
                  <a:schemeClr val="tx1"/>
                </a:solidFill>
              </a:rPr>
              <a:t> 1</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DWU</c:v>
                </c:pt>
              </c:strCache>
            </c:strRef>
          </c:tx>
          <c:spPr>
            <a:solidFill>
              <a:schemeClr val="tx2"/>
            </a:solidFill>
            <a:ln>
              <a:noFill/>
            </a:ln>
            <a:effectLst/>
          </c:spPr>
          <c:cat>
            <c:numRef>
              <c:f>Sheet1!$A$2:$A$13</c:f>
              <c:numCache>
                <c:formatCode>General</c:formatCode>
                <c:ptCount val="12"/>
                <c:pt idx="0">
                  <c:v>100</c:v>
                </c:pt>
                <c:pt idx="1">
                  <c:v>200</c:v>
                </c:pt>
                <c:pt idx="2">
                  <c:v>300</c:v>
                </c:pt>
                <c:pt idx="3">
                  <c:v>400</c:v>
                </c:pt>
                <c:pt idx="4">
                  <c:v>500</c:v>
                </c:pt>
                <c:pt idx="5">
                  <c:v>600</c:v>
                </c:pt>
                <c:pt idx="6">
                  <c:v>1000</c:v>
                </c:pt>
                <c:pt idx="7">
                  <c:v>1200</c:v>
                </c:pt>
                <c:pt idx="8">
                  <c:v>1500</c:v>
                </c:pt>
                <c:pt idx="9">
                  <c:v>2000</c:v>
                </c:pt>
                <c:pt idx="10">
                  <c:v>3000</c:v>
                </c:pt>
                <c:pt idx="11">
                  <c:v>6000</c:v>
                </c:pt>
              </c:numCache>
            </c:numRef>
          </c:cat>
          <c:val>
            <c:numRef>
              <c:f>Sheet1!$B$2:$B$13</c:f>
              <c:numCache>
                <c:formatCode>"$"#,##0.00</c:formatCode>
                <c:ptCount val="12"/>
                <c:pt idx="0">
                  <c:v>1.21</c:v>
                </c:pt>
                <c:pt idx="1">
                  <c:v>2.42</c:v>
                </c:pt>
                <c:pt idx="2">
                  <c:v>3.63</c:v>
                </c:pt>
                <c:pt idx="3">
                  <c:v>4.84</c:v>
                </c:pt>
                <c:pt idx="4">
                  <c:v>6.05</c:v>
                </c:pt>
                <c:pt idx="5">
                  <c:v>7.26</c:v>
                </c:pt>
                <c:pt idx="6">
                  <c:v>12.1</c:v>
                </c:pt>
                <c:pt idx="7">
                  <c:v>14.52</c:v>
                </c:pt>
                <c:pt idx="8">
                  <c:v>18.149999999999999</c:v>
                </c:pt>
                <c:pt idx="9">
                  <c:v>24.2</c:v>
                </c:pt>
                <c:pt idx="10">
                  <c:v>36.299999999999997</c:v>
                </c:pt>
                <c:pt idx="11">
                  <c:v>72.599999999999994</c:v>
                </c:pt>
              </c:numCache>
            </c:numRef>
          </c:val>
          <c:extLst>
            <c:ext xmlns:c16="http://schemas.microsoft.com/office/drawing/2014/chart" uri="{C3380CC4-5D6E-409C-BE32-E72D297353CC}">
              <c16:uniqueId val="{00000000-D513-4781-9790-249E697921A9}"/>
            </c:ext>
          </c:extLst>
        </c:ser>
        <c:dLbls>
          <c:showLegendKey val="0"/>
          <c:showVal val="0"/>
          <c:showCatName val="0"/>
          <c:showSerName val="0"/>
          <c:showPercent val="0"/>
          <c:showBubbleSize val="0"/>
        </c:dLbls>
        <c:axId val="819221392"/>
        <c:axId val="819221952"/>
      </c:areaChart>
      <c:catAx>
        <c:axId val="81922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9221952"/>
        <c:crosses val="autoZero"/>
        <c:auto val="1"/>
        <c:lblAlgn val="ctr"/>
        <c:lblOffset val="100"/>
        <c:noMultiLvlLbl val="0"/>
      </c:catAx>
      <c:valAx>
        <c:axId val="819221952"/>
        <c:scaling>
          <c:orientation val="minMax"/>
          <c:max val="200"/>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9221392"/>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SQLDW vs. Redshift vs. Big</a:t>
            </a:r>
            <a:r>
              <a:rPr lang="en-US" baseline="0" dirty="0"/>
              <a:t> Query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SQLDW</c:v>
                </c:pt>
              </c:strCache>
            </c:strRef>
          </c:tx>
          <c:spPr>
            <a:solidFill>
              <a:schemeClr val="accent1"/>
            </a:solidFill>
            <a:ln>
              <a:noFill/>
            </a:ln>
            <a:effectLst/>
          </c:spPr>
          <c:invertIfNegative val="0"/>
          <c:cat>
            <c:strRef>
              <c:f>Sheet1!$A$2:$A$23</c:f>
              <c:strCache>
                <c:ptCount val="22"/>
                <c:pt idx="0">
                  <c:v>Query01</c:v>
                </c:pt>
                <c:pt idx="1">
                  <c:v>Query02</c:v>
                </c:pt>
                <c:pt idx="2">
                  <c:v>Query03</c:v>
                </c:pt>
                <c:pt idx="3">
                  <c:v>Query04</c:v>
                </c:pt>
                <c:pt idx="4">
                  <c:v>Query05</c:v>
                </c:pt>
                <c:pt idx="5">
                  <c:v>Query06</c:v>
                </c:pt>
                <c:pt idx="6">
                  <c:v>Query07</c:v>
                </c:pt>
                <c:pt idx="7">
                  <c:v>Query08</c:v>
                </c:pt>
                <c:pt idx="8">
                  <c:v>Query09</c:v>
                </c:pt>
                <c:pt idx="9">
                  <c:v>Query10</c:v>
                </c:pt>
                <c:pt idx="10">
                  <c:v>Query11</c:v>
                </c:pt>
                <c:pt idx="11">
                  <c:v>Query12</c:v>
                </c:pt>
                <c:pt idx="12">
                  <c:v>Query13</c:v>
                </c:pt>
                <c:pt idx="13">
                  <c:v>Query14</c:v>
                </c:pt>
                <c:pt idx="14">
                  <c:v>Query15</c:v>
                </c:pt>
                <c:pt idx="15">
                  <c:v>Query16</c:v>
                </c:pt>
                <c:pt idx="16">
                  <c:v>Query17</c:v>
                </c:pt>
                <c:pt idx="17">
                  <c:v>Query18</c:v>
                </c:pt>
                <c:pt idx="18">
                  <c:v>Query19</c:v>
                </c:pt>
                <c:pt idx="19">
                  <c:v>Query20</c:v>
                </c:pt>
                <c:pt idx="20">
                  <c:v>Query21</c:v>
                </c:pt>
                <c:pt idx="21">
                  <c:v>Query22</c:v>
                </c:pt>
              </c:strCache>
            </c:strRef>
          </c:cat>
          <c:val>
            <c:numRef>
              <c:f>Sheet1!$B$2:$B$23</c:f>
              <c:numCache>
                <c:formatCode>#,##0</c:formatCode>
                <c:ptCount val="22"/>
                <c:pt idx="0">
                  <c:v>48656</c:v>
                </c:pt>
                <c:pt idx="1">
                  <c:v>8703</c:v>
                </c:pt>
                <c:pt idx="2">
                  <c:v>35186</c:v>
                </c:pt>
                <c:pt idx="3">
                  <c:v>19063</c:v>
                </c:pt>
                <c:pt idx="4">
                  <c:v>28783</c:v>
                </c:pt>
                <c:pt idx="5">
                  <c:v>1780</c:v>
                </c:pt>
                <c:pt idx="6">
                  <c:v>29590</c:v>
                </c:pt>
                <c:pt idx="7">
                  <c:v>27310</c:v>
                </c:pt>
                <c:pt idx="8">
                  <c:v>127566</c:v>
                </c:pt>
                <c:pt idx="9">
                  <c:v>20390</c:v>
                </c:pt>
                <c:pt idx="10">
                  <c:v>54033</c:v>
                </c:pt>
                <c:pt idx="11">
                  <c:v>8187</c:v>
                </c:pt>
                <c:pt idx="12">
                  <c:v>111317</c:v>
                </c:pt>
                <c:pt idx="13">
                  <c:v>16846</c:v>
                </c:pt>
                <c:pt idx="14">
                  <c:v>9720</c:v>
                </c:pt>
                <c:pt idx="15">
                  <c:v>70990</c:v>
                </c:pt>
                <c:pt idx="16">
                  <c:v>12577</c:v>
                </c:pt>
                <c:pt idx="17">
                  <c:v>91313</c:v>
                </c:pt>
                <c:pt idx="18">
                  <c:v>22484</c:v>
                </c:pt>
                <c:pt idx="19">
                  <c:v>97844</c:v>
                </c:pt>
                <c:pt idx="20">
                  <c:v>38986</c:v>
                </c:pt>
                <c:pt idx="21">
                  <c:v>40873</c:v>
                </c:pt>
              </c:numCache>
            </c:numRef>
          </c:val>
          <c:extLst>
            <c:ext xmlns:c16="http://schemas.microsoft.com/office/drawing/2014/chart" uri="{C3380CC4-5D6E-409C-BE32-E72D297353CC}">
              <c16:uniqueId val="{00000000-1122-4FA1-BEBC-3A8EC0C6EA19}"/>
            </c:ext>
          </c:extLst>
        </c:ser>
        <c:ser>
          <c:idx val="1"/>
          <c:order val="1"/>
          <c:tx>
            <c:strRef>
              <c:f>Sheet1!$C$1</c:f>
              <c:strCache>
                <c:ptCount val="1"/>
                <c:pt idx="0">
                  <c:v>Redshift</c:v>
                </c:pt>
              </c:strCache>
            </c:strRef>
          </c:tx>
          <c:spPr>
            <a:solidFill>
              <a:schemeClr val="accent3"/>
            </a:solidFill>
            <a:ln>
              <a:noFill/>
            </a:ln>
            <a:effectLst/>
          </c:spPr>
          <c:invertIfNegative val="0"/>
          <c:cat>
            <c:strRef>
              <c:f>Sheet1!$A$2:$A$23</c:f>
              <c:strCache>
                <c:ptCount val="22"/>
                <c:pt idx="0">
                  <c:v>Query01</c:v>
                </c:pt>
                <c:pt idx="1">
                  <c:v>Query02</c:v>
                </c:pt>
                <c:pt idx="2">
                  <c:v>Query03</c:v>
                </c:pt>
                <c:pt idx="3">
                  <c:v>Query04</c:v>
                </c:pt>
                <c:pt idx="4">
                  <c:v>Query05</c:v>
                </c:pt>
                <c:pt idx="5">
                  <c:v>Query06</c:v>
                </c:pt>
                <c:pt idx="6">
                  <c:v>Query07</c:v>
                </c:pt>
                <c:pt idx="7">
                  <c:v>Query08</c:v>
                </c:pt>
                <c:pt idx="8">
                  <c:v>Query09</c:v>
                </c:pt>
                <c:pt idx="9">
                  <c:v>Query10</c:v>
                </c:pt>
                <c:pt idx="10">
                  <c:v>Query11</c:v>
                </c:pt>
                <c:pt idx="11">
                  <c:v>Query12</c:v>
                </c:pt>
                <c:pt idx="12">
                  <c:v>Query13</c:v>
                </c:pt>
                <c:pt idx="13">
                  <c:v>Query14</c:v>
                </c:pt>
                <c:pt idx="14">
                  <c:v>Query15</c:v>
                </c:pt>
                <c:pt idx="15">
                  <c:v>Query16</c:v>
                </c:pt>
                <c:pt idx="16">
                  <c:v>Query17</c:v>
                </c:pt>
                <c:pt idx="17">
                  <c:v>Query18</c:v>
                </c:pt>
                <c:pt idx="18">
                  <c:v>Query19</c:v>
                </c:pt>
                <c:pt idx="19">
                  <c:v>Query20</c:v>
                </c:pt>
                <c:pt idx="20">
                  <c:v>Query21</c:v>
                </c:pt>
                <c:pt idx="21">
                  <c:v>Query22</c:v>
                </c:pt>
              </c:strCache>
            </c:strRef>
          </c:cat>
          <c:val>
            <c:numRef>
              <c:f>Sheet1!$C$2:$C$23</c:f>
              <c:numCache>
                <c:formatCode>#,##0</c:formatCode>
                <c:ptCount val="22"/>
                <c:pt idx="0">
                  <c:v>41863</c:v>
                </c:pt>
                <c:pt idx="1">
                  <c:v>21751</c:v>
                </c:pt>
                <c:pt idx="2">
                  <c:v>113804</c:v>
                </c:pt>
                <c:pt idx="3">
                  <c:v>54069</c:v>
                </c:pt>
                <c:pt idx="4">
                  <c:v>57763</c:v>
                </c:pt>
                <c:pt idx="5">
                  <c:v>10826</c:v>
                </c:pt>
                <c:pt idx="6">
                  <c:v>122454</c:v>
                </c:pt>
                <c:pt idx="7">
                  <c:v>92430</c:v>
                </c:pt>
                <c:pt idx="8">
                  <c:v>613642</c:v>
                </c:pt>
                <c:pt idx="9">
                  <c:v>33090</c:v>
                </c:pt>
                <c:pt idx="10">
                  <c:v>64853</c:v>
                </c:pt>
                <c:pt idx="11">
                  <c:v>24520</c:v>
                </c:pt>
                <c:pt idx="12">
                  <c:v>168113</c:v>
                </c:pt>
                <c:pt idx="13">
                  <c:v>17657</c:v>
                </c:pt>
                <c:pt idx="14">
                  <c:v>28199</c:v>
                </c:pt>
                <c:pt idx="15">
                  <c:v>20719</c:v>
                </c:pt>
                <c:pt idx="16">
                  <c:v>85029</c:v>
                </c:pt>
                <c:pt idx="17">
                  <c:v>87107</c:v>
                </c:pt>
                <c:pt idx="18">
                  <c:v>21064</c:v>
                </c:pt>
                <c:pt idx="19">
                  <c:v>61333</c:v>
                </c:pt>
                <c:pt idx="20">
                  <c:v>105160</c:v>
                </c:pt>
                <c:pt idx="21">
                  <c:v>45567</c:v>
                </c:pt>
              </c:numCache>
            </c:numRef>
          </c:val>
          <c:extLst>
            <c:ext xmlns:c16="http://schemas.microsoft.com/office/drawing/2014/chart" uri="{C3380CC4-5D6E-409C-BE32-E72D297353CC}">
              <c16:uniqueId val="{00000001-1122-4FA1-BEBC-3A8EC0C6EA19}"/>
            </c:ext>
          </c:extLst>
        </c:ser>
        <c:ser>
          <c:idx val="2"/>
          <c:order val="2"/>
          <c:tx>
            <c:strRef>
              <c:f>Sheet1!$D$1</c:f>
              <c:strCache>
                <c:ptCount val="1"/>
                <c:pt idx="0">
                  <c:v>BigQuery</c:v>
                </c:pt>
              </c:strCache>
            </c:strRef>
          </c:tx>
          <c:spPr>
            <a:solidFill>
              <a:schemeClr val="accent5"/>
            </a:solidFill>
            <a:ln>
              <a:noFill/>
            </a:ln>
            <a:effectLst/>
          </c:spPr>
          <c:invertIfNegative val="0"/>
          <c:cat>
            <c:strRef>
              <c:f>Sheet1!$A$2:$A$23</c:f>
              <c:strCache>
                <c:ptCount val="22"/>
                <c:pt idx="0">
                  <c:v>Query01</c:v>
                </c:pt>
                <c:pt idx="1">
                  <c:v>Query02</c:v>
                </c:pt>
                <c:pt idx="2">
                  <c:v>Query03</c:v>
                </c:pt>
                <c:pt idx="3">
                  <c:v>Query04</c:v>
                </c:pt>
                <c:pt idx="4">
                  <c:v>Query05</c:v>
                </c:pt>
                <c:pt idx="5">
                  <c:v>Query06</c:v>
                </c:pt>
                <c:pt idx="6">
                  <c:v>Query07</c:v>
                </c:pt>
                <c:pt idx="7">
                  <c:v>Query08</c:v>
                </c:pt>
                <c:pt idx="8">
                  <c:v>Query09</c:v>
                </c:pt>
                <c:pt idx="9">
                  <c:v>Query10</c:v>
                </c:pt>
                <c:pt idx="10">
                  <c:v>Query11</c:v>
                </c:pt>
                <c:pt idx="11">
                  <c:v>Query12</c:v>
                </c:pt>
                <c:pt idx="12">
                  <c:v>Query13</c:v>
                </c:pt>
                <c:pt idx="13">
                  <c:v>Query14</c:v>
                </c:pt>
                <c:pt idx="14">
                  <c:v>Query15</c:v>
                </c:pt>
                <c:pt idx="15">
                  <c:v>Query16</c:v>
                </c:pt>
                <c:pt idx="16">
                  <c:v>Query17</c:v>
                </c:pt>
                <c:pt idx="17">
                  <c:v>Query18</c:v>
                </c:pt>
                <c:pt idx="18">
                  <c:v>Query19</c:v>
                </c:pt>
                <c:pt idx="19">
                  <c:v>Query20</c:v>
                </c:pt>
                <c:pt idx="20">
                  <c:v>Query21</c:v>
                </c:pt>
                <c:pt idx="21">
                  <c:v>Query22</c:v>
                </c:pt>
              </c:strCache>
            </c:strRef>
          </c:cat>
          <c:val>
            <c:numRef>
              <c:f>Sheet1!$D$2:$D$23</c:f>
              <c:numCache>
                <c:formatCode>#,##0</c:formatCode>
                <c:ptCount val="22"/>
                <c:pt idx="0">
                  <c:v>59469</c:v>
                </c:pt>
                <c:pt idx="1">
                  <c:v>655428</c:v>
                </c:pt>
                <c:pt idx="2">
                  <c:v>611675</c:v>
                </c:pt>
                <c:pt idx="3">
                  <c:v>334286</c:v>
                </c:pt>
                <c:pt idx="4">
                  <c:v>2745820</c:v>
                </c:pt>
                <c:pt idx="5">
                  <c:v>11180</c:v>
                </c:pt>
                <c:pt idx="6">
                  <c:v>1868093</c:v>
                </c:pt>
                <c:pt idx="7">
                  <c:v>1517591</c:v>
                </c:pt>
                <c:pt idx="8">
                  <c:v>3601612</c:v>
                </c:pt>
                <c:pt idx="9">
                  <c:v>451434</c:v>
                </c:pt>
                <c:pt idx="10">
                  <c:v>354396</c:v>
                </c:pt>
                <c:pt idx="11">
                  <c:v>210587</c:v>
                </c:pt>
                <c:pt idx="12">
                  <c:v>297742</c:v>
                </c:pt>
                <c:pt idx="13">
                  <c:v>66710</c:v>
                </c:pt>
                <c:pt idx="14">
                  <c:v>52324</c:v>
                </c:pt>
                <c:pt idx="15">
                  <c:v>327249</c:v>
                </c:pt>
                <c:pt idx="16">
                  <c:v>596564</c:v>
                </c:pt>
                <c:pt idx="17">
                  <c:v>2159825</c:v>
                </c:pt>
                <c:pt idx="18">
                  <c:v>96326</c:v>
                </c:pt>
                <c:pt idx="19">
                  <c:v>270698</c:v>
                </c:pt>
                <c:pt idx="20">
                  <c:v>2244659</c:v>
                </c:pt>
                <c:pt idx="21">
                  <c:v>185981</c:v>
                </c:pt>
              </c:numCache>
            </c:numRef>
          </c:val>
          <c:extLst>
            <c:ext xmlns:c16="http://schemas.microsoft.com/office/drawing/2014/chart" uri="{C3380CC4-5D6E-409C-BE32-E72D297353CC}">
              <c16:uniqueId val="{00000002-1122-4FA1-BEBC-3A8EC0C6EA19}"/>
            </c:ext>
          </c:extLst>
        </c:ser>
        <c:dLbls>
          <c:showLegendKey val="0"/>
          <c:showVal val="0"/>
          <c:showCatName val="0"/>
          <c:showSerName val="0"/>
          <c:showPercent val="0"/>
          <c:showBubbleSize val="0"/>
        </c:dLbls>
        <c:gapWidth val="219"/>
        <c:overlap val="-27"/>
        <c:axId val="1129362408"/>
        <c:axId val="1129363720"/>
      </c:barChart>
      <c:catAx>
        <c:axId val="1129362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9363720"/>
        <c:crosses val="autoZero"/>
        <c:auto val="1"/>
        <c:lblAlgn val="ctr"/>
        <c:lblOffset val="100"/>
        <c:noMultiLvlLbl val="0"/>
      </c:catAx>
      <c:valAx>
        <c:axId val="11293637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9362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Regions Supported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Regions Supported</c:v>
                </c:pt>
              </c:strCache>
            </c:strRef>
          </c:tx>
          <c:spPr>
            <a:ln w="28575" cap="rnd">
              <a:solidFill>
                <a:schemeClr val="accent1"/>
              </a:solidFill>
              <a:round/>
            </a:ln>
            <a:effectLst/>
          </c:spPr>
          <c:marker>
            <c:symbol val="none"/>
          </c:marker>
          <c:cat>
            <c:strRef>
              <c:f>Sheet1!$A$2:$A$6</c:f>
              <c:strCache>
                <c:ptCount val="5"/>
                <c:pt idx="0">
                  <c:v>Today</c:v>
                </c:pt>
                <c:pt idx="1">
                  <c:v>Jan-18</c:v>
                </c:pt>
                <c:pt idx="2">
                  <c:v>Feb-18</c:v>
                </c:pt>
                <c:pt idx="3">
                  <c:v>Mar-18</c:v>
                </c:pt>
                <c:pt idx="4">
                  <c:v>May-18</c:v>
                </c:pt>
              </c:strCache>
            </c:strRef>
          </c:cat>
          <c:val>
            <c:numRef>
              <c:f>Sheet1!$B$2:$B$6</c:f>
              <c:numCache>
                <c:formatCode>General</c:formatCode>
                <c:ptCount val="5"/>
                <c:pt idx="0">
                  <c:v>6</c:v>
                </c:pt>
                <c:pt idx="1">
                  <c:v>9</c:v>
                </c:pt>
                <c:pt idx="2">
                  <c:v>14</c:v>
                </c:pt>
                <c:pt idx="3">
                  <c:v>18</c:v>
                </c:pt>
                <c:pt idx="4">
                  <c:v>19</c:v>
                </c:pt>
              </c:numCache>
            </c:numRef>
          </c:val>
          <c:smooth val="0"/>
          <c:extLst>
            <c:ext xmlns:c16="http://schemas.microsoft.com/office/drawing/2014/chart" uri="{C3380CC4-5D6E-409C-BE32-E72D297353CC}">
              <c16:uniqueId val="{00000000-F1DB-4251-8F40-8F596F838BCB}"/>
            </c:ext>
          </c:extLst>
        </c:ser>
        <c:dLbls>
          <c:showLegendKey val="0"/>
          <c:showVal val="0"/>
          <c:showCatName val="0"/>
          <c:showSerName val="0"/>
          <c:showPercent val="0"/>
          <c:showBubbleSize val="0"/>
        </c:dLbls>
        <c:smooth val="0"/>
        <c:axId val="819224752"/>
        <c:axId val="876368016"/>
      </c:lineChart>
      <c:catAx>
        <c:axId val="81922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6368016"/>
        <c:crosses val="autoZero"/>
        <c:auto val="1"/>
        <c:lblAlgn val="ctr"/>
        <c:lblOffset val="100"/>
        <c:noMultiLvlLbl val="0"/>
      </c:catAx>
      <c:valAx>
        <c:axId val="876368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9224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D40DA7-23EC-42F0-B148-D4EB09610E1A}" type="doc">
      <dgm:prSet loTypeId="urn:microsoft.com/office/officeart/2005/8/layout/pyramid1" loCatId="pyramid" qsTypeId="urn:microsoft.com/office/officeart/2005/8/quickstyle/simple1" qsCatId="simple" csTypeId="urn:microsoft.com/office/officeart/2005/8/colors/accent0_1" csCatId="mainScheme" phldr="1"/>
      <dgm:spPr/>
    </dgm:pt>
    <dgm:pt modelId="{86E3DF06-600B-4EDA-9317-6D3BC8A9026F}">
      <dgm:prSet phldrT="[Text]" custT="1"/>
      <dgm:spPr>
        <a:solidFill>
          <a:schemeClr val="accent1"/>
        </a:solidFill>
        <a:ln w="19050">
          <a:solidFill>
            <a:schemeClr val="bg1"/>
          </a:solidFill>
        </a:ln>
      </dgm:spPr>
      <dgm:t>
        <a:bodyPr anchor="b"/>
        <a:lstStyle/>
        <a:p>
          <a:r>
            <a:rPr lang="en-US" sz="3600" dirty="0">
              <a:solidFill>
                <a:schemeClr val="bg1"/>
              </a:solidFill>
            </a:rPr>
            <a:t>Memory</a:t>
          </a:r>
          <a:endParaRPr lang="en-GB" sz="3600" dirty="0">
            <a:solidFill>
              <a:schemeClr val="bg1"/>
            </a:solidFill>
          </a:endParaRPr>
        </a:p>
      </dgm:t>
    </dgm:pt>
    <dgm:pt modelId="{791BF3CE-38C0-486D-A51D-B7B5B04E07A8}" type="parTrans" cxnId="{FDBA5BDE-E28A-43E7-9BDA-2016641B2912}">
      <dgm:prSet/>
      <dgm:spPr/>
      <dgm:t>
        <a:bodyPr/>
        <a:lstStyle/>
        <a:p>
          <a:endParaRPr lang="en-GB"/>
        </a:p>
      </dgm:t>
    </dgm:pt>
    <dgm:pt modelId="{6FFA01FA-26DF-4D33-91DA-DC2CEBDFCD93}" type="sibTrans" cxnId="{FDBA5BDE-E28A-43E7-9BDA-2016641B2912}">
      <dgm:prSet/>
      <dgm:spPr/>
      <dgm:t>
        <a:bodyPr/>
        <a:lstStyle/>
        <a:p>
          <a:endParaRPr lang="en-GB"/>
        </a:p>
      </dgm:t>
    </dgm:pt>
    <dgm:pt modelId="{8C59A8D5-BA99-428D-A45A-EB328ED806BF}">
      <dgm:prSet phldrT="[Text]"/>
      <dgm:spPr>
        <a:solidFill>
          <a:schemeClr val="accent3"/>
        </a:solidFill>
        <a:ln w="19050">
          <a:solidFill>
            <a:schemeClr val="bg1"/>
          </a:solidFill>
        </a:ln>
      </dgm:spPr>
      <dgm:t>
        <a:bodyPr anchor="b"/>
        <a:lstStyle/>
        <a:p>
          <a:r>
            <a:rPr lang="en-US" dirty="0">
              <a:solidFill>
                <a:schemeClr val="bg1"/>
              </a:solidFill>
            </a:rPr>
            <a:t>Cache</a:t>
          </a:r>
          <a:endParaRPr lang="en-GB" dirty="0">
            <a:solidFill>
              <a:schemeClr val="bg1"/>
            </a:solidFill>
          </a:endParaRPr>
        </a:p>
      </dgm:t>
    </dgm:pt>
    <dgm:pt modelId="{C07844B8-58F6-469A-9218-1BF862E95959}" type="parTrans" cxnId="{3700DCAB-B845-46B2-B990-27588D2162C3}">
      <dgm:prSet/>
      <dgm:spPr/>
      <dgm:t>
        <a:bodyPr/>
        <a:lstStyle/>
        <a:p>
          <a:endParaRPr lang="en-GB"/>
        </a:p>
      </dgm:t>
    </dgm:pt>
    <dgm:pt modelId="{F936658E-312C-4536-90D0-590A533D4E72}" type="sibTrans" cxnId="{3700DCAB-B845-46B2-B990-27588D2162C3}">
      <dgm:prSet/>
      <dgm:spPr/>
      <dgm:t>
        <a:bodyPr/>
        <a:lstStyle/>
        <a:p>
          <a:endParaRPr lang="en-GB"/>
        </a:p>
      </dgm:t>
    </dgm:pt>
    <dgm:pt modelId="{6F831D9B-878B-4F1F-B803-C8D727E1AD0E}">
      <dgm:prSet phldrT="[Text]"/>
      <dgm:spPr>
        <a:solidFill>
          <a:schemeClr val="tx1"/>
        </a:solidFill>
        <a:ln w="19050">
          <a:solidFill>
            <a:schemeClr val="bg1"/>
          </a:solidFill>
        </a:ln>
      </dgm:spPr>
      <dgm:t>
        <a:bodyPr anchor="b"/>
        <a:lstStyle/>
        <a:p>
          <a:r>
            <a:rPr lang="en-US" dirty="0">
              <a:solidFill>
                <a:schemeClr val="bg1"/>
              </a:solidFill>
            </a:rPr>
            <a:t>Remote Storage</a:t>
          </a:r>
          <a:endParaRPr lang="en-GB" dirty="0">
            <a:solidFill>
              <a:schemeClr val="bg1"/>
            </a:solidFill>
          </a:endParaRPr>
        </a:p>
      </dgm:t>
    </dgm:pt>
    <dgm:pt modelId="{A5D0357A-E1AA-42A3-AB53-F3E1A227F11F}" type="parTrans" cxnId="{BC250004-03A3-4FCF-A648-1131687A8032}">
      <dgm:prSet/>
      <dgm:spPr/>
      <dgm:t>
        <a:bodyPr/>
        <a:lstStyle/>
        <a:p>
          <a:endParaRPr lang="en-GB"/>
        </a:p>
      </dgm:t>
    </dgm:pt>
    <dgm:pt modelId="{E709DCB7-9361-4614-9E88-7CEF3D8D5749}" type="sibTrans" cxnId="{BC250004-03A3-4FCF-A648-1131687A8032}">
      <dgm:prSet/>
      <dgm:spPr/>
      <dgm:t>
        <a:bodyPr/>
        <a:lstStyle/>
        <a:p>
          <a:endParaRPr lang="en-GB"/>
        </a:p>
      </dgm:t>
    </dgm:pt>
    <dgm:pt modelId="{C377CFDC-EDFA-47B7-B07C-BA430F08D2D6}" type="pres">
      <dgm:prSet presAssocID="{F6D40DA7-23EC-42F0-B148-D4EB09610E1A}" presName="Name0" presStyleCnt="0">
        <dgm:presLayoutVars>
          <dgm:dir/>
          <dgm:animLvl val="lvl"/>
          <dgm:resizeHandles val="exact"/>
        </dgm:presLayoutVars>
      </dgm:prSet>
      <dgm:spPr/>
    </dgm:pt>
    <dgm:pt modelId="{97047CC1-E547-42B5-9625-7A6A20CCBA0A}" type="pres">
      <dgm:prSet presAssocID="{86E3DF06-600B-4EDA-9317-6D3BC8A9026F}" presName="Name8" presStyleCnt="0"/>
      <dgm:spPr/>
    </dgm:pt>
    <dgm:pt modelId="{89A25DEC-5F73-44FF-BABE-A4165A3E90DA}" type="pres">
      <dgm:prSet presAssocID="{86E3DF06-600B-4EDA-9317-6D3BC8A9026F}" presName="level" presStyleLbl="node1" presStyleIdx="0" presStyleCnt="3" custScaleY="76533">
        <dgm:presLayoutVars>
          <dgm:chMax val="1"/>
          <dgm:bulletEnabled val="1"/>
        </dgm:presLayoutVars>
      </dgm:prSet>
      <dgm:spPr/>
    </dgm:pt>
    <dgm:pt modelId="{F5F71200-79EB-42B7-8527-9D7322D46A6C}" type="pres">
      <dgm:prSet presAssocID="{86E3DF06-600B-4EDA-9317-6D3BC8A9026F}" presName="levelTx" presStyleLbl="revTx" presStyleIdx="0" presStyleCnt="0">
        <dgm:presLayoutVars>
          <dgm:chMax val="1"/>
          <dgm:bulletEnabled val="1"/>
        </dgm:presLayoutVars>
      </dgm:prSet>
      <dgm:spPr/>
    </dgm:pt>
    <dgm:pt modelId="{3666CBFD-0AA1-4753-B4B9-C26A0A6BDF62}" type="pres">
      <dgm:prSet presAssocID="{8C59A8D5-BA99-428D-A45A-EB328ED806BF}" presName="Name8" presStyleCnt="0"/>
      <dgm:spPr/>
    </dgm:pt>
    <dgm:pt modelId="{BEAB3674-D5E3-4583-BB76-E5F1D1F1CF8B}" type="pres">
      <dgm:prSet presAssocID="{8C59A8D5-BA99-428D-A45A-EB328ED806BF}" presName="level" presStyleLbl="node1" presStyleIdx="1" presStyleCnt="3" custScaleY="66010">
        <dgm:presLayoutVars>
          <dgm:chMax val="1"/>
          <dgm:bulletEnabled val="1"/>
        </dgm:presLayoutVars>
      </dgm:prSet>
      <dgm:spPr/>
    </dgm:pt>
    <dgm:pt modelId="{29AF3A2C-5C3C-411E-967F-7AC95F4E48CA}" type="pres">
      <dgm:prSet presAssocID="{8C59A8D5-BA99-428D-A45A-EB328ED806BF}" presName="levelTx" presStyleLbl="revTx" presStyleIdx="0" presStyleCnt="0">
        <dgm:presLayoutVars>
          <dgm:chMax val="1"/>
          <dgm:bulletEnabled val="1"/>
        </dgm:presLayoutVars>
      </dgm:prSet>
      <dgm:spPr/>
    </dgm:pt>
    <dgm:pt modelId="{23745798-D361-4856-ACCF-E6899E9D4C42}" type="pres">
      <dgm:prSet presAssocID="{6F831D9B-878B-4F1F-B803-C8D727E1AD0E}" presName="Name8" presStyleCnt="0"/>
      <dgm:spPr/>
    </dgm:pt>
    <dgm:pt modelId="{AA673155-A9BD-40EC-B33E-6B53B086777F}" type="pres">
      <dgm:prSet presAssocID="{6F831D9B-878B-4F1F-B803-C8D727E1AD0E}" presName="level" presStyleLbl="node1" presStyleIdx="2" presStyleCnt="3">
        <dgm:presLayoutVars>
          <dgm:chMax val="1"/>
          <dgm:bulletEnabled val="1"/>
        </dgm:presLayoutVars>
      </dgm:prSet>
      <dgm:spPr/>
    </dgm:pt>
    <dgm:pt modelId="{81FD8A3D-CAAC-4C40-8640-56A18D4DF507}" type="pres">
      <dgm:prSet presAssocID="{6F831D9B-878B-4F1F-B803-C8D727E1AD0E}" presName="levelTx" presStyleLbl="revTx" presStyleIdx="0" presStyleCnt="0">
        <dgm:presLayoutVars>
          <dgm:chMax val="1"/>
          <dgm:bulletEnabled val="1"/>
        </dgm:presLayoutVars>
      </dgm:prSet>
      <dgm:spPr/>
    </dgm:pt>
  </dgm:ptLst>
  <dgm:cxnLst>
    <dgm:cxn modelId="{BC250004-03A3-4FCF-A648-1131687A8032}" srcId="{F6D40DA7-23EC-42F0-B148-D4EB09610E1A}" destId="{6F831D9B-878B-4F1F-B803-C8D727E1AD0E}" srcOrd="2" destOrd="0" parTransId="{A5D0357A-E1AA-42A3-AB53-F3E1A227F11F}" sibTransId="{E709DCB7-9361-4614-9E88-7CEF3D8D5749}"/>
    <dgm:cxn modelId="{E2596922-2A46-4EEA-8DC4-0C8EB97C9042}" type="presOf" srcId="{86E3DF06-600B-4EDA-9317-6D3BC8A9026F}" destId="{89A25DEC-5F73-44FF-BABE-A4165A3E90DA}" srcOrd="0" destOrd="0" presId="urn:microsoft.com/office/officeart/2005/8/layout/pyramid1"/>
    <dgm:cxn modelId="{2EFF9D3D-10F0-42EF-BE5E-DBB4B042CBCC}" type="presOf" srcId="{86E3DF06-600B-4EDA-9317-6D3BC8A9026F}" destId="{F5F71200-79EB-42B7-8527-9D7322D46A6C}" srcOrd="1" destOrd="0" presId="urn:microsoft.com/office/officeart/2005/8/layout/pyramid1"/>
    <dgm:cxn modelId="{64626664-8781-451F-AB0B-7412D1E18463}" type="presOf" srcId="{8C59A8D5-BA99-428D-A45A-EB328ED806BF}" destId="{29AF3A2C-5C3C-411E-967F-7AC95F4E48CA}" srcOrd="1" destOrd="0" presId="urn:microsoft.com/office/officeart/2005/8/layout/pyramid1"/>
    <dgm:cxn modelId="{B9FBE568-397A-4CC6-B858-A5547CCFE869}" type="presOf" srcId="{6F831D9B-878B-4F1F-B803-C8D727E1AD0E}" destId="{81FD8A3D-CAAC-4C40-8640-56A18D4DF507}" srcOrd="1" destOrd="0" presId="urn:microsoft.com/office/officeart/2005/8/layout/pyramid1"/>
    <dgm:cxn modelId="{B9940E94-081F-4DC4-A79A-D6C4D58901D4}" type="presOf" srcId="{F6D40DA7-23EC-42F0-B148-D4EB09610E1A}" destId="{C377CFDC-EDFA-47B7-B07C-BA430F08D2D6}" srcOrd="0" destOrd="0" presId="urn:microsoft.com/office/officeart/2005/8/layout/pyramid1"/>
    <dgm:cxn modelId="{7B8492AA-D2D0-4CB0-9681-573402C10EBA}" type="presOf" srcId="{8C59A8D5-BA99-428D-A45A-EB328ED806BF}" destId="{BEAB3674-D5E3-4583-BB76-E5F1D1F1CF8B}" srcOrd="0" destOrd="0" presId="urn:microsoft.com/office/officeart/2005/8/layout/pyramid1"/>
    <dgm:cxn modelId="{3700DCAB-B845-46B2-B990-27588D2162C3}" srcId="{F6D40DA7-23EC-42F0-B148-D4EB09610E1A}" destId="{8C59A8D5-BA99-428D-A45A-EB328ED806BF}" srcOrd="1" destOrd="0" parTransId="{C07844B8-58F6-469A-9218-1BF862E95959}" sibTransId="{F936658E-312C-4536-90D0-590A533D4E72}"/>
    <dgm:cxn modelId="{D8EC9ED5-2EA0-497C-B754-E3C9895E9A23}" type="presOf" srcId="{6F831D9B-878B-4F1F-B803-C8D727E1AD0E}" destId="{AA673155-A9BD-40EC-B33E-6B53B086777F}" srcOrd="0" destOrd="0" presId="urn:microsoft.com/office/officeart/2005/8/layout/pyramid1"/>
    <dgm:cxn modelId="{FDBA5BDE-E28A-43E7-9BDA-2016641B2912}" srcId="{F6D40DA7-23EC-42F0-B148-D4EB09610E1A}" destId="{86E3DF06-600B-4EDA-9317-6D3BC8A9026F}" srcOrd="0" destOrd="0" parTransId="{791BF3CE-38C0-486D-A51D-B7B5B04E07A8}" sibTransId="{6FFA01FA-26DF-4D33-91DA-DC2CEBDFCD93}"/>
    <dgm:cxn modelId="{D8B15053-A9C2-4441-A782-10F97DABCC38}" type="presParOf" srcId="{C377CFDC-EDFA-47B7-B07C-BA430F08D2D6}" destId="{97047CC1-E547-42B5-9625-7A6A20CCBA0A}" srcOrd="0" destOrd="0" presId="urn:microsoft.com/office/officeart/2005/8/layout/pyramid1"/>
    <dgm:cxn modelId="{46F00E4F-B041-4C0B-AEC6-283FC690F816}" type="presParOf" srcId="{97047CC1-E547-42B5-9625-7A6A20CCBA0A}" destId="{89A25DEC-5F73-44FF-BABE-A4165A3E90DA}" srcOrd="0" destOrd="0" presId="urn:microsoft.com/office/officeart/2005/8/layout/pyramid1"/>
    <dgm:cxn modelId="{1EBD178D-54AE-46B2-815B-77B2F25D8567}" type="presParOf" srcId="{97047CC1-E547-42B5-9625-7A6A20CCBA0A}" destId="{F5F71200-79EB-42B7-8527-9D7322D46A6C}" srcOrd="1" destOrd="0" presId="urn:microsoft.com/office/officeart/2005/8/layout/pyramid1"/>
    <dgm:cxn modelId="{7E9B844D-EA45-46E0-A2DA-4390556CB0C0}" type="presParOf" srcId="{C377CFDC-EDFA-47B7-B07C-BA430F08D2D6}" destId="{3666CBFD-0AA1-4753-B4B9-C26A0A6BDF62}" srcOrd="1" destOrd="0" presId="urn:microsoft.com/office/officeart/2005/8/layout/pyramid1"/>
    <dgm:cxn modelId="{BB224927-3D71-403A-9327-E6E58C278EED}" type="presParOf" srcId="{3666CBFD-0AA1-4753-B4B9-C26A0A6BDF62}" destId="{BEAB3674-D5E3-4583-BB76-E5F1D1F1CF8B}" srcOrd="0" destOrd="0" presId="urn:microsoft.com/office/officeart/2005/8/layout/pyramid1"/>
    <dgm:cxn modelId="{836645C7-FAA2-4940-859B-995CB092B420}" type="presParOf" srcId="{3666CBFD-0AA1-4753-B4B9-C26A0A6BDF62}" destId="{29AF3A2C-5C3C-411E-967F-7AC95F4E48CA}" srcOrd="1" destOrd="0" presId="urn:microsoft.com/office/officeart/2005/8/layout/pyramid1"/>
    <dgm:cxn modelId="{65E15405-05A9-4578-887F-05A079C67803}" type="presParOf" srcId="{C377CFDC-EDFA-47B7-B07C-BA430F08D2D6}" destId="{23745798-D361-4856-ACCF-E6899E9D4C42}" srcOrd="2" destOrd="0" presId="urn:microsoft.com/office/officeart/2005/8/layout/pyramid1"/>
    <dgm:cxn modelId="{3915EBC6-1A0F-424F-B37C-FD6350E89F54}" type="presParOf" srcId="{23745798-D361-4856-ACCF-E6899E9D4C42}" destId="{AA673155-A9BD-40EC-B33E-6B53B086777F}" srcOrd="0" destOrd="0" presId="urn:microsoft.com/office/officeart/2005/8/layout/pyramid1"/>
    <dgm:cxn modelId="{7415786D-63EF-4601-B339-977839EDE479}" type="presParOf" srcId="{23745798-D361-4856-ACCF-E6899E9D4C42}" destId="{81FD8A3D-CAAC-4C40-8640-56A18D4DF507}" srcOrd="1" destOrd="0" presId="urn:microsoft.com/office/officeart/2005/8/layout/pyramid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25DEC-5F73-44FF-BABE-A4165A3E90DA}">
      <dsp:nvSpPr>
        <dsp:cNvPr id="0" name=""/>
        <dsp:cNvSpPr/>
      </dsp:nvSpPr>
      <dsp:spPr>
        <a:xfrm>
          <a:off x="2837406" y="0"/>
          <a:ext cx="2616170" cy="1592889"/>
        </a:xfrm>
        <a:prstGeom prst="trapezoid">
          <a:avLst>
            <a:gd name="adj" fmla="val 82120"/>
          </a:avLst>
        </a:prstGeom>
        <a:solidFill>
          <a:schemeClr val="accent1"/>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dirty="0">
              <a:solidFill>
                <a:schemeClr val="bg1"/>
              </a:solidFill>
            </a:rPr>
            <a:t>Memory</a:t>
          </a:r>
          <a:endParaRPr lang="en-GB" sz="3600" kern="1200" dirty="0">
            <a:solidFill>
              <a:schemeClr val="bg1"/>
            </a:solidFill>
          </a:endParaRPr>
        </a:p>
      </dsp:txBody>
      <dsp:txXfrm>
        <a:off x="2837406" y="0"/>
        <a:ext cx="2616170" cy="1592889"/>
      </dsp:txXfrm>
    </dsp:sp>
    <dsp:sp modelId="{BEAB3674-D5E3-4583-BB76-E5F1D1F1CF8B}">
      <dsp:nvSpPr>
        <dsp:cNvPr id="0" name=""/>
        <dsp:cNvSpPr/>
      </dsp:nvSpPr>
      <dsp:spPr>
        <a:xfrm>
          <a:off x="1709177" y="1592889"/>
          <a:ext cx="4872627" cy="1373873"/>
        </a:xfrm>
        <a:prstGeom prst="trapezoid">
          <a:avLst>
            <a:gd name="adj" fmla="val 82120"/>
          </a:avLst>
        </a:prstGeom>
        <a:solidFill>
          <a:schemeClr val="accent3"/>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b" anchorCtr="0">
          <a:noAutofit/>
        </a:bodyPr>
        <a:lstStyle/>
        <a:p>
          <a:pPr marL="0" lvl="0" indent="0" algn="ctr" defTabSz="2800350">
            <a:lnSpc>
              <a:spcPct val="90000"/>
            </a:lnSpc>
            <a:spcBef>
              <a:spcPct val="0"/>
            </a:spcBef>
            <a:spcAft>
              <a:spcPct val="35000"/>
            </a:spcAft>
            <a:buNone/>
          </a:pPr>
          <a:r>
            <a:rPr lang="en-US" sz="6300" kern="1200" dirty="0">
              <a:solidFill>
                <a:schemeClr val="bg1"/>
              </a:solidFill>
            </a:rPr>
            <a:t>Cache</a:t>
          </a:r>
          <a:endParaRPr lang="en-GB" sz="6300" kern="1200" dirty="0">
            <a:solidFill>
              <a:schemeClr val="bg1"/>
            </a:solidFill>
          </a:endParaRPr>
        </a:p>
      </dsp:txBody>
      <dsp:txXfrm>
        <a:off x="2561887" y="1592889"/>
        <a:ext cx="3167207" cy="1373873"/>
      </dsp:txXfrm>
    </dsp:sp>
    <dsp:sp modelId="{AA673155-A9BD-40EC-B33E-6B53B086777F}">
      <dsp:nvSpPr>
        <dsp:cNvPr id="0" name=""/>
        <dsp:cNvSpPr/>
      </dsp:nvSpPr>
      <dsp:spPr>
        <a:xfrm>
          <a:off x="0" y="2966762"/>
          <a:ext cx="8290982" cy="2081310"/>
        </a:xfrm>
        <a:prstGeom prst="trapezoid">
          <a:avLst>
            <a:gd name="adj" fmla="val 82120"/>
          </a:avLst>
        </a:prstGeom>
        <a:solidFill>
          <a:schemeClr val="tx1"/>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b" anchorCtr="0">
          <a:noAutofit/>
        </a:bodyPr>
        <a:lstStyle/>
        <a:p>
          <a:pPr marL="0" lvl="0" indent="0" algn="ctr" defTabSz="2800350">
            <a:lnSpc>
              <a:spcPct val="90000"/>
            </a:lnSpc>
            <a:spcBef>
              <a:spcPct val="0"/>
            </a:spcBef>
            <a:spcAft>
              <a:spcPct val="35000"/>
            </a:spcAft>
            <a:buNone/>
          </a:pPr>
          <a:r>
            <a:rPr lang="en-US" sz="6300" kern="1200" dirty="0">
              <a:solidFill>
                <a:schemeClr val="bg1"/>
              </a:solidFill>
            </a:rPr>
            <a:t>Remote Storage</a:t>
          </a:r>
          <a:endParaRPr lang="en-GB" sz="6300" kern="1200" dirty="0">
            <a:solidFill>
              <a:schemeClr val="bg1"/>
            </a:solidFill>
          </a:endParaRPr>
        </a:p>
      </dsp:txBody>
      <dsp:txXfrm>
        <a:off x="1450922" y="2966762"/>
        <a:ext cx="5389138" cy="208131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0.43592</cdr:x>
      <cdr:y>0.27871</cdr:y>
    </cdr:from>
    <cdr:to>
      <cdr:x>0.62537</cdr:x>
      <cdr:y>0.46747</cdr:y>
    </cdr:to>
    <cdr:sp macro="" textlink="">
      <cdr:nvSpPr>
        <cdr:cNvPr id="2" name="TextBox 1">
          <a:extLst xmlns:a="http://schemas.openxmlformats.org/drawingml/2006/main">
            <a:ext uri="{FF2B5EF4-FFF2-40B4-BE49-F238E27FC236}">
              <a16:creationId xmlns:a16="http://schemas.microsoft.com/office/drawing/2014/main" id="{088BAFBF-D367-47FF-B7BB-B3A062420982}"/>
            </a:ext>
          </a:extLst>
        </cdr:cNvPr>
        <cdr:cNvSpPr txBox="1"/>
      </cdr:nvSpPr>
      <cdr:spPr>
        <a:xfrm xmlns:a="http://schemas.openxmlformats.org/drawingml/2006/main">
          <a:off x="1758477" y="1132687"/>
          <a:ext cx="764225" cy="767121"/>
        </a:xfrm>
        <a:prstGeom xmlns:a="http://schemas.openxmlformats.org/drawingml/2006/main" prst="rect">
          <a:avLst/>
        </a:prstGeom>
        <a:noFill xmlns:a="http://schemas.openxmlformats.org/drawingml/2006/main"/>
      </cdr:spPr>
      <cdr:txBody>
        <a:bodyPr xmlns:a="http://schemas.openxmlformats.org/drawingml/2006/main" vertOverflow="clip" wrap="none" lIns="182880" tIns="146304" rIns="182880" bIns="146304" rtlCol="0">
          <a:spAutoFit/>
        </a:bodyPr>
        <a:lstStyle xmlns:a="http://schemas.openxmlformats.org/drawingml/2006/main"/>
        <a:p xmlns:a="http://schemas.openxmlformats.org/drawingml/2006/main">
          <a:pPr>
            <a:lnSpc>
              <a:spcPct val="90000"/>
            </a:lnSpc>
            <a:spcAft>
              <a:spcPts val="600"/>
            </a:spcAft>
          </a:pPr>
          <a:r>
            <a:rPr lang="en-US" sz="5400" dirty="0">
              <a:gradFill>
                <a:gsLst>
                  <a:gs pos="2917">
                    <a:schemeClr val="tx1"/>
                  </a:gs>
                  <a:gs pos="30000">
                    <a:schemeClr val="tx1"/>
                  </a:gs>
                </a:gsLst>
                <a:lin ang="5400000" scaled="0"/>
              </a:gradFill>
            </a:rPr>
            <a:t>5x</a:t>
          </a:r>
          <a:endParaRPr lang="en-GB" sz="5400" dirty="0" err="1">
            <a:gradFill>
              <a:gsLst>
                <a:gs pos="2917">
                  <a:schemeClr val="tx1"/>
                </a:gs>
                <a:gs pos="30000">
                  <a:schemeClr val="tx1"/>
                </a:gs>
              </a:gsLst>
              <a:lin ang="5400000" scaled="0"/>
            </a:gra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2/25/2018 3:08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2/25/2018 3:08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071167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Legacy DWs fix dimensions of compute and storage into compute nodes</a:t>
            </a:r>
          </a:p>
          <a:p>
            <a:pPr marL="171450" indent="-171450">
              <a:buFont typeface="Arial" panose="020B0604020202020204" pitchFamily="34" charset="0"/>
              <a:buChar char="•"/>
            </a:pPr>
            <a:r>
              <a:rPr lang="en-US" dirty="0"/>
              <a:t>Customers either over pay for performance or for storage capacity</a:t>
            </a:r>
          </a:p>
          <a:p>
            <a:pPr marL="171450" indent="-171450">
              <a:buFont typeface="Arial" panose="020B0604020202020204" pitchFamily="34" charset="0"/>
              <a:buChar char="•"/>
            </a:pPr>
            <a:r>
              <a:rPr lang="en-US" dirty="0"/>
              <a:t>Capacity must be provisioned ahead of time (often years in advance)</a:t>
            </a:r>
          </a:p>
          <a:p>
            <a:pPr marL="171450" indent="-171450">
              <a:buFont typeface="Arial" panose="020B0604020202020204" pitchFamily="34" charset="0"/>
              <a:buChar char="•"/>
            </a:pPr>
            <a:r>
              <a:rPr lang="en-US" dirty="0"/>
              <a:t>Scale out solutions have the same problem but at bigger scale </a:t>
            </a:r>
          </a:p>
          <a:p>
            <a:pPr marL="388712" lvl="1" indent="-171450">
              <a:buFont typeface="Arial" panose="020B0604020202020204" pitchFamily="34" charset="0"/>
              <a:buChar char="•"/>
            </a:pPr>
            <a:r>
              <a:rPr lang="en-US" dirty="0"/>
              <a:t>Re-sizing clusters require days of outage</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2/25/2018 3:08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0885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05962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44403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Data Warehouses break the mold by separating compute from storage</a:t>
            </a:r>
          </a:p>
          <a:p>
            <a:pPr marL="171450" indent="-171450">
              <a:buFont typeface="Arial" panose="020B0604020202020204" pitchFamily="34" charset="0"/>
              <a:buChar char="•"/>
            </a:pPr>
            <a:r>
              <a:rPr lang="en-US" dirty="0"/>
              <a:t>Store as much data as you want</a:t>
            </a:r>
          </a:p>
          <a:p>
            <a:pPr marL="171450" indent="-171450">
              <a:buFont typeface="Arial" panose="020B0604020202020204" pitchFamily="34" charset="0"/>
              <a:buChar char="•"/>
            </a:pPr>
            <a:r>
              <a:rPr lang="en-US" dirty="0"/>
              <a:t>Pay for the performance you require</a:t>
            </a:r>
          </a:p>
          <a:p>
            <a:pPr marL="171450" indent="-171450">
              <a:buFont typeface="Arial" panose="020B0604020202020204" pitchFamily="34" charset="0"/>
              <a:buChar char="•"/>
            </a:pPr>
            <a:endParaRPr lang="en-US" dirty="0"/>
          </a:p>
          <a:p>
            <a:r>
              <a:rPr lang="en-US" dirty="0"/>
              <a:t>SQLDW introduces an automated cache that keeps a copy of your data close to the CPUs to </a:t>
            </a:r>
            <a:r>
              <a:rPr lang="en-US" dirty="0" err="1"/>
              <a:t>maximise</a:t>
            </a:r>
            <a:r>
              <a:rPr lang="en-US" dirty="0"/>
              <a:t> performance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16986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Data Warehouses break the mold by separating compute from storage</a:t>
            </a:r>
          </a:p>
          <a:p>
            <a:pPr marL="171450" indent="-171450">
              <a:buFont typeface="Arial" panose="020B0604020202020204" pitchFamily="34" charset="0"/>
              <a:buChar char="•"/>
            </a:pPr>
            <a:r>
              <a:rPr lang="en-US" dirty="0"/>
              <a:t>Store as much data as you want</a:t>
            </a:r>
          </a:p>
          <a:p>
            <a:pPr marL="171450" indent="-171450">
              <a:buFont typeface="Arial" panose="020B0604020202020204" pitchFamily="34" charset="0"/>
              <a:buChar char="•"/>
            </a:pPr>
            <a:r>
              <a:rPr lang="en-US" dirty="0"/>
              <a:t>Pay for the performance you require</a:t>
            </a:r>
          </a:p>
          <a:p>
            <a:pPr marL="171450" indent="-171450">
              <a:buFont typeface="Arial" panose="020B0604020202020204" pitchFamily="34" charset="0"/>
              <a:buChar char="•"/>
            </a:pPr>
            <a:endParaRPr lang="en-US" dirty="0"/>
          </a:p>
          <a:p>
            <a:r>
              <a:rPr lang="en-US" dirty="0"/>
              <a:t>SQLDW introduces an automated cache that keeps a copy of your data close to the CPUs to </a:t>
            </a:r>
            <a:r>
              <a:rPr lang="en-US" dirty="0" err="1"/>
              <a:t>maximise</a:t>
            </a:r>
            <a:r>
              <a:rPr lang="en-US" dirty="0"/>
              <a:t> performance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2586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Data Warehouses break the mold by separating compute from storage</a:t>
            </a:r>
          </a:p>
          <a:p>
            <a:pPr marL="171450" indent="-171450">
              <a:buFont typeface="Arial" panose="020B0604020202020204" pitchFamily="34" charset="0"/>
              <a:buChar char="•"/>
            </a:pPr>
            <a:r>
              <a:rPr lang="en-US" dirty="0"/>
              <a:t>Store as much data as you want</a:t>
            </a:r>
          </a:p>
          <a:p>
            <a:pPr marL="171450" indent="-171450">
              <a:buFont typeface="Arial" panose="020B0604020202020204" pitchFamily="34" charset="0"/>
              <a:buChar char="•"/>
            </a:pPr>
            <a:r>
              <a:rPr lang="en-US" dirty="0"/>
              <a:t>Pay for the performance you require</a:t>
            </a:r>
          </a:p>
          <a:p>
            <a:pPr marL="171450" indent="-171450">
              <a:buFont typeface="Arial" panose="020B0604020202020204" pitchFamily="34" charset="0"/>
              <a:buChar char="•"/>
            </a:pPr>
            <a:endParaRPr lang="en-US" dirty="0"/>
          </a:p>
          <a:p>
            <a:r>
              <a:rPr lang="en-US" dirty="0"/>
              <a:t>SQLDW introduces an automated cache that keeps a copy of your data close to the CPUs to </a:t>
            </a:r>
            <a:r>
              <a:rPr lang="en-US" dirty="0" err="1"/>
              <a:t>maximise</a:t>
            </a:r>
            <a:r>
              <a:rPr lang="en-US" dirty="0"/>
              <a:t> performance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50453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05884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2/25/2018 3:08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78356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Track Revenue</a:t>
            </a:r>
          </a:p>
          <a:p>
            <a:r>
              <a:rPr lang="en-US" b="0" dirty="0"/>
              <a:t>https://customers.microsoft.com/en-US/story/this-maverick-moved-from-amazon-to-azure-and-boosted-customer-revenue-per-click-by-38-percent/</a:t>
            </a:r>
          </a:p>
          <a:p>
            <a:endParaRPr lang="en-US" b="1" dirty="0"/>
          </a:p>
          <a:p>
            <a:r>
              <a:rPr lang="en-US" b="1" dirty="0" err="1"/>
              <a:t>MediaBrix</a:t>
            </a:r>
            <a:r>
              <a:rPr lang="en-US" b="1" dirty="0"/>
              <a:t> – now known as </a:t>
            </a:r>
            <a:r>
              <a:rPr lang="en-US" b="1" dirty="0" err="1"/>
              <a:t>Receptiv</a:t>
            </a:r>
            <a:endParaRPr lang="en-US" b="1" dirty="0"/>
          </a:p>
          <a:p>
            <a:r>
              <a:rPr lang="en-US" b="0" dirty="0"/>
              <a:t>https://customers.microsoft.com/en-US/story/digital-advertising-company-gets-answers-from-terabytes-of-data-with-microsoft-azure-platform</a:t>
            </a:r>
          </a:p>
          <a:p>
            <a:endParaRPr lang="en-US" b="1" dirty="0"/>
          </a:p>
          <a:p>
            <a:r>
              <a:rPr lang="en-US" b="1" dirty="0"/>
              <a:t>Presence Orb</a:t>
            </a:r>
          </a:p>
          <a:p>
            <a:r>
              <a:rPr lang="en-US" b="0" dirty="0"/>
              <a:t>https://customers.microsoft.com/en-US/story/wi-fi-analytics-firm-gains-real-time-benefits-with-azure-sql-data-warehouse</a:t>
            </a:r>
          </a:p>
          <a:p>
            <a:endParaRPr lang="en-US" b="0" dirty="0"/>
          </a:p>
          <a:p>
            <a:r>
              <a:rPr lang="en-US" b="1" dirty="0" err="1"/>
              <a:t>Targetbase</a:t>
            </a:r>
            <a:endParaRPr lang="en-US" b="1" dirty="0"/>
          </a:p>
          <a:p>
            <a:r>
              <a:rPr lang="en-US" b="0" dirty="0"/>
              <a:t>https://customers.microsoft.com/en-us/story/targetbase</a:t>
            </a:r>
          </a:p>
        </p:txBody>
      </p:sp>
      <p:sp>
        <p:nvSpPr>
          <p:cNvPr id="4" name="Slide Number Placeholder 3"/>
          <p:cNvSpPr>
            <a:spLocks noGrp="1"/>
          </p:cNvSpPr>
          <p:nvPr>
            <p:ph type="sldNum" sz="quarter" idx="10"/>
          </p:nvPr>
        </p:nvSpPr>
        <p:spPr/>
        <p:txBody>
          <a:bodyPr/>
          <a:lstStyle/>
          <a:p>
            <a:fld id="{4484ABEE-72D2-4711-B507-13A06E438805}" type="slidenum">
              <a:rPr lang="en-US" smtClean="0"/>
              <a:t>18</a:t>
            </a:fld>
            <a:endParaRPr lang="en-US" dirty="0"/>
          </a:p>
        </p:txBody>
      </p:sp>
    </p:spTree>
    <p:extLst>
      <p:ext uri="{BB962C8B-B14F-4D97-AF65-F5344CB8AC3E}">
        <p14:creationId xmlns:p14="http://schemas.microsoft.com/office/powerpoint/2010/main" val="1641603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Question: </a:t>
            </a:r>
            <a:r>
              <a:rPr kumimoji="0" lang="en-US" sz="9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Where should be do data</a:t>
            </a:r>
            <a:r>
              <a:rPr kumimoji="0" lang="en-US" sz="900" b="1" i="0" u="none" strike="noStrike" kern="1200" cap="none" spc="0" normalizeH="0" noProof="0" dirty="0">
                <a:ln>
                  <a:noFill/>
                </a:ln>
                <a:gradFill>
                  <a:gsLst>
                    <a:gs pos="2917">
                      <a:srgbClr val="000000"/>
                    </a:gs>
                    <a:gs pos="30000">
                      <a:srgbClr val="000000"/>
                    </a:gs>
                  </a:gsLst>
                  <a:lin ang="5400000" scaled="0"/>
                </a:gradFill>
                <a:effectLst/>
                <a:uLnTx/>
                <a:uFillTx/>
                <a:latin typeface="Segoe UI Light"/>
                <a:ea typeface="+mn-ea"/>
                <a:cs typeface="+mn-cs"/>
              </a:rPr>
              <a:t> transformations (data lake, relational database, Databricks, </a:t>
            </a:r>
            <a:r>
              <a:rPr kumimoji="0" lang="en-US" sz="900" b="1" i="0" u="none" strike="noStrike" kern="1200" cap="none" spc="0" normalizeH="0" noProof="0" dirty="0" err="1">
                <a:ln>
                  <a:noFill/>
                </a:ln>
                <a:gradFill>
                  <a:gsLst>
                    <a:gs pos="2917">
                      <a:srgbClr val="000000"/>
                    </a:gs>
                    <a:gs pos="30000">
                      <a:srgbClr val="000000"/>
                    </a:gs>
                  </a:gsLst>
                  <a:lin ang="5400000" scaled="0"/>
                </a:gradFill>
                <a:effectLst/>
                <a:uLnTx/>
                <a:uFillTx/>
                <a:latin typeface="Segoe UI Light"/>
                <a:ea typeface="+mn-ea"/>
                <a:cs typeface="+mn-cs"/>
              </a:rPr>
              <a:t>etc</a:t>
            </a:r>
            <a:r>
              <a:rPr kumimoji="0" lang="en-US" sz="900" b="1" i="0" u="none" strike="noStrike" kern="1200" cap="none" spc="0" normalizeH="0" noProof="0" dirty="0">
                <a:ln>
                  <a:noFill/>
                </a:ln>
                <a:gradFill>
                  <a:gsLst>
                    <a:gs pos="2917">
                      <a:srgbClr val="000000"/>
                    </a:gs>
                    <a:gs pos="30000">
                      <a:srgbClr val="000000"/>
                    </a:gs>
                  </a:gsLst>
                  <a:lin ang="5400000" scaled="0"/>
                </a:gradFill>
                <a:effectLst/>
                <a:uLnTx/>
                <a:uFillTx/>
                <a:latin typeface="Segoe UI Light"/>
                <a:ea typeface="+mn-ea"/>
                <a:cs typeface="+mn-cs"/>
              </a:rPr>
              <a:t>)?</a:t>
            </a:r>
          </a:p>
          <a:p>
            <a:pPr marL="0" marR="0" lvl="0" indent="0" algn="l" defTabSz="932742" rtl="0" eaLnBrk="1" fontAlgn="auto" latinLnBrk="0" hangingPunct="1">
              <a:lnSpc>
                <a:spcPct val="90000"/>
              </a:lnSpc>
              <a:spcBef>
                <a:spcPts val="0"/>
              </a:spcBef>
              <a:spcAft>
                <a:spcPts val="340"/>
              </a:spcAft>
              <a:buClrTx/>
              <a:buSzTx/>
              <a:buFontTx/>
              <a:buNone/>
              <a:tabLst/>
              <a:defRPr/>
            </a:pPr>
            <a:endParaRPr kumimoji="0" lang="en-US" sz="9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Question: </a:t>
            </a:r>
            <a:r>
              <a:rPr kumimoji="0" lang="en-US" sz="9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What are</a:t>
            </a:r>
            <a:r>
              <a:rPr kumimoji="0" lang="en-US" sz="900" b="1" i="0" u="none" strike="noStrike" kern="1200" cap="none" spc="0" normalizeH="0" noProof="0" dirty="0">
                <a:ln>
                  <a:noFill/>
                </a:ln>
                <a:gradFill>
                  <a:gsLst>
                    <a:gs pos="2917">
                      <a:srgbClr val="000000"/>
                    </a:gs>
                    <a:gs pos="30000">
                      <a:srgbClr val="000000"/>
                    </a:gs>
                  </a:gsLst>
                  <a:lin ang="5400000" scaled="0"/>
                </a:gradFill>
                <a:effectLst/>
                <a:uLnTx/>
                <a:uFillTx/>
                <a:latin typeface="Segoe UI Light"/>
                <a:ea typeface="+mn-ea"/>
                <a:cs typeface="+mn-cs"/>
              </a:rPr>
              <a:t> the cost vs performance tradeoffs with our products? (many companies will sacrifice performance to save money)</a:t>
            </a:r>
            <a:endParaRPr kumimoji="0" lang="en-US" sz="9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kumimoji="0" lang="en-US" sz="9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1618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ABEE-72D2-4711-B507-13A06E438805}" type="slidenum">
              <a:rPr lang="en-US" smtClean="0"/>
              <a:t>2</a:t>
            </a:fld>
            <a:endParaRPr lang="en-US" dirty="0"/>
          </a:p>
        </p:txBody>
      </p:sp>
    </p:spTree>
    <p:extLst>
      <p:ext uri="{BB962C8B-B14F-4D97-AF65-F5344CB8AC3E}">
        <p14:creationId xmlns:p14="http://schemas.microsoft.com/office/powerpoint/2010/main" val="388631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32867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Data Warehouses break the mold by separating compute from storage</a:t>
            </a:r>
          </a:p>
          <a:p>
            <a:pPr marL="171450" indent="-171450">
              <a:buFont typeface="Arial" panose="020B0604020202020204" pitchFamily="34" charset="0"/>
              <a:buChar char="•"/>
            </a:pPr>
            <a:r>
              <a:rPr lang="en-US" dirty="0"/>
              <a:t>Store as much data as you want</a:t>
            </a:r>
          </a:p>
          <a:p>
            <a:pPr marL="171450" indent="-171450">
              <a:buFont typeface="Arial" panose="020B0604020202020204" pitchFamily="34" charset="0"/>
              <a:buChar char="•"/>
            </a:pPr>
            <a:r>
              <a:rPr lang="en-US" dirty="0"/>
              <a:t>Pay for the performance you require</a:t>
            </a:r>
          </a:p>
          <a:p>
            <a:pPr marL="171450" indent="-171450">
              <a:buFont typeface="Arial" panose="020B0604020202020204" pitchFamily="34" charset="0"/>
              <a:buChar char="•"/>
            </a:pPr>
            <a:endParaRPr lang="en-US" dirty="0"/>
          </a:p>
          <a:p>
            <a:r>
              <a:rPr lang="en-US" dirty="0"/>
              <a:t>SQLDW introduces an automated cache that keeps a copy of your data close to the CPUs to </a:t>
            </a:r>
            <a:r>
              <a:rPr lang="en-US" dirty="0" err="1"/>
              <a:t>maximise</a:t>
            </a:r>
            <a:r>
              <a:rPr lang="en-US" dirty="0"/>
              <a:t> performance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37816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Non-Volatile Memory / Flash Memory hosting Cache and tempdb</a:t>
            </a:r>
          </a:p>
          <a:p>
            <a:r>
              <a:rPr lang="en-US" sz="900" b="0" i="0" kern="1200" dirty="0">
                <a:solidFill>
                  <a:schemeClr val="tx1"/>
                </a:solidFill>
                <a:effectLst/>
                <a:latin typeface="Segoe UI Light" pitchFamily="34" charset="0"/>
                <a:ea typeface="+mn-ea"/>
                <a:cs typeface="+mn-cs"/>
              </a:rPr>
              <a:t>NVM Express reduces </a:t>
            </a:r>
            <a:r>
              <a:rPr lang="en-US" sz="900" b="0" i="0" u="none" strike="noStrike" kern="1200" dirty="0">
                <a:solidFill>
                  <a:schemeClr val="tx1"/>
                </a:solidFill>
                <a:effectLst/>
                <a:latin typeface="Segoe UI Light" pitchFamily="34" charset="0"/>
                <a:ea typeface="+mn-ea"/>
                <a:cs typeface="+mn-cs"/>
              </a:rPr>
              <a:t>I/O </a:t>
            </a:r>
            <a:r>
              <a:rPr lang="en-US" sz="900" b="0" i="0" kern="1200" dirty="0">
                <a:solidFill>
                  <a:schemeClr val="tx1"/>
                </a:solidFill>
                <a:effectLst/>
                <a:latin typeface="Segoe UI Light" pitchFamily="34" charset="0"/>
                <a:ea typeface="+mn-ea"/>
                <a:cs typeface="+mn-cs"/>
              </a:rPr>
              <a:t>overhead and brings various performance improvements in comparison to previous logical-device interfaces, including multiple, long command queues, and reduced latency.</a:t>
            </a:r>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2/25/2018 3:08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85634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72060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B3EDB8-1481-4EE9-A3BB-1CABDB597AF4}" type="slidenum">
              <a:rPr lang="en-GB" smtClean="0"/>
              <a:t>24</a:t>
            </a:fld>
            <a:endParaRPr lang="en-GB"/>
          </a:p>
        </p:txBody>
      </p:sp>
    </p:spTree>
    <p:extLst>
      <p:ext uri="{BB962C8B-B14F-4D97-AF65-F5344CB8AC3E}">
        <p14:creationId xmlns:p14="http://schemas.microsoft.com/office/powerpoint/2010/main" val="1107107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83892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009985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719991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2/25/2018 3:08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1671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2/25/2018 3:08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066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indent="0" algn="l" defTabSz="931863" rtl="0" eaLnBrk="0" fontAlgn="base" latinLnBrk="0" hangingPunct="0">
              <a:lnSpc>
                <a:spcPct val="100000"/>
              </a:lnSpc>
              <a:spcBef>
                <a:spcPct val="30000"/>
              </a:spcBef>
              <a:spcAft>
                <a:spcPct val="0"/>
              </a:spcAft>
              <a:buClrTx/>
              <a:buSzTx/>
              <a:buFontTx/>
              <a:buNone/>
              <a:tabLst/>
              <a:defRPr/>
            </a:pPr>
            <a:r>
              <a:rPr lang="en-US" dirty="0"/>
              <a:t>There are two approaches</a:t>
            </a:r>
            <a:r>
              <a:rPr lang="en-US" baseline="0" dirty="0"/>
              <a:t> to doing information management for analytics:</a:t>
            </a:r>
          </a:p>
          <a:p>
            <a:pPr marL="228600" marR="0" indent="-228600" algn="l" defTabSz="931863" rtl="0" eaLnBrk="0" fontAlgn="base" latinLnBrk="0" hangingPunct="0">
              <a:lnSpc>
                <a:spcPct val="100000"/>
              </a:lnSpc>
              <a:spcBef>
                <a:spcPct val="30000"/>
              </a:spcBef>
              <a:spcAft>
                <a:spcPct val="0"/>
              </a:spcAft>
              <a:buClrTx/>
              <a:buSzTx/>
              <a:buFontTx/>
              <a:buAutoNum type="arabicParenR"/>
              <a:tabLst/>
              <a:defRPr/>
            </a:pPr>
            <a:r>
              <a:rPr lang="en-US" baseline="0" dirty="0"/>
              <a:t>Top-down (deductive approach).  This is where analytics is done starting with a clear understanding of corporate strategy where theories and hypothesis are made up front.  The right data model is then designed and implemented prior to any data collection.  Oftentimes, the top-down approach is good for descriptive and diagnostic analytics.  What happened in the past and why did it happen?</a:t>
            </a:r>
          </a:p>
          <a:p>
            <a:pPr marL="228600" marR="0" indent="-228600" algn="l" defTabSz="931863" rtl="0" eaLnBrk="0" fontAlgn="base" latinLnBrk="0" hangingPunct="0">
              <a:lnSpc>
                <a:spcPct val="100000"/>
              </a:lnSpc>
              <a:spcBef>
                <a:spcPct val="30000"/>
              </a:spcBef>
              <a:spcAft>
                <a:spcPct val="0"/>
              </a:spcAft>
              <a:buClrTx/>
              <a:buSzTx/>
              <a:buFontTx/>
              <a:buAutoNum type="arabicParenR"/>
              <a:tabLst/>
              <a:defRPr/>
            </a:pPr>
            <a:r>
              <a:rPr lang="en-US" baseline="0" dirty="0"/>
              <a:t>Bottom-up (inductive approach). This is the approach where data is collected up front before any theories and hypothesis are made.  All data is kept so that patterns and conclusions can be derived from the data itself.  This type of analysis allows for more advanced analytics such as doing predictive or prescriptive analytics: what will happen and/or how can we make it happen?</a:t>
            </a:r>
          </a:p>
          <a:p>
            <a:pPr marL="228600" marR="0" indent="-228600" algn="l" defTabSz="931863" rtl="0" eaLnBrk="0" fontAlgn="base" latinLnBrk="0" hangingPunct="0">
              <a:lnSpc>
                <a:spcPct val="100000"/>
              </a:lnSpc>
              <a:spcBef>
                <a:spcPct val="30000"/>
              </a:spcBef>
              <a:spcAft>
                <a:spcPct val="0"/>
              </a:spcAft>
              <a:buClrTx/>
              <a:buSzTx/>
              <a:buFontTx/>
              <a:buAutoNum type="arabicParenR"/>
              <a:tabLst/>
              <a:defRPr/>
            </a:pPr>
            <a:endParaRPr lang="en-US" baseline="0" dirty="0"/>
          </a:p>
          <a:p>
            <a:pPr marL="0" marR="0" indent="0" algn="l" defTabSz="931863" rtl="0" eaLnBrk="0" fontAlgn="base" latinLnBrk="0" hangingPunct="0">
              <a:lnSpc>
                <a:spcPct val="100000"/>
              </a:lnSpc>
              <a:spcBef>
                <a:spcPct val="30000"/>
              </a:spcBef>
              <a:spcAft>
                <a:spcPct val="0"/>
              </a:spcAft>
              <a:buClrTx/>
              <a:buSzTx/>
              <a:buFontTx/>
              <a:buNone/>
              <a:tabLst/>
              <a:defRPr/>
            </a:pPr>
            <a:r>
              <a:rPr lang="en-US" baseline="0" dirty="0"/>
              <a:t>In Gartner’s 2013 study, “Big Data Business Benefits Are Hampered by ‘Culture Clash’”, they make the argument that both approaches are needed for innovation to be successful.  Oftentimes what happens in the bottom-up approach becomes part of the top-down approach.</a:t>
            </a:r>
            <a:endParaRPr lang="en-US" dirty="0"/>
          </a:p>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88D5E3-B0C4-244E-905F-C9848084E0A1}"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3807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914350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cost per second * Duration</a:t>
            </a:r>
          </a:p>
          <a:p>
            <a:endParaRPr lang="en-US" dirty="0"/>
          </a:p>
        </p:txBody>
      </p:sp>
      <p:sp>
        <p:nvSpPr>
          <p:cNvPr id="6" name="Date Placeholder 5"/>
          <p:cNvSpPr>
            <a:spLocks noGrp="1"/>
          </p:cNvSpPr>
          <p:nvPr>
            <p:ph type="dt" idx="12"/>
          </p:nvPr>
        </p:nvSpPr>
        <p:spPr/>
        <p:txBody>
          <a:bodyPr/>
          <a:lstStyle/>
          <a:p>
            <a:fld id="{6A9E6AFC-60EB-4D09-A54B-A9C6E2468091}"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48596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15841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2/25/2018 3:08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52670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E65D0D5B-D339-45CD-8724-C2C0648B85D5}"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80960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2/25/2018 3:08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94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8873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Question: </a:t>
            </a:r>
            <a:r>
              <a:rPr lang="en-US" sz="900" b="1" kern="1200" dirty="0">
                <a:solidFill>
                  <a:schemeClr val="tx1"/>
                </a:solidFill>
                <a:effectLst/>
                <a:latin typeface="Segoe UI Light" pitchFamily="34" charset="0"/>
                <a:ea typeface="+mn-ea"/>
                <a:cs typeface="+mn-cs"/>
              </a:rPr>
              <a:t>Should SQL Database be considered in the Model &amp; Serve blade, using it as a data mart?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1307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ABEE-72D2-4711-B507-13A06E438805}" type="slidenum">
              <a:rPr lang="en-US" smtClean="0"/>
              <a:t>38</a:t>
            </a:fld>
            <a:endParaRPr lang="en-US" dirty="0"/>
          </a:p>
        </p:txBody>
      </p:sp>
    </p:spTree>
    <p:extLst>
      <p:ext uri="{BB962C8B-B14F-4D97-AF65-F5344CB8AC3E}">
        <p14:creationId xmlns:p14="http://schemas.microsoft.com/office/powerpoint/2010/main" val="29007632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ABEE-72D2-4711-B507-13A06E438805}" type="slidenum">
              <a:rPr lang="en-US" smtClean="0"/>
              <a:t>39</a:t>
            </a:fld>
            <a:endParaRPr lang="en-US" dirty="0"/>
          </a:p>
        </p:txBody>
      </p:sp>
    </p:spTree>
    <p:extLst>
      <p:ext uri="{BB962C8B-B14F-4D97-AF65-F5344CB8AC3E}">
        <p14:creationId xmlns:p14="http://schemas.microsoft.com/office/powerpoint/2010/main" val="2392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Warehouses leverages the top-down approach where there is a well-architected information store and </a:t>
            </a:r>
            <a:r>
              <a:rPr lang="en-US" dirty="0" err="1"/>
              <a:t>enterprisewide</a:t>
            </a:r>
            <a:r>
              <a:rPr lang="en-US" baseline="0" dirty="0"/>
              <a:t> BI solution.  To build a data warehouse follows the top-down approach where the company’s corporate strategy is defined first.  This is followed by gathering of business and technical requirements for the warehouse.  The data warehouse is then implemented by dimension modelling and ETL design followed by the actual development of the warehouse.  This is all done prior to any data being collected.  It utilizes a rigorous and formalized methodology because a true enterprise data warehouse supports many users/applications within an organization to make better decisions.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88D5E3-B0C4-244E-905F-C9848084E0A1}"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60262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ABEE-72D2-4711-B507-13A06E438805}" type="slidenum">
              <a:rPr lang="en-US" smtClean="0"/>
              <a:t>40</a:t>
            </a:fld>
            <a:endParaRPr lang="en-US" dirty="0"/>
          </a:p>
        </p:txBody>
      </p:sp>
    </p:spTree>
    <p:extLst>
      <p:ext uri="{BB962C8B-B14F-4D97-AF65-F5344CB8AC3E}">
        <p14:creationId xmlns:p14="http://schemas.microsoft.com/office/powerpoint/2010/main" val="18571478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84ABEE-72D2-4711-B507-13A06E438805}" type="slidenum">
              <a:rPr lang="en-US" smtClean="0"/>
              <a:t>41</a:t>
            </a:fld>
            <a:endParaRPr lang="en-US" dirty="0"/>
          </a:p>
        </p:txBody>
      </p:sp>
    </p:spTree>
    <p:extLst>
      <p:ext uri="{BB962C8B-B14F-4D97-AF65-F5344CB8AC3E}">
        <p14:creationId xmlns:p14="http://schemas.microsoft.com/office/powerpoint/2010/main" val="27605108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ABEE-72D2-4711-B507-13A06E438805}" type="slidenum">
              <a:rPr lang="en-US" smtClean="0"/>
              <a:t>42</a:t>
            </a:fld>
            <a:endParaRPr lang="en-US" dirty="0"/>
          </a:p>
        </p:txBody>
      </p:sp>
    </p:spTree>
    <p:extLst>
      <p:ext uri="{BB962C8B-B14F-4D97-AF65-F5344CB8AC3E}">
        <p14:creationId xmlns:p14="http://schemas.microsoft.com/office/powerpoint/2010/main" val="21187784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79698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2503273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4081610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8197119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129891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Display this slide during session Q&amp;A and</a:t>
            </a:r>
            <a:r>
              <a:rPr lang="en-US" sz="90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direct attendees to use the Q&amp;A microphone located in the session room:</a:t>
            </a:r>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Digital Ready session recordings cannot capture Q&amp;A unless it is spoken using the microphone</a:t>
            </a:r>
          </a:p>
          <a:p>
            <a:pPr lvl="0"/>
            <a:r>
              <a:rPr lang="en-US" sz="900" kern="1200" dirty="0">
                <a:solidFill>
                  <a:schemeClr val="tx1"/>
                </a:solidFill>
                <a:effectLst/>
                <a:latin typeface="Segoe UI Light" pitchFamily="34" charset="0"/>
                <a:ea typeface="+mn-ea"/>
                <a:cs typeface="+mn-cs"/>
              </a:rPr>
              <a:t>Attendees in the back of the room may not be able to hear a question from someone in the front of the room</a:t>
            </a:r>
          </a:p>
          <a:p>
            <a:pPr lvl="0"/>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SPEAKERS MUST REPEAT THE QUESTIONS IF THE ATTENDEE IS NOT USING THE Q&amp;A MICROPHONE</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4315189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2/25/2018 3:08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r>
              <a:rPr lang="en-US" dirty="0"/>
              <a:t>The data lake on the other hand leverages a bottoms-up approach. A</a:t>
            </a:r>
            <a:r>
              <a:rPr lang="en-US" baseline="0" dirty="0"/>
              <a:t> d</a:t>
            </a:r>
            <a:r>
              <a:rPr lang="en-US" dirty="0"/>
              <a:t>ata lake is an </a:t>
            </a:r>
            <a:r>
              <a:rPr lang="en-US" sz="1200" dirty="0"/>
              <a:t>enterprise wide repository of every type of data collected in a single place. Data of all types can be arbitrarily stored in the data lake prior to any formal definition of requirements or schema for the purposes of operational and exploratory analytics. Advanced</a:t>
            </a:r>
            <a:r>
              <a:rPr lang="en-US" sz="1200" baseline="0" dirty="0"/>
              <a:t> a</a:t>
            </a:r>
            <a:r>
              <a:rPr lang="en-US" sz="1200" dirty="0"/>
              <a:t>nalytics can be done using</a:t>
            </a:r>
            <a:r>
              <a:rPr lang="en-US" sz="1200" baseline="0" dirty="0"/>
              <a:t> Hadoop, Machine Learning tools, or </a:t>
            </a:r>
            <a:r>
              <a:rPr lang="en-US" sz="1200" kern="1200" dirty="0">
                <a:solidFill>
                  <a:schemeClr val="tx1"/>
                </a:solidFill>
                <a:effectLst/>
                <a:latin typeface="+mn-lt"/>
                <a:ea typeface="MS PGothic" panose="020B0600070205080204" pitchFamily="34" charset="-128"/>
                <a:cs typeface="ＭＳ Ｐゴシック" charset="0"/>
              </a:rPr>
              <a:t>act as a lower cost data preparation location prior to moving curated data into a data warehouse. In these cases, customers would load data into the data lake prior to defining any transformation logic.</a:t>
            </a:r>
            <a:endParaRPr lang="en-US" sz="1200" dirty="0"/>
          </a:p>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31863" rtl="0" eaLnBrk="0" fontAlgn="base" latinLnBrk="0" hangingPunct="0">
              <a:lnSpc>
                <a:spcPct val="100000"/>
              </a:lnSpc>
              <a:spcBef>
                <a:spcPct val="30000"/>
              </a:spcBef>
              <a:spcAft>
                <a:spcPct val="0"/>
              </a:spcAft>
              <a:buClrTx/>
              <a:buSzTx/>
              <a:buFontTx/>
              <a:buNone/>
              <a:tabLst/>
              <a:defRPr/>
            </a:pPr>
            <a:r>
              <a:rPr lang="en-US" sz="1200" dirty="0"/>
              <a:t>This is bottom up because data is collected first and the data itself</a:t>
            </a:r>
            <a:r>
              <a:rPr lang="en-US" sz="1200" baseline="0" dirty="0"/>
              <a:t> gives you the insight and helps derive conclusions or predictive models.</a:t>
            </a:r>
            <a:endParaRPr lang="en-US" sz="120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88D5E3-B0C4-244E-905F-C9848084E0A1}"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57197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r>
              <a:rPr lang="en-US" baseline="0" dirty="0"/>
              <a:t>In Gartner’s 2013 study, “Big Data Business Benefits Are Hampered by ‘Culture Clash’”, they make the argument that both approaches are needed for innovation to be successful.  Oftentimes what happens in the bottoms-up approach becomes part of the top-down approach.</a:t>
            </a:r>
            <a:endParaRPr lang="en-US" dirty="0"/>
          </a:p>
          <a:p>
            <a:endParaRPr lang="en-US" baseline="0" dirty="0"/>
          </a:p>
          <a:p>
            <a:r>
              <a:rPr lang="en-US" baseline="0" dirty="0"/>
              <a:t>The Top-down approach with the data warehouse utilizes a rigorous and formal approach to designing an enterprise wide data warehouse that can support the entire enterprise.  It usually can answer questions that are backwards facing like what just happened or even answer why things happened.</a:t>
            </a:r>
          </a:p>
          <a:p>
            <a:endParaRPr lang="en-US" baseline="0" dirty="0"/>
          </a:p>
          <a:p>
            <a:r>
              <a:rPr lang="en-US" baseline="0" dirty="0"/>
              <a:t>The bottoms-up approach with the data lake utilizes a exploratory and informal approach of collecting all data in a single place so that data scientists can do advanced analytics like leveraging Hadoop and machine learning tools.  It usually can identify new opportunities, predict future outcomes, etc.  </a:t>
            </a:r>
          </a:p>
          <a:p>
            <a:endParaRPr lang="en-US" baseline="0" dirty="0"/>
          </a:p>
          <a:p>
            <a:r>
              <a:rPr lang="en-US" baseline="0" dirty="0"/>
              <a:t>In the ideal world, both are leveraged so that they can exploit information in the most valued way where each works together with the other to grow the business.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88D5E3-B0C4-244E-905F-C9848084E0A1}"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0788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2/25/2018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9614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542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2/25/2018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55874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490063" y="6118886"/>
            <a:ext cx="4722575" cy="627864"/>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63910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41241" y="2336980"/>
            <a:ext cx="10455312" cy="10297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41999" y="4490905"/>
            <a:ext cx="11152477" cy="2206758"/>
          </a:xfrm>
          <a:prstGeom prst="rect">
            <a:avLst/>
          </a:prstGeom>
          <a:noFill/>
        </p:spPr>
        <p:txBody>
          <a:bodyPr wrap="none" lIns="182880" tIns="146304" rIns="182880" bIns="146304" rtlCol="0" anchor="ctr">
            <a:spAutoFit/>
          </a:bodyPr>
          <a:lstStyle/>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Microsoft Ready content is </a:t>
            </a: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2021826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7490063" y="6118886"/>
            <a:ext cx="4722575" cy="627864"/>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1126667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5026089" y="3480100"/>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5026089" y="4281699"/>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1876904"/>
            <a:ext cx="2582630"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5026089" y="1076253"/>
            <a:ext cx="301486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490063" y="6118886"/>
            <a:ext cx="4722575" cy="627864"/>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5050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517" r:id="rId1"/>
    <p:sldLayoutId id="2147484476" r:id="rId2"/>
    <p:sldLayoutId id="2147484478"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515"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1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microsoft.com/office/2007/relationships/hdphoto" Target="../media/hdphoto7.wdp"/><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microsoft.com/office/2007/relationships/hdphoto" Target="../media/hdphoto4.wdp"/><Relationship Id="rId11" Type="http://schemas.openxmlformats.org/officeDocument/2006/relationships/image" Target="../media/image13.png"/><Relationship Id="rId5" Type="http://schemas.openxmlformats.org/officeDocument/2006/relationships/image" Target="../media/image10.png"/><Relationship Id="rId10" Type="http://schemas.microsoft.com/office/2007/relationships/hdphoto" Target="../media/hdphoto6.wdp"/><Relationship Id="rId4" Type="http://schemas.microsoft.com/office/2007/relationships/hdphoto" Target="../media/hdphoto3.wdp"/><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5.png"/><Relationship Id="rId7"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8.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5.gi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5.gif"/><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slide" Target="slide2.xml"/><Relationship Id="rId5" Type="http://schemas.openxmlformats.org/officeDocument/2006/relationships/tags" Target="../tags/tag21.xml"/><Relationship Id="rId10" Type="http://schemas.openxmlformats.org/officeDocument/2006/relationships/notesSlide" Target="../notesSlides/notesSlide6.xml"/><Relationship Id="rId4" Type="http://schemas.openxmlformats.org/officeDocument/2006/relationships/tags" Target="../tags/tag20.xml"/><Relationship Id="rId9"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62B21E-E27A-4440-9A50-C36CF8660A7C}"/>
              </a:ext>
            </a:extLst>
          </p:cNvPr>
          <p:cNvSpPr>
            <a:spLocks noGrp="1"/>
          </p:cNvSpPr>
          <p:nvPr>
            <p:ph type="title"/>
          </p:nvPr>
        </p:nvSpPr>
        <p:spPr/>
        <p:txBody>
          <a:bodyPr/>
          <a:lstStyle/>
          <a:p>
            <a:r>
              <a:rPr lang="en-US" dirty="0"/>
              <a:t>Cloud Data Warehousing</a:t>
            </a:r>
          </a:p>
        </p:txBody>
      </p:sp>
      <p:sp>
        <p:nvSpPr>
          <p:cNvPr id="7" name="Text Placeholder 6">
            <a:extLst>
              <a:ext uri="{FF2B5EF4-FFF2-40B4-BE49-F238E27FC236}">
                <a16:creationId xmlns:a16="http://schemas.microsoft.com/office/drawing/2014/main" id="{5572B2F9-FAEC-4B80-ACCC-CBCACAE4C005}"/>
              </a:ext>
            </a:extLst>
          </p:cNvPr>
          <p:cNvSpPr>
            <a:spLocks noGrp="1"/>
          </p:cNvSpPr>
          <p:nvPr>
            <p:ph type="body" sz="quarter" idx="12"/>
          </p:nvPr>
        </p:nvSpPr>
        <p:spPr/>
        <p:txBody>
          <a:bodyPr/>
          <a:lstStyle/>
          <a:p>
            <a:r>
              <a:rPr lang="en-US" dirty="0"/>
              <a:t>Casey Karst</a:t>
            </a:r>
          </a:p>
          <a:p>
            <a:r>
              <a:rPr lang="en-US" sz="2800" dirty="0"/>
              <a:t>Azure SQL Data Warehouse</a:t>
            </a:r>
          </a:p>
          <a:p>
            <a:r>
              <a:rPr lang="en-US" sz="2800" dirty="0"/>
              <a:t>cakarst@microsoft.com</a:t>
            </a:r>
          </a:p>
        </p:txBody>
      </p:sp>
    </p:spTree>
    <p:extLst>
      <p:ext uri="{BB962C8B-B14F-4D97-AF65-F5344CB8AC3E}">
        <p14:creationId xmlns:p14="http://schemas.microsoft.com/office/powerpoint/2010/main" val="49949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A832C-B640-435F-97BD-12FA9095A736}"/>
              </a:ext>
            </a:extLst>
          </p:cNvPr>
          <p:cNvSpPr txBox="1"/>
          <p:nvPr/>
        </p:nvSpPr>
        <p:spPr>
          <a:xfrm rot="16200000">
            <a:off x="3354274" y="3281596"/>
            <a:ext cx="1463927" cy="431335"/>
          </a:xfrm>
          <a:prstGeom prst="rect">
            <a:avLst/>
          </a:prstGeom>
          <a:noFill/>
        </p:spPr>
        <p:txBody>
          <a:bodyPr wrap="none" lIns="91427" tIns="45713" rIns="91427" bIns="45713" rtlCol="0">
            <a:spAutoFit/>
          </a:bodyPr>
          <a:lstStyle/>
          <a:p>
            <a:pPr defTabSz="932563">
              <a:lnSpc>
                <a:spcPct val="90000"/>
              </a:lnSpc>
              <a:spcAft>
                <a:spcPts val="600"/>
              </a:spcAft>
            </a:pPr>
            <a:r>
              <a:rPr lang="en-US" sz="2400" dirty="0">
                <a:latin typeface="Segoe UI"/>
              </a:rPr>
              <a:t>Compute</a:t>
            </a:r>
          </a:p>
        </p:txBody>
      </p:sp>
      <p:sp>
        <p:nvSpPr>
          <p:cNvPr id="6" name="TextBox 5">
            <a:extLst>
              <a:ext uri="{FF2B5EF4-FFF2-40B4-BE49-F238E27FC236}">
                <a16:creationId xmlns:a16="http://schemas.microsoft.com/office/drawing/2014/main" id="{14002C7F-D4B5-47B3-92A8-3A4C2B5B971A}"/>
              </a:ext>
            </a:extLst>
          </p:cNvPr>
          <p:cNvSpPr txBox="1"/>
          <p:nvPr/>
        </p:nvSpPr>
        <p:spPr>
          <a:xfrm>
            <a:off x="5467651" y="5471606"/>
            <a:ext cx="1247791" cy="431335"/>
          </a:xfrm>
          <a:prstGeom prst="rect">
            <a:avLst/>
          </a:prstGeom>
          <a:noFill/>
        </p:spPr>
        <p:txBody>
          <a:bodyPr wrap="none" lIns="91427" tIns="45713" rIns="91427" bIns="45713" rtlCol="0">
            <a:spAutoFit/>
          </a:bodyPr>
          <a:lstStyle/>
          <a:p>
            <a:pPr defTabSz="932563">
              <a:lnSpc>
                <a:spcPct val="90000"/>
              </a:lnSpc>
              <a:spcAft>
                <a:spcPts val="600"/>
              </a:spcAft>
            </a:pPr>
            <a:r>
              <a:rPr lang="en-US" sz="2400" dirty="0">
                <a:latin typeface="Segoe UI"/>
              </a:rPr>
              <a:t>Storage</a:t>
            </a:r>
          </a:p>
        </p:txBody>
      </p:sp>
      <p:grpSp>
        <p:nvGrpSpPr>
          <p:cNvPr id="14" name="Group 13">
            <a:extLst>
              <a:ext uri="{FF2B5EF4-FFF2-40B4-BE49-F238E27FC236}">
                <a16:creationId xmlns:a16="http://schemas.microsoft.com/office/drawing/2014/main" id="{88E73FA3-C8DD-448C-BD07-C6E85803CD7E}"/>
              </a:ext>
            </a:extLst>
          </p:cNvPr>
          <p:cNvGrpSpPr/>
          <p:nvPr/>
        </p:nvGrpSpPr>
        <p:grpSpPr>
          <a:xfrm>
            <a:off x="4115416" y="1668721"/>
            <a:ext cx="3931363" cy="3931363"/>
            <a:chOff x="4115117" y="1668462"/>
            <a:chExt cx="3931920" cy="3931920"/>
          </a:xfrm>
        </p:grpSpPr>
        <p:cxnSp>
          <p:nvCxnSpPr>
            <p:cNvPr id="3" name="Straight Connector 2">
              <a:extLst>
                <a:ext uri="{FF2B5EF4-FFF2-40B4-BE49-F238E27FC236}">
                  <a16:creationId xmlns:a16="http://schemas.microsoft.com/office/drawing/2014/main" id="{1D9EC382-2A6A-427F-A239-4F9DFAFAD247}"/>
                </a:ext>
              </a:extLst>
            </p:cNvPr>
            <p:cNvCxnSpPr/>
            <p:nvPr/>
          </p:nvCxnSpPr>
          <p:spPr>
            <a:xfrm>
              <a:off x="4298301" y="1668462"/>
              <a:ext cx="0" cy="393192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5622C10-D349-4838-8391-35D1CFC42BD5}"/>
                </a:ext>
              </a:extLst>
            </p:cNvPr>
            <p:cNvCxnSpPr>
              <a:cxnSpLocks/>
            </p:cNvCxnSpPr>
            <p:nvPr/>
          </p:nvCxnSpPr>
          <p:spPr>
            <a:xfrm rot="5400000">
              <a:off x="6081077" y="3505926"/>
              <a:ext cx="0" cy="393192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241890F-CACA-437C-965F-99E6928A9159}"/>
                </a:ext>
              </a:extLst>
            </p:cNvPr>
            <p:cNvSpPr/>
            <p:nvPr/>
          </p:nvSpPr>
          <p:spPr bwMode="auto">
            <a:xfrm>
              <a:off x="4389437" y="1668462"/>
              <a:ext cx="3657600" cy="3657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cxnSp>
          <p:nvCxnSpPr>
            <p:cNvPr id="9" name="Straight Connector 8">
              <a:extLst>
                <a:ext uri="{FF2B5EF4-FFF2-40B4-BE49-F238E27FC236}">
                  <a16:creationId xmlns:a16="http://schemas.microsoft.com/office/drawing/2014/main" id="{B89AF49B-9281-4FE6-B5C3-54F13F652526}"/>
                </a:ext>
              </a:extLst>
            </p:cNvPr>
            <p:cNvCxnSpPr>
              <a:cxnSpLocks/>
            </p:cNvCxnSpPr>
            <p:nvPr/>
          </p:nvCxnSpPr>
          <p:spPr>
            <a:xfrm flipV="1">
              <a:off x="4389437" y="1668462"/>
              <a:ext cx="3657600" cy="3657600"/>
            </a:xfrm>
            <a:prstGeom prst="line">
              <a:avLst/>
            </a:prstGeom>
            <a:ln w="19050">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8F0E2C7-3779-4EC0-A169-C2B6383B11F8}"/>
              </a:ext>
            </a:extLst>
          </p:cNvPr>
          <p:cNvCxnSpPr>
            <a:cxnSpLocks/>
            <a:endCxn id="7" idx="3"/>
          </p:cNvCxnSpPr>
          <p:nvPr/>
        </p:nvCxnSpPr>
        <p:spPr>
          <a:xfrm flipV="1">
            <a:off x="4389698" y="3497262"/>
            <a:ext cx="3657081" cy="1828541"/>
          </a:xfrm>
          <a:prstGeom prst="line">
            <a:avLst/>
          </a:prstGeom>
          <a:ln w="19050">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6C8F41E-0AC1-4AA2-8A80-16313FB17D78}"/>
              </a:ext>
            </a:extLst>
          </p:cNvPr>
          <p:cNvSpPr txBox="1"/>
          <p:nvPr/>
        </p:nvSpPr>
        <p:spPr>
          <a:xfrm>
            <a:off x="8686451" y="2923539"/>
            <a:ext cx="2239951" cy="1448122"/>
          </a:xfrm>
          <a:prstGeom prst="rect">
            <a:avLst/>
          </a:prstGeom>
          <a:noFill/>
        </p:spPr>
        <p:txBody>
          <a:bodyPr wrap="square" lIns="91427" tIns="45713" rIns="91427" bIns="45713" rtlCol="0">
            <a:spAutoFit/>
          </a:bodyPr>
          <a:lstStyle/>
          <a:p>
            <a:pPr defTabSz="932563">
              <a:lnSpc>
                <a:spcPct val="90000"/>
              </a:lnSpc>
              <a:spcAft>
                <a:spcPts val="600"/>
              </a:spcAft>
            </a:pPr>
            <a:r>
              <a:rPr lang="en-US" sz="9598" dirty="0">
                <a:solidFill>
                  <a:srgbClr val="000000">
                    <a:lumMod val="75000"/>
                    <a:lumOff val="25000"/>
                  </a:srgbClr>
                </a:solidFill>
                <a:latin typeface="Segoe UI"/>
              </a:rPr>
              <a:t>$$$</a:t>
            </a:r>
          </a:p>
        </p:txBody>
      </p:sp>
      <p:cxnSp>
        <p:nvCxnSpPr>
          <p:cNvPr id="16" name="Straight Connector 15">
            <a:extLst>
              <a:ext uri="{FF2B5EF4-FFF2-40B4-BE49-F238E27FC236}">
                <a16:creationId xmlns:a16="http://schemas.microsoft.com/office/drawing/2014/main" id="{7A305CBB-366F-48F7-980B-D32FF666734B}"/>
              </a:ext>
            </a:extLst>
          </p:cNvPr>
          <p:cNvCxnSpPr>
            <a:cxnSpLocks/>
            <a:endCxn id="7" idx="0"/>
          </p:cNvCxnSpPr>
          <p:nvPr/>
        </p:nvCxnSpPr>
        <p:spPr>
          <a:xfrm flipV="1">
            <a:off x="4389696" y="1668723"/>
            <a:ext cx="1828541" cy="3657081"/>
          </a:xfrm>
          <a:prstGeom prst="line">
            <a:avLst/>
          </a:prstGeom>
          <a:ln w="19050">
            <a:solidFill>
              <a:schemeClr val="bg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D51E0B-5C0A-4697-846B-3CA9493E8700}"/>
              </a:ext>
            </a:extLst>
          </p:cNvPr>
          <p:cNvSpPr>
            <a:spLocks noGrp="1"/>
          </p:cNvSpPr>
          <p:nvPr>
            <p:ph type="title"/>
          </p:nvPr>
        </p:nvSpPr>
        <p:spPr/>
        <p:txBody>
          <a:bodyPr/>
          <a:lstStyle/>
          <a:p>
            <a:r>
              <a:rPr lang="en-US" dirty="0"/>
              <a:t>Legacy: tightly coupled compute and storage</a:t>
            </a:r>
            <a:br>
              <a:rPr lang="en-US" dirty="0"/>
            </a:br>
            <a:endParaRPr lang="en-US" dirty="0"/>
          </a:p>
        </p:txBody>
      </p:sp>
    </p:spTree>
    <p:extLst>
      <p:ext uri="{BB962C8B-B14F-4D97-AF65-F5344CB8AC3E}">
        <p14:creationId xmlns:p14="http://schemas.microsoft.com/office/powerpoint/2010/main" val="314655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44ED-1ADF-45E1-8671-654660063FCE}"/>
              </a:ext>
            </a:extLst>
          </p:cNvPr>
          <p:cNvSpPr>
            <a:spLocks noGrp="1"/>
          </p:cNvSpPr>
          <p:nvPr>
            <p:ph type="title"/>
          </p:nvPr>
        </p:nvSpPr>
        <p:spPr/>
        <p:txBody>
          <a:bodyPr/>
          <a:lstStyle/>
          <a:p>
            <a:r>
              <a:rPr lang="en-US" dirty="0"/>
              <a:t>Legacy solution challenges</a:t>
            </a:r>
          </a:p>
        </p:txBody>
      </p:sp>
      <p:sp>
        <p:nvSpPr>
          <p:cNvPr id="3" name="Text Placeholder 2">
            <a:extLst>
              <a:ext uri="{FF2B5EF4-FFF2-40B4-BE49-F238E27FC236}">
                <a16:creationId xmlns:a16="http://schemas.microsoft.com/office/drawing/2014/main" id="{4D4E86EB-8BD7-4341-8949-123F6E86D14A}"/>
              </a:ext>
            </a:extLst>
          </p:cNvPr>
          <p:cNvSpPr>
            <a:spLocks noGrp="1"/>
          </p:cNvSpPr>
          <p:nvPr>
            <p:ph type="body" sz="quarter" idx="10"/>
          </p:nvPr>
        </p:nvSpPr>
        <p:spPr>
          <a:xfrm>
            <a:off x="274638" y="1212850"/>
            <a:ext cx="11888787" cy="4136517"/>
          </a:xfrm>
        </p:spPr>
        <p:txBody>
          <a:bodyPr/>
          <a:lstStyle/>
          <a:p>
            <a:r>
              <a:rPr lang="en-US" dirty="0">
                <a:solidFill>
                  <a:schemeClr val="accent3"/>
                </a:solidFill>
              </a:rPr>
              <a:t>Capex</a:t>
            </a:r>
            <a:endParaRPr lang="en-US" dirty="0"/>
          </a:p>
          <a:p>
            <a:pPr lvl="1"/>
            <a:r>
              <a:rPr lang="en-US" dirty="0"/>
              <a:t>Over provision compute</a:t>
            </a:r>
          </a:p>
          <a:p>
            <a:pPr lvl="1"/>
            <a:r>
              <a:rPr lang="en-US" dirty="0"/>
              <a:t>Over provision storage</a:t>
            </a:r>
          </a:p>
          <a:p>
            <a:pPr lvl="1"/>
            <a:r>
              <a:rPr lang="en-US" dirty="0"/>
              <a:t>Expensive support</a:t>
            </a:r>
          </a:p>
          <a:p>
            <a:pPr lvl="1"/>
            <a:r>
              <a:rPr lang="en-US" dirty="0"/>
              <a:t>Dedicated teams for management</a:t>
            </a:r>
          </a:p>
          <a:p>
            <a:r>
              <a:rPr lang="en-US" dirty="0">
                <a:solidFill>
                  <a:schemeClr val="accent3"/>
                </a:solidFill>
              </a:rPr>
              <a:t>Scalability</a:t>
            </a:r>
          </a:p>
          <a:p>
            <a:pPr lvl="1"/>
            <a:r>
              <a:rPr lang="en-US" dirty="0"/>
              <a:t>Expansion is costly (time and money)</a:t>
            </a:r>
          </a:p>
          <a:p>
            <a:pPr lvl="1"/>
            <a:r>
              <a:rPr lang="en-US" dirty="0"/>
              <a:t>Data must be in the data warehouse to be accessible for ad-hoc query</a:t>
            </a:r>
          </a:p>
        </p:txBody>
      </p:sp>
    </p:spTree>
    <p:extLst>
      <p:ext uri="{BB962C8B-B14F-4D97-AF65-F5344CB8AC3E}">
        <p14:creationId xmlns:p14="http://schemas.microsoft.com/office/powerpoint/2010/main" val="293296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808B-39C5-435C-A3E2-390942603430}"/>
              </a:ext>
            </a:extLst>
          </p:cNvPr>
          <p:cNvSpPr>
            <a:spLocks noGrp="1"/>
          </p:cNvSpPr>
          <p:nvPr>
            <p:ph type="title"/>
          </p:nvPr>
        </p:nvSpPr>
        <p:spPr/>
        <p:txBody>
          <a:bodyPr/>
          <a:lstStyle/>
          <a:p>
            <a:r>
              <a:rPr lang="en-US" dirty="0"/>
              <a:t>The Cloud Data Warehouse</a:t>
            </a:r>
            <a:endParaRPr lang="en-GB" dirty="0"/>
          </a:p>
        </p:txBody>
      </p:sp>
    </p:spTree>
    <p:extLst>
      <p:ext uri="{BB962C8B-B14F-4D97-AF65-F5344CB8AC3E}">
        <p14:creationId xmlns:p14="http://schemas.microsoft.com/office/powerpoint/2010/main" val="131000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3B4879D-A09D-4419-A8AF-F1794AA7B5D5}"/>
              </a:ext>
            </a:extLst>
          </p:cNvPr>
          <p:cNvSpPr/>
          <p:nvPr/>
        </p:nvSpPr>
        <p:spPr bwMode="auto">
          <a:xfrm>
            <a:off x="156151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a:extLst>
              <a:ext uri="{FF2B5EF4-FFF2-40B4-BE49-F238E27FC236}">
                <a16:creationId xmlns:a16="http://schemas.microsoft.com/office/drawing/2014/main" id="{06A885E2-F139-4285-9B5F-D3374D312F83}"/>
              </a:ext>
            </a:extLst>
          </p:cNvPr>
          <p:cNvSpPr/>
          <p:nvPr/>
        </p:nvSpPr>
        <p:spPr bwMode="auto">
          <a:xfrm>
            <a:off x="2961377"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Oval 5">
            <a:extLst>
              <a:ext uri="{FF2B5EF4-FFF2-40B4-BE49-F238E27FC236}">
                <a16:creationId xmlns:a16="http://schemas.microsoft.com/office/drawing/2014/main" id="{B1C86360-9FE7-4CFA-A6BA-E2AC3455BE4D}"/>
              </a:ext>
            </a:extLst>
          </p:cNvPr>
          <p:cNvSpPr/>
          <p:nvPr/>
        </p:nvSpPr>
        <p:spPr bwMode="auto">
          <a:xfrm>
            <a:off x="436123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a:extLst>
              <a:ext uri="{FF2B5EF4-FFF2-40B4-BE49-F238E27FC236}">
                <a16:creationId xmlns:a16="http://schemas.microsoft.com/office/drawing/2014/main" id="{A4E1F18B-E053-49DE-B6AD-EDDE40861976}"/>
              </a:ext>
            </a:extLst>
          </p:cNvPr>
          <p:cNvSpPr/>
          <p:nvPr/>
        </p:nvSpPr>
        <p:spPr bwMode="auto">
          <a:xfrm>
            <a:off x="576110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a:extLst>
              <a:ext uri="{FF2B5EF4-FFF2-40B4-BE49-F238E27FC236}">
                <a16:creationId xmlns:a16="http://schemas.microsoft.com/office/drawing/2014/main" id="{163C268A-1E91-441D-9005-646D6C3C84CA}"/>
              </a:ext>
            </a:extLst>
          </p:cNvPr>
          <p:cNvSpPr/>
          <p:nvPr/>
        </p:nvSpPr>
        <p:spPr bwMode="auto">
          <a:xfrm>
            <a:off x="7160965"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Oval 8">
            <a:extLst>
              <a:ext uri="{FF2B5EF4-FFF2-40B4-BE49-F238E27FC236}">
                <a16:creationId xmlns:a16="http://schemas.microsoft.com/office/drawing/2014/main" id="{82FA9C6C-0460-454C-8ED5-2ABF657E07DB}"/>
              </a:ext>
            </a:extLst>
          </p:cNvPr>
          <p:cNvSpPr/>
          <p:nvPr/>
        </p:nvSpPr>
        <p:spPr bwMode="auto">
          <a:xfrm>
            <a:off x="856082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Oval 9">
            <a:extLst>
              <a:ext uri="{FF2B5EF4-FFF2-40B4-BE49-F238E27FC236}">
                <a16:creationId xmlns:a16="http://schemas.microsoft.com/office/drawing/2014/main" id="{461105BA-1CC1-42A5-8C0B-B0FDA964D5C6}"/>
              </a:ext>
            </a:extLst>
          </p:cNvPr>
          <p:cNvSpPr/>
          <p:nvPr/>
        </p:nvSpPr>
        <p:spPr bwMode="auto">
          <a:xfrm>
            <a:off x="9960692"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Oval 10">
            <a:extLst>
              <a:ext uri="{FF2B5EF4-FFF2-40B4-BE49-F238E27FC236}">
                <a16:creationId xmlns:a16="http://schemas.microsoft.com/office/drawing/2014/main" id="{8B6A1DEB-CE11-48D4-81C0-6F817028F87D}"/>
              </a:ext>
            </a:extLst>
          </p:cNvPr>
          <p:cNvSpPr/>
          <p:nvPr/>
        </p:nvSpPr>
        <p:spPr bwMode="auto">
          <a:xfrm>
            <a:off x="5761103" y="1669516"/>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8B8D2EC0-4D2E-45E6-9D4F-D9734211A703}"/>
              </a:ext>
            </a:extLst>
          </p:cNvPr>
          <p:cNvSpPr txBox="1"/>
          <p:nvPr/>
        </p:nvSpPr>
        <p:spPr>
          <a:xfrm>
            <a:off x="13321" y="3284927"/>
            <a:ext cx="1436134" cy="431335"/>
          </a:xfrm>
          <a:prstGeom prst="rect">
            <a:avLst/>
          </a:prstGeom>
          <a:noFill/>
        </p:spPr>
        <p:txBody>
          <a:bodyPr wrap="none" lIns="91427" tIns="45713" rIns="91427" bIns="45713" rtlCol="0">
            <a:spAutoFit/>
          </a:bodyPr>
          <a:lstStyle/>
          <a:p>
            <a:pPr>
              <a:lnSpc>
                <a:spcPct val="90000"/>
              </a:lnSpc>
              <a:spcAft>
                <a:spcPts val="600"/>
              </a:spcAft>
            </a:pPr>
            <a:r>
              <a:rPr lang="en-US" sz="2400" dirty="0"/>
              <a:t>Compute</a:t>
            </a:r>
          </a:p>
        </p:txBody>
      </p:sp>
      <p:sp>
        <p:nvSpPr>
          <p:cNvPr id="13" name="TextBox 12">
            <a:extLst>
              <a:ext uri="{FF2B5EF4-FFF2-40B4-BE49-F238E27FC236}">
                <a16:creationId xmlns:a16="http://schemas.microsoft.com/office/drawing/2014/main" id="{A210228A-6938-43C4-A546-39A0E931D8B8}"/>
              </a:ext>
            </a:extLst>
          </p:cNvPr>
          <p:cNvSpPr txBox="1"/>
          <p:nvPr/>
        </p:nvSpPr>
        <p:spPr>
          <a:xfrm>
            <a:off x="135133" y="1824378"/>
            <a:ext cx="1184357" cy="431335"/>
          </a:xfrm>
          <a:prstGeom prst="rect">
            <a:avLst/>
          </a:prstGeom>
          <a:noFill/>
        </p:spPr>
        <p:txBody>
          <a:bodyPr wrap="none" lIns="91427" tIns="45713" rIns="91427" bIns="45713" rtlCol="0">
            <a:spAutoFit/>
          </a:bodyPr>
          <a:lstStyle/>
          <a:p>
            <a:pPr>
              <a:lnSpc>
                <a:spcPct val="90000"/>
              </a:lnSpc>
              <a:spcAft>
                <a:spcPts val="600"/>
              </a:spcAft>
            </a:pPr>
            <a:r>
              <a:rPr lang="en-US" sz="2400" dirty="0"/>
              <a:t>Control</a:t>
            </a:r>
          </a:p>
        </p:txBody>
      </p:sp>
      <p:cxnSp>
        <p:nvCxnSpPr>
          <p:cNvPr id="16" name="Straight Connector 15">
            <a:extLst>
              <a:ext uri="{FF2B5EF4-FFF2-40B4-BE49-F238E27FC236}">
                <a16:creationId xmlns:a16="http://schemas.microsoft.com/office/drawing/2014/main" id="{71838DB0-0B69-42B8-BA15-D70C0E1F74E8}"/>
              </a:ext>
            </a:extLst>
          </p:cNvPr>
          <p:cNvCxnSpPr>
            <a:cxnSpLocks/>
          </p:cNvCxnSpPr>
          <p:nvPr/>
        </p:nvCxnSpPr>
        <p:spPr>
          <a:xfrm>
            <a:off x="1646886" y="4224952"/>
            <a:ext cx="914270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71E1F33C-D52E-4307-BC0B-66AE904BE8BE}"/>
              </a:ext>
            </a:extLst>
          </p:cNvPr>
          <p:cNvSpPr/>
          <p:nvPr/>
        </p:nvSpPr>
        <p:spPr bwMode="auto">
          <a:xfrm>
            <a:off x="1561514" y="4674469"/>
            <a:ext cx="9313449" cy="1828541"/>
          </a:xfrm>
          <a:prstGeom prst="round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TextBox 19">
            <a:extLst>
              <a:ext uri="{FF2B5EF4-FFF2-40B4-BE49-F238E27FC236}">
                <a16:creationId xmlns:a16="http://schemas.microsoft.com/office/drawing/2014/main" id="{BABB2E42-3776-4F30-9A96-67CDB269DCF4}"/>
              </a:ext>
            </a:extLst>
          </p:cNvPr>
          <p:cNvSpPr txBox="1"/>
          <p:nvPr/>
        </p:nvSpPr>
        <p:spPr>
          <a:xfrm>
            <a:off x="135133" y="4745473"/>
            <a:ext cx="1223006" cy="848827"/>
          </a:xfrm>
          <a:prstGeom prst="rect">
            <a:avLst/>
          </a:prstGeom>
          <a:noFill/>
        </p:spPr>
        <p:txBody>
          <a:bodyPr wrap="none" lIns="91427" tIns="45713" rIns="91427" bIns="45713" rtlCol="0">
            <a:spAutoFit/>
          </a:bodyPr>
          <a:lstStyle/>
          <a:p>
            <a:pPr>
              <a:lnSpc>
                <a:spcPct val="90000"/>
              </a:lnSpc>
              <a:spcAft>
                <a:spcPts val="600"/>
              </a:spcAft>
            </a:pPr>
            <a:r>
              <a:rPr lang="en-US" sz="2400" dirty="0"/>
              <a:t>Remote</a:t>
            </a:r>
          </a:p>
          <a:p>
            <a:pPr>
              <a:lnSpc>
                <a:spcPct val="90000"/>
              </a:lnSpc>
              <a:spcAft>
                <a:spcPts val="600"/>
              </a:spcAft>
            </a:pPr>
            <a:r>
              <a:rPr lang="en-US" sz="2400" dirty="0"/>
              <a:t>Storage</a:t>
            </a:r>
          </a:p>
        </p:txBody>
      </p:sp>
      <p:sp>
        <p:nvSpPr>
          <p:cNvPr id="3" name="Arrow: Down 2">
            <a:extLst>
              <a:ext uri="{FF2B5EF4-FFF2-40B4-BE49-F238E27FC236}">
                <a16:creationId xmlns:a16="http://schemas.microsoft.com/office/drawing/2014/main" id="{41055187-3A42-49CF-8A27-5DD775A14074}"/>
              </a:ext>
            </a:extLst>
          </p:cNvPr>
          <p:cNvSpPr/>
          <p:nvPr/>
        </p:nvSpPr>
        <p:spPr bwMode="auto">
          <a:xfrm>
            <a:off x="1776366"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Arrow: Down 16">
            <a:extLst>
              <a:ext uri="{FF2B5EF4-FFF2-40B4-BE49-F238E27FC236}">
                <a16:creationId xmlns:a16="http://schemas.microsoft.com/office/drawing/2014/main" id="{6BDB537D-C9DD-49D6-947D-E4E3656CA73E}"/>
              </a:ext>
            </a:extLst>
          </p:cNvPr>
          <p:cNvSpPr/>
          <p:nvPr/>
        </p:nvSpPr>
        <p:spPr bwMode="auto">
          <a:xfrm>
            <a:off x="3176230"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Arrow: Down 17">
            <a:extLst>
              <a:ext uri="{FF2B5EF4-FFF2-40B4-BE49-F238E27FC236}">
                <a16:creationId xmlns:a16="http://schemas.microsoft.com/office/drawing/2014/main" id="{0073EDBD-C015-4552-903D-CB05D7D451B8}"/>
              </a:ext>
            </a:extLst>
          </p:cNvPr>
          <p:cNvSpPr/>
          <p:nvPr/>
        </p:nvSpPr>
        <p:spPr bwMode="auto">
          <a:xfrm>
            <a:off x="4576093"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Arrow: Down 20">
            <a:extLst>
              <a:ext uri="{FF2B5EF4-FFF2-40B4-BE49-F238E27FC236}">
                <a16:creationId xmlns:a16="http://schemas.microsoft.com/office/drawing/2014/main" id="{9A7186AC-FED4-40E9-9F18-2D745CA0C11C}"/>
              </a:ext>
            </a:extLst>
          </p:cNvPr>
          <p:cNvSpPr/>
          <p:nvPr/>
        </p:nvSpPr>
        <p:spPr bwMode="auto">
          <a:xfrm>
            <a:off x="5975958"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Arrow: Down 21">
            <a:extLst>
              <a:ext uri="{FF2B5EF4-FFF2-40B4-BE49-F238E27FC236}">
                <a16:creationId xmlns:a16="http://schemas.microsoft.com/office/drawing/2014/main" id="{8F4C5F0C-AF1E-41EF-BDFF-6F554EF69E37}"/>
              </a:ext>
            </a:extLst>
          </p:cNvPr>
          <p:cNvSpPr/>
          <p:nvPr/>
        </p:nvSpPr>
        <p:spPr bwMode="auto">
          <a:xfrm>
            <a:off x="7375821"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Arrow: Down 22">
            <a:extLst>
              <a:ext uri="{FF2B5EF4-FFF2-40B4-BE49-F238E27FC236}">
                <a16:creationId xmlns:a16="http://schemas.microsoft.com/office/drawing/2014/main" id="{78197635-6B26-46E3-9590-3FCA93197F64}"/>
              </a:ext>
            </a:extLst>
          </p:cNvPr>
          <p:cNvSpPr/>
          <p:nvPr/>
        </p:nvSpPr>
        <p:spPr bwMode="auto">
          <a:xfrm>
            <a:off x="8775684"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Arrow: Down 23">
            <a:extLst>
              <a:ext uri="{FF2B5EF4-FFF2-40B4-BE49-F238E27FC236}">
                <a16:creationId xmlns:a16="http://schemas.microsoft.com/office/drawing/2014/main" id="{9AB3EC77-8B9A-4686-B62E-B360EFA812ED}"/>
              </a:ext>
            </a:extLst>
          </p:cNvPr>
          <p:cNvSpPr/>
          <p:nvPr/>
        </p:nvSpPr>
        <p:spPr bwMode="auto">
          <a:xfrm>
            <a:off x="10172095" y="4019488"/>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4FF97385-8FAB-4660-9C2B-25A281057225}"/>
              </a:ext>
            </a:extLst>
          </p:cNvPr>
          <p:cNvSpPr>
            <a:spLocks noGrp="1"/>
          </p:cNvSpPr>
          <p:nvPr>
            <p:ph type="title"/>
          </p:nvPr>
        </p:nvSpPr>
        <p:spPr/>
        <p:txBody>
          <a:bodyPr/>
          <a:lstStyle/>
          <a:p>
            <a:r>
              <a:rPr lang="en-US" dirty="0"/>
              <a:t>Cloud: Separated Compute and Storage</a:t>
            </a:r>
          </a:p>
        </p:txBody>
      </p:sp>
    </p:spTree>
    <p:extLst>
      <p:ext uri="{BB962C8B-B14F-4D97-AF65-F5344CB8AC3E}">
        <p14:creationId xmlns:p14="http://schemas.microsoft.com/office/powerpoint/2010/main" val="19127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1500"/>
                            </p:stCondLst>
                            <p:childTnLst>
                              <p:par>
                                <p:cTn id="26" presetID="10" presetClass="entr" presetSubtype="0" fill="hold" grpId="0" nodeType="afterEffect" nodePh="1">
                                  <p:stCondLst>
                                    <p:cond delay="0"/>
                                  </p:stCondLst>
                                  <p:endCondLst>
                                    <p:cond evt="begin" delay="0">
                                      <p:tn val="26"/>
                                    </p:cond>
                                  </p:end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20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nodePh="1">
                                  <p:stCondLst>
                                    <p:cond delay="0"/>
                                  </p:stCondLst>
                                  <p:endCondLst>
                                    <p:cond evt="begin" delay="0">
                                      <p:tn val="36"/>
                                    </p:cond>
                                  </p:end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up)">
                                      <p:cBhvr>
                                        <p:cTn id="57" dur="500"/>
                                        <p:tgtEl>
                                          <p:spTgt spid="1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up)">
                                      <p:cBhvr>
                                        <p:cTn id="66" dur="500"/>
                                        <p:tgtEl>
                                          <p:spTgt spid="2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up)">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9" grpId="0" animBg="1"/>
      <p:bldP spid="20" grpId="0"/>
      <p:bldP spid="3" grpId="0" animBg="1"/>
      <p:bldP spid="17" grpId="0" animBg="1"/>
      <p:bldP spid="18"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3B4879D-A09D-4419-A8AF-F1794AA7B5D5}"/>
              </a:ext>
            </a:extLst>
          </p:cNvPr>
          <p:cNvSpPr/>
          <p:nvPr/>
        </p:nvSpPr>
        <p:spPr bwMode="auto">
          <a:xfrm>
            <a:off x="156151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a:extLst>
              <a:ext uri="{FF2B5EF4-FFF2-40B4-BE49-F238E27FC236}">
                <a16:creationId xmlns:a16="http://schemas.microsoft.com/office/drawing/2014/main" id="{06A885E2-F139-4285-9B5F-D3374D312F83}"/>
              </a:ext>
            </a:extLst>
          </p:cNvPr>
          <p:cNvSpPr/>
          <p:nvPr/>
        </p:nvSpPr>
        <p:spPr bwMode="auto">
          <a:xfrm>
            <a:off x="2961377"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Oval 5">
            <a:extLst>
              <a:ext uri="{FF2B5EF4-FFF2-40B4-BE49-F238E27FC236}">
                <a16:creationId xmlns:a16="http://schemas.microsoft.com/office/drawing/2014/main" id="{B1C86360-9FE7-4CFA-A6BA-E2AC3455BE4D}"/>
              </a:ext>
            </a:extLst>
          </p:cNvPr>
          <p:cNvSpPr/>
          <p:nvPr/>
        </p:nvSpPr>
        <p:spPr bwMode="auto">
          <a:xfrm>
            <a:off x="436123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a:extLst>
              <a:ext uri="{FF2B5EF4-FFF2-40B4-BE49-F238E27FC236}">
                <a16:creationId xmlns:a16="http://schemas.microsoft.com/office/drawing/2014/main" id="{A4E1F18B-E053-49DE-B6AD-EDDE40861976}"/>
              </a:ext>
            </a:extLst>
          </p:cNvPr>
          <p:cNvSpPr/>
          <p:nvPr/>
        </p:nvSpPr>
        <p:spPr bwMode="auto">
          <a:xfrm>
            <a:off x="576110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a:extLst>
              <a:ext uri="{FF2B5EF4-FFF2-40B4-BE49-F238E27FC236}">
                <a16:creationId xmlns:a16="http://schemas.microsoft.com/office/drawing/2014/main" id="{163C268A-1E91-441D-9005-646D6C3C84CA}"/>
              </a:ext>
            </a:extLst>
          </p:cNvPr>
          <p:cNvSpPr/>
          <p:nvPr/>
        </p:nvSpPr>
        <p:spPr bwMode="auto">
          <a:xfrm>
            <a:off x="7160965"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Oval 8">
            <a:extLst>
              <a:ext uri="{FF2B5EF4-FFF2-40B4-BE49-F238E27FC236}">
                <a16:creationId xmlns:a16="http://schemas.microsoft.com/office/drawing/2014/main" id="{82FA9C6C-0460-454C-8ED5-2ABF657E07DB}"/>
              </a:ext>
            </a:extLst>
          </p:cNvPr>
          <p:cNvSpPr/>
          <p:nvPr/>
        </p:nvSpPr>
        <p:spPr bwMode="auto">
          <a:xfrm>
            <a:off x="856082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Oval 9">
            <a:extLst>
              <a:ext uri="{FF2B5EF4-FFF2-40B4-BE49-F238E27FC236}">
                <a16:creationId xmlns:a16="http://schemas.microsoft.com/office/drawing/2014/main" id="{461105BA-1CC1-42A5-8C0B-B0FDA964D5C6}"/>
              </a:ext>
            </a:extLst>
          </p:cNvPr>
          <p:cNvSpPr/>
          <p:nvPr/>
        </p:nvSpPr>
        <p:spPr bwMode="auto">
          <a:xfrm>
            <a:off x="9960692"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Oval 10">
            <a:extLst>
              <a:ext uri="{FF2B5EF4-FFF2-40B4-BE49-F238E27FC236}">
                <a16:creationId xmlns:a16="http://schemas.microsoft.com/office/drawing/2014/main" id="{8B6A1DEB-CE11-48D4-81C0-6F817028F87D}"/>
              </a:ext>
            </a:extLst>
          </p:cNvPr>
          <p:cNvSpPr/>
          <p:nvPr/>
        </p:nvSpPr>
        <p:spPr bwMode="auto">
          <a:xfrm>
            <a:off x="5761103" y="1669516"/>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8B8D2EC0-4D2E-45E6-9D4F-D9734211A703}"/>
              </a:ext>
            </a:extLst>
          </p:cNvPr>
          <p:cNvSpPr txBox="1"/>
          <p:nvPr/>
        </p:nvSpPr>
        <p:spPr>
          <a:xfrm>
            <a:off x="13321" y="3284927"/>
            <a:ext cx="1436134" cy="431335"/>
          </a:xfrm>
          <a:prstGeom prst="rect">
            <a:avLst/>
          </a:prstGeom>
          <a:noFill/>
        </p:spPr>
        <p:txBody>
          <a:bodyPr wrap="none" lIns="91427" tIns="45713" rIns="91427" bIns="45713" rtlCol="0">
            <a:spAutoFit/>
          </a:bodyPr>
          <a:lstStyle/>
          <a:p>
            <a:pPr>
              <a:lnSpc>
                <a:spcPct val="90000"/>
              </a:lnSpc>
              <a:spcAft>
                <a:spcPts val="600"/>
              </a:spcAft>
            </a:pPr>
            <a:r>
              <a:rPr lang="en-US" sz="2400" dirty="0"/>
              <a:t>Compute</a:t>
            </a:r>
          </a:p>
        </p:txBody>
      </p:sp>
      <p:sp>
        <p:nvSpPr>
          <p:cNvPr id="13" name="TextBox 12">
            <a:extLst>
              <a:ext uri="{FF2B5EF4-FFF2-40B4-BE49-F238E27FC236}">
                <a16:creationId xmlns:a16="http://schemas.microsoft.com/office/drawing/2014/main" id="{A210228A-6938-43C4-A546-39A0E931D8B8}"/>
              </a:ext>
            </a:extLst>
          </p:cNvPr>
          <p:cNvSpPr txBox="1"/>
          <p:nvPr/>
        </p:nvSpPr>
        <p:spPr>
          <a:xfrm>
            <a:off x="135133" y="1824378"/>
            <a:ext cx="1184357" cy="431335"/>
          </a:xfrm>
          <a:prstGeom prst="rect">
            <a:avLst/>
          </a:prstGeom>
          <a:noFill/>
        </p:spPr>
        <p:txBody>
          <a:bodyPr wrap="none" lIns="91427" tIns="45713" rIns="91427" bIns="45713" rtlCol="0">
            <a:spAutoFit/>
          </a:bodyPr>
          <a:lstStyle/>
          <a:p>
            <a:pPr>
              <a:lnSpc>
                <a:spcPct val="90000"/>
              </a:lnSpc>
              <a:spcAft>
                <a:spcPts val="600"/>
              </a:spcAft>
            </a:pPr>
            <a:r>
              <a:rPr lang="en-US" sz="2400" dirty="0"/>
              <a:t>Control</a:t>
            </a:r>
          </a:p>
        </p:txBody>
      </p:sp>
      <p:cxnSp>
        <p:nvCxnSpPr>
          <p:cNvPr id="16" name="Straight Connector 15">
            <a:extLst>
              <a:ext uri="{FF2B5EF4-FFF2-40B4-BE49-F238E27FC236}">
                <a16:creationId xmlns:a16="http://schemas.microsoft.com/office/drawing/2014/main" id="{71838DB0-0B69-42B8-BA15-D70C0E1F74E8}"/>
              </a:ext>
            </a:extLst>
          </p:cNvPr>
          <p:cNvCxnSpPr>
            <a:cxnSpLocks/>
          </p:cNvCxnSpPr>
          <p:nvPr/>
        </p:nvCxnSpPr>
        <p:spPr>
          <a:xfrm>
            <a:off x="1646886" y="4224952"/>
            <a:ext cx="914270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71E1F33C-D52E-4307-BC0B-66AE904BE8BE}"/>
              </a:ext>
            </a:extLst>
          </p:cNvPr>
          <p:cNvSpPr/>
          <p:nvPr/>
        </p:nvSpPr>
        <p:spPr bwMode="auto">
          <a:xfrm>
            <a:off x="1561514" y="4674469"/>
            <a:ext cx="9313449" cy="1828541"/>
          </a:xfrm>
          <a:prstGeom prst="round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TextBox 19">
            <a:extLst>
              <a:ext uri="{FF2B5EF4-FFF2-40B4-BE49-F238E27FC236}">
                <a16:creationId xmlns:a16="http://schemas.microsoft.com/office/drawing/2014/main" id="{BABB2E42-3776-4F30-9A96-67CDB269DCF4}"/>
              </a:ext>
            </a:extLst>
          </p:cNvPr>
          <p:cNvSpPr txBox="1"/>
          <p:nvPr/>
        </p:nvSpPr>
        <p:spPr>
          <a:xfrm>
            <a:off x="135133" y="4745473"/>
            <a:ext cx="1223006" cy="848827"/>
          </a:xfrm>
          <a:prstGeom prst="rect">
            <a:avLst/>
          </a:prstGeom>
          <a:noFill/>
        </p:spPr>
        <p:txBody>
          <a:bodyPr wrap="none" lIns="91427" tIns="45713" rIns="91427" bIns="45713" rtlCol="0">
            <a:spAutoFit/>
          </a:bodyPr>
          <a:lstStyle/>
          <a:p>
            <a:pPr>
              <a:lnSpc>
                <a:spcPct val="90000"/>
              </a:lnSpc>
              <a:spcAft>
                <a:spcPts val="600"/>
              </a:spcAft>
            </a:pPr>
            <a:r>
              <a:rPr lang="en-US" sz="2400" dirty="0"/>
              <a:t>Remote</a:t>
            </a:r>
          </a:p>
          <a:p>
            <a:pPr>
              <a:lnSpc>
                <a:spcPct val="90000"/>
              </a:lnSpc>
              <a:spcAft>
                <a:spcPts val="600"/>
              </a:spcAft>
            </a:pPr>
            <a:r>
              <a:rPr lang="en-US" sz="2400" dirty="0"/>
              <a:t>Storage</a:t>
            </a:r>
          </a:p>
        </p:txBody>
      </p:sp>
      <p:sp>
        <p:nvSpPr>
          <p:cNvPr id="3" name="Arrow: Down 2">
            <a:extLst>
              <a:ext uri="{FF2B5EF4-FFF2-40B4-BE49-F238E27FC236}">
                <a16:creationId xmlns:a16="http://schemas.microsoft.com/office/drawing/2014/main" id="{41055187-3A42-49CF-8A27-5DD775A14074}"/>
              </a:ext>
            </a:extLst>
          </p:cNvPr>
          <p:cNvSpPr/>
          <p:nvPr/>
        </p:nvSpPr>
        <p:spPr bwMode="auto">
          <a:xfrm>
            <a:off x="1776366"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Arrow: Down 16">
            <a:extLst>
              <a:ext uri="{FF2B5EF4-FFF2-40B4-BE49-F238E27FC236}">
                <a16:creationId xmlns:a16="http://schemas.microsoft.com/office/drawing/2014/main" id="{6BDB537D-C9DD-49D6-947D-E4E3656CA73E}"/>
              </a:ext>
            </a:extLst>
          </p:cNvPr>
          <p:cNvSpPr/>
          <p:nvPr/>
        </p:nvSpPr>
        <p:spPr bwMode="auto">
          <a:xfrm>
            <a:off x="3176230"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Arrow: Down 17">
            <a:extLst>
              <a:ext uri="{FF2B5EF4-FFF2-40B4-BE49-F238E27FC236}">
                <a16:creationId xmlns:a16="http://schemas.microsoft.com/office/drawing/2014/main" id="{0073EDBD-C015-4552-903D-CB05D7D451B8}"/>
              </a:ext>
            </a:extLst>
          </p:cNvPr>
          <p:cNvSpPr/>
          <p:nvPr/>
        </p:nvSpPr>
        <p:spPr bwMode="auto">
          <a:xfrm>
            <a:off x="4576093"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Arrow: Down 20">
            <a:extLst>
              <a:ext uri="{FF2B5EF4-FFF2-40B4-BE49-F238E27FC236}">
                <a16:creationId xmlns:a16="http://schemas.microsoft.com/office/drawing/2014/main" id="{9A7186AC-FED4-40E9-9F18-2D745CA0C11C}"/>
              </a:ext>
            </a:extLst>
          </p:cNvPr>
          <p:cNvSpPr/>
          <p:nvPr/>
        </p:nvSpPr>
        <p:spPr bwMode="auto">
          <a:xfrm>
            <a:off x="5975958"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Arrow: Down 21">
            <a:extLst>
              <a:ext uri="{FF2B5EF4-FFF2-40B4-BE49-F238E27FC236}">
                <a16:creationId xmlns:a16="http://schemas.microsoft.com/office/drawing/2014/main" id="{8F4C5F0C-AF1E-41EF-BDFF-6F554EF69E37}"/>
              </a:ext>
            </a:extLst>
          </p:cNvPr>
          <p:cNvSpPr/>
          <p:nvPr/>
        </p:nvSpPr>
        <p:spPr bwMode="auto">
          <a:xfrm>
            <a:off x="7375821"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Arrow: Down 22">
            <a:extLst>
              <a:ext uri="{FF2B5EF4-FFF2-40B4-BE49-F238E27FC236}">
                <a16:creationId xmlns:a16="http://schemas.microsoft.com/office/drawing/2014/main" id="{78197635-6B26-46E3-9590-3FCA93197F64}"/>
              </a:ext>
            </a:extLst>
          </p:cNvPr>
          <p:cNvSpPr/>
          <p:nvPr/>
        </p:nvSpPr>
        <p:spPr bwMode="auto">
          <a:xfrm>
            <a:off x="8775684"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Arrow: Down 23">
            <a:extLst>
              <a:ext uri="{FF2B5EF4-FFF2-40B4-BE49-F238E27FC236}">
                <a16:creationId xmlns:a16="http://schemas.microsoft.com/office/drawing/2014/main" id="{9AB3EC77-8B9A-4686-B62E-B360EFA812ED}"/>
              </a:ext>
            </a:extLst>
          </p:cNvPr>
          <p:cNvSpPr/>
          <p:nvPr/>
        </p:nvSpPr>
        <p:spPr bwMode="auto">
          <a:xfrm>
            <a:off x="10172095" y="4019488"/>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4FF97385-8FAB-4660-9C2B-25A281057225}"/>
              </a:ext>
            </a:extLst>
          </p:cNvPr>
          <p:cNvSpPr>
            <a:spLocks noGrp="1"/>
          </p:cNvSpPr>
          <p:nvPr>
            <p:ph type="title"/>
          </p:nvPr>
        </p:nvSpPr>
        <p:spPr/>
        <p:txBody>
          <a:bodyPr/>
          <a:lstStyle/>
          <a:p>
            <a:r>
              <a:rPr lang="en-US" dirty="0"/>
              <a:t>Scale on Demand</a:t>
            </a:r>
          </a:p>
        </p:txBody>
      </p:sp>
    </p:spTree>
    <p:extLst>
      <p:ext uri="{BB962C8B-B14F-4D97-AF65-F5344CB8AC3E}">
        <p14:creationId xmlns:p14="http://schemas.microsoft.com/office/powerpoint/2010/main" val="381771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4"/>
                                        </p:tgtEl>
                                      </p:cBhvr>
                                    </p:animEffect>
                                    <p:set>
                                      <p:cBhvr>
                                        <p:cTn id="28" dur="1" fill="hold">
                                          <p:stCondLst>
                                            <p:cond delay="499"/>
                                          </p:stCondLst>
                                        </p:cTn>
                                        <p:tgtEl>
                                          <p:spTgt spid="2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1"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9" grpId="0" animBg="1"/>
      <p:bldP spid="9" grpId="1" animBg="1"/>
      <p:bldP spid="10" grpId="0" animBg="1"/>
      <p:bldP spid="3" grpId="0" animBg="1"/>
      <p:bldP spid="17" grpId="0" animBg="1"/>
      <p:bldP spid="17" grpId="1" animBg="1"/>
      <p:bldP spid="23" grpId="0" animBg="1"/>
      <p:bldP spid="23" grpId="1"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6A885E2-F139-4285-9B5F-D3374D312F83}"/>
              </a:ext>
            </a:extLst>
          </p:cNvPr>
          <p:cNvSpPr/>
          <p:nvPr/>
        </p:nvSpPr>
        <p:spPr bwMode="auto">
          <a:xfrm>
            <a:off x="2961377"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Oval 5">
            <a:extLst>
              <a:ext uri="{FF2B5EF4-FFF2-40B4-BE49-F238E27FC236}">
                <a16:creationId xmlns:a16="http://schemas.microsoft.com/office/drawing/2014/main" id="{B1C86360-9FE7-4CFA-A6BA-E2AC3455BE4D}"/>
              </a:ext>
            </a:extLst>
          </p:cNvPr>
          <p:cNvSpPr/>
          <p:nvPr/>
        </p:nvSpPr>
        <p:spPr bwMode="auto">
          <a:xfrm>
            <a:off x="436123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a:extLst>
              <a:ext uri="{FF2B5EF4-FFF2-40B4-BE49-F238E27FC236}">
                <a16:creationId xmlns:a16="http://schemas.microsoft.com/office/drawing/2014/main" id="{A4E1F18B-E053-49DE-B6AD-EDDE40861976}"/>
              </a:ext>
            </a:extLst>
          </p:cNvPr>
          <p:cNvSpPr/>
          <p:nvPr/>
        </p:nvSpPr>
        <p:spPr bwMode="auto">
          <a:xfrm>
            <a:off x="576110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a:extLst>
              <a:ext uri="{FF2B5EF4-FFF2-40B4-BE49-F238E27FC236}">
                <a16:creationId xmlns:a16="http://schemas.microsoft.com/office/drawing/2014/main" id="{163C268A-1E91-441D-9005-646D6C3C84CA}"/>
              </a:ext>
            </a:extLst>
          </p:cNvPr>
          <p:cNvSpPr/>
          <p:nvPr/>
        </p:nvSpPr>
        <p:spPr bwMode="auto">
          <a:xfrm>
            <a:off x="7160965"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Oval 8">
            <a:extLst>
              <a:ext uri="{FF2B5EF4-FFF2-40B4-BE49-F238E27FC236}">
                <a16:creationId xmlns:a16="http://schemas.microsoft.com/office/drawing/2014/main" id="{82FA9C6C-0460-454C-8ED5-2ABF657E07DB}"/>
              </a:ext>
            </a:extLst>
          </p:cNvPr>
          <p:cNvSpPr/>
          <p:nvPr/>
        </p:nvSpPr>
        <p:spPr bwMode="auto">
          <a:xfrm>
            <a:off x="856082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Oval 10">
            <a:extLst>
              <a:ext uri="{FF2B5EF4-FFF2-40B4-BE49-F238E27FC236}">
                <a16:creationId xmlns:a16="http://schemas.microsoft.com/office/drawing/2014/main" id="{8B6A1DEB-CE11-48D4-81C0-6F817028F87D}"/>
              </a:ext>
            </a:extLst>
          </p:cNvPr>
          <p:cNvSpPr/>
          <p:nvPr/>
        </p:nvSpPr>
        <p:spPr bwMode="auto">
          <a:xfrm>
            <a:off x="5761103" y="1669516"/>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8B8D2EC0-4D2E-45E6-9D4F-D9734211A703}"/>
              </a:ext>
            </a:extLst>
          </p:cNvPr>
          <p:cNvSpPr txBox="1"/>
          <p:nvPr/>
        </p:nvSpPr>
        <p:spPr>
          <a:xfrm>
            <a:off x="13321" y="3284927"/>
            <a:ext cx="1436134" cy="431335"/>
          </a:xfrm>
          <a:prstGeom prst="rect">
            <a:avLst/>
          </a:prstGeom>
          <a:noFill/>
        </p:spPr>
        <p:txBody>
          <a:bodyPr wrap="none" lIns="91427" tIns="45713" rIns="91427" bIns="45713" rtlCol="0">
            <a:spAutoFit/>
          </a:bodyPr>
          <a:lstStyle/>
          <a:p>
            <a:pPr>
              <a:lnSpc>
                <a:spcPct val="90000"/>
              </a:lnSpc>
              <a:spcAft>
                <a:spcPts val="600"/>
              </a:spcAft>
            </a:pPr>
            <a:r>
              <a:rPr lang="en-US" sz="2400" dirty="0"/>
              <a:t>Compute</a:t>
            </a:r>
          </a:p>
        </p:txBody>
      </p:sp>
      <p:sp>
        <p:nvSpPr>
          <p:cNvPr id="13" name="TextBox 12">
            <a:extLst>
              <a:ext uri="{FF2B5EF4-FFF2-40B4-BE49-F238E27FC236}">
                <a16:creationId xmlns:a16="http://schemas.microsoft.com/office/drawing/2014/main" id="{A210228A-6938-43C4-A546-39A0E931D8B8}"/>
              </a:ext>
            </a:extLst>
          </p:cNvPr>
          <p:cNvSpPr txBox="1"/>
          <p:nvPr/>
        </p:nvSpPr>
        <p:spPr>
          <a:xfrm>
            <a:off x="135133" y="1824378"/>
            <a:ext cx="1184357" cy="431335"/>
          </a:xfrm>
          <a:prstGeom prst="rect">
            <a:avLst/>
          </a:prstGeom>
          <a:noFill/>
        </p:spPr>
        <p:txBody>
          <a:bodyPr wrap="none" lIns="91427" tIns="45713" rIns="91427" bIns="45713" rtlCol="0">
            <a:spAutoFit/>
          </a:bodyPr>
          <a:lstStyle/>
          <a:p>
            <a:pPr>
              <a:lnSpc>
                <a:spcPct val="90000"/>
              </a:lnSpc>
              <a:spcAft>
                <a:spcPts val="600"/>
              </a:spcAft>
            </a:pPr>
            <a:r>
              <a:rPr lang="en-US" sz="2400" dirty="0"/>
              <a:t>Control</a:t>
            </a:r>
          </a:p>
        </p:txBody>
      </p:sp>
      <p:cxnSp>
        <p:nvCxnSpPr>
          <p:cNvPr id="16" name="Straight Connector 15">
            <a:extLst>
              <a:ext uri="{FF2B5EF4-FFF2-40B4-BE49-F238E27FC236}">
                <a16:creationId xmlns:a16="http://schemas.microsoft.com/office/drawing/2014/main" id="{71838DB0-0B69-42B8-BA15-D70C0E1F74E8}"/>
              </a:ext>
            </a:extLst>
          </p:cNvPr>
          <p:cNvCxnSpPr>
            <a:cxnSpLocks/>
          </p:cNvCxnSpPr>
          <p:nvPr/>
        </p:nvCxnSpPr>
        <p:spPr>
          <a:xfrm>
            <a:off x="1646886" y="4224952"/>
            <a:ext cx="914270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71E1F33C-D52E-4307-BC0B-66AE904BE8BE}"/>
              </a:ext>
            </a:extLst>
          </p:cNvPr>
          <p:cNvSpPr/>
          <p:nvPr/>
        </p:nvSpPr>
        <p:spPr bwMode="auto">
          <a:xfrm>
            <a:off x="1561514" y="4674469"/>
            <a:ext cx="9313449" cy="1828541"/>
          </a:xfrm>
          <a:prstGeom prst="round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TextBox 19">
            <a:extLst>
              <a:ext uri="{FF2B5EF4-FFF2-40B4-BE49-F238E27FC236}">
                <a16:creationId xmlns:a16="http://schemas.microsoft.com/office/drawing/2014/main" id="{BABB2E42-3776-4F30-9A96-67CDB269DCF4}"/>
              </a:ext>
            </a:extLst>
          </p:cNvPr>
          <p:cNvSpPr txBox="1"/>
          <p:nvPr/>
        </p:nvSpPr>
        <p:spPr>
          <a:xfrm>
            <a:off x="135133" y="4745473"/>
            <a:ext cx="1223006" cy="848827"/>
          </a:xfrm>
          <a:prstGeom prst="rect">
            <a:avLst/>
          </a:prstGeom>
          <a:noFill/>
        </p:spPr>
        <p:txBody>
          <a:bodyPr wrap="none" lIns="91427" tIns="45713" rIns="91427" bIns="45713" rtlCol="0">
            <a:spAutoFit/>
          </a:bodyPr>
          <a:lstStyle/>
          <a:p>
            <a:pPr>
              <a:lnSpc>
                <a:spcPct val="90000"/>
              </a:lnSpc>
              <a:spcAft>
                <a:spcPts val="600"/>
              </a:spcAft>
            </a:pPr>
            <a:r>
              <a:rPr lang="en-US" sz="2400" dirty="0"/>
              <a:t>Remote</a:t>
            </a:r>
          </a:p>
          <a:p>
            <a:pPr>
              <a:lnSpc>
                <a:spcPct val="90000"/>
              </a:lnSpc>
              <a:spcAft>
                <a:spcPts val="600"/>
              </a:spcAft>
            </a:pPr>
            <a:r>
              <a:rPr lang="en-US" sz="2400" dirty="0"/>
              <a:t>Storage</a:t>
            </a:r>
          </a:p>
        </p:txBody>
      </p:sp>
      <p:sp>
        <p:nvSpPr>
          <p:cNvPr id="17" name="Arrow: Down 16">
            <a:extLst>
              <a:ext uri="{FF2B5EF4-FFF2-40B4-BE49-F238E27FC236}">
                <a16:creationId xmlns:a16="http://schemas.microsoft.com/office/drawing/2014/main" id="{6BDB537D-C9DD-49D6-947D-E4E3656CA73E}"/>
              </a:ext>
            </a:extLst>
          </p:cNvPr>
          <p:cNvSpPr/>
          <p:nvPr/>
        </p:nvSpPr>
        <p:spPr bwMode="auto">
          <a:xfrm>
            <a:off x="3176230"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Arrow: Down 17">
            <a:extLst>
              <a:ext uri="{FF2B5EF4-FFF2-40B4-BE49-F238E27FC236}">
                <a16:creationId xmlns:a16="http://schemas.microsoft.com/office/drawing/2014/main" id="{0073EDBD-C015-4552-903D-CB05D7D451B8}"/>
              </a:ext>
            </a:extLst>
          </p:cNvPr>
          <p:cNvSpPr/>
          <p:nvPr/>
        </p:nvSpPr>
        <p:spPr bwMode="auto">
          <a:xfrm>
            <a:off x="4576093"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Arrow: Down 20">
            <a:extLst>
              <a:ext uri="{FF2B5EF4-FFF2-40B4-BE49-F238E27FC236}">
                <a16:creationId xmlns:a16="http://schemas.microsoft.com/office/drawing/2014/main" id="{9A7186AC-FED4-40E9-9F18-2D745CA0C11C}"/>
              </a:ext>
            </a:extLst>
          </p:cNvPr>
          <p:cNvSpPr/>
          <p:nvPr/>
        </p:nvSpPr>
        <p:spPr bwMode="auto">
          <a:xfrm>
            <a:off x="5975958"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Arrow: Down 21">
            <a:extLst>
              <a:ext uri="{FF2B5EF4-FFF2-40B4-BE49-F238E27FC236}">
                <a16:creationId xmlns:a16="http://schemas.microsoft.com/office/drawing/2014/main" id="{8F4C5F0C-AF1E-41EF-BDFF-6F554EF69E37}"/>
              </a:ext>
            </a:extLst>
          </p:cNvPr>
          <p:cNvSpPr/>
          <p:nvPr/>
        </p:nvSpPr>
        <p:spPr bwMode="auto">
          <a:xfrm>
            <a:off x="7375821"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Arrow: Down 22">
            <a:extLst>
              <a:ext uri="{FF2B5EF4-FFF2-40B4-BE49-F238E27FC236}">
                <a16:creationId xmlns:a16="http://schemas.microsoft.com/office/drawing/2014/main" id="{78197635-6B26-46E3-9590-3FCA93197F64}"/>
              </a:ext>
            </a:extLst>
          </p:cNvPr>
          <p:cNvSpPr/>
          <p:nvPr/>
        </p:nvSpPr>
        <p:spPr bwMode="auto">
          <a:xfrm>
            <a:off x="8775684"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4FF97385-8FAB-4660-9C2B-25A281057225}"/>
              </a:ext>
            </a:extLst>
          </p:cNvPr>
          <p:cNvSpPr>
            <a:spLocks noGrp="1"/>
          </p:cNvSpPr>
          <p:nvPr>
            <p:ph type="title"/>
          </p:nvPr>
        </p:nvSpPr>
        <p:spPr/>
        <p:txBody>
          <a:bodyPr/>
          <a:lstStyle/>
          <a:p>
            <a:r>
              <a:rPr lang="en-US" dirty="0"/>
              <a:t>Pause &amp; Resume</a:t>
            </a:r>
          </a:p>
        </p:txBody>
      </p:sp>
    </p:spTree>
    <p:extLst>
      <p:ext uri="{BB962C8B-B14F-4D97-AF65-F5344CB8AC3E}">
        <p14:creationId xmlns:p14="http://schemas.microsoft.com/office/powerpoint/2010/main" val="111882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1" grpId="0" animBg="1"/>
      <p:bldP spid="11" grpId="1" animBg="1"/>
      <p:bldP spid="17" grpId="0" animBg="1"/>
      <p:bldP spid="17" grpId="1" animBg="1"/>
      <p:bldP spid="18" grpId="0" animBg="1"/>
      <p:bldP spid="18" grpId="1" animBg="1"/>
      <p:bldP spid="21" grpId="0" animBg="1"/>
      <p:bldP spid="21" grpId="1" animBg="1"/>
      <p:bldP spid="22" grpId="0" animBg="1"/>
      <p:bldP spid="22" grpId="1" animBg="1"/>
      <p:bldP spid="23" grpId="0" animBg="1"/>
      <p:bldP spid="2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load via Azure Blob Storage</a:t>
            </a:r>
          </a:p>
        </p:txBody>
      </p:sp>
      <p:sp>
        <p:nvSpPr>
          <p:cNvPr id="4" name="Rectangle 3"/>
          <p:cNvSpPr/>
          <p:nvPr/>
        </p:nvSpPr>
        <p:spPr bwMode="auto">
          <a:xfrm>
            <a:off x="4706604" y="1213173"/>
            <a:ext cx="2879591" cy="15837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Compute Node</a:t>
            </a:r>
          </a:p>
        </p:txBody>
      </p:sp>
      <p:sp>
        <p:nvSpPr>
          <p:cNvPr id="5" name="Rectangle 4"/>
          <p:cNvSpPr/>
          <p:nvPr/>
        </p:nvSpPr>
        <p:spPr bwMode="auto">
          <a:xfrm>
            <a:off x="4706604" y="1753096"/>
            <a:ext cx="2879591" cy="53992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DMS</a:t>
            </a:r>
          </a:p>
        </p:txBody>
      </p:sp>
      <p:sp>
        <p:nvSpPr>
          <p:cNvPr id="6" name="Rectangle 5"/>
          <p:cNvSpPr/>
          <p:nvPr/>
        </p:nvSpPr>
        <p:spPr bwMode="auto">
          <a:xfrm>
            <a:off x="5735994" y="1843084"/>
            <a:ext cx="1850201" cy="359949"/>
          </a:xfrm>
          <a:prstGeom prst="rect">
            <a:avLst/>
          </a:prstGeom>
          <a:solidFill>
            <a:schemeClr val="tx2"/>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Bridge</a:t>
            </a:r>
          </a:p>
        </p:txBody>
      </p:sp>
      <p:sp>
        <p:nvSpPr>
          <p:cNvPr id="8" name="Rectangle 7"/>
          <p:cNvSpPr/>
          <p:nvPr/>
        </p:nvSpPr>
        <p:spPr bwMode="auto">
          <a:xfrm>
            <a:off x="4706604" y="2922506"/>
            <a:ext cx="2879591" cy="15837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Compute Node</a:t>
            </a:r>
          </a:p>
        </p:txBody>
      </p:sp>
      <p:sp>
        <p:nvSpPr>
          <p:cNvPr id="9" name="Rectangle 8"/>
          <p:cNvSpPr/>
          <p:nvPr/>
        </p:nvSpPr>
        <p:spPr bwMode="auto">
          <a:xfrm>
            <a:off x="4706604" y="3462429"/>
            <a:ext cx="2879591" cy="53992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DMS</a:t>
            </a:r>
          </a:p>
        </p:txBody>
      </p:sp>
      <p:sp>
        <p:nvSpPr>
          <p:cNvPr id="10" name="Rectangle 9"/>
          <p:cNvSpPr/>
          <p:nvPr/>
        </p:nvSpPr>
        <p:spPr bwMode="auto">
          <a:xfrm>
            <a:off x="5735994" y="3552417"/>
            <a:ext cx="1850201" cy="359949"/>
          </a:xfrm>
          <a:prstGeom prst="rect">
            <a:avLst/>
          </a:prstGeom>
          <a:solidFill>
            <a:schemeClr val="tx2"/>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Bridge</a:t>
            </a:r>
          </a:p>
        </p:txBody>
      </p:sp>
      <p:sp>
        <p:nvSpPr>
          <p:cNvPr id="12" name="Rectangle 11"/>
          <p:cNvSpPr/>
          <p:nvPr/>
        </p:nvSpPr>
        <p:spPr bwMode="auto">
          <a:xfrm>
            <a:off x="4706604" y="4631838"/>
            <a:ext cx="2879591" cy="15837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Compute Node</a:t>
            </a:r>
          </a:p>
        </p:txBody>
      </p:sp>
      <p:sp>
        <p:nvSpPr>
          <p:cNvPr id="13" name="Rectangle 12"/>
          <p:cNvSpPr/>
          <p:nvPr/>
        </p:nvSpPr>
        <p:spPr bwMode="auto">
          <a:xfrm>
            <a:off x="4706604" y="5171761"/>
            <a:ext cx="2879591" cy="53992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DMS</a:t>
            </a:r>
          </a:p>
        </p:txBody>
      </p:sp>
      <p:sp>
        <p:nvSpPr>
          <p:cNvPr id="14" name="Rectangle 13"/>
          <p:cNvSpPr/>
          <p:nvPr/>
        </p:nvSpPr>
        <p:spPr bwMode="auto">
          <a:xfrm>
            <a:off x="5735994" y="5261749"/>
            <a:ext cx="1850201" cy="359949"/>
          </a:xfrm>
          <a:prstGeom prst="rect">
            <a:avLst/>
          </a:prstGeom>
          <a:solidFill>
            <a:schemeClr val="tx2"/>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Bridge</a:t>
            </a:r>
          </a:p>
        </p:txBody>
      </p:sp>
      <p:sp>
        <p:nvSpPr>
          <p:cNvPr id="15" name="Rectangle 14"/>
          <p:cNvSpPr/>
          <p:nvPr/>
        </p:nvSpPr>
        <p:spPr bwMode="auto">
          <a:xfrm>
            <a:off x="1657804" y="2917589"/>
            <a:ext cx="2375663" cy="1583775"/>
          </a:xfrm>
          <a:prstGeom prst="rect">
            <a:avLst/>
          </a:prstGeom>
          <a:noFill/>
          <a:ln w="19050">
            <a:solidFill>
              <a:schemeClr val="tx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Control Node</a:t>
            </a:r>
          </a:p>
        </p:txBody>
      </p:sp>
      <p:sp>
        <p:nvSpPr>
          <p:cNvPr id="16" name="Rectangle 15"/>
          <p:cNvSpPr/>
          <p:nvPr/>
        </p:nvSpPr>
        <p:spPr bwMode="auto">
          <a:xfrm>
            <a:off x="1657804" y="3457511"/>
            <a:ext cx="2375663" cy="539924"/>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DMS</a:t>
            </a:r>
          </a:p>
        </p:txBody>
      </p:sp>
      <p:cxnSp>
        <p:nvCxnSpPr>
          <p:cNvPr id="17" name="Elbow Connector 16"/>
          <p:cNvCxnSpPr>
            <a:stCxn id="16" idx="3"/>
            <a:endCxn id="5" idx="1"/>
          </p:cNvCxnSpPr>
          <p:nvPr/>
        </p:nvCxnSpPr>
        <p:spPr>
          <a:xfrm flipV="1">
            <a:off x="4033467" y="2023059"/>
            <a:ext cx="673137" cy="1704415"/>
          </a:xfrm>
          <a:prstGeom prst="bentConnector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6" idx="3"/>
            <a:endCxn id="9" idx="1"/>
          </p:cNvCxnSpPr>
          <p:nvPr/>
        </p:nvCxnSpPr>
        <p:spPr>
          <a:xfrm>
            <a:off x="4033467" y="3727474"/>
            <a:ext cx="673137" cy="4917"/>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3"/>
            <a:endCxn id="13" idx="1"/>
          </p:cNvCxnSpPr>
          <p:nvPr/>
        </p:nvCxnSpPr>
        <p:spPr>
          <a:xfrm>
            <a:off x="4033467" y="3727474"/>
            <a:ext cx="673137" cy="1714250"/>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9003697" y="1213173"/>
            <a:ext cx="1799745" cy="500329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54" tIns="146283" rIns="182854" bIns="146283"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pPr>
            <a:endParaRPr lang="en-GB"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49" name="Group 48"/>
          <p:cNvGrpSpPr/>
          <p:nvPr/>
        </p:nvGrpSpPr>
        <p:grpSpPr>
          <a:xfrm>
            <a:off x="9228408" y="1319036"/>
            <a:ext cx="652565" cy="4790717"/>
            <a:chOff x="8000778" y="1302849"/>
            <a:chExt cx="652658" cy="4791397"/>
          </a:xfrm>
          <a:solidFill>
            <a:schemeClr val="tx2"/>
          </a:solidFill>
        </p:grpSpPr>
        <p:sp>
          <p:nvSpPr>
            <p:cNvPr id="24" name="Freeform 23"/>
            <p:cNvSpPr>
              <a:spLocks noEditPoints="1"/>
            </p:cNvSpPr>
            <p:nvPr/>
          </p:nvSpPr>
          <p:spPr bwMode="auto">
            <a:xfrm>
              <a:off x="8000778" y="4559965"/>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30" name="Freeform 29"/>
            <p:cNvSpPr>
              <a:spLocks noEditPoints="1"/>
            </p:cNvSpPr>
            <p:nvPr/>
          </p:nvSpPr>
          <p:spPr bwMode="auto">
            <a:xfrm>
              <a:off x="8000778" y="374568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36" name="Freeform 35"/>
            <p:cNvSpPr>
              <a:spLocks noEditPoints="1"/>
            </p:cNvSpPr>
            <p:nvPr/>
          </p:nvSpPr>
          <p:spPr bwMode="auto">
            <a:xfrm>
              <a:off x="8005436" y="2931407"/>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42" name="Freeform 41"/>
            <p:cNvSpPr>
              <a:spLocks noEditPoints="1"/>
            </p:cNvSpPr>
            <p:nvPr/>
          </p:nvSpPr>
          <p:spPr bwMode="auto">
            <a:xfrm>
              <a:off x="8000778" y="2117128"/>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47" name="Freeform 46"/>
            <p:cNvSpPr>
              <a:spLocks noEditPoints="1"/>
            </p:cNvSpPr>
            <p:nvPr/>
          </p:nvSpPr>
          <p:spPr bwMode="auto">
            <a:xfrm>
              <a:off x="8000778" y="1302849"/>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48" name="Freeform 47"/>
            <p:cNvSpPr>
              <a:spLocks noEditPoints="1"/>
            </p:cNvSpPr>
            <p:nvPr/>
          </p:nvSpPr>
          <p:spPr bwMode="auto">
            <a:xfrm>
              <a:off x="8000778" y="537424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grpSp>
      <p:cxnSp>
        <p:nvCxnSpPr>
          <p:cNvPr id="52" name="Straight Connector 51"/>
          <p:cNvCxnSpPr>
            <a:stCxn id="6" idx="3"/>
            <a:endCxn id="48" idx="0"/>
          </p:cNvCxnSpPr>
          <p:nvPr/>
        </p:nvCxnSpPr>
        <p:spPr>
          <a:xfrm>
            <a:off x="7586195" y="2023059"/>
            <a:ext cx="1769561" cy="3552137"/>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3"/>
            <a:endCxn id="24" idx="3"/>
          </p:cNvCxnSpPr>
          <p:nvPr/>
        </p:nvCxnSpPr>
        <p:spPr>
          <a:xfrm>
            <a:off x="7586195" y="2023058"/>
            <a:ext cx="1769561" cy="2763333"/>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3"/>
            <a:endCxn id="30" idx="0"/>
          </p:cNvCxnSpPr>
          <p:nvPr/>
        </p:nvCxnSpPr>
        <p:spPr>
          <a:xfrm>
            <a:off x="7586195" y="2023059"/>
            <a:ext cx="1769561" cy="1923807"/>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 idx="3"/>
            <a:endCxn id="36" idx="0"/>
          </p:cNvCxnSpPr>
          <p:nvPr/>
        </p:nvCxnSpPr>
        <p:spPr>
          <a:xfrm>
            <a:off x="7586195" y="2023059"/>
            <a:ext cx="1774219" cy="1109644"/>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 idx="3"/>
            <a:endCxn id="42" idx="0"/>
          </p:cNvCxnSpPr>
          <p:nvPr/>
        </p:nvCxnSpPr>
        <p:spPr>
          <a:xfrm>
            <a:off x="7586195" y="2023059"/>
            <a:ext cx="1769561" cy="295480"/>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3"/>
            <a:endCxn id="47" idx="0"/>
          </p:cNvCxnSpPr>
          <p:nvPr/>
        </p:nvCxnSpPr>
        <p:spPr>
          <a:xfrm flipV="1">
            <a:off x="7586195" y="1504376"/>
            <a:ext cx="1769561" cy="518683"/>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47" idx="13"/>
          </p:cNvCxnSpPr>
          <p:nvPr/>
        </p:nvCxnSpPr>
        <p:spPr>
          <a:xfrm flipV="1">
            <a:off x="7586195" y="1672158"/>
            <a:ext cx="1769561" cy="2060234"/>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0" idx="3"/>
          </p:cNvCxnSpPr>
          <p:nvPr/>
        </p:nvCxnSpPr>
        <p:spPr>
          <a:xfrm flipV="1">
            <a:off x="7586195" y="2505695"/>
            <a:ext cx="1769561" cy="1226696"/>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0" idx="3"/>
            <a:endCxn id="36" idx="13"/>
          </p:cNvCxnSpPr>
          <p:nvPr/>
        </p:nvCxnSpPr>
        <p:spPr>
          <a:xfrm flipV="1">
            <a:off x="7586195" y="3300485"/>
            <a:ext cx="1774219" cy="431907"/>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0" idx="3"/>
            <a:endCxn id="30" idx="13"/>
          </p:cNvCxnSpPr>
          <p:nvPr/>
        </p:nvCxnSpPr>
        <p:spPr>
          <a:xfrm>
            <a:off x="7586195" y="3732391"/>
            <a:ext cx="1769561" cy="382256"/>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 idx="3"/>
            <a:endCxn id="24" idx="13"/>
          </p:cNvCxnSpPr>
          <p:nvPr/>
        </p:nvCxnSpPr>
        <p:spPr>
          <a:xfrm>
            <a:off x="7586195" y="3732391"/>
            <a:ext cx="1769561" cy="119642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 idx="3"/>
            <a:endCxn id="48" idx="13"/>
          </p:cNvCxnSpPr>
          <p:nvPr/>
        </p:nvCxnSpPr>
        <p:spPr>
          <a:xfrm>
            <a:off x="7586195" y="3732391"/>
            <a:ext cx="1769561" cy="2010585"/>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4" idx="3"/>
            <a:endCxn id="48" idx="15"/>
          </p:cNvCxnSpPr>
          <p:nvPr/>
        </p:nvCxnSpPr>
        <p:spPr>
          <a:xfrm>
            <a:off x="7586195" y="5441722"/>
            <a:ext cx="1769561" cy="40855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4" idx="3"/>
            <a:endCxn id="24" idx="15"/>
          </p:cNvCxnSpPr>
          <p:nvPr/>
        </p:nvCxnSpPr>
        <p:spPr>
          <a:xfrm flipV="1">
            <a:off x="7586195" y="5036113"/>
            <a:ext cx="1769561" cy="405611"/>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4" idx="3"/>
            <a:endCxn id="30" idx="18"/>
          </p:cNvCxnSpPr>
          <p:nvPr/>
        </p:nvCxnSpPr>
        <p:spPr>
          <a:xfrm flipV="1">
            <a:off x="7586195" y="4196586"/>
            <a:ext cx="1769561" cy="1245138"/>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4" idx="3"/>
            <a:endCxn id="36" idx="18"/>
          </p:cNvCxnSpPr>
          <p:nvPr/>
        </p:nvCxnSpPr>
        <p:spPr>
          <a:xfrm flipV="1">
            <a:off x="7586195" y="3382423"/>
            <a:ext cx="1774219" cy="2059301"/>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4" idx="3"/>
            <a:endCxn id="42" idx="18"/>
          </p:cNvCxnSpPr>
          <p:nvPr/>
        </p:nvCxnSpPr>
        <p:spPr>
          <a:xfrm flipV="1">
            <a:off x="7586195" y="2568259"/>
            <a:ext cx="1769561" cy="287346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4" idx="3"/>
            <a:endCxn id="47" idx="18"/>
          </p:cNvCxnSpPr>
          <p:nvPr/>
        </p:nvCxnSpPr>
        <p:spPr>
          <a:xfrm flipV="1">
            <a:off x="7586195" y="1754096"/>
            <a:ext cx="1769561" cy="3687628"/>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1105CC7-56AF-4433-994F-C6F1144126BB}"/>
              </a:ext>
            </a:extLst>
          </p:cNvPr>
          <p:cNvSpPr/>
          <p:nvPr/>
        </p:nvSpPr>
        <p:spPr>
          <a:xfrm rot="16200000">
            <a:off x="8392526" y="3371795"/>
            <a:ext cx="5626861" cy="590931"/>
          </a:xfrm>
          <a:prstGeom prst="rect">
            <a:avLst/>
          </a:prstGeom>
        </p:spPr>
        <p:txBody>
          <a:bodyPr wrap="none">
            <a:spAutoFit/>
          </a:bodyPr>
          <a:lstStyle/>
          <a:p>
            <a:pPr algn="ctr" defTabSz="932293" fontAlgn="base">
              <a:lnSpc>
                <a:spcPct val="90000"/>
              </a:lnSpc>
              <a:spcBef>
                <a:spcPct val="0"/>
              </a:spcBef>
              <a:spcAft>
                <a:spcPct val="0"/>
              </a:spcAft>
            </a:pPr>
            <a:r>
              <a:rPr lang="en-GB" sz="3600" kern="0" dirty="0">
                <a:ea typeface="Segoe UI" pitchFamily="34" charset="0"/>
                <a:cs typeface="Segoe UI" pitchFamily="34" charset="0"/>
              </a:rPr>
              <a:t>Azure Blob Storage (WASB)</a:t>
            </a:r>
          </a:p>
        </p:txBody>
      </p:sp>
    </p:spTree>
    <p:extLst>
      <p:ext uri="{BB962C8B-B14F-4D97-AF65-F5344CB8AC3E}">
        <p14:creationId xmlns:p14="http://schemas.microsoft.com/office/powerpoint/2010/main" val="352811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par>
                                <p:cTn id="8" presetID="22" presetClass="entr" presetSubtype="4"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down)">
                                      <p:cBhvr>
                                        <p:cTn id="10" dur="500"/>
                                        <p:tgtEl>
                                          <p:spTgt spid="53"/>
                                        </p:tgtEl>
                                      </p:cBhvr>
                                    </p:animEffect>
                                  </p:childTnLst>
                                </p:cTn>
                              </p:par>
                              <p:par>
                                <p:cTn id="11" presetID="22" presetClass="entr" presetSubtype="4"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22" presetClass="entr" presetSubtype="4" fill="hold"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down)">
                                      <p:cBhvr>
                                        <p:cTn id="16" dur="500"/>
                                        <p:tgtEl>
                                          <p:spTgt spid="61"/>
                                        </p:tgtEl>
                                      </p:cBhvr>
                                    </p:animEffect>
                                  </p:childTnLst>
                                </p:cTn>
                              </p:par>
                              <p:par>
                                <p:cTn id="17" presetID="22" presetClass="entr" presetSubtype="4"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down)">
                                      <p:cBhvr>
                                        <p:cTn id="19" dur="500"/>
                                        <p:tgtEl>
                                          <p:spTgt spid="64"/>
                                        </p:tgtEl>
                                      </p:cBhvr>
                                    </p:animEffect>
                                  </p:childTnLst>
                                </p:cTn>
                              </p:par>
                              <p:par>
                                <p:cTn id="20" presetID="22" presetClass="entr" presetSubtype="4" fill="hold"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par>
                                <p:cTn id="23" presetID="22" presetClass="entr" presetSubtype="4"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down)">
                                      <p:cBhvr>
                                        <p:cTn id="25" dur="500"/>
                                        <p:tgtEl>
                                          <p:spTgt spid="70"/>
                                        </p:tgtEl>
                                      </p:cBhvr>
                                    </p:animEffect>
                                  </p:childTnLst>
                                </p:cTn>
                              </p:par>
                              <p:par>
                                <p:cTn id="26" presetID="22" presetClass="entr" presetSubtype="4"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500"/>
                                        <p:tgtEl>
                                          <p:spTgt spid="73"/>
                                        </p:tgtEl>
                                      </p:cBhvr>
                                    </p:animEffect>
                                  </p:childTnLst>
                                </p:cTn>
                              </p:par>
                              <p:par>
                                <p:cTn id="29" presetID="22" presetClass="entr" presetSubtype="4"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wipe(down)">
                                      <p:cBhvr>
                                        <p:cTn id="31" dur="500"/>
                                        <p:tgtEl>
                                          <p:spTgt spid="76"/>
                                        </p:tgtEl>
                                      </p:cBhvr>
                                    </p:animEffect>
                                  </p:childTnLst>
                                </p:cTn>
                              </p:par>
                              <p:par>
                                <p:cTn id="32" presetID="22" presetClass="entr" presetSubtype="4" fill="hold"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down)">
                                      <p:cBhvr>
                                        <p:cTn id="34" dur="500"/>
                                        <p:tgtEl>
                                          <p:spTgt spid="79"/>
                                        </p:tgtEl>
                                      </p:cBhvr>
                                    </p:animEffect>
                                  </p:childTnLst>
                                </p:cTn>
                              </p:par>
                              <p:par>
                                <p:cTn id="35" presetID="22" presetClass="entr" presetSubtype="4"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down)">
                                      <p:cBhvr>
                                        <p:cTn id="37" dur="500"/>
                                        <p:tgtEl>
                                          <p:spTgt spid="86"/>
                                        </p:tgtEl>
                                      </p:cBhvr>
                                    </p:animEffect>
                                  </p:childTnLst>
                                </p:cTn>
                              </p:par>
                              <p:par>
                                <p:cTn id="38" presetID="22" presetClass="entr" presetSubtype="4" fill="hold"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par>
                                <p:cTn id="41" presetID="22" presetClass="entr" presetSubtype="4"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wipe(down)">
                                      <p:cBhvr>
                                        <p:cTn id="43" dur="500"/>
                                        <p:tgtEl>
                                          <p:spTgt spid="92"/>
                                        </p:tgtEl>
                                      </p:cBhvr>
                                    </p:animEffect>
                                  </p:childTnLst>
                                </p:cTn>
                              </p:par>
                              <p:par>
                                <p:cTn id="44" presetID="22" presetClass="entr" presetSubtype="4" fill="hold" nodeType="with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wipe(down)">
                                      <p:cBhvr>
                                        <p:cTn id="46" dur="500"/>
                                        <p:tgtEl>
                                          <p:spTgt spid="95"/>
                                        </p:tgtEl>
                                      </p:cBhvr>
                                    </p:animEffect>
                                  </p:childTnLst>
                                </p:cTn>
                              </p:par>
                              <p:par>
                                <p:cTn id="47" presetID="22" presetClass="entr" presetSubtype="4"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wipe(down)">
                                      <p:cBhvr>
                                        <p:cTn id="49" dur="500"/>
                                        <p:tgtEl>
                                          <p:spTgt spid="107"/>
                                        </p:tgtEl>
                                      </p:cBhvr>
                                    </p:animEffect>
                                  </p:childTnLst>
                                </p:cTn>
                              </p:par>
                              <p:par>
                                <p:cTn id="50" presetID="22" presetClass="entr" presetSubtype="4" fill="hold" nodeType="with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wipe(down)">
                                      <p:cBhvr>
                                        <p:cTn id="52" dur="500"/>
                                        <p:tgtEl>
                                          <p:spTgt spid="110"/>
                                        </p:tgtEl>
                                      </p:cBhvr>
                                    </p:animEffect>
                                  </p:childTnLst>
                                </p:cTn>
                              </p:par>
                              <p:par>
                                <p:cTn id="53" presetID="22" presetClass="entr" presetSubtype="4"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down)">
                                      <p:cBhvr>
                                        <p:cTn id="55" dur="500"/>
                                        <p:tgtEl>
                                          <p:spTgt spid="113"/>
                                        </p:tgtEl>
                                      </p:cBhvr>
                                    </p:animEffect>
                                  </p:childTnLst>
                                </p:cTn>
                              </p:par>
                              <p:par>
                                <p:cTn id="56" presetID="22" presetClass="entr" presetSubtype="4" fill="hold" nodeType="withEffect">
                                  <p:stCondLst>
                                    <p:cond delay="0"/>
                                  </p:stCondLst>
                                  <p:childTnLst>
                                    <p:set>
                                      <p:cBhvr>
                                        <p:cTn id="57" dur="1" fill="hold">
                                          <p:stCondLst>
                                            <p:cond delay="0"/>
                                          </p:stCondLst>
                                        </p:cTn>
                                        <p:tgtEl>
                                          <p:spTgt spid="116"/>
                                        </p:tgtEl>
                                        <p:attrNameLst>
                                          <p:attrName>style.visibility</p:attrName>
                                        </p:attrNameLst>
                                      </p:cBhvr>
                                      <p:to>
                                        <p:strVal val="visible"/>
                                      </p:to>
                                    </p:set>
                                    <p:animEffect transition="in" filter="wipe(down)">
                                      <p:cBhvr>
                                        <p:cTn id="58"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owchart: Process 40">
            <a:extLst>
              <a:ext uri="{FF2B5EF4-FFF2-40B4-BE49-F238E27FC236}">
                <a16:creationId xmlns:a16="http://schemas.microsoft.com/office/drawing/2014/main" id="{44C877B0-A09B-41BD-9A36-3E2F81BDD928}"/>
              </a:ext>
            </a:extLst>
          </p:cNvPr>
          <p:cNvSpPr/>
          <p:nvPr/>
        </p:nvSpPr>
        <p:spPr bwMode="auto">
          <a:xfrm>
            <a:off x="879882" y="4318956"/>
            <a:ext cx="10972800" cy="2270618"/>
          </a:xfrm>
          <a:prstGeom prst="flowChartProcess">
            <a:avLst/>
          </a:prstGeom>
          <a:solidFill>
            <a:schemeClr val="tx2">
              <a:alpha val="7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 name="Trapezoid 13"/>
          <p:cNvSpPr/>
          <p:nvPr/>
        </p:nvSpPr>
        <p:spPr bwMode="auto">
          <a:xfrm>
            <a:off x="7781392" y="5080955"/>
            <a:ext cx="1175689" cy="533400"/>
          </a:xfrm>
          <a:prstGeom prst="trapezoid">
            <a:avLst>
              <a:gd name="adj" fmla="val 63938"/>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81" name="Rectangle 180"/>
          <p:cNvSpPr/>
          <p:nvPr/>
        </p:nvSpPr>
        <p:spPr bwMode="auto">
          <a:xfrm>
            <a:off x="3551843" y="5665607"/>
            <a:ext cx="1777894" cy="457200"/>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chemeClr val="tx2"/>
              </a:solidFill>
              <a:effectLst/>
              <a:uLnTx/>
              <a:uFillTx/>
              <a:latin typeface="Segoe UI Semilight"/>
              <a:ea typeface="+mn-ea"/>
              <a:cs typeface="+mn-cs"/>
            </a:endParaRPr>
          </a:p>
        </p:txBody>
      </p:sp>
      <p:sp>
        <p:nvSpPr>
          <p:cNvPr id="180" name="Rectangle 179"/>
          <p:cNvSpPr/>
          <p:nvPr/>
        </p:nvSpPr>
        <p:spPr bwMode="auto">
          <a:xfrm>
            <a:off x="3399443" y="5513207"/>
            <a:ext cx="1777894" cy="457200"/>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chemeClr val="tx2"/>
              </a:solidFill>
              <a:effectLst/>
              <a:uLnTx/>
              <a:uFillTx/>
              <a:latin typeface="Segoe UI Semilight"/>
              <a:ea typeface="+mn-ea"/>
              <a:cs typeface="+mn-cs"/>
            </a:endParaRPr>
          </a:p>
        </p:txBody>
      </p:sp>
      <p:sp>
        <p:nvSpPr>
          <p:cNvPr id="2" name="Title 1">
            <a:extLst>
              <a:ext uri="{FF2B5EF4-FFF2-40B4-BE49-F238E27FC236}">
                <a16:creationId xmlns:a16="http://schemas.microsoft.com/office/drawing/2014/main" id="{9024671A-0155-4CA7-AE5D-D583BC45DE81}"/>
              </a:ext>
            </a:extLst>
          </p:cNvPr>
          <p:cNvSpPr>
            <a:spLocks noGrp="1"/>
          </p:cNvSpPr>
          <p:nvPr>
            <p:ph type="title"/>
          </p:nvPr>
        </p:nvSpPr>
        <p:spPr/>
        <p:txBody>
          <a:bodyPr/>
          <a:lstStyle/>
          <a:p>
            <a:r>
              <a:rPr lang="en-GB" dirty="0"/>
              <a:t>Cloud Data Warehouse architecture</a:t>
            </a:r>
          </a:p>
        </p:txBody>
      </p:sp>
      <p:sp>
        <p:nvSpPr>
          <p:cNvPr id="7" name="TextBox 6">
            <a:extLst>
              <a:ext uri="{FF2B5EF4-FFF2-40B4-BE49-F238E27FC236}">
                <a16:creationId xmlns:a16="http://schemas.microsoft.com/office/drawing/2014/main" id="{F5E65A70-92CD-42E5-8D19-18F04DBB8A86}"/>
              </a:ext>
            </a:extLst>
          </p:cNvPr>
          <p:cNvSpPr txBox="1"/>
          <p:nvPr/>
        </p:nvSpPr>
        <p:spPr>
          <a:xfrm rot="16200000">
            <a:off x="8027" y="3138714"/>
            <a:ext cx="994888" cy="4616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200" dirty="0">
                <a:solidFill>
                  <a:schemeClr val="tx2"/>
                </a:solidFill>
                <a:latin typeface="Segoe UI" panose="020B0502040204020203" pitchFamily="34" charset="0"/>
                <a:cs typeface="Segoe UI" panose="020B0502040204020203" pitchFamily="34" charset="0"/>
              </a:rPr>
              <a:t>Compute</a:t>
            </a:r>
            <a:endParaRPr lang="en-GB" sz="1200" dirty="0">
              <a:solidFill>
                <a:schemeClr val="tx2"/>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1A2CA207-B514-43FA-A156-4E567C904FE3}"/>
              </a:ext>
            </a:extLst>
          </p:cNvPr>
          <p:cNvSpPr txBox="1"/>
          <p:nvPr/>
        </p:nvSpPr>
        <p:spPr>
          <a:xfrm rot="16200000">
            <a:off x="-665442" y="5187829"/>
            <a:ext cx="2341829" cy="461665"/>
          </a:xfrm>
          <a:prstGeom prst="rect">
            <a:avLst/>
          </a:prstGeom>
          <a:noFill/>
        </p:spPr>
        <p:txBody>
          <a:bodyPr wrap="square" lIns="182880" tIns="146304" rIns="182880" bIns="146304" rtlCol="0">
            <a:spAutoFit/>
          </a:bodyPr>
          <a:lstStyle/>
          <a:p>
            <a:pPr marR="0" lvl="0" indent="0" algn="ctr" defTabSz="951156" fontAlgn="base">
              <a:lnSpc>
                <a:spcPct val="90000"/>
              </a:lnSpc>
              <a:spcBef>
                <a:spcPct val="0"/>
              </a:spcBef>
              <a:spcAft>
                <a:spcPts val="612"/>
              </a:spcAft>
              <a:buClrTx/>
              <a:buSzTx/>
              <a:buFontTx/>
              <a:buNone/>
              <a:tabLst/>
              <a:defRPr/>
            </a:pPr>
            <a:r>
              <a:rPr lang="en-US" sz="1200" dirty="0">
                <a:solidFill>
                  <a:schemeClr val="tx2"/>
                </a:solidFill>
                <a:latin typeface="Segoe UI" panose="020B0502040204020203" pitchFamily="34" charset="0"/>
                <a:cs typeface="Segoe UI" panose="020B0502040204020203" pitchFamily="34" charset="0"/>
              </a:rPr>
              <a:t>Remote Storage</a:t>
            </a:r>
            <a:endParaRPr lang="en-GB" sz="1200" dirty="0">
              <a:solidFill>
                <a:schemeClr val="tx2"/>
              </a:solidFill>
              <a:latin typeface="Segoe UI" panose="020B0502040204020203" pitchFamily="34" charset="0"/>
              <a:cs typeface="Segoe UI" panose="020B0502040204020203" pitchFamily="34" charset="0"/>
            </a:endParaRPr>
          </a:p>
        </p:txBody>
      </p:sp>
      <p:cxnSp>
        <p:nvCxnSpPr>
          <p:cNvPr id="5" name="Straight Connector 4">
            <a:extLst>
              <a:ext uri="{FF2B5EF4-FFF2-40B4-BE49-F238E27FC236}">
                <a16:creationId xmlns:a16="http://schemas.microsoft.com/office/drawing/2014/main" id="{A0B95D18-8DC3-4CE2-BF53-624481050FB8}"/>
              </a:ext>
            </a:extLst>
          </p:cNvPr>
          <p:cNvCxnSpPr/>
          <p:nvPr/>
        </p:nvCxnSpPr>
        <p:spPr>
          <a:xfrm>
            <a:off x="879882" y="4095347"/>
            <a:ext cx="10972800" cy="0"/>
          </a:xfrm>
          <a:prstGeom prst="line">
            <a:avLst/>
          </a:prstGeom>
          <a:ln w="12700">
            <a:solidFill>
              <a:schemeClr val="tx2">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824B253-EE6F-45CC-B0C6-8A26D016CD21}"/>
              </a:ext>
            </a:extLst>
          </p:cNvPr>
          <p:cNvGrpSpPr/>
          <p:nvPr/>
        </p:nvGrpSpPr>
        <p:grpSpPr>
          <a:xfrm>
            <a:off x="1120925" y="4466501"/>
            <a:ext cx="10526790" cy="670560"/>
            <a:chOff x="1120925" y="4395293"/>
            <a:chExt cx="10526790" cy="670560"/>
          </a:xfrm>
        </p:grpSpPr>
        <p:sp>
          <p:nvSpPr>
            <p:cNvPr id="9" name="Cylinder 8"/>
            <p:cNvSpPr/>
            <p:nvPr/>
          </p:nvSpPr>
          <p:spPr bwMode="auto">
            <a:xfrm>
              <a:off x="1120925"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79" name="Cylinder 78"/>
            <p:cNvSpPr/>
            <p:nvPr/>
          </p:nvSpPr>
          <p:spPr bwMode="auto">
            <a:xfrm>
              <a:off x="1637858"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80" name="Cylinder 79"/>
            <p:cNvSpPr/>
            <p:nvPr/>
          </p:nvSpPr>
          <p:spPr bwMode="auto">
            <a:xfrm>
              <a:off x="2154791"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81" name="Cylinder 80"/>
            <p:cNvSpPr/>
            <p:nvPr/>
          </p:nvSpPr>
          <p:spPr bwMode="auto">
            <a:xfrm>
              <a:off x="2671724"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82" name="Cylinder 81"/>
            <p:cNvSpPr/>
            <p:nvPr/>
          </p:nvSpPr>
          <p:spPr bwMode="auto">
            <a:xfrm>
              <a:off x="3705590"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83" name="Cylinder 82"/>
            <p:cNvSpPr/>
            <p:nvPr/>
          </p:nvSpPr>
          <p:spPr bwMode="auto">
            <a:xfrm>
              <a:off x="3188657"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8" name="Cylinder 107"/>
            <p:cNvSpPr/>
            <p:nvPr/>
          </p:nvSpPr>
          <p:spPr bwMode="auto">
            <a:xfrm>
              <a:off x="4222523"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9" name="Cylinder 108"/>
            <p:cNvSpPr/>
            <p:nvPr/>
          </p:nvSpPr>
          <p:spPr bwMode="auto">
            <a:xfrm>
              <a:off x="4739456"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0" name="Cylinder 109"/>
            <p:cNvSpPr/>
            <p:nvPr/>
          </p:nvSpPr>
          <p:spPr bwMode="auto">
            <a:xfrm>
              <a:off x="5773322"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1" name="Cylinder 110"/>
            <p:cNvSpPr/>
            <p:nvPr/>
          </p:nvSpPr>
          <p:spPr bwMode="auto">
            <a:xfrm>
              <a:off x="5256389"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2" name="Cylinder 111"/>
            <p:cNvSpPr/>
            <p:nvPr/>
          </p:nvSpPr>
          <p:spPr bwMode="auto">
            <a:xfrm>
              <a:off x="6290255"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3" name="Cylinder 112"/>
            <p:cNvSpPr/>
            <p:nvPr/>
          </p:nvSpPr>
          <p:spPr bwMode="auto">
            <a:xfrm>
              <a:off x="6807188"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4" name="Cylinder 113"/>
            <p:cNvSpPr/>
            <p:nvPr/>
          </p:nvSpPr>
          <p:spPr bwMode="auto">
            <a:xfrm>
              <a:off x="7324121"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5" name="Cylinder 114"/>
            <p:cNvSpPr/>
            <p:nvPr/>
          </p:nvSpPr>
          <p:spPr bwMode="auto">
            <a:xfrm>
              <a:off x="7841054"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6" name="Cylinder 115"/>
            <p:cNvSpPr/>
            <p:nvPr/>
          </p:nvSpPr>
          <p:spPr bwMode="auto">
            <a:xfrm>
              <a:off x="8874920"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7" name="Cylinder 116"/>
            <p:cNvSpPr/>
            <p:nvPr/>
          </p:nvSpPr>
          <p:spPr bwMode="auto">
            <a:xfrm>
              <a:off x="8357987"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8" name="Cylinder 117"/>
            <p:cNvSpPr/>
            <p:nvPr/>
          </p:nvSpPr>
          <p:spPr bwMode="auto">
            <a:xfrm>
              <a:off x="9391853"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19" name="Cylinder 118"/>
            <p:cNvSpPr/>
            <p:nvPr/>
          </p:nvSpPr>
          <p:spPr bwMode="auto">
            <a:xfrm>
              <a:off x="9908786"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0" name="Cylinder 119"/>
            <p:cNvSpPr/>
            <p:nvPr/>
          </p:nvSpPr>
          <p:spPr bwMode="auto">
            <a:xfrm>
              <a:off x="10942652"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1" name="Cylinder 120"/>
            <p:cNvSpPr/>
            <p:nvPr/>
          </p:nvSpPr>
          <p:spPr bwMode="auto">
            <a:xfrm>
              <a:off x="10425719" y="43952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2" name="Cylinder 121"/>
            <p:cNvSpPr/>
            <p:nvPr/>
          </p:nvSpPr>
          <p:spPr bwMode="auto">
            <a:xfrm>
              <a:off x="1293236"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3" name="Cylinder 122"/>
            <p:cNvSpPr/>
            <p:nvPr/>
          </p:nvSpPr>
          <p:spPr bwMode="auto">
            <a:xfrm>
              <a:off x="1810169"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Cylinder 123"/>
            <p:cNvSpPr/>
            <p:nvPr/>
          </p:nvSpPr>
          <p:spPr bwMode="auto">
            <a:xfrm>
              <a:off x="2327102"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5" name="Cylinder 124"/>
            <p:cNvSpPr/>
            <p:nvPr/>
          </p:nvSpPr>
          <p:spPr bwMode="auto">
            <a:xfrm>
              <a:off x="2844035"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6" name="Cylinder 125"/>
            <p:cNvSpPr/>
            <p:nvPr/>
          </p:nvSpPr>
          <p:spPr bwMode="auto">
            <a:xfrm>
              <a:off x="3877901"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7" name="Cylinder 126"/>
            <p:cNvSpPr/>
            <p:nvPr/>
          </p:nvSpPr>
          <p:spPr bwMode="auto">
            <a:xfrm>
              <a:off x="3360968"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8" name="Cylinder 127"/>
            <p:cNvSpPr/>
            <p:nvPr/>
          </p:nvSpPr>
          <p:spPr bwMode="auto">
            <a:xfrm>
              <a:off x="4394834"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9" name="Cylinder 128"/>
            <p:cNvSpPr/>
            <p:nvPr/>
          </p:nvSpPr>
          <p:spPr bwMode="auto">
            <a:xfrm>
              <a:off x="4911767"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0" name="Cylinder 129"/>
            <p:cNvSpPr/>
            <p:nvPr/>
          </p:nvSpPr>
          <p:spPr bwMode="auto">
            <a:xfrm>
              <a:off x="5945633"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1" name="Cylinder 130"/>
            <p:cNvSpPr/>
            <p:nvPr/>
          </p:nvSpPr>
          <p:spPr bwMode="auto">
            <a:xfrm>
              <a:off x="5428700"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2" name="Cylinder 131"/>
            <p:cNvSpPr/>
            <p:nvPr/>
          </p:nvSpPr>
          <p:spPr bwMode="auto">
            <a:xfrm>
              <a:off x="6462566"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3" name="Cylinder 132"/>
            <p:cNvSpPr/>
            <p:nvPr/>
          </p:nvSpPr>
          <p:spPr bwMode="auto">
            <a:xfrm>
              <a:off x="6979499"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4" name="Cylinder 133"/>
            <p:cNvSpPr/>
            <p:nvPr/>
          </p:nvSpPr>
          <p:spPr bwMode="auto">
            <a:xfrm>
              <a:off x="7496432"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5" name="Cylinder 134"/>
            <p:cNvSpPr/>
            <p:nvPr/>
          </p:nvSpPr>
          <p:spPr bwMode="auto">
            <a:xfrm>
              <a:off x="8013365"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6" name="Cylinder 135"/>
            <p:cNvSpPr/>
            <p:nvPr/>
          </p:nvSpPr>
          <p:spPr bwMode="auto">
            <a:xfrm>
              <a:off x="9047231"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7" name="Cylinder 136"/>
            <p:cNvSpPr/>
            <p:nvPr/>
          </p:nvSpPr>
          <p:spPr bwMode="auto">
            <a:xfrm>
              <a:off x="8530298"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8" name="Cylinder 137"/>
            <p:cNvSpPr/>
            <p:nvPr/>
          </p:nvSpPr>
          <p:spPr bwMode="auto">
            <a:xfrm>
              <a:off x="9564164"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9" name="Cylinder 138"/>
            <p:cNvSpPr/>
            <p:nvPr/>
          </p:nvSpPr>
          <p:spPr bwMode="auto">
            <a:xfrm>
              <a:off x="10081097"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0" name="Cylinder 139"/>
            <p:cNvSpPr/>
            <p:nvPr/>
          </p:nvSpPr>
          <p:spPr bwMode="auto">
            <a:xfrm>
              <a:off x="11114963"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1" name="Cylinder 140"/>
            <p:cNvSpPr/>
            <p:nvPr/>
          </p:nvSpPr>
          <p:spPr bwMode="auto">
            <a:xfrm>
              <a:off x="10598030" y="45476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2" name="Cylinder 141"/>
            <p:cNvSpPr/>
            <p:nvPr/>
          </p:nvSpPr>
          <p:spPr bwMode="auto">
            <a:xfrm>
              <a:off x="1465547"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3" name="Cylinder 142"/>
            <p:cNvSpPr/>
            <p:nvPr/>
          </p:nvSpPr>
          <p:spPr bwMode="auto">
            <a:xfrm>
              <a:off x="1982480"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4" name="Cylinder 143"/>
            <p:cNvSpPr/>
            <p:nvPr/>
          </p:nvSpPr>
          <p:spPr bwMode="auto">
            <a:xfrm>
              <a:off x="2499413"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5" name="Cylinder 144"/>
            <p:cNvSpPr/>
            <p:nvPr/>
          </p:nvSpPr>
          <p:spPr bwMode="auto">
            <a:xfrm>
              <a:off x="3016346"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6" name="Cylinder 145"/>
            <p:cNvSpPr/>
            <p:nvPr/>
          </p:nvSpPr>
          <p:spPr bwMode="auto">
            <a:xfrm>
              <a:off x="4050212"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7" name="Cylinder 146"/>
            <p:cNvSpPr/>
            <p:nvPr/>
          </p:nvSpPr>
          <p:spPr bwMode="auto">
            <a:xfrm>
              <a:off x="3533279"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8" name="Cylinder 147"/>
            <p:cNvSpPr/>
            <p:nvPr/>
          </p:nvSpPr>
          <p:spPr bwMode="auto">
            <a:xfrm>
              <a:off x="4567145"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49" name="Cylinder 148"/>
            <p:cNvSpPr/>
            <p:nvPr/>
          </p:nvSpPr>
          <p:spPr bwMode="auto">
            <a:xfrm>
              <a:off x="5084078"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0" name="Cylinder 149"/>
            <p:cNvSpPr/>
            <p:nvPr/>
          </p:nvSpPr>
          <p:spPr bwMode="auto">
            <a:xfrm>
              <a:off x="6117944"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1" name="Cylinder 150"/>
            <p:cNvSpPr/>
            <p:nvPr/>
          </p:nvSpPr>
          <p:spPr bwMode="auto">
            <a:xfrm>
              <a:off x="5601011"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2" name="Cylinder 151"/>
            <p:cNvSpPr/>
            <p:nvPr/>
          </p:nvSpPr>
          <p:spPr bwMode="auto">
            <a:xfrm>
              <a:off x="6634877"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3" name="Cylinder 152"/>
            <p:cNvSpPr/>
            <p:nvPr/>
          </p:nvSpPr>
          <p:spPr bwMode="auto">
            <a:xfrm>
              <a:off x="7151810"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4" name="Cylinder 153"/>
            <p:cNvSpPr/>
            <p:nvPr/>
          </p:nvSpPr>
          <p:spPr bwMode="auto">
            <a:xfrm>
              <a:off x="7668743"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5" name="Cylinder 154"/>
            <p:cNvSpPr/>
            <p:nvPr/>
          </p:nvSpPr>
          <p:spPr bwMode="auto">
            <a:xfrm>
              <a:off x="8185676"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6" name="Cylinder 155"/>
            <p:cNvSpPr/>
            <p:nvPr/>
          </p:nvSpPr>
          <p:spPr bwMode="auto">
            <a:xfrm>
              <a:off x="9219542"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7" name="Cylinder 156"/>
            <p:cNvSpPr/>
            <p:nvPr/>
          </p:nvSpPr>
          <p:spPr bwMode="auto">
            <a:xfrm>
              <a:off x="8702609"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8" name="Cylinder 157"/>
            <p:cNvSpPr/>
            <p:nvPr/>
          </p:nvSpPr>
          <p:spPr bwMode="auto">
            <a:xfrm>
              <a:off x="9736475"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9" name="Cylinder 158"/>
            <p:cNvSpPr/>
            <p:nvPr/>
          </p:nvSpPr>
          <p:spPr bwMode="auto">
            <a:xfrm>
              <a:off x="10253408"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0" name="Cylinder 159"/>
            <p:cNvSpPr/>
            <p:nvPr/>
          </p:nvSpPr>
          <p:spPr bwMode="auto">
            <a:xfrm>
              <a:off x="11287249"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1" name="Cylinder 160"/>
            <p:cNvSpPr/>
            <p:nvPr/>
          </p:nvSpPr>
          <p:spPr bwMode="auto">
            <a:xfrm>
              <a:off x="10770341" y="4700093"/>
              <a:ext cx="360466"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13" name="Rectangle 12"/>
          <p:cNvSpPr/>
          <p:nvPr/>
        </p:nvSpPr>
        <p:spPr bwMode="auto">
          <a:xfrm>
            <a:off x="3247043" y="5360807"/>
            <a:ext cx="1777894" cy="457200"/>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2"/>
                </a:solidFill>
                <a:effectLst/>
                <a:uLnTx/>
                <a:uFillTx/>
                <a:latin typeface="Segoe UI Semilight"/>
                <a:ea typeface="+mn-ea"/>
                <a:cs typeface="+mn-cs"/>
              </a:rPr>
              <a:t>Snapshot backups</a:t>
            </a:r>
          </a:p>
        </p:txBody>
      </p:sp>
      <p:sp>
        <p:nvSpPr>
          <p:cNvPr id="182" name="Rectangle 181"/>
          <p:cNvSpPr/>
          <p:nvPr/>
        </p:nvSpPr>
        <p:spPr bwMode="auto">
          <a:xfrm>
            <a:off x="7781393" y="5678383"/>
            <a:ext cx="1175689" cy="316972"/>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solidFill>
                  <a:schemeClr val="tx2"/>
                </a:solidFill>
                <a:latin typeface="Segoe UI Semilight"/>
              </a:rPr>
              <a:t>Data</a:t>
            </a:r>
          </a:p>
        </p:txBody>
      </p:sp>
      <p:sp>
        <p:nvSpPr>
          <p:cNvPr id="183" name="Rectangle 182"/>
          <p:cNvSpPr/>
          <p:nvPr/>
        </p:nvSpPr>
        <p:spPr bwMode="auto">
          <a:xfrm>
            <a:off x="7781393" y="6059383"/>
            <a:ext cx="1175689" cy="316972"/>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solidFill>
                  <a:schemeClr val="tx2"/>
                </a:solidFill>
                <a:latin typeface="Segoe UI Semilight"/>
              </a:rPr>
              <a:t>Log</a:t>
            </a:r>
          </a:p>
        </p:txBody>
      </p:sp>
      <p:grpSp>
        <p:nvGrpSpPr>
          <p:cNvPr id="93" name="Group 92">
            <a:extLst>
              <a:ext uri="{FF2B5EF4-FFF2-40B4-BE49-F238E27FC236}">
                <a16:creationId xmlns:a16="http://schemas.microsoft.com/office/drawing/2014/main" id="{FBE28664-D43C-4055-B529-60B4FAEB6A93}"/>
              </a:ext>
            </a:extLst>
          </p:cNvPr>
          <p:cNvGrpSpPr/>
          <p:nvPr/>
        </p:nvGrpSpPr>
        <p:grpSpPr>
          <a:xfrm>
            <a:off x="9090585" y="5722652"/>
            <a:ext cx="640080" cy="653703"/>
            <a:chOff x="993735" y="4900958"/>
            <a:chExt cx="640080" cy="653703"/>
          </a:xfrm>
          <a:solidFill>
            <a:schemeClr val="tx2"/>
          </a:solidFill>
        </p:grpSpPr>
        <p:sp>
          <p:nvSpPr>
            <p:cNvPr id="94" name="Rectangle: Rounded Corners 93">
              <a:extLst>
                <a:ext uri="{FF2B5EF4-FFF2-40B4-BE49-F238E27FC236}">
                  <a16:creationId xmlns:a16="http://schemas.microsoft.com/office/drawing/2014/main" id="{C834EFD8-E654-4E02-9431-6E63D7F56E73}"/>
                </a:ext>
              </a:extLst>
            </p:cNvPr>
            <p:cNvSpPr/>
            <p:nvPr/>
          </p:nvSpPr>
          <p:spPr bwMode="auto">
            <a:xfrm>
              <a:off x="993735" y="5478461"/>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95" name="Rectangle: Rounded Corners 94">
              <a:extLst>
                <a:ext uri="{FF2B5EF4-FFF2-40B4-BE49-F238E27FC236}">
                  <a16:creationId xmlns:a16="http://schemas.microsoft.com/office/drawing/2014/main" id="{EEC1BB06-311E-4197-A2EB-A56CDCB3B7FA}"/>
                </a:ext>
              </a:extLst>
            </p:cNvPr>
            <p:cNvSpPr/>
            <p:nvPr/>
          </p:nvSpPr>
          <p:spPr bwMode="auto">
            <a:xfrm>
              <a:off x="993735" y="5362960"/>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96" name="Rectangle: Rounded Corners 95">
              <a:extLst>
                <a:ext uri="{FF2B5EF4-FFF2-40B4-BE49-F238E27FC236}">
                  <a16:creationId xmlns:a16="http://schemas.microsoft.com/office/drawing/2014/main" id="{965373D5-8195-4322-935D-71BB84015F8B}"/>
                </a:ext>
              </a:extLst>
            </p:cNvPr>
            <p:cNvSpPr/>
            <p:nvPr/>
          </p:nvSpPr>
          <p:spPr bwMode="auto">
            <a:xfrm>
              <a:off x="993735" y="5247459"/>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97" name="Rectangle: Rounded Corners 96">
              <a:extLst>
                <a:ext uri="{FF2B5EF4-FFF2-40B4-BE49-F238E27FC236}">
                  <a16:creationId xmlns:a16="http://schemas.microsoft.com/office/drawing/2014/main" id="{0FE4673C-727E-491C-8873-FC4D47B7F7CA}"/>
                </a:ext>
              </a:extLst>
            </p:cNvPr>
            <p:cNvSpPr/>
            <p:nvPr/>
          </p:nvSpPr>
          <p:spPr bwMode="auto">
            <a:xfrm>
              <a:off x="993735" y="5131958"/>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98" name="Rectangle: Rounded Corners 97">
              <a:extLst>
                <a:ext uri="{FF2B5EF4-FFF2-40B4-BE49-F238E27FC236}">
                  <a16:creationId xmlns:a16="http://schemas.microsoft.com/office/drawing/2014/main" id="{92ADD826-CF5F-4C23-B020-A436FADF68B0}"/>
                </a:ext>
              </a:extLst>
            </p:cNvPr>
            <p:cNvSpPr/>
            <p:nvPr/>
          </p:nvSpPr>
          <p:spPr bwMode="auto">
            <a:xfrm>
              <a:off x="993735" y="5016457"/>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99" name="Rectangle: Rounded Corners 98">
              <a:extLst>
                <a:ext uri="{FF2B5EF4-FFF2-40B4-BE49-F238E27FC236}">
                  <a16:creationId xmlns:a16="http://schemas.microsoft.com/office/drawing/2014/main" id="{9B33CE53-D71A-4F68-ACA4-10F66EA5D59C}"/>
                </a:ext>
              </a:extLst>
            </p:cNvPr>
            <p:cNvSpPr/>
            <p:nvPr/>
          </p:nvSpPr>
          <p:spPr bwMode="auto">
            <a:xfrm>
              <a:off x="993735" y="4900958"/>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grpSp>
        <p:nvGrpSpPr>
          <p:cNvPr id="100" name="Group 99">
            <a:extLst>
              <a:ext uri="{FF2B5EF4-FFF2-40B4-BE49-F238E27FC236}">
                <a16:creationId xmlns:a16="http://schemas.microsoft.com/office/drawing/2014/main" id="{A812567F-1BE1-456B-992B-A1277EFCDE5D}"/>
              </a:ext>
            </a:extLst>
          </p:cNvPr>
          <p:cNvGrpSpPr/>
          <p:nvPr/>
        </p:nvGrpSpPr>
        <p:grpSpPr>
          <a:xfrm rot="16200000">
            <a:off x="9796888" y="5729880"/>
            <a:ext cx="640082" cy="653701"/>
            <a:chOff x="993735" y="4900958"/>
            <a:chExt cx="640082" cy="653701"/>
          </a:xfrm>
          <a:solidFill>
            <a:schemeClr val="tx2"/>
          </a:solidFill>
        </p:grpSpPr>
        <p:sp>
          <p:nvSpPr>
            <p:cNvPr id="101" name="Rectangle: Rounded Corners 100">
              <a:extLst>
                <a:ext uri="{FF2B5EF4-FFF2-40B4-BE49-F238E27FC236}">
                  <a16:creationId xmlns:a16="http://schemas.microsoft.com/office/drawing/2014/main" id="{BC2B0A77-5E25-4E96-A445-F136037A8AA2}"/>
                </a:ext>
              </a:extLst>
            </p:cNvPr>
            <p:cNvSpPr/>
            <p:nvPr/>
          </p:nvSpPr>
          <p:spPr bwMode="auto">
            <a:xfrm>
              <a:off x="993737" y="5478459"/>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2" name="Rectangle: Rounded Corners 101">
              <a:extLst>
                <a:ext uri="{FF2B5EF4-FFF2-40B4-BE49-F238E27FC236}">
                  <a16:creationId xmlns:a16="http://schemas.microsoft.com/office/drawing/2014/main" id="{132ED782-9EA2-40DD-A003-3F45C313535F}"/>
                </a:ext>
              </a:extLst>
            </p:cNvPr>
            <p:cNvSpPr/>
            <p:nvPr/>
          </p:nvSpPr>
          <p:spPr bwMode="auto">
            <a:xfrm>
              <a:off x="993737" y="5362958"/>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3" name="Rectangle: Rounded Corners 102">
              <a:extLst>
                <a:ext uri="{FF2B5EF4-FFF2-40B4-BE49-F238E27FC236}">
                  <a16:creationId xmlns:a16="http://schemas.microsoft.com/office/drawing/2014/main" id="{1E77FF30-B298-4421-B14E-1F9903576298}"/>
                </a:ext>
              </a:extLst>
            </p:cNvPr>
            <p:cNvSpPr/>
            <p:nvPr/>
          </p:nvSpPr>
          <p:spPr bwMode="auto">
            <a:xfrm>
              <a:off x="993736" y="5247458"/>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4" name="Rectangle: Rounded Corners 103">
              <a:extLst>
                <a:ext uri="{FF2B5EF4-FFF2-40B4-BE49-F238E27FC236}">
                  <a16:creationId xmlns:a16="http://schemas.microsoft.com/office/drawing/2014/main" id="{E26BC5E6-8866-4424-87D3-D2A8B8A77735}"/>
                </a:ext>
              </a:extLst>
            </p:cNvPr>
            <p:cNvSpPr/>
            <p:nvPr/>
          </p:nvSpPr>
          <p:spPr bwMode="auto">
            <a:xfrm>
              <a:off x="993736" y="5131957"/>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5" name="Rectangle: Rounded Corners 104">
              <a:extLst>
                <a:ext uri="{FF2B5EF4-FFF2-40B4-BE49-F238E27FC236}">
                  <a16:creationId xmlns:a16="http://schemas.microsoft.com/office/drawing/2014/main" id="{86FDA5A5-86D4-478B-A1FB-359D07EBE601}"/>
                </a:ext>
              </a:extLst>
            </p:cNvPr>
            <p:cNvSpPr/>
            <p:nvPr/>
          </p:nvSpPr>
          <p:spPr bwMode="auto">
            <a:xfrm>
              <a:off x="993735" y="5016457"/>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6" name="Rectangle: Rounded Corners 105">
              <a:extLst>
                <a:ext uri="{FF2B5EF4-FFF2-40B4-BE49-F238E27FC236}">
                  <a16:creationId xmlns:a16="http://schemas.microsoft.com/office/drawing/2014/main" id="{A837CB58-63E4-45EB-8EE9-2EBF1C03B423}"/>
                </a:ext>
              </a:extLst>
            </p:cNvPr>
            <p:cNvSpPr/>
            <p:nvPr/>
          </p:nvSpPr>
          <p:spPr bwMode="auto">
            <a:xfrm>
              <a:off x="993735" y="4900958"/>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cxnSp>
        <p:nvCxnSpPr>
          <p:cNvPr id="170" name="Straight Connector 169">
            <a:extLst>
              <a:ext uri="{FF2B5EF4-FFF2-40B4-BE49-F238E27FC236}">
                <a16:creationId xmlns:a16="http://schemas.microsoft.com/office/drawing/2014/main" id="{464E2F72-15A7-476E-8CAC-A759E7B02031}"/>
              </a:ext>
            </a:extLst>
          </p:cNvPr>
          <p:cNvCxnSpPr/>
          <p:nvPr/>
        </p:nvCxnSpPr>
        <p:spPr>
          <a:xfrm>
            <a:off x="879882" y="2695172"/>
            <a:ext cx="10972800" cy="0"/>
          </a:xfrm>
          <a:prstGeom prst="line">
            <a:avLst/>
          </a:prstGeom>
          <a:ln w="12700">
            <a:solidFill>
              <a:schemeClr val="tx2">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F05E8D2F-D246-4830-A6F7-C0CEE6BFFE78}"/>
              </a:ext>
            </a:extLst>
          </p:cNvPr>
          <p:cNvSpPr txBox="1"/>
          <p:nvPr/>
        </p:nvSpPr>
        <p:spPr>
          <a:xfrm rot="16200000">
            <a:off x="70161" y="1815879"/>
            <a:ext cx="870623" cy="461665"/>
          </a:xfrm>
          <a:prstGeom prst="rect">
            <a:avLst/>
          </a:prstGeom>
          <a:noFill/>
        </p:spPr>
        <p:txBody>
          <a:bodyPr wrap="none" lIns="182880" tIns="146304" rIns="182880" bIns="146304" rtlCol="0">
            <a:spAutoFit/>
          </a:bodyPr>
          <a:lstStyle/>
          <a:p>
            <a:pPr marR="0" lvl="0" indent="0" algn="ctr" defTabSz="951156" fontAlgn="base">
              <a:lnSpc>
                <a:spcPct val="90000"/>
              </a:lnSpc>
              <a:spcBef>
                <a:spcPct val="0"/>
              </a:spcBef>
              <a:spcAft>
                <a:spcPts val="612"/>
              </a:spcAft>
              <a:buClrTx/>
              <a:buSzTx/>
              <a:buFontTx/>
              <a:buNone/>
              <a:tabLst/>
              <a:defRPr/>
            </a:pPr>
            <a:r>
              <a:rPr lang="en-US" sz="1200" dirty="0">
                <a:solidFill>
                  <a:schemeClr val="tx2"/>
                </a:solidFill>
                <a:latin typeface="Segoe UI" panose="020B0502040204020203" pitchFamily="34" charset="0"/>
                <a:cs typeface="Segoe UI" panose="020B0502040204020203" pitchFamily="34" charset="0"/>
              </a:rPr>
              <a:t>Control</a:t>
            </a:r>
            <a:endParaRPr lang="en-GB" sz="1200" dirty="0">
              <a:solidFill>
                <a:schemeClr val="tx2"/>
              </a:solidFill>
              <a:latin typeface="Segoe UI" panose="020B0502040204020203" pitchFamily="34" charset="0"/>
              <a:cs typeface="Segoe UI" panose="020B0502040204020203" pitchFamily="34" charset="0"/>
            </a:endParaRPr>
          </a:p>
        </p:txBody>
      </p:sp>
      <p:grpSp>
        <p:nvGrpSpPr>
          <p:cNvPr id="8" name="Group 7">
            <a:extLst>
              <a:ext uri="{FF2B5EF4-FFF2-40B4-BE49-F238E27FC236}">
                <a16:creationId xmlns:a16="http://schemas.microsoft.com/office/drawing/2014/main" id="{C6037144-DBA0-4DFB-867D-8355E40A657B}"/>
              </a:ext>
            </a:extLst>
          </p:cNvPr>
          <p:cNvGrpSpPr/>
          <p:nvPr/>
        </p:nvGrpSpPr>
        <p:grpSpPr>
          <a:xfrm>
            <a:off x="5128154" y="1612828"/>
            <a:ext cx="2180166" cy="878518"/>
            <a:chOff x="1238204" y="1748518"/>
            <a:chExt cx="2180166" cy="878518"/>
          </a:xfrm>
        </p:grpSpPr>
        <p:sp>
          <p:nvSpPr>
            <p:cNvPr id="166" name="Rectangle 165">
              <a:extLst>
                <a:ext uri="{FF2B5EF4-FFF2-40B4-BE49-F238E27FC236}">
                  <a16:creationId xmlns:a16="http://schemas.microsoft.com/office/drawing/2014/main" id="{B9005634-37E0-4A1D-BBB7-5F4EA7D436FF}"/>
                </a:ext>
              </a:extLst>
            </p:cNvPr>
            <p:cNvSpPr/>
            <p:nvPr/>
          </p:nvSpPr>
          <p:spPr bwMode="auto">
            <a:xfrm>
              <a:off x="1238204" y="1748518"/>
              <a:ext cx="2180166" cy="878518"/>
            </a:xfrm>
            <a:prstGeom prst="rect">
              <a:avLst/>
            </a:prstGeom>
            <a:no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schemeClr val="tx2"/>
                </a:solidFill>
                <a:effectLst/>
                <a:uLnTx/>
                <a:uFillTx/>
                <a:latin typeface="Segoe UI Semilight"/>
                <a:ea typeface="+mn-ea"/>
                <a:cs typeface="+mn-cs"/>
              </a:endParaRPr>
            </a:p>
          </p:txBody>
        </p:sp>
        <p:sp>
          <p:nvSpPr>
            <p:cNvPr id="167" name="Rectangle 166">
              <a:extLst>
                <a:ext uri="{FF2B5EF4-FFF2-40B4-BE49-F238E27FC236}">
                  <a16:creationId xmlns:a16="http://schemas.microsoft.com/office/drawing/2014/main" id="{153EA957-DF5D-4CA7-8D07-9F4D0EE452CD}"/>
                </a:ext>
              </a:extLst>
            </p:cNvPr>
            <p:cNvSpPr/>
            <p:nvPr/>
          </p:nvSpPr>
          <p:spPr bwMode="auto">
            <a:xfrm>
              <a:off x="1354999" y="1854515"/>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Cores</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168" name="Rectangle 167">
              <a:extLst>
                <a:ext uri="{FF2B5EF4-FFF2-40B4-BE49-F238E27FC236}">
                  <a16:creationId xmlns:a16="http://schemas.microsoft.com/office/drawing/2014/main" id="{F5BAAA90-0FFC-43D9-AC12-1A715DED1B67}"/>
                </a:ext>
              </a:extLst>
            </p:cNvPr>
            <p:cNvSpPr/>
            <p:nvPr/>
          </p:nvSpPr>
          <p:spPr bwMode="auto">
            <a:xfrm>
              <a:off x="2367219" y="1854515"/>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Memory</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169" name="Rectangle 168">
              <a:extLst>
                <a:ext uri="{FF2B5EF4-FFF2-40B4-BE49-F238E27FC236}">
                  <a16:creationId xmlns:a16="http://schemas.microsoft.com/office/drawing/2014/main" id="{207C2EFD-49F3-496B-B3FF-6E9ECFFA5746}"/>
                </a:ext>
              </a:extLst>
            </p:cNvPr>
            <p:cNvSpPr/>
            <p:nvPr/>
          </p:nvSpPr>
          <p:spPr bwMode="auto">
            <a:xfrm>
              <a:off x="1354999" y="2205053"/>
              <a:ext cx="194657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SSD TempDB</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grpSp>
      <p:grpSp>
        <p:nvGrpSpPr>
          <p:cNvPr id="10" name="Group 9">
            <a:extLst>
              <a:ext uri="{FF2B5EF4-FFF2-40B4-BE49-F238E27FC236}">
                <a16:creationId xmlns:a16="http://schemas.microsoft.com/office/drawing/2014/main" id="{5A0C20AF-6D45-46BD-A526-6EF30380F848}"/>
              </a:ext>
            </a:extLst>
          </p:cNvPr>
          <p:cNvGrpSpPr/>
          <p:nvPr/>
        </p:nvGrpSpPr>
        <p:grpSpPr>
          <a:xfrm>
            <a:off x="1243660" y="2993221"/>
            <a:ext cx="2180166" cy="878518"/>
            <a:chOff x="1243660" y="2993221"/>
            <a:chExt cx="2180166" cy="878518"/>
          </a:xfrm>
        </p:grpSpPr>
        <p:sp>
          <p:nvSpPr>
            <p:cNvPr id="186" name="Rectangle 185">
              <a:extLst>
                <a:ext uri="{FF2B5EF4-FFF2-40B4-BE49-F238E27FC236}">
                  <a16:creationId xmlns:a16="http://schemas.microsoft.com/office/drawing/2014/main" id="{0BF89D24-F462-4C54-B886-59537A60DDD6}"/>
                </a:ext>
              </a:extLst>
            </p:cNvPr>
            <p:cNvSpPr/>
            <p:nvPr/>
          </p:nvSpPr>
          <p:spPr bwMode="auto">
            <a:xfrm>
              <a:off x="1243660" y="2993221"/>
              <a:ext cx="2180166" cy="878518"/>
            </a:xfrm>
            <a:prstGeom prst="rect">
              <a:avLst/>
            </a:prstGeom>
            <a:no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schemeClr val="tx2"/>
                </a:solidFill>
                <a:effectLst/>
                <a:uLnTx/>
                <a:uFillTx/>
                <a:latin typeface="Segoe UI Semilight"/>
                <a:ea typeface="+mn-ea"/>
                <a:cs typeface="+mn-cs"/>
              </a:endParaRPr>
            </a:p>
          </p:txBody>
        </p:sp>
        <p:sp>
          <p:nvSpPr>
            <p:cNvPr id="187" name="Rectangle 186">
              <a:extLst>
                <a:ext uri="{FF2B5EF4-FFF2-40B4-BE49-F238E27FC236}">
                  <a16:creationId xmlns:a16="http://schemas.microsoft.com/office/drawing/2014/main" id="{B8D7AA9C-CF8D-44C1-917D-0CF29810CF64}"/>
                </a:ext>
              </a:extLst>
            </p:cNvPr>
            <p:cNvSpPr/>
            <p:nvPr/>
          </p:nvSpPr>
          <p:spPr bwMode="auto">
            <a:xfrm>
              <a:off x="1360455" y="3099218"/>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Cores</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188" name="Rectangle 187">
              <a:extLst>
                <a:ext uri="{FF2B5EF4-FFF2-40B4-BE49-F238E27FC236}">
                  <a16:creationId xmlns:a16="http://schemas.microsoft.com/office/drawing/2014/main" id="{1C03D608-2383-4A71-8306-7328105E5261}"/>
                </a:ext>
              </a:extLst>
            </p:cNvPr>
            <p:cNvSpPr/>
            <p:nvPr/>
          </p:nvSpPr>
          <p:spPr bwMode="auto">
            <a:xfrm>
              <a:off x="2372675" y="3099218"/>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Memory</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189" name="Rectangle 188">
              <a:extLst>
                <a:ext uri="{FF2B5EF4-FFF2-40B4-BE49-F238E27FC236}">
                  <a16:creationId xmlns:a16="http://schemas.microsoft.com/office/drawing/2014/main" id="{36278000-944B-47B1-9BED-12DF649D0452}"/>
                </a:ext>
              </a:extLst>
            </p:cNvPr>
            <p:cNvSpPr/>
            <p:nvPr/>
          </p:nvSpPr>
          <p:spPr bwMode="auto">
            <a:xfrm>
              <a:off x="1360455" y="3449756"/>
              <a:ext cx="194657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SSD TempDB</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B466E1CD-2E04-434B-924C-4519E9AC44C8}"/>
              </a:ext>
            </a:extLst>
          </p:cNvPr>
          <p:cNvGrpSpPr/>
          <p:nvPr/>
        </p:nvGrpSpPr>
        <p:grpSpPr>
          <a:xfrm>
            <a:off x="5128155" y="2993221"/>
            <a:ext cx="2180166" cy="878518"/>
            <a:chOff x="5128155" y="2993221"/>
            <a:chExt cx="2180166" cy="878518"/>
          </a:xfrm>
        </p:grpSpPr>
        <p:sp>
          <p:nvSpPr>
            <p:cNvPr id="191" name="Rectangle 190">
              <a:extLst>
                <a:ext uri="{FF2B5EF4-FFF2-40B4-BE49-F238E27FC236}">
                  <a16:creationId xmlns:a16="http://schemas.microsoft.com/office/drawing/2014/main" id="{E855727E-9AA7-45A8-9DE2-FE6FBFC13B56}"/>
                </a:ext>
              </a:extLst>
            </p:cNvPr>
            <p:cNvSpPr/>
            <p:nvPr/>
          </p:nvSpPr>
          <p:spPr bwMode="auto">
            <a:xfrm>
              <a:off x="5128155" y="2993221"/>
              <a:ext cx="2180166" cy="878518"/>
            </a:xfrm>
            <a:prstGeom prst="rect">
              <a:avLst/>
            </a:prstGeom>
            <a:no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schemeClr val="tx2"/>
                </a:solidFill>
                <a:effectLst/>
                <a:uLnTx/>
                <a:uFillTx/>
                <a:latin typeface="Segoe UI Semilight"/>
                <a:ea typeface="+mn-ea"/>
                <a:cs typeface="+mn-cs"/>
              </a:endParaRPr>
            </a:p>
          </p:txBody>
        </p:sp>
        <p:sp>
          <p:nvSpPr>
            <p:cNvPr id="192" name="Rectangle 191">
              <a:extLst>
                <a:ext uri="{FF2B5EF4-FFF2-40B4-BE49-F238E27FC236}">
                  <a16:creationId xmlns:a16="http://schemas.microsoft.com/office/drawing/2014/main" id="{ACAA916E-6F4D-45F9-BECF-D2D34D540A90}"/>
                </a:ext>
              </a:extLst>
            </p:cNvPr>
            <p:cNvSpPr/>
            <p:nvPr/>
          </p:nvSpPr>
          <p:spPr bwMode="auto">
            <a:xfrm>
              <a:off x="5244950" y="3099218"/>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Cores</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193" name="Rectangle 192">
              <a:extLst>
                <a:ext uri="{FF2B5EF4-FFF2-40B4-BE49-F238E27FC236}">
                  <a16:creationId xmlns:a16="http://schemas.microsoft.com/office/drawing/2014/main" id="{EA2E6CD6-C4AF-4792-ABF8-D87E75ACC97E}"/>
                </a:ext>
              </a:extLst>
            </p:cNvPr>
            <p:cNvSpPr/>
            <p:nvPr/>
          </p:nvSpPr>
          <p:spPr bwMode="auto">
            <a:xfrm>
              <a:off x="6257170" y="3099218"/>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Memory</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194" name="Rectangle 193">
              <a:extLst>
                <a:ext uri="{FF2B5EF4-FFF2-40B4-BE49-F238E27FC236}">
                  <a16:creationId xmlns:a16="http://schemas.microsoft.com/office/drawing/2014/main" id="{5531E170-E854-4736-937F-F86F54F81CD4}"/>
                </a:ext>
              </a:extLst>
            </p:cNvPr>
            <p:cNvSpPr/>
            <p:nvPr/>
          </p:nvSpPr>
          <p:spPr bwMode="auto">
            <a:xfrm>
              <a:off x="5244950" y="3449756"/>
              <a:ext cx="194657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SSD TempDB</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grpSp>
      <p:grpSp>
        <p:nvGrpSpPr>
          <p:cNvPr id="3" name="Group 2">
            <a:extLst>
              <a:ext uri="{FF2B5EF4-FFF2-40B4-BE49-F238E27FC236}">
                <a16:creationId xmlns:a16="http://schemas.microsoft.com/office/drawing/2014/main" id="{5803AB9F-C792-49F2-9958-D5BB2C3D4C7A}"/>
              </a:ext>
            </a:extLst>
          </p:cNvPr>
          <p:cNvGrpSpPr/>
          <p:nvPr/>
        </p:nvGrpSpPr>
        <p:grpSpPr>
          <a:xfrm>
            <a:off x="9012649" y="2993221"/>
            <a:ext cx="2180166" cy="878518"/>
            <a:chOff x="9012649" y="2993221"/>
            <a:chExt cx="2180166" cy="878518"/>
          </a:xfrm>
        </p:grpSpPr>
        <p:sp>
          <p:nvSpPr>
            <p:cNvPr id="196" name="Rectangle 195">
              <a:extLst>
                <a:ext uri="{FF2B5EF4-FFF2-40B4-BE49-F238E27FC236}">
                  <a16:creationId xmlns:a16="http://schemas.microsoft.com/office/drawing/2014/main" id="{722540E3-9929-4148-9E74-7953D19649D0}"/>
                </a:ext>
              </a:extLst>
            </p:cNvPr>
            <p:cNvSpPr/>
            <p:nvPr/>
          </p:nvSpPr>
          <p:spPr bwMode="auto">
            <a:xfrm>
              <a:off x="9012649" y="2993221"/>
              <a:ext cx="2180166" cy="878518"/>
            </a:xfrm>
            <a:prstGeom prst="rect">
              <a:avLst/>
            </a:prstGeom>
            <a:no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schemeClr val="tx2"/>
                </a:solidFill>
                <a:effectLst/>
                <a:uLnTx/>
                <a:uFillTx/>
                <a:latin typeface="Segoe UI Semilight"/>
                <a:ea typeface="+mn-ea"/>
                <a:cs typeface="+mn-cs"/>
              </a:endParaRPr>
            </a:p>
          </p:txBody>
        </p:sp>
        <p:sp>
          <p:nvSpPr>
            <p:cNvPr id="197" name="Rectangle 196">
              <a:extLst>
                <a:ext uri="{FF2B5EF4-FFF2-40B4-BE49-F238E27FC236}">
                  <a16:creationId xmlns:a16="http://schemas.microsoft.com/office/drawing/2014/main" id="{8F313789-27D6-46BD-94A0-500D473F8E9D}"/>
                </a:ext>
              </a:extLst>
            </p:cNvPr>
            <p:cNvSpPr/>
            <p:nvPr/>
          </p:nvSpPr>
          <p:spPr bwMode="auto">
            <a:xfrm>
              <a:off x="9129444" y="3099218"/>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Cores</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198" name="Rectangle 197">
              <a:extLst>
                <a:ext uri="{FF2B5EF4-FFF2-40B4-BE49-F238E27FC236}">
                  <a16:creationId xmlns:a16="http://schemas.microsoft.com/office/drawing/2014/main" id="{F1B85EEF-D60C-4E56-A9FC-2490722311F7}"/>
                </a:ext>
              </a:extLst>
            </p:cNvPr>
            <p:cNvSpPr/>
            <p:nvPr/>
          </p:nvSpPr>
          <p:spPr bwMode="auto">
            <a:xfrm>
              <a:off x="10141664" y="3099218"/>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Memory</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199" name="Rectangle 198">
              <a:extLst>
                <a:ext uri="{FF2B5EF4-FFF2-40B4-BE49-F238E27FC236}">
                  <a16:creationId xmlns:a16="http://schemas.microsoft.com/office/drawing/2014/main" id="{D31E1307-D215-4A6B-B97A-DAC241E9F944}"/>
                </a:ext>
              </a:extLst>
            </p:cNvPr>
            <p:cNvSpPr/>
            <p:nvPr/>
          </p:nvSpPr>
          <p:spPr bwMode="auto">
            <a:xfrm>
              <a:off x="9129444" y="3449756"/>
              <a:ext cx="194657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Semilight"/>
                  <a:ea typeface="+mn-ea"/>
                  <a:cs typeface="+mn-cs"/>
                </a:rPr>
                <a:t>SSD TempDB</a:t>
              </a:r>
              <a:endParaRPr kumimoji="0" lang="en-GB" sz="1400" b="0" i="0" u="none" strike="noStrike" kern="1200" cap="none" spc="0" normalizeH="0" baseline="0" noProof="0" dirty="0">
                <a:ln>
                  <a:noFill/>
                </a:ln>
                <a:solidFill>
                  <a:schemeClr val="bg1"/>
                </a:solidFill>
                <a:effectLst/>
                <a:uLnTx/>
                <a:uFillTx/>
                <a:latin typeface="Segoe UI Semilight"/>
                <a:ea typeface="+mn-ea"/>
                <a:cs typeface="+mn-cs"/>
              </a:endParaRPr>
            </a:p>
          </p:txBody>
        </p:sp>
      </p:grpSp>
    </p:spTree>
    <p:extLst>
      <p:ext uri="{BB962C8B-B14F-4D97-AF65-F5344CB8AC3E}">
        <p14:creationId xmlns:p14="http://schemas.microsoft.com/office/powerpoint/2010/main" val="312259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6EE9-5C12-48FB-80B5-DF6EDDF3C548}"/>
              </a:ext>
            </a:extLst>
          </p:cNvPr>
          <p:cNvSpPr>
            <a:spLocks noGrp="1"/>
          </p:cNvSpPr>
          <p:nvPr>
            <p:ph type="title"/>
          </p:nvPr>
        </p:nvSpPr>
        <p:spPr>
          <a:xfrm>
            <a:off x="274639" y="295274"/>
            <a:ext cx="11889564" cy="917575"/>
          </a:xfrm>
        </p:spPr>
        <p:txBody>
          <a:bodyPr/>
          <a:lstStyle/>
          <a:p>
            <a:pPr algn="ctr"/>
            <a:r>
              <a:rPr lang="en-US" dirty="0"/>
              <a:t>Customer success</a:t>
            </a:r>
          </a:p>
        </p:txBody>
      </p:sp>
      <p:sp>
        <p:nvSpPr>
          <p:cNvPr id="3" name="Rectangle 2">
            <a:extLst>
              <a:ext uri="{FF2B5EF4-FFF2-40B4-BE49-F238E27FC236}">
                <a16:creationId xmlns:a16="http://schemas.microsoft.com/office/drawing/2014/main" id="{B0F9FCF4-6A4F-4DCF-AF6E-B5AC47C378E8}"/>
              </a:ext>
            </a:extLst>
          </p:cNvPr>
          <p:cNvSpPr/>
          <p:nvPr/>
        </p:nvSpPr>
        <p:spPr bwMode="auto">
          <a:xfrm>
            <a:off x="915721" y="940334"/>
            <a:ext cx="3206379" cy="128788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59B19274-3860-4D74-8514-2B140028C7ED}"/>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040068" y="707183"/>
            <a:ext cx="1540299" cy="466302"/>
          </a:xfrm>
          <a:prstGeom prst="rect">
            <a:avLst/>
          </a:prstGeom>
        </p:spPr>
      </p:pic>
      <p:sp>
        <p:nvSpPr>
          <p:cNvPr id="10" name="Rectangle 9">
            <a:extLst>
              <a:ext uri="{FF2B5EF4-FFF2-40B4-BE49-F238E27FC236}">
                <a16:creationId xmlns:a16="http://schemas.microsoft.com/office/drawing/2014/main" id="{70277708-7526-4DB6-B08F-05B48DDC5F77}"/>
              </a:ext>
            </a:extLst>
          </p:cNvPr>
          <p:cNvSpPr/>
          <p:nvPr/>
        </p:nvSpPr>
        <p:spPr bwMode="auto">
          <a:xfrm>
            <a:off x="915721" y="5527562"/>
            <a:ext cx="3206379" cy="128788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6C30DE9C-8EAD-46E5-9C32-8A95BF70D145}"/>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1040068" y="5275210"/>
            <a:ext cx="1740860" cy="504703"/>
          </a:xfrm>
          <a:prstGeom prst="rect">
            <a:avLst/>
          </a:prstGeom>
        </p:spPr>
      </p:pic>
      <p:sp>
        <p:nvSpPr>
          <p:cNvPr id="17" name="TextBox 16">
            <a:extLst>
              <a:ext uri="{FF2B5EF4-FFF2-40B4-BE49-F238E27FC236}">
                <a16:creationId xmlns:a16="http://schemas.microsoft.com/office/drawing/2014/main" id="{2567706E-30A0-4594-866E-DDDD61381445}"/>
              </a:ext>
            </a:extLst>
          </p:cNvPr>
          <p:cNvSpPr txBox="1"/>
          <p:nvPr/>
        </p:nvSpPr>
        <p:spPr>
          <a:xfrm>
            <a:off x="915720" y="5809577"/>
            <a:ext cx="3206380" cy="762393"/>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Marketing &amp; Campaign Analytics provider</a:t>
            </a:r>
          </a:p>
        </p:txBody>
      </p:sp>
      <p:sp>
        <p:nvSpPr>
          <p:cNvPr id="18" name="Arrow: Right 17">
            <a:extLst>
              <a:ext uri="{FF2B5EF4-FFF2-40B4-BE49-F238E27FC236}">
                <a16:creationId xmlns:a16="http://schemas.microsoft.com/office/drawing/2014/main" id="{18840E6B-D2B4-41B2-8B2C-C1CFCC406D2A}"/>
              </a:ext>
            </a:extLst>
          </p:cNvPr>
          <p:cNvSpPr/>
          <p:nvPr/>
        </p:nvSpPr>
        <p:spPr bwMode="auto">
          <a:xfrm>
            <a:off x="4579521" y="2905864"/>
            <a:ext cx="3277435" cy="1856943"/>
          </a:xfrm>
          <a:prstGeom prst="rightArrow">
            <a:avLst>
              <a:gd name="adj1" fmla="val 100000"/>
              <a:gd name="adj2" fmla="val 50000"/>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856"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7083E176-9904-460A-B817-C7ADC2C09BC4}"/>
              </a:ext>
            </a:extLst>
          </p:cNvPr>
          <p:cNvSpPr txBox="1"/>
          <p:nvPr/>
        </p:nvSpPr>
        <p:spPr>
          <a:xfrm>
            <a:off x="4626633" y="2948444"/>
            <a:ext cx="2571320" cy="1841568"/>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solidFill>
                  <a:schemeClr val="bg1"/>
                </a:solidFill>
              </a:rPr>
              <a:t>SQLDW </a:t>
            </a:r>
          </a:p>
          <a:p>
            <a:pPr algn="ctr">
              <a:lnSpc>
                <a:spcPct val="90000"/>
              </a:lnSpc>
              <a:spcAft>
                <a:spcPts val="612"/>
              </a:spcAft>
            </a:pPr>
            <a:r>
              <a:rPr lang="en-US" sz="2448" dirty="0">
                <a:solidFill>
                  <a:schemeClr val="bg1"/>
                </a:solidFill>
              </a:rPr>
              <a:t>&amp; </a:t>
            </a:r>
          </a:p>
          <a:p>
            <a:pPr algn="ctr">
              <a:lnSpc>
                <a:spcPct val="90000"/>
              </a:lnSpc>
              <a:spcAft>
                <a:spcPts val="612"/>
              </a:spcAft>
            </a:pPr>
            <a:r>
              <a:rPr lang="en-US" sz="2448" dirty="0">
                <a:solidFill>
                  <a:schemeClr val="bg1"/>
                </a:solidFill>
              </a:rPr>
              <a:t>Azure Data Services</a:t>
            </a:r>
          </a:p>
        </p:txBody>
      </p:sp>
      <p:sp>
        <p:nvSpPr>
          <p:cNvPr id="21" name="Rectangle 20">
            <a:extLst>
              <a:ext uri="{FF2B5EF4-FFF2-40B4-BE49-F238E27FC236}">
                <a16:creationId xmlns:a16="http://schemas.microsoft.com/office/drawing/2014/main" id="{D3EAF742-D7BF-4D7F-9230-F152BE64928E}"/>
              </a:ext>
            </a:extLst>
          </p:cNvPr>
          <p:cNvSpPr/>
          <p:nvPr/>
        </p:nvSpPr>
        <p:spPr bwMode="auto">
          <a:xfrm>
            <a:off x="8299317" y="5475750"/>
            <a:ext cx="3206379" cy="128788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381186D5-9C1C-4117-A58D-375716F597DF}"/>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8423664" y="5223398"/>
            <a:ext cx="1740860" cy="504703"/>
          </a:xfrm>
          <a:prstGeom prst="rect">
            <a:avLst/>
          </a:prstGeom>
        </p:spPr>
      </p:pic>
      <p:sp>
        <p:nvSpPr>
          <p:cNvPr id="25" name="Rectangle 24">
            <a:extLst>
              <a:ext uri="{FF2B5EF4-FFF2-40B4-BE49-F238E27FC236}">
                <a16:creationId xmlns:a16="http://schemas.microsoft.com/office/drawing/2014/main" id="{1986A323-B96F-4FB1-82A0-852255FC335C}"/>
              </a:ext>
            </a:extLst>
          </p:cNvPr>
          <p:cNvSpPr/>
          <p:nvPr/>
        </p:nvSpPr>
        <p:spPr bwMode="auto">
          <a:xfrm>
            <a:off x="915720" y="4017216"/>
            <a:ext cx="3206379" cy="128788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9D53C27F-6264-41F3-B444-4DBCE20BF5EF}"/>
              </a:ext>
            </a:extLst>
          </p:cNvPr>
          <p:cNvSpPr txBox="1"/>
          <p:nvPr/>
        </p:nvSpPr>
        <p:spPr>
          <a:xfrm>
            <a:off x="915719" y="4286276"/>
            <a:ext cx="3206380" cy="762393"/>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Contextual Advertising Placement</a:t>
            </a:r>
          </a:p>
        </p:txBody>
      </p:sp>
      <p:pic>
        <p:nvPicPr>
          <p:cNvPr id="30" name="Picture 29">
            <a:extLst>
              <a:ext uri="{FF2B5EF4-FFF2-40B4-BE49-F238E27FC236}">
                <a16:creationId xmlns:a16="http://schemas.microsoft.com/office/drawing/2014/main" id="{DD1F2F49-E9B9-4B6D-AA6D-C644DB807D5E}"/>
              </a:ext>
            </a:extLst>
          </p:cNvPr>
          <p:cNvPicPr>
            <a:picLocks noChangeAspect="1"/>
          </p:cNvPicPr>
          <p:nvPr/>
        </p:nvPicPr>
        <p:blipFill rotWithShape="1">
          <a:blip r:embed="rId7" cstate="print">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1040067" y="3855626"/>
            <a:ext cx="1865207" cy="357820"/>
          </a:xfrm>
          <a:prstGeom prst="rect">
            <a:avLst/>
          </a:prstGeom>
        </p:spPr>
      </p:pic>
      <p:sp>
        <p:nvSpPr>
          <p:cNvPr id="39" name="Rectangle 38">
            <a:extLst>
              <a:ext uri="{FF2B5EF4-FFF2-40B4-BE49-F238E27FC236}">
                <a16:creationId xmlns:a16="http://schemas.microsoft.com/office/drawing/2014/main" id="{7CEAF90D-8EF0-45B4-80EB-E42270F77FC6}"/>
              </a:ext>
            </a:extLst>
          </p:cNvPr>
          <p:cNvSpPr/>
          <p:nvPr/>
        </p:nvSpPr>
        <p:spPr bwMode="auto">
          <a:xfrm>
            <a:off x="8299319" y="3975375"/>
            <a:ext cx="3206379" cy="128788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a:extLst>
              <a:ext uri="{FF2B5EF4-FFF2-40B4-BE49-F238E27FC236}">
                <a16:creationId xmlns:a16="http://schemas.microsoft.com/office/drawing/2014/main" id="{4A1888AE-09A2-4D0C-A1AF-ECFA8392C426}"/>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423666" y="3630606"/>
            <a:ext cx="1865207" cy="678714"/>
          </a:xfrm>
          <a:prstGeom prst="rect">
            <a:avLst/>
          </a:prstGeom>
        </p:spPr>
      </p:pic>
      <p:sp>
        <p:nvSpPr>
          <p:cNvPr id="40" name="TextBox 39">
            <a:extLst>
              <a:ext uri="{FF2B5EF4-FFF2-40B4-BE49-F238E27FC236}">
                <a16:creationId xmlns:a16="http://schemas.microsoft.com/office/drawing/2014/main" id="{8AC92575-F220-4970-AADC-655225BBBEC2}"/>
              </a:ext>
            </a:extLst>
          </p:cNvPr>
          <p:cNvSpPr txBox="1"/>
          <p:nvPr/>
        </p:nvSpPr>
        <p:spPr>
          <a:xfrm>
            <a:off x="8299319" y="4244436"/>
            <a:ext cx="3206380" cy="1063348"/>
          </a:xfrm>
          <a:prstGeom prst="rect">
            <a:avLst/>
          </a:prstGeom>
          <a:noFill/>
        </p:spPr>
        <p:txBody>
          <a:bodyPr wrap="square" lIns="186521" tIns="149217" rIns="186521" bIns="149217" rtlCol="0">
            <a:spAutoFit/>
          </a:bodyPr>
          <a:lstStyle/>
          <a:p>
            <a:pPr>
              <a:lnSpc>
                <a:spcPct val="90000"/>
              </a:lnSpc>
              <a:spcAft>
                <a:spcPts val="612"/>
              </a:spcAft>
            </a:pPr>
            <a:r>
              <a:rPr lang="en-US" sz="1428" dirty="0">
                <a:gradFill>
                  <a:gsLst>
                    <a:gs pos="2917">
                      <a:schemeClr val="tx1"/>
                    </a:gs>
                    <a:gs pos="30000">
                      <a:schemeClr val="tx1"/>
                    </a:gs>
                  </a:gsLst>
                  <a:lin ang="5400000" scaled="0"/>
                </a:gradFill>
              </a:rPr>
              <a:t>True SQL Analytics at Massive Scale</a:t>
            </a:r>
          </a:p>
          <a:p>
            <a:pPr>
              <a:lnSpc>
                <a:spcPct val="90000"/>
              </a:lnSpc>
              <a:spcAft>
                <a:spcPts val="612"/>
              </a:spcAft>
            </a:pPr>
            <a:r>
              <a:rPr lang="en-US" sz="1428" dirty="0">
                <a:gradFill>
                  <a:gsLst>
                    <a:gs pos="2917">
                      <a:schemeClr val="tx1"/>
                    </a:gs>
                    <a:gs pos="30000">
                      <a:schemeClr val="tx1"/>
                    </a:gs>
                  </a:gsLst>
                  <a:lin ang="5400000" scaled="0"/>
                </a:gradFill>
              </a:rPr>
              <a:t>Conversion rates </a:t>
            </a:r>
            <a:r>
              <a:rPr lang="en-US" sz="1428" b="1" dirty="0">
                <a:gradFill>
                  <a:gsLst>
                    <a:gs pos="2917">
                      <a:schemeClr val="tx1"/>
                    </a:gs>
                    <a:gs pos="30000">
                      <a:schemeClr val="tx1"/>
                    </a:gs>
                  </a:gsLst>
                  <a:lin ang="5400000" scaled="0"/>
                </a:gradFill>
              </a:rPr>
              <a:t>tripled</a:t>
            </a:r>
          </a:p>
          <a:p>
            <a:pPr>
              <a:lnSpc>
                <a:spcPct val="90000"/>
              </a:lnSpc>
              <a:spcAft>
                <a:spcPts val="612"/>
              </a:spcAft>
            </a:pPr>
            <a:endParaRPr lang="en-US" sz="1428" dirty="0">
              <a:gradFill>
                <a:gsLst>
                  <a:gs pos="2917">
                    <a:schemeClr val="tx1"/>
                  </a:gs>
                  <a:gs pos="30000">
                    <a:schemeClr val="tx1"/>
                  </a:gs>
                </a:gsLst>
                <a:lin ang="5400000" scaled="0"/>
              </a:gradFill>
            </a:endParaRPr>
          </a:p>
        </p:txBody>
      </p:sp>
      <p:sp>
        <p:nvSpPr>
          <p:cNvPr id="6" name="Rectangle 5">
            <a:extLst>
              <a:ext uri="{FF2B5EF4-FFF2-40B4-BE49-F238E27FC236}">
                <a16:creationId xmlns:a16="http://schemas.microsoft.com/office/drawing/2014/main" id="{F81E7E61-EDBA-4C15-A745-CE3D915A7DB1}"/>
              </a:ext>
            </a:extLst>
          </p:cNvPr>
          <p:cNvSpPr/>
          <p:nvPr/>
        </p:nvSpPr>
        <p:spPr bwMode="auto">
          <a:xfrm>
            <a:off x="915720" y="2514161"/>
            <a:ext cx="3206379" cy="128788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42">
            <a:extLst>
              <a:ext uri="{FF2B5EF4-FFF2-40B4-BE49-F238E27FC236}">
                <a16:creationId xmlns:a16="http://schemas.microsoft.com/office/drawing/2014/main" id="{4427B872-E8BD-49C1-AD92-47777A70B1F7}"/>
              </a:ext>
            </a:extLst>
          </p:cNvPr>
          <p:cNvPicPr>
            <a:picLocks noChangeAspect="1"/>
          </p:cNvPicPr>
          <p:nvPr/>
        </p:nvPicPr>
        <p:blipFill rotWithShape="1">
          <a:blip r:embed="rId11" cstate="print">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1040067" y="2243246"/>
            <a:ext cx="1865207" cy="530300"/>
          </a:xfrm>
          <a:prstGeom prst="rect">
            <a:avLst/>
          </a:prstGeom>
        </p:spPr>
      </p:pic>
      <p:sp>
        <p:nvSpPr>
          <p:cNvPr id="44" name="TextBox 43">
            <a:extLst>
              <a:ext uri="{FF2B5EF4-FFF2-40B4-BE49-F238E27FC236}">
                <a16:creationId xmlns:a16="http://schemas.microsoft.com/office/drawing/2014/main" id="{27A408A9-2B66-405C-B61E-4656C479A4F9}"/>
              </a:ext>
            </a:extLst>
          </p:cNvPr>
          <p:cNvSpPr txBox="1"/>
          <p:nvPr/>
        </p:nvSpPr>
        <p:spPr>
          <a:xfrm>
            <a:off x="915718" y="2783221"/>
            <a:ext cx="3206380" cy="762393"/>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Delivers visitor movement with real-time Wi-Fi analytics </a:t>
            </a:r>
          </a:p>
        </p:txBody>
      </p:sp>
      <p:sp>
        <p:nvSpPr>
          <p:cNvPr id="47" name="Rectangle 46">
            <a:extLst>
              <a:ext uri="{FF2B5EF4-FFF2-40B4-BE49-F238E27FC236}">
                <a16:creationId xmlns:a16="http://schemas.microsoft.com/office/drawing/2014/main" id="{E593A4F7-D547-45DB-89E9-52B9037FC578}"/>
              </a:ext>
            </a:extLst>
          </p:cNvPr>
          <p:cNvSpPr/>
          <p:nvPr/>
        </p:nvSpPr>
        <p:spPr bwMode="auto">
          <a:xfrm>
            <a:off x="8299316" y="2462350"/>
            <a:ext cx="3206379" cy="128788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a:extLst>
              <a:ext uri="{FF2B5EF4-FFF2-40B4-BE49-F238E27FC236}">
                <a16:creationId xmlns:a16="http://schemas.microsoft.com/office/drawing/2014/main" id="{1A5E4A54-C0D0-4458-9DC3-B58A3B92C4F9}"/>
              </a:ext>
            </a:extLst>
          </p:cNvPr>
          <p:cNvPicPr>
            <a:picLocks noChangeAspect="1"/>
          </p:cNvPicPr>
          <p:nvPr/>
        </p:nvPicPr>
        <p:blipFill rotWithShape="1">
          <a:blip r:embed="rId11" cstate="print">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8423663" y="2191435"/>
            <a:ext cx="1865207" cy="530300"/>
          </a:xfrm>
          <a:prstGeom prst="rect">
            <a:avLst/>
          </a:prstGeom>
        </p:spPr>
      </p:pic>
      <p:sp>
        <p:nvSpPr>
          <p:cNvPr id="49" name="TextBox 48">
            <a:extLst>
              <a:ext uri="{FF2B5EF4-FFF2-40B4-BE49-F238E27FC236}">
                <a16:creationId xmlns:a16="http://schemas.microsoft.com/office/drawing/2014/main" id="{F1D7FDEF-F962-431A-A009-98860782E58F}"/>
              </a:ext>
            </a:extLst>
          </p:cNvPr>
          <p:cNvSpPr txBox="1"/>
          <p:nvPr/>
        </p:nvSpPr>
        <p:spPr>
          <a:xfrm>
            <a:off x="8299316" y="2586828"/>
            <a:ext cx="3206380" cy="1063348"/>
          </a:xfrm>
          <a:prstGeom prst="rect">
            <a:avLst/>
          </a:prstGeom>
          <a:noFill/>
        </p:spPr>
        <p:txBody>
          <a:bodyPr wrap="square" lIns="186521" tIns="149217" rIns="186521" bIns="149217" rtlCol="0">
            <a:spAutoFit/>
          </a:bodyPr>
          <a:lstStyle/>
          <a:p>
            <a:pPr>
              <a:lnSpc>
                <a:spcPct val="90000"/>
              </a:lnSpc>
              <a:spcAft>
                <a:spcPts val="612"/>
              </a:spcAft>
            </a:pPr>
            <a:r>
              <a:rPr lang="en-US" sz="1428" dirty="0">
                <a:gradFill>
                  <a:gsLst>
                    <a:gs pos="2917">
                      <a:schemeClr val="tx1"/>
                    </a:gs>
                    <a:gs pos="30000">
                      <a:schemeClr val="tx1"/>
                    </a:gs>
                  </a:gsLst>
                  <a:lin ang="5400000" scaled="0"/>
                </a:gradFill>
              </a:rPr>
              <a:t>Batch down from 24hrs to 90 mins</a:t>
            </a:r>
          </a:p>
          <a:p>
            <a:pPr>
              <a:lnSpc>
                <a:spcPct val="90000"/>
              </a:lnSpc>
              <a:spcAft>
                <a:spcPts val="612"/>
              </a:spcAft>
            </a:pPr>
            <a:r>
              <a:rPr lang="en-US" sz="1428" dirty="0">
                <a:gradFill>
                  <a:gsLst>
                    <a:gs pos="2917">
                      <a:schemeClr val="tx1"/>
                    </a:gs>
                    <a:gs pos="30000">
                      <a:schemeClr val="tx1"/>
                    </a:gs>
                  </a:gsLst>
                  <a:lin ang="5400000" scaled="0"/>
                </a:gradFill>
              </a:rPr>
              <a:t>Reduced TCO by 300%</a:t>
            </a:r>
          </a:p>
          <a:p>
            <a:pPr>
              <a:lnSpc>
                <a:spcPct val="90000"/>
              </a:lnSpc>
              <a:spcAft>
                <a:spcPts val="612"/>
              </a:spcAft>
            </a:pPr>
            <a:r>
              <a:rPr lang="en-US" sz="1428" dirty="0">
                <a:gradFill>
                  <a:gsLst>
                    <a:gs pos="2917">
                      <a:schemeClr val="tx1"/>
                    </a:gs>
                    <a:gs pos="30000">
                      <a:schemeClr val="tx1"/>
                    </a:gs>
                  </a:gsLst>
                  <a:lin ang="5400000" scaled="0"/>
                </a:gradFill>
              </a:rPr>
              <a:t>ML visitor model 92% accurate</a:t>
            </a:r>
          </a:p>
        </p:txBody>
      </p:sp>
      <p:sp>
        <p:nvSpPr>
          <p:cNvPr id="50" name="TextBox 49">
            <a:extLst>
              <a:ext uri="{FF2B5EF4-FFF2-40B4-BE49-F238E27FC236}">
                <a16:creationId xmlns:a16="http://schemas.microsoft.com/office/drawing/2014/main" id="{09442D37-9A5F-4956-A2CA-019988B44908}"/>
              </a:ext>
            </a:extLst>
          </p:cNvPr>
          <p:cNvSpPr txBox="1"/>
          <p:nvPr/>
        </p:nvSpPr>
        <p:spPr>
          <a:xfrm>
            <a:off x="915717" y="1180826"/>
            <a:ext cx="3206380" cy="753395"/>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Provides enriched consumer experiences for CPG companies </a:t>
            </a:r>
          </a:p>
        </p:txBody>
      </p:sp>
      <p:sp>
        <p:nvSpPr>
          <p:cNvPr id="52" name="Rectangle 51">
            <a:extLst>
              <a:ext uri="{FF2B5EF4-FFF2-40B4-BE49-F238E27FC236}">
                <a16:creationId xmlns:a16="http://schemas.microsoft.com/office/drawing/2014/main" id="{A8F67374-45EB-4198-B6DD-5080B41530CA}"/>
              </a:ext>
            </a:extLst>
          </p:cNvPr>
          <p:cNvSpPr/>
          <p:nvPr/>
        </p:nvSpPr>
        <p:spPr bwMode="auto">
          <a:xfrm>
            <a:off x="8314376" y="940334"/>
            <a:ext cx="3206379" cy="128788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53" name="Picture 52">
            <a:extLst>
              <a:ext uri="{FF2B5EF4-FFF2-40B4-BE49-F238E27FC236}">
                <a16:creationId xmlns:a16="http://schemas.microsoft.com/office/drawing/2014/main" id="{D93B1D69-59E5-40F1-BC81-7F42E46C42F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438723" y="707183"/>
            <a:ext cx="1540299" cy="466302"/>
          </a:xfrm>
          <a:prstGeom prst="rect">
            <a:avLst/>
          </a:prstGeom>
        </p:spPr>
      </p:pic>
      <p:sp>
        <p:nvSpPr>
          <p:cNvPr id="54" name="TextBox 53">
            <a:extLst>
              <a:ext uri="{FF2B5EF4-FFF2-40B4-BE49-F238E27FC236}">
                <a16:creationId xmlns:a16="http://schemas.microsoft.com/office/drawing/2014/main" id="{6244E30D-E506-475B-9D14-93E934270109}"/>
              </a:ext>
            </a:extLst>
          </p:cNvPr>
          <p:cNvSpPr txBox="1"/>
          <p:nvPr/>
        </p:nvSpPr>
        <p:spPr>
          <a:xfrm>
            <a:off x="8314373" y="1180826"/>
            <a:ext cx="3206380" cy="1265032"/>
          </a:xfrm>
          <a:prstGeom prst="rect">
            <a:avLst/>
          </a:prstGeom>
          <a:noFill/>
        </p:spPr>
        <p:txBody>
          <a:bodyPr wrap="square" lIns="186521" tIns="149217" rIns="186521" bIns="149217" rtlCol="0">
            <a:spAutoFit/>
          </a:bodyPr>
          <a:lstStyle/>
          <a:p>
            <a:pPr>
              <a:lnSpc>
                <a:spcPct val="90000"/>
              </a:lnSpc>
              <a:spcAft>
                <a:spcPts val="612"/>
              </a:spcAft>
            </a:pPr>
            <a:r>
              <a:rPr lang="en-US" sz="1428" dirty="0">
                <a:gradFill>
                  <a:gsLst>
                    <a:gs pos="2917">
                      <a:schemeClr val="tx1"/>
                    </a:gs>
                    <a:gs pos="30000">
                      <a:schemeClr val="tx1"/>
                    </a:gs>
                  </a:gsLst>
                  <a:lin ang="5400000" scaled="0"/>
                </a:gradFill>
              </a:rPr>
              <a:t>Scaling on demand reduced costs 50% compared to data center</a:t>
            </a:r>
          </a:p>
          <a:p>
            <a:pPr>
              <a:lnSpc>
                <a:spcPct val="90000"/>
              </a:lnSpc>
              <a:spcAft>
                <a:spcPts val="612"/>
              </a:spcAft>
            </a:pPr>
            <a:r>
              <a:rPr lang="en-US" sz="1428" dirty="0">
                <a:gradFill>
                  <a:gsLst>
                    <a:gs pos="2917">
                      <a:schemeClr val="tx1"/>
                    </a:gs>
                    <a:gs pos="30000">
                      <a:schemeClr val="tx1"/>
                    </a:gs>
                  </a:gsLst>
                  <a:lin ang="5400000" scaled="0"/>
                </a:gradFill>
              </a:rPr>
              <a:t>Data Scientist productivity up 1.5x</a:t>
            </a:r>
          </a:p>
          <a:p>
            <a:pPr>
              <a:lnSpc>
                <a:spcPct val="90000"/>
              </a:lnSpc>
              <a:spcAft>
                <a:spcPts val="612"/>
              </a:spcAft>
            </a:pPr>
            <a:endParaRPr lang="en-US" sz="1428" dirty="0">
              <a:gradFill>
                <a:gsLst>
                  <a:gs pos="2917">
                    <a:schemeClr val="tx1"/>
                  </a:gs>
                  <a:gs pos="30000">
                    <a:schemeClr val="tx1"/>
                  </a:gs>
                </a:gsLst>
                <a:lin ang="5400000" scaled="0"/>
              </a:gradFill>
            </a:endParaRPr>
          </a:p>
        </p:txBody>
      </p:sp>
      <p:pic>
        <p:nvPicPr>
          <p:cNvPr id="56" name="Picture 55">
            <a:extLst>
              <a:ext uri="{FF2B5EF4-FFF2-40B4-BE49-F238E27FC236}">
                <a16:creationId xmlns:a16="http://schemas.microsoft.com/office/drawing/2014/main" id="{1DE9428E-25C3-4368-A38F-EB509C34061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85634" y="4836475"/>
            <a:ext cx="1865207" cy="1865207"/>
          </a:xfrm>
          <a:prstGeom prst="rect">
            <a:avLst/>
          </a:prstGeom>
        </p:spPr>
      </p:pic>
      <p:sp>
        <p:nvSpPr>
          <p:cNvPr id="23" name="TextBox 22">
            <a:extLst>
              <a:ext uri="{FF2B5EF4-FFF2-40B4-BE49-F238E27FC236}">
                <a16:creationId xmlns:a16="http://schemas.microsoft.com/office/drawing/2014/main" id="{AE6E8FC9-FF6C-4AB2-83A6-CF58E8BAA7DF}"/>
              </a:ext>
            </a:extLst>
          </p:cNvPr>
          <p:cNvSpPr txBox="1"/>
          <p:nvPr/>
        </p:nvSpPr>
        <p:spPr>
          <a:xfrm>
            <a:off x="8299317" y="5514784"/>
            <a:ext cx="3206380" cy="1343508"/>
          </a:xfrm>
          <a:prstGeom prst="rect">
            <a:avLst/>
          </a:prstGeom>
          <a:noFill/>
        </p:spPr>
        <p:txBody>
          <a:bodyPr wrap="square" lIns="186521" tIns="149217" rIns="186521" bIns="149217" rtlCol="0">
            <a:spAutoFit/>
          </a:bodyPr>
          <a:lstStyle/>
          <a:p>
            <a:pPr>
              <a:lnSpc>
                <a:spcPct val="90000"/>
              </a:lnSpc>
              <a:spcAft>
                <a:spcPts val="612"/>
              </a:spcAft>
            </a:pPr>
            <a:r>
              <a:rPr lang="en-US" sz="1428" dirty="0">
                <a:gradFill>
                  <a:gsLst>
                    <a:gs pos="2917">
                      <a:schemeClr val="tx1"/>
                    </a:gs>
                    <a:gs pos="30000">
                      <a:schemeClr val="tx1"/>
                    </a:gs>
                  </a:gsLst>
                  <a:lin ang="5400000" scaled="0"/>
                </a:gradFill>
              </a:rPr>
              <a:t>Accelerated development</a:t>
            </a:r>
          </a:p>
          <a:p>
            <a:pPr>
              <a:lnSpc>
                <a:spcPct val="90000"/>
              </a:lnSpc>
              <a:spcAft>
                <a:spcPts val="612"/>
              </a:spcAft>
            </a:pPr>
            <a:r>
              <a:rPr lang="en-US" sz="1428" dirty="0">
                <a:gradFill>
                  <a:gsLst>
                    <a:gs pos="2917">
                      <a:schemeClr val="tx1"/>
                    </a:gs>
                    <a:gs pos="30000">
                      <a:schemeClr val="tx1"/>
                    </a:gs>
                  </a:gsLst>
                  <a:lin ang="5400000" scaled="0"/>
                </a:gradFill>
              </a:rPr>
              <a:t>Real Time Analytics </a:t>
            </a:r>
          </a:p>
          <a:p>
            <a:pPr>
              <a:lnSpc>
                <a:spcPct val="90000"/>
              </a:lnSpc>
              <a:spcAft>
                <a:spcPts val="612"/>
              </a:spcAft>
            </a:pPr>
            <a:r>
              <a:rPr lang="en-US" sz="1428" dirty="0">
                <a:gradFill>
                  <a:gsLst>
                    <a:gs pos="2917">
                      <a:schemeClr val="tx1"/>
                    </a:gs>
                    <a:gs pos="30000">
                      <a:schemeClr val="tx1"/>
                    </a:gs>
                  </a:gsLst>
                  <a:lin ang="5400000" scaled="0"/>
                </a:gradFill>
              </a:rPr>
              <a:t>ROI up 15%, Conversion up 12%</a:t>
            </a:r>
          </a:p>
          <a:p>
            <a:pPr>
              <a:lnSpc>
                <a:spcPct val="90000"/>
              </a:lnSpc>
              <a:spcAft>
                <a:spcPts val="612"/>
              </a:spcAft>
            </a:pPr>
            <a:r>
              <a:rPr lang="en-US" sz="1428" dirty="0">
                <a:gradFill>
                  <a:gsLst>
                    <a:gs pos="2917">
                      <a:schemeClr val="tx1"/>
                    </a:gs>
                    <a:gs pos="30000">
                      <a:schemeClr val="tx1"/>
                    </a:gs>
                  </a:gsLst>
                  <a:lin ang="5400000" scaled="0"/>
                </a:gradFill>
              </a:rPr>
              <a:t>Earnings per click up 38%</a:t>
            </a:r>
          </a:p>
        </p:txBody>
      </p:sp>
    </p:spTree>
    <p:extLst>
      <p:ext uri="{BB962C8B-B14F-4D97-AF65-F5344CB8AC3E}">
        <p14:creationId xmlns:p14="http://schemas.microsoft.com/office/powerpoint/2010/main" val="300884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BA2D-1AE3-4B3D-9666-E9929768A6F9}"/>
              </a:ext>
            </a:extLst>
          </p:cNvPr>
          <p:cNvSpPr>
            <a:spLocks noGrp="1"/>
          </p:cNvSpPr>
          <p:nvPr>
            <p:ph type="title"/>
          </p:nvPr>
        </p:nvSpPr>
        <p:spPr/>
        <p:txBody>
          <a:bodyPr/>
          <a:lstStyle/>
          <a:p>
            <a:r>
              <a:rPr lang="en-US" dirty="0"/>
              <a:t>Cloud Economics</a:t>
            </a:r>
          </a:p>
        </p:txBody>
      </p:sp>
      <p:grpSp>
        <p:nvGrpSpPr>
          <p:cNvPr id="72" name="Group 71">
            <a:extLst>
              <a:ext uri="{FF2B5EF4-FFF2-40B4-BE49-F238E27FC236}">
                <a16:creationId xmlns:a16="http://schemas.microsoft.com/office/drawing/2014/main" id="{B6D3ADB8-6E49-4B1E-B871-B310D986EE85}"/>
              </a:ext>
            </a:extLst>
          </p:cNvPr>
          <p:cNvGrpSpPr/>
          <p:nvPr/>
        </p:nvGrpSpPr>
        <p:grpSpPr>
          <a:xfrm>
            <a:off x="7393640" y="3644011"/>
            <a:ext cx="2937333" cy="2641380"/>
            <a:chOff x="7624304" y="3639220"/>
            <a:chExt cx="2937333" cy="2641380"/>
          </a:xfrm>
        </p:grpSpPr>
        <p:sp>
          <p:nvSpPr>
            <p:cNvPr id="23" name="Isosceles Triangle 22">
              <a:extLst>
                <a:ext uri="{FF2B5EF4-FFF2-40B4-BE49-F238E27FC236}">
                  <a16:creationId xmlns:a16="http://schemas.microsoft.com/office/drawing/2014/main" id="{4CA078B1-19E1-4D22-BD70-2E4E9A850807}"/>
                </a:ext>
              </a:extLst>
            </p:cNvPr>
            <p:cNvSpPr/>
            <p:nvPr/>
          </p:nvSpPr>
          <p:spPr bwMode="auto">
            <a:xfrm>
              <a:off x="7624304" y="3639220"/>
              <a:ext cx="2937333" cy="746083"/>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509D2AD-A675-4E35-8EF1-5B7128191E44}"/>
                </a:ext>
              </a:extLst>
            </p:cNvPr>
            <p:cNvSpPr/>
            <p:nvPr/>
          </p:nvSpPr>
          <p:spPr bwMode="auto">
            <a:xfrm>
              <a:off x="7624304" y="4444767"/>
              <a:ext cx="2937333" cy="18358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lnSpc>
                  <a:spcPct val="90000"/>
                </a:lnSpc>
                <a:spcBef>
                  <a:spcPct val="0"/>
                </a:spcBef>
                <a:spcAft>
                  <a:spcPct val="0"/>
                </a:spcAft>
              </a:pPr>
              <a:r>
                <a:rPr lang="en-US" sz="2040" dirty="0">
                  <a:gradFill>
                    <a:gsLst>
                      <a:gs pos="0">
                        <a:srgbClr val="FFFFFF"/>
                      </a:gs>
                      <a:gs pos="100000">
                        <a:srgbClr val="FFFFFF"/>
                      </a:gs>
                    </a:gsLst>
                    <a:lin ang="5400000" scaled="0"/>
                  </a:gradFill>
                  <a:ea typeface="Segoe UI" pitchFamily="34" charset="0"/>
                  <a:cs typeface="Segoe UI" pitchFamily="34" charset="0"/>
                </a:rPr>
                <a:t>Lower Cost</a:t>
              </a:r>
            </a:p>
            <a:p>
              <a:pPr defTabSz="951028" fontAlgn="base">
                <a:lnSpc>
                  <a:spcPct val="90000"/>
                </a:lnSpc>
                <a:spcBef>
                  <a:spcPct val="0"/>
                </a:spcBef>
                <a:spcAft>
                  <a:spcPct val="0"/>
                </a:spcAft>
              </a:pPr>
              <a:r>
                <a:rPr lang="en-US" sz="2040" dirty="0">
                  <a:gradFill>
                    <a:gsLst>
                      <a:gs pos="0">
                        <a:srgbClr val="FFFFFF"/>
                      </a:gs>
                      <a:gs pos="100000">
                        <a:srgbClr val="FFFFFF"/>
                      </a:gs>
                    </a:gsLst>
                    <a:lin ang="5400000" scaled="0"/>
                  </a:gradFill>
                  <a:ea typeface="Segoe UI" pitchFamily="34" charset="0"/>
                  <a:cs typeface="Segoe UI" pitchFamily="34" charset="0"/>
                </a:rPr>
                <a:t>High Concurrency</a:t>
              </a:r>
            </a:p>
            <a:p>
              <a:pPr defTabSz="951028" fontAlgn="base">
                <a:lnSpc>
                  <a:spcPct val="90000"/>
                </a:lnSpc>
                <a:spcBef>
                  <a:spcPct val="0"/>
                </a:spcBef>
                <a:spcAft>
                  <a:spcPct val="0"/>
                </a:spcAft>
              </a:pPr>
              <a:r>
                <a:rPr lang="en-US" sz="2040" dirty="0">
                  <a:gradFill>
                    <a:gsLst>
                      <a:gs pos="0">
                        <a:srgbClr val="FFFFFF"/>
                      </a:gs>
                      <a:gs pos="100000">
                        <a:srgbClr val="FFFFFF"/>
                      </a:gs>
                    </a:gsLst>
                    <a:lin ang="5400000" scaled="0"/>
                  </a:gradFill>
                  <a:ea typeface="Segoe UI" pitchFamily="34" charset="0"/>
                  <a:cs typeface="Segoe UI" pitchFamily="34" charset="0"/>
                </a:rPr>
                <a:t>“Dashboard Query”</a:t>
              </a:r>
            </a:p>
          </p:txBody>
        </p:sp>
      </p:grpSp>
      <p:grpSp>
        <p:nvGrpSpPr>
          <p:cNvPr id="71" name="Group 70">
            <a:extLst>
              <a:ext uri="{FF2B5EF4-FFF2-40B4-BE49-F238E27FC236}">
                <a16:creationId xmlns:a16="http://schemas.microsoft.com/office/drawing/2014/main" id="{D77F045F-EB30-42E7-9E3C-11A0758CC3FF}"/>
              </a:ext>
            </a:extLst>
          </p:cNvPr>
          <p:cNvGrpSpPr/>
          <p:nvPr/>
        </p:nvGrpSpPr>
        <p:grpSpPr>
          <a:xfrm>
            <a:off x="4353030" y="3644011"/>
            <a:ext cx="1865207" cy="2636589"/>
            <a:chOff x="4447303" y="3644011"/>
            <a:chExt cx="1865207" cy="2636589"/>
          </a:xfrm>
        </p:grpSpPr>
        <p:sp>
          <p:nvSpPr>
            <p:cNvPr id="22" name="Rectangle 21">
              <a:extLst>
                <a:ext uri="{FF2B5EF4-FFF2-40B4-BE49-F238E27FC236}">
                  <a16:creationId xmlns:a16="http://schemas.microsoft.com/office/drawing/2014/main" id="{3C6F8210-F183-474E-A64A-9E0FC6FCE6B9}"/>
                </a:ext>
              </a:extLst>
            </p:cNvPr>
            <p:cNvSpPr/>
            <p:nvPr/>
          </p:nvSpPr>
          <p:spPr bwMode="auto">
            <a:xfrm>
              <a:off x="4447303" y="4444767"/>
              <a:ext cx="1865207" cy="18358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lnSpc>
                  <a:spcPct val="90000"/>
                </a:lnSpc>
                <a:spcBef>
                  <a:spcPct val="0"/>
                </a:spcBef>
                <a:spcAft>
                  <a:spcPct val="0"/>
                </a:spcAft>
              </a:pPr>
              <a:r>
                <a:rPr lang="en-US" sz="2040" b="1" dirty="0">
                  <a:gradFill>
                    <a:gsLst>
                      <a:gs pos="0">
                        <a:srgbClr val="FFFFFF"/>
                      </a:gs>
                      <a:gs pos="100000">
                        <a:srgbClr val="FFFFFF"/>
                      </a:gs>
                    </a:gsLst>
                    <a:lin ang="5400000" scaled="0"/>
                  </a:gradFill>
                  <a:ea typeface="Segoe UI" pitchFamily="34" charset="0"/>
                  <a:cs typeface="Segoe UI" pitchFamily="34" charset="0"/>
                </a:rPr>
                <a:t>Resume</a:t>
              </a:r>
            </a:p>
            <a:p>
              <a:pPr defTabSz="951028" fontAlgn="base">
                <a:lnSpc>
                  <a:spcPct val="90000"/>
                </a:lnSpc>
                <a:spcBef>
                  <a:spcPct val="0"/>
                </a:spcBef>
                <a:spcAft>
                  <a:spcPct val="0"/>
                </a:spcAft>
              </a:pPr>
              <a:r>
                <a:rPr lang="en-US" sz="2040" dirty="0">
                  <a:gradFill>
                    <a:gsLst>
                      <a:gs pos="0">
                        <a:srgbClr val="FFFFFF"/>
                      </a:gs>
                      <a:gs pos="100000">
                        <a:srgbClr val="FFFFFF"/>
                      </a:gs>
                    </a:gsLst>
                    <a:lin ang="5400000" scaled="0"/>
                  </a:gradFill>
                  <a:ea typeface="Segoe UI" pitchFamily="34" charset="0"/>
                  <a:cs typeface="Segoe UI" pitchFamily="34" charset="0"/>
                </a:rPr>
                <a:t>Ingest</a:t>
              </a:r>
            </a:p>
            <a:p>
              <a:pPr defTabSz="951028" fontAlgn="base">
                <a:lnSpc>
                  <a:spcPct val="90000"/>
                </a:lnSpc>
                <a:spcBef>
                  <a:spcPct val="0"/>
                </a:spcBef>
                <a:spcAft>
                  <a:spcPct val="0"/>
                </a:spcAft>
              </a:pPr>
              <a:r>
                <a:rPr lang="en-US" sz="2040" dirty="0">
                  <a:gradFill>
                    <a:gsLst>
                      <a:gs pos="0">
                        <a:srgbClr val="FFFFFF"/>
                      </a:gs>
                      <a:gs pos="100000">
                        <a:srgbClr val="FFFFFF"/>
                      </a:gs>
                    </a:gsLst>
                    <a:lin ang="5400000" scaled="0"/>
                  </a:gradFill>
                  <a:ea typeface="Segoe UI" pitchFamily="34" charset="0"/>
                  <a:cs typeface="Segoe UI" pitchFamily="34" charset="0"/>
                </a:rPr>
                <a:t>Aggregate</a:t>
              </a:r>
            </a:p>
            <a:p>
              <a:pPr defTabSz="951028" fontAlgn="base">
                <a:lnSpc>
                  <a:spcPct val="90000"/>
                </a:lnSpc>
                <a:spcBef>
                  <a:spcPct val="0"/>
                </a:spcBef>
                <a:spcAft>
                  <a:spcPct val="0"/>
                </a:spcAft>
              </a:pPr>
              <a:r>
                <a:rPr lang="en-US" sz="2040" dirty="0">
                  <a:gradFill>
                    <a:gsLst>
                      <a:gs pos="0">
                        <a:srgbClr val="FFFFFF"/>
                      </a:gs>
                      <a:gs pos="100000">
                        <a:srgbClr val="FFFFFF"/>
                      </a:gs>
                    </a:gsLst>
                    <a:lin ang="5400000" scaled="0"/>
                  </a:gradFill>
                  <a:ea typeface="Segoe UI" pitchFamily="34" charset="0"/>
                  <a:cs typeface="Segoe UI" pitchFamily="34" charset="0"/>
                </a:rPr>
                <a:t>Export</a:t>
              </a:r>
            </a:p>
            <a:p>
              <a:pPr defTabSz="951028" fontAlgn="base">
                <a:lnSpc>
                  <a:spcPct val="90000"/>
                </a:lnSpc>
                <a:spcBef>
                  <a:spcPct val="0"/>
                </a:spcBef>
                <a:spcAft>
                  <a:spcPct val="0"/>
                </a:spcAft>
              </a:pPr>
              <a:r>
                <a:rPr lang="en-US" sz="2040" b="1" dirty="0">
                  <a:gradFill>
                    <a:gsLst>
                      <a:gs pos="0">
                        <a:srgbClr val="FFFFFF"/>
                      </a:gs>
                      <a:gs pos="100000">
                        <a:srgbClr val="FFFFFF"/>
                      </a:gs>
                    </a:gsLst>
                    <a:lin ang="5400000" scaled="0"/>
                  </a:gradFill>
                  <a:ea typeface="Segoe UI" pitchFamily="34" charset="0"/>
                  <a:cs typeface="Segoe UI" pitchFamily="34" charset="0"/>
                </a:rPr>
                <a:t>Pause</a:t>
              </a:r>
            </a:p>
          </p:txBody>
        </p:sp>
        <p:grpSp>
          <p:nvGrpSpPr>
            <p:cNvPr id="70" name="Group 69">
              <a:extLst>
                <a:ext uri="{FF2B5EF4-FFF2-40B4-BE49-F238E27FC236}">
                  <a16:creationId xmlns:a16="http://schemas.microsoft.com/office/drawing/2014/main" id="{8206DB11-2EAE-48DC-BCEC-31693639A9AE}"/>
                </a:ext>
              </a:extLst>
            </p:cNvPr>
            <p:cNvGrpSpPr/>
            <p:nvPr/>
          </p:nvGrpSpPr>
          <p:grpSpPr>
            <a:xfrm>
              <a:off x="4447303" y="3644011"/>
              <a:ext cx="1865207" cy="1264938"/>
              <a:chOff x="4447303" y="3644011"/>
              <a:chExt cx="1865207" cy="1264938"/>
            </a:xfrm>
          </p:grpSpPr>
          <p:sp>
            <p:nvSpPr>
              <p:cNvPr id="21" name="Isosceles Triangle 20">
                <a:extLst>
                  <a:ext uri="{FF2B5EF4-FFF2-40B4-BE49-F238E27FC236}">
                    <a16:creationId xmlns:a16="http://schemas.microsoft.com/office/drawing/2014/main" id="{3B3B53DB-8F38-4DA1-AE04-C2A42EE48308}"/>
                  </a:ext>
                </a:extLst>
              </p:cNvPr>
              <p:cNvSpPr/>
              <p:nvPr/>
            </p:nvSpPr>
            <p:spPr bwMode="auto">
              <a:xfrm>
                <a:off x="4447303" y="3644011"/>
                <a:ext cx="1865207" cy="746083"/>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5-Point Star 33">
                <a:extLst>
                  <a:ext uri="{FF2B5EF4-FFF2-40B4-BE49-F238E27FC236}">
                    <a16:creationId xmlns:a16="http://schemas.microsoft.com/office/drawing/2014/main" id="{BADCF101-BBBF-4AB5-B6FC-4CFF7B902BCA}"/>
                  </a:ext>
                </a:extLst>
              </p:cNvPr>
              <p:cNvSpPr/>
              <p:nvPr/>
            </p:nvSpPr>
            <p:spPr bwMode="auto">
              <a:xfrm>
                <a:off x="5902536" y="4535908"/>
                <a:ext cx="373041" cy="373041"/>
              </a:xfrm>
              <a:prstGeom prst="star5">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6" name="5-Point Star 34">
            <a:extLst>
              <a:ext uri="{FF2B5EF4-FFF2-40B4-BE49-F238E27FC236}">
                <a16:creationId xmlns:a16="http://schemas.microsoft.com/office/drawing/2014/main" id="{C89B4A08-4ACB-425B-B3A9-23EA81A0ED45}"/>
              </a:ext>
            </a:extLst>
          </p:cNvPr>
          <p:cNvSpPr/>
          <p:nvPr/>
        </p:nvSpPr>
        <p:spPr bwMode="auto">
          <a:xfrm>
            <a:off x="5803500" y="5630862"/>
            <a:ext cx="373041" cy="373041"/>
          </a:xfrm>
          <a:prstGeom prst="star5">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a:extLst>
              <a:ext uri="{FF2B5EF4-FFF2-40B4-BE49-F238E27FC236}">
                <a16:creationId xmlns:a16="http://schemas.microsoft.com/office/drawing/2014/main" id="{F8A4E70B-61E9-484D-A6DA-F78869445436}"/>
              </a:ext>
            </a:extLst>
          </p:cNvPr>
          <p:cNvGrpSpPr/>
          <p:nvPr/>
        </p:nvGrpSpPr>
        <p:grpSpPr>
          <a:xfrm>
            <a:off x="1368395" y="1668462"/>
            <a:ext cx="9699685" cy="1748527"/>
            <a:chOff x="523860" y="1668462"/>
            <a:chExt cx="9699685" cy="1748527"/>
          </a:xfrm>
        </p:grpSpPr>
        <p:cxnSp>
          <p:nvCxnSpPr>
            <p:cNvPr id="7" name="Straight Arrow Connector 6">
              <a:extLst>
                <a:ext uri="{FF2B5EF4-FFF2-40B4-BE49-F238E27FC236}">
                  <a16:creationId xmlns:a16="http://schemas.microsoft.com/office/drawing/2014/main" id="{7BF8D9CF-63C0-425D-80EE-4078D93910D9}"/>
                </a:ext>
              </a:extLst>
            </p:cNvPr>
            <p:cNvCxnSpPr>
              <a:cxnSpLocks/>
            </p:cNvCxnSpPr>
            <p:nvPr/>
          </p:nvCxnSpPr>
          <p:spPr>
            <a:xfrm>
              <a:off x="3066161" y="2794723"/>
              <a:ext cx="9144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48155F5-8E08-4B0B-AB32-9F8C4EC40C85}"/>
                </a:ext>
              </a:extLst>
            </p:cNvPr>
            <p:cNvCxnSpPr>
              <a:cxnSpLocks/>
            </p:cNvCxnSpPr>
            <p:nvPr/>
          </p:nvCxnSpPr>
          <p:spPr>
            <a:xfrm flipV="1">
              <a:off x="4924013" y="2794722"/>
              <a:ext cx="941317" cy="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43A5B2-6ED4-4E9F-ACD6-FAF7B4B28C04}"/>
                </a:ext>
              </a:extLst>
            </p:cNvPr>
            <p:cNvCxnSpPr>
              <a:cxnSpLocks/>
            </p:cNvCxnSpPr>
            <p:nvPr/>
          </p:nvCxnSpPr>
          <p:spPr>
            <a:xfrm>
              <a:off x="6710843" y="2794723"/>
              <a:ext cx="9144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197B32-18B5-49A0-83EE-4342194448C7}"/>
                </a:ext>
              </a:extLst>
            </p:cNvPr>
            <p:cNvSpPr txBox="1"/>
            <p:nvPr/>
          </p:nvSpPr>
          <p:spPr>
            <a:xfrm>
              <a:off x="2882932" y="1668462"/>
              <a:ext cx="1280858" cy="647165"/>
            </a:xfrm>
            <a:prstGeom prst="rect">
              <a:avLst/>
            </a:prstGeom>
            <a:noFill/>
          </p:spPr>
          <p:txBody>
            <a:bodyPr wrap="none" lIns="186521" tIns="149217" rIns="186521" bIns="149217" rtlCol="0">
              <a:spAutoFit/>
            </a:bodyPr>
            <a:lstStyle/>
            <a:p>
              <a:pPr>
                <a:lnSpc>
                  <a:spcPct val="90000"/>
                </a:lnSpc>
              </a:pPr>
              <a:r>
                <a:rPr lang="en-US" sz="2448" dirty="0">
                  <a:gradFill>
                    <a:gsLst>
                      <a:gs pos="2917">
                        <a:schemeClr val="tx1"/>
                      </a:gs>
                      <a:gs pos="30000">
                        <a:schemeClr val="tx1"/>
                      </a:gs>
                    </a:gsLst>
                    <a:lin ang="5400000" scaled="0"/>
                  </a:gradFill>
                </a:rPr>
                <a:t>Persist</a:t>
              </a:r>
            </a:p>
          </p:txBody>
        </p:sp>
        <p:sp>
          <p:nvSpPr>
            <p:cNvPr id="13" name="TextBox 12">
              <a:extLst>
                <a:ext uri="{FF2B5EF4-FFF2-40B4-BE49-F238E27FC236}">
                  <a16:creationId xmlns:a16="http://schemas.microsoft.com/office/drawing/2014/main" id="{B74A8C3C-FCCE-40E4-9BA0-F535F655B13C}"/>
                </a:ext>
              </a:extLst>
            </p:cNvPr>
            <p:cNvSpPr txBox="1"/>
            <p:nvPr/>
          </p:nvSpPr>
          <p:spPr>
            <a:xfrm>
              <a:off x="6523037" y="1668462"/>
              <a:ext cx="1290013" cy="647165"/>
            </a:xfrm>
            <a:prstGeom prst="rect">
              <a:avLst/>
            </a:prstGeom>
            <a:noFill/>
          </p:spPr>
          <p:txBody>
            <a:bodyPr wrap="none" lIns="186521" tIns="149217" rIns="186521" bIns="149217" rtlCol="0">
              <a:spAutoFit/>
            </a:bodyPr>
            <a:lstStyle/>
            <a:p>
              <a:pPr>
                <a:lnSpc>
                  <a:spcPct val="90000"/>
                </a:lnSpc>
              </a:pPr>
              <a:r>
                <a:rPr lang="en-US" sz="2448" dirty="0">
                  <a:gradFill>
                    <a:gsLst>
                      <a:gs pos="2917">
                        <a:schemeClr val="tx1"/>
                      </a:gs>
                      <a:gs pos="30000">
                        <a:schemeClr val="tx1"/>
                      </a:gs>
                    </a:gsLst>
                    <a:lin ang="5400000" scaled="0"/>
                  </a:gradFill>
                </a:rPr>
                <a:t>Export</a:t>
              </a:r>
            </a:p>
          </p:txBody>
        </p:sp>
        <p:sp>
          <p:nvSpPr>
            <p:cNvPr id="14" name="TextBox 13">
              <a:extLst>
                <a:ext uri="{FF2B5EF4-FFF2-40B4-BE49-F238E27FC236}">
                  <a16:creationId xmlns:a16="http://schemas.microsoft.com/office/drawing/2014/main" id="{DEDEEABA-76E0-4DE7-A85E-6ADF0E7BDDEB}"/>
                </a:ext>
              </a:extLst>
            </p:cNvPr>
            <p:cNvSpPr txBox="1"/>
            <p:nvPr/>
          </p:nvSpPr>
          <p:spPr>
            <a:xfrm>
              <a:off x="4723506" y="1668462"/>
              <a:ext cx="1342331" cy="647165"/>
            </a:xfrm>
            <a:prstGeom prst="rect">
              <a:avLst/>
            </a:prstGeom>
            <a:noFill/>
          </p:spPr>
          <p:txBody>
            <a:bodyPr wrap="none" lIns="186521" tIns="149217" rIns="186521" bIns="149217" rtlCol="0">
              <a:spAutoFit/>
            </a:bodyPr>
            <a:lstStyle/>
            <a:p>
              <a:pPr>
                <a:lnSpc>
                  <a:spcPct val="90000"/>
                </a:lnSpc>
              </a:pPr>
              <a:r>
                <a:rPr lang="en-US" sz="2448" dirty="0">
                  <a:gradFill>
                    <a:gsLst>
                      <a:gs pos="2917">
                        <a:schemeClr val="tx1"/>
                      </a:gs>
                      <a:gs pos="30000">
                        <a:schemeClr val="tx1"/>
                      </a:gs>
                    </a:gsLst>
                    <a:lin ang="5400000" scaled="0"/>
                  </a:gradFill>
                </a:rPr>
                <a:t>Import</a:t>
              </a:r>
            </a:p>
          </p:txBody>
        </p:sp>
        <p:sp>
          <p:nvSpPr>
            <p:cNvPr id="15" name="TextBox 14">
              <a:extLst>
                <a:ext uri="{FF2B5EF4-FFF2-40B4-BE49-F238E27FC236}">
                  <a16:creationId xmlns:a16="http://schemas.microsoft.com/office/drawing/2014/main" id="{35147E6A-8481-4E15-9FC8-A675AAFC62AC}"/>
                </a:ext>
              </a:extLst>
            </p:cNvPr>
            <p:cNvSpPr txBox="1"/>
            <p:nvPr/>
          </p:nvSpPr>
          <p:spPr>
            <a:xfrm>
              <a:off x="1341437" y="1668462"/>
              <a:ext cx="1357764" cy="647165"/>
            </a:xfrm>
            <a:prstGeom prst="rect">
              <a:avLst/>
            </a:prstGeom>
            <a:noFill/>
          </p:spPr>
          <p:txBody>
            <a:bodyPr wrap="none" lIns="186521" tIns="149217" rIns="186521" bIns="149217" rtlCol="0">
              <a:spAutoFit/>
            </a:bodyPr>
            <a:lstStyle/>
            <a:p>
              <a:pPr>
                <a:lnSpc>
                  <a:spcPct val="90000"/>
                </a:lnSpc>
              </a:pPr>
              <a:r>
                <a:rPr lang="en-US" sz="2448" dirty="0">
                  <a:gradFill>
                    <a:gsLst>
                      <a:gs pos="2917">
                        <a:schemeClr val="tx1"/>
                      </a:gs>
                      <a:gs pos="30000">
                        <a:schemeClr val="tx1"/>
                      </a:gs>
                    </a:gsLst>
                    <a:lin ang="5400000" scaled="0"/>
                  </a:gradFill>
                </a:rPr>
                <a:t>Stream</a:t>
              </a:r>
            </a:p>
          </p:txBody>
        </p:sp>
        <p:cxnSp>
          <p:nvCxnSpPr>
            <p:cNvPr id="18" name="Straight Arrow Connector 17">
              <a:extLst>
                <a:ext uri="{FF2B5EF4-FFF2-40B4-BE49-F238E27FC236}">
                  <a16:creationId xmlns:a16="http://schemas.microsoft.com/office/drawing/2014/main" id="{B3C4E30B-D730-45F2-B5E0-10744939EB4A}"/>
                </a:ext>
              </a:extLst>
            </p:cNvPr>
            <p:cNvCxnSpPr>
              <a:cxnSpLocks/>
            </p:cNvCxnSpPr>
            <p:nvPr/>
          </p:nvCxnSpPr>
          <p:spPr>
            <a:xfrm flipH="1">
              <a:off x="8363532" y="2794723"/>
              <a:ext cx="91800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2C3E81-4DFB-47BB-8193-6C670B22C2C6}"/>
                </a:ext>
              </a:extLst>
            </p:cNvPr>
            <p:cNvSpPr txBox="1"/>
            <p:nvPr/>
          </p:nvSpPr>
          <p:spPr>
            <a:xfrm>
              <a:off x="8199437" y="1668462"/>
              <a:ext cx="1246197" cy="647165"/>
            </a:xfrm>
            <a:prstGeom prst="rect">
              <a:avLst/>
            </a:prstGeom>
            <a:noFill/>
          </p:spPr>
          <p:txBody>
            <a:bodyPr wrap="none" lIns="186521" tIns="149217" rIns="186521" bIns="149217" rtlCol="0">
              <a:spAutoFit/>
            </a:bodyPr>
            <a:lstStyle/>
            <a:p>
              <a:pPr>
                <a:lnSpc>
                  <a:spcPct val="90000"/>
                </a:lnSpc>
              </a:pPr>
              <a:r>
                <a:rPr lang="en-US" sz="2448" dirty="0">
                  <a:gradFill>
                    <a:gsLst>
                      <a:gs pos="2917">
                        <a:schemeClr val="tx1"/>
                      </a:gs>
                      <a:gs pos="30000">
                        <a:schemeClr val="tx1"/>
                      </a:gs>
                    </a:gsLst>
                    <a:lin ang="5400000" scaled="0"/>
                  </a:gradFill>
                </a:rPr>
                <a:t>Query</a:t>
              </a:r>
            </a:p>
          </p:txBody>
        </p:sp>
        <p:cxnSp>
          <p:nvCxnSpPr>
            <p:cNvPr id="20" name="Straight Arrow Connector 19">
              <a:extLst>
                <a:ext uri="{FF2B5EF4-FFF2-40B4-BE49-F238E27FC236}">
                  <a16:creationId xmlns:a16="http://schemas.microsoft.com/office/drawing/2014/main" id="{32B68919-7379-4E20-84A2-42D801FBC4F3}"/>
                </a:ext>
              </a:extLst>
            </p:cNvPr>
            <p:cNvCxnSpPr>
              <a:cxnSpLocks/>
            </p:cNvCxnSpPr>
            <p:nvPr/>
          </p:nvCxnSpPr>
          <p:spPr>
            <a:xfrm>
              <a:off x="1563119" y="2794723"/>
              <a:ext cx="9144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8414ADE3-A5C9-4E67-B51D-FF0ED6F968C7}"/>
                </a:ext>
              </a:extLst>
            </p:cNvPr>
            <p:cNvGrpSpPr/>
            <p:nvPr/>
          </p:nvGrpSpPr>
          <p:grpSpPr>
            <a:xfrm>
              <a:off x="3986649" y="2337523"/>
              <a:ext cx="914400" cy="914400"/>
              <a:chOff x="2488014" y="1320237"/>
              <a:chExt cx="4696411" cy="4187931"/>
            </a:xfrm>
          </p:grpSpPr>
          <p:sp>
            <p:nvSpPr>
              <p:cNvPr id="42" name="Hexagon 41">
                <a:extLst>
                  <a:ext uri="{FF2B5EF4-FFF2-40B4-BE49-F238E27FC236}">
                    <a16:creationId xmlns:a16="http://schemas.microsoft.com/office/drawing/2014/main" id="{8FBBEDCE-679F-44B0-A4EB-11BD0D6262E6}"/>
                  </a:ext>
                </a:extLst>
              </p:cNvPr>
              <p:cNvSpPr/>
              <p:nvPr/>
            </p:nvSpPr>
            <p:spPr bwMode="auto">
              <a:xfrm>
                <a:off x="2488014" y="1320237"/>
                <a:ext cx="4696411" cy="4187931"/>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Snip Single Corner Rectangle 26">
                <a:extLst>
                  <a:ext uri="{FF2B5EF4-FFF2-40B4-BE49-F238E27FC236}">
                    <a16:creationId xmlns:a16="http://schemas.microsoft.com/office/drawing/2014/main" id="{33EA1F83-EB5A-4E14-8DF8-EC7EF719BC2A}"/>
                  </a:ext>
                </a:extLst>
              </p:cNvPr>
              <p:cNvSpPr/>
              <p:nvPr/>
            </p:nvSpPr>
            <p:spPr bwMode="auto">
              <a:xfrm>
                <a:off x="3677767" y="2189578"/>
                <a:ext cx="2316905" cy="2449240"/>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3260" rIns="0" bIns="93260" numCol="1" spcCol="0" rtlCol="0" fromWordArt="0" anchor="ctr" anchorCtr="1" forceAA="0" compatLnSpc="1">
                <a:prstTxWarp prst="textNoShape">
                  <a:avLst/>
                </a:prstTxWarp>
                <a:noAutofit/>
              </a:bodyPr>
              <a:lstStyle/>
              <a:p>
                <a:pPr algn="ctr" defTabSz="951028" fontAlgn="base">
                  <a:lnSpc>
                    <a:spcPct val="90000"/>
                  </a:lnSpc>
                  <a:spcBef>
                    <a:spcPct val="0"/>
                  </a:spcBef>
                  <a:spcAft>
                    <a:spcPct val="0"/>
                  </a:spcAft>
                </a:pPr>
                <a:endParaRPr lang="en-US" sz="612" dirty="0">
                  <a:solidFill>
                    <a:schemeClr val="tx1"/>
                  </a:soli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96C1C246-961B-4A04-92C9-DF4CC7800623}"/>
                  </a:ext>
                </a:extLst>
              </p:cNvPr>
              <p:cNvGrpSpPr/>
              <p:nvPr/>
            </p:nvGrpSpPr>
            <p:grpSpPr>
              <a:xfrm>
                <a:off x="4271147" y="2716509"/>
                <a:ext cx="790232" cy="1472559"/>
                <a:chOff x="4917030" y="1019829"/>
                <a:chExt cx="123056" cy="229308"/>
              </a:xfrm>
            </p:grpSpPr>
            <p:sp>
              <p:nvSpPr>
                <p:cNvPr id="46" name="Freeform: Shape 45">
                  <a:extLst>
                    <a:ext uri="{FF2B5EF4-FFF2-40B4-BE49-F238E27FC236}">
                      <a16:creationId xmlns:a16="http://schemas.microsoft.com/office/drawing/2014/main" id="{6C96EDD2-A64A-4D1B-8805-86CBDB34899A}"/>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Shape 46">
                  <a:extLst>
                    <a:ext uri="{FF2B5EF4-FFF2-40B4-BE49-F238E27FC236}">
                      <a16:creationId xmlns:a16="http://schemas.microsoft.com/office/drawing/2014/main" id="{3B845371-9EB4-49E3-8D4E-7134AC1D94D8}"/>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Freeform: Shape 47">
                  <a:extLst>
                    <a:ext uri="{FF2B5EF4-FFF2-40B4-BE49-F238E27FC236}">
                      <a16:creationId xmlns:a16="http://schemas.microsoft.com/office/drawing/2014/main" id="{A30EFA51-AC2A-4DCA-A195-536CAA9DA9D2}"/>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Shape 48">
                  <a:extLst>
                    <a:ext uri="{FF2B5EF4-FFF2-40B4-BE49-F238E27FC236}">
                      <a16:creationId xmlns:a16="http://schemas.microsoft.com/office/drawing/2014/main" id="{23B3DFAD-4309-4E21-879E-0121456BCCDD}"/>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5" name="Right Triangle 44">
                <a:extLst>
                  <a:ext uri="{FF2B5EF4-FFF2-40B4-BE49-F238E27FC236}">
                    <a16:creationId xmlns:a16="http://schemas.microsoft.com/office/drawing/2014/main" id="{F008A4BE-48F3-4D42-8DA5-AEA3DB1CEE05}"/>
                  </a:ext>
                </a:extLst>
              </p:cNvPr>
              <p:cNvSpPr/>
              <p:nvPr/>
            </p:nvSpPr>
            <p:spPr bwMode="auto">
              <a:xfrm>
                <a:off x="5326465" y="2189578"/>
                <a:ext cx="668199" cy="662471"/>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cs typeface="Segoe UI" pitchFamily="34" charset="0"/>
                </a:endParaRPr>
              </a:p>
            </p:txBody>
          </p:sp>
        </p:grpSp>
        <p:grpSp>
          <p:nvGrpSpPr>
            <p:cNvPr id="50" name="Group 49">
              <a:extLst>
                <a:ext uri="{FF2B5EF4-FFF2-40B4-BE49-F238E27FC236}">
                  <a16:creationId xmlns:a16="http://schemas.microsoft.com/office/drawing/2014/main" id="{2B7EE737-57FB-4FBE-AFA6-926A141332D1}"/>
                </a:ext>
              </a:extLst>
            </p:cNvPr>
            <p:cNvGrpSpPr/>
            <p:nvPr/>
          </p:nvGrpSpPr>
          <p:grpSpPr>
            <a:xfrm>
              <a:off x="5820473" y="2337523"/>
              <a:ext cx="914400" cy="914400"/>
              <a:chOff x="2549926" y="1227604"/>
              <a:chExt cx="5177116" cy="5084148"/>
            </a:xfrm>
          </p:grpSpPr>
          <p:sp>
            <p:nvSpPr>
              <p:cNvPr id="51" name="Freeform: Shape 821">
                <a:extLst>
                  <a:ext uri="{FF2B5EF4-FFF2-40B4-BE49-F238E27FC236}">
                    <a16:creationId xmlns:a16="http://schemas.microsoft.com/office/drawing/2014/main" id="{19A8A673-E8E8-4FCC-9B45-523F283789E9}"/>
                  </a:ext>
                </a:extLst>
              </p:cNvPr>
              <p:cNvSpPr/>
              <p:nvPr/>
            </p:nvSpPr>
            <p:spPr bwMode="auto">
              <a:xfrm>
                <a:off x="2549926" y="1227604"/>
                <a:ext cx="4001266" cy="3614060"/>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677 w 4001268"/>
                  <a:gd name="connsiteY5" fmla="*/ 2037434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271 w 4001268"/>
                  <a:gd name="connsiteY3" fmla="*/ 1960474 h 3614059"/>
                  <a:gd name="connsiteX4" fmla="*/ 3659101 w 4001268"/>
                  <a:gd name="connsiteY4" fmla="*/ 3614059 h 3614059"/>
                  <a:gd name="connsiteX5" fmla="*/ 3372234 w 4001268"/>
                  <a:gd name="connsiteY5" fmla="*/ 3614059 h 3614059"/>
                  <a:gd name="connsiteX6" fmla="*/ 3368677 w 4001268"/>
                  <a:gd name="connsiteY6" fmla="*/ 2037434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3659101 w 4305542"/>
                  <a:gd name="connsiteY0" fmla="*/ 3614059 h 4260500"/>
                  <a:gd name="connsiteX1" fmla="*/ 3372234 w 4305542"/>
                  <a:gd name="connsiteY1" fmla="*/ 3614059 h 4260500"/>
                  <a:gd name="connsiteX2" fmla="*/ 3368677 w 4305542"/>
                  <a:gd name="connsiteY2" fmla="*/ 2037434 h 4260500"/>
                  <a:gd name="connsiteX3" fmla="*/ 3372234 w 4305542"/>
                  <a:gd name="connsiteY3" fmla="*/ 1559139 h 4260500"/>
                  <a:gd name="connsiteX4" fmla="*/ 629034 w 4305542"/>
                  <a:gd name="connsiteY4" fmla="*/ 1559139 h 4260500"/>
                  <a:gd name="connsiteX5" fmla="*/ 629034 w 4305542"/>
                  <a:gd name="connsiteY5" fmla="*/ 3614059 h 4260500"/>
                  <a:gd name="connsiteX6" fmla="*/ 342168 w 4305542"/>
                  <a:gd name="connsiteY6" fmla="*/ 3614059 h 4260500"/>
                  <a:gd name="connsiteX7" fmla="*/ 342168 w 4305542"/>
                  <a:gd name="connsiteY7" fmla="*/ 1445188 h 4260500"/>
                  <a:gd name="connsiteX8" fmla="*/ 0 w 4305542"/>
                  <a:gd name="connsiteY8" fmla="*/ 1445188 h 4260500"/>
                  <a:gd name="connsiteX9" fmla="*/ 2000634 w 4305542"/>
                  <a:gd name="connsiteY9" fmla="*/ 0 h 4260500"/>
                  <a:gd name="connsiteX10" fmla="*/ 4001268 w 4305542"/>
                  <a:gd name="connsiteY10" fmla="*/ 1445188 h 4260500"/>
                  <a:gd name="connsiteX11" fmla="*/ 3659101 w 4305542"/>
                  <a:gd name="connsiteY11" fmla="*/ 1445188 h 4260500"/>
                  <a:gd name="connsiteX12" fmla="*/ 3657271 w 4305542"/>
                  <a:gd name="connsiteY12" fmla="*/ 1960474 h 4260500"/>
                  <a:gd name="connsiteX13" fmla="*/ 4305541 w 4305542"/>
                  <a:gd name="connsiteY13" fmla="*/ 4260500 h 4260500"/>
                  <a:gd name="connsiteX0" fmla="*/ 3659101 w 4001268"/>
                  <a:gd name="connsiteY0" fmla="*/ 3614059 h 3614059"/>
                  <a:gd name="connsiteX1" fmla="*/ 3372234 w 4001268"/>
                  <a:gd name="connsiteY1" fmla="*/ 3614059 h 3614059"/>
                  <a:gd name="connsiteX2" fmla="*/ 3368677 w 4001268"/>
                  <a:gd name="connsiteY2" fmla="*/ 2037434 h 3614059"/>
                  <a:gd name="connsiteX3" fmla="*/ 3372234 w 4001268"/>
                  <a:gd name="connsiteY3" fmla="*/ 1559139 h 3614059"/>
                  <a:gd name="connsiteX4" fmla="*/ 629034 w 4001268"/>
                  <a:gd name="connsiteY4" fmla="*/ 1559139 h 3614059"/>
                  <a:gd name="connsiteX5" fmla="*/ 629034 w 4001268"/>
                  <a:gd name="connsiteY5" fmla="*/ 3614059 h 3614059"/>
                  <a:gd name="connsiteX6" fmla="*/ 342168 w 4001268"/>
                  <a:gd name="connsiteY6" fmla="*/ 3614059 h 3614059"/>
                  <a:gd name="connsiteX7" fmla="*/ 342168 w 4001268"/>
                  <a:gd name="connsiteY7" fmla="*/ 1445188 h 3614059"/>
                  <a:gd name="connsiteX8" fmla="*/ 0 w 4001268"/>
                  <a:gd name="connsiteY8" fmla="*/ 1445188 h 3614059"/>
                  <a:gd name="connsiteX9" fmla="*/ 2000634 w 4001268"/>
                  <a:gd name="connsiteY9" fmla="*/ 0 h 3614059"/>
                  <a:gd name="connsiteX10" fmla="*/ 4001268 w 4001268"/>
                  <a:gd name="connsiteY10" fmla="*/ 1445188 h 3614059"/>
                  <a:gd name="connsiteX11" fmla="*/ 3659101 w 4001268"/>
                  <a:gd name="connsiteY11" fmla="*/ 1445188 h 3614059"/>
                  <a:gd name="connsiteX12" fmla="*/ 3657271 w 4001268"/>
                  <a:gd name="connsiteY12" fmla="*/ 1960474 h 3614059"/>
                  <a:gd name="connsiteX0" fmla="*/ 3372234 w 4001268"/>
                  <a:gd name="connsiteY0" fmla="*/ 3614059 h 3614059"/>
                  <a:gd name="connsiteX1" fmla="*/ 3368677 w 4001268"/>
                  <a:gd name="connsiteY1" fmla="*/ 2037434 h 3614059"/>
                  <a:gd name="connsiteX2" fmla="*/ 3372234 w 4001268"/>
                  <a:gd name="connsiteY2" fmla="*/ 1559139 h 3614059"/>
                  <a:gd name="connsiteX3" fmla="*/ 629034 w 4001268"/>
                  <a:gd name="connsiteY3" fmla="*/ 1559139 h 3614059"/>
                  <a:gd name="connsiteX4" fmla="*/ 629034 w 4001268"/>
                  <a:gd name="connsiteY4" fmla="*/ 3614059 h 3614059"/>
                  <a:gd name="connsiteX5" fmla="*/ 342168 w 4001268"/>
                  <a:gd name="connsiteY5" fmla="*/ 3614059 h 3614059"/>
                  <a:gd name="connsiteX6" fmla="*/ 342168 w 4001268"/>
                  <a:gd name="connsiteY6" fmla="*/ 1445188 h 3614059"/>
                  <a:gd name="connsiteX7" fmla="*/ 0 w 4001268"/>
                  <a:gd name="connsiteY7" fmla="*/ 1445188 h 3614059"/>
                  <a:gd name="connsiteX8" fmla="*/ 2000634 w 4001268"/>
                  <a:gd name="connsiteY8" fmla="*/ 0 h 3614059"/>
                  <a:gd name="connsiteX9" fmla="*/ 4001268 w 4001268"/>
                  <a:gd name="connsiteY9" fmla="*/ 1445188 h 3614059"/>
                  <a:gd name="connsiteX10" fmla="*/ 3659101 w 4001268"/>
                  <a:gd name="connsiteY10" fmla="*/ 1445188 h 3614059"/>
                  <a:gd name="connsiteX11" fmla="*/ 3657271 w 4001268"/>
                  <a:gd name="connsiteY11" fmla="*/ 1960474 h 3614059"/>
                  <a:gd name="connsiteX0" fmla="*/ 3368677 w 4001268"/>
                  <a:gd name="connsiteY0" fmla="*/ 2037434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271 w 4001268"/>
                  <a:gd name="connsiteY10" fmla="*/ 1960474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677" y="2037434"/>
                    </a:moveTo>
                    <a:cubicBezTo>
                      <a:pt x="3369863" y="1878002"/>
                      <a:pt x="3371048" y="1718571"/>
                      <a:pt x="3372234" y="1559139"/>
                    </a:cubicBezTo>
                    <a:lnTo>
                      <a:pt x="629034" y="1559139"/>
                    </a:lnTo>
                    <a:lnTo>
                      <a:pt x="629034" y="3614059"/>
                    </a:lnTo>
                    <a:lnTo>
                      <a:pt x="342168" y="3614059"/>
                    </a:lnTo>
                    <a:lnTo>
                      <a:pt x="342168" y="1445188"/>
                    </a:lnTo>
                    <a:lnTo>
                      <a:pt x="0" y="1445188"/>
                    </a:lnTo>
                    <a:lnTo>
                      <a:pt x="2000634" y="0"/>
                    </a:lnTo>
                    <a:lnTo>
                      <a:pt x="4001268" y="1445188"/>
                    </a:lnTo>
                    <a:lnTo>
                      <a:pt x="3659101" y="1445188"/>
                    </a:lnTo>
                    <a:lnTo>
                      <a:pt x="3657271" y="1960474"/>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F3C79DDD-FBB3-4C86-80C1-9D8B4B3590D4}"/>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AC5EEB4F-5928-42CF-9B78-2152B38AA0F6}"/>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08E9660C-907D-4C7A-9CB3-FAF73E8FDDF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6E985A68-1926-4633-AC26-B93A39D4A6D2}"/>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D2084DEC-83D4-4821-A945-94226A1C4A1B}"/>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F5BB39A4-E781-4484-BF9D-60871970DE1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Cylinder 828">
                <a:extLst>
                  <a:ext uri="{FF2B5EF4-FFF2-40B4-BE49-F238E27FC236}">
                    <a16:creationId xmlns:a16="http://schemas.microsoft.com/office/drawing/2014/main" id="{7562A714-7AF3-40E1-8D27-184F6BDE4171}"/>
                  </a:ext>
                </a:extLst>
              </p:cNvPr>
              <p:cNvSpPr/>
              <p:nvPr/>
            </p:nvSpPr>
            <p:spPr bwMode="auto">
              <a:xfrm>
                <a:off x="5335724" y="3170126"/>
                <a:ext cx="2391318" cy="3141626"/>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grpSp>
        <p:sp>
          <p:nvSpPr>
            <p:cNvPr id="60" name="Database_EFC7" title="Icon of a cylinder">
              <a:extLst>
                <a:ext uri="{FF2B5EF4-FFF2-40B4-BE49-F238E27FC236}">
                  <a16:creationId xmlns:a16="http://schemas.microsoft.com/office/drawing/2014/main" id="{8978E17C-6E20-4823-A9BA-0CE57837E098}"/>
                </a:ext>
              </a:extLst>
            </p:cNvPr>
            <p:cNvSpPr>
              <a:spLocks noChangeAspect="1" noEditPoints="1"/>
            </p:cNvSpPr>
            <p:nvPr/>
          </p:nvSpPr>
          <p:spPr bwMode="auto">
            <a:xfrm>
              <a:off x="7666037" y="2337523"/>
              <a:ext cx="703470" cy="91440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globe_2" title="Icon of a sphere made of lines">
              <a:extLst>
                <a:ext uri="{FF2B5EF4-FFF2-40B4-BE49-F238E27FC236}">
                  <a16:creationId xmlns:a16="http://schemas.microsoft.com/office/drawing/2014/main" id="{5C622ADB-6C35-499E-ADAF-F64019BC7A76}"/>
                </a:ext>
              </a:extLst>
            </p:cNvPr>
            <p:cNvSpPr>
              <a:spLocks noChangeAspect="1" noEditPoints="1"/>
            </p:cNvSpPr>
            <p:nvPr/>
          </p:nvSpPr>
          <p:spPr bwMode="auto">
            <a:xfrm>
              <a:off x="9309145" y="2337523"/>
              <a:ext cx="914400" cy="91440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64" name="binary" title="Icon of binary code, ones and zeros">
              <a:extLst>
                <a:ext uri="{FF2B5EF4-FFF2-40B4-BE49-F238E27FC236}">
                  <a16:creationId xmlns:a16="http://schemas.microsoft.com/office/drawing/2014/main" id="{F17FE2AD-26FF-46C7-99E1-7F22A98BAF1F}"/>
                </a:ext>
              </a:extLst>
            </p:cNvPr>
            <p:cNvSpPr>
              <a:spLocks noChangeAspect="1" noEditPoints="1"/>
            </p:cNvSpPr>
            <p:nvPr/>
          </p:nvSpPr>
          <p:spPr bwMode="auto">
            <a:xfrm>
              <a:off x="1837439" y="2409940"/>
              <a:ext cx="365760" cy="315833"/>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IoT_Hub" title="Icon of circles connecting to a center circle surrounded by brackets">
              <a:extLst>
                <a:ext uri="{FF2B5EF4-FFF2-40B4-BE49-F238E27FC236}">
                  <a16:creationId xmlns:a16="http://schemas.microsoft.com/office/drawing/2014/main" id="{E498B24C-0108-45F7-AC9F-86688B2396D9}"/>
                </a:ext>
              </a:extLst>
            </p:cNvPr>
            <p:cNvSpPr>
              <a:spLocks noChangeAspect="1" noEditPoints="1"/>
            </p:cNvSpPr>
            <p:nvPr/>
          </p:nvSpPr>
          <p:spPr bwMode="auto">
            <a:xfrm>
              <a:off x="523860" y="2337523"/>
              <a:ext cx="914400" cy="914400"/>
            </a:xfrm>
            <a:custGeom>
              <a:avLst/>
              <a:gdLst>
                <a:gd name="T0" fmla="*/ 274 w 360"/>
                <a:gd name="T1" fmla="*/ 0 h 360"/>
                <a:gd name="T2" fmla="*/ 360 w 360"/>
                <a:gd name="T3" fmla="*/ 0 h 360"/>
                <a:gd name="T4" fmla="*/ 360 w 360"/>
                <a:gd name="T5" fmla="*/ 85 h 360"/>
                <a:gd name="T6" fmla="*/ 0 w 360"/>
                <a:gd name="T7" fmla="*/ 275 h 360"/>
                <a:gd name="T8" fmla="*/ 0 w 360"/>
                <a:gd name="T9" fmla="*/ 360 h 360"/>
                <a:gd name="T10" fmla="*/ 85 w 360"/>
                <a:gd name="T11" fmla="*/ 360 h 360"/>
                <a:gd name="T12" fmla="*/ 196 w 360"/>
                <a:gd name="T13" fmla="*/ 176 h 360"/>
                <a:gd name="T14" fmla="*/ 235 w 360"/>
                <a:gd name="T15" fmla="*/ 215 h 360"/>
                <a:gd name="T16" fmla="*/ 274 w 360"/>
                <a:gd name="T17" fmla="*/ 176 h 360"/>
                <a:gd name="T18" fmla="*/ 235 w 360"/>
                <a:gd name="T19" fmla="*/ 137 h 360"/>
                <a:gd name="T20" fmla="*/ 196 w 360"/>
                <a:gd name="T21" fmla="*/ 176 h 360"/>
                <a:gd name="T22" fmla="*/ 263 w 360"/>
                <a:gd name="T23" fmla="*/ 260 h 360"/>
                <a:gd name="T24" fmla="*/ 290 w 360"/>
                <a:gd name="T25" fmla="*/ 286 h 360"/>
                <a:gd name="T26" fmla="*/ 316 w 360"/>
                <a:gd name="T27" fmla="*/ 260 h 360"/>
                <a:gd name="T28" fmla="*/ 290 w 360"/>
                <a:gd name="T29" fmla="*/ 233 h 360"/>
                <a:gd name="T30" fmla="*/ 263 w 360"/>
                <a:gd name="T31" fmla="*/ 260 h 360"/>
                <a:gd name="T32" fmla="*/ 123 w 360"/>
                <a:gd name="T33" fmla="*/ 258 h 360"/>
                <a:gd name="T34" fmla="*/ 144 w 360"/>
                <a:gd name="T35" fmla="*/ 279 h 360"/>
                <a:gd name="T36" fmla="*/ 165 w 360"/>
                <a:gd name="T37" fmla="*/ 258 h 360"/>
                <a:gd name="T38" fmla="*/ 144 w 360"/>
                <a:gd name="T39" fmla="*/ 236 h 360"/>
                <a:gd name="T40" fmla="*/ 123 w 360"/>
                <a:gd name="T41" fmla="*/ 258 h 360"/>
                <a:gd name="T42" fmla="*/ 32 w 360"/>
                <a:gd name="T43" fmla="*/ 170 h 360"/>
                <a:gd name="T44" fmla="*/ 59 w 360"/>
                <a:gd name="T45" fmla="*/ 196 h 360"/>
                <a:gd name="T46" fmla="*/ 85 w 360"/>
                <a:gd name="T47" fmla="*/ 170 h 360"/>
                <a:gd name="T48" fmla="*/ 59 w 360"/>
                <a:gd name="T49" fmla="*/ 143 h 360"/>
                <a:gd name="T50" fmla="*/ 32 w 360"/>
                <a:gd name="T51" fmla="*/ 170 h 360"/>
                <a:gd name="T52" fmla="*/ 133 w 360"/>
                <a:gd name="T53" fmla="*/ 74 h 360"/>
                <a:gd name="T54" fmla="*/ 160 w 360"/>
                <a:gd name="T55" fmla="*/ 100 h 360"/>
                <a:gd name="T56" fmla="*/ 187 w 360"/>
                <a:gd name="T57" fmla="*/ 74 h 360"/>
                <a:gd name="T58" fmla="*/ 160 w 360"/>
                <a:gd name="T59" fmla="*/ 47 h 360"/>
                <a:gd name="T60" fmla="*/ 133 w 360"/>
                <a:gd name="T61" fmla="*/ 74 h 360"/>
                <a:gd name="T62" fmla="*/ 176 w 360"/>
                <a:gd name="T63" fmla="*/ 95 h 360"/>
                <a:gd name="T64" fmla="*/ 214 w 360"/>
                <a:gd name="T65" fmla="*/ 143 h 360"/>
                <a:gd name="T66" fmla="*/ 274 w 360"/>
                <a:gd name="T67" fmla="*/ 238 h 360"/>
                <a:gd name="T68" fmla="*/ 256 w 360"/>
                <a:gd name="T69" fmla="*/ 211 h 360"/>
                <a:gd name="T70" fmla="*/ 161 w 360"/>
                <a:gd name="T71" fmla="*/ 245 h 360"/>
                <a:gd name="T72" fmla="*/ 208 w 360"/>
                <a:gd name="T73" fmla="*/ 204 h 360"/>
                <a:gd name="T74" fmla="*/ 85 w 360"/>
                <a:gd name="T75" fmla="*/ 173 h 360"/>
                <a:gd name="T76" fmla="*/ 196 w 360"/>
                <a:gd name="T77" fmla="*/ 17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0" h="360">
                  <a:moveTo>
                    <a:pt x="274" y="0"/>
                  </a:moveTo>
                  <a:cubicBezTo>
                    <a:pt x="360" y="0"/>
                    <a:pt x="360" y="0"/>
                    <a:pt x="360" y="0"/>
                  </a:cubicBezTo>
                  <a:cubicBezTo>
                    <a:pt x="360" y="85"/>
                    <a:pt x="360" y="85"/>
                    <a:pt x="360" y="85"/>
                  </a:cubicBezTo>
                  <a:moveTo>
                    <a:pt x="0" y="275"/>
                  </a:moveTo>
                  <a:cubicBezTo>
                    <a:pt x="0" y="360"/>
                    <a:pt x="0" y="360"/>
                    <a:pt x="0" y="360"/>
                  </a:cubicBezTo>
                  <a:cubicBezTo>
                    <a:pt x="85" y="360"/>
                    <a:pt x="85" y="360"/>
                    <a:pt x="85" y="360"/>
                  </a:cubicBezTo>
                  <a:moveTo>
                    <a:pt x="196" y="176"/>
                  </a:moveTo>
                  <a:cubicBezTo>
                    <a:pt x="196" y="198"/>
                    <a:pt x="213" y="215"/>
                    <a:pt x="235" y="215"/>
                  </a:cubicBezTo>
                  <a:cubicBezTo>
                    <a:pt x="256" y="215"/>
                    <a:pt x="274" y="198"/>
                    <a:pt x="274" y="176"/>
                  </a:cubicBezTo>
                  <a:cubicBezTo>
                    <a:pt x="274" y="155"/>
                    <a:pt x="256" y="137"/>
                    <a:pt x="235" y="137"/>
                  </a:cubicBezTo>
                  <a:cubicBezTo>
                    <a:pt x="213" y="137"/>
                    <a:pt x="196" y="155"/>
                    <a:pt x="196" y="176"/>
                  </a:cubicBezTo>
                  <a:close/>
                  <a:moveTo>
                    <a:pt x="263" y="260"/>
                  </a:moveTo>
                  <a:cubicBezTo>
                    <a:pt x="263" y="274"/>
                    <a:pt x="275" y="286"/>
                    <a:pt x="290" y="286"/>
                  </a:cubicBezTo>
                  <a:cubicBezTo>
                    <a:pt x="304" y="286"/>
                    <a:pt x="316" y="274"/>
                    <a:pt x="316" y="260"/>
                  </a:cubicBezTo>
                  <a:cubicBezTo>
                    <a:pt x="316" y="245"/>
                    <a:pt x="304" y="233"/>
                    <a:pt x="290" y="233"/>
                  </a:cubicBezTo>
                  <a:cubicBezTo>
                    <a:pt x="275" y="233"/>
                    <a:pt x="263" y="245"/>
                    <a:pt x="263" y="260"/>
                  </a:cubicBezTo>
                  <a:close/>
                  <a:moveTo>
                    <a:pt x="123" y="258"/>
                  </a:moveTo>
                  <a:cubicBezTo>
                    <a:pt x="123" y="270"/>
                    <a:pt x="132" y="279"/>
                    <a:pt x="144" y="279"/>
                  </a:cubicBezTo>
                  <a:cubicBezTo>
                    <a:pt x="156" y="279"/>
                    <a:pt x="165" y="270"/>
                    <a:pt x="165" y="258"/>
                  </a:cubicBezTo>
                  <a:cubicBezTo>
                    <a:pt x="165" y="246"/>
                    <a:pt x="156" y="236"/>
                    <a:pt x="144" y="236"/>
                  </a:cubicBezTo>
                  <a:cubicBezTo>
                    <a:pt x="132" y="236"/>
                    <a:pt x="123" y="246"/>
                    <a:pt x="123" y="258"/>
                  </a:cubicBezTo>
                  <a:close/>
                  <a:moveTo>
                    <a:pt x="32" y="170"/>
                  </a:moveTo>
                  <a:cubicBezTo>
                    <a:pt x="32" y="184"/>
                    <a:pt x="44" y="196"/>
                    <a:pt x="59" y="196"/>
                  </a:cubicBezTo>
                  <a:cubicBezTo>
                    <a:pt x="73" y="196"/>
                    <a:pt x="85" y="184"/>
                    <a:pt x="85" y="170"/>
                  </a:cubicBezTo>
                  <a:cubicBezTo>
                    <a:pt x="85" y="155"/>
                    <a:pt x="73" y="143"/>
                    <a:pt x="59" y="143"/>
                  </a:cubicBezTo>
                  <a:cubicBezTo>
                    <a:pt x="44" y="143"/>
                    <a:pt x="32" y="155"/>
                    <a:pt x="32" y="170"/>
                  </a:cubicBezTo>
                  <a:close/>
                  <a:moveTo>
                    <a:pt x="133" y="74"/>
                  </a:moveTo>
                  <a:cubicBezTo>
                    <a:pt x="133" y="88"/>
                    <a:pt x="145" y="100"/>
                    <a:pt x="160" y="100"/>
                  </a:cubicBezTo>
                  <a:cubicBezTo>
                    <a:pt x="175" y="100"/>
                    <a:pt x="187" y="88"/>
                    <a:pt x="187" y="74"/>
                  </a:cubicBezTo>
                  <a:cubicBezTo>
                    <a:pt x="187" y="59"/>
                    <a:pt x="175" y="47"/>
                    <a:pt x="160" y="47"/>
                  </a:cubicBezTo>
                  <a:cubicBezTo>
                    <a:pt x="145" y="47"/>
                    <a:pt x="133" y="59"/>
                    <a:pt x="133" y="74"/>
                  </a:cubicBezTo>
                  <a:close/>
                  <a:moveTo>
                    <a:pt x="176" y="95"/>
                  </a:moveTo>
                  <a:cubicBezTo>
                    <a:pt x="214" y="143"/>
                    <a:pt x="214" y="143"/>
                    <a:pt x="214" y="143"/>
                  </a:cubicBezTo>
                  <a:moveTo>
                    <a:pt x="274" y="238"/>
                  </a:moveTo>
                  <a:cubicBezTo>
                    <a:pt x="256" y="211"/>
                    <a:pt x="256" y="211"/>
                    <a:pt x="256" y="211"/>
                  </a:cubicBezTo>
                  <a:moveTo>
                    <a:pt x="161" y="245"/>
                  </a:moveTo>
                  <a:cubicBezTo>
                    <a:pt x="208" y="204"/>
                    <a:pt x="208" y="204"/>
                    <a:pt x="208" y="204"/>
                  </a:cubicBezTo>
                  <a:moveTo>
                    <a:pt x="85" y="173"/>
                  </a:moveTo>
                  <a:cubicBezTo>
                    <a:pt x="196" y="176"/>
                    <a:pt x="196" y="176"/>
                    <a:pt x="196" y="176"/>
                  </a:cubicBezTo>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6" name="server" title="Icon of a server tower">
              <a:extLst>
                <a:ext uri="{FF2B5EF4-FFF2-40B4-BE49-F238E27FC236}">
                  <a16:creationId xmlns:a16="http://schemas.microsoft.com/office/drawing/2014/main" id="{AE85A749-F52C-4CFC-B880-E634648E65B5}"/>
                </a:ext>
              </a:extLst>
            </p:cNvPr>
            <p:cNvSpPr>
              <a:spLocks noChangeAspect="1" noEditPoints="1"/>
            </p:cNvSpPr>
            <p:nvPr/>
          </p:nvSpPr>
          <p:spPr bwMode="auto">
            <a:xfrm>
              <a:off x="2528492" y="2337521"/>
              <a:ext cx="481423" cy="91440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67" name="cloud" title="Icon of a cloud">
              <a:extLst>
                <a:ext uri="{FF2B5EF4-FFF2-40B4-BE49-F238E27FC236}">
                  <a16:creationId xmlns:a16="http://schemas.microsoft.com/office/drawing/2014/main" id="{950EA76D-541D-4082-A892-42A796FF6B30}"/>
                </a:ext>
              </a:extLst>
            </p:cNvPr>
            <p:cNvSpPr>
              <a:spLocks noChangeAspect="1"/>
            </p:cNvSpPr>
            <p:nvPr/>
          </p:nvSpPr>
          <p:spPr bwMode="auto">
            <a:xfrm>
              <a:off x="2804025" y="3091716"/>
              <a:ext cx="502920" cy="32040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2"/>
            </a:solid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68" name="cloud" title="Icon of a cloud">
              <a:extLst>
                <a:ext uri="{FF2B5EF4-FFF2-40B4-BE49-F238E27FC236}">
                  <a16:creationId xmlns:a16="http://schemas.microsoft.com/office/drawing/2014/main" id="{EB74B781-DC6A-4A2F-97DA-6ED7AA425D4A}"/>
                </a:ext>
              </a:extLst>
            </p:cNvPr>
            <p:cNvSpPr>
              <a:spLocks noChangeAspect="1"/>
            </p:cNvSpPr>
            <p:nvPr/>
          </p:nvSpPr>
          <p:spPr bwMode="auto">
            <a:xfrm>
              <a:off x="8118047" y="3096580"/>
              <a:ext cx="502920" cy="32040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2"/>
            </a:solid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27" name="5-Point Star 35">
            <a:extLst>
              <a:ext uri="{FF2B5EF4-FFF2-40B4-BE49-F238E27FC236}">
                <a16:creationId xmlns:a16="http://schemas.microsoft.com/office/drawing/2014/main" id="{8281C8D0-06F4-4D7C-9565-FF734CF09D94}"/>
              </a:ext>
            </a:extLst>
          </p:cNvPr>
          <p:cNvSpPr/>
          <p:nvPr/>
        </p:nvSpPr>
        <p:spPr bwMode="auto">
          <a:xfrm>
            <a:off x="5086970" y="3096578"/>
            <a:ext cx="373041" cy="373041"/>
          </a:xfrm>
          <a:prstGeom prst="star5">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277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2179058"/>
          </a:xfrm>
        </p:spPr>
        <p:txBody>
          <a:bodyPr/>
          <a:lstStyle/>
          <a:p>
            <a:r>
              <a:rPr lang="en-US" dirty="0"/>
              <a:t>Managing Information for Analytics</a:t>
            </a:r>
          </a:p>
        </p:txBody>
      </p:sp>
    </p:spTree>
    <p:extLst>
      <p:ext uri="{BB962C8B-B14F-4D97-AF65-F5344CB8AC3E}">
        <p14:creationId xmlns:p14="http://schemas.microsoft.com/office/powerpoint/2010/main" val="290108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2EBC50-6D5D-45E5-B6E5-E0085773A23D}"/>
              </a:ext>
            </a:extLst>
          </p:cNvPr>
          <p:cNvSpPr>
            <a:spLocks noGrp="1"/>
          </p:cNvSpPr>
          <p:nvPr>
            <p:ph type="title"/>
          </p:nvPr>
        </p:nvSpPr>
        <p:spPr/>
        <p:txBody>
          <a:bodyPr/>
          <a:lstStyle/>
          <a:p>
            <a:r>
              <a:rPr lang="en-US" dirty="0"/>
              <a:t>The next generation of SQLDW</a:t>
            </a:r>
            <a:endParaRPr lang="en-GB" dirty="0"/>
          </a:p>
        </p:txBody>
      </p:sp>
    </p:spTree>
    <p:extLst>
      <p:ext uri="{BB962C8B-B14F-4D97-AF65-F5344CB8AC3E}">
        <p14:creationId xmlns:p14="http://schemas.microsoft.com/office/powerpoint/2010/main" val="13717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3B4879D-A09D-4419-A8AF-F1794AA7B5D5}"/>
              </a:ext>
            </a:extLst>
          </p:cNvPr>
          <p:cNvSpPr/>
          <p:nvPr/>
        </p:nvSpPr>
        <p:spPr bwMode="auto">
          <a:xfrm>
            <a:off x="156151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a:extLst>
              <a:ext uri="{FF2B5EF4-FFF2-40B4-BE49-F238E27FC236}">
                <a16:creationId xmlns:a16="http://schemas.microsoft.com/office/drawing/2014/main" id="{06A885E2-F139-4285-9B5F-D3374D312F83}"/>
              </a:ext>
            </a:extLst>
          </p:cNvPr>
          <p:cNvSpPr/>
          <p:nvPr/>
        </p:nvSpPr>
        <p:spPr bwMode="auto">
          <a:xfrm>
            <a:off x="2961377"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Oval 5">
            <a:extLst>
              <a:ext uri="{FF2B5EF4-FFF2-40B4-BE49-F238E27FC236}">
                <a16:creationId xmlns:a16="http://schemas.microsoft.com/office/drawing/2014/main" id="{B1C86360-9FE7-4CFA-A6BA-E2AC3455BE4D}"/>
              </a:ext>
            </a:extLst>
          </p:cNvPr>
          <p:cNvSpPr/>
          <p:nvPr/>
        </p:nvSpPr>
        <p:spPr bwMode="auto">
          <a:xfrm>
            <a:off x="436123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a:extLst>
              <a:ext uri="{FF2B5EF4-FFF2-40B4-BE49-F238E27FC236}">
                <a16:creationId xmlns:a16="http://schemas.microsoft.com/office/drawing/2014/main" id="{A4E1F18B-E053-49DE-B6AD-EDDE40861976}"/>
              </a:ext>
            </a:extLst>
          </p:cNvPr>
          <p:cNvSpPr/>
          <p:nvPr/>
        </p:nvSpPr>
        <p:spPr bwMode="auto">
          <a:xfrm>
            <a:off x="576110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a:extLst>
              <a:ext uri="{FF2B5EF4-FFF2-40B4-BE49-F238E27FC236}">
                <a16:creationId xmlns:a16="http://schemas.microsoft.com/office/drawing/2014/main" id="{163C268A-1E91-441D-9005-646D6C3C84CA}"/>
              </a:ext>
            </a:extLst>
          </p:cNvPr>
          <p:cNvSpPr/>
          <p:nvPr/>
        </p:nvSpPr>
        <p:spPr bwMode="auto">
          <a:xfrm>
            <a:off x="7160965"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Oval 8">
            <a:extLst>
              <a:ext uri="{FF2B5EF4-FFF2-40B4-BE49-F238E27FC236}">
                <a16:creationId xmlns:a16="http://schemas.microsoft.com/office/drawing/2014/main" id="{82FA9C6C-0460-454C-8ED5-2ABF657E07DB}"/>
              </a:ext>
            </a:extLst>
          </p:cNvPr>
          <p:cNvSpPr/>
          <p:nvPr/>
        </p:nvSpPr>
        <p:spPr bwMode="auto">
          <a:xfrm>
            <a:off x="856082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Oval 9">
            <a:extLst>
              <a:ext uri="{FF2B5EF4-FFF2-40B4-BE49-F238E27FC236}">
                <a16:creationId xmlns:a16="http://schemas.microsoft.com/office/drawing/2014/main" id="{461105BA-1CC1-42A5-8C0B-B0FDA964D5C6}"/>
              </a:ext>
            </a:extLst>
          </p:cNvPr>
          <p:cNvSpPr/>
          <p:nvPr/>
        </p:nvSpPr>
        <p:spPr bwMode="auto">
          <a:xfrm>
            <a:off x="9960692"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Oval 10">
            <a:extLst>
              <a:ext uri="{FF2B5EF4-FFF2-40B4-BE49-F238E27FC236}">
                <a16:creationId xmlns:a16="http://schemas.microsoft.com/office/drawing/2014/main" id="{8B6A1DEB-CE11-48D4-81C0-6F817028F87D}"/>
              </a:ext>
            </a:extLst>
          </p:cNvPr>
          <p:cNvSpPr/>
          <p:nvPr/>
        </p:nvSpPr>
        <p:spPr bwMode="auto">
          <a:xfrm>
            <a:off x="5761103" y="1669516"/>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8B8D2EC0-4D2E-45E6-9D4F-D9734211A703}"/>
              </a:ext>
            </a:extLst>
          </p:cNvPr>
          <p:cNvSpPr txBox="1"/>
          <p:nvPr/>
        </p:nvSpPr>
        <p:spPr>
          <a:xfrm>
            <a:off x="13321" y="3284927"/>
            <a:ext cx="1436134" cy="431335"/>
          </a:xfrm>
          <a:prstGeom prst="rect">
            <a:avLst/>
          </a:prstGeom>
          <a:noFill/>
        </p:spPr>
        <p:txBody>
          <a:bodyPr wrap="none" lIns="91427" tIns="45713" rIns="91427" bIns="45713" rtlCol="0">
            <a:spAutoFit/>
          </a:bodyPr>
          <a:lstStyle/>
          <a:p>
            <a:pPr>
              <a:lnSpc>
                <a:spcPct val="90000"/>
              </a:lnSpc>
              <a:spcAft>
                <a:spcPts val="600"/>
              </a:spcAft>
            </a:pPr>
            <a:r>
              <a:rPr lang="en-US" sz="2400" dirty="0"/>
              <a:t>Compute</a:t>
            </a:r>
          </a:p>
        </p:txBody>
      </p:sp>
      <p:sp>
        <p:nvSpPr>
          <p:cNvPr id="13" name="TextBox 12">
            <a:extLst>
              <a:ext uri="{FF2B5EF4-FFF2-40B4-BE49-F238E27FC236}">
                <a16:creationId xmlns:a16="http://schemas.microsoft.com/office/drawing/2014/main" id="{A210228A-6938-43C4-A546-39A0E931D8B8}"/>
              </a:ext>
            </a:extLst>
          </p:cNvPr>
          <p:cNvSpPr txBox="1"/>
          <p:nvPr/>
        </p:nvSpPr>
        <p:spPr>
          <a:xfrm>
            <a:off x="135133" y="1824378"/>
            <a:ext cx="1184357" cy="431335"/>
          </a:xfrm>
          <a:prstGeom prst="rect">
            <a:avLst/>
          </a:prstGeom>
          <a:noFill/>
        </p:spPr>
        <p:txBody>
          <a:bodyPr wrap="none" lIns="91427" tIns="45713" rIns="91427" bIns="45713" rtlCol="0">
            <a:spAutoFit/>
          </a:bodyPr>
          <a:lstStyle/>
          <a:p>
            <a:pPr>
              <a:lnSpc>
                <a:spcPct val="90000"/>
              </a:lnSpc>
              <a:spcAft>
                <a:spcPts val="600"/>
              </a:spcAft>
            </a:pPr>
            <a:r>
              <a:rPr lang="en-US" sz="2400" dirty="0"/>
              <a:t>Control</a:t>
            </a:r>
          </a:p>
        </p:txBody>
      </p:sp>
      <p:cxnSp>
        <p:nvCxnSpPr>
          <p:cNvPr id="16" name="Straight Connector 15">
            <a:extLst>
              <a:ext uri="{FF2B5EF4-FFF2-40B4-BE49-F238E27FC236}">
                <a16:creationId xmlns:a16="http://schemas.microsoft.com/office/drawing/2014/main" id="{71838DB0-0B69-42B8-BA15-D70C0E1F74E8}"/>
              </a:ext>
            </a:extLst>
          </p:cNvPr>
          <p:cNvCxnSpPr>
            <a:cxnSpLocks/>
          </p:cNvCxnSpPr>
          <p:nvPr/>
        </p:nvCxnSpPr>
        <p:spPr>
          <a:xfrm>
            <a:off x="1646886" y="4224952"/>
            <a:ext cx="914270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71E1F33C-D52E-4307-BC0B-66AE904BE8BE}"/>
              </a:ext>
            </a:extLst>
          </p:cNvPr>
          <p:cNvSpPr/>
          <p:nvPr/>
        </p:nvSpPr>
        <p:spPr bwMode="auto">
          <a:xfrm>
            <a:off x="1561514" y="4674469"/>
            <a:ext cx="9313449" cy="1828541"/>
          </a:xfrm>
          <a:prstGeom prst="round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TextBox 19">
            <a:extLst>
              <a:ext uri="{FF2B5EF4-FFF2-40B4-BE49-F238E27FC236}">
                <a16:creationId xmlns:a16="http://schemas.microsoft.com/office/drawing/2014/main" id="{BABB2E42-3776-4F30-9A96-67CDB269DCF4}"/>
              </a:ext>
            </a:extLst>
          </p:cNvPr>
          <p:cNvSpPr txBox="1"/>
          <p:nvPr/>
        </p:nvSpPr>
        <p:spPr>
          <a:xfrm>
            <a:off x="135133" y="4745473"/>
            <a:ext cx="1223006" cy="848827"/>
          </a:xfrm>
          <a:prstGeom prst="rect">
            <a:avLst/>
          </a:prstGeom>
          <a:noFill/>
        </p:spPr>
        <p:txBody>
          <a:bodyPr wrap="none" lIns="91427" tIns="45713" rIns="91427" bIns="45713" rtlCol="0">
            <a:spAutoFit/>
          </a:bodyPr>
          <a:lstStyle/>
          <a:p>
            <a:pPr>
              <a:lnSpc>
                <a:spcPct val="90000"/>
              </a:lnSpc>
              <a:spcAft>
                <a:spcPts val="600"/>
              </a:spcAft>
            </a:pPr>
            <a:r>
              <a:rPr lang="en-US" sz="2400" dirty="0"/>
              <a:t>Remote</a:t>
            </a:r>
          </a:p>
          <a:p>
            <a:pPr>
              <a:lnSpc>
                <a:spcPct val="90000"/>
              </a:lnSpc>
              <a:spcAft>
                <a:spcPts val="600"/>
              </a:spcAft>
            </a:pPr>
            <a:r>
              <a:rPr lang="en-US" sz="2400" dirty="0"/>
              <a:t>Storage</a:t>
            </a:r>
          </a:p>
        </p:txBody>
      </p:sp>
      <p:sp>
        <p:nvSpPr>
          <p:cNvPr id="3" name="Arrow: Down 2">
            <a:extLst>
              <a:ext uri="{FF2B5EF4-FFF2-40B4-BE49-F238E27FC236}">
                <a16:creationId xmlns:a16="http://schemas.microsoft.com/office/drawing/2014/main" id="{41055187-3A42-49CF-8A27-5DD775A14074}"/>
              </a:ext>
            </a:extLst>
          </p:cNvPr>
          <p:cNvSpPr/>
          <p:nvPr/>
        </p:nvSpPr>
        <p:spPr bwMode="auto">
          <a:xfrm>
            <a:off x="1776366"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Arrow: Down 16">
            <a:extLst>
              <a:ext uri="{FF2B5EF4-FFF2-40B4-BE49-F238E27FC236}">
                <a16:creationId xmlns:a16="http://schemas.microsoft.com/office/drawing/2014/main" id="{6BDB537D-C9DD-49D6-947D-E4E3656CA73E}"/>
              </a:ext>
            </a:extLst>
          </p:cNvPr>
          <p:cNvSpPr/>
          <p:nvPr/>
        </p:nvSpPr>
        <p:spPr bwMode="auto">
          <a:xfrm>
            <a:off x="3176230"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Arrow: Down 17">
            <a:extLst>
              <a:ext uri="{FF2B5EF4-FFF2-40B4-BE49-F238E27FC236}">
                <a16:creationId xmlns:a16="http://schemas.microsoft.com/office/drawing/2014/main" id="{0073EDBD-C015-4552-903D-CB05D7D451B8}"/>
              </a:ext>
            </a:extLst>
          </p:cNvPr>
          <p:cNvSpPr/>
          <p:nvPr/>
        </p:nvSpPr>
        <p:spPr bwMode="auto">
          <a:xfrm>
            <a:off x="4576093"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Arrow: Down 20">
            <a:extLst>
              <a:ext uri="{FF2B5EF4-FFF2-40B4-BE49-F238E27FC236}">
                <a16:creationId xmlns:a16="http://schemas.microsoft.com/office/drawing/2014/main" id="{9A7186AC-FED4-40E9-9F18-2D745CA0C11C}"/>
              </a:ext>
            </a:extLst>
          </p:cNvPr>
          <p:cNvSpPr/>
          <p:nvPr/>
        </p:nvSpPr>
        <p:spPr bwMode="auto">
          <a:xfrm>
            <a:off x="5975958"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Arrow: Down 21">
            <a:extLst>
              <a:ext uri="{FF2B5EF4-FFF2-40B4-BE49-F238E27FC236}">
                <a16:creationId xmlns:a16="http://schemas.microsoft.com/office/drawing/2014/main" id="{8F4C5F0C-AF1E-41EF-BDFF-6F554EF69E37}"/>
              </a:ext>
            </a:extLst>
          </p:cNvPr>
          <p:cNvSpPr/>
          <p:nvPr/>
        </p:nvSpPr>
        <p:spPr bwMode="auto">
          <a:xfrm>
            <a:off x="7375821"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Arrow: Down 22">
            <a:extLst>
              <a:ext uri="{FF2B5EF4-FFF2-40B4-BE49-F238E27FC236}">
                <a16:creationId xmlns:a16="http://schemas.microsoft.com/office/drawing/2014/main" id="{78197635-6B26-46E3-9590-3FCA93197F64}"/>
              </a:ext>
            </a:extLst>
          </p:cNvPr>
          <p:cNvSpPr/>
          <p:nvPr/>
        </p:nvSpPr>
        <p:spPr bwMode="auto">
          <a:xfrm>
            <a:off x="8775684"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Arrow: Down 23">
            <a:extLst>
              <a:ext uri="{FF2B5EF4-FFF2-40B4-BE49-F238E27FC236}">
                <a16:creationId xmlns:a16="http://schemas.microsoft.com/office/drawing/2014/main" id="{9AB3EC77-8B9A-4686-B62E-B360EFA812ED}"/>
              </a:ext>
            </a:extLst>
          </p:cNvPr>
          <p:cNvSpPr/>
          <p:nvPr/>
        </p:nvSpPr>
        <p:spPr bwMode="auto">
          <a:xfrm>
            <a:off x="10172095" y="4019488"/>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Chord 14">
            <a:extLst>
              <a:ext uri="{FF2B5EF4-FFF2-40B4-BE49-F238E27FC236}">
                <a16:creationId xmlns:a16="http://schemas.microsoft.com/office/drawing/2014/main" id="{D7B74DD2-0B53-4E81-87E7-58B5C7C8349C}"/>
              </a:ext>
            </a:extLst>
          </p:cNvPr>
          <p:cNvSpPr/>
          <p:nvPr/>
        </p:nvSpPr>
        <p:spPr bwMode="auto">
          <a:xfrm>
            <a:off x="1607226"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Chord 24">
            <a:extLst>
              <a:ext uri="{FF2B5EF4-FFF2-40B4-BE49-F238E27FC236}">
                <a16:creationId xmlns:a16="http://schemas.microsoft.com/office/drawing/2014/main" id="{15CAF78E-E90A-4649-A0FD-6AB2B450E2AF}"/>
              </a:ext>
            </a:extLst>
          </p:cNvPr>
          <p:cNvSpPr/>
          <p:nvPr/>
        </p:nvSpPr>
        <p:spPr bwMode="auto">
          <a:xfrm>
            <a:off x="3007090"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Chord 25">
            <a:extLst>
              <a:ext uri="{FF2B5EF4-FFF2-40B4-BE49-F238E27FC236}">
                <a16:creationId xmlns:a16="http://schemas.microsoft.com/office/drawing/2014/main" id="{EE967CE1-169D-4E16-BDA0-3F142E66CC93}"/>
              </a:ext>
            </a:extLst>
          </p:cNvPr>
          <p:cNvSpPr/>
          <p:nvPr/>
        </p:nvSpPr>
        <p:spPr bwMode="auto">
          <a:xfrm>
            <a:off x="4407982"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Chord 26">
            <a:extLst>
              <a:ext uri="{FF2B5EF4-FFF2-40B4-BE49-F238E27FC236}">
                <a16:creationId xmlns:a16="http://schemas.microsoft.com/office/drawing/2014/main" id="{EC1C9C6D-698D-4870-B2E6-DD475240102C}"/>
              </a:ext>
            </a:extLst>
          </p:cNvPr>
          <p:cNvSpPr/>
          <p:nvPr/>
        </p:nvSpPr>
        <p:spPr bwMode="auto">
          <a:xfrm>
            <a:off x="5806816"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Chord 27">
            <a:extLst>
              <a:ext uri="{FF2B5EF4-FFF2-40B4-BE49-F238E27FC236}">
                <a16:creationId xmlns:a16="http://schemas.microsoft.com/office/drawing/2014/main" id="{B362D4D9-72F3-466A-9F49-21A81FDFFDFD}"/>
              </a:ext>
            </a:extLst>
          </p:cNvPr>
          <p:cNvSpPr/>
          <p:nvPr/>
        </p:nvSpPr>
        <p:spPr bwMode="auto">
          <a:xfrm>
            <a:off x="7206678"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Chord 28">
            <a:extLst>
              <a:ext uri="{FF2B5EF4-FFF2-40B4-BE49-F238E27FC236}">
                <a16:creationId xmlns:a16="http://schemas.microsoft.com/office/drawing/2014/main" id="{2D009EE4-6F7F-4ACA-A6A5-602FD83A5CCA}"/>
              </a:ext>
            </a:extLst>
          </p:cNvPr>
          <p:cNvSpPr/>
          <p:nvPr/>
        </p:nvSpPr>
        <p:spPr bwMode="auto">
          <a:xfrm>
            <a:off x="8606542"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Chord 29">
            <a:extLst>
              <a:ext uri="{FF2B5EF4-FFF2-40B4-BE49-F238E27FC236}">
                <a16:creationId xmlns:a16="http://schemas.microsoft.com/office/drawing/2014/main" id="{F03C369C-7909-474F-8EB2-9B01FE00BA2B}"/>
              </a:ext>
            </a:extLst>
          </p:cNvPr>
          <p:cNvSpPr/>
          <p:nvPr/>
        </p:nvSpPr>
        <p:spPr bwMode="auto">
          <a:xfrm>
            <a:off x="10002954"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a:extLst>
              <a:ext uri="{FF2B5EF4-FFF2-40B4-BE49-F238E27FC236}">
                <a16:creationId xmlns:a16="http://schemas.microsoft.com/office/drawing/2014/main" id="{130BDDD6-6FF6-48A3-962C-37654BFB4DF6}"/>
              </a:ext>
            </a:extLst>
          </p:cNvPr>
          <p:cNvSpPr txBox="1"/>
          <p:nvPr/>
        </p:nvSpPr>
        <p:spPr>
          <a:xfrm>
            <a:off x="10882990" y="3292620"/>
            <a:ext cx="1519514" cy="848827"/>
          </a:xfrm>
          <a:prstGeom prst="rect">
            <a:avLst/>
          </a:prstGeom>
          <a:noFill/>
        </p:spPr>
        <p:txBody>
          <a:bodyPr wrap="none" lIns="91427" tIns="45713" rIns="91427" bIns="45713" rtlCol="0">
            <a:spAutoFit/>
          </a:bodyPr>
          <a:lstStyle/>
          <a:p>
            <a:pPr algn="ctr">
              <a:lnSpc>
                <a:spcPct val="90000"/>
              </a:lnSpc>
              <a:spcAft>
                <a:spcPts val="600"/>
              </a:spcAft>
            </a:pPr>
            <a:r>
              <a:rPr lang="en-US" sz="2400" dirty="0"/>
              <a:t>Intelligent</a:t>
            </a:r>
          </a:p>
          <a:p>
            <a:pPr algn="ctr">
              <a:lnSpc>
                <a:spcPct val="90000"/>
              </a:lnSpc>
              <a:spcAft>
                <a:spcPts val="600"/>
              </a:spcAft>
            </a:pPr>
            <a:r>
              <a:rPr lang="en-US" sz="2400" dirty="0"/>
              <a:t>Cache</a:t>
            </a:r>
          </a:p>
        </p:txBody>
      </p:sp>
      <p:sp>
        <p:nvSpPr>
          <p:cNvPr id="2" name="Title 1">
            <a:extLst>
              <a:ext uri="{FF2B5EF4-FFF2-40B4-BE49-F238E27FC236}">
                <a16:creationId xmlns:a16="http://schemas.microsoft.com/office/drawing/2014/main" id="{4FF97385-8FAB-4660-9C2B-25A281057225}"/>
              </a:ext>
            </a:extLst>
          </p:cNvPr>
          <p:cNvSpPr>
            <a:spLocks noGrp="1"/>
          </p:cNvSpPr>
          <p:nvPr>
            <p:ph type="title"/>
          </p:nvPr>
        </p:nvSpPr>
        <p:spPr/>
        <p:txBody>
          <a:bodyPr/>
          <a:lstStyle/>
          <a:p>
            <a:r>
              <a:rPr lang="en-US" dirty="0"/>
              <a:t>Cloud: Separated Compute and Storage</a:t>
            </a:r>
          </a:p>
        </p:txBody>
      </p:sp>
    </p:spTree>
    <p:extLst>
      <p:ext uri="{BB962C8B-B14F-4D97-AF65-F5344CB8AC3E}">
        <p14:creationId xmlns:p14="http://schemas.microsoft.com/office/powerpoint/2010/main" val="41343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1500"/>
                            </p:stCondLst>
                            <p:childTnLst>
                              <p:par>
                                <p:cTn id="26" presetID="10" presetClass="entr" presetSubtype="0" fill="hold" grpId="0" nodeType="afterEffect" nodePh="1">
                                  <p:stCondLst>
                                    <p:cond delay="0"/>
                                  </p:stCondLst>
                                  <p:endCondLst>
                                    <p:cond evt="begin" delay="0">
                                      <p:tn val="26"/>
                                    </p:cond>
                                  </p:end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20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nodePh="1">
                                  <p:stCondLst>
                                    <p:cond delay="0"/>
                                  </p:stCondLst>
                                  <p:endCondLst>
                                    <p:cond evt="begin" delay="0">
                                      <p:tn val="36"/>
                                    </p:cond>
                                  </p:end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up)">
                                      <p:cBhvr>
                                        <p:cTn id="57" dur="500"/>
                                        <p:tgtEl>
                                          <p:spTgt spid="1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up)">
                                      <p:cBhvr>
                                        <p:cTn id="66" dur="500"/>
                                        <p:tgtEl>
                                          <p:spTgt spid="2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up)">
                                      <p:cBhvr>
                                        <p:cTn id="72" dur="500"/>
                                        <p:tgtEl>
                                          <p:spTgt spid="24"/>
                                        </p:tgtEl>
                                      </p:cBhvr>
                                    </p:animEffect>
                                  </p:childTnLst>
                                </p:cTn>
                              </p:par>
                            </p:childTnLst>
                          </p:cTn>
                        </p:par>
                        <p:par>
                          <p:cTn id="73" fill="hold">
                            <p:stCondLst>
                              <p:cond delay="4500"/>
                            </p:stCondLst>
                            <p:childTnLst>
                              <p:par>
                                <p:cTn id="74" presetID="22" presetClass="entr" presetSubtype="4"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down)">
                                      <p:cBhvr>
                                        <p:cTn id="76" dur="500"/>
                                        <p:tgtEl>
                                          <p:spTgt spid="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down)">
                                      <p:cBhvr>
                                        <p:cTn id="79" dur="500"/>
                                        <p:tgtEl>
                                          <p:spTgt spid="2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down)">
                                      <p:cBhvr>
                                        <p:cTn id="82" dur="500"/>
                                        <p:tgtEl>
                                          <p:spTgt spid="2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down)">
                                      <p:cBhvr>
                                        <p:cTn id="85" dur="500"/>
                                        <p:tgtEl>
                                          <p:spTgt spid="2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down)">
                                      <p:cBhvr>
                                        <p:cTn id="88" dur="500"/>
                                        <p:tgtEl>
                                          <p:spTgt spid="2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down)">
                                      <p:cBhvr>
                                        <p:cTn id="91" dur="500"/>
                                        <p:tgtEl>
                                          <p:spTgt spid="2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wipe(down)">
                                      <p:cBhvr>
                                        <p:cTn id="94" dur="500"/>
                                        <p:tgtEl>
                                          <p:spTgt spid="30"/>
                                        </p:tgtEl>
                                      </p:cBhvr>
                                    </p:animEffect>
                                  </p:childTnLst>
                                </p:cTn>
                              </p:par>
                            </p:childTnLst>
                          </p:cTn>
                        </p:par>
                        <p:par>
                          <p:cTn id="95" fill="hold">
                            <p:stCondLst>
                              <p:cond delay="5000"/>
                            </p:stCondLst>
                            <p:childTnLst>
                              <p:par>
                                <p:cTn id="96" presetID="10" presetClass="entr" presetSubtype="0" fill="hold" grpId="0" nodeType="after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9" grpId="0" animBg="1"/>
      <p:bldP spid="20" grpId="0"/>
      <p:bldP spid="3" grpId="0" animBg="1"/>
      <p:bldP spid="17" grpId="0" animBg="1"/>
      <p:bldP spid="18" grpId="0" animBg="1"/>
      <p:bldP spid="21" grpId="0" animBg="1"/>
      <p:bldP spid="22" grpId="0" animBg="1"/>
      <p:bldP spid="23" grpId="0" animBg="1"/>
      <p:bldP spid="24" grpId="0" animBg="1"/>
      <p:bldP spid="15" grpId="0" animBg="1"/>
      <p:bldP spid="25" grpId="0" animBg="1"/>
      <p:bldP spid="26" grpId="0" animBg="1"/>
      <p:bldP spid="27" grpId="0" animBg="1"/>
      <p:bldP spid="28" grpId="0" animBg="1"/>
      <p:bldP spid="29" grpId="0" animBg="1"/>
      <p:bldP spid="30" grpId="0" animBg="1"/>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lowchart: Process 91">
            <a:extLst/>
          </p:cNvPr>
          <p:cNvSpPr/>
          <p:nvPr/>
        </p:nvSpPr>
        <p:spPr bwMode="auto">
          <a:xfrm>
            <a:off x="838310" y="3689905"/>
            <a:ext cx="10971244" cy="2660704"/>
          </a:xfrm>
          <a:prstGeom prst="flowChartProcess">
            <a:avLst/>
          </a:prstGeom>
          <a:solidFill>
            <a:schemeClr val="tx2">
              <a:alpha val="7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157" name="Trapezoid 156"/>
          <p:cNvSpPr/>
          <p:nvPr/>
        </p:nvSpPr>
        <p:spPr bwMode="auto">
          <a:xfrm>
            <a:off x="7923906" y="4369691"/>
            <a:ext cx="819187" cy="265398"/>
          </a:xfrm>
          <a:prstGeom prst="trapezoid">
            <a:avLst>
              <a:gd name="adj" fmla="val 54958"/>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2" name="Title 1">
            <a:extLst>
              <a:ext uri="{FF2B5EF4-FFF2-40B4-BE49-F238E27FC236}">
                <a16:creationId xmlns:a16="http://schemas.microsoft.com/office/drawing/2014/main" id="{9024671A-0155-4CA7-AE5D-D583BC45DE81}"/>
              </a:ext>
            </a:extLst>
          </p:cNvPr>
          <p:cNvSpPr>
            <a:spLocks noGrp="1"/>
          </p:cNvSpPr>
          <p:nvPr>
            <p:ph type="title"/>
          </p:nvPr>
        </p:nvSpPr>
        <p:spPr/>
        <p:txBody>
          <a:bodyPr/>
          <a:lstStyle/>
          <a:p>
            <a:pPr algn="r"/>
            <a:r>
              <a:rPr lang="en-GB" dirty="0"/>
              <a:t>Next Generation Architecture</a:t>
            </a:r>
          </a:p>
        </p:txBody>
      </p:sp>
      <p:grpSp>
        <p:nvGrpSpPr>
          <p:cNvPr id="57" name="Group 56">
            <a:extLst>
              <a:ext uri="{FF2B5EF4-FFF2-40B4-BE49-F238E27FC236}">
                <a16:creationId xmlns:a16="http://schemas.microsoft.com/office/drawing/2014/main" id="{AE657D77-7CD2-4BC2-9EC4-9869D207196E}"/>
              </a:ext>
            </a:extLst>
          </p:cNvPr>
          <p:cNvGrpSpPr/>
          <p:nvPr/>
        </p:nvGrpSpPr>
        <p:grpSpPr>
          <a:xfrm>
            <a:off x="9050961" y="4659930"/>
            <a:ext cx="639989" cy="653611"/>
            <a:chOff x="993735" y="4900958"/>
            <a:chExt cx="640080" cy="653703"/>
          </a:xfrm>
          <a:solidFill>
            <a:schemeClr val="tx2"/>
          </a:solidFill>
        </p:grpSpPr>
        <p:sp>
          <p:nvSpPr>
            <p:cNvPr id="58" name="Rectangle: Rounded Corners 57">
              <a:extLst>
                <a:ext uri="{FF2B5EF4-FFF2-40B4-BE49-F238E27FC236}">
                  <a16:creationId xmlns:a16="http://schemas.microsoft.com/office/drawing/2014/main" id="{224F0414-BB2C-45B3-890E-76D24D8B9A86}"/>
                </a:ext>
              </a:extLst>
            </p:cNvPr>
            <p:cNvSpPr/>
            <p:nvPr/>
          </p:nvSpPr>
          <p:spPr bwMode="auto">
            <a:xfrm>
              <a:off x="993735" y="5478461"/>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59" name="Rectangle: Rounded Corners 58">
              <a:extLst>
                <a:ext uri="{FF2B5EF4-FFF2-40B4-BE49-F238E27FC236}">
                  <a16:creationId xmlns:a16="http://schemas.microsoft.com/office/drawing/2014/main" id="{6017FBD8-F63D-4F43-8851-A6B78B1A74CE}"/>
                </a:ext>
              </a:extLst>
            </p:cNvPr>
            <p:cNvSpPr/>
            <p:nvPr/>
          </p:nvSpPr>
          <p:spPr bwMode="auto">
            <a:xfrm>
              <a:off x="993735" y="5362960"/>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60" name="Rectangle: Rounded Corners 59">
              <a:extLst>
                <a:ext uri="{FF2B5EF4-FFF2-40B4-BE49-F238E27FC236}">
                  <a16:creationId xmlns:a16="http://schemas.microsoft.com/office/drawing/2014/main" id="{90020E70-8979-4A1D-B8D1-E54354E1CFCB}"/>
                </a:ext>
              </a:extLst>
            </p:cNvPr>
            <p:cNvSpPr/>
            <p:nvPr/>
          </p:nvSpPr>
          <p:spPr bwMode="auto">
            <a:xfrm>
              <a:off x="993735" y="5247459"/>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61" name="Rectangle: Rounded Corners 60">
              <a:extLst>
                <a:ext uri="{FF2B5EF4-FFF2-40B4-BE49-F238E27FC236}">
                  <a16:creationId xmlns:a16="http://schemas.microsoft.com/office/drawing/2014/main" id="{011AB3D0-8EFD-4A03-AD05-E886DF8E2A5C}"/>
                </a:ext>
              </a:extLst>
            </p:cNvPr>
            <p:cNvSpPr/>
            <p:nvPr/>
          </p:nvSpPr>
          <p:spPr bwMode="auto">
            <a:xfrm>
              <a:off x="993735" y="5131958"/>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62" name="Rectangle: Rounded Corners 61">
              <a:extLst>
                <a:ext uri="{FF2B5EF4-FFF2-40B4-BE49-F238E27FC236}">
                  <a16:creationId xmlns:a16="http://schemas.microsoft.com/office/drawing/2014/main" id="{09C7D5E0-9C0A-439C-991F-3A16D02C701F}"/>
                </a:ext>
              </a:extLst>
            </p:cNvPr>
            <p:cNvSpPr/>
            <p:nvPr/>
          </p:nvSpPr>
          <p:spPr bwMode="auto">
            <a:xfrm>
              <a:off x="993735" y="5016457"/>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63" name="Rectangle: Rounded Corners 62">
              <a:extLst>
                <a:ext uri="{FF2B5EF4-FFF2-40B4-BE49-F238E27FC236}">
                  <a16:creationId xmlns:a16="http://schemas.microsoft.com/office/drawing/2014/main" id="{1008C548-0AC8-429D-96F6-126F6D1C8EC8}"/>
                </a:ext>
              </a:extLst>
            </p:cNvPr>
            <p:cNvSpPr/>
            <p:nvPr/>
          </p:nvSpPr>
          <p:spPr bwMode="auto">
            <a:xfrm>
              <a:off x="993735" y="4900958"/>
              <a:ext cx="640080" cy="762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grpSp>
      <p:grpSp>
        <p:nvGrpSpPr>
          <p:cNvPr id="19" name="Group 18">
            <a:extLst>
              <a:ext uri="{FF2B5EF4-FFF2-40B4-BE49-F238E27FC236}">
                <a16:creationId xmlns:a16="http://schemas.microsoft.com/office/drawing/2014/main" id="{A777FC3E-7FA9-48CF-AC97-5E1B8638D4E0}"/>
              </a:ext>
            </a:extLst>
          </p:cNvPr>
          <p:cNvGrpSpPr/>
          <p:nvPr/>
        </p:nvGrpSpPr>
        <p:grpSpPr>
          <a:xfrm>
            <a:off x="1002033" y="3760177"/>
            <a:ext cx="10679870" cy="670465"/>
            <a:chOff x="895582" y="4124280"/>
            <a:chExt cx="10681385" cy="670560"/>
          </a:xfrm>
        </p:grpSpPr>
        <p:sp>
          <p:nvSpPr>
            <p:cNvPr id="95" name="Cylinder 94"/>
            <p:cNvSpPr/>
            <p:nvPr/>
          </p:nvSpPr>
          <p:spPr bwMode="auto">
            <a:xfrm>
              <a:off x="895582"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96" name="Cylinder 95"/>
            <p:cNvSpPr/>
            <p:nvPr/>
          </p:nvSpPr>
          <p:spPr bwMode="auto">
            <a:xfrm>
              <a:off x="1420105"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97" name="Cylinder 96"/>
            <p:cNvSpPr/>
            <p:nvPr/>
          </p:nvSpPr>
          <p:spPr bwMode="auto">
            <a:xfrm>
              <a:off x="1944628"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98" name="Cylinder 97"/>
            <p:cNvSpPr/>
            <p:nvPr/>
          </p:nvSpPr>
          <p:spPr bwMode="auto">
            <a:xfrm>
              <a:off x="2469151"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99" name="Cylinder 98"/>
            <p:cNvSpPr/>
            <p:nvPr/>
          </p:nvSpPr>
          <p:spPr bwMode="auto">
            <a:xfrm>
              <a:off x="3518197"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0" name="Cylinder 99"/>
            <p:cNvSpPr/>
            <p:nvPr/>
          </p:nvSpPr>
          <p:spPr bwMode="auto">
            <a:xfrm>
              <a:off x="2993674"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1" name="Cylinder 100"/>
            <p:cNvSpPr/>
            <p:nvPr/>
          </p:nvSpPr>
          <p:spPr bwMode="auto">
            <a:xfrm>
              <a:off x="4042720"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2" name="Cylinder 101"/>
            <p:cNvSpPr/>
            <p:nvPr/>
          </p:nvSpPr>
          <p:spPr bwMode="auto">
            <a:xfrm>
              <a:off x="4567243"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3" name="Cylinder 102"/>
            <p:cNvSpPr/>
            <p:nvPr/>
          </p:nvSpPr>
          <p:spPr bwMode="auto">
            <a:xfrm>
              <a:off x="5616289"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4" name="Cylinder 103"/>
            <p:cNvSpPr/>
            <p:nvPr/>
          </p:nvSpPr>
          <p:spPr bwMode="auto">
            <a:xfrm>
              <a:off x="5091766"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5" name="Cylinder 104"/>
            <p:cNvSpPr/>
            <p:nvPr/>
          </p:nvSpPr>
          <p:spPr bwMode="auto">
            <a:xfrm>
              <a:off x="6140812"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6" name="Cylinder 105"/>
            <p:cNvSpPr/>
            <p:nvPr/>
          </p:nvSpPr>
          <p:spPr bwMode="auto">
            <a:xfrm>
              <a:off x="6665335"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7" name="Cylinder 106"/>
            <p:cNvSpPr/>
            <p:nvPr/>
          </p:nvSpPr>
          <p:spPr bwMode="auto">
            <a:xfrm>
              <a:off x="7189858"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8" name="Cylinder 107"/>
            <p:cNvSpPr/>
            <p:nvPr/>
          </p:nvSpPr>
          <p:spPr bwMode="auto">
            <a:xfrm>
              <a:off x="7714381"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09" name="Cylinder 108"/>
            <p:cNvSpPr/>
            <p:nvPr/>
          </p:nvSpPr>
          <p:spPr bwMode="auto">
            <a:xfrm>
              <a:off x="8763427"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0" name="Cylinder 109"/>
            <p:cNvSpPr/>
            <p:nvPr/>
          </p:nvSpPr>
          <p:spPr bwMode="auto">
            <a:xfrm>
              <a:off x="8238904"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1" name="Cylinder 110"/>
            <p:cNvSpPr/>
            <p:nvPr/>
          </p:nvSpPr>
          <p:spPr bwMode="auto">
            <a:xfrm>
              <a:off x="9287950"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2" name="Cylinder 111"/>
            <p:cNvSpPr/>
            <p:nvPr/>
          </p:nvSpPr>
          <p:spPr bwMode="auto">
            <a:xfrm>
              <a:off x="9812473"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3" name="Cylinder 112"/>
            <p:cNvSpPr/>
            <p:nvPr/>
          </p:nvSpPr>
          <p:spPr bwMode="auto">
            <a:xfrm>
              <a:off x="10861519"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4" name="Cylinder 113"/>
            <p:cNvSpPr/>
            <p:nvPr/>
          </p:nvSpPr>
          <p:spPr bwMode="auto">
            <a:xfrm>
              <a:off x="10336996" y="41242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5" name="Cylinder 114"/>
            <p:cNvSpPr/>
            <p:nvPr/>
          </p:nvSpPr>
          <p:spPr bwMode="auto">
            <a:xfrm>
              <a:off x="1070423"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6" name="Cylinder 115"/>
            <p:cNvSpPr/>
            <p:nvPr/>
          </p:nvSpPr>
          <p:spPr bwMode="auto">
            <a:xfrm>
              <a:off x="1594946"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7" name="Cylinder 116"/>
            <p:cNvSpPr/>
            <p:nvPr/>
          </p:nvSpPr>
          <p:spPr bwMode="auto">
            <a:xfrm>
              <a:off x="2119469"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8" name="Cylinder 117"/>
            <p:cNvSpPr/>
            <p:nvPr/>
          </p:nvSpPr>
          <p:spPr bwMode="auto">
            <a:xfrm>
              <a:off x="2643992"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19" name="Cylinder 118"/>
            <p:cNvSpPr/>
            <p:nvPr/>
          </p:nvSpPr>
          <p:spPr bwMode="auto">
            <a:xfrm>
              <a:off x="3693038"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0" name="Cylinder 119"/>
            <p:cNvSpPr/>
            <p:nvPr/>
          </p:nvSpPr>
          <p:spPr bwMode="auto">
            <a:xfrm>
              <a:off x="3168515"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1" name="Cylinder 120"/>
            <p:cNvSpPr/>
            <p:nvPr/>
          </p:nvSpPr>
          <p:spPr bwMode="auto">
            <a:xfrm>
              <a:off x="4217561"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2" name="Cylinder 121"/>
            <p:cNvSpPr/>
            <p:nvPr/>
          </p:nvSpPr>
          <p:spPr bwMode="auto">
            <a:xfrm>
              <a:off x="4742084"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3" name="Cylinder 122"/>
            <p:cNvSpPr/>
            <p:nvPr/>
          </p:nvSpPr>
          <p:spPr bwMode="auto">
            <a:xfrm>
              <a:off x="5791130"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4" name="Cylinder 123"/>
            <p:cNvSpPr/>
            <p:nvPr/>
          </p:nvSpPr>
          <p:spPr bwMode="auto">
            <a:xfrm>
              <a:off x="5266607"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5" name="Cylinder 124"/>
            <p:cNvSpPr/>
            <p:nvPr/>
          </p:nvSpPr>
          <p:spPr bwMode="auto">
            <a:xfrm>
              <a:off x="6315653"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6" name="Cylinder 125"/>
            <p:cNvSpPr/>
            <p:nvPr/>
          </p:nvSpPr>
          <p:spPr bwMode="auto">
            <a:xfrm>
              <a:off x="6840176"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7" name="Cylinder 126"/>
            <p:cNvSpPr/>
            <p:nvPr/>
          </p:nvSpPr>
          <p:spPr bwMode="auto">
            <a:xfrm>
              <a:off x="7364699"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8" name="Cylinder 127"/>
            <p:cNvSpPr/>
            <p:nvPr/>
          </p:nvSpPr>
          <p:spPr bwMode="auto">
            <a:xfrm>
              <a:off x="7889222"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29" name="Cylinder 128"/>
            <p:cNvSpPr/>
            <p:nvPr/>
          </p:nvSpPr>
          <p:spPr bwMode="auto">
            <a:xfrm>
              <a:off x="8938268"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0" name="Cylinder 129"/>
            <p:cNvSpPr/>
            <p:nvPr/>
          </p:nvSpPr>
          <p:spPr bwMode="auto">
            <a:xfrm>
              <a:off x="8413745"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1" name="Cylinder 130"/>
            <p:cNvSpPr/>
            <p:nvPr/>
          </p:nvSpPr>
          <p:spPr bwMode="auto">
            <a:xfrm>
              <a:off x="9462791"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2" name="Cylinder 131"/>
            <p:cNvSpPr/>
            <p:nvPr/>
          </p:nvSpPr>
          <p:spPr bwMode="auto">
            <a:xfrm>
              <a:off x="9987314"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3" name="Cylinder 132"/>
            <p:cNvSpPr/>
            <p:nvPr/>
          </p:nvSpPr>
          <p:spPr bwMode="auto">
            <a:xfrm>
              <a:off x="11036360"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4" name="Cylinder 133"/>
            <p:cNvSpPr/>
            <p:nvPr/>
          </p:nvSpPr>
          <p:spPr bwMode="auto">
            <a:xfrm>
              <a:off x="10511837" y="42766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5" name="Cylinder 134"/>
            <p:cNvSpPr/>
            <p:nvPr/>
          </p:nvSpPr>
          <p:spPr bwMode="auto">
            <a:xfrm>
              <a:off x="1245264"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6" name="Cylinder 135"/>
            <p:cNvSpPr/>
            <p:nvPr/>
          </p:nvSpPr>
          <p:spPr bwMode="auto">
            <a:xfrm>
              <a:off x="1769787"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7" name="Cylinder 136"/>
            <p:cNvSpPr/>
            <p:nvPr/>
          </p:nvSpPr>
          <p:spPr bwMode="auto">
            <a:xfrm>
              <a:off x="2294310"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8" name="Cylinder 137"/>
            <p:cNvSpPr/>
            <p:nvPr/>
          </p:nvSpPr>
          <p:spPr bwMode="auto">
            <a:xfrm>
              <a:off x="2818833"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39" name="Cylinder 138"/>
            <p:cNvSpPr/>
            <p:nvPr/>
          </p:nvSpPr>
          <p:spPr bwMode="auto">
            <a:xfrm>
              <a:off x="3867879"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0" name="Cylinder 139"/>
            <p:cNvSpPr/>
            <p:nvPr/>
          </p:nvSpPr>
          <p:spPr bwMode="auto">
            <a:xfrm>
              <a:off x="3343356"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1" name="Cylinder 140"/>
            <p:cNvSpPr/>
            <p:nvPr/>
          </p:nvSpPr>
          <p:spPr bwMode="auto">
            <a:xfrm>
              <a:off x="4392402"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2" name="Cylinder 141"/>
            <p:cNvSpPr/>
            <p:nvPr/>
          </p:nvSpPr>
          <p:spPr bwMode="auto">
            <a:xfrm>
              <a:off x="4916925"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3" name="Cylinder 142"/>
            <p:cNvSpPr/>
            <p:nvPr/>
          </p:nvSpPr>
          <p:spPr bwMode="auto">
            <a:xfrm>
              <a:off x="5965971"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4" name="Cylinder 143"/>
            <p:cNvSpPr/>
            <p:nvPr/>
          </p:nvSpPr>
          <p:spPr bwMode="auto">
            <a:xfrm>
              <a:off x="5441448"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5" name="Cylinder 144"/>
            <p:cNvSpPr/>
            <p:nvPr/>
          </p:nvSpPr>
          <p:spPr bwMode="auto">
            <a:xfrm>
              <a:off x="6490494"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6" name="Cylinder 145"/>
            <p:cNvSpPr/>
            <p:nvPr/>
          </p:nvSpPr>
          <p:spPr bwMode="auto">
            <a:xfrm>
              <a:off x="7015017"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7" name="Cylinder 146"/>
            <p:cNvSpPr/>
            <p:nvPr/>
          </p:nvSpPr>
          <p:spPr bwMode="auto">
            <a:xfrm>
              <a:off x="7539540"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8" name="Cylinder 147"/>
            <p:cNvSpPr/>
            <p:nvPr/>
          </p:nvSpPr>
          <p:spPr bwMode="auto">
            <a:xfrm>
              <a:off x="8064063"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49" name="Cylinder 148"/>
            <p:cNvSpPr/>
            <p:nvPr/>
          </p:nvSpPr>
          <p:spPr bwMode="auto">
            <a:xfrm>
              <a:off x="9113109"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50" name="Cylinder 149"/>
            <p:cNvSpPr/>
            <p:nvPr/>
          </p:nvSpPr>
          <p:spPr bwMode="auto">
            <a:xfrm>
              <a:off x="8588586"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51" name="Cylinder 150"/>
            <p:cNvSpPr/>
            <p:nvPr/>
          </p:nvSpPr>
          <p:spPr bwMode="auto">
            <a:xfrm>
              <a:off x="9637632"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52" name="Cylinder 151"/>
            <p:cNvSpPr/>
            <p:nvPr/>
          </p:nvSpPr>
          <p:spPr bwMode="auto">
            <a:xfrm>
              <a:off x="10162155"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53" name="Cylinder 152"/>
            <p:cNvSpPr/>
            <p:nvPr/>
          </p:nvSpPr>
          <p:spPr bwMode="auto">
            <a:xfrm>
              <a:off x="11211207"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154" name="Cylinder 153"/>
            <p:cNvSpPr/>
            <p:nvPr/>
          </p:nvSpPr>
          <p:spPr bwMode="auto">
            <a:xfrm>
              <a:off x="10686678" y="4429080"/>
              <a:ext cx="365760" cy="365760"/>
            </a:xfrm>
            <a:prstGeom prst="can">
              <a:avLst/>
            </a:pr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grpSp>
      <p:sp>
        <p:nvSpPr>
          <p:cNvPr id="201" name="Rectangle: Rounded Corners 200">
            <a:extLst/>
          </p:cNvPr>
          <p:cNvSpPr/>
          <p:nvPr/>
        </p:nvSpPr>
        <p:spPr bwMode="auto">
          <a:xfrm rot="5400000">
            <a:off x="912721"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02" name="Rectangle: Rounded Corners 201">
            <a:extLst/>
          </p:cNvPr>
          <p:cNvSpPr/>
          <p:nvPr/>
        </p:nvSpPr>
        <p:spPr bwMode="auto">
          <a:xfrm rot="5400000">
            <a:off x="1008115"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03" name="Rectangle: Rounded Corners 202">
            <a:extLst/>
          </p:cNvPr>
          <p:cNvSpPr/>
          <p:nvPr/>
        </p:nvSpPr>
        <p:spPr bwMode="auto">
          <a:xfrm rot="5400000">
            <a:off x="1103508"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04" name="Rectangle: Rounded Corners 203">
            <a:extLst/>
          </p:cNvPr>
          <p:cNvSpPr/>
          <p:nvPr/>
        </p:nvSpPr>
        <p:spPr bwMode="auto">
          <a:xfrm rot="5400000">
            <a:off x="1198902"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05" name="Rectangle: Rounded Corners 204">
            <a:extLst/>
          </p:cNvPr>
          <p:cNvSpPr/>
          <p:nvPr/>
        </p:nvSpPr>
        <p:spPr bwMode="auto">
          <a:xfrm rot="5400000">
            <a:off x="1294295"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06" name="Rectangle: Rounded Corners 205">
            <a:extLst/>
          </p:cNvPr>
          <p:cNvSpPr/>
          <p:nvPr/>
        </p:nvSpPr>
        <p:spPr bwMode="auto">
          <a:xfrm rot="5400000">
            <a:off x="1389689"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07" name="Rectangle: Rounded Corners 206">
            <a:extLst/>
          </p:cNvPr>
          <p:cNvSpPr/>
          <p:nvPr/>
        </p:nvSpPr>
        <p:spPr bwMode="auto">
          <a:xfrm rot="5400000">
            <a:off x="1485082"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08" name="Rectangle: Rounded Corners 207">
            <a:extLst/>
          </p:cNvPr>
          <p:cNvSpPr/>
          <p:nvPr/>
        </p:nvSpPr>
        <p:spPr bwMode="auto">
          <a:xfrm rot="5400000">
            <a:off x="1580476"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09" name="Rectangle: Rounded Corners 208">
            <a:extLst/>
          </p:cNvPr>
          <p:cNvSpPr/>
          <p:nvPr/>
        </p:nvSpPr>
        <p:spPr bwMode="auto">
          <a:xfrm rot="5400000">
            <a:off x="1675869"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0" name="Rectangle: Rounded Corners 209">
            <a:extLst/>
          </p:cNvPr>
          <p:cNvSpPr/>
          <p:nvPr/>
        </p:nvSpPr>
        <p:spPr bwMode="auto">
          <a:xfrm rot="5400000">
            <a:off x="1771263"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1" name="Rectangle: Rounded Corners 210">
            <a:extLst/>
          </p:cNvPr>
          <p:cNvSpPr/>
          <p:nvPr/>
        </p:nvSpPr>
        <p:spPr bwMode="auto">
          <a:xfrm rot="5400000">
            <a:off x="1866656"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2" name="Rectangle: Rounded Corners 211">
            <a:extLst/>
          </p:cNvPr>
          <p:cNvSpPr/>
          <p:nvPr/>
        </p:nvSpPr>
        <p:spPr bwMode="auto">
          <a:xfrm rot="5400000">
            <a:off x="1962049"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3" name="Rectangle: Rounded Corners 212">
            <a:extLst/>
          </p:cNvPr>
          <p:cNvSpPr/>
          <p:nvPr/>
        </p:nvSpPr>
        <p:spPr bwMode="auto">
          <a:xfrm rot="5400000">
            <a:off x="2057442"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4" name="Rectangle: Rounded Corners 213">
            <a:extLst/>
          </p:cNvPr>
          <p:cNvSpPr/>
          <p:nvPr/>
        </p:nvSpPr>
        <p:spPr bwMode="auto">
          <a:xfrm rot="5400000">
            <a:off x="2152836"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5" name="Rectangle: Rounded Corners 214">
            <a:extLst/>
          </p:cNvPr>
          <p:cNvSpPr/>
          <p:nvPr/>
        </p:nvSpPr>
        <p:spPr bwMode="auto">
          <a:xfrm rot="5400000">
            <a:off x="2248229"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6" name="Rectangle: Rounded Corners 215">
            <a:extLst/>
          </p:cNvPr>
          <p:cNvSpPr/>
          <p:nvPr/>
        </p:nvSpPr>
        <p:spPr bwMode="auto">
          <a:xfrm rot="5400000">
            <a:off x="2343623"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7" name="Rectangle: Rounded Corners 216">
            <a:extLst/>
          </p:cNvPr>
          <p:cNvSpPr/>
          <p:nvPr/>
        </p:nvSpPr>
        <p:spPr bwMode="auto">
          <a:xfrm rot="5400000">
            <a:off x="2439016"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8" name="Rectangle: Rounded Corners 217">
            <a:extLst/>
          </p:cNvPr>
          <p:cNvSpPr/>
          <p:nvPr/>
        </p:nvSpPr>
        <p:spPr bwMode="auto">
          <a:xfrm rot="5400000">
            <a:off x="2534410"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19" name="Rectangle: Rounded Corners 218">
            <a:extLst/>
          </p:cNvPr>
          <p:cNvSpPr/>
          <p:nvPr/>
        </p:nvSpPr>
        <p:spPr bwMode="auto">
          <a:xfrm rot="5400000">
            <a:off x="2629803"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0" name="Rectangle: Rounded Corners 219">
            <a:extLst/>
          </p:cNvPr>
          <p:cNvSpPr/>
          <p:nvPr/>
        </p:nvSpPr>
        <p:spPr bwMode="auto">
          <a:xfrm rot="5400000">
            <a:off x="2725197"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1" name="Rectangle: Rounded Corners 220">
            <a:extLst/>
          </p:cNvPr>
          <p:cNvSpPr/>
          <p:nvPr/>
        </p:nvSpPr>
        <p:spPr bwMode="auto">
          <a:xfrm rot="5400000">
            <a:off x="2820590"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2" name="Rectangle: Rounded Corners 221">
            <a:extLst/>
          </p:cNvPr>
          <p:cNvSpPr/>
          <p:nvPr/>
        </p:nvSpPr>
        <p:spPr bwMode="auto">
          <a:xfrm rot="5400000">
            <a:off x="2915984"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3" name="Rectangle: Rounded Corners 222">
            <a:extLst/>
          </p:cNvPr>
          <p:cNvSpPr/>
          <p:nvPr/>
        </p:nvSpPr>
        <p:spPr bwMode="auto">
          <a:xfrm rot="5400000">
            <a:off x="3011377"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4" name="Rectangle: Rounded Corners 223">
            <a:extLst/>
          </p:cNvPr>
          <p:cNvSpPr/>
          <p:nvPr/>
        </p:nvSpPr>
        <p:spPr bwMode="auto">
          <a:xfrm rot="5400000">
            <a:off x="3106771"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5" name="Rectangle: Rounded Corners 224">
            <a:extLst/>
          </p:cNvPr>
          <p:cNvSpPr/>
          <p:nvPr/>
        </p:nvSpPr>
        <p:spPr bwMode="auto">
          <a:xfrm rot="5400000">
            <a:off x="3202164"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6" name="Rectangle: Rounded Corners 225">
            <a:extLst/>
          </p:cNvPr>
          <p:cNvSpPr/>
          <p:nvPr/>
        </p:nvSpPr>
        <p:spPr bwMode="auto">
          <a:xfrm rot="5400000">
            <a:off x="3297558"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7" name="Rectangle: Rounded Corners 226">
            <a:extLst/>
          </p:cNvPr>
          <p:cNvSpPr/>
          <p:nvPr/>
        </p:nvSpPr>
        <p:spPr bwMode="auto">
          <a:xfrm rot="5400000">
            <a:off x="3392951"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8" name="Rectangle: Rounded Corners 227">
            <a:extLst/>
          </p:cNvPr>
          <p:cNvSpPr/>
          <p:nvPr/>
        </p:nvSpPr>
        <p:spPr bwMode="auto">
          <a:xfrm rot="5400000">
            <a:off x="3488345"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29" name="Rectangle: Rounded Corners 228">
            <a:extLst/>
          </p:cNvPr>
          <p:cNvSpPr/>
          <p:nvPr/>
        </p:nvSpPr>
        <p:spPr bwMode="auto">
          <a:xfrm rot="5400000">
            <a:off x="3583738"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0" name="Rectangle: Rounded Corners 229">
            <a:extLst/>
          </p:cNvPr>
          <p:cNvSpPr/>
          <p:nvPr/>
        </p:nvSpPr>
        <p:spPr bwMode="auto">
          <a:xfrm rot="5400000">
            <a:off x="3679132"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1" name="Rectangle: Rounded Corners 230">
            <a:extLst/>
          </p:cNvPr>
          <p:cNvSpPr/>
          <p:nvPr/>
        </p:nvSpPr>
        <p:spPr bwMode="auto">
          <a:xfrm rot="5400000">
            <a:off x="3774525"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2" name="Rectangle: Rounded Corners 231">
            <a:extLst/>
          </p:cNvPr>
          <p:cNvSpPr/>
          <p:nvPr/>
        </p:nvSpPr>
        <p:spPr bwMode="auto">
          <a:xfrm rot="5400000">
            <a:off x="3869919"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3" name="Rectangle: Rounded Corners 232">
            <a:extLst/>
          </p:cNvPr>
          <p:cNvSpPr/>
          <p:nvPr/>
        </p:nvSpPr>
        <p:spPr bwMode="auto">
          <a:xfrm rot="5400000">
            <a:off x="3965312"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4" name="Rectangle: Rounded Corners 233">
            <a:extLst/>
          </p:cNvPr>
          <p:cNvSpPr/>
          <p:nvPr/>
        </p:nvSpPr>
        <p:spPr bwMode="auto">
          <a:xfrm rot="5400000">
            <a:off x="4060706"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5" name="Rectangle: Rounded Corners 234">
            <a:extLst/>
          </p:cNvPr>
          <p:cNvSpPr/>
          <p:nvPr/>
        </p:nvSpPr>
        <p:spPr bwMode="auto">
          <a:xfrm rot="5400000">
            <a:off x="4156099"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6" name="Rectangle: Rounded Corners 235">
            <a:extLst/>
          </p:cNvPr>
          <p:cNvSpPr/>
          <p:nvPr/>
        </p:nvSpPr>
        <p:spPr bwMode="auto">
          <a:xfrm rot="5400000">
            <a:off x="4251493"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7" name="Rectangle: Rounded Corners 236">
            <a:extLst/>
          </p:cNvPr>
          <p:cNvSpPr/>
          <p:nvPr/>
        </p:nvSpPr>
        <p:spPr bwMode="auto">
          <a:xfrm rot="5400000">
            <a:off x="4346886"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8" name="Rectangle: Rounded Corners 237">
            <a:extLst/>
          </p:cNvPr>
          <p:cNvSpPr/>
          <p:nvPr/>
        </p:nvSpPr>
        <p:spPr bwMode="auto">
          <a:xfrm rot="5400000">
            <a:off x="4442280"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39" name="Rectangle: Rounded Corners 238">
            <a:extLst/>
          </p:cNvPr>
          <p:cNvSpPr/>
          <p:nvPr/>
        </p:nvSpPr>
        <p:spPr bwMode="auto">
          <a:xfrm rot="5400000">
            <a:off x="4537673"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0" name="Rectangle: Rounded Corners 239">
            <a:extLst/>
          </p:cNvPr>
          <p:cNvSpPr/>
          <p:nvPr/>
        </p:nvSpPr>
        <p:spPr bwMode="auto">
          <a:xfrm rot="5400000">
            <a:off x="4633067"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1" name="Rectangle: Rounded Corners 240">
            <a:extLst/>
          </p:cNvPr>
          <p:cNvSpPr/>
          <p:nvPr/>
        </p:nvSpPr>
        <p:spPr bwMode="auto">
          <a:xfrm rot="5400000">
            <a:off x="4728460"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2" name="Rectangle: Rounded Corners 241">
            <a:extLst/>
          </p:cNvPr>
          <p:cNvSpPr/>
          <p:nvPr/>
        </p:nvSpPr>
        <p:spPr bwMode="auto">
          <a:xfrm rot="5400000">
            <a:off x="4823854"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3" name="Rectangle: Rounded Corners 242">
            <a:extLst/>
          </p:cNvPr>
          <p:cNvSpPr/>
          <p:nvPr/>
        </p:nvSpPr>
        <p:spPr bwMode="auto">
          <a:xfrm rot="5400000">
            <a:off x="4919247"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4" name="Rectangle: Rounded Corners 243">
            <a:extLst/>
          </p:cNvPr>
          <p:cNvSpPr/>
          <p:nvPr/>
        </p:nvSpPr>
        <p:spPr bwMode="auto">
          <a:xfrm rot="5400000">
            <a:off x="5014641"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5" name="Rectangle: Rounded Corners 244">
            <a:extLst/>
          </p:cNvPr>
          <p:cNvSpPr/>
          <p:nvPr/>
        </p:nvSpPr>
        <p:spPr bwMode="auto">
          <a:xfrm rot="5400000">
            <a:off x="5110033"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6" name="Rectangle: Rounded Corners 245">
            <a:extLst/>
          </p:cNvPr>
          <p:cNvSpPr/>
          <p:nvPr/>
        </p:nvSpPr>
        <p:spPr bwMode="auto">
          <a:xfrm rot="5400000">
            <a:off x="5205427"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7" name="Rectangle: Rounded Corners 246">
            <a:extLst/>
          </p:cNvPr>
          <p:cNvSpPr/>
          <p:nvPr/>
        </p:nvSpPr>
        <p:spPr bwMode="auto">
          <a:xfrm rot="5400000">
            <a:off x="5300820"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8" name="Rectangle: Rounded Corners 247">
            <a:extLst/>
          </p:cNvPr>
          <p:cNvSpPr/>
          <p:nvPr/>
        </p:nvSpPr>
        <p:spPr bwMode="auto">
          <a:xfrm rot="5400000">
            <a:off x="5396214"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49" name="Rectangle: Rounded Corners 248">
            <a:extLst/>
          </p:cNvPr>
          <p:cNvSpPr/>
          <p:nvPr/>
        </p:nvSpPr>
        <p:spPr bwMode="auto">
          <a:xfrm rot="5400000">
            <a:off x="5491607"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50" name="Rectangle: Rounded Corners 249">
            <a:extLst/>
          </p:cNvPr>
          <p:cNvSpPr/>
          <p:nvPr/>
        </p:nvSpPr>
        <p:spPr bwMode="auto">
          <a:xfrm rot="5400000">
            <a:off x="5587001"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51" name="Rectangle: Rounded Corners 250">
            <a:extLst/>
          </p:cNvPr>
          <p:cNvSpPr/>
          <p:nvPr/>
        </p:nvSpPr>
        <p:spPr bwMode="auto">
          <a:xfrm rot="5400000">
            <a:off x="5682394"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52" name="Rectangle: Rounded Corners 251">
            <a:extLst/>
          </p:cNvPr>
          <p:cNvSpPr/>
          <p:nvPr/>
        </p:nvSpPr>
        <p:spPr bwMode="auto">
          <a:xfrm rot="5400000">
            <a:off x="5777788"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53" name="Rectangle: Rounded Corners 252">
            <a:extLst/>
          </p:cNvPr>
          <p:cNvSpPr/>
          <p:nvPr/>
        </p:nvSpPr>
        <p:spPr bwMode="auto">
          <a:xfrm rot="5400000">
            <a:off x="5873181"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54" name="Rectangle: Rounded Corners 253">
            <a:extLst/>
          </p:cNvPr>
          <p:cNvSpPr/>
          <p:nvPr/>
        </p:nvSpPr>
        <p:spPr bwMode="auto">
          <a:xfrm rot="5400000">
            <a:off x="5968575"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55" name="Rectangle: Rounded Corners 254">
            <a:extLst/>
          </p:cNvPr>
          <p:cNvSpPr/>
          <p:nvPr/>
        </p:nvSpPr>
        <p:spPr bwMode="auto">
          <a:xfrm rot="5400000">
            <a:off x="6063968"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56" name="Rectangle: Rounded Corners 255">
            <a:extLst/>
          </p:cNvPr>
          <p:cNvSpPr/>
          <p:nvPr/>
        </p:nvSpPr>
        <p:spPr bwMode="auto">
          <a:xfrm rot="5400000">
            <a:off x="6159364"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58" name="Rectangle: Rounded Corners 257">
            <a:extLst/>
          </p:cNvPr>
          <p:cNvSpPr/>
          <p:nvPr/>
        </p:nvSpPr>
        <p:spPr bwMode="auto">
          <a:xfrm rot="5400000">
            <a:off x="9379357" y="5926041"/>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59" name="Rectangle: Rounded Corners 258">
            <a:extLst/>
          </p:cNvPr>
          <p:cNvSpPr/>
          <p:nvPr/>
        </p:nvSpPr>
        <p:spPr bwMode="auto">
          <a:xfrm rot="5400000">
            <a:off x="9474751" y="5926041"/>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0" name="Rectangle: Rounded Corners 259">
            <a:extLst/>
          </p:cNvPr>
          <p:cNvSpPr/>
          <p:nvPr/>
        </p:nvSpPr>
        <p:spPr bwMode="auto">
          <a:xfrm rot="5400000">
            <a:off x="9570144" y="5926041"/>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1" name="Rectangle: Rounded Corners 260">
            <a:extLst/>
          </p:cNvPr>
          <p:cNvSpPr/>
          <p:nvPr/>
        </p:nvSpPr>
        <p:spPr bwMode="auto">
          <a:xfrm rot="5400000">
            <a:off x="9665538" y="5926041"/>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2" name="Rectangle: Rounded Corners 261">
            <a:extLst/>
          </p:cNvPr>
          <p:cNvSpPr/>
          <p:nvPr/>
        </p:nvSpPr>
        <p:spPr bwMode="auto">
          <a:xfrm rot="5400000">
            <a:off x="9760931" y="5926041"/>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3" name="Rectangle: Rounded Corners 262">
            <a:extLst/>
          </p:cNvPr>
          <p:cNvSpPr/>
          <p:nvPr/>
        </p:nvSpPr>
        <p:spPr bwMode="auto">
          <a:xfrm rot="5400000">
            <a:off x="9856325" y="5926041"/>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4" name="Rectangle: Rounded Corners 263">
            <a:extLst/>
          </p:cNvPr>
          <p:cNvSpPr/>
          <p:nvPr/>
        </p:nvSpPr>
        <p:spPr bwMode="auto">
          <a:xfrm rot="5400000">
            <a:off x="9951718" y="5926041"/>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5" name="Rectangle: Rounded Corners 264">
            <a:extLst/>
          </p:cNvPr>
          <p:cNvSpPr/>
          <p:nvPr/>
        </p:nvSpPr>
        <p:spPr bwMode="auto">
          <a:xfrm rot="5400000">
            <a:off x="10047114" y="5926041"/>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6" name="Rectangle: Rounded Corners 265">
            <a:extLst/>
          </p:cNvPr>
          <p:cNvSpPr/>
          <p:nvPr/>
        </p:nvSpPr>
        <p:spPr bwMode="auto">
          <a:xfrm rot="5400000">
            <a:off x="10144771"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7" name="Rectangle: Rounded Corners 266">
            <a:extLst/>
          </p:cNvPr>
          <p:cNvSpPr/>
          <p:nvPr/>
        </p:nvSpPr>
        <p:spPr bwMode="auto">
          <a:xfrm rot="5400000">
            <a:off x="10240164"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8" name="Rectangle: Rounded Corners 267">
            <a:extLst/>
          </p:cNvPr>
          <p:cNvSpPr/>
          <p:nvPr/>
        </p:nvSpPr>
        <p:spPr bwMode="auto">
          <a:xfrm rot="5400000">
            <a:off x="10335558"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69" name="Rectangle: Rounded Corners 268">
            <a:extLst/>
          </p:cNvPr>
          <p:cNvSpPr/>
          <p:nvPr/>
        </p:nvSpPr>
        <p:spPr bwMode="auto">
          <a:xfrm rot="5400000">
            <a:off x="10430951"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70" name="Rectangle: Rounded Corners 269">
            <a:extLst/>
          </p:cNvPr>
          <p:cNvSpPr/>
          <p:nvPr/>
        </p:nvSpPr>
        <p:spPr bwMode="auto">
          <a:xfrm rot="5400000">
            <a:off x="10526345"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71" name="Rectangle: Rounded Corners 270">
            <a:extLst/>
          </p:cNvPr>
          <p:cNvSpPr/>
          <p:nvPr/>
        </p:nvSpPr>
        <p:spPr bwMode="auto">
          <a:xfrm rot="5400000">
            <a:off x="10621738"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72" name="Rectangle: Rounded Corners 271">
            <a:extLst/>
          </p:cNvPr>
          <p:cNvSpPr/>
          <p:nvPr/>
        </p:nvSpPr>
        <p:spPr bwMode="auto">
          <a:xfrm rot="5400000">
            <a:off x="10717132"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73" name="Rectangle: Rounded Corners 272">
            <a:extLst/>
          </p:cNvPr>
          <p:cNvSpPr/>
          <p:nvPr/>
        </p:nvSpPr>
        <p:spPr bwMode="auto">
          <a:xfrm rot="5400000">
            <a:off x="10812527" y="5925054"/>
            <a:ext cx="274281" cy="54856"/>
          </a:xfrm>
          <a:prstGeom prst="round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183" name="TextBox 182">
            <a:extLst>
              <a:ext uri="{FF2B5EF4-FFF2-40B4-BE49-F238E27FC236}">
                <a16:creationId xmlns:a16="http://schemas.microsoft.com/office/drawing/2014/main" id="{E66B6EFD-A3D0-46F3-9AA7-5394DE4BBAD9}"/>
              </a:ext>
            </a:extLst>
          </p:cNvPr>
          <p:cNvSpPr txBox="1"/>
          <p:nvPr/>
        </p:nvSpPr>
        <p:spPr>
          <a:xfrm rot="16200000">
            <a:off x="86778" y="2623998"/>
            <a:ext cx="1008531" cy="464800"/>
          </a:xfrm>
          <a:prstGeom prst="rect">
            <a:avLst/>
          </a:prstGeom>
          <a:noFill/>
        </p:spPr>
        <p:txBody>
          <a:bodyPr wrap="none" lIns="182854" tIns="146283" rIns="182854" bIns="146283" rtlCol="0">
            <a:spAutoFit/>
          </a:bodyPr>
          <a:lstStyle/>
          <a:p>
            <a:pPr defTabSz="932563">
              <a:lnSpc>
                <a:spcPct val="90000"/>
              </a:lnSpc>
              <a:spcAft>
                <a:spcPts val="600"/>
              </a:spcAft>
              <a:defRPr/>
            </a:pPr>
            <a:r>
              <a:rPr lang="en-US" sz="1199" dirty="0">
                <a:solidFill>
                  <a:schemeClr val="tx2"/>
                </a:solidFill>
                <a:latin typeface="Segoe UI" panose="020B0502040204020203" pitchFamily="34" charset="0"/>
                <a:cs typeface="Segoe UI" panose="020B0502040204020203" pitchFamily="34" charset="0"/>
              </a:rPr>
              <a:t>Compute</a:t>
            </a:r>
            <a:endParaRPr lang="en-GB" sz="1199" dirty="0">
              <a:solidFill>
                <a:schemeClr val="tx2"/>
              </a:solidFill>
              <a:latin typeface="Segoe UI" panose="020B0502040204020203" pitchFamily="34" charset="0"/>
              <a:cs typeface="Segoe UI" panose="020B0502040204020203" pitchFamily="34" charset="0"/>
            </a:endParaRPr>
          </a:p>
        </p:txBody>
      </p:sp>
      <p:sp>
        <p:nvSpPr>
          <p:cNvPr id="184" name="TextBox 183">
            <a:extLst>
              <a:ext uri="{FF2B5EF4-FFF2-40B4-BE49-F238E27FC236}">
                <a16:creationId xmlns:a16="http://schemas.microsoft.com/office/drawing/2014/main" id="{21485E57-C8CD-4189-9567-CB43C50B61C5}"/>
              </a:ext>
            </a:extLst>
          </p:cNvPr>
          <p:cNvSpPr txBox="1"/>
          <p:nvPr/>
        </p:nvSpPr>
        <p:spPr>
          <a:xfrm rot="16200000">
            <a:off x="-579704" y="4868674"/>
            <a:ext cx="2341497" cy="461600"/>
          </a:xfrm>
          <a:prstGeom prst="rect">
            <a:avLst/>
          </a:prstGeom>
          <a:noFill/>
        </p:spPr>
        <p:txBody>
          <a:bodyPr wrap="square" lIns="182854" tIns="146283" rIns="182854" bIns="146283" rtlCol="0">
            <a:spAutoFit/>
          </a:bodyPr>
          <a:lstStyle/>
          <a:p>
            <a:pPr algn="ctr" defTabSz="950973" fontAlgn="base">
              <a:lnSpc>
                <a:spcPct val="90000"/>
              </a:lnSpc>
              <a:spcBef>
                <a:spcPct val="0"/>
              </a:spcBef>
              <a:spcAft>
                <a:spcPts val="612"/>
              </a:spcAft>
              <a:defRPr/>
            </a:pPr>
            <a:r>
              <a:rPr lang="en-US" sz="1199" dirty="0">
                <a:solidFill>
                  <a:schemeClr val="tx2"/>
                </a:solidFill>
                <a:latin typeface="Segoe UI" panose="020B0502040204020203" pitchFamily="34" charset="0"/>
                <a:cs typeface="Segoe UI" panose="020B0502040204020203" pitchFamily="34" charset="0"/>
              </a:rPr>
              <a:t>Remote storage</a:t>
            </a:r>
            <a:endParaRPr lang="en-GB" sz="1199" dirty="0">
              <a:solidFill>
                <a:schemeClr val="tx2"/>
              </a:solidFill>
              <a:latin typeface="Segoe UI" panose="020B0502040204020203" pitchFamily="34" charset="0"/>
              <a:cs typeface="Segoe UI" panose="020B0502040204020203" pitchFamily="34" charset="0"/>
            </a:endParaRPr>
          </a:p>
        </p:txBody>
      </p:sp>
      <p:cxnSp>
        <p:nvCxnSpPr>
          <p:cNvPr id="192" name="Straight Connector 191">
            <a:extLst>
              <a:ext uri="{FF2B5EF4-FFF2-40B4-BE49-F238E27FC236}">
                <a16:creationId xmlns:a16="http://schemas.microsoft.com/office/drawing/2014/main" id="{6FF23621-FB74-4BB3-9FDD-C3FD0531FC33}"/>
              </a:ext>
            </a:extLst>
          </p:cNvPr>
          <p:cNvCxnSpPr/>
          <p:nvPr/>
        </p:nvCxnSpPr>
        <p:spPr>
          <a:xfrm>
            <a:off x="838310" y="3494666"/>
            <a:ext cx="10971244" cy="0"/>
          </a:xfrm>
          <a:prstGeom prst="line">
            <a:avLst/>
          </a:prstGeom>
          <a:ln w="12700">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7E250F3-4CF0-4AF0-8930-1BE2D082A0BC}"/>
              </a:ext>
            </a:extLst>
          </p:cNvPr>
          <p:cNvGrpSpPr/>
          <p:nvPr/>
        </p:nvGrpSpPr>
        <p:grpSpPr>
          <a:xfrm>
            <a:off x="1202037" y="1780949"/>
            <a:ext cx="2186943" cy="1488526"/>
            <a:chOff x="0" y="753357"/>
            <a:chExt cx="2187253" cy="1488737"/>
          </a:xfrm>
        </p:grpSpPr>
        <p:sp>
          <p:nvSpPr>
            <p:cNvPr id="179" name="Rectangle 178">
              <a:extLst>
                <a:ext uri="{FF2B5EF4-FFF2-40B4-BE49-F238E27FC236}">
                  <a16:creationId xmlns:a16="http://schemas.microsoft.com/office/drawing/2014/main" id="{21C76EA5-7372-4864-8140-195115878644}"/>
                </a:ext>
              </a:extLst>
            </p:cNvPr>
            <p:cNvSpPr/>
            <p:nvPr/>
          </p:nvSpPr>
          <p:spPr bwMode="auto">
            <a:xfrm>
              <a:off x="3543" y="753357"/>
              <a:ext cx="2180166" cy="928876"/>
            </a:xfrm>
            <a:prstGeom prst="rect">
              <a:avLst/>
            </a:prstGeom>
            <a:no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endParaRPr lang="en-GB" sz="1399" dirty="0">
                <a:solidFill>
                  <a:schemeClr val="tx2"/>
                </a:solidFill>
                <a:latin typeface="Segoe UI Semilight"/>
              </a:endParaRPr>
            </a:p>
          </p:txBody>
        </p:sp>
        <p:grpSp>
          <p:nvGrpSpPr>
            <p:cNvPr id="9" name="Group 8">
              <a:extLst>
                <a:ext uri="{FF2B5EF4-FFF2-40B4-BE49-F238E27FC236}">
                  <a16:creationId xmlns:a16="http://schemas.microsoft.com/office/drawing/2014/main" id="{7422BA49-0F91-4B36-99DD-F3E0302FDA7C}"/>
                </a:ext>
              </a:extLst>
            </p:cNvPr>
            <p:cNvGrpSpPr/>
            <p:nvPr/>
          </p:nvGrpSpPr>
          <p:grpSpPr>
            <a:xfrm>
              <a:off x="1" y="1932466"/>
              <a:ext cx="2187252" cy="309628"/>
              <a:chOff x="120338" y="1858315"/>
              <a:chExt cx="1946577" cy="309628"/>
            </a:xfrm>
            <a:solidFill>
              <a:srgbClr val="DCECF9"/>
            </a:solidFill>
          </p:grpSpPr>
          <p:sp>
            <p:nvSpPr>
              <p:cNvPr id="180" name="Rectangle 179">
                <a:extLst>
                  <a:ext uri="{FF2B5EF4-FFF2-40B4-BE49-F238E27FC236}">
                    <a16:creationId xmlns:a16="http://schemas.microsoft.com/office/drawing/2014/main" id="{069EC854-F532-441D-BB13-58568869AAE5}"/>
                  </a:ext>
                </a:extLst>
              </p:cNvPr>
              <p:cNvSpPr/>
              <p:nvPr/>
            </p:nvSpPr>
            <p:spPr bwMode="auto">
              <a:xfrm>
                <a:off x="120338" y="1858315"/>
                <a:ext cx="934357" cy="309628"/>
              </a:xfrm>
              <a:prstGeom prst="rect">
                <a:avLst/>
              </a:prstGeom>
              <a:no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tx2"/>
                    </a:solidFill>
                    <a:latin typeface="Segoe UI Semilight"/>
                  </a:rPr>
                  <a:t>Cache</a:t>
                </a:r>
                <a:endParaRPr lang="en-GB" sz="1399" dirty="0">
                  <a:solidFill>
                    <a:schemeClr val="tx2"/>
                  </a:solidFill>
                  <a:latin typeface="Segoe UI Semilight"/>
                </a:endParaRPr>
              </a:p>
            </p:txBody>
          </p:sp>
          <p:sp>
            <p:nvSpPr>
              <p:cNvPr id="181" name="Rectangle 180">
                <a:extLst>
                  <a:ext uri="{FF2B5EF4-FFF2-40B4-BE49-F238E27FC236}">
                    <a16:creationId xmlns:a16="http://schemas.microsoft.com/office/drawing/2014/main" id="{47C9E6EF-D9C7-40E6-8043-870E0ECFC340}"/>
                  </a:ext>
                </a:extLst>
              </p:cNvPr>
              <p:cNvSpPr/>
              <p:nvPr/>
            </p:nvSpPr>
            <p:spPr bwMode="auto">
              <a:xfrm>
                <a:off x="1132558" y="1858315"/>
                <a:ext cx="934357" cy="309628"/>
              </a:xfrm>
              <a:prstGeom prst="rect">
                <a:avLst/>
              </a:prstGeom>
              <a:no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tx2"/>
                    </a:solidFill>
                    <a:latin typeface="Segoe UI Semilight"/>
                  </a:rPr>
                  <a:t>TempDB</a:t>
                </a:r>
                <a:endParaRPr lang="en-GB" sz="1399" dirty="0">
                  <a:solidFill>
                    <a:schemeClr val="tx2"/>
                  </a:solidFill>
                  <a:latin typeface="Segoe UI Semilight"/>
                </a:endParaRPr>
              </a:p>
            </p:txBody>
          </p:sp>
        </p:grpSp>
        <p:sp>
          <p:nvSpPr>
            <p:cNvPr id="182" name="Rectangle 181">
              <a:extLst>
                <a:ext uri="{FF2B5EF4-FFF2-40B4-BE49-F238E27FC236}">
                  <a16:creationId xmlns:a16="http://schemas.microsoft.com/office/drawing/2014/main" id="{355D1DEF-39BB-4C0B-BA5A-33C05818ED6C}"/>
                </a:ext>
              </a:extLst>
            </p:cNvPr>
            <p:cNvSpPr/>
            <p:nvPr/>
          </p:nvSpPr>
          <p:spPr bwMode="auto">
            <a:xfrm>
              <a:off x="120338" y="1264818"/>
              <a:ext cx="194657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NVMe SSD</a:t>
              </a:r>
              <a:endParaRPr lang="en-GB" sz="1399" dirty="0">
                <a:solidFill>
                  <a:schemeClr val="bg1"/>
                </a:solidFill>
                <a:latin typeface="Segoe UI Semilight"/>
              </a:endParaRPr>
            </a:p>
          </p:txBody>
        </p:sp>
        <p:sp>
          <p:nvSpPr>
            <p:cNvPr id="13" name="Trapezoid 12">
              <a:extLst>
                <a:ext uri="{FF2B5EF4-FFF2-40B4-BE49-F238E27FC236}">
                  <a16:creationId xmlns:a16="http://schemas.microsoft.com/office/drawing/2014/main" id="{F92FA90B-6D83-4677-9BA6-2342B898570D}"/>
                </a:ext>
              </a:extLst>
            </p:cNvPr>
            <p:cNvSpPr/>
            <p:nvPr/>
          </p:nvSpPr>
          <p:spPr bwMode="auto">
            <a:xfrm>
              <a:off x="0" y="1656454"/>
              <a:ext cx="2180166" cy="172505"/>
            </a:xfrm>
            <a:prstGeom prst="trapezoid">
              <a:avLst>
                <a:gd name="adj" fmla="val 61212"/>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sp>
          <p:nvSpPr>
            <p:cNvPr id="275" name="Rectangle 274">
              <a:extLst>
                <a:ext uri="{FF2B5EF4-FFF2-40B4-BE49-F238E27FC236}">
                  <a16:creationId xmlns:a16="http://schemas.microsoft.com/office/drawing/2014/main" id="{2BAA43BC-81CE-4D00-85A9-E9B36B92E7FB}"/>
                </a:ext>
              </a:extLst>
            </p:cNvPr>
            <p:cNvSpPr/>
            <p:nvPr/>
          </p:nvSpPr>
          <p:spPr bwMode="auto">
            <a:xfrm>
              <a:off x="120338" y="873182"/>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Cores</a:t>
              </a:r>
              <a:endParaRPr lang="en-GB" sz="1399" dirty="0">
                <a:solidFill>
                  <a:schemeClr val="bg1"/>
                </a:solidFill>
                <a:latin typeface="Segoe UI Semilight"/>
              </a:endParaRPr>
            </a:p>
          </p:txBody>
        </p:sp>
        <p:sp>
          <p:nvSpPr>
            <p:cNvPr id="276" name="Rectangle 275">
              <a:extLst>
                <a:ext uri="{FF2B5EF4-FFF2-40B4-BE49-F238E27FC236}">
                  <a16:creationId xmlns:a16="http://schemas.microsoft.com/office/drawing/2014/main" id="{7FF22072-C873-446A-9049-3E32BC218D7D}"/>
                </a:ext>
              </a:extLst>
            </p:cNvPr>
            <p:cNvSpPr/>
            <p:nvPr/>
          </p:nvSpPr>
          <p:spPr bwMode="auto">
            <a:xfrm>
              <a:off x="1132558" y="873182"/>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Memory</a:t>
              </a:r>
              <a:endParaRPr lang="en-GB" sz="1399" dirty="0">
                <a:solidFill>
                  <a:schemeClr val="bg1"/>
                </a:solidFill>
                <a:latin typeface="Segoe UI Semilight"/>
              </a:endParaRPr>
            </a:p>
          </p:txBody>
        </p:sp>
      </p:grpSp>
      <p:sp>
        <p:nvSpPr>
          <p:cNvPr id="313" name="Rectangle 312">
            <a:extLst>
              <a:ext uri="{FF2B5EF4-FFF2-40B4-BE49-F238E27FC236}">
                <a16:creationId xmlns:a16="http://schemas.microsoft.com/office/drawing/2014/main" id="{16F1B168-09A4-4801-9E08-4B5BAB9DF509}"/>
              </a:ext>
            </a:extLst>
          </p:cNvPr>
          <p:cNvSpPr/>
          <p:nvPr/>
        </p:nvSpPr>
        <p:spPr bwMode="auto">
          <a:xfrm>
            <a:off x="7756552" y="4674031"/>
            <a:ext cx="1175522" cy="316927"/>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99" dirty="0">
                <a:solidFill>
                  <a:schemeClr val="tx2"/>
                </a:solidFill>
                <a:latin typeface="Segoe UI Semilight"/>
              </a:rPr>
              <a:t>Data</a:t>
            </a:r>
          </a:p>
        </p:txBody>
      </p:sp>
      <p:sp>
        <p:nvSpPr>
          <p:cNvPr id="314" name="Rectangle 313">
            <a:extLst>
              <a:ext uri="{FF2B5EF4-FFF2-40B4-BE49-F238E27FC236}">
                <a16:creationId xmlns:a16="http://schemas.microsoft.com/office/drawing/2014/main" id="{2C194EF0-F8C9-4FAB-8078-BC702A106243}"/>
              </a:ext>
            </a:extLst>
          </p:cNvPr>
          <p:cNvSpPr/>
          <p:nvPr/>
        </p:nvSpPr>
        <p:spPr bwMode="auto">
          <a:xfrm>
            <a:off x="7756552" y="5054976"/>
            <a:ext cx="1175522" cy="316927"/>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1399" dirty="0">
                <a:solidFill>
                  <a:schemeClr val="tx2"/>
                </a:solidFill>
                <a:latin typeface="Segoe UI Semilight"/>
              </a:rPr>
              <a:t>Log</a:t>
            </a:r>
          </a:p>
        </p:txBody>
      </p:sp>
      <p:grpSp>
        <p:nvGrpSpPr>
          <p:cNvPr id="185" name="Group 184">
            <a:extLst>
              <a:ext uri="{FF2B5EF4-FFF2-40B4-BE49-F238E27FC236}">
                <a16:creationId xmlns:a16="http://schemas.microsoft.com/office/drawing/2014/main" id="{AB0847F2-DC3E-49E1-B147-06F45003C19C}"/>
              </a:ext>
            </a:extLst>
          </p:cNvPr>
          <p:cNvGrpSpPr/>
          <p:nvPr/>
        </p:nvGrpSpPr>
        <p:grpSpPr>
          <a:xfrm>
            <a:off x="5086713" y="1780949"/>
            <a:ext cx="2186943" cy="1488526"/>
            <a:chOff x="0" y="753357"/>
            <a:chExt cx="2187253" cy="1488737"/>
          </a:xfrm>
        </p:grpSpPr>
        <p:sp>
          <p:nvSpPr>
            <p:cNvPr id="186" name="Rectangle 185">
              <a:extLst>
                <a:ext uri="{FF2B5EF4-FFF2-40B4-BE49-F238E27FC236}">
                  <a16:creationId xmlns:a16="http://schemas.microsoft.com/office/drawing/2014/main" id="{86879E69-C4DB-42C4-BE46-8DAE06FA29ED}"/>
                </a:ext>
              </a:extLst>
            </p:cNvPr>
            <p:cNvSpPr/>
            <p:nvPr/>
          </p:nvSpPr>
          <p:spPr bwMode="auto">
            <a:xfrm>
              <a:off x="3543" y="753357"/>
              <a:ext cx="2180166" cy="928876"/>
            </a:xfrm>
            <a:prstGeom prst="rect">
              <a:avLst/>
            </a:prstGeom>
            <a:no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endParaRPr lang="en-GB" sz="1399" dirty="0">
                <a:solidFill>
                  <a:schemeClr val="tx2"/>
                </a:solidFill>
                <a:latin typeface="Segoe UI Semilight"/>
              </a:endParaRPr>
            </a:p>
          </p:txBody>
        </p:sp>
        <p:grpSp>
          <p:nvGrpSpPr>
            <p:cNvPr id="187" name="Group 186">
              <a:extLst>
                <a:ext uri="{FF2B5EF4-FFF2-40B4-BE49-F238E27FC236}">
                  <a16:creationId xmlns:a16="http://schemas.microsoft.com/office/drawing/2014/main" id="{B46634B1-94DE-4584-9591-821ABA107A2B}"/>
                </a:ext>
              </a:extLst>
            </p:cNvPr>
            <p:cNvGrpSpPr/>
            <p:nvPr/>
          </p:nvGrpSpPr>
          <p:grpSpPr>
            <a:xfrm>
              <a:off x="1" y="1932466"/>
              <a:ext cx="2187252" cy="309628"/>
              <a:chOff x="120338" y="1858315"/>
              <a:chExt cx="1946577" cy="309628"/>
            </a:xfrm>
            <a:solidFill>
              <a:srgbClr val="DCECF9"/>
            </a:solidFill>
          </p:grpSpPr>
          <p:sp>
            <p:nvSpPr>
              <p:cNvPr id="193" name="Rectangle 192">
                <a:extLst>
                  <a:ext uri="{FF2B5EF4-FFF2-40B4-BE49-F238E27FC236}">
                    <a16:creationId xmlns:a16="http://schemas.microsoft.com/office/drawing/2014/main" id="{932D2128-4649-4FFA-AB07-C3835FF0D229}"/>
                  </a:ext>
                </a:extLst>
              </p:cNvPr>
              <p:cNvSpPr/>
              <p:nvPr/>
            </p:nvSpPr>
            <p:spPr bwMode="auto">
              <a:xfrm>
                <a:off x="120338" y="1858315"/>
                <a:ext cx="934357" cy="309628"/>
              </a:xfrm>
              <a:prstGeom prst="rect">
                <a:avLst/>
              </a:prstGeom>
              <a:no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tx2"/>
                    </a:solidFill>
                    <a:latin typeface="Segoe UI Semilight"/>
                  </a:rPr>
                  <a:t>Cache</a:t>
                </a:r>
                <a:endParaRPr lang="en-GB" sz="1399" dirty="0">
                  <a:solidFill>
                    <a:schemeClr val="tx2"/>
                  </a:solidFill>
                  <a:latin typeface="Segoe UI Semilight"/>
                </a:endParaRPr>
              </a:p>
            </p:txBody>
          </p:sp>
          <p:sp>
            <p:nvSpPr>
              <p:cNvPr id="194" name="Rectangle 193">
                <a:extLst>
                  <a:ext uri="{FF2B5EF4-FFF2-40B4-BE49-F238E27FC236}">
                    <a16:creationId xmlns:a16="http://schemas.microsoft.com/office/drawing/2014/main" id="{9A414A63-7719-4803-B8BA-E0B048EC35BA}"/>
                  </a:ext>
                </a:extLst>
              </p:cNvPr>
              <p:cNvSpPr/>
              <p:nvPr/>
            </p:nvSpPr>
            <p:spPr bwMode="auto">
              <a:xfrm>
                <a:off x="1132558" y="1858315"/>
                <a:ext cx="934357" cy="309628"/>
              </a:xfrm>
              <a:prstGeom prst="rect">
                <a:avLst/>
              </a:prstGeom>
              <a:no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tx2"/>
                    </a:solidFill>
                    <a:latin typeface="Segoe UI Semilight"/>
                  </a:rPr>
                  <a:t>TempDB</a:t>
                </a:r>
                <a:endParaRPr lang="en-GB" sz="1399" dirty="0">
                  <a:solidFill>
                    <a:schemeClr val="tx2"/>
                  </a:solidFill>
                  <a:latin typeface="Segoe UI Semilight"/>
                </a:endParaRPr>
              </a:p>
            </p:txBody>
          </p:sp>
        </p:grpSp>
        <p:sp>
          <p:nvSpPr>
            <p:cNvPr id="188" name="Rectangle 187">
              <a:extLst>
                <a:ext uri="{FF2B5EF4-FFF2-40B4-BE49-F238E27FC236}">
                  <a16:creationId xmlns:a16="http://schemas.microsoft.com/office/drawing/2014/main" id="{6867DB5B-F066-4F4D-9AB7-12923864FE99}"/>
                </a:ext>
              </a:extLst>
            </p:cNvPr>
            <p:cNvSpPr/>
            <p:nvPr/>
          </p:nvSpPr>
          <p:spPr bwMode="auto">
            <a:xfrm>
              <a:off x="120338" y="1264818"/>
              <a:ext cx="194657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NVMe SSD</a:t>
              </a:r>
              <a:endParaRPr lang="en-GB" sz="1399" dirty="0">
                <a:solidFill>
                  <a:schemeClr val="bg1"/>
                </a:solidFill>
                <a:latin typeface="Segoe UI Semilight"/>
              </a:endParaRPr>
            </a:p>
          </p:txBody>
        </p:sp>
        <p:sp>
          <p:nvSpPr>
            <p:cNvPr id="189" name="Trapezoid 188">
              <a:extLst>
                <a:ext uri="{FF2B5EF4-FFF2-40B4-BE49-F238E27FC236}">
                  <a16:creationId xmlns:a16="http://schemas.microsoft.com/office/drawing/2014/main" id="{34576900-AC38-4ED6-AE6D-22505AC4768E}"/>
                </a:ext>
              </a:extLst>
            </p:cNvPr>
            <p:cNvSpPr/>
            <p:nvPr/>
          </p:nvSpPr>
          <p:spPr bwMode="auto">
            <a:xfrm>
              <a:off x="0" y="1656454"/>
              <a:ext cx="2180166" cy="172505"/>
            </a:xfrm>
            <a:prstGeom prst="trapezoid">
              <a:avLst>
                <a:gd name="adj" fmla="val 61212"/>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sp>
          <p:nvSpPr>
            <p:cNvPr id="190" name="Rectangle 189">
              <a:extLst>
                <a:ext uri="{FF2B5EF4-FFF2-40B4-BE49-F238E27FC236}">
                  <a16:creationId xmlns:a16="http://schemas.microsoft.com/office/drawing/2014/main" id="{ADF7A0B9-B1F8-421B-A935-527DC518253B}"/>
                </a:ext>
              </a:extLst>
            </p:cNvPr>
            <p:cNvSpPr/>
            <p:nvPr/>
          </p:nvSpPr>
          <p:spPr bwMode="auto">
            <a:xfrm>
              <a:off x="120338" y="873182"/>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Cores</a:t>
              </a:r>
              <a:endParaRPr lang="en-GB" sz="1399" dirty="0">
                <a:solidFill>
                  <a:schemeClr val="bg1"/>
                </a:solidFill>
                <a:latin typeface="Segoe UI Semilight"/>
              </a:endParaRPr>
            </a:p>
          </p:txBody>
        </p:sp>
        <p:sp>
          <p:nvSpPr>
            <p:cNvPr id="191" name="Rectangle 190">
              <a:extLst>
                <a:ext uri="{FF2B5EF4-FFF2-40B4-BE49-F238E27FC236}">
                  <a16:creationId xmlns:a16="http://schemas.microsoft.com/office/drawing/2014/main" id="{681DB066-6383-4891-AFA5-CF1D659F0FBD}"/>
                </a:ext>
              </a:extLst>
            </p:cNvPr>
            <p:cNvSpPr/>
            <p:nvPr/>
          </p:nvSpPr>
          <p:spPr bwMode="auto">
            <a:xfrm>
              <a:off x="1132558" y="873182"/>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Memory</a:t>
              </a:r>
              <a:endParaRPr lang="en-GB" sz="1399" dirty="0">
                <a:solidFill>
                  <a:schemeClr val="bg1"/>
                </a:solidFill>
                <a:latin typeface="Segoe UI Semilight"/>
              </a:endParaRPr>
            </a:p>
          </p:txBody>
        </p:sp>
      </p:grpSp>
      <p:grpSp>
        <p:nvGrpSpPr>
          <p:cNvPr id="195" name="Group 194">
            <a:extLst>
              <a:ext uri="{FF2B5EF4-FFF2-40B4-BE49-F238E27FC236}">
                <a16:creationId xmlns:a16="http://schemas.microsoft.com/office/drawing/2014/main" id="{B1736699-F120-48BA-9791-05D59E835055}"/>
              </a:ext>
            </a:extLst>
          </p:cNvPr>
          <p:cNvGrpSpPr/>
          <p:nvPr/>
        </p:nvGrpSpPr>
        <p:grpSpPr>
          <a:xfrm>
            <a:off x="8969924" y="1780949"/>
            <a:ext cx="2186943" cy="1488526"/>
            <a:chOff x="0" y="753357"/>
            <a:chExt cx="2187253" cy="1488737"/>
          </a:xfrm>
        </p:grpSpPr>
        <p:sp>
          <p:nvSpPr>
            <p:cNvPr id="196" name="Rectangle 195">
              <a:extLst>
                <a:ext uri="{FF2B5EF4-FFF2-40B4-BE49-F238E27FC236}">
                  <a16:creationId xmlns:a16="http://schemas.microsoft.com/office/drawing/2014/main" id="{CA8AFA40-EAEB-4877-BFAB-241CF78F2E9D}"/>
                </a:ext>
              </a:extLst>
            </p:cNvPr>
            <p:cNvSpPr/>
            <p:nvPr/>
          </p:nvSpPr>
          <p:spPr bwMode="auto">
            <a:xfrm>
              <a:off x="3543" y="753357"/>
              <a:ext cx="2180166" cy="928876"/>
            </a:xfrm>
            <a:prstGeom prst="rect">
              <a:avLst/>
            </a:prstGeom>
            <a:no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endParaRPr lang="en-GB" sz="1399" dirty="0">
                <a:solidFill>
                  <a:schemeClr val="tx2"/>
                </a:solidFill>
                <a:latin typeface="Segoe UI Semilight"/>
              </a:endParaRPr>
            </a:p>
          </p:txBody>
        </p:sp>
        <p:grpSp>
          <p:nvGrpSpPr>
            <p:cNvPr id="197" name="Group 196">
              <a:extLst>
                <a:ext uri="{FF2B5EF4-FFF2-40B4-BE49-F238E27FC236}">
                  <a16:creationId xmlns:a16="http://schemas.microsoft.com/office/drawing/2014/main" id="{26EA1916-4FA1-41A5-BECE-31AA3889BA61}"/>
                </a:ext>
              </a:extLst>
            </p:cNvPr>
            <p:cNvGrpSpPr/>
            <p:nvPr/>
          </p:nvGrpSpPr>
          <p:grpSpPr>
            <a:xfrm>
              <a:off x="1" y="1932466"/>
              <a:ext cx="2187252" cy="309628"/>
              <a:chOff x="120338" y="1858315"/>
              <a:chExt cx="1946577" cy="309628"/>
            </a:xfrm>
            <a:solidFill>
              <a:srgbClr val="DCECF9"/>
            </a:solidFill>
          </p:grpSpPr>
          <p:sp>
            <p:nvSpPr>
              <p:cNvPr id="274" name="Rectangle 273">
                <a:extLst>
                  <a:ext uri="{FF2B5EF4-FFF2-40B4-BE49-F238E27FC236}">
                    <a16:creationId xmlns:a16="http://schemas.microsoft.com/office/drawing/2014/main" id="{863A8216-F8EB-4040-BAE0-A6DB00A10F2A}"/>
                  </a:ext>
                </a:extLst>
              </p:cNvPr>
              <p:cNvSpPr/>
              <p:nvPr/>
            </p:nvSpPr>
            <p:spPr bwMode="auto">
              <a:xfrm>
                <a:off x="120338" y="1858315"/>
                <a:ext cx="934357" cy="309628"/>
              </a:xfrm>
              <a:prstGeom prst="rect">
                <a:avLst/>
              </a:prstGeom>
              <a:no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tx2"/>
                    </a:solidFill>
                    <a:latin typeface="Segoe UI Semilight"/>
                  </a:rPr>
                  <a:t>Cache</a:t>
                </a:r>
                <a:endParaRPr lang="en-GB" sz="1399" dirty="0">
                  <a:solidFill>
                    <a:schemeClr val="tx2"/>
                  </a:solidFill>
                  <a:latin typeface="Segoe UI Semilight"/>
                </a:endParaRPr>
              </a:p>
            </p:txBody>
          </p:sp>
          <p:sp>
            <p:nvSpPr>
              <p:cNvPr id="286" name="Rectangle 285">
                <a:extLst>
                  <a:ext uri="{FF2B5EF4-FFF2-40B4-BE49-F238E27FC236}">
                    <a16:creationId xmlns:a16="http://schemas.microsoft.com/office/drawing/2014/main" id="{1C5927A5-7818-4712-A97E-269EBB6C926F}"/>
                  </a:ext>
                </a:extLst>
              </p:cNvPr>
              <p:cNvSpPr/>
              <p:nvPr/>
            </p:nvSpPr>
            <p:spPr bwMode="auto">
              <a:xfrm>
                <a:off x="1132558" y="1858315"/>
                <a:ext cx="934357" cy="309628"/>
              </a:xfrm>
              <a:prstGeom prst="rect">
                <a:avLst/>
              </a:prstGeom>
              <a:noFill/>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tx2"/>
                    </a:solidFill>
                    <a:latin typeface="Segoe UI Semilight"/>
                  </a:rPr>
                  <a:t>TempDB</a:t>
                </a:r>
                <a:endParaRPr lang="en-GB" sz="1399" dirty="0">
                  <a:solidFill>
                    <a:schemeClr val="tx2"/>
                  </a:solidFill>
                  <a:latin typeface="Segoe UI Semilight"/>
                </a:endParaRPr>
              </a:p>
            </p:txBody>
          </p:sp>
        </p:grpSp>
        <p:sp>
          <p:nvSpPr>
            <p:cNvPr id="198" name="Rectangle 197">
              <a:extLst>
                <a:ext uri="{FF2B5EF4-FFF2-40B4-BE49-F238E27FC236}">
                  <a16:creationId xmlns:a16="http://schemas.microsoft.com/office/drawing/2014/main" id="{3A2A9072-BD69-41CF-94EC-2B2F412010C4}"/>
                </a:ext>
              </a:extLst>
            </p:cNvPr>
            <p:cNvSpPr/>
            <p:nvPr/>
          </p:nvSpPr>
          <p:spPr bwMode="auto">
            <a:xfrm>
              <a:off x="120338" y="1264818"/>
              <a:ext cx="194657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NVMe SSD</a:t>
              </a:r>
              <a:endParaRPr lang="en-GB" sz="1399" dirty="0">
                <a:solidFill>
                  <a:schemeClr val="bg1"/>
                </a:solidFill>
                <a:latin typeface="Segoe UI Semilight"/>
              </a:endParaRPr>
            </a:p>
          </p:txBody>
        </p:sp>
        <p:sp>
          <p:nvSpPr>
            <p:cNvPr id="199" name="Trapezoid 198">
              <a:extLst>
                <a:ext uri="{FF2B5EF4-FFF2-40B4-BE49-F238E27FC236}">
                  <a16:creationId xmlns:a16="http://schemas.microsoft.com/office/drawing/2014/main" id="{309C3E5F-6C19-4444-9EE0-3E43145861E2}"/>
                </a:ext>
              </a:extLst>
            </p:cNvPr>
            <p:cNvSpPr/>
            <p:nvPr/>
          </p:nvSpPr>
          <p:spPr bwMode="auto">
            <a:xfrm>
              <a:off x="0" y="1656454"/>
              <a:ext cx="2180166" cy="172505"/>
            </a:xfrm>
            <a:prstGeom prst="trapezoid">
              <a:avLst>
                <a:gd name="adj" fmla="val 61212"/>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sp>
          <p:nvSpPr>
            <p:cNvPr id="200" name="Rectangle 199">
              <a:extLst>
                <a:ext uri="{FF2B5EF4-FFF2-40B4-BE49-F238E27FC236}">
                  <a16:creationId xmlns:a16="http://schemas.microsoft.com/office/drawing/2014/main" id="{9114C65B-D74D-4731-BCE4-E90F99FC4F99}"/>
                </a:ext>
              </a:extLst>
            </p:cNvPr>
            <p:cNvSpPr/>
            <p:nvPr/>
          </p:nvSpPr>
          <p:spPr bwMode="auto">
            <a:xfrm>
              <a:off x="120338" y="873182"/>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Cores</a:t>
              </a:r>
              <a:endParaRPr lang="en-GB" sz="1399" dirty="0">
                <a:solidFill>
                  <a:schemeClr val="bg1"/>
                </a:solidFill>
                <a:latin typeface="Segoe UI Semilight"/>
              </a:endParaRPr>
            </a:p>
          </p:txBody>
        </p:sp>
        <p:sp>
          <p:nvSpPr>
            <p:cNvPr id="257" name="Rectangle 256">
              <a:extLst>
                <a:ext uri="{FF2B5EF4-FFF2-40B4-BE49-F238E27FC236}">
                  <a16:creationId xmlns:a16="http://schemas.microsoft.com/office/drawing/2014/main" id="{64A1C212-45CD-4AA0-AD4D-449B021C1BBF}"/>
                </a:ext>
              </a:extLst>
            </p:cNvPr>
            <p:cNvSpPr/>
            <p:nvPr/>
          </p:nvSpPr>
          <p:spPr bwMode="auto">
            <a:xfrm>
              <a:off x="1132558" y="873182"/>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Memory</a:t>
              </a:r>
              <a:endParaRPr lang="en-GB" sz="1399" dirty="0">
                <a:solidFill>
                  <a:schemeClr val="bg1"/>
                </a:solidFill>
                <a:latin typeface="Segoe UI Semilight"/>
              </a:endParaRPr>
            </a:p>
          </p:txBody>
        </p:sp>
      </p:grpSp>
      <p:sp>
        <p:nvSpPr>
          <p:cNvPr id="287" name="Rectangle 286">
            <a:extLst>
              <a:ext uri="{FF2B5EF4-FFF2-40B4-BE49-F238E27FC236}">
                <a16:creationId xmlns:a16="http://schemas.microsoft.com/office/drawing/2014/main" id="{BFBD9F2B-F505-4AB0-8992-C09A921B5D51}"/>
              </a:ext>
            </a:extLst>
          </p:cNvPr>
          <p:cNvSpPr/>
          <p:nvPr/>
        </p:nvSpPr>
        <p:spPr bwMode="auto">
          <a:xfrm>
            <a:off x="3509893" y="5131166"/>
            <a:ext cx="1777641" cy="457135"/>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399" dirty="0">
              <a:solidFill>
                <a:schemeClr val="tx2"/>
              </a:solidFill>
              <a:latin typeface="Segoe UI Semilight"/>
            </a:endParaRPr>
          </a:p>
        </p:txBody>
      </p:sp>
      <p:sp>
        <p:nvSpPr>
          <p:cNvPr id="288" name="Rectangle 287">
            <a:extLst>
              <a:ext uri="{FF2B5EF4-FFF2-40B4-BE49-F238E27FC236}">
                <a16:creationId xmlns:a16="http://schemas.microsoft.com/office/drawing/2014/main" id="{349A60F6-084B-48FB-9AEF-D067F593FF7B}"/>
              </a:ext>
            </a:extLst>
          </p:cNvPr>
          <p:cNvSpPr/>
          <p:nvPr/>
        </p:nvSpPr>
        <p:spPr bwMode="auto">
          <a:xfrm>
            <a:off x="3357514" y="4978787"/>
            <a:ext cx="1777641" cy="457135"/>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399" dirty="0">
              <a:solidFill>
                <a:schemeClr val="tx2"/>
              </a:solidFill>
              <a:latin typeface="Segoe UI Semilight"/>
            </a:endParaRPr>
          </a:p>
        </p:txBody>
      </p:sp>
      <p:sp>
        <p:nvSpPr>
          <p:cNvPr id="289" name="Rectangle 288">
            <a:extLst>
              <a:ext uri="{FF2B5EF4-FFF2-40B4-BE49-F238E27FC236}">
                <a16:creationId xmlns:a16="http://schemas.microsoft.com/office/drawing/2014/main" id="{679F3993-55F1-47DE-867B-99B2A5BCA482}"/>
              </a:ext>
            </a:extLst>
          </p:cNvPr>
          <p:cNvSpPr/>
          <p:nvPr/>
        </p:nvSpPr>
        <p:spPr bwMode="auto">
          <a:xfrm>
            <a:off x="3205136" y="4826408"/>
            <a:ext cx="1777641" cy="457135"/>
          </a:xfrm>
          <a:prstGeom prst="rect">
            <a:avLst/>
          </a:prstGeom>
          <a:solidFill>
            <a:schemeClr val="bg1"/>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en-US" sz="1399" dirty="0">
                <a:solidFill>
                  <a:schemeClr val="tx2"/>
                </a:solidFill>
                <a:latin typeface="Segoe UI Semilight"/>
              </a:rPr>
              <a:t>Snapshot backups</a:t>
            </a:r>
          </a:p>
        </p:txBody>
      </p:sp>
      <p:cxnSp>
        <p:nvCxnSpPr>
          <p:cNvPr id="278" name="Straight Connector 277">
            <a:extLst>
              <a:ext uri="{FF2B5EF4-FFF2-40B4-BE49-F238E27FC236}">
                <a16:creationId xmlns:a16="http://schemas.microsoft.com/office/drawing/2014/main" id="{05EFA083-C400-4FB3-A796-F70683FA0713}"/>
              </a:ext>
            </a:extLst>
          </p:cNvPr>
          <p:cNvCxnSpPr/>
          <p:nvPr/>
        </p:nvCxnSpPr>
        <p:spPr>
          <a:xfrm>
            <a:off x="838310" y="1598162"/>
            <a:ext cx="10971244" cy="0"/>
          </a:xfrm>
          <a:prstGeom prst="line">
            <a:avLst/>
          </a:prstGeom>
          <a:ln w="12700">
            <a:solidFill>
              <a:schemeClr val="tx2">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EF0661CF-8E32-47CC-ACBE-71DB9C390DC0}"/>
              </a:ext>
            </a:extLst>
          </p:cNvPr>
          <p:cNvSpPr txBox="1"/>
          <p:nvPr/>
        </p:nvSpPr>
        <p:spPr>
          <a:xfrm rot="16200000">
            <a:off x="166189" y="715257"/>
            <a:ext cx="882644" cy="464800"/>
          </a:xfrm>
          <a:prstGeom prst="rect">
            <a:avLst/>
          </a:prstGeom>
          <a:noFill/>
        </p:spPr>
        <p:txBody>
          <a:bodyPr wrap="none" lIns="182854" tIns="146283" rIns="182854" bIns="146283" rtlCol="0">
            <a:spAutoFit/>
          </a:bodyPr>
          <a:lstStyle/>
          <a:p>
            <a:pPr algn="ctr" defTabSz="950973" fontAlgn="base">
              <a:lnSpc>
                <a:spcPct val="90000"/>
              </a:lnSpc>
              <a:spcBef>
                <a:spcPct val="0"/>
              </a:spcBef>
              <a:spcAft>
                <a:spcPts val="612"/>
              </a:spcAft>
              <a:defRPr/>
            </a:pPr>
            <a:r>
              <a:rPr lang="en-US" sz="1199" dirty="0">
                <a:solidFill>
                  <a:schemeClr val="tx2"/>
                </a:solidFill>
                <a:latin typeface="Segoe UI" panose="020B0502040204020203" pitchFamily="34" charset="0"/>
                <a:cs typeface="Segoe UI" panose="020B0502040204020203" pitchFamily="34" charset="0"/>
              </a:rPr>
              <a:t>Control</a:t>
            </a:r>
            <a:endParaRPr lang="en-GB" sz="1199" dirty="0">
              <a:solidFill>
                <a:schemeClr val="tx2"/>
              </a:solidFill>
              <a:latin typeface="Segoe UI" panose="020B0502040204020203" pitchFamily="34" charset="0"/>
              <a:cs typeface="Segoe UI" panose="020B0502040204020203" pitchFamily="34" charset="0"/>
            </a:endParaRPr>
          </a:p>
        </p:txBody>
      </p:sp>
      <p:grpSp>
        <p:nvGrpSpPr>
          <p:cNvPr id="280" name="Group 279">
            <a:extLst>
              <a:ext uri="{FF2B5EF4-FFF2-40B4-BE49-F238E27FC236}">
                <a16:creationId xmlns:a16="http://schemas.microsoft.com/office/drawing/2014/main" id="{A35E4C88-8776-47DF-8918-31523A2767D5}"/>
              </a:ext>
            </a:extLst>
          </p:cNvPr>
          <p:cNvGrpSpPr/>
          <p:nvPr/>
        </p:nvGrpSpPr>
        <p:grpSpPr>
          <a:xfrm>
            <a:off x="1202037" y="491833"/>
            <a:ext cx="2179857" cy="878393"/>
            <a:chOff x="1238204" y="1748518"/>
            <a:chExt cx="2180166" cy="878518"/>
          </a:xfrm>
        </p:grpSpPr>
        <p:sp>
          <p:nvSpPr>
            <p:cNvPr id="281" name="Rectangle 280">
              <a:extLst>
                <a:ext uri="{FF2B5EF4-FFF2-40B4-BE49-F238E27FC236}">
                  <a16:creationId xmlns:a16="http://schemas.microsoft.com/office/drawing/2014/main" id="{D12B897F-C80A-4F4B-8C06-C5E0CCFE61BA}"/>
                </a:ext>
              </a:extLst>
            </p:cNvPr>
            <p:cNvSpPr/>
            <p:nvPr/>
          </p:nvSpPr>
          <p:spPr bwMode="auto">
            <a:xfrm>
              <a:off x="1238204" y="1748518"/>
              <a:ext cx="2180166" cy="878518"/>
            </a:xfrm>
            <a:prstGeom prst="rect">
              <a:avLst/>
            </a:prstGeom>
            <a:no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endParaRPr lang="en-GB" sz="1399" dirty="0">
                <a:solidFill>
                  <a:schemeClr val="tx2"/>
                </a:solidFill>
                <a:latin typeface="Segoe UI Semilight"/>
              </a:endParaRPr>
            </a:p>
          </p:txBody>
        </p:sp>
        <p:sp>
          <p:nvSpPr>
            <p:cNvPr id="282" name="Rectangle 281">
              <a:extLst>
                <a:ext uri="{FF2B5EF4-FFF2-40B4-BE49-F238E27FC236}">
                  <a16:creationId xmlns:a16="http://schemas.microsoft.com/office/drawing/2014/main" id="{CCAC5E34-0B89-4E2D-9F3A-1BDE2CBE3CB8}"/>
                </a:ext>
              </a:extLst>
            </p:cNvPr>
            <p:cNvSpPr/>
            <p:nvPr/>
          </p:nvSpPr>
          <p:spPr bwMode="auto">
            <a:xfrm>
              <a:off x="1354999" y="1854515"/>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Cores</a:t>
              </a:r>
              <a:endParaRPr lang="en-GB" sz="1399" dirty="0">
                <a:solidFill>
                  <a:schemeClr val="bg1"/>
                </a:solidFill>
                <a:latin typeface="Segoe UI Semilight"/>
              </a:endParaRPr>
            </a:p>
          </p:txBody>
        </p:sp>
        <p:sp>
          <p:nvSpPr>
            <p:cNvPr id="283" name="Rectangle 282">
              <a:extLst>
                <a:ext uri="{FF2B5EF4-FFF2-40B4-BE49-F238E27FC236}">
                  <a16:creationId xmlns:a16="http://schemas.microsoft.com/office/drawing/2014/main" id="{7F06C8BB-C8DF-4CE1-8BDC-330E84240366}"/>
                </a:ext>
              </a:extLst>
            </p:cNvPr>
            <p:cNvSpPr/>
            <p:nvPr/>
          </p:nvSpPr>
          <p:spPr bwMode="auto">
            <a:xfrm>
              <a:off x="2367219" y="1854515"/>
              <a:ext cx="93435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Memory</a:t>
              </a:r>
              <a:endParaRPr lang="en-GB" sz="1399" dirty="0">
                <a:solidFill>
                  <a:schemeClr val="bg1"/>
                </a:solidFill>
                <a:latin typeface="Segoe UI Semilight"/>
              </a:endParaRPr>
            </a:p>
          </p:txBody>
        </p:sp>
        <p:sp>
          <p:nvSpPr>
            <p:cNvPr id="284" name="Rectangle 283">
              <a:extLst>
                <a:ext uri="{FF2B5EF4-FFF2-40B4-BE49-F238E27FC236}">
                  <a16:creationId xmlns:a16="http://schemas.microsoft.com/office/drawing/2014/main" id="{85EA35E4-A511-4A26-A527-DE1B97162D91}"/>
                </a:ext>
              </a:extLst>
            </p:cNvPr>
            <p:cNvSpPr/>
            <p:nvPr/>
          </p:nvSpPr>
          <p:spPr bwMode="auto">
            <a:xfrm>
              <a:off x="1354999" y="2205053"/>
              <a:ext cx="1946577" cy="30962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defRPr/>
              </a:pPr>
              <a:r>
                <a:rPr lang="en-US" sz="1399" dirty="0">
                  <a:solidFill>
                    <a:schemeClr val="bg1"/>
                  </a:solidFill>
                  <a:latin typeface="Segoe UI Semilight"/>
                </a:rPr>
                <a:t>SSD TempDB</a:t>
              </a:r>
              <a:endParaRPr lang="en-GB" sz="1399" dirty="0">
                <a:solidFill>
                  <a:schemeClr val="bg1"/>
                </a:solidFill>
                <a:latin typeface="Segoe UI Semilight"/>
              </a:endParaRPr>
            </a:p>
          </p:txBody>
        </p:sp>
      </p:grpSp>
    </p:spTree>
    <p:extLst>
      <p:ext uri="{BB962C8B-B14F-4D97-AF65-F5344CB8AC3E}">
        <p14:creationId xmlns:p14="http://schemas.microsoft.com/office/powerpoint/2010/main" val="328096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1417 -0.03563 L 0.3167 -0.40604 " pathEditMode="relative" rAng="0" ptsTypes="AA">
                                      <p:cBhvr>
                                        <p:cTn id="6" dur="2000" fill="hold"/>
                                        <p:tgtEl>
                                          <p:spTgt spid="204"/>
                                        </p:tgtEl>
                                        <p:attrNameLst>
                                          <p:attrName>ppt_x</p:attrName>
                                          <p:attrName>ppt_y</p:attrName>
                                        </p:attrNameLst>
                                      </p:cBhvr>
                                      <p:rCtr x="16543" y="-18520"/>
                                    </p:animMotion>
                                  </p:childTnLst>
                                </p:cTn>
                              </p:par>
                              <p:par>
                                <p:cTn id="7" presetID="64" presetClass="path" presetSubtype="0" accel="50000" decel="50000" fill="hold" grpId="0" nodeType="withEffect">
                                  <p:stCondLst>
                                    <p:cond delay="0"/>
                                  </p:stCondLst>
                                  <p:childTnLst>
                                    <p:animMotion origin="layout" path="M 2.71381E-6 -2.11984E-6 L -0.03319 -0.40604 " pathEditMode="relative" rAng="0" ptsTypes="AA">
                                      <p:cBhvr>
                                        <p:cTn id="8" dur="2000" fill="hold"/>
                                        <p:tgtEl>
                                          <p:spTgt spid="216"/>
                                        </p:tgtEl>
                                        <p:attrNameLst>
                                          <p:attrName>ppt_x</p:attrName>
                                          <p:attrName>ppt_y</p:attrName>
                                        </p:attrNameLst>
                                      </p:cBhvr>
                                      <p:rCtr x="-1659" y="-20313"/>
                                    </p:animMotion>
                                  </p:childTnLst>
                                </p:cTn>
                              </p:par>
                              <p:par>
                                <p:cTn id="9" presetID="64" presetClass="path" presetSubtype="0" accel="50000" decel="50000" fill="hold" grpId="0" nodeType="withEffect">
                                  <p:stCondLst>
                                    <p:cond delay="0"/>
                                  </p:stCondLst>
                                  <p:childTnLst>
                                    <p:animMotion origin="layout" path="M -4.16135E-6 -2.11984E-6 L -0.10186 -0.40604 " pathEditMode="relative" rAng="0" ptsTypes="AA">
                                      <p:cBhvr>
                                        <p:cTn id="10" dur="2000" fill="hold"/>
                                        <p:tgtEl>
                                          <p:spTgt spid="226"/>
                                        </p:tgtEl>
                                        <p:attrNameLst>
                                          <p:attrName>ppt_x</p:attrName>
                                          <p:attrName>ppt_y</p:attrName>
                                        </p:attrNameLst>
                                      </p:cBhvr>
                                      <p:rCtr x="-5093" y="-20313"/>
                                    </p:animMotion>
                                  </p:childTnLst>
                                </p:cTn>
                              </p:par>
                              <p:par>
                                <p:cTn id="11" presetID="64" presetClass="path" presetSubtype="0" accel="50000" decel="50000" fill="hold" grpId="0" nodeType="withEffect">
                                  <p:stCondLst>
                                    <p:cond delay="0"/>
                                  </p:stCondLst>
                                  <p:childTnLst>
                                    <p:animMotion origin="layout" path="M -1.03651E-6 -2.11984E-6 L -0.24496 -0.40604 " pathEditMode="relative" rAng="0" ptsTypes="AA">
                                      <p:cBhvr>
                                        <p:cTn id="12" dur="2000" fill="hold"/>
                                        <p:tgtEl>
                                          <p:spTgt spid="236"/>
                                        </p:tgtEl>
                                        <p:attrNameLst>
                                          <p:attrName>ppt_x</p:attrName>
                                          <p:attrName>ppt_y</p:attrName>
                                        </p:attrNameLst>
                                      </p:cBhvr>
                                      <p:rCtr x="-12254" y="-20313"/>
                                    </p:animMotion>
                                  </p:childTnLst>
                                </p:cTn>
                              </p:par>
                              <p:par>
                                <p:cTn id="13" presetID="64" presetClass="path" presetSubtype="0" accel="50000" decel="50000" fill="hold" grpId="0" nodeType="withEffect">
                                  <p:stCondLst>
                                    <p:cond delay="0"/>
                                  </p:stCondLst>
                                  <p:childTnLst>
                                    <p:animMotion origin="layout" path="M -0.02183 -0.03472 L 0.04914 -0.40604 " pathEditMode="relative" rAng="0" ptsTypes="AA">
                                      <p:cBhvr>
                                        <p:cTn id="14" dur="2000" fill="hold"/>
                                        <p:tgtEl>
                                          <p:spTgt spid="246"/>
                                        </p:tgtEl>
                                        <p:attrNameLst>
                                          <p:attrName>ppt_x</p:attrName>
                                          <p:attrName>ppt_y</p:attrName>
                                        </p:attrNameLst>
                                      </p:cBhvr>
                                      <p:rCtr x="3549" y="-18566"/>
                                    </p:animMotion>
                                  </p:childTnLst>
                                </p:cTn>
                              </p:par>
                              <p:par>
                                <p:cTn id="15" presetID="64" presetClass="path" presetSubtype="0" accel="50000" decel="50000" fill="hold" grpId="0" nodeType="withEffect">
                                  <p:stCondLst>
                                    <p:cond delay="0"/>
                                  </p:stCondLst>
                                  <p:childTnLst>
                                    <p:animMotion origin="layout" path="M -2.94358E-6 -2.11984E-6 L -0.03485 -0.40604 " pathEditMode="relative" rAng="0" ptsTypes="AA">
                                      <p:cBhvr>
                                        <p:cTn id="16" dur="2000" fill="hold"/>
                                        <p:tgtEl>
                                          <p:spTgt spid="259"/>
                                        </p:tgtEl>
                                        <p:attrNameLst>
                                          <p:attrName>ppt_x</p:attrName>
                                          <p:attrName>ppt_y</p:attrName>
                                        </p:attrNameLst>
                                      </p:cBhvr>
                                      <p:rCtr x="-1749" y="-20313"/>
                                    </p:animMotion>
                                  </p:childTnLst>
                                </p:cTn>
                              </p:par>
                              <p:par>
                                <p:cTn id="17" presetID="64" presetClass="path" presetSubtype="0" accel="50000" decel="50000" fill="hold" grpId="0" nodeType="withEffect">
                                  <p:stCondLst>
                                    <p:cond delay="0"/>
                                  </p:stCondLst>
                                  <p:childTnLst>
                                    <p:animMotion origin="layout" path="M -6.99515E-7 -2.11984E-6 L -0.09727 -0.40604 " pathEditMode="relative" rAng="0" ptsTypes="AA">
                                      <p:cBhvr>
                                        <p:cTn id="18" dur="2000" fill="hold"/>
                                        <p:tgtEl>
                                          <p:spTgt spid="266"/>
                                        </p:tgtEl>
                                        <p:attrNameLst>
                                          <p:attrName>ppt_x</p:attrName>
                                          <p:attrName>ppt_y</p:attrName>
                                        </p:attrNameLst>
                                      </p:cBhvr>
                                      <p:rCtr x="-4863" y="-20313"/>
                                    </p:animMotion>
                                  </p:childTnLst>
                                </p:cTn>
                              </p:par>
                              <p:par>
                                <p:cTn id="19" presetID="64" presetClass="path" presetSubtype="0" accel="50000" decel="50000" fill="hold" grpId="0" nodeType="withEffect">
                                  <p:stCondLst>
                                    <p:cond delay="0"/>
                                  </p:stCondLst>
                                  <p:childTnLst>
                                    <p:animMotion origin="layout" path="M -4.23538E-6 -2.11984E-6 L -0.0822 -0.40604 " pathEditMode="relative" rAng="0" ptsTypes="AA">
                                      <p:cBhvr>
                                        <p:cTn id="20" dur="2000" fill="hold"/>
                                        <p:tgtEl>
                                          <p:spTgt spid="272"/>
                                        </p:tgtEl>
                                        <p:attrNameLst>
                                          <p:attrName>ppt_x</p:attrName>
                                          <p:attrName>ppt_y</p:attrName>
                                        </p:attrNameLst>
                                      </p:cBhvr>
                                      <p:rCtr x="-4110" y="-203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16" grpId="0" animBg="1"/>
      <p:bldP spid="226" grpId="0" animBg="1"/>
      <p:bldP spid="236" grpId="0" animBg="1"/>
      <p:bldP spid="246" grpId="0" animBg="1"/>
      <p:bldP spid="259" grpId="0" animBg="1"/>
      <p:bldP spid="266" grpId="0" animBg="1"/>
      <p:bldP spid="2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DF28-6F26-4A14-B81B-49B8BE33E20E}"/>
              </a:ext>
            </a:extLst>
          </p:cNvPr>
          <p:cNvSpPr>
            <a:spLocks noGrp="1"/>
          </p:cNvSpPr>
          <p:nvPr>
            <p:ph type="title"/>
          </p:nvPr>
        </p:nvSpPr>
        <p:spPr/>
        <p:txBody>
          <a:bodyPr/>
          <a:lstStyle/>
          <a:p>
            <a:r>
              <a:rPr lang="en-US" dirty="0"/>
              <a:t>Automated tiering of storage</a:t>
            </a:r>
            <a:endParaRPr lang="en-GB" dirty="0"/>
          </a:p>
        </p:txBody>
      </p:sp>
      <p:graphicFrame>
        <p:nvGraphicFramePr>
          <p:cNvPr id="7" name="Diagram 6">
            <a:extLst>
              <a:ext uri="{FF2B5EF4-FFF2-40B4-BE49-F238E27FC236}">
                <a16:creationId xmlns:a16="http://schemas.microsoft.com/office/drawing/2014/main" id="{B3079697-8C25-487F-9881-BA582E04CCF5}"/>
              </a:ext>
            </a:extLst>
          </p:cNvPr>
          <p:cNvGraphicFramePr/>
          <p:nvPr>
            <p:extLst>
              <p:ext uri="{D42A27DB-BD31-4B8C-83A1-F6EECF244321}">
                <p14:modId xmlns:p14="http://schemas.microsoft.com/office/powerpoint/2010/main" val="2092663738"/>
              </p:ext>
            </p:extLst>
          </p:nvPr>
        </p:nvGraphicFramePr>
        <p:xfrm>
          <a:off x="2072746" y="1212849"/>
          <a:ext cx="8290983" cy="5048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mperature_hot" title="Icon of a thermometer showing hot temperature">
            <a:extLst>
              <a:ext uri="{FF2B5EF4-FFF2-40B4-BE49-F238E27FC236}">
                <a16:creationId xmlns:a16="http://schemas.microsoft.com/office/drawing/2014/main" id="{0D47B584-46D6-4F83-B8B4-0DC475BDF247}"/>
              </a:ext>
            </a:extLst>
          </p:cNvPr>
          <p:cNvSpPr>
            <a:spLocks noChangeAspect="1" noEditPoints="1"/>
          </p:cNvSpPr>
          <p:nvPr/>
        </p:nvSpPr>
        <p:spPr bwMode="auto">
          <a:xfrm>
            <a:off x="350839" y="2049462"/>
            <a:ext cx="164553" cy="41148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noFill/>
          <a:ln w="15875" cap="sq">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Temperature_med" title="Icon of a thermometer showing medium temperature">
            <a:extLst>
              <a:ext uri="{FF2B5EF4-FFF2-40B4-BE49-F238E27FC236}">
                <a16:creationId xmlns:a16="http://schemas.microsoft.com/office/drawing/2014/main" id="{61141BAF-6644-4323-9F6C-CDFB4D3F4F14}"/>
              </a:ext>
            </a:extLst>
          </p:cNvPr>
          <p:cNvSpPr>
            <a:spLocks noChangeAspect="1" noEditPoints="1"/>
          </p:cNvSpPr>
          <p:nvPr/>
        </p:nvSpPr>
        <p:spPr bwMode="auto">
          <a:xfrm>
            <a:off x="350838" y="3497262"/>
            <a:ext cx="164553" cy="41148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5875" cap="sq">
            <a:solidFill>
              <a:srgbClr val="FF8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0" name="Temperature_mild" title="Icon of a thermometer showing mild temperature">
            <a:extLst>
              <a:ext uri="{FF2B5EF4-FFF2-40B4-BE49-F238E27FC236}">
                <a16:creationId xmlns:a16="http://schemas.microsoft.com/office/drawing/2014/main" id="{35B62DBE-60B8-4E34-B0F5-CBC56AA7918B}"/>
              </a:ext>
            </a:extLst>
          </p:cNvPr>
          <p:cNvSpPr>
            <a:spLocks noChangeAspect="1" noEditPoints="1"/>
          </p:cNvSpPr>
          <p:nvPr/>
        </p:nvSpPr>
        <p:spPr bwMode="auto">
          <a:xfrm>
            <a:off x="350837" y="4945062"/>
            <a:ext cx="164553" cy="41148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noFill/>
          <a:ln w="15875" cap="sq">
            <a:solidFill>
              <a:srgbClr val="FFB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 name="TextBox 2">
            <a:extLst>
              <a:ext uri="{FF2B5EF4-FFF2-40B4-BE49-F238E27FC236}">
                <a16:creationId xmlns:a16="http://schemas.microsoft.com/office/drawing/2014/main" id="{BE7E07F0-005E-4A35-BA5E-97B35275963E}"/>
              </a:ext>
            </a:extLst>
          </p:cNvPr>
          <p:cNvSpPr txBox="1"/>
          <p:nvPr/>
        </p:nvSpPr>
        <p:spPr>
          <a:xfrm>
            <a:off x="433113" y="1965018"/>
            <a:ext cx="14465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400GB+</a:t>
            </a:r>
          </a:p>
        </p:txBody>
      </p:sp>
      <p:sp>
        <p:nvSpPr>
          <p:cNvPr id="11" name="TextBox 10">
            <a:extLst>
              <a:ext uri="{FF2B5EF4-FFF2-40B4-BE49-F238E27FC236}">
                <a16:creationId xmlns:a16="http://schemas.microsoft.com/office/drawing/2014/main" id="{62779435-79B8-456B-B9C4-8DB540C188C8}"/>
              </a:ext>
            </a:extLst>
          </p:cNvPr>
          <p:cNvSpPr txBox="1"/>
          <p:nvPr/>
        </p:nvSpPr>
        <p:spPr>
          <a:xfrm>
            <a:off x="433113" y="3339853"/>
            <a:ext cx="1384033"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1.5TB</a:t>
            </a:r>
          </a:p>
        </p:txBody>
      </p:sp>
      <p:sp>
        <p:nvSpPr>
          <p:cNvPr id="12" name="TextBox 11">
            <a:extLst>
              <a:ext uri="{FF2B5EF4-FFF2-40B4-BE49-F238E27FC236}">
                <a16:creationId xmlns:a16="http://schemas.microsoft.com/office/drawing/2014/main" id="{3F477CA2-06F2-42DA-831E-CC875D86BFE5}"/>
              </a:ext>
            </a:extLst>
          </p:cNvPr>
          <p:cNvSpPr txBox="1"/>
          <p:nvPr/>
        </p:nvSpPr>
        <p:spPr>
          <a:xfrm>
            <a:off x="515390" y="4474716"/>
            <a:ext cx="228568" cy="1786205"/>
          </a:xfrm>
          <a:prstGeom prst="rect">
            <a:avLst/>
          </a:prstGeom>
          <a:noFill/>
        </p:spPr>
        <p:txBody>
          <a:bodyPr wrap="square" lIns="182854" tIns="146283" rIns="182854" bIns="146283" rtlCol="0">
            <a:spAutoFit/>
          </a:bodyPr>
          <a:lstStyle/>
          <a:p>
            <a:pPr defTabSz="932634">
              <a:lnSpc>
                <a:spcPct val="90000"/>
              </a:lnSpc>
              <a:spcAft>
                <a:spcPts val="600"/>
              </a:spcAft>
            </a:pPr>
            <a:r>
              <a:rPr lang="en-GB" sz="7198" dirty="0">
                <a:solidFill>
                  <a:srgbClr val="353535"/>
                </a:solidFill>
                <a:latin typeface="Segoe UI Semilight"/>
              </a:rPr>
              <a:t>∞</a:t>
            </a:r>
          </a:p>
          <a:p>
            <a:pPr defTabSz="932634">
              <a:lnSpc>
                <a:spcPct val="90000"/>
              </a:lnSpc>
              <a:spcAft>
                <a:spcPts val="600"/>
              </a:spcAft>
            </a:pPr>
            <a:endParaRPr lang="en-GB" sz="2800" dirty="0" err="1">
              <a:gradFill>
                <a:gsLst>
                  <a:gs pos="2917">
                    <a:srgbClr val="353535"/>
                  </a:gs>
                  <a:gs pos="30000">
                    <a:srgbClr val="353535"/>
                  </a:gs>
                </a:gsLst>
                <a:lin ang="5400000" scaled="0"/>
              </a:gradFill>
              <a:latin typeface="Segoe UI Semilight"/>
            </a:endParaRPr>
          </a:p>
        </p:txBody>
      </p:sp>
      <p:sp>
        <p:nvSpPr>
          <p:cNvPr id="4" name="TextBox 3">
            <a:extLst>
              <a:ext uri="{FF2B5EF4-FFF2-40B4-BE49-F238E27FC236}">
                <a16:creationId xmlns:a16="http://schemas.microsoft.com/office/drawing/2014/main" id="{03EF112D-DCE0-4969-B9D5-70C9E8B9235D}"/>
              </a:ext>
            </a:extLst>
          </p:cNvPr>
          <p:cNvSpPr txBox="1"/>
          <p:nvPr/>
        </p:nvSpPr>
        <p:spPr>
          <a:xfrm>
            <a:off x="1714722" y="3397763"/>
            <a:ext cx="107625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20 µs</a:t>
            </a:r>
          </a:p>
        </p:txBody>
      </p:sp>
      <p:sp>
        <p:nvSpPr>
          <p:cNvPr id="16" name="TextBox 15">
            <a:extLst>
              <a:ext uri="{FF2B5EF4-FFF2-40B4-BE49-F238E27FC236}">
                <a16:creationId xmlns:a16="http://schemas.microsoft.com/office/drawing/2014/main" id="{83DC0197-4FB9-43E6-9515-9D220E53D3A2}"/>
              </a:ext>
            </a:extLst>
          </p:cNvPr>
          <p:cNvSpPr txBox="1"/>
          <p:nvPr/>
        </p:nvSpPr>
        <p:spPr>
          <a:xfrm>
            <a:off x="1750340" y="1963842"/>
            <a:ext cx="106663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70 ns</a:t>
            </a:r>
          </a:p>
        </p:txBody>
      </p:sp>
      <p:sp>
        <p:nvSpPr>
          <p:cNvPr id="17" name="TextBox 16">
            <a:extLst>
              <a:ext uri="{FF2B5EF4-FFF2-40B4-BE49-F238E27FC236}">
                <a16:creationId xmlns:a16="http://schemas.microsoft.com/office/drawing/2014/main" id="{E0917E50-4A4D-444E-92AB-B6611655F341}"/>
              </a:ext>
            </a:extLst>
          </p:cNvPr>
          <p:cNvSpPr txBox="1"/>
          <p:nvPr/>
        </p:nvSpPr>
        <p:spPr>
          <a:xfrm>
            <a:off x="1612129" y="4829342"/>
            <a:ext cx="127823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100 </a:t>
            </a:r>
            <a:r>
              <a:rPr lang="en-US" sz="2400" dirty="0" err="1">
                <a:gradFill>
                  <a:gsLst>
                    <a:gs pos="2917">
                      <a:schemeClr val="tx1"/>
                    </a:gs>
                    <a:gs pos="30000">
                      <a:schemeClr val="tx1"/>
                    </a:gs>
                  </a:gsLst>
                  <a:lin ang="5400000" scaled="0"/>
                </a:gradFill>
              </a:rPr>
              <a:t>ms</a:t>
            </a:r>
            <a:endParaRPr lang="en-US" sz="2400" dirty="0">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2EE29952-2551-4D97-9AA6-4A5035E9556C}"/>
              </a:ext>
            </a:extLst>
          </p:cNvPr>
          <p:cNvSpPr txBox="1"/>
          <p:nvPr/>
        </p:nvSpPr>
        <p:spPr>
          <a:xfrm>
            <a:off x="198879" y="932281"/>
            <a:ext cx="1490601"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Node</a:t>
            </a:r>
          </a:p>
          <a:p>
            <a:pPr algn="ctr">
              <a:lnSpc>
                <a:spcPct val="90000"/>
              </a:lnSpc>
              <a:spcAft>
                <a:spcPts val="600"/>
              </a:spcAft>
            </a:pPr>
            <a:r>
              <a:rPr lang="en-US" sz="2400" b="1" dirty="0">
                <a:gradFill>
                  <a:gsLst>
                    <a:gs pos="2917">
                      <a:schemeClr val="tx1"/>
                    </a:gs>
                    <a:gs pos="30000">
                      <a:schemeClr val="tx1"/>
                    </a:gs>
                  </a:gsLst>
                  <a:lin ang="5400000" scaled="0"/>
                </a:gradFill>
              </a:rPr>
              <a:t>Capacity</a:t>
            </a:r>
          </a:p>
        </p:txBody>
      </p:sp>
      <p:sp>
        <p:nvSpPr>
          <p:cNvPr id="18" name="TextBox 17">
            <a:extLst>
              <a:ext uri="{FF2B5EF4-FFF2-40B4-BE49-F238E27FC236}">
                <a16:creationId xmlns:a16="http://schemas.microsoft.com/office/drawing/2014/main" id="{7B19D911-8C89-4E12-84D6-0058F8988EFE}"/>
              </a:ext>
            </a:extLst>
          </p:cNvPr>
          <p:cNvSpPr txBox="1"/>
          <p:nvPr/>
        </p:nvSpPr>
        <p:spPr>
          <a:xfrm>
            <a:off x="1811487" y="976285"/>
            <a:ext cx="1252587"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Access</a:t>
            </a:r>
          </a:p>
          <a:p>
            <a:pPr algn="ctr">
              <a:lnSpc>
                <a:spcPct val="90000"/>
              </a:lnSpc>
              <a:spcAft>
                <a:spcPts val="600"/>
              </a:spcAft>
            </a:pPr>
            <a:r>
              <a:rPr lang="en-US" sz="2400" b="1" dirty="0">
                <a:gradFill>
                  <a:gsLst>
                    <a:gs pos="2917">
                      <a:schemeClr val="tx1"/>
                    </a:gs>
                    <a:gs pos="30000">
                      <a:schemeClr val="tx1"/>
                    </a:gs>
                  </a:gsLst>
                  <a:lin ang="5400000" scaled="0"/>
                </a:gradFill>
              </a:rPr>
              <a:t>Time</a:t>
            </a:r>
          </a:p>
        </p:txBody>
      </p:sp>
      <p:cxnSp>
        <p:nvCxnSpPr>
          <p:cNvPr id="19" name="Straight Connector 18">
            <a:extLst>
              <a:ext uri="{FF2B5EF4-FFF2-40B4-BE49-F238E27FC236}">
                <a16:creationId xmlns:a16="http://schemas.microsoft.com/office/drawing/2014/main" id="{4789F09D-0321-4828-9917-D81B3BF65FE1}"/>
              </a:ext>
            </a:extLst>
          </p:cNvPr>
          <p:cNvCxnSpPr/>
          <p:nvPr/>
        </p:nvCxnSpPr>
        <p:spPr>
          <a:xfrm>
            <a:off x="1689766" y="1450885"/>
            <a:ext cx="0" cy="4572000"/>
          </a:xfrm>
          <a:prstGeom prst="line">
            <a:avLst/>
          </a:prstGeom>
          <a:ln w="19050">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E63589-7A6D-4EBA-981E-F40A39D461BC}"/>
              </a:ext>
            </a:extLst>
          </p:cNvPr>
          <p:cNvCxnSpPr>
            <a:cxnSpLocks/>
          </p:cNvCxnSpPr>
          <p:nvPr/>
        </p:nvCxnSpPr>
        <p:spPr>
          <a:xfrm rot="5400000">
            <a:off x="1676888" y="525462"/>
            <a:ext cx="0" cy="2743200"/>
          </a:xfrm>
          <a:prstGeom prst="line">
            <a:avLst/>
          </a:prstGeom>
          <a:ln w="19050">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66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89A25DEC-5F73-44FF-BABE-A4165A3E90DA}"/>
                                            </p:graphicEl>
                                          </p:spTgt>
                                        </p:tgtEl>
                                        <p:attrNameLst>
                                          <p:attrName>style.visibility</p:attrName>
                                        </p:attrNameLst>
                                      </p:cBhvr>
                                      <p:to>
                                        <p:strVal val="visible"/>
                                      </p:to>
                                    </p:set>
                                    <p:animEffect transition="in" filter="fade">
                                      <p:cBhvr>
                                        <p:cTn id="7" dur="500"/>
                                        <p:tgtEl>
                                          <p:spTgt spid="7">
                                            <p:graphicEl>
                                              <a:dgm id="{89A25DEC-5F73-44FF-BABE-A4165A3E90D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BEAB3674-D5E3-4583-BB76-E5F1D1F1CF8B}"/>
                                            </p:graphicEl>
                                          </p:spTgt>
                                        </p:tgtEl>
                                        <p:attrNameLst>
                                          <p:attrName>style.visibility</p:attrName>
                                        </p:attrNameLst>
                                      </p:cBhvr>
                                      <p:to>
                                        <p:strVal val="visible"/>
                                      </p:to>
                                    </p:set>
                                    <p:animEffect transition="in" filter="fade">
                                      <p:cBhvr>
                                        <p:cTn id="15" dur="500"/>
                                        <p:tgtEl>
                                          <p:spTgt spid="7">
                                            <p:graphicEl>
                                              <a:dgm id="{BEAB3674-D5E3-4583-BB76-E5F1D1F1CF8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AA673155-A9BD-40EC-B33E-6B53B086777F}"/>
                                            </p:graphicEl>
                                          </p:spTgt>
                                        </p:tgtEl>
                                        <p:attrNameLst>
                                          <p:attrName>style.visibility</p:attrName>
                                        </p:attrNameLst>
                                      </p:cBhvr>
                                      <p:to>
                                        <p:strVal val="visible"/>
                                      </p:to>
                                    </p:set>
                                    <p:animEffect transition="in" filter="fade">
                                      <p:cBhvr>
                                        <p:cTn id="23" dur="500"/>
                                        <p:tgtEl>
                                          <p:spTgt spid="7">
                                            <p:graphicEl>
                                              <a:dgm id="{AA673155-A9BD-40EC-B33E-6B53B086777F}"/>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8" grpId="0" uiExpand="1" animBg="1"/>
      <p:bldP spid="9" grpId="0" uiExpand="1"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a:xfrm>
            <a:off x="949503" y="4071439"/>
            <a:ext cx="1811356" cy="29373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86" name="Can 185"/>
          <p:cNvSpPr/>
          <p:nvPr/>
        </p:nvSpPr>
        <p:spPr>
          <a:xfrm>
            <a:off x="1384022" y="6182001"/>
            <a:ext cx="932603" cy="734333"/>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4" name="Rectangle 3"/>
          <p:cNvSpPr/>
          <p:nvPr/>
        </p:nvSpPr>
        <p:spPr>
          <a:xfrm>
            <a:off x="2759643" y="4071439"/>
            <a:ext cx="8812000" cy="2937333"/>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836" dirty="0"/>
          </a:p>
        </p:txBody>
      </p:sp>
      <p:sp>
        <p:nvSpPr>
          <p:cNvPr id="149" name="Can 148"/>
          <p:cNvSpPr/>
          <p:nvPr/>
        </p:nvSpPr>
        <p:spPr>
          <a:xfrm>
            <a:off x="1384022" y="4937637"/>
            <a:ext cx="932603" cy="1240362"/>
          </a:xfrm>
          <a:prstGeom prst="ca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52" name="Left Arrow 151"/>
          <p:cNvSpPr/>
          <p:nvPr/>
        </p:nvSpPr>
        <p:spPr>
          <a:xfrm>
            <a:off x="2026079" y="4805772"/>
            <a:ext cx="1468667" cy="1468667"/>
          </a:xfrm>
          <a:prstGeom prst="lef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Query</a:t>
            </a:r>
          </a:p>
        </p:txBody>
      </p:sp>
      <p:sp>
        <p:nvSpPr>
          <p:cNvPr id="5" name="Shape 4"/>
          <p:cNvSpPr/>
          <p:nvPr/>
        </p:nvSpPr>
        <p:spPr>
          <a:xfrm>
            <a:off x="3501101" y="5172939"/>
            <a:ext cx="734333" cy="734333"/>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6" name="TextBox 5"/>
          <p:cNvSpPr txBox="1"/>
          <p:nvPr/>
        </p:nvSpPr>
        <p:spPr>
          <a:xfrm>
            <a:off x="3502700" y="4355335"/>
            <a:ext cx="731135" cy="958518"/>
          </a:xfrm>
          <a:prstGeom prst="rect">
            <a:avLst/>
          </a:prstGeom>
          <a:noFill/>
        </p:spPr>
        <p:txBody>
          <a:bodyPr wrap="none" rtlCol="0">
            <a:spAutoFit/>
          </a:bodyPr>
          <a:lstStyle/>
          <a:p>
            <a:pPr algn="ctr"/>
            <a:r>
              <a:rPr lang="en-GB" sz="5507" dirty="0">
                <a:solidFill>
                  <a:schemeClr val="bg1"/>
                </a:solidFill>
                <a:latin typeface="+mj-lt"/>
              </a:rPr>
              <a:t>Q</a:t>
            </a:r>
          </a:p>
        </p:txBody>
      </p:sp>
      <p:sp>
        <p:nvSpPr>
          <p:cNvPr id="7" name="TextBox 6"/>
          <p:cNvSpPr txBox="1"/>
          <p:nvPr/>
        </p:nvSpPr>
        <p:spPr>
          <a:xfrm>
            <a:off x="10106784" y="4355335"/>
            <a:ext cx="731135" cy="958518"/>
          </a:xfrm>
          <a:prstGeom prst="rect">
            <a:avLst/>
          </a:prstGeom>
          <a:noFill/>
        </p:spPr>
        <p:txBody>
          <a:bodyPr wrap="none" rtlCol="0">
            <a:spAutoFit/>
          </a:bodyPr>
          <a:lstStyle/>
          <a:p>
            <a:pPr algn="ctr"/>
            <a:r>
              <a:rPr lang="en-GB" sz="5507" dirty="0">
                <a:solidFill>
                  <a:schemeClr val="bg1"/>
                </a:solidFill>
                <a:latin typeface="+mj-lt"/>
              </a:rPr>
              <a:t>Q</a:t>
            </a:r>
          </a:p>
        </p:txBody>
      </p:sp>
      <p:sp>
        <p:nvSpPr>
          <p:cNvPr id="8" name="Shape 7"/>
          <p:cNvSpPr/>
          <p:nvPr/>
        </p:nvSpPr>
        <p:spPr>
          <a:xfrm>
            <a:off x="10105185" y="5190651"/>
            <a:ext cx="734333" cy="734333"/>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9" name="TextBox 8"/>
          <p:cNvSpPr txBox="1"/>
          <p:nvPr/>
        </p:nvSpPr>
        <p:spPr>
          <a:xfrm>
            <a:off x="3013861" y="4022953"/>
            <a:ext cx="1708814" cy="670512"/>
          </a:xfrm>
          <a:prstGeom prst="rect">
            <a:avLst/>
          </a:prstGeom>
          <a:noFill/>
        </p:spPr>
        <p:txBody>
          <a:bodyPr wrap="none" rtlCol="0">
            <a:spAutoFit/>
          </a:bodyPr>
          <a:lstStyle/>
          <a:p>
            <a:pPr algn="ctr"/>
            <a:r>
              <a:rPr lang="en-GB" sz="3672" dirty="0">
                <a:solidFill>
                  <a:schemeClr val="bg1"/>
                </a:solidFill>
                <a:latin typeface="+mj-lt"/>
              </a:rPr>
              <a:t>Receive</a:t>
            </a:r>
          </a:p>
        </p:txBody>
      </p:sp>
      <p:sp>
        <p:nvSpPr>
          <p:cNvPr id="10" name="TextBox 9"/>
          <p:cNvSpPr txBox="1"/>
          <p:nvPr/>
        </p:nvSpPr>
        <p:spPr>
          <a:xfrm>
            <a:off x="9874627" y="4022953"/>
            <a:ext cx="1195451" cy="670512"/>
          </a:xfrm>
          <a:prstGeom prst="rect">
            <a:avLst/>
          </a:prstGeom>
          <a:noFill/>
        </p:spPr>
        <p:txBody>
          <a:bodyPr wrap="none" rtlCol="0">
            <a:spAutoFit/>
          </a:bodyPr>
          <a:lstStyle/>
          <a:p>
            <a:pPr algn="ctr"/>
            <a:r>
              <a:rPr lang="en-GB" sz="3672" dirty="0">
                <a:solidFill>
                  <a:schemeClr val="bg1"/>
                </a:solidFill>
                <a:latin typeface="+mj-lt"/>
              </a:rPr>
              <a:t>Send</a:t>
            </a:r>
          </a:p>
        </p:txBody>
      </p:sp>
      <p:sp>
        <p:nvSpPr>
          <p:cNvPr id="15" name="TextBox 14"/>
          <p:cNvSpPr txBox="1"/>
          <p:nvPr/>
        </p:nvSpPr>
        <p:spPr>
          <a:xfrm>
            <a:off x="6248881" y="4022953"/>
            <a:ext cx="1833524" cy="670512"/>
          </a:xfrm>
          <a:prstGeom prst="rect">
            <a:avLst/>
          </a:prstGeom>
          <a:noFill/>
        </p:spPr>
        <p:txBody>
          <a:bodyPr wrap="none" rtlCol="0">
            <a:spAutoFit/>
          </a:bodyPr>
          <a:lstStyle/>
          <a:p>
            <a:pPr algn="ctr"/>
            <a:r>
              <a:rPr lang="en-GB" sz="3672" dirty="0">
                <a:solidFill>
                  <a:schemeClr val="bg1"/>
                </a:solidFill>
                <a:latin typeface="+mj-lt"/>
              </a:rPr>
              <a:t>Workers</a:t>
            </a:r>
          </a:p>
        </p:txBody>
      </p:sp>
      <p:sp>
        <p:nvSpPr>
          <p:cNvPr id="11" name="Rectangle 10"/>
          <p:cNvSpPr/>
          <p:nvPr/>
        </p:nvSpPr>
        <p:spPr>
          <a:xfrm>
            <a:off x="5329810" y="4575047"/>
            <a:ext cx="3651856" cy="514033"/>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836" dirty="0" err="1"/>
              <a:t>Hash_Reader</a:t>
            </a:r>
            <a:endParaRPr lang="en-GB" sz="1836" dirty="0"/>
          </a:p>
        </p:txBody>
      </p:sp>
      <p:sp>
        <p:nvSpPr>
          <p:cNvPr id="12" name="Rectangle 11"/>
          <p:cNvSpPr/>
          <p:nvPr/>
        </p:nvSpPr>
        <p:spPr>
          <a:xfrm>
            <a:off x="5349621" y="5185438"/>
            <a:ext cx="3651856" cy="514033"/>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836" dirty="0" err="1"/>
              <a:t>Direct_Reader</a:t>
            </a:r>
            <a:endParaRPr lang="en-GB" sz="1836" dirty="0"/>
          </a:p>
        </p:txBody>
      </p:sp>
      <p:sp>
        <p:nvSpPr>
          <p:cNvPr id="13" name="Rectangle 12"/>
          <p:cNvSpPr/>
          <p:nvPr/>
        </p:nvSpPr>
        <p:spPr>
          <a:xfrm>
            <a:off x="5349621" y="5795830"/>
            <a:ext cx="3651856" cy="514033"/>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836" dirty="0" err="1"/>
              <a:t>Parallel_Copy_Reader</a:t>
            </a:r>
            <a:endParaRPr lang="en-GB" sz="1836" dirty="0"/>
          </a:p>
        </p:txBody>
      </p:sp>
      <p:sp>
        <p:nvSpPr>
          <p:cNvPr id="14" name="Rectangle 13"/>
          <p:cNvSpPr/>
          <p:nvPr/>
        </p:nvSpPr>
        <p:spPr>
          <a:xfrm>
            <a:off x="5349621" y="6402301"/>
            <a:ext cx="3651856" cy="514033"/>
          </a:xfrm>
          <a:prstGeom prst="rect">
            <a:avLst/>
          </a:pr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836" dirty="0"/>
              <a:t>Writer</a:t>
            </a:r>
          </a:p>
        </p:txBody>
      </p:sp>
      <p:sp>
        <p:nvSpPr>
          <p:cNvPr id="116" name="Shape 115"/>
          <p:cNvSpPr/>
          <p:nvPr/>
        </p:nvSpPr>
        <p:spPr>
          <a:xfrm>
            <a:off x="5380970" y="4648480"/>
            <a:ext cx="365186" cy="367167"/>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17" name="Shape 116"/>
          <p:cNvSpPr/>
          <p:nvPr/>
        </p:nvSpPr>
        <p:spPr>
          <a:xfrm>
            <a:off x="5380970" y="5258871"/>
            <a:ext cx="365186" cy="367167"/>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18" name="Shape 117"/>
          <p:cNvSpPr/>
          <p:nvPr/>
        </p:nvSpPr>
        <p:spPr>
          <a:xfrm>
            <a:off x="5380970" y="5863384"/>
            <a:ext cx="365186" cy="367167"/>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19" name="Shape 118"/>
          <p:cNvSpPr/>
          <p:nvPr/>
        </p:nvSpPr>
        <p:spPr>
          <a:xfrm>
            <a:off x="5380970" y="6473775"/>
            <a:ext cx="365186" cy="367167"/>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21" name="Right Arrow 120"/>
          <p:cNvSpPr/>
          <p:nvPr/>
        </p:nvSpPr>
        <p:spPr>
          <a:xfrm>
            <a:off x="2026079" y="4805772"/>
            <a:ext cx="1468667" cy="14686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Data Buffers</a:t>
            </a:r>
          </a:p>
        </p:txBody>
      </p:sp>
      <p:sp>
        <p:nvSpPr>
          <p:cNvPr id="125" name="Parallelogram 124"/>
          <p:cNvSpPr/>
          <p:nvPr/>
        </p:nvSpPr>
        <p:spPr>
          <a:xfrm>
            <a:off x="9921601" y="4642607"/>
            <a:ext cx="1101500" cy="367167"/>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22" name="Parallelogram 121"/>
          <p:cNvSpPr/>
          <p:nvPr/>
        </p:nvSpPr>
        <p:spPr>
          <a:xfrm>
            <a:off x="1299573" y="5356522"/>
            <a:ext cx="1101500" cy="367167"/>
          </a:xfrm>
          <a:prstGeom prst="parallelogram">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53" name="Rectangle 152"/>
          <p:cNvSpPr/>
          <p:nvPr/>
        </p:nvSpPr>
        <p:spPr>
          <a:xfrm>
            <a:off x="5708147" y="4634215"/>
            <a:ext cx="1101500" cy="734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54" name="Rectangle 153"/>
          <p:cNvSpPr/>
          <p:nvPr/>
        </p:nvSpPr>
        <p:spPr>
          <a:xfrm>
            <a:off x="7730303" y="4634215"/>
            <a:ext cx="1101500" cy="73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56" name="Rectangle 155"/>
          <p:cNvSpPr/>
          <p:nvPr/>
        </p:nvSpPr>
        <p:spPr>
          <a:xfrm>
            <a:off x="2768706" y="11321"/>
            <a:ext cx="8812000" cy="2937333"/>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836"/>
          </a:p>
        </p:txBody>
      </p:sp>
      <p:sp>
        <p:nvSpPr>
          <p:cNvPr id="157" name="Rectangle 156"/>
          <p:cNvSpPr/>
          <p:nvPr/>
        </p:nvSpPr>
        <p:spPr>
          <a:xfrm>
            <a:off x="958566" y="-2364"/>
            <a:ext cx="1811356" cy="29373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58" name="Can 157"/>
          <p:cNvSpPr/>
          <p:nvPr/>
        </p:nvSpPr>
        <p:spPr>
          <a:xfrm>
            <a:off x="1393085" y="863833"/>
            <a:ext cx="932603" cy="1240362"/>
          </a:xfrm>
          <a:prstGeom prst="ca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59" name="Left Arrow 158"/>
          <p:cNvSpPr/>
          <p:nvPr/>
        </p:nvSpPr>
        <p:spPr>
          <a:xfrm>
            <a:off x="2035142" y="731969"/>
            <a:ext cx="1468667" cy="1468667"/>
          </a:xfrm>
          <a:prstGeom prst="lef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Query</a:t>
            </a:r>
          </a:p>
        </p:txBody>
      </p:sp>
      <p:sp>
        <p:nvSpPr>
          <p:cNvPr id="160" name="Shape 159"/>
          <p:cNvSpPr/>
          <p:nvPr/>
        </p:nvSpPr>
        <p:spPr>
          <a:xfrm>
            <a:off x="3510164" y="1099136"/>
            <a:ext cx="734333" cy="734333"/>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61" name="TextBox 160"/>
          <p:cNvSpPr txBox="1"/>
          <p:nvPr/>
        </p:nvSpPr>
        <p:spPr>
          <a:xfrm>
            <a:off x="3511763" y="281531"/>
            <a:ext cx="731135" cy="958518"/>
          </a:xfrm>
          <a:prstGeom prst="rect">
            <a:avLst/>
          </a:prstGeom>
          <a:noFill/>
        </p:spPr>
        <p:txBody>
          <a:bodyPr wrap="none" rtlCol="0">
            <a:spAutoFit/>
          </a:bodyPr>
          <a:lstStyle/>
          <a:p>
            <a:pPr algn="ctr"/>
            <a:r>
              <a:rPr lang="en-GB" sz="5507" dirty="0">
                <a:solidFill>
                  <a:schemeClr val="bg1"/>
                </a:solidFill>
                <a:latin typeface="+mj-lt"/>
              </a:rPr>
              <a:t>Q</a:t>
            </a:r>
          </a:p>
        </p:txBody>
      </p:sp>
      <p:sp>
        <p:nvSpPr>
          <p:cNvPr id="162" name="TextBox 161"/>
          <p:cNvSpPr txBox="1"/>
          <p:nvPr/>
        </p:nvSpPr>
        <p:spPr>
          <a:xfrm>
            <a:off x="10115847" y="281531"/>
            <a:ext cx="731135" cy="958518"/>
          </a:xfrm>
          <a:prstGeom prst="rect">
            <a:avLst/>
          </a:prstGeom>
          <a:noFill/>
        </p:spPr>
        <p:txBody>
          <a:bodyPr wrap="none" rtlCol="0">
            <a:spAutoFit/>
          </a:bodyPr>
          <a:lstStyle/>
          <a:p>
            <a:pPr algn="ctr"/>
            <a:r>
              <a:rPr lang="en-GB" sz="5507" dirty="0">
                <a:solidFill>
                  <a:schemeClr val="bg1"/>
                </a:solidFill>
                <a:latin typeface="+mj-lt"/>
              </a:rPr>
              <a:t>Q</a:t>
            </a:r>
          </a:p>
        </p:txBody>
      </p:sp>
      <p:sp>
        <p:nvSpPr>
          <p:cNvPr id="163" name="Shape 162"/>
          <p:cNvSpPr/>
          <p:nvPr/>
        </p:nvSpPr>
        <p:spPr>
          <a:xfrm>
            <a:off x="10114248" y="1116847"/>
            <a:ext cx="734333" cy="734333"/>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64" name="TextBox 163"/>
          <p:cNvSpPr txBox="1"/>
          <p:nvPr/>
        </p:nvSpPr>
        <p:spPr>
          <a:xfrm>
            <a:off x="3022924" y="-50851"/>
            <a:ext cx="1708814" cy="670512"/>
          </a:xfrm>
          <a:prstGeom prst="rect">
            <a:avLst/>
          </a:prstGeom>
          <a:noFill/>
        </p:spPr>
        <p:txBody>
          <a:bodyPr wrap="none" rtlCol="0">
            <a:spAutoFit/>
          </a:bodyPr>
          <a:lstStyle/>
          <a:p>
            <a:pPr algn="ctr"/>
            <a:r>
              <a:rPr lang="en-GB" sz="3672" dirty="0">
                <a:solidFill>
                  <a:schemeClr val="bg1"/>
                </a:solidFill>
                <a:latin typeface="+mj-lt"/>
              </a:rPr>
              <a:t>Receive</a:t>
            </a:r>
          </a:p>
        </p:txBody>
      </p:sp>
      <p:sp>
        <p:nvSpPr>
          <p:cNvPr id="165" name="TextBox 164"/>
          <p:cNvSpPr txBox="1"/>
          <p:nvPr/>
        </p:nvSpPr>
        <p:spPr>
          <a:xfrm>
            <a:off x="9883690" y="-50851"/>
            <a:ext cx="1195451" cy="670512"/>
          </a:xfrm>
          <a:prstGeom prst="rect">
            <a:avLst/>
          </a:prstGeom>
          <a:noFill/>
        </p:spPr>
        <p:txBody>
          <a:bodyPr wrap="none" rtlCol="0">
            <a:spAutoFit/>
          </a:bodyPr>
          <a:lstStyle/>
          <a:p>
            <a:pPr algn="ctr"/>
            <a:r>
              <a:rPr lang="en-GB" sz="3672" dirty="0">
                <a:solidFill>
                  <a:schemeClr val="bg1"/>
                </a:solidFill>
                <a:latin typeface="+mj-lt"/>
              </a:rPr>
              <a:t>Send</a:t>
            </a:r>
          </a:p>
        </p:txBody>
      </p:sp>
      <p:sp>
        <p:nvSpPr>
          <p:cNvPr id="166" name="TextBox 165"/>
          <p:cNvSpPr txBox="1"/>
          <p:nvPr/>
        </p:nvSpPr>
        <p:spPr>
          <a:xfrm>
            <a:off x="6257944" y="-50851"/>
            <a:ext cx="1833524" cy="670512"/>
          </a:xfrm>
          <a:prstGeom prst="rect">
            <a:avLst/>
          </a:prstGeom>
          <a:noFill/>
        </p:spPr>
        <p:txBody>
          <a:bodyPr wrap="none" rtlCol="0">
            <a:spAutoFit/>
          </a:bodyPr>
          <a:lstStyle/>
          <a:p>
            <a:pPr algn="ctr"/>
            <a:r>
              <a:rPr lang="en-GB" sz="3672" dirty="0">
                <a:solidFill>
                  <a:schemeClr val="bg1"/>
                </a:solidFill>
                <a:latin typeface="+mj-lt"/>
              </a:rPr>
              <a:t>Workers</a:t>
            </a:r>
          </a:p>
        </p:txBody>
      </p:sp>
      <p:sp>
        <p:nvSpPr>
          <p:cNvPr id="167" name="Rectangle 166"/>
          <p:cNvSpPr/>
          <p:nvPr/>
        </p:nvSpPr>
        <p:spPr>
          <a:xfrm>
            <a:off x="5338873" y="501243"/>
            <a:ext cx="3651856" cy="514033"/>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836" dirty="0" err="1"/>
              <a:t>Hash_Reader</a:t>
            </a:r>
            <a:endParaRPr lang="en-GB" sz="1836" dirty="0"/>
          </a:p>
        </p:txBody>
      </p:sp>
      <p:sp>
        <p:nvSpPr>
          <p:cNvPr id="168" name="Rectangle 167"/>
          <p:cNvSpPr/>
          <p:nvPr/>
        </p:nvSpPr>
        <p:spPr>
          <a:xfrm>
            <a:off x="5358684" y="1111634"/>
            <a:ext cx="3651856" cy="514033"/>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836" dirty="0" err="1"/>
              <a:t>Direct_Reader</a:t>
            </a:r>
            <a:endParaRPr lang="en-GB" sz="1836" dirty="0"/>
          </a:p>
        </p:txBody>
      </p:sp>
      <p:sp>
        <p:nvSpPr>
          <p:cNvPr id="169" name="Rectangle 168"/>
          <p:cNvSpPr/>
          <p:nvPr/>
        </p:nvSpPr>
        <p:spPr>
          <a:xfrm>
            <a:off x="5358684" y="1722026"/>
            <a:ext cx="3651856" cy="514033"/>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836" dirty="0" err="1"/>
              <a:t>Parallel_Copy_Reader</a:t>
            </a:r>
            <a:endParaRPr lang="en-GB" sz="1836" dirty="0"/>
          </a:p>
        </p:txBody>
      </p:sp>
      <p:sp>
        <p:nvSpPr>
          <p:cNvPr id="170" name="Rectangle 169"/>
          <p:cNvSpPr/>
          <p:nvPr/>
        </p:nvSpPr>
        <p:spPr>
          <a:xfrm>
            <a:off x="5358684" y="2328497"/>
            <a:ext cx="3651856" cy="514033"/>
          </a:xfrm>
          <a:prstGeom prst="rect">
            <a:avLst/>
          </a:pr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836" dirty="0"/>
              <a:t>Writer</a:t>
            </a:r>
          </a:p>
        </p:txBody>
      </p:sp>
      <p:sp>
        <p:nvSpPr>
          <p:cNvPr id="171" name="Shape 170"/>
          <p:cNvSpPr/>
          <p:nvPr/>
        </p:nvSpPr>
        <p:spPr>
          <a:xfrm>
            <a:off x="5390032" y="574676"/>
            <a:ext cx="365186" cy="367167"/>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72" name="Shape 171"/>
          <p:cNvSpPr/>
          <p:nvPr/>
        </p:nvSpPr>
        <p:spPr>
          <a:xfrm>
            <a:off x="5390032" y="1185067"/>
            <a:ext cx="365186" cy="367167"/>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73" name="Shape 172"/>
          <p:cNvSpPr/>
          <p:nvPr/>
        </p:nvSpPr>
        <p:spPr>
          <a:xfrm>
            <a:off x="5390032" y="1789580"/>
            <a:ext cx="365186" cy="367167"/>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74" name="Shape 173"/>
          <p:cNvSpPr/>
          <p:nvPr/>
        </p:nvSpPr>
        <p:spPr>
          <a:xfrm>
            <a:off x="5390032" y="2399971"/>
            <a:ext cx="365186" cy="367167"/>
          </a:xfrm>
          <a:prstGeom prst="gear6">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sp>
      <p:sp>
        <p:nvSpPr>
          <p:cNvPr id="175" name="Right Arrow 174"/>
          <p:cNvSpPr/>
          <p:nvPr/>
        </p:nvSpPr>
        <p:spPr>
          <a:xfrm>
            <a:off x="2035142" y="731969"/>
            <a:ext cx="1468667" cy="146866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Data Buffers</a:t>
            </a:r>
          </a:p>
        </p:txBody>
      </p:sp>
      <p:sp>
        <p:nvSpPr>
          <p:cNvPr id="177" name="Parallelogram 176"/>
          <p:cNvSpPr/>
          <p:nvPr/>
        </p:nvSpPr>
        <p:spPr>
          <a:xfrm>
            <a:off x="9930664" y="564012"/>
            <a:ext cx="1101500" cy="367167"/>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78" name="Parallelogram 177"/>
          <p:cNvSpPr/>
          <p:nvPr/>
        </p:nvSpPr>
        <p:spPr>
          <a:xfrm>
            <a:off x="1308636" y="1282719"/>
            <a:ext cx="1101500" cy="367167"/>
          </a:xfrm>
          <a:prstGeom prst="parallelogram">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79" name="Rectangle 178"/>
          <p:cNvSpPr/>
          <p:nvPr/>
        </p:nvSpPr>
        <p:spPr>
          <a:xfrm>
            <a:off x="5717210" y="560411"/>
            <a:ext cx="1101500" cy="734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80" name="Rectangle 179"/>
          <p:cNvSpPr/>
          <p:nvPr/>
        </p:nvSpPr>
        <p:spPr>
          <a:xfrm>
            <a:off x="7739366" y="560411"/>
            <a:ext cx="1101500" cy="73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82" name="Parallelogram 181"/>
          <p:cNvSpPr/>
          <p:nvPr/>
        </p:nvSpPr>
        <p:spPr>
          <a:xfrm>
            <a:off x="9930664" y="564012"/>
            <a:ext cx="1101500" cy="367167"/>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83" name="Parallelogram 182"/>
          <p:cNvSpPr/>
          <p:nvPr/>
        </p:nvSpPr>
        <p:spPr>
          <a:xfrm>
            <a:off x="9921601" y="4642607"/>
            <a:ext cx="1101500" cy="367167"/>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84" name="Parallelogram 183"/>
          <p:cNvSpPr/>
          <p:nvPr/>
        </p:nvSpPr>
        <p:spPr>
          <a:xfrm>
            <a:off x="3315607" y="4644813"/>
            <a:ext cx="1101500" cy="367167"/>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85" name="Parallelogram 184"/>
          <p:cNvSpPr/>
          <p:nvPr/>
        </p:nvSpPr>
        <p:spPr>
          <a:xfrm>
            <a:off x="5022705" y="6473775"/>
            <a:ext cx="1101500" cy="367167"/>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87" name="Parallelogram 186"/>
          <p:cNvSpPr/>
          <p:nvPr/>
        </p:nvSpPr>
        <p:spPr>
          <a:xfrm>
            <a:off x="3326580" y="560411"/>
            <a:ext cx="1101500" cy="367167"/>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89" name="Can 188"/>
          <p:cNvSpPr/>
          <p:nvPr/>
        </p:nvSpPr>
        <p:spPr>
          <a:xfrm>
            <a:off x="1393085" y="2108844"/>
            <a:ext cx="932603" cy="734333"/>
          </a:xfrm>
          <a:prstGeom prst="ca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36"/>
          </a:p>
        </p:txBody>
      </p:sp>
      <p:sp>
        <p:nvSpPr>
          <p:cNvPr id="188" name="Parallelogram 187"/>
          <p:cNvSpPr/>
          <p:nvPr/>
        </p:nvSpPr>
        <p:spPr>
          <a:xfrm>
            <a:off x="5011983" y="2407103"/>
            <a:ext cx="1101500" cy="367167"/>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36" dirty="0"/>
              <a:t>32KB</a:t>
            </a:r>
          </a:p>
        </p:txBody>
      </p:sp>
      <p:sp>
        <p:nvSpPr>
          <p:cNvPr id="190" name="TextBox 189"/>
          <p:cNvSpPr txBox="1"/>
          <p:nvPr/>
        </p:nvSpPr>
        <p:spPr>
          <a:xfrm>
            <a:off x="882" y="2907255"/>
            <a:ext cx="2937333" cy="1248367"/>
          </a:xfrm>
          <a:prstGeom prst="rect">
            <a:avLst/>
          </a:prstGeom>
          <a:solidFill>
            <a:schemeClr val="tx1"/>
          </a:solidFill>
        </p:spPr>
        <p:txBody>
          <a:bodyPr wrap="square" rtlCol="0">
            <a:spAutoFit/>
          </a:bodyPr>
          <a:lstStyle/>
          <a:p>
            <a:r>
              <a:rPr lang="en-GB" sz="2448" dirty="0">
                <a:solidFill>
                  <a:schemeClr val="bg1"/>
                </a:solidFill>
                <a:latin typeface="+mj-lt"/>
              </a:rPr>
              <a:t>Step 1. </a:t>
            </a:r>
          </a:p>
          <a:p>
            <a:r>
              <a:rPr lang="en-GB" sz="2448" dirty="0">
                <a:solidFill>
                  <a:schemeClr val="bg1"/>
                </a:solidFill>
                <a:latin typeface="+mj-lt"/>
              </a:rPr>
              <a:t>Execute query &amp; receive buffers</a:t>
            </a:r>
          </a:p>
        </p:txBody>
      </p:sp>
      <p:sp>
        <p:nvSpPr>
          <p:cNvPr id="191" name="TextBox 190"/>
          <p:cNvSpPr txBox="1"/>
          <p:nvPr/>
        </p:nvSpPr>
        <p:spPr>
          <a:xfrm>
            <a:off x="3168928" y="2907255"/>
            <a:ext cx="2937333" cy="1248367"/>
          </a:xfrm>
          <a:prstGeom prst="rect">
            <a:avLst/>
          </a:prstGeom>
          <a:solidFill>
            <a:schemeClr val="tx1"/>
          </a:solidFill>
        </p:spPr>
        <p:txBody>
          <a:bodyPr wrap="square" rtlCol="0">
            <a:spAutoFit/>
          </a:bodyPr>
          <a:lstStyle/>
          <a:p>
            <a:r>
              <a:rPr lang="en-GB" sz="2448" dirty="0">
                <a:solidFill>
                  <a:schemeClr val="bg1"/>
                </a:solidFill>
                <a:latin typeface="+mj-lt"/>
              </a:rPr>
              <a:t>Step 2.</a:t>
            </a:r>
          </a:p>
          <a:p>
            <a:r>
              <a:rPr lang="en-GB" sz="2448" dirty="0">
                <a:solidFill>
                  <a:schemeClr val="bg1"/>
                </a:solidFill>
                <a:latin typeface="+mj-lt"/>
              </a:rPr>
              <a:t>DMS Reader pulls buffer &amp; processes</a:t>
            </a:r>
          </a:p>
        </p:txBody>
      </p:sp>
      <p:sp>
        <p:nvSpPr>
          <p:cNvPr id="192" name="TextBox 191"/>
          <p:cNvSpPr txBox="1"/>
          <p:nvPr/>
        </p:nvSpPr>
        <p:spPr>
          <a:xfrm>
            <a:off x="6336975" y="2907255"/>
            <a:ext cx="2937333" cy="1222451"/>
          </a:xfrm>
          <a:prstGeom prst="rect">
            <a:avLst/>
          </a:prstGeom>
          <a:solidFill>
            <a:schemeClr val="tx1"/>
          </a:solidFill>
        </p:spPr>
        <p:txBody>
          <a:bodyPr wrap="square" rtlCol="0">
            <a:spAutoFit/>
          </a:bodyPr>
          <a:lstStyle/>
          <a:p>
            <a:r>
              <a:rPr lang="en-GB" sz="2448" dirty="0">
                <a:solidFill>
                  <a:schemeClr val="bg1"/>
                </a:solidFill>
                <a:latin typeface="+mj-lt"/>
              </a:rPr>
              <a:t>Step 3.</a:t>
            </a:r>
          </a:p>
          <a:p>
            <a:r>
              <a:rPr lang="en-GB" sz="2448" dirty="0">
                <a:solidFill>
                  <a:schemeClr val="bg1"/>
                </a:solidFill>
                <a:latin typeface="+mj-lt"/>
              </a:rPr>
              <a:t>Sender ships new buffer to target node</a:t>
            </a:r>
          </a:p>
        </p:txBody>
      </p:sp>
      <p:sp>
        <p:nvSpPr>
          <p:cNvPr id="193" name="TextBox 192"/>
          <p:cNvSpPr txBox="1"/>
          <p:nvPr/>
        </p:nvSpPr>
        <p:spPr>
          <a:xfrm>
            <a:off x="9505021" y="2919326"/>
            <a:ext cx="2937333" cy="1222451"/>
          </a:xfrm>
          <a:prstGeom prst="rect">
            <a:avLst/>
          </a:prstGeom>
          <a:solidFill>
            <a:schemeClr val="tx1"/>
          </a:solidFill>
        </p:spPr>
        <p:txBody>
          <a:bodyPr wrap="square" rtlCol="0">
            <a:spAutoFit/>
          </a:bodyPr>
          <a:lstStyle/>
          <a:p>
            <a:r>
              <a:rPr lang="en-GB" sz="2448" dirty="0">
                <a:solidFill>
                  <a:schemeClr val="bg1"/>
                </a:solidFill>
                <a:latin typeface="+mj-lt"/>
              </a:rPr>
              <a:t>Step 4.</a:t>
            </a:r>
          </a:p>
          <a:p>
            <a:r>
              <a:rPr lang="en-GB" sz="2448" dirty="0">
                <a:solidFill>
                  <a:schemeClr val="bg1"/>
                </a:solidFill>
                <a:latin typeface="+mj-lt"/>
              </a:rPr>
              <a:t>Writer bulk loads data into target table</a:t>
            </a:r>
          </a:p>
        </p:txBody>
      </p:sp>
    </p:spTree>
    <p:extLst>
      <p:ext uri="{BB962C8B-B14F-4D97-AF65-F5344CB8AC3E}">
        <p14:creationId xmlns:p14="http://schemas.microsoft.com/office/powerpoint/2010/main" val="41937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500" fill="hold"/>
                                        <p:tgtEl>
                                          <p:spTgt spid="5"/>
                                        </p:tgtEl>
                                        <p:attrNameLst>
                                          <p:attrName>r</p:attrName>
                                        </p:attrNameLst>
                                      </p:cBhvr>
                                    </p:animRot>
                                  </p:childTnLst>
                                </p:cTn>
                              </p:par>
                              <p:par>
                                <p:cTn id="11" presetID="8" presetClass="emph" presetSubtype="0" fill="hold" nodeType="withEffect">
                                  <p:stCondLst>
                                    <p:cond delay="0"/>
                                  </p:stCondLst>
                                  <p:childTnLst>
                                    <p:animRot by="21600000">
                                      <p:cBhvr>
                                        <p:cTn id="12" dur="500" fill="hold"/>
                                        <p:tgtEl>
                                          <p:spTgt spid="160"/>
                                        </p:tgtEl>
                                        <p:attrNameLst>
                                          <p:attrName>r</p:attrName>
                                        </p:attrNameLst>
                                      </p:cBhvr>
                                    </p:animRo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1000"/>
                                        <p:tgtEl>
                                          <p:spTgt spid="1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9"/>
                                        </p:tgtEl>
                                        <p:attrNameLst>
                                          <p:attrName>style.visibility</p:attrName>
                                        </p:attrNameLst>
                                      </p:cBhvr>
                                      <p:to>
                                        <p:strVal val="visible"/>
                                      </p:to>
                                    </p:set>
                                    <p:animEffect transition="in" filter="fade">
                                      <p:cBhvr>
                                        <p:cTn id="19" dur="1000"/>
                                        <p:tgtEl>
                                          <p:spTgt spid="159"/>
                                        </p:tgtEl>
                                      </p:cBhvr>
                                    </p:animEffect>
                                  </p:childTnLst>
                                </p:cTn>
                              </p:par>
                            </p:childTnLst>
                          </p:cTn>
                        </p:par>
                        <p:par>
                          <p:cTn id="20" fill="hold">
                            <p:stCondLst>
                              <p:cond delay="2000"/>
                            </p:stCondLst>
                            <p:childTnLst>
                              <p:par>
                                <p:cTn id="21" presetID="10" presetClass="exit" presetSubtype="0" fill="hold" grpId="1" nodeType="afterEffect">
                                  <p:stCondLst>
                                    <p:cond delay="0"/>
                                  </p:stCondLst>
                                  <p:childTnLst>
                                    <p:animEffect transition="out" filter="fade">
                                      <p:cBhvr>
                                        <p:cTn id="22" dur="500"/>
                                        <p:tgtEl>
                                          <p:spTgt spid="152"/>
                                        </p:tgtEl>
                                      </p:cBhvr>
                                    </p:animEffect>
                                    <p:set>
                                      <p:cBhvr>
                                        <p:cTn id="23" dur="1" fill="hold">
                                          <p:stCondLst>
                                            <p:cond delay="499"/>
                                          </p:stCondLst>
                                        </p:cTn>
                                        <p:tgtEl>
                                          <p:spTgt spid="15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9"/>
                                        </p:tgtEl>
                                      </p:cBhvr>
                                    </p:animEffect>
                                    <p:set>
                                      <p:cBhvr>
                                        <p:cTn id="26" dur="1" fill="hold">
                                          <p:stCondLst>
                                            <p:cond delay="499"/>
                                          </p:stCondLst>
                                        </p:cTn>
                                        <p:tgtEl>
                                          <p:spTgt spid="159"/>
                                        </p:tgtEl>
                                        <p:attrNameLst>
                                          <p:attrName>style.visibility</p:attrName>
                                        </p:attrNameLst>
                                      </p:cBhvr>
                                      <p:to>
                                        <p:strVal val="hidden"/>
                                      </p:to>
                                    </p:se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1000"/>
                                        <p:tgtEl>
                                          <p:spTgt spid="1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5"/>
                                        </p:tgtEl>
                                        <p:attrNameLst>
                                          <p:attrName>style.visibility</p:attrName>
                                        </p:attrNameLst>
                                      </p:cBhvr>
                                      <p:to>
                                        <p:strVal val="visible"/>
                                      </p:to>
                                    </p:set>
                                    <p:animEffect transition="in" filter="fade">
                                      <p:cBhvr>
                                        <p:cTn id="33" dur="1000"/>
                                        <p:tgtEl>
                                          <p:spTgt spid="175"/>
                                        </p:tgtEl>
                                      </p:cBhvr>
                                    </p:animEffect>
                                  </p:childTnLst>
                                </p:cTn>
                              </p:par>
                            </p:childTnLst>
                          </p:cTn>
                        </p:par>
                        <p:par>
                          <p:cTn id="34" fill="hold">
                            <p:stCondLst>
                              <p:cond delay="3500"/>
                            </p:stCondLst>
                            <p:childTnLst>
                              <p:par>
                                <p:cTn id="35" presetID="10" presetClass="exit" presetSubtype="0" fill="hold" grpId="1" nodeType="afterEffect">
                                  <p:stCondLst>
                                    <p:cond delay="0"/>
                                  </p:stCondLst>
                                  <p:childTnLst>
                                    <p:animEffect transition="out" filter="fade">
                                      <p:cBhvr>
                                        <p:cTn id="36" dur="500"/>
                                        <p:tgtEl>
                                          <p:spTgt spid="121"/>
                                        </p:tgtEl>
                                      </p:cBhvr>
                                    </p:animEffect>
                                    <p:set>
                                      <p:cBhvr>
                                        <p:cTn id="37" dur="1" fill="hold">
                                          <p:stCondLst>
                                            <p:cond delay="499"/>
                                          </p:stCondLst>
                                        </p:cTn>
                                        <p:tgtEl>
                                          <p:spTgt spid="12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75"/>
                                        </p:tgtEl>
                                      </p:cBhvr>
                                    </p:animEffect>
                                    <p:set>
                                      <p:cBhvr>
                                        <p:cTn id="40" dur="1" fill="hold">
                                          <p:stCondLst>
                                            <p:cond delay="499"/>
                                          </p:stCondLst>
                                        </p:cTn>
                                        <p:tgtEl>
                                          <p:spTgt spid="175"/>
                                        </p:tgtEl>
                                        <p:attrNameLst>
                                          <p:attrName>style.visibility</p:attrName>
                                        </p:attrNameLst>
                                      </p:cBhvr>
                                      <p:to>
                                        <p:strVal val="hidden"/>
                                      </p:to>
                                    </p:se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22"/>
                                        </p:tgtEl>
                                        <p:attrNameLst>
                                          <p:attrName>style.visibility</p:attrName>
                                        </p:attrNameLst>
                                      </p:cBhvr>
                                      <p:to>
                                        <p:strVal val="visible"/>
                                      </p:to>
                                    </p:set>
                                    <p:animEffect transition="in" filter="fade">
                                      <p:cBhvr>
                                        <p:cTn id="44" dur="500"/>
                                        <p:tgtEl>
                                          <p:spTgt spid="1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8"/>
                                        </p:tgtEl>
                                        <p:attrNameLst>
                                          <p:attrName>style.visibility</p:attrName>
                                        </p:attrNameLst>
                                      </p:cBhvr>
                                      <p:to>
                                        <p:strVal val="visible"/>
                                      </p:to>
                                    </p:set>
                                    <p:animEffect transition="in" filter="fade">
                                      <p:cBhvr>
                                        <p:cTn id="47" dur="500"/>
                                        <p:tgtEl>
                                          <p:spTgt spid="178"/>
                                        </p:tgtEl>
                                      </p:cBhvr>
                                    </p:animEffect>
                                  </p:childTnLst>
                                </p:cTn>
                              </p:par>
                            </p:childTnLst>
                          </p:cTn>
                        </p:par>
                        <p:par>
                          <p:cTn id="48" fill="hold">
                            <p:stCondLst>
                              <p:cond delay="4500"/>
                            </p:stCondLst>
                            <p:childTnLst>
                              <p:par>
                                <p:cTn id="49" presetID="43" presetClass="path" presetSubtype="0" accel="50000" decel="50000" fill="hold" grpId="1" nodeType="afterEffect">
                                  <p:stCondLst>
                                    <p:cond delay="0"/>
                                  </p:stCondLst>
                                  <p:childTnLst>
                                    <p:animMotion origin="layout" path="M 2.08333E-6 1.85185E-6 L 0.14922 1.85185E-6 C 0.21614 1.85185E-6 0.2987 -0.02847 0.2987 -0.05116 L 0.2987 -0.10185 " pathEditMode="relative" rAng="0" ptsTypes="AAAA">
                                      <p:cBhvr>
                                        <p:cTn id="50" dur="2000" fill="hold"/>
                                        <p:tgtEl>
                                          <p:spTgt spid="122"/>
                                        </p:tgtEl>
                                        <p:attrNameLst>
                                          <p:attrName>ppt_x</p:attrName>
                                          <p:attrName>ppt_y</p:attrName>
                                        </p:attrNameLst>
                                      </p:cBhvr>
                                      <p:rCtr x="14935" y="-5093"/>
                                    </p:animMotion>
                                  </p:childTnLst>
                                </p:cTn>
                              </p:par>
                              <p:par>
                                <p:cTn id="51" presetID="43" presetClass="path" presetSubtype="0" accel="50000" decel="50000" fill="hold" grpId="1" nodeType="withEffect">
                                  <p:stCondLst>
                                    <p:cond delay="0"/>
                                  </p:stCondLst>
                                  <p:childTnLst>
                                    <p:animMotion origin="layout" path="M 8.33333E-7 -7.40741E-7 L 0.14883 -7.40741E-7 C 0.21549 -7.40741E-7 0.29792 -0.02847 0.29792 -0.05116 L 0.29792 -0.10185 " pathEditMode="relative" rAng="0" ptsTypes="AAAA">
                                      <p:cBhvr>
                                        <p:cTn id="52" dur="2000" fill="hold"/>
                                        <p:tgtEl>
                                          <p:spTgt spid="178"/>
                                        </p:tgtEl>
                                        <p:attrNameLst>
                                          <p:attrName>ppt_x</p:attrName>
                                          <p:attrName>ppt_y</p:attrName>
                                        </p:attrNameLst>
                                      </p:cBhvr>
                                      <p:rCtr x="14896" y="-5093"/>
                                    </p:animMotion>
                                  </p:childTnLst>
                                </p:cTn>
                              </p:par>
                            </p:childTnLst>
                          </p:cTn>
                        </p:par>
                        <p:par>
                          <p:cTn id="53" fill="hold">
                            <p:stCondLst>
                              <p:cond delay="6500"/>
                            </p:stCondLst>
                            <p:childTnLst>
                              <p:par>
                                <p:cTn id="54" presetID="10" presetClass="exit" presetSubtype="0" fill="hold" grpId="2" nodeType="afterEffect">
                                  <p:stCondLst>
                                    <p:cond delay="0"/>
                                  </p:stCondLst>
                                  <p:childTnLst>
                                    <p:animEffect transition="out" filter="fade">
                                      <p:cBhvr>
                                        <p:cTn id="55" dur="500"/>
                                        <p:tgtEl>
                                          <p:spTgt spid="122"/>
                                        </p:tgtEl>
                                      </p:cBhvr>
                                    </p:animEffect>
                                    <p:set>
                                      <p:cBhvr>
                                        <p:cTn id="56" dur="1" fill="hold">
                                          <p:stCondLst>
                                            <p:cond delay="499"/>
                                          </p:stCondLst>
                                        </p:cTn>
                                        <p:tgtEl>
                                          <p:spTgt spid="122"/>
                                        </p:tgtEl>
                                        <p:attrNameLst>
                                          <p:attrName>style.visibility</p:attrName>
                                        </p:attrNameLst>
                                      </p:cBhvr>
                                      <p:to>
                                        <p:strVal val="hidden"/>
                                      </p:to>
                                    </p:set>
                                  </p:childTnLst>
                                </p:cTn>
                              </p:par>
                              <p:par>
                                <p:cTn id="57" presetID="10" presetClass="exit" presetSubtype="0" fill="hold" grpId="2" nodeType="withEffect">
                                  <p:stCondLst>
                                    <p:cond delay="0"/>
                                  </p:stCondLst>
                                  <p:childTnLst>
                                    <p:animEffect transition="out" filter="fade">
                                      <p:cBhvr>
                                        <p:cTn id="58" dur="500"/>
                                        <p:tgtEl>
                                          <p:spTgt spid="178"/>
                                        </p:tgtEl>
                                      </p:cBhvr>
                                    </p:animEffect>
                                    <p:set>
                                      <p:cBhvr>
                                        <p:cTn id="59" dur="1" fill="hold">
                                          <p:stCondLst>
                                            <p:cond delay="499"/>
                                          </p:stCondLst>
                                        </p:cTn>
                                        <p:tgtEl>
                                          <p:spTgt spid="17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90"/>
                                        </p:tgtEl>
                                      </p:cBhvr>
                                    </p:animEffect>
                                    <p:set>
                                      <p:cBhvr>
                                        <p:cTn id="64" dur="1" fill="hold">
                                          <p:stCondLst>
                                            <p:cond delay="499"/>
                                          </p:stCondLst>
                                        </p:cTn>
                                        <p:tgtEl>
                                          <p:spTgt spid="190"/>
                                        </p:tgtEl>
                                        <p:attrNameLst>
                                          <p:attrName>style.visibility</p:attrName>
                                        </p:attrNameLst>
                                      </p:cBhvr>
                                      <p:to>
                                        <p:strVal val="hidden"/>
                                      </p:to>
                                    </p:se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191"/>
                                        </p:tgtEl>
                                        <p:attrNameLst>
                                          <p:attrName>style.visibility</p:attrName>
                                        </p:attrNameLst>
                                      </p:cBhvr>
                                      <p:to>
                                        <p:strVal val="visible"/>
                                      </p:to>
                                    </p:set>
                                    <p:animEffect transition="in" filter="fade">
                                      <p:cBhvr>
                                        <p:cTn id="68" dur="500"/>
                                        <p:tgtEl>
                                          <p:spTgt spid="191"/>
                                        </p:tgtEl>
                                      </p:cBhvr>
                                    </p:animEffect>
                                  </p:childTnLst>
                                </p:cTn>
                              </p:par>
                            </p:childTnLst>
                          </p:cTn>
                        </p:par>
                        <p:par>
                          <p:cTn id="69" fill="hold">
                            <p:stCondLst>
                              <p:cond delay="1000"/>
                            </p:stCondLst>
                            <p:childTnLst>
                              <p:par>
                                <p:cTn id="70" presetID="8" presetClass="emph" presetSubtype="0" fill="hold" nodeType="afterEffect">
                                  <p:stCondLst>
                                    <p:cond delay="0"/>
                                  </p:stCondLst>
                                  <p:childTnLst>
                                    <p:animRot by="21600000">
                                      <p:cBhvr>
                                        <p:cTn id="71" dur="500" fill="hold"/>
                                        <p:tgtEl>
                                          <p:spTgt spid="116"/>
                                        </p:tgtEl>
                                        <p:attrNameLst>
                                          <p:attrName>r</p:attrName>
                                        </p:attrNameLst>
                                      </p:cBhvr>
                                    </p:animRot>
                                  </p:childTnLst>
                                </p:cTn>
                              </p:par>
                              <p:par>
                                <p:cTn id="72" presetID="8" presetClass="emph" presetSubtype="0" fill="hold" nodeType="withEffect">
                                  <p:stCondLst>
                                    <p:cond delay="0"/>
                                  </p:stCondLst>
                                  <p:childTnLst>
                                    <p:animRot by="21600000">
                                      <p:cBhvr>
                                        <p:cTn id="73" dur="500" fill="hold"/>
                                        <p:tgtEl>
                                          <p:spTgt spid="171"/>
                                        </p:tgtEl>
                                        <p:attrNameLst>
                                          <p:attrName>r</p:attrName>
                                        </p:attrNameLst>
                                      </p:cBhvr>
                                    </p:animRo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153"/>
                                        </p:tgtEl>
                                        <p:attrNameLst>
                                          <p:attrName>style.visibility</p:attrName>
                                        </p:attrNameLst>
                                      </p:cBhvr>
                                      <p:to>
                                        <p:strVal val="visible"/>
                                      </p:to>
                                    </p:set>
                                    <p:animEffect transition="in" filter="fade">
                                      <p:cBhvr>
                                        <p:cTn id="77" dur="500"/>
                                        <p:tgtEl>
                                          <p:spTgt spid="1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79"/>
                                        </p:tgtEl>
                                        <p:attrNameLst>
                                          <p:attrName>style.visibility</p:attrName>
                                        </p:attrNameLst>
                                      </p:cBhvr>
                                      <p:to>
                                        <p:strVal val="visible"/>
                                      </p:to>
                                    </p:set>
                                    <p:animEffect transition="in" filter="fade">
                                      <p:cBhvr>
                                        <p:cTn id="80" dur="500"/>
                                        <p:tgtEl>
                                          <p:spTgt spid="179"/>
                                        </p:tgtEl>
                                      </p:cBhvr>
                                    </p:animEffect>
                                  </p:childTnLst>
                                </p:cTn>
                              </p:par>
                            </p:childTnLst>
                          </p:cTn>
                        </p:par>
                        <p:par>
                          <p:cTn id="81" fill="hold">
                            <p:stCondLst>
                              <p:cond delay="2000"/>
                            </p:stCondLst>
                            <p:childTnLst>
                              <p:par>
                                <p:cTn id="82" presetID="63" presetClass="path" presetSubtype="0" accel="50000" decel="50000" fill="hold" grpId="1" nodeType="afterEffect">
                                  <p:stCondLst>
                                    <p:cond delay="0"/>
                                  </p:stCondLst>
                                  <p:childTnLst>
                                    <p:animMotion origin="layout" path="M 4.79167E-6 -4.07407E-6 L 0.16393 0.00024 " pathEditMode="relative" rAng="0" ptsTypes="AA">
                                      <p:cBhvr>
                                        <p:cTn id="83" dur="2000" fill="hold"/>
                                        <p:tgtEl>
                                          <p:spTgt spid="153"/>
                                        </p:tgtEl>
                                        <p:attrNameLst>
                                          <p:attrName>ppt_x</p:attrName>
                                          <p:attrName>ppt_y</p:attrName>
                                        </p:attrNameLst>
                                      </p:cBhvr>
                                      <p:rCtr x="8190" y="0"/>
                                    </p:animMotion>
                                  </p:childTnLst>
                                </p:cTn>
                              </p:par>
                              <p:par>
                                <p:cTn id="84" presetID="63" presetClass="path" presetSubtype="0" accel="50000" decel="50000" fill="hold" grpId="1" nodeType="withEffect">
                                  <p:stCondLst>
                                    <p:cond delay="0"/>
                                  </p:stCondLst>
                                  <p:childTnLst>
                                    <p:animMotion origin="layout" path="M 3.54167E-6 4.81481E-6 L 0.16393 0.00023 " pathEditMode="relative" rAng="0" ptsTypes="AA">
                                      <p:cBhvr>
                                        <p:cTn id="85" dur="2000" fill="hold"/>
                                        <p:tgtEl>
                                          <p:spTgt spid="179"/>
                                        </p:tgtEl>
                                        <p:attrNameLst>
                                          <p:attrName>ppt_x</p:attrName>
                                          <p:attrName>ppt_y</p:attrName>
                                        </p:attrNameLst>
                                      </p:cBhvr>
                                      <p:rCtr x="8190" y="0"/>
                                    </p:animMotion>
                                  </p:childTnLst>
                                </p:cTn>
                              </p:par>
                            </p:childTnLst>
                          </p:cTn>
                        </p:par>
                        <p:par>
                          <p:cTn id="86" fill="hold">
                            <p:stCondLst>
                              <p:cond delay="4000"/>
                            </p:stCondLst>
                            <p:childTnLst>
                              <p:par>
                                <p:cTn id="87" presetID="10" presetClass="entr" presetSubtype="0" fill="hold" grpId="0" nodeType="afterEffect">
                                  <p:stCondLst>
                                    <p:cond delay="0"/>
                                  </p:stCondLst>
                                  <p:childTnLst>
                                    <p:set>
                                      <p:cBhvr>
                                        <p:cTn id="88" dur="1" fill="hold">
                                          <p:stCondLst>
                                            <p:cond delay="0"/>
                                          </p:stCondLst>
                                        </p:cTn>
                                        <p:tgtEl>
                                          <p:spTgt spid="154"/>
                                        </p:tgtEl>
                                        <p:attrNameLst>
                                          <p:attrName>style.visibility</p:attrName>
                                        </p:attrNameLst>
                                      </p:cBhvr>
                                      <p:to>
                                        <p:strVal val="visible"/>
                                      </p:to>
                                    </p:set>
                                    <p:animEffect transition="in" filter="fade">
                                      <p:cBhvr>
                                        <p:cTn id="89" dur="1000"/>
                                        <p:tgtEl>
                                          <p:spTgt spid="15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80"/>
                                        </p:tgtEl>
                                        <p:attrNameLst>
                                          <p:attrName>style.visibility</p:attrName>
                                        </p:attrNameLst>
                                      </p:cBhvr>
                                      <p:to>
                                        <p:strVal val="visible"/>
                                      </p:to>
                                    </p:set>
                                    <p:animEffect transition="in" filter="fade">
                                      <p:cBhvr>
                                        <p:cTn id="92" dur="1000"/>
                                        <p:tgtEl>
                                          <p:spTgt spid="180"/>
                                        </p:tgtEl>
                                      </p:cBhvr>
                                    </p:animEffect>
                                  </p:childTnLst>
                                </p:cTn>
                              </p:par>
                              <p:par>
                                <p:cTn id="93" presetID="10" presetClass="exit" presetSubtype="0" fill="hold" grpId="2" nodeType="withEffect">
                                  <p:stCondLst>
                                    <p:cond delay="0"/>
                                  </p:stCondLst>
                                  <p:childTnLst>
                                    <p:animEffect transition="out" filter="fade">
                                      <p:cBhvr>
                                        <p:cTn id="94" dur="500"/>
                                        <p:tgtEl>
                                          <p:spTgt spid="153"/>
                                        </p:tgtEl>
                                      </p:cBhvr>
                                    </p:animEffect>
                                    <p:set>
                                      <p:cBhvr>
                                        <p:cTn id="95" dur="1" fill="hold">
                                          <p:stCondLst>
                                            <p:cond delay="499"/>
                                          </p:stCondLst>
                                        </p:cTn>
                                        <p:tgtEl>
                                          <p:spTgt spid="153"/>
                                        </p:tgtEl>
                                        <p:attrNameLst>
                                          <p:attrName>style.visibility</p:attrName>
                                        </p:attrNameLst>
                                      </p:cBhvr>
                                      <p:to>
                                        <p:strVal val="hidden"/>
                                      </p:to>
                                    </p:set>
                                  </p:childTnLst>
                                </p:cTn>
                              </p:par>
                              <p:par>
                                <p:cTn id="96" presetID="10" presetClass="exit" presetSubtype="0" fill="hold" grpId="2" nodeType="withEffect">
                                  <p:stCondLst>
                                    <p:cond delay="0"/>
                                  </p:stCondLst>
                                  <p:childTnLst>
                                    <p:animEffect transition="out" filter="fade">
                                      <p:cBhvr>
                                        <p:cTn id="97" dur="500"/>
                                        <p:tgtEl>
                                          <p:spTgt spid="179"/>
                                        </p:tgtEl>
                                      </p:cBhvr>
                                    </p:animEffect>
                                    <p:set>
                                      <p:cBhvr>
                                        <p:cTn id="98" dur="1" fill="hold">
                                          <p:stCondLst>
                                            <p:cond delay="499"/>
                                          </p:stCondLst>
                                        </p:cTn>
                                        <p:tgtEl>
                                          <p:spTgt spid="179"/>
                                        </p:tgtEl>
                                        <p:attrNameLst>
                                          <p:attrName>style.visibility</p:attrName>
                                        </p:attrNameLst>
                                      </p:cBhvr>
                                      <p:to>
                                        <p:strVal val="hidden"/>
                                      </p:to>
                                    </p:set>
                                  </p:childTnLst>
                                </p:cTn>
                              </p:par>
                            </p:childTnLst>
                          </p:cTn>
                        </p:par>
                        <p:par>
                          <p:cTn id="99" fill="hold">
                            <p:stCondLst>
                              <p:cond delay="5000"/>
                            </p:stCondLst>
                            <p:childTnLst>
                              <p:par>
                                <p:cTn id="100" presetID="63" presetClass="path" presetSubtype="0" accel="50000" decel="50000" fill="hold" grpId="1" nodeType="afterEffect">
                                  <p:stCondLst>
                                    <p:cond delay="0"/>
                                  </p:stCondLst>
                                  <p:childTnLst>
                                    <p:animMotion origin="layout" path="M 4.58333E-6 -4.07407E-6 L 0.1763 0.02431 " pathEditMode="relative" rAng="0" ptsTypes="AA">
                                      <p:cBhvr>
                                        <p:cTn id="101" dur="2000" fill="hold"/>
                                        <p:tgtEl>
                                          <p:spTgt spid="154"/>
                                        </p:tgtEl>
                                        <p:attrNameLst>
                                          <p:attrName>ppt_x</p:attrName>
                                          <p:attrName>ppt_y</p:attrName>
                                        </p:attrNameLst>
                                      </p:cBhvr>
                                      <p:rCtr x="8815" y="1204"/>
                                    </p:animMotion>
                                  </p:childTnLst>
                                </p:cTn>
                              </p:par>
                              <p:par>
                                <p:cTn id="102" presetID="63" presetClass="path" presetSubtype="0" accel="50000" decel="50000" fill="hold" grpId="1" nodeType="withEffect">
                                  <p:stCondLst>
                                    <p:cond delay="0"/>
                                  </p:stCondLst>
                                  <p:childTnLst>
                                    <p:animMotion origin="layout" path="M 3.54167E-6 4.81481E-6 L 0.1763 0.0243 " pathEditMode="relative" rAng="0" ptsTypes="AA">
                                      <p:cBhvr>
                                        <p:cTn id="103" dur="2000" fill="hold"/>
                                        <p:tgtEl>
                                          <p:spTgt spid="180"/>
                                        </p:tgtEl>
                                        <p:attrNameLst>
                                          <p:attrName>ppt_x</p:attrName>
                                          <p:attrName>ppt_y</p:attrName>
                                        </p:attrNameLst>
                                      </p:cBhvr>
                                      <p:rCtr x="8815" y="1204"/>
                                    </p:animMotion>
                                  </p:childTnLst>
                                </p:cTn>
                              </p:par>
                              <p:par>
                                <p:cTn id="104" presetID="10" presetClass="entr" presetSubtype="0" fill="hold" grpId="0" nodeType="with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fade">
                                      <p:cBhvr>
                                        <p:cTn id="106" dur="500"/>
                                        <p:tgtEl>
                                          <p:spTgt spid="12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77"/>
                                        </p:tgtEl>
                                        <p:attrNameLst>
                                          <p:attrName>style.visibility</p:attrName>
                                        </p:attrNameLst>
                                      </p:cBhvr>
                                      <p:to>
                                        <p:strVal val="visible"/>
                                      </p:to>
                                    </p:set>
                                    <p:animEffect transition="in" filter="fade">
                                      <p:cBhvr>
                                        <p:cTn id="109" dur="500"/>
                                        <p:tgtEl>
                                          <p:spTgt spid="177"/>
                                        </p:tgtEl>
                                      </p:cBhvr>
                                    </p:animEffect>
                                  </p:childTnLst>
                                </p:cTn>
                              </p:par>
                            </p:childTnLst>
                          </p:cTn>
                        </p:par>
                        <p:par>
                          <p:cTn id="110" fill="hold">
                            <p:stCondLst>
                              <p:cond delay="7000"/>
                            </p:stCondLst>
                            <p:childTnLst>
                              <p:par>
                                <p:cTn id="111" presetID="10" presetClass="exit" presetSubtype="0" fill="hold" grpId="2" nodeType="afterEffect">
                                  <p:stCondLst>
                                    <p:cond delay="0"/>
                                  </p:stCondLst>
                                  <p:childTnLst>
                                    <p:animEffect transition="out" filter="fade">
                                      <p:cBhvr>
                                        <p:cTn id="112" dur="500"/>
                                        <p:tgtEl>
                                          <p:spTgt spid="154"/>
                                        </p:tgtEl>
                                      </p:cBhvr>
                                    </p:animEffect>
                                    <p:set>
                                      <p:cBhvr>
                                        <p:cTn id="113" dur="1" fill="hold">
                                          <p:stCondLst>
                                            <p:cond delay="499"/>
                                          </p:stCondLst>
                                        </p:cTn>
                                        <p:tgtEl>
                                          <p:spTgt spid="154"/>
                                        </p:tgtEl>
                                        <p:attrNameLst>
                                          <p:attrName>style.visibility</p:attrName>
                                        </p:attrNameLst>
                                      </p:cBhvr>
                                      <p:to>
                                        <p:strVal val="hidden"/>
                                      </p:to>
                                    </p:set>
                                  </p:childTnLst>
                                </p:cTn>
                              </p:par>
                              <p:par>
                                <p:cTn id="114" presetID="10" presetClass="exit" presetSubtype="0" fill="hold" grpId="2" nodeType="withEffect">
                                  <p:stCondLst>
                                    <p:cond delay="0"/>
                                  </p:stCondLst>
                                  <p:childTnLst>
                                    <p:animEffect transition="out" filter="fade">
                                      <p:cBhvr>
                                        <p:cTn id="115" dur="500"/>
                                        <p:tgtEl>
                                          <p:spTgt spid="180"/>
                                        </p:tgtEl>
                                      </p:cBhvr>
                                    </p:animEffect>
                                    <p:set>
                                      <p:cBhvr>
                                        <p:cTn id="116" dur="1" fill="hold">
                                          <p:stCondLst>
                                            <p:cond delay="499"/>
                                          </p:stCondLst>
                                        </p:cTn>
                                        <p:tgtEl>
                                          <p:spTgt spid="180"/>
                                        </p:tgtEl>
                                        <p:attrNameLst>
                                          <p:attrName>style.visibility</p:attrName>
                                        </p:attrNameLst>
                                      </p:cBhvr>
                                      <p:to>
                                        <p:strVal val="hidden"/>
                                      </p:to>
                                    </p:set>
                                  </p:childTnLst>
                                </p:cTn>
                              </p:par>
                            </p:childTnLst>
                          </p:cTn>
                        </p:par>
                        <p:par>
                          <p:cTn id="117" fill="hold">
                            <p:stCondLst>
                              <p:cond delay="7500"/>
                            </p:stCondLst>
                            <p:childTnLst>
                              <p:par>
                                <p:cTn id="118" presetID="10" presetClass="exit" presetSubtype="0" fill="hold" grpId="1" nodeType="afterEffect">
                                  <p:stCondLst>
                                    <p:cond delay="0"/>
                                  </p:stCondLst>
                                  <p:childTnLst>
                                    <p:animEffect transition="out" filter="fade">
                                      <p:cBhvr>
                                        <p:cTn id="119" dur="500"/>
                                        <p:tgtEl>
                                          <p:spTgt spid="125"/>
                                        </p:tgtEl>
                                      </p:cBhvr>
                                    </p:animEffect>
                                    <p:set>
                                      <p:cBhvr>
                                        <p:cTn id="120" dur="1" fill="hold">
                                          <p:stCondLst>
                                            <p:cond delay="499"/>
                                          </p:stCondLst>
                                        </p:cTn>
                                        <p:tgtEl>
                                          <p:spTgt spid="125"/>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177"/>
                                        </p:tgtEl>
                                      </p:cBhvr>
                                    </p:animEffect>
                                    <p:set>
                                      <p:cBhvr>
                                        <p:cTn id="123" dur="1" fill="hold">
                                          <p:stCondLst>
                                            <p:cond delay="499"/>
                                          </p:stCondLst>
                                        </p:cTn>
                                        <p:tgtEl>
                                          <p:spTgt spid="177"/>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191"/>
                                        </p:tgtEl>
                                      </p:cBhvr>
                                    </p:animEffect>
                                    <p:set>
                                      <p:cBhvr>
                                        <p:cTn id="128" dur="1" fill="hold">
                                          <p:stCondLst>
                                            <p:cond delay="499"/>
                                          </p:stCondLst>
                                        </p:cTn>
                                        <p:tgtEl>
                                          <p:spTgt spid="191"/>
                                        </p:tgtEl>
                                        <p:attrNameLst>
                                          <p:attrName>style.visibility</p:attrName>
                                        </p:attrNameLst>
                                      </p:cBhvr>
                                      <p:to>
                                        <p:strVal val="hidden"/>
                                      </p:to>
                                    </p:se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192"/>
                                        </p:tgtEl>
                                        <p:attrNameLst>
                                          <p:attrName>style.visibility</p:attrName>
                                        </p:attrNameLst>
                                      </p:cBhvr>
                                      <p:to>
                                        <p:strVal val="visible"/>
                                      </p:to>
                                    </p:set>
                                    <p:animEffect transition="in" filter="fade">
                                      <p:cBhvr>
                                        <p:cTn id="132" dur="500"/>
                                        <p:tgtEl>
                                          <p:spTgt spid="192"/>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182"/>
                                        </p:tgtEl>
                                        <p:attrNameLst>
                                          <p:attrName>style.visibility</p:attrName>
                                        </p:attrNameLst>
                                      </p:cBhvr>
                                      <p:to>
                                        <p:strVal val="visible"/>
                                      </p:to>
                                    </p:set>
                                    <p:animEffect transition="in" filter="fade">
                                      <p:cBhvr>
                                        <p:cTn id="136" dur="500"/>
                                        <p:tgtEl>
                                          <p:spTgt spid="18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83"/>
                                        </p:tgtEl>
                                        <p:attrNameLst>
                                          <p:attrName>style.visibility</p:attrName>
                                        </p:attrNameLst>
                                      </p:cBhvr>
                                      <p:to>
                                        <p:strVal val="visible"/>
                                      </p:to>
                                    </p:set>
                                    <p:animEffect transition="in" filter="fade">
                                      <p:cBhvr>
                                        <p:cTn id="139" dur="500"/>
                                        <p:tgtEl>
                                          <p:spTgt spid="183"/>
                                        </p:tgtEl>
                                      </p:cBhvr>
                                    </p:animEffect>
                                  </p:childTnLst>
                                </p:cTn>
                              </p:par>
                            </p:childTnLst>
                          </p:cTn>
                        </p:par>
                        <p:par>
                          <p:cTn id="140" fill="hold">
                            <p:stCondLst>
                              <p:cond delay="1500"/>
                            </p:stCondLst>
                            <p:childTnLst>
                              <p:par>
                                <p:cTn id="141" presetID="0" presetClass="path" presetSubtype="0" accel="50000" decel="50000" fill="hold" grpId="1" nodeType="afterEffect">
                                  <p:stCondLst>
                                    <p:cond delay="0"/>
                                  </p:stCondLst>
                                  <p:childTnLst>
                                    <p:animMotion origin="layout" path="M 1.45833E-6 0.00277 L 0.12877 0.00277 L 0.12877 0.4074 L -0.53177 0.40995 L -0.53242 0.5831 " pathEditMode="relative" rAng="0" ptsTypes="AAAAA">
                                      <p:cBhvr>
                                        <p:cTn id="142" dur="2000" fill="hold"/>
                                        <p:tgtEl>
                                          <p:spTgt spid="182"/>
                                        </p:tgtEl>
                                        <p:attrNameLst>
                                          <p:attrName>ppt_x</p:attrName>
                                          <p:attrName>ppt_y</p:attrName>
                                        </p:attrNameLst>
                                      </p:cBhvr>
                                      <p:rCtr x="-20182" y="29005"/>
                                    </p:animMotion>
                                  </p:childTnLst>
                                </p:cTn>
                              </p:par>
                              <p:par>
                                <p:cTn id="143" presetID="0" presetClass="path" presetSubtype="0" accel="50000" decel="50000" fill="hold" grpId="2" nodeType="withEffect">
                                  <p:stCondLst>
                                    <p:cond delay="0"/>
                                  </p:stCondLst>
                                  <p:childTnLst>
                                    <p:animMotion origin="layout" path="M 0 0 L 0.13021 0 L 0.12917 -0.17593 L -0.53021 -0.17037 L -0.53021 -0.57963 " pathEditMode="relative" ptsTypes="AAAAA">
                                      <p:cBhvr>
                                        <p:cTn id="144" dur="2000" fill="hold"/>
                                        <p:tgtEl>
                                          <p:spTgt spid="183"/>
                                        </p:tgtEl>
                                        <p:attrNameLst>
                                          <p:attrName>ppt_x</p:attrName>
                                          <p:attrName>ppt_y</p:attrName>
                                        </p:attrNameLst>
                                      </p:cBhvr>
                                    </p:animMotion>
                                  </p:childTnLst>
                                </p:cTn>
                              </p:par>
                            </p:childTnLst>
                          </p:cTn>
                        </p:par>
                        <p:par>
                          <p:cTn id="145" fill="hold">
                            <p:stCondLst>
                              <p:cond delay="3500"/>
                            </p:stCondLst>
                            <p:childTnLst>
                              <p:par>
                                <p:cTn id="146" presetID="10" presetClass="exit" presetSubtype="0" fill="hold" grpId="2" nodeType="afterEffect">
                                  <p:stCondLst>
                                    <p:cond delay="0"/>
                                  </p:stCondLst>
                                  <p:childTnLst>
                                    <p:animEffect transition="out" filter="fade">
                                      <p:cBhvr>
                                        <p:cTn id="147" dur="500"/>
                                        <p:tgtEl>
                                          <p:spTgt spid="182"/>
                                        </p:tgtEl>
                                      </p:cBhvr>
                                    </p:animEffect>
                                    <p:set>
                                      <p:cBhvr>
                                        <p:cTn id="148" dur="1" fill="hold">
                                          <p:stCondLst>
                                            <p:cond delay="499"/>
                                          </p:stCondLst>
                                        </p:cTn>
                                        <p:tgtEl>
                                          <p:spTgt spid="182"/>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183"/>
                                        </p:tgtEl>
                                      </p:cBhvr>
                                    </p:animEffect>
                                    <p:set>
                                      <p:cBhvr>
                                        <p:cTn id="151" dur="1" fill="hold">
                                          <p:stCondLst>
                                            <p:cond delay="499"/>
                                          </p:stCondLst>
                                        </p:cTn>
                                        <p:tgtEl>
                                          <p:spTgt spid="183"/>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grpId="1" nodeType="clickEffect">
                                  <p:stCondLst>
                                    <p:cond delay="0"/>
                                  </p:stCondLst>
                                  <p:childTnLst>
                                    <p:animEffect transition="out" filter="fade">
                                      <p:cBhvr>
                                        <p:cTn id="155" dur="500"/>
                                        <p:tgtEl>
                                          <p:spTgt spid="192"/>
                                        </p:tgtEl>
                                      </p:cBhvr>
                                    </p:animEffect>
                                    <p:set>
                                      <p:cBhvr>
                                        <p:cTn id="156" dur="1" fill="hold">
                                          <p:stCondLst>
                                            <p:cond delay="499"/>
                                          </p:stCondLst>
                                        </p:cTn>
                                        <p:tgtEl>
                                          <p:spTgt spid="192"/>
                                        </p:tgtEl>
                                        <p:attrNameLst>
                                          <p:attrName>style.visibility</p:attrName>
                                        </p:attrNameLst>
                                      </p:cBhvr>
                                      <p:to>
                                        <p:strVal val="hidden"/>
                                      </p:to>
                                    </p:set>
                                  </p:childTnLst>
                                </p:cTn>
                              </p:par>
                            </p:childTnLst>
                          </p:cTn>
                        </p:par>
                        <p:par>
                          <p:cTn id="157" fill="hold">
                            <p:stCondLst>
                              <p:cond delay="500"/>
                            </p:stCondLst>
                            <p:childTnLst>
                              <p:par>
                                <p:cTn id="158" presetID="10" presetClass="entr" presetSubtype="0" fill="hold" grpId="0" nodeType="afterEffect">
                                  <p:stCondLst>
                                    <p:cond delay="0"/>
                                  </p:stCondLst>
                                  <p:childTnLst>
                                    <p:set>
                                      <p:cBhvr>
                                        <p:cTn id="159" dur="1" fill="hold">
                                          <p:stCondLst>
                                            <p:cond delay="0"/>
                                          </p:stCondLst>
                                        </p:cTn>
                                        <p:tgtEl>
                                          <p:spTgt spid="193"/>
                                        </p:tgtEl>
                                        <p:attrNameLst>
                                          <p:attrName>style.visibility</p:attrName>
                                        </p:attrNameLst>
                                      </p:cBhvr>
                                      <p:to>
                                        <p:strVal val="visible"/>
                                      </p:to>
                                    </p:set>
                                    <p:animEffect transition="in" filter="fade">
                                      <p:cBhvr>
                                        <p:cTn id="160" dur="500"/>
                                        <p:tgtEl>
                                          <p:spTgt spid="193"/>
                                        </p:tgtEl>
                                      </p:cBhvr>
                                    </p:animEffect>
                                  </p:childTnLst>
                                </p:cTn>
                              </p:par>
                            </p:childTnLst>
                          </p:cTn>
                        </p:par>
                        <p:par>
                          <p:cTn id="161" fill="hold">
                            <p:stCondLst>
                              <p:cond delay="1000"/>
                            </p:stCondLst>
                            <p:childTnLst>
                              <p:par>
                                <p:cTn id="162" presetID="8" presetClass="emph" presetSubtype="0" fill="hold" nodeType="afterEffect">
                                  <p:stCondLst>
                                    <p:cond delay="0"/>
                                  </p:stCondLst>
                                  <p:childTnLst>
                                    <p:animRot by="21600000">
                                      <p:cBhvr>
                                        <p:cTn id="163" dur="2000" fill="hold"/>
                                        <p:tgtEl>
                                          <p:spTgt spid="119"/>
                                        </p:tgtEl>
                                        <p:attrNameLst>
                                          <p:attrName>r</p:attrName>
                                        </p:attrNameLst>
                                      </p:cBhvr>
                                    </p:animRot>
                                  </p:childTnLst>
                                </p:cTn>
                              </p:par>
                              <p:par>
                                <p:cTn id="164" presetID="8" presetClass="emph" presetSubtype="0" fill="hold" nodeType="withEffect">
                                  <p:stCondLst>
                                    <p:cond delay="0"/>
                                  </p:stCondLst>
                                  <p:childTnLst>
                                    <p:animRot by="21600000">
                                      <p:cBhvr>
                                        <p:cTn id="165" dur="2000" fill="hold"/>
                                        <p:tgtEl>
                                          <p:spTgt spid="174"/>
                                        </p:tgtEl>
                                        <p:attrNameLst>
                                          <p:attrName>r</p:attrName>
                                        </p:attrNameLst>
                                      </p:cBhvr>
                                    </p:animRot>
                                  </p:childTnLst>
                                </p:cTn>
                              </p:par>
                            </p:childTnLst>
                          </p:cTn>
                        </p:par>
                        <p:par>
                          <p:cTn id="166" fill="hold">
                            <p:stCondLst>
                              <p:cond delay="3000"/>
                            </p:stCondLst>
                            <p:childTnLst>
                              <p:par>
                                <p:cTn id="167" presetID="10" presetClass="entr" presetSubtype="0" fill="hold" grpId="0" nodeType="afterEffect">
                                  <p:stCondLst>
                                    <p:cond delay="0"/>
                                  </p:stCondLst>
                                  <p:childTnLst>
                                    <p:set>
                                      <p:cBhvr>
                                        <p:cTn id="168" dur="1" fill="hold">
                                          <p:stCondLst>
                                            <p:cond delay="0"/>
                                          </p:stCondLst>
                                        </p:cTn>
                                        <p:tgtEl>
                                          <p:spTgt spid="184"/>
                                        </p:tgtEl>
                                        <p:attrNameLst>
                                          <p:attrName>style.visibility</p:attrName>
                                        </p:attrNameLst>
                                      </p:cBhvr>
                                      <p:to>
                                        <p:strVal val="visible"/>
                                      </p:to>
                                    </p:set>
                                    <p:animEffect transition="in" filter="fade">
                                      <p:cBhvr>
                                        <p:cTn id="169" dur="500"/>
                                        <p:tgtEl>
                                          <p:spTgt spid="184"/>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87"/>
                                        </p:tgtEl>
                                        <p:attrNameLst>
                                          <p:attrName>style.visibility</p:attrName>
                                        </p:attrNameLst>
                                      </p:cBhvr>
                                      <p:to>
                                        <p:strVal val="visible"/>
                                      </p:to>
                                    </p:set>
                                    <p:animEffect transition="in" filter="fade">
                                      <p:cBhvr>
                                        <p:cTn id="172" dur="500"/>
                                        <p:tgtEl>
                                          <p:spTgt spid="187"/>
                                        </p:tgtEl>
                                      </p:cBhvr>
                                    </p:animEffect>
                                  </p:childTnLst>
                                </p:cTn>
                              </p:par>
                            </p:childTnLst>
                          </p:cTn>
                        </p:par>
                        <p:par>
                          <p:cTn id="173" fill="hold">
                            <p:stCondLst>
                              <p:cond delay="3500"/>
                            </p:stCondLst>
                            <p:childTnLst>
                              <p:par>
                                <p:cTn id="174" presetID="36" presetClass="path" presetSubtype="0" accel="50000" decel="50000" fill="hold" grpId="1" nodeType="afterEffect">
                                  <p:stCondLst>
                                    <p:cond delay="0"/>
                                  </p:stCondLst>
                                  <p:childTnLst>
                                    <p:animMotion origin="layout" path="M -0.00013 0.00023 L -0.00013 0.13102 C -0.00013 0.18981 0.03737 0.2625 0.06784 0.2625 L 0.13633 0.2625 " pathEditMode="relative" rAng="0" ptsTypes="AAAA">
                                      <p:cBhvr>
                                        <p:cTn id="175" dur="2000" fill="hold"/>
                                        <p:tgtEl>
                                          <p:spTgt spid="184"/>
                                        </p:tgtEl>
                                        <p:attrNameLst>
                                          <p:attrName>ppt_x</p:attrName>
                                          <p:attrName>ppt_y</p:attrName>
                                        </p:attrNameLst>
                                      </p:cBhvr>
                                      <p:rCtr x="6823" y="13102"/>
                                    </p:animMotion>
                                  </p:childTnLst>
                                </p:cTn>
                              </p:par>
                              <p:par>
                                <p:cTn id="176" presetID="36" presetClass="path" presetSubtype="0" accel="50000" decel="50000" fill="hold" grpId="1" nodeType="withEffect">
                                  <p:stCondLst>
                                    <p:cond delay="0"/>
                                  </p:stCondLst>
                                  <p:childTnLst>
                                    <p:animMotion origin="layout" path="M -0.00013 0.00023 L -0.00013 0.13102 C -0.00013 0.18981 0.03737 0.2625 0.06784 0.2625 L 0.13633 0.2625 " pathEditMode="relative" rAng="0" ptsTypes="AAAA">
                                      <p:cBhvr>
                                        <p:cTn id="177" dur="2000" fill="hold"/>
                                        <p:tgtEl>
                                          <p:spTgt spid="187"/>
                                        </p:tgtEl>
                                        <p:attrNameLst>
                                          <p:attrName>ppt_x</p:attrName>
                                          <p:attrName>ppt_y</p:attrName>
                                        </p:attrNameLst>
                                      </p:cBhvr>
                                      <p:rCtr x="6823" y="13102"/>
                                    </p:animMotion>
                                  </p:childTnLst>
                                </p:cTn>
                              </p:par>
                            </p:childTnLst>
                          </p:cTn>
                        </p:par>
                        <p:par>
                          <p:cTn id="178" fill="hold">
                            <p:stCondLst>
                              <p:cond delay="5500"/>
                            </p:stCondLst>
                            <p:childTnLst>
                              <p:par>
                                <p:cTn id="179" presetID="10" presetClass="entr" presetSubtype="0" fill="hold" grpId="0" nodeType="afterEffect">
                                  <p:stCondLst>
                                    <p:cond delay="0"/>
                                  </p:stCondLst>
                                  <p:childTnLst>
                                    <p:set>
                                      <p:cBhvr>
                                        <p:cTn id="180" dur="1" fill="hold">
                                          <p:stCondLst>
                                            <p:cond delay="0"/>
                                          </p:stCondLst>
                                        </p:cTn>
                                        <p:tgtEl>
                                          <p:spTgt spid="185"/>
                                        </p:tgtEl>
                                        <p:attrNameLst>
                                          <p:attrName>style.visibility</p:attrName>
                                        </p:attrNameLst>
                                      </p:cBhvr>
                                      <p:to>
                                        <p:strVal val="visible"/>
                                      </p:to>
                                    </p:set>
                                    <p:animEffect transition="in" filter="fade">
                                      <p:cBhvr>
                                        <p:cTn id="181" dur="500"/>
                                        <p:tgtEl>
                                          <p:spTgt spid="18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88"/>
                                        </p:tgtEl>
                                        <p:attrNameLst>
                                          <p:attrName>style.visibility</p:attrName>
                                        </p:attrNameLst>
                                      </p:cBhvr>
                                      <p:to>
                                        <p:strVal val="visible"/>
                                      </p:to>
                                    </p:set>
                                    <p:animEffect transition="in" filter="fade">
                                      <p:cBhvr>
                                        <p:cTn id="184" dur="500"/>
                                        <p:tgtEl>
                                          <p:spTgt spid="188"/>
                                        </p:tgtEl>
                                      </p:cBhvr>
                                    </p:animEffect>
                                  </p:childTnLst>
                                </p:cTn>
                              </p:par>
                            </p:childTnLst>
                          </p:cTn>
                        </p:par>
                        <p:par>
                          <p:cTn id="185" fill="hold">
                            <p:stCondLst>
                              <p:cond delay="6000"/>
                            </p:stCondLst>
                            <p:childTnLst>
                              <p:par>
                                <p:cTn id="186" presetID="10" presetClass="exit" presetSubtype="0" fill="hold" grpId="2" nodeType="afterEffect">
                                  <p:stCondLst>
                                    <p:cond delay="0"/>
                                  </p:stCondLst>
                                  <p:childTnLst>
                                    <p:animEffect transition="out" filter="fade">
                                      <p:cBhvr>
                                        <p:cTn id="187" dur="500"/>
                                        <p:tgtEl>
                                          <p:spTgt spid="184"/>
                                        </p:tgtEl>
                                      </p:cBhvr>
                                    </p:animEffect>
                                    <p:set>
                                      <p:cBhvr>
                                        <p:cTn id="188" dur="1" fill="hold">
                                          <p:stCondLst>
                                            <p:cond delay="499"/>
                                          </p:stCondLst>
                                        </p:cTn>
                                        <p:tgtEl>
                                          <p:spTgt spid="184"/>
                                        </p:tgtEl>
                                        <p:attrNameLst>
                                          <p:attrName>style.visibility</p:attrName>
                                        </p:attrNameLst>
                                      </p:cBhvr>
                                      <p:to>
                                        <p:strVal val="hidden"/>
                                      </p:to>
                                    </p:set>
                                  </p:childTnLst>
                                </p:cTn>
                              </p:par>
                              <p:par>
                                <p:cTn id="189" presetID="10" presetClass="exit" presetSubtype="0" fill="hold" grpId="2" nodeType="withEffect">
                                  <p:stCondLst>
                                    <p:cond delay="0"/>
                                  </p:stCondLst>
                                  <p:childTnLst>
                                    <p:animEffect transition="out" filter="fade">
                                      <p:cBhvr>
                                        <p:cTn id="190" dur="500"/>
                                        <p:tgtEl>
                                          <p:spTgt spid="187"/>
                                        </p:tgtEl>
                                      </p:cBhvr>
                                    </p:animEffect>
                                    <p:set>
                                      <p:cBhvr>
                                        <p:cTn id="191" dur="1" fill="hold">
                                          <p:stCondLst>
                                            <p:cond delay="499"/>
                                          </p:stCondLst>
                                        </p:cTn>
                                        <p:tgtEl>
                                          <p:spTgt spid="187"/>
                                        </p:tgtEl>
                                        <p:attrNameLst>
                                          <p:attrName>style.visibility</p:attrName>
                                        </p:attrNameLst>
                                      </p:cBhvr>
                                      <p:to>
                                        <p:strVal val="hidden"/>
                                      </p:to>
                                    </p:set>
                                  </p:childTnLst>
                                </p:cTn>
                              </p:par>
                            </p:childTnLst>
                          </p:cTn>
                        </p:par>
                        <p:par>
                          <p:cTn id="192" fill="hold">
                            <p:stCondLst>
                              <p:cond delay="6500"/>
                            </p:stCondLst>
                            <p:childTnLst>
                              <p:par>
                                <p:cTn id="193" presetID="35" presetClass="path" presetSubtype="0" accel="50000" decel="50000" fill="hold" grpId="1" nodeType="afterEffect">
                                  <p:stCondLst>
                                    <p:cond delay="0"/>
                                  </p:stCondLst>
                                  <p:childTnLst>
                                    <p:animMotion origin="layout" path="M 2.91667E-6 -3.7037E-7 L -0.29935 -0.00162 " pathEditMode="relative" rAng="0" ptsTypes="AA">
                                      <p:cBhvr>
                                        <p:cTn id="194" dur="2000" fill="hold"/>
                                        <p:tgtEl>
                                          <p:spTgt spid="185"/>
                                        </p:tgtEl>
                                        <p:attrNameLst>
                                          <p:attrName>ppt_x</p:attrName>
                                          <p:attrName>ppt_y</p:attrName>
                                        </p:attrNameLst>
                                      </p:cBhvr>
                                      <p:rCtr x="-14974" y="-93"/>
                                    </p:animMotion>
                                  </p:childTnLst>
                                </p:cTn>
                              </p:par>
                              <p:par>
                                <p:cTn id="195" presetID="35" presetClass="path" presetSubtype="0" accel="50000" decel="50000" fill="hold" grpId="1" nodeType="withEffect">
                                  <p:stCondLst>
                                    <p:cond delay="0"/>
                                  </p:stCondLst>
                                  <p:childTnLst>
                                    <p:animMotion origin="layout" path="M 4.375E-6 -3.7037E-7 L -0.29935 -0.00162 " pathEditMode="relative" rAng="0" ptsTypes="AA">
                                      <p:cBhvr>
                                        <p:cTn id="196" dur="2000" fill="hold"/>
                                        <p:tgtEl>
                                          <p:spTgt spid="188"/>
                                        </p:tgtEl>
                                        <p:attrNameLst>
                                          <p:attrName>ppt_x</p:attrName>
                                          <p:attrName>ppt_y</p:attrName>
                                        </p:attrNameLst>
                                      </p:cBhvr>
                                      <p:rCtr x="-14974" y="-93"/>
                                    </p:animMotion>
                                  </p:childTnLst>
                                </p:cTn>
                              </p:par>
                            </p:childTnLst>
                          </p:cTn>
                        </p:par>
                        <p:par>
                          <p:cTn id="197" fill="hold">
                            <p:stCondLst>
                              <p:cond delay="8500"/>
                            </p:stCondLst>
                            <p:childTnLst>
                              <p:par>
                                <p:cTn id="198" presetID="10" presetClass="exit" presetSubtype="0" fill="hold" grpId="2" nodeType="afterEffect">
                                  <p:stCondLst>
                                    <p:cond delay="0"/>
                                  </p:stCondLst>
                                  <p:childTnLst>
                                    <p:animEffect transition="out" filter="fade">
                                      <p:cBhvr>
                                        <p:cTn id="199" dur="500"/>
                                        <p:tgtEl>
                                          <p:spTgt spid="185"/>
                                        </p:tgtEl>
                                      </p:cBhvr>
                                    </p:animEffect>
                                    <p:set>
                                      <p:cBhvr>
                                        <p:cTn id="200" dur="1" fill="hold">
                                          <p:stCondLst>
                                            <p:cond delay="499"/>
                                          </p:stCondLst>
                                        </p:cTn>
                                        <p:tgtEl>
                                          <p:spTgt spid="185"/>
                                        </p:tgtEl>
                                        <p:attrNameLst>
                                          <p:attrName>style.visibility</p:attrName>
                                        </p:attrNameLst>
                                      </p:cBhvr>
                                      <p:to>
                                        <p:strVal val="hidden"/>
                                      </p:to>
                                    </p:set>
                                  </p:childTnLst>
                                </p:cTn>
                              </p:par>
                              <p:par>
                                <p:cTn id="201" presetID="10" presetClass="exit" presetSubtype="0" fill="hold" grpId="2" nodeType="withEffect">
                                  <p:stCondLst>
                                    <p:cond delay="0"/>
                                  </p:stCondLst>
                                  <p:childTnLst>
                                    <p:animEffect transition="out" filter="fade">
                                      <p:cBhvr>
                                        <p:cTn id="202" dur="500"/>
                                        <p:tgtEl>
                                          <p:spTgt spid="188"/>
                                        </p:tgtEl>
                                      </p:cBhvr>
                                    </p:animEffect>
                                    <p:set>
                                      <p:cBhvr>
                                        <p:cTn id="203" dur="1" fill="hold">
                                          <p:stCondLst>
                                            <p:cond delay="499"/>
                                          </p:stCondLst>
                                        </p:cTn>
                                        <p:tgtEl>
                                          <p:spTgt spid="1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2" grpId="1" animBg="1"/>
      <p:bldP spid="121" grpId="0" animBg="1"/>
      <p:bldP spid="121" grpId="1" animBg="1"/>
      <p:bldP spid="125" grpId="0" animBg="1"/>
      <p:bldP spid="125" grpId="1" animBg="1"/>
      <p:bldP spid="122" grpId="0" animBg="1"/>
      <p:bldP spid="122" grpId="1" animBg="1"/>
      <p:bldP spid="122" grpId="2" animBg="1"/>
      <p:bldP spid="153" grpId="0" animBg="1"/>
      <p:bldP spid="153" grpId="1" animBg="1"/>
      <p:bldP spid="153" grpId="2" animBg="1"/>
      <p:bldP spid="154" grpId="0" animBg="1"/>
      <p:bldP spid="154" grpId="1" animBg="1"/>
      <p:bldP spid="154" grpId="2" animBg="1"/>
      <p:bldP spid="159" grpId="0" animBg="1"/>
      <p:bldP spid="159" grpId="1" animBg="1"/>
      <p:bldP spid="175" grpId="0" animBg="1"/>
      <p:bldP spid="175" grpId="1" animBg="1"/>
      <p:bldP spid="177" grpId="0" animBg="1"/>
      <p:bldP spid="177" grpId="1" animBg="1"/>
      <p:bldP spid="178" grpId="0" animBg="1"/>
      <p:bldP spid="178" grpId="1" animBg="1"/>
      <p:bldP spid="178" grpId="2" animBg="1"/>
      <p:bldP spid="179" grpId="0" animBg="1"/>
      <p:bldP spid="179" grpId="1" animBg="1"/>
      <p:bldP spid="179" grpId="2" animBg="1"/>
      <p:bldP spid="180" grpId="0" animBg="1"/>
      <p:bldP spid="180" grpId="1" animBg="1"/>
      <p:bldP spid="180" grpId="2" animBg="1"/>
      <p:bldP spid="182" grpId="0" animBg="1"/>
      <p:bldP spid="182" grpId="1" animBg="1"/>
      <p:bldP spid="182" grpId="2" animBg="1"/>
      <p:bldP spid="183" grpId="0" animBg="1"/>
      <p:bldP spid="183" grpId="1" animBg="1"/>
      <p:bldP spid="183" grpId="2" animBg="1"/>
      <p:bldP spid="184" grpId="0" animBg="1"/>
      <p:bldP spid="184" grpId="1" animBg="1"/>
      <p:bldP spid="184" grpId="2" animBg="1"/>
      <p:bldP spid="185" grpId="0" animBg="1"/>
      <p:bldP spid="185" grpId="1" animBg="1"/>
      <p:bldP spid="185" grpId="2" animBg="1"/>
      <p:bldP spid="187" grpId="0" animBg="1"/>
      <p:bldP spid="187" grpId="1" animBg="1"/>
      <p:bldP spid="187" grpId="2" animBg="1"/>
      <p:bldP spid="188" grpId="0" animBg="1"/>
      <p:bldP spid="188" grpId="1" animBg="1"/>
      <p:bldP spid="188" grpId="2" animBg="1"/>
      <p:bldP spid="190" grpId="0" animBg="1"/>
      <p:bldP spid="190" grpId="1" animBg="1"/>
      <p:bldP spid="191" grpId="0" animBg="1"/>
      <p:bldP spid="191" grpId="1" animBg="1"/>
      <p:bldP spid="192" grpId="0" animBg="1"/>
      <p:bldP spid="192" grpId="1" animBg="1"/>
      <p:bldP spid="19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06">
            <a:extLst>
              <a:ext uri="{FF2B5EF4-FFF2-40B4-BE49-F238E27FC236}">
                <a16:creationId xmlns:a16="http://schemas.microsoft.com/office/drawing/2014/main" id="{33322B03-3A2B-4E0C-9E74-EDBD13F8E925}"/>
              </a:ext>
            </a:extLst>
          </p:cNvPr>
          <p:cNvSpPr>
            <a:spLocks noGrp="1"/>
          </p:cNvSpPr>
          <p:nvPr>
            <p:ph type="title"/>
          </p:nvPr>
        </p:nvSpPr>
        <p:spPr/>
        <p:txBody>
          <a:bodyPr/>
          <a:lstStyle/>
          <a:p>
            <a:r>
              <a:rPr lang="en-US" dirty="0"/>
              <a:t>In Database Shuffle</a:t>
            </a:r>
          </a:p>
        </p:txBody>
      </p:sp>
      <p:grpSp>
        <p:nvGrpSpPr>
          <p:cNvPr id="216" name="Group 215">
            <a:extLst>
              <a:ext uri="{FF2B5EF4-FFF2-40B4-BE49-F238E27FC236}">
                <a16:creationId xmlns:a16="http://schemas.microsoft.com/office/drawing/2014/main" id="{4B85A671-F1BA-48E7-9D51-9F5F728DC6BF}"/>
              </a:ext>
            </a:extLst>
          </p:cNvPr>
          <p:cNvGrpSpPr/>
          <p:nvPr/>
        </p:nvGrpSpPr>
        <p:grpSpPr>
          <a:xfrm>
            <a:off x="884237" y="1403694"/>
            <a:ext cx="3657600" cy="4114800"/>
            <a:chOff x="272271" y="1363662"/>
            <a:chExt cx="3657600" cy="4114800"/>
          </a:xfrm>
        </p:grpSpPr>
        <p:sp>
          <p:nvSpPr>
            <p:cNvPr id="2" name="Rectangle 1">
              <a:extLst>
                <a:ext uri="{FF2B5EF4-FFF2-40B4-BE49-F238E27FC236}">
                  <a16:creationId xmlns:a16="http://schemas.microsoft.com/office/drawing/2014/main" id="{D40E1B64-5F7B-4BC7-994A-3C1926FAE4FD}"/>
                </a:ext>
              </a:extLst>
            </p:cNvPr>
            <p:cNvSpPr/>
            <p:nvPr/>
          </p:nvSpPr>
          <p:spPr bwMode="auto">
            <a:xfrm>
              <a:off x="272271" y="1363662"/>
              <a:ext cx="3657600" cy="4114800"/>
            </a:xfrm>
            <a:prstGeom prst="rect">
              <a:avLst/>
            </a:prstGeom>
            <a:noFill/>
            <a:ln w="19050">
              <a:solidFill>
                <a:schemeClr val="accent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4" name="Flowchart: Magnetic Disk 163">
              <a:extLst>
                <a:ext uri="{FF2B5EF4-FFF2-40B4-BE49-F238E27FC236}">
                  <a16:creationId xmlns:a16="http://schemas.microsoft.com/office/drawing/2014/main" id="{8D59ADE3-B9C0-4BA1-9F73-5587518BF5E9}"/>
                </a:ext>
              </a:extLst>
            </p:cNvPr>
            <p:cNvSpPr/>
            <p:nvPr/>
          </p:nvSpPr>
          <p:spPr bwMode="auto">
            <a:xfrm>
              <a:off x="729471" y="4375436"/>
              <a:ext cx="2743200" cy="914400"/>
            </a:xfrm>
            <a:prstGeom prst="flowChartMagneticDisk">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7" name="Group 186">
              <a:extLst>
                <a:ext uri="{FF2B5EF4-FFF2-40B4-BE49-F238E27FC236}">
                  <a16:creationId xmlns:a16="http://schemas.microsoft.com/office/drawing/2014/main" id="{EF21BBA0-1505-41AE-80E5-8990FEE93CDE}"/>
                </a:ext>
              </a:extLst>
            </p:cNvPr>
            <p:cNvGrpSpPr/>
            <p:nvPr/>
          </p:nvGrpSpPr>
          <p:grpSpPr>
            <a:xfrm>
              <a:off x="729471" y="1530509"/>
              <a:ext cx="2743200" cy="2743200"/>
              <a:chOff x="729471" y="1439862"/>
              <a:chExt cx="2743200" cy="2831398"/>
            </a:xfrm>
          </p:grpSpPr>
          <p:grpSp>
            <p:nvGrpSpPr>
              <p:cNvPr id="174" name="Group 173">
                <a:extLst>
                  <a:ext uri="{FF2B5EF4-FFF2-40B4-BE49-F238E27FC236}">
                    <a16:creationId xmlns:a16="http://schemas.microsoft.com/office/drawing/2014/main" id="{A9378449-4DE8-4E48-BEB4-539D7945307F}"/>
                  </a:ext>
                </a:extLst>
              </p:cNvPr>
              <p:cNvGrpSpPr/>
              <p:nvPr/>
            </p:nvGrpSpPr>
            <p:grpSpPr>
              <a:xfrm>
                <a:off x="729471" y="1439862"/>
                <a:ext cx="2743200" cy="612648"/>
                <a:chOff x="427037" y="2262822"/>
                <a:chExt cx="3048000" cy="612648"/>
              </a:xfrm>
            </p:grpSpPr>
            <p:sp>
              <p:nvSpPr>
                <p:cNvPr id="4" name="Flowchart: Magnetic Disk 3">
                  <a:extLst>
                    <a:ext uri="{FF2B5EF4-FFF2-40B4-BE49-F238E27FC236}">
                      <a16:creationId xmlns:a16="http://schemas.microsoft.com/office/drawing/2014/main" id="{044E22AB-6C37-46D3-89C1-0967D23AE4B3}"/>
                    </a:ext>
                  </a:extLst>
                </p:cNvPr>
                <p:cNvSpPr/>
                <p:nvPr/>
              </p:nvSpPr>
              <p:spPr bwMode="auto">
                <a:xfrm>
                  <a:off x="14938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6" name="Flowchart: Magnetic Disk 165">
                  <a:extLst>
                    <a:ext uri="{FF2B5EF4-FFF2-40B4-BE49-F238E27FC236}">
                      <a16:creationId xmlns:a16="http://schemas.microsoft.com/office/drawing/2014/main" id="{A15D04D2-4F1B-4F20-A281-D46882CDE64C}"/>
                    </a:ext>
                  </a:extLst>
                </p:cNvPr>
                <p:cNvSpPr/>
                <p:nvPr/>
              </p:nvSpPr>
              <p:spPr bwMode="auto">
                <a:xfrm>
                  <a:off x="25606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0" name="Flowchart: Magnetic Disk 169">
                  <a:extLst>
                    <a:ext uri="{FF2B5EF4-FFF2-40B4-BE49-F238E27FC236}">
                      <a16:creationId xmlns:a16="http://schemas.microsoft.com/office/drawing/2014/main" id="{60E3CE9B-881E-4C42-BD55-89F53CDB2DED}"/>
                    </a:ext>
                  </a:extLst>
                </p:cNvPr>
                <p:cNvSpPr/>
                <p:nvPr/>
              </p:nvSpPr>
              <p:spPr bwMode="auto">
                <a:xfrm>
                  <a:off x="4270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5" name="Group 174">
                <a:extLst>
                  <a:ext uri="{FF2B5EF4-FFF2-40B4-BE49-F238E27FC236}">
                    <a16:creationId xmlns:a16="http://schemas.microsoft.com/office/drawing/2014/main" id="{402CFBC3-74E7-4E73-87DC-D034AAB75637}"/>
                  </a:ext>
                </a:extLst>
              </p:cNvPr>
              <p:cNvGrpSpPr/>
              <p:nvPr/>
            </p:nvGrpSpPr>
            <p:grpSpPr>
              <a:xfrm>
                <a:off x="729471" y="2179445"/>
                <a:ext cx="2743200" cy="612648"/>
                <a:chOff x="427037" y="2262822"/>
                <a:chExt cx="3048000" cy="612648"/>
              </a:xfrm>
            </p:grpSpPr>
            <p:sp>
              <p:nvSpPr>
                <p:cNvPr id="176" name="Flowchart: Magnetic Disk 175">
                  <a:extLst>
                    <a:ext uri="{FF2B5EF4-FFF2-40B4-BE49-F238E27FC236}">
                      <a16:creationId xmlns:a16="http://schemas.microsoft.com/office/drawing/2014/main" id="{8952944F-369D-4C9D-AB26-15F31D8C50A5}"/>
                    </a:ext>
                  </a:extLst>
                </p:cNvPr>
                <p:cNvSpPr/>
                <p:nvPr/>
              </p:nvSpPr>
              <p:spPr bwMode="auto">
                <a:xfrm>
                  <a:off x="14938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Flowchart: Magnetic Disk 176">
                  <a:extLst>
                    <a:ext uri="{FF2B5EF4-FFF2-40B4-BE49-F238E27FC236}">
                      <a16:creationId xmlns:a16="http://schemas.microsoft.com/office/drawing/2014/main" id="{9232BF2D-9E7C-494A-BDCF-600562695628}"/>
                    </a:ext>
                  </a:extLst>
                </p:cNvPr>
                <p:cNvSpPr/>
                <p:nvPr/>
              </p:nvSpPr>
              <p:spPr bwMode="auto">
                <a:xfrm>
                  <a:off x="25606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Flowchart: Magnetic Disk 177">
                  <a:extLst>
                    <a:ext uri="{FF2B5EF4-FFF2-40B4-BE49-F238E27FC236}">
                      <a16:creationId xmlns:a16="http://schemas.microsoft.com/office/drawing/2014/main" id="{C276AFED-D569-4368-B8C7-4BD6033D550F}"/>
                    </a:ext>
                  </a:extLst>
                </p:cNvPr>
                <p:cNvSpPr/>
                <p:nvPr/>
              </p:nvSpPr>
              <p:spPr bwMode="auto">
                <a:xfrm>
                  <a:off x="4270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9" name="Group 178">
                <a:extLst>
                  <a:ext uri="{FF2B5EF4-FFF2-40B4-BE49-F238E27FC236}">
                    <a16:creationId xmlns:a16="http://schemas.microsoft.com/office/drawing/2014/main" id="{AC302BE4-A2E9-4259-A5B3-E6C9FFC7B536}"/>
                  </a:ext>
                </a:extLst>
              </p:cNvPr>
              <p:cNvGrpSpPr/>
              <p:nvPr/>
            </p:nvGrpSpPr>
            <p:grpSpPr>
              <a:xfrm>
                <a:off x="729471" y="2919028"/>
                <a:ext cx="2743200" cy="612648"/>
                <a:chOff x="427037" y="2262822"/>
                <a:chExt cx="3048000" cy="612648"/>
              </a:xfrm>
            </p:grpSpPr>
            <p:sp>
              <p:nvSpPr>
                <p:cNvPr id="180" name="Flowchart: Magnetic Disk 179">
                  <a:extLst>
                    <a:ext uri="{FF2B5EF4-FFF2-40B4-BE49-F238E27FC236}">
                      <a16:creationId xmlns:a16="http://schemas.microsoft.com/office/drawing/2014/main" id="{4FF71004-E406-4855-8F39-0779E542D4E9}"/>
                    </a:ext>
                  </a:extLst>
                </p:cNvPr>
                <p:cNvSpPr/>
                <p:nvPr/>
              </p:nvSpPr>
              <p:spPr bwMode="auto">
                <a:xfrm>
                  <a:off x="14938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Flowchart: Magnetic Disk 180">
                  <a:extLst>
                    <a:ext uri="{FF2B5EF4-FFF2-40B4-BE49-F238E27FC236}">
                      <a16:creationId xmlns:a16="http://schemas.microsoft.com/office/drawing/2014/main" id="{FD45921A-64F0-4441-A9C2-78BF5D872360}"/>
                    </a:ext>
                  </a:extLst>
                </p:cNvPr>
                <p:cNvSpPr/>
                <p:nvPr/>
              </p:nvSpPr>
              <p:spPr bwMode="auto">
                <a:xfrm>
                  <a:off x="25606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Flowchart: Magnetic Disk 181">
                  <a:extLst>
                    <a:ext uri="{FF2B5EF4-FFF2-40B4-BE49-F238E27FC236}">
                      <a16:creationId xmlns:a16="http://schemas.microsoft.com/office/drawing/2014/main" id="{E68EEB9C-9AD2-4958-9690-861EE92A2F9C}"/>
                    </a:ext>
                  </a:extLst>
                </p:cNvPr>
                <p:cNvSpPr/>
                <p:nvPr/>
              </p:nvSpPr>
              <p:spPr bwMode="auto">
                <a:xfrm>
                  <a:off x="4270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3" name="Group 182">
                <a:extLst>
                  <a:ext uri="{FF2B5EF4-FFF2-40B4-BE49-F238E27FC236}">
                    <a16:creationId xmlns:a16="http://schemas.microsoft.com/office/drawing/2014/main" id="{34FF1BDA-AA78-455F-A260-BD81AFAFEFC3}"/>
                  </a:ext>
                </a:extLst>
              </p:cNvPr>
              <p:cNvGrpSpPr/>
              <p:nvPr/>
            </p:nvGrpSpPr>
            <p:grpSpPr>
              <a:xfrm>
                <a:off x="729471" y="3658612"/>
                <a:ext cx="2743200" cy="612648"/>
                <a:chOff x="427037" y="2262822"/>
                <a:chExt cx="3048000" cy="612648"/>
              </a:xfrm>
            </p:grpSpPr>
            <p:sp>
              <p:nvSpPr>
                <p:cNvPr id="184" name="Flowchart: Magnetic Disk 183">
                  <a:extLst>
                    <a:ext uri="{FF2B5EF4-FFF2-40B4-BE49-F238E27FC236}">
                      <a16:creationId xmlns:a16="http://schemas.microsoft.com/office/drawing/2014/main" id="{BFAB953F-6023-4666-9D61-58F21070B72E}"/>
                    </a:ext>
                  </a:extLst>
                </p:cNvPr>
                <p:cNvSpPr/>
                <p:nvPr/>
              </p:nvSpPr>
              <p:spPr bwMode="auto">
                <a:xfrm>
                  <a:off x="14938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Flowchart: Magnetic Disk 184">
                  <a:extLst>
                    <a:ext uri="{FF2B5EF4-FFF2-40B4-BE49-F238E27FC236}">
                      <a16:creationId xmlns:a16="http://schemas.microsoft.com/office/drawing/2014/main" id="{EDC98CC3-6A49-4A7D-8EFE-9F95D36B1815}"/>
                    </a:ext>
                  </a:extLst>
                </p:cNvPr>
                <p:cNvSpPr/>
                <p:nvPr/>
              </p:nvSpPr>
              <p:spPr bwMode="auto">
                <a:xfrm>
                  <a:off x="25606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Flowchart: Magnetic Disk 185">
                  <a:extLst>
                    <a:ext uri="{FF2B5EF4-FFF2-40B4-BE49-F238E27FC236}">
                      <a16:creationId xmlns:a16="http://schemas.microsoft.com/office/drawing/2014/main" id="{1727CC67-57D0-4DDC-A460-A623AE76813C}"/>
                    </a:ext>
                  </a:extLst>
                </p:cNvPr>
                <p:cNvSpPr/>
                <p:nvPr/>
              </p:nvSpPr>
              <p:spPr bwMode="auto">
                <a:xfrm>
                  <a:off x="427037" y="2262822"/>
                  <a:ext cx="914400" cy="612648"/>
                </a:xfrm>
                <a:prstGeom prst="flowChartMagneticDisk">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88" name="Rectangle 187">
            <a:extLst>
              <a:ext uri="{FF2B5EF4-FFF2-40B4-BE49-F238E27FC236}">
                <a16:creationId xmlns:a16="http://schemas.microsoft.com/office/drawing/2014/main" id="{1E1D3D40-1F80-4A9B-9DD2-CDC701C78577}"/>
              </a:ext>
            </a:extLst>
          </p:cNvPr>
          <p:cNvSpPr/>
          <p:nvPr/>
        </p:nvSpPr>
        <p:spPr bwMode="auto">
          <a:xfrm>
            <a:off x="8049404" y="3655439"/>
            <a:ext cx="3657600" cy="1295400"/>
          </a:xfrm>
          <a:prstGeom prst="rect">
            <a:avLst/>
          </a:prstGeom>
          <a:noFill/>
          <a:ln w="19050">
            <a:solidFill>
              <a:schemeClr val="accent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9" name="Flowchart: Magnetic Disk 188">
            <a:extLst>
              <a:ext uri="{FF2B5EF4-FFF2-40B4-BE49-F238E27FC236}">
                <a16:creationId xmlns:a16="http://schemas.microsoft.com/office/drawing/2014/main" id="{2EC9A735-C30C-4BF1-B7F0-985752BBABD3}"/>
              </a:ext>
            </a:extLst>
          </p:cNvPr>
          <p:cNvSpPr/>
          <p:nvPr/>
        </p:nvSpPr>
        <p:spPr bwMode="auto">
          <a:xfrm>
            <a:off x="8506604" y="3847813"/>
            <a:ext cx="2743200" cy="914400"/>
          </a:xfrm>
          <a:prstGeom prst="flowChartMagneticDisk">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a:extLst>
              <a:ext uri="{FF2B5EF4-FFF2-40B4-BE49-F238E27FC236}">
                <a16:creationId xmlns:a16="http://schemas.microsoft.com/office/drawing/2014/main" id="{BC025A69-A6BF-4CD3-88B4-23097E103142}"/>
              </a:ext>
            </a:extLst>
          </p:cNvPr>
          <p:cNvSpPr/>
          <p:nvPr/>
        </p:nvSpPr>
        <p:spPr bwMode="auto">
          <a:xfrm>
            <a:off x="8049404" y="2165694"/>
            <a:ext cx="3657600" cy="1295400"/>
          </a:xfrm>
          <a:prstGeom prst="rect">
            <a:avLst/>
          </a:prstGeom>
          <a:noFill/>
          <a:ln w="19050">
            <a:solidFill>
              <a:schemeClr val="accent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Flowchart: Magnetic Disk 209">
            <a:extLst>
              <a:ext uri="{FF2B5EF4-FFF2-40B4-BE49-F238E27FC236}">
                <a16:creationId xmlns:a16="http://schemas.microsoft.com/office/drawing/2014/main" id="{4AB10B05-B1B9-41E4-A826-D682E5BDB432}"/>
              </a:ext>
            </a:extLst>
          </p:cNvPr>
          <p:cNvSpPr/>
          <p:nvPr/>
        </p:nvSpPr>
        <p:spPr bwMode="auto">
          <a:xfrm>
            <a:off x="8506604" y="2358068"/>
            <a:ext cx="2743200" cy="914400"/>
          </a:xfrm>
          <a:prstGeom prst="flowChartMagneticDisk">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a:extLst>
              <a:ext uri="{FF2B5EF4-FFF2-40B4-BE49-F238E27FC236}">
                <a16:creationId xmlns:a16="http://schemas.microsoft.com/office/drawing/2014/main" id="{EC31A4B2-1AE6-4094-88B5-24DFF7F85E59}"/>
              </a:ext>
            </a:extLst>
          </p:cNvPr>
          <p:cNvSpPr/>
          <p:nvPr/>
        </p:nvSpPr>
        <p:spPr bwMode="auto">
          <a:xfrm>
            <a:off x="8049404" y="675713"/>
            <a:ext cx="3657600" cy="1295400"/>
          </a:xfrm>
          <a:prstGeom prst="rect">
            <a:avLst/>
          </a:prstGeom>
          <a:noFill/>
          <a:ln w="19050">
            <a:solidFill>
              <a:schemeClr val="accent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Flowchart: Magnetic Disk 211">
            <a:extLst>
              <a:ext uri="{FF2B5EF4-FFF2-40B4-BE49-F238E27FC236}">
                <a16:creationId xmlns:a16="http://schemas.microsoft.com/office/drawing/2014/main" id="{83EA855F-0089-45B7-B882-038C5E3F0F72}"/>
              </a:ext>
            </a:extLst>
          </p:cNvPr>
          <p:cNvSpPr/>
          <p:nvPr/>
        </p:nvSpPr>
        <p:spPr bwMode="auto">
          <a:xfrm>
            <a:off x="8506604" y="868087"/>
            <a:ext cx="2743200" cy="914400"/>
          </a:xfrm>
          <a:prstGeom prst="flowChartMagneticDisk">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a:extLst>
              <a:ext uri="{FF2B5EF4-FFF2-40B4-BE49-F238E27FC236}">
                <a16:creationId xmlns:a16="http://schemas.microsoft.com/office/drawing/2014/main" id="{CBEA9A1F-AED6-480A-899D-4FFFCAFF38DF}"/>
              </a:ext>
            </a:extLst>
          </p:cNvPr>
          <p:cNvSpPr/>
          <p:nvPr/>
        </p:nvSpPr>
        <p:spPr bwMode="auto">
          <a:xfrm>
            <a:off x="8049404" y="5143213"/>
            <a:ext cx="3657600" cy="1295400"/>
          </a:xfrm>
          <a:prstGeom prst="rect">
            <a:avLst/>
          </a:prstGeom>
          <a:noFill/>
          <a:ln w="19050">
            <a:solidFill>
              <a:schemeClr val="accent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Flowchart: Magnetic Disk 213">
            <a:extLst>
              <a:ext uri="{FF2B5EF4-FFF2-40B4-BE49-F238E27FC236}">
                <a16:creationId xmlns:a16="http://schemas.microsoft.com/office/drawing/2014/main" id="{5A60AFFD-FD39-4281-AC13-648FB5F9C6E7}"/>
              </a:ext>
            </a:extLst>
          </p:cNvPr>
          <p:cNvSpPr/>
          <p:nvPr/>
        </p:nvSpPr>
        <p:spPr bwMode="auto">
          <a:xfrm>
            <a:off x="8506604" y="5335587"/>
            <a:ext cx="2743200" cy="914400"/>
          </a:xfrm>
          <a:prstGeom prst="flowChartMagneticDisk">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a:extLst>
              <a:ext uri="{FF2B5EF4-FFF2-40B4-BE49-F238E27FC236}">
                <a16:creationId xmlns:a16="http://schemas.microsoft.com/office/drawing/2014/main" id="{C982D274-C1BF-48C8-B2A9-DB227142DAE8}"/>
              </a:ext>
            </a:extLst>
          </p:cNvPr>
          <p:cNvSpPr/>
          <p:nvPr/>
        </p:nvSpPr>
        <p:spPr bwMode="auto">
          <a:xfrm>
            <a:off x="8809037" y="136738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a:extLst>
              <a:ext uri="{FF2B5EF4-FFF2-40B4-BE49-F238E27FC236}">
                <a16:creationId xmlns:a16="http://schemas.microsoft.com/office/drawing/2014/main" id="{C069BFF2-EB68-4217-8DFB-63CCA41B2D69}"/>
              </a:ext>
            </a:extLst>
          </p:cNvPr>
          <p:cNvSpPr/>
          <p:nvPr/>
        </p:nvSpPr>
        <p:spPr bwMode="auto">
          <a:xfrm>
            <a:off x="9190037" y="136738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a:extLst>
              <a:ext uri="{FF2B5EF4-FFF2-40B4-BE49-F238E27FC236}">
                <a16:creationId xmlns:a16="http://schemas.microsoft.com/office/drawing/2014/main" id="{F63A9DE4-1260-49A9-844B-3613936BAC45}"/>
              </a:ext>
            </a:extLst>
          </p:cNvPr>
          <p:cNvSpPr/>
          <p:nvPr/>
        </p:nvSpPr>
        <p:spPr bwMode="auto">
          <a:xfrm>
            <a:off x="9565004" y="136738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a:extLst>
              <a:ext uri="{FF2B5EF4-FFF2-40B4-BE49-F238E27FC236}">
                <a16:creationId xmlns:a16="http://schemas.microsoft.com/office/drawing/2014/main" id="{82119BD0-4635-4AAD-890E-DAAE9C7E3A39}"/>
              </a:ext>
            </a:extLst>
          </p:cNvPr>
          <p:cNvSpPr/>
          <p:nvPr/>
        </p:nvSpPr>
        <p:spPr bwMode="auto">
          <a:xfrm>
            <a:off x="9937980" y="136738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a:extLst>
              <a:ext uri="{FF2B5EF4-FFF2-40B4-BE49-F238E27FC236}">
                <a16:creationId xmlns:a16="http://schemas.microsoft.com/office/drawing/2014/main" id="{AE3F1CEE-BD48-42D3-9757-D7D0CA5D15B6}"/>
              </a:ext>
            </a:extLst>
          </p:cNvPr>
          <p:cNvSpPr/>
          <p:nvPr/>
        </p:nvSpPr>
        <p:spPr bwMode="auto">
          <a:xfrm>
            <a:off x="10318980" y="136738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a:extLst>
              <a:ext uri="{FF2B5EF4-FFF2-40B4-BE49-F238E27FC236}">
                <a16:creationId xmlns:a16="http://schemas.microsoft.com/office/drawing/2014/main" id="{B3664185-67B8-4775-9F1A-F44535FD0D58}"/>
              </a:ext>
            </a:extLst>
          </p:cNvPr>
          <p:cNvSpPr/>
          <p:nvPr/>
        </p:nvSpPr>
        <p:spPr bwMode="auto">
          <a:xfrm>
            <a:off x="10693947" y="136738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a:extLst>
              <a:ext uri="{FF2B5EF4-FFF2-40B4-BE49-F238E27FC236}">
                <a16:creationId xmlns:a16="http://schemas.microsoft.com/office/drawing/2014/main" id="{42ED3CD7-47AE-4489-B44D-7BC94499CA2C}"/>
              </a:ext>
            </a:extLst>
          </p:cNvPr>
          <p:cNvSpPr/>
          <p:nvPr/>
        </p:nvSpPr>
        <p:spPr bwMode="auto">
          <a:xfrm>
            <a:off x="8809037" y="102155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a:extLst>
              <a:ext uri="{FF2B5EF4-FFF2-40B4-BE49-F238E27FC236}">
                <a16:creationId xmlns:a16="http://schemas.microsoft.com/office/drawing/2014/main" id="{C5961882-3086-493E-B976-9866657B88EC}"/>
              </a:ext>
            </a:extLst>
          </p:cNvPr>
          <p:cNvSpPr/>
          <p:nvPr/>
        </p:nvSpPr>
        <p:spPr bwMode="auto">
          <a:xfrm>
            <a:off x="9190037" y="102155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a:extLst>
              <a:ext uri="{FF2B5EF4-FFF2-40B4-BE49-F238E27FC236}">
                <a16:creationId xmlns:a16="http://schemas.microsoft.com/office/drawing/2014/main" id="{72D83630-D8F5-4104-95BC-0C2C26F6D921}"/>
              </a:ext>
            </a:extLst>
          </p:cNvPr>
          <p:cNvSpPr/>
          <p:nvPr/>
        </p:nvSpPr>
        <p:spPr bwMode="auto">
          <a:xfrm>
            <a:off x="9565004" y="102155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8" name="Rectangle 297">
            <a:extLst>
              <a:ext uri="{FF2B5EF4-FFF2-40B4-BE49-F238E27FC236}">
                <a16:creationId xmlns:a16="http://schemas.microsoft.com/office/drawing/2014/main" id="{FB410236-D311-4022-9B24-AFE97D961060}"/>
              </a:ext>
            </a:extLst>
          </p:cNvPr>
          <p:cNvSpPr/>
          <p:nvPr/>
        </p:nvSpPr>
        <p:spPr bwMode="auto">
          <a:xfrm>
            <a:off x="9937980" y="102155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a:extLst>
              <a:ext uri="{FF2B5EF4-FFF2-40B4-BE49-F238E27FC236}">
                <a16:creationId xmlns:a16="http://schemas.microsoft.com/office/drawing/2014/main" id="{31D36108-AC85-47AD-B516-0D6D455A644E}"/>
              </a:ext>
            </a:extLst>
          </p:cNvPr>
          <p:cNvSpPr/>
          <p:nvPr/>
        </p:nvSpPr>
        <p:spPr bwMode="auto">
          <a:xfrm>
            <a:off x="10318980" y="102155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a:extLst>
              <a:ext uri="{FF2B5EF4-FFF2-40B4-BE49-F238E27FC236}">
                <a16:creationId xmlns:a16="http://schemas.microsoft.com/office/drawing/2014/main" id="{0791E86E-DDCA-4070-B522-1D4FF760FD2E}"/>
              </a:ext>
            </a:extLst>
          </p:cNvPr>
          <p:cNvSpPr/>
          <p:nvPr/>
        </p:nvSpPr>
        <p:spPr bwMode="auto">
          <a:xfrm>
            <a:off x="10693947" y="1021556"/>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15" name="Straight Arrow Connector 314">
            <a:extLst>
              <a:ext uri="{FF2B5EF4-FFF2-40B4-BE49-F238E27FC236}">
                <a16:creationId xmlns:a16="http://schemas.microsoft.com/office/drawing/2014/main" id="{71D55652-27D4-40A4-838C-0886B669A8D6}"/>
              </a:ext>
            </a:extLst>
          </p:cNvPr>
          <p:cNvCxnSpPr>
            <a:cxnSpLocks/>
            <a:stCxn id="181" idx="4"/>
            <a:endCxn id="301" idx="1"/>
          </p:cNvCxnSpPr>
          <p:nvPr/>
        </p:nvCxnSpPr>
        <p:spPr>
          <a:xfrm flipV="1">
            <a:off x="4084637" y="1458826"/>
            <a:ext cx="4724400" cy="184158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6D85B14E-D94F-402E-8301-73BC7824FFEF}"/>
              </a:ext>
            </a:extLst>
          </p:cNvPr>
          <p:cNvCxnSpPr>
            <a:cxnSpLocks/>
            <a:stCxn id="181" idx="4"/>
            <a:endCxn id="302" idx="1"/>
          </p:cNvCxnSpPr>
          <p:nvPr/>
        </p:nvCxnSpPr>
        <p:spPr>
          <a:xfrm flipV="1">
            <a:off x="4084637" y="1458826"/>
            <a:ext cx="5105400" cy="184158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CD2E29A6-F4CB-48F3-9441-A1A508DF96DF}"/>
              </a:ext>
            </a:extLst>
          </p:cNvPr>
          <p:cNvCxnSpPr>
            <a:cxnSpLocks/>
            <a:stCxn id="181" idx="4"/>
            <a:endCxn id="303" idx="1"/>
          </p:cNvCxnSpPr>
          <p:nvPr/>
        </p:nvCxnSpPr>
        <p:spPr>
          <a:xfrm flipV="1">
            <a:off x="4084637" y="1458826"/>
            <a:ext cx="5480367" cy="184158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3C9C1781-660C-4924-8449-1A9FD0092A51}"/>
              </a:ext>
            </a:extLst>
          </p:cNvPr>
          <p:cNvCxnSpPr>
            <a:cxnSpLocks/>
            <a:stCxn id="181" idx="4"/>
            <a:endCxn id="304" idx="1"/>
          </p:cNvCxnSpPr>
          <p:nvPr/>
        </p:nvCxnSpPr>
        <p:spPr>
          <a:xfrm flipV="1">
            <a:off x="4084637" y="1458826"/>
            <a:ext cx="5853343" cy="184158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FB08E7A8-8909-468F-8CF4-C88A519C23AE}"/>
              </a:ext>
            </a:extLst>
          </p:cNvPr>
          <p:cNvCxnSpPr>
            <a:cxnSpLocks/>
            <a:stCxn id="181" idx="4"/>
            <a:endCxn id="305" idx="1"/>
          </p:cNvCxnSpPr>
          <p:nvPr/>
        </p:nvCxnSpPr>
        <p:spPr>
          <a:xfrm flipV="1">
            <a:off x="4084637" y="1458826"/>
            <a:ext cx="6234343" cy="184158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C4D85828-5CCD-4B02-8EEB-23299FADD2DE}"/>
              </a:ext>
            </a:extLst>
          </p:cNvPr>
          <p:cNvCxnSpPr>
            <a:cxnSpLocks/>
            <a:stCxn id="181" idx="4"/>
            <a:endCxn id="306" idx="1"/>
          </p:cNvCxnSpPr>
          <p:nvPr/>
        </p:nvCxnSpPr>
        <p:spPr>
          <a:xfrm flipV="1">
            <a:off x="4084637" y="1458826"/>
            <a:ext cx="6609310" cy="184158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4E25FBF1-B727-47CE-8A6C-9B2099D7B48E}"/>
              </a:ext>
            </a:extLst>
          </p:cNvPr>
          <p:cNvCxnSpPr>
            <a:cxnSpLocks/>
            <a:stCxn id="181" idx="4"/>
            <a:endCxn id="295" idx="1"/>
          </p:cNvCxnSpPr>
          <p:nvPr/>
        </p:nvCxnSpPr>
        <p:spPr>
          <a:xfrm flipV="1">
            <a:off x="4084637" y="1112996"/>
            <a:ext cx="4724400" cy="218741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711D251E-380B-47ED-9423-5C4367BD602A}"/>
              </a:ext>
            </a:extLst>
          </p:cNvPr>
          <p:cNvCxnSpPr>
            <a:cxnSpLocks/>
            <a:stCxn id="181" idx="4"/>
            <a:endCxn id="296" idx="1"/>
          </p:cNvCxnSpPr>
          <p:nvPr/>
        </p:nvCxnSpPr>
        <p:spPr>
          <a:xfrm flipV="1">
            <a:off x="4084637" y="1112996"/>
            <a:ext cx="5105400" cy="218741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B140FEED-6FCE-4AFF-AAF7-0E2F31928D26}"/>
              </a:ext>
            </a:extLst>
          </p:cNvPr>
          <p:cNvCxnSpPr>
            <a:cxnSpLocks/>
            <a:stCxn id="181" idx="4"/>
            <a:endCxn id="297" idx="1"/>
          </p:cNvCxnSpPr>
          <p:nvPr/>
        </p:nvCxnSpPr>
        <p:spPr>
          <a:xfrm flipV="1">
            <a:off x="4084637" y="1112996"/>
            <a:ext cx="5480367" cy="218741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70EAA8B3-0572-4B6D-A347-B7BCE9CED813}"/>
              </a:ext>
            </a:extLst>
          </p:cNvPr>
          <p:cNvCxnSpPr>
            <a:cxnSpLocks/>
            <a:stCxn id="181" idx="4"/>
            <a:endCxn id="298" idx="1"/>
          </p:cNvCxnSpPr>
          <p:nvPr/>
        </p:nvCxnSpPr>
        <p:spPr>
          <a:xfrm flipV="1">
            <a:off x="4084637" y="1112996"/>
            <a:ext cx="5853343" cy="218741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5E9DAC6-3250-41D9-98FC-4956F99B271C}"/>
              </a:ext>
            </a:extLst>
          </p:cNvPr>
          <p:cNvCxnSpPr>
            <a:cxnSpLocks/>
            <a:stCxn id="181" idx="4"/>
            <a:endCxn id="299" idx="1"/>
          </p:cNvCxnSpPr>
          <p:nvPr/>
        </p:nvCxnSpPr>
        <p:spPr>
          <a:xfrm flipV="1">
            <a:off x="4084637" y="1112996"/>
            <a:ext cx="6234343" cy="218741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A125B84B-23B4-4265-8579-7C6F4D869062}"/>
              </a:ext>
            </a:extLst>
          </p:cNvPr>
          <p:cNvCxnSpPr>
            <a:cxnSpLocks/>
            <a:stCxn id="181" idx="4"/>
            <a:endCxn id="300" idx="1"/>
          </p:cNvCxnSpPr>
          <p:nvPr/>
        </p:nvCxnSpPr>
        <p:spPr>
          <a:xfrm flipV="1">
            <a:off x="4084637" y="1112996"/>
            <a:ext cx="6609310" cy="2187417"/>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D9708992-43F7-4718-891D-7FB0FBC68E76}"/>
              </a:ext>
            </a:extLst>
          </p:cNvPr>
          <p:cNvSpPr/>
          <p:nvPr/>
        </p:nvSpPr>
        <p:spPr bwMode="auto">
          <a:xfrm>
            <a:off x="8809037" y="295296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a:extLst>
              <a:ext uri="{FF2B5EF4-FFF2-40B4-BE49-F238E27FC236}">
                <a16:creationId xmlns:a16="http://schemas.microsoft.com/office/drawing/2014/main" id="{04E7C560-DDCE-4D96-8CF9-C4E4F8CA300E}"/>
              </a:ext>
            </a:extLst>
          </p:cNvPr>
          <p:cNvSpPr/>
          <p:nvPr/>
        </p:nvSpPr>
        <p:spPr bwMode="auto">
          <a:xfrm>
            <a:off x="9190037" y="295296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a:extLst>
              <a:ext uri="{FF2B5EF4-FFF2-40B4-BE49-F238E27FC236}">
                <a16:creationId xmlns:a16="http://schemas.microsoft.com/office/drawing/2014/main" id="{2FA04173-4ADB-4795-8F62-C499CCF230CB}"/>
              </a:ext>
            </a:extLst>
          </p:cNvPr>
          <p:cNvSpPr/>
          <p:nvPr/>
        </p:nvSpPr>
        <p:spPr bwMode="auto">
          <a:xfrm>
            <a:off x="9565004" y="295296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Rectangle 335">
            <a:extLst>
              <a:ext uri="{FF2B5EF4-FFF2-40B4-BE49-F238E27FC236}">
                <a16:creationId xmlns:a16="http://schemas.microsoft.com/office/drawing/2014/main" id="{83E66E9B-6B38-486A-B5CC-724E6CF3016E}"/>
              </a:ext>
            </a:extLst>
          </p:cNvPr>
          <p:cNvSpPr/>
          <p:nvPr/>
        </p:nvSpPr>
        <p:spPr bwMode="auto">
          <a:xfrm>
            <a:off x="9937980" y="295296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a:extLst>
              <a:ext uri="{FF2B5EF4-FFF2-40B4-BE49-F238E27FC236}">
                <a16:creationId xmlns:a16="http://schemas.microsoft.com/office/drawing/2014/main" id="{C7E3C067-7B06-4B63-8B9B-452002D78441}"/>
              </a:ext>
            </a:extLst>
          </p:cNvPr>
          <p:cNvSpPr/>
          <p:nvPr/>
        </p:nvSpPr>
        <p:spPr bwMode="auto">
          <a:xfrm>
            <a:off x="10318980" y="295296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a:extLst>
              <a:ext uri="{FF2B5EF4-FFF2-40B4-BE49-F238E27FC236}">
                <a16:creationId xmlns:a16="http://schemas.microsoft.com/office/drawing/2014/main" id="{2BEA4220-96B9-4058-A0FA-2E6587958B62}"/>
              </a:ext>
            </a:extLst>
          </p:cNvPr>
          <p:cNvSpPr/>
          <p:nvPr/>
        </p:nvSpPr>
        <p:spPr bwMode="auto">
          <a:xfrm>
            <a:off x="10693947" y="295296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a:extLst>
              <a:ext uri="{FF2B5EF4-FFF2-40B4-BE49-F238E27FC236}">
                <a16:creationId xmlns:a16="http://schemas.microsoft.com/office/drawing/2014/main" id="{EA55CA6B-ECFA-4B61-A228-F403F95D7340}"/>
              </a:ext>
            </a:extLst>
          </p:cNvPr>
          <p:cNvSpPr/>
          <p:nvPr/>
        </p:nvSpPr>
        <p:spPr bwMode="auto">
          <a:xfrm>
            <a:off x="8809037" y="260713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a:extLst>
              <a:ext uri="{FF2B5EF4-FFF2-40B4-BE49-F238E27FC236}">
                <a16:creationId xmlns:a16="http://schemas.microsoft.com/office/drawing/2014/main" id="{A9060375-71C8-404C-A826-FCEF04E163E7}"/>
              </a:ext>
            </a:extLst>
          </p:cNvPr>
          <p:cNvSpPr/>
          <p:nvPr/>
        </p:nvSpPr>
        <p:spPr bwMode="auto">
          <a:xfrm>
            <a:off x="9190037" y="260713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a:extLst>
              <a:ext uri="{FF2B5EF4-FFF2-40B4-BE49-F238E27FC236}">
                <a16:creationId xmlns:a16="http://schemas.microsoft.com/office/drawing/2014/main" id="{3FD39FC6-3BD8-4B10-B1D7-98B2FAD4D7E8}"/>
              </a:ext>
            </a:extLst>
          </p:cNvPr>
          <p:cNvSpPr/>
          <p:nvPr/>
        </p:nvSpPr>
        <p:spPr bwMode="auto">
          <a:xfrm>
            <a:off x="9565004" y="260713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a:extLst>
              <a:ext uri="{FF2B5EF4-FFF2-40B4-BE49-F238E27FC236}">
                <a16:creationId xmlns:a16="http://schemas.microsoft.com/office/drawing/2014/main" id="{42CA736D-748F-4410-A25F-B1E457901F0C}"/>
              </a:ext>
            </a:extLst>
          </p:cNvPr>
          <p:cNvSpPr/>
          <p:nvPr/>
        </p:nvSpPr>
        <p:spPr bwMode="auto">
          <a:xfrm>
            <a:off x="9937980" y="260713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a:extLst>
              <a:ext uri="{FF2B5EF4-FFF2-40B4-BE49-F238E27FC236}">
                <a16:creationId xmlns:a16="http://schemas.microsoft.com/office/drawing/2014/main" id="{DEA838F9-7634-46A2-9E1F-AD56894DCCD1}"/>
              </a:ext>
            </a:extLst>
          </p:cNvPr>
          <p:cNvSpPr/>
          <p:nvPr/>
        </p:nvSpPr>
        <p:spPr bwMode="auto">
          <a:xfrm>
            <a:off x="10318980" y="260713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a:extLst>
              <a:ext uri="{FF2B5EF4-FFF2-40B4-BE49-F238E27FC236}">
                <a16:creationId xmlns:a16="http://schemas.microsoft.com/office/drawing/2014/main" id="{6DB36900-147C-4258-BCC3-FE42421C0C4B}"/>
              </a:ext>
            </a:extLst>
          </p:cNvPr>
          <p:cNvSpPr/>
          <p:nvPr/>
        </p:nvSpPr>
        <p:spPr bwMode="auto">
          <a:xfrm>
            <a:off x="10693947" y="260713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45" name="Straight Arrow Connector 344">
            <a:extLst>
              <a:ext uri="{FF2B5EF4-FFF2-40B4-BE49-F238E27FC236}">
                <a16:creationId xmlns:a16="http://schemas.microsoft.com/office/drawing/2014/main" id="{CA800035-43A4-4D6D-A56A-A88691B08FC2}"/>
              </a:ext>
            </a:extLst>
          </p:cNvPr>
          <p:cNvCxnSpPr>
            <a:cxnSpLocks/>
            <a:stCxn id="181" idx="4"/>
            <a:endCxn id="333" idx="1"/>
          </p:cNvCxnSpPr>
          <p:nvPr/>
        </p:nvCxnSpPr>
        <p:spPr>
          <a:xfrm flipV="1">
            <a:off x="4084637" y="3044408"/>
            <a:ext cx="4724400" cy="25600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93938633-5D65-4CE2-829E-AB0693021102}"/>
              </a:ext>
            </a:extLst>
          </p:cNvPr>
          <p:cNvCxnSpPr>
            <a:cxnSpLocks/>
            <a:stCxn id="181" idx="4"/>
            <a:endCxn id="334" idx="1"/>
          </p:cNvCxnSpPr>
          <p:nvPr/>
        </p:nvCxnSpPr>
        <p:spPr>
          <a:xfrm flipV="1">
            <a:off x="4084637" y="3044408"/>
            <a:ext cx="5105400" cy="25600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015CC0F5-C9D2-495E-B1B1-D96AD0F71864}"/>
              </a:ext>
            </a:extLst>
          </p:cNvPr>
          <p:cNvCxnSpPr>
            <a:cxnSpLocks/>
            <a:stCxn id="181" idx="4"/>
            <a:endCxn id="335" idx="1"/>
          </p:cNvCxnSpPr>
          <p:nvPr/>
        </p:nvCxnSpPr>
        <p:spPr>
          <a:xfrm flipV="1">
            <a:off x="4084637" y="3044408"/>
            <a:ext cx="5480367" cy="25600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6FB1DDE3-B54A-4AA7-B43E-85F76484DA16}"/>
              </a:ext>
            </a:extLst>
          </p:cNvPr>
          <p:cNvCxnSpPr>
            <a:cxnSpLocks/>
            <a:stCxn id="181" idx="4"/>
            <a:endCxn id="336" idx="1"/>
          </p:cNvCxnSpPr>
          <p:nvPr/>
        </p:nvCxnSpPr>
        <p:spPr>
          <a:xfrm flipV="1">
            <a:off x="4084637" y="3044408"/>
            <a:ext cx="5853343" cy="25600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20596E2-8498-4783-819D-28437442E4A9}"/>
              </a:ext>
            </a:extLst>
          </p:cNvPr>
          <p:cNvCxnSpPr>
            <a:cxnSpLocks/>
            <a:stCxn id="181" idx="4"/>
            <a:endCxn id="337" idx="1"/>
          </p:cNvCxnSpPr>
          <p:nvPr/>
        </p:nvCxnSpPr>
        <p:spPr>
          <a:xfrm flipV="1">
            <a:off x="4084637" y="3044408"/>
            <a:ext cx="6234343" cy="25600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D4CD0EDF-8A54-4D18-8203-E880DC153C1F}"/>
              </a:ext>
            </a:extLst>
          </p:cNvPr>
          <p:cNvCxnSpPr>
            <a:cxnSpLocks/>
            <a:stCxn id="181" idx="4"/>
            <a:endCxn id="338" idx="1"/>
          </p:cNvCxnSpPr>
          <p:nvPr/>
        </p:nvCxnSpPr>
        <p:spPr>
          <a:xfrm flipV="1">
            <a:off x="4084637" y="3044408"/>
            <a:ext cx="6609310" cy="25600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A21466A5-D970-4A9B-931B-9A17D90C1D1A}"/>
              </a:ext>
            </a:extLst>
          </p:cNvPr>
          <p:cNvCxnSpPr>
            <a:cxnSpLocks/>
            <a:stCxn id="181" idx="4"/>
            <a:endCxn id="339" idx="1"/>
          </p:cNvCxnSpPr>
          <p:nvPr/>
        </p:nvCxnSpPr>
        <p:spPr>
          <a:xfrm flipV="1">
            <a:off x="4084637" y="2698578"/>
            <a:ext cx="4724400" cy="60183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76916E90-4FC3-425F-AFAE-A6D90A090E95}"/>
              </a:ext>
            </a:extLst>
          </p:cNvPr>
          <p:cNvCxnSpPr>
            <a:cxnSpLocks/>
            <a:stCxn id="181" idx="4"/>
            <a:endCxn id="340" idx="1"/>
          </p:cNvCxnSpPr>
          <p:nvPr/>
        </p:nvCxnSpPr>
        <p:spPr>
          <a:xfrm flipV="1">
            <a:off x="4084637" y="2698578"/>
            <a:ext cx="5105400" cy="60183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D0921BFC-A986-47C1-BE1F-817391A1FE93}"/>
              </a:ext>
            </a:extLst>
          </p:cNvPr>
          <p:cNvCxnSpPr>
            <a:cxnSpLocks/>
            <a:stCxn id="181" idx="4"/>
            <a:endCxn id="341" idx="1"/>
          </p:cNvCxnSpPr>
          <p:nvPr/>
        </p:nvCxnSpPr>
        <p:spPr>
          <a:xfrm flipV="1">
            <a:off x="4084637" y="2698578"/>
            <a:ext cx="5480367" cy="60183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B2875EF5-6145-4665-8428-8B8629FA3222}"/>
              </a:ext>
            </a:extLst>
          </p:cNvPr>
          <p:cNvCxnSpPr>
            <a:cxnSpLocks/>
            <a:stCxn id="181" idx="4"/>
            <a:endCxn id="342" idx="1"/>
          </p:cNvCxnSpPr>
          <p:nvPr/>
        </p:nvCxnSpPr>
        <p:spPr>
          <a:xfrm flipV="1">
            <a:off x="4084637" y="2698578"/>
            <a:ext cx="5853343" cy="60183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B439D8F3-BDD6-4D72-903D-0E99588A52F1}"/>
              </a:ext>
            </a:extLst>
          </p:cNvPr>
          <p:cNvCxnSpPr>
            <a:cxnSpLocks/>
            <a:stCxn id="181" idx="4"/>
            <a:endCxn id="343" idx="1"/>
          </p:cNvCxnSpPr>
          <p:nvPr/>
        </p:nvCxnSpPr>
        <p:spPr>
          <a:xfrm flipV="1">
            <a:off x="4084637" y="2698578"/>
            <a:ext cx="6234343" cy="60183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20244275-7B02-4057-B237-227E5D547046}"/>
              </a:ext>
            </a:extLst>
          </p:cNvPr>
          <p:cNvCxnSpPr>
            <a:cxnSpLocks/>
            <a:stCxn id="181" idx="4"/>
            <a:endCxn id="344" idx="1"/>
          </p:cNvCxnSpPr>
          <p:nvPr/>
        </p:nvCxnSpPr>
        <p:spPr>
          <a:xfrm flipV="1">
            <a:off x="4084637" y="2698578"/>
            <a:ext cx="6609310" cy="60183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5E50204A-DBC5-4667-A910-DAD82177A60D}"/>
              </a:ext>
            </a:extLst>
          </p:cNvPr>
          <p:cNvSpPr/>
          <p:nvPr/>
        </p:nvSpPr>
        <p:spPr bwMode="auto">
          <a:xfrm>
            <a:off x="8809037" y="442225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a:extLst>
              <a:ext uri="{FF2B5EF4-FFF2-40B4-BE49-F238E27FC236}">
                <a16:creationId xmlns:a16="http://schemas.microsoft.com/office/drawing/2014/main" id="{D5671505-C6D6-48CB-B8A9-75B7AC4D6C63}"/>
              </a:ext>
            </a:extLst>
          </p:cNvPr>
          <p:cNvSpPr/>
          <p:nvPr/>
        </p:nvSpPr>
        <p:spPr bwMode="auto">
          <a:xfrm>
            <a:off x="9190037" y="442225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a:extLst>
              <a:ext uri="{FF2B5EF4-FFF2-40B4-BE49-F238E27FC236}">
                <a16:creationId xmlns:a16="http://schemas.microsoft.com/office/drawing/2014/main" id="{EFD99C7F-1514-4435-98D1-770795E7C14A}"/>
              </a:ext>
            </a:extLst>
          </p:cNvPr>
          <p:cNvSpPr/>
          <p:nvPr/>
        </p:nvSpPr>
        <p:spPr bwMode="auto">
          <a:xfrm>
            <a:off x="9565004" y="442225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a:extLst>
              <a:ext uri="{FF2B5EF4-FFF2-40B4-BE49-F238E27FC236}">
                <a16:creationId xmlns:a16="http://schemas.microsoft.com/office/drawing/2014/main" id="{C5BD301B-E798-46D1-AE25-4846D8D0EE2A}"/>
              </a:ext>
            </a:extLst>
          </p:cNvPr>
          <p:cNvSpPr/>
          <p:nvPr/>
        </p:nvSpPr>
        <p:spPr bwMode="auto">
          <a:xfrm>
            <a:off x="9937980" y="442225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a:extLst>
              <a:ext uri="{FF2B5EF4-FFF2-40B4-BE49-F238E27FC236}">
                <a16:creationId xmlns:a16="http://schemas.microsoft.com/office/drawing/2014/main" id="{F1466735-74D6-4B77-9ECA-DC05767967EF}"/>
              </a:ext>
            </a:extLst>
          </p:cNvPr>
          <p:cNvSpPr/>
          <p:nvPr/>
        </p:nvSpPr>
        <p:spPr bwMode="auto">
          <a:xfrm>
            <a:off x="10318980" y="442225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a:extLst>
              <a:ext uri="{FF2B5EF4-FFF2-40B4-BE49-F238E27FC236}">
                <a16:creationId xmlns:a16="http://schemas.microsoft.com/office/drawing/2014/main" id="{30467624-B22C-476B-92B4-D12996A7A3A3}"/>
              </a:ext>
            </a:extLst>
          </p:cNvPr>
          <p:cNvSpPr/>
          <p:nvPr/>
        </p:nvSpPr>
        <p:spPr bwMode="auto">
          <a:xfrm>
            <a:off x="10693947" y="442225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a:extLst>
              <a:ext uri="{FF2B5EF4-FFF2-40B4-BE49-F238E27FC236}">
                <a16:creationId xmlns:a16="http://schemas.microsoft.com/office/drawing/2014/main" id="{8692FEA3-1C0C-4E8F-A72A-4975D8A9EEE8}"/>
              </a:ext>
            </a:extLst>
          </p:cNvPr>
          <p:cNvSpPr/>
          <p:nvPr/>
        </p:nvSpPr>
        <p:spPr bwMode="auto">
          <a:xfrm>
            <a:off x="8809037" y="407642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6" name="Rectangle 375">
            <a:extLst>
              <a:ext uri="{FF2B5EF4-FFF2-40B4-BE49-F238E27FC236}">
                <a16:creationId xmlns:a16="http://schemas.microsoft.com/office/drawing/2014/main" id="{6C20066A-1E03-411A-8CE1-99B993D989C0}"/>
              </a:ext>
            </a:extLst>
          </p:cNvPr>
          <p:cNvSpPr/>
          <p:nvPr/>
        </p:nvSpPr>
        <p:spPr bwMode="auto">
          <a:xfrm>
            <a:off x="9190037" y="407642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a:extLst>
              <a:ext uri="{FF2B5EF4-FFF2-40B4-BE49-F238E27FC236}">
                <a16:creationId xmlns:a16="http://schemas.microsoft.com/office/drawing/2014/main" id="{6048A25D-4529-456E-9461-9CC91FC7AED2}"/>
              </a:ext>
            </a:extLst>
          </p:cNvPr>
          <p:cNvSpPr/>
          <p:nvPr/>
        </p:nvSpPr>
        <p:spPr bwMode="auto">
          <a:xfrm>
            <a:off x="9565004" y="407642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a:extLst>
              <a:ext uri="{FF2B5EF4-FFF2-40B4-BE49-F238E27FC236}">
                <a16:creationId xmlns:a16="http://schemas.microsoft.com/office/drawing/2014/main" id="{C40112F0-EB9F-49F9-B5E8-EDDAAC64D375}"/>
              </a:ext>
            </a:extLst>
          </p:cNvPr>
          <p:cNvSpPr/>
          <p:nvPr/>
        </p:nvSpPr>
        <p:spPr bwMode="auto">
          <a:xfrm>
            <a:off x="9937980" y="407642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a:extLst>
              <a:ext uri="{FF2B5EF4-FFF2-40B4-BE49-F238E27FC236}">
                <a16:creationId xmlns:a16="http://schemas.microsoft.com/office/drawing/2014/main" id="{43B743B7-66B1-4D1A-9810-B1AC405F2FAF}"/>
              </a:ext>
            </a:extLst>
          </p:cNvPr>
          <p:cNvSpPr/>
          <p:nvPr/>
        </p:nvSpPr>
        <p:spPr bwMode="auto">
          <a:xfrm>
            <a:off x="10318980" y="407642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a:extLst>
              <a:ext uri="{FF2B5EF4-FFF2-40B4-BE49-F238E27FC236}">
                <a16:creationId xmlns:a16="http://schemas.microsoft.com/office/drawing/2014/main" id="{AAA0DBCF-36FE-4332-89E3-C3BDF8E14558}"/>
              </a:ext>
            </a:extLst>
          </p:cNvPr>
          <p:cNvSpPr/>
          <p:nvPr/>
        </p:nvSpPr>
        <p:spPr bwMode="auto">
          <a:xfrm>
            <a:off x="10693947" y="4076428"/>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81" name="Straight Arrow Connector 380">
            <a:extLst>
              <a:ext uri="{FF2B5EF4-FFF2-40B4-BE49-F238E27FC236}">
                <a16:creationId xmlns:a16="http://schemas.microsoft.com/office/drawing/2014/main" id="{687FE13B-5917-439C-9A9B-61927FFC12BE}"/>
              </a:ext>
            </a:extLst>
          </p:cNvPr>
          <p:cNvCxnSpPr>
            <a:cxnSpLocks/>
            <a:stCxn id="181" idx="4"/>
            <a:endCxn id="369" idx="1"/>
          </p:cNvCxnSpPr>
          <p:nvPr/>
        </p:nvCxnSpPr>
        <p:spPr>
          <a:xfrm>
            <a:off x="4084637" y="3300413"/>
            <a:ext cx="4724400" cy="121328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A6FE34D-10E9-4D4A-A9B9-EA463BD7C4DD}"/>
              </a:ext>
            </a:extLst>
          </p:cNvPr>
          <p:cNvCxnSpPr>
            <a:cxnSpLocks/>
            <a:stCxn id="181" idx="4"/>
            <a:endCxn id="370" idx="1"/>
          </p:cNvCxnSpPr>
          <p:nvPr/>
        </p:nvCxnSpPr>
        <p:spPr>
          <a:xfrm>
            <a:off x="4084637" y="3300413"/>
            <a:ext cx="5105400" cy="121328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3CF24AAE-1518-42BC-A2DE-B402E9C23101}"/>
              </a:ext>
            </a:extLst>
          </p:cNvPr>
          <p:cNvCxnSpPr>
            <a:cxnSpLocks/>
            <a:stCxn id="181" idx="4"/>
            <a:endCxn id="371" idx="1"/>
          </p:cNvCxnSpPr>
          <p:nvPr/>
        </p:nvCxnSpPr>
        <p:spPr>
          <a:xfrm>
            <a:off x="4084637" y="3300413"/>
            <a:ext cx="5480367" cy="121328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0B6C174F-2E2B-49ED-B145-137E1D65AC57}"/>
              </a:ext>
            </a:extLst>
          </p:cNvPr>
          <p:cNvCxnSpPr>
            <a:cxnSpLocks/>
            <a:stCxn id="181" idx="4"/>
            <a:endCxn id="372" idx="1"/>
          </p:cNvCxnSpPr>
          <p:nvPr/>
        </p:nvCxnSpPr>
        <p:spPr>
          <a:xfrm>
            <a:off x="4084637" y="3300413"/>
            <a:ext cx="5853343" cy="121328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76AFEC58-2EC4-42E3-BCC8-A8EDF2F2163D}"/>
              </a:ext>
            </a:extLst>
          </p:cNvPr>
          <p:cNvCxnSpPr>
            <a:cxnSpLocks/>
            <a:stCxn id="181" idx="4"/>
            <a:endCxn id="373" idx="1"/>
          </p:cNvCxnSpPr>
          <p:nvPr/>
        </p:nvCxnSpPr>
        <p:spPr>
          <a:xfrm>
            <a:off x="4084637" y="3300413"/>
            <a:ext cx="6234343" cy="121328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AA28E246-ABA7-40E2-B372-965195A407CB}"/>
              </a:ext>
            </a:extLst>
          </p:cNvPr>
          <p:cNvCxnSpPr>
            <a:cxnSpLocks/>
            <a:stCxn id="181" idx="4"/>
            <a:endCxn id="374" idx="1"/>
          </p:cNvCxnSpPr>
          <p:nvPr/>
        </p:nvCxnSpPr>
        <p:spPr>
          <a:xfrm>
            <a:off x="4084637" y="3300413"/>
            <a:ext cx="6609310" cy="121328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1312080A-4BA8-4B4A-B3D6-43CA90A58203}"/>
              </a:ext>
            </a:extLst>
          </p:cNvPr>
          <p:cNvCxnSpPr>
            <a:cxnSpLocks/>
            <a:stCxn id="181" idx="4"/>
            <a:endCxn id="375" idx="1"/>
          </p:cNvCxnSpPr>
          <p:nvPr/>
        </p:nvCxnSpPr>
        <p:spPr>
          <a:xfrm>
            <a:off x="4084637" y="3300413"/>
            <a:ext cx="4724400" cy="86745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6709ADE6-85E7-44C7-83FC-F9C0C1BC2D75}"/>
              </a:ext>
            </a:extLst>
          </p:cNvPr>
          <p:cNvCxnSpPr>
            <a:cxnSpLocks/>
            <a:stCxn id="181" idx="4"/>
            <a:endCxn id="376" idx="1"/>
          </p:cNvCxnSpPr>
          <p:nvPr/>
        </p:nvCxnSpPr>
        <p:spPr>
          <a:xfrm>
            <a:off x="4084637" y="3300413"/>
            <a:ext cx="5105400" cy="86745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ACAEAE74-4074-4A20-B8D0-3BF9FEADF391}"/>
              </a:ext>
            </a:extLst>
          </p:cNvPr>
          <p:cNvCxnSpPr>
            <a:cxnSpLocks/>
            <a:stCxn id="181" idx="4"/>
            <a:endCxn id="377" idx="1"/>
          </p:cNvCxnSpPr>
          <p:nvPr/>
        </p:nvCxnSpPr>
        <p:spPr>
          <a:xfrm>
            <a:off x="4084637" y="3300413"/>
            <a:ext cx="5480367" cy="86745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BEB60839-448C-454B-A156-C0E8925DDA69}"/>
              </a:ext>
            </a:extLst>
          </p:cNvPr>
          <p:cNvCxnSpPr>
            <a:cxnSpLocks/>
            <a:stCxn id="181" idx="4"/>
            <a:endCxn id="378" idx="1"/>
          </p:cNvCxnSpPr>
          <p:nvPr/>
        </p:nvCxnSpPr>
        <p:spPr>
          <a:xfrm>
            <a:off x="4084637" y="3300413"/>
            <a:ext cx="5853343" cy="86745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366DFC07-ADD7-4A40-926F-9C013C82D53A}"/>
              </a:ext>
            </a:extLst>
          </p:cNvPr>
          <p:cNvCxnSpPr>
            <a:cxnSpLocks/>
            <a:stCxn id="181" idx="4"/>
            <a:endCxn id="379" idx="1"/>
          </p:cNvCxnSpPr>
          <p:nvPr/>
        </p:nvCxnSpPr>
        <p:spPr>
          <a:xfrm>
            <a:off x="4084637" y="3300413"/>
            <a:ext cx="6234343" cy="86745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46B18E7C-980D-4D5C-9872-942102F4E71F}"/>
              </a:ext>
            </a:extLst>
          </p:cNvPr>
          <p:cNvCxnSpPr>
            <a:cxnSpLocks/>
            <a:stCxn id="181" idx="4"/>
            <a:endCxn id="380" idx="1"/>
          </p:cNvCxnSpPr>
          <p:nvPr/>
        </p:nvCxnSpPr>
        <p:spPr>
          <a:xfrm>
            <a:off x="4084637" y="3300413"/>
            <a:ext cx="6609310" cy="867455"/>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06" name="Rectangle 405">
            <a:extLst>
              <a:ext uri="{FF2B5EF4-FFF2-40B4-BE49-F238E27FC236}">
                <a16:creationId xmlns:a16="http://schemas.microsoft.com/office/drawing/2014/main" id="{E2D1A988-901E-4664-8CD4-2BD7782A47CC}"/>
              </a:ext>
            </a:extLst>
          </p:cNvPr>
          <p:cNvSpPr/>
          <p:nvPr/>
        </p:nvSpPr>
        <p:spPr bwMode="auto">
          <a:xfrm>
            <a:off x="8809037" y="583555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a:extLst>
              <a:ext uri="{FF2B5EF4-FFF2-40B4-BE49-F238E27FC236}">
                <a16:creationId xmlns:a16="http://schemas.microsoft.com/office/drawing/2014/main" id="{2B026B5E-456D-4C0A-9544-14690AA62DD5}"/>
              </a:ext>
            </a:extLst>
          </p:cNvPr>
          <p:cNvSpPr/>
          <p:nvPr/>
        </p:nvSpPr>
        <p:spPr bwMode="auto">
          <a:xfrm>
            <a:off x="9190037" y="583555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a:extLst>
              <a:ext uri="{FF2B5EF4-FFF2-40B4-BE49-F238E27FC236}">
                <a16:creationId xmlns:a16="http://schemas.microsoft.com/office/drawing/2014/main" id="{2E9419BF-9287-4B71-AF4A-A2E4B40F1651}"/>
              </a:ext>
            </a:extLst>
          </p:cNvPr>
          <p:cNvSpPr/>
          <p:nvPr/>
        </p:nvSpPr>
        <p:spPr bwMode="auto">
          <a:xfrm>
            <a:off x="9565004" y="583555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a:extLst>
              <a:ext uri="{FF2B5EF4-FFF2-40B4-BE49-F238E27FC236}">
                <a16:creationId xmlns:a16="http://schemas.microsoft.com/office/drawing/2014/main" id="{73F535E6-292D-4813-BB5E-EA8CCD4F5FEF}"/>
              </a:ext>
            </a:extLst>
          </p:cNvPr>
          <p:cNvSpPr/>
          <p:nvPr/>
        </p:nvSpPr>
        <p:spPr bwMode="auto">
          <a:xfrm>
            <a:off x="9937980" y="583555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a:extLst>
              <a:ext uri="{FF2B5EF4-FFF2-40B4-BE49-F238E27FC236}">
                <a16:creationId xmlns:a16="http://schemas.microsoft.com/office/drawing/2014/main" id="{95FE08CD-5CC6-441B-8A4F-3667FE4D87B7}"/>
              </a:ext>
            </a:extLst>
          </p:cNvPr>
          <p:cNvSpPr/>
          <p:nvPr/>
        </p:nvSpPr>
        <p:spPr bwMode="auto">
          <a:xfrm>
            <a:off x="10318980" y="583555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a:extLst>
              <a:ext uri="{FF2B5EF4-FFF2-40B4-BE49-F238E27FC236}">
                <a16:creationId xmlns:a16="http://schemas.microsoft.com/office/drawing/2014/main" id="{9703349A-2CE7-41D8-92FB-E4751EB655E0}"/>
              </a:ext>
            </a:extLst>
          </p:cNvPr>
          <p:cNvSpPr/>
          <p:nvPr/>
        </p:nvSpPr>
        <p:spPr bwMode="auto">
          <a:xfrm>
            <a:off x="10693947" y="583555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a:extLst>
              <a:ext uri="{FF2B5EF4-FFF2-40B4-BE49-F238E27FC236}">
                <a16:creationId xmlns:a16="http://schemas.microsoft.com/office/drawing/2014/main" id="{48404A2B-ACE9-4AE1-97FA-976C6359578E}"/>
              </a:ext>
            </a:extLst>
          </p:cNvPr>
          <p:cNvSpPr/>
          <p:nvPr/>
        </p:nvSpPr>
        <p:spPr bwMode="auto">
          <a:xfrm>
            <a:off x="8809037" y="548972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a:extLst>
              <a:ext uri="{FF2B5EF4-FFF2-40B4-BE49-F238E27FC236}">
                <a16:creationId xmlns:a16="http://schemas.microsoft.com/office/drawing/2014/main" id="{C5812B16-BA9B-4285-85AA-41503D1674E2}"/>
              </a:ext>
            </a:extLst>
          </p:cNvPr>
          <p:cNvSpPr/>
          <p:nvPr/>
        </p:nvSpPr>
        <p:spPr bwMode="auto">
          <a:xfrm>
            <a:off x="9190037" y="548972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a:extLst>
              <a:ext uri="{FF2B5EF4-FFF2-40B4-BE49-F238E27FC236}">
                <a16:creationId xmlns:a16="http://schemas.microsoft.com/office/drawing/2014/main" id="{8D67428C-2CC1-49F4-9EF5-AD37F1D72DB8}"/>
              </a:ext>
            </a:extLst>
          </p:cNvPr>
          <p:cNvSpPr/>
          <p:nvPr/>
        </p:nvSpPr>
        <p:spPr bwMode="auto">
          <a:xfrm>
            <a:off x="9565004" y="548972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a:extLst>
              <a:ext uri="{FF2B5EF4-FFF2-40B4-BE49-F238E27FC236}">
                <a16:creationId xmlns:a16="http://schemas.microsoft.com/office/drawing/2014/main" id="{91F894FF-C9F2-4AC4-BF20-7132FC72DA9A}"/>
              </a:ext>
            </a:extLst>
          </p:cNvPr>
          <p:cNvSpPr/>
          <p:nvPr/>
        </p:nvSpPr>
        <p:spPr bwMode="auto">
          <a:xfrm>
            <a:off x="9937980" y="548972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6" name="Rectangle 415">
            <a:extLst>
              <a:ext uri="{FF2B5EF4-FFF2-40B4-BE49-F238E27FC236}">
                <a16:creationId xmlns:a16="http://schemas.microsoft.com/office/drawing/2014/main" id="{2B7F659E-86D1-4FF3-ACE5-9DC1886A9276}"/>
              </a:ext>
            </a:extLst>
          </p:cNvPr>
          <p:cNvSpPr/>
          <p:nvPr/>
        </p:nvSpPr>
        <p:spPr bwMode="auto">
          <a:xfrm>
            <a:off x="10318980" y="548972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a:extLst>
              <a:ext uri="{FF2B5EF4-FFF2-40B4-BE49-F238E27FC236}">
                <a16:creationId xmlns:a16="http://schemas.microsoft.com/office/drawing/2014/main" id="{0B1E2D02-9717-4215-8279-0D35870217EA}"/>
              </a:ext>
            </a:extLst>
          </p:cNvPr>
          <p:cNvSpPr/>
          <p:nvPr/>
        </p:nvSpPr>
        <p:spPr bwMode="auto">
          <a:xfrm>
            <a:off x="10693947" y="5489721"/>
            <a:ext cx="182880" cy="182880"/>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18" name="Straight Arrow Connector 417">
            <a:extLst>
              <a:ext uri="{FF2B5EF4-FFF2-40B4-BE49-F238E27FC236}">
                <a16:creationId xmlns:a16="http://schemas.microsoft.com/office/drawing/2014/main" id="{FD6421E8-920A-4937-911D-B2AF1DF4E50E}"/>
              </a:ext>
            </a:extLst>
          </p:cNvPr>
          <p:cNvCxnSpPr>
            <a:cxnSpLocks/>
            <a:stCxn id="181" idx="4"/>
            <a:endCxn id="406" idx="1"/>
          </p:cNvCxnSpPr>
          <p:nvPr/>
        </p:nvCxnSpPr>
        <p:spPr>
          <a:xfrm>
            <a:off x="4084637" y="3300413"/>
            <a:ext cx="4724400" cy="262657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id="{449B8D10-5BB7-4A39-8A9E-1EB1E1E29235}"/>
              </a:ext>
            </a:extLst>
          </p:cNvPr>
          <p:cNvCxnSpPr>
            <a:cxnSpLocks/>
            <a:stCxn id="181" idx="4"/>
            <a:endCxn id="407" idx="1"/>
          </p:cNvCxnSpPr>
          <p:nvPr/>
        </p:nvCxnSpPr>
        <p:spPr>
          <a:xfrm>
            <a:off x="4084637" y="3300413"/>
            <a:ext cx="5105400" cy="262657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0" name="Straight Arrow Connector 419">
            <a:extLst>
              <a:ext uri="{FF2B5EF4-FFF2-40B4-BE49-F238E27FC236}">
                <a16:creationId xmlns:a16="http://schemas.microsoft.com/office/drawing/2014/main" id="{04D251AB-098B-4424-A603-AFE8AC27DAE3}"/>
              </a:ext>
            </a:extLst>
          </p:cNvPr>
          <p:cNvCxnSpPr>
            <a:cxnSpLocks/>
            <a:stCxn id="181" idx="4"/>
            <a:endCxn id="408" idx="1"/>
          </p:cNvCxnSpPr>
          <p:nvPr/>
        </p:nvCxnSpPr>
        <p:spPr>
          <a:xfrm>
            <a:off x="4084637" y="3300413"/>
            <a:ext cx="5480367" cy="262657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1" name="Straight Arrow Connector 420">
            <a:extLst>
              <a:ext uri="{FF2B5EF4-FFF2-40B4-BE49-F238E27FC236}">
                <a16:creationId xmlns:a16="http://schemas.microsoft.com/office/drawing/2014/main" id="{B4EF6E2B-829F-4B31-9D72-3241E5333466}"/>
              </a:ext>
            </a:extLst>
          </p:cNvPr>
          <p:cNvCxnSpPr>
            <a:cxnSpLocks/>
            <a:stCxn id="181" idx="4"/>
            <a:endCxn id="409" idx="1"/>
          </p:cNvCxnSpPr>
          <p:nvPr/>
        </p:nvCxnSpPr>
        <p:spPr>
          <a:xfrm>
            <a:off x="4084637" y="3300413"/>
            <a:ext cx="5853343" cy="262657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36EED652-02D0-4A57-891B-F1169C238909}"/>
              </a:ext>
            </a:extLst>
          </p:cNvPr>
          <p:cNvCxnSpPr>
            <a:cxnSpLocks/>
            <a:stCxn id="181" idx="4"/>
            <a:endCxn id="410" idx="1"/>
          </p:cNvCxnSpPr>
          <p:nvPr/>
        </p:nvCxnSpPr>
        <p:spPr>
          <a:xfrm>
            <a:off x="4084637" y="3300413"/>
            <a:ext cx="6234343" cy="262657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3" name="Straight Arrow Connector 422">
            <a:extLst>
              <a:ext uri="{FF2B5EF4-FFF2-40B4-BE49-F238E27FC236}">
                <a16:creationId xmlns:a16="http://schemas.microsoft.com/office/drawing/2014/main" id="{9487D3FE-D326-4861-BB9A-5C53833F7363}"/>
              </a:ext>
            </a:extLst>
          </p:cNvPr>
          <p:cNvCxnSpPr>
            <a:cxnSpLocks/>
            <a:stCxn id="181" idx="4"/>
            <a:endCxn id="411" idx="1"/>
          </p:cNvCxnSpPr>
          <p:nvPr/>
        </p:nvCxnSpPr>
        <p:spPr>
          <a:xfrm>
            <a:off x="4084637" y="3300413"/>
            <a:ext cx="6609310" cy="262657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4" name="Straight Arrow Connector 423">
            <a:extLst>
              <a:ext uri="{FF2B5EF4-FFF2-40B4-BE49-F238E27FC236}">
                <a16:creationId xmlns:a16="http://schemas.microsoft.com/office/drawing/2014/main" id="{285A6279-62F6-43E7-97C0-AA6DE0244A78}"/>
              </a:ext>
            </a:extLst>
          </p:cNvPr>
          <p:cNvCxnSpPr>
            <a:cxnSpLocks/>
            <a:stCxn id="181" idx="4"/>
            <a:endCxn id="412" idx="1"/>
          </p:cNvCxnSpPr>
          <p:nvPr/>
        </p:nvCxnSpPr>
        <p:spPr>
          <a:xfrm>
            <a:off x="4084637" y="3300413"/>
            <a:ext cx="4724400" cy="228074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5" name="Straight Arrow Connector 424">
            <a:extLst>
              <a:ext uri="{FF2B5EF4-FFF2-40B4-BE49-F238E27FC236}">
                <a16:creationId xmlns:a16="http://schemas.microsoft.com/office/drawing/2014/main" id="{380BF780-01CE-4246-821F-0FBBD943CDF5}"/>
              </a:ext>
            </a:extLst>
          </p:cNvPr>
          <p:cNvCxnSpPr>
            <a:cxnSpLocks/>
            <a:stCxn id="181" idx="4"/>
            <a:endCxn id="413" idx="1"/>
          </p:cNvCxnSpPr>
          <p:nvPr/>
        </p:nvCxnSpPr>
        <p:spPr>
          <a:xfrm>
            <a:off x="4084637" y="3300413"/>
            <a:ext cx="5105400" cy="228074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80903913-F9B1-41A6-BF90-8178DA587142}"/>
              </a:ext>
            </a:extLst>
          </p:cNvPr>
          <p:cNvCxnSpPr>
            <a:cxnSpLocks/>
            <a:stCxn id="181" idx="4"/>
            <a:endCxn id="414" idx="1"/>
          </p:cNvCxnSpPr>
          <p:nvPr/>
        </p:nvCxnSpPr>
        <p:spPr>
          <a:xfrm>
            <a:off x="4084637" y="3300413"/>
            <a:ext cx="5480367" cy="228074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77B10473-57FB-463B-AB42-E99958F4DF80}"/>
              </a:ext>
            </a:extLst>
          </p:cNvPr>
          <p:cNvCxnSpPr>
            <a:cxnSpLocks/>
            <a:stCxn id="181" idx="4"/>
            <a:endCxn id="415" idx="1"/>
          </p:cNvCxnSpPr>
          <p:nvPr/>
        </p:nvCxnSpPr>
        <p:spPr>
          <a:xfrm>
            <a:off x="4084637" y="3300413"/>
            <a:ext cx="5853343" cy="228074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4B72884F-6F41-4179-8786-F826A31470B8}"/>
              </a:ext>
            </a:extLst>
          </p:cNvPr>
          <p:cNvCxnSpPr>
            <a:cxnSpLocks/>
            <a:stCxn id="181" idx="4"/>
            <a:endCxn id="416" idx="1"/>
          </p:cNvCxnSpPr>
          <p:nvPr/>
        </p:nvCxnSpPr>
        <p:spPr>
          <a:xfrm>
            <a:off x="4084637" y="3300413"/>
            <a:ext cx="6234343" cy="228074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D8205D22-A6AD-4CD2-BB24-45AD10615415}"/>
              </a:ext>
            </a:extLst>
          </p:cNvPr>
          <p:cNvCxnSpPr>
            <a:cxnSpLocks/>
            <a:stCxn id="181" idx="4"/>
            <a:endCxn id="417" idx="1"/>
          </p:cNvCxnSpPr>
          <p:nvPr/>
        </p:nvCxnSpPr>
        <p:spPr>
          <a:xfrm>
            <a:off x="4084637" y="3300413"/>
            <a:ext cx="6609310" cy="2280748"/>
          </a:xfrm>
          <a:prstGeom prst="straightConnector1">
            <a:avLst/>
          </a:prstGeom>
          <a:ln w="127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87" name="Rectangle 486">
            <a:extLst>
              <a:ext uri="{FF2B5EF4-FFF2-40B4-BE49-F238E27FC236}">
                <a16:creationId xmlns:a16="http://schemas.microsoft.com/office/drawing/2014/main" id="{904192C4-36EA-41C6-B1AF-0B39C6008FD4}"/>
              </a:ext>
            </a:extLst>
          </p:cNvPr>
          <p:cNvSpPr/>
          <p:nvPr/>
        </p:nvSpPr>
        <p:spPr>
          <a:xfrm>
            <a:off x="323088" y="5967435"/>
            <a:ext cx="4779898" cy="369332"/>
          </a:xfrm>
          <a:prstGeom prst="rect">
            <a:avLst/>
          </a:prstGeom>
        </p:spPr>
        <p:txBody>
          <a:bodyPr wrap="none">
            <a:spAutoFit/>
          </a:bodyPr>
          <a:lstStyle/>
          <a:p>
            <a:r>
              <a:rPr lang="en-US" dirty="0" err="1">
                <a:latin typeface="Calibri" panose="020F0502020204030204" pitchFamily="34" charset="0"/>
                <a:ea typeface="Times New Roman" panose="02020603050405020304" pitchFamily="18" charset="0"/>
              </a:rPr>
              <a:t>sys.dm_pdw_nodes_distributed_exchange_stats</a:t>
            </a:r>
            <a:r>
              <a:rPr lang="en-US" dirty="0">
                <a:latin typeface="Calibri" panose="020F0502020204030204" pitchFamily="34" charset="0"/>
                <a:ea typeface="Times New Roman" panose="02020603050405020304" pitchFamily="18" charset="0"/>
              </a:rPr>
              <a:t> </a:t>
            </a:r>
            <a:endParaRPr lang="en-US" dirty="0"/>
          </a:p>
        </p:txBody>
      </p:sp>
      <p:sp>
        <p:nvSpPr>
          <p:cNvPr id="488" name="Rectangle 487">
            <a:extLst>
              <a:ext uri="{FF2B5EF4-FFF2-40B4-BE49-F238E27FC236}">
                <a16:creationId xmlns:a16="http://schemas.microsoft.com/office/drawing/2014/main" id="{7BA681F1-3FDC-4F57-8657-2B3EC63B3573}"/>
              </a:ext>
            </a:extLst>
          </p:cNvPr>
          <p:cNvSpPr/>
          <p:nvPr/>
        </p:nvSpPr>
        <p:spPr>
          <a:xfrm>
            <a:off x="200793" y="5598103"/>
            <a:ext cx="5483232" cy="369332"/>
          </a:xfrm>
          <a:prstGeom prst="rect">
            <a:avLst/>
          </a:prstGeom>
        </p:spPr>
        <p:txBody>
          <a:bodyPr wrap="none">
            <a:spAutoFit/>
          </a:bodyPr>
          <a:lstStyle/>
          <a:p>
            <a:r>
              <a:rPr lang="en-US" dirty="0" err="1">
                <a:latin typeface="Calibri" panose="020F0502020204030204" pitchFamily="34" charset="0"/>
                <a:ea typeface="Times New Roman" panose="02020603050405020304" pitchFamily="18" charset="0"/>
              </a:rPr>
              <a:t>DistributedExchangeOperation</a:t>
            </a:r>
            <a:r>
              <a:rPr lang="en-US" dirty="0">
                <a:latin typeface="Calibri" panose="020F0502020204030204" pitchFamily="34" charset="0"/>
                <a:ea typeface="Times New Roman" panose="02020603050405020304" pitchFamily="18" charset="0"/>
              </a:rPr>
              <a:t>&lt;</a:t>
            </a:r>
            <a:r>
              <a:rPr lang="en-US" dirty="0" err="1">
                <a:latin typeface="Calibri" panose="020F0502020204030204" pitchFamily="34" charset="0"/>
                <a:ea typeface="Times New Roman" panose="02020603050405020304" pitchFamily="18" charset="0"/>
              </a:rPr>
              <a:t>ShuffleMoveOperation</a:t>
            </a:r>
            <a:r>
              <a:rPr lang="en-US" dirty="0">
                <a:latin typeface="Calibri" panose="020F0502020204030204" pitchFamily="34" charset="0"/>
                <a:ea typeface="Times New Roman" panose="02020603050405020304" pitchFamily="18" charset="0"/>
              </a:rPr>
              <a:t>&gt; </a:t>
            </a:r>
            <a:endParaRPr lang="en-US"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557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wipe(left)">
                                      <p:cBhvr>
                                        <p:cTn id="7" dur="500"/>
                                        <p:tgtEl>
                                          <p:spTgt spid="315"/>
                                        </p:tgtEl>
                                      </p:cBhvr>
                                    </p:animEffect>
                                  </p:childTnLst>
                                </p:cTn>
                              </p:par>
                              <p:par>
                                <p:cTn id="8" presetID="22" presetClass="entr" presetSubtype="8" fill="hold" nodeType="withEffect">
                                  <p:stCondLst>
                                    <p:cond delay="0"/>
                                  </p:stCondLst>
                                  <p:childTnLst>
                                    <p:set>
                                      <p:cBhvr>
                                        <p:cTn id="9" dur="1" fill="hold">
                                          <p:stCondLst>
                                            <p:cond delay="0"/>
                                          </p:stCondLst>
                                        </p:cTn>
                                        <p:tgtEl>
                                          <p:spTgt spid="317"/>
                                        </p:tgtEl>
                                        <p:attrNameLst>
                                          <p:attrName>style.visibility</p:attrName>
                                        </p:attrNameLst>
                                      </p:cBhvr>
                                      <p:to>
                                        <p:strVal val="visible"/>
                                      </p:to>
                                    </p:set>
                                    <p:animEffect transition="in" filter="wipe(left)">
                                      <p:cBhvr>
                                        <p:cTn id="10" dur="500"/>
                                        <p:tgtEl>
                                          <p:spTgt spid="317"/>
                                        </p:tgtEl>
                                      </p:cBhvr>
                                    </p:animEffect>
                                  </p:childTnLst>
                                </p:cTn>
                              </p:par>
                              <p:par>
                                <p:cTn id="11" presetID="22" presetClass="entr" presetSubtype="8" fill="hold" nodeType="withEffect">
                                  <p:stCondLst>
                                    <p:cond delay="0"/>
                                  </p:stCondLst>
                                  <p:childTnLst>
                                    <p:set>
                                      <p:cBhvr>
                                        <p:cTn id="12" dur="1" fill="hold">
                                          <p:stCondLst>
                                            <p:cond delay="0"/>
                                          </p:stCondLst>
                                        </p:cTn>
                                        <p:tgtEl>
                                          <p:spTgt spid="319"/>
                                        </p:tgtEl>
                                        <p:attrNameLst>
                                          <p:attrName>style.visibility</p:attrName>
                                        </p:attrNameLst>
                                      </p:cBhvr>
                                      <p:to>
                                        <p:strVal val="visible"/>
                                      </p:to>
                                    </p:set>
                                    <p:animEffect transition="in" filter="wipe(left)">
                                      <p:cBhvr>
                                        <p:cTn id="13" dur="500"/>
                                        <p:tgtEl>
                                          <p:spTgt spid="319"/>
                                        </p:tgtEl>
                                      </p:cBhvr>
                                    </p:animEffect>
                                  </p:childTnLst>
                                </p:cTn>
                              </p:par>
                              <p:par>
                                <p:cTn id="14" presetID="22" presetClass="entr" presetSubtype="8" fill="hold" nodeType="withEffect">
                                  <p:stCondLst>
                                    <p:cond delay="0"/>
                                  </p:stCondLst>
                                  <p:childTnLst>
                                    <p:set>
                                      <p:cBhvr>
                                        <p:cTn id="15" dur="1" fill="hold">
                                          <p:stCondLst>
                                            <p:cond delay="0"/>
                                          </p:stCondLst>
                                        </p:cTn>
                                        <p:tgtEl>
                                          <p:spTgt spid="321"/>
                                        </p:tgtEl>
                                        <p:attrNameLst>
                                          <p:attrName>style.visibility</p:attrName>
                                        </p:attrNameLst>
                                      </p:cBhvr>
                                      <p:to>
                                        <p:strVal val="visible"/>
                                      </p:to>
                                    </p:set>
                                    <p:animEffect transition="in" filter="wipe(left)">
                                      <p:cBhvr>
                                        <p:cTn id="16" dur="500"/>
                                        <p:tgtEl>
                                          <p:spTgt spid="321"/>
                                        </p:tgtEl>
                                      </p:cBhvr>
                                    </p:animEffect>
                                  </p:childTnLst>
                                </p:cTn>
                              </p:par>
                              <p:par>
                                <p:cTn id="17" presetID="22" presetClass="entr" presetSubtype="8" fill="hold" nodeType="withEffect">
                                  <p:stCondLst>
                                    <p:cond delay="0"/>
                                  </p:stCondLst>
                                  <p:childTnLst>
                                    <p:set>
                                      <p:cBhvr>
                                        <p:cTn id="18" dur="1" fill="hold">
                                          <p:stCondLst>
                                            <p:cond delay="0"/>
                                          </p:stCondLst>
                                        </p:cTn>
                                        <p:tgtEl>
                                          <p:spTgt spid="323"/>
                                        </p:tgtEl>
                                        <p:attrNameLst>
                                          <p:attrName>style.visibility</p:attrName>
                                        </p:attrNameLst>
                                      </p:cBhvr>
                                      <p:to>
                                        <p:strVal val="visible"/>
                                      </p:to>
                                    </p:set>
                                    <p:animEffect transition="in" filter="wipe(left)">
                                      <p:cBhvr>
                                        <p:cTn id="19" dur="500"/>
                                        <p:tgtEl>
                                          <p:spTgt spid="323"/>
                                        </p:tgtEl>
                                      </p:cBhvr>
                                    </p:animEffect>
                                  </p:childTnLst>
                                </p:cTn>
                              </p:par>
                              <p:par>
                                <p:cTn id="20" presetID="22" presetClass="entr" presetSubtype="8" fill="hold" nodeType="withEffect">
                                  <p:stCondLst>
                                    <p:cond delay="0"/>
                                  </p:stCondLst>
                                  <p:childTnLst>
                                    <p:set>
                                      <p:cBhvr>
                                        <p:cTn id="21" dur="1" fill="hold">
                                          <p:stCondLst>
                                            <p:cond delay="0"/>
                                          </p:stCondLst>
                                        </p:cTn>
                                        <p:tgtEl>
                                          <p:spTgt spid="325"/>
                                        </p:tgtEl>
                                        <p:attrNameLst>
                                          <p:attrName>style.visibility</p:attrName>
                                        </p:attrNameLst>
                                      </p:cBhvr>
                                      <p:to>
                                        <p:strVal val="visible"/>
                                      </p:to>
                                    </p:set>
                                    <p:animEffect transition="in" filter="wipe(left)">
                                      <p:cBhvr>
                                        <p:cTn id="22" dur="500"/>
                                        <p:tgtEl>
                                          <p:spTgt spid="325"/>
                                        </p:tgtEl>
                                      </p:cBhvr>
                                    </p:animEffect>
                                  </p:childTnLst>
                                </p:cTn>
                              </p:par>
                              <p:par>
                                <p:cTn id="23" presetID="22" presetClass="entr" presetSubtype="8" fill="hold" nodeType="withEffect">
                                  <p:stCondLst>
                                    <p:cond delay="0"/>
                                  </p:stCondLst>
                                  <p:childTnLst>
                                    <p:set>
                                      <p:cBhvr>
                                        <p:cTn id="24" dur="1" fill="hold">
                                          <p:stCondLst>
                                            <p:cond delay="0"/>
                                          </p:stCondLst>
                                        </p:cTn>
                                        <p:tgtEl>
                                          <p:spTgt spid="218"/>
                                        </p:tgtEl>
                                        <p:attrNameLst>
                                          <p:attrName>style.visibility</p:attrName>
                                        </p:attrNameLst>
                                      </p:cBhvr>
                                      <p:to>
                                        <p:strVal val="visible"/>
                                      </p:to>
                                    </p:set>
                                    <p:animEffect transition="in" filter="wipe(left)">
                                      <p:cBhvr>
                                        <p:cTn id="25" dur="500"/>
                                        <p:tgtEl>
                                          <p:spTgt spid="218"/>
                                        </p:tgtEl>
                                      </p:cBhvr>
                                    </p:animEffect>
                                  </p:childTnLst>
                                </p:cTn>
                              </p:par>
                              <p:par>
                                <p:cTn id="26" presetID="22" presetClass="entr" presetSubtype="8" fill="hold" nodeType="withEffect">
                                  <p:stCondLst>
                                    <p:cond delay="0"/>
                                  </p:stCondLst>
                                  <p:childTnLst>
                                    <p:set>
                                      <p:cBhvr>
                                        <p:cTn id="27" dur="1" fill="hold">
                                          <p:stCondLst>
                                            <p:cond delay="0"/>
                                          </p:stCondLst>
                                        </p:cTn>
                                        <p:tgtEl>
                                          <p:spTgt spid="219"/>
                                        </p:tgtEl>
                                        <p:attrNameLst>
                                          <p:attrName>style.visibility</p:attrName>
                                        </p:attrNameLst>
                                      </p:cBhvr>
                                      <p:to>
                                        <p:strVal val="visible"/>
                                      </p:to>
                                    </p:set>
                                    <p:animEffect transition="in" filter="wipe(left)">
                                      <p:cBhvr>
                                        <p:cTn id="28" dur="500"/>
                                        <p:tgtEl>
                                          <p:spTgt spid="219"/>
                                        </p:tgtEl>
                                      </p:cBhvr>
                                    </p:animEffect>
                                  </p:childTnLst>
                                </p:cTn>
                              </p:par>
                              <p:par>
                                <p:cTn id="29" presetID="22" presetClass="entr" presetSubtype="8" fill="hold" nodeType="withEffect">
                                  <p:stCondLst>
                                    <p:cond delay="0"/>
                                  </p:stCondLst>
                                  <p:childTnLst>
                                    <p:set>
                                      <p:cBhvr>
                                        <p:cTn id="30" dur="1" fill="hold">
                                          <p:stCondLst>
                                            <p:cond delay="0"/>
                                          </p:stCondLst>
                                        </p:cTn>
                                        <p:tgtEl>
                                          <p:spTgt spid="222"/>
                                        </p:tgtEl>
                                        <p:attrNameLst>
                                          <p:attrName>style.visibility</p:attrName>
                                        </p:attrNameLst>
                                      </p:cBhvr>
                                      <p:to>
                                        <p:strVal val="visible"/>
                                      </p:to>
                                    </p:set>
                                    <p:animEffect transition="in" filter="wipe(left)">
                                      <p:cBhvr>
                                        <p:cTn id="31" dur="500"/>
                                        <p:tgtEl>
                                          <p:spTgt spid="222"/>
                                        </p:tgtEl>
                                      </p:cBhvr>
                                    </p:animEffect>
                                  </p:childTnLst>
                                </p:cTn>
                              </p:par>
                              <p:par>
                                <p:cTn id="32" presetID="22" presetClass="entr" presetSubtype="8" fill="hold" nodeType="withEffect">
                                  <p:stCondLst>
                                    <p:cond delay="0"/>
                                  </p:stCondLst>
                                  <p:childTnLst>
                                    <p:set>
                                      <p:cBhvr>
                                        <p:cTn id="33" dur="1" fill="hold">
                                          <p:stCondLst>
                                            <p:cond delay="0"/>
                                          </p:stCondLst>
                                        </p:cTn>
                                        <p:tgtEl>
                                          <p:spTgt spid="223"/>
                                        </p:tgtEl>
                                        <p:attrNameLst>
                                          <p:attrName>style.visibility</p:attrName>
                                        </p:attrNameLst>
                                      </p:cBhvr>
                                      <p:to>
                                        <p:strVal val="visible"/>
                                      </p:to>
                                    </p:set>
                                    <p:animEffect transition="in" filter="wipe(left)">
                                      <p:cBhvr>
                                        <p:cTn id="34" dur="500"/>
                                        <p:tgtEl>
                                          <p:spTgt spid="223"/>
                                        </p:tgtEl>
                                      </p:cBhvr>
                                    </p:animEffect>
                                  </p:childTnLst>
                                </p:cTn>
                              </p:par>
                              <p:par>
                                <p:cTn id="35" presetID="22" presetClass="entr" presetSubtype="8" fill="hold" nodeType="withEffect">
                                  <p:stCondLst>
                                    <p:cond delay="0"/>
                                  </p:stCondLst>
                                  <p:childTnLst>
                                    <p:set>
                                      <p:cBhvr>
                                        <p:cTn id="36" dur="1" fill="hold">
                                          <p:stCondLst>
                                            <p:cond delay="0"/>
                                          </p:stCondLst>
                                        </p:cTn>
                                        <p:tgtEl>
                                          <p:spTgt spid="228"/>
                                        </p:tgtEl>
                                        <p:attrNameLst>
                                          <p:attrName>style.visibility</p:attrName>
                                        </p:attrNameLst>
                                      </p:cBhvr>
                                      <p:to>
                                        <p:strVal val="visible"/>
                                      </p:to>
                                    </p:set>
                                    <p:animEffect transition="in" filter="wipe(left)">
                                      <p:cBhvr>
                                        <p:cTn id="37" dur="500"/>
                                        <p:tgtEl>
                                          <p:spTgt spid="228"/>
                                        </p:tgtEl>
                                      </p:cBhvr>
                                    </p:animEffect>
                                  </p:childTnLst>
                                </p:cTn>
                              </p:par>
                              <p:par>
                                <p:cTn id="38" presetID="22" presetClass="entr" presetSubtype="8" fill="hold" nodeType="withEffect">
                                  <p:stCondLst>
                                    <p:cond delay="0"/>
                                  </p:stCondLst>
                                  <p:childTnLst>
                                    <p:set>
                                      <p:cBhvr>
                                        <p:cTn id="39" dur="1" fill="hold">
                                          <p:stCondLst>
                                            <p:cond delay="0"/>
                                          </p:stCondLst>
                                        </p:cTn>
                                        <p:tgtEl>
                                          <p:spTgt spid="229"/>
                                        </p:tgtEl>
                                        <p:attrNameLst>
                                          <p:attrName>style.visibility</p:attrName>
                                        </p:attrNameLst>
                                      </p:cBhvr>
                                      <p:to>
                                        <p:strVal val="visible"/>
                                      </p:to>
                                    </p:set>
                                    <p:animEffect transition="in" filter="wipe(left)">
                                      <p:cBhvr>
                                        <p:cTn id="40" dur="500"/>
                                        <p:tgtEl>
                                          <p:spTgt spid="229"/>
                                        </p:tgtEl>
                                      </p:cBhvr>
                                    </p:animEffect>
                                  </p:childTnLst>
                                </p:cTn>
                              </p:par>
                              <p:par>
                                <p:cTn id="41" presetID="22" presetClass="entr" presetSubtype="8" fill="hold" nodeType="withEffect">
                                  <p:stCondLst>
                                    <p:cond delay="0"/>
                                  </p:stCondLst>
                                  <p:childTnLst>
                                    <p:set>
                                      <p:cBhvr>
                                        <p:cTn id="42" dur="1" fill="hold">
                                          <p:stCondLst>
                                            <p:cond delay="0"/>
                                          </p:stCondLst>
                                        </p:cTn>
                                        <p:tgtEl>
                                          <p:spTgt spid="345"/>
                                        </p:tgtEl>
                                        <p:attrNameLst>
                                          <p:attrName>style.visibility</p:attrName>
                                        </p:attrNameLst>
                                      </p:cBhvr>
                                      <p:to>
                                        <p:strVal val="visible"/>
                                      </p:to>
                                    </p:set>
                                    <p:animEffect transition="in" filter="wipe(left)">
                                      <p:cBhvr>
                                        <p:cTn id="43" dur="500"/>
                                        <p:tgtEl>
                                          <p:spTgt spid="345"/>
                                        </p:tgtEl>
                                      </p:cBhvr>
                                    </p:animEffect>
                                  </p:childTnLst>
                                </p:cTn>
                              </p:par>
                              <p:par>
                                <p:cTn id="44" presetID="22" presetClass="entr" presetSubtype="8" fill="hold" nodeType="withEffect">
                                  <p:stCondLst>
                                    <p:cond delay="0"/>
                                  </p:stCondLst>
                                  <p:childTnLst>
                                    <p:set>
                                      <p:cBhvr>
                                        <p:cTn id="45" dur="1" fill="hold">
                                          <p:stCondLst>
                                            <p:cond delay="0"/>
                                          </p:stCondLst>
                                        </p:cTn>
                                        <p:tgtEl>
                                          <p:spTgt spid="346"/>
                                        </p:tgtEl>
                                        <p:attrNameLst>
                                          <p:attrName>style.visibility</p:attrName>
                                        </p:attrNameLst>
                                      </p:cBhvr>
                                      <p:to>
                                        <p:strVal val="visible"/>
                                      </p:to>
                                    </p:set>
                                    <p:animEffect transition="in" filter="wipe(left)">
                                      <p:cBhvr>
                                        <p:cTn id="46" dur="500"/>
                                        <p:tgtEl>
                                          <p:spTgt spid="346"/>
                                        </p:tgtEl>
                                      </p:cBhvr>
                                    </p:animEffect>
                                  </p:childTnLst>
                                </p:cTn>
                              </p:par>
                              <p:par>
                                <p:cTn id="47" presetID="22" presetClass="entr" presetSubtype="8" fill="hold" nodeType="withEffect">
                                  <p:stCondLst>
                                    <p:cond delay="0"/>
                                  </p:stCondLst>
                                  <p:childTnLst>
                                    <p:set>
                                      <p:cBhvr>
                                        <p:cTn id="48" dur="1" fill="hold">
                                          <p:stCondLst>
                                            <p:cond delay="0"/>
                                          </p:stCondLst>
                                        </p:cTn>
                                        <p:tgtEl>
                                          <p:spTgt spid="347"/>
                                        </p:tgtEl>
                                        <p:attrNameLst>
                                          <p:attrName>style.visibility</p:attrName>
                                        </p:attrNameLst>
                                      </p:cBhvr>
                                      <p:to>
                                        <p:strVal val="visible"/>
                                      </p:to>
                                    </p:set>
                                    <p:animEffect transition="in" filter="wipe(left)">
                                      <p:cBhvr>
                                        <p:cTn id="49" dur="500"/>
                                        <p:tgtEl>
                                          <p:spTgt spid="347"/>
                                        </p:tgtEl>
                                      </p:cBhvr>
                                    </p:animEffect>
                                  </p:childTnLst>
                                </p:cTn>
                              </p:par>
                              <p:par>
                                <p:cTn id="50" presetID="22" presetClass="entr" presetSubtype="8" fill="hold" nodeType="withEffect">
                                  <p:stCondLst>
                                    <p:cond delay="0"/>
                                  </p:stCondLst>
                                  <p:childTnLst>
                                    <p:set>
                                      <p:cBhvr>
                                        <p:cTn id="51" dur="1" fill="hold">
                                          <p:stCondLst>
                                            <p:cond delay="0"/>
                                          </p:stCondLst>
                                        </p:cTn>
                                        <p:tgtEl>
                                          <p:spTgt spid="348"/>
                                        </p:tgtEl>
                                        <p:attrNameLst>
                                          <p:attrName>style.visibility</p:attrName>
                                        </p:attrNameLst>
                                      </p:cBhvr>
                                      <p:to>
                                        <p:strVal val="visible"/>
                                      </p:to>
                                    </p:set>
                                    <p:animEffect transition="in" filter="wipe(left)">
                                      <p:cBhvr>
                                        <p:cTn id="52" dur="500"/>
                                        <p:tgtEl>
                                          <p:spTgt spid="348"/>
                                        </p:tgtEl>
                                      </p:cBhvr>
                                    </p:animEffect>
                                  </p:childTnLst>
                                </p:cTn>
                              </p:par>
                              <p:par>
                                <p:cTn id="53" presetID="22" presetClass="entr" presetSubtype="8" fill="hold" nodeType="withEffect">
                                  <p:stCondLst>
                                    <p:cond delay="0"/>
                                  </p:stCondLst>
                                  <p:childTnLst>
                                    <p:set>
                                      <p:cBhvr>
                                        <p:cTn id="54" dur="1" fill="hold">
                                          <p:stCondLst>
                                            <p:cond delay="0"/>
                                          </p:stCondLst>
                                        </p:cTn>
                                        <p:tgtEl>
                                          <p:spTgt spid="349"/>
                                        </p:tgtEl>
                                        <p:attrNameLst>
                                          <p:attrName>style.visibility</p:attrName>
                                        </p:attrNameLst>
                                      </p:cBhvr>
                                      <p:to>
                                        <p:strVal val="visible"/>
                                      </p:to>
                                    </p:set>
                                    <p:animEffect transition="in" filter="wipe(left)">
                                      <p:cBhvr>
                                        <p:cTn id="55" dur="500"/>
                                        <p:tgtEl>
                                          <p:spTgt spid="349"/>
                                        </p:tgtEl>
                                      </p:cBhvr>
                                    </p:animEffect>
                                  </p:childTnLst>
                                </p:cTn>
                              </p:par>
                              <p:par>
                                <p:cTn id="56" presetID="22" presetClass="entr" presetSubtype="8" fill="hold" nodeType="withEffect">
                                  <p:stCondLst>
                                    <p:cond delay="0"/>
                                  </p:stCondLst>
                                  <p:childTnLst>
                                    <p:set>
                                      <p:cBhvr>
                                        <p:cTn id="57" dur="1" fill="hold">
                                          <p:stCondLst>
                                            <p:cond delay="0"/>
                                          </p:stCondLst>
                                        </p:cTn>
                                        <p:tgtEl>
                                          <p:spTgt spid="350"/>
                                        </p:tgtEl>
                                        <p:attrNameLst>
                                          <p:attrName>style.visibility</p:attrName>
                                        </p:attrNameLst>
                                      </p:cBhvr>
                                      <p:to>
                                        <p:strVal val="visible"/>
                                      </p:to>
                                    </p:set>
                                    <p:animEffect transition="in" filter="wipe(left)">
                                      <p:cBhvr>
                                        <p:cTn id="58" dur="500"/>
                                        <p:tgtEl>
                                          <p:spTgt spid="350"/>
                                        </p:tgtEl>
                                      </p:cBhvr>
                                    </p:animEffect>
                                  </p:childTnLst>
                                </p:cTn>
                              </p:par>
                              <p:par>
                                <p:cTn id="59" presetID="22" presetClass="entr" presetSubtype="8" fill="hold" nodeType="withEffect">
                                  <p:stCondLst>
                                    <p:cond delay="0"/>
                                  </p:stCondLst>
                                  <p:childTnLst>
                                    <p:set>
                                      <p:cBhvr>
                                        <p:cTn id="60" dur="1" fill="hold">
                                          <p:stCondLst>
                                            <p:cond delay="0"/>
                                          </p:stCondLst>
                                        </p:cTn>
                                        <p:tgtEl>
                                          <p:spTgt spid="351"/>
                                        </p:tgtEl>
                                        <p:attrNameLst>
                                          <p:attrName>style.visibility</p:attrName>
                                        </p:attrNameLst>
                                      </p:cBhvr>
                                      <p:to>
                                        <p:strVal val="visible"/>
                                      </p:to>
                                    </p:set>
                                    <p:animEffect transition="in" filter="wipe(left)">
                                      <p:cBhvr>
                                        <p:cTn id="61" dur="500"/>
                                        <p:tgtEl>
                                          <p:spTgt spid="351"/>
                                        </p:tgtEl>
                                      </p:cBhvr>
                                    </p:animEffect>
                                  </p:childTnLst>
                                </p:cTn>
                              </p:par>
                              <p:par>
                                <p:cTn id="62" presetID="22" presetClass="entr" presetSubtype="8" fill="hold" nodeType="withEffect">
                                  <p:stCondLst>
                                    <p:cond delay="0"/>
                                  </p:stCondLst>
                                  <p:childTnLst>
                                    <p:set>
                                      <p:cBhvr>
                                        <p:cTn id="63" dur="1" fill="hold">
                                          <p:stCondLst>
                                            <p:cond delay="0"/>
                                          </p:stCondLst>
                                        </p:cTn>
                                        <p:tgtEl>
                                          <p:spTgt spid="352"/>
                                        </p:tgtEl>
                                        <p:attrNameLst>
                                          <p:attrName>style.visibility</p:attrName>
                                        </p:attrNameLst>
                                      </p:cBhvr>
                                      <p:to>
                                        <p:strVal val="visible"/>
                                      </p:to>
                                    </p:set>
                                    <p:animEffect transition="in" filter="wipe(left)">
                                      <p:cBhvr>
                                        <p:cTn id="64" dur="500"/>
                                        <p:tgtEl>
                                          <p:spTgt spid="352"/>
                                        </p:tgtEl>
                                      </p:cBhvr>
                                    </p:animEffect>
                                  </p:childTnLst>
                                </p:cTn>
                              </p:par>
                              <p:par>
                                <p:cTn id="65" presetID="22" presetClass="entr" presetSubtype="8" fill="hold" nodeType="withEffect">
                                  <p:stCondLst>
                                    <p:cond delay="0"/>
                                  </p:stCondLst>
                                  <p:childTnLst>
                                    <p:set>
                                      <p:cBhvr>
                                        <p:cTn id="66" dur="1" fill="hold">
                                          <p:stCondLst>
                                            <p:cond delay="0"/>
                                          </p:stCondLst>
                                        </p:cTn>
                                        <p:tgtEl>
                                          <p:spTgt spid="353"/>
                                        </p:tgtEl>
                                        <p:attrNameLst>
                                          <p:attrName>style.visibility</p:attrName>
                                        </p:attrNameLst>
                                      </p:cBhvr>
                                      <p:to>
                                        <p:strVal val="visible"/>
                                      </p:to>
                                    </p:set>
                                    <p:animEffect transition="in" filter="wipe(left)">
                                      <p:cBhvr>
                                        <p:cTn id="67" dur="500"/>
                                        <p:tgtEl>
                                          <p:spTgt spid="353"/>
                                        </p:tgtEl>
                                      </p:cBhvr>
                                    </p:animEffect>
                                  </p:childTnLst>
                                </p:cTn>
                              </p:par>
                              <p:par>
                                <p:cTn id="68" presetID="22" presetClass="entr" presetSubtype="8" fill="hold" nodeType="withEffect">
                                  <p:stCondLst>
                                    <p:cond delay="0"/>
                                  </p:stCondLst>
                                  <p:childTnLst>
                                    <p:set>
                                      <p:cBhvr>
                                        <p:cTn id="69" dur="1" fill="hold">
                                          <p:stCondLst>
                                            <p:cond delay="0"/>
                                          </p:stCondLst>
                                        </p:cTn>
                                        <p:tgtEl>
                                          <p:spTgt spid="354"/>
                                        </p:tgtEl>
                                        <p:attrNameLst>
                                          <p:attrName>style.visibility</p:attrName>
                                        </p:attrNameLst>
                                      </p:cBhvr>
                                      <p:to>
                                        <p:strVal val="visible"/>
                                      </p:to>
                                    </p:set>
                                    <p:animEffect transition="in" filter="wipe(left)">
                                      <p:cBhvr>
                                        <p:cTn id="70" dur="500"/>
                                        <p:tgtEl>
                                          <p:spTgt spid="354"/>
                                        </p:tgtEl>
                                      </p:cBhvr>
                                    </p:animEffect>
                                  </p:childTnLst>
                                </p:cTn>
                              </p:par>
                              <p:par>
                                <p:cTn id="71" presetID="22" presetClass="entr" presetSubtype="8" fill="hold" nodeType="withEffect">
                                  <p:stCondLst>
                                    <p:cond delay="0"/>
                                  </p:stCondLst>
                                  <p:childTnLst>
                                    <p:set>
                                      <p:cBhvr>
                                        <p:cTn id="72" dur="1" fill="hold">
                                          <p:stCondLst>
                                            <p:cond delay="0"/>
                                          </p:stCondLst>
                                        </p:cTn>
                                        <p:tgtEl>
                                          <p:spTgt spid="355"/>
                                        </p:tgtEl>
                                        <p:attrNameLst>
                                          <p:attrName>style.visibility</p:attrName>
                                        </p:attrNameLst>
                                      </p:cBhvr>
                                      <p:to>
                                        <p:strVal val="visible"/>
                                      </p:to>
                                    </p:set>
                                    <p:animEffect transition="in" filter="wipe(left)">
                                      <p:cBhvr>
                                        <p:cTn id="73" dur="500"/>
                                        <p:tgtEl>
                                          <p:spTgt spid="355"/>
                                        </p:tgtEl>
                                      </p:cBhvr>
                                    </p:animEffect>
                                  </p:childTnLst>
                                </p:cTn>
                              </p:par>
                              <p:par>
                                <p:cTn id="74" presetID="22" presetClass="entr" presetSubtype="8" fill="hold" nodeType="withEffect">
                                  <p:stCondLst>
                                    <p:cond delay="0"/>
                                  </p:stCondLst>
                                  <p:childTnLst>
                                    <p:set>
                                      <p:cBhvr>
                                        <p:cTn id="75" dur="1" fill="hold">
                                          <p:stCondLst>
                                            <p:cond delay="0"/>
                                          </p:stCondLst>
                                        </p:cTn>
                                        <p:tgtEl>
                                          <p:spTgt spid="356"/>
                                        </p:tgtEl>
                                        <p:attrNameLst>
                                          <p:attrName>style.visibility</p:attrName>
                                        </p:attrNameLst>
                                      </p:cBhvr>
                                      <p:to>
                                        <p:strVal val="visible"/>
                                      </p:to>
                                    </p:set>
                                    <p:animEffect transition="in" filter="wipe(left)">
                                      <p:cBhvr>
                                        <p:cTn id="76" dur="500"/>
                                        <p:tgtEl>
                                          <p:spTgt spid="356"/>
                                        </p:tgtEl>
                                      </p:cBhvr>
                                    </p:animEffect>
                                  </p:childTnLst>
                                </p:cTn>
                              </p:par>
                              <p:par>
                                <p:cTn id="77" presetID="22" presetClass="entr" presetSubtype="8" fill="hold" nodeType="withEffect">
                                  <p:stCondLst>
                                    <p:cond delay="0"/>
                                  </p:stCondLst>
                                  <p:childTnLst>
                                    <p:set>
                                      <p:cBhvr>
                                        <p:cTn id="78" dur="1" fill="hold">
                                          <p:stCondLst>
                                            <p:cond delay="0"/>
                                          </p:stCondLst>
                                        </p:cTn>
                                        <p:tgtEl>
                                          <p:spTgt spid="381"/>
                                        </p:tgtEl>
                                        <p:attrNameLst>
                                          <p:attrName>style.visibility</p:attrName>
                                        </p:attrNameLst>
                                      </p:cBhvr>
                                      <p:to>
                                        <p:strVal val="visible"/>
                                      </p:to>
                                    </p:set>
                                    <p:animEffect transition="in" filter="wipe(left)">
                                      <p:cBhvr>
                                        <p:cTn id="79" dur="500"/>
                                        <p:tgtEl>
                                          <p:spTgt spid="381"/>
                                        </p:tgtEl>
                                      </p:cBhvr>
                                    </p:animEffect>
                                  </p:childTnLst>
                                </p:cTn>
                              </p:par>
                              <p:par>
                                <p:cTn id="80" presetID="22" presetClass="entr" presetSubtype="8" fill="hold" nodeType="withEffect">
                                  <p:stCondLst>
                                    <p:cond delay="0"/>
                                  </p:stCondLst>
                                  <p:childTnLst>
                                    <p:set>
                                      <p:cBhvr>
                                        <p:cTn id="81" dur="1" fill="hold">
                                          <p:stCondLst>
                                            <p:cond delay="0"/>
                                          </p:stCondLst>
                                        </p:cTn>
                                        <p:tgtEl>
                                          <p:spTgt spid="382"/>
                                        </p:tgtEl>
                                        <p:attrNameLst>
                                          <p:attrName>style.visibility</p:attrName>
                                        </p:attrNameLst>
                                      </p:cBhvr>
                                      <p:to>
                                        <p:strVal val="visible"/>
                                      </p:to>
                                    </p:set>
                                    <p:animEffect transition="in" filter="wipe(left)">
                                      <p:cBhvr>
                                        <p:cTn id="82" dur="500"/>
                                        <p:tgtEl>
                                          <p:spTgt spid="382"/>
                                        </p:tgtEl>
                                      </p:cBhvr>
                                    </p:animEffect>
                                  </p:childTnLst>
                                </p:cTn>
                              </p:par>
                              <p:par>
                                <p:cTn id="83" presetID="22" presetClass="entr" presetSubtype="8" fill="hold" nodeType="withEffect">
                                  <p:stCondLst>
                                    <p:cond delay="0"/>
                                  </p:stCondLst>
                                  <p:childTnLst>
                                    <p:set>
                                      <p:cBhvr>
                                        <p:cTn id="84" dur="1" fill="hold">
                                          <p:stCondLst>
                                            <p:cond delay="0"/>
                                          </p:stCondLst>
                                        </p:cTn>
                                        <p:tgtEl>
                                          <p:spTgt spid="383"/>
                                        </p:tgtEl>
                                        <p:attrNameLst>
                                          <p:attrName>style.visibility</p:attrName>
                                        </p:attrNameLst>
                                      </p:cBhvr>
                                      <p:to>
                                        <p:strVal val="visible"/>
                                      </p:to>
                                    </p:set>
                                    <p:animEffect transition="in" filter="wipe(left)">
                                      <p:cBhvr>
                                        <p:cTn id="85" dur="500"/>
                                        <p:tgtEl>
                                          <p:spTgt spid="383"/>
                                        </p:tgtEl>
                                      </p:cBhvr>
                                    </p:animEffect>
                                  </p:childTnLst>
                                </p:cTn>
                              </p:par>
                              <p:par>
                                <p:cTn id="86" presetID="22" presetClass="entr" presetSubtype="8" fill="hold" nodeType="withEffect">
                                  <p:stCondLst>
                                    <p:cond delay="0"/>
                                  </p:stCondLst>
                                  <p:childTnLst>
                                    <p:set>
                                      <p:cBhvr>
                                        <p:cTn id="87" dur="1" fill="hold">
                                          <p:stCondLst>
                                            <p:cond delay="0"/>
                                          </p:stCondLst>
                                        </p:cTn>
                                        <p:tgtEl>
                                          <p:spTgt spid="384"/>
                                        </p:tgtEl>
                                        <p:attrNameLst>
                                          <p:attrName>style.visibility</p:attrName>
                                        </p:attrNameLst>
                                      </p:cBhvr>
                                      <p:to>
                                        <p:strVal val="visible"/>
                                      </p:to>
                                    </p:set>
                                    <p:animEffect transition="in" filter="wipe(left)">
                                      <p:cBhvr>
                                        <p:cTn id="88" dur="500"/>
                                        <p:tgtEl>
                                          <p:spTgt spid="384"/>
                                        </p:tgtEl>
                                      </p:cBhvr>
                                    </p:animEffect>
                                  </p:childTnLst>
                                </p:cTn>
                              </p:par>
                              <p:par>
                                <p:cTn id="89" presetID="22" presetClass="entr" presetSubtype="8" fill="hold" nodeType="withEffect">
                                  <p:stCondLst>
                                    <p:cond delay="0"/>
                                  </p:stCondLst>
                                  <p:childTnLst>
                                    <p:set>
                                      <p:cBhvr>
                                        <p:cTn id="90" dur="1" fill="hold">
                                          <p:stCondLst>
                                            <p:cond delay="0"/>
                                          </p:stCondLst>
                                        </p:cTn>
                                        <p:tgtEl>
                                          <p:spTgt spid="385"/>
                                        </p:tgtEl>
                                        <p:attrNameLst>
                                          <p:attrName>style.visibility</p:attrName>
                                        </p:attrNameLst>
                                      </p:cBhvr>
                                      <p:to>
                                        <p:strVal val="visible"/>
                                      </p:to>
                                    </p:set>
                                    <p:animEffect transition="in" filter="wipe(left)">
                                      <p:cBhvr>
                                        <p:cTn id="91" dur="500"/>
                                        <p:tgtEl>
                                          <p:spTgt spid="385"/>
                                        </p:tgtEl>
                                      </p:cBhvr>
                                    </p:animEffect>
                                  </p:childTnLst>
                                </p:cTn>
                              </p:par>
                              <p:par>
                                <p:cTn id="92" presetID="22" presetClass="entr" presetSubtype="8" fill="hold" nodeType="withEffect">
                                  <p:stCondLst>
                                    <p:cond delay="0"/>
                                  </p:stCondLst>
                                  <p:childTnLst>
                                    <p:set>
                                      <p:cBhvr>
                                        <p:cTn id="93" dur="1" fill="hold">
                                          <p:stCondLst>
                                            <p:cond delay="0"/>
                                          </p:stCondLst>
                                        </p:cTn>
                                        <p:tgtEl>
                                          <p:spTgt spid="386"/>
                                        </p:tgtEl>
                                        <p:attrNameLst>
                                          <p:attrName>style.visibility</p:attrName>
                                        </p:attrNameLst>
                                      </p:cBhvr>
                                      <p:to>
                                        <p:strVal val="visible"/>
                                      </p:to>
                                    </p:set>
                                    <p:animEffect transition="in" filter="wipe(left)">
                                      <p:cBhvr>
                                        <p:cTn id="94" dur="500"/>
                                        <p:tgtEl>
                                          <p:spTgt spid="386"/>
                                        </p:tgtEl>
                                      </p:cBhvr>
                                    </p:animEffect>
                                  </p:childTnLst>
                                </p:cTn>
                              </p:par>
                              <p:par>
                                <p:cTn id="95" presetID="22" presetClass="entr" presetSubtype="8" fill="hold" nodeType="withEffect">
                                  <p:stCondLst>
                                    <p:cond delay="0"/>
                                  </p:stCondLst>
                                  <p:childTnLst>
                                    <p:set>
                                      <p:cBhvr>
                                        <p:cTn id="96" dur="1" fill="hold">
                                          <p:stCondLst>
                                            <p:cond delay="0"/>
                                          </p:stCondLst>
                                        </p:cTn>
                                        <p:tgtEl>
                                          <p:spTgt spid="387"/>
                                        </p:tgtEl>
                                        <p:attrNameLst>
                                          <p:attrName>style.visibility</p:attrName>
                                        </p:attrNameLst>
                                      </p:cBhvr>
                                      <p:to>
                                        <p:strVal val="visible"/>
                                      </p:to>
                                    </p:set>
                                    <p:animEffect transition="in" filter="wipe(left)">
                                      <p:cBhvr>
                                        <p:cTn id="97" dur="500"/>
                                        <p:tgtEl>
                                          <p:spTgt spid="387"/>
                                        </p:tgtEl>
                                      </p:cBhvr>
                                    </p:animEffect>
                                  </p:childTnLst>
                                </p:cTn>
                              </p:par>
                              <p:par>
                                <p:cTn id="98" presetID="22" presetClass="entr" presetSubtype="8" fill="hold" nodeType="withEffect">
                                  <p:stCondLst>
                                    <p:cond delay="0"/>
                                  </p:stCondLst>
                                  <p:childTnLst>
                                    <p:set>
                                      <p:cBhvr>
                                        <p:cTn id="99" dur="1" fill="hold">
                                          <p:stCondLst>
                                            <p:cond delay="0"/>
                                          </p:stCondLst>
                                        </p:cTn>
                                        <p:tgtEl>
                                          <p:spTgt spid="388"/>
                                        </p:tgtEl>
                                        <p:attrNameLst>
                                          <p:attrName>style.visibility</p:attrName>
                                        </p:attrNameLst>
                                      </p:cBhvr>
                                      <p:to>
                                        <p:strVal val="visible"/>
                                      </p:to>
                                    </p:set>
                                    <p:animEffect transition="in" filter="wipe(left)">
                                      <p:cBhvr>
                                        <p:cTn id="100" dur="500"/>
                                        <p:tgtEl>
                                          <p:spTgt spid="388"/>
                                        </p:tgtEl>
                                      </p:cBhvr>
                                    </p:animEffect>
                                  </p:childTnLst>
                                </p:cTn>
                              </p:par>
                              <p:par>
                                <p:cTn id="101" presetID="22" presetClass="entr" presetSubtype="8" fill="hold" nodeType="withEffect">
                                  <p:stCondLst>
                                    <p:cond delay="0"/>
                                  </p:stCondLst>
                                  <p:childTnLst>
                                    <p:set>
                                      <p:cBhvr>
                                        <p:cTn id="102" dur="1" fill="hold">
                                          <p:stCondLst>
                                            <p:cond delay="0"/>
                                          </p:stCondLst>
                                        </p:cTn>
                                        <p:tgtEl>
                                          <p:spTgt spid="389"/>
                                        </p:tgtEl>
                                        <p:attrNameLst>
                                          <p:attrName>style.visibility</p:attrName>
                                        </p:attrNameLst>
                                      </p:cBhvr>
                                      <p:to>
                                        <p:strVal val="visible"/>
                                      </p:to>
                                    </p:set>
                                    <p:animEffect transition="in" filter="wipe(left)">
                                      <p:cBhvr>
                                        <p:cTn id="103" dur="500"/>
                                        <p:tgtEl>
                                          <p:spTgt spid="389"/>
                                        </p:tgtEl>
                                      </p:cBhvr>
                                    </p:animEffect>
                                  </p:childTnLst>
                                </p:cTn>
                              </p:par>
                              <p:par>
                                <p:cTn id="104" presetID="22" presetClass="entr" presetSubtype="8" fill="hold" nodeType="withEffect">
                                  <p:stCondLst>
                                    <p:cond delay="0"/>
                                  </p:stCondLst>
                                  <p:childTnLst>
                                    <p:set>
                                      <p:cBhvr>
                                        <p:cTn id="105" dur="1" fill="hold">
                                          <p:stCondLst>
                                            <p:cond delay="0"/>
                                          </p:stCondLst>
                                        </p:cTn>
                                        <p:tgtEl>
                                          <p:spTgt spid="390"/>
                                        </p:tgtEl>
                                        <p:attrNameLst>
                                          <p:attrName>style.visibility</p:attrName>
                                        </p:attrNameLst>
                                      </p:cBhvr>
                                      <p:to>
                                        <p:strVal val="visible"/>
                                      </p:to>
                                    </p:set>
                                    <p:animEffect transition="in" filter="wipe(left)">
                                      <p:cBhvr>
                                        <p:cTn id="106" dur="500"/>
                                        <p:tgtEl>
                                          <p:spTgt spid="390"/>
                                        </p:tgtEl>
                                      </p:cBhvr>
                                    </p:animEffect>
                                  </p:childTnLst>
                                </p:cTn>
                              </p:par>
                              <p:par>
                                <p:cTn id="107" presetID="22" presetClass="entr" presetSubtype="8" fill="hold" nodeType="withEffect">
                                  <p:stCondLst>
                                    <p:cond delay="0"/>
                                  </p:stCondLst>
                                  <p:childTnLst>
                                    <p:set>
                                      <p:cBhvr>
                                        <p:cTn id="108" dur="1" fill="hold">
                                          <p:stCondLst>
                                            <p:cond delay="0"/>
                                          </p:stCondLst>
                                        </p:cTn>
                                        <p:tgtEl>
                                          <p:spTgt spid="391"/>
                                        </p:tgtEl>
                                        <p:attrNameLst>
                                          <p:attrName>style.visibility</p:attrName>
                                        </p:attrNameLst>
                                      </p:cBhvr>
                                      <p:to>
                                        <p:strVal val="visible"/>
                                      </p:to>
                                    </p:set>
                                    <p:animEffect transition="in" filter="wipe(left)">
                                      <p:cBhvr>
                                        <p:cTn id="109" dur="500"/>
                                        <p:tgtEl>
                                          <p:spTgt spid="391"/>
                                        </p:tgtEl>
                                      </p:cBhvr>
                                    </p:animEffect>
                                  </p:childTnLst>
                                </p:cTn>
                              </p:par>
                              <p:par>
                                <p:cTn id="110" presetID="22" presetClass="entr" presetSubtype="8" fill="hold" nodeType="withEffect">
                                  <p:stCondLst>
                                    <p:cond delay="0"/>
                                  </p:stCondLst>
                                  <p:childTnLst>
                                    <p:set>
                                      <p:cBhvr>
                                        <p:cTn id="111" dur="1" fill="hold">
                                          <p:stCondLst>
                                            <p:cond delay="0"/>
                                          </p:stCondLst>
                                        </p:cTn>
                                        <p:tgtEl>
                                          <p:spTgt spid="392"/>
                                        </p:tgtEl>
                                        <p:attrNameLst>
                                          <p:attrName>style.visibility</p:attrName>
                                        </p:attrNameLst>
                                      </p:cBhvr>
                                      <p:to>
                                        <p:strVal val="visible"/>
                                      </p:to>
                                    </p:set>
                                    <p:animEffect transition="in" filter="wipe(left)">
                                      <p:cBhvr>
                                        <p:cTn id="112" dur="500"/>
                                        <p:tgtEl>
                                          <p:spTgt spid="392"/>
                                        </p:tgtEl>
                                      </p:cBhvr>
                                    </p:animEffect>
                                  </p:childTnLst>
                                </p:cTn>
                              </p:par>
                              <p:par>
                                <p:cTn id="113" presetID="22" presetClass="entr" presetSubtype="8" fill="hold" nodeType="withEffect">
                                  <p:stCondLst>
                                    <p:cond delay="0"/>
                                  </p:stCondLst>
                                  <p:childTnLst>
                                    <p:set>
                                      <p:cBhvr>
                                        <p:cTn id="114" dur="1" fill="hold">
                                          <p:stCondLst>
                                            <p:cond delay="0"/>
                                          </p:stCondLst>
                                        </p:cTn>
                                        <p:tgtEl>
                                          <p:spTgt spid="418"/>
                                        </p:tgtEl>
                                        <p:attrNameLst>
                                          <p:attrName>style.visibility</p:attrName>
                                        </p:attrNameLst>
                                      </p:cBhvr>
                                      <p:to>
                                        <p:strVal val="visible"/>
                                      </p:to>
                                    </p:set>
                                    <p:animEffect transition="in" filter="wipe(left)">
                                      <p:cBhvr>
                                        <p:cTn id="115" dur="500"/>
                                        <p:tgtEl>
                                          <p:spTgt spid="418"/>
                                        </p:tgtEl>
                                      </p:cBhvr>
                                    </p:animEffect>
                                  </p:childTnLst>
                                </p:cTn>
                              </p:par>
                              <p:par>
                                <p:cTn id="116" presetID="22" presetClass="entr" presetSubtype="8" fill="hold" nodeType="withEffect">
                                  <p:stCondLst>
                                    <p:cond delay="0"/>
                                  </p:stCondLst>
                                  <p:childTnLst>
                                    <p:set>
                                      <p:cBhvr>
                                        <p:cTn id="117" dur="1" fill="hold">
                                          <p:stCondLst>
                                            <p:cond delay="0"/>
                                          </p:stCondLst>
                                        </p:cTn>
                                        <p:tgtEl>
                                          <p:spTgt spid="419"/>
                                        </p:tgtEl>
                                        <p:attrNameLst>
                                          <p:attrName>style.visibility</p:attrName>
                                        </p:attrNameLst>
                                      </p:cBhvr>
                                      <p:to>
                                        <p:strVal val="visible"/>
                                      </p:to>
                                    </p:set>
                                    <p:animEffect transition="in" filter="wipe(left)">
                                      <p:cBhvr>
                                        <p:cTn id="118" dur="500"/>
                                        <p:tgtEl>
                                          <p:spTgt spid="419"/>
                                        </p:tgtEl>
                                      </p:cBhvr>
                                    </p:animEffect>
                                  </p:childTnLst>
                                </p:cTn>
                              </p:par>
                              <p:par>
                                <p:cTn id="119" presetID="22" presetClass="entr" presetSubtype="8" fill="hold" nodeType="withEffect">
                                  <p:stCondLst>
                                    <p:cond delay="0"/>
                                  </p:stCondLst>
                                  <p:childTnLst>
                                    <p:set>
                                      <p:cBhvr>
                                        <p:cTn id="120" dur="1" fill="hold">
                                          <p:stCondLst>
                                            <p:cond delay="0"/>
                                          </p:stCondLst>
                                        </p:cTn>
                                        <p:tgtEl>
                                          <p:spTgt spid="420"/>
                                        </p:tgtEl>
                                        <p:attrNameLst>
                                          <p:attrName>style.visibility</p:attrName>
                                        </p:attrNameLst>
                                      </p:cBhvr>
                                      <p:to>
                                        <p:strVal val="visible"/>
                                      </p:to>
                                    </p:set>
                                    <p:animEffect transition="in" filter="wipe(left)">
                                      <p:cBhvr>
                                        <p:cTn id="121" dur="500"/>
                                        <p:tgtEl>
                                          <p:spTgt spid="420"/>
                                        </p:tgtEl>
                                      </p:cBhvr>
                                    </p:animEffect>
                                  </p:childTnLst>
                                </p:cTn>
                              </p:par>
                              <p:par>
                                <p:cTn id="122" presetID="22" presetClass="entr" presetSubtype="8" fill="hold" nodeType="withEffect">
                                  <p:stCondLst>
                                    <p:cond delay="0"/>
                                  </p:stCondLst>
                                  <p:childTnLst>
                                    <p:set>
                                      <p:cBhvr>
                                        <p:cTn id="123" dur="1" fill="hold">
                                          <p:stCondLst>
                                            <p:cond delay="0"/>
                                          </p:stCondLst>
                                        </p:cTn>
                                        <p:tgtEl>
                                          <p:spTgt spid="421"/>
                                        </p:tgtEl>
                                        <p:attrNameLst>
                                          <p:attrName>style.visibility</p:attrName>
                                        </p:attrNameLst>
                                      </p:cBhvr>
                                      <p:to>
                                        <p:strVal val="visible"/>
                                      </p:to>
                                    </p:set>
                                    <p:animEffect transition="in" filter="wipe(left)">
                                      <p:cBhvr>
                                        <p:cTn id="124" dur="500"/>
                                        <p:tgtEl>
                                          <p:spTgt spid="421"/>
                                        </p:tgtEl>
                                      </p:cBhvr>
                                    </p:animEffect>
                                  </p:childTnLst>
                                </p:cTn>
                              </p:par>
                              <p:par>
                                <p:cTn id="125" presetID="22" presetClass="entr" presetSubtype="8" fill="hold" nodeType="withEffect">
                                  <p:stCondLst>
                                    <p:cond delay="0"/>
                                  </p:stCondLst>
                                  <p:childTnLst>
                                    <p:set>
                                      <p:cBhvr>
                                        <p:cTn id="126" dur="1" fill="hold">
                                          <p:stCondLst>
                                            <p:cond delay="0"/>
                                          </p:stCondLst>
                                        </p:cTn>
                                        <p:tgtEl>
                                          <p:spTgt spid="422"/>
                                        </p:tgtEl>
                                        <p:attrNameLst>
                                          <p:attrName>style.visibility</p:attrName>
                                        </p:attrNameLst>
                                      </p:cBhvr>
                                      <p:to>
                                        <p:strVal val="visible"/>
                                      </p:to>
                                    </p:set>
                                    <p:animEffect transition="in" filter="wipe(left)">
                                      <p:cBhvr>
                                        <p:cTn id="127" dur="500"/>
                                        <p:tgtEl>
                                          <p:spTgt spid="422"/>
                                        </p:tgtEl>
                                      </p:cBhvr>
                                    </p:animEffect>
                                  </p:childTnLst>
                                </p:cTn>
                              </p:par>
                              <p:par>
                                <p:cTn id="128" presetID="22" presetClass="entr" presetSubtype="8" fill="hold" nodeType="withEffect">
                                  <p:stCondLst>
                                    <p:cond delay="0"/>
                                  </p:stCondLst>
                                  <p:childTnLst>
                                    <p:set>
                                      <p:cBhvr>
                                        <p:cTn id="129" dur="1" fill="hold">
                                          <p:stCondLst>
                                            <p:cond delay="0"/>
                                          </p:stCondLst>
                                        </p:cTn>
                                        <p:tgtEl>
                                          <p:spTgt spid="423"/>
                                        </p:tgtEl>
                                        <p:attrNameLst>
                                          <p:attrName>style.visibility</p:attrName>
                                        </p:attrNameLst>
                                      </p:cBhvr>
                                      <p:to>
                                        <p:strVal val="visible"/>
                                      </p:to>
                                    </p:set>
                                    <p:animEffect transition="in" filter="wipe(left)">
                                      <p:cBhvr>
                                        <p:cTn id="130" dur="500"/>
                                        <p:tgtEl>
                                          <p:spTgt spid="423"/>
                                        </p:tgtEl>
                                      </p:cBhvr>
                                    </p:animEffect>
                                  </p:childTnLst>
                                </p:cTn>
                              </p:par>
                              <p:par>
                                <p:cTn id="131" presetID="22" presetClass="entr" presetSubtype="8" fill="hold" nodeType="withEffect">
                                  <p:stCondLst>
                                    <p:cond delay="0"/>
                                  </p:stCondLst>
                                  <p:childTnLst>
                                    <p:set>
                                      <p:cBhvr>
                                        <p:cTn id="132" dur="1" fill="hold">
                                          <p:stCondLst>
                                            <p:cond delay="0"/>
                                          </p:stCondLst>
                                        </p:cTn>
                                        <p:tgtEl>
                                          <p:spTgt spid="424"/>
                                        </p:tgtEl>
                                        <p:attrNameLst>
                                          <p:attrName>style.visibility</p:attrName>
                                        </p:attrNameLst>
                                      </p:cBhvr>
                                      <p:to>
                                        <p:strVal val="visible"/>
                                      </p:to>
                                    </p:set>
                                    <p:animEffect transition="in" filter="wipe(left)">
                                      <p:cBhvr>
                                        <p:cTn id="133" dur="500"/>
                                        <p:tgtEl>
                                          <p:spTgt spid="424"/>
                                        </p:tgtEl>
                                      </p:cBhvr>
                                    </p:animEffect>
                                  </p:childTnLst>
                                </p:cTn>
                              </p:par>
                              <p:par>
                                <p:cTn id="134" presetID="22" presetClass="entr" presetSubtype="8" fill="hold" nodeType="withEffect">
                                  <p:stCondLst>
                                    <p:cond delay="0"/>
                                  </p:stCondLst>
                                  <p:childTnLst>
                                    <p:set>
                                      <p:cBhvr>
                                        <p:cTn id="135" dur="1" fill="hold">
                                          <p:stCondLst>
                                            <p:cond delay="0"/>
                                          </p:stCondLst>
                                        </p:cTn>
                                        <p:tgtEl>
                                          <p:spTgt spid="425"/>
                                        </p:tgtEl>
                                        <p:attrNameLst>
                                          <p:attrName>style.visibility</p:attrName>
                                        </p:attrNameLst>
                                      </p:cBhvr>
                                      <p:to>
                                        <p:strVal val="visible"/>
                                      </p:to>
                                    </p:set>
                                    <p:animEffect transition="in" filter="wipe(left)">
                                      <p:cBhvr>
                                        <p:cTn id="136" dur="500"/>
                                        <p:tgtEl>
                                          <p:spTgt spid="425"/>
                                        </p:tgtEl>
                                      </p:cBhvr>
                                    </p:animEffect>
                                  </p:childTnLst>
                                </p:cTn>
                              </p:par>
                              <p:par>
                                <p:cTn id="137" presetID="22" presetClass="entr" presetSubtype="8" fill="hold" nodeType="withEffect">
                                  <p:stCondLst>
                                    <p:cond delay="0"/>
                                  </p:stCondLst>
                                  <p:childTnLst>
                                    <p:set>
                                      <p:cBhvr>
                                        <p:cTn id="138" dur="1" fill="hold">
                                          <p:stCondLst>
                                            <p:cond delay="0"/>
                                          </p:stCondLst>
                                        </p:cTn>
                                        <p:tgtEl>
                                          <p:spTgt spid="426"/>
                                        </p:tgtEl>
                                        <p:attrNameLst>
                                          <p:attrName>style.visibility</p:attrName>
                                        </p:attrNameLst>
                                      </p:cBhvr>
                                      <p:to>
                                        <p:strVal val="visible"/>
                                      </p:to>
                                    </p:set>
                                    <p:animEffect transition="in" filter="wipe(left)">
                                      <p:cBhvr>
                                        <p:cTn id="139" dur="500"/>
                                        <p:tgtEl>
                                          <p:spTgt spid="426"/>
                                        </p:tgtEl>
                                      </p:cBhvr>
                                    </p:animEffect>
                                  </p:childTnLst>
                                </p:cTn>
                              </p:par>
                              <p:par>
                                <p:cTn id="140" presetID="22" presetClass="entr" presetSubtype="8" fill="hold" nodeType="withEffect">
                                  <p:stCondLst>
                                    <p:cond delay="0"/>
                                  </p:stCondLst>
                                  <p:childTnLst>
                                    <p:set>
                                      <p:cBhvr>
                                        <p:cTn id="141" dur="1" fill="hold">
                                          <p:stCondLst>
                                            <p:cond delay="0"/>
                                          </p:stCondLst>
                                        </p:cTn>
                                        <p:tgtEl>
                                          <p:spTgt spid="427"/>
                                        </p:tgtEl>
                                        <p:attrNameLst>
                                          <p:attrName>style.visibility</p:attrName>
                                        </p:attrNameLst>
                                      </p:cBhvr>
                                      <p:to>
                                        <p:strVal val="visible"/>
                                      </p:to>
                                    </p:set>
                                    <p:animEffect transition="in" filter="wipe(left)">
                                      <p:cBhvr>
                                        <p:cTn id="142" dur="500"/>
                                        <p:tgtEl>
                                          <p:spTgt spid="427"/>
                                        </p:tgtEl>
                                      </p:cBhvr>
                                    </p:animEffect>
                                  </p:childTnLst>
                                </p:cTn>
                              </p:par>
                              <p:par>
                                <p:cTn id="143" presetID="22" presetClass="entr" presetSubtype="8" fill="hold" nodeType="withEffect">
                                  <p:stCondLst>
                                    <p:cond delay="0"/>
                                  </p:stCondLst>
                                  <p:childTnLst>
                                    <p:set>
                                      <p:cBhvr>
                                        <p:cTn id="144" dur="1" fill="hold">
                                          <p:stCondLst>
                                            <p:cond delay="0"/>
                                          </p:stCondLst>
                                        </p:cTn>
                                        <p:tgtEl>
                                          <p:spTgt spid="428"/>
                                        </p:tgtEl>
                                        <p:attrNameLst>
                                          <p:attrName>style.visibility</p:attrName>
                                        </p:attrNameLst>
                                      </p:cBhvr>
                                      <p:to>
                                        <p:strVal val="visible"/>
                                      </p:to>
                                    </p:set>
                                    <p:animEffect transition="in" filter="wipe(left)">
                                      <p:cBhvr>
                                        <p:cTn id="145" dur="500"/>
                                        <p:tgtEl>
                                          <p:spTgt spid="428"/>
                                        </p:tgtEl>
                                      </p:cBhvr>
                                    </p:animEffect>
                                  </p:childTnLst>
                                </p:cTn>
                              </p:par>
                              <p:par>
                                <p:cTn id="146" presetID="22" presetClass="entr" presetSubtype="8" fill="hold" nodeType="withEffect">
                                  <p:stCondLst>
                                    <p:cond delay="0"/>
                                  </p:stCondLst>
                                  <p:childTnLst>
                                    <p:set>
                                      <p:cBhvr>
                                        <p:cTn id="147" dur="1" fill="hold">
                                          <p:stCondLst>
                                            <p:cond delay="0"/>
                                          </p:stCondLst>
                                        </p:cTn>
                                        <p:tgtEl>
                                          <p:spTgt spid="429"/>
                                        </p:tgtEl>
                                        <p:attrNameLst>
                                          <p:attrName>style.visibility</p:attrName>
                                        </p:attrNameLst>
                                      </p:cBhvr>
                                      <p:to>
                                        <p:strVal val="visible"/>
                                      </p:to>
                                    </p:set>
                                    <p:animEffect transition="in" filter="wipe(left)">
                                      <p:cBhvr>
                                        <p:cTn id="148" dur="5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51A4-48AB-4BDC-8FD7-E5160E7A43D2}"/>
              </a:ext>
            </a:extLst>
          </p:cNvPr>
          <p:cNvSpPr>
            <a:spLocks noGrp="1"/>
          </p:cNvSpPr>
          <p:nvPr>
            <p:ph type="title"/>
          </p:nvPr>
        </p:nvSpPr>
        <p:spPr/>
        <p:txBody>
          <a:bodyPr/>
          <a:lstStyle/>
          <a:p>
            <a:r>
              <a:rPr lang="en-US" dirty="0"/>
              <a:t>Intelligent Cache</a:t>
            </a:r>
            <a:endParaRPr lang="en-GB" dirty="0"/>
          </a:p>
        </p:txBody>
      </p:sp>
      <p:sp>
        <p:nvSpPr>
          <p:cNvPr id="3" name="Text Placeholder 2">
            <a:extLst>
              <a:ext uri="{FF2B5EF4-FFF2-40B4-BE49-F238E27FC236}">
                <a16:creationId xmlns:a16="http://schemas.microsoft.com/office/drawing/2014/main" id="{0AF397F4-82EB-47DE-AA0E-A140253A11E0}"/>
              </a:ext>
            </a:extLst>
          </p:cNvPr>
          <p:cNvSpPr>
            <a:spLocks noGrp="1"/>
          </p:cNvSpPr>
          <p:nvPr>
            <p:ph type="body" sz="quarter" idx="10"/>
          </p:nvPr>
        </p:nvSpPr>
        <p:spPr>
          <a:xfrm>
            <a:off x="274638" y="1212850"/>
            <a:ext cx="11888787" cy="5558445"/>
          </a:xfrm>
        </p:spPr>
        <p:txBody>
          <a:bodyPr/>
          <a:lstStyle/>
          <a:p>
            <a:r>
              <a:rPr lang="en-US" dirty="0">
                <a:solidFill>
                  <a:schemeClr val="accent3"/>
                </a:solidFill>
              </a:rPr>
              <a:t>Latest hardware</a:t>
            </a:r>
          </a:p>
          <a:p>
            <a:pPr lvl="1"/>
            <a:r>
              <a:rPr lang="en-US" dirty="0"/>
              <a:t>Keeps data close to the CPUs</a:t>
            </a:r>
          </a:p>
          <a:p>
            <a:pPr lvl="1"/>
            <a:r>
              <a:rPr lang="en-US" dirty="0"/>
              <a:t>Removes the remote I/O from query</a:t>
            </a:r>
          </a:p>
          <a:p>
            <a:pPr lvl="1"/>
            <a:r>
              <a:rPr lang="en-US" dirty="0"/>
              <a:t>Data maintained in cache based on LRU2 algorithms</a:t>
            </a:r>
          </a:p>
          <a:p>
            <a:pPr lvl="1"/>
            <a:r>
              <a:rPr lang="en-US" dirty="0"/>
              <a:t>Pre-emptive caching will improve performance further</a:t>
            </a:r>
          </a:p>
          <a:p>
            <a:pPr lvl="1"/>
            <a:r>
              <a:rPr lang="en-US" dirty="0"/>
              <a:t>1.5 TB per 500 compute DWU</a:t>
            </a:r>
          </a:p>
          <a:p>
            <a:r>
              <a:rPr lang="en-US" dirty="0">
                <a:solidFill>
                  <a:schemeClr val="accent3"/>
                </a:solidFill>
              </a:rPr>
              <a:t>Hashed data maintained on the compute nodes</a:t>
            </a:r>
          </a:p>
          <a:p>
            <a:pPr lvl="1"/>
            <a:r>
              <a:rPr lang="en-US" dirty="0"/>
              <a:t>Maximizes performance for distribution aligned queries</a:t>
            </a:r>
          </a:p>
          <a:p>
            <a:pPr lvl="1"/>
            <a:r>
              <a:rPr lang="en-US" dirty="0"/>
              <a:t>Generation 1 hashed data in storage layer</a:t>
            </a:r>
          </a:p>
          <a:p>
            <a:pPr lvl="1"/>
            <a:endParaRPr lang="en-US" dirty="0"/>
          </a:p>
          <a:p>
            <a:pPr lvl="1"/>
            <a:endParaRPr lang="en-GB" dirty="0"/>
          </a:p>
        </p:txBody>
      </p:sp>
    </p:spTree>
    <p:extLst>
      <p:ext uri="{BB962C8B-B14F-4D97-AF65-F5344CB8AC3E}">
        <p14:creationId xmlns:p14="http://schemas.microsoft.com/office/powerpoint/2010/main" val="152618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3974-CD07-4A33-ABD2-6BF8FB4DC68D}"/>
              </a:ext>
            </a:extLst>
          </p:cNvPr>
          <p:cNvSpPr>
            <a:spLocks noGrp="1"/>
          </p:cNvSpPr>
          <p:nvPr>
            <p:ph type="title"/>
          </p:nvPr>
        </p:nvSpPr>
        <p:spPr/>
        <p:txBody>
          <a:bodyPr/>
          <a:lstStyle/>
          <a:p>
            <a:r>
              <a:rPr lang="en-US" dirty="0"/>
              <a:t>Improved Concurrency</a:t>
            </a:r>
          </a:p>
        </p:txBody>
      </p:sp>
      <p:sp>
        <p:nvSpPr>
          <p:cNvPr id="5" name="Text Placeholder 4">
            <a:extLst>
              <a:ext uri="{FF2B5EF4-FFF2-40B4-BE49-F238E27FC236}">
                <a16:creationId xmlns:a16="http://schemas.microsoft.com/office/drawing/2014/main" id="{04A23C9F-5B75-4955-94AA-8B74F1A279CA}"/>
              </a:ext>
            </a:extLst>
          </p:cNvPr>
          <p:cNvSpPr>
            <a:spLocks noGrp="1"/>
          </p:cNvSpPr>
          <p:nvPr>
            <p:ph type="body" sz="quarter" idx="10"/>
          </p:nvPr>
        </p:nvSpPr>
        <p:spPr>
          <a:xfrm>
            <a:off x="274638" y="1212850"/>
            <a:ext cx="11888787" cy="683264"/>
          </a:xfrm>
        </p:spPr>
        <p:txBody>
          <a:bodyPr/>
          <a:lstStyle/>
          <a:p>
            <a:r>
              <a:rPr lang="en-US" dirty="0"/>
              <a:t>Concurrent Query ceiling being raised from 32 to 128</a:t>
            </a:r>
          </a:p>
        </p:txBody>
      </p:sp>
      <p:sp>
        <p:nvSpPr>
          <p:cNvPr id="4" name="Rectangle 3">
            <a:extLst>
              <a:ext uri="{FF2B5EF4-FFF2-40B4-BE49-F238E27FC236}">
                <a16:creationId xmlns:a16="http://schemas.microsoft.com/office/drawing/2014/main" id="{C1D17A03-47C2-4E60-BD06-2C9C1FFCD9AB}"/>
              </a:ext>
            </a:extLst>
          </p:cNvPr>
          <p:cNvSpPr/>
          <p:nvPr/>
        </p:nvSpPr>
        <p:spPr bwMode="auto">
          <a:xfrm>
            <a:off x="279110" y="2031628"/>
            <a:ext cx="4114801" cy="1828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Redshift</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Default 5</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Max 50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4128E29-EACD-4CFB-89DE-137BA3CEE609}"/>
              </a:ext>
            </a:extLst>
          </p:cNvPr>
          <p:cNvSpPr/>
          <p:nvPr/>
        </p:nvSpPr>
        <p:spPr bwMode="auto">
          <a:xfrm>
            <a:off x="4846637" y="2049462"/>
            <a:ext cx="27432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SQLDW</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Moving to </a:t>
            </a:r>
            <a:r>
              <a:rPr lang="en-US" sz="4400" dirty="0">
                <a:gradFill>
                  <a:gsLst>
                    <a:gs pos="0">
                      <a:srgbClr val="FFFFFF"/>
                    </a:gs>
                    <a:gs pos="100000">
                      <a:srgbClr val="FFFFFF"/>
                    </a:gs>
                  </a:gsLst>
                  <a:lin ang="5400000" scaled="0"/>
                </a:gradFill>
                <a:ea typeface="Segoe UI" pitchFamily="34" charset="0"/>
                <a:cs typeface="Segoe UI" pitchFamily="34" charset="0"/>
              </a:rPr>
              <a:t>128</a:t>
            </a: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2D6679BA-F2D9-4B1A-A596-AFA1EC4DDDA0}"/>
              </a:ext>
            </a:extLst>
          </p:cNvPr>
          <p:cNvSpPr/>
          <p:nvPr/>
        </p:nvSpPr>
        <p:spPr bwMode="auto">
          <a:xfrm>
            <a:off x="8047036" y="2049462"/>
            <a:ext cx="4114801"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Snowflake</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Single Cluster Warehouse: 8</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Multi Cluster Warehouse: 80</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3B46ACF3-A94D-4F8F-B202-788F5CE3DD1A}"/>
              </a:ext>
            </a:extLst>
          </p:cNvPr>
          <p:cNvSpPr/>
          <p:nvPr/>
        </p:nvSpPr>
        <p:spPr bwMode="auto">
          <a:xfrm>
            <a:off x="8047036" y="4106862"/>
            <a:ext cx="4114802" cy="2743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Multi-Cluster feature requires enterprise edition $3 per hour per cluster ($30/hour)</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All clusters must be same size</a:t>
            </a:r>
          </a:p>
        </p:txBody>
      </p:sp>
      <p:sp>
        <p:nvSpPr>
          <p:cNvPr id="9" name="Rectangle 8">
            <a:extLst>
              <a:ext uri="{FF2B5EF4-FFF2-40B4-BE49-F238E27FC236}">
                <a16:creationId xmlns:a16="http://schemas.microsoft.com/office/drawing/2014/main" id="{3D22D4C4-F883-4A08-8BE6-31162A74D3AA}"/>
              </a:ext>
            </a:extLst>
          </p:cNvPr>
          <p:cNvSpPr/>
          <p:nvPr/>
        </p:nvSpPr>
        <p:spPr bwMode="auto">
          <a:xfrm>
            <a:off x="274637" y="3993510"/>
            <a:ext cx="4114801" cy="285655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Prior to dc2 nodes  recommended max cluster concurrency was </a:t>
            </a:r>
            <a:r>
              <a:rPr lang="en-US" sz="2400" b="1" dirty="0">
                <a:gradFill>
                  <a:gsLst>
                    <a:gs pos="0">
                      <a:srgbClr val="FFFFFF"/>
                    </a:gs>
                    <a:gs pos="100000">
                      <a:srgbClr val="FFFFFF"/>
                    </a:gs>
                  </a:gsLst>
                  <a:lin ang="5400000" scaled="0"/>
                </a:gradFill>
                <a:ea typeface="Segoe UI" pitchFamily="34" charset="0"/>
                <a:cs typeface="Segoe UI" pitchFamily="34" charset="0"/>
              </a:rPr>
              <a:t>15</a:t>
            </a:r>
          </a:p>
        </p:txBody>
      </p:sp>
      <p:grpSp>
        <p:nvGrpSpPr>
          <p:cNvPr id="10" name="Group 9">
            <a:extLst>
              <a:ext uri="{FF2B5EF4-FFF2-40B4-BE49-F238E27FC236}">
                <a16:creationId xmlns:a16="http://schemas.microsoft.com/office/drawing/2014/main" id="{48F2420E-BBEB-48E2-AEF9-334129BFEE94}"/>
              </a:ext>
            </a:extLst>
          </p:cNvPr>
          <p:cNvGrpSpPr/>
          <p:nvPr/>
        </p:nvGrpSpPr>
        <p:grpSpPr>
          <a:xfrm>
            <a:off x="4389438" y="4107809"/>
            <a:ext cx="2236958" cy="2043351"/>
            <a:chOff x="2138123" y="3663710"/>
            <a:chExt cx="2236958" cy="2043351"/>
          </a:xfrm>
          <a:solidFill>
            <a:schemeClr val="accent1"/>
          </a:solidFill>
        </p:grpSpPr>
        <p:pic>
          <p:nvPicPr>
            <p:cNvPr id="11" name="Graphic 10" descr="Ribbon">
              <a:extLst>
                <a:ext uri="{FF2B5EF4-FFF2-40B4-BE49-F238E27FC236}">
                  <a16:creationId xmlns:a16="http://schemas.microsoft.com/office/drawing/2014/main" id="{EF75137C-6F24-4CA9-AC83-BA96130075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8123" y="3663710"/>
              <a:ext cx="2236958" cy="2043351"/>
            </a:xfrm>
            <a:prstGeom prst="rect">
              <a:avLst/>
            </a:prstGeom>
          </p:spPr>
        </p:pic>
        <p:sp>
          <p:nvSpPr>
            <p:cNvPr id="12" name="TextBox 11">
              <a:extLst>
                <a:ext uri="{FF2B5EF4-FFF2-40B4-BE49-F238E27FC236}">
                  <a16:creationId xmlns:a16="http://schemas.microsoft.com/office/drawing/2014/main" id="{9EF0F443-0A84-4422-9DBB-C2C2E7508251}"/>
                </a:ext>
              </a:extLst>
            </p:cNvPr>
            <p:cNvSpPr txBox="1"/>
            <p:nvPr/>
          </p:nvSpPr>
          <p:spPr>
            <a:xfrm>
              <a:off x="2791963" y="4063438"/>
              <a:ext cx="100103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2.5x</a:t>
              </a:r>
            </a:p>
          </p:txBody>
        </p:sp>
      </p:grpSp>
      <p:grpSp>
        <p:nvGrpSpPr>
          <p:cNvPr id="13" name="Group 12">
            <a:extLst>
              <a:ext uri="{FF2B5EF4-FFF2-40B4-BE49-F238E27FC236}">
                <a16:creationId xmlns:a16="http://schemas.microsoft.com/office/drawing/2014/main" id="{E34C4869-14EA-4C97-BC36-F6D209512C2F}"/>
              </a:ext>
            </a:extLst>
          </p:cNvPr>
          <p:cNvGrpSpPr/>
          <p:nvPr/>
        </p:nvGrpSpPr>
        <p:grpSpPr>
          <a:xfrm>
            <a:off x="5913437" y="4107809"/>
            <a:ext cx="2236958" cy="2043351"/>
            <a:chOff x="2138123" y="3663710"/>
            <a:chExt cx="2236958" cy="2043351"/>
          </a:xfrm>
          <a:solidFill>
            <a:schemeClr val="accent1"/>
          </a:solidFill>
        </p:grpSpPr>
        <p:pic>
          <p:nvPicPr>
            <p:cNvPr id="14" name="Graphic 13" descr="Ribbon">
              <a:extLst>
                <a:ext uri="{FF2B5EF4-FFF2-40B4-BE49-F238E27FC236}">
                  <a16:creationId xmlns:a16="http://schemas.microsoft.com/office/drawing/2014/main" id="{FBF132DB-D9E2-4C28-BED1-8E400D5D22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8123" y="3663710"/>
              <a:ext cx="2236958" cy="2043351"/>
            </a:xfrm>
            <a:prstGeom prst="rect">
              <a:avLst/>
            </a:prstGeom>
          </p:spPr>
        </p:pic>
        <p:sp>
          <p:nvSpPr>
            <p:cNvPr id="15" name="TextBox 14">
              <a:extLst>
                <a:ext uri="{FF2B5EF4-FFF2-40B4-BE49-F238E27FC236}">
                  <a16:creationId xmlns:a16="http://schemas.microsoft.com/office/drawing/2014/main" id="{B25BEBDA-BDC6-4228-B731-D97D4CDE63A0}"/>
                </a:ext>
              </a:extLst>
            </p:cNvPr>
            <p:cNvSpPr txBox="1"/>
            <p:nvPr/>
          </p:nvSpPr>
          <p:spPr>
            <a:xfrm>
              <a:off x="2791963" y="4063438"/>
              <a:ext cx="100103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1.6x</a:t>
              </a:r>
            </a:p>
          </p:txBody>
        </p:sp>
      </p:grpSp>
    </p:spTree>
    <p:extLst>
      <p:ext uri="{BB962C8B-B14F-4D97-AF65-F5344CB8AC3E}">
        <p14:creationId xmlns:p14="http://schemas.microsoft.com/office/powerpoint/2010/main" val="337477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4CAD6C5-F054-4212-989E-8287516FF246}"/>
              </a:ext>
            </a:extLst>
          </p:cNvPr>
          <p:cNvSpPr txBox="1"/>
          <p:nvPr/>
        </p:nvSpPr>
        <p:spPr>
          <a:xfrm>
            <a:off x="6980130" y="4909822"/>
            <a:ext cx="1219027" cy="634440"/>
          </a:xfrm>
          <a:prstGeom prst="rect">
            <a:avLst/>
          </a:prstGeom>
          <a:noFill/>
        </p:spPr>
        <p:txBody>
          <a:bodyPr wrap="square" lIns="182854" tIns="146283" rIns="182854" bIns="146283" rtlCol="0">
            <a:spAutoFit/>
          </a:bodyPr>
          <a:lstStyle/>
          <a:p>
            <a:pPr defTabSz="932634">
              <a:lnSpc>
                <a:spcPct val="90000"/>
              </a:lnSpc>
              <a:spcAft>
                <a:spcPts val="600"/>
              </a:spcAft>
            </a:pPr>
            <a:r>
              <a:rPr lang="en-US" sz="2400" dirty="0">
                <a:gradFill>
                  <a:gsLst>
                    <a:gs pos="2917">
                      <a:srgbClr val="353535"/>
                    </a:gs>
                    <a:gs pos="30000">
                      <a:srgbClr val="353535"/>
                    </a:gs>
                  </a:gsLst>
                  <a:lin ang="5400000" scaled="0"/>
                </a:gradFill>
                <a:latin typeface="Segoe UI Semilight"/>
              </a:rPr>
              <a:t>5x</a:t>
            </a:r>
            <a:endParaRPr lang="en-GB" sz="2400" dirty="0" err="1">
              <a:gradFill>
                <a:gsLst>
                  <a:gs pos="2917">
                    <a:srgbClr val="353535"/>
                  </a:gs>
                  <a:gs pos="30000">
                    <a:srgbClr val="353535"/>
                  </a:gs>
                </a:gsLst>
                <a:lin ang="5400000" scaled="0"/>
              </a:gradFill>
              <a:latin typeface="Segoe UI Semilight"/>
            </a:endParaRPr>
          </a:p>
        </p:txBody>
      </p:sp>
      <p:graphicFrame>
        <p:nvGraphicFramePr>
          <p:cNvPr id="11" name="Chart 10">
            <a:extLst>
              <a:ext uri="{FF2B5EF4-FFF2-40B4-BE49-F238E27FC236}">
                <a16:creationId xmlns:a16="http://schemas.microsoft.com/office/drawing/2014/main" id="{5E1CA083-0F95-461C-BCF8-AF55CE4EC17D}"/>
              </a:ext>
            </a:extLst>
          </p:cNvPr>
          <p:cNvGraphicFramePr/>
          <p:nvPr>
            <p:extLst>
              <p:ext uri="{D42A27DB-BD31-4B8C-83A1-F6EECF244321}">
                <p14:modId xmlns:p14="http://schemas.microsoft.com/office/powerpoint/2010/main" val="1527357920"/>
              </p:ext>
            </p:extLst>
          </p:nvPr>
        </p:nvGraphicFramePr>
        <p:xfrm>
          <a:off x="6219421" y="1135396"/>
          <a:ext cx="5485622" cy="5526539"/>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44BC17E6-1464-4398-B587-8772EF6B32C3}"/>
              </a:ext>
            </a:extLst>
          </p:cNvPr>
          <p:cNvSpPr>
            <a:spLocks noGrp="1"/>
          </p:cNvSpPr>
          <p:nvPr>
            <p:ph type="title"/>
          </p:nvPr>
        </p:nvSpPr>
        <p:spPr/>
        <p:txBody>
          <a:bodyPr/>
          <a:lstStyle/>
          <a:p>
            <a:r>
              <a:rPr lang="en-US" dirty="0"/>
              <a:t>Storage Scalability</a:t>
            </a:r>
            <a:endParaRPr lang="en-GB" dirty="0"/>
          </a:p>
        </p:txBody>
      </p:sp>
      <p:graphicFrame>
        <p:nvGraphicFramePr>
          <p:cNvPr id="5" name="Chart 4">
            <a:extLst>
              <a:ext uri="{FF2B5EF4-FFF2-40B4-BE49-F238E27FC236}">
                <a16:creationId xmlns:a16="http://schemas.microsoft.com/office/drawing/2014/main" id="{4B3F801A-7086-4247-AF30-860408E04EF6}"/>
              </a:ext>
            </a:extLst>
          </p:cNvPr>
          <p:cNvGraphicFramePr/>
          <p:nvPr>
            <p:extLst>
              <p:ext uri="{D42A27DB-BD31-4B8C-83A1-F6EECF244321}">
                <p14:modId xmlns:p14="http://schemas.microsoft.com/office/powerpoint/2010/main" val="1109034420"/>
              </p:ext>
            </p:extLst>
          </p:nvPr>
        </p:nvGraphicFramePr>
        <p:xfrm>
          <a:off x="427859" y="1135397"/>
          <a:ext cx="5485622" cy="552653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747461DE-7D19-4529-9E08-420C2F9E5F01}"/>
              </a:ext>
            </a:extLst>
          </p:cNvPr>
          <p:cNvSpPr txBox="1"/>
          <p:nvPr/>
        </p:nvSpPr>
        <p:spPr>
          <a:xfrm>
            <a:off x="2104022" y="3377058"/>
            <a:ext cx="1219027" cy="1058209"/>
          </a:xfrm>
          <a:prstGeom prst="rect">
            <a:avLst/>
          </a:prstGeom>
          <a:noFill/>
        </p:spPr>
        <p:txBody>
          <a:bodyPr wrap="square" lIns="182854" tIns="146283" rIns="182854" bIns="146283" rtlCol="0">
            <a:spAutoFit/>
          </a:bodyPr>
          <a:lstStyle/>
          <a:p>
            <a:pPr defTabSz="932634">
              <a:lnSpc>
                <a:spcPct val="90000"/>
              </a:lnSpc>
              <a:spcAft>
                <a:spcPts val="600"/>
              </a:spcAft>
            </a:pPr>
            <a:r>
              <a:rPr lang="en-US" sz="5400" dirty="0">
                <a:gradFill>
                  <a:gsLst>
                    <a:gs pos="2917">
                      <a:srgbClr val="353535"/>
                    </a:gs>
                    <a:gs pos="30000">
                      <a:srgbClr val="353535"/>
                    </a:gs>
                  </a:gsLst>
                  <a:lin ang="5400000" scaled="0"/>
                </a:gradFill>
                <a:latin typeface="Segoe UI Semilight"/>
              </a:rPr>
              <a:t>5x</a:t>
            </a:r>
            <a:endParaRPr lang="en-GB" sz="5400" dirty="0" err="1">
              <a:gradFill>
                <a:gsLst>
                  <a:gs pos="2917">
                    <a:srgbClr val="353535"/>
                  </a:gs>
                  <a:gs pos="30000">
                    <a:srgbClr val="353535"/>
                  </a:gs>
                </a:gsLst>
                <a:lin ang="5400000" scaled="0"/>
              </a:gradFill>
              <a:latin typeface="Segoe UI Semilight"/>
            </a:endParaRPr>
          </a:p>
        </p:txBody>
      </p:sp>
      <p:cxnSp>
        <p:nvCxnSpPr>
          <p:cNvPr id="8" name="Straight Arrow Connector 7">
            <a:extLst>
              <a:ext uri="{FF2B5EF4-FFF2-40B4-BE49-F238E27FC236}">
                <a16:creationId xmlns:a16="http://schemas.microsoft.com/office/drawing/2014/main" id="{8DFF1322-A25E-4070-9C37-410927C4D148}"/>
              </a:ext>
            </a:extLst>
          </p:cNvPr>
          <p:cNvCxnSpPr>
            <a:cxnSpLocks/>
          </p:cNvCxnSpPr>
          <p:nvPr/>
        </p:nvCxnSpPr>
        <p:spPr>
          <a:xfrm>
            <a:off x="3170669" y="2269334"/>
            <a:ext cx="0" cy="25413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0EBC392-1F3C-4463-A385-85DBC579D372}"/>
              </a:ext>
            </a:extLst>
          </p:cNvPr>
          <p:cNvSpPr txBox="1"/>
          <p:nvPr/>
        </p:nvSpPr>
        <p:spPr>
          <a:xfrm>
            <a:off x="9418184" y="1302510"/>
            <a:ext cx="228568" cy="1786205"/>
          </a:xfrm>
          <a:prstGeom prst="rect">
            <a:avLst/>
          </a:prstGeom>
          <a:noFill/>
        </p:spPr>
        <p:txBody>
          <a:bodyPr wrap="square" lIns="182854" tIns="146283" rIns="182854" bIns="146283" rtlCol="0">
            <a:spAutoFit/>
          </a:bodyPr>
          <a:lstStyle/>
          <a:p>
            <a:pPr defTabSz="932634">
              <a:lnSpc>
                <a:spcPct val="90000"/>
              </a:lnSpc>
              <a:spcAft>
                <a:spcPts val="600"/>
              </a:spcAft>
            </a:pPr>
            <a:r>
              <a:rPr lang="en-GB" sz="7198" dirty="0">
                <a:solidFill>
                  <a:srgbClr val="353535"/>
                </a:solidFill>
                <a:latin typeface="Segoe UI Semilight"/>
              </a:rPr>
              <a:t>∞</a:t>
            </a:r>
          </a:p>
          <a:p>
            <a:pPr defTabSz="932634">
              <a:lnSpc>
                <a:spcPct val="90000"/>
              </a:lnSpc>
              <a:spcAft>
                <a:spcPts val="600"/>
              </a:spcAft>
            </a:pPr>
            <a:endParaRPr lang="en-GB" sz="2800" dirty="0" err="1">
              <a:gradFill>
                <a:gsLst>
                  <a:gs pos="2917">
                    <a:srgbClr val="353535"/>
                  </a:gs>
                  <a:gs pos="30000">
                    <a:srgbClr val="353535"/>
                  </a:gs>
                </a:gsLst>
                <a:lin ang="5400000" scaled="0"/>
              </a:gradFill>
              <a:latin typeface="Segoe UI Semilight"/>
            </a:endParaRPr>
          </a:p>
        </p:txBody>
      </p:sp>
      <p:cxnSp>
        <p:nvCxnSpPr>
          <p:cNvPr id="16" name="Straight Arrow Connector 15">
            <a:extLst>
              <a:ext uri="{FF2B5EF4-FFF2-40B4-BE49-F238E27FC236}">
                <a16:creationId xmlns:a16="http://schemas.microsoft.com/office/drawing/2014/main" id="{F9B7FA0C-CBF3-4C72-A2C4-CD9D6CDD2A40}"/>
              </a:ext>
            </a:extLst>
          </p:cNvPr>
          <p:cNvCxnSpPr/>
          <p:nvPr/>
        </p:nvCxnSpPr>
        <p:spPr>
          <a:xfrm>
            <a:off x="7513453" y="5071330"/>
            <a:ext cx="0" cy="30475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7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4022-DE34-4905-AFF4-0B01C4A0BCEC}"/>
              </a:ext>
            </a:extLst>
          </p:cNvPr>
          <p:cNvSpPr>
            <a:spLocks noGrp="1"/>
          </p:cNvSpPr>
          <p:nvPr>
            <p:ph type="title"/>
          </p:nvPr>
        </p:nvSpPr>
        <p:spPr/>
        <p:txBody>
          <a:bodyPr/>
          <a:lstStyle/>
          <a:p>
            <a:r>
              <a:rPr lang="en-US" dirty="0"/>
              <a:t>Compute Scalability</a:t>
            </a:r>
            <a:endParaRPr lang="en-GB" dirty="0"/>
          </a:p>
        </p:txBody>
      </p:sp>
      <p:graphicFrame>
        <p:nvGraphicFramePr>
          <p:cNvPr id="6" name="Chart 5">
            <a:extLst>
              <a:ext uri="{FF2B5EF4-FFF2-40B4-BE49-F238E27FC236}">
                <a16:creationId xmlns:a16="http://schemas.microsoft.com/office/drawing/2014/main" id="{E9B02D9D-F507-4654-93AE-533B625545F0}"/>
              </a:ext>
            </a:extLst>
          </p:cNvPr>
          <p:cNvGraphicFramePr/>
          <p:nvPr>
            <p:extLst>
              <p:ext uri="{D42A27DB-BD31-4B8C-83A1-F6EECF244321}">
                <p14:modId xmlns:p14="http://schemas.microsoft.com/office/powerpoint/2010/main" val="223772031"/>
              </p:ext>
            </p:extLst>
          </p:nvPr>
        </p:nvGraphicFramePr>
        <p:xfrm>
          <a:off x="6677738" y="1094482"/>
          <a:ext cx="5485622" cy="55265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8DE37DA-D3C3-472A-9AA8-525E99B05FC6}"/>
              </a:ext>
            </a:extLst>
          </p:cNvPr>
          <p:cNvGraphicFramePr/>
          <p:nvPr>
            <p:extLst>
              <p:ext uri="{D42A27DB-BD31-4B8C-83A1-F6EECF244321}">
                <p14:modId xmlns:p14="http://schemas.microsoft.com/office/powerpoint/2010/main" val="1991206068"/>
              </p:ext>
            </p:extLst>
          </p:nvPr>
        </p:nvGraphicFramePr>
        <p:xfrm>
          <a:off x="743813" y="1094482"/>
          <a:ext cx="5485622" cy="5526539"/>
        </p:xfrm>
        <a:graphic>
          <a:graphicData uri="http://schemas.openxmlformats.org/drawingml/2006/chart">
            <c:chart xmlns:c="http://schemas.openxmlformats.org/drawingml/2006/chart" xmlns:r="http://schemas.openxmlformats.org/officeDocument/2006/relationships" r:id="rId4"/>
          </a:graphicData>
        </a:graphic>
      </p:graphicFrame>
      <p:cxnSp>
        <p:nvCxnSpPr>
          <p:cNvPr id="9" name="Straight Connector 8">
            <a:extLst>
              <a:ext uri="{FF2B5EF4-FFF2-40B4-BE49-F238E27FC236}">
                <a16:creationId xmlns:a16="http://schemas.microsoft.com/office/drawing/2014/main" id="{235FECFB-1EF3-41B1-843B-69C1E06B5CB9}"/>
              </a:ext>
            </a:extLst>
          </p:cNvPr>
          <p:cNvCxnSpPr/>
          <p:nvPr/>
        </p:nvCxnSpPr>
        <p:spPr>
          <a:xfrm flipH="1">
            <a:off x="-257844" y="4599183"/>
            <a:ext cx="12799785" cy="0"/>
          </a:xfrm>
          <a:prstGeom prst="line">
            <a:avLst/>
          </a:prstGeom>
          <a:ln w="2540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08DF3-9EF5-4198-9B93-BBB70D8DE0B1}"/>
              </a:ext>
            </a:extLst>
          </p:cNvPr>
          <p:cNvCxnSpPr>
            <a:cxnSpLocks/>
          </p:cNvCxnSpPr>
          <p:nvPr/>
        </p:nvCxnSpPr>
        <p:spPr>
          <a:xfrm>
            <a:off x="10333037" y="2125662"/>
            <a:ext cx="0" cy="247352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2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44"/>
          <p:cNvSpPr/>
          <p:nvPr/>
        </p:nvSpPr>
        <p:spPr bwMode="auto">
          <a:xfrm>
            <a:off x="8384276" y="1985415"/>
            <a:ext cx="3921936" cy="3838317"/>
          </a:xfrm>
          <a:custGeom>
            <a:avLst/>
            <a:gdLst>
              <a:gd name="connsiteX0" fmla="*/ 535365 w 3699775"/>
              <a:gd name="connsiteY0" fmla="*/ 0 h 3393205"/>
              <a:gd name="connsiteX1" fmla="*/ 3699775 w 3699775"/>
              <a:gd name="connsiteY1" fmla="*/ 0 h 3393205"/>
              <a:gd name="connsiteX2" fmla="*/ 3699775 w 3699775"/>
              <a:gd name="connsiteY2" fmla="*/ 3393205 h 3393205"/>
              <a:gd name="connsiteX3" fmla="*/ 535365 w 3699775"/>
              <a:gd name="connsiteY3" fmla="*/ 3393205 h 3393205"/>
              <a:gd name="connsiteX4" fmla="*/ 535365 w 3699775"/>
              <a:gd name="connsiteY4" fmla="*/ 1845013 h 3393205"/>
              <a:gd name="connsiteX5" fmla="*/ 383143 w 3699775"/>
              <a:gd name="connsiteY5" fmla="*/ 1845013 h 3393205"/>
              <a:gd name="connsiteX6" fmla="*/ 383143 w 3699775"/>
              <a:gd name="connsiteY6" fmla="*/ 2085087 h 3393205"/>
              <a:gd name="connsiteX7" fmla="*/ 0 w 3699775"/>
              <a:gd name="connsiteY7" fmla="*/ 1604938 h 3393205"/>
              <a:gd name="connsiteX8" fmla="*/ 383143 w 3699775"/>
              <a:gd name="connsiteY8" fmla="*/ 1124790 h 3393205"/>
              <a:gd name="connsiteX9" fmla="*/ 383143 w 3699775"/>
              <a:gd name="connsiteY9" fmla="*/ 1364864 h 3393205"/>
              <a:gd name="connsiteX10" fmla="*/ 535365 w 3699775"/>
              <a:gd name="connsiteY10" fmla="*/ 1364864 h 339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99775" h="3393205">
                <a:moveTo>
                  <a:pt x="535365" y="0"/>
                </a:moveTo>
                <a:lnTo>
                  <a:pt x="3699775" y="0"/>
                </a:lnTo>
                <a:lnTo>
                  <a:pt x="3699775" y="3393205"/>
                </a:lnTo>
                <a:lnTo>
                  <a:pt x="535365" y="3393205"/>
                </a:lnTo>
                <a:lnTo>
                  <a:pt x="535365" y="1845013"/>
                </a:lnTo>
                <a:lnTo>
                  <a:pt x="383143" y="1845013"/>
                </a:lnTo>
                <a:lnTo>
                  <a:pt x="383143" y="2085087"/>
                </a:lnTo>
                <a:lnTo>
                  <a:pt x="0" y="1604938"/>
                </a:lnTo>
                <a:lnTo>
                  <a:pt x="383143" y="1124790"/>
                </a:lnTo>
                <a:lnTo>
                  <a:pt x="383143" y="1364864"/>
                </a:lnTo>
                <a:lnTo>
                  <a:pt x="535365" y="1364864"/>
                </a:lnTo>
                <a:close/>
              </a:path>
            </a:pathLst>
          </a:custGeom>
          <a:solidFill>
            <a:schemeClr val="bg2"/>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91414" numCol="1" spcCol="0" rtlCol="0" fromWordArt="0" anchor="b" anchorCtr="0" forceAA="0" compatLnSpc="1">
            <a:prstTxWarp prst="textNoShape">
              <a:avLst/>
            </a:prstTxWarp>
            <a:noAutofit/>
          </a:bodyPr>
          <a:lstStyle/>
          <a:p>
            <a:pPr marL="625235" defTabSz="932114">
              <a:lnSpc>
                <a:spcPct val="90000"/>
              </a:lnSpc>
              <a:defRPr/>
            </a:pPr>
            <a:r>
              <a:rPr lang="en-US" sz="3198" kern="0" dirty="0">
                <a:solidFill>
                  <a:schemeClr val="tx1"/>
                </a:solidFill>
                <a:latin typeface="Segoe UI"/>
                <a:ea typeface="Segoe UI" pitchFamily="34" charset="0"/>
                <a:cs typeface="Segoe UI" pitchFamily="34" charset="0"/>
              </a:rPr>
              <a:t>Bottom-Up</a:t>
            </a:r>
          </a:p>
          <a:p>
            <a:pPr marL="625235" defTabSz="932114">
              <a:lnSpc>
                <a:spcPct val="90000"/>
              </a:lnSpc>
              <a:defRPr/>
            </a:pPr>
            <a:r>
              <a:rPr lang="en-US" sz="2000" kern="0" dirty="0">
                <a:solidFill>
                  <a:schemeClr val="tx1"/>
                </a:solidFill>
                <a:latin typeface="Segoe UI"/>
                <a:ea typeface="Segoe UI" pitchFamily="34" charset="0"/>
                <a:cs typeface="Segoe UI" pitchFamily="34" charset="0"/>
              </a:rPr>
              <a:t>(Inductive)</a:t>
            </a:r>
          </a:p>
        </p:txBody>
      </p:sp>
      <p:sp>
        <p:nvSpPr>
          <p:cNvPr id="25" name="Up Arrow 24"/>
          <p:cNvSpPr/>
          <p:nvPr/>
        </p:nvSpPr>
        <p:spPr bwMode="auto">
          <a:xfrm>
            <a:off x="9811229" y="2056654"/>
            <a:ext cx="1840638" cy="2751974"/>
          </a:xfrm>
          <a:prstGeom prst="upArrow">
            <a:avLst/>
          </a:prstGeom>
          <a:solidFill>
            <a:srgbClr val="0521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Rectangle 17"/>
          <p:cNvSpPr/>
          <p:nvPr/>
        </p:nvSpPr>
        <p:spPr bwMode="auto">
          <a:xfrm>
            <a:off x="10641879" y="4320709"/>
            <a:ext cx="1337158" cy="38257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48" kern="0" dirty="0">
                <a:solidFill>
                  <a:srgbClr val="FFFFFF"/>
                </a:solidFill>
                <a:latin typeface="Segoe UI Semibold" panose="020B0702040204020203" pitchFamily="34" charset="0"/>
                <a:ea typeface="Segoe UI" pitchFamily="34" charset="0"/>
                <a:cs typeface="Segoe UI" pitchFamily="34" charset="0"/>
              </a:rPr>
              <a:t>Observation</a:t>
            </a:r>
          </a:p>
        </p:txBody>
      </p:sp>
      <p:sp>
        <p:nvSpPr>
          <p:cNvPr id="19" name="Rectangle 18"/>
          <p:cNvSpPr/>
          <p:nvPr/>
        </p:nvSpPr>
        <p:spPr bwMode="auto">
          <a:xfrm>
            <a:off x="10641879" y="3905896"/>
            <a:ext cx="1337158" cy="382577"/>
          </a:xfrm>
          <a:prstGeom prst="rect">
            <a:avLst/>
          </a:prstGeom>
          <a:solidFill>
            <a:schemeClr val="bg2"/>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48" kern="0" dirty="0">
                <a:solidFill>
                  <a:schemeClr val="tx1"/>
                </a:solidFill>
                <a:latin typeface="Segoe UI Semibold" panose="020B0702040204020203" pitchFamily="34" charset="0"/>
                <a:ea typeface="Segoe UI" pitchFamily="34" charset="0"/>
                <a:cs typeface="Segoe UI" pitchFamily="34" charset="0"/>
              </a:rPr>
              <a:t>Pattern</a:t>
            </a:r>
          </a:p>
        </p:txBody>
      </p:sp>
      <p:sp>
        <p:nvSpPr>
          <p:cNvPr id="20" name="Rectangle 19"/>
          <p:cNvSpPr/>
          <p:nvPr/>
        </p:nvSpPr>
        <p:spPr bwMode="auto">
          <a:xfrm>
            <a:off x="10641879" y="3068004"/>
            <a:ext cx="1337158" cy="382577"/>
          </a:xfrm>
          <a:prstGeom prst="rect">
            <a:avLst/>
          </a:prstGeom>
          <a:solidFill>
            <a:schemeClr val="bg2"/>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48" kern="0" dirty="0">
                <a:solidFill>
                  <a:schemeClr val="tx1"/>
                </a:solidFill>
                <a:latin typeface="Segoe UI Semibold" panose="020B0702040204020203" pitchFamily="34" charset="0"/>
                <a:ea typeface="Segoe UI" pitchFamily="34" charset="0"/>
                <a:cs typeface="Segoe UI" pitchFamily="34" charset="0"/>
              </a:rPr>
              <a:t>Theory</a:t>
            </a:r>
          </a:p>
        </p:txBody>
      </p:sp>
      <p:sp>
        <p:nvSpPr>
          <p:cNvPr id="21" name="Rectangle 20"/>
          <p:cNvSpPr/>
          <p:nvPr/>
        </p:nvSpPr>
        <p:spPr bwMode="auto">
          <a:xfrm>
            <a:off x="10641879" y="3492133"/>
            <a:ext cx="1337158" cy="382577"/>
          </a:xfrm>
          <a:prstGeom prst="rect">
            <a:avLst/>
          </a:prstGeom>
          <a:solidFill>
            <a:schemeClr val="bg2"/>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48" kern="0" dirty="0">
                <a:solidFill>
                  <a:schemeClr val="tx1"/>
                </a:solidFill>
                <a:latin typeface="Segoe UI Semibold" panose="020B0702040204020203" pitchFamily="34" charset="0"/>
                <a:ea typeface="Segoe UI" pitchFamily="34" charset="0"/>
                <a:cs typeface="Segoe UI" pitchFamily="34" charset="0"/>
              </a:rPr>
              <a:t>Hypothesis</a:t>
            </a:r>
          </a:p>
        </p:txBody>
      </p:sp>
      <p:sp>
        <p:nvSpPr>
          <p:cNvPr id="52" name="TextBox 51"/>
          <p:cNvSpPr txBox="1"/>
          <p:nvPr/>
        </p:nvSpPr>
        <p:spPr>
          <a:xfrm>
            <a:off x="6316847" y="2853475"/>
            <a:ext cx="780663" cy="387798"/>
          </a:xfrm>
          <a:prstGeom prst="rect">
            <a:avLst/>
          </a:prstGeom>
          <a:noFill/>
        </p:spPr>
        <p:txBody>
          <a:bodyPr wrap="none" lIns="0" tIns="0" rIns="0" bIns="0" rtlCol="0">
            <a:spAutoFit/>
          </a:bodyPr>
          <a:lstStyle/>
          <a:p>
            <a:pPr defTabSz="932384">
              <a:lnSpc>
                <a:spcPct val="90000"/>
              </a:lnSpc>
              <a:spcAft>
                <a:spcPts val="600"/>
              </a:spcAft>
              <a:defRPr/>
            </a:pPr>
            <a:r>
              <a:rPr lang="en-US" sz="1400" kern="0" dirty="0">
                <a:latin typeface="Segoe UI"/>
              </a:rPr>
              <a:t>What will </a:t>
            </a:r>
            <a:br>
              <a:rPr lang="en-US" sz="1400" kern="0" dirty="0">
                <a:latin typeface="Segoe UI"/>
              </a:rPr>
            </a:br>
            <a:r>
              <a:rPr lang="en-US" sz="1400" kern="0" dirty="0">
                <a:latin typeface="Segoe UI"/>
              </a:rPr>
              <a:t>happen?</a:t>
            </a:r>
          </a:p>
        </p:txBody>
      </p:sp>
      <p:sp>
        <p:nvSpPr>
          <p:cNvPr id="53" name="TextBox 52"/>
          <p:cNvSpPr txBox="1"/>
          <p:nvPr/>
        </p:nvSpPr>
        <p:spPr>
          <a:xfrm>
            <a:off x="7378844" y="2242828"/>
            <a:ext cx="1312860" cy="387798"/>
          </a:xfrm>
          <a:prstGeom prst="rect">
            <a:avLst/>
          </a:prstGeom>
          <a:noFill/>
        </p:spPr>
        <p:txBody>
          <a:bodyPr wrap="none" lIns="0" tIns="0" rIns="0" bIns="0" rtlCol="0">
            <a:spAutoFit/>
          </a:bodyPr>
          <a:lstStyle/>
          <a:p>
            <a:pPr defTabSz="932384">
              <a:lnSpc>
                <a:spcPct val="90000"/>
              </a:lnSpc>
              <a:spcAft>
                <a:spcPts val="600"/>
              </a:spcAft>
              <a:defRPr/>
            </a:pPr>
            <a:r>
              <a:rPr lang="en-US" sz="1400" kern="0" dirty="0">
                <a:latin typeface="Segoe UI"/>
              </a:rPr>
              <a:t>How can we </a:t>
            </a:r>
            <a:br>
              <a:rPr lang="en-US" sz="1400" kern="0" dirty="0">
                <a:latin typeface="Segoe UI"/>
              </a:rPr>
            </a:br>
            <a:r>
              <a:rPr lang="en-US" sz="1400" kern="0" dirty="0">
                <a:latin typeface="Segoe UI"/>
              </a:rPr>
              <a:t>make it happen?</a:t>
            </a:r>
          </a:p>
        </p:txBody>
      </p:sp>
      <p:grpSp>
        <p:nvGrpSpPr>
          <p:cNvPr id="66" name="Group 65"/>
          <p:cNvGrpSpPr/>
          <p:nvPr/>
        </p:nvGrpSpPr>
        <p:grpSpPr>
          <a:xfrm>
            <a:off x="6331063" y="3232224"/>
            <a:ext cx="1087825" cy="579631"/>
            <a:chOff x="3990797" y="1375118"/>
            <a:chExt cx="1088133" cy="579796"/>
          </a:xfrm>
          <a:pattFill prst="dkUpDiag">
            <a:fgClr>
              <a:schemeClr val="tx2"/>
            </a:fgClr>
            <a:bgClr>
              <a:schemeClr val="tx2">
                <a:lumMod val="90000"/>
                <a:lumOff val="10000"/>
              </a:schemeClr>
            </a:bgClr>
          </a:pattFill>
        </p:grpSpPr>
        <p:sp>
          <p:nvSpPr>
            <p:cNvPr id="67" name="Rectangle 66"/>
            <p:cNvSpPr/>
            <p:nvPr/>
          </p:nvSpPr>
          <p:spPr bwMode="auto">
            <a:xfrm rot="10800000" flipV="1">
              <a:off x="3990797" y="1375118"/>
              <a:ext cx="1088133" cy="4572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14" tIns="0" rIns="0" bIns="0" numCol="1" rtlCol="0" anchor="ctr" anchorCtr="0" compatLnSpc="1">
              <a:prstTxWarp prst="textNoShape">
                <a:avLst/>
              </a:prstTxWarp>
            </a:bodyPr>
            <a:lstStyle/>
            <a:p>
              <a:pPr defTabSz="932114" fontAlgn="base">
                <a:spcBef>
                  <a:spcPct val="0"/>
                </a:spcBef>
                <a:spcAft>
                  <a:spcPct val="0"/>
                </a:spcAft>
                <a:defRPr/>
              </a:pPr>
              <a:r>
                <a:rPr lang="en-US" sz="1198" kern="0" dirty="0">
                  <a:solidFill>
                    <a:srgbClr val="FFFFFF"/>
                  </a:solidFill>
                  <a:latin typeface="Segoe UI"/>
                </a:rPr>
                <a:t>Predictive Analytics</a:t>
              </a:r>
            </a:p>
          </p:txBody>
        </p:sp>
        <p:sp>
          <p:nvSpPr>
            <p:cNvPr id="68" name="Right Triangle 67"/>
            <p:cNvSpPr/>
            <p:nvPr/>
          </p:nvSpPr>
          <p:spPr bwMode="auto">
            <a:xfrm flipV="1">
              <a:off x="4733510" y="1827140"/>
              <a:ext cx="82742" cy="127774"/>
            </a:xfrm>
            <a:prstGeom prst="rtTriangl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14" tIns="46623" rIns="0" bIns="46623" numCol="1" rtlCol="0" anchor="ctr" anchorCtr="0" compatLnSpc="1">
              <a:prstTxWarp prst="textNoShape">
                <a:avLst/>
              </a:prstTxWarp>
            </a:bodyPr>
            <a:lstStyle/>
            <a:p>
              <a:pPr defTabSz="932114" fontAlgn="base">
                <a:spcBef>
                  <a:spcPct val="0"/>
                </a:spcBef>
                <a:spcAft>
                  <a:spcPct val="0"/>
                </a:spcAft>
                <a:defRPr/>
              </a:pPr>
              <a:endParaRPr lang="en-US" sz="1198" kern="0" dirty="0">
                <a:solidFill>
                  <a:srgbClr val="FFFFFF"/>
                </a:solidFill>
                <a:latin typeface="Segoe UI"/>
              </a:endParaRPr>
            </a:p>
          </p:txBody>
        </p:sp>
      </p:grpSp>
      <p:grpSp>
        <p:nvGrpSpPr>
          <p:cNvPr id="69" name="Group 68"/>
          <p:cNvGrpSpPr/>
          <p:nvPr/>
        </p:nvGrpSpPr>
        <p:grpSpPr>
          <a:xfrm>
            <a:off x="7359365" y="2607912"/>
            <a:ext cx="1087825" cy="579043"/>
            <a:chOff x="3892086" y="1375707"/>
            <a:chExt cx="1088133" cy="579207"/>
          </a:xfrm>
          <a:pattFill prst="dkUpDiag">
            <a:fgClr>
              <a:schemeClr val="tx2"/>
            </a:fgClr>
            <a:bgClr>
              <a:schemeClr val="tx2">
                <a:lumMod val="90000"/>
                <a:lumOff val="10000"/>
              </a:schemeClr>
            </a:bgClr>
          </a:pattFill>
        </p:grpSpPr>
        <p:sp>
          <p:nvSpPr>
            <p:cNvPr id="70" name="Rectangle 69"/>
            <p:cNvSpPr/>
            <p:nvPr/>
          </p:nvSpPr>
          <p:spPr bwMode="auto">
            <a:xfrm rot="10800000" flipV="1">
              <a:off x="3892086" y="1375707"/>
              <a:ext cx="1088133" cy="4572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14" tIns="0" rIns="0" bIns="0" numCol="1" rtlCol="0" anchor="ctr" anchorCtr="0" compatLnSpc="1">
              <a:prstTxWarp prst="textNoShape">
                <a:avLst/>
              </a:prstTxWarp>
            </a:bodyPr>
            <a:lstStyle/>
            <a:p>
              <a:pPr defTabSz="932114" fontAlgn="base">
                <a:spcBef>
                  <a:spcPct val="0"/>
                </a:spcBef>
                <a:spcAft>
                  <a:spcPct val="0"/>
                </a:spcAft>
                <a:defRPr/>
              </a:pPr>
              <a:r>
                <a:rPr lang="en-US" sz="1198" kern="0" dirty="0">
                  <a:solidFill>
                    <a:srgbClr val="FFFFFF"/>
                  </a:solidFill>
                  <a:latin typeface="Segoe UI"/>
                </a:rPr>
                <a:t>Prescriptive Analytics</a:t>
              </a:r>
            </a:p>
          </p:txBody>
        </p:sp>
        <p:sp>
          <p:nvSpPr>
            <p:cNvPr id="71" name="Right Triangle 70"/>
            <p:cNvSpPr/>
            <p:nvPr/>
          </p:nvSpPr>
          <p:spPr bwMode="auto">
            <a:xfrm flipV="1">
              <a:off x="4723210" y="1827140"/>
              <a:ext cx="82742" cy="127774"/>
            </a:xfrm>
            <a:prstGeom prst="rtTriangl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14" tIns="46623" rIns="0" bIns="46623" numCol="1" rtlCol="0" anchor="ctr" anchorCtr="0" compatLnSpc="1">
              <a:prstTxWarp prst="textNoShape">
                <a:avLst/>
              </a:prstTxWarp>
            </a:bodyPr>
            <a:lstStyle/>
            <a:p>
              <a:pPr defTabSz="932114" fontAlgn="base">
                <a:spcBef>
                  <a:spcPct val="0"/>
                </a:spcBef>
                <a:spcAft>
                  <a:spcPct val="0"/>
                </a:spcAft>
                <a:defRPr/>
              </a:pPr>
              <a:endParaRPr lang="en-US" sz="1198" kern="0" dirty="0">
                <a:solidFill>
                  <a:srgbClr val="FFFFFF"/>
                </a:solidFill>
                <a:latin typeface="Segoe UI"/>
              </a:endParaRPr>
            </a:p>
          </p:txBody>
        </p:sp>
      </p:grpSp>
      <p:sp>
        <p:nvSpPr>
          <p:cNvPr id="35" name="Freeform 34"/>
          <p:cNvSpPr/>
          <p:nvPr/>
        </p:nvSpPr>
        <p:spPr bwMode="auto">
          <a:xfrm>
            <a:off x="6255894" y="1984172"/>
            <a:ext cx="78617" cy="3839563"/>
          </a:xfrm>
          <a:custGeom>
            <a:avLst/>
            <a:gdLst>
              <a:gd name="connsiteX0" fmla="*/ 0 w 0"/>
              <a:gd name="connsiteY0" fmla="*/ 4366260 h 4366260"/>
              <a:gd name="connsiteX1" fmla="*/ 0 w 0"/>
              <a:gd name="connsiteY1" fmla="*/ 0 h 4366260"/>
            </a:gdLst>
            <a:ahLst/>
            <a:cxnLst>
              <a:cxn ang="0">
                <a:pos x="connsiteX0" y="connsiteY0"/>
              </a:cxn>
              <a:cxn ang="0">
                <a:pos x="connsiteX1" y="connsiteY1"/>
              </a:cxn>
            </a:cxnLst>
            <a:rect l="l" t="t" r="r" b="b"/>
            <a:pathLst>
              <a:path h="4366260">
                <a:moveTo>
                  <a:pt x="0" y="4366260"/>
                </a:moveTo>
                <a:lnTo>
                  <a:pt x="0" y="0"/>
                </a:lnTo>
              </a:path>
            </a:pathLst>
          </a:custGeom>
          <a:noFill/>
          <a:ln w="31750" cap="flat">
            <a:solidFill>
              <a:schemeClr val="tx1"/>
            </a:solidFill>
            <a:prstDash val="sys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384">
              <a:defRPr/>
            </a:pPr>
            <a:endParaRPr lang="en-US" kern="0">
              <a:solidFill>
                <a:srgbClr val="FFFFFF"/>
              </a:solidFill>
              <a:latin typeface="Segoe UI"/>
            </a:endParaRPr>
          </a:p>
        </p:txBody>
      </p:sp>
      <p:sp>
        <p:nvSpPr>
          <p:cNvPr id="38" name="TextBox 37"/>
          <p:cNvSpPr txBox="1"/>
          <p:nvPr/>
        </p:nvSpPr>
        <p:spPr>
          <a:xfrm>
            <a:off x="5465760" y="5784724"/>
            <a:ext cx="1655722" cy="549607"/>
          </a:xfrm>
          <a:prstGeom prst="rect">
            <a:avLst/>
          </a:prstGeom>
          <a:noFill/>
        </p:spPr>
        <p:txBody>
          <a:bodyPr wrap="none" lIns="182828" tIns="146262" rIns="182828" bIns="146262" rtlCol="0">
            <a:spAutoFit/>
          </a:bodyPr>
          <a:lstStyle/>
          <a:p>
            <a:pPr defTabSz="932384">
              <a:lnSpc>
                <a:spcPct val="90000"/>
              </a:lnSpc>
              <a:spcAft>
                <a:spcPts val="600"/>
              </a:spcAft>
              <a:defRPr/>
            </a:pPr>
            <a:r>
              <a:rPr lang="en-US" b="1" kern="0" dirty="0">
                <a:latin typeface="Segoe UI"/>
              </a:rPr>
              <a:t>DIFFICULTY</a:t>
            </a:r>
          </a:p>
        </p:txBody>
      </p:sp>
      <p:sp>
        <p:nvSpPr>
          <p:cNvPr id="50" name="TextBox 49"/>
          <p:cNvSpPr txBox="1"/>
          <p:nvPr/>
        </p:nvSpPr>
        <p:spPr>
          <a:xfrm>
            <a:off x="4066665" y="4109720"/>
            <a:ext cx="883110" cy="387798"/>
          </a:xfrm>
          <a:prstGeom prst="rect">
            <a:avLst/>
          </a:prstGeom>
          <a:noFill/>
        </p:spPr>
        <p:txBody>
          <a:bodyPr wrap="square" lIns="0" tIns="0" rIns="0" bIns="0" rtlCol="0">
            <a:spAutoFit/>
          </a:bodyPr>
          <a:lstStyle/>
          <a:p>
            <a:pPr defTabSz="932384">
              <a:lnSpc>
                <a:spcPct val="90000"/>
              </a:lnSpc>
              <a:spcAft>
                <a:spcPts val="600"/>
              </a:spcAft>
              <a:defRPr/>
            </a:pPr>
            <a:r>
              <a:rPr lang="en-US" sz="1400" kern="0" dirty="0">
                <a:latin typeface="Segoe UI"/>
              </a:rPr>
              <a:t>What </a:t>
            </a:r>
            <a:br>
              <a:rPr lang="en-US" sz="1400" kern="0" dirty="0">
                <a:latin typeface="Segoe UI"/>
              </a:rPr>
            </a:br>
            <a:r>
              <a:rPr lang="en-US" sz="1400" kern="0" dirty="0">
                <a:latin typeface="Segoe UI"/>
              </a:rPr>
              <a:t>happened?</a:t>
            </a:r>
          </a:p>
        </p:txBody>
      </p:sp>
      <p:sp>
        <p:nvSpPr>
          <p:cNvPr id="51" name="TextBox 50"/>
          <p:cNvSpPr txBox="1"/>
          <p:nvPr/>
        </p:nvSpPr>
        <p:spPr>
          <a:xfrm>
            <a:off x="5029297" y="3589973"/>
            <a:ext cx="833562" cy="387798"/>
          </a:xfrm>
          <a:prstGeom prst="rect">
            <a:avLst/>
          </a:prstGeom>
          <a:noFill/>
        </p:spPr>
        <p:txBody>
          <a:bodyPr wrap="none" lIns="0" tIns="0" rIns="0" bIns="0" rtlCol="0">
            <a:spAutoFit/>
          </a:bodyPr>
          <a:lstStyle/>
          <a:p>
            <a:pPr defTabSz="932384">
              <a:lnSpc>
                <a:spcPct val="90000"/>
              </a:lnSpc>
              <a:spcAft>
                <a:spcPts val="600"/>
              </a:spcAft>
              <a:defRPr/>
            </a:pPr>
            <a:r>
              <a:rPr lang="en-US" sz="1400" kern="0" dirty="0">
                <a:latin typeface="Segoe UI"/>
              </a:rPr>
              <a:t>Why did </a:t>
            </a:r>
            <a:br>
              <a:rPr lang="en-US" sz="1400" kern="0" dirty="0">
                <a:latin typeface="Segoe UI"/>
              </a:rPr>
            </a:br>
            <a:r>
              <a:rPr lang="en-US" sz="1400" kern="0" dirty="0">
                <a:latin typeface="Segoe UI"/>
              </a:rPr>
              <a:t>it happen?</a:t>
            </a:r>
          </a:p>
        </p:txBody>
      </p:sp>
      <p:grpSp>
        <p:nvGrpSpPr>
          <p:cNvPr id="12" name="Group 11"/>
          <p:cNvGrpSpPr/>
          <p:nvPr/>
        </p:nvGrpSpPr>
        <p:grpSpPr>
          <a:xfrm>
            <a:off x="4062670" y="4508092"/>
            <a:ext cx="1087825" cy="579043"/>
            <a:chOff x="3914506" y="1375707"/>
            <a:chExt cx="1088133" cy="579207"/>
          </a:xfrm>
          <a:pattFill prst="dkUpDiag">
            <a:fgClr>
              <a:schemeClr val="tx2"/>
            </a:fgClr>
            <a:bgClr>
              <a:schemeClr val="tx2">
                <a:lumMod val="90000"/>
                <a:lumOff val="10000"/>
              </a:schemeClr>
            </a:bgClr>
          </a:pattFill>
        </p:grpSpPr>
        <p:sp>
          <p:nvSpPr>
            <p:cNvPr id="42" name="Rectangle 41"/>
            <p:cNvSpPr/>
            <p:nvPr/>
          </p:nvSpPr>
          <p:spPr bwMode="auto">
            <a:xfrm rot="10800000" flipV="1">
              <a:off x="3914506" y="1375707"/>
              <a:ext cx="1088133" cy="4572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14" tIns="0" rIns="0" bIns="0" numCol="1" rtlCol="0" anchor="ctr" anchorCtr="0" compatLnSpc="1">
              <a:prstTxWarp prst="textNoShape">
                <a:avLst/>
              </a:prstTxWarp>
            </a:bodyPr>
            <a:lstStyle/>
            <a:p>
              <a:pPr defTabSz="932114" fontAlgn="base">
                <a:spcBef>
                  <a:spcPct val="0"/>
                </a:spcBef>
                <a:spcAft>
                  <a:spcPct val="0"/>
                </a:spcAft>
                <a:defRPr/>
              </a:pPr>
              <a:r>
                <a:rPr lang="en-US" sz="1198" kern="0" dirty="0">
                  <a:solidFill>
                    <a:srgbClr val="FFFFFF"/>
                  </a:solidFill>
                  <a:latin typeface="Segoe UI"/>
                </a:rPr>
                <a:t>Descriptive Analytics</a:t>
              </a:r>
            </a:p>
          </p:txBody>
        </p:sp>
        <p:sp>
          <p:nvSpPr>
            <p:cNvPr id="56" name="Right Triangle 55"/>
            <p:cNvSpPr/>
            <p:nvPr/>
          </p:nvSpPr>
          <p:spPr bwMode="auto">
            <a:xfrm flipV="1">
              <a:off x="4745630" y="1827140"/>
              <a:ext cx="82742" cy="127774"/>
            </a:xfrm>
            <a:prstGeom prst="rtTriangl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14" tIns="46623" rIns="0" bIns="46623" numCol="1" rtlCol="0" anchor="ctr" anchorCtr="0" compatLnSpc="1">
              <a:prstTxWarp prst="textNoShape">
                <a:avLst/>
              </a:prstTxWarp>
            </a:bodyPr>
            <a:lstStyle/>
            <a:p>
              <a:pPr defTabSz="932114" fontAlgn="base">
                <a:spcBef>
                  <a:spcPct val="0"/>
                </a:spcBef>
                <a:spcAft>
                  <a:spcPct val="0"/>
                </a:spcAft>
                <a:defRPr/>
              </a:pPr>
              <a:endParaRPr lang="en-US" sz="1198" kern="0" dirty="0">
                <a:solidFill>
                  <a:srgbClr val="FFFFFF"/>
                </a:solidFill>
                <a:latin typeface="Segoe UI"/>
              </a:endParaRPr>
            </a:p>
          </p:txBody>
        </p:sp>
      </p:grpSp>
      <p:sp>
        <p:nvSpPr>
          <p:cNvPr id="57" name="Freeform 56"/>
          <p:cNvSpPr/>
          <p:nvPr/>
        </p:nvSpPr>
        <p:spPr bwMode="auto">
          <a:xfrm>
            <a:off x="3892920" y="3204934"/>
            <a:ext cx="4732655" cy="2597195"/>
          </a:xfrm>
          <a:custGeom>
            <a:avLst/>
            <a:gdLst>
              <a:gd name="connsiteX0" fmla="*/ 0 w 9843911"/>
              <a:gd name="connsiteY0" fmla="*/ 3375378 h 3375378"/>
              <a:gd name="connsiteX1" fmla="*/ 9843911 w 9843911"/>
              <a:gd name="connsiteY1" fmla="*/ 0 h 3375378"/>
            </a:gdLst>
            <a:ahLst/>
            <a:cxnLst>
              <a:cxn ang="0">
                <a:pos x="connsiteX0" y="connsiteY0"/>
              </a:cxn>
              <a:cxn ang="0">
                <a:pos x="connsiteX1" y="connsiteY1"/>
              </a:cxn>
            </a:cxnLst>
            <a:rect l="l" t="t" r="r" b="b"/>
            <a:pathLst>
              <a:path w="9843911" h="3375378">
                <a:moveTo>
                  <a:pt x="0" y="3375378"/>
                </a:moveTo>
                <a:lnTo>
                  <a:pt x="9843911" y="0"/>
                </a:lnTo>
              </a:path>
            </a:pathLst>
          </a:custGeom>
          <a:noFill/>
          <a:ln w="63500">
            <a:solidFill>
              <a:schemeClr val="tx1"/>
            </a:solidFill>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384">
              <a:defRPr/>
            </a:pPr>
            <a:endParaRPr lang="en-US" kern="0">
              <a:solidFill>
                <a:srgbClr val="FFFFFF"/>
              </a:solidFill>
              <a:latin typeface="Segoe UI"/>
            </a:endParaRPr>
          </a:p>
        </p:txBody>
      </p:sp>
      <p:sp>
        <p:nvSpPr>
          <p:cNvPr id="58" name="TextBox 57"/>
          <p:cNvSpPr txBox="1"/>
          <p:nvPr/>
        </p:nvSpPr>
        <p:spPr>
          <a:xfrm rot="19849430">
            <a:off x="4103817" y="5173864"/>
            <a:ext cx="1483904" cy="225749"/>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lIns="0" tIns="0" rIns="91414" bIns="0" rtlCol="0">
            <a:spAutoFit/>
          </a:bodyPr>
          <a:lstStyle/>
          <a:p>
            <a:pPr defTabSz="932384">
              <a:lnSpc>
                <a:spcPct val="90000"/>
              </a:lnSpc>
              <a:spcAft>
                <a:spcPts val="600"/>
              </a:spcAft>
              <a:defRPr/>
            </a:pPr>
            <a:r>
              <a:rPr lang="en-US" sz="1598" kern="0" dirty="0">
                <a:solidFill>
                  <a:srgbClr val="FFFFFF"/>
                </a:solidFill>
                <a:latin typeface="Segoe UI"/>
              </a:rPr>
              <a:t>INFORMATION</a:t>
            </a:r>
            <a:endParaRPr lang="en-US" sz="1398" kern="0" dirty="0">
              <a:solidFill>
                <a:srgbClr val="FFFFFF"/>
              </a:solidFill>
              <a:latin typeface="Segoe UI"/>
            </a:endParaRPr>
          </a:p>
        </p:txBody>
      </p:sp>
      <p:grpSp>
        <p:nvGrpSpPr>
          <p:cNvPr id="63" name="Group 62"/>
          <p:cNvGrpSpPr/>
          <p:nvPr/>
        </p:nvGrpSpPr>
        <p:grpSpPr>
          <a:xfrm>
            <a:off x="5023109" y="4000266"/>
            <a:ext cx="1087825" cy="579043"/>
            <a:chOff x="3914506" y="1375707"/>
            <a:chExt cx="1088133" cy="579207"/>
          </a:xfrm>
          <a:pattFill prst="dkUpDiag">
            <a:fgClr>
              <a:schemeClr val="tx2"/>
            </a:fgClr>
            <a:bgClr>
              <a:schemeClr val="tx2">
                <a:lumMod val="90000"/>
                <a:lumOff val="10000"/>
              </a:schemeClr>
            </a:bgClr>
          </a:pattFill>
        </p:grpSpPr>
        <p:sp>
          <p:nvSpPr>
            <p:cNvPr id="64" name="Rectangle 63"/>
            <p:cNvSpPr/>
            <p:nvPr/>
          </p:nvSpPr>
          <p:spPr bwMode="auto">
            <a:xfrm rot="10800000" flipV="1">
              <a:off x="3914506" y="1375707"/>
              <a:ext cx="1088133" cy="4572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14" tIns="0" rIns="0" bIns="0" numCol="1" rtlCol="0" anchor="ctr" anchorCtr="0" compatLnSpc="1">
              <a:prstTxWarp prst="textNoShape">
                <a:avLst/>
              </a:prstTxWarp>
            </a:bodyPr>
            <a:lstStyle/>
            <a:p>
              <a:pPr defTabSz="932114" fontAlgn="base">
                <a:spcBef>
                  <a:spcPct val="0"/>
                </a:spcBef>
                <a:spcAft>
                  <a:spcPct val="0"/>
                </a:spcAft>
                <a:defRPr/>
              </a:pPr>
              <a:r>
                <a:rPr lang="en-US" sz="1198" kern="0" dirty="0">
                  <a:solidFill>
                    <a:srgbClr val="FFFFFF"/>
                  </a:solidFill>
                  <a:latin typeface="Segoe UI"/>
                </a:rPr>
                <a:t>Diagnostic Analytics</a:t>
              </a:r>
            </a:p>
          </p:txBody>
        </p:sp>
        <p:sp>
          <p:nvSpPr>
            <p:cNvPr id="65" name="Right Triangle 64"/>
            <p:cNvSpPr/>
            <p:nvPr/>
          </p:nvSpPr>
          <p:spPr bwMode="auto">
            <a:xfrm flipV="1">
              <a:off x="4745630" y="1827140"/>
              <a:ext cx="82742" cy="127774"/>
            </a:xfrm>
            <a:prstGeom prst="rtTriangl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14" tIns="46623" rIns="0" bIns="46623" numCol="1" rtlCol="0" anchor="ctr" anchorCtr="0" compatLnSpc="1">
              <a:prstTxWarp prst="textNoShape">
                <a:avLst/>
              </a:prstTxWarp>
            </a:bodyPr>
            <a:lstStyle/>
            <a:p>
              <a:pPr defTabSz="932114" fontAlgn="base">
                <a:spcBef>
                  <a:spcPct val="0"/>
                </a:spcBef>
                <a:spcAft>
                  <a:spcPct val="0"/>
                </a:spcAft>
                <a:defRPr/>
              </a:pPr>
              <a:endParaRPr lang="en-US" sz="1198" kern="0" dirty="0">
                <a:solidFill>
                  <a:srgbClr val="FFFFFF"/>
                </a:solidFill>
                <a:latin typeface="Segoe UI"/>
              </a:endParaRPr>
            </a:p>
          </p:txBody>
        </p:sp>
      </p:grpSp>
      <p:sp>
        <p:nvSpPr>
          <p:cNvPr id="36" name="Freeform 35"/>
          <p:cNvSpPr/>
          <p:nvPr/>
        </p:nvSpPr>
        <p:spPr bwMode="auto">
          <a:xfrm>
            <a:off x="3892921" y="1984171"/>
            <a:ext cx="4711559" cy="3846724"/>
          </a:xfrm>
          <a:custGeom>
            <a:avLst/>
            <a:gdLst>
              <a:gd name="connsiteX0" fmla="*/ 0 w 6445404"/>
              <a:gd name="connsiteY0" fmla="*/ 0 h 2955073"/>
              <a:gd name="connsiteX1" fmla="*/ 0 w 6445404"/>
              <a:gd name="connsiteY1" fmla="*/ 2955073 h 2955073"/>
              <a:gd name="connsiteX2" fmla="*/ 6445404 w 6445404"/>
              <a:gd name="connsiteY2" fmla="*/ 2955073 h 2955073"/>
            </a:gdLst>
            <a:ahLst/>
            <a:cxnLst>
              <a:cxn ang="0">
                <a:pos x="connsiteX0" y="connsiteY0"/>
              </a:cxn>
              <a:cxn ang="0">
                <a:pos x="connsiteX1" y="connsiteY1"/>
              </a:cxn>
              <a:cxn ang="0">
                <a:pos x="connsiteX2" y="connsiteY2"/>
              </a:cxn>
            </a:cxnLst>
            <a:rect l="l" t="t" r="r" b="b"/>
            <a:pathLst>
              <a:path w="6445404" h="2955073">
                <a:moveTo>
                  <a:pt x="0" y="0"/>
                </a:moveTo>
                <a:lnTo>
                  <a:pt x="0" y="2955073"/>
                </a:lnTo>
                <a:lnTo>
                  <a:pt x="6445404" y="2955073"/>
                </a:lnTo>
              </a:path>
            </a:pathLst>
          </a:custGeom>
          <a:ln w="38100" cap="flat" cmpd="sng" algn="ctr">
            <a:solidFill>
              <a:schemeClr val="tx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defTabSz="932384">
              <a:defRPr/>
            </a:pPr>
            <a:endParaRPr lang="en-US" sz="2000" kern="0">
              <a:solidFill>
                <a:srgbClr val="FFFFFF"/>
              </a:solidFill>
              <a:latin typeface="Segoe UI"/>
            </a:endParaRPr>
          </a:p>
        </p:txBody>
      </p:sp>
      <p:sp>
        <p:nvSpPr>
          <p:cNvPr id="37" name="TextBox 36"/>
          <p:cNvSpPr txBox="1"/>
          <p:nvPr/>
        </p:nvSpPr>
        <p:spPr>
          <a:xfrm rot="16200000">
            <a:off x="3154920" y="2320370"/>
            <a:ext cx="1108104" cy="549607"/>
          </a:xfrm>
          <a:prstGeom prst="rect">
            <a:avLst/>
          </a:prstGeom>
          <a:noFill/>
        </p:spPr>
        <p:txBody>
          <a:bodyPr wrap="none" lIns="182828" tIns="146262" rIns="182828" bIns="146262" rtlCol="0">
            <a:spAutoFit/>
          </a:bodyPr>
          <a:lstStyle/>
          <a:p>
            <a:pPr defTabSz="932384">
              <a:lnSpc>
                <a:spcPct val="90000"/>
              </a:lnSpc>
              <a:spcAft>
                <a:spcPts val="600"/>
              </a:spcAft>
              <a:defRPr/>
            </a:pPr>
            <a:r>
              <a:rPr lang="en-US" b="1" kern="0" dirty="0">
                <a:latin typeface="Segoe UI"/>
              </a:rPr>
              <a:t>VALUE</a:t>
            </a:r>
          </a:p>
        </p:txBody>
      </p:sp>
      <p:sp>
        <p:nvSpPr>
          <p:cNvPr id="59" name="TextBox 58"/>
          <p:cNvSpPr txBox="1"/>
          <p:nvPr/>
        </p:nvSpPr>
        <p:spPr>
          <a:xfrm rot="19852879">
            <a:off x="6820373" y="3666079"/>
            <a:ext cx="1577846" cy="22134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lIns="91414" tIns="0" rIns="91414" bIns="0" rtlCol="0">
            <a:spAutoFit/>
          </a:bodyPr>
          <a:lstStyle/>
          <a:p>
            <a:pPr defTabSz="932384">
              <a:lnSpc>
                <a:spcPct val="90000"/>
              </a:lnSpc>
              <a:spcAft>
                <a:spcPts val="600"/>
              </a:spcAft>
              <a:defRPr/>
            </a:pPr>
            <a:r>
              <a:rPr lang="en-US" sz="1598" kern="0" dirty="0">
                <a:solidFill>
                  <a:srgbClr val="FFFFFF"/>
                </a:solidFill>
                <a:latin typeface="Segoe UI"/>
              </a:rPr>
              <a:t>OPTIMIZATION</a:t>
            </a:r>
          </a:p>
        </p:txBody>
      </p:sp>
      <p:sp>
        <p:nvSpPr>
          <p:cNvPr id="44" name="Freeform 43"/>
          <p:cNvSpPr/>
          <p:nvPr/>
        </p:nvSpPr>
        <p:spPr bwMode="auto">
          <a:xfrm>
            <a:off x="285264" y="1985415"/>
            <a:ext cx="3787064" cy="3838317"/>
          </a:xfrm>
          <a:custGeom>
            <a:avLst/>
            <a:gdLst>
              <a:gd name="connsiteX0" fmla="*/ 0 w 3788138"/>
              <a:gd name="connsiteY0" fmla="*/ 0 h 3393205"/>
              <a:gd name="connsiteX1" fmla="*/ 3164410 w 3788138"/>
              <a:gd name="connsiteY1" fmla="*/ 0 h 3393205"/>
              <a:gd name="connsiteX2" fmla="*/ 3164410 w 3788138"/>
              <a:gd name="connsiteY2" fmla="*/ 1322541 h 3393205"/>
              <a:gd name="connsiteX3" fmla="*/ 3404995 w 3788138"/>
              <a:gd name="connsiteY3" fmla="*/ 1322541 h 3393205"/>
              <a:gd name="connsiteX4" fmla="*/ 3404995 w 3788138"/>
              <a:gd name="connsiteY4" fmla="*/ 1082467 h 3393205"/>
              <a:gd name="connsiteX5" fmla="*/ 3788138 w 3788138"/>
              <a:gd name="connsiteY5" fmla="*/ 1562616 h 3393205"/>
              <a:gd name="connsiteX6" fmla="*/ 3404995 w 3788138"/>
              <a:gd name="connsiteY6" fmla="*/ 2042764 h 3393205"/>
              <a:gd name="connsiteX7" fmla="*/ 3404995 w 3788138"/>
              <a:gd name="connsiteY7" fmla="*/ 1802690 h 3393205"/>
              <a:gd name="connsiteX8" fmla="*/ 3164410 w 3788138"/>
              <a:gd name="connsiteY8" fmla="*/ 1802690 h 3393205"/>
              <a:gd name="connsiteX9" fmla="*/ 3164410 w 3788138"/>
              <a:gd name="connsiteY9" fmla="*/ 3393205 h 3393205"/>
              <a:gd name="connsiteX10" fmla="*/ 0 w 3788138"/>
              <a:gd name="connsiteY10" fmla="*/ 3393205 h 339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8138" h="3393205">
                <a:moveTo>
                  <a:pt x="0" y="0"/>
                </a:moveTo>
                <a:lnTo>
                  <a:pt x="3164410" y="0"/>
                </a:lnTo>
                <a:lnTo>
                  <a:pt x="3164410" y="1322541"/>
                </a:lnTo>
                <a:lnTo>
                  <a:pt x="3404995" y="1322541"/>
                </a:lnTo>
                <a:lnTo>
                  <a:pt x="3404995" y="1082467"/>
                </a:lnTo>
                <a:lnTo>
                  <a:pt x="3788138" y="1562616"/>
                </a:lnTo>
                <a:lnTo>
                  <a:pt x="3404995" y="2042764"/>
                </a:lnTo>
                <a:lnTo>
                  <a:pt x="3404995" y="1802690"/>
                </a:lnTo>
                <a:lnTo>
                  <a:pt x="3164410" y="1802690"/>
                </a:lnTo>
                <a:lnTo>
                  <a:pt x="3164410" y="3393205"/>
                </a:lnTo>
                <a:lnTo>
                  <a:pt x="0" y="3393205"/>
                </a:lnTo>
                <a:close/>
              </a:path>
            </a:pathLst>
          </a:custGeom>
          <a:solidFill>
            <a:schemeClr val="bg2"/>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a:lnSpc>
                <a:spcPct val="90000"/>
              </a:lnSpc>
              <a:defRPr/>
            </a:pPr>
            <a:r>
              <a:rPr lang="en-US" sz="3198" kern="0" dirty="0">
                <a:solidFill>
                  <a:schemeClr val="tx1"/>
                </a:solidFill>
                <a:latin typeface="Segoe UI"/>
                <a:ea typeface="Segoe UI" pitchFamily="34" charset="0"/>
                <a:cs typeface="Segoe UI" pitchFamily="34" charset="0"/>
              </a:rPr>
              <a:t>Top-Down</a:t>
            </a:r>
          </a:p>
          <a:p>
            <a:pPr defTabSz="932114">
              <a:lnSpc>
                <a:spcPct val="90000"/>
              </a:lnSpc>
              <a:defRPr/>
            </a:pPr>
            <a:r>
              <a:rPr lang="en-US" sz="2000" kern="0" dirty="0">
                <a:solidFill>
                  <a:schemeClr val="tx1"/>
                </a:solidFill>
                <a:latin typeface="Segoe UI"/>
                <a:ea typeface="Segoe UI" pitchFamily="34" charset="0"/>
                <a:cs typeface="Segoe UI" pitchFamily="34" charset="0"/>
              </a:rPr>
              <a:t>(Deductive)</a:t>
            </a:r>
          </a:p>
          <a:p>
            <a:pPr algn="ctr" defTabSz="932114"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Down Arrow 23"/>
          <p:cNvSpPr/>
          <p:nvPr/>
        </p:nvSpPr>
        <p:spPr bwMode="auto">
          <a:xfrm>
            <a:off x="1347130" y="3193573"/>
            <a:ext cx="1869016" cy="2551578"/>
          </a:xfrm>
          <a:prstGeom prst="downArrow">
            <a:avLst>
              <a:gd name="adj1" fmla="val 50000"/>
              <a:gd name="adj2" fmla="val 36893"/>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p:cNvSpPr/>
          <p:nvPr/>
        </p:nvSpPr>
        <p:spPr bwMode="auto">
          <a:xfrm>
            <a:off x="1178271" y="4527753"/>
            <a:ext cx="1350399" cy="382577"/>
          </a:xfrm>
          <a:prstGeom prst="rect">
            <a:avLst/>
          </a:prstGeom>
          <a:solidFill>
            <a:schemeClr val="bg2"/>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48" kern="0" dirty="0">
                <a:solidFill>
                  <a:schemeClr val="tx1"/>
                </a:solidFill>
                <a:latin typeface="Segoe UI Semibold" panose="020B0702040204020203" pitchFamily="34" charset="0"/>
                <a:ea typeface="Segoe UI" pitchFamily="34" charset="0"/>
                <a:cs typeface="Segoe UI" pitchFamily="34" charset="0"/>
              </a:rPr>
              <a:t>Confirmation</a:t>
            </a:r>
          </a:p>
        </p:txBody>
      </p:sp>
      <p:sp>
        <p:nvSpPr>
          <p:cNvPr id="13" name="Rectangle 12"/>
          <p:cNvSpPr/>
          <p:nvPr/>
        </p:nvSpPr>
        <p:spPr bwMode="auto">
          <a:xfrm>
            <a:off x="1171650" y="3279659"/>
            <a:ext cx="1350399" cy="382577"/>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48" kern="0" dirty="0">
                <a:solidFill>
                  <a:schemeClr val="bg1"/>
                </a:solidFill>
                <a:latin typeface="Segoe UI Semibold" panose="020B0702040204020203" pitchFamily="34" charset="0"/>
                <a:ea typeface="Segoe UI" pitchFamily="34" charset="0"/>
                <a:cs typeface="Segoe UI" pitchFamily="34" charset="0"/>
              </a:rPr>
              <a:t>Theory</a:t>
            </a:r>
          </a:p>
        </p:txBody>
      </p:sp>
      <p:sp>
        <p:nvSpPr>
          <p:cNvPr id="14" name="Rectangle 13"/>
          <p:cNvSpPr/>
          <p:nvPr/>
        </p:nvSpPr>
        <p:spPr bwMode="auto">
          <a:xfrm>
            <a:off x="1178271" y="3695314"/>
            <a:ext cx="1350399" cy="382577"/>
          </a:xfrm>
          <a:prstGeom prst="rect">
            <a:avLst/>
          </a:prstGeom>
          <a:solidFill>
            <a:schemeClr val="bg2"/>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48" kern="0" dirty="0">
                <a:solidFill>
                  <a:schemeClr val="tx1"/>
                </a:solidFill>
                <a:latin typeface="Segoe UI Semibold" panose="020B0702040204020203" pitchFamily="34" charset="0"/>
                <a:ea typeface="Segoe UI" pitchFamily="34" charset="0"/>
                <a:cs typeface="Segoe UI" pitchFamily="34" charset="0"/>
              </a:rPr>
              <a:t>Hypothesis</a:t>
            </a:r>
          </a:p>
        </p:txBody>
      </p:sp>
      <p:sp>
        <p:nvSpPr>
          <p:cNvPr id="15" name="Rectangle 14"/>
          <p:cNvSpPr/>
          <p:nvPr/>
        </p:nvSpPr>
        <p:spPr bwMode="auto">
          <a:xfrm>
            <a:off x="1178271" y="4110967"/>
            <a:ext cx="1350399" cy="382577"/>
          </a:xfrm>
          <a:prstGeom prst="rect">
            <a:avLst/>
          </a:prstGeom>
          <a:solidFill>
            <a:schemeClr val="bg2"/>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48" kern="0" dirty="0">
                <a:solidFill>
                  <a:schemeClr val="tx1"/>
                </a:solidFill>
                <a:latin typeface="Segoe UI Semibold" panose="020B0702040204020203" pitchFamily="34" charset="0"/>
                <a:ea typeface="Segoe UI" pitchFamily="34" charset="0"/>
                <a:cs typeface="Segoe UI" pitchFamily="34" charset="0"/>
              </a:rPr>
              <a:t>Observation</a:t>
            </a:r>
          </a:p>
        </p:txBody>
      </p:sp>
      <p:sp>
        <p:nvSpPr>
          <p:cNvPr id="6" name="Title 1"/>
          <p:cNvSpPr>
            <a:spLocks noGrp="1"/>
          </p:cNvSpPr>
          <p:nvPr>
            <p:ph type="title" idx="4294967295"/>
          </p:nvPr>
        </p:nvSpPr>
        <p:spPr>
          <a:xfrm>
            <a:off x="277813" y="177800"/>
            <a:ext cx="12158662" cy="917575"/>
          </a:xfrm>
        </p:spPr>
        <p:txBody>
          <a:bodyPr/>
          <a:lstStyle/>
          <a:p>
            <a:r>
              <a:rPr lang="en-US" dirty="0"/>
              <a:t>Two Approaches to Information Management for Analytics: Top-Down + Bottom-Up</a:t>
            </a:r>
          </a:p>
        </p:txBody>
      </p:sp>
    </p:spTree>
    <p:extLst>
      <p:ext uri="{BB962C8B-B14F-4D97-AF65-F5344CB8AC3E}">
        <p14:creationId xmlns:p14="http://schemas.microsoft.com/office/powerpoint/2010/main" val="372211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10"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500"/>
                                        <p:tgtEl>
                                          <p:spTgt spid="6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fade">
                                      <p:cBhvr>
                                        <p:cTn id="69" dur="500"/>
                                        <p:tgtEl>
                                          <p:spTgt spid="59"/>
                                        </p:tgtEl>
                                      </p:cBhvr>
                                    </p:animEffect>
                                  </p:childTnLst>
                                </p:cTn>
                              </p:par>
                              <p:par>
                                <p:cTn id="70" presetID="2" presetClass="entr" presetSubtype="4" decel="10000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additive="base">
                                        <p:cTn id="72" dur="500" fill="hold"/>
                                        <p:tgtEl>
                                          <p:spTgt spid="25"/>
                                        </p:tgtEl>
                                        <p:attrNameLst>
                                          <p:attrName>ppt_x</p:attrName>
                                        </p:attrNameLst>
                                      </p:cBhvr>
                                      <p:tavLst>
                                        <p:tav tm="0">
                                          <p:val>
                                            <p:strVal val="#ppt_x"/>
                                          </p:val>
                                        </p:tav>
                                        <p:tav tm="100000">
                                          <p:val>
                                            <p:strVal val="#ppt_x"/>
                                          </p:val>
                                        </p:tav>
                                      </p:tavLst>
                                    </p:anim>
                                    <p:anim calcmode="lin" valueType="num">
                                      <p:cBhvr additive="base">
                                        <p:cTn id="73" dur="500" fill="hold"/>
                                        <p:tgtEl>
                                          <p:spTgt spid="25"/>
                                        </p:tgtEl>
                                        <p:attrNameLst>
                                          <p:attrName>ppt_y</p:attrName>
                                        </p:attrNameLst>
                                      </p:cBhvr>
                                      <p:tavLst>
                                        <p:tav tm="0">
                                          <p:val>
                                            <p:strVal val="1+#ppt_h/2"/>
                                          </p:val>
                                        </p:tav>
                                        <p:tav tm="100000">
                                          <p:val>
                                            <p:strVal val="#ppt_y"/>
                                          </p:val>
                                        </p:tav>
                                      </p:tavLst>
                                    </p:anim>
                                  </p:childTnLst>
                                </p:cTn>
                              </p:par>
                              <p:par>
                                <p:cTn id="74" presetID="2" presetClass="entr" presetSubtype="4" decel="100000" fill="hold" grpId="0" nodeType="withEffect">
                                  <p:stCondLst>
                                    <p:cond delay="25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1+#ppt_h/2"/>
                                          </p:val>
                                        </p:tav>
                                        <p:tav tm="100000">
                                          <p:val>
                                            <p:strVal val="#ppt_y"/>
                                          </p:val>
                                        </p:tav>
                                      </p:tavLst>
                                    </p:anim>
                                  </p:childTnLst>
                                </p:cTn>
                              </p:par>
                              <p:par>
                                <p:cTn id="78" presetID="2" presetClass="entr" presetSubtype="4" decel="100000" fill="hold" grpId="0" nodeType="withEffect">
                                  <p:stCondLst>
                                    <p:cond delay="50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ppt_x"/>
                                          </p:val>
                                        </p:tav>
                                        <p:tav tm="100000">
                                          <p:val>
                                            <p:strVal val="#ppt_x"/>
                                          </p:val>
                                        </p:tav>
                                      </p:tavLst>
                                    </p:anim>
                                    <p:anim calcmode="lin" valueType="num">
                                      <p:cBhvr additive="base">
                                        <p:cTn id="81" dur="500" fill="hold"/>
                                        <p:tgtEl>
                                          <p:spTgt spid="21"/>
                                        </p:tgtEl>
                                        <p:attrNameLst>
                                          <p:attrName>ppt_y</p:attrName>
                                        </p:attrNameLst>
                                      </p:cBhvr>
                                      <p:tavLst>
                                        <p:tav tm="0">
                                          <p:val>
                                            <p:strVal val="1+#ppt_h/2"/>
                                          </p:val>
                                        </p:tav>
                                        <p:tav tm="100000">
                                          <p:val>
                                            <p:strVal val="#ppt_y"/>
                                          </p:val>
                                        </p:tav>
                                      </p:tavLst>
                                    </p:anim>
                                  </p:childTnLst>
                                </p:cTn>
                              </p:par>
                              <p:par>
                                <p:cTn id="82" presetID="2" presetClass="entr" presetSubtype="4" decel="100000" fill="hold" grpId="0" nodeType="withEffect">
                                  <p:stCondLst>
                                    <p:cond delay="750"/>
                                  </p:stCondLst>
                                  <p:childTnLst>
                                    <p:set>
                                      <p:cBhvr>
                                        <p:cTn id="83" dur="1" fill="hold">
                                          <p:stCondLst>
                                            <p:cond delay="0"/>
                                          </p:stCondLst>
                                        </p:cTn>
                                        <p:tgtEl>
                                          <p:spTgt spid="19"/>
                                        </p:tgtEl>
                                        <p:attrNameLst>
                                          <p:attrName>style.visibility</p:attrName>
                                        </p:attrNameLst>
                                      </p:cBhvr>
                                      <p:to>
                                        <p:strVal val="visible"/>
                                      </p:to>
                                    </p:set>
                                    <p:anim calcmode="lin" valueType="num">
                                      <p:cBhvr additive="base">
                                        <p:cTn id="84" dur="500" fill="hold"/>
                                        <p:tgtEl>
                                          <p:spTgt spid="19"/>
                                        </p:tgtEl>
                                        <p:attrNameLst>
                                          <p:attrName>ppt_x</p:attrName>
                                        </p:attrNameLst>
                                      </p:cBhvr>
                                      <p:tavLst>
                                        <p:tav tm="0">
                                          <p:val>
                                            <p:strVal val="#ppt_x"/>
                                          </p:val>
                                        </p:tav>
                                        <p:tav tm="100000">
                                          <p:val>
                                            <p:strVal val="#ppt_x"/>
                                          </p:val>
                                        </p:tav>
                                      </p:tavLst>
                                    </p:anim>
                                    <p:anim calcmode="lin" valueType="num">
                                      <p:cBhvr additive="base">
                                        <p:cTn id="85" dur="500" fill="hold"/>
                                        <p:tgtEl>
                                          <p:spTgt spid="19"/>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1000"/>
                                  </p:stCondLst>
                                  <p:childTnLst>
                                    <p:set>
                                      <p:cBhvr>
                                        <p:cTn id="87" dur="1" fill="hold">
                                          <p:stCondLst>
                                            <p:cond delay="0"/>
                                          </p:stCondLst>
                                        </p:cTn>
                                        <p:tgtEl>
                                          <p:spTgt spid="18"/>
                                        </p:tgtEl>
                                        <p:attrNameLst>
                                          <p:attrName>style.visibility</p:attrName>
                                        </p:attrNameLst>
                                      </p:cBhvr>
                                      <p:to>
                                        <p:strVal val="visible"/>
                                      </p:to>
                                    </p:set>
                                    <p:anim calcmode="lin" valueType="num">
                                      <p:cBhvr additive="base">
                                        <p:cTn id="88" dur="500" fill="hold"/>
                                        <p:tgtEl>
                                          <p:spTgt spid="18"/>
                                        </p:tgtEl>
                                        <p:attrNameLst>
                                          <p:attrName>ppt_x</p:attrName>
                                        </p:attrNameLst>
                                      </p:cBhvr>
                                      <p:tavLst>
                                        <p:tav tm="0">
                                          <p:val>
                                            <p:strVal val="#ppt_x"/>
                                          </p:val>
                                        </p:tav>
                                        <p:tav tm="100000">
                                          <p:val>
                                            <p:strVal val="#ppt_x"/>
                                          </p:val>
                                        </p:tav>
                                      </p:tavLst>
                                    </p:anim>
                                    <p:anim calcmode="lin" valueType="num">
                                      <p:cBhvr additive="base">
                                        <p:cTn id="8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8" grpId="0" animBg="1"/>
      <p:bldP spid="19" grpId="0" animBg="1"/>
      <p:bldP spid="20" grpId="0" animBg="1"/>
      <p:bldP spid="21" grpId="0" animBg="1"/>
      <p:bldP spid="52" grpId="0"/>
      <p:bldP spid="53" grpId="0"/>
      <p:bldP spid="35" grpId="0" animBg="1"/>
      <p:bldP spid="38" grpId="0"/>
      <p:bldP spid="50" grpId="0"/>
      <p:bldP spid="51" grpId="0"/>
      <p:bldP spid="57" grpId="0" animBg="1"/>
      <p:bldP spid="58" grpId="0" animBg="1"/>
      <p:bldP spid="36" grpId="0" animBg="1"/>
      <p:bldP spid="37" grpId="0"/>
      <p:bldP spid="59" grpId="0" animBg="1"/>
      <p:bldP spid="24" grpId="0" animBg="1"/>
      <p:bldP spid="16" grpId="0" animBg="1"/>
      <p:bldP spid="13"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A55D-F29A-4E33-A70C-1207A8D62D11}"/>
              </a:ext>
            </a:extLst>
          </p:cNvPr>
          <p:cNvSpPr>
            <a:spLocks noGrp="1"/>
          </p:cNvSpPr>
          <p:nvPr>
            <p:ph type="title"/>
          </p:nvPr>
        </p:nvSpPr>
        <p:spPr/>
        <p:txBody>
          <a:bodyPr/>
          <a:lstStyle/>
          <a:p>
            <a:r>
              <a:rPr lang="en-US" dirty="0"/>
              <a:t>Gen 2 Price Performance</a:t>
            </a:r>
            <a:br>
              <a:rPr lang="en-US" dirty="0"/>
            </a:br>
            <a:r>
              <a:rPr lang="en-US" sz="3600" dirty="0"/>
              <a:t>10TB TPC-H</a:t>
            </a:r>
            <a:endParaRPr lang="en-GB" dirty="0"/>
          </a:p>
        </p:txBody>
      </p:sp>
      <p:sp>
        <p:nvSpPr>
          <p:cNvPr id="3" name="Text Placeholder 2">
            <a:extLst>
              <a:ext uri="{FF2B5EF4-FFF2-40B4-BE49-F238E27FC236}">
                <a16:creationId xmlns:a16="http://schemas.microsoft.com/office/drawing/2014/main" id="{2827EA84-BFF7-4250-9DF5-3D46B7B43D5E}"/>
              </a:ext>
            </a:extLst>
          </p:cNvPr>
          <p:cNvSpPr>
            <a:spLocks noGrp="1"/>
          </p:cNvSpPr>
          <p:nvPr>
            <p:ph type="body" sz="quarter" idx="10"/>
          </p:nvPr>
        </p:nvSpPr>
        <p:spPr>
          <a:xfrm>
            <a:off x="274638" y="1212850"/>
            <a:ext cx="11888787" cy="1292662"/>
          </a:xfrm>
        </p:spPr>
        <p:txBody>
          <a:bodyPr/>
          <a:lstStyle/>
          <a:p>
            <a:endParaRPr lang="en-US" dirty="0"/>
          </a:p>
          <a:p>
            <a:endParaRPr lang="en-US" dirty="0"/>
          </a:p>
        </p:txBody>
      </p:sp>
      <p:graphicFrame>
        <p:nvGraphicFramePr>
          <p:cNvPr id="6" name="Chart 5">
            <a:extLst>
              <a:ext uri="{FF2B5EF4-FFF2-40B4-BE49-F238E27FC236}">
                <a16:creationId xmlns:a16="http://schemas.microsoft.com/office/drawing/2014/main" id="{6D185386-320D-4496-B0C9-7DACB8102472}"/>
              </a:ext>
            </a:extLst>
          </p:cNvPr>
          <p:cNvGraphicFramePr/>
          <p:nvPr>
            <p:extLst>
              <p:ext uri="{D42A27DB-BD31-4B8C-83A1-F6EECF244321}">
                <p14:modId xmlns:p14="http://schemas.microsoft.com/office/powerpoint/2010/main" val="2849972779"/>
              </p:ext>
            </p:extLst>
          </p:nvPr>
        </p:nvGraphicFramePr>
        <p:xfrm>
          <a:off x="272272" y="982662"/>
          <a:ext cx="11888787" cy="57165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999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 2 Price Performance – INTERNAL LABS</a:t>
            </a:r>
            <a:br>
              <a:rPr lang="en-US" dirty="0"/>
            </a:br>
            <a:r>
              <a:rPr lang="en-US" sz="3200" dirty="0"/>
              <a:t>10TB TPC-H</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95770567"/>
              </p:ext>
            </p:extLst>
          </p:nvPr>
        </p:nvGraphicFramePr>
        <p:xfrm>
          <a:off x="274637" y="1592262"/>
          <a:ext cx="11889566" cy="5120640"/>
        </p:xfrm>
        <a:graphic>
          <a:graphicData uri="http://schemas.openxmlformats.org/drawingml/2006/table">
            <a:tbl>
              <a:tblPr firstRow="1">
                <a:tableStyleId>{5C22544A-7EE6-4342-B048-85BDC9FD1C3A}</a:tableStyleId>
              </a:tblPr>
              <a:tblGrid>
                <a:gridCol w="2161739">
                  <a:extLst>
                    <a:ext uri="{9D8B030D-6E8A-4147-A177-3AD203B41FA5}">
                      <a16:colId xmlns:a16="http://schemas.microsoft.com/office/drawing/2014/main" val="20000"/>
                    </a:ext>
                  </a:extLst>
                </a:gridCol>
                <a:gridCol w="3242609">
                  <a:extLst>
                    <a:ext uri="{9D8B030D-6E8A-4147-A177-3AD203B41FA5}">
                      <a16:colId xmlns:a16="http://schemas.microsoft.com/office/drawing/2014/main" val="20001"/>
                    </a:ext>
                  </a:extLst>
                </a:gridCol>
                <a:gridCol w="3242609">
                  <a:extLst>
                    <a:ext uri="{9D8B030D-6E8A-4147-A177-3AD203B41FA5}">
                      <a16:colId xmlns:a16="http://schemas.microsoft.com/office/drawing/2014/main" val="20002"/>
                    </a:ext>
                  </a:extLst>
                </a:gridCol>
                <a:gridCol w="3242609">
                  <a:extLst>
                    <a:ext uri="{9D8B030D-6E8A-4147-A177-3AD203B41FA5}">
                      <a16:colId xmlns:a16="http://schemas.microsoft.com/office/drawing/2014/main" val="20003"/>
                    </a:ext>
                  </a:extLst>
                </a:gridCol>
              </a:tblGrid>
              <a:tr h="731520">
                <a:tc>
                  <a:txBody>
                    <a:bodyPr/>
                    <a:lstStyle/>
                    <a:p>
                      <a:pPr algn="l"/>
                      <a:endParaRPr lang="en-US" sz="2400" b="0" dirty="0">
                        <a:gradFill>
                          <a:gsLst>
                            <a:gs pos="94891">
                              <a:srgbClr val="FFFFFF"/>
                            </a:gs>
                            <a:gs pos="81752">
                              <a:srgbClr val="FFFFFF"/>
                            </a:gs>
                          </a:gsLst>
                          <a:lin ang="5400000" scaled="1"/>
                        </a:gradFill>
                        <a:latin typeface="+mj-lt"/>
                      </a:endParaRPr>
                    </a:p>
                  </a:txBody>
                  <a:tcPr marL="182880" marR="182880" marT="91440" marB="9144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1" dirty="0">
                          <a:gradFill>
                            <a:gsLst>
                              <a:gs pos="94891">
                                <a:srgbClr val="FFFFFF"/>
                              </a:gs>
                              <a:gs pos="81752">
                                <a:srgbClr val="FFFFFF"/>
                              </a:gs>
                            </a:gsLst>
                            <a:lin ang="5400000" scaled="1"/>
                          </a:gradFill>
                          <a:latin typeface="+mj-lt"/>
                        </a:rPr>
                        <a:t>SQLDW</a:t>
                      </a:r>
                    </a:p>
                  </a:txBody>
                  <a:tcPr marL="182880" marR="182880" marT="91440" marB="91440" anchor="ctr">
                    <a:lnL w="12700" cmpd="sng">
                      <a:noFill/>
                    </a:lnL>
                    <a:lnR w="12700" cmpd="sng">
                      <a:noFill/>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gradFill>
                            <a:gsLst>
                              <a:gs pos="94891">
                                <a:srgbClr val="FFFFFF"/>
                              </a:gs>
                              <a:gs pos="81752">
                                <a:srgbClr val="FFFFFF"/>
                              </a:gs>
                            </a:gsLst>
                            <a:lin ang="5400000" scaled="1"/>
                          </a:gradFill>
                          <a:latin typeface="+mj-lt"/>
                        </a:rPr>
                        <a:t>Redshift</a:t>
                      </a:r>
                      <a:endParaRPr lang="en-US" sz="2400" b="0" dirty="0">
                        <a:gradFill>
                          <a:gsLst>
                            <a:gs pos="94891">
                              <a:srgbClr val="FFFFFF"/>
                            </a:gs>
                            <a:gs pos="81752">
                              <a:srgbClr val="FFFFFF"/>
                            </a:gs>
                          </a:gsLst>
                          <a:lin ang="5400000" scaled="1"/>
                        </a:gradFill>
                        <a:latin typeface="+mj-lt"/>
                      </a:endParaRPr>
                    </a:p>
                  </a:txBody>
                  <a:tcPr marL="182880" marR="182880" marT="91440" marB="91440" anchor="ctr">
                    <a:lnL w="12700" cmpd="sng">
                      <a:noFill/>
                    </a:lnL>
                    <a:lnR w="12700" cmpd="sng">
                      <a:noFill/>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2400" dirty="0">
                          <a:gradFill>
                            <a:gsLst>
                              <a:gs pos="94891">
                                <a:srgbClr val="FFFFFF"/>
                              </a:gs>
                              <a:gs pos="81752">
                                <a:srgbClr val="FFFFFF"/>
                              </a:gs>
                            </a:gsLst>
                            <a:lin ang="5400000" scaled="1"/>
                          </a:gradFill>
                          <a:latin typeface="+mj-lt"/>
                        </a:rPr>
                        <a:t>Big Query</a:t>
                      </a:r>
                      <a:endParaRPr lang="en-US" sz="2400" b="0" dirty="0">
                        <a:gradFill>
                          <a:gsLst>
                            <a:gs pos="94891">
                              <a:srgbClr val="FFFFFF"/>
                            </a:gs>
                            <a:gs pos="81752">
                              <a:srgbClr val="FFFFFF"/>
                            </a:gs>
                          </a:gsLst>
                          <a:lin ang="5400000" scaled="1"/>
                        </a:gradFill>
                        <a:latin typeface="+mj-lt"/>
                      </a:endParaRPr>
                    </a:p>
                  </a:txBody>
                  <a:tcPr marL="182880" marR="182880" marT="91440" marB="91440" anchor="ctr">
                    <a:lnL w="12700" cmpd="sng">
                      <a:noFill/>
                    </a:lnL>
                    <a:lnR w="12700" cmpd="sng">
                      <a:noFill/>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0"/>
                  </a:ext>
                </a:extLst>
              </a:tr>
              <a:tr h="731520">
                <a:tc>
                  <a:txBody>
                    <a:bodyPr/>
                    <a:lstStyle/>
                    <a:p>
                      <a:pPr marL="0" algn="l" defTabSz="932742" rtl="0" eaLnBrk="1" latinLnBrk="0" hangingPunct="1"/>
                      <a:r>
                        <a:rPr lang="en-US" sz="2400" b="0" kern="1200" dirty="0">
                          <a:gradFill>
                            <a:gsLst>
                              <a:gs pos="42857">
                                <a:srgbClr val="353535"/>
                              </a:gs>
                              <a:gs pos="72000">
                                <a:srgbClr val="353535"/>
                              </a:gs>
                            </a:gsLst>
                            <a:lin ang="5400000" scaled="0"/>
                          </a:gradFill>
                          <a:latin typeface="+mn-lt"/>
                          <a:ea typeface="+mn-ea"/>
                          <a:cs typeface="+mn-cs"/>
                        </a:rPr>
                        <a:t>Version</a:t>
                      </a:r>
                    </a:p>
                  </a:txBody>
                  <a:tcPr marL="182880" marR="182880" marT="91440" marB="91440" anchor="ctr">
                    <a:lnL w="12700" cap="flat" cmpd="sng" algn="ctr">
                      <a:noFill/>
                      <a:prstDash val="solid"/>
                      <a:round/>
                      <a:headEnd type="none" w="med" len="med"/>
                      <a:tailEnd type="none" w="med" len="med"/>
                    </a:lnL>
                    <a:lnR w="9525" cap="flat" cmpd="sng" algn="ctr">
                      <a:solidFill>
                        <a:srgbClr val="FFFFFF"/>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b="0" dirty="0">
                          <a:gradFill>
                            <a:gsLst>
                              <a:gs pos="42857">
                                <a:srgbClr val="353535"/>
                              </a:gs>
                              <a:gs pos="72000">
                                <a:srgbClr val="353535"/>
                              </a:gs>
                            </a:gsLst>
                            <a:lin ang="5400000" scaled="0"/>
                          </a:gradFill>
                          <a:latin typeface="+mn-lt"/>
                        </a:rPr>
                        <a:t>Compute Gen 2 (DW5000c)</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r>
                        <a:rPr lang="en-US" dirty="0">
                          <a:gradFill>
                            <a:gsLst>
                              <a:gs pos="42857">
                                <a:srgbClr val="353535"/>
                              </a:gs>
                              <a:gs pos="72000">
                                <a:srgbClr val="353535"/>
                              </a:gs>
                            </a:gsLst>
                            <a:lin ang="5400000" scaled="0"/>
                          </a:gradFill>
                          <a:latin typeface="+mn-lt"/>
                        </a:rPr>
                        <a:t>Dc2.8xl (10 nodes)</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r>
                        <a:rPr lang="en-US" dirty="0">
                          <a:gradFill>
                            <a:gsLst>
                              <a:gs pos="42857">
                                <a:srgbClr val="353535"/>
                              </a:gs>
                              <a:gs pos="72000">
                                <a:srgbClr val="353535"/>
                              </a:gs>
                            </a:gsLst>
                            <a:lin ang="5400000" scaled="0"/>
                          </a:gradFill>
                          <a:latin typeface="+mn-lt"/>
                        </a:rPr>
                        <a:t>Big Query (On Demand)</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602905072"/>
                  </a:ext>
                </a:extLst>
              </a:tr>
              <a:tr h="731520">
                <a:tc>
                  <a:txBody>
                    <a:bodyPr/>
                    <a:lstStyle/>
                    <a:p>
                      <a:pPr marL="0" algn="l" defTabSz="932742" rtl="0" eaLnBrk="1" latinLnBrk="0" hangingPunct="1"/>
                      <a:r>
                        <a:rPr lang="en-US" sz="2400" kern="1200" dirty="0">
                          <a:gradFill>
                            <a:gsLst>
                              <a:gs pos="42857">
                                <a:srgbClr val="353535"/>
                              </a:gs>
                              <a:gs pos="72000">
                                <a:srgbClr val="353535"/>
                              </a:gs>
                            </a:gsLst>
                            <a:lin ang="5400000" scaled="0"/>
                          </a:gradFill>
                        </a:rPr>
                        <a:t>Price per </a:t>
                      </a:r>
                      <a:r>
                        <a:rPr lang="en-US" sz="2400" kern="1200" dirty="0" err="1">
                          <a:gradFill>
                            <a:gsLst>
                              <a:gs pos="42857">
                                <a:srgbClr val="353535"/>
                              </a:gs>
                              <a:gs pos="72000">
                                <a:srgbClr val="353535"/>
                              </a:gs>
                            </a:gsLst>
                            <a:lin ang="5400000" scaled="0"/>
                          </a:gradFill>
                        </a:rPr>
                        <a:t>Hr</a:t>
                      </a:r>
                      <a:endParaRPr lang="en-US" sz="2400" b="0" kern="1200" dirty="0">
                        <a:gradFill>
                          <a:gsLst>
                            <a:gs pos="42857">
                              <a:srgbClr val="353535"/>
                            </a:gs>
                            <a:gs pos="72000">
                              <a:srgbClr val="353535"/>
                            </a:gs>
                          </a:gsLst>
                          <a:lin ang="5400000" scaled="0"/>
                        </a:gradFill>
                        <a:latin typeface="+mn-lt"/>
                        <a:ea typeface="+mn-ea"/>
                        <a:cs typeface="+mn-cs"/>
                      </a:endParaRPr>
                    </a:p>
                  </a:txBody>
                  <a:tcPr marL="182880" marR="182880" marT="91440" marB="91440" anchor="ctr">
                    <a:lnL w="12700" cap="flat" cmpd="sng" algn="ctr">
                      <a:noFill/>
                      <a:prstDash val="solid"/>
                      <a:round/>
                      <a:headEnd type="none" w="med" len="med"/>
                      <a:tailEnd type="none" w="med" len="med"/>
                    </a:lnL>
                    <a:lnR w="9525" cap="flat" cmpd="sng" algn="ctr">
                      <a:solidFill>
                        <a:srgbClr val="FFFFFF"/>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b="0" dirty="0">
                          <a:gradFill>
                            <a:gsLst>
                              <a:gs pos="42857">
                                <a:srgbClr val="353535"/>
                              </a:gs>
                              <a:gs pos="72000">
                                <a:srgbClr val="353535"/>
                              </a:gs>
                            </a:gsLst>
                            <a:lin ang="5400000" scaled="0"/>
                          </a:gradFill>
                          <a:latin typeface="+mn-lt"/>
                        </a:rPr>
                        <a:t>$60.40</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r>
                        <a:rPr lang="en-US" dirty="0">
                          <a:gradFill>
                            <a:gsLst>
                              <a:gs pos="42857">
                                <a:srgbClr val="353535"/>
                              </a:gs>
                              <a:gs pos="72000">
                                <a:srgbClr val="353535"/>
                              </a:gs>
                            </a:gsLst>
                            <a:lin ang="5400000" scaled="0"/>
                          </a:gradFill>
                          <a:latin typeface="+mn-lt"/>
                        </a:rPr>
                        <a:t>$48</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r>
                        <a:rPr lang="en-US" dirty="0">
                          <a:gradFill>
                            <a:gsLst>
                              <a:gs pos="42857">
                                <a:srgbClr val="353535"/>
                              </a:gs>
                              <a:gs pos="72000">
                                <a:srgbClr val="353535"/>
                              </a:gs>
                            </a:gsLst>
                            <a:lin ang="5400000" scaled="0"/>
                          </a:gradFill>
                          <a:latin typeface="+mn-lt"/>
                        </a:rPr>
                        <a:t>N/A</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1"/>
                  </a:ext>
                </a:extLst>
              </a:tr>
              <a:tr h="731520">
                <a:tc>
                  <a:txBody>
                    <a:bodyPr/>
                    <a:lstStyle/>
                    <a:p>
                      <a:pPr algn="l"/>
                      <a:r>
                        <a:rPr lang="en-US" sz="2400" kern="1200" dirty="0">
                          <a:gradFill>
                            <a:gsLst>
                              <a:gs pos="42857">
                                <a:srgbClr val="353535"/>
                              </a:gs>
                              <a:gs pos="72000">
                                <a:srgbClr val="353535"/>
                              </a:gs>
                            </a:gsLst>
                            <a:lin ang="5400000" scaled="0"/>
                          </a:gradFill>
                        </a:rPr>
                        <a:t>Performance</a:t>
                      </a:r>
                      <a:endParaRPr lang="en-US" sz="2400" b="0" kern="1200" dirty="0">
                        <a:gradFill>
                          <a:gsLst>
                            <a:gs pos="42857">
                              <a:srgbClr val="353535"/>
                            </a:gs>
                            <a:gs pos="72000">
                              <a:srgbClr val="353535"/>
                            </a:gs>
                          </a:gsLst>
                          <a:lin ang="5400000" scaled="0"/>
                        </a:gradFill>
                        <a:latin typeface="+mn-lt"/>
                        <a:ea typeface="+mn-ea"/>
                        <a:cs typeface="+mn-cs"/>
                      </a:endParaRPr>
                    </a:p>
                  </a:txBody>
                  <a:tcPr marL="182880" marR="182880" marT="91440" marB="91440" anchor="ctr">
                    <a:lnL w="12700" cap="flat" cmpd="sng" algn="ctr">
                      <a:no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b="0" dirty="0">
                          <a:gradFill>
                            <a:gsLst>
                              <a:gs pos="42857">
                                <a:srgbClr val="353535"/>
                              </a:gs>
                              <a:gs pos="72000">
                                <a:srgbClr val="353535"/>
                              </a:gs>
                            </a:gsLst>
                            <a:lin ang="5400000" scaled="0"/>
                          </a:gradFill>
                          <a:latin typeface="+mn-lt"/>
                        </a:rPr>
                        <a:t>976 s</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r>
                        <a:rPr lang="en-US" dirty="0">
                          <a:gradFill>
                            <a:gsLst>
                              <a:gs pos="42857">
                                <a:srgbClr val="353535"/>
                              </a:gs>
                              <a:gs pos="72000">
                                <a:srgbClr val="353535"/>
                              </a:gs>
                            </a:gsLst>
                            <a:lin ang="5400000" scaled="0"/>
                          </a:gradFill>
                        </a:rPr>
                        <a:t>1,891 s</a:t>
                      </a:r>
                      <a:endParaRPr lang="en-US" dirty="0">
                        <a:gradFill>
                          <a:gsLst>
                            <a:gs pos="42857">
                              <a:srgbClr val="353535"/>
                            </a:gs>
                            <a:gs pos="72000">
                              <a:srgbClr val="353535"/>
                            </a:gs>
                          </a:gsLst>
                          <a:lin ang="5400000" scaled="0"/>
                        </a:gradFill>
                        <a:latin typeface="+mn-lt"/>
                      </a:endParaRP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r>
                        <a:rPr lang="en-US" dirty="0">
                          <a:gradFill>
                            <a:gsLst>
                              <a:gs pos="42857">
                                <a:srgbClr val="353535"/>
                              </a:gs>
                              <a:gs pos="72000">
                                <a:srgbClr val="353535"/>
                              </a:gs>
                            </a:gsLst>
                            <a:lin ang="5400000" scaled="0"/>
                          </a:gradFill>
                        </a:rPr>
                        <a:t>18,720 s</a:t>
                      </a:r>
                      <a:endParaRPr lang="en-US" dirty="0">
                        <a:gradFill>
                          <a:gsLst>
                            <a:gs pos="42857">
                              <a:srgbClr val="353535"/>
                            </a:gs>
                            <a:gs pos="72000">
                              <a:srgbClr val="353535"/>
                            </a:gs>
                          </a:gsLst>
                          <a:lin ang="5400000" scaled="0"/>
                        </a:gradFill>
                        <a:latin typeface="+mn-lt"/>
                      </a:endParaRP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r h="73152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b="0" kern="1200" dirty="0">
                          <a:gradFill>
                            <a:gsLst>
                              <a:gs pos="42857">
                                <a:srgbClr val="353535"/>
                              </a:gs>
                              <a:gs pos="72000">
                                <a:srgbClr val="353535"/>
                              </a:gs>
                            </a:gsLst>
                            <a:lin ang="5400000" scaled="0"/>
                          </a:gradFill>
                          <a:latin typeface="+mn-lt"/>
                          <a:ea typeface="+mn-ea"/>
                          <a:cs typeface="+mn-cs"/>
                        </a:rPr>
                        <a:t>Price Perf</a:t>
                      </a:r>
                    </a:p>
                  </a:txBody>
                  <a:tcPr marL="182880" marR="182880" marT="91440" marB="91440" anchor="ctr">
                    <a:lnL w="12700" cap="flat" cmpd="sng" algn="ctr">
                      <a:no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b="0" dirty="0">
                          <a:gradFill>
                            <a:gsLst>
                              <a:gs pos="42857">
                                <a:srgbClr val="353535"/>
                              </a:gs>
                              <a:gs pos="72000">
                                <a:srgbClr val="353535"/>
                              </a:gs>
                            </a:gsLst>
                            <a:lin ang="5400000" scaled="0"/>
                          </a:gradFill>
                          <a:latin typeface="+mn-lt"/>
                        </a:rPr>
                        <a:t>$16.38</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r>
                        <a:rPr lang="en-US" dirty="0">
                          <a:gradFill>
                            <a:gsLst>
                              <a:gs pos="42857">
                                <a:srgbClr val="353535"/>
                              </a:gs>
                              <a:gs pos="72000">
                                <a:srgbClr val="353535"/>
                              </a:gs>
                            </a:gsLst>
                            <a:lin ang="5400000" scaled="0"/>
                          </a:gradFill>
                          <a:latin typeface="+mn-lt"/>
                        </a:rPr>
                        <a:t>$25.21</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gradFill>
                            <a:gsLst>
                              <a:gs pos="42857">
                                <a:srgbClr val="353535"/>
                              </a:gs>
                              <a:gs pos="72000">
                                <a:srgbClr val="353535"/>
                              </a:gs>
                            </a:gsLst>
                            <a:lin ang="5400000" scaled="0"/>
                          </a:gradFill>
                          <a:latin typeface="+mn-lt"/>
                        </a:rPr>
                        <a:t>$195.73</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3"/>
                  </a:ext>
                </a:extLst>
              </a:tr>
              <a:tr h="731520">
                <a:tc>
                  <a:txBody>
                    <a:bodyPr/>
                    <a:lstStyle/>
                    <a:p>
                      <a:pPr marL="0" algn="l" defTabSz="932742" rtl="0" eaLnBrk="1" latinLnBrk="0" hangingPunct="1"/>
                      <a:r>
                        <a:rPr lang="en-US" sz="2400" b="0" kern="1200" dirty="0">
                          <a:gradFill>
                            <a:gsLst>
                              <a:gs pos="42857">
                                <a:srgbClr val="353535"/>
                              </a:gs>
                              <a:gs pos="72000">
                                <a:srgbClr val="353535"/>
                              </a:gs>
                            </a:gsLst>
                            <a:lin ang="5400000" scaled="0"/>
                          </a:gradFill>
                          <a:latin typeface="+mn-lt"/>
                          <a:ea typeface="+mn-ea"/>
                          <a:cs typeface="+mn-cs"/>
                        </a:rPr>
                        <a:t>Variability</a:t>
                      </a:r>
                    </a:p>
                  </a:txBody>
                  <a:tcPr marL="182880" marR="182880" marT="91440" marB="91440" anchor="ctr">
                    <a:lnL w="12700" cap="flat" cmpd="sng" algn="ctr">
                      <a:no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gradFill>
                            <a:gsLst>
                              <a:gs pos="42857">
                                <a:srgbClr val="353535"/>
                              </a:gs>
                              <a:gs pos="72000">
                                <a:srgbClr val="353535"/>
                              </a:gs>
                            </a:gsLst>
                            <a:lin ang="5400000" scaled="0"/>
                          </a:gradFill>
                          <a:latin typeface="+mn-lt"/>
                        </a:rPr>
                        <a:t>3.16%</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r>
                        <a:rPr lang="en-US" dirty="0">
                          <a:gradFill>
                            <a:gsLst>
                              <a:gs pos="42857">
                                <a:srgbClr val="353535"/>
                              </a:gs>
                              <a:gs pos="72000">
                                <a:srgbClr val="353535"/>
                              </a:gs>
                            </a:gsLst>
                            <a:lin ang="5400000" scaled="0"/>
                          </a:gradFill>
                          <a:latin typeface="+mn-lt"/>
                        </a:rPr>
                        <a:t>4.9%</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r>
                        <a:rPr lang="en-US" dirty="0">
                          <a:gradFill>
                            <a:gsLst>
                              <a:gs pos="42857">
                                <a:srgbClr val="353535"/>
                              </a:gs>
                              <a:gs pos="72000">
                                <a:srgbClr val="353535"/>
                              </a:gs>
                            </a:gsLst>
                            <a:lin ang="5400000" scaled="0"/>
                          </a:gradFill>
                          <a:latin typeface="+mn-lt"/>
                        </a:rPr>
                        <a:t>6.39%</a:t>
                      </a: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2517061988"/>
                  </a:ext>
                </a:extLst>
              </a:tr>
              <a:tr h="731520">
                <a:tc>
                  <a:txBody>
                    <a:bodyPr/>
                    <a:lstStyle/>
                    <a:p>
                      <a:pPr marL="0" algn="l" defTabSz="932742" rtl="0" eaLnBrk="1" latinLnBrk="0" hangingPunct="1"/>
                      <a:endParaRPr lang="en-US" sz="2400" b="0" kern="1200" dirty="0">
                        <a:gradFill>
                          <a:gsLst>
                            <a:gs pos="42857">
                              <a:srgbClr val="353535"/>
                            </a:gs>
                            <a:gs pos="72000">
                              <a:srgbClr val="353535"/>
                            </a:gs>
                          </a:gsLst>
                          <a:lin ang="5400000" scaled="0"/>
                        </a:gradFill>
                        <a:latin typeface="+mn-lt"/>
                        <a:ea typeface="+mn-ea"/>
                        <a:cs typeface="+mn-cs"/>
                      </a:endParaRPr>
                    </a:p>
                  </a:txBody>
                  <a:tcPr marL="182880" marR="182880" marT="91440" marB="91440">
                    <a:lnL w="12700" cap="flat" cmpd="sng" algn="ctr">
                      <a:no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gradFill>
                          <a:gsLst>
                            <a:gs pos="42857">
                              <a:srgbClr val="353535"/>
                            </a:gs>
                            <a:gs pos="72000">
                              <a:srgbClr val="353535"/>
                            </a:gs>
                          </a:gsLst>
                          <a:lin ang="5400000" scaled="0"/>
                        </a:gradFill>
                        <a:latin typeface="+mn-lt"/>
                      </a:endParaRP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endParaRPr lang="en-US" dirty="0">
                        <a:gradFill>
                          <a:gsLst>
                            <a:gs pos="42857">
                              <a:srgbClr val="353535"/>
                            </a:gs>
                            <a:gs pos="72000">
                              <a:srgbClr val="353535"/>
                            </a:gs>
                          </a:gsLst>
                          <a:lin ang="5400000" scaled="0"/>
                        </a:gradFill>
                        <a:latin typeface="+mn-lt"/>
                      </a:endParaRP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a:endParaRPr lang="en-US" dirty="0">
                        <a:gradFill>
                          <a:gsLst>
                            <a:gs pos="42857">
                              <a:srgbClr val="353535"/>
                            </a:gs>
                            <a:gs pos="72000">
                              <a:srgbClr val="353535"/>
                            </a:gs>
                          </a:gsLst>
                          <a:lin ang="5400000" scaled="0"/>
                        </a:gradFill>
                        <a:latin typeface="+mn-lt"/>
                      </a:endParaRPr>
                    </a:p>
                  </a:txBody>
                  <a:tcPr marL="182880" marR="182880" marT="91440" marB="9144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4"/>
                  </a:ext>
                </a:extLst>
              </a:tr>
            </a:tbl>
          </a:graphicData>
        </a:graphic>
      </p:graphicFrame>
      <p:pic>
        <p:nvPicPr>
          <p:cNvPr id="6" name="Graphic 5" descr="Trophy">
            <a:extLst>
              <a:ext uri="{FF2B5EF4-FFF2-40B4-BE49-F238E27FC236}">
                <a16:creationId xmlns:a16="http://schemas.microsoft.com/office/drawing/2014/main" id="{857065C5-1281-49A5-8120-A10EDD023A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2837" y="3804284"/>
            <a:ext cx="731520" cy="731520"/>
          </a:xfrm>
          <a:prstGeom prst="rect">
            <a:avLst/>
          </a:prstGeom>
        </p:spPr>
      </p:pic>
      <p:pic>
        <p:nvPicPr>
          <p:cNvPr id="11" name="Graphic 10" descr="Trophy">
            <a:extLst>
              <a:ext uri="{FF2B5EF4-FFF2-40B4-BE49-F238E27FC236}">
                <a16:creationId xmlns:a16="http://schemas.microsoft.com/office/drawing/2014/main" id="{1EDD7119-1741-41E1-9D39-A98CD9ED9A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45157" y="4015104"/>
            <a:ext cx="548640" cy="548640"/>
          </a:xfrm>
          <a:prstGeom prst="rect">
            <a:avLst/>
          </a:prstGeom>
        </p:spPr>
      </p:pic>
      <p:pic>
        <p:nvPicPr>
          <p:cNvPr id="12" name="Graphic 11" descr="Trophy">
            <a:extLst>
              <a:ext uri="{FF2B5EF4-FFF2-40B4-BE49-F238E27FC236}">
                <a16:creationId xmlns:a16="http://schemas.microsoft.com/office/drawing/2014/main" id="{3CC77A3C-63F7-43ED-AC73-849FF6CE9C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780837" y="4170044"/>
            <a:ext cx="365760" cy="365760"/>
          </a:xfrm>
          <a:prstGeom prst="rect">
            <a:avLst/>
          </a:prstGeom>
        </p:spPr>
      </p:pic>
      <p:pic>
        <p:nvPicPr>
          <p:cNvPr id="14" name="Graphic 13" descr="Trophy">
            <a:extLst>
              <a:ext uri="{FF2B5EF4-FFF2-40B4-BE49-F238E27FC236}">
                <a16:creationId xmlns:a16="http://schemas.microsoft.com/office/drawing/2014/main" id="{FBFBAF1E-8E4F-4597-AF6C-C8B794D25A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14277" y="3277076"/>
            <a:ext cx="548640" cy="548640"/>
          </a:xfrm>
          <a:prstGeom prst="rect">
            <a:avLst/>
          </a:prstGeom>
        </p:spPr>
      </p:pic>
      <p:pic>
        <p:nvPicPr>
          <p:cNvPr id="15" name="Graphic 14" descr="Trophy">
            <a:extLst>
              <a:ext uri="{FF2B5EF4-FFF2-40B4-BE49-F238E27FC236}">
                <a16:creationId xmlns:a16="http://schemas.microsoft.com/office/drawing/2014/main" id="{1BB1CC91-3640-4164-A497-35D8070EB7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3717" y="3093878"/>
            <a:ext cx="731520" cy="731520"/>
          </a:xfrm>
          <a:prstGeom prst="rect">
            <a:avLst/>
          </a:prstGeom>
        </p:spPr>
      </p:pic>
      <p:pic>
        <p:nvPicPr>
          <p:cNvPr id="16" name="Graphic 15" descr="Trophy">
            <a:extLst>
              <a:ext uri="{FF2B5EF4-FFF2-40B4-BE49-F238E27FC236}">
                <a16:creationId xmlns:a16="http://schemas.microsoft.com/office/drawing/2014/main" id="{645C3238-1C0A-4D5E-9B07-413940EB99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3771" y="4563744"/>
            <a:ext cx="731520" cy="731520"/>
          </a:xfrm>
          <a:prstGeom prst="rect">
            <a:avLst/>
          </a:prstGeom>
        </p:spPr>
      </p:pic>
      <p:pic>
        <p:nvPicPr>
          <p:cNvPr id="18" name="Graphic 17" descr="Trophy">
            <a:extLst>
              <a:ext uri="{FF2B5EF4-FFF2-40B4-BE49-F238E27FC236}">
                <a16:creationId xmlns:a16="http://schemas.microsoft.com/office/drawing/2014/main" id="{76184901-A699-4578-B2DA-70D72B7E30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45157" y="4745036"/>
            <a:ext cx="548640" cy="548640"/>
          </a:xfrm>
          <a:prstGeom prst="rect">
            <a:avLst/>
          </a:prstGeom>
        </p:spPr>
      </p:pic>
      <p:pic>
        <p:nvPicPr>
          <p:cNvPr id="19" name="Graphic 18" descr="Trophy">
            <a:extLst>
              <a:ext uri="{FF2B5EF4-FFF2-40B4-BE49-F238E27FC236}">
                <a16:creationId xmlns:a16="http://schemas.microsoft.com/office/drawing/2014/main" id="{E656B37D-F737-4D8A-8402-7826B87792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780837" y="4908390"/>
            <a:ext cx="365760" cy="365760"/>
          </a:xfrm>
          <a:prstGeom prst="rect">
            <a:avLst/>
          </a:prstGeom>
        </p:spPr>
      </p:pic>
      <p:pic>
        <p:nvPicPr>
          <p:cNvPr id="27" name="Graphic 26" descr="Trophy">
            <a:extLst>
              <a:ext uri="{FF2B5EF4-FFF2-40B4-BE49-F238E27FC236}">
                <a16:creationId xmlns:a16="http://schemas.microsoft.com/office/drawing/2014/main" id="{22A203C8-D088-4A75-BEFE-4840CC89AD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2837" y="5287803"/>
            <a:ext cx="731520" cy="731520"/>
          </a:xfrm>
          <a:prstGeom prst="rect">
            <a:avLst/>
          </a:prstGeom>
        </p:spPr>
      </p:pic>
      <p:pic>
        <p:nvPicPr>
          <p:cNvPr id="28" name="Graphic 27" descr="Trophy">
            <a:extLst>
              <a:ext uri="{FF2B5EF4-FFF2-40B4-BE49-F238E27FC236}">
                <a16:creationId xmlns:a16="http://schemas.microsoft.com/office/drawing/2014/main" id="{1B756218-D28F-4494-B954-FED3620D8A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44223" y="5469095"/>
            <a:ext cx="548640" cy="548640"/>
          </a:xfrm>
          <a:prstGeom prst="rect">
            <a:avLst/>
          </a:prstGeom>
        </p:spPr>
      </p:pic>
      <p:pic>
        <p:nvPicPr>
          <p:cNvPr id="29" name="Graphic 28" descr="Trophy">
            <a:extLst>
              <a:ext uri="{FF2B5EF4-FFF2-40B4-BE49-F238E27FC236}">
                <a16:creationId xmlns:a16="http://schemas.microsoft.com/office/drawing/2014/main" id="{9E42A155-E777-47D7-8A76-7BF3F04F0D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779903" y="5632449"/>
            <a:ext cx="365760" cy="365760"/>
          </a:xfrm>
          <a:prstGeom prst="rect">
            <a:avLst/>
          </a:prstGeom>
        </p:spPr>
      </p:pic>
    </p:spTree>
    <p:extLst>
      <p:ext uri="{BB962C8B-B14F-4D97-AF65-F5344CB8AC3E}">
        <p14:creationId xmlns:p14="http://schemas.microsoft.com/office/powerpoint/2010/main" val="91604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62AC-ACB5-42FE-834B-9916C322D473}"/>
              </a:ext>
            </a:extLst>
          </p:cNvPr>
          <p:cNvSpPr>
            <a:spLocks noGrp="1"/>
          </p:cNvSpPr>
          <p:nvPr>
            <p:ph type="title"/>
          </p:nvPr>
        </p:nvSpPr>
        <p:spPr>
          <a:xfrm>
            <a:off x="1207327" y="295274"/>
            <a:ext cx="10956876" cy="917575"/>
          </a:xfrm>
        </p:spPr>
        <p:txBody>
          <a:bodyPr/>
          <a:lstStyle/>
          <a:p>
            <a:r>
              <a:rPr lang="en-US" dirty="0"/>
              <a:t>Achievements unlocked</a:t>
            </a:r>
          </a:p>
        </p:txBody>
      </p:sp>
      <p:sp>
        <p:nvSpPr>
          <p:cNvPr id="3" name="Text Placeholder 2">
            <a:extLst>
              <a:ext uri="{FF2B5EF4-FFF2-40B4-BE49-F238E27FC236}">
                <a16:creationId xmlns:a16="http://schemas.microsoft.com/office/drawing/2014/main" id="{2CCB0049-BA1B-4355-9EC9-CF22548F256D}"/>
              </a:ext>
            </a:extLst>
          </p:cNvPr>
          <p:cNvSpPr>
            <a:spLocks noGrp="1"/>
          </p:cNvSpPr>
          <p:nvPr>
            <p:ph type="body" sz="quarter" idx="10"/>
          </p:nvPr>
        </p:nvSpPr>
        <p:spPr>
          <a:xfrm>
            <a:off x="274638" y="1212850"/>
            <a:ext cx="11888787" cy="6777240"/>
          </a:xfrm>
        </p:spPr>
        <p:txBody>
          <a:bodyPr/>
          <a:lstStyle/>
          <a:p>
            <a:r>
              <a:rPr lang="en-US" dirty="0">
                <a:solidFill>
                  <a:schemeClr val="tx2"/>
                </a:solidFill>
              </a:rPr>
              <a:t>Fastest Cloud DW at 10TB TPC-H</a:t>
            </a:r>
          </a:p>
          <a:p>
            <a:pPr lvl="1"/>
            <a:r>
              <a:rPr lang="en-US" dirty="0"/>
              <a:t>19x faster than Google Big Query </a:t>
            </a:r>
          </a:p>
          <a:p>
            <a:pPr lvl="1"/>
            <a:r>
              <a:rPr lang="en-US" dirty="0"/>
              <a:t>1.9x faster than Redshift</a:t>
            </a:r>
          </a:p>
          <a:p>
            <a:r>
              <a:rPr lang="en-US" dirty="0">
                <a:solidFill>
                  <a:schemeClr val="accent3"/>
                </a:solidFill>
              </a:rPr>
              <a:t>Most predictable performance</a:t>
            </a:r>
          </a:p>
          <a:p>
            <a:pPr lvl="1"/>
            <a:r>
              <a:rPr lang="en-US" dirty="0"/>
              <a:t>Only 3.16% variance over three runs</a:t>
            </a:r>
          </a:p>
          <a:p>
            <a:pPr lvl="1"/>
            <a:r>
              <a:rPr lang="en-US" dirty="0"/>
              <a:t>1.6x better than Redshift</a:t>
            </a:r>
          </a:p>
          <a:p>
            <a:pPr lvl="1"/>
            <a:r>
              <a:rPr lang="en-US" dirty="0"/>
              <a:t>2.0x better than Big Query</a:t>
            </a:r>
          </a:p>
          <a:p>
            <a:r>
              <a:rPr lang="en-US" dirty="0">
                <a:solidFill>
                  <a:schemeClr val="accent4"/>
                </a:solidFill>
              </a:rPr>
              <a:t>Best value for money</a:t>
            </a:r>
          </a:p>
          <a:p>
            <a:pPr lvl="1"/>
            <a:r>
              <a:rPr lang="en-US" dirty="0"/>
              <a:t>Market leading Price Performance</a:t>
            </a:r>
          </a:p>
          <a:p>
            <a:pPr lvl="1"/>
            <a:r>
              <a:rPr lang="en-US" dirty="0"/>
              <a:t>1.6x cheaper than Redshift</a:t>
            </a:r>
          </a:p>
          <a:p>
            <a:pPr lvl="1"/>
            <a:r>
              <a:rPr lang="en-US" dirty="0"/>
              <a:t>11.9x cheaper than Big Query</a:t>
            </a:r>
          </a:p>
          <a:p>
            <a:pPr lvl="1"/>
            <a:r>
              <a:rPr lang="en-US" dirty="0"/>
              <a:t> </a:t>
            </a:r>
          </a:p>
          <a:p>
            <a:endParaRPr lang="en-US" dirty="0"/>
          </a:p>
        </p:txBody>
      </p:sp>
      <p:grpSp>
        <p:nvGrpSpPr>
          <p:cNvPr id="4" name="Group 3">
            <a:extLst>
              <a:ext uri="{FF2B5EF4-FFF2-40B4-BE49-F238E27FC236}">
                <a16:creationId xmlns:a16="http://schemas.microsoft.com/office/drawing/2014/main" id="{3C71FE94-2FD4-4961-A5CB-3AFEEC5DECC6}"/>
              </a:ext>
            </a:extLst>
          </p:cNvPr>
          <p:cNvGrpSpPr/>
          <p:nvPr/>
        </p:nvGrpSpPr>
        <p:grpSpPr>
          <a:xfrm>
            <a:off x="8549713" y="1310516"/>
            <a:ext cx="2236958" cy="2043351"/>
            <a:chOff x="2138123" y="3663710"/>
            <a:chExt cx="2236958" cy="2043351"/>
          </a:xfrm>
        </p:grpSpPr>
        <p:pic>
          <p:nvPicPr>
            <p:cNvPr id="5" name="Graphic 4" descr="Ribbon">
              <a:extLst>
                <a:ext uri="{FF2B5EF4-FFF2-40B4-BE49-F238E27FC236}">
                  <a16:creationId xmlns:a16="http://schemas.microsoft.com/office/drawing/2014/main" id="{0048AC57-A6A5-4BED-84D1-3E3E146750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8123" y="3663710"/>
              <a:ext cx="2236958" cy="2043351"/>
            </a:xfrm>
            <a:prstGeom prst="rect">
              <a:avLst/>
            </a:prstGeom>
          </p:spPr>
        </p:pic>
        <p:sp>
          <p:nvSpPr>
            <p:cNvPr id="6" name="TextBox 5">
              <a:extLst>
                <a:ext uri="{FF2B5EF4-FFF2-40B4-BE49-F238E27FC236}">
                  <a16:creationId xmlns:a16="http://schemas.microsoft.com/office/drawing/2014/main" id="{F4321008-1B62-484C-9E4D-61C0D7C5E7B6}"/>
                </a:ext>
              </a:extLst>
            </p:cNvPr>
            <p:cNvSpPr txBox="1"/>
            <p:nvPr/>
          </p:nvSpPr>
          <p:spPr>
            <a:xfrm>
              <a:off x="2791963" y="4063438"/>
              <a:ext cx="100103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1.9x</a:t>
              </a:r>
            </a:p>
          </p:txBody>
        </p:sp>
      </p:grpSp>
      <p:grpSp>
        <p:nvGrpSpPr>
          <p:cNvPr id="7" name="Group 6">
            <a:extLst>
              <a:ext uri="{FF2B5EF4-FFF2-40B4-BE49-F238E27FC236}">
                <a16:creationId xmlns:a16="http://schemas.microsoft.com/office/drawing/2014/main" id="{6B7F00A4-BA05-4A6E-9F38-9192AEEAB371}"/>
              </a:ext>
            </a:extLst>
          </p:cNvPr>
          <p:cNvGrpSpPr/>
          <p:nvPr/>
        </p:nvGrpSpPr>
        <p:grpSpPr>
          <a:xfrm>
            <a:off x="6492313" y="688568"/>
            <a:ext cx="2236958" cy="2043351"/>
            <a:chOff x="2138123" y="3663710"/>
            <a:chExt cx="2236958" cy="2043351"/>
          </a:xfrm>
        </p:grpSpPr>
        <p:pic>
          <p:nvPicPr>
            <p:cNvPr id="8" name="Graphic 7" descr="Ribbon">
              <a:extLst>
                <a:ext uri="{FF2B5EF4-FFF2-40B4-BE49-F238E27FC236}">
                  <a16:creationId xmlns:a16="http://schemas.microsoft.com/office/drawing/2014/main" id="{92C23BC9-37DD-42B2-AFF2-DE44FAB6FC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8123" y="3663710"/>
              <a:ext cx="2236958" cy="2043351"/>
            </a:xfrm>
            <a:prstGeom prst="rect">
              <a:avLst/>
            </a:prstGeom>
          </p:spPr>
        </p:pic>
        <p:sp>
          <p:nvSpPr>
            <p:cNvPr id="9" name="TextBox 8">
              <a:extLst>
                <a:ext uri="{FF2B5EF4-FFF2-40B4-BE49-F238E27FC236}">
                  <a16:creationId xmlns:a16="http://schemas.microsoft.com/office/drawing/2014/main" id="{797BA02C-ABEB-4DD5-9505-0F2594F5B690}"/>
                </a:ext>
              </a:extLst>
            </p:cNvPr>
            <p:cNvSpPr txBox="1"/>
            <p:nvPr/>
          </p:nvSpPr>
          <p:spPr>
            <a:xfrm>
              <a:off x="2791963" y="4063438"/>
              <a:ext cx="100103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19x</a:t>
              </a:r>
            </a:p>
          </p:txBody>
        </p:sp>
      </p:grpSp>
      <p:grpSp>
        <p:nvGrpSpPr>
          <p:cNvPr id="10" name="Group 9">
            <a:extLst>
              <a:ext uri="{FF2B5EF4-FFF2-40B4-BE49-F238E27FC236}">
                <a16:creationId xmlns:a16="http://schemas.microsoft.com/office/drawing/2014/main" id="{7D073355-F1A6-42F4-9D17-8D84F1DEF400}"/>
              </a:ext>
            </a:extLst>
          </p:cNvPr>
          <p:cNvGrpSpPr/>
          <p:nvPr/>
        </p:nvGrpSpPr>
        <p:grpSpPr>
          <a:xfrm>
            <a:off x="8437077" y="4955936"/>
            <a:ext cx="2236958" cy="2043351"/>
            <a:chOff x="2138123" y="3663710"/>
            <a:chExt cx="2236958" cy="2043351"/>
          </a:xfrm>
        </p:grpSpPr>
        <p:pic>
          <p:nvPicPr>
            <p:cNvPr id="11" name="Graphic 10" descr="Ribbon">
              <a:extLst>
                <a:ext uri="{FF2B5EF4-FFF2-40B4-BE49-F238E27FC236}">
                  <a16:creationId xmlns:a16="http://schemas.microsoft.com/office/drawing/2014/main" id="{636E5E8B-37D3-4A56-AB50-7795B48293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8123" y="3663710"/>
              <a:ext cx="2236958" cy="2043351"/>
            </a:xfrm>
            <a:prstGeom prst="rect">
              <a:avLst/>
            </a:prstGeom>
          </p:spPr>
        </p:pic>
        <p:sp>
          <p:nvSpPr>
            <p:cNvPr id="12" name="TextBox 11">
              <a:extLst>
                <a:ext uri="{FF2B5EF4-FFF2-40B4-BE49-F238E27FC236}">
                  <a16:creationId xmlns:a16="http://schemas.microsoft.com/office/drawing/2014/main" id="{3AFF3CD9-F37E-49E4-900D-2C870B07F2A2}"/>
                </a:ext>
              </a:extLst>
            </p:cNvPr>
            <p:cNvSpPr txBox="1"/>
            <p:nvPr/>
          </p:nvSpPr>
          <p:spPr>
            <a:xfrm>
              <a:off x="2724749" y="4093296"/>
              <a:ext cx="11432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11.9x</a:t>
              </a:r>
            </a:p>
          </p:txBody>
        </p:sp>
      </p:grpSp>
      <p:grpSp>
        <p:nvGrpSpPr>
          <p:cNvPr id="13" name="Group 12">
            <a:extLst>
              <a:ext uri="{FF2B5EF4-FFF2-40B4-BE49-F238E27FC236}">
                <a16:creationId xmlns:a16="http://schemas.microsoft.com/office/drawing/2014/main" id="{AE12E061-43CF-4E4F-8636-114B3386D3AD}"/>
              </a:ext>
            </a:extLst>
          </p:cNvPr>
          <p:cNvGrpSpPr/>
          <p:nvPr/>
        </p:nvGrpSpPr>
        <p:grpSpPr>
          <a:xfrm>
            <a:off x="6492313" y="4567367"/>
            <a:ext cx="2236958" cy="2043351"/>
            <a:chOff x="2138123" y="3663710"/>
            <a:chExt cx="2236958" cy="2043351"/>
          </a:xfrm>
        </p:grpSpPr>
        <p:pic>
          <p:nvPicPr>
            <p:cNvPr id="14" name="Graphic 13" descr="Ribbon">
              <a:extLst>
                <a:ext uri="{FF2B5EF4-FFF2-40B4-BE49-F238E27FC236}">
                  <a16:creationId xmlns:a16="http://schemas.microsoft.com/office/drawing/2014/main" id="{8AA83F03-7D15-4D1A-85C3-4B89538E8B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8123" y="3663710"/>
              <a:ext cx="2236958" cy="2043351"/>
            </a:xfrm>
            <a:prstGeom prst="rect">
              <a:avLst/>
            </a:prstGeom>
          </p:spPr>
        </p:pic>
        <p:sp>
          <p:nvSpPr>
            <p:cNvPr id="15" name="TextBox 14">
              <a:extLst>
                <a:ext uri="{FF2B5EF4-FFF2-40B4-BE49-F238E27FC236}">
                  <a16:creationId xmlns:a16="http://schemas.microsoft.com/office/drawing/2014/main" id="{7C2C5159-8153-4708-9308-3AEDA1648A74}"/>
                </a:ext>
              </a:extLst>
            </p:cNvPr>
            <p:cNvSpPr txBox="1"/>
            <p:nvPr/>
          </p:nvSpPr>
          <p:spPr>
            <a:xfrm>
              <a:off x="2791963" y="4052279"/>
              <a:ext cx="11432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1.6x</a:t>
              </a:r>
            </a:p>
          </p:txBody>
        </p:sp>
      </p:grpSp>
      <p:grpSp>
        <p:nvGrpSpPr>
          <p:cNvPr id="16" name="Group 15">
            <a:extLst>
              <a:ext uri="{FF2B5EF4-FFF2-40B4-BE49-F238E27FC236}">
                <a16:creationId xmlns:a16="http://schemas.microsoft.com/office/drawing/2014/main" id="{83221139-90B3-417E-B05D-921F89B1E4FA}"/>
              </a:ext>
            </a:extLst>
          </p:cNvPr>
          <p:cNvGrpSpPr/>
          <p:nvPr/>
        </p:nvGrpSpPr>
        <p:grpSpPr>
          <a:xfrm>
            <a:off x="8437077" y="3130311"/>
            <a:ext cx="2236958" cy="2043351"/>
            <a:chOff x="2138123" y="3663710"/>
            <a:chExt cx="2236958" cy="2043351"/>
          </a:xfrm>
        </p:grpSpPr>
        <p:pic>
          <p:nvPicPr>
            <p:cNvPr id="17" name="Graphic 16" descr="Ribbon">
              <a:extLst>
                <a:ext uri="{FF2B5EF4-FFF2-40B4-BE49-F238E27FC236}">
                  <a16:creationId xmlns:a16="http://schemas.microsoft.com/office/drawing/2014/main" id="{7FFC5C1D-3660-4AFB-BFE6-A58A2173CC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38123" y="3663710"/>
              <a:ext cx="2236958" cy="2043351"/>
            </a:xfrm>
            <a:prstGeom prst="rect">
              <a:avLst/>
            </a:prstGeom>
          </p:spPr>
        </p:pic>
        <p:sp>
          <p:nvSpPr>
            <p:cNvPr id="18" name="TextBox 17">
              <a:extLst>
                <a:ext uri="{FF2B5EF4-FFF2-40B4-BE49-F238E27FC236}">
                  <a16:creationId xmlns:a16="http://schemas.microsoft.com/office/drawing/2014/main" id="{B47042C1-B76B-46ED-8553-4C5C4C6DC518}"/>
                </a:ext>
              </a:extLst>
            </p:cNvPr>
            <p:cNvSpPr txBox="1"/>
            <p:nvPr/>
          </p:nvSpPr>
          <p:spPr>
            <a:xfrm>
              <a:off x="2904599" y="4082441"/>
              <a:ext cx="1046507"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2x</a:t>
              </a:r>
            </a:p>
          </p:txBody>
        </p:sp>
      </p:grpSp>
      <p:grpSp>
        <p:nvGrpSpPr>
          <p:cNvPr id="19" name="Group 18">
            <a:extLst>
              <a:ext uri="{FF2B5EF4-FFF2-40B4-BE49-F238E27FC236}">
                <a16:creationId xmlns:a16="http://schemas.microsoft.com/office/drawing/2014/main" id="{42D09880-7153-4937-A7DD-68CB91964713}"/>
              </a:ext>
            </a:extLst>
          </p:cNvPr>
          <p:cNvGrpSpPr/>
          <p:nvPr/>
        </p:nvGrpSpPr>
        <p:grpSpPr>
          <a:xfrm>
            <a:off x="6492313" y="2741742"/>
            <a:ext cx="2236958" cy="2043351"/>
            <a:chOff x="2138123" y="3663710"/>
            <a:chExt cx="2236958" cy="2043351"/>
          </a:xfrm>
        </p:grpSpPr>
        <p:pic>
          <p:nvPicPr>
            <p:cNvPr id="20" name="Graphic 19" descr="Ribbon">
              <a:extLst>
                <a:ext uri="{FF2B5EF4-FFF2-40B4-BE49-F238E27FC236}">
                  <a16:creationId xmlns:a16="http://schemas.microsoft.com/office/drawing/2014/main" id="{32305A46-D527-4C9E-9FEE-20AE64373A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38123" y="3663710"/>
              <a:ext cx="2236958" cy="2043351"/>
            </a:xfrm>
            <a:prstGeom prst="rect">
              <a:avLst/>
            </a:prstGeom>
          </p:spPr>
        </p:pic>
        <p:sp>
          <p:nvSpPr>
            <p:cNvPr id="21" name="TextBox 20">
              <a:extLst>
                <a:ext uri="{FF2B5EF4-FFF2-40B4-BE49-F238E27FC236}">
                  <a16:creationId xmlns:a16="http://schemas.microsoft.com/office/drawing/2014/main" id="{257E5DE9-8B19-44D5-9AB7-C0E4E9F0D556}"/>
                </a:ext>
              </a:extLst>
            </p:cNvPr>
            <p:cNvSpPr txBox="1"/>
            <p:nvPr/>
          </p:nvSpPr>
          <p:spPr>
            <a:xfrm>
              <a:off x="2724749" y="4093296"/>
              <a:ext cx="11432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1.6x</a:t>
              </a:r>
            </a:p>
          </p:txBody>
        </p:sp>
      </p:grpSp>
      <p:pic>
        <p:nvPicPr>
          <p:cNvPr id="23" name="Picture 22">
            <a:extLst>
              <a:ext uri="{FF2B5EF4-FFF2-40B4-BE49-F238E27FC236}">
                <a16:creationId xmlns:a16="http://schemas.microsoft.com/office/drawing/2014/main" id="{1AF13861-8EF1-48C6-B274-38E3A334637C}"/>
              </a:ext>
            </a:extLst>
          </p:cNvPr>
          <p:cNvPicPr>
            <a:picLocks noChangeAspect="1"/>
          </p:cNvPicPr>
          <p:nvPr/>
        </p:nvPicPr>
        <p:blipFill>
          <a:blip r:embed="rId9">
            <a:biLevel thresh="75000"/>
          </a:blip>
          <a:stretch>
            <a:fillRect/>
          </a:stretch>
        </p:blipFill>
        <p:spPr>
          <a:xfrm>
            <a:off x="427037" y="363916"/>
            <a:ext cx="780290" cy="780290"/>
          </a:xfrm>
          <a:prstGeom prst="rect">
            <a:avLst/>
          </a:prstGeom>
        </p:spPr>
      </p:pic>
    </p:spTree>
    <p:extLst>
      <p:ext uri="{BB962C8B-B14F-4D97-AF65-F5344CB8AC3E}">
        <p14:creationId xmlns:p14="http://schemas.microsoft.com/office/powerpoint/2010/main" val="279067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68AE-D752-4316-9AB7-1B76E4BA0499}"/>
              </a:ext>
            </a:extLst>
          </p:cNvPr>
          <p:cNvSpPr>
            <a:spLocks noGrp="1"/>
          </p:cNvSpPr>
          <p:nvPr>
            <p:ph type="title"/>
          </p:nvPr>
        </p:nvSpPr>
        <p:spPr/>
        <p:txBody>
          <a:bodyPr/>
          <a:lstStyle/>
          <a:p>
            <a:r>
              <a:rPr lang="en-US" dirty="0"/>
              <a:t>Next Generation Regional Availability</a:t>
            </a:r>
          </a:p>
        </p:txBody>
      </p:sp>
      <p:graphicFrame>
        <p:nvGraphicFramePr>
          <p:cNvPr id="6" name="Chart 5">
            <a:extLst>
              <a:ext uri="{FF2B5EF4-FFF2-40B4-BE49-F238E27FC236}">
                <a16:creationId xmlns:a16="http://schemas.microsoft.com/office/drawing/2014/main" id="{A7EC6A2B-3EA9-4EAC-A58D-7DF1FF30CFFC}"/>
              </a:ext>
            </a:extLst>
          </p:cNvPr>
          <p:cNvGraphicFramePr/>
          <p:nvPr>
            <p:extLst/>
          </p:nvPr>
        </p:nvGraphicFramePr>
        <p:xfrm>
          <a:off x="299914" y="1172258"/>
          <a:ext cx="8289807" cy="55265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36D6BFBD-1C1D-45FA-AA23-2A5578821568}"/>
              </a:ext>
            </a:extLst>
          </p:cNvPr>
          <p:cNvSpPr>
            <a:spLocks noGrp="1"/>
          </p:cNvSpPr>
          <p:nvPr>
            <p:ph type="body" sz="quarter" idx="10"/>
          </p:nvPr>
        </p:nvSpPr>
        <p:spPr>
          <a:xfrm>
            <a:off x="8117425" y="1111755"/>
            <a:ext cx="4160248" cy="5384100"/>
          </a:xfrm>
          <a:solidFill>
            <a:schemeClr val="bg2"/>
          </a:solidFill>
        </p:spPr>
        <p:txBody>
          <a:bodyPr/>
          <a:lstStyle/>
          <a:p>
            <a:r>
              <a:rPr lang="en-US" sz="1599" dirty="0"/>
              <a:t>EAST US</a:t>
            </a:r>
          </a:p>
          <a:p>
            <a:r>
              <a:rPr lang="en-US" sz="1599" dirty="0"/>
              <a:t>SOUTH CENTRAL US</a:t>
            </a:r>
          </a:p>
          <a:p>
            <a:r>
              <a:rPr lang="en-US" sz="1599" dirty="0"/>
              <a:t>SOUTHEAST ASIA</a:t>
            </a:r>
          </a:p>
          <a:p>
            <a:r>
              <a:rPr lang="en-US" sz="1599" dirty="0"/>
              <a:t>WEST EUROPE</a:t>
            </a:r>
          </a:p>
          <a:p>
            <a:r>
              <a:rPr lang="en-US" sz="1599" dirty="0"/>
              <a:t>WEST US 2</a:t>
            </a:r>
          </a:p>
          <a:p>
            <a:r>
              <a:rPr lang="en-US" sz="1599" dirty="0"/>
              <a:t>EAST US 2</a:t>
            </a:r>
          </a:p>
          <a:p>
            <a:r>
              <a:rPr lang="en-US" sz="1599" dirty="0"/>
              <a:t>JAPAN EAST</a:t>
            </a:r>
          </a:p>
          <a:p>
            <a:r>
              <a:rPr lang="en-US" sz="1599" dirty="0"/>
              <a:t>JAPAN WEST</a:t>
            </a:r>
          </a:p>
          <a:p>
            <a:r>
              <a:rPr lang="en-US" sz="1599" dirty="0"/>
              <a:t>NORTH EUROPE</a:t>
            </a:r>
          </a:p>
          <a:p>
            <a:r>
              <a:rPr lang="en-US" sz="1599" dirty="0"/>
              <a:t>AUSTRALIA EAST</a:t>
            </a:r>
          </a:p>
          <a:p>
            <a:r>
              <a:rPr lang="en-US" sz="1599" dirty="0"/>
              <a:t>CENTRAL US</a:t>
            </a:r>
          </a:p>
          <a:p>
            <a:r>
              <a:rPr lang="en-US" sz="1599" dirty="0"/>
              <a:t>UK WEST</a:t>
            </a:r>
          </a:p>
          <a:p>
            <a:r>
              <a:rPr lang="en-US" sz="1599" dirty="0"/>
              <a:t>WEST US</a:t>
            </a:r>
          </a:p>
          <a:p>
            <a:r>
              <a:rPr lang="en-US" sz="1599" dirty="0"/>
              <a:t>UK SOUTH</a:t>
            </a:r>
          </a:p>
          <a:p>
            <a:r>
              <a:rPr lang="en-US" sz="1599" dirty="0"/>
              <a:t>CANADA CENTRAL</a:t>
            </a:r>
          </a:p>
          <a:p>
            <a:r>
              <a:rPr lang="en-US" sz="1599" dirty="0"/>
              <a:t>CANADA EAST</a:t>
            </a:r>
          </a:p>
          <a:p>
            <a:r>
              <a:rPr lang="en-US" sz="1599" dirty="0"/>
              <a:t>NORTH CENTRAL US</a:t>
            </a:r>
          </a:p>
          <a:p>
            <a:r>
              <a:rPr lang="en-US" sz="1599" dirty="0"/>
              <a:t>KOREA SOUTH</a:t>
            </a:r>
          </a:p>
          <a:p>
            <a:r>
              <a:rPr lang="en-US" sz="1599" b="1" dirty="0"/>
              <a:t>AUSTRALIA SOUTHEAST</a:t>
            </a:r>
          </a:p>
        </p:txBody>
      </p:sp>
      <p:sp>
        <p:nvSpPr>
          <p:cNvPr id="14" name="Text Placeholder 2">
            <a:extLst>
              <a:ext uri="{FF2B5EF4-FFF2-40B4-BE49-F238E27FC236}">
                <a16:creationId xmlns:a16="http://schemas.microsoft.com/office/drawing/2014/main" id="{B368D9A0-C891-4357-9E8E-D8D65A88D2D4}"/>
              </a:ext>
            </a:extLst>
          </p:cNvPr>
          <p:cNvSpPr txBox="1">
            <a:spLocks/>
          </p:cNvSpPr>
          <p:nvPr/>
        </p:nvSpPr>
        <p:spPr>
          <a:xfrm>
            <a:off x="8117425" y="1111755"/>
            <a:ext cx="4160248" cy="5104293"/>
          </a:xfrm>
          <a:prstGeom prst="rect">
            <a:avLst/>
          </a:prstGeom>
          <a:solidFill>
            <a:schemeClr val="bg2"/>
          </a:solidFill>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r>
              <a:rPr lang="en-US" sz="1599" dirty="0">
                <a:gradFill>
                  <a:gsLst>
                    <a:gs pos="1250">
                      <a:srgbClr val="353535"/>
                    </a:gs>
                    <a:gs pos="100000">
                      <a:srgbClr val="353535"/>
                    </a:gs>
                  </a:gsLst>
                  <a:lin ang="5400000" scaled="0"/>
                </a:gradFill>
                <a:latin typeface="Segoe UI Light"/>
              </a:rPr>
              <a:t>EAST US</a:t>
            </a:r>
          </a:p>
          <a:p>
            <a:pPr defTabSz="932563"/>
            <a:r>
              <a:rPr lang="en-US" sz="1599" dirty="0">
                <a:gradFill>
                  <a:gsLst>
                    <a:gs pos="1250">
                      <a:srgbClr val="353535"/>
                    </a:gs>
                    <a:gs pos="100000">
                      <a:srgbClr val="353535"/>
                    </a:gs>
                  </a:gsLst>
                  <a:lin ang="5400000" scaled="0"/>
                </a:gradFill>
                <a:latin typeface="Segoe UI Light"/>
              </a:rPr>
              <a:t>SOUTH CENTRAL US</a:t>
            </a:r>
          </a:p>
          <a:p>
            <a:pPr defTabSz="932563"/>
            <a:r>
              <a:rPr lang="en-US" sz="1599" dirty="0">
                <a:gradFill>
                  <a:gsLst>
                    <a:gs pos="1250">
                      <a:srgbClr val="353535"/>
                    </a:gs>
                    <a:gs pos="100000">
                      <a:srgbClr val="353535"/>
                    </a:gs>
                  </a:gsLst>
                  <a:lin ang="5400000" scaled="0"/>
                </a:gradFill>
                <a:latin typeface="Segoe UI Light"/>
              </a:rPr>
              <a:t>SOUTHEAST ASIA</a:t>
            </a:r>
          </a:p>
          <a:p>
            <a:pPr defTabSz="932563"/>
            <a:r>
              <a:rPr lang="en-US" sz="1599" dirty="0">
                <a:gradFill>
                  <a:gsLst>
                    <a:gs pos="1250">
                      <a:srgbClr val="353535"/>
                    </a:gs>
                    <a:gs pos="100000">
                      <a:srgbClr val="353535"/>
                    </a:gs>
                  </a:gsLst>
                  <a:lin ang="5400000" scaled="0"/>
                </a:gradFill>
                <a:latin typeface="Segoe UI Light"/>
              </a:rPr>
              <a:t>WEST EUROPE</a:t>
            </a:r>
          </a:p>
          <a:p>
            <a:pPr defTabSz="932563"/>
            <a:r>
              <a:rPr lang="en-US" sz="1599" dirty="0">
                <a:gradFill>
                  <a:gsLst>
                    <a:gs pos="1250">
                      <a:srgbClr val="353535"/>
                    </a:gs>
                    <a:gs pos="100000">
                      <a:srgbClr val="353535"/>
                    </a:gs>
                  </a:gsLst>
                  <a:lin ang="5400000" scaled="0"/>
                </a:gradFill>
                <a:latin typeface="Segoe UI Light"/>
              </a:rPr>
              <a:t>WEST US 2</a:t>
            </a:r>
          </a:p>
          <a:p>
            <a:pPr defTabSz="932563"/>
            <a:r>
              <a:rPr lang="en-US" sz="1599" dirty="0">
                <a:gradFill>
                  <a:gsLst>
                    <a:gs pos="1250">
                      <a:srgbClr val="353535"/>
                    </a:gs>
                    <a:gs pos="100000">
                      <a:srgbClr val="353535"/>
                    </a:gs>
                  </a:gsLst>
                  <a:lin ang="5400000" scaled="0"/>
                </a:gradFill>
                <a:latin typeface="Segoe UI Light"/>
              </a:rPr>
              <a:t>EAST US 2</a:t>
            </a:r>
          </a:p>
          <a:p>
            <a:pPr defTabSz="932563"/>
            <a:r>
              <a:rPr lang="en-US" sz="1599" dirty="0">
                <a:gradFill>
                  <a:gsLst>
                    <a:gs pos="1250">
                      <a:srgbClr val="353535"/>
                    </a:gs>
                    <a:gs pos="100000">
                      <a:srgbClr val="353535"/>
                    </a:gs>
                  </a:gsLst>
                  <a:lin ang="5400000" scaled="0"/>
                </a:gradFill>
                <a:latin typeface="Segoe UI Light"/>
              </a:rPr>
              <a:t>JAPAN EAST</a:t>
            </a:r>
          </a:p>
          <a:p>
            <a:pPr defTabSz="932563"/>
            <a:r>
              <a:rPr lang="en-US" sz="1599" dirty="0">
                <a:gradFill>
                  <a:gsLst>
                    <a:gs pos="1250">
                      <a:srgbClr val="353535"/>
                    </a:gs>
                    <a:gs pos="100000">
                      <a:srgbClr val="353535"/>
                    </a:gs>
                  </a:gsLst>
                  <a:lin ang="5400000" scaled="0"/>
                </a:gradFill>
                <a:latin typeface="Segoe UI Light"/>
              </a:rPr>
              <a:t>JAPAN WEST</a:t>
            </a:r>
          </a:p>
          <a:p>
            <a:pPr defTabSz="932563"/>
            <a:r>
              <a:rPr lang="en-US" sz="1599" dirty="0">
                <a:gradFill>
                  <a:gsLst>
                    <a:gs pos="1250">
                      <a:srgbClr val="353535"/>
                    </a:gs>
                    <a:gs pos="100000">
                      <a:srgbClr val="353535"/>
                    </a:gs>
                  </a:gsLst>
                  <a:lin ang="5400000" scaled="0"/>
                </a:gradFill>
                <a:latin typeface="Segoe UI Light"/>
              </a:rPr>
              <a:t>NORTH EUROPE</a:t>
            </a:r>
          </a:p>
          <a:p>
            <a:pPr defTabSz="932563"/>
            <a:r>
              <a:rPr lang="en-US" sz="1599" dirty="0">
                <a:gradFill>
                  <a:gsLst>
                    <a:gs pos="1250">
                      <a:srgbClr val="353535"/>
                    </a:gs>
                    <a:gs pos="100000">
                      <a:srgbClr val="353535"/>
                    </a:gs>
                  </a:gsLst>
                  <a:lin ang="5400000" scaled="0"/>
                </a:gradFill>
                <a:latin typeface="Segoe UI Light"/>
              </a:rPr>
              <a:t>AUSTRALIA EAST</a:t>
            </a:r>
          </a:p>
          <a:p>
            <a:pPr defTabSz="932563"/>
            <a:r>
              <a:rPr lang="en-US" sz="1599" dirty="0">
                <a:gradFill>
                  <a:gsLst>
                    <a:gs pos="1250">
                      <a:srgbClr val="353535"/>
                    </a:gs>
                    <a:gs pos="100000">
                      <a:srgbClr val="353535"/>
                    </a:gs>
                  </a:gsLst>
                  <a:lin ang="5400000" scaled="0"/>
                </a:gradFill>
                <a:latin typeface="Segoe UI Light"/>
              </a:rPr>
              <a:t>CENTRAL US</a:t>
            </a:r>
          </a:p>
          <a:p>
            <a:pPr defTabSz="932563"/>
            <a:r>
              <a:rPr lang="en-US" sz="1599" dirty="0">
                <a:gradFill>
                  <a:gsLst>
                    <a:gs pos="1250">
                      <a:srgbClr val="353535"/>
                    </a:gs>
                    <a:gs pos="100000">
                      <a:srgbClr val="353535"/>
                    </a:gs>
                  </a:gsLst>
                  <a:lin ang="5400000" scaled="0"/>
                </a:gradFill>
                <a:latin typeface="Segoe UI Light"/>
              </a:rPr>
              <a:t>UK WEST</a:t>
            </a:r>
          </a:p>
          <a:p>
            <a:pPr defTabSz="932563"/>
            <a:r>
              <a:rPr lang="en-US" sz="1599" dirty="0">
                <a:gradFill>
                  <a:gsLst>
                    <a:gs pos="1250">
                      <a:srgbClr val="353535"/>
                    </a:gs>
                    <a:gs pos="100000">
                      <a:srgbClr val="353535"/>
                    </a:gs>
                  </a:gsLst>
                  <a:lin ang="5400000" scaled="0"/>
                </a:gradFill>
                <a:latin typeface="Segoe UI Light"/>
              </a:rPr>
              <a:t>WEST US</a:t>
            </a:r>
          </a:p>
          <a:p>
            <a:pPr defTabSz="932563"/>
            <a:r>
              <a:rPr lang="en-US" sz="1599" dirty="0">
                <a:gradFill>
                  <a:gsLst>
                    <a:gs pos="1250">
                      <a:srgbClr val="353535"/>
                    </a:gs>
                    <a:gs pos="100000">
                      <a:srgbClr val="353535"/>
                    </a:gs>
                  </a:gsLst>
                  <a:lin ang="5400000" scaled="0"/>
                </a:gradFill>
                <a:latin typeface="Segoe UI Light"/>
              </a:rPr>
              <a:t>UK SOUTH</a:t>
            </a:r>
          </a:p>
          <a:p>
            <a:pPr defTabSz="932563"/>
            <a:r>
              <a:rPr lang="en-US" sz="1599" b="1" dirty="0">
                <a:gradFill>
                  <a:gsLst>
                    <a:gs pos="1250">
                      <a:srgbClr val="353535"/>
                    </a:gs>
                    <a:gs pos="100000">
                      <a:srgbClr val="353535"/>
                    </a:gs>
                  </a:gsLst>
                  <a:lin ang="5400000" scaled="0"/>
                </a:gradFill>
                <a:latin typeface="Segoe UI Light"/>
              </a:rPr>
              <a:t>CANADA CENTRAL</a:t>
            </a:r>
          </a:p>
          <a:p>
            <a:pPr defTabSz="932563"/>
            <a:r>
              <a:rPr lang="en-US" sz="1599" b="1" dirty="0">
                <a:gradFill>
                  <a:gsLst>
                    <a:gs pos="1250">
                      <a:srgbClr val="353535"/>
                    </a:gs>
                    <a:gs pos="100000">
                      <a:srgbClr val="353535"/>
                    </a:gs>
                  </a:gsLst>
                  <a:lin ang="5400000" scaled="0"/>
                </a:gradFill>
                <a:latin typeface="Segoe UI Light"/>
              </a:rPr>
              <a:t>CANADA EAST</a:t>
            </a:r>
          </a:p>
          <a:p>
            <a:pPr defTabSz="932563"/>
            <a:r>
              <a:rPr lang="en-US" sz="1599" b="1" dirty="0">
                <a:gradFill>
                  <a:gsLst>
                    <a:gs pos="1250">
                      <a:srgbClr val="353535"/>
                    </a:gs>
                    <a:gs pos="100000">
                      <a:srgbClr val="353535"/>
                    </a:gs>
                  </a:gsLst>
                  <a:lin ang="5400000" scaled="0"/>
                </a:gradFill>
                <a:latin typeface="Segoe UI Light"/>
              </a:rPr>
              <a:t>NORTH CENTRAL US</a:t>
            </a:r>
          </a:p>
          <a:p>
            <a:pPr defTabSz="932563"/>
            <a:r>
              <a:rPr lang="en-US" sz="1599" b="1" dirty="0">
                <a:gradFill>
                  <a:gsLst>
                    <a:gs pos="1250">
                      <a:srgbClr val="353535"/>
                    </a:gs>
                    <a:gs pos="100000">
                      <a:srgbClr val="353535"/>
                    </a:gs>
                  </a:gsLst>
                  <a:lin ang="5400000" scaled="0"/>
                </a:gradFill>
                <a:latin typeface="Segoe UI Light"/>
              </a:rPr>
              <a:t>KOREA SOUTH</a:t>
            </a:r>
          </a:p>
        </p:txBody>
      </p:sp>
      <p:sp>
        <p:nvSpPr>
          <p:cNvPr id="11" name="Text Placeholder 2">
            <a:extLst>
              <a:ext uri="{FF2B5EF4-FFF2-40B4-BE49-F238E27FC236}">
                <a16:creationId xmlns:a16="http://schemas.microsoft.com/office/drawing/2014/main" id="{4246068A-7400-47CE-9875-9ED6298FCE8C}"/>
              </a:ext>
            </a:extLst>
          </p:cNvPr>
          <p:cNvSpPr txBox="1">
            <a:spLocks/>
          </p:cNvSpPr>
          <p:nvPr/>
        </p:nvSpPr>
        <p:spPr>
          <a:xfrm>
            <a:off x="8117424" y="1212341"/>
            <a:ext cx="4160248" cy="3999875"/>
          </a:xfrm>
          <a:prstGeom prst="rect">
            <a:avLst/>
          </a:prstGeom>
          <a:solidFill>
            <a:schemeClr val="bg2"/>
          </a:solidFill>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r>
              <a:rPr lang="en-US" sz="1599" dirty="0">
                <a:gradFill>
                  <a:gsLst>
                    <a:gs pos="1250">
                      <a:srgbClr val="353535"/>
                    </a:gs>
                    <a:gs pos="100000">
                      <a:srgbClr val="353535"/>
                    </a:gs>
                  </a:gsLst>
                  <a:lin ang="5400000" scaled="0"/>
                </a:gradFill>
                <a:latin typeface="Segoe UI Light"/>
              </a:rPr>
              <a:t>EAST US</a:t>
            </a:r>
          </a:p>
          <a:p>
            <a:pPr defTabSz="932563"/>
            <a:r>
              <a:rPr lang="en-US" sz="1599" dirty="0">
                <a:gradFill>
                  <a:gsLst>
                    <a:gs pos="1250">
                      <a:srgbClr val="353535"/>
                    </a:gs>
                    <a:gs pos="100000">
                      <a:srgbClr val="353535"/>
                    </a:gs>
                  </a:gsLst>
                  <a:lin ang="5400000" scaled="0"/>
                </a:gradFill>
                <a:latin typeface="Segoe UI Light"/>
              </a:rPr>
              <a:t>SOUTH CENTRAL US</a:t>
            </a:r>
          </a:p>
          <a:p>
            <a:pPr defTabSz="932563"/>
            <a:r>
              <a:rPr lang="en-US" sz="1599" dirty="0">
                <a:gradFill>
                  <a:gsLst>
                    <a:gs pos="1250">
                      <a:srgbClr val="353535"/>
                    </a:gs>
                    <a:gs pos="100000">
                      <a:srgbClr val="353535"/>
                    </a:gs>
                  </a:gsLst>
                  <a:lin ang="5400000" scaled="0"/>
                </a:gradFill>
                <a:latin typeface="Segoe UI Light"/>
              </a:rPr>
              <a:t>SOUTHEAST ASIA</a:t>
            </a:r>
          </a:p>
          <a:p>
            <a:pPr defTabSz="932563"/>
            <a:r>
              <a:rPr lang="en-US" sz="1599" dirty="0">
                <a:gradFill>
                  <a:gsLst>
                    <a:gs pos="1250">
                      <a:srgbClr val="353535"/>
                    </a:gs>
                    <a:gs pos="100000">
                      <a:srgbClr val="353535"/>
                    </a:gs>
                  </a:gsLst>
                  <a:lin ang="5400000" scaled="0"/>
                </a:gradFill>
                <a:latin typeface="Segoe UI Light"/>
              </a:rPr>
              <a:t>WEST EUROPE</a:t>
            </a:r>
          </a:p>
          <a:p>
            <a:pPr defTabSz="932563"/>
            <a:r>
              <a:rPr lang="en-US" sz="1599" dirty="0">
                <a:gradFill>
                  <a:gsLst>
                    <a:gs pos="1250">
                      <a:srgbClr val="353535"/>
                    </a:gs>
                    <a:gs pos="100000">
                      <a:srgbClr val="353535"/>
                    </a:gs>
                  </a:gsLst>
                  <a:lin ang="5400000" scaled="0"/>
                </a:gradFill>
                <a:latin typeface="Segoe UI Light"/>
              </a:rPr>
              <a:t>WEST US 2</a:t>
            </a:r>
          </a:p>
          <a:p>
            <a:pPr defTabSz="932563"/>
            <a:r>
              <a:rPr lang="en-US" sz="1599" dirty="0">
                <a:gradFill>
                  <a:gsLst>
                    <a:gs pos="1250">
                      <a:srgbClr val="353535"/>
                    </a:gs>
                    <a:gs pos="100000">
                      <a:srgbClr val="353535"/>
                    </a:gs>
                  </a:gsLst>
                  <a:lin ang="5400000" scaled="0"/>
                </a:gradFill>
                <a:latin typeface="Segoe UI Light"/>
              </a:rPr>
              <a:t>EAST US 2</a:t>
            </a:r>
          </a:p>
          <a:p>
            <a:pPr defTabSz="932563"/>
            <a:r>
              <a:rPr lang="en-US" sz="1599" dirty="0">
                <a:gradFill>
                  <a:gsLst>
                    <a:gs pos="1250">
                      <a:srgbClr val="353535"/>
                    </a:gs>
                    <a:gs pos="100000">
                      <a:srgbClr val="353535"/>
                    </a:gs>
                  </a:gsLst>
                  <a:lin ang="5400000" scaled="0"/>
                </a:gradFill>
                <a:latin typeface="Segoe UI Light"/>
              </a:rPr>
              <a:t>JAPAN EAST</a:t>
            </a:r>
          </a:p>
          <a:p>
            <a:pPr defTabSz="932563"/>
            <a:r>
              <a:rPr lang="en-US" sz="1599" dirty="0">
                <a:gradFill>
                  <a:gsLst>
                    <a:gs pos="1250">
                      <a:srgbClr val="353535"/>
                    </a:gs>
                    <a:gs pos="100000">
                      <a:srgbClr val="353535"/>
                    </a:gs>
                  </a:gsLst>
                  <a:lin ang="5400000" scaled="0"/>
                </a:gradFill>
                <a:latin typeface="Segoe UI Light"/>
              </a:rPr>
              <a:t>JAPAN WEST</a:t>
            </a:r>
          </a:p>
          <a:p>
            <a:pPr defTabSz="932563"/>
            <a:r>
              <a:rPr lang="en-US" sz="1599" dirty="0">
                <a:gradFill>
                  <a:gsLst>
                    <a:gs pos="1250">
                      <a:srgbClr val="353535"/>
                    </a:gs>
                    <a:gs pos="100000">
                      <a:srgbClr val="353535"/>
                    </a:gs>
                  </a:gsLst>
                  <a:lin ang="5400000" scaled="0"/>
                </a:gradFill>
                <a:latin typeface="Segoe UI Light"/>
              </a:rPr>
              <a:t>NORTH EUROPE</a:t>
            </a:r>
          </a:p>
          <a:p>
            <a:pPr defTabSz="932563"/>
            <a:r>
              <a:rPr lang="en-US" sz="1599" b="1" dirty="0">
                <a:gradFill>
                  <a:gsLst>
                    <a:gs pos="1250">
                      <a:srgbClr val="353535"/>
                    </a:gs>
                    <a:gs pos="100000">
                      <a:srgbClr val="353535"/>
                    </a:gs>
                  </a:gsLst>
                  <a:lin ang="5400000" scaled="0"/>
                </a:gradFill>
                <a:latin typeface="Segoe UI Light"/>
              </a:rPr>
              <a:t>AUSTRALIA EAST</a:t>
            </a:r>
          </a:p>
          <a:p>
            <a:pPr defTabSz="932563"/>
            <a:r>
              <a:rPr lang="en-US" sz="1599" b="1" dirty="0">
                <a:gradFill>
                  <a:gsLst>
                    <a:gs pos="1250">
                      <a:srgbClr val="353535"/>
                    </a:gs>
                    <a:gs pos="100000">
                      <a:srgbClr val="353535"/>
                    </a:gs>
                  </a:gsLst>
                  <a:lin ang="5400000" scaled="0"/>
                </a:gradFill>
                <a:latin typeface="Segoe UI Light"/>
              </a:rPr>
              <a:t>CENTRAL US</a:t>
            </a:r>
          </a:p>
          <a:p>
            <a:pPr defTabSz="932563"/>
            <a:r>
              <a:rPr lang="en-US" sz="1599" b="1" dirty="0">
                <a:gradFill>
                  <a:gsLst>
                    <a:gs pos="1250">
                      <a:srgbClr val="353535"/>
                    </a:gs>
                    <a:gs pos="100000">
                      <a:srgbClr val="353535"/>
                    </a:gs>
                  </a:gsLst>
                  <a:lin ang="5400000" scaled="0"/>
                </a:gradFill>
                <a:latin typeface="Segoe UI Light"/>
              </a:rPr>
              <a:t>UK WEST</a:t>
            </a:r>
          </a:p>
          <a:p>
            <a:pPr defTabSz="932563"/>
            <a:r>
              <a:rPr lang="en-US" sz="1599" b="1" dirty="0">
                <a:gradFill>
                  <a:gsLst>
                    <a:gs pos="1250">
                      <a:srgbClr val="353535"/>
                    </a:gs>
                    <a:gs pos="100000">
                      <a:srgbClr val="353535"/>
                    </a:gs>
                  </a:gsLst>
                  <a:lin ang="5400000" scaled="0"/>
                </a:gradFill>
                <a:latin typeface="Segoe UI Light"/>
              </a:rPr>
              <a:t>WEST US</a:t>
            </a:r>
          </a:p>
          <a:p>
            <a:pPr defTabSz="932563"/>
            <a:r>
              <a:rPr lang="en-US" sz="1599" b="1" dirty="0">
                <a:gradFill>
                  <a:gsLst>
                    <a:gs pos="1250">
                      <a:srgbClr val="353535"/>
                    </a:gs>
                    <a:gs pos="100000">
                      <a:srgbClr val="353535"/>
                    </a:gs>
                  </a:gsLst>
                  <a:lin ang="5400000" scaled="0"/>
                </a:gradFill>
                <a:latin typeface="Segoe UI Light"/>
              </a:rPr>
              <a:t>UK SOUTH</a:t>
            </a:r>
          </a:p>
        </p:txBody>
      </p:sp>
      <p:sp>
        <p:nvSpPr>
          <p:cNvPr id="12" name="Text Placeholder 2">
            <a:extLst>
              <a:ext uri="{FF2B5EF4-FFF2-40B4-BE49-F238E27FC236}">
                <a16:creationId xmlns:a16="http://schemas.microsoft.com/office/drawing/2014/main" id="{9A31C37B-355E-491A-866A-4737797DC4FC}"/>
              </a:ext>
            </a:extLst>
          </p:cNvPr>
          <p:cNvSpPr txBox="1">
            <a:spLocks/>
          </p:cNvSpPr>
          <p:nvPr/>
        </p:nvSpPr>
        <p:spPr>
          <a:xfrm>
            <a:off x="8117425" y="1111755"/>
            <a:ext cx="4160248" cy="2619354"/>
          </a:xfrm>
          <a:prstGeom prst="rect">
            <a:avLst/>
          </a:prstGeom>
          <a:solidFill>
            <a:schemeClr val="bg2"/>
          </a:solidFill>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r>
              <a:rPr lang="en-US" sz="1599" dirty="0">
                <a:gradFill>
                  <a:gsLst>
                    <a:gs pos="1250">
                      <a:srgbClr val="353535"/>
                    </a:gs>
                    <a:gs pos="100000">
                      <a:srgbClr val="353535"/>
                    </a:gs>
                  </a:gsLst>
                  <a:lin ang="5400000" scaled="0"/>
                </a:gradFill>
                <a:latin typeface="Segoe UI Light"/>
              </a:rPr>
              <a:t>EAST US</a:t>
            </a:r>
          </a:p>
          <a:p>
            <a:pPr defTabSz="932563"/>
            <a:r>
              <a:rPr lang="en-US" sz="1599" dirty="0">
                <a:gradFill>
                  <a:gsLst>
                    <a:gs pos="1250">
                      <a:srgbClr val="353535"/>
                    </a:gs>
                    <a:gs pos="100000">
                      <a:srgbClr val="353535"/>
                    </a:gs>
                  </a:gsLst>
                  <a:lin ang="5400000" scaled="0"/>
                </a:gradFill>
                <a:latin typeface="Segoe UI Light"/>
              </a:rPr>
              <a:t>SOUTH CENTRAL US</a:t>
            </a:r>
          </a:p>
          <a:p>
            <a:pPr defTabSz="932563"/>
            <a:r>
              <a:rPr lang="en-US" sz="1599" dirty="0">
                <a:gradFill>
                  <a:gsLst>
                    <a:gs pos="1250">
                      <a:srgbClr val="353535"/>
                    </a:gs>
                    <a:gs pos="100000">
                      <a:srgbClr val="353535"/>
                    </a:gs>
                  </a:gsLst>
                  <a:lin ang="5400000" scaled="0"/>
                </a:gradFill>
                <a:latin typeface="Segoe UI Light"/>
              </a:rPr>
              <a:t>SOUTHEAST ASIA</a:t>
            </a:r>
          </a:p>
          <a:p>
            <a:pPr defTabSz="932563"/>
            <a:r>
              <a:rPr lang="en-US" sz="1599" dirty="0">
                <a:gradFill>
                  <a:gsLst>
                    <a:gs pos="1250">
                      <a:srgbClr val="353535"/>
                    </a:gs>
                    <a:gs pos="100000">
                      <a:srgbClr val="353535"/>
                    </a:gs>
                  </a:gsLst>
                  <a:lin ang="5400000" scaled="0"/>
                </a:gradFill>
                <a:latin typeface="Segoe UI Light"/>
              </a:rPr>
              <a:t>WEST EUROPE</a:t>
            </a:r>
          </a:p>
          <a:p>
            <a:pPr defTabSz="932563"/>
            <a:r>
              <a:rPr lang="en-US" sz="1599" dirty="0">
                <a:gradFill>
                  <a:gsLst>
                    <a:gs pos="1250">
                      <a:srgbClr val="353535"/>
                    </a:gs>
                    <a:gs pos="100000">
                      <a:srgbClr val="353535"/>
                    </a:gs>
                  </a:gsLst>
                  <a:lin ang="5400000" scaled="0"/>
                </a:gradFill>
                <a:latin typeface="Segoe UI Light"/>
              </a:rPr>
              <a:t>WEST US 2</a:t>
            </a:r>
          </a:p>
          <a:p>
            <a:pPr defTabSz="932563"/>
            <a:r>
              <a:rPr lang="en-US" sz="1599" dirty="0">
                <a:gradFill>
                  <a:gsLst>
                    <a:gs pos="1250">
                      <a:srgbClr val="353535"/>
                    </a:gs>
                    <a:gs pos="100000">
                      <a:srgbClr val="353535"/>
                    </a:gs>
                  </a:gsLst>
                  <a:lin ang="5400000" scaled="0"/>
                </a:gradFill>
                <a:latin typeface="Segoe UI Light"/>
              </a:rPr>
              <a:t>EAST US 2</a:t>
            </a:r>
          </a:p>
          <a:p>
            <a:pPr defTabSz="932563"/>
            <a:r>
              <a:rPr lang="en-US" sz="1599" b="1" dirty="0">
                <a:gradFill>
                  <a:gsLst>
                    <a:gs pos="1250">
                      <a:srgbClr val="353535"/>
                    </a:gs>
                    <a:gs pos="100000">
                      <a:srgbClr val="353535"/>
                    </a:gs>
                  </a:gsLst>
                  <a:lin ang="5400000" scaled="0"/>
                </a:gradFill>
                <a:latin typeface="Segoe UI Light"/>
              </a:rPr>
              <a:t>JAPAN EAST</a:t>
            </a:r>
          </a:p>
          <a:p>
            <a:pPr defTabSz="932563"/>
            <a:r>
              <a:rPr lang="en-US" sz="1599" b="1" dirty="0">
                <a:gradFill>
                  <a:gsLst>
                    <a:gs pos="1250">
                      <a:srgbClr val="353535"/>
                    </a:gs>
                    <a:gs pos="100000">
                      <a:srgbClr val="353535"/>
                    </a:gs>
                  </a:gsLst>
                  <a:lin ang="5400000" scaled="0"/>
                </a:gradFill>
                <a:latin typeface="Segoe UI Light"/>
              </a:rPr>
              <a:t>JAPAN WEST</a:t>
            </a:r>
          </a:p>
          <a:p>
            <a:pPr defTabSz="932563"/>
            <a:r>
              <a:rPr lang="en-US" sz="1599" b="1" dirty="0">
                <a:gradFill>
                  <a:gsLst>
                    <a:gs pos="1250">
                      <a:srgbClr val="353535"/>
                    </a:gs>
                    <a:gs pos="100000">
                      <a:srgbClr val="353535"/>
                    </a:gs>
                  </a:gsLst>
                  <a:lin ang="5400000" scaled="0"/>
                </a:gradFill>
                <a:latin typeface="Segoe UI Light"/>
              </a:rPr>
              <a:t>NORTH EUROPE</a:t>
            </a:r>
          </a:p>
        </p:txBody>
      </p:sp>
      <p:sp>
        <p:nvSpPr>
          <p:cNvPr id="13" name="Text Placeholder 2">
            <a:extLst>
              <a:ext uri="{FF2B5EF4-FFF2-40B4-BE49-F238E27FC236}">
                <a16:creationId xmlns:a16="http://schemas.microsoft.com/office/drawing/2014/main" id="{00A8C5AF-9CC8-455E-B156-EB050392F9BB}"/>
              </a:ext>
            </a:extLst>
          </p:cNvPr>
          <p:cNvSpPr txBox="1">
            <a:spLocks/>
          </p:cNvSpPr>
          <p:nvPr/>
        </p:nvSpPr>
        <p:spPr>
          <a:xfrm>
            <a:off x="8117425" y="1000125"/>
            <a:ext cx="4160248" cy="1791040"/>
          </a:xfrm>
          <a:prstGeom prst="rect">
            <a:avLst/>
          </a:prstGeom>
          <a:solidFill>
            <a:schemeClr val="bg2"/>
          </a:solidFill>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r>
              <a:rPr lang="en-US" sz="1599" dirty="0">
                <a:gradFill>
                  <a:gsLst>
                    <a:gs pos="1250">
                      <a:srgbClr val="353535"/>
                    </a:gs>
                    <a:gs pos="100000">
                      <a:srgbClr val="353535"/>
                    </a:gs>
                  </a:gsLst>
                  <a:lin ang="5400000" scaled="0"/>
                </a:gradFill>
                <a:latin typeface="Segoe UI Light"/>
              </a:rPr>
              <a:t>EAST US</a:t>
            </a:r>
          </a:p>
          <a:p>
            <a:pPr defTabSz="932563"/>
            <a:r>
              <a:rPr lang="en-US" sz="1599" dirty="0">
                <a:gradFill>
                  <a:gsLst>
                    <a:gs pos="1250">
                      <a:srgbClr val="353535"/>
                    </a:gs>
                    <a:gs pos="100000">
                      <a:srgbClr val="353535"/>
                    </a:gs>
                  </a:gsLst>
                  <a:lin ang="5400000" scaled="0"/>
                </a:gradFill>
                <a:latin typeface="Segoe UI Light"/>
              </a:rPr>
              <a:t>SOUTH CENTRAL US</a:t>
            </a:r>
          </a:p>
          <a:p>
            <a:pPr defTabSz="932563"/>
            <a:r>
              <a:rPr lang="en-US" sz="1599" dirty="0">
                <a:gradFill>
                  <a:gsLst>
                    <a:gs pos="1250">
                      <a:srgbClr val="353535"/>
                    </a:gs>
                    <a:gs pos="100000">
                      <a:srgbClr val="353535"/>
                    </a:gs>
                  </a:gsLst>
                  <a:lin ang="5400000" scaled="0"/>
                </a:gradFill>
                <a:latin typeface="Segoe UI Light"/>
              </a:rPr>
              <a:t>SOUTHEAST ASIA</a:t>
            </a:r>
          </a:p>
          <a:p>
            <a:pPr defTabSz="932563"/>
            <a:r>
              <a:rPr lang="en-US" sz="1599" dirty="0">
                <a:gradFill>
                  <a:gsLst>
                    <a:gs pos="1250">
                      <a:srgbClr val="353535"/>
                    </a:gs>
                    <a:gs pos="100000">
                      <a:srgbClr val="353535"/>
                    </a:gs>
                  </a:gsLst>
                  <a:lin ang="5400000" scaled="0"/>
                </a:gradFill>
                <a:latin typeface="Segoe UI Light"/>
              </a:rPr>
              <a:t>WEST EUROPE</a:t>
            </a:r>
          </a:p>
          <a:p>
            <a:pPr defTabSz="932563"/>
            <a:r>
              <a:rPr lang="en-US" sz="1599" dirty="0">
                <a:gradFill>
                  <a:gsLst>
                    <a:gs pos="1250">
                      <a:srgbClr val="353535"/>
                    </a:gs>
                    <a:gs pos="100000">
                      <a:srgbClr val="353535"/>
                    </a:gs>
                  </a:gsLst>
                  <a:lin ang="5400000" scaled="0"/>
                </a:gradFill>
                <a:latin typeface="Segoe UI Light"/>
              </a:rPr>
              <a:t>WEST US 2</a:t>
            </a:r>
          </a:p>
          <a:p>
            <a:pPr defTabSz="932563"/>
            <a:r>
              <a:rPr lang="en-US" sz="1599" dirty="0">
                <a:gradFill>
                  <a:gsLst>
                    <a:gs pos="1250">
                      <a:srgbClr val="353535"/>
                    </a:gs>
                    <a:gs pos="100000">
                      <a:srgbClr val="353535"/>
                    </a:gs>
                  </a:gsLst>
                  <a:lin ang="5400000" scaled="0"/>
                </a:gradFill>
                <a:latin typeface="Segoe UI Light"/>
              </a:rPr>
              <a:t>EAST US 2</a:t>
            </a:r>
          </a:p>
        </p:txBody>
      </p:sp>
      <p:cxnSp>
        <p:nvCxnSpPr>
          <p:cNvPr id="16" name="Straight Connector 15">
            <a:extLst>
              <a:ext uri="{FF2B5EF4-FFF2-40B4-BE49-F238E27FC236}">
                <a16:creationId xmlns:a16="http://schemas.microsoft.com/office/drawing/2014/main" id="{53816B34-CDFA-4CB7-93CA-CBDD76E63E3B}"/>
              </a:ext>
            </a:extLst>
          </p:cNvPr>
          <p:cNvCxnSpPr>
            <a:cxnSpLocks/>
          </p:cNvCxnSpPr>
          <p:nvPr/>
        </p:nvCxnSpPr>
        <p:spPr>
          <a:xfrm flipH="1">
            <a:off x="723090" y="4944856"/>
            <a:ext cx="741799" cy="0"/>
          </a:xfrm>
          <a:prstGeom prst="line">
            <a:avLst/>
          </a:prstGeom>
          <a:ln w="28575"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Arrow: Up 4">
            <a:extLst>
              <a:ext uri="{FF2B5EF4-FFF2-40B4-BE49-F238E27FC236}">
                <a16:creationId xmlns:a16="http://schemas.microsoft.com/office/drawing/2014/main" id="{7DCAB931-3CD5-4C2D-980F-530E53431855}"/>
              </a:ext>
            </a:extLst>
          </p:cNvPr>
          <p:cNvSpPr/>
          <p:nvPr/>
        </p:nvSpPr>
        <p:spPr bwMode="auto">
          <a:xfrm>
            <a:off x="6053756" y="2335839"/>
            <a:ext cx="1389579" cy="1166185"/>
          </a:xfrm>
          <a:prstGeom prst="upArrow">
            <a:avLst>
              <a:gd name="adj1" fmla="val 100000"/>
              <a:gd name="adj2" fmla="val 2160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GA Target</a:t>
            </a:r>
            <a:endParaRPr lang="en-GB"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564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fade">
                                      <p:cBhvr>
                                        <p:cTn id="7" dur="500"/>
                                        <p:tgtEl>
                                          <p:spTgt spid="6">
                                            <p:graphicEl>
                                              <a:chart seriesIdx="-3" categoryIdx="-3" bldStep="gridLegen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fade">
                                      <p:cBhvr>
                                        <p:cTn id="11" dur="500"/>
                                        <p:tgtEl>
                                          <p:spTgt spid="6">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500"/>
                                        <p:tgtEl>
                                          <p:spTgt spid="1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Effect transition="in" filter="fade">
                                      <p:cBhvr>
                                        <p:cTn id="31" dur="500"/>
                                        <p:tgtEl>
                                          <p:spTgt spid="1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xEl>
                                              <p:pRg st="5" end="5"/>
                                            </p:txEl>
                                          </p:spTgt>
                                        </p:tgtEl>
                                        <p:attrNameLst>
                                          <p:attrName>style.visibility</p:attrName>
                                        </p:attrNameLst>
                                      </p:cBhvr>
                                      <p:to>
                                        <p:strVal val="visible"/>
                                      </p:to>
                                    </p:set>
                                    <p:animEffect transition="in" filter="fade">
                                      <p:cBhvr>
                                        <p:cTn id="34" dur="500"/>
                                        <p:tgtEl>
                                          <p:spTgt spid="1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fade">
                                      <p:cBhvr>
                                        <p:cTn id="39" dur="500"/>
                                        <p:tgtEl>
                                          <p:spTgt spid="6">
                                            <p:graphicEl>
                                              <a:chart seriesIdx="-4" categoryIdx="1" bldStep="category"/>
                                            </p:graphicEl>
                                          </p:spTgt>
                                        </p:tgtEl>
                                      </p:cBhvr>
                                    </p:animEffect>
                                  </p:childTnLst>
                                </p:cTn>
                              </p:par>
                              <p:par>
                                <p:cTn id="40" presetID="10" presetClass="exit" presetSubtype="0" fill="hold" grpId="0" nodeType="withEffect">
                                  <p:stCondLst>
                                    <p:cond delay="0"/>
                                  </p:stCondLst>
                                  <p:childTnLst>
                                    <p:animEffect transition="out" filter="fade">
                                      <p:cBhvr>
                                        <p:cTn id="41" dur="500"/>
                                        <p:tgtEl>
                                          <p:spTgt spid="13">
                                            <p:txEl>
                                              <p:pRg st="0" end="0"/>
                                            </p:txEl>
                                          </p:spTgt>
                                        </p:tgtEl>
                                      </p:cBhvr>
                                    </p:animEffect>
                                    <p:set>
                                      <p:cBhvr>
                                        <p:cTn id="42" dur="1" fill="hold">
                                          <p:stCondLst>
                                            <p:cond delay="499"/>
                                          </p:stCondLst>
                                        </p:cTn>
                                        <p:tgtEl>
                                          <p:spTgt spid="13">
                                            <p:txEl>
                                              <p:pRg st="0" end="0"/>
                                            </p:txEl>
                                          </p:spTgt>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13">
                                            <p:txEl>
                                              <p:pRg st="1" end="1"/>
                                            </p:txEl>
                                          </p:spTgt>
                                        </p:tgtEl>
                                      </p:cBhvr>
                                    </p:animEffect>
                                    <p:set>
                                      <p:cBhvr>
                                        <p:cTn id="45" dur="1" fill="hold">
                                          <p:stCondLst>
                                            <p:cond delay="499"/>
                                          </p:stCondLst>
                                        </p:cTn>
                                        <p:tgtEl>
                                          <p:spTgt spid="13">
                                            <p:txEl>
                                              <p:pRg st="1" end="1"/>
                                            </p:txEl>
                                          </p:spTgt>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13">
                                            <p:txEl>
                                              <p:pRg st="2" end="2"/>
                                            </p:txEl>
                                          </p:spTgt>
                                        </p:tgtEl>
                                      </p:cBhvr>
                                    </p:animEffect>
                                    <p:set>
                                      <p:cBhvr>
                                        <p:cTn id="48" dur="1" fill="hold">
                                          <p:stCondLst>
                                            <p:cond delay="499"/>
                                          </p:stCondLst>
                                        </p:cTn>
                                        <p:tgtEl>
                                          <p:spTgt spid="13">
                                            <p:txEl>
                                              <p:pRg st="2" end="2"/>
                                            </p:txEl>
                                          </p:spTgt>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3">
                                            <p:txEl>
                                              <p:pRg st="3" end="3"/>
                                            </p:txEl>
                                          </p:spTgt>
                                        </p:tgtEl>
                                      </p:cBhvr>
                                    </p:animEffect>
                                    <p:set>
                                      <p:cBhvr>
                                        <p:cTn id="51" dur="1" fill="hold">
                                          <p:stCondLst>
                                            <p:cond delay="499"/>
                                          </p:stCondLst>
                                        </p:cTn>
                                        <p:tgtEl>
                                          <p:spTgt spid="13">
                                            <p:txEl>
                                              <p:pRg st="3" end="3"/>
                                            </p:txEl>
                                          </p:spTgt>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13">
                                            <p:txEl>
                                              <p:pRg st="4" end="4"/>
                                            </p:txEl>
                                          </p:spTgt>
                                        </p:tgtEl>
                                      </p:cBhvr>
                                    </p:animEffect>
                                    <p:set>
                                      <p:cBhvr>
                                        <p:cTn id="54" dur="1" fill="hold">
                                          <p:stCondLst>
                                            <p:cond delay="499"/>
                                          </p:stCondLst>
                                        </p:cTn>
                                        <p:tgtEl>
                                          <p:spTgt spid="13">
                                            <p:txEl>
                                              <p:pRg st="4" end="4"/>
                                            </p:txEl>
                                          </p:spTgt>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13">
                                            <p:txEl>
                                              <p:pRg st="5" end="5"/>
                                            </p:txEl>
                                          </p:spTgt>
                                        </p:tgtEl>
                                      </p:cBhvr>
                                    </p:animEffect>
                                    <p:set>
                                      <p:cBhvr>
                                        <p:cTn id="57" dur="1" fill="hold">
                                          <p:stCondLst>
                                            <p:cond delay="499"/>
                                          </p:stCondLst>
                                        </p:cTn>
                                        <p:tgtEl>
                                          <p:spTgt spid="13">
                                            <p:txEl>
                                              <p:pRg st="5" end="5"/>
                                            </p:txEl>
                                          </p:spTgt>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13">
                                            <p:bg/>
                                          </p:spTgt>
                                        </p:tgtEl>
                                      </p:cBhvr>
                                    </p:animEffect>
                                    <p:set>
                                      <p:cBhvr>
                                        <p:cTn id="60" dur="1" fill="hold">
                                          <p:stCondLst>
                                            <p:cond delay="499"/>
                                          </p:stCondLst>
                                        </p:cTn>
                                        <p:tgtEl>
                                          <p:spTgt spid="13">
                                            <p:bg/>
                                          </p:spTgt>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12">
                                            <p:txEl>
                                              <p:pRg st="0" end="0"/>
                                            </p:txEl>
                                          </p:spTgt>
                                        </p:tgtEl>
                                        <p:attrNameLst>
                                          <p:attrName>style.visibility</p:attrName>
                                        </p:attrNameLst>
                                      </p:cBhvr>
                                      <p:to>
                                        <p:strVal val="visible"/>
                                      </p:to>
                                    </p:set>
                                    <p:animEffect transition="in" filter="fade">
                                      <p:cBhvr>
                                        <p:cTn id="64" dur="500"/>
                                        <p:tgtEl>
                                          <p:spTgt spid="12">
                                            <p:txEl>
                                              <p:pRg st="0" end="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2">
                                            <p:txEl>
                                              <p:pRg st="1" end="1"/>
                                            </p:txEl>
                                          </p:spTgt>
                                        </p:tgtEl>
                                        <p:attrNameLst>
                                          <p:attrName>style.visibility</p:attrName>
                                        </p:attrNameLst>
                                      </p:cBhvr>
                                      <p:to>
                                        <p:strVal val="visible"/>
                                      </p:to>
                                    </p:set>
                                    <p:animEffect transition="in" filter="fade">
                                      <p:cBhvr>
                                        <p:cTn id="67" dur="500"/>
                                        <p:tgtEl>
                                          <p:spTgt spid="12">
                                            <p:txEl>
                                              <p:pRg st="1" end="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2">
                                            <p:txEl>
                                              <p:pRg st="2" end="2"/>
                                            </p:txEl>
                                          </p:spTgt>
                                        </p:tgtEl>
                                        <p:attrNameLst>
                                          <p:attrName>style.visibility</p:attrName>
                                        </p:attrNameLst>
                                      </p:cBhvr>
                                      <p:to>
                                        <p:strVal val="visible"/>
                                      </p:to>
                                    </p:set>
                                    <p:animEffect transition="in" filter="fade">
                                      <p:cBhvr>
                                        <p:cTn id="70" dur="500"/>
                                        <p:tgtEl>
                                          <p:spTgt spid="12">
                                            <p:txEl>
                                              <p:pRg st="2" end="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12">
                                            <p:txEl>
                                              <p:pRg st="3" end="3"/>
                                            </p:txEl>
                                          </p:spTgt>
                                        </p:tgtEl>
                                        <p:attrNameLst>
                                          <p:attrName>style.visibility</p:attrName>
                                        </p:attrNameLst>
                                      </p:cBhvr>
                                      <p:to>
                                        <p:strVal val="visible"/>
                                      </p:to>
                                    </p:set>
                                    <p:animEffect transition="in" filter="fade">
                                      <p:cBhvr>
                                        <p:cTn id="73" dur="500"/>
                                        <p:tgtEl>
                                          <p:spTgt spid="12">
                                            <p:txEl>
                                              <p:pRg st="3" end="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2">
                                            <p:txEl>
                                              <p:pRg st="4" end="4"/>
                                            </p:txEl>
                                          </p:spTgt>
                                        </p:tgtEl>
                                        <p:attrNameLst>
                                          <p:attrName>style.visibility</p:attrName>
                                        </p:attrNameLst>
                                      </p:cBhvr>
                                      <p:to>
                                        <p:strVal val="visible"/>
                                      </p:to>
                                    </p:set>
                                    <p:animEffect transition="in" filter="fade">
                                      <p:cBhvr>
                                        <p:cTn id="76" dur="500"/>
                                        <p:tgtEl>
                                          <p:spTgt spid="12">
                                            <p:txEl>
                                              <p:pRg st="4" end="4"/>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12">
                                            <p:txEl>
                                              <p:pRg st="5" end="5"/>
                                            </p:txEl>
                                          </p:spTgt>
                                        </p:tgtEl>
                                        <p:attrNameLst>
                                          <p:attrName>style.visibility</p:attrName>
                                        </p:attrNameLst>
                                      </p:cBhvr>
                                      <p:to>
                                        <p:strVal val="visible"/>
                                      </p:to>
                                    </p:set>
                                    <p:animEffect transition="in" filter="fade">
                                      <p:cBhvr>
                                        <p:cTn id="79" dur="500"/>
                                        <p:tgtEl>
                                          <p:spTgt spid="12">
                                            <p:txEl>
                                              <p:pRg st="5" end="5"/>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12">
                                            <p:txEl>
                                              <p:pRg st="6" end="6"/>
                                            </p:txEl>
                                          </p:spTgt>
                                        </p:tgtEl>
                                        <p:attrNameLst>
                                          <p:attrName>style.visibility</p:attrName>
                                        </p:attrNameLst>
                                      </p:cBhvr>
                                      <p:to>
                                        <p:strVal val="visible"/>
                                      </p:to>
                                    </p:set>
                                    <p:animEffect transition="in" filter="fade">
                                      <p:cBhvr>
                                        <p:cTn id="82" dur="500"/>
                                        <p:tgtEl>
                                          <p:spTgt spid="12">
                                            <p:txEl>
                                              <p:pRg st="6" end="6"/>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12">
                                            <p:txEl>
                                              <p:pRg st="7" end="7"/>
                                            </p:txEl>
                                          </p:spTgt>
                                        </p:tgtEl>
                                        <p:attrNameLst>
                                          <p:attrName>style.visibility</p:attrName>
                                        </p:attrNameLst>
                                      </p:cBhvr>
                                      <p:to>
                                        <p:strVal val="visible"/>
                                      </p:to>
                                    </p:set>
                                    <p:animEffect transition="in" filter="fade">
                                      <p:cBhvr>
                                        <p:cTn id="85" dur="500"/>
                                        <p:tgtEl>
                                          <p:spTgt spid="12">
                                            <p:txEl>
                                              <p:pRg st="7" end="7"/>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12">
                                            <p:txEl>
                                              <p:pRg st="8" end="8"/>
                                            </p:txEl>
                                          </p:spTgt>
                                        </p:tgtEl>
                                        <p:attrNameLst>
                                          <p:attrName>style.visibility</p:attrName>
                                        </p:attrNameLst>
                                      </p:cBhvr>
                                      <p:to>
                                        <p:strVal val="visible"/>
                                      </p:to>
                                    </p:set>
                                    <p:animEffect transition="in" filter="fade">
                                      <p:cBhvr>
                                        <p:cTn id="88" dur="500"/>
                                        <p:tgtEl>
                                          <p:spTgt spid="12">
                                            <p:txEl>
                                              <p:pRg st="8" end="8"/>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fade">
                                      <p:cBhvr>
                                        <p:cTn id="93" dur="500"/>
                                        <p:tgtEl>
                                          <p:spTgt spid="6">
                                            <p:graphicEl>
                                              <a:chart seriesIdx="-4" categoryIdx="2" bldStep="category"/>
                                            </p:graphicEl>
                                          </p:spTgt>
                                        </p:tgtEl>
                                      </p:cBhvr>
                                    </p:animEffect>
                                  </p:childTnLst>
                                </p:cTn>
                              </p:par>
                              <p:par>
                                <p:cTn id="94" presetID="10" presetClass="exit" presetSubtype="0" fill="hold" grpId="0" nodeType="withEffect">
                                  <p:stCondLst>
                                    <p:cond delay="0"/>
                                  </p:stCondLst>
                                  <p:childTnLst>
                                    <p:animEffect transition="out" filter="fade">
                                      <p:cBhvr>
                                        <p:cTn id="95" dur="500"/>
                                        <p:tgtEl>
                                          <p:spTgt spid="12">
                                            <p:txEl>
                                              <p:pRg st="0" end="0"/>
                                            </p:txEl>
                                          </p:spTgt>
                                        </p:tgtEl>
                                      </p:cBhvr>
                                    </p:animEffect>
                                    <p:set>
                                      <p:cBhvr>
                                        <p:cTn id="96" dur="1" fill="hold">
                                          <p:stCondLst>
                                            <p:cond delay="499"/>
                                          </p:stCondLst>
                                        </p:cTn>
                                        <p:tgtEl>
                                          <p:spTgt spid="12">
                                            <p:txEl>
                                              <p:pRg st="0" end="0"/>
                                            </p:txEl>
                                          </p:spTgt>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500"/>
                                        <p:tgtEl>
                                          <p:spTgt spid="12">
                                            <p:txEl>
                                              <p:pRg st="1" end="1"/>
                                            </p:txEl>
                                          </p:spTgt>
                                        </p:tgtEl>
                                      </p:cBhvr>
                                    </p:animEffect>
                                    <p:set>
                                      <p:cBhvr>
                                        <p:cTn id="99" dur="1" fill="hold">
                                          <p:stCondLst>
                                            <p:cond delay="499"/>
                                          </p:stCondLst>
                                        </p:cTn>
                                        <p:tgtEl>
                                          <p:spTgt spid="12">
                                            <p:txEl>
                                              <p:pRg st="1" end="1"/>
                                            </p:txEl>
                                          </p:spTgt>
                                        </p:tgtEl>
                                        <p:attrNameLst>
                                          <p:attrName>style.visibility</p:attrName>
                                        </p:attrNameLst>
                                      </p:cBhvr>
                                      <p:to>
                                        <p:strVal val="hidden"/>
                                      </p:to>
                                    </p:set>
                                  </p:childTnLst>
                                </p:cTn>
                              </p:par>
                              <p:par>
                                <p:cTn id="100" presetID="10" presetClass="exit" presetSubtype="0" fill="hold" grpId="0" nodeType="withEffect">
                                  <p:stCondLst>
                                    <p:cond delay="0"/>
                                  </p:stCondLst>
                                  <p:childTnLst>
                                    <p:animEffect transition="out" filter="fade">
                                      <p:cBhvr>
                                        <p:cTn id="101" dur="500"/>
                                        <p:tgtEl>
                                          <p:spTgt spid="12">
                                            <p:txEl>
                                              <p:pRg st="2" end="2"/>
                                            </p:txEl>
                                          </p:spTgt>
                                        </p:tgtEl>
                                      </p:cBhvr>
                                    </p:animEffect>
                                    <p:set>
                                      <p:cBhvr>
                                        <p:cTn id="102" dur="1" fill="hold">
                                          <p:stCondLst>
                                            <p:cond delay="499"/>
                                          </p:stCondLst>
                                        </p:cTn>
                                        <p:tgtEl>
                                          <p:spTgt spid="12">
                                            <p:txEl>
                                              <p:pRg st="2" end="2"/>
                                            </p:txEl>
                                          </p:spTgt>
                                        </p:tgtEl>
                                        <p:attrNameLst>
                                          <p:attrName>style.visibility</p:attrName>
                                        </p:attrNameLst>
                                      </p:cBhvr>
                                      <p:to>
                                        <p:strVal val="hidden"/>
                                      </p:to>
                                    </p:set>
                                  </p:childTnLst>
                                </p:cTn>
                              </p:par>
                              <p:par>
                                <p:cTn id="103" presetID="10" presetClass="exit" presetSubtype="0" fill="hold" grpId="0" nodeType="withEffect">
                                  <p:stCondLst>
                                    <p:cond delay="0"/>
                                  </p:stCondLst>
                                  <p:childTnLst>
                                    <p:animEffect transition="out" filter="fade">
                                      <p:cBhvr>
                                        <p:cTn id="104" dur="500"/>
                                        <p:tgtEl>
                                          <p:spTgt spid="12">
                                            <p:txEl>
                                              <p:pRg st="3" end="3"/>
                                            </p:txEl>
                                          </p:spTgt>
                                        </p:tgtEl>
                                      </p:cBhvr>
                                    </p:animEffect>
                                    <p:set>
                                      <p:cBhvr>
                                        <p:cTn id="105" dur="1" fill="hold">
                                          <p:stCondLst>
                                            <p:cond delay="499"/>
                                          </p:stCondLst>
                                        </p:cTn>
                                        <p:tgtEl>
                                          <p:spTgt spid="12">
                                            <p:txEl>
                                              <p:pRg st="3" end="3"/>
                                            </p:txEl>
                                          </p:spTgt>
                                        </p:tgtEl>
                                        <p:attrNameLst>
                                          <p:attrName>style.visibility</p:attrName>
                                        </p:attrNameLst>
                                      </p:cBhvr>
                                      <p:to>
                                        <p:strVal val="hidden"/>
                                      </p:to>
                                    </p:set>
                                  </p:childTnLst>
                                </p:cTn>
                              </p:par>
                              <p:par>
                                <p:cTn id="106" presetID="10" presetClass="exit" presetSubtype="0" fill="hold" grpId="0" nodeType="withEffect">
                                  <p:stCondLst>
                                    <p:cond delay="0"/>
                                  </p:stCondLst>
                                  <p:childTnLst>
                                    <p:animEffect transition="out" filter="fade">
                                      <p:cBhvr>
                                        <p:cTn id="107" dur="500"/>
                                        <p:tgtEl>
                                          <p:spTgt spid="12">
                                            <p:txEl>
                                              <p:pRg st="4" end="4"/>
                                            </p:txEl>
                                          </p:spTgt>
                                        </p:tgtEl>
                                      </p:cBhvr>
                                    </p:animEffect>
                                    <p:set>
                                      <p:cBhvr>
                                        <p:cTn id="108" dur="1" fill="hold">
                                          <p:stCondLst>
                                            <p:cond delay="499"/>
                                          </p:stCondLst>
                                        </p:cTn>
                                        <p:tgtEl>
                                          <p:spTgt spid="12">
                                            <p:txEl>
                                              <p:pRg st="4" end="4"/>
                                            </p:txEl>
                                          </p:spTgt>
                                        </p:tgtEl>
                                        <p:attrNameLst>
                                          <p:attrName>style.visibility</p:attrName>
                                        </p:attrNameLst>
                                      </p:cBhvr>
                                      <p:to>
                                        <p:strVal val="hidden"/>
                                      </p:to>
                                    </p:set>
                                  </p:childTnLst>
                                </p:cTn>
                              </p:par>
                              <p:par>
                                <p:cTn id="109" presetID="10" presetClass="exit" presetSubtype="0" fill="hold" grpId="0" nodeType="withEffect">
                                  <p:stCondLst>
                                    <p:cond delay="0"/>
                                  </p:stCondLst>
                                  <p:childTnLst>
                                    <p:animEffect transition="out" filter="fade">
                                      <p:cBhvr>
                                        <p:cTn id="110" dur="500"/>
                                        <p:tgtEl>
                                          <p:spTgt spid="12">
                                            <p:txEl>
                                              <p:pRg st="5" end="5"/>
                                            </p:txEl>
                                          </p:spTgt>
                                        </p:tgtEl>
                                      </p:cBhvr>
                                    </p:animEffect>
                                    <p:set>
                                      <p:cBhvr>
                                        <p:cTn id="111" dur="1" fill="hold">
                                          <p:stCondLst>
                                            <p:cond delay="499"/>
                                          </p:stCondLst>
                                        </p:cTn>
                                        <p:tgtEl>
                                          <p:spTgt spid="12">
                                            <p:txEl>
                                              <p:pRg st="5" end="5"/>
                                            </p:txEl>
                                          </p:spTgt>
                                        </p:tgtEl>
                                        <p:attrNameLst>
                                          <p:attrName>style.visibility</p:attrName>
                                        </p:attrNameLst>
                                      </p:cBhvr>
                                      <p:to>
                                        <p:strVal val="hidden"/>
                                      </p:to>
                                    </p:set>
                                  </p:childTnLst>
                                </p:cTn>
                              </p:par>
                              <p:par>
                                <p:cTn id="112" presetID="10" presetClass="exit" presetSubtype="0" fill="hold" grpId="0" nodeType="withEffect">
                                  <p:stCondLst>
                                    <p:cond delay="0"/>
                                  </p:stCondLst>
                                  <p:childTnLst>
                                    <p:animEffect transition="out" filter="fade">
                                      <p:cBhvr>
                                        <p:cTn id="113" dur="500"/>
                                        <p:tgtEl>
                                          <p:spTgt spid="12">
                                            <p:txEl>
                                              <p:pRg st="6" end="6"/>
                                            </p:txEl>
                                          </p:spTgt>
                                        </p:tgtEl>
                                      </p:cBhvr>
                                    </p:animEffect>
                                    <p:set>
                                      <p:cBhvr>
                                        <p:cTn id="114" dur="1" fill="hold">
                                          <p:stCondLst>
                                            <p:cond delay="499"/>
                                          </p:stCondLst>
                                        </p:cTn>
                                        <p:tgtEl>
                                          <p:spTgt spid="12">
                                            <p:txEl>
                                              <p:pRg st="6" end="6"/>
                                            </p:txEl>
                                          </p:spTgt>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12">
                                            <p:txEl>
                                              <p:pRg st="7" end="7"/>
                                            </p:txEl>
                                          </p:spTgt>
                                        </p:tgtEl>
                                      </p:cBhvr>
                                    </p:animEffect>
                                    <p:set>
                                      <p:cBhvr>
                                        <p:cTn id="117" dur="1" fill="hold">
                                          <p:stCondLst>
                                            <p:cond delay="499"/>
                                          </p:stCondLst>
                                        </p:cTn>
                                        <p:tgtEl>
                                          <p:spTgt spid="12">
                                            <p:txEl>
                                              <p:pRg st="7" end="7"/>
                                            </p:txEl>
                                          </p:spTgt>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12">
                                            <p:txEl>
                                              <p:pRg st="8" end="8"/>
                                            </p:txEl>
                                          </p:spTgt>
                                        </p:tgtEl>
                                      </p:cBhvr>
                                    </p:animEffect>
                                    <p:set>
                                      <p:cBhvr>
                                        <p:cTn id="120" dur="1" fill="hold">
                                          <p:stCondLst>
                                            <p:cond delay="499"/>
                                          </p:stCondLst>
                                        </p:cTn>
                                        <p:tgtEl>
                                          <p:spTgt spid="12">
                                            <p:txEl>
                                              <p:pRg st="8" end="8"/>
                                            </p:txEl>
                                          </p:spTgt>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12">
                                            <p:bg/>
                                          </p:spTgt>
                                        </p:tgtEl>
                                      </p:cBhvr>
                                    </p:animEffect>
                                    <p:set>
                                      <p:cBhvr>
                                        <p:cTn id="123" dur="1" fill="hold">
                                          <p:stCondLst>
                                            <p:cond delay="499"/>
                                          </p:stCondLst>
                                        </p:cTn>
                                        <p:tgtEl>
                                          <p:spTgt spid="12">
                                            <p:bg/>
                                          </p:spTgt>
                                        </p:tgtEl>
                                        <p:attrNameLst>
                                          <p:attrName>style.visibility</p:attrName>
                                        </p:attrNameLst>
                                      </p:cBhvr>
                                      <p:to>
                                        <p:strVal val="hidden"/>
                                      </p:to>
                                    </p:set>
                                  </p:childTnLst>
                                </p:cTn>
                              </p:par>
                            </p:childTnLst>
                          </p:cTn>
                        </p:par>
                        <p:par>
                          <p:cTn id="124" fill="hold">
                            <p:stCondLst>
                              <p:cond delay="500"/>
                            </p:stCondLst>
                            <p:childTnLst>
                              <p:par>
                                <p:cTn id="125" presetID="10" presetClass="entr" presetSubtype="0" fill="hold" nodeType="afterEffect">
                                  <p:stCondLst>
                                    <p:cond delay="0"/>
                                  </p:stCondLst>
                                  <p:childTnLst>
                                    <p:set>
                                      <p:cBhvr>
                                        <p:cTn id="126" dur="1" fill="hold">
                                          <p:stCondLst>
                                            <p:cond delay="0"/>
                                          </p:stCondLst>
                                        </p:cTn>
                                        <p:tgtEl>
                                          <p:spTgt spid="11">
                                            <p:txEl>
                                              <p:pRg st="0" end="0"/>
                                            </p:txEl>
                                          </p:spTgt>
                                        </p:tgtEl>
                                        <p:attrNameLst>
                                          <p:attrName>style.visibility</p:attrName>
                                        </p:attrNameLst>
                                      </p:cBhvr>
                                      <p:to>
                                        <p:strVal val="visible"/>
                                      </p:to>
                                    </p:set>
                                    <p:animEffect transition="in" filter="fade">
                                      <p:cBhvr>
                                        <p:cTn id="127" dur="500"/>
                                        <p:tgtEl>
                                          <p:spTgt spid="11">
                                            <p:txEl>
                                              <p:pRg st="0" end="0"/>
                                            </p:txEl>
                                          </p:spTgt>
                                        </p:tgtEl>
                                      </p:cBhvr>
                                    </p:animEffect>
                                  </p:childTnLst>
                                </p:cTn>
                              </p:par>
                              <p:par>
                                <p:cTn id="128" presetID="10" presetClass="entr" presetSubtype="0" fill="hold" nodeType="withEffect">
                                  <p:stCondLst>
                                    <p:cond delay="0"/>
                                  </p:stCondLst>
                                  <p:childTnLst>
                                    <p:set>
                                      <p:cBhvr>
                                        <p:cTn id="129" dur="1" fill="hold">
                                          <p:stCondLst>
                                            <p:cond delay="0"/>
                                          </p:stCondLst>
                                        </p:cTn>
                                        <p:tgtEl>
                                          <p:spTgt spid="11">
                                            <p:txEl>
                                              <p:pRg st="1" end="1"/>
                                            </p:txEl>
                                          </p:spTgt>
                                        </p:tgtEl>
                                        <p:attrNameLst>
                                          <p:attrName>style.visibility</p:attrName>
                                        </p:attrNameLst>
                                      </p:cBhvr>
                                      <p:to>
                                        <p:strVal val="visible"/>
                                      </p:to>
                                    </p:set>
                                    <p:animEffect transition="in" filter="fade">
                                      <p:cBhvr>
                                        <p:cTn id="130" dur="500"/>
                                        <p:tgtEl>
                                          <p:spTgt spid="11">
                                            <p:txEl>
                                              <p:pRg st="1" end="1"/>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11">
                                            <p:txEl>
                                              <p:pRg st="2" end="2"/>
                                            </p:txEl>
                                          </p:spTgt>
                                        </p:tgtEl>
                                        <p:attrNameLst>
                                          <p:attrName>style.visibility</p:attrName>
                                        </p:attrNameLst>
                                      </p:cBhvr>
                                      <p:to>
                                        <p:strVal val="visible"/>
                                      </p:to>
                                    </p:set>
                                    <p:animEffect transition="in" filter="fade">
                                      <p:cBhvr>
                                        <p:cTn id="133" dur="500"/>
                                        <p:tgtEl>
                                          <p:spTgt spid="11">
                                            <p:txEl>
                                              <p:pRg st="2" end="2"/>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11">
                                            <p:txEl>
                                              <p:pRg st="3" end="3"/>
                                            </p:txEl>
                                          </p:spTgt>
                                        </p:tgtEl>
                                        <p:attrNameLst>
                                          <p:attrName>style.visibility</p:attrName>
                                        </p:attrNameLst>
                                      </p:cBhvr>
                                      <p:to>
                                        <p:strVal val="visible"/>
                                      </p:to>
                                    </p:set>
                                    <p:animEffect transition="in" filter="fade">
                                      <p:cBhvr>
                                        <p:cTn id="136" dur="500"/>
                                        <p:tgtEl>
                                          <p:spTgt spid="11">
                                            <p:txEl>
                                              <p:pRg st="3" end="3"/>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11">
                                            <p:txEl>
                                              <p:pRg st="4" end="4"/>
                                            </p:txEl>
                                          </p:spTgt>
                                        </p:tgtEl>
                                        <p:attrNameLst>
                                          <p:attrName>style.visibility</p:attrName>
                                        </p:attrNameLst>
                                      </p:cBhvr>
                                      <p:to>
                                        <p:strVal val="visible"/>
                                      </p:to>
                                    </p:set>
                                    <p:animEffect transition="in" filter="fade">
                                      <p:cBhvr>
                                        <p:cTn id="139" dur="500"/>
                                        <p:tgtEl>
                                          <p:spTgt spid="11">
                                            <p:txEl>
                                              <p:pRg st="4" end="4"/>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11">
                                            <p:txEl>
                                              <p:pRg st="5" end="5"/>
                                            </p:txEl>
                                          </p:spTgt>
                                        </p:tgtEl>
                                        <p:attrNameLst>
                                          <p:attrName>style.visibility</p:attrName>
                                        </p:attrNameLst>
                                      </p:cBhvr>
                                      <p:to>
                                        <p:strVal val="visible"/>
                                      </p:to>
                                    </p:set>
                                    <p:animEffect transition="in" filter="fade">
                                      <p:cBhvr>
                                        <p:cTn id="142" dur="500"/>
                                        <p:tgtEl>
                                          <p:spTgt spid="11">
                                            <p:txEl>
                                              <p:pRg st="5" end="5"/>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11">
                                            <p:txEl>
                                              <p:pRg st="6" end="6"/>
                                            </p:txEl>
                                          </p:spTgt>
                                        </p:tgtEl>
                                        <p:attrNameLst>
                                          <p:attrName>style.visibility</p:attrName>
                                        </p:attrNameLst>
                                      </p:cBhvr>
                                      <p:to>
                                        <p:strVal val="visible"/>
                                      </p:to>
                                    </p:set>
                                    <p:animEffect transition="in" filter="fade">
                                      <p:cBhvr>
                                        <p:cTn id="145" dur="500"/>
                                        <p:tgtEl>
                                          <p:spTgt spid="11">
                                            <p:txEl>
                                              <p:pRg st="6" end="6"/>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11">
                                            <p:txEl>
                                              <p:pRg st="7" end="7"/>
                                            </p:txEl>
                                          </p:spTgt>
                                        </p:tgtEl>
                                        <p:attrNameLst>
                                          <p:attrName>style.visibility</p:attrName>
                                        </p:attrNameLst>
                                      </p:cBhvr>
                                      <p:to>
                                        <p:strVal val="visible"/>
                                      </p:to>
                                    </p:set>
                                    <p:animEffect transition="in" filter="fade">
                                      <p:cBhvr>
                                        <p:cTn id="148" dur="500"/>
                                        <p:tgtEl>
                                          <p:spTgt spid="11">
                                            <p:txEl>
                                              <p:pRg st="7" end="7"/>
                                            </p:txEl>
                                          </p:spTgt>
                                        </p:tgtEl>
                                      </p:cBhvr>
                                    </p:animEffect>
                                  </p:childTnLst>
                                </p:cTn>
                              </p:par>
                              <p:par>
                                <p:cTn id="149" presetID="10" presetClass="entr" presetSubtype="0" fill="hold" nodeType="withEffect">
                                  <p:stCondLst>
                                    <p:cond delay="0"/>
                                  </p:stCondLst>
                                  <p:childTnLst>
                                    <p:set>
                                      <p:cBhvr>
                                        <p:cTn id="150" dur="1" fill="hold">
                                          <p:stCondLst>
                                            <p:cond delay="0"/>
                                          </p:stCondLst>
                                        </p:cTn>
                                        <p:tgtEl>
                                          <p:spTgt spid="11">
                                            <p:txEl>
                                              <p:pRg st="8" end="8"/>
                                            </p:txEl>
                                          </p:spTgt>
                                        </p:tgtEl>
                                        <p:attrNameLst>
                                          <p:attrName>style.visibility</p:attrName>
                                        </p:attrNameLst>
                                      </p:cBhvr>
                                      <p:to>
                                        <p:strVal val="visible"/>
                                      </p:to>
                                    </p:set>
                                    <p:animEffect transition="in" filter="fade">
                                      <p:cBhvr>
                                        <p:cTn id="151" dur="500"/>
                                        <p:tgtEl>
                                          <p:spTgt spid="11">
                                            <p:txEl>
                                              <p:pRg st="8" end="8"/>
                                            </p:txEl>
                                          </p:spTgt>
                                        </p:tgtEl>
                                      </p:cBhvr>
                                    </p:animEffect>
                                  </p:childTnLst>
                                </p:cTn>
                              </p:par>
                              <p:par>
                                <p:cTn id="152" presetID="10" presetClass="entr" presetSubtype="0" fill="hold" nodeType="withEffect">
                                  <p:stCondLst>
                                    <p:cond delay="0"/>
                                  </p:stCondLst>
                                  <p:childTnLst>
                                    <p:set>
                                      <p:cBhvr>
                                        <p:cTn id="153" dur="1" fill="hold">
                                          <p:stCondLst>
                                            <p:cond delay="0"/>
                                          </p:stCondLst>
                                        </p:cTn>
                                        <p:tgtEl>
                                          <p:spTgt spid="11">
                                            <p:txEl>
                                              <p:pRg st="9" end="9"/>
                                            </p:txEl>
                                          </p:spTgt>
                                        </p:tgtEl>
                                        <p:attrNameLst>
                                          <p:attrName>style.visibility</p:attrName>
                                        </p:attrNameLst>
                                      </p:cBhvr>
                                      <p:to>
                                        <p:strVal val="visible"/>
                                      </p:to>
                                    </p:set>
                                    <p:animEffect transition="in" filter="fade">
                                      <p:cBhvr>
                                        <p:cTn id="154" dur="500"/>
                                        <p:tgtEl>
                                          <p:spTgt spid="11">
                                            <p:txEl>
                                              <p:pRg st="9" end="9"/>
                                            </p:txEl>
                                          </p:spTgt>
                                        </p:tgtEl>
                                      </p:cBhvr>
                                    </p:animEffect>
                                  </p:childTnLst>
                                </p:cTn>
                              </p:par>
                              <p:par>
                                <p:cTn id="155" presetID="10" presetClass="entr" presetSubtype="0" fill="hold" nodeType="withEffect">
                                  <p:stCondLst>
                                    <p:cond delay="0"/>
                                  </p:stCondLst>
                                  <p:childTnLst>
                                    <p:set>
                                      <p:cBhvr>
                                        <p:cTn id="156" dur="1" fill="hold">
                                          <p:stCondLst>
                                            <p:cond delay="0"/>
                                          </p:stCondLst>
                                        </p:cTn>
                                        <p:tgtEl>
                                          <p:spTgt spid="11">
                                            <p:txEl>
                                              <p:pRg st="10" end="10"/>
                                            </p:txEl>
                                          </p:spTgt>
                                        </p:tgtEl>
                                        <p:attrNameLst>
                                          <p:attrName>style.visibility</p:attrName>
                                        </p:attrNameLst>
                                      </p:cBhvr>
                                      <p:to>
                                        <p:strVal val="visible"/>
                                      </p:to>
                                    </p:set>
                                    <p:animEffect transition="in" filter="fade">
                                      <p:cBhvr>
                                        <p:cTn id="157" dur="500"/>
                                        <p:tgtEl>
                                          <p:spTgt spid="11">
                                            <p:txEl>
                                              <p:pRg st="10" end="10"/>
                                            </p:txEl>
                                          </p:spTgt>
                                        </p:tgtEl>
                                      </p:cBhvr>
                                    </p:animEffect>
                                  </p:childTnLst>
                                </p:cTn>
                              </p:par>
                              <p:par>
                                <p:cTn id="158" presetID="10" presetClass="entr" presetSubtype="0" fill="hold" nodeType="withEffect">
                                  <p:stCondLst>
                                    <p:cond delay="0"/>
                                  </p:stCondLst>
                                  <p:childTnLst>
                                    <p:set>
                                      <p:cBhvr>
                                        <p:cTn id="159" dur="1" fill="hold">
                                          <p:stCondLst>
                                            <p:cond delay="0"/>
                                          </p:stCondLst>
                                        </p:cTn>
                                        <p:tgtEl>
                                          <p:spTgt spid="11">
                                            <p:txEl>
                                              <p:pRg st="11" end="11"/>
                                            </p:txEl>
                                          </p:spTgt>
                                        </p:tgtEl>
                                        <p:attrNameLst>
                                          <p:attrName>style.visibility</p:attrName>
                                        </p:attrNameLst>
                                      </p:cBhvr>
                                      <p:to>
                                        <p:strVal val="visible"/>
                                      </p:to>
                                    </p:set>
                                    <p:animEffect transition="in" filter="fade">
                                      <p:cBhvr>
                                        <p:cTn id="160" dur="500"/>
                                        <p:tgtEl>
                                          <p:spTgt spid="11">
                                            <p:txEl>
                                              <p:pRg st="11" end="11"/>
                                            </p:txEl>
                                          </p:spTgt>
                                        </p:tgtEl>
                                      </p:cBhvr>
                                    </p:animEffect>
                                  </p:childTnLst>
                                </p:cTn>
                              </p:par>
                              <p:par>
                                <p:cTn id="161" presetID="10" presetClass="entr" presetSubtype="0" fill="hold" nodeType="withEffect">
                                  <p:stCondLst>
                                    <p:cond delay="0"/>
                                  </p:stCondLst>
                                  <p:childTnLst>
                                    <p:set>
                                      <p:cBhvr>
                                        <p:cTn id="162" dur="1" fill="hold">
                                          <p:stCondLst>
                                            <p:cond delay="0"/>
                                          </p:stCondLst>
                                        </p:cTn>
                                        <p:tgtEl>
                                          <p:spTgt spid="11">
                                            <p:txEl>
                                              <p:pRg st="12" end="12"/>
                                            </p:txEl>
                                          </p:spTgt>
                                        </p:tgtEl>
                                        <p:attrNameLst>
                                          <p:attrName>style.visibility</p:attrName>
                                        </p:attrNameLst>
                                      </p:cBhvr>
                                      <p:to>
                                        <p:strVal val="visible"/>
                                      </p:to>
                                    </p:set>
                                    <p:animEffect transition="in" filter="fade">
                                      <p:cBhvr>
                                        <p:cTn id="163" dur="500"/>
                                        <p:tgtEl>
                                          <p:spTgt spid="11">
                                            <p:txEl>
                                              <p:pRg st="12" end="12"/>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11">
                                            <p:txEl>
                                              <p:pRg st="13" end="13"/>
                                            </p:txEl>
                                          </p:spTgt>
                                        </p:tgtEl>
                                        <p:attrNameLst>
                                          <p:attrName>style.visibility</p:attrName>
                                        </p:attrNameLst>
                                      </p:cBhvr>
                                      <p:to>
                                        <p:strVal val="visible"/>
                                      </p:to>
                                    </p:set>
                                    <p:animEffect transition="in" filter="fade">
                                      <p:cBhvr>
                                        <p:cTn id="166" dur="500"/>
                                        <p:tgtEl>
                                          <p:spTgt spid="11">
                                            <p:txEl>
                                              <p:pRg st="13" end="13"/>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6">
                                            <p:graphicEl>
                                              <a:chart seriesIdx="-4" categoryIdx="3" bldStep="category"/>
                                            </p:graphicEl>
                                          </p:spTgt>
                                        </p:tgtEl>
                                        <p:attrNameLst>
                                          <p:attrName>style.visibility</p:attrName>
                                        </p:attrNameLst>
                                      </p:cBhvr>
                                      <p:to>
                                        <p:strVal val="visible"/>
                                      </p:to>
                                    </p:set>
                                    <p:animEffect transition="in" filter="fade">
                                      <p:cBhvr>
                                        <p:cTn id="171" dur="500"/>
                                        <p:tgtEl>
                                          <p:spTgt spid="6">
                                            <p:graphicEl>
                                              <a:chart seriesIdx="-4" categoryIdx="3" bldStep="category"/>
                                            </p:graphicEl>
                                          </p:spTgt>
                                        </p:tgtEl>
                                      </p:cBhvr>
                                    </p:animEffect>
                                  </p:childTnLst>
                                </p:cTn>
                              </p:par>
                              <p:par>
                                <p:cTn id="172" presetID="10" presetClass="exit" presetSubtype="0" fill="hold" grpId="0" nodeType="withEffect">
                                  <p:stCondLst>
                                    <p:cond delay="0"/>
                                  </p:stCondLst>
                                  <p:childTnLst>
                                    <p:animEffect transition="out" filter="fade">
                                      <p:cBhvr>
                                        <p:cTn id="173" dur="500"/>
                                        <p:tgtEl>
                                          <p:spTgt spid="11">
                                            <p:txEl>
                                              <p:pRg st="0" end="0"/>
                                            </p:txEl>
                                          </p:spTgt>
                                        </p:tgtEl>
                                      </p:cBhvr>
                                    </p:animEffect>
                                    <p:set>
                                      <p:cBhvr>
                                        <p:cTn id="174" dur="1" fill="hold">
                                          <p:stCondLst>
                                            <p:cond delay="499"/>
                                          </p:stCondLst>
                                        </p:cTn>
                                        <p:tgtEl>
                                          <p:spTgt spid="11">
                                            <p:txEl>
                                              <p:pRg st="0" end="0"/>
                                            </p:txEl>
                                          </p:spTgt>
                                        </p:tgtEl>
                                        <p:attrNameLst>
                                          <p:attrName>style.visibility</p:attrName>
                                        </p:attrNameLst>
                                      </p:cBhvr>
                                      <p:to>
                                        <p:strVal val="hidden"/>
                                      </p:to>
                                    </p:set>
                                  </p:childTnLst>
                                </p:cTn>
                              </p:par>
                              <p:par>
                                <p:cTn id="175" presetID="10" presetClass="exit" presetSubtype="0" fill="hold" grpId="0" nodeType="withEffect">
                                  <p:stCondLst>
                                    <p:cond delay="0"/>
                                  </p:stCondLst>
                                  <p:childTnLst>
                                    <p:animEffect transition="out" filter="fade">
                                      <p:cBhvr>
                                        <p:cTn id="176" dur="500"/>
                                        <p:tgtEl>
                                          <p:spTgt spid="11">
                                            <p:txEl>
                                              <p:pRg st="1" end="1"/>
                                            </p:txEl>
                                          </p:spTgt>
                                        </p:tgtEl>
                                      </p:cBhvr>
                                    </p:animEffect>
                                    <p:set>
                                      <p:cBhvr>
                                        <p:cTn id="177" dur="1" fill="hold">
                                          <p:stCondLst>
                                            <p:cond delay="499"/>
                                          </p:stCondLst>
                                        </p:cTn>
                                        <p:tgtEl>
                                          <p:spTgt spid="11">
                                            <p:txEl>
                                              <p:pRg st="1" end="1"/>
                                            </p:txEl>
                                          </p:spTgt>
                                        </p:tgtEl>
                                        <p:attrNameLst>
                                          <p:attrName>style.visibility</p:attrName>
                                        </p:attrNameLst>
                                      </p:cBhvr>
                                      <p:to>
                                        <p:strVal val="hidden"/>
                                      </p:to>
                                    </p:set>
                                  </p:childTnLst>
                                </p:cTn>
                              </p:par>
                              <p:par>
                                <p:cTn id="178" presetID="10" presetClass="exit" presetSubtype="0" fill="hold" grpId="0" nodeType="withEffect">
                                  <p:stCondLst>
                                    <p:cond delay="0"/>
                                  </p:stCondLst>
                                  <p:childTnLst>
                                    <p:animEffect transition="out" filter="fade">
                                      <p:cBhvr>
                                        <p:cTn id="179" dur="500"/>
                                        <p:tgtEl>
                                          <p:spTgt spid="11">
                                            <p:txEl>
                                              <p:pRg st="2" end="2"/>
                                            </p:txEl>
                                          </p:spTgt>
                                        </p:tgtEl>
                                      </p:cBhvr>
                                    </p:animEffect>
                                    <p:set>
                                      <p:cBhvr>
                                        <p:cTn id="180" dur="1" fill="hold">
                                          <p:stCondLst>
                                            <p:cond delay="499"/>
                                          </p:stCondLst>
                                        </p:cTn>
                                        <p:tgtEl>
                                          <p:spTgt spid="11">
                                            <p:txEl>
                                              <p:pRg st="2" end="2"/>
                                            </p:txEl>
                                          </p:spTgt>
                                        </p:tgtEl>
                                        <p:attrNameLst>
                                          <p:attrName>style.visibility</p:attrName>
                                        </p:attrNameLst>
                                      </p:cBhvr>
                                      <p:to>
                                        <p:strVal val="hidden"/>
                                      </p:to>
                                    </p:set>
                                  </p:childTnLst>
                                </p:cTn>
                              </p:par>
                              <p:par>
                                <p:cTn id="181" presetID="10" presetClass="exit" presetSubtype="0" fill="hold" grpId="0" nodeType="withEffect">
                                  <p:stCondLst>
                                    <p:cond delay="0"/>
                                  </p:stCondLst>
                                  <p:childTnLst>
                                    <p:animEffect transition="out" filter="fade">
                                      <p:cBhvr>
                                        <p:cTn id="182" dur="500"/>
                                        <p:tgtEl>
                                          <p:spTgt spid="11">
                                            <p:txEl>
                                              <p:pRg st="3" end="3"/>
                                            </p:txEl>
                                          </p:spTgt>
                                        </p:tgtEl>
                                      </p:cBhvr>
                                    </p:animEffect>
                                    <p:set>
                                      <p:cBhvr>
                                        <p:cTn id="183" dur="1" fill="hold">
                                          <p:stCondLst>
                                            <p:cond delay="499"/>
                                          </p:stCondLst>
                                        </p:cTn>
                                        <p:tgtEl>
                                          <p:spTgt spid="11">
                                            <p:txEl>
                                              <p:pRg st="3" end="3"/>
                                            </p:txEl>
                                          </p:spTgt>
                                        </p:tgtEl>
                                        <p:attrNameLst>
                                          <p:attrName>style.visibility</p:attrName>
                                        </p:attrNameLst>
                                      </p:cBhvr>
                                      <p:to>
                                        <p:strVal val="hidden"/>
                                      </p:to>
                                    </p:set>
                                  </p:childTnLst>
                                </p:cTn>
                              </p:par>
                              <p:par>
                                <p:cTn id="184" presetID="10" presetClass="exit" presetSubtype="0" fill="hold" grpId="0" nodeType="withEffect">
                                  <p:stCondLst>
                                    <p:cond delay="0"/>
                                  </p:stCondLst>
                                  <p:childTnLst>
                                    <p:animEffect transition="out" filter="fade">
                                      <p:cBhvr>
                                        <p:cTn id="185" dur="500"/>
                                        <p:tgtEl>
                                          <p:spTgt spid="11">
                                            <p:txEl>
                                              <p:pRg st="4" end="4"/>
                                            </p:txEl>
                                          </p:spTgt>
                                        </p:tgtEl>
                                      </p:cBhvr>
                                    </p:animEffect>
                                    <p:set>
                                      <p:cBhvr>
                                        <p:cTn id="186" dur="1" fill="hold">
                                          <p:stCondLst>
                                            <p:cond delay="499"/>
                                          </p:stCondLst>
                                        </p:cTn>
                                        <p:tgtEl>
                                          <p:spTgt spid="11">
                                            <p:txEl>
                                              <p:pRg st="4" end="4"/>
                                            </p:txEl>
                                          </p:spTgt>
                                        </p:tgtEl>
                                        <p:attrNameLst>
                                          <p:attrName>style.visibility</p:attrName>
                                        </p:attrNameLst>
                                      </p:cBhvr>
                                      <p:to>
                                        <p:strVal val="hidden"/>
                                      </p:to>
                                    </p:set>
                                  </p:childTnLst>
                                </p:cTn>
                              </p:par>
                              <p:par>
                                <p:cTn id="187" presetID="10" presetClass="exit" presetSubtype="0" fill="hold" grpId="0" nodeType="withEffect">
                                  <p:stCondLst>
                                    <p:cond delay="0"/>
                                  </p:stCondLst>
                                  <p:childTnLst>
                                    <p:animEffect transition="out" filter="fade">
                                      <p:cBhvr>
                                        <p:cTn id="188" dur="500"/>
                                        <p:tgtEl>
                                          <p:spTgt spid="11">
                                            <p:txEl>
                                              <p:pRg st="5" end="5"/>
                                            </p:txEl>
                                          </p:spTgt>
                                        </p:tgtEl>
                                      </p:cBhvr>
                                    </p:animEffect>
                                    <p:set>
                                      <p:cBhvr>
                                        <p:cTn id="189" dur="1" fill="hold">
                                          <p:stCondLst>
                                            <p:cond delay="499"/>
                                          </p:stCondLst>
                                        </p:cTn>
                                        <p:tgtEl>
                                          <p:spTgt spid="11">
                                            <p:txEl>
                                              <p:pRg st="5" end="5"/>
                                            </p:txEl>
                                          </p:spTgt>
                                        </p:tgtEl>
                                        <p:attrNameLst>
                                          <p:attrName>style.visibility</p:attrName>
                                        </p:attrNameLst>
                                      </p:cBhvr>
                                      <p:to>
                                        <p:strVal val="hidden"/>
                                      </p:to>
                                    </p:set>
                                  </p:childTnLst>
                                </p:cTn>
                              </p:par>
                              <p:par>
                                <p:cTn id="190" presetID="10" presetClass="exit" presetSubtype="0" fill="hold" grpId="0" nodeType="withEffect">
                                  <p:stCondLst>
                                    <p:cond delay="0"/>
                                  </p:stCondLst>
                                  <p:childTnLst>
                                    <p:animEffect transition="out" filter="fade">
                                      <p:cBhvr>
                                        <p:cTn id="191" dur="500"/>
                                        <p:tgtEl>
                                          <p:spTgt spid="11">
                                            <p:txEl>
                                              <p:pRg st="6" end="6"/>
                                            </p:txEl>
                                          </p:spTgt>
                                        </p:tgtEl>
                                      </p:cBhvr>
                                    </p:animEffect>
                                    <p:set>
                                      <p:cBhvr>
                                        <p:cTn id="192" dur="1" fill="hold">
                                          <p:stCondLst>
                                            <p:cond delay="499"/>
                                          </p:stCondLst>
                                        </p:cTn>
                                        <p:tgtEl>
                                          <p:spTgt spid="11">
                                            <p:txEl>
                                              <p:pRg st="6" end="6"/>
                                            </p:txEl>
                                          </p:spTgt>
                                        </p:tgtEl>
                                        <p:attrNameLst>
                                          <p:attrName>style.visibility</p:attrName>
                                        </p:attrNameLst>
                                      </p:cBhvr>
                                      <p:to>
                                        <p:strVal val="hidden"/>
                                      </p:to>
                                    </p:set>
                                  </p:childTnLst>
                                </p:cTn>
                              </p:par>
                              <p:par>
                                <p:cTn id="193" presetID="10" presetClass="exit" presetSubtype="0" fill="hold" grpId="0" nodeType="withEffect">
                                  <p:stCondLst>
                                    <p:cond delay="0"/>
                                  </p:stCondLst>
                                  <p:childTnLst>
                                    <p:animEffect transition="out" filter="fade">
                                      <p:cBhvr>
                                        <p:cTn id="194" dur="500"/>
                                        <p:tgtEl>
                                          <p:spTgt spid="11">
                                            <p:txEl>
                                              <p:pRg st="7" end="7"/>
                                            </p:txEl>
                                          </p:spTgt>
                                        </p:tgtEl>
                                      </p:cBhvr>
                                    </p:animEffect>
                                    <p:set>
                                      <p:cBhvr>
                                        <p:cTn id="195" dur="1" fill="hold">
                                          <p:stCondLst>
                                            <p:cond delay="499"/>
                                          </p:stCondLst>
                                        </p:cTn>
                                        <p:tgtEl>
                                          <p:spTgt spid="11">
                                            <p:txEl>
                                              <p:pRg st="7" end="7"/>
                                            </p:txEl>
                                          </p:spTgt>
                                        </p:tgtEl>
                                        <p:attrNameLst>
                                          <p:attrName>style.visibility</p:attrName>
                                        </p:attrNameLst>
                                      </p:cBhvr>
                                      <p:to>
                                        <p:strVal val="hidden"/>
                                      </p:to>
                                    </p:set>
                                  </p:childTnLst>
                                </p:cTn>
                              </p:par>
                              <p:par>
                                <p:cTn id="196" presetID="10" presetClass="exit" presetSubtype="0" fill="hold" grpId="0" nodeType="withEffect">
                                  <p:stCondLst>
                                    <p:cond delay="0"/>
                                  </p:stCondLst>
                                  <p:childTnLst>
                                    <p:animEffect transition="out" filter="fade">
                                      <p:cBhvr>
                                        <p:cTn id="197" dur="500"/>
                                        <p:tgtEl>
                                          <p:spTgt spid="11">
                                            <p:txEl>
                                              <p:pRg st="8" end="8"/>
                                            </p:txEl>
                                          </p:spTgt>
                                        </p:tgtEl>
                                      </p:cBhvr>
                                    </p:animEffect>
                                    <p:set>
                                      <p:cBhvr>
                                        <p:cTn id="198" dur="1" fill="hold">
                                          <p:stCondLst>
                                            <p:cond delay="499"/>
                                          </p:stCondLst>
                                        </p:cTn>
                                        <p:tgtEl>
                                          <p:spTgt spid="11">
                                            <p:txEl>
                                              <p:pRg st="8" end="8"/>
                                            </p:txEl>
                                          </p:spTgt>
                                        </p:tgtEl>
                                        <p:attrNameLst>
                                          <p:attrName>style.visibility</p:attrName>
                                        </p:attrNameLst>
                                      </p:cBhvr>
                                      <p:to>
                                        <p:strVal val="hidden"/>
                                      </p:to>
                                    </p:set>
                                  </p:childTnLst>
                                </p:cTn>
                              </p:par>
                              <p:par>
                                <p:cTn id="199" presetID="10" presetClass="exit" presetSubtype="0" fill="hold" grpId="0" nodeType="withEffect">
                                  <p:stCondLst>
                                    <p:cond delay="0"/>
                                  </p:stCondLst>
                                  <p:childTnLst>
                                    <p:animEffect transition="out" filter="fade">
                                      <p:cBhvr>
                                        <p:cTn id="200" dur="500"/>
                                        <p:tgtEl>
                                          <p:spTgt spid="11">
                                            <p:txEl>
                                              <p:pRg st="9" end="9"/>
                                            </p:txEl>
                                          </p:spTgt>
                                        </p:tgtEl>
                                      </p:cBhvr>
                                    </p:animEffect>
                                    <p:set>
                                      <p:cBhvr>
                                        <p:cTn id="201" dur="1" fill="hold">
                                          <p:stCondLst>
                                            <p:cond delay="499"/>
                                          </p:stCondLst>
                                        </p:cTn>
                                        <p:tgtEl>
                                          <p:spTgt spid="11">
                                            <p:txEl>
                                              <p:pRg st="9" end="9"/>
                                            </p:txEl>
                                          </p:spTgt>
                                        </p:tgtEl>
                                        <p:attrNameLst>
                                          <p:attrName>style.visibility</p:attrName>
                                        </p:attrNameLst>
                                      </p:cBhvr>
                                      <p:to>
                                        <p:strVal val="hidden"/>
                                      </p:to>
                                    </p:set>
                                  </p:childTnLst>
                                </p:cTn>
                              </p:par>
                              <p:par>
                                <p:cTn id="202" presetID="10" presetClass="exit" presetSubtype="0" fill="hold" grpId="0" nodeType="withEffect">
                                  <p:stCondLst>
                                    <p:cond delay="0"/>
                                  </p:stCondLst>
                                  <p:childTnLst>
                                    <p:animEffect transition="out" filter="fade">
                                      <p:cBhvr>
                                        <p:cTn id="203" dur="500"/>
                                        <p:tgtEl>
                                          <p:spTgt spid="11">
                                            <p:txEl>
                                              <p:pRg st="10" end="10"/>
                                            </p:txEl>
                                          </p:spTgt>
                                        </p:tgtEl>
                                      </p:cBhvr>
                                    </p:animEffect>
                                    <p:set>
                                      <p:cBhvr>
                                        <p:cTn id="204" dur="1" fill="hold">
                                          <p:stCondLst>
                                            <p:cond delay="499"/>
                                          </p:stCondLst>
                                        </p:cTn>
                                        <p:tgtEl>
                                          <p:spTgt spid="11">
                                            <p:txEl>
                                              <p:pRg st="10" end="10"/>
                                            </p:txEl>
                                          </p:spTgt>
                                        </p:tgtEl>
                                        <p:attrNameLst>
                                          <p:attrName>style.visibility</p:attrName>
                                        </p:attrNameLst>
                                      </p:cBhvr>
                                      <p:to>
                                        <p:strVal val="hidden"/>
                                      </p:to>
                                    </p:set>
                                  </p:childTnLst>
                                </p:cTn>
                              </p:par>
                              <p:par>
                                <p:cTn id="205" presetID="10" presetClass="exit" presetSubtype="0" fill="hold" grpId="0" nodeType="withEffect">
                                  <p:stCondLst>
                                    <p:cond delay="0"/>
                                  </p:stCondLst>
                                  <p:childTnLst>
                                    <p:animEffect transition="out" filter="fade">
                                      <p:cBhvr>
                                        <p:cTn id="206" dur="500"/>
                                        <p:tgtEl>
                                          <p:spTgt spid="11">
                                            <p:txEl>
                                              <p:pRg st="11" end="11"/>
                                            </p:txEl>
                                          </p:spTgt>
                                        </p:tgtEl>
                                      </p:cBhvr>
                                    </p:animEffect>
                                    <p:set>
                                      <p:cBhvr>
                                        <p:cTn id="207" dur="1" fill="hold">
                                          <p:stCondLst>
                                            <p:cond delay="499"/>
                                          </p:stCondLst>
                                        </p:cTn>
                                        <p:tgtEl>
                                          <p:spTgt spid="11">
                                            <p:txEl>
                                              <p:pRg st="11" end="11"/>
                                            </p:txEl>
                                          </p:spTgt>
                                        </p:tgtEl>
                                        <p:attrNameLst>
                                          <p:attrName>style.visibility</p:attrName>
                                        </p:attrNameLst>
                                      </p:cBhvr>
                                      <p:to>
                                        <p:strVal val="hidden"/>
                                      </p:to>
                                    </p:set>
                                  </p:childTnLst>
                                </p:cTn>
                              </p:par>
                              <p:par>
                                <p:cTn id="208" presetID="10" presetClass="exit" presetSubtype="0" fill="hold" grpId="0" nodeType="withEffect">
                                  <p:stCondLst>
                                    <p:cond delay="0"/>
                                  </p:stCondLst>
                                  <p:childTnLst>
                                    <p:animEffect transition="out" filter="fade">
                                      <p:cBhvr>
                                        <p:cTn id="209" dur="500"/>
                                        <p:tgtEl>
                                          <p:spTgt spid="11">
                                            <p:txEl>
                                              <p:pRg st="12" end="12"/>
                                            </p:txEl>
                                          </p:spTgt>
                                        </p:tgtEl>
                                      </p:cBhvr>
                                    </p:animEffect>
                                    <p:set>
                                      <p:cBhvr>
                                        <p:cTn id="210" dur="1" fill="hold">
                                          <p:stCondLst>
                                            <p:cond delay="499"/>
                                          </p:stCondLst>
                                        </p:cTn>
                                        <p:tgtEl>
                                          <p:spTgt spid="11">
                                            <p:txEl>
                                              <p:pRg st="12" end="12"/>
                                            </p:txEl>
                                          </p:spTgt>
                                        </p:tgtEl>
                                        <p:attrNameLst>
                                          <p:attrName>style.visibility</p:attrName>
                                        </p:attrNameLst>
                                      </p:cBhvr>
                                      <p:to>
                                        <p:strVal val="hidden"/>
                                      </p:to>
                                    </p:set>
                                  </p:childTnLst>
                                </p:cTn>
                              </p:par>
                              <p:par>
                                <p:cTn id="211" presetID="10" presetClass="exit" presetSubtype="0" fill="hold" grpId="0" nodeType="withEffect">
                                  <p:stCondLst>
                                    <p:cond delay="0"/>
                                  </p:stCondLst>
                                  <p:childTnLst>
                                    <p:animEffect transition="out" filter="fade">
                                      <p:cBhvr>
                                        <p:cTn id="212" dur="500"/>
                                        <p:tgtEl>
                                          <p:spTgt spid="11">
                                            <p:txEl>
                                              <p:pRg st="13" end="13"/>
                                            </p:txEl>
                                          </p:spTgt>
                                        </p:tgtEl>
                                      </p:cBhvr>
                                    </p:animEffect>
                                    <p:set>
                                      <p:cBhvr>
                                        <p:cTn id="213" dur="1" fill="hold">
                                          <p:stCondLst>
                                            <p:cond delay="499"/>
                                          </p:stCondLst>
                                        </p:cTn>
                                        <p:tgtEl>
                                          <p:spTgt spid="11">
                                            <p:txEl>
                                              <p:pRg st="13" end="13"/>
                                            </p:txEl>
                                          </p:spTgt>
                                        </p:tgtEl>
                                        <p:attrNameLst>
                                          <p:attrName>style.visibility</p:attrName>
                                        </p:attrNameLst>
                                      </p:cBhvr>
                                      <p:to>
                                        <p:strVal val="hidden"/>
                                      </p:to>
                                    </p:set>
                                  </p:childTnLst>
                                </p:cTn>
                              </p:par>
                              <p:par>
                                <p:cTn id="214" presetID="10" presetClass="exit" presetSubtype="0" fill="hold" grpId="0" nodeType="withEffect">
                                  <p:stCondLst>
                                    <p:cond delay="0"/>
                                  </p:stCondLst>
                                  <p:childTnLst>
                                    <p:animEffect transition="out" filter="fade">
                                      <p:cBhvr>
                                        <p:cTn id="215" dur="500"/>
                                        <p:tgtEl>
                                          <p:spTgt spid="11">
                                            <p:bg/>
                                          </p:spTgt>
                                        </p:tgtEl>
                                      </p:cBhvr>
                                    </p:animEffect>
                                    <p:set>
                                      <p:cBhvr>
                                        <p:cTn id="216" dur="1" fill="hold">
                                          <p:stCondLst>
                                            <p:cond delay="499"/>
                                          </p:stCondLst>
                                        </p:cTn>
                                        <p:tgtEl>
                                          <p:spTgt spid="11">
                                            <p:bg/>
                                          </p:spTgt>
                                        </p:tgtEl>
                                        <p:attrNameLst>
                                          <p:attrName>style.visibility</p:attrName>
                                        </p:attrNameLst>
                                      </p:cBhvr>
                                      <p:to>
                                        <p:strVal val="hidden"/>
                                      </p:to>
                                    </p:set>
                                  </p:childTnLst>
                                </p:cTn>
                              </p:par>
                            </p:childTnLst>
                          </p:cTn>
                        </p:par>
                        <p:par>
                          <p:cTn id="217" fill="hold">
                            <p:stCondLst>
                              <p:cond delay="500"/>
                            </p:stCondLst>
                            <p:childTnLst>
                              <p:par>
                                <p:cTn id="218" presetID="10" presetClass="entr" presetSubtype="0" fill="hold" nodeType="afterEffect">
                                  <p:stCondLst>
                                    <p:cond delay="0"/>
                                  </p:stCondLst>
                                  <p:childTnLst>
                                    <p:set>
                                      <p:cBhvr>
                                        <p:cTn id="219" dur="1" fill="hold">
                                          <p:stCondLst>
                                            <p:cond delay="0"/>
                                          </p:stCondLst>
                                        </p:cTn>
                                        <p:tgtEl>
                                          <p:spTgt spid="14">
                                            <p:txEl>
                                              <p:pRg st="0" end="0"/>
                                            </p:txEl>
                                          </p:spTgt>
                                        </p:tgtEl>
                                        <p:attrNameLst>
                                          <p:attrName>style.visibility</p:attrName>
                                        </p:attrNameLst>
                                      </p:cBhvr>
                                      <p:to>
                                        <p:strVal val="visible"/>
                                      </p:to>
                                    </p:set>
                                    <p:animEffect transition="in" filter="fade">
                                      <p:cBhvr>
                                        <p:cTn id="220" dur="500"/>
                                        <p:tgtEl>
                                          <p:spTgt spid="14">
                                            <p:txEl>
                                              <p:pRg st="0" end="0"/>
                                            </p:txEl>
                                          </p:spTgt>
                                        </p:tgtEl>
                                      </p:cBhvr>
                                    </p:animEffect>
                                  </p:childTnLst>
                                </p:cTn>
                              </p:par>
                              <p:par>
                                <p:cTn id="221" presetID="10" presetClass="entr" presetSubtype="0" fill="hold" nodeType="withEffect">
                                  <p:stCondLst>
                                    <p:cond delay="0"/>
                                  </p:stCondLst>
                                  <p:childTnLst>
                                    <p:set>
                                      <p:cBhvr>
                                        <p:cTn id="222" dur="1" fill="hold">
                                          <p:stCondLst>
                                            <p:cond delay="0"/>
                                          </p:stCondLst>
                                        </p:cTn>
                                        <p:tgtEl>
                                          <p:spTgt spid="14">
                                            <p:txEl>
                                              <p:pRg st="1" end="1"/>
                                            </p:txEl>
                                          </p:spTgt>
                                        </p:tgtEl>
                                        <p:attrNameLst>
                                          <p:attrName>style.visibility</p:attrName>
                                        </p:attrNameLst>
                                      </p:cBhvr>
                                      <p:to>
                                        <p:strVal val="visible"/>
                                      </p:to>
                                    </p:set>
                                    <p:animEffect transition="in" filter="fade">
                                      <p:cBhvr>
                                        <p:cTn id="223" dur="500"/>
                                        <p:tgtEl>
                                          <p:spTgt spid="14">
                                            <p:txEl>
                                              <p:pRg st="1" end="1"/>
                                            </p:txEl>
                                          </p:spTgt>
                                        </p:tgtEl>
                                      </p:cBhvr>
                                    </p:animEffect>
                                  </p:childTnLst>
                                </p:cTn>
                              </p:par>
                              <p:par>
                                <p:cTn id="224" presetID="10" presetClass="entr" presetSubtype="0" fill="hold" nodeType="withEffect">
                                  <p:stCondLst>
                                    <p:cond delay="0"/>
                                  </p:stCondLst>
                                  <p:childTnLst>
                                    <p:set>
                                      <p:cBhvr>
                                        <p:cTn id="225" dur="1" fill="hold">
                                          <p:stCondLst>
                                            <p:cond delay="0"/>
                                          </p:stCondLst>
                                        </p:cTn>
                                        <p:tgtEl>
                                          <p:spTgt spid="14">
                                            <p:txEl>
                                              <p:pRg st="2" end="2"/>
                                            </p:txEl>
                                          </p:spTgt>
                                        </p:tgtEl>
                                        <p:attrNameLst>
                                          <p:attrName>style.visibility</p:attrName>
                                        </p:attrNameLst>
                                      </p:cBhvr>
                                      <p:to>
                                        <p:strVal val="visible"/>
                                      </p:to>
                                    </p:set>
                                    <p:animEffect transition="in" filter="fade">
                                      <p:cBhvr>
                                        <p:cTn id="226" dur="500"/>
                                        <p:tgtEl>
                                          <p:spTgt spid="14">
                                            <p:txEl>
                                              <p:pRg st="2" end="2"/>
                                            </p:txEl>
                                          </p:spTgt>
                                        </p:tgtEl>
                                      </p:cBhvr>
                                    </p:animEffect>
                                  </p:childTnLst>
                                </p:cTn>
                              </p:par>
                              <p:par>
                                <p:cTn id="227" presetID="10" presetClass="entr" presetSubtype="0" fill="hold" nodeType="withEffect">
                                  <p:stCondLst>
                                    <p:cond delay="0"/>
                                  </p:stCondLst>
                                  <p:childTnLst>
                                    <p:set>
                                      <p:cBhvr>
                                        <p:cTn id="228" dur="1" fill="hold">
                                          <p:stCondLst>
                                            <p:cond delay="0"/>
                                          </p:stCondLst>
                                        </p:cTn>
                                        <p:tgtEl>
                                          <p:spTgt spid="14">
                                            <p:txEl>
                                              <p:pRg st="3" end="3"/>
                                            </p:txEl>
                                          </p:spTgt>
                                        </p:tgtEl>
                                        <p:attrNameLst>
                                          <p:attrName>style.visibility</p:attrName>
                                        </p:attrNameLst>
                                      </p:cBhvr>
                                      <p:to>
                                        <p:strVal val="visible"/>
                                      </p:to>
                                    </p:set>
                                    <p:animEffect transition="in" filter="fade">
                                      <p:cBhvr>
                                        <p:cTn id="229" dur="500"/>
                                        <p:tgtEl>
                                          <p:spTgt spid="14">
                                            <p:txEl>
                                              <p:pRg st="3" end="3"/>
                                            </p:txEl>
                                          </p:spTgt>
                                        </p:tgtEl>
                                      </p:cBhvr>
                                    </p:animEffect>
                                  </p:childTnLst>
                                </p:cTn>
                              </p:par>
                              <p:par>
                                <p:cTn id="230" presetID="10" presetClass="entr" presetSubtype="0" fill="hold" nodeType="withEffect">
                                  <p:stCondLst>
                                    <p:cond delay="0"/>
                                  </p:stCondLst>
                                  <p:childTnLst>
                                    <p:set>
                                      <p:cBhvr>
                                        <p:cTn id="231" dur="1" fill="hold">
                                          <p:stCondLst>
                                            <p:cond delay="0"/>
                                          </p:stCondLst>
                                        </p:cTn>
                                        <p:tgtEl>
                                          <p:spTgt spid="14">
                                            <p:txEl>
                                              <p:pRg st="4" end="4"/>
                                            </p:txEl>
                                          </p:spTgt>
                                        </p:tgtEl>
                                        <p:attrNameLst>
                                          <p:attrName>style.visibility</p:attrName>
                                        </p:attrNameLst>
                                      </p:cBhvr>
                                      <p:to>
                                        <p:strVal val="visible"/>
                                      </p:to>
                                    </p:set>
                                    <p:animEffect transition="in" filter="fade">
                                      <p:cBhvr>
                                        <p:cTn id="232" dur="500"/>
                                        <p:tgtEl>
                                          <p:spTgt spid="14">
                                            <p:txEl>
                                              <p:pRg st="4" end="4"/>
                                            </p:txEl>
                                          </p:spTgt>
                                        </p:tgtEl>
                                      </p:cBhvr>
                                    </p:animEffect>
                                  </p:childTnLst>
                                </p:cTn>
                              </p:par>
                              <p:par>
                                <p:cTn id="233" presetID="10" presetClass="entr" presetSubtype="0" fill="hold" nodeType="withEffect">
                                  <p:stCondLst>
                                    <p:cond delay="0"/>
                                  </p:stCondLst>
                                  <p:childTnLst>
                                    <p:set>
                                      <p:cBhvr>
                                        <p:cTn id="234" dur="1" fill="hold">
                                          <p:stCondLst>
                                            <p:cond delay="0"/>
                                          </p:stCondLst>
                                        </p:cTn>
                                        <p:tgtEl>
                                          <p:spTgt spid="14">
                                            <p:txEl>
                                              <p:pRg st="5" end="5"/>
                                            </p:txEl>
                                          </p:spTgt>
                                        </p:tgtEl>
                                        <p:attrNameLst>
                                          <p:attrName>style.visibility</p:attrName>
                                        </p:attrNameLst>
                                      </p:cBhvr>
                                      <p:to>
                                        <p:strVal val="visible"/>
                                      </p:to>
                                    </p:set>
                                    <p:animEffect transition="in" filter="fade">
                                      <p:cBhvr>
                                        <p:cTn id="235" dur="500"/>
                                        <p:tgtEl>
                                          <p:spTgt spid="14">
                                            <p:txEl>
                                              <p:pRg st="5" end="5"/>
                                            </p:txEl>
                                          </p:spTgt>
                                        </p:tgtEl>
                                      </p:cBhvr>
                                    </p:animEffect>
                                  </p:childTnLst>
                                </p:cTn>
                              </p:par>
                              <p:par>
                                <p:cTn id="236" presetID="10" presetClass="entr" presetSubtype="0" fill="hold" nodeType="withEffect">
                                  <p:stCondLst>
                                    <p:cond delay="0"/>
                                  </p:stCondLst>
                                  <p:childTnLst>
                                    <p:set>
                                      <p:cBhvr>
                                        <p:cTn id="237" dur="1" fill="hold">
                                          <p:stCondLst>
                                            <p:cond delay="0"/>
                                          </p:stCondLst>
                                        </p:cTn>
                                        <p:tgtEl>
                                          <p:spTgt spid="14">
                                            <p:txEl>
                                              <p:pRg st="6" end="6"/>
                                            </p:txEl>
                                          </p:spTgt>
                                        </p:tgtEl>
                                        <p:attrNameLst>
                                          <p:attrName>style.visibility</p:attrName>
                                        </p:attrNameLst>
                                      </p:cBhvr>
                                      <p:to>
                                        <p:strVal val="visible"/>
                                      </p:to>
                                    </p:set>
                                    <p:animEffect transition="in" filter="fade">
                                      <p:cBhvr>
                                        <p:cTn id="238" dur="500"/>
                                        <p:tgtEl>
                                          <p:spTgt spid="14">
                                            <p:txEl>
                                              <p:pRg st="6" end="6"/>
                                            </p:txEl>
                                          </p:spTgt>
                                        </p:tgtEl>
                                      </p:cBhvr>
                                    </p:animEffect>
                                  </p:childTnLst>
                                </p:cTn>
                              </p:par>
                              <p:par>
                                <p:cTn id="239" presetID="10" presetClass="entr" presetSubtype="0" fill="hold" nodeType="withEffect">
                                  <p:stCondLst>
                                    <p:cond delay="0"/>
                                  </p:stCondLst>
                                  <p:childTnLst>
                                    <p:set>
                                      <p:cBhvr>
                                        <p:cTn id="240" dur="1" fill="hold">
                                          <p:stCondLst>
                                            <p:cond delay="0"/>
                                          </p:stCondLst>
                                        </p:cTn>
                                        <p:tgtEl>
                                          <p:spTgt spid="14">
                                            <p:txEl>
                                              <p:pRg st="7" end="7"/>
                                            </p:txEl>
                                          </p:spTgt>
                                        </p:tgtEl>
                                        <p:attrNameLst>
                                          <p:attrName>style.visibility</p:attrName>
                                        </p:attrNameLst>
                                      </p:cBhvr>
                                      <p:to>
                                        <p:strVal val="visible"/>
                                      </p:to>
                                    </p:set>
                                    <p:animEffect transition="in" filter="fade">
                                      <p:cBhvr>
                                        <p:cTn id="241" dur="500"/>
                                        <p:tgtEl>
                                          <p:spTgt spid="14">
                                            <p:txEl>
                                              <p:pRg st="7" end="7"/>
                                            </p:txEl>
                                          </p:spTgt>
                                        </p:tgtEl>
                                      </p:cBhvr>
                                    </p:animEffect>
                                  </p:childTnLst>
                                </p:cTn>
                              </p:par>
                              <p:par>
                                <p:cTn id="242" presetID="10" presetClass="entr" presetSubtype="0" fill="hold" nodeType="withEffect">
                                  <p:stCondLst>
                                    <p:cond delay="0"/>
                                  </p:stCondLst>
                                  <p:childTnLst>
                                    <p:set>
                                      <p:cBhvr>
                                        <p:cTn id="243" dur="1" fill="hold">
                                          <p:stCondLst>
                                            <p:cond delay="0"/>
                                          </p:stCondLst>
                                        </p:cTn>
                                        <p:tgtEl>
                                          <p:spTgt spid="14">
                                            <p:txEl>
                                              <p:pRg st="8" end="8"/>
                                            </p:txEl>
                                          </p:spTgt>
                                        </p:tgtEl>
                                        <p:attrNameLst>
                                          <p:attrName>style.visibility</p:attrName>
                                        </p:attrNameLst>
                                      </p:cBhvr>
                                      <p:to>
                                        <p:strVal val="visible"/>
                                      </p:to>
                                    </p:set>
                                    <p:animEffect transition="in" filter="fade">
                                      <p:cBhvr>
                                        <p:cTn id="244" dur="500"/>
                                        <p:tgtEl>
                                          <p:spTgt spid="14">
                                            <p:txEl>
                                              <p:pRg st="8" end="8"/>
                                            </p:txEl>
                                          </p:spTgt>
                                        </p:tgtEl>
                                      </p:cBhvr>
                                    </p:animEffect>
                                  </p:childTnLst>
                                </p:cTn>
                              </p:par>
                              <p:par>
                                <p:cTn id="245" presetID="10" presetClass="entr" presetSubtype="0" fill="hold" nodeType="withEffect">
                                  <p:stCondLst>
                                    <p:cond delay="0"/>
                                  </p:stCondLst>
                                  <p:childTnLst>
                                    <p:set>
                                      <p:cBhvr>
                                        <p:cTn id="246" dur="1" fill="hold">
                                          <p:stCondLst>
                                            <p:cond delay="0"/>
                                          </p:stCondLst>
                                        </p:cTn>
                                        <p:tgtEl>
                                          <p:spTgt spid="14">
                                            <p:txEl>
                                              <p:pRg st="9" end="9"/>
                                            </p:txEl>
                                          </p:spTgt>
                                        </p:tgtEl>
                                        <p:attrNameLst>
                                          <p:attrName>style.visibility</p:attrName>
                                        </p:attrNameLst>
                                      </p:cBhvr>
                                      <p:to>
                                        <p:strVal val="visible"/>
                                      </p:to>
                                    </p:set>
                                    <p:animEffect transition="in" filter="fade">
                                      <p:cBhvr>
                                        <p:cTn id="247" dur="500"/>
                                        <p:tgtEl>
                                          <p:spTgt spid="14">
                                            <p:txEl>
                                              <p:pRg st="9" end="9"/>
                                            </p:txEl>
                                          </p:spTgt>
                                        </p:tgtEl>
                                      </p:cBhvr>
                                    </p:animEffect>
                                  </p:childTnLst>
                                </p:cTn>
                              </p:par>
                              <p:par>
                                <p:cTn id="248" presetID="10" presetClass="entr" presetSubtype="0" fill="hold" nodeType="withEffect">
                                  <p:stCondLst>
                                    <p:cond delay="0"/>
                                  </p:stCondLst>
                                  <p:childTnLst>
                                    <p:set>
                                      <p:cBhvr>
                                        <p:cTn id="249" dur="1" fill="hold">
                                          <p:stCondLst>
                                            <p:cond delay="0"/>
                                          </p:stCondLst>
                                        </p:cTn>
                                        <p:tgtEl>
                                          <p:spTgt spid="14">
                                            <p:txEl>
                                              <p:pRg st="10" end="10"/>
                                            </p:txEl>
                                          </p:spTgt>
                                        </p:tgtEl>
                                        <p:attrNameLst>
                                          <p:attrName>style.visibility</p:attrName>
                                        </p:attrNameLst>
                                      </p:cBhvr>
                                      <p:to>
                                        <p:strVal val="visible"/>
                                      </p:to>
                                    </p:set>
                                    <p:animEffect transition="in" filter="fade">
                                      <p:cBhvr>
                                        <p:cTn id="250" dur="500"/>
                                        <p:tgtEl>
                                          <p:spTgt spid="14">
                                            <p:txEl>
                                              <p:pRg st="10" end="10"/>
                                            </p:txEl>
                                          </p:spTgt>
                                        </p:tgtEl>
                                      </p:cBhvr>
                                    </p:animEffect>
                                  </p:childTnLst>
                                </p:cTn>
                              </p:par>
                              <p:par>
                                <p:cTn id="251" presetID="10" presetClass="entr" presetSubtype="0" fill="hold" nodeType="withEffect">
                                  <p:stCondLst>
                                    <p:cond delay="0"/>
                                  </p:stCondLst>
                                  <p:childTnLst>
                                    <p:set>
                                      <p:cBhvr>
                                        <p:cTn id="252" dur="1" fill="hold">
                                          <p:stCondLst>
                                            <p:cond delay="0"/>
                                          </p:stCondLst>
                                        </p:cTn>
                                        <p:tgtEl>
                                          <p:spTgt spid="14">
                                            <p:txEl>
                                              <p:pRg st="11" end="11"/>
                                            </p:txEl>
                                          </p:spTgt>
                                        </p:tgtEl>
                                        <p:attrNameLst>
                                          <p:attrName>style.visibility</p:attrName>
                                        </p:attrNameLst>
                                      </p:cBhvr>
                                      <p:to>
                                        <p:strVal val="visible"/>
                                      </p:to>
                                    </p:set>
                                    <p:animEffect transition="in" filter="fade">
                                      <p:cBhvr>
                                        <p:cTn id="253" dur="500"/>
                                        <p:tgtEl>
                                          <p:spTgt spid="14">
                                            <p:txEl>
                                              <p:pRg st="11" end="11"/>
                                            </p:txEl>
                                          </p:spTgt>
                                        </p:tgtEl>
                                      </p:cBhvr>
                                    </p:animEffect>
                                  </p:childTnLst>
                                </p:cTn>
                              </p:par>
                              <p:par>
                                <p:cTn id="254" presetID="10" presetClass="entr" presetSubtype="0" fill="hold" nodeType="withEffect">
                                  <p:stCondLst>
                                    <p:cond delay="0"/>
                                  </p:stCondLst>
                                  <p:childTnLst>
                                    <p:set>
                                      <p:cBhvr>
                                        <p:cTn id="255" dur="1" fill="hold">
                                          <p:stCondLst>
                                            <p:cond delay="0"/>
                                          </p:stCondLst>
                                        </p:cTn>
                                        <p:tgtEl>
                                          <p:spTgt spid="14">
                                            <p:txEl>
                                              <p:pRg st="12" end="12"/>
                                            </p:txEl>
                                          </p:spTgt>
                                        </p:tgtEl>
                                        <p:attrNameLst>
                                          <p:attrName>style.visibility</p:attrName>
                                        </p:attrNameLst>
                                      </p:cBhvr>
                                      <p:to>
                                        <p:strVal val="visible"/>
                                      </p:to>
                                    </p:set>
                                    <p:animEffect transition="in" filter="fade">
                                      <p:cBhvr>
                                        <p:cTn id="256" dur="500"/>
                                        <p:tgtEl>
                                          <p:spTgt spid="14">
                                            <p:txEl>
                                              <p:pRg st="12" end="12"/>
                                            </p:txEl>
                                          </p:spTgt>
                                        </p:tgtEl>
                                      </p:cBhvr>
                                    </p:animEffect>
                                  </p:childTnLst>
                                </p:cTn>
                              </p:par>
                              <p:par>
                                <p:cTn id="257" presetID="10" presetClass="entr" presetSubtype="0" fill="hold" nodeType="withEffect">
                                  <p:stCondLst>
                                    <p:cond delay="0"/>
                                  </p:stCondLst>
                                  <p:childTnLst>
                                    <p:set>
                                      <p:cBhvr>
                                        <p:cTn id="258" dur="1" fill="hold">
                                          <p:stCondLst>
                                            <p:cond delay="0"/>
                                          </p:stCondLst>
                                        </p:cTn>
                                        <p:tgtEl>
                                          <p:spTgt spid="14">
                                            <p:txEl>
                                              <p:pRg st="13" end="13"/>
                                            </p:txEl>
                                          </p:spTgt>
                                        </p:tgtEl>
                                        <p:attrNameLst>
                                          <p:attrName>style.visibility</p:attrName>
                                        </p:attrNameLst>
                                      </p:cBhvr>
                                      <p:to>
                                        <p:strVal val="visible"/>
                                      </p:to>
                                    </p:set>
                                    <p:animEffect transition="in" filter="fade">
                                      <p:cBhvr>
                                        <p:cTn id="259" dur="500"/>
                                        <p:tgtEl>
                                          <p:spTgt spid="14">
                                            <p:txEl>
                                              <p:pRg st="13" end="13"/>
                                            </p:txEl>
                                          </p:spTgt>
                                        </p:tgtEl>
                                      </p:cBhvr>
                                    </p:animEffect>
                                  </p:childTnLst>
                                </p:cTn>
                              </p:par>
                              <p:par>
                                <p:cTn id="260" presetID="10" presetClass="entr" presetSubtype="0" fill="hold" nodeType="withEffect">
                                  <p:stCondLst>
                                    <p:cond delay="0"/>
                                  </p:stCondLst>
                                  <p:childTnLst>
                                    <p:set>
                                      <p:cBhvr>
                                        <p:cTn id="261" dur="1" fill="hold">
                                          <p:stCondLst>
                                            <p:cond delay="0"/>
                                          </p:stCondLst>
                                        </p:cTn>
                                        <p:tgtEl>
                                          <p:spTgt spid="14">
                                            <p:txEl>
                                              <p:pRg st="14" end="14"/>
                                            </p:txEl>
                                          </p:spTgt>
                                        </p:tgtEl>
                                        <p:attrNameLst>
                                          <p:attrName>style.visibility</p:attrName>
                                        </p:attrNameLst>
                                      </p:cBhvr>
                                      <p:to>
                                        <p:strVal val="visible"/>
                                      </p:to>
                                    </p:set>
                                    <p:animEffect transition="in" filter="fade">
                                      <p:cBhvr>
                                        <p:cTn id="262" dur="500"/>
                                        <p:tgtEl>
                                          <p:spTgt spid="14">
                                            <p:txEl>
                                              <p:pRg st="14" end="14"/>
                                            </p:txEl>
                                          </p:spTgt>
                                        </p:tgtEl>
                                      </p:cBhvr>
                                    </p:animEffect>
                                  </p:childTnLst>
                                </p:cTn>
                              </p:par>
                              <p:par>
                                <p:cTn id="263" presetID="10" presetClass="entr" presetSubtype="0" fill="hold" nodeType="withEffect">
                                  <p:stCondLst>
                                    <p:cond delay="0"/>
                                  </p:stCondLst>
                                  <p:childTnLst>
                                    <p:set>
                                      <p:cBhvr>
                                        <p:cTn id="264" dur="1" fill="hold">
                                          <p:stCondLst>
                                            <p:cond delay="0"/>
                                          </p:stCondLst>
                                        </p:cTn>
                                        <p:tgtEl>
                                          <p:spTgt spid="14">
                                            <p:txEl>
                                              <p:pRg st="15" end="15"/>
                                            </p:txEl>
                                          </p:spTgt>
                                        </p:tgtEl>
                                        <p:attrNameLst>
                                          <p:attrName>style.visibility</p:attrName>
                                        </p:attrNameLst>
                                      </p:cBhvr>
                                      <p:to>
                                        <p:strVal val="visible"/>
                                      </p:to>
                                    </p:set>
                                    <p:animEffect transition="in" filter="fade">
                                      <p:cBhvr>
                                        <p:cTn id="265" dur="500"/>
                                        <p:tgtEl>
                                          <p:spTgt spid="14">
                                            <p:txEl>
                                              <p:pRg st="15" end="15"/>
                                            </p:txEl>
                                          </p:spTgt>
                                        </p:tgtEl>
                                      </p:cBhvr>
                                    </p:animEffect>
                                  </p:childTnLst>
                                </p:cTn>
                              </p:par>
                              <p:par>
                                <p:cTn id="266" presetID="10" presetClass="entr" presetSubtype="0" fill="hold" nodeType="withEffect">
                                  <p:stCondLst>
                                    <p:cond delay="0"/>
                                  </p:stCondLst>
                                  <p:childTnLst>
                                    <p:set>
                                      <p:cBhvr>
                                        <p:cTn id="267" dur="1" fill="hold">
                                          <p:stCondLst>
                                            <p:cond delay="0"/>
                                          </p:stCondLst>
                                        </p:cTn>
                                        <p:tgtEl>
                                          <p:spTgt spid="14">
                                            <p:txEl>
                                              <p:pRg st="16" end="16"/>
                                            </p:txEl>
                                          </p:spTgt>
                                        </p:tgtEl>
                                        <p:attrNameLst>
                                          <p:attrName>style.visibility</p:attrName>
                                        </p:attrNameLst>
                                      </p:cBhvr>
                                      <p:to>
                                        <p:strVal val="visible"/>
                                      </p:to>
                                    </p:set>
                                    <p:animEffect transition="in" filter="fade">
                                      <p:cBhvr>
                                        <p:cTn id="268" dur="500"/>
                                        <p:tgtEl>
                                          <p:spTgt spid="14">
                                            <p:txEl>
                                              <p:pRg st="16" end="16"/>
                                            </p:txEl>
                                          </p:spTgt>
                                        </p:tgtEl>
                                      </p:cBhvr>
                                    </p:animEffect>
                                  </p:childTnLst>
                                </p:cTn>
                              </p:par>
                              <p:par>
                                <p:cTn id="269" presetID="10" presetClass="entr" presetSubtype="0" fill="hold" nodeType="withEffect">
                                  <p:stCondLst>
                                    <p:cond delay="0"/>
                                  </p:stCondLst>
                                  <p:childTnLst>
                                    <p:set>
                                      <p:cBhvr>
                                        <p:cTn id="270" dur="1" fill="hold">
                                          <p:stCondLst>
                                            <p:cond delay="0"/>
                                          </p:stCondLst>
                                        </p:cTn>
                                        <p:tgtEl>
                                          <p:spTgt spid="14">
                                            <p:txEl>
                                              <p:pRg st="17" end="17"/>
                                            </p:txEl>
                                          </p:spTgt>
                                        </p:tgtEl>
                                        <p:attrNameLst>
                                          <p:attrName>style.visibility</p:attrName>
                                        </p:attrNameLst>
                                      </p:cBhvr>
                                      <p:to>
                                        <p:strVal val="visible"/>
                                      </p:to>
                                    </p:set>
                                    <p:animEffect transition="in" filter="fade">
                                      <p:cBhvr>
                                        <p:cTn id="271" dur="500"/>
                                        <p:tgtEl>
                                          <p:spTgt spid="14">
                                            <p:txEl>
                                              <p:pRg st="17" end="17"/>
                                            </p:txEl>
                                          </p:spTgt>
                                        </p:tgtEl>
                                      </p:cBhvr>
                                    </p:animEffect>
                                  </p:childTnLst>
                                </p:cTn>
                              </p:par>
                            </p:childTnLst>
                          </p:cTn>
                        </p:par>
                        <p:par>
                          <p:cTn id="272" fill="hold">
                            <p:stCondLst>
                              <p:cond delay="1000"/>
                            </p:stCondLst>
                            <p:childTnLst>
                              <p:par>
                                <p:cTn id="273" presetID="10" presetClass="entr" presetSubtype="0" fill="hold" grpId="0" nodeType="afterEffect">
                                  <p:stCondLst>
                                    <p:cond delay="0"/>
                                  </p:stCondLst>
                                  <p:childTnLst>
                                    <p:set>
                                      <p:cBhvr>
                                        <p:cTn id="274" dur="1" fill="hold">
                                          <p:stCondLst>
                                            <p:cond delay="0"/>
                                          </p:stCondLst>
                                        </p:cTn>
                                        <p:tgtEl>
                                          <p:spTgt spid="5"/>
                                        </p:tgtEl>
                                        <p:attrNameLst>
                                          <p:attrName>style.visibility</p:attrName>
                                        </p:attrNameLst>
                                      </p:cBhvr>
                                      <p:to>
                                        <p:strVal val="visible"/>
                                      </p:to>
                                    </p:set>
                                    <p:animEffect transition="in" filter="fade">
                                      <p:cBhvr>
                                        <p:cTn id="275" dur="500"/>
                                        <p:tgtEl>
                                          <p:spTgt spid="5"/>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grpId="0" nodeType="clickEffect">
                                  <p:stCondLst>
                                    <p:cond delay="0"/>
                                  </p:stCondLst>
                                  <p:childTnLst>
                                    <p:set>
                                      <p:cBhvr>
                                        <p:cTn id="279" dur="1" fill="hold">
                                          <p:stCondLst>
                                            <p:cond delay="0"/>
                                          </p:stCondLst>
                                        </p:cTn>
                                        <p:tgtEl>
                                          <p:spTgt spid="6">
                                            <p:graphicEl>
                                              <a:chart seriesIdx="-4" categoryIdx="4" bldStep="category"/>
                                            </p:graphicEl>
                                          </p:spTgt>
                                        </p:tgtEl>
                                        <p:attrNameLst>
                                          <p:attrName>style.visibility</p:attrName>
                                        </p:attrNameLst>
                                      </p:cBhvr>
                                      <p:to>
                                        <p:strVal val="visible"/>
                                      </p:to>
                                    </p:set>
                                    <p:animEffect transition="in" filter="fade">
                                      <p:cBhvr>
                                        <p:cTn id="280" dur="500"/>
                                        <p:tgtEl>
                                          <p:spTgt spid="6">
                                            <p:graphicEl>
                                              <a:chart seriesIdx="-4" categoryIdx="4" bldStep="category"/>
                                            </p:graphicEl>
                                          </p:spTgt>
                                        </p:tgtEl>
                                      </p:cBhvr>
                                    </p:animEffect>
                                  </p:childTnLst>
                                </p:cTn>
                              </p:par>
                              <p:par>
                                <p:cTn id="281" presetID="10" presetClass="exit" presetSubtype="0" fill="hold" grpId="0" nodeType="withEffect">
                                  <p:stCondLst>
                                    <p:cond delay="0"/>
                                  </p:stCondLst>
                                  <p:childTnLst>
                                    <p:animEffect transition="out" filter="fade">
                                      <p:cBhvr>
                                        <p:cTn id="282" dur="500"/>
                                        <p:tgtEl>
                                          <p:spTgt spid="14">
                                            <p:txEl>
                                              <p:pRg st="0" end="0"/>
                                            </p:txEl>
                                          </p:spTgt>
                                        </p:tgtEl>
                                      </p:cBhvr>
                                    </p:animEffect>
                                    <p:set>
                                      <p:cBhvr>
                                        <p:cTn id="283" dur="1" fill="hold">
                                          <p:stCondLst>
                                            <p:cond delay="499"/>
                                          </p:stCondLst>
                                        </p:cTn>
                                        <p:tgtEl>
                                          <p:spTgt spid="14">
                                            <p:txEl>
                                              <p:pRg st="0" end="0"/>
                                            </p:txEl>
                                          </p:spTgt>
                                        </p:tgtEl>
                                        <p:attrNameLst>
                                          <p:attrName>style.visibility</p:attrName>
                                        </p:attrNameLst>
                                      </p:cBhvr>
                                      <p:to>
                                        <p:strVal val="hidden"/>
                                      </p:to>
                                    </p:set>
                                  </p:childTnLst>
                                </p:cTn>
                              </p:par>
                              <p:par>
                                <p:cTn id="284" presetID="10" presetClass="exit" presetSubtype="0" fill="hold" grpId="0" nodeType="withEffect">
                                  <p:stCondLst>
                                    <p:cond delay="0"/>
                                  </p:stCondLst>
                                  <p:childTnLst>
                                    <p:animEffect transition="out" filter="fade">
                                      <p:cBhvr>
                                        <p:cTn id="285" dur="500"/>
                                        <p:tgtEl>
                                          <p:spTgt spid="14">
                                            <p:txEl>
                                              <p:pRg st="1" end="1"/>
                                            </p:txEl>
                                          </p:spTgt>
                                        </p:tgtEl>
                                      </p:cBhvr>
                                    </p:animEffect>
                                    <p:set>
                                      <p:cBhvr>
                                        <p:cTn id="286" dur="1" fill="hold">
                                          <p:stCondLst>
                                            <p:cond delay="499"/>
                                          </p:stCondLst>
                                        </p:cTn>
                                        <p:tgtEl>
                                          <p:spTgt spid="14">
                                            <p:txEl>
                                              <p:pRg st="1" end="1"/>
                                            </p:txEl>
                                          </p:spTgt>
                                        </p:tgtEl>
                                        <p:attrNameLst>
                                          <p:attrName>style.visibility</p:attrName>
                                        </p:attrNameLst>
                                      </p:cBhvr>
                                      <p:to>
                                        <p:strVal val="hidden"/>
                                      </p:to>
                                    </p:set>
                                  </p:childTnLst>
                                </p:cTn>
                              </p:par>
                              <p:par>
                                <p:cTn id="287" presetID="10" presetClass="exit" presetSubtype="0" fill="hold" grpId="0" nodeType="withEffect">
                                  <p:stCondLst>
                                    <p:cond delay="0"/>
                                  </p:stCondLst>
                                  <p:childTnLst>
                                    <p:animEffect transition="out" filter="fade">
                                      <p:cBhvr>
                                        <p:cTn id="288" dur="500"/>
                                        <p:tgtEl>
                                          <p:spTgt spid="14">
                                            <p:txEl>
                                              <p:pRg st="2" end="2"/>
                                            </p:txEl>
                                          </p:spTgt>
                                        </p:tgtEl>
                                      </p:cBhvr>
                                    </p:animEffect>
                                    <p:set>
                                      <p:cBhvr>
                                        <p:cTn id="289" dur="1" fill="hold">
                                          <p:stCondLst>
                                            <p:cond delay="499"/>
                                          </p:stCondLst>
                                        </p:cTn>
                                        <p:tgtEl>
                                          <p:spTgt spid="14">
                                            <p:txEl>
                                              <p:pRg st="2" end="2"/>
                                            </p:txEl>
                                          </p:spTgt>
                                        </p:tgtEl>
                                        <p:attrNameLst>
                                          <p:attrName>style.visibility</p:attrName>
                                        </p:attrNameLst>
                                      </p:cBhvr>
                                      <p:to>
                                        <p:strVal val="hidden"/>
                                      </p:to>
                                    </p:set>
                                  </p:childTnLst>
                                </p:cTn>
                              </p:par>
                              <p:par>
                                <p:cTn id="290" presetID="10" presetClass="exit" presetSubtype="0" fill="hold" grpId="0" nodeType="withEffect">
                                  <p:stCondLst>
                                    <p:cond delay="0"/>
                                  </p:stCondLst>
                                  <p:childTnLst>
                                    <p:animEffect transition="out" filter="fade">
                                      <p:cBhvr>
                                        <p:cTn id="291" dur="500"/>
                                        <p:tgtEl>
                                          <p:spTgt spid="14">
                                            <p:txEl>
                                              <p:pRg st="3" end="3"/>
                                            </p:txEl>
                                          </p:spTgt>
                                        </p:tgtEl>
                                      </p:cBhvr>
                                    </p:animEffect>
                                    <p:set>
                                      <p:cBhvr>
                                        <p:cTn id="292" dur="1" fill="hold">
                                          <p:stCondLst>
                                            <p:cond delay="499"/>
                                          </p:stCondLst>
                                        </p:cTn>
                                        <p:tgtEl>
                                          <p:spTgt spid="14">
                                            <p:txEl>
                                              <p:pRg st="3" end="3"/>
                                            </p:txEl>
                                          </p:spTgt>
                                        </p:tgtEl>
                                        <p:attrNameLst>
                                          <p:attrName>style.visibility</p:attrName>
                                        </p:attrNameLst>
                                      </p:cBhvr>
                                      <p:to>
                                        <p:strVal val="hidden"/>
                                      </p:to>
                                    </p:set>
                                  </p:childTnLst>
                                </p:cTn>
                              </p:par>
                              <p:par>
                                <p:cTn id="293" presetID="10" presetClass="exit" presetSubtype="0" fill="hold" grpId="0" nodeType="withEffect">
                                  <p:stCondLst>
                                    <p:cond delay="0"/>
                                  </p:stCondLst>
                                  <p:childTnLst>
                                    <p:animEffect transition="out" filter="fade">
                                      <p:cBhvr>
                                        <p:cTn id="294" dur="500"/>
                                        <p:tgtEl>
                                          <p:spTgt spid="14">
                                            <p:txEl>
                                              <p:pRg st="4" end="4"/>
                                            </p:txEl>
                                          </p:spTgt>
                                        </p:tgtEl>
                                      </p:cBhvr>
                                    </p:animEffect>
                                    <p:set>
                                      <p:cBhvr>
                                        <p:cTn id="295" dur="1" fill="hold">
                                          <p:stCondLst>
                                            <p:cond delay="499"/>
                                          </p:stCondLst>
                                        </p:cTn>
                                        <p:tgtEl>
                                          <p:spTgt spid="14">
                                            <p:txEl>
                                              <p:pRg st="4" end="4"/>
                                            </p:txEl>
                                          </p:spTgt>
                                        </p:tgtEl>
                                        <p:attrNameLst>
                                          <p:attrName>style.visibility</p:attrName>
                                        </p:attrNameLst>
                                      </p:cBhvr>
                                      <p:to>
                                        <p:strVal val="hidden"/>
                                      </p:to>
                                    </p:set>
                                  </p:childTnLst>
                                </p:cTn>
                              </p:par>
                              <p:par>
                                <p:cTn id="296" presetID="10" presetClass="exit" presetSubtype="0" fill="hold" grpId="0" nodeType="withEffect">
                                  <p:stCondLst>
                                    <p:cond delay="0"/>
                                  </p:stCondLst>
                                  <p:childTnLst>
                                    <p:animEffect transition="out" filter="fade">
                                      <p:cBhvr>
                                        <p:cTn id="297" dur="500"/>
                                        <p:tgtEl>
                                          <p:spTgt spid="14">
                                            <p:txEl>
                                              <p:pRg st="5" end="5"/>
                                            </p:txEl>
                                          </p:spTgt>
                                        </p:tgtEl>
                                      </p:cBhvr>
                                    </p:animEffect>
                                    <p:set>
                                      <p:cBhvr>
                                        <p:cTn id="298" dur="1" fill="hold">
                                          <p:stCondLst>
                                            <p:cond delay="499"/>
                                          </p:stCondLst>
                                        </p:cTn>
                                        <p:tgtEl>
                                          <p:spTgt spid="14">
                                            <p:txEl>
                                              <p:pRg st="5" end="5"/>
                                            </p:txEl>
                                          </p:spTgt>
                                        </p:tgtEl>
                                        <p:attrNameLst>
                                          <p:attrName>style.visibility</p:attrName>
                                        </p:attrNameLst>
                                      </p:cBhvr>
                                      <p:to>
                                        <p:strVal val="hidden"/>
                                      </p:to>
                                    </p:set>
                                  </p:childTnLst>
                                </p:cTn>
                              </p:par>
                              <p:par>
                                <p:cTn id="299" presetID="10" presetClass="exit" presetSubtype="0" fill="hold" grpId="0" nodeType="withEffect">
                                  <p:stCondLst>
                                    <p:cond delay="0"/>
                                  </p:stCondLst>
                                  <p:childTnLst>
                                    <p:animEffect transition="out" filter="fade">
                                      <p:cBhvr>
                                        <p:cTn id="300" dur="500"/>
                                        <p:tgtEl>
                                          <p:spTgt spid="14">
                                            <p:txEl>
                                              <p:pRg st="6" end="6"/>
                                            </p:txEl>
                                          </p:spTgt>
                                        </p:tgtEl>
                                      </p:cBhvr>
                                    </p:animEffect>
                                    <p:set>
                                      <p:cBhvr>
                                        <p:cTn id="301" dur="1" fill="hold">
                                          <p:stCondLst>
                                            <p:cond delay="499"/>
                                          </p:stCondLst>
                                        </p:cTn>
                                        <p:tgtEl>
                                          <p:spTgt spid="14">
                                            <p:txEl>
                                              <p:pRg st="6" end="6"/>
                                            </p:txEl>
                                          </p:spTgt>
                                        </p:tgtEl>
                                        <p:attrNameLst>
                                          <p:attrName>style.visibility</p:attrName>
                                        </p:attrNameLst>
                                      </p:cBhvr>
                                      <p:to>
                                        <p:strVal val="hidden"/>
                                      </p:to>
                                    </p:set>
                                  </p:childTnLst>
                                </p:cTn>
                              </p:par>
                              <p:par>
                                <p:cTn id="302" presetID="10" presetClass="exit" presetSubtype="0" fill="hold" grpId="0" nodeType="withEffect">
                                  <p:stCondLst>
                                    <p:cond delay="0"/>
                                  </p:stCondLst>
                                  <p:childTnLst>
                                    <p:animEffect transition="out" filter="fade">
                                      <p:cBhvr>
                                        <p:cTn id="303" dur="500"/>
                                        <p:tgtEl>
                                          <p:spTgt spid="14">
                                            <p:txEl>
                                              <p:pRg st="7" end="7"/>
                                            </p:txEl>
                                          </p:spTgt>
                                        </p:tgtEl>
                                      </p:cBhvr>
                                    </p:animEffect>
                                    <p:set>
                                      <p:cBhvr>
                                        <p:cTn id="304" dur="1" fill="hold">
                                          <p:stCondLst>
                                            <p:cond delay="499"/>
                                          </p:stCondLst>
                                        </p:cTn>
                                        <p:tgtEl>
                                          <p:spTgt spid="14">
                                            <p:txEl>
                                              <p:pRg st="7" end="7"/>
                                            </p:txEl>
                                          </p:spTgt>
                                        </p:tgtEl>
                                        <p:attrNameLst>
                                          <p:attrName>style.visibility</p:attrName>
                                        </p:attrNameLst>
                                      </p:cBhvr>
                                      <p:to>
                                        <p:strVal val="hidden"/>
                                      </p:to>
                                    </p:set>
                                  </p:childTnLst>
                                </p:cTn>
                              </p:par>
                              <p:par>
                                <p:cTn id="305" presetID="10" presetClass="exit" presetSubtype="0" fill="hold" grpId="0" nodeType="withEffect">
                                  <p:stCondLst>
                                    <p:cond delay="0"/>
                                  </p:stCondLst>
                                  <p:childTnLst>
                                    <p:animEffect transition="out" filter="fade">
                                      <p:cBhvr>
                                        <p:cTn id="306" dur="500"/>
                                        <p:tgtEl>
                                          <p:spTgt spid="14">
                                            <p:txEl>
                                              <p:pRg st="8" end="8"/>
                                            </p:txEl>
                                          </p:spTgt>
                                        </p:tgtEl>
                                      </p:cBhvr>
                                    </p:animEffect>
                                    <p:set>
                                      <p:cBhvr>
                                        <p:cTn id="307" dur="1" fill="hold">
                                          <p:stCondLst>
                                            <p:cond delay="499"/>
                                          </p:stCondLst>
                                        </p:cTn>
                                        <p:tgtEl>
                                          <p:spTgt spid="14">
                                            <p:txEl>
                                              <p:pRg st="8" end="8"/>
                                            </p:txEl>
                                          </p:spTgt>
                                        </p:tgtEl>
                                        <p:attrNameLst>
                                          <p:attrName>style.visibility</p:attrName>
                                        </p:attrNameLst>
                                      </p:cBhvr>
                                      <p:to>
                                        <p:strVal val="hidden"/>
                                      </p:to>
                                    </p:set>
                                  </p:childTnLst>
                                </p:cTn>
                              </p:par>
                              <p:par>
                                <p:cTn id="308" presetID="10" presetClass="exit" presetSubtype="0" fill="hold" grpId="0" nodeType="withEffect">
                                  <p:stCondLst>
                                    <p:cond delay="0"/>
                                  </p:stCondLst>
                                  <p:childTnLst>
                                    <p:animEffect transition="out" filter="fade">
                                      <p:cBhvr>
                                        <p:cTn id="309" dur="500"/>
                                        <p:tgtEl>
                                          <p:spTgt spid="14">
                                            <p:txEl>
                                              <p:pRg st="9" end="9"/>
                                            </p:txEl>
                                          </p:spTgt>
                                        </p:tgtEl>
                                      </p:cBhvr>
                                    </p:animEffect>
                                    <p:set>
                                      <p:cBhvr>
                                        <p:cTn id="310" dur="1" fill="hold">
                                          <p:stCondLst>
                                            <p:cond delay="499"/>
                                          </p:stCondLst>
                                        </p:cTn>
                                        <p:tgtEl>
                                          <p:spTgt spid="14">
                                            <p:txEl>
                                              <p:pRg st="9" end="9"/>
                                            </p:txEl>
                                          </p:spTgt>
                                        </p:tgtEl>
                                        <p:attrNameLst>
                                          <p:attrName>style.visibility</p:attrName>
                                        </p:attrNameLst>
                                      </p:cBhvr>
                                      <p:to>
                                        <p:strVal val="hidden"/>
                                      </p:to>
                                    </p:set>
                                  </p:childTnLst>
                                </p:cTn>
                              </p:par>
                              <p:par>
                                <p:cTn id="311" presetID="10" presetClass="exit" presetSubtype="0" fill="hold" grpId="0" nodeType="withEffect">
                                  <p:stCondLst>
                                    <p:cond delay="0"/>
                                  </p:stCondLst>
                                  <p:childTnLst>
                                    <p:animEffect transition="out" filter="fade">
                                      <p:cBhvr>
                                        <p:cTn id="312" dur="500"/>
                                        <p:tgtEl>
                                          <p:spTgt spid="14">
                                            <p:txEl>
                                              <p:pRg st="10" end="10"/>
                                            </p:txEl>
                                          </p:spTgt>
                                        </p:tgtEl>
                                      </p:cBhvr>
                                    </p:animEffect>
                                    <p:set>
                                      <p:cBhvr>
                                        <p:cTn id="313" dur="1" fill="hold">
                                          <p:stCondLst>
                                            <p:cond delay="499"/>
                                          </p:stCondLst>
                                        </p:cTn>
                                        <p:tgtEl>
                                          <p:spTgt spid="14">
                                            <p:txEl>
                                              <p:pRg st="10" end="10"/>
                                            </p:txEl>
                                          </p:spTgt>
                                        </p:tgtEl>
                                        <p:attrNameLst>
                                          <p:attrName>style.visibility</p:attrName>
                                        </p:attrNameLst>
                                      </p:cBhvr>
                                      <p:to>
                                        <p:strVal val="hidden"/>
                                      </p:to>
                                    </p:set>
                                  </p:childTnLst>
                                </p:cTn>
                              </p:par>
                              <p:par>
                                <p:cTn id="314" presetID="10" presetClass="exit" presetSubtype="0" fill="hold" grpId="0" nodeType="withEffect">
                                  <p:stCondLst>
                                    <p:cond delay="0"/>
                                  </p:stCondLst>
                                  <p:childTnLst>
                                    <p:animEffect transition="out" filter="fade">
                                      <p:cBhvr>
                                        <p:cTn id="315" dur="500"/>
                                        <p:tgtEl>
                                          <p:spTgt spid="14">
                                            <p:txEl>
                                              <p:pRg st="11" end="11"/>
                                            </p:txEl>
                                          </p:spTgt>
                                        </p:tgtEl>
                                      </p:cBhvr>
                                    </p:animEffect>
                                    <p:set>
                                      <p:cBhvr>
                                        <p:cTn id="316" dur="1" fill="hold">
                                          <p:stCondLst>
                                            <p:cond delay="499"/>
                                          </p:stCondLst>
                                        </p:cTn>
                                        <p:tgtEl>
                                          <p:spTgt spid="14">
                                            <p:txEl>
                                              <p:pRg st="11" end="11"/>
                                            </p:txEl>
                                          </p:spTgt>
                                        </p:tgtEl>
                                        <p:attrNameLst>
                                          <p:attrName>style.visibility</p:attrName>
                                        </p:attrNameLst>
                                      </p:cBhvr>
                                      <p:to>
                                        <p:strVal val="hidden"/>
                                      </p:to>
                                    </p:set>
                                  </p:childTnLst>
                                </p:cTn>
                              </p:par>
                              <p:par>
                                <p:cTn id="317" presetID="10" presetClass="exit" presetSubtype="0" fill="hold" grpId="0" nodeType="withEffect">
                                  <p:stCondLst>
                                    <p:cond delay="0"/>
                                  </p:stCondLst>
                                  <p:childTnLst>
                                    <p:animEffect transition="out" filter="fade">
                                      <p:cBhvr>
                                        <p:cTn id="318" dur="500"/>
                                        <p:tgtEl>
                                          <p:spTgt spid="14">
                                            <p:txEl>
                                              <p:pRg st="12" end="12"/>
                                            </p:txEl>
                                          </p:spTgt>
                                        </p:tgtEl>
                                      </p:cBhvr>
                                    </p:animEffect>
                                    <p:set>
                                      <p:cBhvr>
                                        <p:cTn id="319" dur="1" fill="hold">
                                          <p:stCondLst>
                                            <p:cond delay="499"/>
                                          </p:stCondLst>
                                        </p:cTn>
                                        <p:tgtEl>
                                          <p:spTgt spid="14">
                                            <p:txEl>
                                              <p:pRg st="12" end="12"/>
                                            </p:txEl>
                                          </p:spTgt>
                                        </p:tgtEl>
                                        <p:attrNameLst>
                                          <p:attrName>style.visibility</p:attrName>
                                        </p:attrNameLst>
                                      </p:cBhvr>
                                      <p:to>
                                        <p:strVal val="hidden"/>
                                      </p:to>
                                    </p:set>
                                  </p:childTnLst>
                                </p:cTn>
                              </p:par>
                              <p:par>
                                <p:cTn id="320" presetID="10" presetClass="exit" presetSubtype="0" fill="hold" grpId="0" nodeType="withEffect">
                                  <p:stCondLst>
                                    <p:cond delay="0"/>
                                  </p:stCondLst>
                                  <p:childTnLst>
                                    <p:animEffect transition="out" filter="fade">
                                      <p:cBhvr>
                                        <p:cTn id="321" dur="500"/>
                                        <p:tgtEl>
                                          <p:spTgt spid="14">
                                            <p:txEl>
                                              <p:pRg st="13" end="13"/>
                                            </p:txEl>
                                          </p:spTgt>
                                        </p:tgtEl>
                                      </p:cBhvr>
                                    </p:animEffect>
                                    <p:set>
                                      <p:cBhvr>
                                        <p:cTn id="322" dur="1" fill="hold">
                                          <p:stCondLst>
                                            <p:cond delay="499"/>
                                          </p:stCondLst>
                                        </p:cTn>
                                        <p:tgtEl>
                                          <p:spTgt spid="14">
                                            <p:txEl>
                                              <p:pRg st="13" end="13"/>
                                            </p:txEl>
                                          </p:spTgt>
                                        </p:tgtEl>
                                        <p:attrNameLst>
                                          <p:attrName>style.visibility</p:attrName>
                                        </p:attrNameLst>
                                      </p:cBhvr>
                                      <p:to>
                                        <p:strVal val="hidden"/>
                                      </p:to>
                                    </p:set>
                                  </p:childTnLst>
                                </p:cTn>
                              </p:par>
                              <p:par>
                                <p:cTn id="323" presetID="10" presetClass="exit" presetSubtype="0" fill="hold" grpId="0" nodeType="withEffect">
                                  <p:stCondLst>
                                    <p:cond delay="0"/>
                                  </p:stCondLst>
                                  <p:childTnLst>
                                    <p:animEffect transition="out" filter="fade">
                                      <p:cBhvr>
                                        <p:cTn id="324" dur="500"/>
                                        <p:tgtEl>
                                          <p:spTgt spid="14">
                                            <p:txEl>
                                              <p:pRg st="14" end="14"/>
                                            </p:txEl>
                                          </p:spTgt>
                                        </p:tgtEl>
                                      </p:cBhvr>
                                    </p:animEffect>
                                    <p:set>
                                      <p:cBhvr>
                                        <p:cTn id="325" dur="1" fill="hold">
                                          <p:stCondLst>
                                            <p:cond delay="499"/>
                                          </p:stCondLst>
                                        </p:cTn>
                                        <p:tgtEl>
                                          <p:spTgt spid="14">
                                            <p:txEl>
                                              <p:pRg st="14" end="14"/>
                                            </p:txEl>
                                          </p:spTgt>
                                        </p:tgtEl>
                                        <p:attrNameLst>
                                          <p:attrName>style.visibility</p:attrName>
                                        </p:attrNameLst>
                                      </p:cBhvr>
                                      <p:to>
                                        <p:strVal val="hidden"/>
                                      </p:to>
                                    </p:set>
                                  </p:childTnLst>
                                </p:cTn>
                              </p:par>
                              <p:par>
                                <p:cTn id="326" presetID="10" presetClass="exit" presetSubtype="0" fill="hold" grpId="0" nodeType="withEffect">
                                  <p:stCondLst>
                                    <p:cond delay="0"/>
                                  </p:stCondLst>
                                  <p:childTnLst>
                                    <p:animEffect transition="out" filter="fade">
                                      <p:cBhvr>
                                        <p:cTn id="327" dur="500"/>
                                        <p:tgtEl>
                                          <p:spTgt spid="14">
                                            <p:txEl>
                                              <p:pRg st="15" end="15"/>
                                            </p:txEl>
                                          </p:spTgt>
                                        </p:tgtEl>
                                      </p:cBhvr>
                                    </p:animEffect>
                                    <p:set>
                                      <p:cBhvr>
                                        <p:cTn id="328" dur="1" fill="hold">
                                          <p:stCondLst>
                                            <p:cond delay="499"/>
                                          </p:stCondLst>
                                        </p:cTn>
                                        <p:tgtEl>
                                          <p:spTgt spid="14">
                                            <p:txEl>
                                              <p:pRg st="15" end="15"/>
                                            </p:txEl>
                                          </p:spTgt>
                                        </p:tgtEl>
                                        <p:attrNameLst>
                                          <p:attrName>style.visibility</p:attrName>
                                        </p:attrNameLst>
                                      </p:cBhvr>
                                      <p:to>
                                        <p:strVal val="hidden"/>
                                      </p:to>
                                    </p:set>
                                  </p:childTnLst>
                                </p:cTn>
                              </p:par>
                              <p:par>
                                <p:cTn id="329" presetID="10" presetClass="exit" presetSubtype="0" fill="hold" grpId="0" nodeType="withEffect">
                                  <p:stCondLst>
                                    <p:cond delay="0"/>
                                  </p:stCondLst>
                                  <p:childTnLst>
                                    <p:animEffect transition="out" filter="fade">
                                      <p:cBhvr>
                                        <p:cTn id="330" dur="500"/>
                                        <p:tgtEl>
                                          <p:spTgt spid="14">
                                            <p:txEl>
                                              <p:pRg st="16" end="16"/>
                                            </p:txEl>
                                          </p:spTgt>
                                        </p:tgtEl>
                                      </p:cBhvr>
                                    </p:animEffect>
                                    <p:set>
                                      <p:cBhvr>
                                        <p:cTn id="331" dur="1" fill="hold">
                                          <p:stCondLst>
                                            <p:cond delay="499"/>
                                          </p:stCondLst>
                                        </p:cTn>
                                        <p:tgtEl>
                                          <p:spTgt spid="14">
                                            <p:txEl>
                                              <p:pRg st="16" end="16"/>
                                            </p:txEl>
                                          </p:spTgt>
                                        </p:tgtEl>
                                        <p:attrNameLst>
                                          <p:attrName>style.visibility</p:attrName>
                                        </p:attrNameLst>
                                      </p:cBhvr>
                                      <p:to>
                                        <p:strVal val="hidden"/>
                                      </p:to>
                                    </p:set>
                                  </p:childTnLst>
                                </p:cTn>
                              </p:par>
                              <p:par>
                                <p:cTn id="332" presetID="10" presetClass="exit" presetSubtype="0" fill="hold" grpId="0" nodeType="withEffect">
                                  <p:stCondLst>
                                    <p:cond delay="0"/>
                                  </p:stCondLst>
                                  <p:childTnLst>
                                    <p:animEffect transition="out" filter="fade">
                                      <p:cBhvr>
                                        <p:cTn id="333" dur="500"/>
                                        <p:tgtEl>
                                          <p:spTgt spid="14">
                                            <p:txEl>
                                              <p:pRg st="17" end="17"/>
                                            </p:txEl>
                                          </p:spTgt>
                                        </p:tgtEl>
                                      </p:cBhvr>
                                    </p:animEffect>
                                    <p:set>
                                      <p:cBhvr>
                                        <p:cTn id="334" dur="1" fill="hold">
                                          <p:stCondLst>
                                            <p:cond delay="499"/>
                                          </p:stCondLst>
                                        </p:cTn>
                                        <p:tgtEl>
                                          <p:spTgt spid="14">
                                            <p:txEl>
                                              <p:pRg st="17" end="17"/>
                                            </p:txEl>
                                          </p:spTgt>
                                        </p:tgtEl>
                                        <p:attrNameLst>
                                          <p:attrName>style.visibility</p:attrName>
                                        </p:attrNameLst>
                                      </p:cBhvr>
                                      <p:to>
                                        <p:strVal val="hidden"/>
                                      </p:to>
                                    </p:set>
                                  </p:childTnLst>
                                </p:cTn>
                              </p:par>
                              <p:par>
                                <p:cTn id="335" presetID="10" presetClass="exit" presetSubtype="0" fill="hold" grpId="0" nodeType="withEffect">
                                  <p:stCondLst>
                                    <p:cond delay="0"/>
                                  </p:stCondLst>
                                  <p:childTnLst>
                                    <p:animEffect transition="out" filter="fade">
                                      <p:cBhvr>
                                        <p:cTn id="336" dur="500"/>
                                        <p:tgtEl>
                                          <p:spTgt spid="14">
                                            <p:bg/>
                                          </p:spTgt>
                                        </p:tgtEl>
                                      </p:cBhvr>
                                    </p:animEffect>
                                    <p:set>
                                      <p:cBhvr>
                                        <p:cTn id="337" dur="1" fill="hold">
                                          <p:stCondLst>
                                            <p:cond delay="499"/>
                                          </p:stCondLst>
                                        </p:cTn>
                                        <p:tgtEl>
                                          <p:spTgt spid="14">
                                            <p:bg/>
                                          </p:spTgt>
                                        </p:tgtEl>
                                        <p:attrNameLst>
                                          <p:attrName>style.visibility</p:attrName>
                                        </p:attrNameLst>
                                      </p:cBhvr>
                                      <p:to>
                                        <p:strVal val="hidden"/>
                                      </p:to>
                                    </p:set>
                                  </p:childTnLst>
                                </p:cTn>
                              </p:par>
                            </p:childTnLst>
                          </p:cTn>
                        </p:par>
                        <p:par>
                          <p:cTn id="338" fill="hold">
                            <p:stCondLst>
                              <p:cond delay="500"/>
                            </p:stCondLst>
                            <p:childTnLst>
                              <p:par>
                                <p:cTn id="339" presetID="10" presetClass="entr" presetSubtype="0" fill="hold" nodeType="afterEffect">
                                  <p:stCondLst>
                                    <p:cond delay="0"/>
                                  </p:stCondLst>
                                  <p:childTnLst>
                                    <p:set>
                                      <p:cBhvr>
                                        <p:cTn id="340" dur="1" fill="hold">
                                          <p:stCondLst>
                                            <p:cond delay="0"/>
                                          </p:stCondLst>
                                        </p:cTn>
                                        <p:tgtEl>
                                          <p:spTgt spid="3">
                                            <p:txEl>
                                              <p:pRg st="0" end="0"/>
                                            </p:txEl>
                                          </p:spTgt>
                                        </p:tgtEl>
                                        <p:attrNameLst>
                                          <p:attrName>style.visibility</p:attrName>
                                        </p:attrNameLst>
                                      </p:cBhvr>
                                      <p:to>
                                        <p:strVal val="visible"/>
                                      </p:to>
                                    </p:set>
                                    <p:animEffect transition="in" filter="fade">
                                      <p:cBhvr>
                                        <p:cTn id="341" dur="500"/>
                                        <p:tgtEl>
                                          <p:spTgt spid="3">
                                            <p:txEl>
                                              <p:pRg st="0" end="0"/>
                                            </p:txEl>
                                          </p:spTgt>
                                        </p:tgtEl>
                                      </p:cBhvr>
                                    </p:animEffect>
                                  </p:childTnLst>
                                </p:cTn>
                              </p:par>
                              <p:par>
                                <p:cTn id="342" presetID="10" presetClass="entr" presetSubtype="0" fill="hold" nodeType="withEffect">
                                  <p:stCondLst>
                                    <p:cond delay="0"/>
                                  </p:stCondLst>
                                  <p:childTnLst>
                                    <p:set>
                                      <p:cBhvr>
                                        <p:cTn id="343" dur="1" fill="hold">
                                          <p:stCondLst>
                                            <p:cond delay="0"/>
                                          </p:stCondLst>
                                        </p:cTn>
                                        <p:tgtEl>
                                          <p:spTgt spid="3">
                                            <p:txEl>
                                              <p:pRg st="1" end="1"/>
                                            </p:txEl>
                                          </p:spTgt>
                                        </p:tgtEl>
                                        <p:attrNameLst>
                                          <p:attrName>style.visibility</p:attrName>
                                        </p:attrNameLst>
                                      </p:cBhvr>
                                      <p:to>
                                        <p:strVal val="visible"/>
                                      </p:to>
                                    </p:set>
                                    <p:animEffect transition="in" filter="fade">
                                      <p:cBhvr>
                                        <p:cTn id="344" dur="500"/>
                                        <p:tgtEl>
                                          <p:spTgt spid="3">
                                            <p:txEl>
                                              <p:pRg st="1" end="1"/>
                                            </p:txEl>
                                          </p:spTgt>
                                        </p:tgtEl>
                                      </p:cBhvr>
                                    </p:animEffect>
                                  </p:childTnLst>
                                </p:cTn>
                              </p:par>
                              <p:par>
                                <p:cTn id="345" presetID="10" presetClass="entr" presetSubtype="0" fill="hold" nodeType="withEffect">
                                  <p:stCondLst>
                                    <p:cond delay="0"/>
                                  </p:stCondLst>
                                  <p:childTnLst>
                                    <p:set>
                                      <p:cBhvr>
                                        <p:cTn id="346" dur="1" fill="hold">
                                          <p:stCondLst>
                                            <p:cond delay="0"/>
                                          </p:stCondLst>
                                        </p:cTn>
                                        <p:tgtEl>
                                          <p:spTgt spid="3">
                                            <p:txEl>
                                              <p:pRg st="2" end="2"/>
                                            </p:txEl>
                                          </p:spTgt>
                                        </p:tgtEl>
                                        <p:attrNameLst>
                                          <p:attrName>style.visibility</p:attrName>
                                        </p:attrNameLst>
                                      </p:cBhvr>
                                      <p:to>
                                        <p:strVal val="visible"/>
                                      </p:to>
                                    </p:set>
                                    <p:animEffect transition="in" filter="fade">
                                      <p:cBhvr>
                                        <p:cTn id="347" dur="500"/>
                                        <p:tgtEl>
                                          <p:spTgt spid="3">
                                            <p:txEl>
                                              <p:pRg st="2" end="2"/>
                                            </p:txEl>
                                          </p:spTgt>
                                        </p:tgtEl>
                                      </p:cBhvr>
                                    </p:animEffect>
                                  </p:childTnLst>
                                </p:cTn>
                              </p:par>
                              <p:par>
                                <p:cTn id="348" presetID="10" presetClass="entr" presetSubtype="0" fill="hold" nodeType="withEffect">
                                  <p:stCondLst>
                                    <p:cond delay="0"/>
                                  </p:stCondLst>
                                  <p:childTnLst>
                                    <p:set>
                                      <p:cBhvr>
                                        <p:cTn id="349" dur="1" fill="hold">
                                          <p:stCondLst>
                                            <p:cond delay="0"/>
                                          </p:stCondLst>
                                        </p:cTn>
                                        <p:tgtEl>
                                          <p:spTgt spid="3">
                                            <p:txEl>
                                              <p:pRg st="3" end="3"/>
                                            </p:txEl>
                                          </p:spTgt>
                                        </p:tgtEl>
                                        <p:attrNameLst>
                                          <p:attrName>style.visibility</p:attrName>
                                        </p:attrNameLst>
                                      </p:cBhvr>
                                      <p:to>
                                        <p:strVal val="visible"/>
                                      </p:to>
                                    </p:set>
                                    <p:animEffect transition="in" filter="fade">
                                      <p:cBhvr>
                                        <p:cTn id="350" dur="500"/>
                                        <p:tgtEl>
                                          <p:spTgt spid="3">
                                            <p:txEl>
                                              <p:pRg st="3" end="3"/>
                                            </p:txEl>
                                          </p:spTgt>
                                        </p:tgtEl>
                                      </p:cBhvr>
                                    </p:animEffect>
                                  </p:childTnLst>
                                </p:cTn>
                              </p:par>
                              <p:par>
                                <p:cTn id="351" presetID="10" presetClass="entr" presetSubtype="0" fill="hold" nodeType="withEffect">
                                  <p:stCondLst>
                                    <p:cond delay="0"/>
                                  </p:stCondLst>
                                  <p:childTnLst>
                                    <p:set>
                                      <p:cBhvr>
                                        <p:cTn id="352" dur="1" fill="hold">
                                          <p:stCondLst>
                                            <p:cond delay="0"/>
                                          </p:stCondLst>
                                        </p:cTn>
                                        <p:tgtEl>
                                          <p:spTgt spid="3">
                                            <p:txEl>
                                              <p:pRg st="4" end="4"/>
                                            </p:txEl>
                                          </p:spTgt>
                                        </p:tgtEl>
                                        <p:attrNameLst>
                                          <p:attrName>style.visibility</p:attrName>
                                        </p:attrNameLst>
                                      </p:cBhvr>
                                      <p:to>
                                        <p:strVal val="visible"/>
                                      </p:to>
                                    </p:set>
                                    <p:animEffect transition="in" filter="fade">
                                      <p:cBhvr>
                                        <p:cTn id="353" dur="500"/>
                                        <p:tgtEl>
                                          <p:spTgt spid="3">
                                            <p:txEl>
                                              <p:pRg st="4" end="4"/>
                                            </p:txEl>
                                          </p:spTgt>
                                        </p:tgtEl>
                                      </p:cBhvr>
                                    </p:animEffect>
                                  </p:childTnLst>
                                </p:cTn>
                              </p:par>
                              <p:par>
                                <p:cTn id="354" presetID="10" presetClass="entr" presetSubtype="0" fill="hold" nodeType="withEffect">
                                  <p:stCondLst>
                                    <p:cond delay="0"/>
                                  </p:stCondLst>
                                  <p:childTnLst>
                                    <p:set>
                                      <p:cBhvr>
                                        <p:cTn id="355" dur="1" fill="hold">
                                          <p:stCondLst>
                                            <p:cond delay="0"/>
                                          </p:stCondLst>
                                        </p:cTn>
                                        <p:tgtEl>
                                          <p:spTgt spid="3">
                                            <p:txEl>
                                              <p:pRg st="5" end="5"/>
                                            </p:txEl>
                                          </p:spTgt>
                                        </p:tgtEl>
                                        <p:attrNameLst>
                                          <p:attrName>style.visibility</p:attrName>
                                        </p:attrNameLst>
                                      </p:cBhvr>
                                      <p:to>
                                        <p:strVal val="visible"/>
                                      </p:to>
                                    </p:set>
                                    <p:animEffect transition="in" filter="fade">
                                      <p:cBhvr>
                                        <p:cTn id="356" dur="500"/>
                                        <p:tgtEl>
                                          <p:spTgt spid="3">
                                            <p:txEl>
                                              <p:pRg st="5" end="5"/>
                                            </p:txEl>
                                          </p:spTgt>
                                        </p:tgtEl>
                                      </p:cBhvr>
                                    </p:animEffect>
                                  </p:childTnLst>
                                </p:cTn>
                              </p:par>
                              <p:par>
                                <p:cTn id="357" presetID="10" presetClass="entr" presetSubtype="0" fill="hold" nodeType="withEffect">
                                  <p:stCondLst>
                                    <p:cond delay="0"/>
                                  </p:stCondLst>
                                  <p:childTnLst>
                                    <p:set>
                                      <p:cBhvr>
                                        <p:cTn id="358" dur="1" fill="hold">
                                          <p:stCondLst>
                                            <p:cond delay="0"/>
                                          </p:stCondLst>
                                        </p:cTn>
                                        <p:tgtEl>
                                          <p:spTgt spid="3">
                                            <p:txEl>
                                              <p:pRg st="6" end="6"/>
                                            </p:txEl>
                                          </p:spTgt>
                                        </p:tgtEl>
                                        <p:attrNameLst>
                                          <p:attrName>style.visibility</p:attrName>
                                        </p:attrNameLst>
                                      </p:cBhvr>
                                      <p:to>
                                        <p:strVal val="visible"/>
                                      </p:to>
                                    </p:set>
                                    <p:animEffect transition="in" filter="fade">
                                      <p:cBhvr>
                                        <p:cTn id="359" dur="500"/>
                                        <p:tgtEl>
                                          <p:spTgt spid="3">
                                            <p:txEl>
                                              <p:pRg st="6" end="6"/>
                                            </p:txEl>
                                          </p:spTgt>
                                        </p:tgtEl>
                                      </p:cBhvr>
                                    </p:animEffect>
                                  </p:childTnLst>
                                </p:cTn>
                              </p:par>
                              <p:par>
                                <p:cTn id="360" presetID="10" presetClass="entr" presetSubtype="0" fill="hold" nodeType="withEffect">
                                  <p:stCondLst>
                                    <p:cond delay="0"/>
                                  </p:stCondLst>
                                  <p:childTnLst>
                                    <p:set>
                                      <p:cBhvr>
                                        <p:cTn id="361" dur="1" fill="hold">
                                          <p:stCondLst>
                                            <p:cond delay="0"/>
                                          </p:stCondLst>
                                        </p:cTn>
                                        <p:tgtEl>
                                          <p:spTgt spid="3">
                                            <p:txEl>
                                              <p:pRg st="7" end="7"/>
                                            </p:txEl>
                                          </p:spTgt>
                                        </p:tgtEl>
                                        <p:attrNameLst>
                                          <p:attrName>style.visibility</p:attrName>
                                        </p:attrNameLst>
                                      </p:cBhvr>
                                      <p:to>
                                        <p:strVal val="visible"/>
                                      </p:to>
                                    </p:set>
                                    <p:animEffect transition="in" filter="fade">
                                      <p:cBhvr>
                                        <p:cTn id="362" dur="500"/>
                                        <p:tgtEl>
                                          <p:spTgt spid="3">
                                            <p:txEl>
                                              <p:pRg st="7" end="7"/>
                                            </p:txEl>
                                          </p:spTgt>
                                        </p:tgtEl>
                                      </p:cBhvr>
                                    </p:animEffect>
                                  </p:childTnLst>
                                </p:cTn>
                              </p:par>
                              <p:par>
                                <p:cTn id="363" presetID="10" presetClass="entr" presetSubtype="0" fill="hold" nodeType="withEffect">
                                  <p:stCondLst>
                                    <p:cond delay="0"/>
                                  </p:stCondLst>
                                  <p:childTnLst>
                                    <p:set>
                                      <p:cBhvr>
                                        <p:cTn id="364" dur="1" fill="hold">
                                          <p:stCondLst>
                                            <p:cond delay="0"/>
                                          </p:stCondLst>
                                        </p:cTn>
                                        <p:tgtEl>
                                          <p:spTgt spid="3">
                                            <p:txEl>
                                              <p:pRg st="8" end="8"/>
                                            </p:txEl>
                                          </p:spTgt>
                                        </p:tgtEl>
                                        <p:attrNameLst>
                                          <p:attrName>style.visibility</p:attrName>
                                        </p:attrNameLst>
                                      </p:cBhvr>
                                      <p:to>
                                        <p:strVal val="visible"/>
                                      </p:to>
                                    </p:set>
                                    <p:animEffect transition="in" filter="fade">
                                      <p:cBhvr>
                                        <p:cTn id="365" dur="500"/>
                                        <p:tgtEl>
                                          <p:spTgt spid="3">
                                            <p:txEl>
                                              <p:pRg st="8" end="8"/>
                                            </p:txEl>
                                          </p:spTgt>
                                        </p:tgtEl>
                                      </p:cBhvr>
                                    </p:animEffect>
                                  </p:childTnLst>
                                </p:cTn>
                              </p:par>
                              <p:par>
                                <p:cTn id="366" presetID="10" presetClass="entr" presetSubtype="0" fill="hold" nodeType="withEffect">
                                  <p:stCondLst>
                                    <p:cond delay="0"/>
                                  </p:stCondLst>
                                  <p:childTnLst>
                                    <p:set>
                                      <p:cBhvr>
                                        <p:cTn id="367" dur="1" fill="hold">
                                          <p:stCondLst>
                                            <p:cond delay="0"/>
                                          </p:stCondLst>
                                        </p:cTn>
                                        <p:tgtEl>
                                          <p:spTgt spid="3">
                                            <p:txEl>
                                              <p:pRg st="9" end="9"/>
                                            </p:txEl>
                                          </p:spTgt>
                                        </p:tgtEl>
                                        <p:attrNameLst>
                                          <p:attrName>style.visibility</p:attrName>
                                        </p:attrNameLst>
                                      </p:cBhvr>
                                      <p:to>
                                        <p:strVal val="visible"/>
                                      </p:to>
                                    </p:set>
                                    <p:animEffect transition="in" filter="fade">
                                      <p:cBhvr>
                                        <p:cTn id="368" dur="500"/>
                                        <p:tgtEl>
                                          <p:spTgt spid="3">
                                            <p:txEl>
                                              <p:pRg st="9" end="9"/>
                                            </p:txEl>
                                          </p:spTgt>
                                        </p:tgtEl>
                                      </p:cBhvr>
                                    </p:animEffect>
                                  </p:childTnLst>
                                </p:cTn>
                              </p:par>
                              <p:par>
                                <p:cTn id="369" presetID="10" presetClass="entr" presetSubtype="0" fill="hold" nodeType="withEffect">
                                  <p:stCondLst>
                                    <p:cond delay="0"/>
                                  </p:stCondLst>
                                  <p:childTnLst>
                                    <p:set>
                                      <p:cBhvr>
                                        <p:cTn id="370" dur="1" fill="hold">
                                          <p:stCondLst>
                                            <p:cond delay="0"/>
                                          </p:stCondLst>
                                        </p:cTn>
                                        <p:tgtEl>
                                          <p:spTgt spid="3">
                                            <p:txEl>
                                              <p:pRg st="10" end="10"/>
                                            </p:txEl>
                                          </p:spTgt>
                                        </p:tgtEl>
                                        <p:attrNameLst>
                                          <p:attrName>style.visibility</p:attrName>
                                        </p:attrNameLst>
                                      </p:cBhvr>
                                      <p:to>
                                        <p:strVal val="visible"/>
                                      </p:to>
                                    </p:set>
                                    <p:animEffect transition="in" filter="fade">
                                      <p:cBhvr>
                                        <p:cTn id="371" dur="500"/>
                                        <p:tgtEl>
                                          <p:spTgt spid="3">
                                            <p:txEl>
                                              <p:pRg st="10" end="10"/>
                                            </p:txEl>
                                          </p:spTgt>
                                        </p:tgtEl>
                                      </p:cBhvr>
                                    </p:animEffect>
                                  </p:childTnLst>
                                </p:cTn>
                              </p:par>
                              <p:par>
                                <p:cTn id="372" presetID="10" presetClass="entr" presetSubtype="0" fill="hold" nodeType="withEffect">
                                  <p:stCondLst>
                                    <p:cond delay="0"/>
                                  </p:stCondLst>
                                  <p:childTnLst>
                                    <p:set>
                                      <p:cBhvr>
                                        <p:cTn id="373" dur="1" fill="hold">
                                          <p:stCondLst>
                                            <p:cond delay="0"/>
                                          </p:stCondLst>
                                        </p:cTn>
                                        <p:tgtEl>
                                          <p:spTgt spid="3">
                                            <p:txEl>
                                              <p:pRg st="11" end="11"/>
                                            </p:txEl>
                                          </p:spTgt>
                                        </p:tgtEl>
                                        <p:attrNameLst>
                                          <p:attrName>style.visibility</p:attrName>
                                        </p:attrNameLst>
                                      </p:cBhvr>
                                      <p:to>
                                        <p:strVal val="visible"/>
                                      </p:to>
                                    </p:set>
                                    <p:animEffect transition="in" filter="fade">
                                      <p:cBhvr>
                                        <p:cTn id="374" dur="500"/>
                                        <p:tgtEl>
                                          <p:spTgt spid="3">
                                            <p:txEl>
                                              <p:pRg st="11" end="11"/>
                                            </p:txEl>
                                          </p:spTgt>
                                        </p:tgtEl>
                                      </p:cBhvr>
                                    </p:animEffect>
                                  </p:childTnLst>
                                </p:cTn>
                              </p:par>
                              <p:par>
                                <p:cTn id="375" presetID="10" presetClass="entr" presetSubtype="0" fill="hold" nodeType="withEffect">
                                  <p:stCondLst>
                                    <p:cond delay="0"/>
                                  </p:stCondLst>
                                  <p:childTnLst>
                                    <p:set>
                                      <p:cBhvr>
                                        <p:cTn id="376" dur="1" fill="hold">
                                          <p:stCondLst>
                                            <p:cond delay="0"/>
                                          </p:stCondLst>
                                        </p:cTn>
                                        <p:tgtEl>
                                          <p:spTgt spid="3">
                                            <p:txEl>
                                              <p:pRg st="12" end="12"/>
                                            </p:txEl>
                                          </p:spTgt>
                                        </p:tgtEl>
                                        <p:attrNameLst>
                                          <p:attrName>style.visibility</p:attrName>
                                        </p:attrNameLst>
                                      </p:cBhvr>
                                      <p:to>
                                        <p:strVal val="visible"/>
                                      </p:to>
                                    </p:set>
                                    <p:animEffect transition="in" filter="fade">
                                      <p:cBhvr>
                                        <p:cTn id="377" dur="500"/>
                                        <p:tgtEl>
                                          <p:spTgt spid="3">
                                            <p:txEl>
                                              <p:pRg st="12" end="12"/>
                                            </p:txEl>
                                          </p:spTgt>
                                        </p:tgtEl>
                                      </p:cBhvr>
                                    </p:animEffect>
                                  </p:childTnLst>
                                </p:cTn>
                              </p:par>
                              <p:par>
                                <p:cTn id="378" presetID="10" presetClass="entr" presetSubtype="0" fill="hold" nodeType="withEffect">
                                  <p:stCondLst>
                                    <p:cond delay="0"/>
                                  </p:stCondLst>
                                  <p:childTnLst>
                                    <p:set>
                                      <p:cBhvr>
                                        <p:cTn id="379" dur="1" fill="hold">
                                          <p:stCondLst>
                                            <p:cond delay="0"/>
                                          </p:stCondLst>
                                        </p:cTn>
                                        <p:tgtEl>
                                          <p:spTgt spid="3">
                                            <p:txEl>
                                              <p:pRg st="13" end="13"/>
                                            </p:txEl>
                                          </p:spTgt>
                                        </p:tgtEl>
                                        <p:attrNameLst>
                                          <p:attrName>style.visibility</p:attrName>
                                        </p:attrNameLst>
                                      </p:cBhvr>
                                      <p:to>
                                        <p:strVal val="visible"/>
                                      </p:to>
                                    </p:set>
                                    <p:animEffect transition="in" filter="fade">
                                      <p:cBhvr>
                                        <p:cTn id="380" dur="500"/>
                                        <p:tgtEl>
                                          <p:spTgt spid="3">
                                            <p:txEl>
                                              <p:pRg st="13" end="13"/>
                                            </p:txEl>
                                          </p:spTgt>
                                        </p:tgtEl>
                                      </p:cBhvr>
                                    </p:animEffect>
                                  </p:childTnLst>
                                </p:cTn>
                              </p:par>
                              <p:par>
                                <p:cTn id="381" presetID="10" presetClass="entr" presetSubtype="0" fill="hold" nodeType="withEffect">
                                  <p:stCondLst>
                                    <p:cond delay="0"/>
                                  </p:stCondLst>
                                  <p:childTnLst>
                                    <p:set>
                                      <p:cBhvr>
                                        <p:cTn id="382" dur="1" fill="hold">
                                          <p:stCondLst>
                                            <p:cond delay="0"/>
                                          </p:stCondLst>
                                        </p:cTn>
                                        <p:tgtEl>
                                          <p:spTgt spid="3">
                                            <p:txEl>
                                              <p:pRg st="14" end="14"/>
                                            </p:txEl>
                                          </p:spTgt>
                                        </p:tgtEl>
                                        <p:attrNameLst>
                                          <p:attrName>style.visibility</p:attrName>
                                        </p:attrNameLst>
                                      </p:cBhvr>
                                      <p:to>
                                        <p:strVal val="visible"/>
                                      </p:to>
                                    </p:set>
                                    <p:animEffect transition="in" filter="fade">
                                      <p:cBhvr>
                                        <p:cTn id="383" dur="500"/>
                                        <p:tgtEl>
                                          <p:spTgt spid="3">
                                            <p:txEl>
                                              <p:pRg st="14" end="14"/>
                                            </p:txEl>
                                          </p:spTgt>
                                        </p:tgtEl>
                                      </p:cBhvr>
                                    </p:animEffect>
                                  </p:childTnLst>
                                </p:cTn>
                              </p:par>
                              <p:par>
                                <p:cTn id="384" presetID="10" presetClass="entr" presetSubtype="0" fill="hold" nodeType="withEffect">
                                  <p:stCondLst>
                                    <p:cond delay="0"/>
                                  </p:stCondLst>
                                  <p:childTnLst>
                                    <p:set>
                                      <p:cBhvr>
                                        <p:cTn id="385" dur="1" fill="hold">
                                          <p:stCondLst>
                                            <p:cond delay="0"/>
                                          </p:stCondLst>
                                        </p:cTn>
                                        <p:tgtEl>
                                          <p:spTgt spid="3">
                                            <p:txEl>
                                              <p:pRg st="15" end="15"/>
                                            </p:txEl>
                                          </p:spTgt>
                                        </p:tgtEl>
                                        <p:attrNameLst>
                                          <p:attrName>style.visibility</p:attrName>
                                        </p:attrNameLst>
                                      </p:cBhvr>
                                      <p:to>
                                        <p:strVal val="visible"/>
                                      </p:to>
                                    </p:set>
                                    <p:animEffect transition="in" filter="fade">
                                      <p:cBhvr>
                                        <p:cTn id="386" dur="500"/>
                                        <p:tgtEl>
                                          <p:spTgt spid="3">
                                            <p:txEl>
                                              <p:pRg st="15" end="15"/>
                                            </p:txEl>
                                          </p:spTgt>
                                        </p:tgtEl>
                                      </p:cBhvr>
                                    </p:animEffect>
                                  </p:childTnLst>
                                </p:cTn>
                              </p:par>
                              <p:par>
                                <p:cTn id="387" presetID="10" presetClass="entr" presetSubtype="0" fill="hold" nodeType="withEffect">
                                  <p:stCondLst>
                                    <p:cond delay="0"/>
                                  </p:stCondLst>
                                  <p:childTnLst>
                                    <p:set>
                                      <p:cBhvr>
                                        <p:cTn id="388" dur="1" fill="hold">
                                          <p:stCondLst>
                                            <p:cond delay="0"/>
                                          </p:stCondLst>
                                        </p:cTn>
                                        <p:tgtEl>
                                          <p:spTgt spid="3">
                                            <p:txEl>
                                              <p:pRg st="16" end="16"/>
                                            </p:txEl>
                                          </p:spTgt>
                                        </p:tgtEl>
                                        <p:attrNameLst>
                                          <p:attrName>style.visibility</p:attrName>
                                        </p:attrNameLst>
                                      </p:cBhvr>
                                      <p:to>
                                        <p:strVal val="visible"/>
                                      </p:to>
                                    </p:set>
                                    <p:animEffect transition="in" filter="fade">
                                      <p:cBhvr>
                                        <p:cTn id="389" dur="500"/>
                                        <p:tgtEl>
                                          <p:spTgt spid="3">
                                            <p:txEl>
                                              <p:pRg st="16" end="16"/>
                                            </p:txEl>
                                          </p:spTgt>
                                        </p:tgtEl>
                                      </p:cBhvr>
                                    </p:animEffect>
                                  </p:childTnLst>
                                </p:cTn>
                              </p:par>
                              <p:par>
                                <p:cTn id="390" presetID="10" presetClass="entr" presetSubtype="0" fill="hold" nodeType="withEffect">
                                  <p:stCondLst>
                                    <p:cond delay="0"/>
                                  </p:stCondLst>
                                  <p:childTnLst>
                                    <p:set>
                                      <p:cBhvr>
                                        <p:cTn id="391" dur="1" fill="hold">
                                          <p:stCondLst>
                                            <p:cond delay="0"/>
                                          </p:stCondLst>
                                        </p:cTn>
                                        <p:tgtEl>
                                          <p:spTgt spid="3">
                                            <p:txEl>
                                              <p:pRg st="17" end="17"/>
                                            </p:txEl>
                                          </p:spTgt>
                                        </p:tgtEl>
                                        <p:attrNameLst>
                                          <p:attrName>style.visibility</p:attrName>
                                        </p:attrNameLst>
                                      </p:cBhvr>
                                      <p:to>
                                        <p:strVal val="visible"/>
                                      </p:to>
                                    </p:set>
                                    <p:animEffect transition="in" filter="fade">
                                      <p:cBhvr>
                                        <p:cTn id="392" dur="500"/>
                                        <p:tgtEl>
                                          <p:spTgt spid="3">
                                            <p:txEl>
                                              <p:pRg st="17" end="17"/>
                                            </p:txEl>
                                          </p:spTgt>
                                        </p:tgtEl>
                                      </p:cBhvr>
                                    </p:animEffect>
                                  </p:childTnLst>
                                </p:cTn>
                              </p:par>
                              <p:par>
                                <p:cTn id="393" presetID="10" presetClass="entr" presetSubtype="0" fill="hold" nodeType="withEffect">
                                  <p:stCondLst>
                                    <p:cond delay="0"/>
                                  </p:stCondLst>
                                  <p:childTnLst>
                                    <p:set>
                                      <p:cBhvr>
                                        <p:cTn id="394" dur="1" fill="hold">
                                          <p:stCondLst>
                                            <p:cond delay="0"/>
                                          </p:stCondLst>
                                        </p:cTn>
                                        <p:tgtEl>
                                          <p:spTgt spid="3">
                                            <p:txEl>
                                              <p:pRg st="18" end="18"/>
                                            </p:txEl>
                                          </p:spTgt>
                                        </p:tgtEl>
                                        <p:attrNameLst>
                                          <p:attrName>style.visibility</p:attrName>
                                        </p:attrNameLst>
                                      </p:cBhvr>
                                      <p:to>
                                        <p:strVal val="visible"/>
                                      </p:to>
                                    </p:set>
                                    <p:animEffect transition="in" filter="fade">
                                      <p:cBhvr>
                                        <p:cTn id="395"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category"/>
        </p:bldSub>
      </p:bldGraphic>
      <p:bldP spid="14" grpId="0" build="allAtOnce" animBg="1"/>
      <p:bldP spid="11" grpId="0" build="allAtOnce" animBg="1"/>
      <p:bldP spid="12" grpId="0" build="allAtOnce" animBg="1"/>
      <p:bldP spid="13" grpId="0" build="allAtOnce"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2">
            <a:extLst>
              <a:ext uri="{FF2B5EF4-FFF2-40B4-BE49-F238E27FC236}">
                <a16:creationId xmlns:a16="http://schemas.microsoft.com/office/drawing/2014/main" id="{C2B83611-A741-4693-BECA-267B047C7980}"/>
              </a:ext>
            </a:extLst>
          </p:cNvPr>
          <p:cNvGraphicFramePr>
            <a:graphicFrameLocks noGrp="1"/>
          </p:cNvGraphicFramePr>
          <p:nvPr>
            <p:extLst>
              <p:ext uri="{D42A27DB-BD31-4B8C-83A1-F6EECF244321}">
                <p14:modId xmlns:p14="http://schemas.microsoft.com/office/powerpoint/2010/main" val="585775633"/>
              </p:ext>
            </p:extLst>
          </p:nvPr>
        </p:nvGraphicFramePr>
        <p:xfrm>
          <a:off x="6218236" y="1212718"/>
          <a:ext cx="5943600" cy="5467155"/>
        </p:xfrm>
        <a:graphic>
          <a:graphicData uri="http://schemas.openxmlformats.org/drawingml/2006/table">
            <a:tbl>
              <a:tblPr firstRow="1" bandRow="1">
                <a:tableStyleId>{2D5ABB26-0587-4C30-8999-92F81FD0307C}</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481263">
                <a:tc>
                  <a:txBody>
                    <a:bodyPr/>
                    <a:lstStyle/>
                    <a:p>
                      <a:endParaRPr lang="en-US" sz="2400" dirty="0">
                        <a:gradFill>
                          <a:gsLst>
                            <a:gs pos="1000">
                              <a:srgbClr val="FFFFFF"/>
                            </a:gs>
                            <a:gs pos="100000">
                              <a:srgbClr val="FFFFFF"/>
                            </a:gs>
                          </a:gsLst>
                          <a:lin ang="5400000" scaled="1"/>
                        </a:gradFill>
                        <a:latin typeface="+mn-lt"/>
                      </a:endParaRPr>
                    </a:p>
                  </a:txBody>
                  <a:tcPr marR="18288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gradFill>
                            <a:gsLst>
                              <a:gs pos="1000">
                                <a:schemeClr val="tx1"/>
                              </a:gs>
                              <a:gs pos="100000">
                                <a:schemeClr val="tx1"/>
                              </a:gs>
                            </a:gsLst>
                            <a:lin ang="5400000" scaled="1"/>
                          </a:gradFill>
                          <a:latin typeface="+mn-lt"/>
                        </a:rPr>
                        <a:t>Availability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5011">
                <a:tc>
                  <a:txBody>
                    <a:bodyPr/>
                    <a:lstStyle/>
                    <a:p>
                      <a:pPr algn="l" rtl="0" fontAlgn="ctr"/>
                      <a:r>
                        <a:rPr lang="en-GB" sz="1600" b="0" i="0" u="none" strike="noStrike" dirty="0">
                          <a:solidFill>
                            <a:srgbClr val="353535"/>
                          </a:solidFill>
                          <a:effectLst/>
                          <a:latin typeface="+mn-lt"/>
                        </a:rPr>
                        <a:t>JAPAN EAST</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85011">
                <a:tc>
                  <a:txBody>
                    <a:bodyPr/>
                    <a:lstStyle/>
                    <a:p>
                      <a:pPr algn="l" rtl="0" fontAlgn="ctr"/>
                      <a:r>
                        <a:rPr lang="en-GB" sz="1600" b="0" i="0" u="none" strike="noStrike" dirty="0">
                          <a:solidFill>
                            <a:srgbClr val="353535"/>
                          </a:solidFill>
                          <a:effectLst/>
                          <a:latin typeface="+mn-lt"/>
                        </a:rPr>
                        <a:t>JAPAN WEST</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85011">
                <a:tc>
                  <a:txBody>
                    <a:bodyPr/>
                    <a:lstStyle/>
                    <a:p>
                      <a:pPr algn="l" rtl="0" fontAlgn="ctr"/>
                      <a:r>
                        <a:rPr lang="en-GB" sz="1600" b="0" i="0" u="none" strike="noStrike" dirty="0">
                          <a:solidFill>
                            <a:srgbClr val="353535"/>
                          </a:solidFill>
                          <a:effectLst/>
                          <a:latin typeface="+mn-lt"/>
                        </a:rPr>
                        <a:t>AUSTRALIA EAST</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85011">
                <a:tc>
                  <a:txBody>
                    <a:bodyPr/>
                    <a:lstStyle/>
                    <a:p>
                      <a:pPr algn="l" rtl="0" fontAlgn="ctr"/>
                      <a:r>
                        <a:rPr lang="en-GB" sz="1600" b="0" i="0" u="none" strike="noStrike" dirty="0">
                          <a:solidFill>
                            <a:srgbClr val="353535"/>
                          </a:solidFill>
                          <a:effectLst/>
                          <a:latin typeface="+mn-lt"/>
                        </a:rPr>
                        <a:t>CENTRAL US</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85011">
                <a:tc>
                  <a:txBody>
                    <a:bodyPr/>
                    <a:lstStyle/>
                    <a:p>
                      <a:pPr algn="l" rtl="0" fontAlgn="ctr"/>
                      <a:r>
                        <a:rPr lang="en-GB" sz="1600" b="0" i="0" u="none" strike="noStrike" dirty="0">
                          <a:solidFill>
                            <a:srgbClr val="353535"/>
                          </a:solidFill>
                          <a:effectLst/>
                          <a:latin typeface="+mn-lt"/>
                        </a:rPr>
                        <a:t>UK WEST</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65760">
                <a:tc>
                  <a:txBody>
                    <a:bodyPr/>
                    <a:lstStyle/>
                    <a:p>
                      <a:pPr algn="l" rtl="0" fontAlgn="ctr"/>
                      <a:r>
                        <a:rPr lang="en-GB" sz="1600" b="0" i="0" u="none" strike="noStrike" dirty="0">
                          <a:solidFill>
                            <a:srgbClr val="353535"/>
                          </a:solidFill>
                          <a:effectLst/>
                          <a:latin typeface="+mn-lt"/>
                        </a:rPr>
                        <a:t>WEST US</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85011">
                <a:tc>
                  <a:txBody>
                    <a:bodyPr/>
                    <a:lstStyle/>
                    <a:p>
                      <a:pPr algn="l" rtl="0" fontAlgn="ctr"/>
                      <a:r>
                        <a:rPr lang="en-GB" sz="1600" b="0" i="0" u="none" strike="noStrike" dirty="0">
                          <a:solidFill>
                            <a:srgbClr val="353535"/>
                          </a:solidFill>
                          <a:effectLst/>
                          <a:latin typeface="+mn-lt"/>
                        </a:rPr>
                        <a:t>UK SOUTH</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385011">
                <a:tc>
                  <a:txBody>
                    <a:bodyPr/>
                    <a:lstStyle/>
                    <a:p>
                      <a:pPr algn="l" rtl="0" fontAlgn="ctr"/>
                      <a:r>
                        <a:rPr lang="en-GB" sz="1600" b="0" i="0" u="none" strike="noStrike" dirty="0">
                          <a:solidFill>
                            <a:srgbClr val="353535"/>
                          </a:solidFill>
                          <a:effectLst/>
                          <a:latin typeface="+mn-lt"/>
                        </a:rPr>
                        <a:t>CANADA CENTRAL</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85011">
                <a:tc>
                  <a:txBody>
                    <a:bodyPr/>
                    <a:lstStyle/>
                    <a:p>
                      <a:pPr algn="l" rtl="0" fontAlgn="ctr"/>
                      <a:r>
                        <a:rPr lang="en-GB" sz="1600" b="0" i="0" u="none" strike="noStrike" dirty="0">
                          <a:solidFill>
                            <a:srgbClr val="353535"/>
                          </a:solidFill>
                          <a:effectLst/>
                          <a:latin typeface="+mn-lt"/>
                        </a:rPr>
                        <a:t>CANADA EAST</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385011">
                <a:tc>
                  <a:txBody>
                    <a:bodyPr/>
                    <a:lstStyle/>
                    <a:p>
                      <a:pPr algn="l" rtl="0" fontAlgn="ctr"/>
                      <a:r>
                        <a:rPr lang="en-GB" sz="1600" b="0" i="0" u="none" strike="noStrike" dirty="0">
                          <a:solidFill>
                            <a:srgbClr val="353535"/>
                          </a:solidFill>
                          <a:effectLst/>
                          <a:latin typeface="+mn-lt"/>
                        </a:rPr>
                        <a:t>NORTH CENTRAL US</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r h="385011">
                <a:tc>
                  <a:txBody>
                    <a:bodyPr/>
                    <a:lstStyle/>
                    <a:p>
                      <a:pPr algn="l" rtl="0" fontAlgn="ctr"/>
                      <a:r>
                        <a:rPr lang="en-GB" sz="1600" b="0" i="0" u="none" strike="noStrike" dirty="0">
                          <a:solidFill>
                            <a:srgbClr val="353535"/>
                          </a:solidFill>
                          <a:effectLst/>
                          <a:latin typeface="+mn-lt"/>
                        </a:rPr>
                        <a:t>KOREA SOUTH</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1"/>
                  </a:ext>
                </a:extLst>
              </a:tr>
              <a:tr h="385011">
                <a:tc>
                  <a:txBody>
                    <a:bodyPr/>
                    <a:lstStyle/>
                    <a:p>
                      <a:pPr algn="l" rtl="0" fontAlgn="ctr"/>
                      <a:r>
                        <a:rPr lang="en-US" sz="1600" b="0" i="0" u="none" strike="noStrike" dirty="0">
                          <a:solidFill>
                            <a:srgbClr val="353535"/>
                          </a:solidFill>
                          <a:effectLst/>
                          <a:latin typeface="+mn-lt"/>
                        </a:rPr>
                        <a:t>AUSTRALIA SOUTHEAST</a:t>
                      </a:r>
                      <a:endParaRPr lang="en-GB" sz="1600" b="0" i="0" u="none" strike="noStrike" dirty="0">
                        <a:solidFill>
                          <a:srgbClr val="353535"/>
                        </a:solidFill>
                        <a:effectLst/>
                        <a:latin typeface="+mn-lt"/>
                      </a:endParaRP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2"/>
                  </a:ext>
                </a:extLst>
              </a:tr>
              <a:tr h="385011">
                <a:tc>
                  <a:txBody>
                    <a:bodyPr/>
                    <a:lstStyle/>
                    <a:p>
                      <a:endParaRPr lang="en-GB" dirty="0"/>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4230266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8425051"/>
              </p:ext>
            </p:extLst>
          </p:nvPr>
        </p:nvGraphicFramePr>
        <p:xfrm>
          <a:off x="272272" y="1203518"/>
          <a:ext cx="5943600" cy="5467155"/>
        </p:xfrm>
        <a:graphic>
          <a:graphicData uri="http://schemas.openxmlformats.org/drawingml/2006/table">
            <a:tbl>
              <a:tblPr firstRow="1" bandRow="1">
                <a:tableStyleId>{2D5ABB26-0587-4C30-8999-92F81FD0307C}</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481263">
                <a:tc>
                  <a:txBody>
                    <a:bodyPr/>
                    <a:lstStyle/>
                    <a:p>
                      <a:endParaRPr lang="en-US" sz="2400" dirty="0">
                        <a:gradFill>
                          <a:gsLst>
                            <a:gs pos="1000">
                              <a:srgbClr val="FFFFFF"/>
                            </a:gs>
                            <a:gs pos="100000">
                              <a:srgbClr val="FFFFFF"/>
                            </a:gs>
                          </a:gsLst>
                          <a:lin ang="5400000" scaled="1"/>
                        </a:gradFill>
                        <a:latin typeface="+mn-lt"/>
                      </a:endParaRPr>
                    </a:p>
                  </a:txBody>
                  <a:tcPr marR="18288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gradFill>
                            <a:gsLst>
                              <a:gs pos="1000">
                                <a:schemeClr val="tx1"/>
                              </a:gs>
                              <a:gs pos="100000">
                                <a:schemeClr val="tx1"/>
                              </a:gs>
                            </a:gsLst>
                            <a:lin ang="5400000" scaled="1"/>
                          </a:gradFill>
                          <a:latin typeface="+mn-lt"/>
                        </a:rPr>
                        <a:t>Availability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5011">
                <a:tc>
                  <a:txBody>
                    <a:bodyPr/>
                    <a:lstStyle/>
                    <a:p>
                      <a:pPr algn="l" rtl="0" fontAlgn="ctr"/>
                      <a:r>
                        <a:rPr lang="en-GB" sz="1600" b="0" i="0" u="none" strike="noStrike">
                          <a:solidFill>
                            <a:srgbClr val="353535"/>
                          </a:solidFill>
                          <a:effectLst/>
                          <a:latin typeface="+mn-lt"/>
                        </a:rPr>
                        <a:t>EAST US</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85011">
                <a:tc>
                  <a:txBody>
                    <a:bodyPr/>
                    <a:lstStyle/>
                    <a:p>
                      <a:pPr algn="l" rtl="0" fontAlgn="ctr"/>
                      <a:r>
                        <a:rPr lang="en-GB" sz="1600" b="0" i="0" u="none" strike="noStrike">
                          <a:solidFill>
                            <a:srgbClr val="353535"/>
                          </a:solidFill>
                          <a:effectLst/>
                          <a:latin typeface="+mn-lt"/>
                        </a:rPr>
                        <a:t>SOUTH CENTRAL US</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85011">
                <a:tc>
                  <a:txBody>
                    <a:bodyPr/>
                    <a:lstStyle/>
                    <a:p>
                      <a:pPr algn="l" rtl="0" fontAlgn="ctr"/>
                      <a:r>
                        <a:rPr lang="en-GB" sz="1600" b="0" i="0" u="none" strike="noStrike" dirty="0">
                          <a:solidFill>
                            <a:srgbClr val="353535"/>
                          </a:solidFill>
                          <a:effectLst/>
                          <a:latin typeface="+mn-lt"/>
                        </a:rPr>
                        <a:t>SOUTHEAST ASIA</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85011">
                <a:tc>
                  <a:txBody>
                    <a:bodyPr/>
                    <a:lstStyle/>
                    <a:p>
                      <a:pPr algn="l" rtl="0" fontAlgn="ctr"/>
                      <a:r>
                        <a:rPr lang="en-GB" sz="1600" b="0" i="0" u="none" strike="noStrike">
                          <a:solidFill>
                            <a:srgbClr val="353535"/>
                          </a:solidFill>
                          <a:effectLst/>
                          <a:latin typeface="+mn-lt"/>
                        </a:rPr>
                        <a:t>WEST EUROPE</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85011">
                <a:tc>
                  <a:txBody>
                    <a:bodyPr/>
                    <a:lstStyle/>
                    <a:p>
                      <a:pPr algn="l" rtl="0" fontAlgn="ctr"/>
                      <a:r>
                        <a:rPr lang="en-GB" sz="1600" b="0" i="0" u="none" strike="noStrike">
                          <a:solidFill>
                            <a:srgbClr val="353535"/>
                          </a:solidFill>
                          <a:effectLst/>
                          <a:latin typeface="+mn-lt"/>
                        </a:rPr>
                        <a:t>WEST US 2</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65760">
                <a:tc>
                  <a:txBody>
                    <a:bodyPr/>
                    <a:lstStyle/>
                    <a:p>
                      <a:pPr algn="l" rtl="0" fontAlgn="ctr"/>
                      <a:r>
                        <a:rPr lang="en-GB" sz="1600" b="0" i="0" u="none" strike="noStrike" dirty="0">
                          <a:solidFill>
                            <a:srgbClr val="353535"/>
                          </a:solidFill>
                          <a:effectLst/>
                          <a:latin typeface="+mn-lt"/>
                        </a:rPr>
                        <a:t>EAST US 2</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85011">
                <a:tc>
                  <a:txBody>
                    <a:bodyPr/>
                    <a:lstStyle/>
                    <a:p>
                      <a:pPr marL="0" marR="0" lvl="0" indent="0" algn="l" defTabSz="932742" rtl="0" eaLnBrk="1" fontAlgn="ctr" latinLnBrk="0" hangingPunct="1">
                        <a:lnSpc>
                          <a:spcPct val="100000"/>
                        </a:lnSpc>
                        <a:spcBef>
                          <a:spcPts val="0"/>
                        </a:spcBef>
                        <a:spcAft>
                          <a:spcPts val="0"/>
                        </a:spcAft>
                        <a:buClrTx/>
                        <a:buSzTx/>
                        <a:buFontTx/>
                        <a:buNone/>
                        <a:tabLst/>
                        <a:defRPr/>
                      </a:pPr>
                      <a:r>
                        <a:rPr lang="en-GB" sz="1600" b="0" i="0" u="none" strike="noStrike" dirty="0">
                          <a:solidFill>
                            <a:srgbClr val="353535"/>
                          </a:solidFill>
                          <a:effectLst/>
                          <a:latin typeface="+mn-lt"/>
                        </a:rPr>
                        <a:t>NORTH EUROPE</a:t>
                      </a: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385011">
                <a:tc>
                  <a:txBody>
                    <a:bodyPr/>
                    <a:lstStyle/>
                    <a:p>
                      <a:pPr algn="l" rtl="0" fontAlgn="ctr"/>
                      <a:r>
                        <a:rPr lang="en-US" sz="1600" b="0" i="0" u="none" strike="noStrike" dirty="0">
                          <a:solidFill>
                            <a:srgbClr val="353535"/>
                          </a:solidFill>
                          <a:effectLst/>
                          <a:latin typeface="Segoe UI Light" panose="020B0502040204020203" pitchFamily="34" charset="0"/>
                        </a:rPr>
                        <a:t>Availability Key:</a:t>
                      </a:r>
                      <a:endParaRPr lang="en-GB" sz="1600" b="0" i="0" u="none" strike="noStrike" dirty="0">
                        <a:solidFill>
                          <a:srgbClr val="353535"/>
                        </a:solidFill>
                        <a:effectLst/>
                        <a:latin typeface="Segoe UI Light" panose="020B0502040204020203" pitchFamily="34" charset="0"/>
                      </a:endParaRP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85011">
                <a:tc>
                  <a:txBody>
                    <a:bodyPr/>
                    <a:lstStyle/>
                    <a:p>
                      <a:pPr algn="l" rtl="0" fontAlgn="ctr"/>
                      <a:r>
                        <a:rPr lang="en-US" sz="1600" b="0" i="0" u="none" strike="noStrike" dirty="0">
                          <a:solidFill>
                            <a:srgbClr val="353535"/>
                          </a:solidFill>
                          <a:effectLst/>
                          <a:latin typeface="Segoe UI Light" panose="020B0502040204020203" pitchFamily="34" charset="0"/>
                        </a:rPr>
                        <a:t>Now:</a:t>
                      </a:r>
                      <a:endParaRPr lang="en-GB" sz="1600" b="0" i="0" u="none" strike="noStrike" dirty="0">
                        <a:solidFill>
                          <a:srgbClr val="353535"/>
                        </a:solidFill>
                        <a:effectLst/>
                        <a:latin typeface="Segoe UI Light" panose="020B0502040204020203" pitchFamily="34" charset="0"/>
                      </a:endParaRP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385011">
                <a:tc>
                  <a:txBody>
                    <a:bodyPr/>
                    <a:lstStyle/>
                    <a:p>
                      <a:pPr algn="l" rtl="0" fontAlgn="ctr"/>
                      <a:r>
                        <a:rPr lang="en-US" sz="1600" b="0" i="0" u="none" strike="noStrike" dirty="0">
                          <a:solidFill>
                            <a:srgbClr val="353535"/>
                          </a:solidFill>
                          <a:effectLst/>
                          <a:latin typeface="Segoe UI Light" panose="020B0502040204020203" pitchFamily="34" charset="0"/>
                        </a:rPr>
                        <a:t>By GA:</a:t>
                      </a:r>
                      <a:endParaRPr lang="en-GB" sz="1600" b="0" i="0" u="none" strike="noStrike" dirty="0">
                        <a:solidFill>
                          <a:srgbClr val="353535"/>
                        </a:solidFill>
                        <a:effectLst/>
                        <a:latin typeface="Segoe UI Light" panose="020B0502040204020203" pitchFamily="34" charset="0"/>
                      </a:endParaRP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r h="385011">
                <a:tc>
                  <a:txBody>
                    <a:bodyPr/>
                    <a:lstStyle/>
                    <a:p>
                      <a:pPr algn="l" rtl="0" fontAlgn="ctr"/>
                      <a:r>
                        <a:rPr lang="en-US" sz="1600" b="0" i="0" u="none" strike="noStrike" dirty="0">
                          <a:solidFill>
                            <a:srgbClr val="353535"/>
                          </a:solidFill>
                          <a:effectLst/>
                          <a:latin typeface="Segoe UI Light" panose="020B0502040204020203" pitchFamily="34" charset="0"/>
                        </a:rPr>
                        <a:t>Post GA:</a:t>
                      </a:r>
                      <a:endParaRPr lang="en-GB" sz="1600" b="0" i="0" u="none" strike="noStrike" dirty="0">
                        <a:solidFill>
                          <a:srgbClr val="353535"/>
                        </a:solidFill>
                        <a:effectLst/>
                        <a:latin typeface="Segoe UI Light" panose="020B0502040204020203" pitchFamily="34" charset="0"/>
                      </a:endParaRP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1"/>
                  </a:ext>
                </a:extLst>
              </a:tr>
              <a:tr h="385011">
                <a:tc>
                  <a:txBody>
                    <a:bodyPr/>
                    <a:lstStyle/>
                    <a:p>
                      <a:pPr algn="l" rtl="0" fontAlgn="ctr"/>
                      <a:endParaRPr lang="en-GB" sz="1600" b="0" i="0" u="none" strike="noStrike" dirty="0">
                        <a:solidFill>
                          <a:srgbClr val="353535"/>
                        </a:solidFill>
                        <a:effectLst/>
                        <a:latin typeface="Segoe UI Light" panose="020B0502040204020203" pitchFamily="34" charset="0"/>
                      </a:endParaRP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2"/>
                  </a:ext>
                </a:extLst>
              </a:tr>
              <a:tr h="385011">
                <a:tc>
                  <a:txBody>
                    <a:bodyPr/>
                    <a:lstStyle/>
                    <a:p>
                      <a:pPr algn="l" rtl="0" fontAlgn="ctr"/>
                      <a:endParaRPr lang="en-GB" sz="1600" b="0" i="0" u="none" strike="noStrike" dirty="0">
                        <a:solidFill>
                          <a:srgbClr val="353535"/>
                        </a:solidFill>
                        <a:effectLst/>
                        <a:latin typeface="Segoe UI Light" panose="020B0502040204020203" pitchFamily="34" charset="0"/>
                      </a:endParaRPr>
                    </a:p>
                  </a:txBody>
                  <a:tcPr marL="7620" marR="7620" marT="7620" marB="0" anchor="ctr">
                    <a:lnL>
                      <a:noFill/>
                    </a:lnL>
                    <a:lnR w="3175" cap="flat" cmpd="sng" algn="ctr">
                      <a:solidFill>
                        <a:srgbClr val="505050"/>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gradFill>
                          <a:gsLst>
                            <a:gs pos="1000">
                              <a:srgbClr val="FFFFFF"/>
                            </a:gs>
                            <a:gs pos="100000">
                              <a:srgbClr val="FFFFFF"/>
                            </a:gs>
                          </a:gsLst>
                          <a:lin ang="5400000" scaled="1"/>
                        </a:gradFill>
                        <a:latin typeface="+mn-lt"/>
                      </a:endParaRPr>
                    </a:p>
                  </a:txBody>
                  <a:tcPr>
                    <a:lnL w="3175" cap="flat" cmpd="sng" algn="ctr">
                      <a:solidFill>
                        <a:srgbClr val="505050"/>
                      </a:solidFill>
                      <a:prstDash val="solid"/>
                      <a:round/>
                      <a:headEnd type="none" w="med" len="med"/>
                      <a:tailEnd type="none" w="med" len="med"/>
                    </a:lnL>
                    <a:lnR w="3175" cap="flat" cmpd="sng" algn="ctr">
                      <a:solidFill>
                        <a:srgbClr val="505050"/>
                      </a:solidFill>
                      <a:prstDash val="solid"/>
                      <a:round/>
                      <a:headEnd type="none" w="med" len="med"/>
                      <a:tailEnd type="none" w="med" len="med"/>
                    </a:lnR>
                    <a:lnT w="3175" cap="flat" cmpd="sng" algn="ctr">
                      <a:solidFill>
                        <a:srgbClr val="505050"/>
                      </a:solidFill>
                      <a:prstDash val="solid"/>
                      <a:round/>
                      <a:headEnd type="none" w="med" len="med"/>
                      <a:tailEnd type="none" w="med" len="med"/>
                    </a:lnT>
                    <a:lnB w="3175"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3"/>
                  </a:ext>
                </a:extLst>
              </a:tr>
            </a:tbl>
          </a:graphicData>
        </a:graphic>
      </p:graphicFrame>
      <p:sp>
        <p:nvSpPr>
          <p:cNvPr id="2" name="Title 1"/>
          <p:cNvSpPr>
            <a:spLocks noGrp="1"/>
          </p:cNvSpPr>
          <p:nvPr>
            <p:ph type="title"/>
          </p:nvPr>
        </p:nvSpPr>
        <p:spPr/>
        <p:txBody>
          <a:bodyPr/>
          <a:lstStyle/>
          <a:p>
            <a:r>
              <a:rPr lang="en-US" dirty="0"/>
              <a:t>Next Generation Regional Availability</a:t>
            </a:r>
          </a:p>
        </p:txBody>
      </p:sp>
      <p:sp>
        <p:nvSpPr>
          <p:cNvPr id="7" name="Isosceles Triangle 6"/>
          <p:cNvSpPr/>
          <p:nvPr/>
        </p:nvSpPr>
        <p:spPr bwMode="auto">
          <a:xfrm>
            <a:off x="10604292" y="1783667"/>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Isosceles Triangle 8"/>
          <p:cNvSpPr/>
          <p:nvPr/>
        </p:nvSpPr>
        <p:spPr bwMode="auto">
          <a:xfrm>
            <a:off x="10604292" y="4083605"/>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4609640" y="2177598"/>
            <a:ext cx="201168" cy="201168"/>
          </a:xfrm>
          <a:prstGeom prst="ellipse">
            <a:avLst/>
          </a:prstGeom>
          <a:solidFill>
            <a:srgbClr val="60A503"/>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4609640" y="1796733"/>
            <a:ext cx="201168" cy="201168"/>
          </a:xfrm>
          <a:prstGeom prst="ellipse">
            <a:avLst/>
          </a:prstGeom>
          <a:solidFill>
            <a:srgbClr val="60A503"/>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a:off x="10604292" y="3700282"/>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Isosceles Triangle 22"/>
          <p:cNvSpPr/>
          <p:nvPr/>
        </p:nvSpPr>
        <p:spPr bwMode="auto">
          <a:xfrm>
            <a:off x="10604292" y="3316959"/>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Isosceles Triangle 25"/>
          <p:cNvSpPr/>
          <p:nvPr/>
        </p:nvSpPr>
        <p:spPr bwMode="auto">
          <a:xfrm>
            <a:off x="10604292" y="2933636"/>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4609640" y="2939328"/>
            <a:ext cx="201168" cy="201168"/>
          </a:xfrm>
          <a:prstGeom prst="ellipse">
            <a:avLst/>
          </a:prstGeom>
          <a:solidFill>
            <a:srgbClr val="60A503"/>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0604292" y="6000220"/>
            <a:ext cx="201168" cy="201168"/>
          </a:xfrm>
          <a:prstGeom prst="rect">
            <a:avLst/>
          </a:prstGeom>
          <a:solidFill>
            <a:srgbClr val="EC008C"/>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Isosceles Triangle 35"/>
          <p:cNvSpPr/>
          <p:nvPr/>
        </p:nvSpPr>
        <p:spPr bwMode="auto">
          <a:xfrm>
            <a:off x="10604292" y="2550313"/>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Isosceles Triangle 37"/>
          <p:cNvSpPr/>
          <p:nvPr/>
        </p:nvSpPr>
        <p:spPr bwMode="auto">
          <a:xfrm>
            <a:off x="10604292" y="2166990"/>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4609640" y="2558463"/>
            <a:ext cx="201168" cy="201168"/>
          </a:xfrm>
          <a:prstGeom prst="ellipse">
            <a:avLst/>
          </a:prstGeom>
          <a:solidFill>
            <a:srgbClr val="60A503"/>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800358D6-69A3-432E-9B71-10A5B5AC4FEA}"/>
              </a:ext>
            </a:extLst>
          </p:cNvPr>
          <p:cNvSpPr/>
          <p:nvPr/>
        </p:nvSpPr>
        <p:spPr bwMode="auto">
          <a:xfrm>
            <a:off x="4609640" y="3320193"/>
            <a:ext cx="201168" cy="201168"/>
          </a:xfrm>
          <a:prstGeom prst="ellipse">
            <a:avLst/>
          </a:prstGeom>
          <a:solidFill>
            <a:srgbClr val="60A503"/>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7A48C469-B7DE-4538-872C-D6E7EC39439C}"/>
              </a:ext>
            </a:extLst>
          </p:cNvPr>
          <p:cNvSpPr/>
          <p:nvPr/>
        </p:nvSpPr>
        <p:spPr bwMode="auto">
          <a:xfrm>
            <a:off x="4609640" y="3701056"/>
            <a:ext cx="201168" cy="201168"/>
          </a:xfrm>
          <a:prstGeom prst="ellipse">
            <a:avLst/>
          </a:prstGeom>
          <a:solidFill>
            <a:srgbClr val="60A503"/>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Isosceles Triangle 46">
            <a:extLst>
              <a:ext uri="{FF2B5EF4-FFF2-40B4-BE49-F238E27FC236}">
                <a16:creationId xmlns:a16="http://schemas.microsoft.com/office/drawing/2014/main" id="{BEFBE951-948F-425B-9395-D1B486E16BC3}"/>
              </a:ext>
            </a:extLst>
          </p:cNvPr>
          <p:cNvSpPr/>
          <p:nvPr/>
        </p:nvSpPr>
        <p:spPr bwMode="auto">
          <a:xfrm>
            <a:off x="10604292" y="4466928"/>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Isosceles Triangle 48">
            <a:extLst>
              <a:ext uri="{FF2B5EF4-FFF2-40B4-BE49-F238E27FC236}">
                <a16:creationId xmlns:a16="http://schemas.microsoft.com/office/drawing/2014/main" id="{B4D4D10E-DE6E-49D9-B275-F2D7D90B44FF}"/>
              </a:ext>
            </a:extLst>
          </p:cNvPr>
          <p:cNvSpPr/>
          <p:nvPr/>
        </p:nvSpPr>
        <p:spPr bwMode="auto">
          <a:xfrm>
            <a:off x="10604292" y="5616897"/>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Isosceles Triangle 49">
            <a:extLst>
              <a:ext uri="{FF2B5EF4-FFF2-40B4-BE49-F238E27FC236}">
                <a16:creationId xmlns:a16="http://schemas.microsoft.com/office/drawing/2014/main" id="{DFFE3B83-EAEA-42DB-8B77-20B73610C7DB}"/>
              </a:ext>
            </a:extLst>
          </p:cNvPr>
          <p:cNvSpPr/>
          <p:nvPr/>
        </p:nvSpPr>
        <p:spPr bwMode="auto">
          <a:xfrm>
            <a:off x="10604292" y="5233574"/>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a:extLst>
              <a:ext uri="{FF2B5EF4-FFF2-40B4-BE49-F238E27FC236}">
                <a16:creationId xmlns:a16="http://schemas.microsoft.com/office/drawing/2014/main" id="{1D9A6732-DBF9-439B-8B52-688524E37C32}"/>
              </a:ext>
            </a:extLst>
          </p:cNvPr>
          <p:cNvSpPr/>
          <p:nvPr/>
        </p:nvSpPr>
        <p:spPr bwMode="auto">
          <a:xfrm>
            <a:off x="10604292" y="4850251"/>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id="{9D728BE1-AA3F-4FAF-94B2-63E6B66ED2B0}"/>
              </a:ext>
            </a:extLst>
          </p:cNvPr>
          <p:cNvSpPr/>
          <p:nvPr/>
        </p:nvSpPr>
        <p:spPr bwMode="auto">
          <a:xfrm>
            <a:off x="1368869" y="4850251"/>
            <a:ext cx="201168" cy="201168"/>
          </a:xfrm>
          <a:prstGeom prst="ellipse">
            <a:avLst/>
          </a:prstGeom>
          <a:solidFill>
            <a:srgbClr val="60A503"/>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Isosceles Triangle 52">
            <a:extLst>
              <a:ext uri="{FF2B5EF4-FFF2-40B4-BE49-F238E27FC236}">
                <a16:creationId xmlns:a16="http://schemas.microsoft.com/office/drawing/2014/main" id="{22E00856-28ED-447E-92D4-99BFA21486AF}"/>
              </a:ext>
            </a:extLst>
          </p:cNvPr>
          <p:cNvSpPr/>
          <p:nvPr/>
        </p:nvSpPr>
        <p:spPr bwMode="auto">
          <a:xfrm>
            <a:off x="1368869" y="5233574"/>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49B780F2-B885-4E7F-A0F5-E99C0AFA87E6}"/>
              </a:ext>
            </a:extLst>
          </p:cNvPr>
          <p:cNvSpPr/>
          <p:nvPr/>
        </p:nvSpPr>
        <p:spPr bwMode="auto">
          <a:xfrm>
            <a:off x="1368869" y="5616897"/>
            <a:ext cx="201168" cy="201168"/>
          </a:xfrm>
          <a:prstGeom prst="rect">
            <a:avLst/>
          </a:prstGeom>
          <a:solidFill>
            <a:srgbClr val="EC008C"/>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Isosceles Triangle 54">
            <a:extLst>
              <a:ext uri="{FF2B5EF4-FFF2-40B4-BE49-F238E27FC236}">
                <a16:creationId xmlns:a16="http://schemas.microsoft.com/office/drawing/2014/main" id="{2AFDDEE0-7AC8-4861-A153-5F9D2878E15D}"/>
              </a:ext>
            </a:extLst>
          </p:cNvPr>
          <p:cNvSpPr/>
          <p:nvPr/>
        </p:nvSpPr>
        <p:spPr bwMode="auto">
          <a:xfrm>
            <a:off x="4609640" y="4081919"/>
            <a:ext cx="201168" cy="201168"/>
          </a:xfrm>
          <a:prstGeom prst="triangle">
            <a:avLst/>
          </a:prstGeom>
          <a:solidFill>
            <a:srgbClr val="0072C6"/>
          </a:solidFill>
          <a:ln w="38100" cap="sq">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24958EFB-A785-4FB0-93C1-EAEA69EE09A4}"/>
              </a:ext>
            </a:extLst>
          </p:cNvPr>
          <p:cNvSpPr/>
          <p:nvPr/>
        </p:nvSpPr>
        <p:spPr bwMode="auto">
          <a:xfrm>
            <a:off x="272272" y="5935662"/>
            <a:ext cx="2519332" cy="9171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Target GA: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April 2018</a:t>
            </a:r>
          </a:p>
        </p:txBody>
      </p:sp>
    </p:spTree>
    <p:extLst>
      <p:ext uri="{BB962C8B-B14F-4D97-AF65-F5344CB8AC3E}">
        <p14:creationId xmlns:p14="http://schemas.microsoft.com/office/powerpoint/2010/main" val="376537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40">
            <a:extLst>
              <a:ext uri="{FF2B5EF4-FFF2-40B4-BE49-F238E27FC236}">
                <a16:creationId xmlns:a16="http://schemas.microsoft.com/office/drawing/2014/main" id="{B8984DD2-E098-4AA6-A6F2-B761C8603E1B}"/>
              </a:ext>
            </a:extLst>
          </p:cNvPr>
          <p:cNvSpPr/>
          <p:nvPr/>
        </p:nvSpPr>
        <p:spPr bwMode="auto">
          <a:xfrm>
            <a:off x="882" y="1213174"/>
            <a:ext cx="12434711" cy="5780854"/>
          </a:xfrm>
          <a:prstGeom prst="flowChartProcess">
            <a:avLst/>
          </a:prstGeom>
          <a:solidFill>
            <a:schemeClr val="tx2">
              <a:alpha val="7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GB" sz="2000" dirty="0">
              <a:gradFill>
                <a:gsLst>
                  <a:gs pos="0">
                    <a:srgbClr val="FFFFFF"/>
                  </a:gs>
                  <a:gs pos="100000">
                    <a:srgbClr val="FFFFFF"/>
                  </a:gs>
                </a:gsLst>
                <a:lin ang="5400000" scaled="0"/>
              </a:gradFill>
              <a:latin typeface="Segoe UI Semilight"/>
            </a:endParaRPr>
          </a:p>
        </p:txBody>
      </p:sp>
      <p:sp>
        <p:nvSpPr>
          <p:cNvPr id="2" name="Title 1">
            <a:extLst>
              <a:ext uri="{FF2B5EF4-FFF2-40B4-BE49-F238E27FC236}">
                <a16:creationId xmlns:a16="http://schemas.microsoft.com/office/drawing/2014/main" id="{A472A843-1316-4768-B8E2-D44F64C30A5C}"/>
              </a:ext>
            </a:extLst>
          </p:cNvPr>
          <p:cNvSpPr>
            <a:spLocks noGrp="1"/>
          </p:cNvSpPr>
          <p:nvPr>
            <p:ph type="title"/>
          </p:nvPr>
        </p:nvSpPr>
        <p:spPr/>
        <p:txBody>
          <a:bodyPr/>
          <a:lstStyle/>
          <a:p>
            <a:pPr algn="ctr"/>
            <a:r>
              <a:rPr lang="en-US" sz="3599" spc="-50" dirty="0">
                <a:solidFill>
                  <a:schemeClr val="tx2"/>
                </a:solidFill>
              </a:rPr>
              <a:t>Generation 2</a:t>
            </a:r>
          </a:p>
        </p:txBody>
      </p:sp>
      <p:sp>
        <p:nvSpPr>
          <p:cNvPr id="3" name="Text Placeholder 2">
            <a:extLst>
              <a:ext uri="{FF2B5EF4-FFF2-40B4-BE49-F238E27FC236}">
                <a16:creationId xmlns:a16="http://schemas.microsoft.com/office/drawing/2014/main" id="{F69D8CAE-B5BA-4DBE-8893-FDAED50405D2}"/>
              </a:ext>
            </a:extLst>
          </p:cNvPr>
          <p:cNvSpPr>
            <a:spLocks noGrp="1"/>
          </p:cNvSpPr>
          <p:nvPr>
            <p:ph type="body" sz="quarter" idx="10"/>
          </p:nvPr>
        </p:nvSpPr>
        <p:spPr>
          <a:xfrm>
            <a:off x="275482" y="1659402"/>
            <a:ext cx="11885514" cy="4795662"/>
          </a:xfrm>
        </p:spPr>
        <p:txBody>
          <a:bodyPr/>
          <a:lstStyle/>
          <a:p>
            <a:pPr>
              <a:spcBef>
                <a:spcPts val="1199"/>
              </a:spcBef>
            </a:pPr>
            <a:r>
              <a:rPr lang="en-US" sz="2800" dirty="0">
                <a:solidFill>
                  <a:schemeClr val="accent1"/>
                </a:solidFill>
                <a:latin typeface="Segoe UI Semilight" charset="0"/>
                <a:ea typeface="Segoe UI Semilight" charset="0"/>
                <a:cs typeface="Segoe UI Semilight" charset="0"/>
              </a:rPr>
              <a:t>100x improvement in performance</a:t>
            </a:r>
          </a:p>
          <a:p>
            <a:pPr lvl="1"/>
            <a:r>
              <a:rPr lang="en-US" sz="1399" dirty="0">
                <a:solidFill>
                  <a:schemeClr val="tx1"/>
                </a:solidFill>
              </a:rPr>
              <a:t>Up to 100x improvement for individual queries observed in customer workloads</a:t>
            </a:r>
          </a:p>
          <a:p>
            <a:pPr>
              <a:spcBef>
                <a:spcPts val="1199"/>
              </a:spcBef>
            </a:pPr>
            <a:r>
              <a:rPr lang="en-US" sz="2800" dirty="0">
                <a:solidFill>
                  <a:schemeClr val="accent1"/>
                </a:solidFill>
                <a:latin typeface="Segoe UI Semilight" charset="0"/>
                <a:ea typeface="Segoe UI Semilight" charset="0"/>
                <a:cs typeface="Segoe UI Semilight" charset="0"/>
              </a:rPr>
              <a:t>2x price performance across workloads</a:t>
            </a:r>
          </a:p>
          <a:p>
            <a:pPr lvl="1"/>
            <a:r>
              <a:rPr lang="en-US" sz="1399" dirty="0"/>
              <a:t>Twice the performance for the same price</a:t>
            </a:r>
            <a:endParaRPr lang="en-US" sz="1599" dirty="0"/>
          </a:p>
          <a:p>
            <a:pPr>
              <a:spcBef>
                <a:spcPts val="1199"/>
              </a:spcBef>
            </a:pPr>
            <a:r>
              <a:rPr lang="en-US" sz="2800" dirty="0">
                <a:solidFill>
                  <a:schemeClr val="accent1"/>
                </a:solidFill>
                <a:latin typeface="Segoe UI Semilight" charset="0"/>
                <a:ea typeface="Segoe UI Semilight" charset="0"/>
                <a:cs typeface="Segoe UI Semilight" charset="0"/>
              </a:rPr>
              <a:t>5x scalability</a:t>
            </a:r>
          </a:p>
          <a:p>
            <a:pPr lvl="1"/>
            <a:r>
              <a:rPr lang="en-US" sz="1399" dirty="0"/>
              <a:t>Over 4,000 virtual CPUs available in minutes</a:t>
            </a:r>
          </a:p>
          <a:p>
            <a:pPr>
              <a:spcBef>
                <a:spcPts val="1199"/>
              </a:spcBef>
            </a:pPr>
            <a:r>
              <a:rPr lang="en-US" sz="2800" dirty="0">
                <a:solidFill>
                  <a:schemeClr val="accent1"/>
                </a:solidFill>
                <a:latin typeface="Segoe UI Semilight" charset="0"/>
                <a:ea typeface="Segoe UI Semilight" charset="0"/>
                <a:cs typeface="Segoe UI Semilight" charset="0"/>
              </a:rPr>
              <a:t>More flexibility provided with additional resources</a:t>
            </a:r>
          </a:p>
          <a:p>
            <a:pPr lvl="1"/>
            <a:r>
              <a:rPr lang="en-US" sz="1399" dirty="0"/>
              <a:t>More memory per query | More </a:t>
            </a:r>
            <a:r>
              <a:rPr lang="en-US" sz="1399" dirty="0" err="1"/>
              <a:t>TempDB</a:t>
            </a:r>
            <a:r>
              <a:rPr lang="en-US" sz="1399" dirty="0"/>
              <a:t> per node</a:t>
            </a:r>
          </a:p>
          <a:p>
            <a:pPr>
              <a:spcBef>
                <a:spcPts val="1199"/>
              </a:spcBef>
            </a:pPr>
            <a:r>
              <a:rPr lang="en-US" sz="2800" dirty="0">
                <a:solidFill>
                  <a:schemeClr val="accent1"/>
                </a:solidFill>
                <a:latin typeface="Segoe UI Semilight" charset="0"/>
                <a:ea typeface="Segoe UI Semilight" charset="0"/>
                <a:cs typeface="Segoe UI Semilight" charset="0"/>
              </a:rPr>
              <a:t>Retains all elastic functionality</a:t>
            </a:r>
          </a:p>
          <a:p>
            <a:pPr lvl="1"/>
            <a:r>
              <a:rPr lang="en-US" sz="1399" dirty="0"/>
              <a:t>Pause, Resume and Scale compute</a:t>
            </a:r>
          </a:p>
          <a:p>
            <a:pPr>
              <a:spcBef>
                <a:spcPts val="1199"/>
              </a:spcBef>
            </a:pPr>
            <a:r>
              <a:rPr lang="en-US" sz="2800" dirty="0">
                <a:solidFill>
                  <a:schemeClr val="accent1"/>
                </a:solidFill>
                <a:latin typeface="Segoe UI Semilight" charset="0"/>
                <a:ea typeface="Segoe UI Semilight" charset="0"/>
                <a:cs typeface="Segoe UI Semilight" charset="0"/>
              </a:rPr>
              <a:t>Scale measured in Compute Data Warehouse Units (DWU)</a:t>
            </a:r>
          </a:p>
          <a:p>
            <a:pPr lvl="1"/>
            <a:r>
              <a:rPr lang="en-US" sz="1399" dirty="0"/>
              <a:t>Pay for the performance you need when you need it for as long as you need it</a:t>
            </a:r>
          </a:p>
        </p:txBody>
      </p:sp>
    </p:spTree>
    <p:extLst>
      <p:ext uri="{BB962C8B-B14F-4D97-AF65-F5344CB8AC3E}">
        <p14:creationId xmlns:p14="http://schemas.microsoft.com/office/powerpoint/2010/main" val="136868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F03F7-5640-4E23-990F-4CDB8412AE12}"/>
              </a:ext>
            </a:extLst>
          </p:cNvPr>
          <p:cNvSpPr>
            <a:spLocks noGrp="1"/>
          </p:cNvSpPr>
          <p:nvPr>
            <p:ph type="title"/>
          </p:nvPr>
        </p:nvSpPr>
        <p:spPr/>
        <p:txBody>
          <a:bodyPr/>
          <a:lstStyle/>
          <a:p>
            <a:r>
              <a:rPr lang="en-US" dirty="0"/>
              <a:t>Implementation Patterns</a:t>
            </a:r>
          </a:p>
        </p:txBody>
      </p:sp>
    </p:spTree>
    <p:extLst>
      <p:ext uri="{BB962C8B-B14F-4D97-AF65-F5344CB8AC3E}">
        <p14:creationId xmlns:p14="http://schemas.microsoft.com/office/powerpoint/2010/main" val="298337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Rectangle 189"/>
          <p:cNvSpPr/>
          <p:nvPr/>
        </p:nvSpPr>
        <p:spPr>
          <a:xfrm>
            <a:off x="10038760" y="3564232"/>
            <a:ext cx="2017812" cy="307102"/>
          </a:xfrm>
          <a:prstGeom prst="rect">
            <a:avLst/>
          </a:prstGeom>
        </p:spPr>
        <p:txBody>
          <a:bodyPr wrap="none">
            <a:spAutoFit/>
          </a:bodyPr>
          <a:lstStyle/>
          <a:p>
            <a:pPr defTabSz="932293" fontAlgn="base">
              <a:lnSpc>
                <a:spcPct val="95000"/>
              </a:lnSpc>
              <a:spcBef>
                <a:spcPct val="0"/>
              </a:spcBef>
              <a:spcAft>
                <a:spcPct val="0"/>
              </a:spcAft>
              <a:defRPr/>
            </a:pPr>
            <a:r>
              <a:rPr lang="en-US" sz="1428" b="1" kern="0" spc="50" dirty="0">
                <a:solidFill>
                  <a:srgbClr val="505050"/>
                </a:solidFill>
                <a:latin typeface="Segoe UI Semibold" charset="0"/>
                <a:cs typeface="Segoe UI Semibold" charset="0"/>
              </a:rPr>
              <a:t>Advanced Analytics </a:t>
            </a:r>
          </a:p>
        </p:txBody>
      </p:sp>
      <p:grpSp>
        <p:nvGrpSpPr>
          <p:cNvPr id="17" name="Group 16">
            <a:extLst>
              <a:ext uri="{FF2B5EF4-FFF2-40B4-BE49-F238E27FC236}">
                <a16:creationId xmlns:a16="http://schemas.microsoft.com/office/drawing/2014/main" id="{1C2EEFC8-1A6F-4032-B026-6527ED0958F2}"/>
              </a:ext>
            </a:extLst>
          </p:cNvPr>
          <p:cNvGrpSpPr/>
          <p:nvPr/>
        </p:nvGrpSpPr>
        <p:grpSpPr>
          <a:xfrm>
            <a:off x="1808311" y="2096717"/>
            <a:ext cx="211931" cy="3412220"/>
            <a:chOff x="1413146" y="2055792"/>
            <a:chExt cx="207794" cy="3345617"/>
          </a:xfrm>
        </p:grpSpPr>
        <p:sp>
          <p:nvSpPr>
            <p:cNvPr id="92" name="Right Bracket 91"/>
            <p:cNvSpPr/>
            <p:nvPr/>
          </p:nvSpPr>
          <p:spPr>
            <a:xfrm>
              <a:off x="1413146" y="2055792"/>
              <a:ext cx="52618" cy="3345617"/>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020">
                <a:solidFill>
                  <a:srgbClr val="505050"/>
                </a:solidFill>
                <a:latin typeface="Segoe UI"/>
              </a:endParaRPr>
            </a:p>
          </p:txBody>
        </p:sp>
        <p:cxnSp>
          <p:nvCxnSpPr>
            <p:cNvPr id="169" name="Straight Arrow Connector 168"/>
            <p:cNvCxnSpPr/>
            <p:nvPr/>
          </p:nvCxnSpPr>
          <p:spPr>
            <a:xfrm>
              <a:off x="1515702" y="3678649"/>
              <a:ext cx="105238"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sp>
        <p:nvSpPr>
          <p:cNvPr id="93" name="Rectangle 92"/>
          <p:cNvSpPr/>
          <p:nvPr/>
        </p:nvSpPr>
        <p:spPr>
          <a:xfrm>
            <a:off x="631675" y="4222995"/>
            <a:ext cx="580722" cy="246283"/>
          </a:xfrm>
          <a:prstGeom prst="rect">
            <a:avLst/>
          </a:prstGeom>
        </p:spPr>
        <p:txBody>
          <a:bodyPr wrap="none" lIns="93260" tIns="46630" rIns="93260" bIns="46630">
            <a:spAutoFit/>
          </a:bodyPr>
          <a:lstStyle/>
          <a:p>
            <a:pPr algn="r" defTabSz="932293" fontAlgn="base">
              <a:lnSpc>
                <a:spcPct val="95000"/>
              </a:lnSpc>
              <a:spcBef>
                <a:spcPct val="0"/>
              </a:spcBef>
              <a:spcAft>
                <a:spcPct val="0"/>
              </a:spcAft>
              <a:defRPr/>
            </a:pPr>
            <a:r>
              <a:rPr lang="en-US" sz="1020" b="1" kern="0" spc="50" dirty="0">
                <a:solidFill>
                  <a:srgbClr val="505050"/>
                </a:solidFill>
                <a:latin typeface="Segoe UI Semibold" charset="0"/>
                <a:ea typeface="Segoe UI Semibold" charset="0"/>
                <a:cs typeface="Segoe UI Semibold" charset="0"/>
              </a:rPr>
              <a:t>Social</a:t>
            </a:r>
          </a:p>
        </p:txBody>
      </p:sp>
      <p:sp>
        <p:nvSpPr>
          <p:cNvPr id="94" name="Rectangle 93"/>
          <p:cNvSpPr/>
          <p:nvPr/>
        </p:nvSpPr>
        <p:spPr>
          <a:xfrm>
            <a:off x="757561" y="2226402"/>
            <a:ext cx="454834" cy="246283"/>
          </a:xfrm>
          <a:prstGeom prst="rect">
            <a:avLst/>
          </a:prstGeom>
        </p:spPr>
        <p:txBody>
          <a:bodyPr wrap="none" lIns="93260" tIns="46630" rIns="93260" bIns="46630">
            <a:spAutoFit/>
          </a:bodyPr>
          <a:lstStyle/>
          <a:p>
            <a:pPr algn="r" defTabSz="932293" fontAlgn="base">
              <a:lnSpc>
                <a:spcPct val="95000"/>
              </a:lnSpc>
              <a:spcBef>
                <a:spcPct val="0"/>
              </a:spcBef>
              <a:spcAft>
                <a:spcPct val="0"/>
              </a:spcAft>
              <a:defRPr/>
            </a:pPr>
            <a:r>
              <a:rPr lang="en-US" sz="1020" b="1" kern="0" spc="50" dirty="0">
                <a:solidFill>
                  <a:srgbClr val="505050"/>
                </a:solidFill>
                <a:latin typeface="Segoe UI Semibold" charset="0"/>
                <a:ea typeface="Segoe UI Semibold" charset="0"/>
                <a:cs typeface="Segoe UI Semibold" charset="0"/>
              </a:rPr>
              <a:t>LOB</a:t>
            </a:r>
          </a:p>
        </p:txBody>
      </p:sp>
      <p:sp>
        <p:nvSpPr>
          <p:cNvPr id="95" name="Rectangle 94"/>
          <p:cNvSpPr/>
          <p:nvPr/>
        </p:nvSpPr>
        <p:spPr>
          <a:xfrm>
            <a:off x="621864" y="3224699"/>
            <a:ext cx="590533" cy="246283"/>
          </a:xfrm>
          <a:prstGeom prst="rect">
            <a:avLst/>
          </a:prstGeom>
        </p:spPr>
        <p:txBody>
          <a:bodyPr wrap="none" lIns="93260" tIns="46630" rIns="93260" bIns="46630">
            <a:spAutoFit/>
          </a:bodyPr>
          <a:lstStyle/>
          <a:p>
            <a:pPr algn="r" defTabSz="932293" fontAlgn="base">
              <a:lnSpc>
                <a:spcPct val="95000"/>
              </a:lnSpc>
              <a:spcBef>
                <a:spcPct val="0"/>
              </a:spcBef>
              <a:spcAft>
                <a:spcPct val="0"/>
              </a:spcAft>
              <a:defRPr/>
            </a:pPr>
            <a:r>
              <a:rPr lang="en-US" sz="1020" b="1" kern="0" spc="50" dirty="0">
                <a:solidFill>
                  <a:srgbClr val="505050"/>
                </a:solidFill>
                <a:latin typeface="Segoe UI Semibold" charset="0"/>
                <a:ea typeface="Segoe UI Semibold" charset="0"/>
                <a:cs typeface="Segoe UI Semibold" charset="0"/>
              </a:rPr>
              <a:t>Graph</a:t>
            </a:r>
          </a:p>
        </p:txBody>
      </p:sp>
      <p:sp>
        <p:nvSpPr>
          <p:cNvPr id="96" name="Rectangle 95"/>
          <p:cNvSpPr/>
          <p:nvPr/>
        </p:nvSpPr>
        <p:spPr>
          <a:xfrm>
            <a:off x="811514" y="4722142"/>
            <a:ext cx="400881" cy="246283"/>
          </a:xfrm>
          <a:prstGeom prst="rect">
            <a:avLst/>
          </a:prstGeom>
        </p:spPr>
        <p:txBody>
          <a:bodyPr wrap="none" lIns="93260" tIns="46630" rIns="93260" bIns="46630">
            <a:spAutoFit/>
          </a:bodyPr>
          <a:lstStyle/>
          <a:p>
            <a:pPr algn="r" defTabSz="932293" fontAlgn="base">
              <a:lnSpc>
                <a:spcPct val="95000"/>
              </a:lnSpc>
              <a:spcBef>
                <a:spcPct val="0"/>
              </a:spcBef>
              <a:spcAft>
                <a:spcPct val="0"/>
              </a:spcAft>
              <a:defRPr/>
            </a:pPr>
            <a:r>
              <a:rPr lang="en-US" sz="1020" b="1" kern="0" spc="50" dirty="0" err="1">
                <a:solidFill>
                  <a:srgbClr val="505050"/>
                </a:solidFill>
                <a:latin typeface="Segoe UI Semibold" charset="0"/>
                <a:ea typeface="Segoe UI Semibold" charset="0"/>
                <a:cs typeface="Segoe UI Semibold" charset="0"/>
              </a:rPr>
              <a:t>IoT</a:t>
            </a:r>
            <a:endParaRPr lang="en-US" sz="1020" b="1" kern="0" spc="50" dirty="0">
              <a:solidFill>
                <a:srgbClr val="505050"/>
              </a:solidFill>
              <a:latin typeface="Segoe UI Semibold" charset="0"/>
              <a:ea typeface="Segoe UI Semibold" charset="0"/>
              <a:cs typeface="Segoe UI Semibold" charset="0"/>
            </a:endParaRPr>
          </a:p>
        </p:txBody>
      </p:sp>
      <p:sp>
        <p:nvSpPr>
          <p:cNvPr id="97" name="ShoppingCart_E7BF">
            <a:extLst>
              <a:ext uri="{FF2B5EF4-FFF2-40B4-BE49-F238E27FC236}">
                <a16:creationId xmlns:a16="http://schemas.microsoft.com/office/drawing/2014/main" id="{E19B74B6-8E56-4067-8816-E90711136EA0}"/>
              </a:ext>
            </a:extLst>
          </p:cNvPr>
          <p:cNvSpPr>
            <a:spLocks noChangeAspect="1" noEditPoints="1"/>
          </p:cNvSpPr>
          <p:nvPr/>
        </p:nvSpPr>
        <p:spPr bwMode="auto">
          <a:xfrm>
            <a:off x="1340564" y="2166685"/>
            <a:ext cx="328565" cy="277574"/>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51304">
              <a:defRPr/>
            </a:pPr>
            <a:endParaRPr lang="en-US" sz="1020">
              <a:gradFill>
                <a:gsLst>
                  <a:gs pos="0">
                    <a:srgbClr val="505050"/>
                  </a:gs>
                  <a:gs pos="100000">
                    <a:srgbClr val="505050"/>
                  </a:gs>
                </a:gsLst>
                <a:lin ang="5400000" scaled="1"/>
              </a:gradFill>
              <a:latin typeface="Segoe UI Semilight"/>
            </a:endParaRPr>
          </a:p>
        </p:txBody>
      </p:sp>
      <p:grpSp>
        <p:nvGrpSpPr>
          <p:cNvPr id="98" name="Group 97"/>
          <p:cNvGrpSpPr/>
          <p:nvPr/>
        </p:nvGrpSpPr>
        <p:grpSpPr>
          <a:xfrm>
            <a:off x="1328654" y="3178002"/>
            <a:ext cx="352387" cy="313752"/>
            <a:chOff x="5381211" y="5822591"/>
            <a:chExt cx="1439523" cy="1290119"/>
          </a:xfrm>
          <a:solidFill>
            <a:schemeClr val="bg1"/>
          </a:solidFill>
        </p:grpSpPr>
        <p:cxnSp>
          <p:nvCxnSpPr>
            <p:cNvPr id="99" name="Straight Connector 98"/>
            <p:cNvCxnSpPr>
              <a:cxnSpLocks/>
            </p:cNvCxnSpPr>
            <p:nvPr/>
          </p:nvCxnSpPr>
          <p:spPr>
            <a:xfrm flipV="1">
              <a:off x="6057900" y="6623850"/>
              <a:ext cx="64441" cy="30527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flipH="1" flipV="1">
              <a:off x="6187440" y="6596380"/>
              <a:ext cx="266700" cy="1905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flipH="1">
              <a:off x="6205220" y="6555740"/>
              <a:ext cx="436881" cy="254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flipH="1">
              <a:off x="5798821" y="6588760"/>
              <a:ext cx="274319" cy="1574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cxnSpLocks/>
            </p:cNvCxnSpPr>
            <p:nvPr/>
          </p:nvCxnSpPr>
          <p:spPr>
            <a:xfrm flipH="1" flipV="1">
              <a:off x="5570220" y="6406515"/>
              <a:ext cx="489585" cy="131445"/>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cxnSpLocks/>
            </p:cNvCxnSpPr>
            <p:nvPr/>
          </p:nvCxnSpPr>
          <p:spPr>
            <a:xfrm flipH="1" flipV="1">
              <a:off x="5785485" y="6122670"/>
              <a:ext cx="297180" cy="3733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cxnSpLocks/>
            </p:cNvCxnSpPr>
            <p:nvPr/>
          </p:nvCxnSpPr>
          <p:spPr>
            <a:xfrm flipV="1">
              <a:off x="6162040" y="6012180"/>
              <a:ext cx="187960" cy="4699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bwMode="auto">
            <a:xfrm>
              <a:off x="603068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02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Oval 109"/>
            <p:cNvSpPr/>
            <p:nvPr/>
          </p:nvSpPr>
          <p:spPr bwMode="auto">
            <a:xfrm>
              <a:off x="661234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02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Oval 121"/>
            <p:cNvSpPr/>
            <p:nvPr/>
          </p:nvSpPr>
          <p:spPr bwMode="auto">
            <a:xfrm>
              <a:off x="6415326" y="672285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02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Oval 122"/>
            <p:cNvSpPr/>
            <p:nvPr/>
          </p:nvSpPr>
          <p:spPr bwMode="auto">
            <a:xfrm>
              <a:off x="6271983" y="582259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02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9" name="Oval 158"/>
            <p:cNvSpPr/>
            <p:nvPr/>
          </p:nvSpPr>
          <p:spPr bwMode="auto">
            <a:xfrm>
              <a:off x="5634443" y="595213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02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0" name="Oval 159"/>
            <p:cNvSpPr/>
            <p:nvPr/>
          </p:nvSpPr>
          <p:spPr bwMode="auto">
            <a:xfrm>
              <a:off x="5381211" y="628598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02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1" name="Oval 160"/>
            <p:cNvSpPr/>
            <p:nvPr/>
          </p:nvSpPr>
          <p:spPr bwMode="auto">
            <a:xfrm>
              <a:off x="5618093" y="6677155"/>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02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2" name="Oval 161"/>
            <p:cNvSpPr/>
            <p:nvPr/>
          </p:nvSpPr>
          <p:spPr bwMode="auto">
            <a:xfrm>
              <a:off x="5941777" y="6904320"/>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02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68" name="Rectangle 167"/>
          <p:cNvSpPr/>
          <p:nvPr/>
        </p:nvSpPr>
        <p:spPr>
          <a:xfrm>
            <a:off x="613690" y="3723847"/>
            <a:ext cx="598706" cy="246283"/>
          </a:xfrm>
          <a:prstGeom prst="rect">
            <a:avLst/>
          </a:prstGeom>
        </p:spPr>
        <p:txBody>
          <a:bodyPr wrap="none" lIns="93260" tIns="46630" rIns="93260" bIns="46630">
            <a:spAutoFit/>
          </a:bodyPr>
          <a:lstStyle/>
          <a:p>
            <a:pPr algn="r" defTabSz="932293" fontAlgn="base">
              <a:lnSpc>
                <a:spcPct val="95000"/>
              </a:lnSpc>
              <a:spcBef>
                <a:spcPct val="0"/>
              </a:spcBef>
              <a:spcAft>
                <a:spcPct val="0"/>
              </a:spcAft>
              <a:defRPr/>
            </a:pPr>
            <a:r>
              <a:rPr lang="en-US" sz="1020" b="1" kern="0" spc="50" dirty="0">
                <a:solidFill>
                  <a:srgbClr val="505050"/>
                </a:solidFill>
                <a:latin typeface="Segoe UI Semibold" charset="0"/>
                <a:ea typeface="Segoe UI Semibold" charset="0"/>
                <a:cs typeface="Segoe UI Semibold" charset="0"/>
              </a:rPr>
              <a:t>Image</a:t>
            </a:r>
          </a:p>
        </p:txBody>
      </p:sp>
      <p:grpSp>
        <p:nvGrpSpPr>
          <p:cNvPr id="170" name="Group 169"/>
          <p:cNvGrpSpPr/>
          <p:nvPr/>
        </p:nvGrpSpPr>
        <p:grpSpPr>
          <a:xfrm>
            <a:off x="1361661" y="3688253"/>
            <a:ext cx="286374" cy="256903"/>
            <a:chOff x="2760401" y="1824177"/>
            <a:chExt cx="285697" cy="257980"/>
          </a:xfrm>
        </p:grpSpPr>
        <p:sp>
          <p:nvSpPr>
            <p:cNvPr id="171" name="Rectangle 48"/>
            <p:cNvSpPr>
              <a:spLocks noChangeArrowheads="1"/>
            </p:cNvSpPr>
            <p:nvPr/>
          </p:nvSpPr>
          <p:spPr bwMode="auto">
            <a:xfrm>
              <a:off x="2760401" y="1824177"/>
              <a:ext cx="285697" cy="257980"/>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020">
                <a:solidFill>
                  <a:srgbClr val="505050"/>
                </a:solidFill>
                <a:latin typeface="Segoe UI"/>
              </a:endParaRPr>
            </a:p>
          </p:txBody>
        </p:sp>
        <p:sp>
          <p:nvSpPr>
            <p:cNvPr id="172" name="Freeform 49"/>
            <p:cNvSpPr>
              <a:spLocks/>
            </p:cNvSpPr>
            <p:nvPr/>
          </p:nvSpPr>
          <p:spPr bwMode="auto">
            <a:xfrm>
              <a:off x="2760401"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020">
                <a:solidFill>
                  <a:srgbClr val="505050"/>
                </a:solidFill>
                <a:latin typeface="Segoe UI"/>
              </a:endParaRPr>
            </a:p>
          </p:txBody>
        </p:sp>
        <p:sp>
          <p:nvSpPr>
            <p:cNvPr id="173" name="Oval 172"/>
            <p:cNvSpPr>
              <a:spLocks noChangeArrowheads="1"/>
            </p:cNvSpPr>
            <p:nvPr/>
          </p:nvSpPr>
          <p:spPr bwMode="auto">
            <a:xfrm>
              <a:off x="2951221" y="1871082"/>
              <a:ext cx="47971" cy="46905"/>
            </a:xfrm>
            <a:prstGeom prst="ellipse">
              <a:avLst/>
            </a:prstGeom>
            <a:noFill/>
            <a:ln w="12700">
              <a:solidFill>
                <a:schemeClr val="tx1"/>
              </a:solidFill>
              <a:round/>
              <a:headEnd/>
              <a:tailEnd/>
            </a:ln>
          </p:spPr>
          <p:txBody>
            <a:bodyPr vert="horz" wrap="square" lIns="93260" tIns="46630" rIns="93260" bIns="46630" numCol="1" anchor="t" anchorCtr="0" compatLnSpc="1">
              <a:prstTxWarp prst="textNoShape">
                <a:avLst/>
              </a:prstTxWarp>
            </a:bodyPr>
            <a:lstStyle/>
            <a:p>
              <a:pPr defTabSz="932597">
                <a:defRPr/>
              </a:pPr>
              <a:endParaRPr lang="en-US" sz="1020">
                <a:solidFill>
                  <a:srgbClr val="505050"/>
                </a:solidFill>
                <a:latin typeface="Segoe UI"/>
              </a:endParaRPr>
            </a:p>
          </p:txBody>
        </p:sp>
      </p:grpSp>
      <p:sp>
        <p:nvSpPr>
          <p:cNvPr id="174" name="Freeform 173"/>
          <p:cNvSpPr/>
          <p:nvPr/>
        </p:nvSpPr>
        <p:spPr bwMode="auto">
          <a:xfrm>
            <a:off x="1352618" y="4229414"/>
            <a:ext cx="304459" cy="249326"/>
          </a:xfrm>
          <a:custGeom>
            <a:avLst/>
            <a:gdLst>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27827" h="2660690">
                <a:moveTo>
                  <a:pt x="2243075" y="0"/>
                </a:moveTo>
                <a:cubicBezTo>
                  <a:pt x="2420981" y="0"/>
                  <a:pt x="2583098" y="67604"/>
                  <a:pt x="2705138" y="178525"/>
                </a:cubicBezTo>
                <a:lnTo>
                  <a:pt x="2744327" y="219630"/>
                </a:lnTo>
                <a:lnTo>
                  <a:pt x="2774681" y="217260"/>
                </a:lnTo>
                <a:cubicBezTo>
                  <a:pt x="2931135" y="197090"/>
                  <a:pt x="3033245" y="134440"/>
                  <a:pt x="3179748" y="39644"/>
                </a:cubicBezTo>
                <a:cubicBezTo>
                  <a:pt x="3163117" y="234680"/>
                  <a:pt x="3021300" y="307251"/>
                  <a:pt x="2898534" y="401594"/>
                </a:cubicBezTo>
                <a:cubicBezTo>
                  <a:pt x="3018277" y="413992"/>
                  <a:pt x="3151627" y="380125"/>
                  <a:pt x="3227827" y="319044"/>
                </a:cubicBezTo>
                <a:cubicBezTo>
                  <a:pt x="3167276" y="498431"/>
                  <a:pt x="3092946" y="584440"/>
                  <a:pt x="2991063" y="666622"/>
                </a:cubicBezTo>
                <a:lnTo>
                  <a:pt x="2924137" y="717139"/>
                </a:lnTo>
                <a:cubicBezTo>
                  <a:pt x="2924322" y="721139"/>
                  <a:pt x="2924508" y="725139"/>
                  <a:pt x="2924693" y="729139"/>
                </a:cubicBezTo>
                <a:cubicBezTo>
                  <a:pt x="2916083" y="1642648"/>
                  <a:pt x="2157998" y="2699186"/>
                  <a:pt x="990811" y="2659611"/>
                </a:cubicBezTo>
                <a:cubicBezTo>
                  <a:pt x="424478" y="2640408"/>
                  <a:pt x="353308" y="2576079"/>
                  <a:pt x="83639" y="2429023"/>
                </a:cubicBezTo>
                <a:lnTo>
                  <a:pt x="0" y="2378015"/>
                </a:lnTo>
                <a:lnTo>
                  <a:pt x="151258" y="2370349"/>
                </a:lnTo>
                <a:cubicBezTo>
                  <a:pt x="421172" y="2342832"/>
                  <a:pt x="674412" y="2258696"/>
                  <a:pt x="899006" y="2129959"/>
                </a:cubicBezTo>
                <a:lnTo>
                  <a:pt x="966223" y="2085120"/>
                </a:lnTo>
                <a:lnTo>
                  <a:pt x="904179" y="2074665"/>
                </a:lnTo>
                <a:cubicBezTo>
                  <a:pt x="718952" y="2036268"/>
                  <a:pt x="464668" y="1913349"/>
                  <a:pt x="353090" y="1603559"/>
                </a:cubicBezTo>
                <a:cubicBezTo>
                  <a:pt x="443804" y="1631680"/>
                  <a:pt x="545404" y="1648916"/>
                  <a:pt x="608904" y="1614444"/>
                </a:cubicBezTo>
                <a:cubicBezTo>
                  <a:pt x="337668" y="1484722"/>
                  <a:pt x="71875" y="1232538"/>
                  <a:pt x="129933" y="931366"/>
                </a:cubicBezTo>
                <a:cubicBezTo>
                  <a:pt x="211576" y="965837"/>
                  <a:pt x="238790" y="994867"/>
                  <a:pt x="374862" y="993959"/>
                </a:cubicBezTo>
                <a:cubicBezTo>
                  <a:pt x="140819" y="761730"/>
                  <a:pt x="51011" y="420644"/>
                  <a:pt x="219740" y="101330"/>
                </a:cubicBezTo>
                <a:cubicBezTo>
                  <a:pt x="539508" y="520431"/>
                  <a:pt x="1016949" y="731341"/>
                  <a:pt x="1410961" y="782283"/>
                </a:cubicBezTo>
                <a:lnTo>
                  <a:pt x="1563883" y="792289"/>
                </a:lnTo>
                <a:cubicBezTo>
                  <a:pt x="1563850" y="792147"/>
                  <a:pt x="1563818" y="792005"/>
                  <a:pt x="1563785" y="791863"/>
                </a:cubicBezTo>
                <a:cubicBezTo>
                  <a:pt x="1558571" y="757739"/>
                  <a:pt x="1555867" y="722789"/>
                  <a:pt x="1555866" y="687208"/>
                </a:cubicBezTo>
                <a:cubicBezTo>
                  <a:pt x="1555867" y="307674"/>
                  <a:pt x="1863540" y="-1"/>
                  <a:pt x="2243075"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02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5" name="Rectangle 174"/>
          <p:cNvSpPr/>
          <p:nvPr/>
        </p:nvSpPr>
        <p:spPr>
          <a:xfrm>
            <a:off x="715055" y="2725550"/>
            <a:ext cx="497342" cy="246283"/>
          </a:xfrm>
          <a:prstGeom prst="rect">
            <a:avLst/>
          </a:prstGeom>
        </p:spPr>
        <p:txBody>
          <a:bodyPr wrap="none" lIns="93260" tIns="46630" rIns="93260" bIns="46630">
            <a:spAutoFit/>
          </a:bodyPr>
          <a:lstStyle/>
          <a:p>
            <a:pPr algn="r" defTabSz="932293" fontAlgn="base">
              <a:lnSpc>
                <a:spcPct val="95000"/>
              </a:lnSpc>
              <a:spcBef>
                <a:spcPct val="0"/>
              </a:spcBef>
              <a:spcAft>
                <a:spcPct val="0"/>
              </a:spcAft>
              <a:defRPr/>
            </a:pPr>
            <a:r>
              <a:rPr lang="en-US" sz="1020" b="1" kern="0" spc="50" dirty="0">
                <a:solidFill>
                  <a:srgbClr val="505050"/>
                </a:solidFill>
                <a:latin typeface="Segoe UI Semibold" charset="0"/>
                <a:ea typeface="Segoe UI Semibold" charset="0"/>
                <a:cs typeface="Segoe UI Semibold" charset="0"/>
              </a:rPr>
              <a:t>CRM</a:t>
            </a:r>
          </a:p>
        </p:txBody>
      </p:sp>
      <p:grpSp>
        <p:nvGrpSpPr>
          <p:cNvPr id="176" name="Group 175"/>
          <p:cNvGrpSpPr/>
          <p:nvPr/>
        </p:nvGrpSpPr>
        <p:grpSpPr>
          <a:xfrm>
            <a:off x="1379666" y="2684570"/>
            <a:ext cx="250362" cy="311298"/>
            <a:chOff x="1564614" y="1427406"/>
            <a:chExt cx="256236" cy="320693"/>
          </a:xfrm>
        </p:grpSpPr>
        <p:grpSp>
          <p:nvGrpSpPr>
            <p:cNvPr id="177" name="Group 176"/>
            <p:cNvGrpSpPr/>
            <p:nvPr/>
          </p:nvGrpSpPr>
          <p:grpSpPr>
            <a:xfrm>
              <a:off x="1591509" y="1483819"/>
              <a:ext cx="229341" cy="264280"/>
              <a:chOff x="6498112" y="3330497"/>
              <a:chExt cx="1259085" cy="1450900"/>
            </a:xfrm>
          </p:grpSpPr>
          <p:sp>
            <p:nvSpPr>
              <p:cNvPr id="179" name="Oval 8"/>
              <p:cNvSpPr>
                <a:spLocks noChangeArrowheads="1"/>
              </p:cNvSpPr>
              <p:nvPr/>
            </p:nvSpPr>
            <p:spPr bwMode="auto">
              <a:xfrm>
                <a:off x="7243234" y="3330497"/>
                <a:ext cx="472157" cy="459861"/>
              </a:xfrm>
              <a:prstGeom prst="ellipse">
                <a:avLst/>
              </a:pr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020">
                  <a:solidFill>
                    <a:srgbClr val="505050"/>
                  </a:solidFill>
                  <a:latin typeface="Segoe UI"/>
                </a:endParaRPr>
              </a:p>
            </p:txBody>
          </p:sp>
          <p:sp>
            <p:nvSpPr>
              <p:cNvPr id="180" name="Oval 9"/>
              <p:cNvSpPr>
                <a:spLocks noChangeArrowheads="1"/>
              </p:cNvSpPr>
              <p:nvPr/>
            </p:nvSpPr>
            <p:spPr bwMode="auto">
              <a:xfrm>
                <a:off x="6611233" y="3790359"/>
                <a:ext cx="572982" cy="575442"/>
              </a:xfrm>
              <a:prstGeom prst="ellipse">
                <a:avLst/>
              </a:pr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020">
                  <a:solidFill>
                    <a:srgbClr val="505050"/>
                  </a:solidFill>
                  <a:latin typeface="Segoe UI"/>
                </a:endParaRPr>
              </a:p>
            </p:txBody>
          </p:sp>
          <p:sp>
            <p:nvSpPr>
              <p:cNvPr id="181" name="Freeform 12"/>
              <p:cNvSpPr>
                <a:spLocks/>
              </p:cNvSpPr>
              <p:nvPr/>
            </p:nvSpPr>
            <p:spPr bwMode="auto">
              <a:xfrm>
                <a:off x="6498112" y="4365800"/>
                <a:ext cx="816438" cy="415597"/>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020">
                  <a:solidFill>
                    <a:srgbClr val="505050"/>
                  </a:solidFill>
                  <a:latin typeface="Segoe UI"/>
                </a:endParaRPr>
              </a:p>
            </p:txBody>
          </p:sp>
          <p:sp>
            <p:nvSpPr>
              <p:cNvPr id="182" name="Freeform 13"/>
              <p:cNvSpPr>
                <a:spLocks/>
              </p:cNvSpPr>
              <p:nvPr/>
            </p:nvSpPr>
            <p:spPr bwMode="auto">
              <a:xfrm>
                <a:off x="7184215" y="3790359"/>
                <a:ext cx="572982" cy="287721"/>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chemeClr val="tx1"/>
                </a:solidFill>
                <a:prstDash val="solid"/>
                <a:miter lim="800000"/>
                <a:headEnd/>
                <a:tailEnd/>
              </a:ln>
              <a:extLst/>
            </p:spPr>
            <p:txBody>
              <a:bodyPr vert="horz" wrap="square" lIns="93260" tIns="46630" rIns="93260" bIns="46630" numCol="1" anchor="t" anchorCtr="0" compatLnSpc="1">
                <a:prstTxWarp prst="textNoShape">
                  <a:avLst/>
                </a:prstTxWarp>
              </a:bodyPr>
              <a:lstStyle/>
              <a:p>
                <a:pPr defTabSz="932597">
                  <a:defRPr/>
                </a:pPr>
                <a:endParaRPr lang="en-US" sz="1020">
                  <a:solidFill>
                    <a:srgbClr val="505050"/>
                  </a:solidFill>
                  <a:latin typeface="Segoe UI"/>
                </a:endParaRPr>
              </a:p>
            </p:txBody>
          </p:sp>
        </p:grpSp>
        <p:sp>
          <p:nvSpPr>
            <p:cNvPr id="178" name="Freeform: Shape 168"/>
            <p:cNvSpPr>
              <a:spLocks/>
            </p:cNvSpPr>
            <p:nvPr/>
          </p:nvSpPr>
          <p:spPr bwMode="auto">
            <a:xfrm flipH="1">
              <a:off x="1564614" y="1427406"/>
              <a:ext cx="122892" cy="103468"/>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3260" tIns="46630" rIns="93260" bIns="46630" numCol="1" anchor="t" anchorCtr="0" compatLnSpc="1">
              <a:prstTxWarp prst="textNoShape">
                <a:avLst/>
              </a:prstTxWarp>
              <a:noAutofit/>
            </a:bodyPr>
            <a:lstStyle/>
            <a:p>
              <a:pPr defTabSz="932597">
                <a:defRPr/>
              </a:pPr>
              <a:endParaRPr lang="en-US" sz="1020">
                <a:solidFill>
                  <a:srgbClr val="505050"/>
                </a:solidFill>
                <a:latin typeface="Segoe UI"/>
              </a:endParaRPr>
            </a:p>
          </p:txBody>
        </p:sp>
      </p:grpSp>
      <p:grpSp>
        <p:nvGrpSpPr>
          <p:cNvPr id="6" name="Group 5"/>
          <p:cNvGrpSpPr/>
          <p:nvPr/>
        </p:nvGrpSpPr>
        <p:grpSpPr>
          <a:xfrm>
            <a:off x="1313935" y="4685940"/>
            <a:ext cx="368199" cy="309957"/>
            <a:chOff x="2907342" y="5439822"/>
            <a:chExt cx="478274" cy="405267"/>
          </a:xfrm>
        </p:grpSpPr>
        <p:grpSp>
          <p:nvGrpSpPr>
            <p:cNvPr id="163" name="Group 162">
              <a:extLst>
                <a:ext uri="{FF2B5EF4-FFF2-40B4-BE49-F238E27FC236}">
                  <a16:creationId xmlns:a16="http://schemas.microsoft.com/office/drawing/2014/main" id="{6D77326F-83AC-420B-BDBC-A7A00EDFEB2B}"/>
                </a:ext>
              </a:extLst>
            </p:cNvPr>
            <p:cNvGrpSpPr/>
            <p:nvPr/>
          </p:nvGrpSpPr>
          <p:grpSpPr>
            <a:xfrm rot="2348880">
              <a:off x="3117544" y="5439822"/>
              <a:ext cx="268072" cy="138560"/>
              <a:chOff x="2946400" y="1075143"/>
              <a:chExt cx="6491514" cy="3355305"/>
            </a:xfrm>
          </p:grpSpPr>
          <p:sp>
            <p:nvSpPr>
              <p:cNvPr id="165" name="Freeform: Shape 70">
                <a:extLst>
                  <a:ext uri="{FF2B5EF4-FFF2-40B4-BE49-F238E27FC236}">
                    <a16:creationId xmlns:a16="http://schemas.microsoft.com/office/drawing/2014/main" id="{DE885987-9665-4507-B1E6-BD590596ADB9}"/>
                  </a:ext>
                </a:extLst>
              </p:cNvPr>
              <p:cNvSpPr/>
              <p:nvPr/>
            </p:nvSpPr>
            <p:spPr>
              <a:xfrm>
                <a:off x="2946400" y="1075143"/>
                <a:ext cx="6491514" cy="150860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020">
                  <a:solidFill>
                    <a:srgbClr val="FFFFFF"/>
                  </a:solidFill>
                  <a:latin typeface="Segoe UI"/>
                </a:endParaRPr>
              </a:p>
            </p:txBody>
          </p:sp>
          <p:sp>
            <p:nvSpPr>
              <p:cNvPr id="166" name="Freeform: Shape 71">
                <a:extLst>
                  <a:ext uri="{FF2B5EF4-FFF2-40B4-BE49-F238E27FC236}">
                    <a16:creationId xmlns:a16="http://schemas.microsoft.com/office/drawing/2014/main" id="{BC9C6B85-C1BC-42F0-A90A-1D84B94719F5}"/>
                  </a:ext>
                </a:extLst>
              </p:cNvPr>
              <p:cNvSpPr/>
              <p:nvPr/>
            </p:nvSpPr>
            <p:spPr>
              <a:xfrm>
                <a:off x="3773672" y="2292383"/>
                <a:ext cx="4836971" cy="120228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020" dirty="0">
                  <a:solidFill>
                    <a:srgbClr val="FFFFFF"/>
                  </a:solidFill>
                  <a:latin typeface="Segoe UI"/>
                </a:endParaRPr>
              </a:p>
            </p:txBody>
          </p:sp>
          <p:sp>
            <p:nvSpPr>
              <p:cNvPr id="167" name="Freeform: Shape 72">
                <a:extLst>
                  <a:ext uri="{FF2B5EF4-FFF2-40B4-BE49-F238E27FC236}">
                    <a16:creationId xmlns:a16="http://schemas.microsoft.com/office/drawing/2014/main" id="{10E6C104-7475-4863-A30F-3462B3666B15}"/>
                  </a:ext>
                </a:extLst>
              </p:cNvPr>
              <p:cNvSpPr/>
              <p:nvPr/>
            </p:nvSpPr>
            <p:spPr>
              <a:xfrm>
                <a:off x="4676759" y="3637770"/>
                <a:ext cx="3030796" cy="792678"/>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020">
                  <a:solidFill>
                    <a:srgbClr val="FFFFFF"/>
                  </a:solidFill>
                  <a:latin typeface="Segoe UI"/>
                </a:endParaRPr>
              </a:p>
            </p:txBody>
          </p:sp>
        </p:grpSp>
        <p:sp>
          <p:nvSpPr>
            <p:cNvPr id="467" name="Freeform 5">
              <a:extLst>
                <a:ext uri="{FF2B5EF4-FFF2-40B4-BE49-F238E27FC236}">
                  <a16:creationId xmlns:a16="http://schemas.microsoft.com/office/drawing/2014/main" id="{7A39893A-A243-47C3-8C3B-4320F2C726C9}"/>
                </a:ext>
              </a:extLst>
            </p:cNvPr>
            <p:cNvSpPr>
              <a:spLocks noEditPoints="1"/>
            </p:cNvSpPr>
            <p:nvPr/>
          </p:nvSpPr>
          <p:spPr bwMode="auto">
            <a:xfrm>
              <a:off x="2907342" y="5583169"/>
              <a:ext cx="435355" cy="261920"/>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anchor="t" anchorCtr="0" compatLnSpc="1">
              <a:prstTxWarp prst="textNoShape">
                <a:avLst/>
              </a:prstTxWarp>
            </a:bodyPr>
            <a:lstStyle/>
            <a:p>
              <a:pPr defTabSz="932597">
                <a:defRPr/>
              </a:pPr>
              <a:endParaRPr lang="en-US" sz="1836" kern="0">
                <a:solidFill>
                  <a:sysClr val="windowText" lastClr="000000"/>
                </a:solidFill>
                <a:latin typeface="Segoe UI Semilight"/>
              </a:endParaRPr>
            </a:p>
          </p:txBody>
        </p:sp>
      </p:grpSp>
      <p:sp>
        <p:nvSpPr>
          <p:cNvPr id="124" name="Freeform 128"/>
          <p:cNvSpPr>
            <a:spLocks noChangeAspect="1"/>
          </p:cNvSpPr>
          <p:nvPr/>
        </p:nvSpPr>
        <p:spPr bwMode="black">
          <a:xfrm>
            <a:off x="1273530" y="5227995"/>
            <a:ext cx="396744" cy="21916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rgbClr val="333F50"/>
            </a:solidFill>
          </a:ln>
          <a:extLst/>
        </p:spPr>
        <p:txBody>
          <a:bodyPr vert="horz" wrap="square" lIns="91427" tIns="45713" rIns="91427" bIns="45713" numCol="1" anchor="t" anchorCtr="0" compatLnSpc="1">
            <a:prstTxWarp prst="textNoShape">
              <a:avLst/>
            </a:prstTxWarp>
          </a:bodyPr>
          <a:lstStyle/>
          <a:p>
            <a:pPr defTabSz="932563">
              <a:defRPr/>
            </a:pPr>
            <a:endParaRPr lang="en-US" dirty="0">
              <a:solidFill>
                <a:srgbClr val="000000"/>
              </a:solidFill>
              <a:latin typeface="Segoe UI"/>
            </a:endParaRPr>
          </a:p>
        </p:txBody>
      </p:sp>
      <p:sp>
        <p:nvSpPr>
          <p:cNvPr id="125" name="TextBox 124"/>
          <p:cNvSpPr txBox="1"/>
          <p:nvPr/>
        </p:nvSpPr>
        <p:spPr>
          <a:xfrm>
            <a:off x="592455" y="5221292"/>
            <a:ext cx="584341" cy="238240"/>
          </a:xfrm>
          <a:prstGeom prst="rect">
            <a:avLst/>
          </a:prstGeom>
          <a:noFill/>
        </p:spPr>
        <p:txBody>
          <a:bodyPr wrap="square" lIns="93260" tIns="46630" rIns="93260" bIns="46630" rtlCol="0">
            <a:spAutoFit/>
          </a:bodyPr>
          <a:lstStyle/>
          <a:p>
            <a:pPr algn="r" defTabSz="932563">
              <a:lnSpc>
                <a:spcPct val="90000"/>
              </a:lnSpc>
              <a:defRPr/>
            </a:pPr>
            <a:r>
              <a:rPr lang="en-US" sz="1020" b="1" dirty="0">
                <a:ln>
                  <a:solidFill>
                    <a:srgbClr val="FFFFFF">
                      <a:alpha val="0"/>
                    </a:srgbClr>
                  </a:solidFill>
                </a:ln>
                <a:solidFill>
                  <a:srgbClr val="505050"/>
                </a:solidFill>
                <a:latin typeface="Segoe UI Semibold" charset="0"/>
                <a:ea typeface="Segoe UI Semibold" charset="0"/>
                <a:cs typeface="Segoe UI Semibold" charset="0"/>
              </a:rPr>
              <a:t>Cloud</a:t>
            </a:r>
          </a:p>
        </p:txBody>
      </p:sp>
      <p:sp>
        <p:nvSpPr>
          <p:cNvPr id="129" name="Rectangle 128">
            <a:extLst>
              <a:ext uri="{FF2B5EF4-FFF2-40B4-BE49-F238E27FC236}">
                <a16:creationId xmlns:a16="http://schemas.microsoft.com/office/drawing/2014/main" id="{D899DF09-083F-4378-92F0-AF3C5EEF3B1D}"/>
              </a:ext>
            </a:extLst>
          </p:cNvPr>
          <p:cNvSpPr/>
          <p:nvPr/>
        </p:nvSpPr>
        <p:spPr bwMode="auto">
          <a:xfrm>
            <a:off x="2162028" y="2780704"/>
            <a:ext cx="1791023" cy="189628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INGEST</a:t>
            </a:r>
          </a:p>
        </p:txBody>
      </p:sp>
      <p:sp>
        <p:nvSpPr>
          <p:cNvPr id="130" name="Rectangle 129">
            <a:extLst>
              <a:ext uri="{FF2B5EF4-FFF2-40B4-BE49-F238E27FC236}">
                <a16:creationId xmlns:a16="http://schemas.microsoft.com/office/drawing/2014/main" id="{D899DF09-083F-4378-92F0-AF3C5EEF3B1D}"/>
              </a:ext>
            </a:extLst>
          </p:cNvPr>
          <p:cNvSpPr/>
          <p:nvPr/>
        </p:nvSpPr>
        <p:spPr bwMode="auto">
          <a:xfrm>
            <a:off x="4000006" y="2780704"/>
            <a:ext cx="1791023" cy="189628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STORE</a:t>
            </a:r>
          </a:p>
        </p:txBody>
      </p:sp>
      <p:sp>
        <p:nvSpPr>
          <p:cNvPr id="131" name="Rectangle 130">
            <a:extLst>
              <a:ext uri="{FF2B5EF4-FFF2-40B4-BE49-F238E27FC236}">
                <a16:creationId xmlns:a16="http://schemas.microsoft.com/office/drawing/2014/main" id="{D899DF09-083F-4378-92F0-AF3C5EEF3B1D}"/>
              </a:ext>
            </a:extLst>
          </p:cNvPr>
          <p:cNvSpPr/>
          <p:nvPr/>
        </p:nvSpPr>
        <p:spPr bwMode="auto">
          <a:xfrm>
            <a:off x="5837983" y="2780704"/>
            <a:ext cx="1791023" cy="189628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PREP &amp; TRAIN</a:t>
            </a:r>
          </a:p>
        </p:txBody>
      </p:sp>
      <p:sp>
        <p:nvSpPr>
          <p:cNvPr id="132" name="Rectangle 131">
            <a:extLst>
              <a:ext uri="{FF2B5EF4-FFF2-40B4-BE49-F238E27FC236}">
                <a16:creationId xmlns:a16="http://schemas.microsoft.com/office/drawing/2014/main" id="{D899DF09-083F-4378-92F0-AF3C5EEF3B1D}"/>
              </a:ext>
            </a:extLst>
          </p:cNvPr>
          <p:cNvSpPr/>
          <p:nvPr/>
        </p:nvSpPr>
        <p:spPr bwMode="auto">
          <a:xfrm>
            <a:off x="7675960" y="2780704"/>
            <a:ext cx="1791023" cy="189628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MODEL &amp; SERVE</a:t>
            </a:r>
          </a:p>
        </p:txBody>
      </p:sp>
      <p:sp>
        <p:nvSpPr>
          <p:cNvPr id="142" name="Rectangle 141">
            <a:extLst>
              <a:ext uri="{FF2B5EF4-FFF2-40B4-BE49-F238E27FC236}">
                <a16:creationId xmlns:a16="http://schemas.microsoft.com/office/drawing/2014/main" id="{F3538B4A-24B1-4E66-B101-FDF2D2368C3F}"/>
              </a:ext>
            </a:extLst>
          </p:cNvPr>
          <p:cNvSpPr/>
          <p:nvPr/>
        </p:nvSpPr>
        <p:spPr>
          <a:xfrm>
            <a:off x="2321664" y="4173495"/>
            <a:ext cx="1471751" cy="398396"/>
          </a:xfrm>
          <a:prstGeom prst="rect">
            <a:avLst/>
          </a:prstGeom>
        </p:spPr>
        <p:txBody>
          <a:bodyPr wrap="none">
            <a:spAutoFit/>
          </a:bodyPr>
          <a:lstStyle/>
          <a:p>
            <a:pPr algn="ctr" defTabSz="932293" fontAlgn="base">
              <a:lnSpc>
                <a:spcPct val="95000"/>
              </a:lnSpc>
              <a:spcBef>
                <a:spcPct val="0"/>
              </a:spcBef>
              <a:spcAft>
                <a:spcPct val="0"/>
              </a:spcAft>
              <a:defRPr/>
            </a:pPr>
            <a:r>
              <a:rPr lang="en-US" sz="1020" b="1" kern="0" spc="50" dirty="0">
                <a:solidFill>
                  <a:srgbClr val="505050"/>
                </a:solidFill>
                <a:latin typeface="Segoe UI Semibold" charset="0"/>
                <a:ea typeface="Segoe UI Semibold" charset="0"/>
                <a:cs typeface="Segoe UI Semibold" charset="0"/>
              </a:rPr>
              <a:t>Data orchestration </a:t>
            </a:r>
            <a:br>
              <a:rPr lang="en-US" sz="1020" b="1" kern="0" spc="50" dirty="0">
                <a:solidFill>
                  <a:srgbClr val="505050"/>
                </a:solidFill>
                <a:latin typeface="Segoe UI Semibold" charset="0"/>
                <a:ea typeface="Segoe UI Semibold" charset="0"/>
                <a:cs typeface="Segoe UI Semibold" charset="0"/>
              </a:rPr>
            </a:br>
            <a:r>
              <a:rPr lang="en-US" sz="1020" b="1" kern="0" spc="50" dirty="0">
                <a:solidFill>
                  <a:srgbClr val="505050"/>
                </a:solidFill>
                <a:latin typeface="Segoe UI Semibold" charset="0"/>
                <a:ea typeface="Segoe UI Semibold" charset="0"/>
                <a:cs typeface="Segoe UI Semibold" charset="0"/>
              </a:rPr>
              <a:t>and monitoring</a:t>
            </a:r>
          </a:p>
        </p:txBody>
      </p:sp>
      <p:sp>
        <p:nvSpPr>
          <p:cNvPr id="143" name="Rectangle 142">
            <a:extLst>
              <a:ext uri="{FF2B5EF4-FFF2-40B4-BE49-F238E27FC236}">
                <a16:creationId xmlns:a16="http://schemas.microsoft.com/office/drawing/2014/main" id="{4D90B428-F628-4107-909E-A6638BF36133}"/>
              </a:ext>
            </a:extLst>
          </p:cNvPr>
          <p:cNvSpPr/>
          <p:nvPr/>
        </p:nvSpPr>
        <p:spPr>
          <a:xfrm>
            <a:off x="4000006" y="4173495"/>
            <a:ext cx="1791023" cy="246283"/>
          </a:xfrm>
          <a:prstGeom prst="rect">
            <a:avLst/>
          </a:prstGeom>
        </p:spPr>
        <p:txBody>
          <a:bodyPr wrap="square">
            <a:spAutoFit/>
          </a:bodyPr>
          <a:lstStyle/>
          <a:p>
            <a:pPr algn="ctr" defTabSz="932293" fontAlgn="base">
              <a:lnSpc>
                <a:spcPct val="95000"/>
              </a:lnSpc>
              <a:spcBef>
                <a:spcPct val="0"/>
              </a:spcBef>
              <a:spcAft>
                <a:spcPct val="0"/>
              </a:spcAft>
              <a:defRPr/>
            </a:pPr>
            <a:r>
              <a:rPr lang="en-US" sz="1020" b="1" kern="0" spc="50">
                <a:solidFill>
                  <a:srgbClr val="505050"/>
                </a:solidFill>
                <a:latin typeface="Segoe UI Semibold" charset="0"/>
                <a:ea typeface="Segoe UI Semibold" charset="0"/>
                <a:cs typeface="Segoe UI Semibold" charset="0"/>
              </a:rPr>
              <a:t>Big data store</a:t>
            </a:r>
            <a:endParaRPr lang="en-US" sz="1020" b="1" kern="0" spc="50" dirty="0">
              <a:solidFill>
                <a:srgbClr val="505050"/>
              </a:solidFill>
              <a:latin typeface="Segoe UI Semibold" charset="0"/>
              <a:ea typeface="Segoe UI Semibold" charset="0"/>
              <a:cs typeface="Segoe UI Semibold" charset="0"/>
            </a:endParaRPr>
          </a:p>
        </p:txBody>
      </p:sp>
      <p:sp>
        <p:nvSpPr>
          <p:cNvPr id="144" name="Rectangle 143">
            <a:extLst>
              <a:ext uri="{FF2B5EF4-FFF2-40B4-BE49-F238E27FC236}">
                <a16:creationId xmlns:a16="http://schemas.microsoft.com/office/drawing/2014/main" id="{37C29A0C-BBBA-4BC1-A8F0-C0CA5F736382}"/>
              </a:ext>
            </a:extLst>
          </p:cNvPr>
          <p:cNvSpPr/>
          <p:nvPr/>
        </p:nvSpPr>
        <p:spPr>
          <a:xfrm>
            <a:off x="5990263" y="4173495"/>
            <a:ext cx="1486465" cy="398396"/>
          </a:xfrm>
          <a:prstGeom prst="rect">
            <a:avLst/>
          </a:prstGeom>
        </p:spPr>
        <p:txBody>
          <a:bodyPr wrap="none">
            <a:spAutoFit/>
          </a:bodyPr>
          <a:lstStyle/>
          <a:p>
            <a:pPr algn="ctr" defTabSz="932293" fontAlgn="base">
              <a:lnSpc>
                <a:spcPct val="95000"/>
              </a:lnSpc>
              <a:spcBef>
                <a:spcPct val="0"/>
              </a:spcBef>
              <a:spcAft>
                <a:spcPct val="0"/>
              </a:spcAft>
              <a:defRPr/>
            </a:pPr>
            <a:r>
              <a:rPr lang="en-US" sz="1020" b="1" kern="0" spc="50" dirty="0">
                <a:solidFill>
                  <a:srgbClr val="505050"/>
                </a:solidFill>
                <a:latin typeface="Segoe UI Semibold" charset="0"/>
                <a:ea typeface="Segoe UI Semibold" charset="0"/>
                <a:cs typeface="Segoe UI Semibold" charset="0"/>
              </a:rPr>
              <a:t>Hadoop/Spark and </a:t>
            </a:r>
            <a:br>
              <a:rPr lang="en-US" sz="1020" b="1" kern="0" spc="50" dirty="0">
                <a:solidFill>
                  <a:srgbClr val="505050"/>
                </a:solidFill>
                <a:latin typeface="Segoe UI Semibold" charset="0"/>
                <a:ea typeface="Segoe UI Semibold" charset="0"/>
                <a:cs typeface="Segoe UI Semibold" charset="0"/>
              </a:rPr>
            </a:br>
            <a:r>
              <a:rPr lang="en-US" sz="1020" b="1" kern="0" spc="50" dirty="0">
                <a:solidFill>
                  <a:srgbClr val="505050"/>
                </a:solidFill>
                <a:latin typeface="Segoe UI Semibold" charset="0"/>
                <a:ea typeface="Segoe UI Semibold" charset="0"/>
                <a:cs typeface="Segoe UI Semibold" charset="0"/>
              </a:rPr>
              <a:t>machine learning</a:t>
            </a:r>
          </a:p>
        </p:txBody>
      </p:sp>
      <p:sp>
        <p:nvSpPr>
          <p:cNvPr id="145" name="Rectangle 144">
            <a:extLst>
              <a:ext uri="{FF2B5EF4-FFF2-40B4-BE49-F238E27FC236}">
                <a16:creationId xmlns:a16="http://schemas.microsoft.com/office/drawing/2014/main" id="{80A80543-2800-4918-9F49-3987BC5D97B2}"/>
              </a:ext>
            </a:extLst>
          </p:cNvPr>
          <p:cNvSpPr/>
          <p:nvPr/>
        </p:nvSpPr>
        <p:spPr>
          <a:xfrm>
            <a:off x="7944318" y="4173495"/>
            <a:ext cx="1254307" cy="246283"/>
          </a:xfrm>
          <a:prstGeom prst="rect">
            <a:avLst/>
          </a:prstGeom>
        </p:spPr>
        <p:txBody>
          <a:bodyPr wrap="none">
            <a:spAutoFit/>
          </a:bodyPr>
          <a:lstStyle/>
          <a:p>
            <a:pPr algn="ctr" defTabSz="932293" fontAlgn="base">
              <a:lnSpc>
                <a:spcPct val="95000"/>
              </a:lnSpc>
              <a:spcBef>
                <a:spcPct val="0"/>
              </a:spcBef>
              <a:spcAft>
                <a:spcPct val="0"/>
              </a:spcAft>
              <a:defRPr/>
            </a:pPr>
            <a:r>
              <a:rPr lang="en-US" sz="1020" b="1" kern="0" spc="50" dirty="0">
                <a:solidFill>
                  <a:srgbClr val="505050"/>
                </a:solidFill>
                <a:latin typeface="Segoe UI Semibold" charset="0"/>
                <a:ea typeface="Segoe UI Semibold" charset="0"/>
                <a:cs typeface="Segoe UI Semibold" charset="0"/>
              </a:rPr>
              <a:t>Data warehouse</a:t>
            </a:r>
          </a:p>
        </p:txBody>
      </p:sp>
      <p:grpSp>
        <p:nvGrpSpPr>
          <p:cNvPr id="16" name="Group 15">
            <a:extLst>
              <a:ext uri="{FF2B5EF4-FFF2-40B4-BE49-F238E27FC236}">
                <a16:creationId xmlns:a16="http://schemas.microsoft.com/office/drawing/2014/main" id="{E2E8EC5A-13C3-4722-915B-D4570C280542}"/>
              </a:ext>
            </a:extLst>
          </p:cNvPr>
          <p:cNvGrpSpPr/>
          <p:nvPr/>
        </p:nvGrpSpPr>
        <p:grpSpPr>
          <a:xfrm>
            <a:off x="4616604" y="3494858"/>
            <a:ext cx="557826" cy="558034"/>
            <a:chOff x="4544063" y="3426643"/>
            <a:chExt cx="546938" cy="547142"/>
          </a:xfrm>
        </p:grpSpPr>
        <p:grpSp>
          <p:nvGrpSpPr>
            <p:cNvPr id="150" name="Group 16">
              <a:extLst>
                <a:ext uri="{FF2B5EF4-FFF2-40B4-BE49-F238E27FC236}">
                  <a16:creationId xmlns:a16="http://schemas.microsoft.com/office/drawing/2014/main" id="{897E5C2D-C5D4-4500-B62F-F037FAD7D754}"/>
                </a:ext>
              </a:extLst>
            </p:cNvPr>
            <p:cNvGrpSpPr>
              <a:grpSpLocks noChangeAspect="1"/>
            </p:cNvGrpSpPr>
            <p:nvPr/>
          </p:nvGrpSpPr>
          <p:grpSpPr bwMode="auto">
            <a:xfrm>
              <a:off x="4544063" y="3426643"/>
              <a:ext cx="546938" cy="547142"/>
              <a:chOff x="403" y="817"/>
              <a:chExt cx="2663" cy="2664"/>
            </a:xfrm>
          </p:grpSpPr>
          <p:sp>
            <p:nvSpPr>
              <p:cNvPr id="194" name="Line 21">
                <a:extLst>
                  <a:ext uri="{FF2B5EF4-FFF2-40B4-BE49-F238E27FC236}">
                    <a16:creationId xmlns:a16="http://schemas.microsoft.com/office/drawing/2014/main" id="{07F64652-8C3F-4747-882A-373877065EE0}"/>
                  </a:ext>
                </a:extLst>
              </p:cNvPr>
              <p:cNvSpPr>
                <a:spLocks noChangeShapeType="1"/>
              </p:cNvSpPr>
              <p:nvPr/>
            </p:nvSpPr>
            <p:spPr bwMode="auto">
              <a:xfrm flipV="1">
                <a:off x="1146" y="1659"/>
                <a:ext cx="1004" cy="64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0078D7"/>
                  </a:solidFill>
                  <a:latin typeface="Segoe UI Semilight"/>
                </a:endParaRPr>
              </a:p>
            </p:txBody>
          </p:sp>
          <p:sp>
            <p:nvSpPr>
              <p:cNvPr id="200" name="Oval 199">
                <a:extLst>
                  <a:ext uri="{FF2B5EF4-FFF2-40B4-BE49-F238E27FC236}">
                    <a16:creationId xmlns:a16="http://schemas.microsoft.com/office/drawing/2014/main" id="{C4B3694C-3354-4344-8D4A-55A41814DA25}"/>
                  </a:ext>
                </a:extLst>
              </p:cNvPr>
              <p:cNvSpPr>
                <a:spLocks noChangeArrowheads="1"/>
              </p:cNvSpPr>
              <p:nvPr/>
            </p:nvSpPr>
            <p:spPr bwMode="auto">
              <a:xfrm>
                <a:off x="403" y="2153"/>
                <a:ext cx="860" cy="859"/>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0078D7"/>
                  </a:solidFill>
                  <a:latin typeface="Segoe UI Semilight"/>
                </a:endParaRPr>
              </a:p>
            </p:txBody>
          </p:sp>
          <p:sp>
            <p:nvSpPr>
              <p:cNvPr id="201" name="Oval 200">
                <a:extLst>
                  <a:ext uri="{FF2B5EF4-FFF2-40B4-BE49-F238E27FC236}">
                    <a16:creationId xmlns:a16="http://schemas.microsoft.com/office/drawing/2014/main" id="{779CCA41-267A-43D2-91D2-A6BA92769EF2}"/>
                  </a:ext>
                </a:extLst>
              </p:cNvPr>
              <p:cNvSpPr>
                <a:spLocks noChangeArrowheads="1"/>
              </p:cNvSpPr>
              <p:nvPr/>
            </p:nvSpPr>
            <p:spPr bwMode="auto">
              <a:xfrm>
                <a:off x="2078" y="2792"/>
                <a:ext cx="689" cy="689"/>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0078D7"/>
                  </a:solidFill>
                  <a:latin typeface="Segoe UI Semilight"/>
                </a:endParaRPr>
              </a:p>
            </p:txBody>
          </p:sp>
          <p:sp>
            <p:nvSpPr>
              <p:cNvPr id="212" name="Line 20">
                <a:extLst>
                  <a:ext uri="{FF2B5EF4-FFF2-40B4-BE49-F238E27FC236}">
                    <a16:creationId xmlns:a16="http://schemas.microsoft.com/office/drawing/2014/main" id="{FE1F41E0-4082-4239-94E6-F45DB4269C1A}"/>
                  </a:ext>
                </a:extLst>
              </p:cNvPr>
              <p:cNvSpPr>
                <a:spLocks noChangeShapeType="1"/>
              </p:cNvSpPr>
              <p:nvPr/>
            </p:nvSpPr>
            <p:spPr bwMode="auto">
              <a:xfrm flipH="1" flipV="1">
                <a:off x="1219" y="2749"/>
                <a:ext cx="859" cy="348"/>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0078D7"/>
                  </a:solidFill>
                  <a:latin typeface="Segoe UI Semilight"/>
                </a:endParaRPr>
              </a:p>
            </p:txBody>
          </p:sp>
          <p:sp>
            <p:nvSpPr>
              <p:cNvPr id="213" name="Oval 17">
                <a:extLst>
                  <a:ext uri="{FF2B5EF4-FFF2-40B4-BE49-F238E27FC236}">
                    <a16:creationId xmlns:a16="http://schemas.microsoft.com/office/drawing/2014/main" id="{5862305B-6CE7-4F30-8E98-A3A9FCE35CF3}"/>
                  </a:ext>
                </a:extLst>
              </p:cNvPr>
              <p:cNvSpPr>
                <a:spLocks noChangeArrowheads="1"/>
              </p:cNvSpPr>
              <p:nvPr/>
            </p:nvSpPr>
            <p:spPr bwMode="auto">
              <a:xfrm>
                <a:off x="2036" y="817"/>
                <a:ext cx="1030" cy="1030"/>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0078D7"/>
                  </a:solidFill>
                  <a:latin typeface="Segoe UI Semilight"/>
                </a:endParaRPr>
              </a:p>
            </p:txBody>
          </p:sp>
        </p:grpSp>
        <p:grpSp>
          <p:nvGrpSpPr>
            <p:cNvPr id="12" name="Group 11">
              <a:extLst>
                <a:ext uri="{FF2B5EF4-FFF2-40B4-BE49-F238E27FC236}">
                  <a16:creationId xmlns:a16="http://schemas.microsoft.com/office/drawing/2014/main" id="{B95D1B1E-D609-4C6D-8AB8-6783338C86F1}"/>
                </a:ext>
              </a:extLst>
            </p:cNvPr>
            <p:cNvGrpSpPr/>
            <p:nvPr/>
          </p:nvGrpSpPr>
          <p:grpSpPr>
            <a:xfrm>
              <a:off x="4933677" y="3465961"/>
              <a:ext cx="101138" cy="133616"/>
              <a:chOff x="5455894" y="3449910"/>
              <a:chExt cx="125436" cy="165717"/>
            </a:xfrm>
          </p:grpSpPr>
          <p:sp>
            <p:nvSpPr>
              <p:cNvPr id="152" name="Freeform 49">
                <a:extLst>
                  <a:ext uri="{FF2B5EF4-FFF2-40B4-BE49-F238E27FC236}">
                    <a16:creationId xmlns:a16="http://schemas.microsoft.com/office/drawing/2014/main" id="{6175F75F-F088-4DF4-BEE3-23E0E63903F3}"/>
                  </a:ext>
                </a:extLst>
              </p:cNvPr>
              <p:cNvSpPr>
                <a:spLocks/>
              </p:cNvSpPr>
              <p:nvPr/>
            </p:nvSpPr>
            <p:spPr bwMode="auto">
              <a:xfrm>
                <a:off x="5466611" y="3449910"/>
                <a:ext cx="24113" cy="53585"/>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6 h 80"/>
                  <a:gd name="T14" fmla="*/ 0 w 36"/>
                  <a:gd name="T15" fmla="*/ 20 h 80"/>
                  <a:gd name="T16" fmla="*/ 0 w 36"/>
                  <a:gd name="T17" fmla="*/ 34 h 80"/>
                  <a:gd name="T18" fmla="*/ 0 w 36"/>
                  <a:gd name="T19" fmla="*/ 34 h 80"/>
                  <a:gd name="T20" fmla="*/ 12 w 36"/>
                  <a:gd name="T21" fmla="*/ 28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6"/>
                    </a:lnTo>
                    <a:lnTo>
                      <a:pt x="0" y="20"/>
                    </a:lnTo>
                    <a:lnTo>
                      <a:pt x="0" y="34"/>
                    </a:lnTo>
                    <a:lnTo>
                      <a:pt x="0" y="34"/>
                    </a:lnTo>
                    <a:lnTo>
                      <a:pt x="12" y="28"/>
                    </a:lnTo>
                    <a:lnTo>
                      <a:pt x="20" y="22"/>
                    </a:lnTo>
                    <a:lnTo>
                      <a:pt x="20" y="80"/>
                    </a:lnTo>
                    <a:lnTo>
                      <a:pt x="36" y="80"/>
                    </a:lnTo>
                    <a:lnTo>
                      <a:pt x="36" y="0"/>
                    </a:lnTo>
                    <a:lnTo>
                      <a:pt x="36" y="0"/>
                    </a:lnTo>
                    <a:close/>
                  </a:path>
                </a:pathLst>
              </a:custGeom>
              <a:solidFill>
                <a:schemeClr val="tx2"/>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dirty="0">
                  <a:solidFill>
                    <a:srgbClr val="FFFFFF"/>
                  </a:solidFill>
                  <a:latin typeface="Segoe UI Semilight"/>
                </a:endParaRPr>
              </a:p>
            </p:txBody>
          </p:sp>
          <p:sp>
            <p:nvSpPr>
              <p:cNvPr id="153" name="Freeform 50">
                <a:extLst>
                  <a:ext uri="{FF2B5EF4-FFF2-40B4-BE49-F238E27FC236}">
                    <a16:creationId xmlns:a16="http://schemas.microsoft.com/office/drawing/2014/main" id="{E355A571-4E64-40D0-8C1E-52620FD0ABBD}"/>
                  </a:ext>
                </a:extLst>
              </p:cNvPr>
              <p:cNvSpPr>
                <a:spLocks noEditPoints="1"/>
              </p:cNvSpPr>
              <p:nvPr/>
            </p:nvSpPr>
            <p:spPr bwMode="auto">
              <a:xfrm>
                <a:off x="5546500" y="3449910"/>
                <a:ext cx="34830" cy="54924"/>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tx2"/>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505050"/>
                  </a:solidFill>
                  <a:latin typeface="Segoe UI Semilight"/>
                </a:endParaRPr>
              </a:p>
            </p:txBody>
          </p:sp>
          <p:sp>
            <p:nvSpPr>
              <p:cNvPr id="156" name="Freeform 21">
                <a:extLst>
                  <a:ext uri="{FF2B5EF4-FFF2-40B4-BE49-F238E27FC236}">
                    <a16:creationId xmlns:a16="http://schemas.microsoft.com/office/drawing/2014/main" id="{6B28563A-F87F-4964-8C20-5514F86392C6}"/>
                  </a:ext>
                </a:extLst>
              </p:cNvPr>
              <p:cNvSpPr>
                <a:spLocks noEditPoints="1"/>
              </p:cNvSpPr>
              <p:nvPr/>
            </p:nvSpPr>
            <p:spPr bwMode="auto">
              <a:xfrm>
                <a:off x="5455894" y="3560703"/>
                <a:ext cx="34830" cy="54924"/>
              </a:xfrm>
              <a:custGeom>
                <a:avLst/>
                <a:gdLst>
                  <a:gd name="T0" fmla="*/ 8 w 52"/>
                  <a:gd name="T1" fmla="*/ 8 h 82"/>
                  <a:gd name="T2" fmla="*/ 8 w 52"/>
                  <a:gd name="T3" fmla="*/ 8 h 82"/>
                  <a:gd name="T4" fmla="*/ 6 w 52"/>
                  <a:gd name="T5" fmla="*/ 14 h 82"/>
                  <a:gd name="T6" fmla="*/ 2 w 52"/>
                  <a:gd name="T7" fmla="*/ 20 h 82"/>
                  <a:gd name="T8" fmla="*/ 0 w 52"/>
                  <a:gd name="T9" fmla="*/ 40 h 82"/>
                  <a:gd name="T10" fmla="*/ 0 w 52"/>
                  <a:gd name="T11" fmla="*/ 40 h 82"/>
                  <a:gd name="T12" fmla="*/ 2 w 52"/>
                  <a:gd name="T13" fmla="*/ 60 h 82"/>
                  <a:gd name="T14" fmla="*/ 4 w 52"/>
                  <a:gd name="T15" fmla="*/ 68 h 82"/>
                  <a:gd name="T16" fmla="*/ 8 w 52"/>
                  <a:gd name="T17" fmla="*/ 72 h 82"/>
                  <a:gd name="T18" fmla="*/ 8 w 52"/>
                  <a:gd name="T19" fmla="*/ 72 h 82"/>
                  <a:gd name="T20" fmla="*/ 12 w 52"/>
                  <a:gd name="T21" fmla="*/ 76 h 82"/>
                  <a:gd name="T22" fmla="*/ 16 w 52"/>
                  <a:gd name="T23" fmla="*/ 80 h 82"/>
                  <a:gd name="T24" fmla="*/ 22 w 52"/>
                  <a:gd name="T25" fmla="*/ 80 h 82"/>
                  <a:gd name="T26" fmla="*/ 26 w 52"/>
                  <a:gd name="T27" fmla="*/ 82 h 82"/>
                  <a:gd name="T28" fmla="*/ 26 w 52"/>
                  <a:gd name="T29" fmla="*/ 82 h 82"/>
                  <a:gd name="T30" fmla="*/ 38 w 52"/>
                  <a:gd name="T31" fmla="*/ 80 h 82"/>
                  <a:gd name="T32" fmla="*/ 42 w 52"/>
                  <a:gd name="T33" fmla="*/ 76 h 82"/>
                  <a:gd name="T34" fmla="*/ 44 w 52"/>
                  <a:gd name="T35" fmla="*/ 74 h 82"/>
                  <a:gd name="T36" fmla="*/ 44 w 52"/>
                  <a:gd name="T37" fmla="*/ 74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6 w 52"/>
                  <a:gd name="T51" fmla="*/ 8 h 82"/>
                  <a:gd name="T52" fmla="*/ 46 w 52"/>
                  <a:gd name="T53" fmla="*/ 8 h 82"/>
                  <a:gd name="T54" fmla="*/ 42 w 52"/>
                  <a:gd name="T55" fmla="*/ 4 h 82"/>
                  <a:gd name="T56" fmla="*/ 38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6 w 52"/>
                  <a:gd name="T77" fmla="*/ 22 h 82"/>
                  <a:gd name="T78" fmla="*/ 36 w 52"/>
                  <a:gd name="T79" fmla="*/ 22 h 82"/>
                  <a:gd name="T80" fmla="*/ 36 w 52"/>
                  <a:gd name="T81" fmla="*/ 40 h 82"/>
                  <a:gd name="T82" fmla="*/ 36 w 52"/>
                  <a:gd name="T83" fmla="*/ 40 h 82"/>
                  <a:gd name="T84" fmla="*/ 36 w 52"/>
                  <a:gd name="T85" fmla="*/ 60 h 82"/>
                  <a:gd name="T86" fmla="*/ 36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6" y="82"/>
                    </a:lnTo>
                    <a:lnTo>
                      <a:pt x="26" y="82"/>
                    </a:lnTo>
                    <a:lnTo>
                      <a:pt x="38" y="80"/>
                    </a:lnTo>
                    <a:lnTo>
                      <a:pt x="42" y="76"/>
                    </a:lnTo>
                    <a:lnTo>
                      <a:pt x="44" y="74"/>
                    </a:lnTo>
                    <a:lnTo>
                      <a:pt x="44" y="74"/>
                    </a:lnTo>
                    <a:lnTo>
                      <a:pt x="48" y="68"/>
                    </a:lnTo>
                    <a:lnTo>
                      <a:pt x="50" y="60"/>
                    </a:lnTo>
                    <a:lnTo>
                      <a:pt x="52" y="40"/>
                    </a:lnTo>
                    <a:lnTo>
                      <a:pt x="52" y="40"/>
                    </a:lnTo>
                    <a:lnTo>
                      <a:pt x="50" y="20"/>
                    </a:lnTo>
                    <a:lnTo>
                      <a:pt x="48" y="14"/>
                    </a:lnTo>
                    <a:lnTo>
                      <a:pt x="46" y="8"/>
                    </a:lnTo>
                    <a:lnTo>
                      <a:pt x="46" y="8"/>
                    </a:lnTo>
                    <a:lnTo>
                      <a:pt x="42" y="4"/>
                    </a:lnTo>
                    <a:lnTo>
                      <a:pt x="38" y="2"/>
                    </a:lnTo>
                    <a:lnTo>
                      <a:pt x="26" y="0"/>
                    </a:lnTo>
                    <a:lnTo>
                      <a:pt x="26" y="0"/>
                    </a:lnTo>
                    <a:lnTo>
                      <a:pt x="16" y="2"/>
                    </a:lnTo>
                    <a:lnTo>
                      <a:pt x="12" y="4"/>
                    </a:lnTo>
                    <a:lnTo>
                      <a:pt x="8" y="8"/>
                    </a:lnTo>
                    <a:lnTo>
                      <a:pt x="8" y="8"/>
                    </a:lnTo>
                    <a:lnTo>
                      <a:pt x="8" y="8"/>
                    </a:lnTo>
                    <a:close/>
                    <a:moveTo>
                      <a:pt x="32" y="14"/>
                    </a:moveTo>
                    <a:lnTo>
                      <a:pt x="32" y="14"/>
                    </a:lnTo>
                    <a:lnTo>
                      <a:pt x="36" y="22"/>
                    </a:lnTo>
                    <a:lnTo>
                      <a:pt x="36" y="22"/>
                    </a:lnTo>
                    <a:lnTo>
                      <a:pt x="36" y="40"/>
                    </a:lnTo>
                    <a:lnTo>
                      <a:pt x="36" y="40"/>
                    </a:lnTo>
                    <a:lnTo>
                      <a:pt x="36" y="60"/>
                    </a:lnTo>
                    <a:lnTo>
                      <a:pt x="36"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tx2"/>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505050"/>
                  </a:solidFill>
                  <a:latin typeface="Segoe UI Semilight"/>
                </a:endParaRPr>
              </a:p>
            </p:txBody>
          </p:sp>
          <p:sp>
            <p:nvSpPr>
              <p:cNvPr id="157" name="Freeform 22">
                <a:extLst>
                  <a:ext uri="{FF2B5EF4-FFF2-40B4-BE49-F238E27FC236}">
                    <a16:creationId xmlns:a16="http://schemas.microsoft.com/office/drawing/2014/main" id="{4994322C-1BE7-4879-B88A-DCB9B6DF2D18}"/>
                  </a:ext>
                </a:extLst>
              </p:cNvPr>
              <p:cNvSpPr>
                <a:spLocks/>
              </p:cNvSpPr>
              <p:nvPr/>
            </p:nvSpPr>
            <p:spPr bwMode="auto">
              <a:xfrm>
                <a:off x="5554598" y="3560702"/>
                <a:ext cx="22773" cy="53586"/>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8 h 80"/>
                  <a:gd name="T14" fmla="*/ 0 w 34"/>
                  <a:gd name="T15" fmla="*/ 20 h 80"/>
                  <a:gd name="T16" fmla="*/ 0 w 34"/>
                  <a:gd name="T17" fmla="*/ 34 h 80"/>
                  <a:gd name="T18" fmla="*/ 0 w 34"/>
                  <a:gd name="T19" fmla="*/ 34 h 80"/>
                  <a:gd name="T20" fmla="*/ 10 w 34"/>
                  <a:gd name="T21" fmla="*/ 30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8"/>
                    </a:lnTo>
                    <a:lnTo>
                      <a:pt x="0" y="20"/>
                    </a:lnTo>
                    <a:lnTo>
                      <a:pt x="0" y="34"/>
                    </a:lnTo>
                    <a:lnTo>
                      <a:pt x="0" y="34"/>
                    </a:lnTo>
                    <a:lnTo>
                      <a:pt x="10" y="30"/>
                    </a:lnTo>
                    <a:lnTo>
                      <a:pt x="20" y="22"/>
                    </a:lnTo>
                    <a:lnTo>
                      <a:pt x="20" y="80"/>
                    </a:lnTo>
                    <a:lnTo>
                      <a:pt x="34" y="80"/>
                    </a:lnTo>
                    <a:lnTo>
                      <a:pt x="34" y="0"/>
                    </a:lnTo>
                    <a:lnTo>
                      <a:pt x="34" y="0"/>
                    </a:lnTo>
                    <a:close/>
                  </a:path>
                </a:pathLst>
              </a:custGeom>
              <a:solidFill>
                <a:schemeClr val="tx2"/>
              </a:solidFill>
              <a:ln>
                <a:noFill/>
              </a:ln>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Semilight"/>
                </a:endParaRPr>
              </a:p>
            </p:txBody>
          </p:sp>
        </p:grpSp>
      </p:grpSp>
      <p:grpSp>
        <p:nvGrpSpPr>
          <p:cNvPr id="13" name="Group 12"/>
          <p:cNvGrpSpPr/>
          <p:nvPr/>
        </p:nvGrpSpPr>
        <p:grpSpPr>
          <a:xfrm>
            <a:off x="6543561" y="3566983"/>
            <a:ext cx="379867" cy="413786"/>
            <a:chOff x="6757139" y="3480426"/>
            <a:chExt cx="372452" cy="405709"/>
          </a:xfrm>
        </p:grpSpPr>
        <p:sp>
          <p:nvSpPr>
            <p:cNvPr id="218" name="Freeform 12">
              <a:extLst>
                <a:ext uri="{FF2B5EF4-FFF2-40B4-BE49-F238E27FC236}">
                  <a16:creationId xmlns:a16="http://schemas.microsoft.com/office/drawing/2014/main" id="{C057C593-8D26-493D-AADF-248E462CFD21}"/>
                </a:ext>
              </a:extLst>
            </p:cNvPr>
            <p:cNvSpPr>
              <a:spLocks/>
            </p:cNvSpPr>
            <p:nvPr/>
          </p:nvSpPr>
          <p:spPr bwMode="auto">
            <a:xfrm>
              <a:off x="6757139" y="3480426"/>
              <a:ext cx="372452" cy="405709"/>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219" name="Line 13">
              <a:extLst>
                <a:ext uri="{FF2B5EF4-FFF2-40B4-BE49-F238E27FC236}">
                  <a16:creationId xmlns:a16="http://schemas.microsoft.com/office/drawing/2014/main" id="{79531A91-D3C9-4A2D-B89C-C24B35EDA231}"/>
                </a:ext>
              </a:extLst>
            </p:cNvPr>
            <p:cNvSpPr>
              <a:spLocks noChangeShapeType="1"/>
            </p:cNvSpPr>
            <p:nvPr/>
          </p:nvSpPr>
          <p:spPr bwMode="auto">
            <a:xfrm>
              <a:off x="6793719" y="3776394"/>
              <a:ext cx="299292"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220" name="Line 14">
              <a:extLst>
                <a:ext uri="{FF2B5EF4-FFF2-40B4-BE49-F238E27FC236}">
                  <a16:creationId xmlns:a16="http://schemas.microsoft.com/office/drawing/2014/main" id="{07F32DEB-6A1C-4B10-9A6C-68849E559A40}"/>
                </a:ext>
              </a:extLst>
            </p:cNvPr>
            <p:cNvSpPr>
              <a:spLocks noChangeShapeType="1"/>
            </p:cNvSpPr>
            <p:nvPr/>
          </p:nvSpPr>
          <p:spPr bwMode="auto">
            <a:xfrm>
              <a:off x="6875649" y="3553587"/>
              <a:ext cx="53207"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228" name="Line 15">
              <a:extLst>
                <a:ext uri="{FF2B5EF4-FFF2-40B4-BE49-F238E27FC236}">
                  <a16:creationId xmlns:a16="http://schemas.microsoft.com/office/drawing/2014/main" id="{FCD51260-5B65-419D-9C39-3A08052732FD}"/>
                </a:ext>
              </a:extLst>
            </p:cNvPr>
            <p:cNvSpPr>
              <a:spLocks noChangeShapeType="1"/>
            </p:cNvSpPr>
            <p:nvPr/>
          </p:nvSpPr>
          <p:spPr bwMode="auto">
            <a:xfrm>
              <a:off x="6875649" y="3626747"/>
              <a:ext cx="53207"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229" name="Line 16">
              <a:extLst>
                <a:ext uri="{FF2B5EF4-FFF2-40B4-BE49-F238E27FC236}">
                  <a16:creationId xmlns:a16="http://schemas.microsoft.com/office/drawing/2014/main" id="{A192D897-09EA-4810-B16A-DD985EB8FC83}"/>
                </a:ext>
              </a:extLst>
            </p:cNvPr>
            <p:cNvSpPr>
              <a:spLocks noChangeShapeType="1"/>
            </p:cNvSpPr>
            <p:nvPr/>
          </p:nvSpPr>
          <p:spPr bwMode="auto">
            <a:xfrm>
              <a:off x="6837104" y="3703234"/>
              <a:ext cx="9311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230" name="Line 17">
              <a:extLst>
                <a:ext uri="{FF2B5EF4-FFF2-40B4-BE49-F238E27FC236}">
                  <a16:creationId xmlns:a16="http://schemas.microsoft.com/office/drawing/2014/main" id="{EE5C67E6-7154-4720-B766-5DB2AA20E0DA}"/>
                </a:ext>
              </a:extLst>
            </p:cNvPr>
            <p:cNvSpPr>
              <a:spLocks noChangeShapeType="1"/>
            </p:cNvSpPr>
            <p:nvPr/>
          </p:nvSpPr>
          <p:spPr bwMode="auto">
            <a:xfrm>
              <a:off x="6830299" y="3480426"/>
              <a:ext cx="226132"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grpSp>
      <p:sp>
        <p:nvSpPr>
          <p:cNvPr id="231" name="Text Placeholder 2">
            <a:extLst>
              <a:ext uri="{FF2B5EF4-FFF2-40B4-BE49-F238E27FC236}">
                <a16:creationId xmlns:a16="http://schemas.microsoft.com/office/drawing/2014/main" id="{0C0258C2-5A8A-41BB-B0AE-95D41459D2A7}"/>
              </a:ext>
            </a:extLst>
          </p:cNvPr>
          <p:cNvSpPr txBox="1">
            <a:spLocks/>
          </p:cNvSpPr>
          <p:nvPr/>
        </p:nvSpPr>
        <p:spPr>
          <a:xfrm>
            <a:off x="274687" y="909209"/>
            <a:ext cx="11887100" cy="565027"/>
          </a:xfrm>
          <a:prstGeom prst="rect">
            <a:avLst/>
          </a:prstGeom>
        </p:spPr>
        <p:txBody>
          <a:bodyPr/>
          <a:lst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724"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defTabSz="932293" fontAlgn="base">
              <a:lnSpc>
                <a:spcPct val="100000"/>
              </a:lnSpc>
              <a:spcAft>
                <a:spcPct val="0"/>
              </a:spcAft>
              <a:buNone/>
              <a:defRPr/>
            </a:pPr>
            <a:r>
              <a:rPr lang="en-US" sz="2040" dirty="0">
                <a:solidFill>
                  <a:srgbClr val="505050"/>
                </a:solidFill>
                <a:latin typeface="Segoe UI Semilight" charset="0"/>
                <a:ea typeface="Segoe UI Semilight" charset="0"/>
                <a:cs typeface="Segoe UI Semilight" charset="0"/>
              </a:rPr>
              <a:t>Your data hub for analytics </a:t>
            </a:r>
          </a:p>
        </p:txBody>
      </p:sp>
      <p:sp>
        <p:nvSpPr>
          <p:cNvPr id="133" name="Rectangle 132">
            <a:extLst>
              <a:ext uri="{FF2B5EF4-FFF2-40B4-BE49-F238E27FC236}">
                <a16:creationId xmlns:a16="http://schemas.microsoft.com/office/drawing/2014/main" id="{8F8A48C5-E5AE-4DB0-9124-B19E07715F48}"/>
              </a:ext>
            </a:extLst>
          </p:cNvPr>
          <p:cNvSpPr/>
          <p:nvPr/>
        </p:nvSpPr>
        <p:spPr>
          <a:xfrm>
            <a:off x="10038759" y="4405164"/>
            <a:ext cx="1538781" cy="307102"/>
          </a:xfrm>
          <a:prstGeom prst="rect">
            <a:avLst/>
          </a:prstGeom>
        </p:spPr>
        <p:txBody>
          <a:bodyPr wrap="none">
            <a:spAutoFit/>
          </a:bodyPr>
          <a:lstStyle/>
          <a:p>
            <a:pPr defTabSz="932293" fontAlgn="base">
              <a:lnSpc>
                <a:spcPct val="95000"/>
              </a:lnSpc>
              <a:spcBef>
                <a:spcPct val="0"/>
              </a:spcBef>
              <a:spcAft>
                <a:spcPct val="0"/>
              </a:spcAft>
              <a:defRPr/>
            </a:pPr>
            <a:r>
              <a:rPr lang="en-US" sz="1428" b="1" kern="0" spc="50" dirty="0">
                <a:solidFill>
                  <a:srgbClr val="505050"/>
                </a:solidFill>
                <a:latin typeface="Segoe UI Semibold" charset="0"/>
                <a:ea typeface="Segoe UI Semibold" charset="0"/>
                <a:cs typeface="Segoe UI Semibold" charset="0"/>
              </a:rPr>
              <a:t>Cloud Bursting</a:t>
            </a:r>
          </a:p>
        </p:txBody>
      </p:sp>
      <p:cxnSp>
        <p:nvCxnSpPr>
          <p:cNvPr id="185" name="Straight Arrow Connector 184"/>
          <p:cNvCxnSpPr>
            <a:cxnSpLocks/>
          </p:cNvCxnSpPr>
          <p:nvPr/>
        </p:nvCxnSpPr>
        <p:spPr>
          <a:xfrm>
            <a:off x="9723167" y="3727688"/>
            <a:ext cx="217442"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0CF8275-46D4-45DA-A78A-7732F908B239}"/>
              </a:ext>
            </a:extLst>
          </p:cNvPr>
          <p:cNvCxnSpPr/>
          <p:nvPr/>
        </p:nvCxnSpPr>
        <p:spPr>
          <a:xfrm>
            <a:off x="9723167" y="4556622"/>
            <a:ext cx="217442"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34FE290-10F0-427E-BF8B-C160F80D8B93}"/>
              </a:ext>
            </a:extLst>
          </p:cNvPr>
          <p:cNvCxnSpPr/>
          <p:nvPr/>
        </p:nvCxnSpPr>
        <p:spPr>
          <a:xfrm>
            <a:off x="9723167" y="2898753"/>
            <a:ext cx="217442"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EFB94181-7450-44B5-A83C-C13586B5674E}"/>
              </a:ext>
            </a:extLst>
          </p:cNvPr>
          <p:cNvSpPr/>
          <p:nvPr/>
        </p:nvSpPr>
        <p:spPr>
          <a:xfrm>
            <a:off x="10038759" y="2774095"/>
            <a:ext cx="1524068" cy="307102"/>
          </a:xfrm>
          <a:prstGeom prst="rect">
            <a:avLst/>
          </a:prstGeom>
        </p:spPr>
        <p:txBody>
          <a:bodyPr wrap="none">
            <a:spAutoFit/>
          </a:bodyPr>
          <a:lstStyle/>
          <a:p>
            <a:pPr defTabSz="932293" fontAlgn="base">
              <a:lnSpc>
                <a:spcPct val="95000"/>
              </a:lnSpc>
              <a:spcBef>
                <a:spcPct val="0"/>
              </a:spcBef>
              <a:spcAft>
                <a:spcPct val="0"/>
              </a:spcAft>
              <a:defRPr/>
            </a:pPr>
            <a:r>
              <a:rPr lang="en-US" sz="1428" b="1" kern="0" spc="50" dirty="0">
                <a:solidFill>
                  <a:srgbClr val="505050"/>
                </a:solidFill>
                <a:latin typeface="Segoe UI Semibold" charset="0"/>
                <a:ea typeface="Segoe UI Semibold" charset="0"/>
                <a:cs typeface="Segoe UI Semibold" charset="0"/>
              </a:rPr>
              <a:t>BI + Reporting</a:t>
            </a:r>
          </a:p>
        </p:txBody>
      </p:sp>
      <p:sp>
        <p:nvSpPr>
          <p:cNvPr id="112" name="Freeform: Shape 829">
            <a:extLst>
              <a:ext uri="{FF2B5EF4-FFF2-40B4-BE49-F238E27FC236}">
                <a16:creationId xmlns:a16="http://schemas.microsoft.com/office/drawing/2014/main" id="{76201538-CB81-4924-97E6-FDBBDAFAE2DA}"/>
              </a:ext>
            </a:extLst>
          </p:cNvPr>
          <p:cNvSpPr/>
          <p:nvPr/>
        </p:nvSpPr>
        <p:spPr bwMode="auto">
          <a:xfrm>
            <a:off x="8377143" y="3537677"/>
            <a:ext cx="388659" cy="501063"/>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5" name="Group 14">
            <a:extLst>
              <a:ext uri="{FF2B5EF4-FFF2-40B4-BE49-F238E27FC236}">
                <a16:creationId xmlns:a16="http://schemas.microsoft.com/office/drawing/2014/main" id="{E5BC9B78-2D27-49E3-9A88-FF240BE5C1F2}"/>
              </a:ext>
            </a:extLst>
          </p:cNvPr>
          <p:cNvGrpSpPr/>
          <p:nvPr/>
        </p:nvGrpSpPr>
        <p:grpSpPr>
          <a:xfrm>
            <a:off x="2530218" y="3544500"/>
            <a:ext cx="1054643" cy="450683"/>
            <a:chOff x="3236946" y="3475316"/>
            <a:chExt cx="1034058" cy="441886"/>
          </a:xfrm>
        </p:grpSpPr>
        <p:sp>
          <p:nvSpPr>
            <p:cNvPr id="135" name="gear_3">
              <a:extLst>
                <a:ext uri="{FF2B5EF4-FFF2-40B4-BE49-F238E27FC236}">
                  <a16:creationId xmlns:a16="http://schemas.microsoft.com/office/drawing/2014/main" id="{A82128C2-8EB4-49E5-AA9A-10896BE2C1EB}"/>
                </a:ext>
              </a:extLst>
            </p:cNvPr>
            <p:cNvSpPr>
              <a:spLocks noChangeAspect="1" noEditPoints="1"/>
            </p:cNvSpPr>
            <p:nvPr/>
          </p:nvSpPr>
          <p:spPr bwMode="auto">
            <a:xfrm>
              <a:off x="3517149" y="3550547"/>
              <a:ext cx="293529" cy="296017"/>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a:extLst/>
          </p:spPr>
          <p:txBody>
            <a:bodyPr vert="horz" wrap="square" lIns="93260" tIns="46630" rIns="93260" bIns="46630" numCol="1" anchor="t" anchorCtr="0" compatLnSpc="1">
              <a:prstTxWarp prst="textNoShape">
                <a:avLst/>
              </a:prstTxWarp>
            </a:bodyPr>
            <a:lstStyle/>
            <a:p>
              <a:pPr defTabSz="932597">
                <a:defRPr/>
              </a:pPr>
              <a:endParaRPr lang="en-US" sz="918">
                <a:gradFill>
                  <a:gsLst>
                    <a:gs pos="0">
                      <a:srgbClr val="505050"/>
                    </a:gs>
                    <a:gs pos="100000">
                      <a:srgbClr val="505050"/>
                    </a:gs>
                  </a:gsLst>
                </a:gradFill>
                <a:latin typeface="Segoe UI Semilight"/>
              </a:endParaRPr>
            </a:p>
          </p:txBody>
        </p:sp>
        <p:sp>
          <p:nvSpPr>
            <p:cNvPr id="134" name="Freeform 27">
              <a:extLst>
                <a:ext uri="{FF2B5EF4-FFF2-40B4-BE49-F238E27FC236}">
                  <a16:creationId xmlns:a16="http://schemas.microsoft.com/office/drawing/2014/main" id="{F11A2B58-2FE6-47AE-8AA6-7B4C86DDEE2A}"/>
                </a:ext>
              </a:extLst>
            </p:cNvPr>
            <p:cNvSpPr/>
            <p:nvPr/>
          </p:nvSpPr>
          <p:spPr bwMode="auto">
            <a:xfrm flipV="1">
              <a:off x="3301074" y="3641014"/>
              <a:ext cx="187701" cy="52874"/>
            </a:xfrm>
            <a:custGeom>
              <a:avLst/>
              <a:gdLst>
                <a:gd name="connsiteX0" fmla="*/ 0 w 171450"/>
                <a:gd name="connsiteY0" fmla="*/ 161925 h 161925"/>
                <a:gd name="connsiteX1" fmla="*/ 0 w 171450"/>
                <a:gd name="connsiteY1" fmla="*/ 0 h 161925"/>
                <a:gd name="connsiteX2" fmla="*/ 171450 w 171450"/>
                <a:gd name="connsiteY2" fmla="*/ 0 h 161925"/>
              </a:gdLst>
              <a:ahLst/>
              <a:cxnLst>
                <a:cxn ang="0">
                  <a:pos x="connsiteX0" y="connsiteY0"/>
                </a:cxn>
                <a:cxn ang="0">
                  <a:pos x="connsiteX1" y="connsiteY1"/>
                </a:cxn>
                <a:cxn ang="0">
                  <a:pos x="connsiteX2" y="connsiteY2"/>
                </a:cxn>
              </a:cxnLst>
              <a:rect l="l" t="t" r="r" b="b"/>
              <a:pathLst>
                <a:path w="171450" h="161925">
                  <a:moveTo>
                    <a:pt x="0" y="161925"/>
                  </a:moveTo>
                  <a:lnTo>
                    <a:pt x="0" y="0"/>
                  </a:lnTo>
                  <a:lnTo>
                    <a:pt x="171450" y="0"/>
                  </a:lnTo>
                </a:path>
              </a:pathLst>
            </a:custGeom>
            <a:noFill/>
            <a:ln w="12700">
              <a:solidFill>
                <a:schemeClr val="tx2"/>
              </a:solidFill>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97">
                <a:defRPr/>
              </a:pPr>
              <a:endParaRPr lang="en-US" sz="1836">
                <a:solidFill>
                  <a:srgbClr val="FFFFFF"/>
                </a:solidFill>
                <a:latin typeface="Segoe UI Semilight"/>
              </a:endParaRPr>
            </a:p>
          </p:txBody>
        </p:sp>
        <p:sp>
          <p:nvSpPr>
            <p:cNvPr id="137" name="Freeform 272">
              <a:extLst>
                <a:ext uri="{FF2B5EF4-FFF2-40B4-BE49-F238E27FC236}">
                  <a16:creationId xmlns:a16="http://schemas.microsoft.com/office/drawing/2014/main" id="{76055D92-6B2C-40CA-863E-AE0FEEF1AF9B}"/>
                </a:ext>
              </a:extLst>
            </p:cNvPr>
            <p:cNvSpPr/>
            <p:nvPr/>
          </p:nvSpPr>
          <p:spPr bwMode="auto">
            <a:xfrm>
              <a:off x="3301074" y="3693888"/>
              <a:ext cx="187701" cy="60442"/>
            </a:xfrm>
            <a:custGeom>
              <a:avLst/>
              <a:gdLst>
                <a:gd name="connsiteX0" fmla="*/ 0 w 171450"/>
                <a:gd name="connsiteY0" fmla="*/ 161925 h 161925"/>
                <a:gd name="connsiteX1" fmla="*/ 0 w 171450"/>
                <a:gd name="connsiteY1" fmla="*/ 0 h 161925"/>
                <a:gd name="connsiteX2" fmla="*/ 171450 w 171450"/>
                <a:gd name="connsiteY2" fmla="*/ 0 h 161925"/>
              </a:gdLst>
              <a:ahLst/>
              <a:cxnLst>
                <a:cxn ang="0">
                  <a:pos x="connsiteX0" y="connsiteY0"/>
                </a:cxn>
                <a:cxn ang="0">
                  <a:pos x="connsiteX1" y="connsiteY1"/>
                </a:cxn>
                <a:cxn ang="0">
                  <a:pos x="connsiteX2" y="connsiteY2"/>
                </a:cxn>
              </a:cxnLst>
              <a:rect l="l" t="t" r="r" b="b"/>
              <a:pathLst>
                <a:path w="171450" h="161925">
                  <a:moveTo>
                    <a:pt x="0" y="161925"/>
                  </a:moveTo>
                  <a:lnTo>
                    <a:pt x="0" y="0"/>
                  </a:lnTo>
                  <a:lnTo>
                    <a:pt x="171450" y="0"/>
                  </a:lnTo>
                </a:path>
              </a:pathLst>
            </a:custGeom>
            <a:noFill/>
            <a:ln w="12700">
              <a:solidFill>
                <a:schemeClr val="tx2"/>
              </a:solidFill>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97">
                <a:defRPr/>
              </a:pPr>
              <a:endParaRPr lang="en-US" sz="1836">
                <a:solidFill>
                  <a:srgbClr val="FFFFFF"/>
                </a:solidFill>
                <a:latin typeface="Segoe UI Semilight"/>
              </a:endParaRPr>
            </a:p>
          </p:txBody>
        </p:sp>
        <p:sp>
          <p:nvSpPr>
            <p:cNvPr id="139" name="Freeform 274">
              <a:extLst>
                <a:ext uri="{FF2B5EF4-FFF2-40B4-BE49-F238E27FC236}">
                  <a16:creationId xmlns:a16="http://schemas.microsoft.com/office/drawing/2014/main" id="{A6E4D294-B5F5-4B47-918A-EFE4A8C30831}"/>
                </a:ext>
              </a:extLst>
            </p:cNvPr>
            <p:cNvSpPr/>
            <p:nvPr/>
          </p:nvSpPr>
          <p:spPr bwMode="auto">
            <a:xfrm>
              <a:off x="3622721" y="3697510"/>
              <a:ext cx="80328" cy="28560"/>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2"/>
              </a:solidFill>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97">
                <a:defRPr/>
              </a:pPr>
              <a:endParaRPr lang="en-US" sz="1836">
                <a:solidFill>
                  <a:srgbClr val="FFFFFF"/>
                </a:solidFill>
                <a:latin typeface="Segoe UI Semilight"/>
              </a:endParaRPr>
            </a:p>
          </p:txBody>
        </p:sp>
        <p:sp>
          <p:nvSpPr>
            <p:cNvPr id="140" name="Freeform 275">
              <a:extLst>
                <a:ext uri="{FF2B5EF4-FFF2-40B4-BE49-F238E27FC236}">
                  <a16:creationId xmlns:a16="http://schemas.microsoft.com/office/drawing/2014/main" id="{94A7D4AD-347E-4BA0-A5A2-18A6E32548F6}"/>
                </a:ext>
              </a:extLst>
            </p:cNvPr>
            <p:cNvSpPr/>
            <p:nvPr/>
          </p:nvSpPr>
          <p:spPr bwMode="auto">
            <a:xfrm>
              <a:off x="3822850" y="3697510"/>
              <a:ext cx="156418" cy="47649"/>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2"/>
              </a:solidFill>
              <a:headEnd type="none" w="med" len="med"/>
              <a:tailEnd type="triangle" w="sm"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97">
                <a:defRPr/>
              </a:pPr>
              <a:endParaRPr lang="en-US" sz="1836">
                <a:solidFill>
                  <a:srgbClr val="FFFFFF"/>
                </a:solidFill>
                <a:latin typeface="Segoe UI Semilight"/>
              </a:endParaRPr>
            </a:p>
          </p:txBody>
        </p:sp>
        <p:sp>
          <p:nvSpPr>
            <p:cNvPr id="111" name="Freeform: Shape 829">
              <a:extLst>
                <a:ext uri="{FF2B5EF4-FFF2-40B4-BE49-F238E27FC236}">
                  <a16:creationId xmlns:a16="http://schemas.microsoft.com/office/drawing/2014/main" id="{B6C9C423-DE0F-4406-B988-E1240E899B47}"/>
                </a:ext>
              </a:extLst>
            </p:cNvPr>
            <p:cNvSpPr/>
            <p:nvPr/>
          </p:nvSpPr>
          <p:spPr bwMode="auto">
            <a:xfrm>
              <a:off x="4001911" y="3532163"/>
              <a:ext cx="269093" cy="34691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Cylinder 828">
              <a:extLst>
                <a:ext uri="{FF2B5EF4-FFF2-40B4-BE49-F238E27FC236}">
                  <a16:creationId xmlns:a16="http://schemas.microsoft.com/office/drawing/2014/main" id="{1E06B6BF-0051-43A6-B151-E5CB90226A10}"/>
                </a:ext>
              </a:extLst>
            </p:cNvPr>
            <p:cNvSpPr/>
            <p:nvPr/>
          </p:nvSpPr>
          <p:spPr bwMode="auto">
            <a:xfrm>
              <a:off x="3236946" y="3475316"/>
              <a:ext cx="123974" cy="162872"/>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836" dirty="0">
                <a:solidFill>
                  <a:srgbClr val="0078D7"/>
                </a:solidFill>
                <a:latin typeface="Segoe UI Light"/>
                <a:ea typeface="Segoe UI" pitchFamily="34" charset="0"/>
                <a:cs typeface="Segoe UI" pitchFamily="34" charset="0"/>
              </a:endParaRPr>
            </a:p>
          </p:txBody>
        </p:sp>
        <p:sp>
          <p:nvSpPr>
            <p:cNvPr id="114" name="Cylinder 828">
              <a:extLst>
                <a:ext uri="{FF2B5EF4-FFF2-40B4-BE49-F238E27FC236}">
                  <a16:creationId xmlns:a16="http://schemas.microsoft.com/office/drawing/2014/main" id="{0353AF74-1686-4F49-B937-2489899AF8F6}"/>
                </a:ext>
              </a:extLst>
            </p:cNvPr>
            <p:cNvSpPr/>
            <p:nvPr/>
          </p:nvSpPr>
          <p:spPr bwMode="auto">
            <a:xfrm>
              <a:off x="3236946" y="3754330"/>
              <a:ext cx="123974" cy="162872"/>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defRPr/>
              </a:pPr>
              <a:endParaRPr lang="en-US" sz="1836" dirty="0">
                <a:solidFill>
                  <a:srgbClr val="0078D7"/>
                </a:solidFill>
                <a:latin typeface="Segoe UI Light"/>
                <a:ea typeface="Segoe UI" pitchFamily="34" charset="0"/>
                <a:cs typeface="Segoe UI" pitchFamily="34" charset="0"/>
              </a:endParaRPr>
            </a:p>
          </p:txBody>
        </p:sp>
      </p:grpSp>
      <p:sp>
        <p:nvSpPr>
          <p:cNvPr id="18" name="Title 17">
            <a:extLst>
              <a:ext uri="{FF2B5EF4-FFF2-40B4-BE49-F238E27FC236}">
                <a16:creationId xmlns:a16="http://schemas.microsoft.com/office/drawing/2014/main" id="{AAC9A800-FD4D-44BD-A95E-8908545E8FA7}"/>
              </a:ext>
            </a:extLst>
          </p:cNvPr>
          <p:cNvSpPr>
            <a:spLocks noGrp="1"/>
          </p:cNvSpPr>
          <p:nvPr>
            <p:ph type="title"/>
          </p:nvPr>
        </p:nvSpPr>
        <p:spPr/>
        <p:txBody>
          <a:bodyPr/>
          <a:lstStyle/>
          <a:p>
            <a:r>
              <a:rPr lang="en-US" dirty="0"/>
              <a:t>Microsoft Big Data &amp; Data Warehouse</a:t>
            </a:r>
          </a:p>
        </p:txBody>
      </p:sp>
      <p:sp>
        <p:nvSpPr>
          <p:cNvPr id="101" name="Right Bracket 100"/>
          <p:cNvSpPr/>
          <p:nvPr/>
        </p:nvSpPr>
        <p:spPr>
          <a:xfrm>
            <a:off x="9575819" y="2749614"/>
            <a:ext cx="53665" cy="1958467"/>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020">
              <a:solidFill>
                <a:srgbClr val="505050"/>
              </a:solidFill>
              <a:latin typeface="Segoe UI"/>
            </a:endParaRPr>
          </a:p>
        </p:txBody>
      </p:sp>
      <p:sp>
        <p:nvSpPr>
          <p:cNvPr id="3" name="TextBox 2">
            <a:extLst>
              <a:ext uri="{FF2B5EF4-FFF2-40B4-BE49-F238E27FC236}">
                <a16:creationId xmlns:a16="http://schemas.microsoft.com/office/drawing/2014/main" id="{C54D7D50-0EF4-4829-8973-769F460A48A1}"/>
              </a:ext>
            </a:extLst>
          </p:cNvPr>
          <p:cNvSpPr txBox="1"/>
          <p:nvPr/>
        </p:nvSpPr>
        <p:spPr>
          <a:xfrm>
            <a:off x="2162029" y="4672629"/>
            <a:ext cx="1870840" cy="470856"/>
          </a:xfrm>
          <a:prstGeom prst="rect">
            <a:avLst/>
          </a:prstGeom>
          <a:noFill/>
        </p:spPr>
        <p:txBody>
          <a:bodyPr wrap="square" lIns="93260" tIns="149217" rIns="186521" bIns="149217" rtlCol="0">
            <a:spAutoFit/>
          </a:bodyPr>
          <a:lstStyle/>
          <a:p>
            <a:pPr>
              <a:lnSpc>
                <a:spcPct val="90000"/>
              </a:lnSpc>
              <a:spcAft>
                <a:spcPts val="918"/>
              </a:spcAft>
            </a:pPr>
            <a:r>
              <a:rPr lang="en-US" sz="1224" dirty="0">
                <a:solidFill>
                  <a:schemeClr val="tx2"/>
                </a:solidFill>
                <a:latin typeface="Segoe UI" panose="020B0502040204020203" pitchFamily="34" charset="0"/>
                <a:cs typeface="Segoe UI" panose="020B0502040204020203" pitchFamily="34" charset="0"/>
              </a:rPr>
              <a:t>Azure Data Factory</a:t>
            </a:r>
          </a:p>
        </p:txBody>
      </p:sp>
      <p:sp>
        <p:nvSpPr>
          <p:cNvPr id="117" name="TextBox 116">
            <a:extLst>
              <a:ext uri="{FF2B5EF4-FFF2-40B4-BE49-F238E27FC236}">
                <a16:creationId xmlns:a16="http://schemas.microsoft.com/office/drawing/2014/main" id="{35A1C5BF-0DDC-4F2D-B364-B719184AB8BF}"/>
              </a:ext>
            </a:extLst>
          </p:cNvPr>
          <p:cNvSpPr txBox="1"/>
          <p:nvPr/>
        </p:nvSpPr>
        <p:spPr>
          <a:xfrm>
            <a:off x="3950180" y="4672629"/>
            <a:ext cx="1870840" cy="470856"/>
          </a:xfrm>
          <a:prstGeom prst="rect">
            <a:avLst/>
          </a:prstGeom>
          <a:noFill/>
        </p:spPr>
        <p:txBody>
          <a:bodyPr wrap="square" lIns="93260" tIns="149217" rIns="186521" bIns="149217" rtlCol="0">
            <a:spAutoFit/>
          </a:bodyPr>
          <a:lstStyle/>
          <a:p>
            <a:pPr>
              <a:lnSpc>
                <a:spcPct val="90000"/>
              </a:lnSpc>
              <a:spcAft>
                <a:spcPts val="918"/>
              </a:spcAft>
            </a:pPr>
            <a:r>
              <a:rPr lang="en-US" sz="1224" dirty="0">
                <a:solidFill>
                  <a:schemeClr val="tx2"/>
                </a:solidFill>
                <a:latin typeface="Segoe UI" panose="020B0502040204020203" pitchFamily="34" charset="0"/>
                <a:cs typeface="Segoe UI" panose="020B0502040204020203" pitchFamily="34" charset="0"/>
              </a:rPr>
              <a:t>Azure Blob Storage</a:t>
            </a:r>
          </a:p>
        </p:txBody>
      </p:sp>
      <p:sp>
        <p:nvSpPr>
          <p:cNvPr id="118" name="TextBox 117">
            <a:extLst>
              <a:ext uri="{FF2B5EF4-FFF2-40B4-BE49-F238E27FC236}">
                <a16:creationId xmlns:a16="http://schemas.microsoft.com/office/drawing/2014/main" id="{64C06930-9B4A-4482-B858-937456246C35}"/>
              </a:ext>
            </a:extLst>
          </p:cNvPr>
          <p:cNvSpPr txBox="1"/>
          <p:nvPr/>
        </p:nvSpPr>
        <p:spPr>
          <a:xfrm>
            <a:off x="5761037" y="4667085"/>
            <a:ext cx="1979676" cy="1610681"/>
          </a:xfrm>
          <a:prstGeom prst="rect">
            <a:avLst/>
          </a:prstGeom>
          <a:noFill/>
        </p:spPr>
        <p:txBody>
          <a:bodyPr wrap="square" lIns="93260" tIns="149217" rIns="186521" bIns="149217" rtlCol="0">
            <a:spAutoFit/>
          </a:bodyPr>
          <a:lstStyle/>
          <a:p>
            <a:pPr>
              <a:lnSpc>
                <a:spcPct val="90000"/>
              </a:lnSpc>
              <a:spcAft>
                <a:spcPts val="918"/>
              </a:spcAft>
            </a:pPr>
            <a:r>
              <a:rPr lang="en-US" sz="1224" dirty="0">
                <a:solidFill>
                  <a:schemeClr val="tx2"/>
                </a:solidFill>
                <a:latin typeface="Segoe UI" panose="020B0502040204020203" pitchFamily="34" charset="0"/>
                <a:cs typeface="Segoe UI" panose="020B0502040204020203" pitchFamily="34" charset="0"/>
              </a:rPr>
              <a:t>Azure Databricks</a:t>
            </a:r>
          </a:p>
          <a:p>
            <a:pPr>
              <a:lnSpc>
                <a:spcPct val="90000"/>
              </a:lnSpc>
              <a:spcAft>
                <a:spcPts val="918"/>
              </a:spcAft>
            </a:pPr>
            <a:r>
              <a:rPr lang="en-US" sz="1224" dirty="0">
                <a:solidFill>
                  <a:schemeClr val="tx2"/>
                </a:solidFill>
                <a:latin typeface="Segoe UI" panose="020B0502040204020203" pitchFamily="34" charset="0"/>
                <a:cs typeface="Segoe UI" panose="020B0502040204020203" pitchFamily="34" charset="0"/>
              </a:rPr>
              <a:t>Azure Data Lake</a:t>
            </a:r>
          </a:p>
          <a:p>
            <a:pPr>
              <a:lnSpc>
                <a:spcPct val="90000"/>
              </a:lnSpc>
              <a:spcAft>
                <a:spcPts val="918"/>
              </a:spcAft>
            </a:pPr>
            <a:r>
              <a:rPr lang="en-US" sz="1224" dirty="0">
                <a:solidFill>
                  <a:schemeClr val="tx2"/>
                </a:solidFill>
                <a:latin typeface="Segoe UI" panose="020B0502040204020203" pitchFamily="34" charset="0"/>
                <a:cs typeface="Segoe UI" panose="020B0502040204020203" pitchFamily="34" charset="0"/>
              </a:rPr>
              <a:t>Azure HDInsight</a:t>
            </a:r>
          </a:p>
          <a:p>
            <a:pPr>
              <a:lnSpc>
                <a:spcPct val="90000"/>
              </a:lnSpc>
              <a:spcAft>
                <a:spcPts val="918"/>
              </a:spcAft>
            </a:pPr>
            <a:r>
              <a:rPr lang="en-US" sz="1224" dirty="0">
                <a:solidFill>
                  <a:schemeClr val="tx2"/>
                </a:solidFill>
                <a:latin typeface="Segoe UI" panose="020B0502040204020203" pitchFamily="34" charset="0"/>
                <a:cs typeface="Segoe UI" panose="020B0502040204020203" pitchFamily="34" charset="0"/>
              </a:rPr>
              <a:t>Azure Machine Learning</a:t>
            </a:r>
          </a:p>
          <a:p>
            <a:pPr>
              <a:lnSpc>
                <a:spcPct val="90000"/>
              </a:lnSpc>
              <a:spcAft>
                <a:spcPts val="918"/>
              </a:spcAft>
            </a:pPr>
            <a:r>
              <a:rPr lang="en-US" sz="1224" dirty="0">
                <a:solidFill>
                  <a:schemeClr val="tx2"/>
                </a:solidFill>
                <a:latin typeface="Segoe UI" panose="020B0502040204020203" pitchFamily="34" charset="0"/>
                <a:cs typeface="Segoe UI" panose="020B0502040204020203" pitchFamily="34" charset="0"/>
              </a:rPr>
              <a:t>Machine Learning Server</a:t>
            </a:r>
          </a:p>
        </p:txBody>
      </p:sp>
      <p:sp>
        <p:nvSpPr>
          <p:cNvPr id="119" name="TextBox 118">
            <a:extLst>
              <a:ext uri="{FF2B5EF4-FFF2-40B4-BE49-F238E27FC236}">
                <a16:creationId xmlns:a16="http://schemas.microsoft.com/office/drawing/2014/main" id="{2153D7EB-A192-45C2-A2DA-D5F8AEAB613C}"/>
              </a:ext>
            </a:extLst>
          </p:cNvPr>
          <p:cNvSpPr txBox="1"/>
          <p:nvPr/>
        </p:nvSpPr>
        <p:spPr>
          <a:xfrm>
            <a:off x="7629006" y="4672629"/>
            <a:ext cx="2173842" cy="755832"/>
          </a:xfrm>
          <a:prstGeom prst="rect">
            <a:avLst/>
          </a:prstGeom>
          <a:noFill/>
        </p:spPr>
        <p:txBody>
          <a:bodyPr wrap="square" lIns="93260" tIns="149217" rIns="186521" bIns="149217" rtlCol="0">
            <a:spAutoFit/>
          </a:bodyPr>
          <a:lstStyle/>
          <a:p>
            <a:pPr>
              <a:lnSpc>
                <a:spcPct val="90000"/>
              </a:lnSpc>
              <a:spcAft>
                <a:spcPts val="918"/>
              </a:spcAft>
            </a:pPr>
            <a:r>
              <a:rPr lang="en-US" sz="1224" dirty="0">
                <a:solidFill>
                  <a:schemeClr val="tx2"/>
                </a:solidFill>
                <a:latin typeface="Segoe UI" panose="020B0502040204020203" pitchFamily="34" charset="0"/>
                <a:cs typeface="Segoe UI" panose="020B0502040204020203" pitchFamily="34" charset="0"/>
              </a:rPr>
              <a:t>Azure SQL Data Warehouse</a:t>
            </a:r>
          </a:p>
          <a:p>
            <a:pPr>
              <a:lnSpc>
                <a:spcPct val="90000"/>
              </a:lnSpc>
              <a:spcAft>
                <a:spcPts val="918"/>
              </a:spcAft>
            </a:pPr>
            <a:r>
              <a:rPr lang="en-US" sz="1224" dirty="0">
                <a:solidFill>
                  <a:schemeClr val="tx2"/>
                </a:solidFill>
                <a:latin typeface="Segoe UI" panose="020B0502040204020203" pitchFamily="34" charset="0"/>
                <a:cs typeface="Segoe UI" panose="020B0502040204020203" pitchFamily="34" charset="0"/>
              </a:rPr>
              <a:t>Azure Analysis Services</a:t>
            </a:r>
          </a:p>
        </p:txBody>
      </p:sp>
    </p:spTree>
    <p:extLst>
      <p:ext uri="{BB962C8B-B14F-4D97-AF65-F5344CB8AC3E}">
        <p14:creationId xmlns:p14="http://schemas.microsoft.com/office/powerpoint/2010/main" val="96753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733860E6-A3DB-423A-9D7E-1A74591D2AB6}"/>
              </a:ext>
            </a:extLst>
          </p:cNvPr>
          <p:cNvSpPr/>
          <p:nvPr/>
        </p:nvSpPr>
        <p:spPr bwMode="auto">
          <a:xfrm>
            <a:off x="2135993"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INGEST</a:t>
            </a:r>
          </a:p>
        </p:txBody>
      </p:sp>
      <p:sp>
        <p:nvSpPr>
          <p:cNvPr id="139" name="Rectangle 138">
            <a:extLst>
              <a:ext uri="{FF2B5EF4-FFF2-40B4-BE49-F238E27FC236}">
                <a16:creationId xmlns:a16="http://schemas.microsoft.com/office/drawing/2014/main" id="{339C63CC-B2CA-4E42-A0C4-401B0003E303}"/>
              </a:ext>
            </a:extLst>
          </p:cNvPr>
          <p:cNvSpPr/>
          <p:nvPr/>
        </p:nvSpPr>
        <p:spPr bwMode="auto">
          <a:xfrm>
            <a:off x="4297265"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STORE</a:t>
            </a:r>
          </a:p>
        </p:txBody>
      </p:sp>
      <p:sp>
        <p:nvSpPr>
          <p:cNvPr id="140" name="Rectangle 139">
            <a:extLst>
              <a:ext uri="{FF2B5EF4-FFF2-40B4-BE49-F238E27FC236}">
                <a16:creationId xmlns:a16="http://schemas.microsoft.com/office/drawing/2014/main" id="{0FDA152A-EC7E-4C0F-9092-C3081B40F56B}"/>
              </a:ext>
            </a:extLst>
          </p:cNvPr>
          <p:cNvSpPr/>
          <p:nvPr/>
        </p:nvSpPr>
        <p:spPr bwMode="auto">
          <a:xfrm>
            <a:off x="6458538"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PREP &amp; TRAIN</a:t>
            </a:r>
          </a:p>
        </p:txBody>
      </p:sp>
      <p:sp>
        <p:nvSpPr>
          <p:cNvPr id="141" name="Rectangle 140">
            <a:extLst>
              <a:ext uri="{FF2B5EF4-FFF2-40B4-BE49-F238E27FC236}">
                <a16:creationId xmlns:a16="http://schemas.microsoft.com/office/drawing/2014/main" id="{2EFD137A-3997-4F91-86CD-D688C27D42BB}"/>
              </a:ext>
            </a:extLst>
          </p:cNvPr>
          <p:cNvSpPr/>
          <p:nvPr/>
        </p:nvSpPr>
        <p:spPr bwMode="auto">
          <a:xfrm>
            <a:off x="8619810"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MODEL &amp; SERVE</a:t>
            </a:r>
          </a:p>
        </p:txBody>
      </p:sp>
      <p:sp>
        <p:nvSpPr>
          <p:cNvPr id="3" name="Title 2">
            <a:extLst>
              <a:ext uri="{FF2B5EF4-FFF2-40B4-BE49-F238E27FC236}">
                <a16:creationId xmlns:a16="http://schemas.microsoft.com/office/drawing/2014/main" id="{084D7BB4-5811-4C8B-AB25-88F0BD45AC1E}"/>
              </a:ext>
            </a:extLst>
          </p:cNvPr>
          <p:cNvSpPr>
            <a:spLocks noGrp="1"/>
          </p:cNvSpPr>
          <p:nvPr>
            <p:ph type="title"/>
          </p:nvPr>
        </p:nvSpPr>
        <p:spPr/>
        <p:txBody>
          <a:bodyPr/>
          <a:lstStyle/>
          <a:p>
            <a:r>
              <a:rPr lang="en-US" dirty="0"/>
              <a:t>Cloud Data Warehouse</a:t>
            </a:r>
          </a:p>
        </p:txBody>
      </p:sp>
      <p:cxnSp>
        <p:nvCxnSpPr>
          <p:cNvPr id="79" name="Straight Arrow Connector 78">
            <a:extLst>
              <a:ext uri="{FF2B5EF4-FFF2-40B4-BE49-F238E27FC236}">
                <a16:creationId xmlns:a16="http://schemas.microsoft.com/office/drawing/2014/main" id="{D463DB87-AD00-476A-811E-75120600D506}"/>
              </a:ext>
            </a:extLst>
          </p:cNvPr>
          <p:cNvCxnSpPr>
            <a:cxnSpLocks/>
          </p:cNvCxnSpPr>
          <p:nvPr/>
        </p:nvCxnSpPr>
        <p:spPr>
          <a:xfrm>
            <a:off x="9617067" y="5344941"/>
            <a:ext cx="156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117772E9-7D22-41E3-A695-262A650F8E7B}"/>
              </a:ext>
            </a:extLst>
          </p:cNvPr>
          <p:cNvSpPr/>
          <p:nvPr/>
        </p:nvSpPr>
        <p:spPr>
          <a:xfrm>
            <a:off x="4680633" y="3751802"/>
            <a:ext cx="1354037" cy="254262"/>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Blob Storage</a:t>
            </a:r>
          </a:p>
        </p:txBody>
      </p:sp>
      <p:sp>
        <p:nvSpPr>
          <p:cNvPr id="87" name="Rectangle 86">
            <a:extLst>
              <a:ext uri="{FF2B5EF4-FFF2-40B4-BE49-F238E27FC236}">
                <a16:creationId xmlns:a16="http://schemas.microsoft.com/office/drawing/2014/main" id="{B574FAA3-C1D9-42D0-A5DF-BDA7D87BBA25}"/>
              </a:ext>
            </a:extLst>
          </p:cNvPr>
          <p:cNvSpPr/>
          <p:nvPr/>
        </p:nvSpPr>
        <p:spPr>
          <a:xfrm>
            <a:off x="11063344" y="5628025"/>
            <a:ext cx="889721" cy="414353"/>
          </a:xfrm>
          <a:prstGeom prst="rect">
            <a:avLst/>
          </a:prstGeom>
        </p:spPr>
        <p:txBody>
          <a:bodyPr wrap="non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Analytical </a:t>
            </a:r>
            <a:b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dashboards</a:t>
            </a:r>
          </a:p>
        </p:txBody>
      </p:sp>
      <p:grpSp>
        <p:nvGrpSpPr>
          <p:cNvPr id="189" name="Group 188">
            <a:extLst>
              <a:ext uri="{FF2B5EF4-FFF2-40B4-BE49-F238E27FC236}">
                <a16:creationId xmlns:a16="http://schemas.microsoft.com/office/drawing/2014/main" id="{BA6383CF-6FD8-4883-8569-B1E6DAB063BA}"/>
              </a:ext>
            </a:extLst>
          </p:cNvPr>
          <p:cNvGrpSpPr/>
          <p:nvPr/>
        </p:nvGrpSpPr>
        <p:grpSpPr>
          <a:xfrm>
            <a:off x="5065470" y="3245285"/>
            <a:ext cx="569650" cy="444557"/>
            <a:chOff x="2488014" y="1320237"/>
            <a:chExt cx="4696411" cy="4187931"/>
          </a:xfrm>
        </p:grpSpPr>
        <p:sp>
          <p:nvSpPr>
            <p:cNvPr id="190" name="Hexagon 189">
              <a:extLst>
                <a:ext uri="{FF2B5EF4-FFF2-40B4-BE49-F238E27FC236}">
                  <a16:creationId xmlns:a16="http://schemas.microsoft.com/office/drawing/2014/main" id="{5393CF49-4377-4863-8D72-745A85D58B65}"/>
                </a:ext>
              </a:extLst>
            </p:cNvPr>
            <p:cNvSpPr/>
            <p:nvPr/>
          </p:nvSpPr>
          <p:spPr bwMode="auto">
            <a:xfrm>
              <a:off x="2488014" y="1320237"/>
              <a:ext cx="4696411" cy="4187931"/>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Snip Single Corner Rectangle 26">
              <a:extLst>
                <a:ext uri="{FF2B5EF4-FFF2-40B4-BE49-F238E27FC236}">
                  <a16:creationId xmlns:a16="http://schemas.microsoft.com/office/drawing/2014/main" id="{1ACA06B2-BAAA-4E33-89FD-77DD6D60A29D}"/>
                </a:ext>
              </a:extLst>
            </p:cNvPr>
            <p:cNvSpPr/>
            <p:nvPr/>
          </p:nvSpPr>
          <p:spPr bwMode="auto">
            <a:xfrm>
              <a:off x="3677767" y="2189578"/>
              <a:ext cx="2316905" cy="2449240"/>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3260" rIns="0" bIns="93260" numCol="1" spcCol="0" rtlCol="0" fromWordArt="0" anchor="ctr" anchorCtr="1" forceAA="0" compatLnSpc="1">
              <a:prstTxWarp prst="textNoShape">
                <a:avLst/>
              </a:prstTxWarp>
              <a:noAutofit/>
            </a:bodyPr>
            <a:lstStyle/>
            <a:p>
              <a:pPr algn="ctr" defTabSz="951028" fontAlgn="base">
                <a:lnSpc>
                  <a:spcPct val="90000"/>
                </a:lnSpc>
                <a:spcBef>
                  <a:spcPct val="0"/>
                </a:spcBef>
                <a:spcAft>
                  <a:spcPct val="0"/>
                </a:spcAft>
              </a:pPr>
              <a:endParaRPr lang="en-US" sz="612" dirty="0">
                <a:solidFill>
                  <a:schemeClr val="tx1"/>
                </a:solidFill>
                <a:ea typeface="Segoe UI" pitchFamily="34" charset="0"/>
                <a:cs typeface="Segoe UI" pitchFamily="34" charset="0"/>
              </a:endParaRPr>
            </a:p>
          </p:txBody>
        </p:sp>
        <p:grpSp>
          <p:nvGrpSpPr>
            <p:cNvPr id="192" name="Group 191">
              <a:extLst>
                <a:ext uri="{FF2B5EF4-FFF2-40B4-BE49-F238E27FC236}">
                  <a16:creationId xmlns:a16="http://schemas.microsoft.com/office/drawing/2014/main" id="{CFF2A571-06FB-42D7-8A7D-776B5A78D064}"/>
                </a:ext>
              </a:extLst>
            </p:cNvPr>
            <p:cNvGrpSpPr/>
            <p:nvPr/>
          </p:nvGrpSpPr>
          <p:grpSpPr>
            <a:xfrm>
              <a:off x="4271147" y="2716509"/>
              <a:ext cx="790232" cy="1472559"/>
              <a:chOff x="4917030" y="1019829"/>
              <a:chExt cx="123056" cy="229308"/>
            </a:xfrm>
          </p:grpSpPr>
          <p:sp>
            <p:nvSpPr>
              <p:cNvPr id="194" name="Freeform: Shape 193">
                <a:extLst>
                  <a:ext uri="{FF2B5EF4-FFF2-40B4-BE49-F238E27FC236}">
                    <a16:creationId xmlns:a16="http://schemas.microsoft.com/office/drawing/2014/main" id="{13A3F428-D45E-4402-A57F-DECF324AE1DF}"/>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95" name="Freeform: Shape 194">
                <a:extLst>
                  <a:ext uri="{FF2B5EF4-FFF2-40B4-BE49-F238E27FC236}">
                    <a16:creationId xmlns:a16="http://schemas.microsoft.com/office/drawing/2014/main" id="{B3FC2351-B512-48AC-93A6-F2C9C3DF98E3}"/>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96" name="Freeform: Shape 195">
                <a:extLst>
                  <a:ext uri="{FF2B5EF4-FFF2-40B4-BE49-F238E27FC236}">
                    <a16:creationId xmlns:a16="http://schemas.microsoft.com/office/drawing/2014/main" id="{E39CA240-238B-421A-BE5A-CE1FE4DC1C40}"/>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Freeform: Shape 196">
                <a:extLst>
                  <a:ext uri="{FF2B5EF4-FFF2-40B4-BE49-F238E27FC236}">
                    <a16:creationId xmlns:a16="http://schemas.microsoft.com/office/drawing/2014/main" id="{3FD0131C-ED72-447B-B411-F9F2A841EDFC}"/>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3" name="Right Triangle 192">
              <a:extLst>
                <a:ext uri="{FF2B5EF4-FFF2-40B4-BE49-F238E27FC236}">
                  <a16:creationId xmlns:a16="http://schemas.microsoft.com/office/drawing/2014/main" id="{9F995D6C-B68D-46CC-870A-E373F345A751}"/>
                </a:ext>
              </a:extLst>
            </p:cNvPr>
            <p:cNvSpPr/>
            <p:nvPr/>
          </p:nvSpPr>
          <p:spPr bwMode="auto">
            <a:xfrm>
              <a:off x="5326465" y="2189578"/>
              <a:ext cx="668199" cy="662471"/>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cs typeface="Segoe UI" pitchFamily="34" charset="0"/>
              </a:endParaRPr>
            </a:p>
          </p:txBody>
        </p:sp>
      </p:grpSp>
      <p:grpSp>
        <p:nvGrpSpPr>
          <p:cNvPr id="11" name="Group 10"/>
          <p:cNvGrpSpPr/>
          <p:nvPr/>
        </p:nvGrpSpPr>
        <p:grpSpPr>
          <a:xfrm>
            <a:off x="270136" y="5079003"/>
            <a:ext cx="1579838" cy="865044"/>
            <a:chOff x="263999" y="4368454"/>
            <a:chExt cx="1549001" cy="848159"/>
          </a:xfrm>
        </p:grpSpPr>
        <p:grpSp>
          <p:nvGrpSpPr>
            <p:cNvPr id="163" name="Group 162">
              <a:extLst>
                <a:ext uri="{FF2B5EF4-FFF2-40B4-BE49-F238E27FC236}">
                  <a16:creationId xmlns:a16="http://schemas.microsoft.com/office/drawing/2014/main" id="{481E0EED-28F1-4BA4-BF0B-FAA951F288AD}"/>
                </a:ext>
              </a:extLst>
            </p:cNvPr>
            <p:cNvGrpSpPr/>
            <p:nvPr/>
          </p:nvGrpSpPr>
          <p:grpSpPr>
            <a:xfrm>
              <a:off x="816403" y="4368454"/>
              <a:ext cx="444192" cy="386556"/>
              <a:chOff x="1777107" y="1240971"/>
              <a:chExt cx="1471494" cy="1280568"/>
            </a:xfrm>
          </p:grpSpPr>
          <p:sp>
            <p:nvSpPr>
              <p:cNvPr id="164" name="Freeform 18">
                <a:extLst>
                  <a:ext uri="{FF2B5EF4-FFF2-40B4-BE49-F238E27FC236}">
                    <a16:creationId xmlns:a16="http://schemas.microsoft.com/office/drawing/2014/main" id="{4F22BB13-76F4-4FDE-BAAA-39A8F9C1A146}"/>
                  </a:ext>
                </a:extLst>
              </p:cNvPr>
              <p:cNvSpPr>
                <a:spLocks noChangeArrowheads="1"/>
              </p:cNvSpPr>
              <p:nvPr/>
            </p:nvSpPr>
            <p:spPr bwMode="auto">
              <a:xfrm>
                <a:off x="1777107" y="1240971"/>
                <a:ext cx="1471494" cy="115101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165" name="Line 19">
                <a:extLst>
                  <a:ext uri="{FF2B5EF4-FFF2-40B4-BE49-F238E27FC236}">
                    <a16:creationId xmlns:a16="http://schemas.microsoft.com/office/drawing/2014/main" id="{23F838E1-05D8-46F6-BF37-0B2B57762116}"/>
                  </a:ext>
                </a:extLst>
              </p:cNvPr>
              <p:cNvSpPr>
                <a:spLocks noChangeShapeType="1"/>
              </p:cNvSpPr>
              <p:nvPr/>
            </p:nvSpPr>
            <p:spPr bwMode="auto">
              <a:xfrm>
                <a:off x="2060746" y="2521539"/>
                <a:ext cx="90421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66" name="Line 20">
                <a:extLst>
                  <a:ext uri="{FF2B5EF4-FFF2-40B4-BE49-F238E27FC236}">
                    <a16:creationId xmlns:a16="http://schemas.microsoft.com/office/drawing/2014/main" id="{A5BC92CC-2B48-4C0B-9C1F-A7A74704CA62}"/>
                  </a:ext>
                </a:extLst>
              </p:cNvPr>
              <p:cNvSpPr>
                <a:spLocks noChangeShapeType="1"/>
              </p:cNvSpPr>
              <p:nvPr/>
            </p:nvSpPr>
            <p:spPr bwMode="auto">
              <a:xfrm>
                <a:off x="2512854" y="2393347"/>
                <a:ext cx="0" cy="12819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67" name="Freeform 21">
                <a:extLst>
                  <a:ext uri="{FF2B5EF4-FFF2-40B4-BE49-F238E27FC236}">
                    <a16:creationId xmlns:a16="http://schemas.microsoft.com/office/drawing/2014/main" id="{BF51DA28-9DE8-4146-A639-CDB989AD7D43}"/>
                  </a:ext>
                </a:extLst>
              </p:cNvPr>
              <p:cNvSpPr>
                <a:spLocks noChangeArrowheads="1"/>
              </p:cNvSpPr>
              <p:nvPr/>
            </p:nvSpPr>
            <p:spPr bwMode="auto">
              <a:xfrm>
                <a:off x="2480806" y="2232421"/>
                <a:ext cx="64096" cy="64096"/>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168" name="Line 22">
                <a:extLst>
                  <a:ext uri="{FF2B5EF4-FFF2-40B4-BE49-F238E27FC236}">
                    <a16:creationId xmlns:a16="http://schemas.microsoft.com/office/drawing/2014/main" id="{78BE2409-444D-455D-95DA-52E1E3DC57E4}"/>
                  </a:ext>
                </a:extLst>
              </p:cNvPr>
              <p:cNvSpPr>
                <a:spLocks noChangeShapeType="1"/>
              </p:cNvSpPr>
              <p:nvPr/>
            </p:nvSpPr>
            <p:spPr bwMode="auto">
              <a:xfrm>
                <a:off x="1777107" y="2136958"/>
                <a:ext cx="1471494"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69" name="Freeform 23">
                <a:extLst>
                  <a:ext uri="{FF2B5EF4-FFF2-40B4-BE49-F238E27FC236}">
                    <a16:creationId xmlns:a16="http://schemas.microsoft.com/office/drawing/2014/main" id="{64535D53-96B9-415B-A84A-F915655DCDC0}"/>
                  </a:ext>
                </a:extLst>
              </p:cNvPr>
              <p:cNvSpPr>
                <a:spLocks noChangeArrowheads="1"/>
              </p:cNvSpPr>
              <p:nvPr/>
            </p:nvSpPr>
            <p:spPr bwMode="auto">
              <a:xfrm>
                <a:off x="1936666" y="1369163"/>
                <a:ext cx="640965" cy="64096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170" name="Freeform 24">
                <a:extLst>
                  <a:ext uri="{FF2B5EF4-FFF2-40B4-BE49-F238E27FC236}">
                    <a16:creationId xmlns:a16="http://schemas.microsoft.com/office/drawing/2014/main" id="{219D2578-4D98-47F0-9408-FD136DDF736B}"/>
                  </a:ext>
                </a:extLst>
              </p:cNvPr>
              <p:cNvSpPr>
                <a:spLocks noChangeArrowheads="1"/>
              </p:cNvSpPr>
              <p:nvPr/>
            </p:nvSpPr>
            <p:spPr bwMode="auto">
              <a:xfrm>
                <a:off x="2257151" y="1425078"/>
                <a:ext cx="205926" cy="510044"/>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71" name="Line 25">
                <a:extLst>
                  <a:ext uri="{FF2B5EF4-FFF2-40B4-BE49-F238E27FC236}">
                    <a16:creationId xmlns:a16="http://schemas.microsoft.com/office/drawing/2014/main" id="{752AB2BD-50B6-4E8A-8267-F9FEA6A03FC7}"/>
                  </a:ext>
                </a:extLst>
              </p:cNvPr>
              <p:cNvSpPr>
                <a:spLocks noChangeShapeType="1"/>
              </p:cNvSpPr>
              <p:nvPr/>
            </p:nvSpPr>
            <p:spPr bwMode="auto">
              <a:xfrm flipH="1">
                <a:off x="1935304" y="1689648"/>
                <a:ext cx="323209"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72" name="Line 26">
                <a:extLst>
                  <a:ext uri="{FF2B5EF4-FFF2-40B4-BE49-F238E27FC236}">
                    <a16:creationId xmlns:a16="http://schemas.microsoft.com/office/drawing/2014/main" id="{95BE8FE0-FB32-4B93-A2B8-1AF01E2F981C}"/>
                  </a:ext>
                </a:extLst>
              </p:cNvPr>
              <p:cNvSpPr>
                <a:spLocks noChangeShapeType="1"/>
              </p:cNvSpPr>
              <p:nvPr/>
            </p:nvSpPr>
            <p:spPr bwMode="auto">
              <a:xfrm>
                <a:off x="2704461" y="1433259"/>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73" name="Line 27">
                <a:extLst>
                  <a:ext uri="{FF2B5EF4-FFF2-40B4-BE49-F238E27FC236}">
                    <a16:creationId xmlns:a16="http://schemas.microsoft.com/office/drawing/2014/main" id="{08103346-E569-4ABD-AB8C-C79AE4AB27DD}"/>
                  </a:ext>
                </a:extLst>
              </p:cNvPr>
              <p:cNvSpPr>
                <a:spLocks noChangeShapeType="1"/>
              </p:cNvSpPr>
              <p:nvPr/>
            </p:nvSpPr>
            <p:spPr bwMode="auto">
              <a:xfrm flipV="1">
                <a:off x="2704461" y="1622967"/>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74" name="Line 28">
                <a:extLst>
                  <a:ext uri="{FF2B5EF4-FFF2-40B4-BE49-F238E27FC236}">
                    <a16:creationId xmlns:a16="http://schemas.microsoft.com/office/drawing/2014/main" id="{7E3A7F20-FFEE-4D23-B7C8-BC48A1A5A9A2}"/>
                  </a:ext>
                </a:extLst>
              </p:cNvPr>
              <p:cNvSpPr>
                <a:spLocks noChangeShapeType="1"/>
              </p:cNvSpPr>
              <p:nvPr/>
            </p:nvSpPr>
            <p:spPr bwMode="auto">
              <a:xfrm>
                <a:off x="2704461" y="1816478"/>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grpSp>
        <p:sp>
          <p:nvSpPr>
            <p:cNvPr id="254" name="TextBox 253">
              <a:extLst>
                <a:ext uri="{FF2B5EF4-FFF2-40B4-BE49-F238E27FC236}">
                  <a16:creationId xmlns:a16="http://schemas.microsoft.com/office/drawing/2014/main" id="{2EF182BA-7AFD-4DD0-A1F8-5B5100585E30}"/>
                </a:ext>
              </a:extLst>
            </p:cNvPr>
            <p:cNvSpPr txBox="1"/>
            <p:nvPr/>
          </p:nvSpPr>
          <p:spPr>
            <a:xfrm>
              <a:off x="263999" y="4810348"/>
              <a:ext cx="1549001"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Business/custom apps</a:t>
              </a:r>
            </a:p>
            <a:p>
              <a:pPr>
                <a:buSzPct val="90000"/>
                <a:defRPr/>
              </a:pPr>
              <a:r>
                <a:rPr lang="en-US" sz="1020" dirty="0">
                  <a:solidFill>
                    <a:schemeClr val="tx1"/>
                  </a:solidFill>
                </a:rPr>
                <a:t>(Structured)</a:t>
              </a:r>
            </a:p>
          </p:txBody>
        </p:sp>
      </p:grpSp>
      <p:grpSp>
        <p:nvGrpSpPr>
          <p:cNvPr id="12" name="Group 11"/>
          <p:cNvGrpSpPr/>
          <p:nvPr/>
        </p:nvGrpSpPr>
        <p:grpSpPr>
          <a:xfrm>
            <a:off x="243348" y="2384899"/>
            <a:ext cx="1633415" cy="854443"/>
            <a:chOff x="237733" y="2247489"/>
            <a:chExt cx="1601533" cy="837765"/>
          </a:xfrm>
        </p:grpSpPr>
        <p:grpSp>
          <p:nvGrpSpPr>
            <p:cNvPr id="155" name="Group 154">
              <a:extLst>
                <a:ext uri="{FF2B5EF4-FFF2-40B4-BE49-F238E27FC236}">
                  <a16:creationId xmlns:a16="http://schemas.microsoft.com/office/drawing/2014/main" id="{60BF5679-589E-44C0-8076-FC148A70C18F}"/>
                </a:ext>
              </a:extLst>
            </p:cNvPr>
            <p:cNvGrpSpPr/>
            <p:nvPr/>
          </p:nvGrpSpPr>
          <p:grpSpPr>
            <a:xfrm>
              <a:off x="891641" y="2247489"/>
              <a:ext cx="293717" cy="359549"/>
              <a:chOff x="965200" y="3436897"/>
              <a:chExt cx="528881" cy="647424"/>
            </a:xfrm>
          </p:grpSpPr>
          <p:grpSp>
            <p:nvGrpSpPr>
              <p:cNvPr id="156" name="Group 155">
                <a:extLst>
                  <a:ext uri="{FF2B5EF4-FFF2-40B4-BE49-F238E27FC236}">
                    <a16:creationId xmlns:a16="http://schemas.microsoft.com/office/drawing/2014/main" id="{7B1EC8DC-46ED-4B35-A413-61D5CCD04832}"/>
                  </a:ext>
                </a:extLst>
              </p:cNvPr>
              <p:cNvGrpSpPr/>
              <p:nvPr/>
            </p:nvGrpSpPr>
            <p:grpSpPr>
              <a:xfrm flipH="1">
                <a:off x="965200" y="3436897"/>
                <a:ext cx="528881" cy="647424"/>
                <a:chOff x="3003960" y="3685414"/>
                <a:chExt cx="403310" cy="493707"/>
              </a:xfrm>
            </p:grpSpPr>
            <p:sp>
              <p:nvSpPr>
                <p:cNvPr id="161" name="Snip Single Corner Rectangle 26">
                  <a:extLst>
                    <a:ext uri="{FF2B5EF4-FFF2-40B4-BE49-F238E27FC236}">
                      <a16:creationId xmlns:a16="http://schemas.microsoft.com/office/drawing/2014/main" id="{0C4DAE63-8426-403E-A89D-2F970D533AA5}"/>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Triangle 27">
                  <a:extLst>
                    <a:ext uri="{FF2B5EF4-FFF2-40B4-BE49-F238E27FC236}">
                      <a16:creationId xmlns:a16="http://schemas.microsoft.com/office/drawing/2014/main" id="{0768434D-CD55-4CF0-A1E6-31A14CA4D3FB}"/>
                    </a:ext>
                  </a:extLst>
                </p:cNvPr>
                <p:cNvSpPr/>
                <p:nvPr/>
              </p:nvSpPr>
              <p:spPr bwMode="auto">
                <a:xfrm rot="8100000">
                  <a:off x="3012552" y="3733609"/>
                  <a:ext cx="160049" cy="80930"/>
                </a:xfrm>
                <a:prstGeom prst="triangle">
                  <a:avLst/>
                </a:pr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7" name="Straight Connector 156">
                <a:extLst>
                  <a:ext uri="{FF2B5EF4-FFF2-40B4-BE49-F238E27FC236}">
                    <a16:creationId xmlns:a16="http://schemas.microsoft.com/office/drawing/2014/main" id="{4A8A427C-0E64-4792-A8BC-58F8D7E68478}"/>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F4D8683-09B8-4163-875A-5C287312D98B}"/>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A583733-2599-4DC7-BC8C-524FA81269D2}"/>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85126B2-F616-4240-A5D1-258D56413B7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255" name="TextBox 254">
              <a:extLst>
                <a:ext uri="{FF2B5EF4-FFF2-40B4-BE49-F238E27FC236}">
                  <a16:creationId xmlns:a16="http://schemas.microsoft.com/office/drawing/2014/main" id="{225288D4-4FEB-4307-BD9D-500F9279BAD9}"/>
                </a:ext>
              </a:extLst>
            </p:cNvPr>
            <p:cNvSpPr txBox="1"/>
            <p:nvPr/>
          </p:nvSpPr>
          <p:spPr>
            <a:xfrm>
              <a:off x="237733" y="2678989"/>
              <a:ext cx="1601533"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Logs, files and media</a:t>
              </a:r>
            </a:p>
            <a:p>
              <a:pPr>
                <a:buSzPct val="90000"/>
                <a:defRPr/>
              </a:pPr>
              <a:r>
                <a:rPr lang="en-US" sz="1020" dirty="0">
                  <a:solidFill>
                    <a:schemeClr val="tx1"/>
                  </a:solidFill>
                </a:rPr>
                <a:t>(unstructured)</a:t>
              </a:r>
            </a:p>
          </p:txBody>
        </p:sp>
      </p:grpSp>
      <p:cxnSp>
        <p:nvCxnSpPr>
          <p:cNvPr id="256" name="Connector: Elbow 255">
            <a:extLst>
              <a:ext uri="{FF2B5EF4-FFF2-40B4-BE49-F238E27FC236}">
                <a16:creationId xmlns:a16="http://schemas.microsoft.com/office/drawing/2014/main" id="{2AB52C54-9BA4-4737-BC08-BF6A98B24439}"/>
              </a:ext>
            </a:extLst>
          </p:cNvPr>
          <p:cNvCxnSpPr>
            <a:cxnSpLocks/>
          </p:cNvCxnSpPr>
          <p:nvPr/>
        </p:nvCxnSpPr>
        <p:spPr>
          <a:xfrm>
            <a:off x="3512797" y="2673831"/>
            <a:ext cx="1385350" cy="791112"/>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58" name="Rectangle 257">
            <a:extLst>
              <a:ext uri="{FF2B5EF4-FFF2-40B4-BE49-F238E27FC236}">
                <a16:creationId xmlns:a16="http://schemas.microsoft.com/office/drawing/2014/main" id="{CC04695C-B502-422D-9453-2F188C2E046C}"/>
              </a:ext>
            </a:extLst>
          </p:cNvPr>
          <p:cNvSpPr/>
          <p:nvPr/>
        </p:nvSpPr>
        <p:spPr>
          <a:xfrm>
            <a:off x="8538598" y="5628025"/>
            <a:ext cx="1282619" cy="414353"/>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SQL Data Warehouse</a:t>
            </a:r>
          </a:p>
        </p:txBody>
      </p:sp>
      <p:grpSp>
        <p:nvGrpSpPr>
          <p:cNvPr id="259" name="Group 258">
            <a:extLst>
              <a:ext uri="{FF2B5EF4-FFF2-40B4-BE49-F238E27FC236}">
                <a16:creationId xmlns:a16="http://schemas.microsoft.com/office/drawing/2014/main" id="{08D88F11-4CA5-440E-AA7A-295610065320}"/>
              </a:ext>
            </a:extLst>
          </p:cNvPr>
          <p:cNvGrpSpPr/>
          <p:nvPr/>
        </p:nvGrpSpPr>
        <p:grpSpPr>
          <a:xfrm>
            <a:off x="8909569" y="5034597"/>
            <a:ext cx="540678" cy="530968"/>
            <a:chOff x="2549926" y="1227604"/>
            <a:chExt cx="5177116" cy="5084148"/>
          </a:xfrm>
        </p:grpSpPr>
        <p:sp>
          <p:nvSpPr>
            <p:cNvPr id="260" name="Freeform: Shape 821">
              <a:extLst>
                <a:ext uri="{FF2B5EF4-FFF2-40B4-BE49-F238E27FC236}">
                  <a16:creationId xmlns:a16="http://schemas.microsoft.com/office/drawing/2014/main" id="{206AF2C5-848A-4B44-AADA-9CBBA64EF2A8}"/>
                </a:ext>
              </a:extLst>
            </p:cNvPr>
            <p:cNvSpPr/>
            <p:nvPr/>
          </p:nvSpPr>
          <p:spPr bwMode="auto">
            <a:xfrm>
              <a:off x="2549926" y="1227604"/>
              <a:ext cx="4001266" cy="3614060"/>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677 w 4001268"/>
                <a:gd name="connsiteY5" fmla="*/ 2037434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271 w 4001268"/>
                <a:gd name="connsiteY3" fmla="*/ 1960474 h 3614059"/>
                <a:gd name="connsiteX4" fmla="*/ 3659101 w 4001268"/>
                <a:gd name="connsiteY4" fmla="*/ 3614059 h 3614059"/>
                <a:gd name="connsiteX5" fmla="*/ 3372234 w 4001268"/>
                <a:gd name="connsiteY5" fmla="*/ 3614059 h 3614059"/>
                <a:gd name="connsiteX6" fmla="*/ 3368677 w 4001268"/>
                <a:gd name="connsiteY6" fmla="*/ 2037434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3659101 w 4305542"/>
                <a:gd name="connsiteY0" fmla="*/ 3614059 h 4260500"/>
                <a:gd name="connsiteX1" fmla="*/ 3372234 w 4305542"/>
                <a:gd name="connsiteY1" fmla="*/ 3614059 h 4260500"/>
                <a:gd name="connsiteX2" fmla="*/ 3368677 w 4305542"/>
                <a:gd name="connsiteY2" fmla="*/ 2037434 h 4260500"/>
                <a:gd name="connsiteX3" fmla="*/ 3372234 w 4305542"/>
                <a:gd name="connsiteY3" fmla="*/ 1559139 h 4260500"/>
                <a:gd name="connsiteX4" fmla="*/ 629034 w 4305542"/>
                <a:gd name="connsiteY4" fmla="*/ 1559139 h 4260500"/>
                <a:gd name="connsiteX5" fmla="*/ 629034 w 4305542"/>
                <a:gd name="connsiteY5" fmla="*/ 3614059 h 4260500"/>
                <a:gd name="connsiteX6" fmla="*/ 342168 w 4305542"/>
                <a:gd name="connsiteY6" fmla="*/ 3614059 h 4260500"/>
                <a:gd name="connsiteX7" fmla="*/ 342168 w 4305542"/>
                <a:gd name="connsiteY7" fmla="*/ 1445188 h 4260500"/>
                <a:gd name="connsiteX8" fmla="*/ 0 w 4305542"/>
                <a:gd name="connsiteY8" fmla="*/ 1445188 h 4260500"/>
                <a:gd name="connsiteX9" fmla="*/ 2000634 w 4305542"/>
                <a:gd name="connsiteY9" fmla="*/ 0 h 4260500"/>
                <a:gd name="connsiteX10" fmla="*/ 4001268 w 4305542"/>
                <a:gd name="connsiteY10" fmla="*/ 1445188 h 4260500"/>
                <a:gd name="connsiteX11" fmla="*/ 3659101 w 4305542"/>
                <a:gd name="connsiteY11" fmla="*/ 1445188 h 4260500"/>
                <a:gd name="connsiteX12" fmla="*/ 3657271 w 4305542"/>
                <a:gd name="connsiteY12" fmla="*/ 1960474 h 4260500"/>
                <a:gd name="connsiteX13" fmla="*/ 4305541 w 4305542"/>
                <a:gd name="connsiteY13" fmla="*/ 4260500 h 4260500"/>
                <a:gd name="connsiteX0" fmla="*/ 3659101 w 4001268"/>
                <a:gd name="connsiteY0" fmla="*/ 3614059 h 3614059"/>
                <a:gd name="connsiteX1" fmla="*/ 3372234 w 4001268"/>
                <a:gd name="connsiteY1" fmla="*/ 3614059 h 3614059"/>
                <a:gd name="connsiteX2" fmla="*/ 3368677 w 4001268"/>
                <a:gd name="connsiteY2" fmla="*/ 2037434 h 3614059"/>
                <a:gd name="connsiteX3" fmla="*/ 3372234 w 4001268"/>
                <a:gd name="connsiteY3" fmla="*/ 1559139 h 3614059"/>
                <a:gd name="connsiteX4" fmla="*/ 629034 w 4001268"/>
                <a:gd name="connsiteY4" fmla="*/ 1559139 h 3614059"/>
                <a:gd name="connsiteX5" fmla="*/ 629034 w 4001268"/>
                <a:gd name="connsiteY5" fmla="*/ 3614059 h 3614059"/>
                <a:gd name="connsiteX6" fmla="*/ 342168 w 4001268"/>
                <a:gd name="connsiteY6" fmla="*/ 3614059 h 3614059"/>
                <a:gd name="connsiteX7" fmla="*/ 342168 w 4001268"/>
                <a:gd name="connsiteY7" fmla="*/ 1445188 h 3614059"/>
                <a:gd name="connsiteX8" fmla="*/ 0 w 4001268"/>
                <a:gd name="connsiteY8" fmla="*/ 1445188 h 3614059"/>
                <a:gd name="connsiteX9" fmla="*/ 2000634 w 4001268"/>
                <a:gd name="connsiteY9" fmla="*/ 0 h 3614059"/>
                <a:gd name="connsiteX10" fmla="*/ 4001268 w 4001268"/>
                <a:gd name="connsiteY10" fmla="*/ 1445188 h 3614059"/>
                <a:gd name="connsiteX11" fmla="*/ 3659101 w 4001268"/>
                <a:gd name="connsiteY11" fmla="*/ 1445188 h 3614059"/>
                <a:gd name="connsiteX12" fmla="*/ 3657271 w 4001268"/>
                <a:gd name="connsiteY12" fmla="*/ 1960474 h 3614059"/>
                <a:gd name="connsiteX0" fmla="*/ 3372234 w 4001268"/>
                <a:gd name="connsiteY0" fmla="*/ 3614059 h 3614059"/>
                <a:gd name="connsiteX1" fmla="*/ 3368677 w 4001268"/>
                <a:gd name="connsiteY1" fmla="*/ 2037434 h 3614059"/>
                <a:gd name="connsiteX2" fmla="*/ 3372234 w 4001268"/>
                <a:gd name="connsiteY2" fmla="*/ 1559139 h 3614059"/>
                <a:gd name="connsiteX3" fmla="*/ 629034 w 4001268"/>
                <a:gd name="connsiteY3" fmla="*/ 1559139 h 3614059"/>
                <a:gd name="connsiteX4" fmla="*/ 629034 w 4001268"/>
                <a:gd name="connsiteY4" fmla="*/ 3614059 h 3614059"/>
                <a:gd name="connsiteX5" fmla="*/ 342168 w 4001268"/>
                <a:gd name="connsiteY5" fmla="*/ 3614059 h 3614059"/>
                <a:gd name="connsiteX6" fmla="*/ 342168 w 4001268"/>
                <a:gd name="connsiteY6" fmla="*/ 1445188 h 3614059"/>
                <a:gd name="connsiteX7" fmla="*/ 0 w 4001268"/>
                <a:gd name="connsiteY7" fmla="*/ 1445188 h 3614059"/>
                <a:gd name="connsiteX8" fmla="*/ 2000634 w 4001268"/>
                <a:gd name="connsiteY8" fmla="*/ 0 h 3614059"/>
                <a:gd name="connsiteX9" fmla="*/ 4001268 w 4001268"/>
                <a:gd name="connsiteY9" fmla="*/ 1445188 h 3614059"/>
                <a:gd name="connsiteX10" fmla="*/ 3659101 w 4001268"/>
                <a:gd name="connsiteY10" fmla="*/ 1445188 h 3614059"/>
                <a:gd name="connsiteX11" fmla="*/ 3657271 w 4001268"/>
                <a:gd name="connsiteY11" fmla="*/ 1960474 h 3614059"/>
                <a:gd name="connsiteX0" fmla="*/ 3368677 w 4001268"/>
                <a:gd name="connsiteY0" fmla="*/ 2037434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271 w 4001268"/>
                <a:gd name="connsiteY10" fmla="*/ 1960474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677" y="2037434"/>
                  </a:moveTo>
                  <a:cubicBezTo>
                    <a:pt x="3369863" y="1878002"/>
                    <a:pt x="3371048" y="1718571"/>
                    <a:pt x="3372234" y="1559139"/>
                  </a:cubicBezTo>
                  <a:lnTo>
                    <a:pt x="629034" y="1559139"/>
                  </a:lnTo>
                  <a:lnTo>
                    <a:pt x="629034" y="3614059"/>
                  </a:lnTo>
                  <a:lnTo>
                    <a:pt x="342168" y="3614059"/>
                  </a:lnTo>
                  <a:lnTo>
                    <a:pt x="342168" y="1445188"/>
                  </a:lnTo>
                  <a:lnTo>
                    <a:pt x="0" y="1445188"/>
                  </a:lnTo>
                  <a:lnTo>
                    <a:pt x="2000634" y="0"/>
                  </a:lnTo>
                  <a:lnTo>
                    <a:pt x="4001268" y="1445188"/>
                  </a:lnTo>
                  <a:lnTo>
                    <a:pt x="3659101" y="1445188"/>
                  </a:lnTo>
                  <a:lnTo>
                    <a:pt x="3657271" y="1960474"/>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a:extLst>
                <a:ext uri="{FF2B5EF4-FFF2-40B4-BE49-F238E27FC236}">
                  <a16:creationId xmlns:a16="http://schemas.microsoft.com/office/drawing/2014/main" id="{6933B904-3019-4E33-BD48-2FDFB455AB9D}"/>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a:extLst>
                <a:ext uri="{FF2B5EF4-FFF2-40B4-BE49-F238E27FC236}">
                  <a16:creationId xmlns:a16="http://schemas.microsoft.com/office/drawing/2014/main" id="{2D7B175A-98EE-46CE-983F-4B912FB308FD}"/>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a:extLst>
                <a:ext uri="{FF2B5EF4-FFF2-40B4-BE49-F238E27FC236}">
                  <a16:creationId xmlns:a16="http://schemas.microsoft.com/office/drawing/2014/main" id="{BF95C2C4-90CC-4965-9F27-4403818E22F7}"/>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a:extLst>
                <a:ext uri="{FF2B5EF4-FFF2-40B4-BE49-F238E27FC236}">
                  <a16:creationId xmlns:a16="http://schemas.microsoft.com/office/drawing/2014/main" id="{914B7A9F-35BE-4B14-949B-0BF6AC6F362D}"/>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a:extLst>
                <a:ext uri="{FF2B5EF4-FFF2-40B4-BE49-F238E27FC236}">
                  <a16:creationId xmlns:a16="http://schemas.microsoft.com/office/drawing/2014/main" id="{10B92717-517B-4C9E-BCD4-27F5AAD7CFEE}"/>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a:extLst>
                <a:ext uri="{FF2B5EF4-FFF2-40B4-BE49-F238E27FC236}">
                  <a16:creationId xmlns:a16="http://schemas.microsoft.com/office/drawing/2014/main" id="{C43171D0-6479-4777-AC5F-B37A94B075AE}"/>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Cylinder 828">
              <a:extLst>
                <a:ext uri="{FF2B5EF4-FFF2-40B4-BE49-F238E27FC236}">
                  <a16:creationId xmlns:a16="http://schemas.microsoft.com/office/drawing/2014/main" id="{5A701A88-31A7-46BB-8407-35C86E937A97}"/>
                </a:ext>
              </a:extLst>
            </p:cNvPr>
            <p:cNvSpPr/>
            <p:nvPr/>
          </p:nvSpPr>
          <p:spPr bwMode="auto">
            <a:xfrm>
              <a:off x="5335724" y="3170126"/>
              <a:ext cx="2391318" cy="3141626"/>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grpSp>
      <p:grpSp>
        <p:nvGrpSpPr>
          <p:cNvPr id="13" name="Group 12"/>
          <p:cNvGrpSpPr/>
          <p:nvPr/>
        </p:nvGrpSpPr>
        <p:grpSpPr>
          <a:xfrm>
            <a:off x="2510368" y="2438221"/>
            <a:ext cx="1373656" cy="744662"/>
            <a:chOff x="2520437" y="2198161"/>
            <a:chExt cx="1346844" cy="730127"/>
          </a:xfrm>
        </p:grpSpPr>
        <p:sp>
          <p:nvSpPr>
            <p:cNvPr id="146" name="Rectangle 145">
              <a:extLst>
                <a:ext uri="{FF2B5EF4-FFF2-40B4-BE49-F238E27FC236}">
                  <a16:creationId xmlns:a16="http://schemas.microsoft.com/office/drawing/2014/main" id="{431212F0-9C1C-419E-9A3E-E3B4F9A389DC}"/>
                </a:ext>
              </a:extLst>
            </p:cNvPr>
            <p:cNvSpPr/>
            <p:nvPr/>
          </p:nvSpPr>
          <p:spPr>
            <a:xfrm>
              <a:off x="2520437" y="2678989"/>
              <a:ext cx="1346844" cy="249299"/>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Factory </a:t>
              </a:r>
            </a:p>
          </p:txBody>
        </p:sp>
        <p:grpSp>
          <p:nvGrpSpPr>
            <p:cNvPr id="107" name="Group 106">
              <a:extLst>
                <a:ext uri="{FF2B5EF4-FFF2-40B4-BE49-F238E27FC236}">
                  <a16:creationId xmlns:a16="http://schemas.microsoft.com/office/drawing/2014/main" id="{1BEEFCC4-AE11-45A2-B217-D82598FC718F}"/>
                </a:ext>
              </a:extLst>
            </p:cNvPr>
            <p:cNvGrpSpPr/>
            <p:nvPr/>
          </p:nvGrpSpPr>
          <p:grpSpPr>
            <a:xfrm>
              <a:off x="2935903" y="2198161"/>
              <a:ext cx="423284" cy="416651"/>
              <a:chOff x="5279190" y="5401430"/>
              <a:chExt cx="1101836" cy="1106637"/>
            </a:xfrm>
          </p:grpSpPr>
          <p:sp>
            <p:nvSpPr>
              <p:cNvPr id="108" name="Freeform: Shape 815">
                <a:extLst>
                  <a:ext uri="{FF2B5EF4-FFF2-40B4-BE49-F238E27FC236}">
                    <a16:creationId xmlns:a16="http://schemas.microsoft.com/office/drawing/2014/main" id="{1F0FFF7D-E8B8-4D12-96E7-D717E92D0340}"/>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109" name="Freeform: Shape 816">
                <a:extLst>
                  <a:ext uri="{FF2B5EF4-FFF2-40B4-BE49-F238E27FC236}">
                    <a16:creationId xmlns:a16="http://schemas.microsoft.com/office/drawing/2014/main" id="{778C17F7-AE6F-4F65-B124-DDAA7C3DD94C}"/>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110" name="Freeform: Shape 817">
                <a:extLst>
                  <a:ext uri="{FF2B5EF4-FFF2-40B4-BE49-F238E27FC236}">
                    <a16:creationId xmlns:a16="http://schemas.microsoft.com/office/drawing/2014/main" id="{4E3289B4-70F7-45F9-9EF5-B0312795CD2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111" name="Freeform: Shape 818">
                <a:extLst>
                  <a:ext uri="{FF2B5EF4-FFF2-40B4-BE49-F238E27FC236}">
                    <a16:creationId xmlns:a16="http://schemas.microsoft.com/office/drawing/2014/main" id="{87E83B61-5560-405F-903C-374D405DC5E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112" name="Freeform: Shape 819">
                <a:extLst>
                  <a:ext uri="{FF2B5EF4-FFF2-40B4-BE49-F238E27FC236}">
                    <a16:creationId xmlns:a16="http://schemas.microsoft.com/office/drawing/2014/main" id="{3BBA9170-876C-409D-A8E1-557F00A7A508}"/>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solidFill>
                <a:srgbClr val="F7F7F7"/>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grpSp>
      </p:grpSp>
      <p:sp>
        <p:nvSpPr>
          <p:cNvPr id="118" name="Rectangle 117">
            <a:extLst>
              <a:ext uri="{FF2B5EF4-FFF2-40B4-BE49-F238E27FC236}">
                <a16:creationId xmlns:a16="http://schemas.microsoft.com/office/drawing/2014/main" id="{A4968F11-44F2-4211-9062-977108EA3A42}"/>
              </a:ext>
            </a:extLst>
          </p:cNvPr>
          <p:cNvSpPr/>
          <p:nvPr/>
        </p:nvSpPr>
        <p:spPr>
          <a:xfrm>
            <a:off x="9661780" y="5649548"/>
            <a:ext cx="1087038" cy="406265"/>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Analysis Services</a:t>
            </a:r>
          </a:p>
        </p:txBody>
      </p:sp>
      <p:sp>
        <p:nvSpPr>
          <p:cNvPr id="126" name="Right Bracket 125"/>
          <p:cNvSpPr/>
          <p:nvPr/>
        </p:nvSpPr>
        <p:spPr>
          <a:xfrm>
            <a:off x="1800667" y="2025101"/>
            <a:ext cx="89293" cy="4112959"/>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020">
              <a:solidFill>
                <a:srgbClr val="505050"/>
              </a:solidFill>
              <a:latin typeface="Segoe UI"/>
            </a:endParaRPr>
          </a:p>
        </p:txBody>
      </p:sp>
      <p:cxnSp>
        <p:nvCxnSpPr>
          <p:cNvPr id="127" name="Straight Arrow Connector 126"/>
          <p:cNvCxnSpPr/>
          <p:nvPr/>
        </p:nvCxnSpPr>
        <p:spPr>
          <a:xfrm>
            <a:off x="1912909" y="2808982"/>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912909" y="5508386"/>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431212F0-9C1C-419E-9A3E-E3B4F9A389DC}"/>
              </a:ext>
            </a:extLst>
          </p:cNvPr>
          <p:cNvSpPr/>
          <p:nvPr/>
        </p:nvSpPr>
        <p:spPr>
          <a:xfrm>
            <a:off x="2510368" y="5628025"/>
            <a:ext cx="1373656" cy="254262"/>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Factory </a:t>
            </a:r>
          </a:p>
        </p:txBody>
      </p:sp>
      <p:grpSp>
        <p:nvGrpSpPr>
          <p:cNvPr id="131" name="Group 130">
            <a:extLst>
              <a:ext uri="{FF2B5EF4-FFF2-40B4-BE49-F238E27FC236}">
                <a16:creationId xmlns:a16="http://schemas.microsoft.com/office/drawing/2014/main" id="{1BEEFCC4-AE11-45A2-B217-D82598FC718F}"/>
              </a:ext>
            </a:extLst>
          </p:cNvPr>
          <p:cNvGrpSpPr/>
          <p:nvPr/>
        </p:nvGrpSpPr>
        <p:grpSpPr>
          <a:xfrm>
            <a:off x="2934105" y="5137626"/>
            <a:ext cx="431710" cy="424945"/>
            <a:chOff x="5279190" y="5401430"/>
            <a:chExt cx="1101836" cy="1106637"/>
          </a:xfrm>
        </p:grpSpPr>
        <p:sp>
          <p:nvSpPr>
            <p:cNvPr id="132" name="Freeform: Shape 815">
              <a:extLst>
                <a:ext uri="{FF2B5EF4-FFF2-40B4-BE49-F238E27FC236}">
                  <a16:creationId xmlns:a16="http://schemas.microsoft.com/office/drawing/2014/main" id="{1F0FFF7D-E8B8-4D12-96E7-D717E92D0340}"/>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133" name="Freeform: Shape 816">
              <a:extLst>
                <a:ext uri="{FF2B5EF4-FFF2-40B4-BE49-F238E27FC236}">
                  <a16:creationId xmlns:a16="http://schemas.microsoft.com/office/drawing/2014/main" id="{778C17F7-AE6F-4F65-B124-DDAA7C3DD94C}"/>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134" name="Freeform: Shape 817">
              <a:extLst>
                <a:ext uri="{FF2B5EF4-FFF2-40B4-BE49-F238E27FC236}">
                  <a16:creationId xmlns:a16="http://schemas.microsoft.com/office/drawing/2014/main" id="{4E3289B4-70F7-45F9-9EF5-B0312795CD2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135" name="Freeform: Shape 818">
              <a:extLst>
                <a:ext uri="{FF2B5EF4-FFF2-40B4-BE49-F238E27FC236}">
                  <a16:creationId xmlns:a16="http://schemas.microsoft.com/office/drawing/2014/main" id="{87E83B61-5560-405F-903C-374D405DC5E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136" name="Freeform: Shape 819">
              <a:extLst>
                <a:ext uri="{FF2B5EF4-FFF2-40B4-BE49-F238E27FC236}">
                  <a16:creationId xmlns:a16="http://schemas.microsoft.com/office/drawing/2014/main" id="{3BBA9170-876C-409D-A8E1-557F00A7A508}"/>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solidFill>
              <a:srgbClr val="F7F7F7"/>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grpSp>
      <p:cxnSp>
        <p:nvCxnSpPr>
          <p:cNvPr id="145" name="Straight Arrow Connector 144">
            <a:extLst>
              <a:ext uri="{FF2B5EF4-FFF2-40B4-BE49-F238E27FC236}">
                <a16:creationId xmlns:a16="http://schemas.microsoft.com/office/drawing/2014/main" id="{D463DB87-AD00-476A-811E-75120600D506}"/>
              </a:ext>
            </a:extLst>
          </p:cNvPr>
          <p:cNvCxnSpPr>
            <a:cxnSpLocks/>
          </p:cNvCxnSpPr>
          <p:nvPr/>
        </p:nvCxnSpPr>
        <p:spPr>
          <a:xfrm>
            <a:off x="10748818" y="5344941"/>
            <a:ext cx="156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41BAC498-426B-4A46-9F7A-6DF9D896A3BD}"/>
              </a:ext>
            </a:extLst>
          </p:cNvPr>
          <p:cNvCxnSpPr>
            <a:cxnSpLocks/>
          </p:cNvCxnSpPr>
          <p:nvPr/>
        </p:nvCxnSpPr>
        <p:spPr>
          <a:xfrm>
            <a:off x="3495993" y="5508386"/>
            <a:ext cx="506860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AAAA16F-B349-4181-8FD7-AA3DBD373B92}"/>
              </a:ext>
            </a:extLst>
          </p:cNvPr>
          <p:cNvGrpSpPr/>
          <p:nvPr/>
        </p:nvGrpSpPr>
        <p:grpSpPr>
          <a:xfrm>
            <a:off x="11007345" y="4917098"/>
            <a:ext cx="1001716" cy="591067"/>
            <a:chOff x="10791630" y="4209709"/>
            <a:chExt cx="982164" cy="579530"/>
          </a:xfrm>
        </p:grpSpPr>
        <p:sp useBgFill="1">
          <p:nvSpPr>
            <p:cNvPr id="223" name="Freeform 50">
              <a:extLst>
                <a:ext uri="{FF2B5EF4-FFF2-40B4-BE49-F238E27FC236}">
                  <a16:creationId xmlns:a16="http://schemas.microsoft.com/office/drawing/2014/main" id="{F8506A53-468A-48DB-868E-6016DC57DD5C}"/>
                </a:ext>
              </a:extLst>
            </p:cNvPr>
            <p:cNvSpPr>
              <a:spLocks noChangeArrowheads="1"/>
            </p:cNvSpPr>
            <p:nvPr/>
          </p:nvSpPr>
          <p:spPr bwMode="auto">
            <a:xfrm>
              <a:off x="11339477" y="4489574"/>
              <a:ext cx="434317" cy="299665"/>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24" name="Freeform 52">
              <a:extLst>
                <a:ext uri="{FF2B5EF4-FFF2-40B4-BE49-F238E27FC236}">
                  <a16:creationId xmlns:a16="http://schemas.microsoft.com/office/drawing/2014/main" id="{AE1CB51B-0948-4D2F-869A-B888A26D3527}"/>
                </a:ext>
              </a:extLst>
            </p:cNvPr>
            <p:cNvSpPr>
              <a:spLocks noChangeArrowheads="1"/>
            </p:cNvSpPr>
            <p:nvPr/>
          </p:nvSpPr>
          <p:spPr bwMode="auto">
            <a:xfrm>
              <a:off x="10910440" y="4209709"/>
              <a:ext cx="748504" cy="472601"/>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25" name="Line 54">
              <a:extLst>
                <a:ext uri="{FF2B5EF4-FFF2-40B4-BE49-F238E27FC236}">
                  <a16:creationId xmlns:a16="http://schemas.microsoft.com/office/drawing/2014/main" id="{9FF5AB14-5786-4B1A-9B7F-898087C96511}"/>
                </a:ext>
              </a:extLst>
            </p:cNvPr>
            <p:cNvSpPr>
              <a:spLocks noChangeShapeType="1"/>
            </p:cNvSpPr>
            <p:nvPr/>
          </p:nvSpPr>
          <p:spPr bwMode="auto">
            <a:xfrm flipH="1">
              <a:off x="11348717" y="4565480"/>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26" name="Line 55">
              <a:extLst>
                <a:ext uri="{FF2B5EF4-FFF2-40B4-BE49-F238E27FC236}">
                  <a16:creationId xmlns:a16="http://schemas.microsoft.com/office/drawing/2014/main" id="{FF5ACFA3-8BB5-4718-B850-BC92D2C73ED0}"/>
                </a:ext>
              </a:extLst>
            </p:cNvPr>
            <p:cNvSpPr>
              <a:spLocks noChangeShapeType="1"/>
            </p:cNvSpPr>
            <p:nvPr/>
          </p:nvSpPr>
          <p:spPr bwMode="auto">
            <a:xfrm flipH="1">
              <a:off x="11484689" y="4618944"/>
              <a:ext cx="116170"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27" name="Line 56">
              <a:extLst>
                <a:ext uri="{FF2B5EF4-FFF2-40B4-BE49-F238E27FC236}">
                  <a16:creationId xmlns:a16="http://schemas.microsoft.com/office/drawing/2014/main" id="{C8000D55-9E7E-42A2-A42B-0005D2FC9905}"/>
                </a:ext>
              </a:extLst>
            </p:cNvPr>
            <p:cNvSpPr>
              <a:spLocks noChangeShapeType="1"/>
            </p:cNvSpPr>
            <p:nvPr/>
          </p:nvSpPr>
          <p:spPr bwMode="auto">
            <a:xfrm flipH="1">
              <a:off x="11348717" y="4512015"/>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28" name="Freeform 57">
              <a:extLst>
                <a:ext uri="{FF2B5EF4-FFF2-40B4-BE49-F238E27FC236}">
                  <a16:creationId xmlns:a16="http://schemas.microsoft.com/office/drawing/2014/main" id="{C5120D39-40C2-46DB-8B09-DD4EF30C4141}"/>
                </a:ext>
              </a:extLst>
            </p:cNvPr>
            <p:cNvSpPr>
              <a:spLocks noChangeArrowheads="1"/>
            </p:cNvSpPr>
            <p:nvPr/>
          </p:nvSpPr>
          <p:spPr bwMode="auto">
            <a:xfrm>
              <a:off x="11402843" y="4369442"/>
              <a:ext cx="80526" cy="80527"/>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29" name="Freeform 58">
              <a:extLst>
                <a:ext uri="{FF2B5EF4-FFF2-40B4-BE49-F238E27FC236}">
                  <a16:creationId xmlns:a16="http://schemas.microsoft.com/office/drawing/2014/main" id="{E866116F-2F56-49F1-BF10-7CD235D651BC}"/>
                </a:ext>
              </a:extLst>
            </p:cNvPr>
            <p:cNvSpPr>
              <a:spLocks noChangeArrowheads="1"/>
            </p:cNvSpPr>
            <p:nvPr/>
          </p:nvSpPr>
          <p:spPr bwMode="auto">
            <a:xfrm>
              <a:off x="11134859" y="4436769"/>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30" name="Freeform 59">
              <a:extLst>
                <a:ext uri="{FF2B5EF4-FFF2-40B4-BE49-F238E27FC236}">
                  <a16:creationId xmlns:a16="http://schemas.microsoft.com/office/drawing/2014/main" id="{3B0CACA5-C0D2-44E4-AAAB-059B653BA749}"/>
                </a:ext>
              </a:extLst>
            </p:cNvPr>
            <p:cNvSpPr>
              <a:spLocks noChangeArrowheads="1"/>
            </p:cNvSpPr>
            <p:nvPr/>
          </p:nvSpPr>
          <p:spPr bwMode="auto">
            <a:xfrm>
              <a:off x="11000207" y="4302117"/>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31" name="Freeform 60">
              <a:extLst>
                <a:ext uri="{FF2B5EF4-FFF2-40B4-BE49-F238E27FC236}">
                  <a16:creationId xmlns:a16="http://schemas.microsoft.com/office/drawing/2014/main" id="{0BC5A84F-43BE-4BBA-BEAF-AC19F56917E5}"/>
                </a:ext>
              </a:extLst>
            </p:cNvPr>
            <p:cNvSpPr>
              <a:spLocks noChangeArrowheads="1"/>
            </p:cNvSpPr>
            <p:nvPr/>
          </p:nvSpPr>
          <p:spPr bwMode="auto">
            <a:xfrm>
              <a:off x="11309115" y="4275715"/>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32" name="Freeform 61">
              <a:extLst>
                <a:ext uri="{FF2B5EF4-FFF2-40B4-BE49-F238E27FC236}">
                  <a16:creationId xmlns:a16="http://schemas.microsoft.com/office/drawing/2014/main" id="{FFCF5EC0-1A29-4DBA-BBB6-FAE772A6D58D}"/>
                </a:ext>
              </a:extLst>
            </p:cNvPr>
            <p:cNvSpPr>
              <a:spLocks noChangeArrowheads="1"/>
            </p:cNvSpPr>
            <p:nvPr/>
          </p:nvSpPr>
          <p:spPr bwMode="auto">
            <a:xfrm>
              <a:off x="11497890" y="4275715"/>
              <a:ext cx="80526"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33" name="Line 62">
              <a:extLst>
                <a:ext uri="{FF2B5EF4-FFF2-40B4-BE49-F238E27FC236}">
                  <a16:creationId xmlns:a16="http://schemas.microsoft.com/office/drawing/2014/main" id="{1DE519CC-0E0C-4CC2-83B8-F398BB55BA30}"/>
                </a:ext>
              </a:extLst>
            </p:cNvPr>
            <p:cNvSpPr>
              <a:spLocks noChangeShapeType="1"/>
            </p:cNvSpPr>
            <p:nvPr/>
          </p:nvSpPr>
          <p:spPr bwMode="auto">
            <a:xfrm flipV="1">
              <a:off x="11478089" y="4348321"/>
              <a:ext cx="38284" cy="40924"/>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34" name="Line 63">
              <a:extLst>
                <a:ext uri="{FF2B5EF4-FFF2-40B4-BE49-F238E27FC236}">
                  <a16:creationId xmlns:a16="http://schemas.microsoft.com/office/drawing/2014/main" id="{274E054D-5200-4B02-9774-9FEBBACEE3D3}"/>
                </a:ext>
              </a:extLst>
            </p:cNvPr>
            <p:cNvSpPr>
              <a:spLocks noChangeShapeType="1"/>
            </p:cNvSpPr>
            <p:nvPr/>
          </p:nvSpPr>
          <p:spPr bwMode="auto">
            <a:xfrm>
              <a:off x="11371160" y="4349641"/>
              <a:ext cx="38283" cy="38283"/>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35" name="Line 64">
              <a:extLst>
                <a:ext uri="{FF2B5EF4-FFF2-40B4-BE49-F238E27FC236}">
                  <a16:creationId xmlns:a16="http://schemas.microsoft.com/office/drawing/2014/main" id="{9F9BF960-4B5C-4F70-A930-8F5A66CB6408}"/>
                </a:ext>
              </a:extLst>
            </p:cNvPr>
            <p:cNvSpPr>
              <a:spLocks noChangeShapeType="1"/>
            </p:cNvSpPr>
            <p:nvPr/>
          </p:nvSpPr>
          <p:spPr bwMode="auto">
            <a:xfrm flipV="1">
              <a:off x="11210106" y="4348320"/>
              <a:ext cx="112210" cy="10957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36" name="Line 65">
              <a:extLst>
                <a:ext uri="{FF2B5EF4-FFF2-40B4-BE49-F238E27FC236}">
                  <a16:creationId xmlns:a16="http://schemas.microsoft.com/office/drawing/2014/main" id="{3B928CA0-9E8D-43D1-9DFC-4634A0F1CC39}"/>
                </a:ext>
              </a:extLst>
            </p:cNvPr>
            <p:cNvSpPr>
              <a:spLocks noChangeShapeType="1"/>
            </p:cNvSpPr>
            <p:nvPr/>
          </p:nvSpPr>
          <p:spPr bwMode="auto">
            <a:xfrm>
              <a:off x="11062253" y="4377363"/>
              <a:ext cx="79207" cy="79207"/>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37" name="Freeform 66">
              <a:extLst>
                <a:ext uri="{FF2B5EF4-FFF2-40B4-BE49-F238E27FC236}">
                  <a16:creationId xmlns:a16="http://schemas.microsoft.com/office/drawing/2014/main" id="{013A8509-41E6-4C18-9BEA-E3E2464D5406}"/>
                </a:ext>
              </a:extLst>
            </p:cNvPr>
            <p:cNvSpPr>
              <a:spLocks noChangeArrowheads="1"/>
            </p:cNvSpPr>
            <p:nvPr/>
          </p:nvSpPr>
          <p:spPr bwMode="auto">
            <a:xfrm>
              <a:off x="10791630" y="4489574"/>
              <a:ext cx="493722" cy="299665"/>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grpSp>
          <p:nvGrpSpPr>
            <p:cNvPr id="153" name="Group 152">
              <a:extLst>
                <a:ext uri="{FF2B5EF4-FFF2-40B4-BE49-F238E27FC236}">
                  <a16:creationId xmlns:a16="http://schemas.microsoft.com/office/drawing/2014/main" id="{DE98A571-5A30-4C43-8EC9-BBE5278533B5}"/>
                </a:ext>
              </a:extLst>
            </p:cNvPr>
            <p:cNvGrpSpPr/>
            <p:nvPr/>
          </p:nvGrpSpPr>
          <p:grpSpPr>
            <a:xfrm>
              <a:off x="10913128" y="4544291"/>
              <a:ext cx="243440" cy="185324"/>
              <a:chOff x="2502877" y="2643553"/>
              <a:chExt cx="3651737" cy="2779942"/>
            </a:xfrm>
          </p:grpSpPr>
          <p:cxnSp>
            <p:nvCxnSpPr>
              <p:cNvPr id="154" name="Straight Connector 153">
                <a:extLst>
                  <a:ext uri="{FF2B5EF4-FFF2-40B4-BE49-F238E27FC236}">
                    <a16:creationId xmlns:a16="http://schemas.microsoft.com/office/drawing/2014/main" id="{AA201B79-48DF-4CE1-A660-76EE2C933301}"/>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7DFF8DA-748D-4A42-A1BC-3EA296E54544}"/>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A88BE1F-D84C-49A8-AD37-F96D49F689A6}"/>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19F5BE5D-B2E8-4AE9-98BD-5CB0BFF18C6D}"/>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8" name="Freeform: Shape 581">
                <a:extLst>
                  <a:ext uri="{FF2B5EF4-FFF2-40B4-BE49-F238E27FC236}">
                    <a16:creationId xmlns:a16="http://schemas.microsoft.com/office/drawing/2014/main" id="{7FD3112F-1B1F-4DA6-A031-491CA8167398}"/>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182" name="Connector: Elbow 181">
            <a:extLst>
              <a:ext uri="{FF2B5EF4-FFF2-40B4-BE49-F238E27FC236}">
                <a16:creationId xmlns:a16="http://schemas.microsoft.com/office/drawing/2014/main" id="{83EEF3E3-AAE3-403F-B37C-ADB746618CFD}"/>
              </a:ext>
            </a:extLst>
          </p:cNvPr>
          <p:cNvCxnSpPr>
            <a:cxnSpLocks/>
          </p:cNvCxnSpPr>
          <p:nvPr/>
        </p:nvCxnSpPr>
        <p:spPr>
          <a:xfrm>
            <a:off x="5753386" y="3486778"/>
            <a:ext cx="2811211" cy="1890034"/>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id="{EB605B17-6B0B-4B1D-8985-FF2752C6F1C2}"/>
              </a:ext>
            </a:extLst>
          </p:cNvPr>
          <p:cNvSpPr/>
          <p:nvPr/>
        </p:nvSpPr>
        <p:spPr>
          <a:xfrm>
            <a:off x="7186033" y="5133102"/>
            <a:ext cx="718056" cy="249299"/>
          </a:xfrm>
          <a:prstGeom prst="rect">
            <a:avLst/>
          </a:prstGeom>
        </p:spPr>
        <p:txBody>
          <a:bodyPr wrap="square">
            <a:spAutoFit/>
          </a:bodyPr>
          <a:lstStyle/>
          <a:p>
            <a:pPr algn="ctr">
              <a:spcAft>
                <a:spcPts val="306"/>
              </a:spcAft>
              <a:buSzPct val="90000"/>
              <a:defRPr/>
            </a:pPr>
            <a:r>
              <a:rPr lang="en-US" sz="1020" kern="0" dirty="0">
                <a:solidFill>
                  <a:schemeClr val="tx2"/>
                </a:solidFill>
                <a:latin typeface="Segoe UI Semibold" panose="020B0702040204020203" pitchFamily="34" charset="0"/>
                <a:ea typeface="MS PGothic" panose="020B0600070205080204" pitchFamily="34" charset="-128"/>
                <a:cs typeface="Segoe UI Semibold" panose="020B0702040204020203" pitchFamily="34" charset="0"/>
              </a:rPr>
              <a:t>PolyBase</a:t>
            </a:r>
          </a:p>
        </p:txBody>
      </p:sp>
      <p:grpSp>
        <p:nvGrpSpPr>
          <p:cNvPr id="100" name="Group 99">
            <a:extLst>
              <a:ext uri="{FF2B5EF4-FFF2-40B4-BE49-F238E27FC236}">
                <a16:creationId xmlns:a16="http://schemas.microsoft.com/office/drawing/2014/main" id="{E6E660EF-ABDD-4597-B696-63F078DD1AA6}"/>
              </a:ext>
            </a:extLst>
          </p:cNvPr>
          <p:cNvGrpSpPr/>
          <p:nvPr/>
        </p:nvGrpSpPr>
        <p:grpSpPr>
          <a:xfrm>
            <a:off x="9962626" y="5158102"/>
            <a:ext cx="547230" cy="426058"/>
            <a:chOff x="2062250" y="1828801"/>
            <a:chExt cx="438091" cy="341085"/>
          </a:xfrm>
        </p:grpSpPr>
        <p:grpSp>
          <p:nvGrpSpPr>
            <p:cNvPr id="101" name="Group 100">
              <a:extLst>
                <a:ext uri="{FF2B5EF4-FFF2-40B4-BE49-F238E27FC236}">
                  <a16:creationId xmlns:a16="http://schemas.microsoft.com/office/drawing/2014/main" id="{8FFEA828-2F82-4D85-9A6A-9D99BCFA8BE2}"/>
                </a:ext>
              </a:extLst>
            </p:cNvPr>
            <p:cNvGrpSpPr/>
            <p:nvPr/>
          </p:nvGrpSpPr>
          <p:grpSpPr>
            <a:xfrm>
              <a:off x="2062250" y="1828801"/>
              <a:ext cx="180067" cy="140947"/>
              <a:chOff x="2438399" y="1828800"/>
              <a:chExt cx="1923143" cy="1799771"/>
            </a:xfrm>
            <a:noFill/>
          </p:grpSpPr>
          <p:sp>
            <p:nvSpPr>
              <p:cNvPr id="122" name="Rectangle 121">
                <a:extLst>
                  <a:ext uri="{FF2B5EF4-FFF2-40B4-BE49-F238E27FC236}">
                    <a16:creationId xmlns:a16="http://schemas.microsoft.com/office/drawing/2014/main" id="{7E4832CD-2A5D-4740-BC2A-7B5CF2CA461F}"/>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3" name="Straight Connector 122">
                <a:extLst>
                  <a:ext uri="{FF2B5EF4-FFF2-40B4-BE49-F238E27FC236}">
                    <a16:creationId xmlns:a16="http://schemas.microsoft.com/office/drawing/2014/main" id="{36903B6D-6B02-407C-8385-7D78C5C971D6}"/>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D19C0DA2-DD66-4D03-8D0D-541AD63FB99F}"/>
                </a:ext>
              </a:extLst>
            </p:cNvPr>
            <p:cNvGrpSpPr/>
            <p:nvPr/>
          </p:nvGrpSpPr>
          <p:grpSpPr>
            <a:xfrm>
              <a:off x="2093480" y="2028939"/>
              <a:ext cx="180067" cy="140947"/>
              <a:chOff x="2438399" y="1828800"/>
              <a:chExt cx="1923143" cy="1799771"/>
            </a:xfrm>
            <a:noFill/>
          </p:grpSpPr>
          <p:sp>
            <p:nvSpPr>
              <p:cNvPr id="120" name="Rectangle 119">
                <a:extLst>
                  <a:ext uri="{FF2B5EF4-FFF2-40B4-BE49-F238E27FC236}">
                    <a16:creationId xmlns:a16="http://schemas.microsoft.com/office/drawing/2014/main" id="{D07FD3CB-FFA2-4DB7-BD6B-900A0EB23822}"/>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1" name="Straight Connector 120">
                <a:extLst>
                  <a:ext uri="{FF2B5EF4-FFF2-40B4-BE49-F238E27FC236}">
                    <a16:creationId xmlns:a16="http://schemas.microsoft.com/office/drawing/2014/main" id="{DD28FFCA-021F-4D05-8FB2-F3CF4A11E289}"/>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3F058DB0-0960-465B-9205-0E2E95F538DE}"/>
                </a:ext>
              </a:extLst>
            </p:cNvPr>
            <p:cNvGrpSpPr/>
            <p:nvPr/>
          </p:nvGrpSpPr>
          <p:grpSpPr>
            <a:xfrm>
              <a:off x="2320274" y="1907031"/>
              <a:ext cx="180067" cy="140947"/>
              <a:chOff x="2438399" y="1828800"/>
              <a:chExt cx="1923143" cy="1799771"/>
            </a:xfrm>
            <a:noFill/>
          </p:grpSpPr>
          <p:sp>
            <p:nvSpPr>
              <p:cNvPr id="117" name="Rectangle 116">
                <a:extLst>
                  <a:ext uri="{FF2B5EF4-FFF2-40B4-BE49-F238E27FC236}">
                    <a16:creationId xmlns:a16="http://schemas.microsoft.com/office/drawing/2014/main" id="{294EE5B6-33AC-48D8-BF7A-B6DADB5A338E}"/>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9" name="Straight Connector 118">
                <a:extLst>
                  <a:ext uri="{FF2B5EF4-FFF2-40B4-BE49-F238E27FC236}">
                    <a16:creationId xmlns:a16="http://schemas.microsoft.com/office/drawing/2014/main" id="{C444C56E-9D3E-413E-ABC8-267781C16724}"/>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BFBA4EA5-0195-4AD3-8D8C-E71212124A1E}"/>
                </a:ext>
              </a:extLst>
            </p:cNvPr>
            <p:cNvGrpSpPr/>
            <p:nvPr/>
          </p:nvGrpSpPr>
          <p:grpSpPr>
            <a:xfrm>
              <a:off x="2129218" y="1891046"/>
              <a:ext cx="303775" cy="247510"/>
              <a:chOff x="2129218" y="1898304"/>
              <a:chExt cx="303775" cy="247510"/>
            </a:xfrm>
          </p:grpSpPr>
          <p:sp>
            <p:nvSpPr>
              <p:cNvPr id="105" name="Oval 104">
                <a:extLst>
                  <a:ext uri="{FF2B5EF4-FFF2-40B4-BE49-F238E27FC236}">
                    <a16:creationId xmlns:a16="http://schemas.microsoft.com/office/drawing/2014/main" id="{15EFB9D0-39F6-4216-8CB3-5D6E39DE08F3}"/>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Oval 105">
                <a:extLst>
                  <a:ext uri="{FF2B5EF4-FFF2-40B4-BE49-F238E27FC236}">
                    <a16:creationId xmlns:a16="http://schemas.microsoft.com/office/drawing/2014/main" id="{EA838810-6828-4A36-AE20-4015AE3F53C0}"/>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Oval 112">
                <a:extLst>
                  <a:ext uri="{FF2B5EF4-FFF2-40B4-BE49-F238E27FC236}">
                    <a16:creationId xmlns:a16="http://schemas.microsoft.com/office/drawing/2014/main" id="{F2FF9D88-8365-4530-88B7-F4B422CFA3CE}"/>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4" name="Straight Connector 113">
                <a:extLst>
                  <a:ext uri="{FF2B5EF4-FFF2-40B4-BE49-F238E27FC236}">
                    <a16:creationId xmlns:a16="http://schemas.microsoft.com/office/drawing/2014/main" id="{97FE9394-C511-4AE4-978C-A7DDC538D481}"/>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DEC485A-B554-4014-9319-8FCB9E70137D}"/>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548504-0513-406E-A9B4-0F4EC2B4DABA}"/>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0443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733860E6-A3DB-423A-9D7E-1A74591D2AB6}"/>
              </a:ext>
            </a:extLst>
          </p:cNvPr>
          <p:cNvSpPr/>
          <p:nvPr/>
        </p:nvSpPr>
        <p:spPr bwMode="auto">
          <a:xfrm>
            <a:off x="2135993"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INGEST</a:t>
            </a:r>
          </a:p>
        </p:txBody>
      </p:sp>
      <p:sp>
        <p:nvSpPr>
          <p:cNvPr id="139" name="Rectangle 138">
            <a:extLst>
              <a:ext uri="{FF2B5EF4-FFF2-40B4-BE49-F238E27FC236}">
                <a16:creationId xmlns:a16="http://schemas.microsoft.com/office/drawing/2014/main" id="{339C63CC-B2CA-4E42-A0C4-401B0003E303}"/>
              </a:ext>
            </a:extLst>
          </p:cNvPr>
          <p:cNvSpPr/>
          <p:nvPr/>
        </p:nvSpPr>
        <p:spPr bwMode="auto">
          <a:xfrm>
            <a:off x="4297265"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STORE</a:t>
            </a:r>
          </a:p>
        </p:txBody>
      </p:sp>
      <p:sp>
        <p:nvSpPr>
          <p:cNvPr id="140" name="Rectangle 139">
            <a:extLst>
              <a:ext uri="{FF2B5EF4-FFF2-40B4-BE49-F238E27FC236}">
                <a16:creationId xmlns:a16="http://schemas.microsoft.com/office/drawing/2014/main" id="{0FDA152A-EC7E-4C0F-9092-C3081B40F56B}"/>
              </a:ext>
            </a:extLst>
          </p:cNvPr>
          <p:cNvSpPr/>
          <p:nvPr/>
        </p:nvSpPr>
        <p:spPr bwMode="auto">
          <a:xfrm>
            <a:off x="6458538"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PREP &amp; TRAIN</a:t>
            </a:r>
          </a:p>
        </p:txBody>
      </p:sp>
      <p:sp>
        <p:nvSpPr>
          <p:cNvPr id="141" name="Rectangle 140">
            <a:extLst>
              <a:ext uri="{FF2B5EF4-FFF2-40B4-BE49-F238E27FC236}">
                <a16:creationId xmlns:a16="http://schemas.microsoft.com/office/drawing/2014/main" id="{2EFD137A-3997-4F91-86CD-D688C27D42BB}"/>
              </a:ext>
            </a:extLst>
          </p:cNvPr>
          <p:cNvSpPr/>
          <p:nvPr/>
        </p:nvSpPr>
        <p:spPr bwMode="auto">
          <a:xfrm>
            <a:off x="8619810"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MODEL &amp; SERVE</a:t>
            </a:r>
          </a:p>
        </p:txBody>
      </p:sp>
      <p:sp>
        <p:nvSpPr>
          <p:cNvPr id="3" name="Title 2">
            <a:extLst>
              <a:ext uri="{FF2B5EF4-FFF2-40B4-BE49-F238E27FC236}">
                <a16:creationId xmlns:a16="http://schemas.microsoft.com/office/drawing/2014/main" id="{084D7BB4-5811-4C8B-AB25-88F0BD45AC1E}"/>
              </a:ext>
            </a:extLst>
          </p:cNvPr>
          <p:cNvSpPr>
            <a:spLocks noGrp="1"/>
          </p:cNvSpPr>
          <p:nvPr>
            <p:ph type="title"/>
          </p:nvPr>
        </p:nvSpPr>
        <p:spPr/>
        <p:txBody>
          <a:bodyPr/>
          <a:lstStyle/>
          <a:p>
            <a:r>
              <a:rPr lang="en-US" dirty="0"/>
              <a:t>Cloud Data Warehouse variations</a:t>
            </a:r>
          </a:p>
        </p:txBody>
      </p:sp>
      <p:cxnSp>
        <p:nvCxnSpPr>
          <p:cNvPr id="79" name="Straight Arrow Connector 78">
            <a:extLst>
              <a:ext uri="{FF2B5EF4-FFF2-40B4-BE49-F238E27FC236}">
                <a16:creationId xmlns:a16="http://schemas.microsoft.com/office/drawing/2014/main" id="{D463DB87-AD00-476A-811E-75120600D506}"/>
              </a:ext>
            </a:extLst>
          </p:cNvPr>
          <p:cNvCxnSpPr>
            <a:cxnSpLocks/>
          </p:cNvCxnSpPr>
          <p:nvPr/>
        </p:nvCxnSpPr>
        <p:spPr>
          <a:xfrm>
            <a:off x="9617067" y="5344941"/>
            <a:ext cx="156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117772E9-7D22-41E3-A695-262A650F8E7B}"/>
              </a:ext>
            </a:extLst>
          </p:cNvPr>
          <p:cNvSpPr/>
          <p:nvPr/>
        </p:nvSpPr>
        <p:spPr>
          <a:xfrm>
            <a:off x="4680633" y="3751802"/>
            <a:ext cx="1495922" cy="249299"/>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Lake Store</a:t>
            </a:r>
          </a:p>
        </p:txBody>
      </p:sp>
      <p:sp>
        <p:nvSpPr>
          <p:cNvPr id="87" name="Rectangle 86">
            <a:extLst>
              <a:ext uri="{FF2B5EF4-FFF2-40B4-BE49-F238E27FC236}">
                <a16:creationId xmlns:a16="http://schemas.microsoft.com/office/drawing/2014/main" id="{B574FAA3-C1D9-42D0-A5DF-BDA7D87BBA25}"/>
              </a:ext>
            </a:extLst>
          </p:cNvPr>
          <p:cNvSpPr/>
          <p:nvPr/>
        </p:nvSpPr>
        <p:spPr>
          <a:xfrm>
            <a:off x="11065361" y="5653541"/>
            <a:ext cx="889721" cy="414353"/>
          </a:xfrm>
          <a:prstGeom prst="rect">
            <a:avLst/>
          </a:prstGeom>
        </p:spPr>
        <p:txBody>
          <a:bodyPr wrap="non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Analytical </a:t>
            </a:r>
            <a:b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dashboards</a:t>
            </a:r>
          </a:p>
        </p:txBody>
      </p:sp>
      <p:grpSp>
        <p:nvGrpSpPr>
          <p:cNvPr id="11" name="Group 10"/>
          <p:cNvGrpSpPr/>
          <p:nvPr/>
        </p:nvGrpSpPr>
        <p:grpSpPr>
          <a:xfrm>
            <a:off x="270136" y="5079003"/>
            <a:ext cx="1579838" cy="865044"/>
            <a:chOff x="263999" y="4368454"/>
            <a:chExt cx="1549001" cy="848159"/>
          </a:xfrm>
        </p:grpSpPr>
        <p:grpSp>
          <p:nvGrpSpPr>
            <p:cNvPr id="163" name="Group 162">
              <a:extLst>
                <a:ext uri="{FF2B5EF4-FFF2-40B4-BE49-F238E27FC236}">
                  <a16:creationId xmlns:a16="http://schemas.microsoft.com/office/drawing/2014/main" id="{481E0EED-28F1-4BA4-BF0B-FAA951F288AD}"/>
                </a:ext>
              </a:extLst>
            </p:cNvPr>
            <p:cNvGrpSpPr/>
            <p:nvPr/>
          </p:nvGrpSpPr>
          <p:grpSpPr>
            <a:xfrm>
              <a:off x="816403" y="4368454"/>
              <a:ext cx="444192" cy="386556"/>
              <a:chOff x="1777107" y="1240971"/>
              <a:chExt cx="1471494" cy="1280568"/>
            </a:xfrm>
          </p:grpSpPr>
          <p:sp>
            <p:nvSpPr>
              <p:cNvPr id="164" name="Freeform 18">
                <a:extLst>
                  <a:ext uri="{FF2B5EF4-FFF2-40B4-BE49-F238E27FC236}">
                    <a16:creationId xmlns:a16="http://schemas.microsoft.com/office/drawing/2014/main" id="{4F22BB13-76F4-4FDE-BAAA-39A8F9C1A146}"/>
                  </a:ext>
                </a:extLst>
              </p:cNvPr>
              <p:cNvSpPr>
                <a:spLocks noChangeArrowheads="1"/>
              </p:cNvSpPr>
              <p:nvPr/>
            </p:nvSpPr>
            <p:spPr bwMode="auto">
              <a:xfrm>
                <a:off x="1777107" y="1240971"/>
                <a:ext cx="1471494" cy="115101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165" name="Line 19">
                <a:extLst>
                  <a:ext uri="{FF2B5EF4-FFF2-40B4-BE49-F238E27FC236}">
                    <a16:creationId xmlns:a16="http://schemas.microsoft.com/office/drawing/2014/main" id="{23F838E1-05D8-46F6-BF37-0B2B57762116}"/>
                  </a:ext>
                </a:extLst>
              </p:cNvPr>
              <p:cNvSpPr>
                <a:spLocks noChangeShapeType="1"/>
              </p:cNvSpPr>
              <p:nvPr/>
            </p:nvSpPr>
            <p:spPr bwMode="auto">
              <a:xfrm>
                <a:off x="2060746" y="2521539"/>
                <a:ext cx="90421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66" name="Line 20">
                <a:extLst>
                  <a:ext uri="{FF2B5EF4-FFF2-40B4-BE49-F238E27FC236}">
                    <a16:creationId xmlns:a16="http://schemas.microsoft.com/office/drawing/2014/main" id="{A5BC92CC-2B48-4C0B-9C1F-A7A74704CA62}"/>
                  </a:ext>
                </a:extLst>
              </p:cNvPr>
              <p:cNvSpPr>
                <a:spLocks noChangeShapeType="1"/>
              </p:cNvSpPr>
              <p:nvPr/>
            </p:nvSpPr>
            <p:spPr bwMode="auto">
              <a:xfrm>
                <a:off x="2512854" y="2393347"/>
                <a:ext cx="0" cy="12819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67" name="Freeform 21">
                <a:extLst>
                  <a:ext uri="{FF2B5EF4-FFF2-40B4-BE49-F238E27FC236}">
                    <a16:creationId xmlns:a16="http://schemas.microsoft.com/office/drawing/2014/main" id="{BF51DA28-9DE8-4146-A639-CDB989AD7D43}"/>
                  </a:ext>
                </a:extLst>
              </p:cNvPr>
              <p:cNvSpPr>
                <a:spLocks noChangeArrowheads="1"/>
              </p:cNvSpPr>
              <p:nvPr/>
            </p:nvSpPr>
            <p:spPr bwMode="auto">
              <a:xfrm>
                <a:off x="2480806" y="2232421"/>
                <a:ext cx="64096" cy="64096"/>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168" name="Line 22">
                <a:extLst>
                  <a:ext uri="{FF2B5EF4-FFF2-40B4-BE49-F238E27FC236}">
                    <a16:creationId xmlns:a16="http://schemas.microsoft.com/office/drawing/2014/main" id="{78BE2409-444D-455D-95DA-52E1E3DC57E4}"/>
                  </a:ext>
                </a:extLst>
              </p:cNvPr>
              <p:cNvSpPr>
                <a:spLocks noChangeShapeType="1"/>
              </p:cNvSpPr>
              <p:nvPr/>
            </p:nvSpPr>
            <p:spPr bwMode="auto">
              <a:xfrm>
                <a:off x="1777107" y="2136958"/>
                <a:ext cx="1471494"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69" name="Freeform 23">
                <a:extLst>
                  <a:ext uri="{FF2B5EF4-FFF2-40B4-BE49-F238E27FC236}">
                    <a16:creationId xmlns:a16="http://schemas.microsoft.com/office/drawing/2014/main" id="{64535D53-96B9-415B-A84A-F915655DCDC0}"/>
                  </a:ext>
                </a:extLst>
              </p:cNvPr>
              <p:cNvSpPr>
                <a:spLocks noChangeArrowheads="1"/>
              </p:cNvSpPr>
              <p:nvPr/>
            </p:nvSpPr>
            <p:spPr bwMode="auto">
              <a:xfrm>
                <a:off x="1936666" y="1369163"/>
                <a:ext cx="640965" cy="64096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170" name="Freeform 24">
                <a:extLst>
                  <a:ext uri="{FF2B5EF4-FFF2-40B4-BE49-F238E27FC236}">
                    <a16:creationId xmlns:a16="http://schemas.microsoft.com/office/drawing/2014/main" id="{219D2578-4D98-47F0-9408-FD136DDF736B}"/>
                  </a:ext>
                </a:extLst>
              </p:cNvPr>
              <p:cNvSpPr>
                <a:spLocks noChangeArrowheads="1"/>
              </p:cNvSpPr>
              <p:nvPr/>
            </p:nvSpPr>
            <p:spPr bwMode="auto">
              <a:xfrm>
                <a:off x="2257151" y="1425078"/>
                <a:ext cx="205926" cy="510044"/>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71" name="Line 25">
                <a:extLst>
                  <a:ext uri="{FF2B5EF4-FFF2-40B4-BE49-F238E27FC236}">
                    <a16:creationId xmlns:a16="http://schemas.microsoft.com/office/drawing/2014/main" id="{752AB2BD-50B6-4E8A-8267-F9FEA6A03FC7}"/>
                  </a:ext>
                </a:extLst>
              </p:cNvPr>
              <p:cNvSpPr>
                <a:spLocks noChangeShapeType="1"/>
              </p:cNvSpPr>
              <p:nvPr/>
            </p:nvSpPr>
            <p:spPr bwMode="auto">
              <a:xfrm flipH="1">
                <a:off x="1935304" y="1689648"/>
                <a:ext cx="323209"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72" name="Line 26">
                <a:extLst>
                  <a:ext uri="{FF2B5EF4-FFF2-40B4-BE49-F238E27FC236}">
                    <a16:creationId xmlns:a16="http://schemas.microsoft.com/office/drawing/2014/main" id="{95BE8FE0-FB32-4B93-A2B8-1AF01E2F981C}"/>
                  </a:ext>
                </a:extLst>
              </p:cNvPr>
              <p:cNvSpPr>
                <a:spLocks noChangeShapeType="1"/>
              </p:cNvSpPr>
              <p:nvPr/>
            </p:nvSpPr>
            <p:spPr bwMode="auto">
              <a:xfrm>
                <a:off x="2704461" y="1433259"/>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73" name="Line 27">
                <a:extLst>
                  <a:ext uri="{FF2B5EF4-FFF2-40B4-BE49-F238E27FC236}">
                    <a16:creationId xmlns:a16="http://schemas.microsoft.com/office/drawing/2014/main" id="{08103346-E569-4ABD-AB8C-C79AE4AB27DD}"/>
                  </a:ext>
                </a:extLst>
              </p:cNvPr>
              <p:cNvSpPr>
                <a:spLocks noChangeShapeType="1"/>
              </p:cNvSpPr>
              <p:nvPr/>
            </p:nvSpPr>
            <p:spPr bwMode="auto">
              <a:xfrm flipV="1">
                <a:off x="2704461" y="1622967"/>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174" name="Line 28">
                <a:extLst>
                  <a:ext uri="{FF2B5EF4-FFF2-40B4-BE49-F238E27FC236}">
                    <a16:creationId xmlns:a16="http://schemas.microsoft.com/office/drawing/2014/main" id="{7E3A7F20-FFEE-4D23-B7C8-BC48A1A5A9A2}"/>
                  </a:ext>
                </a:extLst>
              </p:cNvPr>
              <p:cNvSpPr>
                <a:spLocks noChangeShapeType="1"/>
              </p:cNvSpPr>
              <p:nvPr/>
            </p:nvSpPr>
            <p:spPr bwMode="auto">
              <a:xfrm>
                <a:off x="2704461" y="1816478"/>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grpSp>
        <p:sp>
          <p:nvSpPr>
            <p:cNvPr id="254" name="TextBox 253">
              <a:extLst>
                <a:ext uri="{FF2B5EF4-FFF2-40B4-BE49-F238E27FC236}">
                  <a16:creationId xmlns:a16="http://schemas.microsoft.com/office/drawing/2014/main" id="{2EF182BA-7AFD-4DD0-A1F8-5B5100585E30}"/>
                </a:ext>
              </a:extLst>
            </p:cNvPr>
            <p:cNvSpPr txBox="1"/>
            <p:nvPr/>
          </p:nvSpPr>
          <p:spPr>
            <a:xfrm>
              <a:off x="263999" y="4810348"/>
              <a:ext cx="1549001"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Business/custom apps</a:t>
              </a:r>
            </a:p>
            <a:p>
              <a:pPr>
                <a:buSzPct val="90000"/>
                <a:defRPr/>
              </a:pPr>
              <a:r>
                <a:rPr lang="en-US" sz="1020" dirty="0">
                  <a:solidFill>
                    <a:schemeClr val="tx1"/>
                  </a:solidFill>
                </a:rPr>
                <a:t>(Structured)</a:t>
              </a:r>
            </a:p>
          </p:txBody>
        </p:sp>
      </p:grpSp>
      <p:grpSp>
        <p:nvGrpSpPr>
          <p:cNvPr id="12" name="Group 11"/>
          <p:cNvGrpSpPr/>
          <p:nvPr/>
        </p:nvGrpSpPr>
        <p:grpSpPr>
          <a:xfrm>
            <a:off x="243348" y="2384899"/>
            <a:ext cx="1633415" cy="854443"/>
            <a:chOff x="237733" y="2247489"/>
            <a:chExt cx="1601533" cy="837765"/>
          </a:xfrm>
        </p:grpSpPr>
        <p:grpSp>
          <p:nvGrpSpPr>
            <p:cNvPr id="155" name="Group 154">
              <a:extLst>
                <a:ext uri="{FF2B5EF4-FFF2-40B4-BE49-F238E27FC236}">
                  <a16:creationId xmlns:a16="http://schemas.microsoft.com/office/drawing/2014/main" id="{60BF5679-589E-44C0-8076-FC148A70C18F}"/>
                </a:ext>
              </a:extLst>
            </p:cNvPr>
            <p:cNvGrpSpPr/>
            <p:nvPr/>
          </p:nvGrpSpPr>
          <p:grpSpPr>
            <a:xfrm>
              <a:off x="891641" y="2247489"/>
              <a:ext cx="293717" cy="359549"/>
              <a:chOff x="965200" y="3436897"/>
              <a:chExt cx="528881" cy="647424"/>
            </a:xfrm>
          </p:grpSpPr>
          <p:grpSp>
            <p:nvGrpSpPr>
              <p:cNvPr id="156" name="Group 155">
                <a:extLst>
                  <a:ext uri="{FF2B5EF4-FFF2-40B4-BE49-F238E27FC236}">
                    <a16:creationId xmlns:a16="http://schemas.microsoft.com/office/drawing/2014/main" id="{7B1EC8DC-46ED-4B35-A413-61D5CCD04832}"/>
                  </a:ext>
                </a:extLst>
              </p:cNvPr>
              <p:cNvGrpSpPr/>
              <p:nvPr/>
            </p:nvGrpSpPr>
            <p:grpSpPr>
              <a:xfrm flipH="1">
                <a:off x="965200" y="3436897"/>
                <a:ext cx="528881" cy="647424"/>
                <a:chOff x="3003960" y="3685414"/>
                <a:chExt cx="403310" cy="493707"/>
              </a:xfrm>
            </p:grpSpPr>
            <p:sp>
              <p:nvSpPr>
                <p:cNvPr id="161" name="Snip Single Corner Rectangle 26">
                  <a:extLst>
                    <a:ext uri="{FF2B5EF4-FFF2-40B4-BE49-F238E27FC236}">
                      <a16:creationId xmlns:a16="http://schemas.microsoft.com/office/drawing/2014/main" id="{0C4DAE63-8426-403E-A89D-2F970D533AA5}"/>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Triangle 27">
                  <a:extLst>
                    <a:ext uri="{FF2B5EF4-FFF2-40B4-BE49-F238E27FC236}">
                      <a16:creationId xmlns:a16="http://schemas.microsoft.com/office/drawing/2014/main" id="{0768434D-CD55-4CF0-A1E6-31A14CA4D3FB}"/>
                    </a:ext>
                  </a:extLst>
                </p:cNvPr>
                <p:cNvSpPr/>
                <p:nvPr/>
              </p:nvSpPr>
              <p:spPr bwMode="auto">
                <a:xfrm rot="8100000">
                  <a:off x="3012552" y="3733609"/>
                  <a:ext cx="160049" cy="80930"/>
                </a:xfrm>
                <a:prstGeom prst="triangle">
                  <a:avLst/>
                </a:pr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7" name="Straight Connector 156">
                <a:extLst>
                  <a:ext uri="{FF2B5EF4-FFF2-40B4-BE49-F238E27FC236}">
                    <a16:creationId xmlns:a16="http://schemas.microsoft.com/office/drawing/2014/main" id="{4A8A427C-0E64-4792-A8BC-58F8D7E68478}"/>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F4D8683-09B8-4163-875A-5C287312D98B}"/>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A583733-2599-4DC7-BC8C-524FA81269D2}"/>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85126B2-F616-4240-A5D1-258D56413B7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255" name="TextBox 254">
              <a:extLst>
                <a:ext uri="{FF2B5EF4-FFF2-40B4-BE49-F238E27FC236}">
                  <a16:creationId xmlns:a16="http://schemas.microsoft.com/office/drawing/2014/main" id="{225288D4-4FEB-4307-BD9D-500F9279BAD9}"/>
                </a:ext>
              </a:extLst>
            </p:cNvPr>
            <p:cNvSpPr txBox="1"/>
            <p:nvPr/>
          </p:nvSpPr>
          <p:spPr>
            <a:xfrm>
              <a:off x="237733" y="2678989"/>
              <a:ext cx="1601533"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Logs, files and media</a:t>
              </a:r>
            </a:p>
            <a:p>
              <a:pPr>
                <a:buSzPct val="90000"/>
                <a:defRPr/>
              </a:pPr>
              <a:r>
                <a:rPr lang="en-US" sz="1020" dirty="0">
                  <a:solidFill>
                    <a:schemeClr val="tx1"/>
                  </a:solidFill>
                </a:rPr>
                <a:t>(unstructured)</a:t>
              </a:r>
            </a:p>
          </p:txBody>
        </p:sp>
      </p:grpSp>
      <p:cxnSp>
        <p:nvCxnSpPr>
          <p:cNvPr id="256" name="Connector: Elbow 255">
            <a:extLst>
              <a:ext uri="{FF2B5EF4-FFF2-40B4-BE49-F238E27FC236}">
                <a16:creationId xmlns:a16="http://schemas.microsoft.com/office/drawing/2014/main" id="{2AB52C54-9BA4-4737-BC08-BF6A98B24439}"/>
              </a:ext>
            </a:extLst>
          </p:cNvPr>
          <p:cNvCxnSpPr>
            <a:cxnSpLocks/>
          </p:cNvCxnSpPr>
          <p:nvPr/>
        </p:nvCxnSpPr>
        <p:spPr>
          <a:xfrm>
            <a:off x="3811068" y="2674977"/>
            <a:ext cx="1087079" cy="789966"/>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58" name="Rectangle 257">
            <a:extLst>
              <a:ext uri="{FF2B5EF4-FFF2-40B4-BE49-F238E27FC236}">
                <a16:creationId xmlns:a16="http://schemas.microsoft.com/office/drawing/2014/main" id="{CC04695C-B502-422D-9453-2F188C2E046C}"/>
              </a:ext>
            </a:extLst>
          </p:cNvPr>
          <p:cNvSpPr/>
          <p:nvPr/>
        </p:nvSpPr>
        <p:spPr>
          <a:xfrm>
            <a:off x="8538598" y="5628025"/>
            <a:ext cx="1282619" cy="414353"/>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SQL Data Warehouse</a:t>
            </a:r>
          </a:p>
        </p:txBody>
      </p:sp>
      <p:grpSp>
        <p:nvGrpSpPr>
          <p:cNvPr id="259" name="Group 258">
            <a:extLst>
              <a:ext uri="{FF2B5EF4-FFF2-40B4-BE49-F238E27FC236}">
                <a16:creationId xmlns:a16="http://schemas.microsoft.com/office/drawing/2014/main" id="{08D88F11-4CA5-440E-AA7A-295610065320}"/>
              </a:ext>
            </a:extLst>
          </p:cNvPr>
          <p:cNvGrpSpPr/>
          <p:nvPr/>
        </p:nvGrpSpPr>
        <p:grpSpPr>
          <a:xfrm>
            <a:off x="8909569" y="5034597"/>
            <a:ext cx="540678" cy="530968"/>
            <a:chOff x="2549926" y="1227604"/>
            <a:chExt cx="5177116" cy="5084148"/>
          </a:xfrm>
        </p:grpSpPr>
        <p:sp>
          <p:nvSpPr>
            <p:cNvPr id="260" name="Freeform: Shape 821">
              <a:extLst>
                <a:ext uri="{FF2B5EF4-FFF2-40B4-BE49-F238E27FC236}">
                  <a16:creationId xmlns:a16="http://schemas.microsoft.com/office/drawing/2014/main" id="{206AF2C5-848A-4B44-AADA-9CBBA64EF2A8}"/>
                </a:ext>
              </a:extLst>
            </p:cNvPr>
            <p:cNvSpPr/>
            <p:nvPr/>
          </p:nvSpPr>
          <p:spPr bwMode="auto">
            <a:xfrm>
              <a:off x="2549926" y="1227604"/>
              <a:ext cx="4001266" cy="3614060"/>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677 w 4001268"/>
                <a:gd name="connsiteY5" fmla="*/ 2037434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271 w 4001268"/>
                <a:gd name="connsiteY3" fmla="*/ 1960474 h 3614059"/>
                <a:gd name="connsiteX4" fmla="*/ 3659101 w 4001268"/>
                <a:gd name="connsiteY4" fmla="*/ 3614059 h 3614059"/>
                <a:gd name="connsiteX5" fmla="*/ 3372234 w 4001268"/>
                <a:gd name="connsiteY5" fmla="*/ 3614059 h 3614059"/>
                <a:gd name="connsiteX6" fmla="*/ 3368677 w 4001268"/>
                <a:gd name="connsiteY6" fmla="*/ 2037434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3659101 w 4305542"/>
                <a:gd name="connsiteY0" fmla="*/ 3614059 h 4260500"/>
                <a:gd name="connsiteX1" fmla="*/ 3372234 w 4305542"/>
                <a:gd name="connsiteY1" fmla="*/ 3614059 h 4260500"/>
                <a:gd name="connsiteX2" fmla="*/ 3368677 w 4305542"/>
                <a:gd name="connsiteY2" fmla="*/ 2037434 h 4260500"/>
                <a:gd name="connsiteX3" fmla="*/ 3372234 w 4305542"/>
                <a:gd name="connsiteY3" fmla="*/ 1559139 h 4260500"/>
                <a:gd name="connsiteX4" fmla="*/ 629034 w 4305542"/>
                <a:gd name="connsiteY4" fmla="*/ 1559139 h 4260500"/>
                <a:gd name="connsiteX5" fmla="*/ 629034 w 4305542"/>
                <a:gd name="connsiteY5" fmla="*/ 3614059 h 4260500"/>
                <a:gd name="connsiteX6" fmla="*/ 342168 w 4305542"/>
                <a:gd name="connsiteY6" fmla="*/ 3614059 h 4260500"/>
                <a:gd name="connsiteX7" fmla="*/ 342168 w 4305542"/>
                <a:gd name="connsiteY7" fmla="*/ 1445188 h 4260500"/>
                <a:gd name="connsiteX8" fmla="*/ 0 w 4305542"/>
                <a:gd name="connsiteY8" fmla="*/ 1445188 h 4260500"/>
                <a:gd name="connsiteX9" fmla="*/ 2000634 w 4305542"/>
                <a:gd name="connsiteY9" fmla="*/ 0 h 4260500"/>
                <a:gd name="connsiteX10" fmla="*/ 4001268 w 4305542"/>
                <a:gd name="connsiteY10" fmla="*/ 1445188 h 4260500"/>
                <a:gd name="connsiteX11" fmla="*/ 3659101 w 4305542"/>
                <a:gd name="connsiteY11" fmla="*/ 1445188 h 4260500"/>
                <a:gd name="connsiteX12" fmla="*/ 3657271 w 4305542"/>
                <a:gd name="connsiteY12" fmla="*/ 1960474 h 4260500"/>
                <a:gd name="connsiteX13" fmla="*/ 4305541 w 4305542"/>
                <a:gd name="connsiteY13" fmla="*/ 4260500 h 4260500"/>
                <a:gd name="connsiteX0" fmla="*/ 3659101 w 4001268"/>
                <a:gd name="connsiteY0" fmla="*/ 3614059 h 3614059"/>
                <a:gd name="connsiteX1" fmla="*/ 3372234 w 4001268"/>
                <a:gd name="connsiteY1" fmla="*/ 3614059 h 3614059"/>
                <a:gd name="connsiteX2" fmla="*/ 3368677 w 4001268"/>
                <a:gd name="connsiteY2" fmla="*/ 2037434 h 3614059"/>
                <a:gd name="connsiteX3" fmla="*/ 3372234 w 4001268"/>
                <a:gd name="connsiteY3" fmla="*/ 1559139 h 3614059"/>
                <a:gd name="connsiteX4" fmla="*/ 629034 w 4001268"/>
                <a:gd name="connsiteY4" fmla="*/ 1559139 h 3614059"/>
                <a:gd name="connsiteX5" fmla="*/ 629034 w 4001268"/>
                <a:gd name="connsiteY5" fmla="*/ 3614059 h 3614059"/>
                <a:gd name="connsiteX6" fmla="*/ 342168 w 4001268"/>
                <a:gd name="connsiteY6" fmla="*/ 3614059 h 3614059"/>
                <a:gd name="connsiteX7" fmla="*/ 342168 w 4001268"/>
                <a:gd name="connsiteY7" fmla="*/ 1445188 h 3614059"/>
                <a:gd name="connsiteX8" fmla="*/ 0 w 4001268"/>
                <a:gd name="connsiteY8" fmla="*/ 1445188 h 3614059"/>
                <a:gd name="connsiteX9" fmla="*/ 2000634 w 4001268"/>
                <a:gd name="connsiteY9" fmla="*/ 0 h 3614059"/>
                <a:gd name="connsiteX10" fmla="*/ 4001268 w 4001268"/>
                <a:gd name="connsiteY10" fmla="*/ 1445188 h 3614059"/>
                <a:gd name="connsiteX11" fmla="*/ 3659101 w 4001268"/>
                <a:gd name="connsiteY11" fmla="*/ 1445188 h 3614059"/>
                <a:gd name="connsiteX12" fmla="*/ 3657271 w 4001268"/>
                <a:gd name="connsiteY12" fmla="*/ 1960474 h 3614059"/>
                <a:gd name="connsiteX0" fmla="*/ 3372234 w 4001268"/>
                <a:gd name="connsiteY0" fmla="*/ 3614059 h 3614059"/>
                <a:gd name="connsiteX1" fmla="*/ 3368677 w 4001268"/>
                <a:gd name="connsiteY1" fmla="*/ 2037434 h 3614059"/>
                <a:gd name="connsiteX2" fmla="*/ 3372234 w 4001268"/>
                <a:gd name="connsiteY2" fmla="*/ 1559139 h 3614059"/>
                <a:gd name="connsiteX3" fmla="*/ 629034 w 4001268"/>
                <a:gd name="connsiteY3" fmla="*/ 1559139 h 3614059"/>
                <a:gd name="connsiteX4" fmla="*/ 629034 w 4001268"/>
                <a:gd name="connsiteY4" fmla="*/ 3614059 h 3614059"/>
                <a:gd name="connsiteX5" fmla="*/ 342168 w 4001268"/>
                <a:gd name="connsiteY5" fmla="*/ 3614059 h 3614059"/>
                <a:gd name="connsiteX6" fmla="*/ 342168 w 4001268"/>
                <a:gd name="connsiteY6" fmla="*/ 1445188 h 3614059"/>
                <a:gd name="connsiteX7" fmla="*/ 0 w 4001268"/>
                <a:gd name="connsiteY7" fmla="*/ 1445188 h 3614059"/>
                <a:gd name="connsiteX8" fmla="*/ 2000634 w 4001268"/>
                <a:gd name="connsiteY8" fmla="*/ 0 h 3614059"/>
                <a:gd name="connsiteX9" fmla="*/ 4001268 w 4001268"/>
                <a:gd name="connsiteY9" fmla="*/ 1445188 h 3614059"/>
                <a:gd name="connsiteX10" fmla="*/ 3659101 w 4001268"/>
                <a:gd name="connsiteY10" fmla="*/ 1445188 h 3614059"/>
                <a:gd name="connsiteX11" fmla="*/ 3657271 w 4001268"/>
                <a:gd name="connsiteY11" fmla="*/ 1960474 h 3614059"/>
                <a:gd name="connsiteX0" fmla="*/ 3368677 w 4001268"/>
                <a:gd name="connsiteY0" fmla="*/ 2037434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271 w 4001268"/>
                <a:gd name="connsiteY10" fmla="*/ 1960474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677" y="2037434"/>
                  </a:moveTo>
                  <a:cubicBezTo>
                    <a:pt x="3369863" y="1878002"/>
                    <a:pt x="3371048" y="1718571"/>
                    <a:pt x="3372234" y="1559139"/>
                  </a:cubicBezTo>
                  <a:lnTo>
                    <a:pt x="629034" y="1559139"/>
                  </a:lnTo>
                  <a:lnTo>
                    <a:pt x="629034" y="3614059"/>
                  </a:lnTo>
                  <a:lnTo>
                    <a:pt x="342168" y="3614059"/>
                  </a:lnTo>
                  <a:lnTo>
                    <a:pt x="342168" y="1445188"/>
                  </a:lnTo>
                  <a:lnTo>
                    <a:pt x="0" y="1445188"/>
                  </a:lnTo>
                  <a:lnTo>
                    <a:pt x="2000634" y="0"/>
                  </a:lnTo>
                  <a:lnTo>
                    <a:pt x="4001268" y="1445188"/>
                  </a:lnTo>
                  <a:lnTo>
                    <a:pt x="3659101" y="1445188"/>
                  </a:lnTo>
                  <a:lnTo>
                    <a:pt x="3657271" y="1960474"/>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a:extLst>
                <a:ext uri="{FF2B5EF4-FFF2-40B4-BE49-F238E27FC236}">
                  <a16:creationId xmlns:a16="http://schemas.microsoft.com/office/drawing/2014/main" id="{6933B904-3019-4E33-BD48-2FDFB455AB9D}"/>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a:extLst>
                <a:ext uri="{FF2B5EF4-FFF2-40B4-BE49-F238E27FC236}">
                  <a16:creationId xmlns:a16="http://schemas.microsoft.com/office/drawing/2014/main" id="{2D7B175A-98EE-46CE-983F-4B912FB308FD}"/>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a:extLst>
                <a:ext uri="{FF2B5EF4-FFF2-40B4-BE49-F238E27FC236}">
                  <a16:creationId xmlns:a16="http://schemas.microsoft.com/office/drawing/2014/main" id="{BF95C2C4-90CC-4965-9F27-4403818E22F7}"/>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a:extLst>
                <a:ext uri="{FF2B5EF4-FFF2-40B4-BE49-F238E27FC236}">
                  <a16:creationId xmlns:a16="http://schemas.microsoft.com/office/drawing/2014/main" id="{914B7A9F-35BE-4B14-949B-0BF6AC6F362D}"/>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a:extLst>
                <a:ext uri="{FF2B5EF4-FFF2-40B4-BE49-F238E27FC236}">
                  <a16:creationId xmlns:a16="http://schemas.microsoft.com/office/drawing/2014/main" id="{10B92717-517B-4C9E-BCD4-27F5AAD7CFEE}"/>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a:extLst>
                <a:ext uri="{FF2B5EF4-FFF2-40B4-BE49-F238E27FC236}">
                  <a16:creationId xmlns:a16="http://schemas.microsoft.com/office/drawing/2014/main" id="{C43171D0-6479-4777-AC5F-B37A94B075AE}"/>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Cylinder 828">
              <a:extLst>
                <a:ext uri="{FF2B5EF4-FFF2-40B4-BE49-F238E27FC236}">
                  <a16:creationId xmlns:a16="http://schemas.microsoft.com/office/drawing/2014/main" id="{5A701A88-31A7-46BB-8407-35C86E937A97}"/>
                </a:ext>
              </a:extLst>
            </p:cNvPr>
            <p:cNvSpPr/>
            <p:nvPr/>
          </p:nvSpPr>
          <p:spPr bwMode="auto">
            <a:xfrm>
              <a:off x="5335724" y="3170126"/>
              <a:ext cx="2391318" cy="3141626"/>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grpSp>
      <p:sp>
        <p:nvSpPr>
          <p:cNvPr id="118" name="Rectangle 117">
            <a:extLst>
              <a:ext uri="{FF2B5EF4-FFF2-40B4-BE49-F238E27FC236}">
                <a16:creationId xmlns:a16="http://schemas.microsoft.com/office/drawing/2014/main" id="{A4968F11-44F2-4211-9062-977108EA3A42}"/>
              </a:ext>
            </a:extLst>
          </p:cNvPr>
          <p:cNvSpPr/>
          <p:nvPr/>
        </p:nvSpPr>
        <p:spPr>
          <a:xfrm>
            <a:off x="9570666" y="5628025"/>
            <a:ext cx="1087038" cy="444737"/>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Tableau</a:t>
            </a:r>
          </a:p>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Server</a:t>
            </a:r>
          </a:p>
        </p:txBody>
      </p:sp>
      <p:sp>
        <p:nvSpPr>
          <p:cNvPr id="126" name="Right Bracket 125"/>
          <p:cNvSpPr/>
          <p:nvPr/>
        </p:nvSpPr>
        <p:spPr>
          <a:xfrm>
            <a:off x="1800667" y="2025101"/>
            <a:ext cx="89293" cy="4112959"/>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020">
              <a:solidFill>
                <a:srgbClr val="505050"/>
              </a:solidFill>
              <a:latin typeface="Segoe UI"/>
            </a:endParaRPr>
          </a:p>
        </p:txBody>
      </p:sp>
      <p:cxnSp>
        <p:nvCxnSpPr>
          <p:cNvPr id="127" name="Straight Arrow Connector 126"/>
          <p:cNvCxnSpPr/>
          <p:nvPr/>
        </p:nvCxnSpPr>
        <p:spPr>
          <a:xfrm>
            <a:off x="1912909" y="2808982"/>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912909" y="5508386"/>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463DB87-AD00-476A-811E-75120600D506}"/>
              </a:ext>
            </a:extLst>
          </p:cNvPr>
          <p:cNvCxnSpPr>
            <a:cxnSpLocks/>
          </p:cNvCxnSpPr>
          <p:nvPr/>
        </p:nvCxnSpPr>
        <p:spPr>
          <a:xfrm>
            <a:off x="10748818" y="5344941"/>
            <a:ext cx="156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41BAC498-426B-4A46-9F7A-6DF9D896A3BD}"/>
              </a:ext>
            </a:extLst>
          </p:cNvPr>
          <p:cNvCxnSpPr>
            <a:cxnSpLocks/>
          </p:cNvCxnSpPr>
          <p:nvPr/>
        </p:nvCxnSpPr>
        <p:spPr>
          <a:xfrm flipV="1">
            <a:off x="4031768" y="5514528"/>
            <a:ext cx="4532829" cy="15166"/>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83EEF3E3-AAE3-403F-B37C-ADB746618CFD}"/>
              </a:ext>
            </a:extLst>
          </p:cNvPr>
          <p:cNvCxnSpPr>
            <a:cxnSpLocks/>
          </p:cNvCxnSpPr>
          <p:nvPr/>
        </p:nvCxnSpPr>
        <p:spPr>
          <a:xfrm>
            <a:off x="5753386" y="3486778"/>
            <a:ext cx="2816608" cy="1867299"/>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id="{EB605B17-6B0B-4B1D-8985-FF2752C6F1C2}"/>
              </a:ext>
            </a:extLst>
          </p:cNvPr>
          <p:cNvSpPr/>
          <p:nvPr/>
        </p:nvSpPr>
        <p:spPr>
          <a:xfrm>
            <a:off x="7186033" y="5133102"/>
            <a:ext cx="718056" cy="249299"/>
          </a:xfrm>
          <a:prstGeom prst="rect">
            <a:avLst/>
          </a:prstGeom>
        </p:spPr>
        <p:txBody>
          <a:bodyPr wrap="square">
            <a:spAutoFit/>
          </a:bodyPr>
          <a:lstStyle/>
          <a:p>
            <a:pPr algn="ctr">
              <a:spcAft>
                <a:spcPts val="306"/>
              </a:spcAft>
              <a:buSzPct val="90000"/>
              <a:defRPr/>
            </a:pPr>
            <a:r>
              <a:rPr lang="en-US" sz="1020" kern="0" dirty="0">
                <a:solidFill>
                  <a:schemeClr val="tx2"/>
                </a:solidFill>
                <a:latin typeface="Segoe UI Semibold" panose="020B0702040204020203" pitchFamily="34" charset="0"/>
                <a:ea typeface="MS PGothic" panose="020B0600070205080204" pitchFamily="34" charset="-128"/>
                <a:cs typeface="Segoe UI Semibold" panose="020B0702040204020203" pitchFamily="34" charset="0"/>
              </a:rPr>
              <a:t>PolyBase</a:t>
            </a:r>
          </a:p>
        </p:txBody>
      </p:sp>
      <p:pic>
        <p:nvPicPr>
          <p:cNvPr id="124" name="Picture 123">
            <a:extLst>
              <a:ext uri="{FF2B5EF4-FFF2-40B4-BE49-F238E27FC236}">
                <a16:creationId xmlns:a16="http://schemas.microsoft.com/office/drawing/2014/main" id="{2F9A0CCD-47CF-450D-92C3-57FD214435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15" y="5349021"/>
            <a:ext cx="1714237" cy="411535"/>
          </a:xfrm>
          <a:prstGeom prst="rect">
            <a:avLst/>
          </a:prstGeom>
        </p:spPr>
      </p:pic>
      <p:pic>
        <p:nvPicPr>
          <p:cNvPr id="125" name="Picture 124">
            <a:extLst>
              <a:ext uri="{FF2B5EF4-FFF2-40B4-BE49-F238E27FC236}">
                <a16:creationId xmlns:a16="http://schemas.microsoft.com/office/drawing/2014/main" id="{CFE48CF6-8C0A-4E53-8BD7-9B23FCA971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995" y="2533443"/>
            <a:ext cx="1187675" cy="285671"/>
          </a:xfrm>
          <a:prstGeom prst="rect">
            <a:avLst/>
          </a:prstGeom>
        </p:spPr>
      </p:pic>
      <p:pic>
        <p:nvPicPr>
          <p:cNvPr id="137" name="Picture 136">
            <a:extLst>
              <a:ext uri="{FF2B5EF4-FFF2-40B4-BE49-F238E27FC236}">
                <a16:creationId xmlns:a16="http://schemas.microsoft.com/office/drawing/2014/main" id="{F287464D-4CD8-4519-9D28-495D7DA4D6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6423" y="5075012"/>
            <a:ext cx="487681" cy="481585"/>
          </a:xfrm>
          <a:prstGeom prst="rect">
            <a:avLst/>
          </a:prstGeom>
        </p:spPr>
      </p:pic>
      <p:grpSp>
        <p:nvGrpSpPr>
          <p:cNvPr id="142" name="Group 141">
            <a:extLst>
              <a:ext uri="{FF2B5EF4-FFF2-40B4-BE49-F238E27FC236}">
                <a16:creationId xmlns:a16="http://schemas.microsoft.com/office/drawing/2014/main" id="{FCC2424E-9143-4A69-8B9B-FD9BEE3E25F0}"/>
              </a:ext>
            </a:extLst>
          </p:cNvPr>
          <p:cNvGrpSpPr/>
          <p:nvPr/>
        </p:nvGrpSpPr>
        <p:grpSpPr>
          <a:xfrm>
            <a:off x="5069669" y="2968603"/>
            <a:ext cx="548640" cy="731520"/>
            <a:chOff x="2494421" y="4564004"/>
            <a:chExt cx="338257" cy="444388"/>
          </a:xfrm>
          <a:noFill/>
        </p:grpSpPr>
        <p:sp>
          <p:nvSpPr>
            <p:cNvPr id="143" name="Cylinder 513">
              <a:extLst>
                <a:ext uri="{FF2B5EF4-FFF2-40B4-BE49-F238E27FC236}">
                  <a16:creationId xmlns:a16="http://schemas.microsoft.com/office/drawing/2014/main" id="{2FDF5FE7-F6D2-4A67-B603-144F8C9A4DC7}"/>
                </a:ext>
              </a:extLst>
            </p:cNvPr>
            <p:cNvSpPr/>
            <p:nvPr/>
          </p:nvSpPr>
          <p:spPr bwMode="auto">
            <a:xfrm>
              <a:off x="2494421" y="4564004"/>
              <a:ext cx="338257" cy="444388"/>
            </a:xfrm>
            <a:prstGeom prst="can">
              <a:avLst>
                <a:gd name="adj" fmla="val 39530"/>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sp>
          <p:nvSpPr>
            <p:cNvPr id="144" name="Freeform: Shape 143">
              <a:extLst>
                <a:ext uri="{FF2B5EF4-FFF2-40B4-BE49-F238E27FC236}">
                  <a16:creationId xmlns:a16="http://schemas.microsoft.com/office/drawing/2014/main" id="{19FB4DAE-3F8C-4DBF-867B-03AFC479C6CF}"/>
                </a:ext>
              </a:extLst>
            </p:cNvPr>
            <p:cNvSpPr/>
            <p:nvPr/>
          </p:nvSpPr>
          <p:spPr>
            <a:xfrm>
              <a:off x="2494421" y="4795838"/>
              <a:ext cx="338257" cy="34350"/>
            </a:xfrm>
            <a:custGeom>
              <a:avLst/>
              <a:gdLst>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476398 w 477631"/>
                <a:gd name="connsiteY10" fmla="*/ 179686 h 267141"/>
                <a:gd name="connsiteX11" fmla="*/ 238816 w 477631"/>
                <a:gd name="connsiteY11" fmla="*/ 267141 h 267141"/>
                <a:gd name="connsiteX12" fmla="*/ 1233 w 477631"/>
                <a:gd name="connsiteY12" fmla="*/ 179686 h 267141"/>
                <a:gd name="connsiteX13" fmla="*/ 365 w 477631"/>
                <a:gd name="connsiteY13" fmla="*/ 172672 h 267141"/>
                <a:gd name="connsiteX14" fmla="*/ 0 w 477631"/>
                <a:gd name="connsiteY14" fmla="*/ 172672 h 267141"/>
                <a:gd name="connsiteX15" fmla="*/ 0 w 477631"/>
                <a:gd name="connsiteY15" fmla="*/ 169725 h 267141"/>
                <a:gd name="connsiteX16" fmla="*/ 0 w 477631"/>
                <a:gd name="connsiteY16" fmla="*/ 24653 h 267141"/>
                <a:gd name="connsiteX17" fmla="*/ 5131 w 477631"/>
                <a:gd name="connsiteY17" fmla="*/ 28952 h 267141"/>
                <a:gd name="connsiteX18" fmla="*/ 68189 w 477631"/>
                <a:gd name="connsiteY18" fmla="*/ 47015 h 267141"/>
                <a:gd name="connsiteX19" fmla="*/ 150359 w 477631"/>
                <a:gd name="connsiteY19" fmla="*/ 9350 h 267141"/>
                <a:gd name="connsiteX20" fmla="*/ 152449 w 477631"/>
                <a:gd name="connsiteY20" fmla="*/ 4694 h 267141"/>
                <a:gd name="connsiteX21" fmla="*/ 154539 w 477631"/>
                <a:gd name="connsiteY21" fmla="*/ 9350 h 267141"/>
                <a:gd name="connsiteX22" fmla="*/ 236708 w 477631"/>
                <a:gd name="connsiteY22" fmla="*/ 47015 h 267141"/>
                <a:gd name="connsiteX23" fmla="*/ 318878 w 477631"/>
                <a:gd name="connsiteY23" fmla="*/ 9350 h 267141"/>
                <a:gd name="connsiteX24" fmla="*/ 323075 w 477631"/>
                <a:gd name="connsiteY24" fmla="*/ 0 h 267141"/>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238816 w 477631"/>
                <a:gd name="connsiteY10" fmla="*/ 267141 h 267141"/>
                <a:gd name="connsiteX11" fmla="*/ 1233 w 477631"/>
                <a:gd name="connsiteY11" fmla="*/ 179686 h 267141"/>
                <a:gd name="connsiteX12" fmla="*/ 365 w 477631"/>
                <a:gd name="connsiteY12" fmla="*/ 172672 h 267141"/>
                <a:gd name="connsiteX13" fmla="*/ 0 w 477631"/>
                <a:gd name="connsiteY13" fmla="*/ 172672 h 267141"/>
                <a:gd name="connsiteX14" fmla="*/ 0 w 477631"/>
                <a:gd name="connsiteY14" fmla="*/ 169725 h 267141"/>
                <a:gd name="connsiteX15" fmla="*/ 0 w 477631"/>
                <a:gd name="connsiteY15" fmla="*/ 24653 h 267141"/>
                <a:gd name="connsiteX16" fmla="*/ 5131 w 477631"/>
                <a:gd name="connsiteY16" fmla="*/ 28952 h 267141"/>
                <a:gd name="connsiteX17" fmla="*/ 68189 w 477631"/>
                <a:gd name="connsiteY17" fmla="*/ 47015 h 267141"/>
                <a:gd name="connsiteX18" fmla="*/ 150359 w 477631"/>
                <a:gd name="connsiteY18" fmla="*/ 9350 h 267141"/>
                <a:gd name="connsiteX19" fmla="*/ 152449 w 477631"/>
                <a:gd name="connsiteY19" fmla="*/ 4694 h 267141"/>
                <a:gd name="connsiteX20" fmla="*/ 154539 w 477631"/>
                <a:gd name="connsiteY20" fmla="*/ 9350 h 267141"/>
                <a:gd name="connsiteX21" fmla="*/ 236708 w 477631"/>
                <a:gd name="connsiteY21" fmla="*/ 47015 h 267141"/>
                <a:gd name="connsiteX22" fmla="*/ 318878 w 477631"/>
                <a:gd name="connsiteY22" fmla="*/ 9350 h 267141"/>
                <a:gd name="connsiteX23" fmla="*/ 323075 w 477631"/>
                <a:gd name="connsiteY23" fmla="*/ 0 h 267141"/>
                <a:gd name="connsiteX0" fmla="*/ 238816 w 477631"/>
                <a:gd name="connsiteY0" fmla="*/ 267141 h 358581"/>
                <a:gd name="connsiteX1" fmla="*/ 1233 w 477631"/>
                <a:gd name="connsiteY1" fmla="*/ 179686 h 358581"/>
                <a:gd name="connsiteX2" fmla="*/ 365 w 477631"/>
                <a:gd name="connsiteY2" fmla="*/ 172672 h 358581"/>
                <a:gd name="connsiteX3" fmla="*/ 0 w 477631"/>
                <a:gd name="connsiteY3" fmla="*/ 172672 h 358581"/>
                <a:gd name="connsiteX4" fmla="*/ 0 w 477631"/>
                <a:gd name="connsiteY4" fmla="*/ 169725 h 358581"/>
                <a:gd name="connsiteX5" fmla="*/ 0 w 477631"/>
                <a:gd name="connsiteY5" fmla="*/ 24653 h 358581"/>
                <a:gd name="connsiteX6" fmla="*/ 5131 w 477631"/>
                <a:gd name="connsiteY6" fmla="*/ 28952 h 358581"/>
                <a:gd name="connsiteX7" fmla="*/ 68189 w 477631"/>
                <a:gd name="connsiteY7" fmla="*/ 47015 h 358581"/>
                <a:gd name="connsiteX8" fmla="*/ 150359 w 477631"/>
                <a:gd name="connsiteY8" fmla="*/ 9350 h 358581"/>
                <a:gd name="connsiteX9" fmla="*/ 152449 w 477631"/>
                <a:gd name="connsiteY9" fmla="*/ 4694 h 358581"/>
                <a:gd name="connsiteX10" fmla="*/ 154539 w 477631"/>
                <a:gd name="connsiteY10" fmla="*/ 9350 h 358581"/>
                <a:gd name="connsiteX11" fmla="*/ 236708 w 477631"/>
                <a:gd name="connsiteY11" fmla="*/ 47015 h 358581"/>
                <a:gd name="connsiteX12" fmla="*/ 318878 w 477631"/>
                <a:gd name="connsiteY12" fmla="*/ 9350 h 358581"/>
                <a:gd name="connsiteX13" fmla="*/ 323075 w 477631"/>
                <a:gd name="connsiteY13" fmla="*/ 0 h 358581"/>
                <a:gd name="connsiteX14" fmla="*/ 327273 w 477631"/>
                <a:gd name="connsiteY14" fmla="*/ 9350 h 358581"/>
                <a:gd name="connsiteX15" fmla="*/ 409442 w 477631"/>
                <a:gd name="connsiteY15" fmla="*/ 47015 h 358581"/>
                <a:gd name="connsiteX16" fmla="*/ 472501 w 477631"/>
                <a:gd name="connsiteY16" fmla="*/ 28952 h 358581"/>
                <a:gd name="connsiteX17" fmla="*/ 477631 w 477631"/>
                <a:gd name="connsiteY17" fmla="*/ 24652 h 358581"/>
                <a:gd name="connsiteX18" fmla="*/ 477631 w 477631"/>
                <a:gd name="connsiteY18" fmla="*/ 169724 h 358581"/>
                <a:gd name="connsiteX19" fmla="*/ 477631 w 477631"/>
                <a:gd name="connsiteY19" fmla="*/ 169725 h 358581"/>
                <a:gd name="connsiteX20" fmla="*/ 477631 w 477631"/>
                <a:gd name="connsiteY20" fmla="*/ 169727 h 358581"/>
                <a:gd name="connsiteX21" fmla="*/ 477631 w 477631"/>
                <a:gd name="connsiteY21" fmla="*/ 172672 h 358581"/>
                <a:gd name="connsiteX22" fmla="*/ 477266 w 477631"/>
                <a:gd name="connsiteY22" fmla="*/ 172672 h 358581"/>
                <a:gd name="connsiteX23" fmla="*/ 330256 w 477631"/>
                <a:gd name="connsiteY23" fmla="*/ 358581 h 358581"/>
                <a:gd name="connsiteX0" fmla="*/ 1233 w 477631"/>
                <a:gd name="connsiteY0" fmla="*/ 179686 h 358581"/>
                <a:gd name="connsiteX1" fmla="*/ 365 w 477631"/>
                <a:gd name="connsiteY1" fmla="*/ 172672 h 358581"/>
                <a:gd name="connsiteX2" fmla="*/ 0 w 477631"/>
                <a:gd name="connsiteY2" fmla="*/ 172672 h 358581"/>
                <a:gd name="connsiteX3" fmla="*/ 0 w 477631"/>
                <a:gd name="connsiteY3" fmla="*/ 169725 h 358581"/>
                <a:gd name="connsiteX4" fmla="*/ 0 w 477631"/>
                <a:gd name="connsiteY4" fmla="*/ 24653 h 358581"/>
                <a:gd name="connsiteX5" fmla="*/ 5131 w 477631"/>
                <a:gd name="connsiteY5" fmla="*/ 28952 h 358581"/>
                <a:gd name="connsiteX6" fmla="*/ 68189 w 477631"/>
                <a:gd name="connsiteY6" fmla="*/ 47015 h 358581"/>
                <a:gd name="connsiteX7" fmla="*/ 150359 w 477631"/>
                <a:gd name="connsiteY7" fmla="*/ 9350 h 358581"/>
                <a:gd name="connsiteX8" fmla="*/ 152449 w 477631"/>
                <a:gd name="connsiteY8" fmla="*/ 4694 h 358581"/>
                <a:gd name="connsiteX9" fmla="*/ 154539 w 477631"/>
                <a:gd name="connsiteY9" fmla="*/ 9350 h 358581"/>
                <a:gd name="connsiteX10" fmla="*/ 236708 w 477631"/>
                <a:gd name="connsiteY10" fmla="*/ 47015 h 358581"/>
                <a:gd name="connsiteX11" fmla="*/ 318878 w 477631"/>
                <a:gd name="connsiteY11" fmla="*/ 9350 h 358581"/>
                <a:gd name="connsiteX12" fmla="*/ 323075 w 477631"/>
                <a:gd name="connsiteY12" fmla="*/ 0 h 358581"/>
                <a:gd name="connsiteX13" fmla="*/ 327273 w 477631"/>
                <a:gd name="connsiteY13" fmla="*/ 9350 h 358581"/>
                <a:gd name="connsiteX14" fmla="*/ 409442 w 477631"/>
                <a:gd name="connsiteY14" fmla="*/ 47015 h 358581"/>
                <a:gd name="connsiteX15" fmla="*/ 472501 w 477631"/>
                <a:gd name="connsiteY15" fmla="*/ 28952 h 358581"/>
                <a:gd name="connsiteX16" fmla="*/ 477631 w 477631"/>
                <a:gd name="connsiteY16" fmla="*/ 24652 h 358581"/>
                <a:gd name="connsiteX17" fmla="*/ 477631 w 477631"/>
                <a:gd name="connsiteY17" fmla="*/ 169724 h 358581"/>
                <a:gd name="connsiteX18" fmla="*/ 477631 w 477631"/>
                <a:gd name="connsiteY18" fmla="*/ 169725 h 358581"/>
                <a:gd name="connsiteX19" fmla="*/ 477631 w 477631"/>
                <a:gd name="connsiteY19" fmla="*/ 169727 h 358581"/>
                <a:gd name="connsiteX20" fmla="*/ 477631 w 477631"/>
                <a:gd name="connsiteY20" fmla="*/ 172672 h 358581"/>
                <a:gd name="connsiteX21" fmla="*/ 477266 w 477631"/>
                <a:gd name="connsiteY21" fmla="*/ 172672 h 358581"/>
                <a:gd name="connsiteX22" fmla="*/ 330256 w 477631"/>
                <a:gd name="connsiteY22" fmla="*/ 358581 h 358581"/>
                <a:gd name="connsiteX0" fmla="*/ 365 w 477631"/>
                <a:gd name="connsiteY0" fmla="*/ 172672 h 358581"/>
                <a:gd name="connsiteX1" fmla="*/ 0 w 477631"/>
                <a:gd name="connsiteY1" fmla="*/ 172672 h 358581"/>
                <a:gd name="connsiteX2" fmla="*/ 0 w 477631"/>
                <a:gd name="connsiteY2" fmla="*/ 169725 h 358581"/>
                <a:gd name="connsiteX3" fmla="*/ 0 w 477631"/>
                <a:gd name="connsiteY3" fmla="*/ 24653 h 358581"/>
                <a:gd name="connsiteX4" fmla="*/ 5131 w 477631"/>
                <a:gd name="connsiteY4" fmla="*/ 28952 h 358581"/>
                <a:gd name="connsiteX5" fmla="*/ 68189 w 477631"/>
                <a:gd name="connsiteY5" fmla="*/ 47015 h 358581"/>
                <a:gd name="connsiteX6" fmla="*/ 150359 w 477631"/>
                <a:gd name="connsiteY6" fmla="*/ 9350 h 358581"/>
                <a:gd name="connsiteX7" fmla="*/ 152449 w 477631"/>
                <a:gd name="connsiteY7" fmla="*/ 4694 h 358581"/>
                <a:gd name="connsiteX8" fmla="*/ 154539 w 477631"/>
                <a:gd name="connsiteY8" fmla="*/ 9350 h 358581"/>
                <a:gd name="connsiteX9" fmla="*/ 236708 w 477631"/>
                <a:gd name="connsiteY9" fmla="*/ 47015 h 358581"/>
                <a:gd name="connsiteX10" fmla="*/ 318878 w 477631"/>
                <a:gd name="connsiteY10" fmla="*/ 9350 h 358581"/>
                <a:gd name="connsiteX11" fmla="*/ 323075 w 477631"/>
                <a:gd name="connsiteY11" fmla="*/ 0 h 358581"/>
                <a:gd name="connsiteX12" fmla="*/ 327273 w 477631"/>
                <a:gd name="connsiteY12" fmla="*/ 9350 h 358581"/>
                <a:gd name="connsiteX13" fmla="*/ 409442 w 477631"/>
                <a:gd name="connsiteY13" fmla="*/ 47015 h 358581"/>
                <a:gd name="connsiteX14" fmla="*/ 472501 w 477631"/>
                <a:gd name="connsiteY14" fmla="*/ 28952 h 358581"/>
                <a:gd name="connsiteX15" fmla="*/ 477631 w 477631"/>
                <a:gd name="connsiteY15" fmla="*/ 24652 h 358581"/>
                <a:gd name="connsiteX16" fmla="*/ 477631 w 477631"/>
                <a:gd name="connsiteY16" fmla="*/ 169724 h 358581"/>
                <a:gd name="connsiteX17" fmla="*/ 477631 w 477631"/>
                <a:gd name="connsiteY17" fmla="*/ 169725 h 358581"/>
                <a:gd name="connsiteX18" fmla="*/ 477631 w 477631"/>
                <a:gd name="connsiteY18" fmla="*/ 169727 h 358581"/>
                <a:gd name="connsiteX19" fmla="*/ 477631 w 477631"/>
                <a:gd name="connsiteY19" fmla="*/ 172672 h 358581"/>
                <a:gd name="connsiteX20" fmla="*/ 477266 w 477631"/>
                <a:gd name="connsiteY20" fmla="*/ 172672 h 358581"/>
                <a:gd name="connsiteX21" fmla="*/ 330256 w 477631"/>
                <a:gd name="connsiteY21" fmla="*/ 358581 h 358581"/>
                <a:gd name="connsiteX0" fmla="*/ 365 w 477631"/>
                <a:gd name="connsiteY0" fmla="*/ 172672 h 358581"/>
                <a:gd name="connsiteX1" fmla="*/ 0 w 477631"/>
                <a:gd name="connsiteY1" fmla="*/ 172672 h 358581"/>
                <a:gd name="connsiteX2" fmla="*/ 0 w 477631"/>
                <a:gd name="connsiteY2" fmla="*/ 24653 h 358581"/>
                <a:gd name="connsiteX3" fmla="*/ 5131 w 477631"/>
                <a:gd name="connsiteY3" fmla="*/ 28952 h 358581"/>
                <a:gd name="connsiteX4" fmla="*/ 68189 w 477631"/>
                <a:gd name="connsiteY4" fmla="*/ 47015 h 358581"/>
                <a:gd name="connsiteX5" fmla="*/ 150359 w 477631"/>
                <a:gd name="connsiteY5" fmla="*/ 9350 h 358581"/>
                <a:gd name="connsiteX6" fmla="*/ 152449 w 477631"/>
                <a:gd name="connsiteY6" fmla="*/ 4694 h 358581"/>
                <a:gd name="connsiteX7" fmla="*/ 154539 w 477631"/>
                <a:gd name="connsiteY7" fmla="*/ 9350 h 358581"/>
                <a:gd name="connsiteX8" fmla="*/ 236708 w 477631"/>
                <a:gd name="connsiteY8" fmla="*/ 47015 h 358581"/>
                <a:gd name="connsiteX9" fmla="*/ 318878 w 477631"/>
                <a:gd name="connsiteY9" fmla="*/ 9350 h 358581"/>
                <a:gd name="connsiteX10" fmla="*/ 323075 w 477631"/>
                <a:gd name="connsiteY10" fmla="*/ 0 h 358581"/>
                <a:gd name="connsiteX11" fmla="*/ 327273 w 477631"/>
                <a:gd name="connsiteY11" fmla="*/ 9350 h 358581"/>
                <a:gd name="connsiteX12" fmla="*/ 409442 w 477631"/>
                <a:gd name="connsiteY12" fmla="*/ 47015 h 358581"/>
                <a:gd name="connsiteX13" fmla="*/ 472501 w 477631"/>
                <a:gd name="connsiteY13" fmla="*/ 28952 h 358581"/>
                <a:gd name="connsiteX14" fmla="*/ 477631 w 477631"/>
                <a:gd name="connsiteY14" fmla="*/ 24652 h 358581"/>
                <a:gd name="connsiteX15" fmla="*/ 477631 w 477631"/>
                <a:gd name="connsiteY15" fmla="*/ 169724 h 358581"/>
                <a:gd name="connsiteX16" fmla="*/ 477631 w 477631"/>
                <a:gd name="connsiteY16" fmla="*/ 169725 h 358581"/>
                <a:gd name="connsiteX17" fmla="*/ 477631 w 477631"/>
                <a:gd name="connsiteY17" fmla="*/ 169727 h 358581"/>
                <a:gd name="connsiteX18" fmla="*/ 477631 w 477631"/>
                <a:gd name="connsiteY18" fmla="*/ 172672 h 358581"/>
                <a:gd name="connsiteX19" fmla="*/ 477266 w 477631"/>
                <a:gd name="connsiteY19" fmla="*/ 172672 h 358581"/>
                <a:gd name="connsiteX20" fmla="*/ 330256 w 477631"/>
                <a:gd name="connsiteY20" fmla="*/ 358581 h 358581"/>
                <a:gd name="connsiteX0" fmla="*/ 365 w 477631"/>
                <a:gd name="connsiteY0" fmla="*/ 172672 h 358581"/>
                <a:gd name="connsiteX1" fmla="*/ 0 w 477631"/>
                <a:gd name="connsiteY1" fmla="*/ 24653 h 358581"/>
                <a:gd name="connsiteX2" fmla="*/ 5131 w 477631"/>
                <a:gd name="connsiteY2" fmla="*/ 28952 h 358581"/>
                <a:gd name="connsiteX3" fmla="*/ 68189 w 477631"/>
                <a:gd name="connsiteY3" fmla="*/ 47015 h 358581"/>
                <a:gd name="connsiteX4" fmla="*/ 150359 w 477631"/>
                <a:gd name="connsiteY4" fmla="*/ 9350 h 358581"/>
                <a:gd name="connsiteX5" fmla="*/ 152449 w 477631"/>
                <a:gd name="connsiteY5" fmla="*/ 4694 h 358581"/>
                <a:gd name="connsiteX6" fmla="*/ 154539 w 477631"/>
                <a:gd name="connsiteY6" fmla="*/ 9350 h 358581"/>
                <a:gd name="connsiteX7" fmla="*/ 236708 w 477631"/>
                <a:gd name="connsiteY7" fmla="*/ 47015 h 358581"/>
                <a:gd name="connsiteX8" fmla="*/ 318878 w 477631"/>
                <a:gd name="connsiteY8" fmla="*/ 9350 h 358581"/>
                <a:gd name="connsiteX9" fmla="*/ 323075 w 477631"/>
                <a:gd name="connsiteY9" fmla="*/ 0 h 358581"/>
                <a:gd name="connsiteX10" fmla="*/ 327273 w 477631"/>
                <a:gd name="connsiteY10" fmla="*/ 9350 h 358581"/>
                <a:gd name="connsiteX11" fmla="*/ 409442 w 477631"/>
                <a:gd name="connsiteY11" fmla="*/ 47015 h 358581"/>
                <a:gd name="connsiteX12" fmla="*/ 472501 w 477631"/>
                <a:gd name="connsiteY12" fmla="*/ 28952 h 358581"/>
                <a:gd name="connsiteX13" fmla="*/ 477631 w 477631"/>
                <a:gd name="connsiteY13" fmla="*/ 24652 h 358581"/>
                <a:gd name="connsiteX14" fmla="*/ 477631 w 477631"/>
                <a:gd name="connsiteY14" fmla="*/ 169724 h 358581"/>
                <a:gd name="connsiteX15" fmla="*/ 477631 w 477631"/>
                <a:gd name="connsiteY15" fmla="*/ 169725 h 358581"/>
                <a:gd name="connsiteX16" fmla="*/ 477631 w 477631"/>
                <a:gd name="connsiteY16" fmla="*/ 169727 h 358581"/>
                <a:gd name="connsiteX17" fmla="*/ 477631 w 477631"/>
                <a:gd name="connsiteY17" fmla="*/ 172672 h 358581"/>
                <a:gd name="connsiteX18" fmla="*/ 477266 w 477631"/>
                <a:gd name="connsiteY18" fmla="*/ 172672 h 358581"/>
                <a:gd name="connsiteX19" fmla="*/ 330256 w 477631"/>
                <a:gd name="connsiteY19" fmla="*/ 358581 h 358581"/>
                <a:gd name="connsiteX0" fmla="*/ 0 w 477631"/>
                <a:gd name="connsiteY0" fmla="*/ 24653 h 358581"/>
                <a:gd name="connsiteX1" fmla="*/ 5131 w 477631"/>
                <a:gd name="connsiteY1" fmla="*/ 28952 h 358581"/>
                <a:gd name="connsiteX2" fmla="*/ 68189 w 477631"/>
                <a:gd name="connsiteY2" fmla="*/ 47015 h 358581"/>
                <a:gd name="connsiteX3" fmla="*/ 150359 w 477631"/>
                <a:gd name="connsiteY3" fmla="*/ 9350 h 358581"/>
                <a:gd name="connsiteX4" fmla="*/ 152449 w 477631"/>
                <a:gd name="connsiteY4" fmla="*/ 4694 h 358581"/>
                <a:gd name="connsiteX5" fmla="*/ 154539 w 477631"/>
                <a:gd name="connsiteY5" fmla="*/ 9350 h 358581"/>
                <a:gd name="connsiteX6" fmla="*/ 236708 w 477631"/>
                <a:gd name="connsiteY6" fmla="*/ 47015 h 358581"/>
                <a:gd name="connsiteX7" fmla="*/ 318878 w 477631"/>
                <a:gd name="connsiteY7" fmla="*/ 9350 h 358581"/>
                <a:gd name="connsiteX8" fmla="*/ 323075 w 477631"/>
                <a:gd name="connsiteY8" fmla="*/ 0 h 358581"/>
                <a:gd name="connsiteX9" fmla="*/ 327273 w 477631"/>
                <a:gd name="connsiteY9" fmla="*/ 9350 h 358581"/>
                <a:gd name="connsiteX10" fmla="*/ 409442 w 477631"/>
                <a:gd name="connsiteY10" fmla="*/ 47015 h 358581"/>
                <a:gd name="connsiteX11" fmla="*/ 472501 w 477631"/>
                <a:gd name="connsiteY11" fmla="*/ 28952 h 358581"/>
                <a:gd name="connsiteX12" fmla="*/ 477631 w 477631"/>
                <a:gd name="connsiteY12" fmla="*/ 24652 h 358581"/>
                <a:gd name="connsiteX13" fmla="*/ 477631 w 477631"/>
                <a:gd name="connsiteY13" fmla="*/ 169724 h 358581"/>
                <a:gd name="connsiteX14" fmla="*/ 477631 w 477631"/>
                <a:gd name="connsiteY14" fmla="*/ 169725 h 358581"/>
                <a:gd name="connsiteX15" fmla="*/ 477631 w 477631"/>
                <a:gd name="connsiteY15" fmla="*/ 169727 h 358581"/>
                <a:gd name="connsiteX16" fmla="*/ 477631 w 477631"/>
                <a:gd name="connsiteY16" fmla="*/ 172672 h 358581"/>
                <a:gd name="connsiteX17" fmla="*/ 477266 w 477631"/>
                <a:gd name="connsiteY17" fmla="*/ 172672 h 358581"/>
                <a:gd name="connsiteX18" fmla="*/ 330256 w 477631"/>
                <a:gd name="connsiteY18" fmla="*/ 358581 h 358581"/>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17" fmla="*/ 477266 w 477631"/>
                <a:gd name="connsiteY17" fmla="*/ 172672 h 172672"/>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0" fmla="*/ 0 w 477631"/>
                <a:gd name="connsiteY0" fmla="*/ 24653 h 169727"/>
                <a:gd name="connsiteX1" fmla="*/ 5131 w 477631"/>
                <a:gd name="connsiteY1" fmla="*/ 28952 h 169727"/>
                <a:gd name="connsiteX2" fmla="*/ 68189 w 477631"/>
                <a:gd name="connsiteY2" fmla="*/ 47015 h 169727"/>
                <a:gd name="connsiteX3" fmla="*/ 150359 w 477631"/>
                <a:gd name="connsiteY3" fmla="*/ 9350 h 169727"/>
                <a:gd name="connsiteX4" fmla="*/ 152449 w 477631"/>
                <a:gd name="connsiteY4" fmla="*/ 4694 h 169727"/>
                <a:gd name="connsiteX5" fmla="*/ 154539 w 477631"/>
                <a:gd name="connsiteY5" fmla="*/ 9350 h 169727"/>
                <a:gd name="connsiteX6" fmla="*/ 236708 w 477631"/>
                <a:gd name="connsiteY6" fmla="*/ 47015 h 169727"/>
                <a:gd name="connsiteX7" fmla="*/ 318878 w 477631"/>
                <a:gd name="connsiteY7" fmla="*/ 9350 h 169727"/>
                <a:gd name="connsiteX8" fmla="*/ 323075 w 477631"/>
                <a:gd name="connsiteY8" fmla="*/ 0 h 169727"/>
                <a:gd name="connsiteX9" fmla="*/ 327273 w 477631"/>
                <a:gd name="connsiteY9" fmla="*/ 9350 h 169727"/>
                <a:gd name="connsiteX10" fmla="*/ 409442 w 477631"/>
                <a:gd name="connsiteY10" fmla="*/ 47015 h 169727"/>
                <a:gd name="connsiteX11" fmla="*/ 472501 w 477631"/>
                <a:gd name="connsiteY11" fmla="*/ 28952 h 169727"/>
                <a:gd name="connsiteX12" fmla="*/ 477631 w 477631"/>
                <a:gd name="connsiteY12" fmla="*/ 24652 h 169727"/>
                <a:gd name="connsiteX13" fmla="*/ 477631 w 477631"/>
                <a:gd name="connsiteY13" fmla="*/ 169724 h 169727"/>
                <a:gd name="connsiteX14" fmla="*/ 477631 w 477631"/>
                <a:gd name="connsiteY14" fmla="*/ 169725 h 169727"/>
                <a:gd name="connsiteX15" fmla="*/ 477631 w 477631"/>
                <a:gd name="connsiteY15" fmla="*/ 169727 h 169727"/>
                <a:gd name="connsiteX0" fmla="*/ 0 w 477631"/>
                <a:gd name="connsiteY0" fmla="*/ 24653 h 169725"/>
                <a:gd name="connsiteX1" fmla="*/ 5131 w 477631"/>
                <a:gd name="connsiteY1" fmla="*/ 28952 h 169725"/>
                <a:gd name="connsiteX2" fmla="*/ 68189 w 477631"/>
                <a:gd name="connsiteY2" fmla="*/ 47015 h 169725"/>
                <a:gd name="connsiteX3" fmla="*/ 150359 w 477631"/>
                <a:gd name="connsiteY3" fmla="*/ 9350 h 169725"/>
                <a:gd name="connsiteX4" fmla="*/ 152449 w 477631"/>
                <a:gd name="connsiteY4" fmla="*/ 4694 h 169725"/>
                <a:gd name="connsiteX5" fmla="*/ 154539 w 477631"/>
                <a:gd name="connsiteY5" fmla="*/ 9350 h 169725"/>
                <a:gd name="connsiteX6" fmla="*/ 236708 w 477631"/>
                <a:gd name="connsiteY6" fmla="*/ 47015 h 169725"/>
                <a:gd name="connsiteX7" fmla="*/ 318878 w 477631"/>
                <a:gd name="connsiteY7" fmla="*/ 9350 h 169725"/>
                <a:gd name="connsiteX8" fmla="*/ 323075 w 477631"/>
                <a:gd name="connsiteY8" fmla="*/ 0 h 169725"/>
                <a:gd name="connsiteX9" fmla="*/ 327273 w 477631"/>
                <a:gd name="connsiteY9" fmla="*/ 9350 h 169725"/>
                <a:gd name="connsiteX10" fmla="*/ 409442 w 477631"/>
                <a:gd name="connsiteY10" fmla="*/ 47015 h 169725"/>
                <a:gd name="connsiteX11" fmla="*/ 472501 w 477631"/>
                <a:gd name="connsiteY11" fmla="*/ 28952 h 169725"/>
                <a:gd name="connsiteX12" fmla="*/ 477631 w 477631"/>
                <a:gd name="connsiteY12" fmla="*/ 24652 h 169725"/>
                <a:gd name="connsiteX13" fmla="*/ 477631 w 477631"/>
                <a:gd name="connsiteY13" fmla="*/ 169724 h 169725"/>
                <a:gd name="connsiteX14" fmla="*/ 477631 w 477631"/>
                <a:gd name="connsiteY14" fmla="*/ 169725 h 169725"/>
                <a:gd name="connsiteX0" fmla="*/ 0 w 477631"/>
                <a:gd name="connsiteY0" fmla="*/ 24653 h 169724"/>
                <a:gd name="connsiteX1" fmla="*/ 5131 w 477631"/>
                <a:gd name="connsiteY1" fmla="*/ 28952 h 169724"/>
                <a:gd name="connsiteX2" fmla="*/ 68189 w 477631"/>
                <a:gd name="connsiteY2" fmla="*/ 47015 h 169724"/>
                <a:gd name="connsiteX3" fmla="*/ 150359 w 477631"/>
                <a:gd name="connsiteY3" fmla="*/ 9350 h 169724"/>
                <a:gd name="connsiteX4" fmla="*/ 152449 w 477631"/>
                <a:gd name="connsiteY4" fmla="*/ 4694 h 169724"/>
                <a:gd name="connsiteX5" fmla="*/ 154539 w 477631"/>
                <a:gd name="connsiteY5" fmla="*/ 9350 h 169724"/>
                <a:gd name="connsiteX6" fmla="*/ 236708 w 477631"/>
                <a:gd name="connsiteY6" fmla="*/ 47015 h 169724"/>
                <a:gd name="connsiteX7" fmla="*/ 318878 w 477631"/>
                <a:gd name="connsiteY7" fmla="*/ 9350 h 169724"/>
                <a:gd name="connsiteX8" fmla="*/ 323075 w 477631"/>
                <a:gd name="connsiteY8" fmla="*/ 0 h 169724"/>
                <a:gd name="connsiteX9" fmla="*/ 327273 w 477631"/>
                <a:gd name="connsiteY9" fmla="*/ 9350 h 169724"/>
                <a:gd name="connsiteX10" fmla="*/ 409442 w 477631"/>
                <a:gd name="connsiteY10" fmla="*/ 47015 h 169724"/>
                <a:gd name="connsiteX11" fmla="*/ 472501 w 477631"/>
                <a:gd name="connsiteY11" fmla="*/ 28952 h 169724"/>
                <a:gd name="connsiteX12" fmla="*/ 477631 w 477631"/>
                <a:gd name="connsiteY12" fmla="*/ 24652 h 169724"/>
                <a:gd name="connsiteX13" fmla="*/ 477631 w 477631"/>
                <a:gd name="connsiteY13" fmla="*/ 169724 h 169724"/>
                <a:gd name="connsiteX0" fmla="*/ 0 w 477631"/>
                <a:gd name="connsiteY0" fmla="*/ 24653 h 47015"/>
                <a:gd name="connsiteX1" fmla="*/ 5131 w 477631"/>
                <a:gd name="connsiteY1" fmla="*/ 28952 h 47015"/>
                <a:gd name="connsiteX2" fmla="*/ 68189 w 477631"/>
                <a:gd name="connsiteY2" fmla="*/ 47015 h 47015"/>
                <a:gd name="connsiteX3" fmla="*/ 150359 w 477631"/>
                <a:gd name="connsiteY3" fmla="*/ 9350 h 47015"/>
                <a:gd name="connsiteX4" fmla="*/ 152449 w 477631"/>
                <a:gd name="connsiteY4" fmla="*/ 4694 h 47015"/>
                <a:gd name="connsiteX5" fmla="*/ 154539 w 477631"/>
                <a:gd name="connsiteY5" fmla="*/ 9350 h 47015"/>
                <a:gd name="connsiteX6" fmla="*/ 236708 w 477631"/>
                <a:gd name="connsiteY6" fmla="*/ 47015 h 47015"/>
                <a:gd name="connsiteX7" fmla="*/ 318878 w 477631"/>
                <a:gd name="connsiteY7" fmla="*/ 9350 h 47015"/>
                <a:gd name="connsiteX8" fmla="*/ 323075 w 477631"/>
                <a:gd name="connsiteY8" fmla="*/ 0 h 47015"/>
                <a:gd name="connsiteX9" fmla="*/ 327273 w 477631"/>
                <a:gd name="connsiteY9" fmla="*/ 9350 h 47015"/>
                <a:gd name="connsiteX10" fmla="*/ 409442 w 477631"/>
                <a:gd name="connsiteY10" fmla="*/ 47015 h 47015"/>
                <a:gd name="connsiteX11" fmla="*/ 472501 w 477631"/>
                <a:gd name="connsiteY11" fmla="*/ 28952 h 47015"/>
                <a:gd name="connsiteX12" fmla="*/ 477631 w 477631"/>
                <a:gd name="connsiteY12" fmla="*/ 2465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7631" h="47015">
                  <a:moveTo>
                    <a:pt x="0" y="24653"/>
                  </a:moveTo>
                  <a:lnTo>
                    <a:pt x="5131" y="28952"/>
                  </a:lnTo>
                  <a:cubicBezTo>
                    <a:pt x="21269" y="40112"/>
                    <a:pt x="43563" y="47015"/>
                    <a:pt x="68189" y="47015"/>
                  </a:cubicBezTo>
                  <a:cubicBezTo>
                    <a:pt x="105127" y="47015"/>
                    <a:pt x="136821" y="31484"/>
                    <a:pt x="150359" y="9350"/>
                  </a:cubicBezTo>
                  <a:lnTo>
                    <a:pt x="152449" y="4694"/>
                  </a:lnTo>
                  <a:lnTo>
                    <a:pt x="154539" y="9350"/>
                  </a:lnTo>
                  <a:cubicBezTo>
                    <a:pt x="168077" y="31484"/>
                    <a:pt x="199770" y="47015"/>
                    <a:pt x="236708" y="47015"/>
                  </a:cubicBezTo>
                  <a:cubicBezTo>
                    <a:pt x="273647" y="47015"/>
                    <a:pt x="305340" y="31484"/>
                    <a:pt x="318878" y="9350"/>
                  </a:cubicBezTo>
                  <a:lnTo>
                    <a:pt x="323075" y="0"/>
                  </a:lnTo>
                  <a:lnTo>
                    <a:pt x="327273" y="9350"/>
                  </a:lnTo>
                  <a:cubicBezTo>
                    <a:pt x="340810" y="31484"/>
                    <a:pt x="372504" y="47015"/>
                    <a:pt x="409442" y="47015"/>
                  </a:cubicBezTo>
                  <a:cubicBezTo>
                    <a:pt x="434068" y="47015"/>
                    <a:pt x="456363" y="40112"/>
                    <a:pt x="472501" y="28952"/>
                  </a:cubicBezTo>
                  <a:lnTo>
                    <a:pt x="477631" y="24652"/>
                  </a:lnTo>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a:solidFill>
                  <a:schemeClr val="tx2"/>
                </a:solidFill>
                <a:latin typeface="+mj-lt"/>
                <a:cs typeface="Segoe UI" pitchFamily="34" charset="0"/>
              </a:endParaRPr>
            </a:p>
          </p:txBody>
        </p:sp>
      </p:grpSp>
      <p:sp>
        <p:nvSpPr>
          <p:cNvPr id="148" name="Database_EFC7" title="Icon of a cylinder">
            <a:extLst>
              <a:ext uri="{FF2B5EF4-FFF2-40B4-BE49-F238E27FC236}">
                <a16:creationId xmlns:a16="http://schemas.microsoft.com/office/drawing/2014/main" id="{65D9AB5A-2DC6-47FB-A68D-98FD5C3803E1}"/>
              </a:ext>
            </a:extLst>
          </p:cNvPr>
          <p:cNvSpPr>
            <a:spLocks noChangeAspect="1" noEditPoints="1"/>
          </p:cNvSpPr>
          <p:nvPr/>
        </p:nvSpPr>
        <p:spPr bwMode="auto">
          <a:xfrm>
            <a:off x="9943029" y="3947928"/>
            <a:ext cx="351735" cy="45720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51" name="Straight Arrow Connector 148">
            <a:extLst>
              <a:ext uri="{FF2B5EF4-FFF2-40B4-BE49-F238E27FC236}">
                <a16:creationId xmlns:a16="http://schemas.microsoft.com/office/drawing/2014/main" id="{339E1056-2970-4304-823A-BEFD41251340}"/>
              </a:ext>
            </a:extLst>
          </p:cNvPr>
          <p:cNvCxnSpPr>
            <a:cxnSpLocks/>
            <a:stCxn id="260" idx="7"/>
          </p:cNvCxnSpPr>
          <p:nvPr/>
        </p:nvCxnSpPr>
        <p:spPr>
          <a:xfrm flipV="1">
            <a:off x="9118508" y="4218790"/>
            <a:ext cx="833737" cy="815807"/>
          </a:xfrm>
          <a:prstGeom prst="bentConnector3">
            <a:avLst>
              <a:gd name="adj1" fmla="val -839"/>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79" name="Rectangle 178">
            <a:extLst>
              <a:ext uri="{FF2B5EF4-FFF2-40B4-BE49-F238E27FC236}">
                <a16:creationId xmlns:a16="http://schemas.microsoft.com/office/drawing/2014/main" id="{944ADC77-6733-4E03-87A0-97E52D083A31}"/>
              </a:ext>
            </a:extLst>
          </p:cNvPr>
          <p:cNvSpPr/>
          <p:nvPr/>
        </p:nvSpPr>
        <p:spPr>
          <a:xfrm>
            <a:off x="10942637" y="4015658"/>
            <a:ext cx="1001716" cy="406265"/>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Operational Reports</a:t>
            </a:r>
          </a:p>
        </p:txBody>
      </p:sp>
      <p:cxnSp>
        <p:nvCxnSpPr>
          <p:cNvPr id="180" name="Straight Arrow Connector 179">
            <a:extLst>
              <a:ext uri="{FF2B5EF4-FFF2-40B4-BE49-F238E27FC236}">
                <a16:creationId xmlns:a16="http://schemas.microsoft.com/office/drawing/2014/main" id="{A9F6DA74-C0C2-493B-9E0F-6D5382991412}"/>
              </a:ext>
            </a:extLst>
          </p:cNvPr>
          <p:cNvCxnSpPr>
            <a:cxnSpLocks/>
          </p:cNvCxnSpPr>
          <p:nvPr/>
        </p:nvCxnSpPr>
        <p:spPr>
          <a:xfrm>
            <a:off x="10762165" y="4183062"/>
            <a:ext cx="156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48">
            <a:extLst>
              <a:ext uri="{FF2B5EF4-FFF2-40B4-BE49-F238E27FC236}">
                <a16:creationId xmlns:a16="http://schemas.microsoft.com/office/drawing/2014/main" id="{38B8D1F5-5C05-4C72-BAC8-05E92513C02D}"/>
              </a:ext>
            </a:extLst>
          </p:cNvPr>
          <p:cNvCxnSpPr>
            <a:cxnSpLocks/>
            <a:stCxn id="260" idx="7"/>
          </p:cNvCxnSpPr>
          <p:nvPr/>
        </p:nvCxnSpPr>
        <p:spPr>
          <a:xfrm flipV="1">
            <a:off x="9118508" y="3486779"/>
            <a:ext cx="1756621" cy="1547818"/>
          </a:xfrm>
          <a:prstGeom prst="bentConnector3">
            <a:avLst>
              <a:gd name="adj1" fmla="val -428"/>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98A1D8A0-C565-4680-BA85-B7CB6D10A5A3}"/>
              </a:ext>
            </a:extLst>
          </p:cNvPr>
          <p:cNvSpPr/>
          <p:nvPr/>
        </p:nvSpPr>
        <p:spPr>
          <a:xfrm>
            <a:off x="10898078" y="3283645"/>
            <a:ext cx="1001716" cy="406265"/>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Ad-Hoc Query</a:t>
            </a:r>
          </a:p>
        </p:txBody>
      </p:sp>
      <p:grpSp>
        <p:nvGrpSpPr>
          <p:cNvPr id="185" name="Group 184">
            <a:extLst>
              <a:ext uri="{FF2B5EF4-FFF2-40B4-BE49-F238E27FC236}">
                <a16:creationId xmlns:a16="http://schemas.microsoft.com/office/drawing/2014/main" id="{2A74608D-1089-475C-9408-A0291E6EC263}"/>
              </a:ext>
            </a:extLst>
          </p:cNvPr>
          <p:cNvGrpSpPr/>
          <p:nvPr/>
        </p:nvGrpSpPr>
        <p:grpSpPr>
          <a:xfrm>
            <a:off x="11007345" y="4917098"/>
            <a:ext cx="1001716" cy="591067"/>
            <a:chOff x="10791630" y="4209709"/>
            <a:chExt cx="982164" cy="579530"/>
          </a:xfrm>
        </p:grpSpPr>
        <p:sp useBgFill="1">
          <p:nvSpPr>
            <p:cNvPr id="186" name="Freeform 50">
              <a:extLst>
                <a:ext uri="{FF2B5EF4-FFF2-40B4-BE49-F238E27FC236}">
                  <a16:creationId xmlns:a16="http://schemas.microsoft.com/office/drawing/2014/main" id="{A804A17D-3CAC-467D-BE17-E9729F419584}"/>
                </a:ext>
              </a:extLst>
            </p:cNvPr>
            <p:cNvSpPr>
              <a:spLocks noChangeArrowheads="1"/>
            </p:cNvSpPr>
            <p:nvPr/>
          </p:nvSpPr>
          <p:spPr bwMode="auto">
            <a:xfrm>
              <a:off x="11339477" y="4489574"/>
              <a:ext cx="434317" cy="299665"/>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87" name="Freeform 52">
              <a:extLst>
                <a:ext uri="{FF2B5EF4-FFF2-40B4-BE49-F238E27FC236}">
                  <a16:creationId xmlns:a16="http://schemas.microsoft.com/office/drawing/2014/main" id="{EF9C9DB3-CBAF-4C08-A367-DB55E191ACA6}"/>
                </a:ext>
              </a:extLst>
            </p:cNvPr>
            <p:cNvSpPr>
              <a:spLocks noChangeArrowheads="1"/>
            </p:cNvSpPr>
            <p:nvPr/>
          </p:nvSpPr>
          <p:spPr bwMode="auto">
            <a:xfrm>
              <a:off x="10910440" y="4209709"/>
              <a:ext cx="748504" cy="472601"/>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88" name="Line 54">
              <a:extLst>
                <a:ext uri="{FF2B5EF4-FFF2-40B4-BE49-F238E27FC236}">
                  <a16:creationId xmlns:a16="http://schemas.microsoft.com/office/drawing/2014/main" id="{B73E038A-71A2-4944-952F-B73964F5ABB7}"/>
                </a:ext>
              </a:extLst>
            </p:cNvPr>
            <p:cNvSpPr>
              <a:spLocks noChangeShapeType="1"/>
            </p:cNvSpPr>
            <p:nvPr/>
          </p:nvSpPr>
          <p:spPr bwMode="auto">
            <a:xfrm flipH="1">
              <a:off x="11348717" y="4565480"/>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98" name="Line 55">
              <a:extLst>
                <a:ext uri="{FF2B5EF4-FFF2-40B4-BE49-F238E27FC236}">
                  <a16:creationId xmlns:a16="http://schemas.microsoft.com/office/drawing/2014/main" id="{49AFDD14-51E9-4C27-847A-7F6940D577F0}"/>
                </a:ext>
              </a:extLst>
            </p:cNvPr>
            <p:cNvSpPr>
              <a:spLocks noChangeShapeType="1"/>
            </p:cNvSpPr>
            <p:nvPr/>
          </p:nvSpPr>
          <p:spPr bwMode="auto">
            <a:xfrm flipH="1">
              <a:off x="11484689" y="4618944"/>
              <a:ext cx="116170"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99" name="Line 56">
              <a:extLst>
                <a:ext uri="{FF2B5EF4-FFF2-40B4-BE49-F238E27FC236}">
                  <a16:creationId xmlns:a16="http://schemas.microsoft.com/office/drawing/2014/main" id="{25A57491-8283-4018-8917-E98A18E18C93}"/>
                </a:ext>
              </a:extLst>
            </p:cNvPr>
            <p:cNvSpPr>
              <a:spLocks noChangeShapeType="1"/>
            </p:cNvSpPr>
            <p:nvPr/>
          </p:nvSpPr>
          <p:spPr bwMode="auto">
            <a:xfrm flipH="1">
              <a:off x="11348717" y="4512015"/>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00" name="Freeform 57">
              <a:extLst>
                <a:ext uri="{FF2B5EF4-FFF2-40B4-BE49-F238E27FC236}">
                  <a16:creationId xmlns:a16="http://schemas.microsoft.com/office/drawing/2014/main" id="{C3944180-9E5C-406B-8E82-4D85E0C4CA45}"/>
                </a:ext>
              </a:extLst>
            </p:cNvPr>
            <p:cNvSpPr>
              <a:spLocks noChangeArrowheads="1"/>
            </p:cNvSpPr>
            <p:nvPr/>
          </p:nvSpPr>
          <p:spPr bwMode="auto">
            <a:xfrm>
              <a:off x="11402843" y="4369442"/>
              <a:ext cx="80526" cy="80527"/>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01" name="Freeform 58">
              <a:extLst>
                <a:ext uri="{FF2B5EF4-FFF2-40B4-BE49-F238E27FC236}">
                  <a16:creationId xmlns:a16="http://schemas.microsoft.com/office/drawing/2014/main" id="{B2D6C023-50C9-4467-931E-4EB0647EF0D9}"/>
                </a:ext>
              </a:extLst>
            </p:cNvPr>
            <p:cNvSpPr>
              <a:spLocks noChangeArrowheads="1"/>
            </p:cNvSpPr>
            <p:nvPr/>
          </p:nvSpPr>
          <p:spPr bwMode="auto">
            <a:xfrm>
              <a:off x="11134859" y="4436769"/>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02" name="Freeform 59">
              <a:extLst>
                <a:ext uri="{FF2B5EF4-FFF2-40B4-BE49-F238E27FC236}">
                  <a16:creationId xmlns:a16="http://schemas.microsoft.com/office/drawing/2014/main" id="{E66659E1-F9DE-4943-815D-3EE3CC9F5D6B}"/>
                </a:ext>
              </a:extLst>
            </p:cNvPr>
            <p:cNvSpPr>
              <a:spLocks noChangeArrowheads="1"/>
            </p:cNvSpPr>
            <p:nvPr/>
          </p:nvSpPr>
          <p:spPr bwMode="auto">
            <a:xfrm>
              <a:off x="11000207" y="4302117"/>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03" name="Freeform 60">
              <a:extLst>
                <a:ext uri="{FF2B5EF4-FFF2-40B4-BE49-F238E27FC236}">
                  <a16:creationId xmlns:a16="http://schemas.microsoft.com/office/drawing/2014/main" id="{5D8E5FF7-B4A8-439F-AF69-4DBEDA01EC6B}"/>
                </a:ext>
              </a:extLst>
            </p:cNvPr>
            <p:cNvSpPr>
              <a:spLocks noChangeArrowheads="1"/>
            </p:cNvSpPr>
            <p:nvPr/>
          </p:nvSpPr>
          <p:spPr bwMode="auto">
            <a:xfrm>
              <a:off x="11309115" y="4275715"/>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04" name="Freeform 61">
              <a:extLst>
                <a:ext uri="{FF2B5EF4-FFF2-40B4-BE49-F238E27FC236}">
                  <a16:creationId xmlns:a16="http://schemas.microsoft.com/office/drawing/2014/main" id="{C2AC5826-3335-4976-A6C6-3378DEB6B545}"/>
                </a:ext>
              </a:extLst>
            </p:cNvPr>
            <p:cNvSpPr>
              <a:spLocks noChangeArrowheads="1"/>
            </p:cNvSpPr>
            <p:nvPr/>
          </p:nvSpPr>
          <p:spPr bwMode="auto">
            <a:xfrm>
              <a:off x="11497890" y="4275715"/>
              <a:ext cx="80526"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05" name="Line 62">
              <a:extLst>
                <a:ext uri="{FF2B5EF4-FFF2-40B4-BE49-F238E27FC236}">
                  <a16:creationId xmlns:a16="http://schemas.microsoft.com/office/drawing/2014/main" id="{69B78A50-7821-4E86-8274-BD9EC3943285}"/>
                </a:ext>
              </a:extLst>
            </p:cNvPr>
            <p:cNvSpPr>
              <a:spLocks noChangeShapeType="1"/>
            </p:cNvSpPr>
            <p:nvPr/>
          </p:nvSpPr>
          <p:spPr bwMode="auto">
            <a:xfrm flipV="1">
              <a:off x="11478089" y="4348321"/>
              <a:ext cx="38284" cy="40924"/>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06" name="Line 63">
              <a:extLst>
                <a:ext uri="{FF2B5EF4-FFF2-40B4-BE49-F238E27FC236}">
                  <a16:creationId xmlns:a16="http://schemas.microsoft.com/office/drawing/2014/main" id="{83E4A0FB-8D21-4934-9FD2-2EA89C583F38}"/>
                </a:ext>
              </a:extLst>
            </p:cNvPr>
            <p:cNvSpPr>
              <a:spLocks noChangeShapeType="1"/>
            </p:cNvSpPr>
            <p:nvPr/>
          </p:nvSpPr>
          <p:spPr bwMode="auto">
            <a:xfrm>
              <a:off x="11371160" y="4349641"/>
              <a:ext cx="38283" cy="38283"/>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07" name="Line 64">
              <a:extLst>
                <a:ext uri="{FF2B5EF4-FFF2-40B4-BE49-F238E27FC236}">
                  <a16:creationId xmlns:a16="http://schemas.microsoft.com/office/drawing/2014/main" id="{88088075-77E8-4BAE-9F71-BC7F3250F88A}"/>
                </a:ext>
              </a:extLst>
            </p:cNvPr>
            <p:cNvSpPr>
              <a:spLocks noChangeShapeType="1"/>
            </p:cNvSpPr>
            <p:nvPr/>
          </p:nvSpPr>
          <p:spPr bwMode="auto">
            <a:xfrm flipV="1">
              <a:off x="11210106" y="4348320"/>
              <a:ext cx="112210" cy="10957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08" name="Line 65">
              <a:extLst>
                <a:ext uri="{FF2B5EF4-FFF2-40B4-BE49-F238E27FC236}">
                  <a16:creationId xmlns:a16="http://schemas.microsoft.com/office/drawing/2014/main" id="{38D175DC-05C5-43D5-8288-68ED31BD8CEA}"/>
                </a:ext>
              </a:extLst>
            </p:cNvPr>
            <p:cNvSpPr>
              <a:spLocks noChangeShapeType="1"/>
            </p:cNvSpPr>
            <p:nvPr/>
          </p:nvSpPr>
          <p:spPr bwMode="auto">
            <a:xfrm>
              <a:off x="11062253" y="4377363"/>
              <a:ext cx="79207" cy="79207"/>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09" name="Freeform 66">
              <a:extLst>
                <a:ext uri="{FF2B5EF4-FFF2-40B4-BE49-F238E27FC236}">
                  <a16:creationId xmlns:a16="http://schemas.microsoft.com/office/drawing/2014/main" id="{EDE98139-B924-4B44-9903-F8328992EE04}"/>
                </a:ext>
              </a:extLst>
            </p:cNvPr>
            <p:cNvSpPr>
              <a:spLocks noChangeArrowheads="1"/>
            </p:cNvSpPr>
            <p:nvPr/>
          </p:nvSpPr>
          <p:spPr bwMode="auto">
            <a:xfrm>
              <a:off x="10791630" y="4489574"/>
              <a:ext cx="493722" cy="299665"/>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grpSp>
          <p:nvGrpSpPr>
            <p:cNvPr id="210" name="Group 209">
              <a:extLst>
                <a:ext uri="{FF2B5EF4-FFF2-40B4-BE49-F238E27FC236}">
                  <a16:creationId xmlns:a16="http://schemas.microsoft.com/office/drawing/2014/main" id="{80BCE530-BB1C-4EB4-AD7F-4DF9ABDCFCE5}"/>
                </a:ext>
              </a:extLst>
            </p:cNvPr>
            <p:cNvGrpSpPr/>
            <p:nvPr/>
          </p:nvGrpSpPr>
          <p:grpSpPr>
            <a:xfrm>
              <a:off x="10913128" y="4544291"/>
              <a:ext cx="243440" cy="185324"/>
              <a:chOff x="2502877" y="2643553"/>
              <a:chExt cx="3651737" cy="2779942"/>
            </a:xfrm>
          </p:grpSpPr>
          <p:cxnSp>
            <p:nvCxnSpPr>
              <p:cNvPr id="211" name="Straight Connector 210">
                <a:extLst>
                  <a:ext uri="{FF2B5EF4-FFF2-40B4-BE49-F238E27FC236}">
                    <a16:creationId xmlns:a16="http://schemas.microsoft.com/office/drawing/2014/main" id="{080EFD25-702B-4E33-8C4A-F72BCF018E3A}"/>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4C19250-5C98-4A95-9569-9962BBEEFB2D}"/>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CDA6B8D3-18E2-407F-A1EB-0305C27133F5}"/>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1CDF2CC-6FF3-47E6-8054-669B398576CE}"/>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5" name="Freeform: Shape 581">
                <a:extLst>
                  <a:ext uri="{FF2B5EF4-FFF2-40B4-BE49-F238E27FC236}">
                    <a16:creationId xmlns:a16="http://schemas.microsoft.com/office/drawing/2014/main" id="{FFDFFD66-632D-4F08-8F41-1C565C22F63B}"/>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6" name="Rectangle 215">
            <a:extLst>
              <a:ext uri="{FF2B5EF4-FFF2-40B4-BE49-F238E27FC236}">
                <a16:creationId xmlns:a16="http://schemas.microsoft.com/office/drawing/2014/main" id="{614C2097-51AB-4B10-86D5-5AE2B359AABA}"/>
              </a:ext>
            </a:extLst>
          </p:cNvPr>
          <p:cNvSpPr/>
          <p:nvPr/>
        </p:nvSpPr>
        <p:spPr>
          <a:xfrm>
            <a:off x="9570666" y="4429901"/>
            <a:ext cx="1087038" cy="406265"/>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SQL Database</a:t>
            </a:r>
          </a:p>
        </p:txBody>
      </p:sp>
    </p:spTree>
    <p:extLst>
      <p:ext uri="{BB962C8B-B14F-4D97-AF65-F5344CB8AC3E}">
        <p14:creationId xmlns:p14="http://schemas.microsoft.com/office/powerpoint/2010/main" val="357679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399217" y="1307148"/>
            <a:ext cx="3887251" cy="5319894"/>
            <a:chOff x="397566" y="1297914"/>
            <a:chExt cx="3888354" cy="5321404"/>
          </a:xfrm>
        </p:grpSpPr>
        <p:sp>
          <p:nvSpPr>
            <p:cNvPr id="52" name="Pentagon 51"/>
            <p:cNvSpPr/>
            <p:nvPr/>
          </p:nvSpPr>
          <p:spPr bwMode="auto">
            <a:xfrm>
              <a:off x="397607" y="1313713"/>
              <a:ext cx="2703749" cy="5289806"/>
            </a:xfrm>
            <a:prstGeom prst="homePlate">
              <a:avLst>
                <a:gd name="adj" fmla="val 38293"/>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70" bIns="146262" numCol="1" spcCol="0" rtlCol="0" fromWordArt="0" anchor="t" anchorCtr="0" forceAA="0" compatLnSpc="1">
              <a:prstTxWarp prst="textNoShape">
                <a:avLst/>
              </a:prstTxWarp>
              <a:noAutofit/>
            </a:bodyPr>
            <a:lstStyle/>
            <a:p>
              <a:pPr defTabSz="932114" fontAlgn="base">
                <a:lnSpc>
                  <a:spcPct val="90000"/>
                </a:lnSpc>
                <a:spcBef>
                  <a:spcPct val="0"/>
                </a:spcBef>
                <a:spcAft>
                  <a:spcPct val="0"/>
                </a:spcAft>
                <a:defRPr/>
              </a:pPr>
              <a:r>
                <a:rPr lang="en-US" sz="2200" kern="0" dirty="0">
                  <a:solidFill>
                    <a:schemeClr val="tx1"/>
                  </a:solidFill>
                  <a:latin typeface="Segoe UI Light"/>
                  <a:ea typeface="Segoe UI" pitchFamily="34" charset="0"/>
                  <a:cs typeface="Segoe UI" pitchFamily="34" charset="0"/>
                </a:rPr>
                <a:t>Understand Corporate Strategy</a:t>
              </a:r>
            </a:p>
          </p:txBody>
        </p:sp>
        <p:pic>
          <p:nvPicPr>
            <p:cNvPr id="67" name="Picture 66"/>
            <p:cNvPicPr>
              <a:picLocks noChangeAspect="1"/>
            </p:cNvPicPr>
            <p:nvPr/>
          </p:nvPicPr>
          <p:blipFill rotWithShape="1">
            <a:blip r:embed="rId3" cstate="email">
              <a:extLst>
                <a:ext uri="{28A0092B-C50C-407E-A947-70E740481C1C}">
                  <a14:useLocalDpi xmlns:a14="http://schemas.microsoft.com/office/drawing/2010/main" val="0"/>
                </a:ext>
              </a:extLst>
            </a:blip>
            <a:srcRect l="1047" r="43543"/>
            <a:stretch/>
          </p:blipFill>
          <p:spPr>
            <a:xfrm>
              <a:off x="397566" y="2448829"/>
              <a:ext cx="3037087" cy="4148590"/>
            </a:xfrm>
            <a:prstGeom prst="rect">
              <a:avLst/>
            </a:prstGeom>
          </p:spPr>
        </p:pic>
        <p:sp>
          <p:nvSpPr>
            <p:cNvPr id="180" name="Freeform 179"/>
            <p:cNvSpPr/>
            <p:nvPr/>
          </p:nvSpPr>
          <p:spPr bwMode="auto">
            <a:xfrm>
              <a:off x="1877699" y="1297914"/>
              <a:ext cx="2408221" cy="5321404"/>
            </a:xfrm>
            <a:custGeom>
              <a:avLst/>
              <a:gdLst>
                <a:gd name="connsiteX0" fmla="*/ 54320 w 2408221"/>
                <a:gd name="connsiteY0" fmla="*/ 0 h 5287224"/>
                <a:gd name="connsiteX1" fmla="*/ 2408221 w 2408221"/>
                <a:gd name="connsiteY1" fmla="*/ 0 h 5287224"/>
                <a:gd name="connsiteX2" fmla="*/ 2408221 w 2408221"/>
                <a:gd name="connsiteY2" fmla="*/ 5287224 h 5287224"/>
                <a:gd name="connsiteX3" fmla="*/ 0 w 2408221"/>
                <a:gd name="connsiteY3" fmla="*/ 5287224 h 5287224"/>
                <a:gd name="connsiteX4" fmla="*/ 0 w 2408221"/>
                <a:gd name="connsiteY4" fmla="*/ 2643612 h 5287224"/>
                <a:gd name="connsiteX5" fmla="*/ 54320 w 2408221"/>
                <a:gd name="connsiteY5" fmla="*/ 0 h 5287224"/>
                <a:gd name="connsiteX0" fmla="*/ 54320 w 2408221"/>
                <a:gd name="connsiteY0" fmla="*/ 0 h 5287224"/>
                <a:gd name="connsiteX1" fmla="*/ 2408221 w 2408221"/>
                <a:gd name="connsiteY1" fmla="*/ 0 h 5287224"/>
                <a:gd name="connsiteX2" fmla="*/ 2408221 w 2408221"/>
                <a:gd name="connsiteY2" fmla="*/ 5287224 h 5287224"/>
                <a:gd name="connsiteX3" fmla="*/ 0 w 2408221"/>
                <a:gd name="connsiteY3" fmla="*/ 5287224 h 5287224"/>
                <a:gd name="connsiteX4" fmla="*/ 1222218 w 2408221"/>
                <a:gd name="connsiteY4" fmla="*/ 2643612 h 5287224"/>
                <a:gd name="connsiteX5" fmla="*/ 54320 w 2408221"/>
                <a:gd name="connsiteY5" fmla="*/ 0 h 5287224"/>
                <a:gd name="connsiteX0" fmla="*/ 54320 w 2408221"/>
                <a:gd name="connsiteY0" fmla="*/ 0 h 5287224"/>
                <a:gd name="connsiteX1" fmla="*/ 2408221 w 2408221"/>
                <a:gd name="connsiteY1" fmla="*/ 0 h 5287224"/>
                <a:gd name="connsiteX2" fmla="*/ 2408221 w 2408221"/>
                <a:gd name="connsiteY2" fmla="*/ 5287224 h 5287224"/>
                <a:gd name="connsiteX3" fmla="*/ 0 w 2408221"/>
                <a:gd name="connsiteY3" fmla="*/ 5287224 h 5287224"/>
                <a:gd name="connsiteX4" fmla="*/ 1385181 w 2408221"/>
                <a:gd name="connsiteY4" fmla="*/ 2634559 h 5287224"/>
                <a:gd name="connsiteX5" fmla="*/ 54320 w 2408221"/>
                <a:gd name="connsiteY5" fmla="*/ 0 h 5287224"/>
                <a:gd name="connsiteX0" fmla="*/ 54320 w 2408221"/>
                <a:gd name="connsiteY0" fmla="*/ 0 h 5287224"/>
                <a:gd name="connsiteX1" fmla="*/ 2408221 w 2408221"/>
                <a:gd name="connsiteY1" fmla="*/ 0 h 5287224"/>
                <a:gd name="connsiteX2" fmla="*/ 2408221 w 2408221"/>
                <a:gd name="connsiteY2" fmla="*/ 5287224 h 5287224"/>
                <a:gd name="connsiteX3" fmla="*/ 0 w 2408221"/>
                <a:gd name="connsiteY3" fmla="*/ 5287224 h 5287224"/>
                <a:gd name="connsiteX4" fmla="*/ 1385181 w 2408221"/>
                <a:gd name="connsiteY4" fmla="*/ 2634559 h 5287224"/>
                <a:gd name="connsiteX5" fmla="*/ 54320 w 2408221"/>
                <a:gd name="connsiteY5" fmla="*/ 0 h 528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8221" h="5287224">
                  <a:moveTo>
                    <a:pt x="54320" y="0"/>
                  </a:moveTo>
                  <a:lnTo>
                    <a:pt x="2408221" y="0"/>
                  </a:lnTo>
                  <a:lnTo>
                    <a:pt x="2408221" y="5287224"/>
                  </a:lnTo>
                  <a:lnTo>
                    <a:pt x="0" y="5287224"/>
                  </a:lnTo>
                  <a:lnTo>
                    <a:pt x="1385181" y="2634559"/>
                  </a:lnTo>
                  <a:lnTo>
                    <a:pt x="5432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0"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66" name="Group 65"/>
          <p:cNvGrpSpPr/>
          <p:nvPr/>
        </p:nvGrpSpPr>
        <p:grpSpPr>
          <a:xfrm>
            <a:off x="4488453" y="1322942"/>
            <a:ext cx="4605025" cy="5288306"/>
            <a:chOff x="4309059" y="1322325"/>
            <a:chExt cx="4606332" cy="5289806"/>
          </a:xfrm>
        </p:grpSpPr>
        <p:sp>
          <p:nvSpPr>
            <p:cNvPr id="76" name="Rectangle 75"/>
            <p:cNvSpPr/>
            <p:nvPr/>
          </p:nvSpPr>
          <p:spPr>
            <a:xfrm>
              <a:off x="4309059" y="1322325"/>
              <a:ext cx="4558903" cy="528980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4" tIns="91414" rIns="93234" bIns="46616" numCol="1" spcCol="0" rtlCol="0" fromWordArt="0" anchor="t" anchorCtr="0" forceAA="0" compatLnSpc="1">
              <a:prstTxWarp prst="textNoShape">
                <a:avLst/>
              </a:prstTxWarp>
              <a:noAutofit/>
            </a:bodyPr>
            <a:lstStyle/>
            <a:p>
              <a:pPr algn="ctr" defTabSz="932114">
                <a:lnSpc>
                  <a:spcPct val="90000"/>
                </a:lnSpc>
                <a:defRPr/>
              </a:pPr>
              <a:r>
                <a:rPr lang="en-US" sz="2200" kern="0" dirty="0">
                  <a:solidFill>
                    <a:srgbClr val="000000"/>
                  </a:solidFill>
                  <a:latin typeface="Segoe UI Light"/>
                  <a:ea typeface="Segoe UI" pitchFamily="34" charset="0"/>
                  <a:cs typeface="Segoe UI" pitchFamily="34" charset="0"/>
                </a:rPr>
                <a:t>Implement Data Warehouse</a:t>
              </a:r>
            </a:p>
            <a:p>
              <a:pPr algn="ctr" defTabSz="932384">
                <a:defRPr/>
              </a:pPr>
              <a:endParaRPr lang="en-US" sz="2800" kern="0" dirty="0">
                <a:solidFill>
                  <a:srgbClr val="FFFFFF"/>
                </a:solidFill>
                <a:latin typeface="Segoe UI"/>
              </a:endParaRPr>
            </a:p>
          </p:txBody>
        </p:sp>
        <p:sp>
          <p:nvSpPr>
            <p:cNvPr id="56" name="Chevron 55"/>
            <p:cNvSpPr/>
            <p:nvPr/>
          </p:nvSpPr>
          <p:spPr>
            <a:xfrm>
              <a:off x="6491543" y="2963710"/>
              <a:ext cx="2423848" cy="91465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0" rIns="0" bIns="0" numCol="1" spcCol="0" rtlCol="0" fromWordArt="0" anchor="ctr" anchorCtr="0" forceAA="0" compatLnSpc="1">
              <a:prstTxWarp prst="textNoShape">
                <a:avLst/>
              </a:prstTxWarp>
              <a:noAutofit/>
            </a:bodyPr>
            <a:lstStyle/>
            <a:p>
              <a:pPr defTabSz="932384">
                <a:defRPr/>
              </a:pPr>
              <a:r>
                <a:rPr lang="en-US" sz="1598" kern="0" dirty="0">
                  <a:solidFill>
                    <a:srgbClr val="FFFFFF"/>
                  </a:solidFill>
                  <a:latin typeface="Segoe UI"/>
                </a:rPr>
                <a:t>Physical Design</a:t>
              </a:r>
            </a:p>
          </p:txBody>
        </p:sp>
        <p:sp>
          <p:nvSpPr>
            <p:cNvPr id="58" name="Chevron 57"/>
            <p:cNvSpPr/>
            <p:nvPr/>
          </p:nvSpPr>
          <p:spPr>
            <a:xfrm>
              <a:off x="6491543" y="4030813"/>
              <a:ext cx="2423848" cy="914659"/>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0" rIns="0" bIns="0" numCol="1" spcCol="0" rtlCol="0" fromWordArt="0" anchor="ctr" anchorCtr="0" forceAA="0" compatLnSpc="1">
              <a:prstTxWarp prst="textNoShape">
                <a:avLst/>
              </a:prstTxWarp>
              <a:noAutofit/>
            </a:bodyPr>
            <a:lstStyle/>
            <a:p>
              <a:pPr defTabSz="932384">
                <a:defRPr/>
              </a:pPr>
              <a:r>
                <a:rPr lang="en-US" sz="1598" kern="0" dirty="0">
                  <a:solidFill>
                    <a:srgbClr val="FFFFFF"/>
                  </a:solidFill>
                  <a:latin typeface="Segoe UI"/>
                </a:rPr>
                <a:t>ETL Development</a:t>
              </a:r>
            </a:p>
          </p:txBody>
        </p:sp>
        <p:sp>
          <p:nvSpPr>
            <p:cNvPr id="60" name="Chevron 59"/>
            <p:cNvSpPr/>
            <p:nvPr/>
          </p:nvSpPr>
          <p:spPr>
            <a:xfrm>
              <a:off x="6491543" y="1932681"/>
              <a:ext cx="2423848" cy="91465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0" rIns="0" bIns="0" numCol="1" spcCol="0" rtlCol="0" fromWordArt="0" anchor="ctr" anchorCtr="0" forceAA="0" compatLnSpc="1">
              <a:prstTxWarp prst="textNoShape">
                <a:avLst/>
              </a:prstTxWarp>
              <a:noAutofit/>
            </a:bodyPr>
            <a:lstStyle/>
            <a:p>
              <a:pPr defTabSz="932384">
                <a:defRPr/>
              </a:pPr>
              <a:r>
                <a:rPr lang="en-US" sz="1598" kern="0" dirty="0">
                  <a:solidFill>
                    <a:srgbClr val="FFFFFF"/>
                  </a:solidFill>
                  <a:latin typeface="Segoe UI"/>
                </a:rPr>
                <a:t>Reporting &amp; Analytics Development</a:t>
              </a:r>
            </a:p>
          </p:txBody>
        </p:sp>
        <p:sp>
          <p:nvSpPr>
            <p:cNvPr id="62" name="Chevron 61"/>
            <p:cNvSpPr/>
            <p:nvPr/>
          </p:nvSpPr>
          <p:spPr>
            <a:xfrm>
              <a:off x="6491543" y="5021694"/>
              <a:ext cx="2423848" cy="914659"/>
            </a:xfrm>
            <a:prstGeom prst="chevr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0" rIns="0" bIns="0" numCol="1" spcCol="0" rtlCol="0" fromWordArt="0" anchor="ctr" anchorCtr="0" forceAA="0" compatLnSpc="1">
              <a:prstTxWarp prst="textNoShape">
                <a:avLst/>
              </a:prstTxWarp>
              <a:noAutofit/>
            </a:bodyPr>
            <a:lstStyle/>
            <a:p>
              <a:pPr defTabSz="932114">
                <a:lnSpc>
                  <a:spcPct val="90000"/>
                </a:lnSpc>
                <a:defRPr/>
              </a:pPr>
              <a:r>
                <a:rPr lang="en-US" sz="1598" kern="0" dirty="0">
                  <a:solidFill>
                    <a:schemeClr val="bg1"/>
                  </a:solidFill>
                  <a:latin typeface="Segoe UI"/>
                  <a:ea typeface="Segoe UI" pitchFamily="34" charset="0"/>
                  <a:cs typeface="Segoe UI" pitchFamily="34" charset="0"/>
                </a:rPr>
                <a:t>Install and Tune</a:t>
              </a:r>
            </a:p>
          </p:txBody>
        </p:sp>
        <p:sp>
          <p:nvSpPr>
            <p:cNvPr id="82" name="Pentagon 81"/>
            <p:cNvSpPr/>
            <p:nvPr/>
          </p:nvSpPr>
          <p:spPr bwMode="auto">
            <a:xfrm>
              <a:off x="4430128" y="1926348"/>
              <a:ext cx="2425672" cy="914659"/>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0" rIns="0" bIns="0" numCol="1" spcCol="0" rtlCol="0" fromWordArt="0" anchor="ctr" anchorCtr="0" forceAA="0" compatLnSpc="1">
              <a:prstTxWarp prst="textNoShape">
                <a:avLst/>
              </a:prstTxWarp>
              <a:noAutofit/>
            </a:bodyPr>
            <a:lstStyle/>
            <a:p>
              <a:pPr defTabSz="932114">
                <a:lnSpc>
                  <a:spcPct val="90000"/>
                </a:lnSpc>
                <a:defRPr/>
              </a:pPr>
              <a:r>
                <a:rPr lang="en-US" sz="1598" kern="0" dirty="0">
                  <a:solidFill>
                    <a:srgbClr val="FFFFFF"/>
                  </a:solidFill>
                  <a:latin typeface="Segoe UI"/>
                  <a:ea typeface="Segoe UI" pitchFamily="34" charset="0"/>
                  <a:cs typeface="Segoe UI" pitchFamily="34" charset="0"/>
                </a:rPr>
                <a:t>Reporting &amp; </a:t>
              </a:r>
              <a:br>
                <a:rPr lang="en-US" sz="1598" kern="0" dirty="0">
                  <a:solidFill>
                    <a:srgbClr val="FFFFFF"/>
                  </a:solidFill>
                  <a:latin typeface="Segoe UI"/>
                  <a:ea typeface="Segoe UI" pitchFamily="34" charset="0"/>
                  <a:cs typeface="Segoe UI" pitchFamily="34" charset="0"/>
                </a:rPr>
              </a:br>
              <a:r>
                <a:rPr lang="en-US" sz="1598" kern="0" dirty="0">
                  <a:solidFill>
                    <a:srgbClr val="FFFFFF"/>
                  </a:solidFill>
                  <a:latin typeface="Segoe UI"/>
                  <a:ea typeface="Segoe UI" pitchFamily="34" charset="0"/>
                  <a:cs typeface="Segoe UI" pitchFamily="34" charset="0"/>
                </a:rPr>
                <a:t>Analytics Design</a:t>
              </a:r>
            </a:p>
          </p:txBody>
        </p:sp>
        <p:sp>
          <p:nvSpPr>
            <p:cNvPr id="83" name="Pentagon 82"/>
            <p:cNvSpPr/>
            <p:nvPr/>
          </p:nvSpPr>
          <p:spPr bwMode="auto">
            <a:xfrm>
              <a:off x="4430128" y="2963710"/>
              <a:ext cx="2425672" cy="914659"/>
            </a:xfrm>
            <a:prstGeom prst="homePlat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0" rIns="0" bIns="0"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98" kern="0" dirty="0">
                  <a:solidFill>
                    <a:srgbClr val="FFFFFF"/>
                  </a:solidFill>
                  <a:latin typeface="Segoe UI"/>
                  <a:ea typeface="Segoe UI" pitchFamily="34" charset="0"/>
                  <a:cs typeface="Segoe UI" pitchFamily="34" charset="0"/>
                </a:rPr>
                <a:t>Dimension Modelling</a:t>
              </a:r>
            </a:p>
          </p:txBody>
        </p:sp>
        <p:sp>
          <p:nvSpPr>
            <p:cNvPr id="84" name="Pentagon 83"/>
            <p:cNvSpPr/>
            <p:nvPr/>
          </p:nvSpPr>
          <p:spPr bwMode="auto">
            <a:xfrm>
              <a:off x="4430128" y="4030813"/>
              <a:ext cx="2425672" cy="91465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0" rIns="0" bIns="0" numCol="1" spcCol="0" rtlCol="0" fromWordArt="0" anchor="ctr" anchorCtr="0" forceAA="0" compatLnSpc="1">
              <a:prstTxWarp prst="textNoShape">
                <a:avLst/>
              </a:prstTxWarp>
              <a:noAutofit/>
            </a:bodyPr>
            <a:lstStyle/>
            <a:p>
              <a:pPr defTabSz="932114" fontAlgn="base">
                <a:lnSpc>
                  <a:spcPct val="90000"/>
                </a:lnSpc>
                <a:spcBef>
                  <a:spcPct val="0"/>
                </a:spcBef>
                <a:spcAft>
                  <a:spcPct val="0"/>
                </a:spcAft>
                <a:defRPr/>
              </a:pPr>
              <a:r>
                <a:rPr lang="en-US" sz="1598" kern="0" dirty="0">
                  <a:solidFill>
                    <a:srgbClr val="FFFFFF"/>
                  </a:solidFill>
                  <a:latin typeface="Segoe UI"/>
                  <a:ea typeface="Segoe UI" pitchFamily="34" charset="0"/>
                  <a:cs typeface="Segoe UI" pitchFamily="34" charset="0"/>
                </a:rPr>
                <a:t>ETL Design</a:t>
              </a:r>
            </a:p>
          </p:txBody>
        </p:sp>
        <p:sp>
          <p:nvSpPr>
            <p:cNvPr id="86" name="Pentagon 85"/>
            <p:cNvSpPr/>
            <p:nvPr/>
          </p:nvSpPr>
          <p:spPr bwMode="auto">
            <a:xfrm>
              <a:off x="4430128" y="5021694"/>
              <a:ext cx="2425672" cy="914659"/>
            </a:xfrm>
            <a:prstGeom prst="homePlat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0" rIns="0" bIns="0" numCol="1" spcCol="0" rtlCol="0" fromWordArt="0" anchor="ctr" anchorCtr="0" forceAA="0" compatLnSpc="1">
              <a:prstTxWarp prst="textNoShape">
                <a:avLst/>
              </a:prstTxWarp>
              <a:noAutofit/>
            </a:bodyPr>
            <a:lstStyle/>
            <a:p>
              <a:pPr defTabSz="932114">
                <a:lnSpc>
                  <a:spcPct val="90000"/>
                </a:lnSpc>
                <a:defRPr/>
              </a:pPr>
              <a:r>
                <a:rPr lang="en-US" sz="1598" kern="0" dirty="0">
                  <a:solidFill>
                    <a:schemeClr val="bg1"/>
                  </a:solidFill>
                  <a:latin typeface="Segoe UI"/>
                  <a:ea typeface="Segoe UI" pitchFamily="34" charset="0"/>
                  <a:cs typeface="Segoe UI" pitchFamily="34" charset="0"/>
                </a:rPr>
                <a:t>Setup Infrastructure</a:t>
              </a:r>
            </a:p>
          </p:txBody>
        </p:sp>
      </p:grpSp>
      <p:sp>
        <p:nvSpPr>
          <p:cNvPr id="64" name="Title 1"/>
          <p:cNvSpPr>
            <a:spLocks noGrp="1"/>
          </p:cNvSpPr>
          <p:nvPr>
            <p:ph type="title"/>
          </p:nvPr>
        </p:nvSpPr>
        <p:spPr/>
        <p:txBody>
          <a:bodyPr/>
          <a:lstStyle/>
          <a:p>
            <a:r>
              <a:rPr lang="en-US" dirty="0"/>
              <a:t>Data Warehousing Uses A Top-Down Approach</a:t>
            </a:r>
          </a:p>
        </p:txBody>
      </p:sp>
      <p:grpSp>
        <p:nvGrpSpPr>
          <p:cNvPr id="55" name="Group 54"/>
          <p:cNvGrpSpPr/>
          <p:nvPr/>
        </p:nvGrpSpPr>
        <p:grpSpPr>
          <a:xfrm>
            <a:off x="9134851" y="974827"/>
            <a:ext cx="2742721" cy="6018706"/>
            <a:chOff x="9135679" y="974111"/>
            <a:chExt cx="2743499" cy="6020414"/>
          </a:xfrm>
        </p:grpSpPr>
        <p:sp>
          <p:nvSpPr>
            <p:cNvPr id="132" name="Rectangle 131">
              <a:hlinkClick r:id="rId4" action="ppaction://hlinksldjump"/>
            </p:cNvPr>
            <p:cNvSpPr/>
            <p:nvPr/>
          </p:nvSpPr>
          <p:spPr bwMode="auto">
            <a:xfrm>
              <a:off x="9461293" y="1787745"/>
              <a:ext cx="2092272" cy="3207864"/>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86468" tIns="139851" rIns="186468" bIns="46616" numCol="1" spcCol="0" rtlCol="0" fromWordArt="0" anchor="t" anchorCtr="0" forceAA="0" compatLnSpc="1">
              <a:prstTxWarp prst="textNoShape">
                <a:avLst/>
              </a:prstTxWarp>
              <a:noAutofit/>
            </a:bodyPr>
            <a:lstStyle/>
            <a:p>
              <a:pPr defTabSz="792084">
                <a:lnSpc>
                  <a:spcPct val="90000"/>
                </a:lnSpc>
                <a:defRPr/>
              </a:pPr>
              <a:endParaRPr lang="en-US" sz="1198" kern="0" dirty="0">
                <a:ln>
                  <a:solidFill>
                    <a:srgbClr val="FFFFFF">
                      <a:alpha val="0"/>
                    </a:srgbClr>
                  </a:solidFill>
                </a:ln>
                <a:gradFill>
                  <a:gsLst>
                    <a:gs pos="85841">
                      <a:srgbClr val="000000"/>
                    </a:gs>
                    <a:gs pos="0">
                      <a:srgbClr val="000000"/>
                    </a:gs>
                  </a:gsLst>
                  <a:lin ang="5400000" scaled="0"/>
                </a:gradFill>
                <a:latin typeface="Segoe UI Light"/>
              </a:endParaRPr>
            </a:p>
          </p:txBody>
        </p:sp>
        <p:grpSp>
          <p:nvGrpSpPr>
            <p:cNvPr id="133" name="Group 132"/>
            <p:cNvGrpSpPr/>
            <p:nvPr/>
          </p:nvGrpSpPr>
          <p:grpSpPr>
            <a:xfrm>
              <a:off x="9592770" y="5026784"/>
              <a:ext cx="1829318" cy="914659"/>
              <a:chOff x="9601248" y="4995609"/>
              <a:chExt cx="1829318" cy="914659"/>
            </a:xfrm>
          </p:grpSpPr>
          <p:sp>
            <p:nvSpPr>
              <p:cNvPr id="134" name="Rectangle 133"/>
              <p:cNvSpPr/>
              <p:nvPr/>
            </p:nvSpPr>
            <p:spPr>
              <a:xfrm>
                <a:off x="9601248" y="4995609"/>
                <a:ext cx="1829318" cy="914659"/>
              </a:xfrm>
              <a:prstGeom prst="rect">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rtlCol="0" anchor="t" anchorCtr="0"/>
              <a:lstStyle/>
              <a:p>
                <a:pPr algn="ctr" defTabSz="932384">
                  <a:defRPr/>
                </a:pPr>
                <a:r>
                  <a:rPr lang="en-US" sz="1598" kern="0" dirty="0">
                    <a:solidFill>
                      <a:schemeClr val="tx1"/>
                    </a:solidFill>
                    <a:latin typeface="Segoe UI Semibold" panose="020B0702040204020203" pitchFamily="34" charset="0"/>
                  </a:rPr>
                  <a:t>Data sources</a:t>
                </a:r>
              </a:p>
            </p:txBody>
          </p:sp>
          <p:sp>
            <p:nvSpPr>
              <p:cNvPr id="135" name="TextBox 134"/>
              <p:cNvSpPr txBox="1"/>
              <p:nvPr/>
            </p:nvSpPr>
            <p:spPr>
              <a:xfrm>
                <a:off x="9814278" y="5694468"/>
                <a:ext cx="349236" cy="155165"/>
              </a:xfrm>
              <a:prstGeom prst="rect">
                <a:avLst/>
              </a:prstGeom>
              <a:noFill/>
            </p:spPr>
            <p:txBody>
              <a:bodyPr wrap="square" lIns="0" tIns="0" rIns="0" bIns="0" rtlCol="0">
                <a:spAutoFit/>
              </a:bodyPr>
              <a:lstStyle/>
              <a:p>
                <a:pPr defTabSz="932384">
                  <a:lnSpc>
                    <a:spcPct val="90000"/>
                  </a:lnSpc>
                  <a:defRPr/>
                </a:pPr>
                <a:r>
                  <a:rPr lang="en-US" sz="1098" kern="0" dirty="0">
                    <a:ln>
                      <a:solidFill>
                        <a:srgbClr val="000000">
                          <a:alpha val="0"/>
                        </a:srgbClr>
                      </a:solidFill>
                    </a:ln>
                    <a:latin typeface="Segoe UI"/>
                  </a:rPr>
                  <a:t>OLTP</a:t>
                </a:r>
              </a:p>
            </p:txBody>
          </p:sp>
          <p:grpSp>
            <p:nvGrpSpPr>
              <p:cNvPr id="136" name="Group 135"/>
              <p:cNvGrpSpPr/>
              <p:nvPr/>
            </p:nvGrpSpPr>
            <p:grpSpPr>
              <a:xfrm>
                <a:off x="9857448" y="5423225"/>
                <a:ext cx="200394" cy="224458"/>
                <a:chOff x="1447438" y="3993203"/>
                <a:chExt cx="656000" cy="1195540"/>
              </a:xfrm>
            </p:grpSpPr>
            <p:sp>
              <p:nvSpPr>
                <p:cNvPr id="149" name="Freeform 148"/>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50" name="Oval 149"/>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sp>
            <p:nvSpPr>
              <p:cNvPr id="137" name="TextBox 136"/>
              <p:cNvSpPr txBox="1"/>
              <p:nvPr/>
            </p:nvSpPr>
            <p:spPr>
              <a:xfrm>
                <a:off x="10236415" y="5694468"/>
                <a:ext cx="255538" cy="155165"/>
              </a:xfrm>
              <a:prstGeom prst="rect">
                <a:avLst/>
              </a:prstGeom>
              <a:noFill/>
            </p:spPr>
            <p:txBody>
              <a:bodyPr wrap="square" lIns="0" tIns="0" rIns="0" bIns="0" rtlCol="0">
                <a:spAutoFit/>
              </a:bodyPr>
              <a:lstStyle/>
              <a:p>
                <a:pPr defTabSz="932384">
                  <a:lnSpc>
                    <a:spcPct val="90000"/>
                  </a:lnSpc>
                  <a:defRPr/>
                </a:pPr>
                <a:r>
                  <a:rPr lang="en-US" sz="1098" kern="0" dirty="0">
                    <a:ln>
                      <a:solidFill>
                        <a:srgbClr val="000000">
                          <a:alpha val="0"/>
                        </a:srgbClr>
                      </a:solidFill>
                    </a:ln>
                    <a:latin typeface="Segoe UI"/>
                  </a:rPr>
                  <a:t>ERP</a:t>
                </a:r>
              </a:p>
            </p:txBody>
          </p:sp>
          <p:grpSp>
            <p:nvGrpSpPr>
              <p:cNvPr id="138" name="Group 137"/>
              <p:cNvGrpSpPr/>
              <p:nvPr/>
            </p:nvGrpSpPr>
            <p:grpSpPr>
              <a:xfrm>
                <a:off x="10240587" y="5423225"/>
                <a:ext cx="200394" cy="224458"/>
                <a:chOff x="1447438" y="3993203"/>
                <a:chExt cx="656000" cy="1195540"/>
              </a:xfrm>
            </p:grpSpPr>
            <p:sp>
              <p:nvSpPr>
                <p:cNvPr id="147" name="Freeform 146"/>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48" name="Oval 147"/>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sp>
            <p:nvSpPr>
              <p:cNvPr id="139" name="TextBox 138"/>
              <p:cNvSpPr txBox="1"/>
              <p:nvPr/>
            </p:nvSpPr>
            <p:spPr>
              <a:xfrm>
                <a:off x="10589644" y="5694468"/>
                <a:ext cx="332771" cy="155165"/>
              </a:xfrm>
              <a:prstGeom prst="rect">
                <a:avLst/>
              </a:prstGeom>
              <a:noFill/>
            </p:spPr>
            <p:txBody>
              <a:bodyPr wrap="square" lIns="0" tIns="0" rIns="0" bIns="0" rtlCol="0">
                <a:spAutoFit/>
              </a:bodyPr>
              <a:lstStyle/>
              <a:p>
                <a:pPr defTabSz="932384">
                  <a:lnSpc>
                    <a:spcPct val="90000"/>
                  </a:lnSpc>
                  <a:defRPr/>
                </a:pPr>
                <a:r>
                  <a:rPr lang="en-US" sz="1098" kern="0" dirty="0">
                    <a:ln>
                      <a:solidFill>
                        <a:srgbClr val="000000">
                          <a:alpha val="0"/>
                        </a:srgbClr>
                      </a:solidFill>
                    </a:ln>
                    <a:latin typeface="Segoe UI"/>
                  </a:rPr>
                  <a:t>CRM</a:t>
                </a:r>
              </a:p>
            </p:txBody>
          </p:sp>
          <p:grpSp>
            <p:nvGrpSpPr>
              <p:cNvPr id="140" name="Group 139"/>
              <p:cNvGrpSpPr/>
              <p:nvPr/>
            </p:nvGrpSpPr>
            <p:grpSpPr>
              <a:xfrm>
                <a:off x="10612507" y="5423225"/>
                <a:ext cx="200394" cy="224458"/>
                <a:chOff x="1447438" y="3993203"/>
                <a:chExt cx="656000" cy="1195540"/>
              </a:xfrm>
            </p:grpSpPr>
            <p:sp>
              <p:nvSpPr>
                <p:cNvPr id="145" name="Freeform 144"/>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46" name="Oval 145"/>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sp>
            <p:nvSpPr>
              <p:cNvPr id="141" name="TextBox 140"/>
              <p:cNvSpPr txBox="1"/>
              <p:nvPr/>
            </p:nvSpPr>
            <p:spPr>
              <a:xfrm>
                <a:off x="10969154" y="5694468"/>
                <a:ext cx="261193" cy="102152"/>
              </a:xfrm>
              <a:prstGeom prst="rect">
                <a:avLst/>
              </a:prstGeom>
              <a:noFill/>
            </p:spPr>
            <p:txBody>
              <a:bodyPr wrap="square" lIns="0" tIns="0" rIns="0" bIns="0" rtlCol="0">
                <a:noAutofit/>
              </a:bodyPr>
              <a:lstStyle/>
              <a:p>
                <a:pPr defTabSz="932384">
                  <a:lnSpc>
                    <a:spcPct val="90000"/>
                  </a:lnSpc>
                  <a:defRPr/>
                </a:pPr>
                <a:r>
                  <a:rPr lang="en-US" sz="1098" kern="0" dirty="0">
                    <a:ln>
                      <a:solidFill>
                        <a:srgbClr val="000000">
                          <a:alpha val="0"/>
                        </a:srgbClr>
                      </a:solidFill>
                    </a:ln>
                    <a:latin typeface="Segoe UI"/>
                  </a:rPr>
                  <a:t>LOB</a:t>
                </a:r>
              </a:p>
            </p:txBody>
          </p:sp>
          <p:grpSp>
            <p:nvGrpSpPr>
              <p:cNvPr id="142" name="Group 141"/>
              <p:cNvGrpSpPr/>
              <p:nvPr/>
            </p:nvGrpSpPr>
            <p:grpSpPr>
              <a:xfrm>
                <a:off x="10964138" y="5423225"/>
                <a:ext cx="200394" cy="224458"/>
                <a:chOff x="1447438" y="3993203"/>
                <a:chExt cx="656000" cy="1195540"/>
              </a:xfrm>
            </p:grpSpPr>
            <p:sp>
              <p:nvSpPr>
                <p:cNvPr id="143" name="Freeform 142"/>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44" name="Oval 143"/>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grpSp>
        <p:grpSp>
          <p:nvGrpSpPr>
            <p:cNvPr id="151" name="Group 150"/>
            <p:cNvGrpSpPr/>
            <p:nvPr/>
          </p:nvGrpSpPr>
          <p:grpSpPr>
            <a:xfrm>
              <a:off x="9592770" y="3919690"/>
              <a:ext cx="1829318" cy="914659"/>
              <a:chOff x="9592770" y="3919690"/>
              <a:chExt cx="1829318" cy="914659"/>
            </a:xfrm>
          </p:grpSpPr>
          <p:sp>
            <p:nvSpPr>
              <p:cNvPr id="152" name="Rectangle 151"/>
              <p:cNvSpPr/>
              <p:nvPr/>
            </p:nvSpPr>
            <p:spPr bwMode="auto">
              <a:xfrm>
                <a:off x="9592770" y="3919690"/>
                <a:ext cx="1829318" cy="914659"/>
              </a:xfrm>
              <a:prstGeom prst="rect">
                <a:avLst/>
              </a:prstGeom>
              <a:solidFill>
                <a:schemeClr val="bg2"/>
              </a:solidFill>
              <a:ln w="1905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6" rIns="0" bIns="149132" numCol="1" spcCol="0" rtlCol="0" fromWordArt="0" anchor="t" anchorCtr="0" forceAA="0" compatLnSpc="1">
                <a:prstTxWarp prst="textNoShape">
                  <a:avLst/>
                </a:prstTxWarp>
                <a:noAutofit/>
              </a:bodyPr>
              <a:lstStyle/>
              <a:p>
                <a:pPr algn="ctr" defTabSz="791779">
                  <a:lnSpc>
                    <a:spcPct val="90000"/>
                  </a:lnSpc>
                  <a:defRPr/>
                </a:pPr>
                <a:r>
                  <a:rPr lang="en-US" sz="1598" kern="0" dirty="0">
                    <a:solidFill>
                      <a:schemeClr val="tx1"/>
                    </a:solidFill>
                    <a:latin typeface="Segoe UI Semibold" panose="020B0702040204020203" pitchFamily="34" charset="0"/>
                  </a:rPr>
                  <a:t>ETL</a:t>
                </a:r>
              </a:p>
              <a:p>
                <a:pPr algn="ctr" defTabSz="791779">
                  <a:lnSpc>
                    <a:spcPct val="90000"/>
                  </a:lnSpc>
                  <a:defRPr/>
                </a:pPr>
                <a:endParaRPr lang="en-US" kern="0" dirty="0">
                  <a:solidFill>
                    <a:schemeClr val="tx1"/>
                  </a:solidFill>
                  <a:latin typeface="Segoe UI"/>
                </a:endParaRPr>
              </a:p>
            </p:txBody>
          </p:sp>
          <p:grpSp>
            <p:nvGrpSpPr>
              <p:cNvPr id="153" name="Group 152"/>
              <p:cNvGrpSpPr/>
              <p:nvPr/>
            </p:nvGrpSpPr>
            <p:grpSpPr>
              <a:xfrm>
                <a:off x="9805782" y="4290015"/>
                <a:ext cx="321352" cy="360437"/>
                <a:chOff x="3759908" y="2727063"/>
                <a:chExt cx="313303" cy="460770"/>
              </a:xfrm>
            </p:grpSpPr>
            <p:grpSp>
              <p:nvGrpSpPr>
                <p:cNvPr id="159" name="Group 158"/>
                <p:cNvGrpSpPr/>
                <p:nvPr/>
              </p:nvGrpSpPr>
              <p:grpSpPr>
                <a:xfrm>
                  <a:off x="3759908" y="2853911"/>
                  <a:ext cx="244335" cy="333922"/>
                  <a:chOff x="1447428" y="3993203"/>
                  <a:chExt cx="656000" cy="1195540"/>
                </a:xfrm>
              </p:grpSpPr>
              <p:sp>
                <p:nvSpPr>
                  <p:cNvPr id="161" name="Freeform 160"/>
                  <p:cNvSpPr/>
                  <p:nvPr/>
                </p:nvSpPr>
                <p:spPr>
                  <a:xfrm>
                    <a:off x="144742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62" name="Oval 161"/>
                  <p:cNvSpPr/>
                  <p:nvPr/>
                </p:nvSpPr>
                <p:spPr>
                  <a:xfrm>
                    <a:off x="1501819" y="4049582"/>
                    <a:ext cx="532616" cy="23768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chemeClr val="bg2"/>
                      </a:solidFill>
                      <a:latin typeface="Segoe UI"/>
                    </a:endParaRPr>
                  </a:p>
                </p:txBody>
              </p:sp>
            </p:grpSp>
            <p:sp>
              <p:nvSpPr>
                <p:cNvPr id="160" name="Freeform 36"/>
                <p:cNvSpPr>
                  <a:spLocks/>
                </p:cNvSpPr>
                <p:nvPr/>
              </p:nvSpPr>
              <p:spPr bwMode="auto">
                <a:xfrm rot="4500000">
                  <a:off x="3837481" y="2724921"/>
                  <a:ext cx="233588" cy="237872"/>
                </a:xfrm>
                <a:custGeom>
                  <a:avLst/>
                  <a:gdLst/>
                  <a:ahLst/>
                  <a:cxnLst>
                    <a:cxn ang="0">
                      <a:pos x="769" y="780"/>
                    </a:cxn>
                    <a:cxn ang="0">
                      <a:pos x="103" y="291"/>
                    </a:cxn>
                    <a:cxn ang="0">
                      <a:pos x="0" y="313"/>
                    </a:cxn>
                    <a:cxn ang="0">
                      <a:pos x="212" y="0"/>
                    </a:cxn>
                    <a:cxn ang="0">
                      <a:pos x="400" y="313"/>
                    </a:cxn>
                    <a:cxn ang="0">
                      <a:pos x="297" y="291"/>
                    </a:cxn>
                    <a:cxn ang="0">
                      <a:pos x="770" y="780"/>
                    </a:cxn>
                  </a:cxnLst>
                  <a:rect l="0" t="0" r="r" b="b"/>
                  <a:pathLst>
                    <a:path w="770" h="781">
                      <a:moveTo>
                        <a:pt x="769" y="780"/>
                      </a:moveTo>
                      <a:cubicBezTo>
                        <a:pt x="20" y="781"/>
                        <a:pt x="103" y="291"/>
                        <a:pt x="103" y="291"/>
                      </a:cubicBezTo>
                      <a:cubicBezTo>
                        <a:pt x="0" y="313"/>
                        <a:pt x="0" y="313"/>
                        <a:pt x="0" y="313"/>
                      </a:cubicBezTo>
                      <a:cubicBezTo>
                        <a:pt x="212" y="0"/>
                        <a:pt x="212" y="0"/>
                        <a:pt x="212" y="0"/>
                      </a:cubicBezTo>
                      <a:cubicBezTo>
                        <a:pt x="305" y="207"/>
                        <a:pt x="400" y="313"/>
                        <a:pt x="400" y="313"/>
                      </a:cubicBezTo>
                      <a:cubicBezTo>
                        <a:pt x="297" y="291"/>
                        <a:pt x="297" y="291"/>
                        <a:pt x="297" y="291"/>
                      </a:cubicBezTo>
                      <a:cubicBezTo>
                        <a:pt x="297" y="291"/>
                        <a:pt x="228" y="688"/>
                        <a:pt x="770" y="780"/>
                      </a:cubicBezTo>
                    </a:path>
                  </a:pathLst>
                </a:custGeom>
                <a:solidFill>
                  <a:schemeClr val="tx2"/>
                </a:solidFill>
                <a:ln w="9525">
                  <a:noFill/>
                  <a:round/>
                  <a:headEnd/>
                  <a:tailEnd/>
                </a:ln>
              </p:spPr>
              <p:txBody>
                <a:bodyPr vert="horz" wrap="square" lIns="93234" tIns="46616" rIns="93234" bIns="46616" numCol="1" anchor="t" anchorCtr="0" compatLnSpc="1">
                  <a:prstTxWarp prst="textNoShape">
                    <a:avLst/>
                  </a:prstTxWarp>
                </a:bodyPr>
                <a:lstStyle/>
                <a:p>
                  <a:pPr defTabSz="932384">
                    <a:defRPr/>
                  </a:pPr>
                  <a:endParaRPr lang="en-US" sz="2000" kern="0">
                    <a:solidFill>
                      <a:srgbClr val="FFFFFF"/>
                    </a:solidFill>
                    <a:latin typeface="Segoe UI"/>
                  </a:endParaRPr>
                </a:p>
              </p:txBody>
            </p:sp>
          </p:grpSp>
          <p:grpSp>
            <p:nvGrpSpPr>
              <p:cNvPr id="154" name="Group 153"/>
              <p:cNvGrpSpPr/>
              <p:nvPr/>
            </p:nvGrpSpPr>
            <p:grpSpPr>
              <a:xfrm>
                <a:off x="10250967" y="4329161"/>
                <a:ext cx="970170" cy="304481"/>
                <a:chOff x="3375167" y="2601492"/>
                <a:chExt cx="1182903" cy="486781"/>
              </a:xfrm>
            </p:grpSpPr>
            <p:sp>
              <p:nvSpPr>
                <p:cNvPr id="155" name="Freeform 30"/>
                <p:cNvSpPr>
                  <a:spLocks noEditPoints="1"/>
                </p:cNvSpPr>
                <p:nvPr/>
              </p:nvSpPr>
              <p:spPr bwMode="auto">
                <a:xfrm>
                  <a:off x="3375167"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tx2"/>
                </a:solidFill>
                <a:ln>
                  <a:noFill/>
                </a:ln>
                <a:extLst/>
              </p:spPr>
              <p:txBody>
                <a:bodyPr vert="horz" wrap="square" lIns="93234" tIns="46616" rIns="93234" bIns="46616" numCol="1" anchor="t" anchorCtr="0" compatLnSpc="1">
                  <a:prstTxWarp prst="textNoShape">
                    <a:avLst/>
                  </a:prstTxWarp>
                </a:bodyPr>
                <a:lstStyle/>
                <a:p>
                  <a:pPr defTabSz="932018">
                    <a:defRPr/>
                  </a:pPr>
                  <a:endParaRPr lang="en-US" sz="1398" kern="0">
                    <a:solidFill>
                      <a:srgbClr val="000000"/>
                    </a:solidFill>
                    <a:latin typeface="Segoe UI"/>
                  </a:endParaRPr>
                </a:p>
              </p:txBody>
            </p:sp>
            <p:sp>
              <p:nvSpPr>
                <p:cNvPr id="156" name="Freeform 30"/>
                <p:cNvSpPr>
                  <a:spLocks noEditPoints="1"/>
                </p:cNvSpPr>
                <p:nvPr/>
              </p:nvSpPr>
              <p:spPr bwMode="auto">
                <a:xfrm>
                  <a:off x="4175505"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tx2"/>
                </a:solidFill>
                <a:ln>
                  <a:noFill/>
                </a:ln>
                <a:extLst/>
              </p:spPr>
              <p:txBody>
                <a:bodyPr vert="horz" wrap="square" lIns="93234" tIns="46616" rIns="93234" bIns="46616" numCol="1" anchor="t" anchorCtr="0" compatLnSpc="1">
                  <a:prstTxWarp prst="textNoShape">
                    <a:avLst/>
                  </a:prstTxWarp>
                </a:bodyPr>
                <a:lstStyle/>
                <a:p>
                  <a:pPr defTabSz="932018">
                    <a:defRPr/>
                  </a:pPr>
                  <a:endParaRPr lang="en-US" sz="1398" kern="0">
                    <a:solidFill>
                      <a:srgbClr val="000000"/>
                    </a:solidFill>
                    <a:latin typeface="Segoe UI"/>
                  </a:endParaRPr>
                </a:p>
              </p:txBody>
            </p:sp>
            <p:sp>
              <p:nvSpPr>
                <p:cNvPr id="157" name="Freeform 26"/>
                <p:cNvSpPr>
                  <a:spLocks/>
                </p:cNvSpPr>
                <p:nvPr/>
              </p:nvSpPr>
              <p:spPr bwMode="auto">
                <a:xfrm>
                  <a:off x="4018456" y="2738982"/>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tx2"/>
                </a:solidFill>
                <a:ln>
                  <a:noFill/>
                </a:ln>
              </p:spPr>
              <p:txBody>
                <a:bodyPr vert="horz" wrap="square" lIns="93234" tIns="46616" rIns="93234" bIns="46616" numCol="1" anchor="t" anchorCtr="0" compatLnSpc="1">
                  <a:prstTxWarp prst="textNoShape">
                    <a:avLst/>
                  </a:prstTxWarp>
                </a:bodyPr>
                <a:lstStyle/>
                <a:p>
                  <a:pPr defTabSz="932018">
                    <a:defRPr/>
                  </a:pPr>
                  <a:endParaRPr lang="en-US" sz="1398" kern="0">
                    <a:solidFill>
                      <a:srgbClr val="000000"/>
                    </a:solidFill>
                    <a:latin typeface="Segoe UI"/>
                  </a:endParaRPr>
                </a:p>
              </p:txBody>
            </p:sp>
            <p:sp>
              <p:nvSpPr>
                <p:cNvPr id="158" name="Freeform 26"/>
                <p:cNvSpPr>
                  <a:spLocks/>
                </p:cNvSpPr>
                <p:nvPr/>
              </p:nvSpPr>
              <p:spPr bwMode="auto">
                <a:xfrm flipH="1">
                  <a:off x="3810893" y="2735897"/>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tx2"/>
                </a:solidFill>
                <a:ln>
                  <a:noFill/>
                </a:ln>
              </p:spPr>
              <p:txBody>
                <a:bodyPr vert="horz" wrap="square" lIns="93234" tIns="46616" rIns="93234" bIns="46616" numCol="1" anchor="t" anchorCtr="0" compatLnSpc="1">
                  <a:prstTxWarp prst="textNoShape">
                    <a:avLst/>
                  </a:prstTxWarp>
                </a:bodyPr>
                <a:lstStyle/>
                <a:p>
                  <a:pPr defTabSz="932018">
                    <a:defRPr/>
                  </a:pPr>
                  <a:endParaRPr lang="en-US" sz="1398" kern="0">
                    <a:solidFill>
                      <a:srgbClr val="000000"/>
                    </a:solidFill>
                    <a:latin typeface="Segoe UI"/>
                  </a:endParaRPr>
                </a:p>
              </p:txBody>
            </p:sp>
          </p:grpSp>
        </p:grpSp>
        <p:grpSp>
          <p:nvGrpSpPr>
            <p:cNvPr id="163" name="Group 162"/>
            <p:cNvGrpSpPr/>
            <p:nvPr/>
          </p:nvGrpSpPr>
          <p:grpSpPr>
            <a:xfrm>
              <a:off x="9592770" y="1856740"/>
              <a:ext cx="1829318" cy="914659"/>
              <a:chOff x="9592770" y="1856740"/>
              <a:chExt cx="1829318" cy="914659"/>
            </a:xfrm>
          </p:grpSpPr>
          <p:sp>
            <p:nvSpPr>
              <p:cNvPr id="164" name="Rectangle 163"/>
              <p:cNvSpPr/>
              <p:nvPr/>
            </p:nvSpPr>
            <p:spPr bwMode="auto">
              <a:xfrm>
                <a:off x="9592770" y="1856740"/>
                <a:ext cx="1829318" cy="914659"/>
              </a:xfrm>
              <a:prstGeom prst="rect">
                <a:avLst/>
              </a:prstGeom>
              <a:solidFill>
                <a:schemeClr val="bg2"/>
              </a:solidFill>
              <a:ln w="1905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6" rIns="0" bIns="149132" numCol="1" spcCol="0" rtlCol="0" fromWordArt="0" anchor="t" anchorCtr="0" forceAA="0" compatLnSpc="1">
                <a:prstTxWarp prst="textNoShape">
                  <a:avLst/>
                </a:prstTxWarp>
                <a:noAutofit/>
              </a:bodyPr>
              <a:lstStyle/>
              <a:p>
                <a:pPr algn="ctr" defTabSz="791779">
                  <a:lnSpc>
                    <a:spcPct val="90000"/>
                  </a:lnSpc>
                  <a:defRPr/>
                </a:pPr>
                <a:r>
                  <a:rPr lang="en-US" sz="1598" kern="0" dirty="0">
                    <a:solidFill>
                      <a:schemeClr val="tx1"/>
                    </a:solidFill>
                    <a:latin typeface="Segoe UI Semibold" panose="020B0702040204020203" pitchFamily="34" charset="0"/>
                  </a:rPr>
                  <a:t>BI and analytic</a:t>
                </a:r>
              </a:p>
            </p:txBody>
          </p:sp>
          <p:sp>
            <p:nvSpPr>
              <p:cNvPr id="165" name="TextBox 164"/>
              <p:cNvSpPr txBox="1"/>
              <p:nvPr/>
            </p:nvSpPr>
            <p:spPr>
              <a:xfrm>
                <a:off x="9648898" y="2601238"/>
                <a:ext cx="775464" cy="155165"/>
              </a:xfrm>
              <a:prstGeom prst="rect">
                <a:avLst/>
              </a:prstGeom>
              <a:noFill/>
            </p:spPr>
            <p:txBody>
              <a:bodyPr wrap="square" lIns="0" tIns="0" rIns="0" bIns="0" rtlCol="0">
                <a:spAutoFit/>
              </a:bodyPr>
              <a:lstStyle/>
              <a:p>
                <a:pPr defTabSz="932384">
                  <a:lnSpc>
                    <a:spcPct val="90000"/>
                  </a:lnSpc>
                  <a:defRPr/>
                </a:pPr>
                <a:r>
                  <a:rPr lang="en-US" sz="1098" kern="0" dirty="0">
                    <a:ln>
                      <a:solidFill>
                        <a:srgbClr val="000000">
                          <a:alpha val="0"/>
                        </a:srgbClr>
                      </a:solidFill>
                    </a:ln>
                    <a:gradFill>
                      <a:gsLst>
                        <a:gs pos="0">
                          <a:srgbClr val="000000"/>
                        </a:gs>
                        <a:gs pos="100000">
                          <a:srgbClr val="000000"/>
                        </a:gs>
                      </a:gsLst>
                      <a:lin ang="5400000" scaled="1"/>
                    </a:gradFill>
                    <a:latin typeface="Segoe UI"/>
                  </a:rPr>
                  <a:t>Dashboards</a:t>
                </a:r>
              </a:p>
            </p:txBody>
          </p:sp>
          <p:sp>
            <p:nvSpPr>
              <p:cNvPr id="166" name="TextBox 165"/>
              <p:cNvSpPr txBox="1"/>
              <p:nvPr/>
            </p:nvSpPr>
            <p:spPr>
              <a:xfrm>
                <a:off x="10593980" y="2602200"/>
                <a:ext cx="756122" cy="155165"/>
              </a:xfrm>
              <a:prstGeom prst="rect">
                <a:avLst/>
              </a:prstGeom>
              <a:noFill/>
            </p:spPr>
            <p:txBody>
              <a:bodyPr wrap="square" lIns="0" tIns="0" rIns="0" bIns="0" rtlCol="0">
                <a:spAutoFit/>
              </a:bodyPr>
              <a:lstStyle>
                <a:defPPr>
                  <a:defRPr lang="en-US"/>
                </a:defPPr>
                <a:lvl1pPr>
                  <a:lnSpc>
                    <a:spcPct val="90000"/>
                  </a:lnSpc>
                  <a:defRPr sz="1200">
                    <a:ln>
                      <a:solidFill>
                        <a:schemeClr val="bg1">
                          <a:alpha val="0"/>
                        </a:schemeClr>
                      </a:solidFill>
                    </a:ln>
                    <a:gradFill>
                      <a:gsLst>
                        <a:gs pos="0">
                          <a:schemeClr val="bg1"/>
                        </a:gs>
                        <a:gs pos="100000">
                          <a:schemeClr val="bg1"/>
                        </a:gs>
                      </a:gsLst>
                      <a:lin ang="5400000" scaled="1"/>
                    </a:gradFill>
                  </a:defRPr>
                </a:lvl1pPr>
              </a:lstStyle>
              <a:p>
                <a:pPr defTabSz="932384">
                  <a:defRPr/>
                </a:pPr>
                <a:r>
                  <a:rPr lang="en-US" sz="1098" kern="0" dirty="0">
                    <a:ln>
                      <a:solidFill>
                        <a:srgbClr val="000000">
                          <a:alpha val="0"/>
                        </a:srgbClr>
                      </a:solidFill>
                    </a:ln>
                    <a:gradFill>
                      <a:gsLst>
                        <a:gs pos="0">
                          <a:srgbClr val="000000"/>
                        </a:gs>
                        <a:gs pos="100000">
                          <a:srgbClr val="000000"/>
                        </a:gs>
                      </a:gsLst>
                      <a:lin ang="5400000" scaled="1"/>
                    </a:gradFill>
                    <a:latin typeface="Segoe UI"/>
                  </a:rPr>
                  <a:t>Reporting</a:t>
                </a:r>
              </a:p>
            </p:txBody>
          </p:sp>
          <p:sp>
            <p:nvSpPr>
              <p:cNvPr id="167" name="Freeform 166"/>
              <p:cNvSpPr>
                <a:spLocks noChangeAspect="1"/>
              </p:cNvSpPr>
              <p:nvPr/>
            </p:nvSpPr>
            <p:spPr bwMode="auto">
              <a:xfrm>
                <a:off x="9752738" y="2187063"/>
                <a:ext cx="472317" cy="323197"/>
              </a:xfrm>
              <a:custGeom>
                <a:avLst/>
                <a:gdLst>
                  <a:gd name="connsiteX0" fmla="*/ 1329613 w 6424245"/>
                  <a:gd name="connsiteY0" fmla="*/ 2742987 h 4395983"/>
                  <a:gd name="connsiteX1" fmla="*/ 978237 w 6424245"/>
                  <a:gd name="connsiteY1" fmla="*/ 2929812 h 4395983"/>
                  <a:gd name="connsiteX2" fmla="*/ 968047 w 6424245"/>
                  <a:gd name="connsiteY2" fmla="*/ 2948585 h 4395983"/>
                  <a:gd name="connsiteX3" fmla="*/ 1339725 w 6424245"/>
                  <a:gd name="connsiteY3" fmla="*/ 3156740 h 4395983"/>
                  <a:gd name="connsiteX4" fmla="*/ 959729 w 6424245"/>
                  <a:gd name="connsiteY4" fmla="*/ 3369555 h 4395983"/>
                  <a:gd name="connsiteX5" fmla="*/ 978237 w 6424245"/>
                  <a:gd name="connsiteY5" fmla="*/ 3403654 h 4395983"/>
                  <a:gd name="connsiteX6" fmla="*/ 1329613 w 6424245"/>
                  <a:gd name="connsiteY6" fmla="*/ 3590479 h 4395983"/>
                  <a:gd name="connsiteX7" fmla="*/ 1753361 w 6424245"/>
                  <a:gd name="connsiteY7" fmla="*/ 3166733 h 4395983"/>
                  <a:gd name="connsiteX8" fmla="*/ 1329613 w 6424245"/>
                  <a:gd name="connsiteY8" fmla="*/ 2742987 h 4395983"/>
                  <a:gd name="connsiteX9" fmla="*/ 1329613 w 6424245"/>
                  <a:gd name="connsiteY9" fmla="*/ 2630820 h 4395983"/>
                  <a:gd name="connsiteX10" fmla="*/ 1865527 w 6424245"/>
                  <a:gd name="connsiteY10" fmla="*/ 3166733 h 4395983"/>
                  <a:gd name="connsiteX11" fmla="*/ 1329613 w 6424245"/>
                  <a:gd name="connsiteY11" fmla="*/ 3702646 h 4395983"/>
                  <a:gd name="connsiteX12" fmla="*/ 793701 w 6424245"/>
                  <a:gd name="connsiteY12" fmla="*/ 3166733 h 4395983"/>
                  <a:gd name="connsiteX13" fmla="*/ 1329613 w 6424245"/>
                  <a:gd name="connsiteY13" fmla="*/ 2630820 h 4395983"/>
                  <a:gd name="connsiteX14" fmla="*/ 967611 w 6424245"/>
                  <a:gd name="connsiteY14" fmla="*/ 2032726 h 4395983"/>
                  <a:gd name="connsiteX15" fmla="*/ 2865681 w 6424245"/>
                  <a:gd name="connsiteY15" fmla="*/ 2032726 h 4395983"/>
                  <a:gd name="connsiteX16" fmla="*/ 2961235 w 6424245"/>
                  <a:gd name="connsiteY16" fmla="*/ 2105638 h 4395983"/>
                  <a:gd name="connsiteX17" fmla="*/ 2961235 w 6424245"/>
                  <a:gd name="connsiteY17" fmla="*/ 2125081 h 4395983"/>
                  <a:gd name="connsiteX18" fmla="*/ 2865681 w 6424245"/>
                  <a:gd name="connsiteY18" fmla="*/ 2197992 h 4395983"/>
                  <a:gd name="connsiteX19" fmla="*/ 967611 w 6424245"/>
                  <a:gd name="connsiteY19" fmla="*/ 2197992 h 4395983"/>
                  <a:gd name="connsiteX20" fmla="*/ 876399 w 6424245"/>
                  <a:gd name="connsiteY20" fmla="*/ 2125081 h 4395983"/>
                  <a:gd name="connsiteX21" fmla="*/ 876399 w 6424245"/>
                  <a:gd name="connsiteY21" fmla="*/ 2105638 h 4395983"/>
                  <a:gd name="connsiteX22" fmla="*/ 967611 w 6424245"/>
                  <a:gd name="connsiteY22" fmla="*/ 2032726 h 4395983"/>
                  <a:gd name="connsiteX23" fmla="*/ 640908 w 6424245"/>
                  <a:gd name="connsiteY23" fmla="*/ 2032726 h 4395983"/>
                  <a:gd name="connsiteX24" fmla="*/ 726109 w 6424245"/>
                  <a:gd name="connsiteY24" fmla="*/ 2115359 h 4395983"/>
                  <a:gd name="connsiteX25" fmla="*/ 640908 w 6424245"/>
                  <a:gd name="connsiteY25" fmla="*/ 2197992 h 4395983"/>
                  <a:gd name="connsiteX26" fmla="*/ 555708 w 6424245"/>
                  <a:gd name="connsiteY26" fmla="*/ 2115359 h 4395983"/>
                  <a:gd name="connsiteX27" fmla="*/ 640908 w 6424245"/>
                  <a:gd name="connsiteY27" fmla="*/ 2032726 h 4395983"/>
                  <a:gd name="connsiteX28" fmla="*/ 640908 w 6424245"/>
                  <a:gd name="connsiteY28" fmla="*/ 1703220 h 4395983"/>
                  <a:gd name="connsiteX29" fmla="*/ 726109 w 6424245"/>
                  <a:gd name="connsiteY29" fmla="*/ 1785340 h 4395983"/>
                  <a:gd name="connsiteX30" fmla="*/ 640908 w 6424245"/>
                  <a:gd name="connsiteY30" fmla="*/ 1867460 h 4395983"/>
                  <a:gd name="connsiteX31" fmla="*/ 555708 w 6424245"/>
                  <a:gd name="connsiteY31" fmla="*/ 1785340 h 4395983"/>
                  <a:gd name="connsiteX32" fmla="*/ 640908 w 6424245"/>
                  <a:gd name="connsiteY32" fmla="*/ 1703220 h 4395983"/>
                  <a:gd name="connsiteX33" fmla="*/ 967597 w 6424245"/>
                  <a:gd name="connsiteY33" fmla="*/ 1703220 h 4395983"/>
                  <a:gd name="connsiteX34" fmla="*/ 2639561 w 6424245"/>
                  <a:gd name="connsiteY34" fmla="*/ 1703220 h 4395983"/>
                  <a:gd name="connsiteX35" fmla="*/ 2735101 w 6424245"/>
                  <a:gd name="connsiteY35" fmla="*/ 1775679 h 4395983"/>
                  <a:gd name="connsiteX36" fmla="*/ 2735101 w 6424245"/>
                  <a:gd name="connsiteY36" fmla="*/ 1795001 h 4395983"/>
                  <a:gd name="connsiteX37" fmla="*/ 2639561 w 6424245"/>
                  <a:gd name="connsiteY37" fmla="*/ 1867460 h 4395983"/>
                  <a:gd name="connsiteX38" fmla="*/ 967597 w 6424245"/>
                  <a:gd name="connsiteY38" fmla="*/ 1867460 h 4395983"/>
                  <a:gd name="connsiteX39" fmla="*/ 876399 w 6424245"/>
                  <a:gd name="connsiteY39" fmla="*/ 1795001 h 4395983"/>
                  <a:gd name="connsiteX40" fmla="*/ 876399 w 6424245"/>
                  <a:gd name="connsiteY40" fmla="*/ 1775679 h 4395983"/>
                  <a:gd name="connsiteX41" fmla="*/ 967597 w 6424245"/>
                  <a:gd name="connsiteY41" fmla="*/ 1703220 h 4395983"/>
                  <a:gd name="connsiteX42" fmla="*/ 4146801 w 6424245"/>
                  <a:gd name="connsiteY42" fmla="*/ 1627224 h 4395983"/>
                  <a:gd name="connsiteX43" fmla="*/ 4184153 w 6424245"/>
                  <a:gd name="connsiteY43" fmla="*/ 1627224 h 4395983"/>
                  <a:gd name="connsiteX44" fmla="*/ 4338895 w 6424245"/>
                  <a:gd name="connsiteY44" fmla="*/ 1720478 h 4395983"/>
                  <a:gd name="connsiteX45" fmla="*/ 4338895 w 6424245"/>
                  <a:gd name="connsiteY45" fmla="*/ 3510076 h 4395983"/>
                  <a:gd name="connsiteX46" fmla="*/ 4659051 w 6424245"/>
                  <a:gd name="connsiteY46" fmla="*/ 3510076 h 4395983"/>
                  <a:gd name="connsiteX47" fmla="*/ 4659051 w 6424245"/>
                  <a:gd name="connsiteY47" fmla="*/ 2568650 h 4395983"/>
                  <a:gd name="connsiteX48" fmla="*/ 4829801 w 6424245"/>
                  <a:gd name="connsiteY48" fmla="*/ 2497599 h 4395983"/>
                  <a:gd name="connsiteX49" fmla="*/ 4867153 w 6424245"/>
                  <a:gd name="connsiteY49" fmla="*/ 2497599 h 4395983"/>
                  <a:gd name="connsiteX50" fmla="*/ 5043239 w 6424245"/>
                  <a:gd name="connsiteY50" fmla="*/ 2568650 h 4395983"/>
                  <a:gd name="connsiteX51" fmla="*/ 5043239 w 6424245"/>
                  <a:gd name="connsiteY51" fmla="*/ 3510076 h 4395983"/>
                  <a:gd name="connsiteX52" fmla="*/ 5363395 w 6424245"/>
                  <a:gd name="connsiteY52" fmla="*/ 3510076 h 4395983"/>
                  <a:gd name="connsiteX53" fmla="*/ 5363395 w 6424245"/>
                  <a:gd name="connsiteY53" fmla="*/ 2151225 h 4395983"/>
                  <a:gd name="connsiteX54" fmla="*/ 5507465 w 6424245"/>
                  <a:gd name="connsiteY54" fmla="*/ 2053530 h 4395983"/>
                  <a:gd name="connsiteX55" fmla="*/ 5544817 w 6424245"/>
                  <a:gd name="connsiteY55" fmla="*/ 2053530 h 4395983"/>
                  <a:gd name="connsiteX56" fmla="*/ 5704895 w 6424245"/>
                  <a:gd name="connsiteY56" fmla="*/ 2151225 h 4395983"/>
                  <a:gd name="connsiteX57" fmla="*/ 5704895 w 6424245"/>
                  <a:gd name="connsiteY57" fmla="*/ 3510076 h 4395983"/>
                  <a:gd name="connsiteX58" fmla="*/ 5843629 w 6424245"/>
                  <a:gd name="connsiteY58" fmla="*/ 3510076 h 4395983"/>
                  <a:gd name="connsiteX59" fmla="*/ 5902325 w 6424245"/>
                  <a:gd name="connsiteY59" fmla="*/ 3572245 h 4395983"/>
                  <a:gd name="connsiteX60" fmla="*/ 5843629 w 6424245"/>
                  <a:gd name="connsiteY60" fmla="*/ 3634415 h 4395983"/>
                  <a:gd name="connsiteX61" fmla="*/ 3159655 w 6424245"/>
                  <a:gd name="connsiteY61" fmla="*/ 3634415 h 4395983"/>
                  <a:gd name="connsiteX62" fmla="*/ 3100959 w 6424245"/>
                  <a:gd name="connsiteY62" fmla="*/ 3572245 h 4395983"/>
                  <a:gd name="connsiteX63" fmla="*/ 3159655 w 6424245"/>
                  <a:gd name="connsiteY63" fmla="*/ 3510076 h 4395983"/>
                  <a:gd name="connsiteX64" fmla="*/ 3335741 w 6424245"/>
                  <a:gd name="connsiteY64" fmla="*/ 3510076 h 4395983"/>
                  <a:gd name="connsiteX65" fmla="*/ 3335741 w 6424245"/>
                  <a:gd name="connsiteY65" fmla="*/ 2883939 h 4395983"/>
                  <a:gd name="connsiteX66" fmla="*/ 3469139 w 6424245"/>
                  <a:gd name="connsiteY66" fmla="*/ 2799566 h 4395983"/>
                  <a:gd name="connsiteX67" fmla="*/ 3506489 w 6424245"/>
                  <a:gd name="connsiteY67" fmla="*/ 2799566 h 4395983"/>
                  <a:gd name="connsiteX68" fmla="*/ 3655897 w 6424245"/>
                  <a:gd name="connsiteY68" fmla="*/ 2883939 h 4395983"/>
                  <a:gd name="connsiteX69" fmla="*/ 3655897 w 6424245"/>
                  <a:gd name="connsiteY69" fmla="*/ 3510076 h 4395983"/>
                  <a:gd name="connsiteX70" fmla="*/ 3997395 w 6424245"/>
                  <a:gd name="connsiteY70" fmla="*/ 3510076 h 4395983"/>
                  <a:gd name="connsiteX71" fmla="*/ 3997395 w 6424245"/>
                  <a:gd name="connsiteY71" fmla="*/ 1720478 h 4395983"/>
                  <a:gd name="connsiteX72" fmla="*/ 4146801 w 6424245"/>
                  <a:gd name="connsiteY72" fmla="*/ 1627224 h 4395983"/>
                  <a:gd name="connsiteX73" fmla="*/ 967641 w 6424245"/>
                  <a:gd name="connsiteY73" fmla="*/ 1372687 h 4395983"/>
                  <a:gd name="connsiteX74" fmla="*/ 3005373 w 6424245"/>
                  <a:gd name="connsiteY74" fmla="*/ 1372687 h 4395983"/>
                  <a:gd name="connsiteX75" fmla="*/ 3100959 w 6424245"/>
                  <a:gd name="connsiteY75" fmla="*/ 1445598 h 4395983"/>
                  <a:gd name="connsiteX76" fmla="*/ 3100959 w 6424245"/>
                  <a:gd name="connsiteY76" fmla="*/ 1465041 h 4395983"/>
                  <a:gd name="connsiteX77" fmla="*/ 3005373 w 6424245"/>
                  <a:gd name="connsiteY77" fmla="*/ 1537953 h 4395983"/>
                  <a:gd name="connsiteX78" fmla="*/ 967641 w 6424245"/>
                  <a:gd name="connsiteY78" fmla="*/ 1537953 h 4395983"/>
                  <a:gd name="connsiteX79" fmla="*/ 876399 w 6424245"/>
                  <a:gd name="connsiteY79" fmla="*/ 1465041 h 4395983"/>
                  <a:gd name="connsiteX80" fmla="*/ 876399 w 6424245"/>
                  <a:gd name="connsiteY80" fmla="*/ 1445598 h 4395983"/>
                  <a:gd name="connsiteX81" fmla="*/ 967641 w 6424245"/>
                  <a:gd name="connsiteY81" fmla="*/ 1372687 h 4395983"/>
                  <a:gd name="connsiteX82" fmla="*/ 640908 w 6424245"/>
                  <a:gd name="connsiteY82" fmla="*/ 1372687 h 4395983"/>
                  <a:gd name="connsiteX83" fmla="*/ 726109 w 6424245"/>
                  <a:gd name="connsiteY83" fmla="*/ 1455320 h 4395983"/>
                  <a:gd name="connsiteX84" fmla="*/ 640908 w 6424245"/>
                  <a:gd name="connsiteY84" fmla="*/ 1537953 h 4395983"/>
                  <a:gd name="connsiteX85" fmla="*/ 555708 w 6424245"/>
                  <a:gd name="connsiteY85" fmla="*/ 1455320 h 4395983"/>
                  <a:gd name="connsiteX86" fmla="*/ 640908 w 6424245"/>
                  <a:gd name="connsiteY86" fmla="*/ 1372687 h 4395983"/>
                  <a:gd name="connsiteX87" fmla="*/ 967591 w 6424245"/>
                  <a:gd name="connsiteY87" fmla="*/ 1043181 h 4395983"/>
                  <a:gd name="connsiteX88" fmla="*/ 2952109 w 6424245"/>
                  <a:gd name="connsiteY88" fmla="*/ 1043181 h 4395983"/>
                  <a:gd name="connsiteX89" fmla="*/ 3047643 w 6424245"/>
                  <a:gd name="connsiteY89" fmla="*/ 1116092 h 4395983"/>
                  <a:gd name="connsiteX90" fmla="*/ 3047643 w 6424245"/>
                  <a:gd name="connsiteY90" fmla="*/ 1135535 h 4395983"/>
                  <a:gd name="connsiteX91" fmla="*/ 2952109 w 6424245"/>
                  <a:gd name="connsiteY91" fmla="*/ 1208447 h 4395983"/>
                  <a:gd name="connsiteX92" fmla="*/ 967591 w 6424245"/>
                  <a:gd name="connsiteY92" fmla="*/ 1208447 h 4395983"/>
                  <a:gd name="connsiteX93" fmla="*/ 876399 w 6424245"/>
                  <a:gd name="connsiteY93" fmla="*/ 1135535 h 4395983"/>
                  <a:gd name="connsiteX94" fmla="*/ 876399 w 6424245"/>
                  <a:gd name="connsiteY94" fmla="*/ 1116092 h 4395983"/>
                  <a:gd name="connsiteX95" fmla="*/ 967591 w 6424245"/>
                  <a:gd name="connsiteY95" fmla="*/ 1043181 h 4395983"/>
                  <a:gd name="connsiteX96" fmla="*/ 640908 w 6424245"/>
                  <a:gd name="connsiteY96" fmla="*/ 1043181 h 4395983"/>
                  <a:gd name="connsiteX97" fmla="*/ 726109 w 6424245"/>
                  <a:gd name="connsiteY97" fmla="*/ 1125814 h 4395983"/>
                  <a:gd name="connsiteX98" fmla="*/ 640908 w 6424245"/>
                  <a:gd name="connsiteY98" fmla="*/ 1208447 h 4395983"/>
                  <a:gd name="connsiteX99" fmla="*/ 555708 w 6424245"/>
                  <a:gd name="connsiteY99" fmla="*/ 1125814 h 4395983"/>
                  <a:gd name="connsiteX100" fmla="*/ 640908 w 6424245"/>
                  <a:gd name="connsiteY100" fmla="*/ 1043181 h 4395983"/>
                  <a:gd name="connsiteX101" fmla="*/ 324140 w 6424245"/>
                  <a:gd name="connsiteY101" fmla="*/ 703848 h 4395983"/>
                  <a:gd name="connsiteX102" fmla="*/ 324140 w 6424245"/>
                  <a:gd name="connsiteY102" fmla="*/ 4113425 h 4395983"/>
                  <a:gd name="connsiteX103" fmla="*/ 6100105 w 6424245"/>
                  <a:gd name="connsiteY103" fmla="*/ 4113425 h 4395983"/>
                  <a:gd name="connsiteX104" fmla="*/ 6100105 w 6424245"/>
                  <a:gd name="connsiteY104" fmla="*/ 703848 h 4395983"/>
                  <a:gd name="connsiteX105" fmla="*/ 193423 w 6424245"/>
                  <a:gd name="connsiteY105" fmla="*/ 0 h 4395983"/>
                  <a:gd name="connsiteX106" fmla="*/ 6230823 w 6424245"/>
                  <a:gd name="connsiteY106" fmla="*/ 0 h 4395983"/>
                  <a:gd name="connsiteX107" fmla="*/ 6424245 w 6424245"/>
                  <a:gd name="connsiteY107" fmla="*/ 193423 h 4395983"/>
                  <a:gd name="connsiteX108" fmla="*/ 6424245 w 6424245"/>
                  <a:gd name="connsiteY108" fmla="*/ 4202560 h 4395983"/>
                  <a:gd name="connsiteX109" fmla="*/ 6230823 w 6424245"/>
                  <a:gd name="connsiteY109" fmla="*/ 4395983 h 4395983"/>
                  <a:gd name="connsiteX110" fmla="*/ 193423 w 6424245"/>
                  <a:gd name="connsiteY110" fmla="*/ 4395983 h 4395983"/>
                  <a:gd name="connsiteX111" fmla="*/ 0 w 6424245"/>
                  <a:gd name="connsiteY111" fmla="*/ 4202560 h 4395983"/>
                  <a:gd name="connsiteX112" fmla="*/ 0 w 6424245"/>
                  <a:gd name="connsiteY112" fmla="*/ 193423 h 4395983"/>
                  <a:gd name="connsiteX113" fmla="*/ 193423 w 6424245"/>
                  <a:gd name="connsiteY113" fmla="*/ 0 h 439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424245" h="4395983">
                    <a:moveTo>
                      <a:pt x="1329613" y="2742987"/>
                    </a:moveTo>
                    <a:cubicBezTo>
                      <a:pt x="1183347" y="2742987"/>
                      <a:pt x="1054387" y="2817095"/>
                      <a:pt x="978237" y="2929812"/>
                    </a:cubicBezTo>
                    <a:lnTo>
                      <a:pt x="968047" y="2948585"/>
                    </a:lnTo>
                    <a:lnTo>
                      <a:pt x="1339725" y="3156740"/>
                    </a:lnTo>
                    <a:lnTo>
                      <a:pt x="959729" y="3369555"/>
                    </a:lnTo>
                    <a:lnTo>
                      <a:pt x="978237" y="3403654"/>
                    </a:lnTo>
                    <a:cubicBezTo>
                      <a:pt x="1054387" y="3516371"/>
                      <a:pt x="1183347" y="3590479"/>
                      <a:pt x="1329613" y="3590479"/>
                    </a:cubicBezTo>
                    <a:cubicBezTo>
                      <a:pt x="1563643" y="3590479"/>
                      <a:pt x="1753361" y="3400762"/>
                      <a:pt x="1753361" y="3166733"/>
                    </a:cubicBezTo>
                    <a:cubicBezTo>
                      <a:pt x="1753361" y="2932704"/>
                      <a:pt x="1563643" y="2742987"/>
                      <a:pt x="1329613" y="2742987"/>
                    </a:cubicBezTo>
                    <a:close/>
                    <a:moveTo>
                      <a:pt x="1329613" y="2630820"/>
                    </a:moveTo>
                    <a:cubicBezTo>
                      <a:pt x="1625591" y="2630820"/>
                      <a:pt x="1865527" y="2870756"/>
                      <a:pt x="1865527" y="3166733"/>
                    </a:cubicBezTo>
                    <a:cubicBezTo>
                      <a:pt x="1865527" y="3462710"/>
                      <a:pt x="1625591" y="3702646"/>
                      <a:pt x="1329613" y="3702646"/>
                    </a:cubicBezTo>
                    <a:cubicBezTo>
                      <a:pt x="1033637" y="3702646"/>
                      <a:pt x="793701" y="3462710"/>
                      <a:pt x="793701" y="3166733"/>
                    </a:cubicBezTo>
                    <a:cubicBezTo>
                      <a:pt x="793701" y="2870756"/>
                      <a:pt x="1033637" y="2630820"/>
                      <a:pt x="1329613" y="2630820"/>
                    </a:cubicBezTo>
                    <a:close/>
                    <a:moveTo>
                      <a:pt x="967611" y="2032726"/>
                    </a:moveTo>
                    <a:cubicBezTo>
                      <a:pt x="967611" y="2032726"/>
                      <a:pt x="967611" y="2032726"/>
                      <a:pt x="2865681" y="2032726"/>
                    </a:cubicBezTo>
                    <a:cubicBezTo>
                      <a:pt x="2917801" y="2032726"/>
                      <a:pt x="2961235" y="2066751"/>
                      <a:pt x="2961235" y="2105638"/>
                    </a:cubicBezTo>
                    <a:cubicBezTo>
                      <a:pt x="2961235" y="2105638"/>
                      <a:pt x="2961235" y="2105638"/>
                      <a:pt x="2961235" y="2125081"/>
                    </a:cubicBezTo>
                    <a:cubicBezTo>
                      <a:pt x="2961235" y="2163967"/>
                      <a:pt x="2917801" y="2197992"/>
                      <a:pt x="2865681" y="2197992"/>
                    </a:cubicBezTo>
                    <a:cubicBezTo>
                      <a:pt x="2865681" y="2197992"/>
                      <a:pt x="2865681" y="2197992"/>
                      <a:pt x="967611" y="2197992"/>
                    </a:cubicBezTo>
                    <a:cubicBezTo>
                      <a:pt x="915489" y="2197992"/>
                      <a:pt x="876399" y="2163967"/>
                      <a:pt x="876399" y="2125081"/>
                    </a:cubicBezTo>
                    <a:cubicBezTo>
                      <a:pt x="876399" y="2125081"/>
                      <a:pt x="876399" y="2125081"/>
                      <a:pt x="876399" y="2105638"/>
                    </a:cubicBezTo>
                    <a:cubicBezTo>
                      <a:pt x="876399" y="2066751"/>
                      <a:pt x="915489" y="2032726"/>
                      <a:pt x="967611" y="2032726"/>
                    </a:cubicBezTo>
                    <a:close/>
                    <a:moveTo>
                      <a:pt x="640908" y="2032726"/>
                    </a:moveTo>
                    <a:cubicBezTo>
                      <a:pt x="687963" y="2032726"/>
                      <a:pt x="726109" y="2069722"/>
                      <a:pt x="726109" y="2115359"/>
                    </a:cubicBezTo>
                    <a:cubicBezTo>
                      <a:pt x="726109" y="2160996"/>
                      <a:pt x="687963" y="2197992"/>
                      <a:pt x="640908" y="2197992"/>
                    </a:cubicBezTo>
                    <a:cubicBezTo>
                      <a:pt x="593853" y="2197992"/>
                      <a:pt x="555708" y="2160996"/>
                      <a:pt x="555708" y="2115359"/>
                    </a:cubicBezTo>
                    <a:cubicBezTo>
                      <a:pt x="555708" y="2069722"/>
                      <a:pt x="593853" y="2032726"/>
                      <a:pt x="640908" y="2032726"/>
                    </a:cubicBezTo>
                    <a:close/>
                    <a:moveTo>
                      <a:pt x="640908" y="1703220"/>
                    </a:moveTo>
                    <a:cubicBezTo>
                      <a:pt x="687963" y="1703220"/>
                      <a:pt x="726109" y="1739986"/>
                      <a:pt x="726109" y="1785340"/>
                    </a:cubicBezTo>
                    <a:cubicBezTo>
                      <a:pt x="726109" y="1830694"/>
                      <a:pt x="687963" y="1867460"/>
                      <a:pt x="640908" y="1867460"/>
                    </a:cubicBezTo>
                    <a:cubicBezTo>
                      <a:pt x="593853" y="1867460"/>
                      <a:pt x="555708" y="1830694"/>
                      <a:pt x="555708" y="1785340"/>
                    </a:cubicBezTo>
                    <a:cubicBezTo>
                      <a:pt x="555708" y="1739986"/>
                      <a:pt x="593853" y="1703220"/>
                      <a:pt x="640908" y="1703220"/>
                    </a:cubicBezTo>
                    <a:close/>
                    <a:moveTo>
                      <a:pt x="967597" y="1703220"/>
                    </a:moveTo>
                    <a:cubicBezTo>
                      <a:pt x="967597" y="1703220"/>
                      <a:pt x="967597" y="1703220"/>
                      <a:pt x="2639561" y="1703220"/>
                    </a:cubicBezTo>
                    <a:cubicBezTo>
                      <a:pt x="2691673" y="1703220"/>
                      <a:pt x="2735101" y="1737034"/>
                      <a:pt x="2735101" y="1775679"/>
                    </a:cubicBezTo>
                    <a:cubicBezTo>
                      <a:pt x="2735101" y="1775679"/>
                      <a:pt x="2735101" y="1775679"/>
                      <a:pt x="2735101" y="1795001"/>
                    </a:cubicBezTo>
                    <a:cubicBezTo>
                      <a:pt x="2735101" y="1833646"/>
                      <a:pt x="2691673" y="1867460"/>
                      <a:pt x="2639561" y="1867460"/>
                    </a:cubicBezTo>
                    <a:cubicBezTo>
                      <a:pt x="2639561" y="1867460"/>
                      <a:pt x="2639561" y="1867460"/>
                      <a:pt x="967597" y="1867460"/>
                    </a:cubicBezTo>
                    <a:cubicBezTo>
                      <a:pt x="915483" y="1867460"/>
                      <a:pt x="876399" y="1833646"/>
                      <a:pt x="876399" y="1795001"/>
                    </a:cubicBezTo>
                    <a:cubicBezTo>
                      <a:pt x="876399" y="1795001"/>
                      <a:pt x="876399" y="1795001"/>
                      <a:pt x="876399" y="1775679"/>
                    </a:cubicBezTo>
                    <a:cubicBezTo>
                      <a:pt x="876399" y="1737034"/>
                      <a:pt x="915483" y="1703220"/>
                      <a:pt x="967597" y="1703220"/>
                    </a:cubicBezTo>
                    <a:close/>
                    <a:moveTo>
                      <a:pt x="4146801" y="1627224"/>
                    </a:moveTo>
                    <a:cubicBezTo>
                      <a:pt x="4146801" y="1627224"/>
                      <a:pt x="4146801" y="1627224"/>
                      <a:pt x="4184153" y="1627224"/>
                    </a:cubicBezTo>
                    <a:cubicBezTo>
                      <a:pt x="4269529" y="1627224"/>
                      <a:pt x="4338895" y="1671631"/>
                      <a:pt x="4338895" y="1720478"/>
                    </a:cubicBezTo>
                    <a:cubicBezTo>
                      <a:pt x="4338895" y="1720478"/>
                      <a:pt x="4338895" y="1720478"/>
                      <a:pt x="4338895" y="3510076"/>
                    </a:cubicBezTo>
                    <a:cubicBezTo>
                      <a:pt x="4338895" y="3510076"/>
                      <a:pt x="4338895" y="3510076"/>
                      <a:pt x="4659051" y="3510076"/>
                    </a:cubicBezTo>
                    <a:cubicBezTo>
                      <a:pt x="4659051" y="3510076"/>
                      <a:pt x="4659051" y="3510076"/>
                      <a:pt x="4659051" y="2568650"/>
                    </a:cubicBezTo>
                    <a:cubicBezTo>
                      <a:pt x="4659051" y="2519802"/>
                      <a:pt x="4744427" y="2497599"/>
                      <a:pt x="4829801" y="2497599"/>
                    </a:cubicBezTo>
                    <a:cubicBezTo>
                      <a:pt x="4829801" y="2497599"/>
                      <a:pt x="4829801" y="2497599"/>
                      <a:pt x="4867153" y="2497599"/>
                    </a:cubicBezTo>
                    <a:cubicBezTo>
                      <a:pt x="4947191" y="2497599"/>
                      <a:pt x="5043239" y="2519802"/>
                      <a:pt x="5043239" y="2568650"/>
                    </a:cubicBezTo>
                    <a:cubicBezTo>
                      <a:pt x="5043239" y="2568650"/>
                      <a:pt x="5043239" y="2568650"/>
                      <a:pt x="5043239" y="3510076"/>
                    </a:cubicBezTo>
                    <a:cubicBezTo>
                      <a:pt x="5043239" y="3510076"/>
                      <a:pt x="5043239" y="3510076"/>
                      <a:pt x="5363395" y="3510076"/>
                    </a:cubicBezTo>
                    <a:cubicBezTo>
                      <a:pt x="5363395" y="3510076"/>
                      <a:pt x="5363395" y="3510076"/>
                      <a:pt x="5363395" y="2151225"/>
                    </a:cubicBezTo>
                    <a:cubicBezTo>
                      <a:pt x="5363395" y="2102378"/>
                      <a:pt x="5422089" y="2053530"/>
                      <a:pt x="5507465" y="2053530"/>
                    </a:cubicBezTo>
                    <a:cubicBezTo>
                      <a:pt x="5507465" y="2053530"/>
                      <a:pt x="5507465" y="2053530"/>
                      <a:pt x="5544817" y="2053530"/>
                    </a:cubicBezTo>
                    <a:cubicBezTo>
                      <a:pt x="5630191" y="2053530"/>
                      <a:pt x="5704895" y="2102378"/>
                      <a:pt x="5704895" y="2151225"/>
                    </a:cubicBezTo>
                    <a:cubicBezTo>
                      <a:pt x="5704895" y="2151225"/>
                      <a:pt x="5704895" y="2151225"/>
                      <a:pt x="5704895" y="3510076"/>
                    </a:cubicBezTo>
                    <a:cubicBezTo>
                      <a:pt x="5704895" y="3510076"/>
                      <a:pt x="5704895" y="3510076"/>
                      <a:pt x="5843629" y="3510076"/>
                    </a:cubicBezTo>
                    <a:cubicBezTo>
                      <a:pt x="5875645" y="3510076"/>
                      <a:pt x="5902325" y="3541161"/>
                      <a:pt x="5902325" y="3572245"/>
                    </a:cubicBezTo>
                    <a:cubicBezTo>
                      <a:pt x="5902325" y="3603330"/>
                      <a:pt x="5875645" y="3634415"/>
                      <a:pt x="5843629" y="3634415"/>
                    </a:cubicBezTo>
                    <a:cubicBezTo>
                      <a:pt x="5843629" y="3634415"/>
                      <a:pt x="5843629" y="3634415"/>
                      <a:pt x="3159655" y="3634415"/>
                    </a:cubicBezTo>
                    <a:cubicBezTo>
                      <a:pt x="3127639" y="3634415"/>
                      <a:pt x="3100959" y="3603330"/>
                      <a:pt x="3100959" y="3572245"/>
                    </a:cubicBezTo>
                    <a:cubicBezTo>
                      <a:pt x="3100959" y="3541161"/>
                      <a:pt x="3127639" y="3510076"/>
                      <a:pt x="3159655" y="3510076"/>
                    </a:cubicBezTo>
                    <a:cubicBezTo>
                      <a:pt x="3159655" y="3510076"/>
                      <a:pt x="3159655" y="3510076"/>
                      <a:pt x="3335741" y="3510076"/>
                    </a:cubicBezTo>
                    <a:cubicBezTo>
                      <a:pt x="3335741" y="3510076"/>
                      <a:pt x="3335741" y="3510076"/>
                      <a:pt x="3335741" y="2883939"/>
                    </a:cubicBezTo>
                    <a:cubicBezTo>
                      <a:pt x="3335741" y="2835091"/>
                      <a:pt x="3383763" y="2799566"/>
                      <a:pt x="3469139" y="2799566"/>
                    </a:cubicBezTo>
                    <a:cubicBezTo>
                      <a:pt x="3469139" y="2799566"/>
                      <a:pt x="3469139" y="2799566"/>
                      <a:pt x="3506489" y="2799566"/>
                    </a:cubicBezTo>
                    <a:cubicBezTo>
                      <a:pt x="3586529" y="2799566"/>
                      <a:pt x="3655897" y="2835091"/>
                      <a:pt x="3655897" y="2883939"/>
                    </a:cubicBezTo>
                    <a:cubicBezTo>
                      <a:pt x="3655897" y="2883939"/>
                      <a:pt x="3655897" y="2883939"/>
                      <a:pt x="3655897" y="3510076"/>
                    </a:cubicBezTo>
                    <a:cubicBezTo>
                      <a:pt x="3655897" y="3510076"/>
                      <a:pt x="3655897" y="3510076"/>
                      <a:pt x="3997395" y="3510076"/>
                    </a:cubicBezTo>
                    <a:cubicBezTo>
                      <a:pt x="3997395" y="3510076"/>
                      <a:pt x="3997395" y="3510076"/>
                      <a:pt x="3997395" y="1720478"/>
                    </a:cubicBezTo>
                    <a:cubicBezTo>
                      <a:pt x="3997395" y="1671631"/>
                      <a:pt x="4066763" y="1627224"/>
                      <a:pt x="4146801" y="1627224"/>
                    </a:cubicBezTo>
                    <a:close/>
                    <a:moveTo>
                      <a:pt x="967641" y="1372687"/>
                    </a:moveTo>
                    <a:cubicBezTo>
                      <a:pt x="967641" y="1372687"/>
                      <a:pt x="967641" y="1372687"/>
                      <a:pt x="3005373" y="1372687"/>
                    </a:cubicBezTo>
                    <a:cubicBezTo>
                      <a:pt x="3057511" y="1372687"/>
                      <a:pt x="3100959" y="1406712"/>
                      <a:pt x="3100959" y="1445598"/>
                    </a:cubicBezTo>
                    <a:cubicBezTo>
                      <a:pt x="3100959" y="1445598"/>
                      <a:pt x="3100959" y="1445598"/>
                      <a:pt x="3100959" y="1465041"/>
                    </a:cubicBezTo>
                    <a:cubicBezTo>
                      <a:pt x="3100959" y="1503928"/>
                      <a:pt x="3057511" y="1537953"/>
                      <a:pt x="3005373" y="1537953"/>
                    </a:cubicBezTo>
                    <a:cubicBezTo>
                      <a:pt x="3005373" y="1537953"/>
                      <a:pt x="3005373" y="1537953"/>
                      <a:pt x="967641" y="1537953"/>
                    </a:cubicBezTo>
                    <a:cubicBezTo>
                      <a:pt x="915503" y="1537953"/>
                      <a:pt x="876399" y="1503928"/>
                      <a:pt x="876399" y="1465041"/>
                    </a:cubicBezTo>
                    <a:cubicBezTo>
                      <a:pt x="876399" y="1465041"/>
                      <a:pt x="876399" y="1465041"/>
                      <a:pt x="876399" y="1445598"/>
                    </a:cubicBezTo>
                    <a:cubicBezTo>
                      <a:pt x="876399" y="1406712"/>
                      <a:pt x="915503" y="1372687"/>
                      <a:pt x="967641" y="1372687"/>
                    </a:cubicBezTo>
                    <a:close/>
                    <a:moveTo>
                      <a:pt x="640908" y="1372687"/>
                    </a:moveTo>
                    <a:cubicBezTo>
                      <a:pt x="687963" y="1372687"/>
                      <a:pt x="726109" y="1409683"/>
                      <a:pt x="726109" y="1455320"/>
                    </a:cubicBezTo>
                    <a:cubicBezTo>
                      <a:pt x="726109" y="1500957"/>
                      <a:pt x="687963" y="1537953"/>
                      <a:pt x="640908" y="1537953"/>
                    </a:cubicBezTo>
                    <a:cubicBezTo>
                      <a:pt x="593853" y="1537953"/>
                      <a:pt x="555708" y="1500957"/>
                      <a:pt x="555708" y="1455320"/>
                    </a:cubicBezTo>
                    <a:cubicBezTo>
                      <a:pt x="555708" y="1409683"/>
                      <a:pt x="593853" y="1372687"/>
                      <a:pt x="640908" y="1372687"/>
                    </a:cubicBezTo>
                    <a:close/>
                    <a:moveTo>
                      <a:pt x="967591" y="1043181"/>
                    </a:moveTo>
                    <a:cubicBezTo>
                      <a:pt x="967591" y="1043181"/>
                      <a:pt x="967591" y="1043181"/>
                      <a:pt x="2952109" y="1043181"/>
                    </a:cubicBezTo>
                    <a:cubicBezTo>
                      <a:pt x="3004217" y="1043181"/>
                      <a:pt x="3047643" y="1077206"/>
                      <a:pt x="3047643" y="1116092"/>
                    </a:cubicBezTo>
                    <a:cubicBezTo>
                      <a:pt x="3047643" y="1116092"/>
                      <a:pt x="3047643" y="1116092"/>
                      <a:pt x="3047643" y="1135535"/>
                    </a:cubicBezTo>
                    <a:cubicBezTo>
                      <a:pt x="3047643" y="1174422"/>
                      <a:pt x="3004217" y="1208447"/>
                      <a:pt x="2952109" y="1208447"/>
                    </a:cubicBezTo>
                    <a:cubicBezTo>
                      <a:pt x="2952109" y="1208447"/>
                      <a:pt x="2952109" y="1208447"/>
                      <a:pt x="967591" y="1208447"/>
                    </a:cubicBezTo>
                    <a:cubicBezTo>
                      <a:pt x="915481" y="1208447"/>
                      <a:pt x="876399" y="1174422"/>
                      <a:pt x="876399" y="1135535"/>
                    </a:cubicBezTo>
                    <a:cubicBezTo>
                      <a:pt x="876399" y="1135535"/>
                      <a:pt x="876399" y="1135535"/>
                      <a:pt x="876399" y="1116092"/>
                    </a:cubicBezTo>
                    <a:cubicBezTo>
                      <a:pt x="876399" y="1077206"/>
                      <a:pt x="915481" y="1043181"/>
                      <a:pt x="967591" y="1043181"/>
                    </a:cubicBezTo>
                    <a:close/>
                    <a:moveTo>
                      <a:pt x="640908" y="1043181"/>
                    </a:moveTo>
                    <a:cubicBezTo>
                      <a:pt x="687963" y="1043181"/>
                      <a:pt x="726109" y="1080177"/>
                      <a:pt x="726109" y="1125814"/>
                    </a:cubicBezTo>
                    <a:cubicBezTo>
                      <a:pt x="726109" y="1171451"/>
                      <a:pt x="687963" y="1208447"/>
                      <a:pt x="640908" y="1208447"/>
                    </a:cubicBezTo>
                    <a:cubicBezTo>
                      <a:pt x="593853" y="1208447"/>
                      <a:pt x="555708" y="1171451"/>
                      <a:pt x="555708" y="1125814"/>
                    </a:cubicBezTo>
                    <a:cubicBezTo>
                      <a:pt x="555708" y="1080177"/>
                      <a:pt x="593853" y="1043181"/>
                      <a:pt x="640908" y="1043181"/>
                    </a:cubicBezTo>
                    <a:close/>
                    <a:moveTo>
                      <a:pt x="324140" y="703848"/>
                    </a:moveTo>
                    <a:lnTo>
                      <a:pt x="324140" y="4113425"/>
                    </a:lnTo>
                    <a:lnTo>
                      <a:pt x="6100105" y="4113425"/>
                    </a:lnTo>
                    <a:lnTo>
                      <a:pt x="6100105" y="703848"/>
                    </a:lnTo>
                    <a:close/>
                    <a:moveTo>
                      <a:pt x="193423" y="0"/>
                    </a:moveTo>
                    <a:lnTo>
                      <a:pt x="6230823" y="0"/>
                    </a:lnTo>
                    <a:cubicBezTo>
                      <a:pt x="6337649" y="0"/>
                      <a:pt x="6424245" y="86598"/>
                      <a:pt x="6424245" y="193423"/>
                    </a:cubicBezTo>
                    <a:lnTo>
                      <a:pt x="6424245" y="4202560"/>
                    </a:lnTo>
                    <a:cubicBezTo>
                      <a:pt x="6424245" y="4309385"/>
                      <a:pt x="6337649" y="4395983"/>
                      <a:pt x="6230823" y="4395983"/>
                    </a:cubicBezTo>
                    <a:lnTo>
                      <a:pt x="193423" y="4395983"/>
                    </a:lnTo>
                    <a:cubicBezTo>
                      <a:pt x="86598" y="4395983"/>
                      <a:pt x="0" y="4309385"/>
                      <a:pt x="0" y="4202560"/>
                    </a:cubicBezTo>
                    <a:lnTo>
                      <a:pt x="0" y="193423"/>
                    </a:lnTo>
                    <a:cubicBezTo>
                      <a:pt x="0" y="86598"/>
                      <a:pt x="86598" y="0"/>
                      <a:pt x="193423"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8" name="Rectangle 1049"/>
              <p:cNvSpPr>
                <a:spLocks noChangeAspect="1"/>
              </p:cNvSpPr>
              <p:nvPr/>
            </p:nvSpPr>
            <p:spPr bwMode="auto">
              <a:xfrm>
                <a:off x="10760489" y="2176157"/>
                <a:ext cx="397764" cy="345007"/>
              </a:xfrm>
              <a:custGeom>
                <a:avLst/>
                <a:gdLst/>
                <a:ahLst/>
                <a:cxnLst/>
                <a:rect l="l" t="t" r="r" b="b"/>
                <a:pathLst>
                  <a:path w="4396772" h="3814604">
                    <a:moveTo>
                      <a:pt x="1768806" y="2531251"/>
                    </a:moveTo>
                    <a:cubicBezTo>
                      <a:pt x="1779256" y="2542818"/>
                      <a:pt x="1790357" y="2553748"/>
                      <a:pt x="1802421" y="2563658"/>
                    </a:cubicBezTo>
                    <a:lnTo>
                      <a:pt x="1507305" y="2869971"/>
                    </a:lnTo>
                    <a:lnTo>
                      <a:pt x="1923973" y="3303431"/>
                    </a:lnTo>
                    <a:lnTo>
                      <a:pt x="1964879" y="3257130"/>
                    </a:lnTo>
                    <a:lnTo>
                      <a:pt x="1999127" y="3206887"/>
                    </a:lnTo>
                    <a:lnTo>
                      <a:pt x="2028615" y="3154677"/>
                    </a:lnTo>
                    <a:lnTo>
                      <a:pt x="2053351" y="3100494"/>
                    </a:lnTo>
                    <a:lnTo>
                      <a:pt x="2072374" y="3044341"/>
                    </a:lnTo>
                    <a:lnTo>
                      <a:pt x="2085694" y="2987202"/>
                    </a:lnTo>
                    <a:lnTo>
                      <a:pt x="2093304" y="2928094"/>
                    </a:lnTo>
                    <a:lnTo>
                      <a:pt x="2096157" y="2869971"/>
                    </a:lnTo>
                    <a:lnTo>
                      <a:pt x="2093304" y="2810863"/>
                    </a:lnTo>
                    <a:lnTo>
                      <a:pt x="2085701" y="2753777"/>
                    </a:lnTo>
                    <a:cubicBezTo>
                      <a:pt x="2106933" y="2764390"/>
                      <a:pt x="2128935" y="2773455"/>
                      <a:pt x="2151734" y="2780599"/>
                    </a:cubicBezTo>
                    <a:lnTo>
                      <a:pt x="2153986" y="2797688"/>
                    </a:lnTo>
                    <a:lnTo>
                      <a:pt x="2157434" y="2869862"/>
                    </a:lnTo>
                    <a:lnTo>
                      <a:pt x="2153986" y="2940833"/>
                    </a:lnTo>
                    <a:lnTo>
                      <a:pt x="2144792" y="3013007"/>
                    </a:lnTo>
                    <a:lnTo>
                      <a:pt x="2128704" y="3082777"/>
                    </a:lnTo>
                    <a:lnTo>
                      <a:pt x="2105716" y="3151344"/>
                    </a:lnTo>
                    <a:lnTo>
                      <a:pt x="2075836" y="3217503"/>
                    </a:lnTo>
                    <a:lnTo>
                      <a:pt x="2040206" y="3281256"/>
                    </a:lnTo>
                    <a:lnTo>
                      <a:pt x="1998834" y="3342605"/>
                    </a:lnTo>
                    <a:lnTo>
                      <a:pt x="1949414" y="3399141"/>
                    </a:lnTo>
                    <a:lnTo>
                      <a:pt x="1446026" y="2869862"/>
                    </a:lnTo>
                    <a:close/>
                    <a:moveTo>
                      <a:pt x="3419308" y="2310302"/>
                    </a:moveTo>
                    <a:lnTo>
                      <a:pt x="4396772" y="3276587"/>
                    </a:lnTo>
                    <a:lnTo>
                      <a:pt x="4013101" y="3664699"/>
                    </a:lnTo>
                    <a:lnTo>
                      <a:pt x="3038542" y="2701284"/>
                    </a:lnTo>
                    <a:cubicBezTo>
                      <a:pt x="3198080" y="2608071"/>
                      <a:pt x="3329832" y="2472585"/>
                      <a:pt x="3419308" y="2310302"/>
                    </a:cubicBezTo>
                    <a:close/>
                    <a:moveTo>
                      <a:pt x="1409161" y="2231938"/>
                    </a:moveTo>
                    <a:lnTo>
                      <a:pt x="1466950" y="2235065"/>
                    </a:lnTo>
                    <a:lnTo>
                      <a:pt x="1526736" y="2243401"/>
                    </a:lnTo>
                    <a:lnTo>
                      <a:pt x="1577524" y="2256221"/>
                    </a:lnTo>
                    <a:cubicBezTo>
                      <a:pt x="1619586" y="2346568"/>
                      <a:pt x="1675232" y="2429215"/>
                      <a:pt x="1741977" y="2501641"/>
                    </a:cubicBezTo>
                    <a:lnTo>
                      <a:pt x="1379556" y="2883815"/>
                    </a:lnTo>
                    <a:lnTo>
                      <a:pt x="1831596" y="3351926"/>
                    </a:lnTo>
                    <a:lnTo>
                      <a:pt x="1798742" y="3383362"/>
                    </a:lnTo>
                    <a:lnTo>
                      <a:pt x="1748925" y="3420872"/>
                    </a:lnTo>
                    <a:lnTo>
                      <a:pt x="1696117" y="3453177"/>
                    </a:lnTo>
                    <a:lnTo>
                      <a:pt x="1641317" y="3481312"/>
                    </a:lnTo>
                    <a:lnTo>
                      <a:pt x="1584523" y="3502149"/>
                    </a:lnTo>
                    <a:lnTo>
                      <a:pt x="1526736" y="3515697"/>
                    </a:lnTo>
                    <a:lnTo>
                      <a:pt x="1466950" y="3525074"/>
                    </a:lnTo>
                    <a:lnTo>
                      <a:pt x="1409161" y="3528199"/>
                    </a:lnTo>
                    <a:lnTo>
                      <a:pt x="1349379" y="3525074"/>
                    </a:lnTo>
                    <a:lnTo>
                      <a:pt x="1291591" y="3515697"/>
                    </a:lnTo>
                    <a:lnTo>
                      <a:pt x="1232805" y="3502149"/>
                    </a:lnTo>
                    <a:lnTo>
                      <a:pt x="1176013" y="3481312"/>
                    </a:lnTo>
                    <a:lnTo>
                      <a:pt x="1121213" y="3453177"/>
                    </a:lnTo>
                    <a:lnTo>
                      <a:pt x="1069400" y="3420872"/>
                    </a:lnTo>
                    <a:lnTo>
                      <a:pt x="1019583" y="3383362"/>
                    </a:lnTo>
                    <a:lnTo>
                      <a:pt x="972753" y="3338554"/>
                    </a:lnTo>
                    <a:lnTo>
                      <a:pt x="929909" y="3289580"/>
                    </a:lnTo>
                    <a:lnTo>
                      <a:pt x="893042" y="3236436"/>
                    </a:lnTo>
                    <a:lnTo>
                      <a:pt x="862155" y="3181212"/>
                    </a:lnTo>
                    <a:lnTo>
                      <a:pt x="836250" y="3123899"/>
                    </a:lnTo>
                    <a:lnTo>
                      <a:pt x="817319" y="3064507"/>
                    </a:lnTo>
                    <a:lnTo>
                      <a:pt x="802373" y="3004069"/>
                    </a:lnTo>
                    <a:lnTo>
                      <a:pt x="793407" y="2941549"/>
                    </a:lnTo>
                    <a:lnTo>
                      <a:pt x="791414" y="2880071"/>
                    </a:lnTo>
                    <a:lnTo>
                      <a:pt x="793407" y="2817549"/>
                    </a:lnTo>
                    <a:lnTo>
                      <a:pt x="802373" y="2757113"/>
                    </a:lnTo>
                    <a:lnTo>
                      <a:pt x="817319" y="2695634"/>
                    </a:lnTo>
                    <a:lnTo>
                      <a:pt x="836250" y="2635197"/>
                    </a:lnTo>
                    <a:lnTo>
                      <a:pt x="862155" y="2578929"/>
                    </a:lnTo>
                    <a:lnTo>
                      <a:pt x="893042" y="2523701"/>
                    </a:lnTo>
                    <a:lnTo>
                      <a:pt x="929909" y="2470559"/>
                    </a:lnTo>
                    <a:lnTo>
                      <a:pt x="972753" y="2422628"/>
                    </a:lnTo>
                    <a:lnTo>
                      <a:pt x="1019583" y="2377820"/>
                    </a:lnTo>
                    <a:lnTo>
                      <a:pt x="1069400" y="2339265"/>
                    </a:lnTo>
                    <a:lnTo>
                      <a:pt x="1121213" y="2305921"/>
                    </a:lnTo>
                    <a:lnTo>
                      <a:pt x="1176013" y="2278829"/>
                    </a:lnTo>
                    <a:lnTo>
                      <a:pt x="1232805" y="2257988"/>
                    </a:lnTo>
                    <a:lnTo>
                      <a:pt x="1291591" y="2243401"/>
                    </a:lnTo>
                    <a:lnTo>
                      <a:pt x="1349379" y="2235065"/>
                    </a:lnTo>
                    <a:close/>
                    <a:moveTo>
                      <a:pt x="461210" y="1447239"/>
                    </a:moveTo>
                    <a:lnTo>
                      <a:pt x="739860" y="1447239"/>
                    </a:lnTo>
                    <a:lnTo>
                      <a:pt x="739860" y="1856055"/>
                    </a:lnTo>
                    <a:lnTo>
                      <a:pt x="461210" y="1856055"/>
                    </a:lnTo>
                    <a:close/>
                    <a:moveTo>
                      <a:pt x="1324380" y="1205700"/>
                    </a:moveTo>
                    <a:lnTo>
                      <a:pt x="1603030" y="1205700"/>
                    </a:lnTo>
                    <a:lnTo>
                      <a:pt x="1603030" y="1302566"/>
                    </a:lnTo>
                    <a:cubicBezTo>
                      <a:pt x="1520667" y="1451448"/>
                      <a:pt x="1473954" y="1622817"/>
                      <a:pt x="1473954" y="1805131"/>
                    </a:cubicBezTo>
                    <a:cubicBezTo>
                      <a:pt x="1473954" y="1822226"/>
                      <a:pt x="1474365" y="1839226"/>
                      <a:pt x="1476518" y="1856055"/>
                    </a:cubicBezTo>
                    <a:lnTo>
                      <a:pt x="1324380" y="1856055"/>
                    </a:lnTo>
                    <a:close/>
                    <a:moveTo>
                      <a:pt x="1706684" y="1148595"/>
                    </a:moveTo>
                    <a:lnTo>
                      <a:pt x="1668162" y="1200269"/>
                    </a:lnTo>
                    <a:cubicBezTo>
                      <a:pt x="1678510" y="1181216"/>
                      <a:pt x="1691405" y="1163943"/>
                      <a:pt x="1706684" y="1148595"/>
                    </a:cubicBezTo>
                    <a:close/>
                    <a:moveTo>
                      <a:pt x="2433965" y="1082569"/>
                    </a:moveTo>
                    <a:lnTo>
                      <a:pt x="2297389" y="1107642"/>
                    </a:lnTo>
                    <a:lnTo>
                      <a:pt x="2297389" y="1254650"/>
                    </a:lnTo>
                    <a:lnTo>
                      <a:pt x="2301560" y="2135295"/>
                    </a:lnTo>
                    <a:lnTo>
                      <a:pt x="1900814" y="2135295"/>
                    </a:lnTo>
                    <a:lnTo>
                      <a:pt x="1900814" y="1410370"/>
                    </a:lnTo>
                    <a:cubicBezTo>
                      <a:pt x="1828019" y="1521547"/>
                      <a:pt x="1786623" y="1654607"/>
                      <a:pt x="1786623" y="1797334"/>
                    </a:cubicBezTo>
                    <a:cubicBezTo>
                      <a:pt x="1786623" y="2196263"/>
                      <a:pt x="2110017" y="2519658"/>
                      <a:pt x="2508947" y="2519658"/>
                    </a:cubicBezTo>
                    <a:cubicBezTo>
                      <a:pt x="2907877" y="2519658"/>
                      <a:pt x="3231272" y="2196263"/>
                      <a:pt x="3231272" y="1797334"/>
                    </a:cubicBezTo>
                    <a:cubicBezTo>
                      <a:pt x="3231272" y="1516177"/>
                      <a:pt x="3070637" y="1272536"/>
                      <a:pt x="2834711" y="1155982"/>
                    </a:cubicBezTo>
                    <a:lnTo>
                      <a:pt x="2834711" y="2126888"/>
                    </a:lnTo>
                    <a:lnTo>
                      <a:pt x="2433965" y="2126888"/>
                    </a:lnTo>
                    <a:close/>
                    <a:moveTo>
                      <a:pt x="892794" y="1005697"/>
                    </a:moveTo>
                    <a:lnTo>
                      <a:pt x="1171444" y="1005697"/>
                    </a:lnTo>
                    <a:lnTo>
                      <a:pt x="1171444" y="1856055"/>
                    </a:lnTo>
                    <a:lnTo>
                      <a:pt x="892794" y="1856055"/>
                    </a:lnTo>
                    <a:close/>
                    <a:moveTo>
                      <a:pt x="3044451" y="912579"/>
                    </a:moveTo>
                    <a:cubicBezTo>
                      <a:pt x="3046712" y="913637"/>
                      <a:pt x="3048831" y="914931"/>
                      <a:pt x="3050808" y="916453"/>
                    </a:cubicBezTo>
                    <a:close/>
                    <a:moveTo>
                      <a:pt x="1787030" y="896624"/>
                    </a:moveTo>
                    <a:lnTo>
                      <a:pt x="2005647" y="896624"/>
                    </a:lnTo>
                    <a:cubicBezTo>
                      <a:pt x="1908330" y="950663"/>
                      <a:pt x="1820915" y="1020376"/>
                      <a:pt x="1747195" y="1102862"/>
                    </a:cubicBezTo>
                    <a:cubicBezTo>
                      <a:pt x="1758486" y="1086030"/>
                      <a:pt x="1772541" y="1071740"/>
                      <a:pt x="1787030" y="1057893"/>
                    </a:cubicBezTo>
                    <a:close/>
                    <a:moveTo>
                      <a:pt x="2136269" y="835341"/>
                    </a:moveTo>
                    <a:cubicBezTo>
                      <a:pt x="2120983" y="840178"/>
                      <a:pt x="2106246" y="846327"/>
                      <a:pt x="2091974" y="853455"/>
                    </a:cubicBezTo>
                    <a:cubicBezTo>
                      <a:pt x="2105843" y="845389"/>
                      <a:pt x="2120627" y="839273"/>
                      <a:pt x="2136269" y="835341"/>
                    </a:cubicBezTo>
                    <a:close/>
                    <a:moveTo>
                      <a:pt x="2511958" y="786762"/>
                    </a:moveTo>
                    <a:cubicBezTo>
                      <a:pt x="3072620" y="786762"/>
                      <a:pt x="3527126" y="1242701"/>
                      <a:pt x="3527126" y="1805131"/>
                    </a:cubicBezTo>
                    <a:cubicBezTo>
                      <a:pt x="3527126" y="2367561"/>
                      <a:pt x="3072620" y="2823500"/>
                      <a:pt x="2511958" y="2823500"/>
                    </a:cubicBezTo>
                    <a:cubicBezTo>
                      <a:pt x="1951296" y="2823500"/>
                      <a:pt x="1496790" y="2367561"/>
                      <a:pt x="1496790" y="1805131"/>
                    </a:cubicBezTo>
                    <a:cubicBezTo>
                      <a:pt x="1496790" y="1242701"/>
                      <a:pt x="1951296" y="786762"/>
                      <a:pt x="2511958" y="786762"/>
                    </a:cubicBezTo>
                    <a:close/>
                    <a:moveTo>
                      <a:pt x="1674679" y="377937"/>
                    </a:moveTo>
                    <a:lnTo>
                      <a:pt x="1767684" y="377937"/>
                    </a:lnTo>
                    <a:lnTo>
                      <a:pt x="1767684" y="584477"/>
                    </a:lnTo>
                    <a:lnTo>
                      <a:pt x="1674679" y="584477"/>
                    </a:lnTo>
                    <a:close/>
                    <a:moveTo>
                      <a:pt x="1510757" y="377937"/>
                    </a:moveTo>
                    <a:lnTo>
                      <a:pt x="1603762" y="377937"/>
                    </a:lnTo>
                    <a:lnTo>
                      <a:pt x="1603762" y="584477"/>
                    </a:lnTo>
                    <a:lnTo>
                      <a:pt x="1510757" y="584477"/>
                    </a:lnTo>
                    <a:close/>
                    <a:moveTo>
                      <a:pt x="1346833" y="377937"/>
                    </a:moveTo>
                    <a:lnTo>
                      <a:pt x="1439838" y="377937"/>
                    </a:lnTo>
                    <a:lnTo>
                      <a:pt x="1439838" y="584477"/>
                    </a:lnTo>
                    <a:lnTo>
                      <a:pt x="1346833" y="584477"/>
                    </a:lnTo>
                    <a:close/>
                    <a:moveTo>
                      <a:pt x="1182909" y="377937"/>
                    </a:moveTo>
                    <a:lnTo>
                      <a:pt x="1275914" y="377937"/>
                    </a:lnTo>
                    <a:lnTo>
                      <a:pt x="1275914" y="584477"/>
                    </a:lnTo>
                    <a:lnTo>
                      <a:pt x="1182909" y="584477"/>
                    </a:lnTo>
                    <a:close/>
                    <a:moveTo>
                      <a:pt x="1018985" y="377937"/>
                    </a:moveTo>
                    <a:lnTo>
                      <a:pt x="1111990" y="377937"/>
                    </a:lnTo>
                    <a:lnTo>
                      <a:pt x="1111990" y="584477"/>
                    </a:lnTo>
                    <a:lnTo>
                      <a:pt x="1018985" y="584477"/>
                    </a:lnTo>
                    <a:close/>
                    <a:moveTo>
                      <a:pt x="855062" y="377937"/>
                    </a:moveTo>
                    <a:lnTo>
                      <a:pt x="948067" y="377937"/>
                    </a:lnTo>
                    <a:lnTo>
                      <a:pt x="948067" y="584477"/>
                    </a:lnTo>
                    <a:lnTo>
                      <a:pt x="855062" y="584477"/>
                    </a:lnTo>
                    <a:close/>
                    <a:moveTo>
                      <a:pt x="691138" y="377937"/>
                    </a:moveTo>
                    <a:lnTo>
                      <a:pt x="784143" y="377937"/>
                    </a:lnTo>
                    <a:lnTo>
                      <a:pt x="784143" y="584477"/>
                    </a:lnTo>
                    <a:lnTo>
                      <a:pt x="691138" y="584477"/>
                    </a:lnTo>
                    <a:close/>
                    <a:moveTo>
                      <a:pt x="527214" y="377937"/>
                    </a:moveTo>
                    <a:lnTo>
                      <a:pt x="620219" y="377937"/>
                    </a:lnTo>
                    <a:lnTo>
                      <a:pt x="620219" y="584477"/>
                    </a:lnTo>
                    <a:lnTo>
                      <a:pt x="527214" y="584477"/>
                    </a:lnTo>
                    <a:close/>
                    <a:moveTo>
                      <a:pt x="0" y="0"/>
                    </a:moveTo>
                    <a:lnTo>
                      <a:pt x="2914602" y="0"/>
                    </a:lnTo>
                    <a:lnTo>
                      <a:pt x="2914602" y="845237"/>
                    </a:lnTo>
                    <a:cubicBezTo>
                      <a:pt x="2790810" y="792848"/>
                      <a:pt x="2654751" y="763926"/>
                      <a:pt x="2511958" y="763926"/>
                    </a:cubicBezTo>
                    <a:cubicBezTo>
                      <a:pt x="2411521" y="763926"/>
                      <a:pt x="2314415" y="778235"/>
                      <a:pt x="2222782" y="805708"/>
                    </a:cubicBezTo>
                    <a:lnTo>
                      <a:pt x="2222782" y="653320"/>
                    </a:lnTo>
                    <a:lnTo>
                      <a:pt x="2501432" y="653320"/>
                    </a:lnTo>
                    <a:lnTo>
                      <a:pt x="2501432" y="763569"/>
                    </a:lnTo>
                    <a:cubicBezTo>
                      <a:pt x="2503932" y="762821"/>
                      <a:pt x="2506440" y="762810"/>
                      <a:pt x="2508947" y="762810"/>
                    </a:cubicBezTo>
                    <a:cubicBezTo>
                      <a:pt x="2581363" y="762810"/>
                      <a:pt x="2652040" y="770251"/>
                      <a:pt x="2720199" y="784685"/>
                    </a:cubicBezTo>
                    <a:lnTo>
                      <a:pt x="2720199" y="194403"/>
                    </a:lnTo>
                    <a:lnTo>
                      <a:pt x="194403" y="194403"/>
                    </a:lnTo>
                    <a:lnTo>
                      <a:pt x="194403" y="3620202"/>
                    </a:lnTo>
                    <a:lnTo>
                      <a:pt x="2720199" y="3620202"/>
                    </a:lnTo>
                    <a:lnTo>
                      <a:pt x="2720199" y="2915468"/>
                    </a:lnTo>
                    <a:cubicBezTo>
                      <a:pt x="2788410" y="2909632"/>
                      <a:pt x="2853714" y="2891807"/>
                      <a:pt x="2914602" y="2863549"/>
                    </a:cubicBezTo>
                    <a:lnTo>
                      <a:pt x="2914602" y="3814604"/>
                    </a:lnTo>
                    <a:lnTo>
                      <a:pt x="0" y="3814604"/>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9" name="Group 168"/>
            <p:cNvGrpSpPr/>
            <p:nvPr/>
          </p:nvGrpSpPr>
          <p:grpSpPr>
            <a:xfrm>
              <a:off x="9592770" y="2881079"/>
              <a:ext cx="1829318" cy="914659"/>
              <a:chOff x="9592770" y="2881079"/>
              <a:chExt cx="1829318" cy="914659"/>
            </a:xfrm>
          </p:grpSpPr>
          <p:sp>
            <p:nvSpPr>
              <p:cNvPr id="170" name="Rectangle 169"/>
              <p:cNvSpPr/>
              <p:nvPr/>
            </p:nvSpPr>
            <p:spPr bwMode="auto">
              <a:xfrm>
                <a:off x="9592770" y="2881079"/>
                <a:ext cx="1829318" cy="914659"/>
              </a:xfrm>
              <a:prstGeom prst="rect">
                <a:avLst/>
              </a:prstGeom>
              <a:solidFill>
                <a:schemeClr val="bg2"/>
              </a:solidFill>
              <a:ln w="1905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6" rIns="0" bIns="149132" numCol="1" spcCol="0" rtlCol="0" fromWordArt="0" anchor="t" anchorCtr="0" forceAA="0" compatLnSpc="1">
                <a:prstTxWarp prst="textNoShape">
                  <a:avLst/>
                </a:prstTxWarp>
                <a:noAutofit/>
              </a:bodyPr>
              <a:lstStyle/>
              <a:p>
                <a:pPr algn="ctr" defTabSz="791779">
                  <a:lnSpc>
                    <a:spcPct val="90000"/>
                  </a:lnSpc>
                  <a:defRPr/>
                </a:pPr>
                <a:r>
                  <a:rPr lang="en-US" sz="1598" kern="0" dirty="0">
                    <a:solidFill>
                      <a:schemeClr val="tx1"/>
                    </a:solidFill>
                    <a:latin typeface="Segoe UI Semibold" panose="020B0702040204020203" pitchFamily="34" charset="0"/>
                  </a:rPr>
                  <a:t>Data warehouse</a:t>
                </a:r>
              </a:p>
              <a:p>
                <a:pPr algn="ctr" defTabSz="791779">
                  <a:lnSpc>
                    <a:spcPct val="90000"/>
                  </a:lnSpc>
                  <a:defRPr/>
                </a:pPr>
                <a:endParaRPr lang="en-US" kern="0" dirty="0">
                  <a:solidFill>
                    <a:schemeClr val="tx1"/>
                  </a:solidFill>
                  <a:latin typeface="Segoe UI"/>
                </a:endParaRPr>
              </a:p>
            </p:txBody>
          </p:sp>
          <p:sp>
            <p:nvSpPr>
              <p:cNvPr id="171" name="TextBox 170"/>
              <p:cNvSpPr txBox="1"/>
              <p:nvPr/>
            </p:nvSpPr>
            <p:spPr>
              <a:xfrm>
                <a:off x="10498953" y="2998320"/>
                <a:ext cx="66" cy="282594"/>
              </a:xfrm>
              <a:prstGeom prst="rect">
                <a:avLst/>
              </a:prstGeom>
              <a:solidFill>
                <a:srgbClr val="F0880A"/>
              </a:solidFill>
            </p:spPr>
            <p:txBody>
              <a:bodyPr wrap="none" lIns="0" tIns="0" rIns="0" bIns="0" rtlCol="0" anchor="ctr" anchorCtr="0">
                <a:spAutoFit/>
              </a:bodyPr>
              <a:lstStyle/>
              <a:p>
                <a:pPr algn="ctr" defTabSz="932384">
                  <a:defRPr/>
                </a:pPr>
                <a:endParaRPr lang="en-US" kern="0" dirty="0">
                  <a:gradFill>
                    <a:gsLst>
                      <a:gs pos="0">
                        <a:srgbClr val="000000"/>
                      </a:gs>
                      <a:gs pos="100000">
                        <a:srgbClr val="000000"/>
                      </a:gs>
                    </a:gsLst>
                    <a:lin ang="5400000" scaled="1"/>
                  </a:gradFill>
                  <a:latin typeface="Segoe UI Light"/>
                </a:endParaRPr>
              </a:p>
            </p:txBody>
          </p:sp>
          <p:sp>
            <p:nvSpPr>
              <p:cNvPr id="172" name="Oval 171"/>
              <p:cNvSpPr/>
              <p:nvPr/>
            </p:nvSpPr>
            <p:spPr>
              <a:xfrm>
                <a:off x="10347265" y="3371510"/>
                <a:ext cx="286591" cy="73143"/>
              </a:xfrm>
              <a:prstGeom prst="ellipse">
                <a:avLst/>
              </a:prstGeom>
              <a:solidFill>
                <a:srgbClr val="F08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73" name="Freeform 172"/>
              <p:cNvSpPr>
                <a:spLocks noChangeArrowheads="1"/>
              </p:cNvSpPr>
              <p:nvPr/>
            </p:nvSpPr>
            <p:spPr bwMode="auto">
              <a:xfrm>
                <a:off x="10127133" y="3132697"/>
                <a:ext cx="743637" cy="582256"/>
              </a:xfrm>
              <a:custGeom>
                <a:avLst/>
                <a:gdLst>
                  <a:gd name="connsiteX0" fmla="*/ 791851 w 1180643"/>
                  <a:gd name="connsiteY0" fmla="*/ 0 h 981854"/>
                  <a:gd name="connsiteX1" fmla="*/ 1013448 w 1180643"/>
                  <a:gd name="connsiteY1" fmla="*/ 0 h 981854"/>
                  <a:gd name="connsiteX2" fmla="*/ 1013448 w 1180643"/>
                  <a:gd name="connsiteY2" fmla="*/ 148707 h 981854"/>
                  <a:gd name="connsiteX3" fmla="*/ 1180643 w 1180643"/>
                  <a:gd name="connsiteY3" fmla="*/ 148707 h 981854"/>
                  <a:gd name="connsiteX4" fmla="*/ 1180643 w 1180643"/>
                  <a:gd name="connsiteY4" fmla="*/ 186336 h 981854"/>
                  <a:gd name="connsiteX5" fmla="*/ 1107702 w 1180643"/>
                  <a:gd name="connsiteY5" fmla="*/ 186336 h 981854"/>
                  <a:gd name="connsiteX6" fmla="*/ 1107702 w 1180643"/>
                  <a:gd name="connsiteY6" fmla="*/ 981854 h 981854"/>
                  <a:gd name="connsiteX7" fmla="*/ 33753 w 1180643"/>
                  <a:gd name="connsiteY7" fmla="*/ 981854 h 981854"/>
                  <a:gd name="connsiteX8" fmla="*/ 33753 w 1180643"/>
                  <a:gd name="connsiteY8" fmla="*/ 186336 h 981854"/>
                  <a:gd name="connsiteX9" fmla="*/ 0 w 1180643"/>
                  <a:gd name="connsiteY9" fmla="*/ 186336 h 981854"/>
                  <a:gd name="connsiteX10" fmla="*/ 0 w 1180643"/>
                  <a:gd name="connsiteY10" fmla="*/ 148707 h 981854"/>
                  <a:gd name="connsiteX11" fmla="*/ 791851 w 1180643"/>
                  <a:gd name="connsiteY11" fmla="*/ 148707 h 98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0643" h="981854">
                    <a:moveTo>
                      <a:pt x="791851" y="0"/>
                    </a:moveTo>
                    <a:lnTo>
                      <a:pt x="1013448" y="0"/>
                    </a:lnTo>
                    <a:lnTo>
                      <a:pt x="1013448" y="148707"/>
                    </a:lnTo>
                    <a:lnTo>
                      <a:pt x="1180643" y="148707"/>
                    </a:lnTo>
                    <a:lnTo>
                      <a:pt x="1180643" y="186336"/>
                    </a:lnTo>
                    <a:lnTo>
                      <a:pt x="1107702" y="186336"/>
                    </a:lnTo>
                    <a:lnTo>
                      <a:pt x="1107702" y="981854"/>
                    </a:lnTo>
                    <a:lnTo>
                      <a:pt x="33753" y="981854"/>
                    </a:lnTo>
                    <a:lnTo>
                      <a:pt x="33753" y="186336"/>
                    </a:lnTo>
                    <a:lnTo>
                      <a:pt x="0" y="186336"/>
                    </a:lnTo>
                    <a:lnTo>
                      <a:pt x="0" y="148707"/>
                    </a:lnTo>
                    <a:lnTo>
                      <a:pt x="791851" y="148707"/>
                    </a:lnTo>
                    <a:close/>
                  </a:path>
                </a:pathLst>
              </a:custGeom>
              <a:solidFill>
                <a:schemeClr val="bg2"/>
              </a:solidFill>
              <a:ln w="19050">
                <a:solidFill>
                  <a:schemeClr val="tx2"/>
                </a:solidFill>
              </a:ln>
              <a:extLst/>
            </p:spPr>
            <p:txBody>
              <a:bodyPr vert="horz" wrap="square" lIns="87855" tIns="43927" rIns="87855" bIns="43927"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418">
                  <a:defRPr/>
                </a:pPr>
                <a:endParaRPr lang="en-US" sz="1730" dirty="0">
                  <a:solidFill>
                    <a:prstClr val="black"/>
                  </a:solidFill>
                  <a:latin typeface="Segoe UI"/>
                </a:endParaRPr>
              </a:p>
            </p:txBody>
          </p:sp>
          <p:sp>
            <p:nvSpPr>
              <p:cNvPr id="174" name="icon  BINARY"/>
              <p:cNvSpPr>
                <a:spLocks noChangeAspect="1" noEditPoints="1"/>
              </p:cNvSpPr>
              <p:nvPr/>
            </p:nvSpPr>
            <p:spPr bwMode="auto">
              <a:xfrm>
                <a:off x="10263752" y="3295941"/>
                <a:ext cx="436297" cy="358055"/>
              </a:xfrm>
              <a:custGeom>
                <a:avLst/>
                <a:gdLst>
                  <a:gd name="T0" fmla="*/ 64 w 275"/>
                  <a:gd name="T1" fmla="*/ 55 h 226"/>
                  <a:gd name="T2" fmla="*/ 65 w 275"/>
                  <a:gd name="T3" fmla="*/ 0 h 226"/>
                  <a:gd name="T4" fmla="*/ 64 w 275"/>
                  <a:gd name="T5" fmla="*/ 9 h 226"/>
                  <a:gd name="T6" fmla="*/ 72 w 275"/>
                  <a:gd name="T7" fmla="*/ 28 h 226"/>
                  <a:gd name="T8" fmla="*/ 96 w 275"/>
                  <a:gd name="T9" fmla="*/ 45 h 226"/>
                  <a:gd name="T10" fmla="*/ 96 w 275"/>
                  <a:gd name="T11" fmla="*/ 15 h 226"/>
                  <a:gd name="T12" fmla="*/ 119 w 275"/>
                  <a:gd name="T13" fmla="*/ 45 h 226"/>
                  <a:gd name="T14" fmla="*/ 178 w 275"/>
                  <a:gd name="T15" fmla="*/ 54 h 226"/>
                  <a:gd name="T16" fmla="*/ 155 w 275"/>
                  <a:gd name="T17" fmla="*/ 45 h 226"/>
                  <a:gd name="T18" fmla="*/ 144 w 275"/>
                  <a:gd name="T19" fmla="*/ 5 h 226"/>
                  <a:gd name="T20" fmla="*/ 178 w 275"/>
                  <a:gd name="T21" fmla="*/ 45 h 226"/>
                  <a:gd name="T22" fmla="*/ 222 w 275"/>
                  <a:gd name="T23" fmla="*/ 48 h 226"/>
                  <a:gd name="T24" fmla="*/ 194 w 275"/>
                  <a:gd name="T25" fmla="*/ 7 h 226"/>
                  <a:gd name="T26" fmla="*/ 215 w 275"/>
                  <a:gd name="T27" fmla="*/ 28 h 226"/>
                  <a:gd name="T28" fmla="*/ 208 w 275"/>
                  <a:gd name="T29" fmla="*/ 46 h 226"/>
                  <a:gd name="T30" fmla="*/ 269 w 275"/>
                  <a:gd name="T31" fmla="*/ 48 h 226"/>
                  <a:gd name="T32" fmla="*/ 242 w 275"/>
                  <a:gd name="T33" fmla="*/ 7 h 226"/>
                  <a:gd name="T34" fmla="*/ 263 w 275"/>
                  <a:gd name="T35" fmla="*/ 28 h 226"/>
                  <a:gd name="T36" fmla="*/ 256 w 275"/>
                  <a:gd name="T37" fmla="*/ 46 h 226"/>
                  <a:gd name="T38" fmla="*/ 0 w 275"/>
                  <a:gd name="T39" fmla="*/ 140 h 226"/>
                  <a:gd name="T40" fmla="*/ 11 w 275"/>
                  <a:gd name="T41" fmla="*/ 98 h 226"/>
                  <a:gd name="T42" fmla="*/ 23 w 275"/>
                  <a:gd name="T43" fmla="*/ 85 h 226"/>
                  <a:gd name="T44" fmla="*/ 34 w 275"/>
                  <a:gd name="T45" fmla="*/ 140 h 226"/>
                  <a:gd name="T46" fmla="*/ 64 w 275"/>
                  <a:gd name="T47" fmla="*/ 141 h 226"/>
                  <a:gd name="T48" fmla="*/ 65 w 275"/>
                  <a:gd name="T49" fmla="*/ 85 h 226"/>
                  <a:gd name="T50" fmla="*/ 64 w 275"/>
                  <a:gd name="T51" fmla="*/ 94 h 226"/>
                  <a:gd name="T52" fmla="*/ 71 w 275"/>
                  <a:gd name="T53" fmla="*/ 113 h 226"/>
                  <a:gd name="T54" fmla="*/ 111 w 275"/>
                  <a:gd name="T55" fmla="*/ 141 h 226"/>
                  <a:gd name="T56" fmla="*/ 112 w 275"/>
                  <a:gd name="T57" fmla="*/ 85 h 226"/>
                  <a:gd name="T58" fmla="*/ 112 w 275"/>
                  <a:gd name="T59" fmla="*/ 94 h 226"/>
                  <a:gd name="T60" fmla="*/ 119 w 275"/>
                  <a:gd name="T61" fmla="*/ 113 h 226"/>
                  <a:gd name="T62" fmla="*/ 145 w 275"/>
                  <a:gd name="T63" fmla="*/ 130 h 226"/>
                  <a:gd name="T64" fmla="*/ 144 w 275"/>
                  <a:gd name="T65" fmla="*/ 100 h 226"/>
                  <a:gd name="T66" fmla="*/ 167 w 275"/>
                  <a:gd name="T67" fmla="*/ 130 h 226"/>
                  <a:gd name="T68" fmla="*/ 227 w 275"/>
                  <a:gd name="T69" fmla="*/ 113 h 226"/>
                  <a:gd name="T70" fmla="*/ 188 w 275"/>
                  <a:gd name="T71" fmla="*/ 115 h 226"/>
                  <a:gd name="T72" fmla="*/ 227 w 275"/>
                  <a:gd name="T73" fmla="*/ 113 h 226"/>
                  <a:gd name="T74" fmla="*/ 200 w 275"/>
                  <a:gd name="T75" fmla="*/ 113 h 226"/>
                  <a:gd name="T76" fmla="*/ 83 w 275"/>
                  <a:gd name="T77" fmla="*/ 199 h 226"/>
                  <a:gd name="T78" fmla="*/ 45 w 275"/>
                  <a:gd name="T79" fmla="*/ 200 h 226"/>
                  <a:gd name="T80" fmla="*/ 83 w 275"/>
                  <a:gd name="T81" fmla="*/ 199 h 226"/>
                  <a:gd name="T82" fmla="*/ 56 w 275"/>
                  <a:gd name="T83" fmla="*/ 200 h 226"/>
                  <a:gd name="T84" fmla="*/ 132 w 275"/>
                  <a:gd name="T85" fmla="*/ 199 h 226"/>
                  <a:gd name="T86" fmla="*/ 93 w 275"/>
                  <a:gd name="T87" fmla="*/ 200 h 226"/>
                  <a:gd name="T88" fmla="*/ 132 w 275"/>
                  <a:gd name="T89" fmla="*/ 199 h 226"/>
                  <a:gd name="T90" fmla="*/ 105 w 275"/>
                  <a:gd name="T91" fmla="*/ 200 h 226"/>
                  <a:gd name="T92" fmla="*/ 178 w 275"/>
                  <a:gd name="T93" fmla="*/ 225 h 226"/>
                  <a:gd name="T94" fmla="*/ 155 w 275"/>
                  <a:gd name="T95" fmla="*/ 216 h 226"/>
                  <a:gd name="T96" fmla="*/ 144 w 275"/>
                  <a:gd name="T97" fmla="*/ 176 h 226"/>
                  <a:gd name="T98" fmla="*/ 178 w 275"/>
                  <a:gd name="T99" fmla="*/ 216 h 226"/>
                  <a:gd name="T100" fmla="*/ 222 w 275"/>
                  <a:gd name="T101" fmla="*/ 220 h 226"/>
                  <a:gd name="T102" fmla="*/ 194 w 275"/>
                  <a:gd name="T103" fmla="*/ 178 h 226"/>
                  <a:gd name="T104" fmla="*/ 215 w 275"/>
                  <a:gd name="T105" fmla="*/ 199 h 226"/>
                  <a:gd name="T106" fmla="*/ 208 w 275"/>
                  <a:gd name="T107" fmla="*/ 218 h 226"/>
                  <a:gd name="T108" fmla="*/ 240 w 275"/>
                  <a:gd name="T109" fmla="*/ 225 h 226"/>
                  <a:gd name="T110" fmla="*/ 252 w 275"/>
                  <a:gd name="T111" fmla="*/ 183 h 226"/>
                  <a:gd name="T112" fmla="*/ 263 w 275"/>
                  <a:gd name="T113" fmla="*/ 172 h 226"/>
                  <a:gd name="T114" fmla="*/ 274 w 275"/>
                  <a:gd name="T115" fmla="*/ 22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5" h="226">
                    <a:moveTo>
                      <a:pt x="83" y="27"/>
                    </a:moveTo>
                    <a:cubicBezTo>
                      <a:pt x="83" y="36"/>
                      <a:pt x="82" y="44"/>
                      <a:pt x="78" y="48"/>
                    </a:cubicBezTo>
                    <a:cubicBezTo>
                      <a:pt x="75" y="53"/>
                      <a:pt x="70" y="55"/>
                      <a:pt x="64" y="55"/>
                    </a:cubicBezTo>
                    <a:cubicBezTo>
                      <a:pt x="51" y="55"/>
                      <a:pt x="45" y="46"/>
                      <a:pt x="45" y="28"/>
                    </a:cubicBezTo>
                    <a:cubicBezTo>
                      <a:pt x="45" y="19"/>
                      <a:pt x="46" y="13"/>
                      <a:pt x="51" y="7"/>
                    </a:cubicBezTo>
                    <a:cubicBezTo>
                      <a:pt x="54" y="3"/>
                      <a:pt x="58" y="0"/>
                      <a:pt x="65" y="0"/>
                    </a:cubicBezTo>
                    <a:cubicBezTo>
                      <a:pt x="77" y="0"/>
                      <a:pt x="83" y="9"/>
                      <a:pt x="83" y="27"/>
                    </a:cubicBezTo>
                    <a:moveTo>
                      <a:pt x="72" y="28"/>
                    </a:moveTo>
                    <a:cubicBezTo>
                      <a:pt x="72" y="16"/>
                      <a:pt x="68" y="9"/>
                      <a:pt x="64" y="9"/>
                    </a:cubicBezTo>
                    <a:cubicBezTo>
                      <a:pt x="60" y="9"/>
                      <a:pt x="56" y="16"/>
                      <a:pt x="56" y="28"/>
                    </a:cubicBezTo>
                    <a:cubicBezTo>
                      <a:pt x="56" y="41"/>
                      <a:pt x="60" y="46"/>
                      <a:pt x="64" y="46"/>
                    </a:cubicBezTo>
                    <a:cubicBezTo>
                      <a:pt x="68" y="46"/>
                      <a:pt x="72" y="41"/>
                      <a:pt x="72" y="28"/>
                    </a:cubicBezTo>
                    <a:moveTo>
                      <a:pt x="129" y="54"/>
                    </a:moveTo>
                    <a:cubicBezTo>
                      <a:pt x="96" y="54"/>
                      <a:pt x="96" y="54"/>
                      <a:pt x="96" y="54"/>
                    </a:cubicBezTo>
                    <a:cubicBezTo>
                      <a:pt x="96" y="45"/>
                      <a:pt x="96" y="45"/>
                      <a:pt x="96" y="45"/>
                    </a:cubicBezTo>
                    <a:cubicBezTo>
                      <a:pt x="107" y="45"/>
                      <a:pt x="107" y="45"/>
                      <a:pt x="107" y="45"/>
                    </a:cubicBezTo>
                    <a:cubicBezTo>
                      <a:pt x="107" y="11"/>
                      <a:pt x="107" y="11"/>
                      <a:pt x="107" y="11"/>
                    </a:cubicBezTo>
                    <a:cubicBezTo>
                      <a:pt x="96" y="15"/>
                      <a:pt x="96" y="15"/>
                      <a:pt x="96" y="15"/>
                    </a:cubicBezTo>
                    <a:cubicBezTo>
                      <a:pt x="96" y="5"/>
                      <a:pt x="96" y="5"/>
                      <a:pt x="96" y="5"/>
                    </a:cubicBezTo>
                    <a:cubicBezTo>
                      <a:pt x="119" y="0"/>
                      <a:pt x="119" y="0"/>
                      <a:pt x="119" y="0"/>
                    </a:cubicBezTo>
                    <a:cubicBezTo>
                      <a:pt x="119" y="45"/>
                      <a:pt x="119" y="45"/>
                      <a:pt x="119" y="45"/>
                    </a:cubicBezTo>
                    <a:cubicBezTo>
                      <a:pt x="129" y="45"/>
                      <a:pt x="129" y="45"/>
                      <a:pt x="129" y="45"/>
                    </a:cubicBezTo>
                    <a:lnTo>
                      <a:pt x="129" y="54"/>
                    </a:lnTo>
                    <a:close/>
                    <a:moveTo>
                      <a:pt x="178" y="54"/>
                    </a:moveTo>
                    <a:cubicBezTo>
                      <a:pt x="144" y="54"/>
                      <a:pt x="144" y="54"/>
                      <a:pt x="144" y="54"/>
                    </a:cubicBezTo>
                    <a:cubicBezTo>
                      <a:pt x="144" y="45"/>
                      <a:pt x="144" y="45"/>
                      <a:pt x="144" y="45"/>
                    </a:cubicBezTo>
                    <a:cubicBezTo>
                      <a:pt x="155" y="45"/>
                      <a:pt x="155" y="45"/>
                      <a:pt x="155" y="45"/>
                    </a:cubicBezTo>
                    <a:cubicBezTo>
                      <a:pt x="155" y="11"/>
                      <a:pt x="155" y="11"/>
                      <a:pt x="155" y="11"/>
                    </a:cubicBezTo>
                    <a:cubicBezTo>
                      <a:pt x="144" y="15"/>
                      <a:pt x="144" y="15"/>
                      <a:pt x="144" y="15"/>
                    </a:cubicBezTo>
                    <a:cubicBezTo>
                      <a:pt x="144" y="5"/>
                      <a:pt x="144" y="5"/>
                      <a:pt x="144" y="5"/>
                    </a:cubicBezTo>
                    <a:cubicBezTo>
                      <a:pt x="167" y="0"/>
                      <a:pt x="167" y="0"/>
                      <a:pt x="167" y="0"/>
                    </a:cubicBezTo>
                    <a:cubicBezTo>
                      <a:pt x="167" y="45"/>
                      <a:pt x="167" y="45"/>
                      <a:pt x="167" y="45"/>
                    </a:cubicBezTo>
                    <a:cubicBezTo>
                      <a:pt x="178" y="45"/>
                      <a:pt x="178" y="45"/>
                      <a:pt x="178" y="45"/>
                    </a:cubicBezTo>
                    <a:lnTo>
                      <a:pt x="178" y="54"/>
                    </a:lnTo>
                    <a:close/>
                    <a:moveTo>
                      <a:pt x="227" y="27"/>
                    </a:moveTo>
                    <a:cubicBezTo>
                      <a:pt x="227" y="36"/>
                      <a:pt x="225" y="44"/>
                      <a:pt x="222" y="48"/>
                    </a:cubicBezTo>
                    <a:cubicBezTo>
                      <a:pt x="218" y="53"/>
                      <a:pt x="214" y="55"/>
                      <a:pt x="207" y="55"/>
                    </a:cubicBezTo>
                    <a:cubicBezTo>
                      <a:pt x="195" y="55"/>
                      <a:pt x="188" y="46"/>
                      <a:pt x="188" y="28"/>
                    </a:cubicBezTo>
                    <a:cubicBezTo>
                      <a:pt x="188" y="19"/>
                      <a:pt x="191" y="13"/>
                      <a:pt x="194" y="7"/>
                    </a:cubicBezTo>
                    <a:cubicBezTo>
                      <a:pt x="197" y="3"/>
                      <a:pt x="203" y="0"/>
                      <a:pt x="208" y="0"/>
                    </a:cubicBezTo>
                    <a:cubicBezTo>
                      <a:pt x="220" y="0"/>
                      <a:pt x="227" y="9"/>
                      <a:pt x="227" y="27"/>
                    </a:cubicBezTo>
                    <a:moveTo>
                      <a:pt x="215" y="28"/>
                    </a:moveTo>
                    <a:cubicBezTo>
                      <a:pt x="215" y="16"/>
                      <a:pt x="213" y="9"/>
                      <a:pt x="208" y="9"/>
                    </a:cubicBezTo>
                    <a:cubicBezTo>
                      <a:pt x="203" y="9"/>
                      <a:pt x="200" y="16"/>
                      <a:pt x="200" y="28"/>
                    </a:cubicBezTo>
                    <a:cubicBezTo>
                      <a:pt x="200" y="41"/>
                      <a:pt x="203" y="46"/>
                      <a:pt x="208" y="46"/>
                    </a:cubicBezTo>
                    <a:cubicBezTo>
                      <a:pt x="213" y="46"/>
                      <a:pt x="215" y="41"/>
                      <a:pt x="215" y="28"/>
                    </a:cubicBezTo>
                    <a:moveTo>
                      <a:pt x="275" y="27"/>
                    </a:moveTo>
                    <a:cubicBezTo>
                      <a:pt x="275" y="36"/>
                      <a:pt x="274" y="44"/>
                      <a:pt x="269" y="48"/>
                    </a:cubicBezTo>
                    <a:cubicBezTo>
                      <a:pt x="266" y="53"/>
                      <a:pt x="262" y="55"/>
                      <a:pt x="256" y="55"/>
                    </a:cubicBezTo>
                    <a:cubicBezTo>
                      <a:pt x="243" y="55"/>
                      <a:pt x="236" y="46"/>
                      <a:pt x="236" y="28"/>
                    </a:cubicBezTo>
                    <a:cubicBezTo>
                      <a:pt x="236" y="19"/>
                      <a:pt x="238" y="13"/>
                      <a:pt x="242" y="7"/>
                    </a:cubicBezTo>
                    <a:cubicBezTo>
                      <a:pt x="245" y="3"/>
                      <a:pt x="250" y="0"/>
                      <a:pt x="256" y="0"/>
                    </a:cubicBezTo>
                    <a:cubicBezTo>
                      <a:pt x="269" y="0"/>
                      <a:pt x="275" y="9"/>
                      <a:pt x="275" y="27"/>
                    </a:cubicBezTo>
                    <a:moveTo>
                      <a:pt x="263" y="28"/>
                    </a:moveTo>
                    <a:cubicBezTo>
                      <a:pt x="263" y="16"/>
                      <a:pt x="260" y="9"/>
                      <a:pt x="256" y="9"/>
                    </a:cubicBezTo>
                    <a:cubicBezTo>
                      <a:pt x="250" y="9"/>
                      <a:pt x="248" y="16"/>
                      <a:pt x="248" y="28"/>
                    </a:cubicBezTo>
                    <a:cubicBezTo>
                      <a:pt x="248" y="41"/>
                      <a:pt x="250" y="46"/>
                      <a:pt x="256" y="46"/>
                    </a:cubicBezTo>
                    <a:cubicBezTo>
                      <a:pt x="260" y="46"/>
                      <a:pt x="263" y="41"/>
                      <a:pt x="263" y="28"/>
                    </a:cubicBezTo>
                    <a:moveTo>
                      <a:pt x="34" y="140"/>
                    </a:moveTo>
                    <a:cubicBezTo>
                      <a:pt x="0" y="140"/>
                      <a:pt x="0" y="140"/>
                      <a:pt x="0" y="140"/>
                    </a:cubicBezTo>
                    <a:cubicBezTo>
                      <a:pt x="0" y="130"/>
                      <a:pt x="0" y="130"/>
                      <a:pt x="0" y="130"/>
                    </a:cubicBezTo>
                    <a:cubicBezTo>
                      <a:pt x="11" y="130"/>
                      <a:pt x="11" y="130"/>
                      <a:pt x="11" y="130"/>
                    </a:cubicBezTo>
                    <a:cubicBezTo>
                      <a:pt x="11" y="98"/>
                      <a:pt x="11" y="98"/>
                      <a:pt x="11" y="98"/>
                    </a:cubicBezTo>
                    <a:cubicBezTo>
                      <a:pt x="0" y="100"/>
                      <a:pt x="0" y="100"/>
                      <a:pt x="0" y="100"/>
                    </a:cubicBezTo>
                    <a:cubicBezTo>
                      <a:pt x="0" y="90"/>
                      <a:pt x="0" y="90"/>
                      <a:pt x="0" y="90"/>
                    </a:cubicBezTo>
                    <a:cubicBezTo>
                      <a:pt x="23" y="85"/>
                      <a:pt x="23" y="85"/>
                      <a:pt x="23" y="85"/>
                    </a:cubicBezTo>
                    <a:cubicBezTo>
                      <a:pt x="23" y="130"/>
                      <a:pt x="23" y="130"/>
                      <a:pt x="23" y="130"/>
                    </a:cubicBezTo>
                    <a:cubicBezTo>
                      <a:pt x="34" y="130"/>
                      <a:pt x="34" y="130"/>
                      <a:pt x="34" y="130"/>
                    </a:cubicBezTo>
                    <a:lnTo>
                      <a:pt x="34" y="140"/>
                    </a:lnTo>
                    <a:close/>
                    <a:moveTo>
                      <a:pt x="84" y="113"/>
                    </a:moveTo>
                    <a:cubicBezTo>
                      <a:pt x="84" y="122"/>
                      <a:pt x="81" y="129"/>
                      <a:pt x="78" y="134"/>
                    </a:cubicBezTo>
                    <a:cubicBezTo>
                      <a:pt x="75" y="139"/>
                      <a:pt x="70" y="141"/>
                      <a:pt x="64" y="141"/>
                    </a:cubicBezTo>
                    <a:cubicBezTo>
                      <a:pt x="51" y="141"/>
                      <a:pt x="45" y="132"/>
                      <a:pt x="45" y="115"/>
                    </a:cubicBezTo>
                    <a:cubicBezTo>
                      <a:pt x="45" y="104"/>
                      <a:pt x="47" y="98"/>
                      <a:pt x="50" y="93"/>
                    </a:cubicBezTo>
                    <a:cubicBezTo>
                      <a:pt x="54" y="88"/>
                      <a:pt x="58" y="85"/>
                      <a:pt x="65" y="85"/>
                    </a:cubicBezTo>
                    <a:cubicBezTo>
                      <a:pt x="77" y="85"/>
                      <a:pt x="84" y="94"/>
                      <a:pt x="84" y="113"/>
                    </a:cubicBezTo>
                    <a:moveTo>
                      <a:pt x="71" y="113"/>
                    </a:moveTo>
                    <a:cubicBezTo>
                      <a:pt x="71" y="101"/>
                      <a:pt x="69" y="94"/>
                      <a:pt x="64" y="94"/>
                    </a:cubicBezTo>
                    <a:cubicBezTo>
                      <a:pt x="59" y="94"/>
                      <a:pt x="57" y="101"/>
                      <a:pt x="57" y="113"/>
                    </a:cubicBezTo>
                    <a:cubicBezTo>
                      <a:pt x="57" y="126"/>
                      <a:pt x="59" y="132"/>
                      <a:pt x="64" y="132"/>
                    </a:cubicBezTo>
                    <a:cubicBezTo>
                      <a:pt x="69" y="132"/>
                      <a:pt x="71" y="126"/>
                      <a:pt x="71" y="113"/>
                    </a:cubicBezTo>
                    <a:moveTo>
                      <a:pt x="131" y="113"/>
                    </a:moveTo>
                    <a:cubicBezTo>
                      <a:pt x="131" y="122"/>
                      <a:pt x="129" y="129"/>
                      <a:pt x="126" y="134"/>
                    </a:cubicBezTo>
                    <a:cubicBezTo>
                      <a:pt x="122" y="139"/>
                      <a:pt x="118" y="141"/>
                      <a:pt x="111" y="141"/>
                    </a:cubicBezTo>
                    <a:cubicBezTo>
                      <a:pt x="99" y="141"/>
                      <a:pt x="92" y="132"/>
                      <a:pt x="92" y="115"/>
                    </a:cubicBezTo>
                    <a:cubicBezTo>
                      <a:pt x="92" y="104"/>
                      <a:pt x="95" y="98"/>
                      <a:pt x="98" y="93"/>
                    </a:cubicBezTo>
                    <a:cubicBezTo>
                      <a:pt x="101" y="88"/>
                      <a:pt x="106" y="85"/>
                      <a:pt x="112" y="85"/>
                    </a:cubicBezTo>
                    <a:cubicBezTo>
                      <a:pt x="125" y="85"/>
                      <a:pt x="131" y="94"/>
                      <a:pt x="131" y="113"/>
                    </a:cubicBezTo>
                    <a:moveTo>
                      <a:pt x="119" y="113"/>
                    </a:moveTo>
                    <a:cubicBezTo>
                      <a:pt x="119" y="101"/>
                      <a:pt x="117" y="94"/>
                      <a:pt x="112" y="94"/>
                    </a:cubicBezTo>
                    <a:cubicBezTo>
                      <a:pt x="107" y="94"/>
                      <a:pt x="105" y="101"/>
                      <a:pt x="105" y="113"/>
                    </a:cubicBezTo>
                    <a:cubicBezTo>
                      <a:pt x="105" y="126"/>
                      <a:pt x="107" y="132"/>
                      <a:pt x="111" y="132"/>
                    </a:cubicBezTo>
                    <a:cubicBezTo>
                      <a:pt x="117" y="132"/>
                      <a:pt x="119" y="126"/>
                      <a:pt x="119" y="113"/>
                    </a:cubicBezTo>
                    <a:moveTo>
                      <a:pt x="178" y="140"/>
                    </a:moveTo>
                    <a:cubicBezTo>
                      <a:pt x="145" y="140"/>
                      <a:pt x="145" y="140"/>
                      <a:pt x="145" y="140"/>
                    </a:cubicBezTo>
                    <a:cubicBezTo>
                      <a:pt x="145" y="130"/>
                      <a:pt x="145" y="130"/>
                      <a:pt x="145" y="130"/>
                    </a:cubicBezTo>
                    <a:cubicBezTo>
                      <a:pt x="156" y="130"/>
                      <a:pt x="156" y="130"/>
                      <a:pt x="156" y="130"/>
                    </a:cubicBezTo>
                    <a:cubicBezTo>
                      <a:pt x="156" y="98"/>
                      <a:pt x="156" y="98"/>
                      <a:pt x="156" y="98"/>
                    </a:cubicBezTo>
                    <a:cubicBezTo>
                      <a:pt x="144" y="100"/>
                      <a:pt x="144" y="100"/>
                      <a:pt x="144" y="100"/>
                    </a:cubicBezTo>
                    <a:cubicBezTo>
                      <a:pt x="144" y="90"/>
                      <a:pt x="144" y="90"/>
                      <a:pt x="144" y="90"/>
                    </a:cubicBezTo>
                    <a:cubicBezTo>
                      <a:pt x="167" y="85"/>
                      <a:pt x="167" y="85"/>
                      <a:pt x="167" y="85"/>
                    </a:cubicBezTo>
                    <a:cubicBezTo>
                      <a:pt x="167" y="130"/>
                      <a:pt x="167" y="130"/>
                      <a:pt x="167" y="130"/>
                    </a:cubicBezTo>
                    <a:cubicBezTo>
                      <a:pt x="178" y="130"/>
                      <a:pt x="178" y="130"/>
                      <a:pt x="178" y="130"/>
                    </a:cubicBezTo>
                    <a:lnTo>
                      <a:pt x="178" y="140"/>
                    </a:lnTo>
                    <a:close/>
                    <a:moveTo>
                      <a:pt x="227" y="113"/>
                    </a:moveTo>
                    <a:cubicBezTo>
                      <a:pt x="227" y="122"/>
                      <a:pt x="226" y="129"/>
                      <a:pt x="221" y="134"/>
                    </a:cubicBezTo>
                    <a:cubicBezTo>
                      <a:pt x="218" y="139"/>
                      <a:pt x="213" y="141"/>
                      <a:pt x="208" y="141"/>
                    </a:cubicBezTo>
                    <a:cubicBezTo>
                      <a:pt x="195" y="141"/>
                      <a:pt x="188" y="132"/>
                      <a:pt x="188" y="115"/>
                    </a:cubicBezTo>
                    <a:cubicBezTo>
                      <a:pt x="188" y="104"/>
                      <a:pt x="190" y="98"/>
                      <a:pt x="193" y="93"/>
                    </a:cubicBezTo>
                    <a:cubicBezTo>
                      <a:pt x="197" y="88"/>
                      <a:pt x="202" y="85"/>
                      <a:pt x="208" y="85"/>
                    </a:cubicBezTo>
                    <a:cubicBezTo>
                      <a:pt x="221" y="85"/>
                      <a:pt x="227" y="94"/>
                      <a:pt x="227" y="113"/>
                    </a:cubicBezTo>
                    <a:moveTo>
                      <a:pt x="215" y="113"/>
                    </a:moveTo>
                    <a:cubicBezTo>
                      <a:pt x="215" y="101"/>
                      <a:pt x="212" y="94"/>
                      <a:pt x="208" y="94"/>
                    </a:cubicBezTo>
                    <a:cubicBezTo>
                      <a:pt x="202" y="94"/>
                      <a:pt x="200" y="101"/>
                      <a:pt x="200" y="113"/>
                    </a:cubicBezTo>
                    <a:cubicBezTo>
                      <a:pt x="200" y="126"/>
                      <a:pt x="202" y="132"/>
                      <a:pt x="208" y="132"/>
                    </a:cubicBezTo>
                    <a:cubicBezTo>
                      <a:pt x="212" y="132"/>
                      <a:pt x="215" y="126"/>
                      <a:pt x="215" y="113"/>
                    </a:cubicBezTo>
                    <a:moveTo>
                      <a:pt x="83" y="199"/>
                    </a:moveTo>
                    <a:cubicBezTo>
                      <a:pt x="83" y="207"/>
                      <a:pt x="82" y="214"/>
                      <a:pt x="78" y="220"/>
                    </a:cubicBezTo>
                    <a:cubicBezTo>
                      <a:pt x="75" y="224"/>
                      <a:pt x="70" y="226"/>
                      <a:pt x="64" y="226"/>
                    </a:cubicBezTo>
                    <a:cubicBezTo>
                      <a:pt x="51" y="226"/>
                      <a:pt x="45" y="218"/>
                      <a:pt x="45" y="200"/>
                    </a:cubicBezTo>
                    <a:cubicBezTo>
                      <a:pt x="45" y="191"/>
                      <a:pt x="46" y="183"/>
                      <a:pt x="51" y="178"/>
                    </a:cubicBezTo>
                    <a:cubicBezTo>
                      <a:pt x="54" y="174"/>
                      <a:pt x="58" y="172"/>
                      <a:pt x="65" y="172"/>
                    </a:cubicBezTo>
                    <a:cubicBezTo>
                      <a:pt x="77" y="172"/>
                      <a:pt x="83" y="181"/>
                      <a:pt x="83" y="199"/>
                    </a:cubicBezTo>
                    <a:moveTo>
                      <a:pt x="72" y="199"/>
                    </a:moveTo>
                    <a:cubicBezTo>
                      <a:pt x="72" y="186"/>
                      <a:pt x="68" y="181"/>
                      <a:pt x="64" y="181"/>
                    </a:cubicBezTo>
                    <a:cubicBezTo>
                      <a:pt x="60" y="181"/>
                      <a:pt x="56" y="186"/>
                      <a:pt x="56" y="200"/>
                    </a:cubicBezTo>
                    <a:cubicBezTo>
                      <a:pt x="56" y="211"/>
                      <a:pt x="60" y="218"/>
                      <a:pt x="64" y="218"/>
                    </a:cubicBezTo>
                    <a:cubicBezTo>
                      <a:pt x="68" y="218"/>
                      <a:pt x="72" y="211"/>
                      <a:pt x="72" y="199"/>
                    </a:cubicBezTo>
                    <a:moveTo>
                      <a:pt x="132" y="199"/>
                    </a:moveTo>
                    <a:cubicBezTo>
                      <a:pt x="132" y="207"/>
                      <a:pt x="129" y="214"/>
                      <a:pt x="126" y="220"/>
                    </a:cubicBezTo>
                    <a:cubicBezTo>
                      <a:pt x="123" y="224"/>
                      <a:pt x="118" y="226"/>
                      <a:pt x="112" y="226"/>
                    </a:cubicBezTo>
                    <a:cubicBezTo>
                      <a:pt x="99" y="226"/>
                      <a:pt x="93" y="218"/>
                      <a:pt x="93" y="200"/>
                    </a:cubicBezTo>
                    <a:cubicBezTo>
                      <a:pt x="93" y="191"/>
                      <a:pt x="95" y="183"/>
                      <a:pt x="98" y="178"/>
                    </a:cubicBezTo>
                    <a:cubicBezTo>
                      <a:pt x="102" y="174"/>
                      <a:pt x="106" y="172"/>
                      <a:pt x="113" y="172"/>
                    </a:cubicBezTo>
                    <a:cubicBezTo>
                      <a:pt x="125" y="172"/>
                      <a:pt x="132" y="181"/>
                      <a:pt x="132" y="199"/>
                    </a:cubicBezTo>
                    <a:moveTo>
                      <a:pt x="119" y="199"/>
                    </a:moveTo>
                    <a:cubicBezTo>
                      <a:pt x="119" y="186"/>
                      <a:pt x="117" y="181"/>
                      <a:pt x="112" y="181"/>
                    </a:cubicBezTo>
                    <a:cubicBezTo>
                      <a:pt x="107" y="181"/>
                      <a:pt x="105" y="186"/>
                      <a:pt x="105" y="200"/>
                    </a:cubicBezTo>
                    <a:cubicBezTo>
                      <a:pt x="105" y="211"/>
                      <a:pt x="107" y="218"/>
                      <a:pt x="112" y="218"/>
                    </a:cubicBezTo>
                    <a:cubicBezTo>
                      <a:pt x="117" y="218"/>
                      <a:pt x="119" y="211"/>
                      <a:pt x="119" y="199"/>
                    </a:cubicBezTo>
                    <a:moveTo>
                      <a:pt x="178" y="225"/>
                    </a:moveTo>
                    <a:cubicBezTo>
                      <a:pt x="144" y="225"/>
                      <a:pt x="144" y="225"/>
                      <a:pt x="144" y="225"/>
                    </a:cubicBezTo>
                    <a:cubicBezTo>
                      <a:pt x="144" y="216"/>
                      <a:pt x="144" y="216"/>
                      <a:pt x="144" y="216"/>
                    </a:cubicBezTo>
                    <a:cubicBezTo>
                      <a:pt x="155" y="216"/>
                      <a:pt x="155" y="216"/>
                      <a:pt x="155" y="216"/>
                    </a:cubicBezTo>
                    <a:cubicBezTo>
                      <a:pt x="155" y="183"/>
                      <a:pt x="155" y="183"/>
                      <a:pt x="155" y="183"/>
                    </a:cubicBezTo>
                    <a:cubicBezTo>
                      <a:pt x="144" y="185"/>
                      <a:pt x="144" y="185"/>
                      <a:pt x="144" y="185"/>
                    </a:cubicBezTo>
                    <a:cubicBezTo>
                      <a:pt x="144" y="176"/>
                      <a:pt x="144" y="176"/>
                      <a:pt x="144" y="176"/>
                    </a:cubicBezTo>
                    <a:cubicBezTo>
                      <a:pt x="167" y="172"/>
                      <a:pt x="167" y="172"/>
                      <a:pt x="167" y="172"/>
                    </a:cubicBezTo>
                    <a:cubicBezTo>
                      <a:pt x="167" y="216"/>
                      <a:pt x="167" y="216"/>
                      <a:pt x="167" y="216"/>
                    </a:cubicBezTo>
                    <a:cubicBezTo>
                      <a:pt x="178" y="216"/>
                      <a:pt x="178" y="216"/>
                      <a:pt x="178" y="216"/>
                    </a:cubicBezTo>
                    <a:lnTo>
                      <a:pt x="178" y="225"/>
                    </a:lnTo>
                    <a:close/>
                    <a:moveTo>
                      <a:pt x="227" y="199"/>
                    </a:moveTo>
                    <a:cubicBezTo>
                      <a:pt x="227" y="207"/>
                      <a:pt x="225" y="214"/>
                      <a:pt x="222" y="220"/>
                    </a:cubicBezTo>
                    <a:cubicBezTo>
                      <a:pt x="218" y="224"/>
                      <a:pt x="214" y="226"/>
                      <a:pt x="207" y="226"/>
                    </a:cubicBezTo>
                    <a:cubicBezTo>
                      <a:pt x="195" y="226"/>
                      <a:pt x="188" y="218"/>
                      <a:pt x="188" y="200"/>
                    </a:cubicBezTo>
                    <a:cubicBezTo>
                      <a:pt x="188" y="191"/>
                      <a:pt x="191" y="183"/>
                      <a:pt x="194" y="178"/>
                    </a:cubicBezTo>
                    <a:cubicBezTo>
                      <a:pt x="197" y="174"/>
                      <a:pt x="203" y="172"/>
                      <a:pt x="208" y="172"/>
                    </a:cubicBezTo>
                    <a:cubicBezTo>
                      <a:pt x="220" y="172"/>
                      <a:pt x="227" y="181"/>
                      <a:pt x="227" y="199"/>
                    </a:cubicBezTo>
                    <a:moveTo>
                      <a:pt x="215" y="199"/>
                    </a:moveTo>
                    <a:cubicBezTo>
                      <a:pt x="215" y="186"/>
                      <a:pt x="213" y="181"/>
                      <a:pt x="208" y="181"/>
                    </a:cubicBezTo>
                    <a:cubicBezTo>
                      <a:pt x="203" y="181"/>
                      <a:pt x="200" y="186"/>
                      <a:pt x="200" y="200"/>
                    </a:cubicBezTo>
                    <a:cubicBezTo>
                      <a:pt x="200" y="211"/>
                      <a:pt x="203" y="218"/>
                      <a:pt x="208" y="218"/>
                    </a:cubicBezTo>
                    <a:cubicBezTo>
                      <a:pt x="213" y="218"/>
                      <a:pt x="215" y="211"/>
                      <a:pt x="215" y="199"/>
                    </a:cubicBezTo>
                    <a:moveTo>
                      <a:pt x="274" y="225"/>
                    </a:moveTo>
                    <a:cubicBezTo>
                      <a:pt x="240" y="225"/>
                      <a:pt x="240" y="225"/>
                      <a:pt x="240" y="225"/>
                    </a:cubicBezTo>
                    <a:cubicBezTo>
                      <a:pt x="240" y="216"/>
                      <a:pt x="240" y="216"/>
                      <a:pt x="240" y="216"/>
                    </a:cubicBezTo>
                    <a:cubicBezTo>
                      <a:pt x="252" y="216"/>
                      <a:pt x="252" y="216"/>
                      <a:pt x="252" y="216"/>
                    </a:cubicBezTo>
                    <a:cubicBezTo>
                      <a:pt x="252" y="183"/>
                      <a:pt x="252" y="183"/>
                      <a:pt x="252" y="183"/>
                    </a:cubicBezTo>
                    <a:cubicBezTo>
                      <a:pt x="240" y="185"/>
                      <a:pt x="240" y="185"/>
                      <a:pt x="240" y="185"/>
                    </a:cubicBezTo>
                    <a:cubicBezTo>
                      <a:pt x="240" y="176"/>
                      <a:pt x="240" y="176"/>
                      <a:pt x="240" y="176"/>
                    </a:cubicBezTo>
                    <a:cubicBezTo>
                      <a:pt x="263" y="172"/>
                      <a:pt x="263" y="172"/>
                      <a:pt x="263" y="172"/>
                    </a:cubicBezTo>
                    <a:cubicBezTo>
                      <a:pt x="263" y="216"/>
                      <a:pt x="263" y="216"/>
                      <a:pt x="263" y="216"/>
                    </a:cubicBezTo>
                    <a:cubicBezTo>
                      <a:pt x="274" y="216"/>
                      <a:pt x="274" y="216"/>
                      <a:pt x="274" y="216"/>
                    </a:cubicBezTo>
                    <a:lnTo>
                      <a:pt x="274" y="225"/>
                    </a:lnTo>
                    <a:close/>
                  </a:path>
                </a:pathLst>
              </a:custGeom>
              <a:solidFill>
                <a:schemeClr val="tx2"/>
              </a:solidFill>
              <a:ln>
                <a:noFill/>
              </a:ln>
              <a:extLst/>
            </p:spPr>
            <p:txBody>
              <a:bodyPr vert="horz" wrap="square" lIns="89616" tIns="44809" rIns="89616" bIns="44809" numCol="1" anchor="t" anchorCtr="0" compatLnSpc="1">
                <a:prstTxWarp prst="textNoShape">
                  <a:avLst/>
                </a:prstTxWarp>
              </a:bodyPr>
              <a:lstStyle/>
              <a:p>
                <a:pPr defTabSz="914111">
                  <a:defRPr/>
                </a:pPr>
                <a:endParaRPr lang="en-US" sz="1763" kern="0">
                  <a:solidFill>
                    <a:schemeClr val="tx2"/>
                  </a:solidFill>
                  <a:latin typeface="Segoe UI"/>
                </a:endParaRPr>
              </a:p>
            </p:txBody>
          </p:sp>
          <p:grpSp>
            <p:nvGrpSpPr>
              <p:cNvPr id="175" name="Group 174"/>
              <p:cNvGrpSpPr/>
              <p:nvPr/>
            </p:nvGrpSpPr>
            <p:grpSpPr>
              <a:xfrm>
                <a:off x="10165056" y="3566493"/>
                <a:ext cx="115747" cy="130732"/>
                <a:chOff x="1411285" y="2908788"/>
                <a:chExt cx="656000" cy="1195544"/>
              </a:xfrm>
            </p:grpSpPr>
            <p:sp>
              <p:nvSpPr>
                <p:cNvPr id="176" name="Freeform 175"/>
                <p:cNvSpPr/>
                <p:nvPr/>
              </p:nvSpPr>
              <p:spPr>
                <a:xfrm>
                  <a:off x="1411285" y="2908788"/>
                  <a:ext cx="656000" cy="1195544"/>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77" name="Oval 176"/>
                <p:cNvSpPr/>
                <p:nvPr/>
              </p:nvSpPr>
              <p:spPr>
                <a:xfrm>
                  <a:off x="1465663" y="2965146"/>
                  <a:ext cx="532617" cy="23768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grpSp>
        <p:sp>
          <p:nvSpPr>
            <p:cNvPr id="179" name="Freeform 178"/>
            <p:cNvSpPr/>
            <p:nvPr/>
          </p:nvSpPr>
          <p:spPr bwMode="auto">
            <a:xfrm>
              <a:off x="9135679" y="974111"/>
              <a:ext cx="2743499" cy="6020414"/>
            </a:xfrm>
            <a:custGeom>
              <a:avLst/>
              <a:gdLst>
                <a:gd name="connsiteX0" fmla="*/ 260300 w 2743499"/>
                <a:gd name="connsiteY0" fmla="*/ 5549843 h 6020414"/>
                <a:gd name="connsiteX1" fmla="*/ 244366 w 2743499"/>
                <a:gd name="connsiteY1" fmla="*/ 5565777 h 6020414"/>
                <a:gd name="connsiteX2" fmla="*/ 244366 w 2743499"/>
                <a:gd name="connsiteY2" fmla="*/ 5686955 h 6020414"/>
                <a:gd name="connsiteX3" fmla="*/ 260300 w 2743499"/>
                <a:gd name="connsiteY3" fmla="*/ 5702889 h 6020414"/>
                <a:gd name="connsiteX4" fmla="*/ 2467030 w 2743499"/>
                <a:gd name="connsiteY4" fmla="*/ 5702889 h 6020414"/>
                <a:gd name="connsiteX5" fmla="*/ 2482964 w 2743499"/>
                <a:gd name="connsiteY5" fmla="*/ 5686955 h 6020414"/>
                <a:gd name="connsiteX6" fmla="*/ 2482964 w 2743499"/>
                <a:gd name="connsiteY6" fmla="*/ 5565777 h 6020414"/>
                <a:gd name="connsiteX7" fmla="*/ 2467030 w 2743499"/>
                <a:gd name="connsiteY7" fmla="*/ 5549843 h 6020414"/>
                <a:gd name="connsiteX8" fmla="*/ 260300 w 2743499"/>
                <a:gd name="connsiteY8" fmla="*/ 5262277 h 6020414"/>
                <a:gd name="connsiteX9" fmla="*/ 244366 w 2743499"/>
                <a:gd name="connsiteY9" fmla="*/ 5278211 h 6020414"/>
                <a:gd name="connsiteX10" fmla="*/ 244366 w 2743499"/>
                <a:gd name="connsiteY10" fmla="*/ 5399389 h 6020414"/>
                <a:gd name="connsiteX11" fmla="*/ 260300 w 2743499"/>
                <a:gd name="connsiteY11" fmla="*/ 5415323 h 6020414"/>
                <a:gd name="connsiteX12" fmla="*/ 2467030 w 2743499"/>
                <a:gd name="connsiteY12" fmla="*/ 5415323 h 6020414"/>
                <a:gd name="connsiteX13" fmla="*/ 2482964 w 2743499"/>
                <a:gd name="connsiteY13" fmla="*/ 5399389 h 6020414"/>
                <a:gd name="connsiteX14" fmla="*/ 2482964 w 2743499"/>
                <a:gd name="connsiteY14" fmla="*/ 5278211 h 6020414"/>
                <a:gd name="connsiteX15" fmla="*/ 2467030 w 2743499"/>
                <a:gd name="connsiteY15" fmla="*/ 5262277 h 6020414"/>
                <a:gd name="connsiteX16" fmla="*/ 307517 w 2743499"/>
                <a:gd name="connsiteY16" fmla="*/ 774755 h 6020414"/>
                <a:gd name="connsiteX17" fmla="*/ 244366 w 2743499"/>
                <a:gd name="connsiteY17" fmla="*/ 837906 h 6020414"/>
                <a:gd name="connsiteX18" fmla="*/ 244366 w 2743499"/>
                <a:gd name="connsiteY18" fmla="*/ 4948626 h 6020414"/>
                <a:gd name="connsiteX19" fmla="*/ 307517 w 2743499"/>
                <a:gd name="connsiteY19" fmla="*/ 5011777 h 6020414"/>
                <a:gd name="connsiteX20" fmla="*/ 2419813 w 2743499"/>
                <a:gd name="connsiteY20" fmla="*/ 5011777 h 6020414"/>
                <a:gd name="connsiteX21" fmla="*/ 2482964 w 2743499"/>
                <a:gd name="connsiteY21" fmla="*/ 4948626 h 6020414"/>
                <a:gd name="connsiteX22" fmla="*/ 2482964 w 2743499"/>
                <a:gd name="connsiteY22" fmla="*/ 837906 h 6020414"/>
                <a:gd name="connsiteX23" fmla="*/ 2419813 w 2743499"/>
                <a:gd name="connsiteY23" fmla="*/ 774755 h 6020414"/>
                <a:gd name="connsiteX24" fmla="*/ 396339 w 2743499"/>
                <a:gd name="connsiteY24" fmla="*/ 0 h 6020414"/>
                <a:gd name="connsiteX25" fmla="*/ 2340740 w 2743499"/>
                <a:gd name="connsiteY25" fmla="*/ 0 h 6020414"/>
                <a:gd name="connsiteX26" fmla="*/ 2740380 w 2743499"/>
                <a:gd name="connsiteY26" fmla="*/ 613143 h 6020414"/>
                <a:gd name="connsiteX27" fmla="*/ 2743499 w 2743499"/>
                <a:gd name="connsiteY27" fmla="*/ 617928 h 6020414"/>
                <a:gd name="connsiteX28" fmla="*/ 2740380 w 2743499"/>
                <a:gd name="connsiteY28" fmla="*/ 617928 h 6020414"/>
                <a:gd name="connsiteX29" fmla="*/ 2740380 w 2743499"/>
                <a:gd name="connsiteY29" fmla="*/ 6020414 h 6020414"/>
                <a:gd name="connsiteX30" fmla="*/ 0 w 2743499"/>
                <a:gd name="connsiteY30" fmla="*/ 6020414 h 6020414"/>
                <a:gd name="connsiteX31" fmla="*/ 0 w 2743499"/>
                <a:gd name="connsiteY31" fmla="*/ 587989 h 602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43499" h="6020414">
                  <a:moveTo>
                    <a:pt x="260300" y="5549843"/>
                  </a:moveTo>
                  <a:cubicBezTo>
                    <a:pt x="251500" y="5549843"/>
                    <a:pt x="244366" y="5556977"/>
                    <a:pt x="244366" y="5565777"/>
                  </a:cubicBezTo>
                  <a:lnTo>
                    <a:pt x="244366" y="5686955"/>
                  </a:lnTo>
                  <a:cubicBezTo>
                    <a:pt x="244366" y="5695755"/>
                    <a:pt x="251500" y="5702889"/>
                    <a:pt x="260300" y="5702889"/>
                  </a:cubicBezTo>
                  <a:lnTo>
                    <a:pt x="2467030" y="5702889"/>
                  </a:lnTo>
                  <a:cubicBezTo>
                    <a:pt x="2475830" y="5702889"/>
                    <a:pt x="2482964" y="5695755"/>
                    <a:pt x="2482964" y="5686955"/>
                  </a:cubicBezTo>
                  <a:lnTo>
                    <a:pt x="2482964" y="5565777"/>
                  </a:lnTo>
                  <a:cubicBezTo>
                    <a:pt x="2482964" y="5556977"/>
                    <a:pt x="2475830" y="5549843"/>
                    <a:pt x="2467030" y="5549843"/>
                  </a:cubicBezTo>
                  <a:close/>
                  <a:moveTo>
                    <a:pt x="260300" y="5262277"/>
                  </a:moveTo>
                  <a:cubicBezTo>
                    <a:pt x="251500" y="5262277"/>
                    <a:pt x="244366" y="5269411"/>
                    <a:pt x="244366" y="5278211"/>
                  </a:cubicBezTo>
                  <a:lnTo>
                    <a:pt x="244366" y="5399389"/>
                  </a:lnTo>
                  <a:cubicBezTo>
                    <a:pt x="244366" y="5408189"/>
                    <a:pt x="251500" y="5415323"/>
                    <a:pt x="260300" y="5415323"/>
                  </a:cubicBezTo>
                  <a:lnTo>
                    <a:pt x="2467030" y="5415323"/>
                  </a:lnTo>
                  <a:cubicBezTo>
                    <a:pt x="2475830" y="5415323"/>
                    <a:pt x="2482964" y="5408189"/>
                    <a:pt x="2482964" y="5399389"/>
                  </a:cubicBezTo>
                  <a:lnTo>
                    <a:pt x="2482964" y="5278211"/>
                  </a:lnTo>
                  <a:cubicBezTo>
                    <a:pt x="2482964" y="5269411"/>
                    <a:pt x="2475830" y="5262277"/>
                    <a:pt x="2467030" y="5262277"/>
                  </a:cubicBezTo>
                  <a:close/>
                  <a:moveTo>
                    <a:pt x="307517" y="774755"/>
                  </a:moveTo>
                  <a:cubicBezTo>
                    <a:pt x="272640" y="774755"/>
                    <a:pt x="244366" y="803029"/>
                    <a:pt x="244366" y="837906"/>
                  </a:cubicBezTo>
                  <a:lnTo>
                    <a:pt x="244366" y="4948626"/>
                  </a:lnTo>
                  <a:cubicBezTo>
                    <a:pt x="244366" y="4983503"/>
                    <a:pt x="272640" y="5011777"/>
                    <a:pt x="307517" y="5011777"/>
                  </a:cubicBezTo>
                  <a:lnTo>
                    <a:pt x="2419813" y="5011777"/>
                  </a:lnTo>
                  <a:cubicBezTo>
                    <a:pt x="2454690" y="5011777"/>
                    <a:pt x="2482964" y="4983503"/>
                    <a:pt x="2482964" y="4948626"/>
                  </a:cubicBezTo>
                  <a:lnTo>
                    <a:pt x="2482964" y="837906"/>
                  </a:lnTo>
                  <a:cubicBezTo>
                    <a:pt x="2482964" y="803029"/>
                    <a:pt x="2454690" y="774755"/>
                    <a:pt x="2419813" y="774755"/>
                  </a:cubicBezTo>
                  <a:close/>
                  <a:moveTo>
                    <a:pt x="396339" y="0"/>
                  </a:moveTo>
                  <a:lnTo>
                    <a:pt x="2340740" y="0"/>
                  </a:lnTo>
                  <a:lnTo>
                    <a:pt x="2740380" y="613143"/>
                  </a:lnTo>
                  <a:lnTo>
                    <a:pt x="2743499" y="617928"/>
                  </a:lnTo>
                  <a:lnTo>
                    <a:pt x="2740380" y="617928"/>
                  </a:lnTo>
                  <a:lnTo>
                    <a:pt x="2740380" y="6020414"/>
                  </a:lnTo>
                  <a:lnTo>
                    <a:pt x="0" y="6020414"/>
                  </a:lnTo>
                  <a:lnTo>
                    <a:pt x="0" y="587989"/>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6" name="Group 5"/>
          <p:cNvGrpSpPr/>
          <p:nvPr/>
        </p:nvGrpSpPr>
        <p:grpSpPr>
          <a:xfrm>
            <a:off x="1990131" y="1307148"/>
            <a:ext cx="2407537" cy="5319894"/>
            <a:chOff x="4010421" y="1433976"/>
            <a:chExt cx="2408221" cy="5321404"/>
          </a:xfrm>
        </p:grpSpPr>
        <p:grpSp>
          <p:nvGrpSpPr>
            <p:cNvPr id="63" name="Group 62"/>
            <p:cNvGrpSpPr/>
            <p:nvPr/>
          </p:nvGrpSpPr>
          <p:grpSpPr>
            <a:xfrm>
              <a:off x="4010421" y="1433976"/>
              <a:ext cx="2408221" cy="5321404"/>
              <a:chOff x="1848504" y="1324356"/>
              <a:chExt cx="2408221" cy="5321404"/>
            </a:xfrm>
          </p:grpSpPr>
          <p:sp>
            <p:nvSpPr>
              <p:cNvPr id="57" name="Freeform 56"/>
              <p:cNvSpPr/>
              <p:nvPr/>
            </p:nvSpPr>
            <p:spPr bwMode="auto">
              <a:xfrm>
                <a:off x="1848504" y="1324356"/>
                <a:ext cx="2408221" cy="5321404"/>
              </a:xfrm>
              <a:custGeom>
                <a:avLst/>
                <a:gdLst>
                  <a:gd name="connsiteX0" fmla="*/ 54320 w 2408221"/>
                  <a:gd name="connsiteY0" fmla="*/ 0 h 5287224"/>
                  <a:gd name="connsiteX1" fmla="*/ 2408221 w 2408221"/>
                  <a:gd name="connsiteY1" fmla="*/ 0 h 5287224"/>
                  <a:gd name="connsiteX2" fmla="*/ 2408221 w 2408221"/>
                  <a:gd name="connsiteY2" fmla="*/ 5287224 h 5287224"/>
                  <a:gd name="connsiteX3" fmla="*/ 0 w 2408221"/>
                  <a:gd name="connsiteY3" fmla="*/ 5287224 h 5287224"/>
                  <a:gd name="connsiteX4" fmla="*/ 0 w 2408221"/>
                  <a:gd name="connsiteY4" fmla="*/ 2643612 h 5287224"/>
                  <a:gd name="connsiteX5" fmla="*/ 54320 w 2408221"/>
                  <a:gd name="connsiteY5" fmla="*/ 0 h 5287224"/>
                  <a:gd name="connsiteX0" fmla="*/ 54320 w 2408221"/>
                  <a:gd name="connsiteY0" fmla="*/ 0 h 5287224"/>
                  <a:gd name="connsiteX1" fmla="*/ 2408221 w 2408221"/>
                  <a:gd name="connsiteY1" fmla="*/ 0 h 5287224"/>
                  <a:gd name="connsiteX2" fmla="*/ 2408221 w 2408221"/>
                  <a:gd name="connsiteY2" fmla="*/ 5287224 h 5287224"/>
                  <a:gd name="connsiteX3" fmla="*/ 0 w 2408221"/>
                  <a:gd name="connsiteY3" fmla="*/ 5287224 h 5287224"/>
                  <a:gd name="connsiteX4" fmla="*/ 1222218 w 2408221"/>
                  <a:gd name="connsiteY4" fmla="*/ 2643612 h 5287224"/>
                  <a:gd name="connsiteX5" fmla="*/ 54320 w 2408221"/>
                  <a:gd name="connsiteY5" fmla="*/ 0 h 5287224"/>
                  <a:gd name="connsiteX0" fmla="*/ 54320 w 2408221"/>
                  <a:gd name="connsiteY0" fmla="*/ 0 h 5287224"/>
                  <a:gd name="connsiteX1" fmla="*/ 2408221 w 2408221"/>
                  <a:gd name="connsiteY1" fmla="*/ 0 h 5287224"/>
                  <a:gd name="connsiteX2" fmla="*/ 2408221 w 2408221"/>
                  <a:gd name="connsiteY2" fmla="*/ 5287224 h 5287224"/>
                  <a:gd name="connsiteX3" fmla="*/ 0 w 2408221"/>
                  <a:gd name="connsiteY3" fmla="*/ 5287224 h 5287224"/>
                  <a:gd name="connsiteX4" fmla="*/ 1385181 w 2408221"/>
                  <a:gd name="connsiteY4" fmla="*/ 2634559 h 5287224"/>
                  <a:gd name="connsiteX5" fmla="*/ 54320 w 2408221"/>
                  <a:gd name="connsiteY5" fmla="*/ 0 h 5287224"/>
                  <a:gd name="connsiteX0" fmla="*/ 54320 w 2408221"/>
                  <a:gd name="connsiteY0" fmla="*/ 0 h 5287224"/>
                  <a:gd name="connsiteX1" fmla="*/ 2408221 w 2408221"/>
                  <a:gd name="connsiteY1" fmla="*/ 0 h 5287224"/>
                  <a:gd name="connsiteX2" fmla="*/ 2408221 w 2408221"/>
                  <a:gd name="connsiteY2" fmla="*/ 5287224 h 5287224"/>
                  <a:gd name="connsiteX3" fmla="*/ 0 w 2408221"/>
                  <a:gd name="connsiteY3" fmla="*/ 5287224 h 5287224"/>
                  <a:gd name="connsiteX4" fmla="*/ 1385181 w 2408221"/>
                  <a:gd name="connsiteY4" fmla="*/ 2634559 h 5287224"/>
                  <a:gd name="connsiteX5" fmla="*/ 54320 w 2408221"/>
                  <a:gd name="connsiteY5" fmla="*/ 0 h 528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8221" h="5287224">
                    <a:moveTo>
                      <a:pt x="54320" y="0"/>
                    </a:moveTo>
                    <a:lnTo>
                      <a:pt x="2408221" y="0"/>
                    </a:lnTo>
                    <a:lnTo>
                      <a:pt x="2408221" y="5287224"/>
                    </a:lnTo>
                    <a:lnTo>
                      <a:pt x="0" y="5287224"/>
                    </a:lnTo>
                    <a:lnTo>
                      <a:pt x="1385181" y="2634559"/>
                    </a:lnTo>
                    <a:lnTo>
                      <a:pt x="54320" y="0"/>
                    </a:lnTo>
                    <a:close/>
                  </a:path>
                </a:pathLst>
              </a:custGeom>
              <a:solidFill>
                <a:schemeClr val="bg2"/>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0" bIns="146262" numCol="1" spcCol="0" rtlCol="0" fromWordArt="0" anchor="t" anchorCtr="0" forceAA="0" compatLnSpc="1">
                <a:prstTxWarp prst="textNoShape">
                  <a:avLst/>
                </a:prstTxWarp>
                <a:noAutofit/>
              </a:bodyPr>
              <a:lstStyle/>
              <a:p>
                <a:pPr marL="344356" defTabSz="932114">
                  <a:lnSpc>
                    <a:spcPct val="90000"/>
                  </a:lnSpc>
                  <a:defRPr/>
                </a:pPr>
                <a:r>
                  <a:rPr lang="en-US" sz="2200" kern="0" dirty="0">
                    <a:solidFill>
                      <a:schemeClr val="tx1"/>
                    </a:solidFill>
                    <a:latin typeface="Segoe UI Light"/>
                    <a:ea typeface="Segoe UI" pitchFamily="34" charset="0"/>
                    <a:cs typeface="Segoe UI" pitchFamily="34" charset="0"/>
                  </a:rPr>
                  <a:t>Gather Requirements</a:t>
                </a:r>
              </a:p>
              <a:p>
                <a:pPr algn="ctr" defTabSz="932114" fontAlgn="base">
                  <a:lnSpc>
                    <a:spcPct val="90000"/>
                  </a:lnSpc>
                  <a:spcBef>
                    <a:spcPct val="0"/>
                  </a:spcBef>
                  <a:spcAft>
                    <a:spcPct val="0"/>
                  </a:spcAft>
                  <a:defRPr/>
                </a:pPr>
                <a:endParaRPr lang="en-US" sz="2400" kern="0" dirty="0" err="1">
                  <a:solidFill>
                    <a:schemeClr val="tx1"/>
                  </a:solidFill>
                  <a:latin typeface="Segoe UI"/>
                  <a:ea typeface="Segoe UI" pitchFamily="34" charset="0"/>
                  <a:cs typeface="Segoe UI" pitchFamily="34" charset="0"/>
                </a:endParaRPr>
              </a:p>
            </p:txBody>
          </p:sp>
          <p:grpSp>
            <p:nvGrpSpPr>
              <p:cNvPr id="61" name="Group 60"/>
              <p:cNvGrpSpPr/>
              <p:nvPr/>
            </p:nvGrpSpPr>
            <p:grpSpPr>
              <a:xfrm>
                <a:off x="2266946" y="2438622"/>
                <a:ext cx="1863339" cy="2223372"/>
                <a:chOff x="2266946" y="2438622"/>
                <a:chExt cx="1863339" cy="2223372"/>
              </a:xfrm>
            </p:grpSpPr>
            <p:sp>
              <p:nvSpPr>
                <p:cNvPr id="78" name="TextBox 77"/>
                <p:cNvSpPr txBox="1"/>
                <p:nvPr/>
              </p:nvSpPr>
              <p:spPr>
                <a:xfrm>
                  <a:off x="2975605" y="2438622"/>
                  <a:ext cx="1154680" cy="564700"/>
                </a:xfrm>
                <a:prstGeom prst="rect">
                  <a:avLst/>
                </a:prstGeom>
                <a:noFill/>
              </p:spPr>
              <p:txBody>
                <a:bodyPr wrap="square" lIns="0" tIns="146262" rIns="0" bIns="146262" rtlCol="0">
                  <a:noAutofit/>
                </a:bodyPr>
                <a:lstStyle/>
                <a:p>
                  <a:pPr algn="r" defTabSz="932384">
                    <a:lnSpc>
                      <a:spcPct val="90000"/>
                    </a:lnSpc>
                    <a:defRPr/>
                  </a:pPr>
                  <a:r>
                    <a:rPr lang="en-US" sz="1398" kern="0" dirty="0">
                      <a:latin typeface="Segoe UI"/>
                    </a:rPr>
                    <a:t>Business </a:t>
                  </a:r>
                </a:p>
                <a:p>
                  <a:pPr algn="r" defTabSz="932384">
                    <a:lnSpc>
                      <a:spcPct val="90000"/>
                    </a:lnSpc>
                    <a:defRPr/>
                  </a:pPr>
                  <a:r>
                    <a:rPr lang="en-US" sz="1398" kern="0" dirty="0">
                      <a:latin typeface="Segoe UI"/>
                    </a:rPr>
                    <a:t>Requirements</a:t>
                  </a:r>
                </a:p>
              </p:txBody>
            </p:sp>
            <p:sp>
              <p:nvSpPr>
                <p:cNvPr id="79" name="TextBox 78"/>
                <p:cNvSpPr txBox="1"/>
                <p:nvPr/>
              </p:nvSpPr>
              <p:spPr>
                <a:xfrm>
                  <a:off x="2266946" y="4445969"/>
                  <a:ext cx="1848845" cy="216025"/>
                </a:xfrm>
                <a:prstGeom prst="rect">
                  <a:avLst/>
                </a:prstGeom>
                <a:noFill/>
              </p:spPr>
              <p:txBody>
                <a:bodyPr wrap="square" lIns="0" tIns="146262" rIns="0" bIns="146262" rtlCol="0">
                  <a:noAutofit/>
                </a:bodyPr>
                <a:lstStyle/>
                <a:p>
                  <a:pPr algn="r" defTabSz="932384">
                    <a:lnSpc>
                      <a:spcPct val="90000"/>
                    </a:lnSpc>
                    <a:defRPr/>
                  </a:pPr>
                  <a:r>
                    <a:rPr lang="en-US" sz="1398" kern="0" dirty="0">
                      <a:latin typeface="Segoe UI"/>
                    </a:rPr>
                    <a:t>Technical</a:t>
                  </a:r>
                  <a:r>
                    <a:rPr lang="en-US" sz="1398" kern="0" dirty="0">
                      <a:solidFill>
                        <a:srgbClr val="FFFFFF"/>
                      </a:solidFill>
                      <a:latin typeface="Segoe UI"/>
                    </a:rPr>
                    <a:t> </a:t>
                  </a:r>
                </a:p>
                <a:p>
                  <a:pPr algn="r" defTabSz="932384">
                    <a:lnSpc>
                      <a:spcPct val="90000"/>
                    </a:lnSpc>
                    <a:defRPr/>
                  </a:pPr>
                  <a:r>
                    <a:rPr lang="en-US" sz="1398" kern="0" dirty="0">
                      <a:latin typeface="Segoe UI"/>
                    </a:rPr>
                    <a:t>Requirements</a:t>
                  </a:r>
                </a:p>
              </p:txBody>
            </p:sp>
          </p:grpSp>
        </p:grpSp>
        <p:grpSp>
          <p:nvGrpSpPr>
            <p:cNvPr id="88" name="Group 87"/>
            <p:cNvGrpSpPr>
              <a:grpSpLocks noChangeAspect="1"/>
            </p:cNvGrpSpPr>
            <p:nvPr/>
          </p:nvGrpSpPr>
          <p:grpSpPr>
            <a:xfrm>
              <a:off x="5235942" y="5283151"/>
              <a:ext cx="908477" cy="1213143"/>
              <a:chOff x="10036997" y="2439550"/>
              <a:chExt cx="436467" cy="582841"/>
            </a:xfrm>
            <a:solidFill>
              <a:schemeClr val="bg1"/>
            </a:solidFill>
          </p:grpSpPr>
          <p:sp>
            <p:nvSpPr>
              <p:cNvPr id="89" name="Freeform 88"/>
              <p:cNvSpPr>
                <a:spLocks noChangeAspect="1"/>
              </p:cNvSpPr>
              <p:nvPr/>
            </p:nvSpPr>
            <p:spPr bwMode="auto">
              <a:xfrm rot="16200000">
                <a:off x="9963810" y="2512737"/>
                <a:ext cx="582841" cy="436467"/>
              </a:xfrm>
              <a:custGeom>
                <a:avLst/>
                <a:gdLst>
                  <a:gd name="connsiteX0" fmla="*/ 221728 w 582841"/>
                  <a:gd name="connsiteY0" fmla="*/ 360901 h 436467"/>
                  <a:gd name="connsiteX1" fmla="*/ 208302 w 582841"/>
                  <a:gd name="connsiteY1" fmla="*/ 347475 h 436467"/>
                  <a:gd name="connsiteX2" fmla="*/ 64527 w 582841"/>
                  <a:gd name="connsiteY2" fmla="*/ 347475 h 436467"/>
                  <a:gd name="connsiteX3" fmla="*/ 51101 w 582841"/>
                  <a:gd name="connsiteY3" fmla="*/ 360901 h 436467"/>
                  <a:gd name="connsiteX4" fmla="*/ 51101 w 582841"/>
                  <a:gd name="connsiteY4" fmla="*/ 379768 h 436467"/>
                  <a:gd name="connsiteX5" fmla="*/ 64527 w 582841"/>
                  <a:gd name="connsiteY5" fmla="*/ 393194 h 436467"/>
                  <a:gd name="connsiteX6" fmla="*/ 208302 w 582841"/>
                  <a:gd name="connsiteY6" fmla="*/ 393194 h 436467"/>
                  <a:gd name="connsiteX7" fmla="*/ 221728 w 582841"/>
                  <a:gd name="connsiteY7" fmla="*/ 379768 h 436467"/>
                  <a:gd name="connsiteX8" fmla="*/ 447470 w 582841"/>
                  <a:gd name="connsiteY8" fmla="*/ 370334 h 436467"/>
                  <a:gd name="connsiteX9" fmla="*/ 424610 w 582841"/>
                  <a:gd name="connsiteY9" fmla="*/ 347474 h 436467"/>
                  <a:gd name="connsiteX10" fmla="*/ 401750 w 582841"/>
                  <a:gd name="connsiteY10" fmla="*/ 370334 h 436467"/>
                  <a:gd name="connsiteX11" fmla="*/ 424610 w 582841"/>
                  <a:gd name="connsiteY11" fmla="*/ 393194 h 436467"/>
                  <a:gd name="connsiteX12" fmla="*/ 447470 w 582841"/>
                  <a:gd name="connsiteY12" fmla="*/ 370334 h 436467"/>
                  <a:gd name="connsiteX13" fmla="*/ 525714 w 582841"/>
                  <a:gd name="connsiteY13" fmla="*/ 370334 h 436467"/>
                  <a:gd name="connsiteX14" fmla="*/ 502854 w 582841"/>
                  <a:gd name="connsiteY14" fmla="*/ 347474 h 436467"/>
                  <a:gd name="connsiteX15" fmla="*/ 479994 w 582841"/>
                  <a:gd name="connsiteY15" fmla="*/ 370334 h 436467"/>
                  <a:gd name="connsiteX16" fmla="*/ 502854 w 582841"/>
                  <a:gd name="connsiteY16" fmla="*/ 393194 h 436467"/>
                  <a:gd name="connsiteX17" fmla="*/ 525714 w 582841"/>
                  <a:gd name="connsiteY17" fmla="*/ 370334 h 436467"/>
                  <a:gd name="connsiteX18" fmla="*/ 549490 w 582841"/>
                  <a:gd name="connsiteY18" fmla="*/ 38944 h 436467"/>
                  <a:gd name="connsiteX19" fmla="*/ 33350 w 582841"/>
                  <a:gd name="connsiteY19" fmla="*/ 38944 h 436467"/>
                  <a:gd name="connsiteX20" fmla="*/ 33350 w 582841"/>
                  <a:gd name="connsiteY20" fmla="*/ 313754 h 436467"/>
                  <a:gd name="connsiteX21" fmla="*/ 549490 w 582841"/>
                  <a:gd name="connsiteY21" fmla="*/ 313754 h 436467"/>
                  <a:gd name="connsiteX22" fmla="*/ 582841 w 582841"/>
                  <a:gd name="connsiteY22" fmla="*/ 39441 h 436467"/>
                  <a:gd name="connsiteX23" fmla="*/ 582841 w 582841"/>
                  <a:gd name="connsiteY23" fmla="*/ 397028 h 436467"/>
                  <a:gd name="connsiteX24" fmla="*/ 543402 w 582841"/>
                  <a:gd name="connsiteY24" fmla="*/ 436467 h 436467"/>
                  <a:gd name="connsiteX25" fmla="*/ 39439 w 582841"/>
                  <a:gd name="connsiteY25" fmla="*/ 436467 h 436467"/>
                  <a:gd name="connsiteX26" fmla="*/ 0 w 582841"/>
                  <a:gd name="connsiteY26" fmla="*/ 397028 h 436467"/>
                  <a:gd name="connsiteX27" fmla="*/ 0 w 582841"/>
                  <a:gd name="connsiteY27" fmla="*/ 39441 h 436467"/>
                  <a:gd name="connsiteX28" fmla="*/ 39439 w 582841"/>
                  <a:gd name="connsiteY28" fmla="*/ 0 h 436467"/>
                  <a:gd name="connsiteX29" fmla="*/ 543402 w 582841"/>
                  <a:gd name="connsiteY29" fmla="*/ 0 h 436467"/>
                  <a:gd name="connsiteX30" fmla="*/ 582841 w 582841"/>
                  <a:gd name="connsiteY30" fmla="*/ 39441 h 43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2841" h="436467">
                    <a:moveTo>
                      <a:pt x="221728" y="360901"/>
                    </a:moveTo>
                    <a:cubicBezTo>
                      <a:pt x="221728" y="353486"/>
                      <a:pt x="215717" y="347475"/>
                      <a:pt x="208302" y="347475"/>
                    </a:cubicBezTo>
                    <a:lnTo>
                      <a:pt x="64527" y="347475"/>
                    </a:lnTo>
                    <a:cubicBezTo>
                      <a:pt x="57112" y="347475"/>
                      <a:pt x="51101" y="353486"/>
                      <a:pt x="51101" y="360901"/>
                    </a:cubicBezTo>
                    <a:lnTo>
                      <a:pt x="51101" y="379768"/>
                    </a:lnTo>
                    <a:cubicBezTo>
                      <a:pt x="51101" y="387183"/>
                      <a:pt x="57112" y="393194"/>
                      <a:pt x="64527" y="393194"/>
                    </a:cubicBezTo>
                    <a:lnTo>
                      <a:pt x="208302" y="393194"/>
                    </a:lnTo>
                    <a:cubicBezTo>
                      <a:pt x="215717" y="393194"/>
                      <a:pt x="221728" y="387183"/>
                      <a:pt x="221728" y="379768"/>
                    </a:cubicBezTo>
                    <a:close/>
                    <a:moveTo>
                      <a:pt x="447470" y="370334"/>
                    </a:moveTo>
                    <a:cubicBezTo>
                      <a:pt x="447470" y="357709"/>
                      <a:pt x="437235" y="347474"/>
                      <a:pt x="424610" y="347474"/>
                    </a:cubicBezTo>
                    <a:cubicBezTo>
                      <a:pt x="411985" y="347474"/>
                      <a:pt x="401750" y="357709"/>
                      <a:pt x="401750" y="370334"/>
                    </a:cubicBezTo>
                    <a:cubicBezTo>
                      <a:pt x="401750" y="382959"/>
                      <a:pt x="411985" y="393194"/>
                      <a:pt x="424610" y="393194"/>
                    </a:cubicBezTo>
                    <a:cubicBezTo>
                      <a:pt x="437235" y="393194"/>
                      <a:pt x="447470" y="382959"/>
                      <a:pt x="447470" y="370334"/>
                    </a:cubicBezTo>
                    <a:close/>
                    <a:moveTo>
                      <a:pt x="525714" y="370334"/>
                    </a:moveTo>
                    <a:cubicBezTo>
                      <a:pt x="525714" y="357709"/>
                      <a:pt x="515479" y="347474"/>
                      <a:pt x="502854" y="347474"/>
                    </a:cubicBezTo>
                    <a:cubicBezTo>
                      <a:pt x="490229" y="347474"/>
                      <a:pt x="479994" y="357709"/>
                      <a:pt x="479994" y="370334"/>
                    </a:cubicBezTo>
                    <a:cubicBezTo>
                      <a:pt x="479994" y="382959"/>
                      <a:pt x="490229" y="393194"/>
                      <a:pt x="502854" y="393194"/>
                    </a:cubicBezTo>
                    <a:cubicBezTo>
                      <a:pt x="515479" y="393194"/>
                      <a:pt x="525714" y="382959"/>
                      <a:pt x="525714" y="370334"/>
                    </a:cubicBezTo>
                    <a:close/>
                    <a:moveTo>
                      <a:pt x="549490" y="38944"/>
                    </a:moveTo>
                    <a:lnTo>
                      <a:pt x="33350" y="38944"/>
                    </a:lnTo>
                    <a:lnTo>
                      <a:pt x="33350" y="313754"/>
                    </a:lnTo>
                    <a:lnTo>
                      <a:pt x="549490" y="313754"/>
                    </a:lnTo>
                    <a:close/>
                    <a:moveTo>
                      <a:pt x="582841" y="39441"/>
                    </a:moveTo>
                    <a:lnTo>
                      <a:pt x="582841" y="397028"/>
                    </a:lnTo>
                    <a:cubicBezTo>
                      <a:pt x="582841" y="418810"/>
                      <a:pt x="565184" y="436467"/>
                      <a:pt x="543402" y="436467"/>
                    </a:cubicBezTo>
                    <a:lnTo>
                      <a:pt x="39439" y="436467"/>
                    </a:lnTo>
                    <a:cubicBezTo>
                      <a:pt x="17658" y="436467"/>
                      <a:pt x="0" y="418810"/>
                      <a:pt x="0" y="397028"/>
                    </a:cubicBezTo>
                    <a:lnTo>
                      <a:pt x="0" y="39441"/>
                    </a:lnTo>
                    <a:cubicBezTo>
                      <a:pt x="0" y="17659"/>
                      <a:pt x="17658" y="0"/>
                      <a:pt x="39439" y="0"/>
                    </a:cubicBezTo>
                    <a:lnTo>
                      <a:pt x="543402" y="0"/>
                    </a:lnTo>
                    <a:cubicBezTo>
                      <a:pt x="565184" y="0"/>
                      <a:pt x="582841" y="17659"/>
                      <a:pt x="582841" y="39441"/>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0" name="Group 89"/>
              <p:cNvGrpSpPr/>
              <p:nvPr/>
            </p:nvGrpSpPr>
            <p:grpSpPr>
              <a:xfrm>
                <a:off x="10093774" y="2484193"/>
                <a:ext cx="242682" cy="458558"/>
                <a:chOff x="9906038" y="2563229"/>
                <a:chExt cx="203702" cy="384904"/>
              </a:xfrm>
              <a:grpFill/>
            </p:grpSpPr>
            <p:grpSp>
              <p:nvGrpSpPr>
                <p:cNvPr id="91" name="Group 90"/>
                <p:cNvGrpSpPr/>
                <p:nvPr/>
              </p:nvGrpSpPr>
              <p:grpSpPr>
                <a:xfrm>
                  <a:off x="10025141" y="2807959"/>
                  <a:ext cx="84583" cy="51677"/>
                  <a:chOff x="10495146" y="2518585"/>
                  <a:chExt cx="329564" cy="201352"/>
                </a:xfrm>
                <a:grpFill/>
              </p:grpSpPr>
              <p:sp>
                <p:nvSpPr>
                  <p:cNvPr id="117"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defRPr/>
                    </a:pPr>
                    <a:endParaRPr lang="en-US" kern="0" dirty="0">
                      <a:solidFill>
                        <a:srgbClr val="FFFFFF"/>
                      </a:solidFill>
                      <a:latin typeface="Segoe UI"/>
                    </a:endParaRPr>
                  </a:p>
                </p:txBody>
              </p:sp>
              <p:sp>
                <p:nvSpPr>
                  <p:cNvPr id="118"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defRPr/>
                    </a:pPr>
                    <a:endParaRPr lang="en-US" kern="0" dirty="0">
                      <a:solidFill>
                        <a:srgbClr val="FFFFFF"/>
                      </a:solidFill>
                      <a:latin typeface="Segoe UI"/>
                    </a:endParaRPr>
                  </a:p>
                </p:txBody>
              </p:sp>
              <p:sp>
                <p:nvSpPr>
                  <p:cNvPr id="119"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defRPr/>
                    </a:pPr>
                    <a:endParaRPr lang="en-US" kern="0" dirty="0">
                      <a:solidFill>
                        <a:srgbClr val="FFFFFF"/>
                      </a:solidFill>
                      <a:latin typeface="Segoe UI"/>
                    </a:endParaRPr>
                  </a:p>
                </p:txBody>
              </p:sp>
            </p:grpSp>
            <p:sp>
              <p:nvSpPr>
                <p:cNvPr id="92" name="Freeform 91"/>
                <p:cNvSpPr>
                  <a:spLocks/>
                </p:cNvSpPr>
                <p:nvPr/>
              </p:nvSpPr>
              <p:spPr bwMode="gray">
                <a:xfrm>
                  <a:off x="9910262" y="2902414"/>
                  <a:ext cx="199478" cy="45719"/>
                </a:xfrm>
                <a:custGeom>
                  <a:avLst/>
                  <a:gdLst>
                    <a:gd name="connsiteX0" fmla="*/ 4475 w 146768"/>
                    <a:gd name="connsiteY0" fmla="*/ 87705 h 96352"/>
                    <a:gd name="connsiteX1" fmla="*/ 142293 w 146768"/>
                    <a:gd name="connsiteY1" fmla="*/ 87705 h 96352"/>
                    <a:gd name="connsiteX2" fmla="*/ 146768 w 146768"/>
                    <a:gd name="connsiteY2" fmla="*/ 91308 h 96352"/>
                    <a:gd name="connsiteX3" fmla="*/ 146768 w 146768"/>
                    <a:gd name="connsiteY3" fmla="*/ 92749 h 96352"/>
                    <a:gd name="connsiteX4" fmla="*/ 142293 w 146768"/>
                    <a:gd name="connsiteY4" fmla="*/ 96352 h 96352"/>
                    <a:gd name="connsiteX5" fmla="*/ 4475 w 146768"/>
                    <a:gd name="connsiteY5" fmla="*/ 96352 h 96352"/>
                    <a:gd name="connsiteX6" fmla="*/ 0 w 146768"/>
                    <a:gd name="connsiteY6" fmla="*/ 92749 h 96352"/>
                    <a:gd name="connsiteX7" fmla="*/ 0 w 146768"/>
                    <a:gd name="connsiteY7" fmla="*/ 91308 h 96352"/>
                    <a:gd name="connsiteX8" fmla="*/ 4475 w 146768"/>
                    <a:gd name="connsiteY8" fmla="*/ 87705 h 96352"/>
                    <a:gd name="connsiteX9" fmla="*/ 4475 w 146768"/>
                    <a:gd name="connsiteY9" fmla="*/ 58367 h 96352"/>
                    <a:gd name="connsiteX10" fmla="*/ 142293 w 146768"/>
                    <a:gd name="connsiteY10" fmla="*/ 58367 h 96352"/>
                    <a:gd name="connsiteX11" fmla="*/ 146768 w 146768"/>
                    <a:gd name="connsiteY11" fmla="*/ 62099 h 96352"/>
                    <a:gd name="connsiteX12" fmla="*/ 146768 w 146768"/>
                    <a:gd name="connsiteY12" fmla="*/ 63591 h 96352"/>
                    <a:gd name="connsiteX13" fmla="*/ 142293 w 146768"/>
                    <a:gd name="connsiteY13" fmla="*/ 67323 h 96352"/>
                    <a:gd name="connsiteX14" fmla="*/ 4475 w 146768"/>
                    <a:gd name="connsiteY14" fmla="*/ 67323 h 96352"/>
                    <a:gd name="connsiteX15" fmla="*/ 0 w 146768"/>
                    <a:gd name="connsiteY15" fmla="*/ 63591 h 96352"/>
                    <a:gd name="connsiteX16" fmla="*/ 0 w 146768"/>
                    <a:gd name="connsiteY16" fmla="*/ 62099 h 96352"/>
                    <a:gd name="connsiteX17" fmla="*/ 4475 w 146768"/>
                    <a:gd name="connsiteY17" fmla="*/ 58367 h 96352"/>
                    <a:gd name="connsiteX18" fmla="*/ 4475 w 146768"/>
                    <a:gd name="connsiteY18" fmla="*/ 29338 h 96352"/>
                    <a:gd name="connsiteX19" fmla="*/ 142293 w 146768"/>
                    <a:gd name="connsiteY19" fmla="*/ 29338 h 96352"/>
                    <a:gd name="connsiteX20" fmla="*/ 146768 w 146768"/>
                    <a:gd name="connsiteY20" fmla="*/ 32941 h 96352"/>
                    <a:gd name="connsiteX21" fmla="*/ 146768 w 146768"/>
                    <a:gd name="connsiteY21" fmla="*/ 34382 h 96352"/>
                    <a:gd name="connsiteX22" fmla="*/ 142293 w 146768"/>
                    <a:gd name="connsiteY22" fmla="*/ 37985 h 96352"/>
                    <a:gd name="connsiteX23" fmla="*/ 4475 w 146768"/>
                    <a:gd name="connsiteY23" fmla="*/ 37985 h 96352"/>
                    <a:gd name="connsiteX24" fmla="*/ 0 w 146768"/>
                    <a:gd name="connsiteY24" fmla="*/ 34382 h 96352"/>
                    <a:gd name="connsiteX25" fmla="*/ 0 w 146768"/>
                    <a:gd name="connsiteY25" fmla="*/ 32941 h 96352"/>
                    <a:gd name="connsiteX26" fmla="*/ 4475 w 146768"/>
                    <a:gd name="connsiteY26" fmla="*/ 29338 h 96352"/>
                    <a:gd name="connsiteX27" fmla="*/ 4475 w 146768"/>
                    <a:gd name="connsiteY27" fmla="*/ 0 h 96352"/>
                    <a:gd name="connsiteX28" fmla="*/ 142293 w 146768"/>
                    <a:gd name="connsiteY28" fmla="*/ 0 h 96352"/>
                    <a:gd name="connsiteX29" fmla="*/ 146768 w 146768"/>
                    <a:gd name="connsiteY29" fmla="*/ 3732 h 96352"/>
                    <a:gd name="connsiteX30" fmla="*/ 146768 w 146768"/>
                    <a:gd name="connsiteY30" fmla="*/ 5224 h 96352"/>
                    <a:gd name="connsiteX31" fmla="*/ 142293 w 146768"/>
                    <a:gd name="connsiteY31" fmla="*/ 8956 h 96352"/>
                    <a:gd name="connsiteX32" fmla="*/ 4475 w 146768"/>
                    <a:gd name="connsiteY32" fmla="*/ 8956 h 96352"/>
                    <a:gd name="connsiteX33" fmla="*/ 0 w 146768"/>
                    <a:gd name="connsiteY33" fmla="*/ 5224 h 96352"/>
                    <a:gd name="connsiteX34" fmla="*/ 0 w 146768"/>
                    <a:gd name="connsiteY34" fmla="*/ 3732 h 96352"/>
                    <a:gd name="connsiteX35" fmla="*/ 4475 w 146768"/>
                    <a:gd name="connsiteY35" fmla="*/ 0 h 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6768" h="96352">
                      <a:moveTo>
                        <a:pt x="4475" y="87705"/>
                      </a:moveTo>
                      <a:cubicBezTo>
                        <a:pt x="4475" y="87705"/>
                        <a:pt x="4475" y="87705"/>
                        <a:pt x="142293" y="87705"/>
                      </a:cubicBezTo>
                      <a:cubicBezTo>
                        <a:pt x="144978" y="87705"/>
                        <a:pt x="146768" y="89146"/>
                        <a:pt x="146768" y="91308"/>
                      </a:cubicBezTo>
                      <a:cubicBezTo>
                        <a:pt x="146768" y="91308"/>
                        <a:pt x="146768" y="91308"/>
                        <a:pt x="146768" y="92749"/>
                      </a:cubicBezTo>
                      <a:cubicBezTo>
                        <a:pt x="146768" y="94911"/>
                        <a:pt x="144978" y="96352"/>
                        <a:pt x="142293" y="96352"/>
                      </a:cubicBezTo>
                      <a:cubicBezTo>
                        <a:pt x="142293" y="96352"/>
                        <a:pt x="142293" y="96352"/>
                        <a:pt x="4475" y="96352"/>
                      </a:cubicBezTo>
                      <a:cubicBezTo>
                        <a:pt x="1790" y="96352"/>
                        <a:pt x="0" y="94911"/>
                        <a:pt x="0" y="92749"/>
                      </a:cubicBezTo>
                      <a:cubicBezTo>
                        <a:pt x="0" y="92749"/>
                        <a:pt x="0" y="92749"/>
                        <a:pt x="0" y="91308"/>
                      </a:cubicBezTo>
                      <a:cubicBezTo>
                        <a:pt x="0" y="89146"/>
                        <a:pt x="1790" y="87705"/>
                        <a:pt x="4475" y="87705"/>
                      </a:cubicBezTo>
                      <a:close/>
                      <a:moveTo>
                        <a:pt x="4475" y="58367"/>
                      </a:moveTo>
                      <a:cubicBezTo>
                        <a:pt x="4475" y="58367"/>
                        <a:pt x="4475" y="58367"/>
                        <a:pt x="142293" y="58367"/>
                      </a:cubicBezTo>
                      <a:cubicBezTo>
                        <a:pt x="144978" y="58367"/>
                        <a:pt x="146768" y="59860"/>
                        <a:pt x="146768" y="62099"/>
                      </a:cubicBezTo>
                      <a:cubicBezTo>
                        <a:pt x="146768" y="62099"/>
                        <a:pt x="146768" y="62099"/>
                        <a:pt x="146768" y="63591"/>
                      </a:cubicBezTo>
                      <a:cubicBezTo>
                        <a:pt x="146768" y="65830"/>
                        <a:pt x="144978" y="67323"/>
                        <a:pt x="142293" y="67323"/>
                      </a:cubicBezTo>
                      <a:cubicBezTo>
                        <a:pt x="142293" y="67323"/>
                        <a:pt x="142293" y="67323"/>
                        <a:pt x="4475" y="67323"/>
                      </a:cubicBezTo>
                      <a:cubicBezTo>
                        <a:pt x="1790" y="67323"/>
                        <a:pt x="0" y="65830"/>
                        <a:pt x="0" y="63591"/>
                      </a:cubicBezTo>
                      <a:cubicBezTo>
                        <a:pt x="0" y="63591"/>
                        <a:pt x="0" y="63591"/>
                        <a:pt x="0" y="62099"/>
                      </a:cubicBezTo>
                      <a:cubicBezTo>
                        <a:pt x="0" y="59860"/>
                        <a:pt x="1790" y="58367"/>
                        <a:pt x="4475" y="58367"/>
                      </a:cubicBezTo>
                      <a:close/>
                      <a:moveTo>
                        <a:pt x="4475" y="29338"/>
                      </a:moveTo>
                      <a:cubicBezTo>
                        <a:pt x="4475" y="29338"/>
                        <a:pt x="4475" y="29338"/>
                        <a:pt x="142293" y="29338"/>
                      </a:cubicBezTo>
                      <a:cubicBezTo>
                        <a:pt x="144978" y="29338"/>
                        <a:pt x="146768" y="30779"/>
                        <a:pt x="146768" y="32941"/>
                      </a:cubicBezTo>
                      <a:cubicBezTo>
                        <a:pt x="146768" y="32941"/>
                        <a:pt x="146768" y="32941"/>
                        <a:pt x="146768" y="34382"/>
                      </a:cubicBezTo>
                      <a:cubicBezTo>
                        <a:pt x="146768" y="36544"/>
                        <a:pt x="144978" y="37985"/>
                        <a:pt x="142293" y="37985"/>
                      </a:cubicBezTo>
                      <a:cubicBezTo>
                        <a:pt x="142293" y="37985"/>
                        <a:pt x="142293" y="37985"/>
                        <a:pt x="4475" y="37985"/>
                      </a:cubicBezTo>
                      <a:cubicBezTo>
                        <a:pt x="1790" y="37985"/>
                        <a:pt x="0" y="36544"/>
                        <a:pt x="0" y="34382"/>
                      </a:cubicBezTo>
                      <a:cubicBezTo>
                        <a:pt x="0" y="34382"/>
                        <a:pt x="0" y="34382"/>
                        <a:pt x="0" y="32941"/>
                      </a:cubicBezTo>
                      <a:cubicBezTo>
                        <a:pt x="0" y="30779"/>
                        <a:pt x="1790" y="29338"/>
                        <a:pt x="4475" y="29338"/>
                      </a:cubicBezTo>
                      <a:close/>
                      <a:moveTo>
                        <a:pt x="4475" y="0"/>
                      </a:moveTo>
                      <a:cubicBezTo>
                        <a:pt x="4475" y="0"/>
                        <a:pt x="4475" y="0"/>
                        <a:pt x="142293" y="0"/>
                      </a:cubicBezTo>
                      <a:cubicBezTo>
                        <a:pt x="144978" y="0"/>
                        <a:pt x="146768" y="1493"/>
                        <a:pt x="146768" y="3732"/>
                      </a:cubicBezTo>
                      <a:cubicBezTo>
                        <a:pt x="146768" y="3732"/>
                        <a:pt x="146768" y="3732"/>
                        <a:pt x="146768" y="5224"/>
                      </a:cubicBezTo>
                      <a:cubicBezTo>
                        <a:pt x="146768" y="7463"/>
                        <a:pt x="144978" y="8956"/>
                        <a:pt x="142293" y="8956"/>
                      </a:cubicBezTo>
                      <a:cubicBezTo>
                        <a:pt x="142293" y="8956"/>
                        <a:pt x="142293" y="8956"/>
                        <a:pt x="4475" y="8956"/>
                      </a:cubicBezTo>
                      <a:cubicBezTo>
                        <a:pt x="1790" y="8956"/>
                        <a:pt x="0" y="7463"/>
                        <a:pt x="0" y="5224"/>
                      </a:cubicBezTo>
                      <a:cubicBezTo>
                        <a:pt x="0" y="5224"/>
                        <a:pt x="0" y="5224"/>
                        <a:pt x="0" y="3732"/>
                      </a:cubicBezTo>
                      <a:cubicBezTo>
                        <a:pt x="0" y="1493"/>
                        <a:pt x="1790" y="0"/>
                        <a:pt x="44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noAutofit/>
                </a:bodyPr>
                <a:lstStyle/>
                <a:p>
                  <a:pPr defTabSz="932384">
                    <a:defRPr/>
                  </a:pPr>
                  <a:endParaRPr lang="en-US" kern="0" dirty="0">
                    <a:solidFill>
                      <a:srgbClr val="FFFFFF"/>
                    </a:solidFill>
                    <a:latin typeface="Segoe UI"/>
                  </a:endParaRPr>
                </a:p>
              </p:txBody>
            </p:sp>
            <p:sp>
              <p:nvSpPr>
                <p:cNvPr id="93" name="LOAD METER"/>
                <p:cNvSpPr>
                  <a:spLocks noChangeAspect="1"/>
                </p:cNvSpPr>
                <p:nvPr/>
              </p:nvSpPr>
              <p:spPr bwMode="auto">
                <a:xfrm rot="1919497">
                  <a:off x="9958928" y="2563229"/>
                  <a:ext cx="107627" cy="91440"/>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4" name="Group 93"/>
                <p:cNvGrpSpPr/>
                <p:nvPr/>
              </p:nvGrpSpPr>
              <p:grpSpPr>
                <a:xfrm>
                  <a:off x="9907172" y="2794022"/>
                  <a:ext cx="89907" cy="78744"/>
                  <a:chOff x="4225429" y="1222164"/>
                  <a:chExt cx="1460899" cy="1221232"/>
                </a:xfrm>
                <a:grpFill/>
              </p:grpSpPr>
              <p:sp>
                <p:nvSpPr>
                  <p:cNvPr id="100" name="Rounded Rectangle 99"/>
                  <p:cNvSpPr/>
                  <p:nvPr/>
                </p:nvSpPr>
                <p:spPr bwMode="auto">
                  <a:xfrm flipH="1">
                    <a:off x="4320679" y="2160270"/>
                    <a:ext cx="845820" cy="266700"/>
                  </a:xfrm>
                  <a:prstGeom prst="roundRect">
                    <a:avLst/>
                  </a:prstGeom>
                  <a:solidFill>
                    <a:schemeClr val="tx1"/>
                  </a:solid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Rectangle 100"/>
                  <p:cNvSpPr/>
                  <p:nvPr/>
                </p:nvSpPr>
                <p:spPr bwMode="auto">
                  <a:xfrm rot="19233811" flipH="1">
                    <a:off x="4650722" y="2027618"/>
                    <a:ext cx="180975" cy="229107"/>
                  </a:xfrm>
                  <a:prstGeom prst="rect">
                    <a:avLst/>
                  </a:prstGeom>
                  <a:solidFill>
                    <a:schemeClr val="tx1"/>
                  </a:solid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Rectangle 21"/>
                  <p:cNvSpPr/>
                  <p:nvPr/>
                </p:nvSpPr>
                <p:spPr bwMode="auto">
                  <a:xfrm rot="1663182" flipH="1">
                    <a:off x="4643040" y="1334313"/>
                    <a:ext cx="193060" cy="512062"/>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solidFill>
                    <a:schemeClr val="tx1"/>
                  </a:solid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Rectangle 29"/>
                  <p:cNvSpPr/>
                  <p:nvPr/>
                </p:nvSpPr>
                <p:spPr bwMode="auto">
                  <a:xfrm rot="6300000" flipH="1">
                    <a:off x="5129668" y="1183759"/>
                    <a:ext cx="146572" cy="50093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solidFill>
                    <a:schemeClr val="tx1"/>
                  </a:solid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Rounded Rectangle 103"/>
                  <p:cNvSpPr/>
                  <p:nvPr/>
                </p:nvSpPr>
                <p:spPr bwMode="auto">
                  <a:xfrm flipH="1">
                    <a:off x="4225429" y="2293620"/>
                    <a:ext cx="1036320" cy="149776"/>
                  </a:xfrm>
                  <a:prstGeom prst="roundRect">
                    <a:avLst/>
                  </a:prstGeom>
                  <a:solidFill>
                    <a:schemeClr val="tx1"/>
                  </a:solid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Oval 104"/>
                  <p:cNvSpPr/>
                  <p:nvPr/>
                </p:nvSpPr>
                <p:spPr bwMode="auto">
                  <a:xfrm flipH="1">
                    <a:off x="4394974" y="1762559"/>
                    <a:ext cx="352209" cy="352210"/>
                  </a:xfrm>
                  <a:prstGeom prst="ellipse">
                    <a:avLst/>
                  </a:prstGeom>
                  <a:solidFill>
                    <a:schemeClr val="tx1"/>
                  </a:solid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Oval 105"/>
                  <p:cNvSpPr/>
                  <p:nvPr/>
                </p:nvSpPr>
                <p:spPr bwMode="auto">
                  <a:xfrm flipH="1">
                    <a:off x="4758229" y="1222164"/>
                    <a:ext cx="256032" cy="256033"/>
                  </a:xfrm>
                  <a:prstGeom prst="ellipse">
                    <a:avLst/>
                  </a:prstGeom>
                  <a:solidFill>
                    <a:schemeClr val="tx1"/>
                  </a:solid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solidFill>
                        <a:schemeClr val="tx1"/>
                      </a:solidFill>
                      <a:latin typeface="Segoe UI"/>
                      <a:ea typeface="Segoe UI" pitchFamily="34" charset="0"/>
                      <a:cs typeface="Segoe UI" pitchFamily="34" charset="0"/>
                    </a:endParaRPr>
                  </a:p>
                </p:txBody>
              </p:sp>
              <p:grpSp>
                <p:nvGrpSpPr>
                  <p:cNvPr id="107" name="Group 106"/>
                  <p:cNvGrpSpPr/>
                  <p:nvPr/>
                </p:nvGrpSpPr>
                <p:grpSpPr>
                  <a:xfrm rot="20781386">
                    <a:off x="5409524" y="1586085"/>
                    <a:ext cx="276804" cy="467545"/>
                    <a:chOff x="6199773" y="1569838"/>
                    <a:chExt cx="276804" cy="467545"/>
                  </a:xfrm>
                  <a:grpFill/>
                </p:grpSpPr>
                <p:sp>
                  <p:nvSpPr>
                    <p:cNvPr id="109" name="Rectangle 108"/>
                    <p:cNvSpPr/>
                    <p:nvPr/>
                  </p:nvSpPr>
                  <p:spPr bwMode="auto">
                    <a:xfrm rot="10800000" flipH="1">
                      <a:off x="6289818" y="1569838"/>
                      <a:ext cx="96717" cy="173784"/>
                    </a:xfrm>
                    <a:prstGeom prst="rect">
                      <a:avLst/>
                    </a:prstGeom>
                    <a:solidFill>
                      <a:schemeClr val="tx1"/>
                    </a:solid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Oval 109"/>
                    <p:cNvSpPr/>
                    <p:nvPr/>
                  </p:nvSpPr>
                  <p:spPr bwMode="auto">
                    <a:xfrm rot="10737439" flipH="1">
                      <a:off x="6282702" y="1724048"/>
                      <a:ext cx="110946" cy="110946"/>
                    </a:xfrm>
                    <a:prstGeom prst="ellipse">
                      <a:avLst/>
                    </a:prstGeom>
                    <a:grp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1" name="Group 110"/>
                    <p:cNvGrpSpPr/>
                    <p:nvPr/>
                  </p:nvGrpSpPr>
                  <p:grpSpPr>
                    <a:xfrm>
                      <a:off x="6199773" y="1764545"/>
                      <a:ext cx="99173" cy="272838"/>
                      <a:chOff x="5426382" y="1788525"/>
                      <a:chExt cx="99173" cy="272838"/>
                    </a:xfrm>
                    <a:grpFill/>
                  </p:grpSpPr>
                  <p:sp>
                    <p:nvSpPr>
                      <p:cNvPr id="115" name="Rectangle 114"/>
                      <p:cNvSpPr/>
                      <p:nvPr/>
                    </p:nvSpPr>
                    <p:spPr bwMode="auto">
                      <a:xfrm rot="13260000" flipH="1">
                        <a:off x="5464045" y="1788525"/>
                        <a:ext cx="45719" cy="137160"/>
                      </a:xfrm>
                      <a:prstGeom prst="rect">
                        <a:avLst/>
                      </a:prstGeom>
                      <a:solidFill>
                        <a:schemeClr val="tx1"/>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Diagonal Stripe 115"/>
                      <p:cNvSpPr/>
                      <p:nvPr/>
                    </p:nvSpPr>
                    <p:spPr bwMode="auto">
                      <a:xfrm rot="19432650">
                        <a:off x="5426382" y="1878483"/>
                        <a:ext cx="99173" cy="182880"/>
                      </a:xfrm>
                      <a:prstGeom prst="diagStripe">
                        <a:avLst/>
                      </a:prstGeom>
                      <a:solidFill>
                        <a:schemeClr val="tx1"/>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12" name="Group 111"/>
                    <p:cNvGrpSpPr/>
                    <p:nvPr/>
                  </p:nvGrpSpPr>
                  <p:grpSpPr>
                    <a:xfrm flipH="1">
                      <a:off x="6377404" y="1764545"/>
                      <a:ext cx="99173" cy="272838"/>
                      <a:chOff x="5426382" y="1788525"/>
                      <a:chExt cx="99173" cy="272838"/>
                    </a:xfrm>
                    <a:grpFill/>
                  </p:grpSpPr>
                  <p:sp>
                    <p:nvSpPr>
                      <p:cNvPr id="113" name="Rectangle 112"/>
                      <p:cNvSpPr/>
                      <p:nvPr/>
                    </p:nvSpPr>
                    <p:spPr bwMode="auto">
                      <a:xfrm rot="13260000" flipH="1">
                        <a:off x="5464045" y="1788525"/>
                        <a:ext cx="45719" cy="137160"/>
                      </a:xfrm>
                      <a:prstGeom prst="rect">
                        <a:avLst/>
                      </a:prstGeom>
                      <a:solidFill>
                        <a:schemeClr val="tx1"/>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Diagonal Stripe 113"/>
                      <p:cNvSpPr/>
                      <p:nvPr/>
                    </p:nvSpPr>
                    <p:spPr bwMode="auto">
                      <a:xfrm rot="19432650">
                        <a:off x="5426382" y="1878483"/>
                        <a:ext cx="99173" cy="182880"/>
                      </a:xfrm>
                      <a:prstGeom prst="diagStripe">
                        <a:avLst/>
                      </a:prstGeom>
                      <a:solidFill>
                        <a:schemeClr val="tx1"/>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108" name="Oval 107"/>
                  <p:cNvSpPr/>
                  <p:nvPr/>
                </p:nvSpPr>
                <p:spPr bwMode="auto">
                  <a:xfrm flipH="1">
                    <a:off x="5372628" y="1436546"/>
                    <a:ext cx="192023" cy="192024"/>
                  </a:xfrm>
                  <a:prstGeom prst="ellipse">
                    <a:avLst/>
                  </a:prstGeom>
                  <a:solidFill>
                    <a:schemeClr val="tx1"/>
                  </a:solid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390" tIns="45695" rIns="45695" bIns="913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474" fontAlgn="base">
                      <a:spcBef>
                        <a:spcPct val="0"/>
                      </a:spcBef>
                      <a:spcAft>
                        <a:spcPct val="0"/>
                      </a:spcAft>
                      <a:defRPr/>
                    </a:pPr>
                    <a:endParaRPr lang="en-US" sz="1799"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95" name="VEHICLE TRACKING"/>
                <p:cNvSpPr/>
                <p:nvPr/>
              </p:nvSpPr>
              <p:spPr bwMode="auto">
                <a:xfrm>
                  <a:off x="9906038" y="2665908"/>
                  <a:ext cx="114660" cy="9082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6" name="Group 95"/>
                <p:cNvGrpSpPr/>
                <p:nvPr/>
              </p:nvGrpSpPr>
              <p:grpSpPr>
                <a:xfrm>
                  <a:off x="10025141" y="2670640"/>
                  <a:ext cx="84583" cy="51677"/>
                  <a:chOff x="10495146" y="2518585"/>
                  <a:chExt cx="329564" cy="201352"/>
                </a:xfrm>
                <a:grpFill/>
              </p:grpSpPr>
              <p:sp>
                <p:nvSpPr>
                  <p:cNvPr id="97"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defRPr/>
                    </a:pPr>
                    <a:endParaRPr lang="en-US" kern="0" dirty="0">
                      <a:solidFill>
                        <a:srgbClr val="FFFFFF"/>
                      </a:solidFill>
                      <a:latin typeface="Segoe UI"/>
                    </a:endParaRPr>
                  </a:p>
                </p:txBody>
              </p:sp>
              <p:sp>
                <p:nvSpPr>
                  <p:cNvPr id="98"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defRPr/>
                    </a:pPr>
                    <a:endParaRPr lang="en-US" kern="0" dirty="0">
                      <a:solidFill>
                        <a:srgbClr val="FFFFFF"/>
                      </a:solidFill>
                      <a:latin typeface="Segoe UI"/>
                    </a:endParaRPr>
                  </a:p>
                </p:txBody>
              </p:sp>
              <p:sp>
                <p:nvSpPr>
                  <p:cNvPr id="99"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defRPr/>
                    </a:pPr>
                    <a:endParaRPr lang="en-US" kern="0" dirty="0">
                      <a:solidFill>
                        <a:srgbClr val="FFFFFF"/>
                      </a:solidFill>
                      <a:latin typeface="Segoe UI"/>
                    </a:endParaRPr>
                  </a:p>
                </p:txBody>
              </p:sp>
            </p:grpSp>
          </p:grpSp>
        </p:grpSp>
        <p:sp>
          <p:nvSpPr>
            <p:cNvPr id="129" name="Freeform 128"/>
            <p:cNvSpPr/>
            <p:nvPr/>
          </p:nvSpPr>
          <p:spPr bwMode="auto">
            <a:xfrm>
              <a:off x="5387545" y="3200403"/>
              <a:ext cx="790641" cy="448978"/>
            </a:xfrm>
            <a:custGeom>
              <a:avLst/>
              <a:gdLst>
                <a:gd name="connsiteX0" fmla="*/ 403145 w 2965547"/>
                <a:gd name="connsiteY0" fmla="*/ 1378348 h 1647976"/>
                <a:gd name="connsiteX1" fmla="*/ 389476 w 2965547"/>
                <a:gd name="connsiteY1" fmla="*/ 1398842 h 1647976"/>
                <a:gd name="connsiteX2" fmla="*/ 403145 w 2965547"/>
                <a:gd name="connsiteY2" fmla="*/ 1415236 h 1647976"/>
                <a:gd name="connsiteX3" fmla="*/ 550104 w 2965547"/>
                <a:gd name="connsiteY3" fmla="*/ 1415236 h 1647976"/>
                <a:gd name="connsiteX4" fmla="*/ 563773 w 2965547"/>
                <a:gd name="connsiteY4" fmla="*/ 1398842 h 1647976"/>
                <a:gd name="connsiteX5" fmla="*/ 550104 w 2965547"/>
                <a:gd name="connsiteY5" fmla="*/ 1378348 h 1647976"/>
                <a:gd name="connsiteX6" fmla="*/ 403145 w 2965547"/>
                <a:gd name="connsiteY6" fmla="*/ 1378348 h 1647976"/>
                <a:gd name="connsiteX7" fmla="*/ 327019 w 2965547"/>
                <a:gd name="connsiteY7" fmla="*/ 1378348 h 1647976"/>
                <a:gd name="connsiteX8" fmla="*/ 309588 w 2965547"/>
                <a:gd name="connsiteY8" fmla="*/ 1399427 h 1647976"/>
                <a:gd name="connsiteX9" fmla="*/ 327019 w 2965547"/>
                <a:gd name="connsiteY9" fmla="*/ 1420505 h 1647976"/>
                <a:gd name="connsiteX10" fmla="*/ 344449 w 2965547"/>
                <a:gd name="connsiteY10" fmla="*/ 1399427 h 1647976"/>
                <a:gd name="connsiteX11" fmla="*/ 327019 w 2965547"/>
                <a:gd name="connsiteY11" fmla="*/ 1378348 h 1647976"/>
                <a:gd name="connsiteX12" fmla="*/ 403174 w 2965547"/>
                <a:gd name="connsiteY12" fmla="*/ 1253640 h 1647976"/>
                <a:gd name="connsiteX13" fmla="*/ 389476 w 2965547"/>
                <a:gd name="connsiteY13" fmla="*/ 1274719 h 1647976"/>
                <a:gd name="connsiteX14" fmla="*/ 403174 w 2965547"/>
                <a:gd name="connsiteY14" fmla="*/ 1295794 h 1647976"/>
                <a:gd name="connsiteX15" fmla="*/ 793571 w 2965547"/>
                <a:gd name="connsiteY15" fmla="*/ 1295794 h 1647976"/>
                <a:gd name="connsiteX16" fmla="*/ 810695 w 2965547"/>
                <a:gd name="connsiteY16" fmla="*/ 1274719 h 1647976"/>
                <a:gd name="connsiteX17" fmla="*/ 793571 w 2965547"/>
                <a:gd name="connsiteY17" fmla="*/ 1253640 h 1647976"/>
                <a:gd name="connsiteX18" fmla="*/ 403174 w 2965547"/>
                <a:gd name="connsiteY18" fmla="*/ 1253640 h 1647976"/>
                <a:gd name="connsiteX19" fmla="*/ 327019 w 2965547"/>
                <a:gd name="connsiteY19" fmla="*/ 1250128 h 1647976"/>
                <a:gd name="connsiteX20" fmla="*/ 309588 w 2965547"/>
                <a:gd name="connsiteY20" fmla="*/ 1272963 h 1647976"/>
                <a:gd name="connsiteX21" fmla="*/ 327019 w 2965547"/>
                <a:gd name="connsiteY21" fmla="*/ 1295797 h 1647976"/>
                <a:gd name="connsiteX22" fmla="*/ 344449 w 2965547"/>
                <a:gd name="connsiteY22" fmla="*/ 1272963 h 1647976"/>
                <a:gd name="connsiteX23" fmla="*/ 327019 w 2965547"/>
                <a:gd name="connsiteY23" fmla="*/ 1250128 h 1647976"/>
                <a:gd name="connsiteX24" fmla="*/ 403197 w 2965547"/>
                <a:gd name="connsiteY24" fmla="*/ 1128936 h 1647976"/>
                <a:gd name="connsiteX25" fmla="*/ 389476 w 2965547"/>
                <a:gd name="connsiteY25" fmla="*/ 1150014 h 1647976"/>
                <a:gd name="connsiteX26" fmla="*/ 403197 w 2965547"/>
                <a:gd name="connsiteY26" fmla="*/ 1171089 h 1647976"/>
                <a:gd name="connsiteX27" fmla="*/ 893762 w 2965547"/>
                <a:gd name="connsiteY27" fmla="*/ 1171089 h 1647976"/>
                <a:gd name="connsiteX28" fmla="*/ 910915 w 2965547"/>
                <a:gd name="connsiteY28" fmla="*/ 1150014 h 1647976"/>
                <a:gd name="connsiteX29" fmla="*/ 893762 w 2965547"/>
                <a:gd name="connsiteY29" fmla="*/ 1128936 h 1647976"/>
                <a:gd name="connsiteX30" fmla="*/ 403197 w 2965547"/>
                <a:gd name="connsiteY30" fmla="*/ 1128936 h 1647976"/>
                <a:gd name="connsiteX31" fmla="*/ 327019 w 2965547"/>
                <a:gd name="connsiteY31" fmla="*/ 1128936 h 1647976"/>
                <a:gd name="connsiteX32" fmla="*/ 309588 w 2965547"/>
                <a:gd name="connsiteY32" fmla="*/ 1151771 h 1647976"/>
                <a:gd name="connsiteX33" fmla="*/ 327019 w 2965547"/>
                <a:gd name="connsiteY33" fmla="*/ 1174605 h 1647976"/>
                <a:gd name="connsiteX34" fmla="*/ 344449 w 2965547"/>
                <a:gd name="connsiteY34" fmla="*/ 1151771 h 1647976"/>
                <a:gd name="connsiteX35" fmla="*/ 327019 w 2965547"/>
                <a:gd name="connsiteY35" fmla="*/ 1128936 h 1647976"/>
                <a:gd name="connsiteX36" fmla="*/ 403174 w 2965547"/>
                <a:gd name="connsiteY36" fmla="*/ 1009497 h 1647976"/>
                <a:gd name="connsiteX37" fmla="*/ 389476 w 2965547"/>
                <a:gd name="connsiteY37" fmla="*/ 1025891 h 1647976"/>
                <a:gd name="connsiteX38" fmla="*/ 403174 w 2965547"/>
                <a:gd name="connsiteY38" fmla="*/ 1046385 h 1647976"/>
                <a:gd name="connsiteX39" fmla="*/ 793571 w 2965547"/>
                <a:gd name="connsiteY39" fmla="*/ 1046385 h 1647976"/>
                <a:gd name="connsiteX40" fmla="*/ 810695 w 2965547"/>
                <a:gd name="connsiteY40" fmla="*/ 1025891 h 1647976"/>
                <a:gd name="connsiteX41" fmla="*/ 793571 w 2965547"/>
                <a:gd name="connsiteY41" fmla="*/ 1009497 h 1647976"/>
                <a:gd name="connsiteX42" fmla="*/ 403174 w 2965547"/>
                <a:gd name="connsiteY42" fmla="*/ 1009497 h 1647976"/>
                <a:gd name="connsiteX43" fmla="*/ 2520063 w 2965547"/>
                <a:gd name="connsiteY43" fmla="*/ 1004580 h 1647976"/>
                <a:gd name="connsiteX44" fmla="*/ 2520063 w 2965547"/>
                <a:gd name="connsiteY44" fmla="*/ 1284395 h 1647976"/>
                <a:gd name="connsiteX45" fmla="*/ 2792753 w 2965547"/>
                <a:gd name="connsiteY45" fmla="*/ 1284395 h 1647976"/>
                <a:gd name="connsiteX46" fmla="*/ 2520063 w 2965547"/>
                <a:gd name="connsiteY46" fmla="*/ 1564209 h 1647976"/>
                <a:gd name="connsiteX47" fmla="*/ 2247373 w 2965547"/>
                <a:gd name="connsiteY47" fmla="*/ 1284395 h 1647976"/>
                <a:gd name="connsiteX48" fmla="*/ 2520063 w 2965547"/>
                <a:gd name="connsiteY48" fmla="*/ 1004580 h 1647976"/>
                <a:gd name="connsiteX49" fmla="*/ 327019 w 2965547"/>
                <a:gd name="connsiteY49" fmla="*/ 1004228 h 1647976"/>
                <a:gd name="connsiteX50" fmla="*/ 309588 w 2965547"/>
                <a:gd name="connsiteY50" fmla="*/ 1025306 h 1647976"/>
                <a:gd name="connsiteX51" fmla="*/ 327019 w 2965547"/>
                <a:gd name="connsiteY51" fmla="*/ 1046385 h 1647976"/>
                <a:gd name="connsiteX52" fmla="*/ 344449 w 2965547"/>
                <a:gd name="connsiteY52" fmla="*/ 1025306 h 1647976"/>
                <a:gd name="connsiteX53" fmla="*/ 327019 w 2965547"/>
                <a:gd name="connsiteY53" fmla="*/ 1004228 h 1647976"/>
                <a:gd name="connsiteX54" fmla="*/ 2553575 w 2965547"/>
                <a:gd name="connsiteY54" fmla="*/ 980870 h 1647976"/>
                <a:gd name="connsiteX55" fmla="*/ 2819529 w 2965547"/>
                <a:gd name="connsiteY55" fmla="*/ 1256553 h 1647976"/>
                <a:gd name="connsiteX56" fmla="*/ 2546855 w 2965547"/>
                <a:gd name="connsiteY56" fmla="*/ 1253475 h 1647976"/>
                <a:gd name="connsiteX57" fmla="*/ 2553575 w 2965547"/>
                <a:gd name="connsiteY57" fmla="*/ 980870 h 1647976"/>
                <a:gd name="connsiteX58" fmla="*/ 2520063 w 2965547"/>
                <a:gd name="connsiteY58" fmla="*/ 949120 h 1647976"/>
                <a:gd name="connsiteX59" fmla="*/ 2184791 w 2965547"/>
                <a:gd name="connsiteY59" fmla="*/ 1284391 h 1647976"/>
                <a:gd name="connsiteX60" fmla="*/ 2520063 w 2965547"/>
                <a:gd name="connsiteY60" fmla="*/ 1619661 h 1647976"/>
                <a:gd name="connsiteX61" fmla="*/ 2855335 w 2965547"/>
                <a:gd name="connsiteY61" fmla="*/ 1284391 h 1647976"/>
                <a:gd name="connsiteX62" fmla="*/ 2520063 w 2965547"/>
                <a:gd name="connsiteY62" fmla="*/ 949120 h 1647976"/>
                <a:gd name="connsiteX63" fmla="*/ 2520063 w 2965547"/>
                <a:gd name="connsiteY63" fmla="*/ 920805 h 1647976"/>
                <a:gd name="connsiteX64" fmla="*/ 2883650 w 2965547"/>
                <a:gd name="connsiteY64" fmla="*/ 1284391 h 1647976"/>
                <a:gd name="connsiteX65" fmla="*/ 2520063 w 2965547"/>
                <a:gd name="connsiteY65" fmla="*/ 1647976 h 1647976"/>
                <a:gd name="connsiteX66" fmla="*/ 2156476 w 2965547"/>
                <a:gd name="connsiteY66" fmla="*/ 1284391 h 1647976"/>
                <a:gd name="connsiteX67" fmla="*/ 2520063 w 2965547"/>
                <a:gd name="connsiteY67" fmla="*/ 920805 h 1647976"/>
                <a:gd name="connsiteX68" fmla="*/ 445125 w 2965547"/>
                <a:gd name="connsiteY68" fmla="*/ 505778 h 1647976"/>
                <a:gd name="connsiteX69" fmla="*/ 398130 w 2965547"/>
                <a:gd name="connsiteY69" fmla="*/ 552760 h 1647976"/>
                <a:gd name="connsiteX70" fmla="*/ 445125 w 2965547"/>
                <a:gd name="connsiteY70" fmla="*/ 599743 h 1647976"/>
                <a:gd name="connsiteX71" fmla="*/ 492120 w 2965547"/>
                <a:gd name="connsiteY71" fmla="*/ 552760 h 1647976"/>
                <a:gd name="connsiteX72" fmla="*/ 445125 w 2965547"/>
                <a:gd name="connsiteY72" fmla="*/ 505778 h 1647976"/>
                <a:gd name="connsiteX73" fmla="*/ 1385306 w 2965547"/>
                <a:gd name="connsiteY73" fmla="*/ 493380 h 1647976"/>
                <a:gd name="connsiteX74" fmla="*/ 1826868 w 2965547"/>
                <a:gd name="connsiteY74" fmla="*/ 739252 h 1647976"/>
                <a:gd name="connsiteX75" fmla="*/ 1385306 w 2965547"/>
                <a:gd name="connsiteY75" fmla="*/ 985124 h 1647976"/>
                <a:gd name="connsiteX76" fmla="*/ 445125 w 2965547"/>
                <a:gd name="connsiteY76" fmla="*/ 458796 h 1647976"/>
                <a:gd name="connsiteX77" fmla="*/ 539115 w 2965547"/>
                <a:gd name="connsiteY77" fmla="*/ 552760 h 1647976"/>
                <a:gd name="connsiteX78" fmla="*/ 445125 w 2965547"/>
                <a:gd name="connsiteY78" fmla="*/ 646725 h 1647976"/>
                <a:gd name="connsiteX79" fmla="*/ 351135 w 2965547"/>
                <a:gd name="connsiteY79" fmla="*/ 552760 h 1647976"/>
                <a:gd name="connsiteX80" fmla="*/ 445125 w 2965547"/>
                <a:gd name="connsiteY80" fmla="*/ 458796 h 1647976"/>
                <a:gd name="connsiteX81" fmla="*/ 810220 w 2965547"/>
                <a:gd name="connsiteY81" fmla="*/ 362545 h 1647976"/>
                <a:gd name="connsiteX82" fmla="*/ 782024 w 2965547"/>
                <a:gd name="connsiteY82" fmla="*/ 390735 h 1647976"/>
                <a:gd name="connsiteX83" fmla="*/ 810220 w 2965547"/>
                <a:gd name="connsiteY83" fmla="*/ 418925 h 1647976"/>
                <a:gd name="connsiteX84" fmla="*/ 838418 w 2965547"/>
                <a:gd name="connsiteY84" fmla="*/ 390735 h 1647976"/>
                <a:gd name="connsiteX85" fmla="*/ 810220 w 2965547"/>
                <a:gd name="connsiteY85" fmla="*/ 362545 h 1647976"/>
                <a:gd name="connsiteX86" fmla="*/ 810220 w 2965547"/>
                <a:gd name="connsiteY86" fmla="*/ 334355 h 1647976"/>
                <a:gd name="connsiteX87" fmla="*/ 866614 w 2965547"/>
                <a:gd name="connsiteY87" fmla="*/ 390735 h 1647976"/>
                <a:gd name="connsiteX88" fmla="*/ 810220 w 2965547"/>
                <a:gd name="connsiteY88" fmla="*/ 447114 h 1647976"/>
                <a:gd name="connsiteX89" fmla="*/ 753827 w 2965547"/>
                <a:gd name="connsiteY89" fmla="*/ 390735 h 1647976"/>
                <a:gd name="connsiteX90" fmla="*/ 810220 w 2965547"/>
                <a:gd name="connsiteY90" fmla="*/ 334355 h 1647976"/>
                <a:gd name="connsiteX91" fmla="*/ 2507457 w 2965547"/>
                <a:gd name="connsiteY91" fmla="*/ 303855 h 1647976"/>
                <a:gd name="connsiteX92" fmla="*/ 2622463 w 2965547"/>
                <a:gd name="connsiteY92" fmla="*/ 303855 h 1647976"/>
                <a:gd name="connsiteX93" fmla="*/ 2651215 w 2965547"/>
                <a:gd name="connsiteY93" fmla="*/ 332607 h 1647976"/>
                <a:gd name="connsiteX94" fmla="*/ 2651215 w 2965547"/>
                <a:gd name="connsiteY94" fmla="*/ 553931 h 1647976"/>
                <a:gd name="connsiteX95" fmla="*/ 2622463 w 2965547"/>
                <a:gd name="connsiteY95" fmla="*/ 582683 h 1647976"/>
                <a:gd name="connsiteX96" fmla="*/ 2507457 w 2965547"/>
                <a:gd name="connsiteY96" fmla="*/ 582683 h 1647976"/>
                <a:gd name="connsiteX97" fmla="*/ 2478705 w 2965547"/>
                <a:gd name="connsiteY97" fmla="*/ 553931 h 1647976"/>
                <a:gd name="connsiteX98" fmla="*/ 2478705 w 2965547"/>
                <a:gd name="connsiteY98" fmla="*/ 332607 h 1647976"/>
                <a:gd name="connsiteX99" fmla="*/ 2507457 w 2965547"/>
                <a:gd name="connsiteY99" fmla="*/ 303855 h 1647976"/>
                <a:gd name="connsiteX100" fmla="*/ 472907 w 2965547"/>
                <a:gd name="connsiteY100" fmla="*/ 300559 h 1647976"/>
                <a:gd name="connsiteX101" fmla="*/ 420824 w 2965547"/>
                <a:gd name="connsiteY101" fmla="*/ 301894 h 1647976"/>
                <a:gd name="connsiteX102" fmla="*/ 406134 w 2965547"/>
                <a:gd name="connsiteY102" fmla="*/ 352628 h 1647976"/>
                <a:gd name="connsiteX103" fmla="*/ 368742 w 2965547"/>
                <a:gd name="connsiteY103" fmla="*/ 365979 h 1647976"/>
                <a:gd name="connsiteX104" fmla="*/ 323336 w 2965547"/>
                <a:gd name="connsiteY104" fmla="*/ 335271 h 1647976"/>
                <a:gd name="connsiteX105" fmla="*/ 284609 w 2965547"/>
                <a:gd name="connsiteY105" fmla="*/ 365979 h 1647976"/>
                <a:gd name="connsiteX106" fmla="*/ 301969 w 2965547"/>
                <a:gd name="connsiteY106" fmla="*/ 426057 h 1647976"/>
                <a:gd name="connsiteX107" fmla="*/ 273925 w 2965547"/>
                <a:gd name="connsiteY107" fmla="*/ 456765 h 1647976"/>
                <a:gd name="connsiteX108" fmla="*/ 224514 w 2965547"/>
                <a:gd name="connsiteY108" fmla="*/ 455429 h 1647976"/>
                <a:gd name="connsiteX109" fmla="*/ 209824 w 2965547"/>
                <a:gd name="connsiteY109" fmla="*/ 504827 h 1647976"/>
                <a:gd name="connsiteX110" fmla="*/ 249888 w 2965547"/>
                <a:gd name="connsiteY110" fmla="*/ 538204 h 1647976"/>
                <a:gd name="connsiteX111" fmla="*/ 251222 w 2965547"/>
                <a:gd name="connsiteY111" fmla="*/ 590273 h 1647976"/>
                <a:gd name="connsiteX112" fmla="*/ 209824 w 2965547"/>
                <a:gd name="connsiteY112" fmla="*/ 611635 h 1647976"/>
                <a:gd name="connsiteX113" fmla="*/ 220508 w 2965547"/>
                <a:gd name="connsiteY113" fmla="*/ 663704 h 1647976"/>
                <a:gd name="connsiteX114" fmla="*/ 272590 w 2965547"/>
                <a:gd name="connsiteY114" fmla="*/ 665038 h 1647976"/>
                <a:gd name="connsiteX115" fmla="*/ 300635 w 2965547"/>
                <a:gd name="connsiteY115" fmla="*/ 702421 h 1647976"/>
                <a:gd name="connsiteX116" fmla="*/ 287279 w 2965547"/>
                <a:gd name="connsiteY116" fmla="*/ 746478 h 1647976"/>
                <a:gd name="connsiteX117" fmla="*/ 324672 w 2965547"/>
                <a:gd name="connsiteY117" fmla="*/ 779856 h 1647976"/>
                <a:gd name="connsiteX118" fmla="*/ 362065 w 2965547"/>
                <a:gd name="connsiteY118" fmla="*/ 749148 h 1647976"/>
                <a:gd name="connsiteX119" fmla="*/ 406134 w 2965547"/>
                <a:gd name="connsiteY119" fmla="*/ 762499 h 1647976"/>
                <a:gd name="connsiteX120" fmla="*/ 419489 w 2965547"/>
                <a:gd name="connsiteY120" fmla="*/ 819908 h 1647976"/>
                <a:gd name="connsiteX121" fmla="*/ 474241 w 2965547"/>
                <a:gd name="connsiteY121" fmla="*/ 814568 h 1647976"/>
                <a:gd name="connsiteX122" fmla="*/ 483590 w 2965547"/>
                <a:gd name="connsiteY122" fmla="*/ 767840 h 1647976"/>
                <a:gd name="connsiteX123" fmla="*/ 526324 w 2965547"/>
                <a:gd name="connsiteY123" fmla="*/ 749148 h 1647976"/>
                <a:gd name="connsiteX124" fmla="*/ 565052 w 2965547"/>
                <a:gd name="connsiteY124" fmla="*/ 779856 h 1647976"/>
                <a:gd name="connsiteX125" fmla="*/ 607786 w 2965547"/>
                <a:gd name="connsiteY125" fmla="*/ 747814 h 1647976"/>
                <a:gd name="connsiteX126" fmla="*/ 595768 w 2965547"/>
                <a:gd name="connsiteY126" fmla="*/ 698415 h 1647976"/>
                <a:gd name="connsiteX127" fmla="*/ 615799 w 2965547"/>
                <a:gd name="connsiteY127" fmla="*/ 666373 h 1647976"/>
                <a:gd name="connsiteX128" fmla="*/ 673223 w 2965547"/>
                <a:gd name="connsiteY128" fmla="*/ 665038 h 1647976"/>
                <a:gd name="connsiteX129" fmla="*/ 685242 w 2965547"/>
                <a:gd name="connsiteY129" fmla="*/ 611635 h 1647976"/>
                <a:gd name="connsiteX130" fmla="*/ 651856 w 2965547"/>
                <a:gd name="connsiteY130" fmla="*/ 580928 h 1647976"/>
                <a:gd name="connsiteX131" fmla="*/ 651856 w 2965547"/>
                <a:gd name="connsiteY131" fmla="*/ 536870 h 1647976"/>
                <a:gd name="connsiteX132" fmla="*/ 687913 w 2965547"/>
                <a:gd name="connsiteY132" fmla="*/ 508833 h 1647976"/>
                <a:gd name="connsiteX133" fmla="*/ 671887 w 2965547"/>
                <a:gd name="connsiteY133" fmla="*/ 450089 h 1647976"/>
                <a:gd name="connsiteX134" fmla="*/ 619805 w 2965547"/>
                <a:gd name="connsiteY134" fmla="*/ 450089 h 1647976"/>
                <a:gd name="connsiteX135" fmla="*/ 594432 w 2965547"/>
                <a:gd name="connsiteY135" fmla="*/ 412706 h 1647976"/>
                <a:gd name="connsiteX136" fmla="*/ 611792 w 2965547"/>
                <a:gd name="connsiteY136" fmla="*/ 365979 h 1647976"/>
                <a:gd name="connsiteX137" fmla="*/ 565052 w 2965547"/>
                <a:gd name="connsiteY137" fmla="*/ 333936 h 1647976"/>
                <a:gd name="connsiteX138" fmla="*/ 534337 w 2965547"/>
                <a:gd name="connsiteY138" fmla="*/ 367313 h 1647976"/>
                <a:gd name="connsiteX139" fmla="*/ 483590 w 2965547"/>
                <a:gd name="connsiteY139" fmla="*/ 349957 h 1647976"/>
                <a:gd name="connsiteX140" fmla="*/ 826889 w 2965547"/>
                <a:gd name="connsiteY140" fmla="*/ 239414 h 1647976"/>
                <a:gd name="connsiteX141" fmla="*/ 795641 w 2965547"/>
                <a:gd name="connsiteY141" fmla="*/ 240215 h 1647976"/>
                <a:gd name="connsiteX142" fmla="*/ 786826 w 2965547"/>
                <a:gd name="connsiteY142" fmla="*/ 270656 h 1647976"/>
                <a:gd name="connsiteX143" fmla="*/ 764391 w 2965547"/>
                <a:gd name="connsiteY143" fmla="*/ 278666 h 1647976"/>
                <a:gd name="connsiteX144" fmla="*/ 737148 w 2965547"/>
                <a:gd name="connsiteY144" fmla="*/ 260241 h 1647976"/>
                <a:gd name="connsiteX145" fmla="*/ 713911 w 2965547"/>
                <a:gd name="connsiteY145" fmla="*/ 278666 h 1647976"/>
                <a:gd name="connsiteX146" fmla="*/ 724327 w 2965547"/>
                <a:gd name="connsiteY146" fmla="*/ 314713 h 1647976"/>
                <a:gd name="connsiteX147" fmla="*/ 707501 w 2965547"/>
                <a:gd name="connsiteY147" fmla="*/ 333138 h 1647976"/>
                <a:gd name="connsiteX148" fmla="*/ 677854 w 2965547"/>
                <a:gd name="connsiteY148" fmla="*/ 332336 h 1647976"/>
                <a:gd name="connsiteX149" fmla="*/ 669040 w 2965547"/>
                <a:gd name="connsiteY149" fmla="*/ 361976 h 1647976"/>
                <a:gd name="connsiteX150" fmla="*/ 693078 w 2965547"/>
                <a:gd name="connsiteY150" fmla="*/ 382001 h 1647976"/>
                <a:gd name="connsiteX151" fmla="*/ 693880 w 2965547"/>
                <a:gd name="connsiteY151" fmla="*/ 413243 h 1647976"/>
                <a:gd name="connsiteX152" fmla="*/ 669040 w 2965547"/>
                <a:gd name="connsiteY152" fmla="*/ 426059 h 1647976"/>
                <a:gd name="connsiteX153" fmla="*/ 675450 w 2965547"/>
                <a:gd name="connsiteY153" fmla="*/ 457301 h 1647976"/>
                <a:gd name="connsiteX154" fmla="*/ 706700 w 2965547"/>
                <a:gd name="connsiteY154" fmla="*/ 458102 h 1647976"/>
                <a:gd name="connsiteX155" fmla="*/ 723527 w 2965547"/>
                <a:gd name="connsiteY155" fmla="*/ 480531 h 1647976"/>
                <a:gd name="connsiteX156" fmla="*/ 715514 w 2965547"/>
                <a:gd name="connsiteY156" fmla="*/ 506966 h 1647976"/>
                <a:gd name="connsiteX157" fmla="*/ 737949 w 2965547"/>
                <a:gd name="connsiteY157" fmla="*/ 526992 h 1647976"/>
                <a:gd name="connsiteX158" fmla="*/ 760384 w 2965547"/>
                <a:gd name="connsiteY158" fmla="*/ 508568 h 1647976"/>
                <a:gd name="connsiteX159" fmla="*/ 786826 w 2965547"/>
                <a:gd name="connsiteY159" fmla="*/ 516578 h 1647976"/>
                <a:gd name="connsiteX160" fmla="*/ 794839 w 2965547"/>
                <a:gd name="connsiteY160" fmla="*/ 551023 h 1647976"/>
                <a:gd name="connsiteX161" fmla="*/ 827691 w 2965547"/>
                <a:gd name="connsiteY161" fmla="*/ 547819 h 1647976"/>
                <a:gd name="connsiteX162" fmla="*/ 833299 w 2965547"/>
                <a:gd name="connsiteY162" fmla="*/ 519783 h 1647976"/>
                <a:gd name="connsiteX163" fmla="*/ 858940 w 2965547"/>
                <a:gd name="connsiteY163" fmla="*/ 508568 h 1647976"/>
                <a:gd name="connsiteX164" fmla="*/ 882176 w 2965547"/>
                <a:gd name="connsiteY164" fmla="*/ 526992 h 1647976"/>
                <a:gd name="connsiteX165" fmla="*/ 907817 w 2965547"/>
                <a:gd name="connsiteY165" fmla="*/ 507767 h 1647976"/>
                <a:gd name="connsiteX166" fmla="*/ 900606 w 2965547"/>
                <a:gd name="connsiteY166" fmla="*/ 478128 h 1647976"/>
                <a:gd name="connsiteX167" fmla="*/ 912625 w 2965547"/>
                <a:gd name="connsiteY167" fmla="*/ 458903 h 1647976"/>
                <a:gd name="connsiteX168" fmla="*/ 947079 w 2965547"/>
                <a:gd name="connsiteY168" fmla="*/ 458102 h 1647976"/>
                <a:gd name="connsiteX169" fmla="*/ 954290 w 2965547"/>
                <a:gd name="connsiteY169" fmla="*/ 426059 h 1647976"/>
                <a:gd name="connsiteX170" fmla="*/ 934259 w 2965547"/>
                <a:gd name="connsiteY170" fmla="*/ 407636 h 1647976"/>
                <a:gd name="connsiteX171" fmla="*/ 934259 w 2965547"/>
                <a:gd name="connsiteY171" fmla="*/ 381200 h 1647976"/>
                <a:gd name="connsiteX172" fmla="*/ 955893 w 2965547"/>
                <a:gd name="connsiteY172" fmla="*/ 364378 h 1647976"/>
                <a:gd name="connsiteX173" fmla="*/ 946277 w 2965547"/>
                <a:gd name="connsiteY173" fmla="*/ 329132 h 1647976"/>
                <a:gd name="connsiteX174" fmla="*/ 915029 w 2965547"/>
                <a:gd name="connsiteY174" fmla="*/ 329132 h 1647976"/>
                <a:gd name="connsiteX175" fmla="*/ 899805 w 2965547"/>
                <a:gd name="connsiteY175" fmla="*/ 306702 h 1647976"/>
                <a:gd name="connsiteX176" fmla="*/ 910222 w 2965547"/>
                <a:gd name="connsiteY176" fmla="*/ 278666 h 1647976"/>
                <a:gd name="connsiteX177" fmla="*/ 882176 w 2965547"/>
                <a:gd name="connsiteY177" fmla="*/ 259441 h 1647976"/>
                <a:gd name="connsiteX178" fmla="*/ 863748 w 2965547"/>
                <a:gd name="connsiteY178" fmla="*/ 279467 h 1647976"/>
                <a:gd name="connsiteX179" fmla="*/ 833299 w 2965547"/>
                <a:gd name="connsiteY179" fmla="*/ 269053 h 1647976"/>
                <a:gd name="connsiteX180" fmla="*/ 2293901 w 2965547"/>
                <a:gd name="connsiteY180" fmla="*/ 213356 h 1647976"/>
                <a:gd name="connsiteX181" fmla="*/ 2408907 w 2965547"/>
                <a:gd name="connsiteY181" fmla="*/ 213356 h 1647976"/>
                <a:gd name="connsiteX182" fmla="*/ 2437659 w 2965547"/>
                <a:gd name="connsiteY182" fmla="*/ 242108 h 1647976"/>
                <a:gd name="connsiteX183" fmla="*/ 2437659 w 2965547"/>
                <a:gd name="connsiteY183" fmla="*/ 553931 h 1647976"/>
                <a:gd name="connsiteX184" fmla="*/ 2408907 w 2965547"/>
                <a:gd name="connsiteY184" fmla="*/ 582683 h 1647976"/>
                <a:gd name="connsiteX185" fmla="*/ 2293901 w 2965547"/>
                <a:gd name="connsiteY185" fmla="*/ 582683 h 1647976"/>
                <a:gd name="connsiteX186" fmla="*/ 2265149 w 2965547"/>
                <a:gd name="connsiteY186" fmla="*/ 553931 h 1647976"/>
                <a:gd name="connsiteX187" fmla="*/ 2265149 w 2965547"/>
                <a:gd name="connsiteY187" fmla="*/ 242108 h 1647976"/>
                <a:gd name="connsiteX188" fmla="*/ 2293901 w 2965547"/>
                <a:gd name="connsiteY188" fmla="*/ 213356 h 1647976"/>
                <a:gd name="connsiteX189" fmla="*/ 2721015 w 2965547"/>
                <a:gd name="connsiteY189" fmla="*/ 140372 h 1647976"/>
                <a:gd name="connsiteX190" fmla="*/ 2836021 w 2965547"/>
                <a:gd name="connsiteY190" fmla="*/ 140372 h 1647976"/>
                <a:gd name="connsiteX191" fmla="*/ 2864773 w 2965547"/>
                <a:gd name="connsiteY191" fmla="*/ 169124 h 1647976"/>
                <a:gd name="connsiteX192" fmla="*/ 2864773 w 2965547"/>
                <a:gd name="connsiteY192" fmla="*/ 553931 h 1647976"/>
                <a:gd name="connsiteX193" fmla="*/ 2836021 w 2965547"/>
                <a:gd name="connsiteY193" fmla="*/ 582683 h 1647976"/>
                <a:gd name="connsiteX194" fmla="*/ 2721015 w 2965547"/>
                <a:gd name="connsiteY194" fmla="*/ 582683 h 1647976"/>
                <a:gd name="connsiteX195" fmla="*/ 2692263 w 2965547"/>
                <a:gd name="connsiteY195" fmla="*/ 553931 h 1647976"/>
                <a:gd name="connsiteX196" fmla="*/ 2692263 w 2965547"/>
                <a:gd name="connsiteY196" fmla="*/ 169124 h 1647976"/>
                <a:gd name="connsiteX197" fmla="*/ 2721015 w 2965547"/>
                <a:gd name="connsiteY197" fmla="*/ 140372 h 1647976"/>
                <a:gd name="connsiteX198" fmla="*/ 2175397 w 2965547"/>
                <a:gd name="connsiteY198" fmla="*/ 123681 h 1647976"/>
                <a:gd name="connsiteX199" fmla="*/ 2226564 w 2965547"/>
                <a:gd name="connsiteY199" fmla="*/ 123681 h 1647976"/>
                <a:gd name="connsiteX200" fmla="*/ 2226564 w 2965547"/>
                <a:gd name="connsiteY200" fmla="*/ 509107 h 1647976"/>
                <a:gd name="connsiteX201" fmla="*/ 2331620 w 2965547"/>
                <a:gd name="connsiteY201" fmla="*/ 614163 h 1647976"/>
                <a:gd name="connsiteX202" fmla="*/ 2965547 w 2965547"/>
                <a:gd name="connsiteY202" fmla="*/ 614163 h 1647976"/>
                <a:gd name="connsiteX203" fmla="*/ 2965547 w 2965547"/>
                <a:gd name="connsiteY203" fmla="*/ 661217 h 1647976"/>
                <a:gd name="connsiteX204" fmla="*/ 2278541 w 2965547"/>
                <a:gd name="connsiteY204" fmla="*/ 661217 h 1647976"/>
                <a:gd name="connsiteX205" fmla="*/ 2173484 w 2965547"/>
                <a:gd name="connsiteY205" fmla="*/ 556161 h 1647976"/>
                <a:gd name="connsiteX206" fmla="*/ 2173484 w 2965547"/>
                <a:gd name="connsiteY206" fmla="*/ 135953 h 1647976"/>
                <a:gd name="connsiteX207" fmla="*/ 131924 w 2965547"/>
                <a:gd name="connsiteY207" fmla="*/ 0 h 1647976"/>
                <a:gd name="connsiteX208" fmla="*/ 1088578 w 2965547"/>
                <a:gd name="connsiteY208" fmla="*/ 0 h 1647976"/>
                <a:gd name="connsiteX209" fmla="*/ 1220502 w 2965547"/>
                <a:gd name="connsiteY209" fmla="*/ 131924 h 1647976"/>
                <a:gd name="connsiteX210" fmla="*/ 1220502 w 2965547"/>
                <a:gd name="connsiteY210" fmla="*/ 1490157 h 1647976"/>
                <a:gd name="connsiteX211" fmla="*/ 1088578 w 2965547"/>
                <a:gd name="connsiteY211" fmla="*/ 1622081 h 1647976"/>
                <a:gd name="connsiteX212" fmla="*/ 131924 w 2965547"/>
                <a:gd name="connsiteY212" fmla="*/ 1622081 h 1647976"/>
                <a:gd name="connsiteX213" fmla="*/ 0 w 2965547"/>
                <a:gd name="connsiteY213" fmla="*/ 1490157 h 1647976"/>
                <a:gd name="connsiteX214" fmla="*/ 0 w 2965547"/>
                <a:gd name="connsiteY214" fmla="*/ 131924 h 1647976"/>
                <a:gd name="connsiteX215" fmla="*/ 131924 w 2965547"/>
                <a:gd name="connsiteY215" fmla="*/ 0 h 164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2965547" h="1647976">
                  <a:moveTo>
                    <a:pt x="403145" y="1378348"/>
                  </a:moveTo>
                  <a:cubicBezTo>
                    <a:pt x="396311" y="1378348"/>
                    <a:pt x="389476" y="1386545"/>
                    <a:pt x="389476" y="1398842"/>
                  </a:cubicBezTo>
                  <a:cubicBezTo>
                    <a:pt x="389476" y="1407039"/>
                    <a:pt x="396311" y="1415236"/>
                    <a:pt x="403145" y="1415236"/>
                  </a:cubicBezTo>
                  <a:cubicBezTo>
                    <a:pt x="403145" y="1415236"/>
                    <a:pt x="403145" y="1415236"/>
                    <a:pt x="550104" y="1415236"/>
                  </a:cubicBezTo>
                  <a:cubicBezTo>
                    <a:pt x="556939" y="1415236"/>
                    <a:pt x="563773" y="1407039"/>
                    <a:pt x="563773" y="1398842"/>
                  </a:cubicBezTo>
                  <a:cubicBezTo>
                    <a:pt x="563773" y="1386545"/>
                    <a:pt x="556939" y="1378348"/>
                    <a:pt x="550104" y="1378348"/>
                  </a:cubicBezTo>
                  <a:cubicBezTo>
                    <a:pt x="550104" y="1378348"/>
                    <a:pt x="550104" y="1378348"/>
                    <a:pt x="403145" y="1378348"/>
                  </a:cubicBezTo>
                  <a:close/>
                  <a:moveTo>
                    <a:pt x="327019" y="1378348"/>
                  </a:moveTo>
                  <a:cubicBezTo>
                    <a:pt x="317391" y="1378348"/>
                    <a:pt x="309588" y="1387785"/>
                    <a:pt x="309588" y="1399427"/>
                  </a:cubicBezTo>
                  <a:cubicBezTo>
                    <a:pt x="309588" y="1411068"/>
                    <a:pt x="317391" y="1420505"/>
                    <a:pt x="327019" y="1420505"/>
                  </a:cubicBezTo>
                  <a:cubicBezTo>
                    <a:pt x="336646" y="1420505"/>
                    <a:pt x="344449" y="1411068"/>
                    <a:pt x="344449" y="1399427"/>
                  </a:cubicBezTo>
                  <a:cubicBezTo>
                    <a:pt x="344449" y="1387785"/>
                    <a:pt x="336646" y="1378348"/>
                    <a:pt x="327019" y="1378348"/>
                  </a:cubicBezTo>
                  <a:close/>
                  <a:moveTo>
                    <a:pt x="403174" y="1253640"/>
                  </a:moveTo>
                  <a:cubicBezTo>
                    <a:pt x="396324" y="1253640"/>
                    <a:pt x="389476" y="1262073"/>
                    <a:pt x="389476" y="1274719"/>
                  </a:cubicBezTo>
                  <a:cubicBezTo>
                    <a:pt x="389476" y="1283148"/>
                    <a:pt x="396324" y="1295794"/>
                    <a:pt x="403174" y="1295794"/>
                  </a:cubicBezTo>
                  <a:cubicBezTo>
                    <a:pt x="403174" y="1295794"/>
                    <a:pt x="403174" y="1295794"/>
                    <a:pt x="793571" y="1295794"/>
                  </a:cubicBezTo>
                  <a:cubicBezTo>
                    <a:pt x="803847" y="1295794"/>
                    <a:pt x="810695" y="1283148"/>
                    <a:pt x="810695" y="1274719"/>
                  </a:cubicBezTo>
                  <a:cubicBezTo>
                    <a:pt x="810695" y="1262073"/>
                    <a:pt x="803847" y="1253640"/>
                    <a:pt x="793571" y="1253640"/>
                  </a:cubicBezTo>
                  <a:cubicBezTo>
                    <a:pt x="793571" y="1253640"/>
                    <a:pt x="793571" y="1253640"/>
                    <a:pt x="403174" y="1253640"/>
                  </a:cubicBezTo>
                  <a:close/>
                  <a:moveTo>
                    <a:pt x="327019" y="1250128"/>
                  </a:moveTo>
                  <a:cubicBezTo>
                    <a:pt x="317391" y="1250128"/>
                    <a:pt x="309588" y="1260352"/>
                    <a:pt x="309588" y="1272963"/>
                  </a:cubicBezTo>
                  <a:cubicBezTo>
                    <a:pt x="309588" y="1285573"/>
                    <a:pt x="317391" y="1295797"/>
                    <a:pt x="327019" y="1295797"/>
                  </a:cubicBezTo>
                  <a:cubicBezTo>
                    <a:pt x="336646" y="1295797"/>
                    <a:pt x="344449" y="1285573"/>
                    <a:pt x="344449" y="1272963"/>
                  </a:cubicBezTo>
                  <a:cubicBezTo>
                    <a:pt x="344449" y="1260352"/>
                    <a:pt x="336646" y="1250128"/>
                    <a:pt x="327019" y="1250128"/>
                  </a:cubicBezTo>
                  <a:close/>
                  <a:moveTo>
                    <a:pt x="403197" y="1128936"/>
                  </a:moveTo>
                  <a:cubicBezTo>
                    <a:pt x="396337" y="1128936"/>
                    <a:pt x="389476" y="1141582"/>
                    <a:pt x="389476" y="1150014"/>
                  </a:cubicBezTo>
                  <a:cubicBezTo>
                    <a:pt x="389476" y="1162660"/>
                    <a:pt x="396337" y="1171089"/>
                    <a:pt x="403197" y="1171089"/>
                  </a:cubicBezTo>
                  <a:cubicBezTo>
                    <a:pt x="403197" y="1171089"/>
                    <a:pt x="403197" y="1171089"/>
                    <a:pt x="893762" y="1171089"/>
                  </a:cubicBezTo>
                  <a:cubicBezTo>
                    <a:pt x="904055" y="1171089"/>
                    <a:pt x="910915" y="1162660"/>
                    <a:pt x="910915" y="1150014"/>
                  </a:cubicBezTo>
                  <a:cubicBezTo>
                    <a:pt x="910915" y="1141582"/>
                    <a:pt x="904055" y="1128936"/>
                    <a:pt x="893762" y="1128936"/>
                  </a:cubicBezTo>
                  <a:cubicBezTo>
                    <a:pt x="893762" y="1128936"/>
                    <a:pt x="893762" y="1128936"/>
                    <a:pt x="403197" y="1128936"/>
                  </a:cubicBezTo>
                  <a:close/>
                  <a:moveTo>
                    <a:pt x="327019" y="1128936"/>
                  </a:moveTo>
                  <a:cubicBezTo>
                    <a:pt x="317391" y="1128936"/>
                    <a:pt x="309588" y="1139160"/>
                    <a:pt x="309588" y="1151771"/>
                  </a:cubicBezTo>
                  <a:cubicBezTo>
                    <a:pt x="309588" y="1164381"/>
                    <a:pt x="317391" y="1174605"/>
                    <a:pt x="327019" y="1174605"/>
                  </a:cubicBezTo>
                  <a:cubicBezTo>
                    <a:pt x="336646" y="1174605"/>
                    <a:pt x="344449" y="1164381"/>
                    <a:pt x="344449" y="1151771"/>
                  </a:cubicBezTo>
                  <a:cubicBezTo>
                    <a:pt x="344449" y="1139160"/>
                    <a:pt x="336646" y="1128936"/>
                    <a:pt x="327019" y="1128936"/>
                  </a:cubicBezTo>
                  <a:close/>
                  <a:moveTo>
                    <a:pt x="403174" y="1009497"/>
                  </a:moveTo>
                  <a:cubicBezTo>
                    <a:pt x="396324" y="1009497"/>
                    <a:pt x="389476" y="1017694"/>
                    <a:pt x="389476" y="1025891"/>
                  </a:cubicBezTo>
                  <a:cubicBezTo>
                    <a:pt x="389476" y="1038188"/>
                    <a:pt x="396324" y="1046385"/>
                    <a:pt x="403174" y="1046385"/>
                  </a:cubicBezTo>
                  <a:cubicBezTo>
                    <a:pt x="403174" y="1046385"/>
                    <a:pt x="403174" y="1046385"/>
                    <a:pt x="793571" y="1046385"/>
                  </a:cubicBezTo>
                  <a:cubicBezTo>
                    <a:pt x="803847" y="1046385"/>
                    <a:pt x="810695" y="1038188"/>
                    <a:pt x="810695" y="1025891"/>
                  </a:cubicBezTo>
                  <a:cubicBezTo>
                    <a:pt x="810695" y="1017694"/>
                    <a:pt x="803847" y="1009497"/>
                    <a:pt x="793571" y="1009497"/>
                  </a:cubicBezTo>
                  <a:cubicBezTo>
                    <a:pt x="793571" y="1009497"/>
                    <a:pt x="793571" y="1009497"/>
                    <a:pt x="403174" y="1009497"/>
                  </a:cubicBezTo>
                  <a:close/>
                  <a:moveTo>
                    <a:pt x="2520063" y="1004580"/>
                  </a:moveTo>
                  <a:lnTo>
                    <a:pt x="2520063" y="1284395"/>
                  </a:lnTo>
                  <a:lnTo>
                    <a:pt x="2792753" y="1284395"/>
                  </a:lnTo>
                  <a:cubicBezTo>
                    <a:pt x="2792753" y="1438930"/>
                    <a:pt x="2670667" y="1564209"/>
                    <a:pt x="2520063" y="1564209"/>
                  </a:cubicBezTo>
                  <a:cubicBezTo>
                    <a:pt x="2369459" y="1564209"/>
                    <a:pt x="2247373" y="1438930"/>
                    <a:pt x="2247373" y="1284395"/>
                  </a:cubicBezTo>
                  <a:cubicBezTo>
                    <a:pt x="2247373" y="1129859"/>
                    <a:pt x="2369459" y="1004580"/>
                    <a:pt x="2520063" y="1004580"/>
                  </a:cubicBezTo>
                  <a:close/>
                  <a:moveTo>
                    <a:pt x="327019" y="1004228"/>
                  </a:moveTo>
                  <a:cubicBezTo>
                    <a:pt x="317391" y="1004228"/>
                    <a:pt x="309588" y="1013665"/>
                    <a:pt x="309588" y="1025306"/>
                  </a:cubicBezTo>
                  <a:cubicBezTo>
                    <a:pt x="309588" y="1036948"/>
                    <a:pt x="317391" y="1046385"/>
                    <a:pt x="327019" y="1046385"/>
                  </a:cubicBezTo>
                  <a:cubicBezTo>
                    <a:pt x="336646" y="1046385"/>
                    <a:pt x="344449" y="1036948"/>
                    <a:pt x="344449" y="1025306"/>
                  </a:cubicBezTo>
                  <a:cubicBezTo>
                    <a:pt x="344449" y="1013665"/>
                    <a:pt x="336646" y="1004228"/>
                    <a:pt x="327019" y="1004228"/>
                  </a:cubicBezTo>
                  <a:close/>
                  <a:moveTo>
                    <a:pt x="2553575" y="980870"/>
                  </a:moveTo>
                  <a:cubicBezTo>
                    <a:pt x="2702712" y="984548"/>
                    <a:pt x="2821211" y="1107381"/>
                    <a:pt x="2819529" y="1256553"/>
                  </a:cubicBezTo>
                  <a:lnTo>
                    <a:pt x="2546855" y="1253475"/>
                  </a:lnTo>
                  <a:cubicBezTo>
                    <a:pt x="2549094" y="1162607"/>
                    <a:pt x="2551336" y="1071738"/>
                    <a:pt x="2553575" y="980870"/>
                  </a:cubicBezTo>
                  <a:close/>
                  <a:moveTo>
                    <a:pt x="2520063" y="949120"/>
                  </a:moveTo>
                  <a:cubicBezTo>
                    <a:pt x="2334898" y="949120"/>
                    <a:pt x="2184791" y="1099226"/>
                    <a:pt x="2184791" y="1284391"/>
                  </a:cubicBezTo>
                  <a:cubicBezTo>
                    <a:pt x="2184791" y="1469555"/>
                    <a:pt x="2334898" y="1619661"/>
                    <a:pt x="2520063" y="1619661"/>
                  </a:cubicBezTo>
                  <a:cubicBezTo>
                    <a:pt x="2705229" y="1619661"/>
                    <a:pt x="2855335" y="1469555"/>
                    <a:pt x="2855335" y="1284391"/>
                  </a:cubicBezTo>
                  <a:cubicBezTo>
                    <a:pt x="2855335" y="1099226"/>
                    <a:pt x="2705229" y="949120"/>
                    <a:pt x="2520063" y="949120"/>
                  </a:cubicBezTo>
                  <a:close/>
                  <a:moveTo>
                    <a:pt x="2520063" y="920805"/>
                  </a:moveTo>
                  <a:cubicBezTo>
                    <a:pt x="2720867" y="920805"/>
                    <a:pt x="2883650" y="1083588"/>
                    <a:pt x="2883650" y="1284391"/>
                  </a:cubicBezTo>
                  <a:cubicBezTo>
                    <a:pt x="2883650" y="1485194"/>
                    <a:pt x="2720867" y="1647976"/>
                    <a:pt x="2520063" y="1647976"/>
                  </a:cubicBezTo>
                  <a:cubicBezTo>
                    <a:pt x="2319259" y="1647976"/>
                    <a:pt x="2156476" y="1485194"/>
                    <a:pt x="2156476" y="1284391"/>
                  </a:cubicBezTo>
                  <a:cubicBezTo>
                    <a:pt x="2156476" y="1083588"/>
                    <a:pt x="2319259" y="920805"/>
                    <a:pt x="2520063" y="920805"/>
                  </a:cubicBezTo>
                  <a:close/>
                  <a:moveTo>
                    <a:pt x="445125" y="505778"/>
                  </a:moveTo>
                  <a:cubicBezTo>
                    <a:pt x="419171" y="505778"/>
                    <a:pt x="398130" y="526812"/>
                    <a:pt x="398130" y="552760"/>
                  </a:cubicBezTo>
                  <a:cubicBezTo>
                    <a:pt x="398130" y="578707"/>
                    <a:pt x="419171" y="599743"/>
                    <a:pt x="445125" y="599743"/>
                  </a:cubicBezTo>
                  <a:cubicBezTo>
                    <a:pt x="471080" y="599743"/>
                    <a:pt x="492120" y="578707"/>
                    <a:pt x="492120" y="552760"/>
                  </a:cubicBezTo>
                  <a:cubicBezTo>
                    <a:pt x="492120" y="526812"/>
                    <a:pt x="471080" y="505778"/>
                    <a:pt x="445125" y="505778"/>
                  </a:cubicBezTo>
                  <a:close/>
                  <a:moveTo>
                    <a:pt x="1385306" y="493380"/>
                  </a:moveTo>
                  <a:lnTo>
                    <a:pt x="1826868" y="739252"/>
                  </a:lnTo>
                  <a:lnTo>
                    <a:pt x="1385306" y="985124"/>
                  </a:lnTo>
                  <a:close/>
                  <a:moveTo>
                    <a:pt x="445125" y="458796"/>
                  </a:moveTo>
                  <a:cubicBezTo>
                    <a:pt x="497034" y="458796"/>
                    <a:pt x="539115" y="500865"/>
                    <a:pt x="539115" y="552760"/>
                  </a:cubicBezTo>
                  <a:cubicBezTo>
                    <a:pt x="539115" y="604655"/>
                    <a:pt x="497034" y="646725"/>
                    <a:pt x="445125" y="646725"/>
                  </a:cubicBezTo>
                  <a:cubicBezTo>
                    <a:pt x="393216" y="646725"/>
                    <a:pt x="351135" y="604655"/>
                    <a:pt x="351135" y="552760"/>
                  </a:cubicBezTo>
                  <a:cubicBezTo>
                    <a:pt x="351135" y="500865"/>
                    <a:pt x="393216" y="458796"/>
                    <a:pt x="445125" y="458796"/>
                  </a:cubicBezTo>
                  <a:close/>
                  <a:moveTo>
                    <a:pt x="810220" y="362545"/>
                  </a:moveTo>
                  <a:cubicBezTo>
                    <a:pt x="794648" y="362545"/>
                    <a:pt x="782024" y="375166"/>
                    <a:pt x="782024" y="390735"/>
                  </a:cubicBezTo>
                  <a:cubicBezTo>
                    <a:pt x="782024" y="406303"/>
                    <a:pt x="794648" y="418925"/>
                    <a:pt x="810220" y="418925"/>
                  </a:cubicBezTo>
                  <a:cubicBezTo>
                    <a:pt x="825793" y="418925"/>
                    <a:pt x="838418" y="406303"/>
                    <a:pt x="838418" y="390735"/>
                  </a:cubicBezTo>
                  <a:cubicBezTo>
                    <a:pt x="838418" y="375166"/>
                    <a:pt x="825793" y="362545"/>
                    <a:pt x="810220" y="362545"/>
                  </a:cubicBezTo>
                  <a:close/>
                  <a:moveTo>
                    <a:pt x="810220" y="334355"/>
                  </a:moveTo>
                  <a:cubicBezTo>
                    <a:pt x="841366" y="334355"/>
                    <a:pt x="866614" y="359597"/>
                    <a:pt x="866614" y="390735"/>
                  </a:cubicBezTo>
                  <a:cubicBezTo>
                    <a:pt x="866614" y="421872"/>
                    <a:pt x="841366" y="447114"/>
                    <a:pt x="810220" y="447114"/>
                  </a:cubicBezTo>
                  <a:cubicBezTo>
                    <a:pt x="779075" y="447114"/>
                    <a:pt x="753827" y="421872"/>
                    <a:pt x="753827" y="390735"/>
                  </a:cubicBezTo>
                  <a:cubicBezTo>
                    <a:pt x="753827" y="359597"/>
                    <a:pt x="779075" y="334355"/>
                    <a:pt x="810220" y="334355"/>
                  </a:cubicBezTo>
                  <a:close/>
                  <a:moveTo>
                    <a:pt x="2507457" y="303855"/>
                  </a:moveTo>
                  <a:lnTo>
                    <a:pt x="2622463" y="303855"/>
                  </a:lnTo>
                  <a:cubicBezTo>
                    <a:pt x="2638343" y="303855"/>
                    <a:pt x="2651215" y="316727"/>
                    <a:pt x="2651215" y="332607"/>
                  </a:cubicBezTo>
                  <a:lnTo>
                    <a:pt x="2651215" y="553931"/>
                  </a:lnTo>
                  <a:cubicBezTo>
                    <a:pt x="2651215" y="569811"/>
                    <a:pt x="2638343" y="582683"/>
                    <a:pt x="2622463" y="582683"/>
                  </a:cubicBezTo>
                  <a:lnTo>
                    <a:pt x="2507457" y="582683"/>
                  </a:lnTo>
                  <a:cubicBezTo>
                    <a:pt x="2491578" y="582683"/>
                    <a:pt x="2478705" y="569811"/>
                    <a:pt x="2478705" y="553931"/>
                  </a:cubicBezTo>
                  <a:lnTo>
                    <a:pt x="2478705" y="332607"/>
                  </a:lnTo>
                  <a:cubicBezTo>
                    <a:pt x="2478705" y="316727"/>
                    <a:pt x="2491578" y="303855"/>
                    <a:pt x="2507457" y="303855"/>
                  </a:cubicBezTo>
                  <a:close/>
                  <a:moveTo>
                    <a:pt x="472907" y="300559"/>
                  </a:moveTo>
                  <a:lnTo>
                    <a:pt x="420824" y="301894"/>
                  </a:lnTo>
                  <a:lnTo>
                    <a:pt x="406134" y="352628"/>
                  </a:lnTo>
                  <a:lnTo>
                    <a:pt x="368742" y="365979"/>
                  </a:lnTo>
                  <a:lnTo>
                    <a:pt x="323336" y="335271"/>
                  </a:lnTo>
                  <a:lnTo>
                    <a:pt x="284609" y="365979"/>
                  </a:lnTo>
                  <a:lnTo>
                    <a:pt x="301969" y="426057"/>
                  </a:lnTo>
                  <a:lnTo>
                    <a:pt x="273925" y="456765"/>
                  </a:lnTo>
                  <a:lnTo>
                    <a:pt x="224514" y="455429"/>
                  </a:lnTo>
                  <a:lnTo>
                    <a:pt x="209824" y="504827"/>
                  </a:lnTo>
                  <a:lnTo>
                    <a:pt x="249888" y="538204"/>
                  </a:lnTo>
                  <a:lnTo>
                    <a:pt x="251222" y="590273"/>
                  </a:lnTo>
                  <a:lnTo>
                    <a:pt x="209824" y="611635"/>
                  </a:lnTo>
                  <a:lnTo>
                    <a:pt x="220508" y="663704"/>
                  </a:lnTo>
                  <a:lnTo>
                    <a:pt x="272590" y="665038"/>
                  </a:lnTo>
                  <a:lnTo>
                    <a:pt x="300635" y="702421"/>
                  </a:lnTo>
                  <a:lnTo>
                    <a:pt x="287279" y="746478"/>
                  </a:lnTo>
                  <a:lnTo>
                    <a:pt x="324672" y="779856"/>
                  </a:lnTo>
                  <a:lnTo>
                    <a:pt x="362065" y="749148"/>
                  </a:lnTo>
                  <a:lnTo>
                    <a:pt x="406134" y="762499"/>
                  </a:lnTo>
                  <a:lnTo>
                    <a:pt x="419489" y="819908"/>
                  </a:lnTo>
                  <a:lnTo>
                    <a:pt x="474241" y="814568"/>
                  </a:lnTo>
                  <a:lnTo>
                    <a:pt x="483590" y="767840"/>
                  </a:lnTo>
                  <a:lnTo>
                    <a:pt x="526324" y="749148"/>
                  </a:lnTo>
                  <a:lnTo>
                    <a:pt x="565052" y="779856"/>
                  </a:lnTo>
                  <a:lnTo>
                    <a:pt x="607786" y="747814"/>
                  </a:lnTo>
                  <a:lnTo>
                    <a:pt x="595768" y="698415"/>
                  </a:lnTo>
                  <a:lnTo>
                    <a:pt x="615799" y="666373"/>
                  </a:lnTo>
                  <a:lnTo>
                    <a:pt x="673223" y="665038"/>
                  </a:lnTo>
                  <a:lnTo>
                    <a:pt x="685242" y="611635"/>
                  </a:lnTo>
                  <a:lnTo>
                    <a:pt x="651856" y="580928"/>
                  </a:lnTo>
                  <a:lnTo>
                    <a:pt x="651856" y="536870"/>
                  </a:lnTo>
                  <a:lnTo>
                    <a:pt x="687913" y="508833"/>
                  </a:lnTo>
                  <a:lnTo>
                    <a:pt x="671887" y="450089"/>
                  </a:lnTo>
                  <a:lnTo>
                    <a:pt x="619805" y="450089"/>
                  </a:lnTo>
                  <a:lnTo>
                    <a:pt x="594432" y="412706"/>
                  </a:lnTo>
                  <a:lnTo>
                    <a:pt x="611792" y="365979"/>
                  </a:lnTo>
                  <a:lnTo>
                    <a:pt x="565052" y="333936"/>
                  </a:lnTo>
                  <a:lnTo>
                    <a:pt x="534337" y="367313"/>
                  </a:lnTo>
                  <a:lnTo>
                    <a:pt x="483590" y="349957"/>
                  </a:lnTo>
                  <a:close/>
                  <a:moveTo>
                    <a:pt x="826889" y="239414"/>
                  </a:moveTo>
                  <a:lnTo>
                    <a:pt x="795641" y="240215"/>
                  </a:lnTo>
                  <a:lnTo>
                    <a:pt x="786826" y="270656"/>
                  </a:lnTo>
                  <a:lnTo>
                    <a:pt x="764391" y="278666"/>
                  </a:lnTo>
                  <a:lnTo>
                    <a:pt x="737148" y="260241"/>
                  </a:lnTo>
                  <a:lnTo>
                    <a:pt x="713911" y="278666"/>
                  </a:lnTo>
                  <a:lnTo>
                    <a:pt x="724327" y="314713"/>
                  </a:lnTo>
                  <a:lnTo>
                    <a:pt x="707501" y="333138"/>
                  </a:lnTo>
                  <a:lnTo>
                    <a:pt x="677854" y="332336"/>
                  </a:lnTo>
                  <a:lnTo>
                    <a:pt x="669040" y="361976"/>
                  </a:lnTo>
                  <a:lnTo>
                    <a:pt x="693078" y="382001"/>
                  </a:lnTo>
                  <a:lnTo>
                    <a:pt x="693880" y="413243"/>
                  </a:lnTo>
                  <a:lnTo>
                    <a:pt x="669040" y="426059"/>
                  </a:lnTo>
                  <a:lnTo>
                    <a:pt x="675450" y="457301"/>
                  </a:lnTo>
                  <a:lnTo>
                    <a:pt x="706700" y="458102"/>
                  </a:lnTo>
                  <a:lnTo>
                    <a:pt x="723527" y="480531"/>
                  </a:lnTo>
                  <a:lnTo>
                    <a:pt x="715514" y="506966"/>
                  </a:lnTo>
                  <a:lnTo>
                    <a:pt x="737949" y="526992"/>
                  </a:lnTo>
                  <a:lnTo>
                    <a:pt x="760384" y="508568"/>
                  </a:lnTo>
                  <a:lnTo>
                    <a:pt x="786826" y="516578"/>
                  </a:lnTo>
                  <a:lnTo>
                    <a:pt x="794839" y="551023"/>
                  </a:lnTo>
                  <a:lnTo>
                    <a:pt x="827691" y="547819"/>
                  </a:lnTo>
                  <a:lnTo>
                    <a:pt x="833299" y="519783"/>
                  </a:lnTo>
                  <a:lnTo>
                    <a:pt x="858940" y="508568"/>
                  </a:lnTo>
                  <a:lnTo>
                    <a:pt x="882176" y="526992"/>
                  </a:lnTo>
                  <a:lnTo>
                    <a:pt x="907817" y="507767"/>
                  </a:lnTo>
                  <a:lnTo>
                    <a:pt x="900606" y="478128"/>
                  </a:lnTo>
                  <a:lnTo>
                    <a:pt x="912625" y="458903"/>
                  </a:lnTo>
                  <a:lnTo>
                    <a:pt x="947079" y="458102"/>
                  </a:lnTo>
                  <a:lnTo>
                    <a:pt x="954290" y="426059"/>
                  </a:lnTo>
                  <a:lnTo>
                    <a:pt x="934259" y="407636"/>
                  </a:lnTo>
                  <a:lnTo>
                    <a:pt x="934259" y="381200"/>
                  </a:lnTo>
                  <a:lnTo>
                    <a:pt x="955893" y="364378"/>
                  </a:lnTo>
                  <a:lnTo>
                    <a:pt x="946277" y="329132"/>
                  </a:lnTo>
                  <a:lnTo>
                    <a:pt x="915029" y="329132"/>
                  </a:lnTo>
                  <a:lnTo>
                    <a:pt x="899805" y="306702"/>
                  </a:lnTo>
                  <a:lnTo>
                    <a:pt x="910222" y="278666"/>
                  </a:lnTo>
                  <a:lnTo>
                    <a:pt x="882176" y="259441"/>
                  </a:lnTo>
                  <a:lnTo>
                    <a:pt x="863748" y="279467"/>
                  </a:lnTo>
                  <a:lnTo>
                    <a:pt x="833299" y="269053"/>
                  </a:lnTo>
                  <a:close/>
                  <a:moveTo>
                    <a:pt x="2293901" y="213356"/>
                  </a:moveTo>
                  <a:lnTo>
                    <a:pt x="2408907" y="213356"/>
                  </a:lnTo>
                  <a:cubicBezTo>
                    <a:pt x="2424786" y="213356"/>
                    <a:pt x="2437659" y="226229"/>
                    <a:pt x="2437659" y="242108"/>
                  </a:cubicBezTo>
                  <a:lnTo>
                    <a:pt x="2437659" y="553931"/>
                  </a:lnTo>
                  <a:cubicBezTo>
                    <a:pt x="2437659" y="569811"/>
                    <a:pt x="2424786" y="582683"/>
                    <a:pt x="2408907" y="582683"/>
                  </a:cubicBezTo>
                  <a:lnTo>
                    <a:pt x="2293901" y="582683"/>
                  </a:lnTo>
                  <a:cubicBezTo>
                    <a:pt x="2278021" y="582683"/>
                    <a:pt x="2265149" y="569811"/>
                    <a:pt x="2265149" y="553931"/>
                  </a:cubicBezTo>
                  <a:lnTo>
                    <a:pt x="2265149" y="242108"/>
                  </a:lnTo>
                  <a:cubicBezTo>
                    <a:pt x="2265149" y="226229"/>
                    <a:pt x="2278021" y="213356"/>
                    <a:pt x="2293901" y="213356"/>
                  </a:cubicBezTo>
                  <a:close/>
                  <a:moveTo>
                    <a:pt x="2721015" y="140372"/>
                  </a:moveTo>
                  <a:lnTo>
                    <a:pt x="2836021" y="140372"/>
                  </a:lnTo>
                  <a:cubicBezTo>
                    <a:pt x="2851901" y="140372"/>
                    <a:pt x="2864773" y="153244"/>
                    <a:pt x="2864773" y="169124"/>
                  </a:cubicBezTo>
                  <a:lnTo>
                    <a:pt x="2864773" y="553931"/>
                  </a:lnTo>
                  <a:cubicBezTo>
                    <a:pt x="2864773" y="569811"/>
                    <a:pt x="2851901" y="582683"/>
                    <a:pt x="2836021" y="582683"/>
                  </a:cubicBezTo>
                  <a:lnTo>
                    <a:pt x="2721015" y="582683"/>
                  </a:lnTo>
                  <a:cubicBezTo>
                    <a:pt x="2705136" y="582683"/>
                    <a:pt x="2692263" y="569811"/>
                    <a:pt x="2692263" y="553931"/>
                  </a:cubicBezTo>
                  <a:lnTo>
                    <a:pt x="2692263" y="169124"/>
                  </a:lnTo>
                  <a:cubicBezTo>
                    <a:pt x="2692263" y="153244"/>
                    <a:pt x="2705136" y="140372"/>
                    <a:pt x="2721015" y="140372"/>
                  </a:cubicBezTo>
                  <a:close/>
                  <a:moveTo>
                    <a:pt x="2175397" y="123681"/>
                  </a:moveTo>
                  <a:lnTo>
                    <a:pt x="2226564" y="123681"/>
                  </a:lnTo>
                  <a:lnTo>
                    <a:pt x="2226564" y="509107"/>
                  </a:lnTo>
                  <a:cubicBezTo>
                    <a:pt x="2226564" y="603620"/>
                    <a:pt x="2240424" y="617479"/>
                    <a:pt x="2331620" y="614163"/>
                  </a:cubicBezTo>
                  <a:cubicBezTo>
                    <a:pt x="2422816" y="610846"/>
                    <a:pt x="2754239" y="614163"/>
                    <a:pt x="2965547" y="614163"/>
                  </a:cubicBezTo>
                  <a:lnTo>
                    <a:pt x="2965547" y="661217"/>
                  </a:lnTo>
                  <a:lnTo>
                    <a:pt x="2278541" y="661217"/>
                  </a:lnTo>
                  <a:cubicBezTo>
                    <a:pt x="2200614" y="661217"/>
                    <a:pt x="2176801" y="647355"/>
                    <a:pt x="2173484" y="556161"/>
                  </a:cubicBezTo>
                  <a:cubicBezTo>
                    <a:pt x="2170168" y="464967"/>
                    <a:pt x="2173484" y="276023"/>
                    <a:pt x="2173484" y="135953"/>
                  </a:cubicBezTo>
                  <a:close/>
                  <a:moveTo>
                    <a:pt x="131924" y="0"/>
                  </a:moveTo>
                  <a:lnTo>
                    <a:pt x="1088578" y="0"/>
                  </a:lnTo>
                  <a:cubicBezTo>
                    <a:pt x="1161438" y="0"/>
                    <a:pt x="1220502" y="59064"/>
                    <a:pt x="1220502" y="131924"/>
                  </a:cubicBezTo>
                  <a:lnTo>
                    <a:pt x="1220502" y="1490157"/>
                  </a:lnTo>
                  <a:cubicBezTo>
                    <a:pt x="1220502" y="1563017"/>
                    <a:pt x="1161438" y="1622081"/>
                    <a:pt x="1088578" y="1622081"/>
                  </a:cubicBezTo>
                  <a:lnTo>
                    <a:pt x="131924" y="1622081"/>
                  </a:lnTo>
                  <a:cubicBezTo>
                    <a:pt x="59064" y="1622081"/>
                    <a:pt x="0" y="1563017"/>
                    <a:pt x="0" y="1490157"/>
                  </a:cubicBezTo>
                  <a:lnTo>
                    <a:pt x="0" y="131924"/>
                  </a:lnTo>
                  <a:cubicBezTo>
                    <a:pt x="0" y="59064"/>
                    <a:pt x="59064" y="0"/>
                    <a:pt x="131924"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14757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decel="10000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0-#ppt_w/2"/>
                                          </p:val>
                                        </p:tav>
                                        <p:tav tm="100000">
                                          <p:val>
                                            <p:strVal val="#ppt_x"/>
                                          </p:val>
                                        </p:tav>
                                      </p:tavLst>
                                    </p:anim>
                                    <p:anim calcmode="lin" valueType="num">
                                      <p:cBhvr additive="base">
                                        <p:cTn id="18"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500" fill="hold"/>
                                        <p:tgtEl>
                                          <p:spTgt spid="55"/>
                                        </p:tgtEl>
                                        <p:attrNameLst>
                                          <p:attrName>ppt_x</p:attrName>
                                        </p:attrNameLst>
                                      </p:cBhvr>
                                      <p:tavLst>
                                        <p:tav tm="0">
                                          <p:val>
                                            <p:strVal val="#ppt_x"/>
                                          </p:val>
                                        </p:tav>
                                        <p:tav tm="100000">
                                          <p:val>
                                            <p:strVal val="#ppt_x"/>
                                          </p:val>
                                        </p:tav>
                                      </p:tavLst>
                                    </p:anim>
                                    <p:anim calcmode="lin" valueType="num">
                                      <p:cBhvr additive="base">
                                        <p:cTn id="2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733860E6-A3DB-423A-9D7E-1A74591D2AB6}"/>
              </a:ext>
            </a:extLst>
          </p:cNvPr>
          <p:cNvSpPr/>
          <p:nvPr/>
        </p:nvSpPr>
        <p:spPr bwMode="auto">
          <a:xfrm>
            <a:off x="2135993"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INGEST</a:t>
            </a:r>
          </a:p>
        </p:txBody>
      </p:sp>
      <p:sp>
        <p:nvSpPr>
          <p:cNvPr id="136" name="Rectangle 135">
            <a:extLst>
              <a:ext uri="{FF2B5EF4-FFF2-40B4-BE49-F238E27FC236}">
                <a16:creationId xmlns:a16="http://schemas.microsoft.com/office/drawing/2014/main" id="{339C63CC-B2CA-4E42-A0C4-401B0003E303}"/>
              </a:ext>
            </a:extLst>
          </p:cNvPr>
          <p:cNvSpPr/>
          <p:nvPr/>
        </p:nvSpPr>
        <p:spPr bwMode="auto">
          <a:xfrm>
            <a:off x="4332237" y="1357445"/>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STORE</a:t>
            </a:r>
          </a:p>
        </p:txBody>
      </p:sp>
      <p:sp>
        <p:nvSpPr>
          <p:cNvPr id="137" name="Rectangle 136">
            <a:extLst>
              <a:ext uri="{FF2B5EF4-FFF2-40B4-BE49-F238E27FC236}">
                <a16:creationId xmlns:a16="http://schemas.microsoft.com/office/drawing/2014/main" id="{0FDA152A-EC7E-4C0F-9092-C3081B40F56B}"/>
              </a:ext>
            </a:extLst>
          </p:cNvPr>
          <p:cNvSpPr/>
          <p:nvPr/>
        </p:nvSpPr>
        <p:spPr bwMode="auto">
          <a:xfrm>
            <a:off x="6458538"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PREP &amp; TRAIN</a:t>
            </a:r>
          </a:p>
        </p:txBody>
      </p:sp>
      <p:sp>
        <p:nvSpPr>
          <p:cNvPr id="143" name="Rectangle 142">
            <a:extLst>
              <a:ext uri="{FF2B5EF4-FFF2-40B4-BE49-F238E27FC236}">
                <a16:creationId xmlns:a16="http://schemas.microsoft.com/office/drawing/2014/main" id="{2EFD137A-3997-4F91-86CD-D688C27D42BB}"/>
              </a:ext>
            </a:extLst>
          </p:cNvPr>
          <p:cNvSpPr/>
          <p:nvPr/>
        </p:nvSpPr>
        <p:spPr bwMode="auto">
          <a:xfrm>
            <a:off x="8619810"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MODEL &amp; SERVE</a:t>
            </a:r>
          </a:p>
        </p:txBody>
      </p:sp>
      <p:sp>
        <p:nvSpPr>
          <p:cNvPr id="3" name="Title 2">
            <a:extLst>
              <a:ext uri="{FF2B5EF4-FFF2-40B4-BE49-F238E27FC236}">
                <a16:creationId xmlns:a16="http://schemas.microsoft.com/office/drawing/2014/main" id="{084D7BB4-5811-4C8B-AB25-88F0BD45AC1E}"/>
              </a:ext>
            </a:extLst>
          </p:cNvPr>
          <p:cNvSpPr>
            <a:spLocks noGrp="1"/>
          </p:cNvSpPr>
          <p:nvPr>
            <p:ph type="title"/>
          </p:nvPr>
        </p:nvSpPr>
        <p:spPr>
          <a:xfrm>
            <a:off x="290310" y="263218"/>
            <a:ext cx="11887878" cy="631776"/>
          </a:xfrm>
        </p:spPr>
        <p:txBody>
          <a:bodyPr/>
          <a:lstStyle/>
          <a:p>
            <a:r>
              <a:rPr lang="en-US" dirty="0"/>
              <a:t>Modern Data Warehouse</a:t>
            </a:r>
          </a:p>
        </p:txBody>
      </p:sp>
      <p:cxnSp>
        <p:nvCxnSpPr>
          <p:cNvPr id="133" name="Straight Arrow Connector 132">
            <a:extLst>
              <a:ext uri="{FF2B5EF4-FFF2-40B4-BE49-F238E27FC236}">
                <a16:creationId xmlns:a16="http://schemas.microsoft.com/office/drawing/2014/main" id="{EF05DF15-910E-4DDE-8B52-E93C968EADB3}"/>
              </a:ext>
            </a:extLst>
          </p:cNvPr>
          <p:cNvCxnSpPr>
            <a:cxnSpLocks/>
          </p:cNvCxnSpPr>
          <p:nvPr/>
        </p:nvCxnSpPr>
        <p:spPr>
          <a:xfrm>
            <a:off x="9617067" y="5347258"/>
            <a:ext cx="156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E495E428-8598-4231-BAD8-8DBA852340E5}"/>
              </a:ext>
            </a:extLst>
          </p:cNvPr>
          <p:cNvSpPr/>
          <p:nvPr/>
        </p:nvSpPr>
        <p:spPr>
          <a:xfrm>
            <a:off x="4680633" y="3751802"/>
            <a:ext cx="1354037" cy="254262"/>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Blob Storage</a:t>
            </a:r>
          </a:p>
        </p:txBody>
      </p:sp>
      <p:grpSp>
        <p:nvGrpSpPr>
          <p:cNvPr id="138" name="Group 137">
            <a:extLst>
              <a:ext uri="{FF2B5EF4-FFF2-40B4-BE49-F238E27FC236}">
                <a16:creationId xmlns:a16="http://schemas.microsoft.com/office/drawing/2014/main" id="{3EBF39E0-9116-4873-B74D-8566589EDCCC}"/>
              </a:ext>
            </a:extLst>
          </p:cNvPr>
          <p:cNvGrpSpPr/>
          <p:nvPr/>
        </p:nvGrpSpPr>
        <p:grpSpPr>
          <a:xfrm>
            <a:off x="5065470" y="3245285"/>
            <a:ext cx="569650" cy="444557"/>
            <a:chOff x="2488014" y="1320237"/>
            <a:chExt cx="4696411" cy="4187931"/>
          </a:xfrm>
        </p:grpSpPr>
        <p:sp>
          <p:nvSpPr>
            <p:cNvPr id="139" name="Hexagon 138">
              <a:extLst>
                <a:ext uri="{FF2B5EF4-FFF2-40B4-BE49-F238E27FC236}">
                  <a16:creationId xmlns:a16="http://schemas.microsoft.com/office/drawing/2014/main" id="{5F406E0D-B6DE-4542-B85B-755E8BE3523C}"/>
                </a:ext>
              </a:extLst>
            </p:cNvPr>
            <p:cNvSpPr/>
            <p:nvPr/>
          </p:nvSpPr>
          <p:spPr bwMode="auto">
            <a:xfrm>
              <a:off x="2488014" y="1320237"/>
              <a:ext cx="4696411" cy="4187931"/>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Snip Single Corner Rectangle 26">
              <a:extLst>
                <a:ext uri="{FF2B5EF4-FFF2-40B4-BE49-F238E27FC236}">
                  <a16:creationId xmlns:a16="http://schemas.microsoft.com/office/drawing/2014/main" id="{F3FE8BF7-B2F8-4227-9EB9-38F7A69D19DB}"/>
                </a:ext>
              </a:extLst>
            </p:cNvPr>
            <p:cNvSpPr/>
            <p:nvPr/>
          </p:nvSpPr>
          <p:spPr bwMode="auto">
            <a:xfrm>
              <a:off x="3677767" y="2189578"/>
              <a:ext cx="2316905" cy="2449240"/>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3260" rIns="0" bIns="93260" numCol="1" spcCol="0" rtlCol="0" fromWordArt="0" anchor="ctr" anchorCtr="1" forceAA="0" compatLnSpc="1">
              <a:prstTxWarp prst="textNoShape">
                <a:avLst/>
              </a:prstTxWarp>
              <a:noAutofit/>
            </a:bodyPr>
            <a:lstStyle/>
            <a:p>
              <a:pPr algn="ctr" defTabSz="951028" fontAlgn="base">
                <a:lnSpc>
                  <a:spcPct val="90000"/>
                </a:lnSpc>
                <a:spcBef>
                  <a:spcPct val="0"/>
                </a:spcBef>
                <a:spcAft>
                  <a:spcPct val="0"/>
                </a:spcAft>
              </a:pPr>
              <a:endParaRPr lang="en-US" sz="612" dirty="0">
                <a:solidFill>
                  <a:schemeClr val="tx1"/>
                </a:solidFill>
                <a:ea typeface="Segoe UI" pitchFamily="34" charset="0"/>
                <a:cs typeface="Segoe UI" pitchFamily="34" charset="0"/>
              </a:endParaRPr>
            </a:p>
          </p:txBody>
        </p:sp>
        <p:grpSp>
          <p:nvGrpSpPr>
            <p:cNvPr id="141" name="Group 140">
              <a:extLst>
                <a:ext uri="{FF2B5EF4-FFF2-40B4-BE49-F238E27FC236}">
                  <a16:creationId xmlns:a16="http://schemas.microsoft.com/office/drawing/2014/main" id="{D91CBCE3-7468-4880-A409-D205352F2BF9}"/>
                </a:ext>
              </a:extLst>
            </p:cNvPr>
            <p:cNvGrpSpPr/>
            <p:nvPr/>
          </p:nvGrpSpPr>
          <p:grpSpPr>
            <a:xfrm>
              <a:off x="4271147" y="2716509"/>
              <a:ext cx="790232" cy="1472559"/>
              <a:chOff x="4917030" y="1019829"/>
              <a:chExt cx="123056" cy="229308"/>
            </a:xfrm>
          </p:grpSpPr>
          <p:sp>
            <p:nvSpPr>
              <p:cNvPr id="144" name="Freeform: Shape 143">
                <a:extLst>
                  <a:ext uri="{FF2B5EF4-FFF2-40B4-BE49-F238E27FC236}">
                    <a16:creationId xmlns:a16="http://schemas.microsoft.com/office/drawing/2014/main" id="{6B5F0929-410E-46D8-91DE-06821647946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Freeform: Shape 144">
                <a:extLst>
                  <a:ext uri="{FF2B5EF4-FFF2-40B4-BE49-F238E27FC236}">
                    <a16:creationId xmlns:a16="http://schemas.microsoft.com/office/drawing/2014/main" id="{96CE2ACC-FABD-4093-8702-A8C7BCE4BD2F}"/>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Freeform: Shape 146">
                <a:extLst>
                  <a:ext uri="{FF2B5EF4-FFF2-40B4-BE49-F238E27FC236}">
                    <a16:creationId xmlns:a16="http://schemas.microsoft.com/office/drawing/2014/main" id="{C2B629F8-D524-4A30-9000-6DF20533D3C3}"/>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Freeform: Shape 147">
                <a:extLst>
                  <a:ext uri="{FF2B5EF4-FFF2-40B4-BE49-F238E27FC236}">
                    <a16:creationId xmlns:a16="http://schemas.microsoft.com/office/drawing/2014/main" id="{D0477F2A-0465-4735-BAD4-1969D14590EA}"/>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2" name="Right Triangle 141">
              <a:extLst>
                <a:ext uri="{FF2B5EF4-FFF2-40B4-BE49-F238E27FC236}">
                  <a16:creationId xmlns:a16="http://schemas.microsoft.com/office/drawing/2014/main" id="{BF45CEAF-95B4-465E-878B-0805D0F6FCC4}"/>
                </a:ext>
              </a:extLst>
            </p:cNvPr>
            <p:cNvSpPr/>
            <p:nvPr/>
          </p:nvSpPr>
          <p:spPr bwMode="auto">
            <a:xfrm>
              <a:off x="5326465" y="2189578"/>
              <a:ext cx="668199" cy="662471"/>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cs typeface="Segoe UI" pitchFamily="34" charset="0"/>
              </a:endParaRPr>
            </a:p>
          </p:txBody>
        </p:sp>
      </p:grpSp>
      <p:grpSp>
        <p:nvGrpSpPr>
          <p:cNvPr id="217" name="Group 216">
            <a:extLst>
              <a:ext uri="{FF2B5EF4-FFF2-40B4-BE49-F238E27FC236}">
                <a16:creationId xmlns:a16="http://schemas.microsoft.com/office/drawing/2014/main" id="{FBB26C9A-FF5D-4BC0-AC98-A93ACC5B5A29}"/>
              </a:ext>
            </a:extLst>
          </p:cNvPr>
          <p:cNvGrpSpPr/>
          <p:nvPr/>
        </p:nvGrpSpPr>
        <p:grpSpPr>
          <a:xfrm>
            <a:off x="243348" y="2384899"/>
            <a:ext cx="1633415" cy="854443"/>
            <a:chOff x="237733" y="2247489"/>
            <a:chExt cx="1601533" cy="837765"/>
          </a:xfrm>
        </p:grpSpPr>
        <p:grpSp>
          <p:nvGrpSpPr>
            <p:cNvPr id="218" name="Group 217">
              <a:extLst>
                <a:ext uri="{FF2B5EF4-FFF2-40B4-BE49-F238E27FC236}">
                  <a16:creationId xmlns:a16="http://schemas.microsoft.com/office/drawing/2014/main" id="{A3058632-3321-45E2-B97F-6998BD28A031}"/>
                </a:ext>
              </a:extLst>
            </p:cNvPr>
            <p:cNvGrpSpPr/>
            <p:nvPr/>
          </p:nvGrpSpPr>
          <p:grpSpPr>
            <a:xfrm>
              <a:off x="891641" y="2247489"/>
              <a:ext cx="293717" cy="359549"/>
              <a:chOff x="965200" y="3436897"/>
              <a:chExt cx="528881" cy="647424"/>
            </a:xfrm>
          </p:grpSpPr>
          <p:grpSp>
            <p:nvGrpSpPr>
              <p:cNvPr id="220" name="Group 219">
                <a:extLst>
                  <a:ext uri="{FF2B5EF4-FFF2-40B4-BE49-F238E27FC236}">
                    <a16:creationId xmlns:a16="http://schemas.microsoft.com/office/drawing/2014/main" id="{125BE593-5D63-4F7E-99B7-46B62DB223D2}"/>
                  </a:ext>
                </a:extLst>
              </p:cNvPr>
              <p:cNvGrpSpPr/>
              <p:nvPr/>
            </p:nvGrpSpPr>
            <p:grpSpPr>
              <a:xfrm flipH="1">
                <a:off x="965200" y="3436897"/>
                <a:ext cx="528881" cy="647424"/>
                <a:chOff x="3003960" y="3685414"/>
                <a:chExt cx="403310" cy="493707"/>
              </a:xfrm>
            </p:grpSpPr>
            <p:sp>
              <p:nvSpPr>
                <p:cNvPr id="257" name="Snip Single Corner Rectangle 26">
                  <a:extLst>
                    <a:ext uri="{FF2B5EF4-FFF2-40B4-BE49-F238E27FC236}">
                      <a16:creationId xmlns:a16="http://schemas.microsoft.com/office/drawing/2014/main" id="{8B494D9B-B66F-4D1E-BF02-0BE15F4D4248}"/>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58" name="Triangle 27">
                  <a:extLst>
                    <a:ext uri="{FF2B5EF4-FFF2-40B4-BE49-F238E27FC236}">
                      <a16:creationId xmlns:a16="http://schemas.microsoft.com/office/drawing/2014/main" id="{E8CD2A21-C1C4-4C7A-B32F-65CADA26BD37}"/>
                    </a:ext>
                  </a:extLst>
                </p:cNvPr>
                <p:cNvSpPr/>
                <p:nvPr/>
              </p:nvSpPr>
              <p:spPr bwMode="auto">
                <a:xfrm rot="8100000">
                  <a:off x="3012552" y="3733609"/>
                  <a:ext cx="160049" cy="80930"/>
                </a:xfrm>
                <a:prstGeom prst="triangle">
                  <a:avLst/>
                </a:pr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21" name="Straight Connector 220">
                <a:extLst>
                  <a:ext uri="{FF2B5EF4-FFF2-40B4-BE49-F238E27FC236}">
                    <a16:creationId xmlns:a16="http://schemas.microsoft.com/office/drawing/2014/main" id="{42ACA90D-1E2E-42B8-BD14-49E5BFAFCFBF}"/>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DD1E4CB7-D2EB-482A-85FB-CB51A2736E63}"/>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8B3FE2C-E12C-46FA-B759-CFF0CC2D9750}"/>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85525DC-E40C-4D13-941B-21BB8B781949}"/>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F617FEFC-2B7C-4E06-A0C7-D00BFD84F653}"/>
                </a:ext>
              </a:extLst>
            </p:cNvPr>
            <p:cNvSpPr txBox="1"/>
            <p:nvPr/>
          </p:nvSpPr>
          <p:spPr>
            <a:xfrm>
              <a:off x="237733" y="2678989"/>
              <a:ext cx="1601533"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Logs, files and media</a:t>
              </a:r>
            </a:p>
            <a:p>
              <a:pPr>
                <a:buSzPct val="90000"/>
                <a:defRPr/>
              </a:pPr>
              <a:r>
                <a:rPr lang="en-US" sz="1020" dirty="0">
                  <a:solidFill>
                    <a:schemeClr val="tx1"/>
                  </a:solidFill>
                </a:rPr>
                <a:t>(unstructured)</a:t>
              </a:r>
            </a:p>
          </p:txBody>
        </p:sp>
      </p:grpSp>
      <p:cxnSp>
        <p:nvCxnSpPr>
          <p:cNvPr id="259" name="Connector: Elbow 258">
            <a:extLst>
              <a:ext uri="{FF2B5EF4-FFF2-40B4-BE49-F238E27FC236}">
                <a16:creationId xmlns:a16="http://schemas.microsoft.com/office/drawing/2014/main" id="{0F97397C-81F2-4CEC-A223-2E10EAB2FA85}"/>
              </a:ext>
            </a:extLst>
          </p:cNvPr>
          <p:cNvCxnSpPr>
            <a:cxnSpLocks/>
          </p:cNvCxnSpPr>
          <p:nvPr/>
        </p:nvCxnSpPr>
        <p:spPr>
          <a:xfrm>
            <a:off x="3512797" y="2673831"/>
            <a:ext cx="1837938" cy="565511"/>
          </a:xfrm>
          <a:prstGeom prst="bentConnector3">
            <a:avLst>
              <a:gd name="adj1" fmla="val 10021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60" name="Rectangle 259">
            <a:extLst>
              <a:ext uri="{FF2B5EF4-FFF2-40B4-BE49-F238E27FC236}">
                <a16:creationId xmlns:a16="http://schemas.microsoft.com/office/drawing/2014/main" id="{2FED0D61-8F69-4B0A-BABA-1D4276ABF84C}"/>
              </a:ext>
            </a:extLst>
          </p:cNvPr>
          <p:cNvSpPr/>
          <p:nvPr/>
        </p:nvSpPr>
        <p:spPr>
          <a:xfrm>
            <a:off x="8538598" y="5630343"/>
            <a:ext cx="1282619" cy="414353"/>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SQL Data Warehouse</a:t>
            </a:r>
          </a:p>
        </p:txBody>
      </p:sp>
      <p:grpSp>
        <p:nvGrpSpPr>
          <p:cNvPr id="261" name="Group 260">
            <a:extLst>
              <a:ext uri="{FF2B5EF4-FFF2-40B4-BE49-F238E27FC236}">
                <a16:creationId xmlns:a16="http://schemas.microsoft.com/office/drawing/2014/main" id="{C86EAB6D-2E17-466A-AB96-63A0AA3CCFB2}"/>
              </a:ext>
            </a:extLst>
          </p:cNvPr>
          <p:cNvGrpSpPr/>
          <p:nvPr/>
        </p:nvGrpSpPr>
        <p:grpSpPr>
          <a:xfrm>
            <a:off x="8909569" y="5036914"/>
            <a:ext cx="540678" cy="530968"/>
            <a:chOff x="2549926" y="1227604"/>
            <a:chExt cx="5177116" cy="5084148"/>
          </a:xfrm>
        </p:grpSpPr>
        <p:sp>
          <p:nvSpPr>
            <p:cNvPr id="262" name="Freeform: Shape 821">
              <a:extLst>
                <a:ext uri="{FF2B5EF4-FFF2-40B4-BE49-F238E27FC236}">
                  <a16:creationId xmlns:a16="http://schemas.microsoft.com/office/drawing/2014/main" id="{1C350012-83BF-4F5E-B5BB-960547DD00DA}"/>
                </a:ext>
              </a:extLst>
            </p:cNvPr>
            <p:cNvSpPr/>
            <p:nvPr/>
          </p:nvSpPr>
          <p:spPr bwMode="auto">
            <a:xfrm>
              <a:off x="2549926" y="1227604"/>
              <a:ext cx="4001266" cy="3614060"/>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677 w 4001268"/>
                <a:gd name="connsiteY5" fmla="*/ 2037434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271 w 4001268"/>
                <a:gd name="connsiteY3" fmla="*/ 1960474 h 3614059"/>
                <a:gd name="connsiteX4" fmla="*/ 3659101 w 4001268"/>
                <a:gd name="connsiteY4" fmla="*/ 3614059 h 3614059"/>
                <a:gd name="connsiteX5" fmla="*/ 3372234 w 4001268"/>
                <a:gd name="connsiteY5" fmla="*/ 3614059 h 3614059"/>
                <a:gd name="connsiteX6" fmla="*/ 3368677 w 4001268"/>
                <a:gd name="connsiteY6" fmla="*/ 2037434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3659101 w 4305542"/>
                <a:gd name="connsiteY0" fmla="*/ 3614059 h 4260500"/>
                <a:gd name="connsiteX1" fmla="*/ 3372234 w 4305542"/>
                <a:gd name="connsiteY1" fmla="*/ 3614059 h 4260500"/>
                <a:gd name="connsiteX2" fmla="*/ 3368677 w 4305542"/>
                <a:gd name="connsiteY2" fmla="*/ 2037434 h 4260500"/>
                <a:gd name="connsiteX3" fmla="*/ 3372234 w 4305542"/>
                <a:gd name="connsiteY3" fmla="*/ 1559139 h 4260500"/>
                <a:gd name="connsiteX4" fmla="*/ 629034 w 4305542"/>
                <a:gd name="connsiteY4" fmla="*/ 1559139 h 4260500"/>
                <a:gd name="connsiteX5" fmla="*/ 629034 w 4305542"/>
                <a:gd name="connsiteY5" fmla="*/ 3614059 h 4260500"/>
                <a:gd name="connsiteX6" fmla="*/ 342168 w 4305542"/>
                <a:gd name="connsiteY6" fmla="*/ 3614059 h 4260500"/>
                <a:gd name="connsiteX7" fmla="*/ 342168 w 4305542"/>
                <a:gd name="connsiteY7" fmla="*/ 1445188 h 4260500"/>
                <a:gd name="connsiteX8" fmla="*/ 0 w 4305542"/>
                <a:gd name="connsiteY8" fmla="*/ 1445188 h 4260500"/>
                <a:gd name="connsiteX9" fmla="*/ 2000634 w 4305542"/>
                <a:gd name="connsiteY9" fmla="*/ 0 h 4260500"/>
                <a:gd name="connsiteX10" fmla="*/ 4001268 w 4305542"/>
                <a:gd name="connsiteY10" fmla="*/ 1445188 h 4260500"/>
                <a:gd name="connsiteX11" fmla="*/ 3659101 w 4305542"/>
                <a:gd name="connsiteY11" fmla="*/ 1445188 h 4260500"/>
                <a:gd name="connsiteX12" fmla="*/ 3657271 w 4305542"/>
                <a:gd name="connsiteY12" fmla="*/ 1960474 h 4260500"/>
                <a:gd name="connsiteX13" fmla="*/ 4305541 w 4305542"/>
                <a:gd name="connsiteY13" fmla="*/ 4260500 h 4260500"/>
                <a:gd name="connsiteX0" fmla="*/ 3659101 w 4001268"/>
                <a:gd name="connsiteY0" fmla="*/ 3614059 h 3614059"/>
                <a:gd name="connsiteX1" fmla="*/ 3372234 w 4001268"/>
                <a:gd name="connsiteY1" fmla="*/ 3614059 h 3614059"/>
                <a:gd name="connsiteX2" fmla="*/ 3368677 w 4001268"/>
                <a:gd name="connsiteY2" fmla="*/ 2037434 h 3614059"/>
                <a:gd name="connsiteX3" fmla="*/ 3372234 w 4001268"/>
                <a:gd name="connsiteY3" fmla="*/ 1559139 h 3614059"/>
                <a:gd name="connsiteX4" fmla="*/ 629034 w 4001268"/>
                <a:gd name="connsiteY4" fmla="*/ 1559139 h 3614059"/>
                <a:gd name="connsiteX5" fmla="*/ 629034 w 4001268"/>
                <a:gd name="connsiteY5" fmla="*/ 3614059 h 3614059"/>
                <a:gd name="connsiteX6" fmla="*/ 342168 w 4001268"/>
                <a:gd name="connsiteY6" fmla="*/ 3614059 h 3614059"/>
                <a:gd name="connsiteX7" fmla="*/ 342168 w 4001268"/>
                <a:gd name="connsiteY7" fmla="*/ 1445188 h 3614059"/>
                <a:gd name="connsiteX8" fmla="*/ 0 w 4001268"/>
                <a:gd name="connsiteY8" fmla="*/ 1445188 h 3614059"/>
                <a:gd name="connsiteX9" fmla="*/ 2000634 w 4001268"/>
                <a:gd name="connsiteY9" fmla="*/ 0 h 3614059"/>
                <a:gd name="connsiteX10" fmla="*/ 4001268 w 4001268"/>
                <a:gd name="connsiteY10" fmla="*/ 1445188 h 3614059"/>
                <a:gd name="connsiteX11" fmla="*/ 3659101 w 4001268"/>
                <a:gd name="connsiteY11" fmla="*/ 1445188 h 3614059"/>
                <a:gd name="connsiteX12" fmla="*/ 3657271 w 4001268"/>
                <a:gd name="connsiteY12" fmla="*/ 1960474 h 3614059"/>
                <a:gd name="connsiteX0" fmla="*/ 3372234 w 4001268"/>
                <a:gd name="connsiteY0" fmla="*/ 3614059 h 3614059"/>
                <a:gd name="connsiteX1" fmla="*/ 3368677 w 4001268"/>
                <a:gd name="connsiteY1" fmla="*/ 2037434 h 3614059"/>
                <a:gd name="connsiteX2" fmla="*/ 3372234 w 4001268"/>
                <a:gd name="connsiteY2" fmla="*/ 1559139 h 3614059"/>
                <a:gd name="connsiteX3" fmla="*/ 629034 w 4001268"/>
                <a:gd name="connsiteY3" fmla="*/ 1559139 h 3614059"/>
                <a:gd name="connsiteX4" fmla="*/ 629034 w 4001268"/>
                <a:gd name="connsiteY4" fmla="*/ 3614059 h 3614059"/>
                <a:gd name="connsiteX5" fmla="*/ 342168 w 4001268"/>
                <a:gd name="connsiteY5" fmla="*/ 3614059 h 3614059"/>
                <a:gd name="connsiteX6" fmla="*/ 342168 w 4001268"/>
                <a:gd name="connsiteY6" fmla="*/ 1445188 h 3614059"/>
                <a:gd name="connsiteX7" fmla="*/ 0 w 4001268"/>
                <a:gd name="connsiteY7" fmla="*/ 1445188 h 3614059"/>
                <a:gd name="connsiteX8" fmla="*/ 2000634 w 4001268"/>
                <a:gd name="connsiteY8" fmla="*/ 0 h 3614059"/>
                <a:gd name="connsiteX9" fmla="*/ 4001268 w 4001268"/>
                <a:gd name="connsiteY9" fmla="*/ 1445188 h 3614059"/>
                <a:gd name="connsiteX10" fmla="*/ 3659101 w 4001268"/>
                <a:gd name="connsiteY10" fmla="*/ 1445188 h 3614059"/>
                <a:gd name="connsiteX11" fmla="*/ 3657271 w 4001268"/>
                <a:gd name="connsiteY11" fmla="*/ 1960474 h 3614059"/>
                <a:gd name="connsiteX0" fmla="*/ 3368677 w 4001268"/>
                <a:gd name="connsiteY0" fmla="*/ 2037434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271 w 4001268"/>
                <a:gd name="connsiteY10" fmla="*/ 1960474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677" y="2037434"/>
                  </a:moveTo>
                  <a:cubicBezTo>
                    <a:pt x="3369863" y="1878002"/>
                    <a:pt x="3371048" y="1718571"/>
                    <a:pt x="3372234" y="1559139"/>
                  </a:cubicBezTo>
                  <a:lnTo>
                    <a:pt x="629034" y="1559139"/>
                  </a:lnTo>
                  <a:lnTo>
                    <a:pt x="629034" y="3614059"/>
                  </a:lnTo>
                  <a:lnTo>
                    <a:pt x="342168" y="3614059"/>
                  </a:lnTo>
                  <a:lnTo>
                    <a:pt x="342168" y="1445188"/>
                  </a:lnTo>
                  <a:lnTo>
                    <a:pt x="0" y="1445188"/>
                  </a:lnTo>
                  <a:lnTo>
                    <a:pt x="2000634" y="0"/>
                  </a:lnTo>
                  <a:lnTo>
                    <a:pt x="4001268" y="1445188"/>
                  </a:lnTo>
                  <a:lnTo>
                    <a:pt x="3659101" y="1445188"/>
                  </a:lnTo>
                  <a:lnTo>
                    <a:pt x="3657271" y="1960474"/>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a:extLst>
                <a:ext uri="{FF2B5EF4-FFF2-40B4-BE49-F238E27FC236}">
                  <a16:creationId xmlns:a16="http://schemas.microsoft.com/office/drawing/2014/main" id="{E75C5F10-581A-4791-89C3-D2BD7A798407}"/>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a:extLst>
                <a:ext uri="{FF2B5EF4-FFF2-40B4-BE49-F238E27FC236}">
                  <a16:creationId xmlns:a16="http://schemas.microsoft.com/office/drawing/2014/main" id="{38813922-ABC8-440B-89B1-1C757DF7739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a:extLst>
                <a:ext uri="{FF2B5EF4-FFF2-40B4-BE49-F238E27FC236}">
                  <a16:creationId xmlns:a16="http://schemas.microsoft.com/office/drawing/2014/main" id="{9175A45D-430A-4374-91A2-F737F0D356CB}"/>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a:extLst>
                <a:ext uri="{FF2B5EF4-FFF2-40B4-BE49-F238E27FC236}">
                  <a16:creationId xmlns:a16="http://schemas.microsoft.com/office/drawing/2014/main" id="{5D78E5FA-611F-46C4-96FA-FE2A4512F6E0}"/>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a:extLst>
                <a:ext uri="{FF2B5EF4-FFF2-40B4-BE49-F238E27FC236}">
                  <a16:creationId xmlns:a16="http://schemas.microsoft.com/office/drawing/2014/main" id="{4703E2DF-1870-4734-891D-F510EEABD9B3}"/>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a:extLst>
                <a:ext uri="{FF2B5EF4-FFF2-40B4-BE49-F238E27FC236}">
                  <a16:creationId xmlns:a16="http://schemas.microsoft.com/office/drawing/2014/main" id="{8841FAF6-BBC1-49D9-BC7A-726AA36CB849}"/>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9" name="Cylinder 828">
              <a:extLst>
                <a:ext uri="{FF2B5EF4-FFF2-40B4-BE49-F238E27FC236}">
                  <a16:creationId xmlns:a16="http://schemas.microsoft.com/office/drawing/2014/main" id="{2C71583C-A581-4156-8102-EF42925AE9A1}"/>
                </a:ext>
              </a:extLst>
            </p:cNvPr>
            <p:cNvSpPr/>
            <p:nvPr/>
          </p:nvSpPr>
          <p:spPr bwMode="auto">
            <a:xfrm>
              <a:off x="5335724" y="3170126"/>
              <a:ext cx="2391318" cy="3141626"/>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grpSp>
      <p:grpSp>
        <p:nvGrpSpPr>
          <p:cNvPr id="270" name="Group 269">
            <a:extLst>
              <a:ext uri="{FF2B5EF4-FFF2-40B4-BE49-F238E27FC236}">
                <a16:creationId xmlns:a16="http://schemas.microsoft.com/office/drawing/2014/main" id="{1F707A0E-EBD6-4AC2-A00F-4CA7B6831760}"/>
              </a:ext>
            </a:extLst>
          </p:cNvPr>
          <p:cNvGrpSpPr/>
          <p:nvPr/>
        </p:nvGrpSpPr>
        <p:grpSpPr>
          <a:xfrm>
            <a:off x="2510368" y="2438221"/>
            <a:ext cx="1373656" cy="744662"/>
            <a:chOff x="2520437" y="2198161"/>
            <a:chExt cx="1346844" cy="730127"/>
          </a:xfrm>
        </p:grpSpPr>
        <p:sp>
          <p:nvSpPr>
            <p:cNvPr id="271" name="Rectangle 270">
              <a:extLst>
                <a:ext uri="{FF2B5EF4-FFF2-40B4-BE49-F238E27FC236}">
                  <a16:creationId xmlns:a16="http://schemas.microsoft.com/office/drawing/2014/main" id="{9AD7FDE5-E623-48DC-8914-03F0618E4AD5}"/>
                </a:ext>
              </a:extLst>
            </p:cNvPr>
            <p:cNvSpPr/>
            <p:nvPr/>
          </p:nvSpPr>
          <p:spPr>
            <a:xfrm>
              <a:off x="2520437" y="2678989"/>
              <a:ext cx="1346844" cy="249299"/>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Factory </a:t>
              </a:r>
            </a:p>
          </p:txBody>
        </p:sp>
        <p:grpSp>
          <p:nvGrpSpPr>
            <p:cNvPr id="272" name="Group 271">
              <a:extLst>
                <a:ext uri="{FF2B5EF4-FFF2-40B4-BE49-F238E27FC236}">
                  <a16:creationId xmlns:a16="http://schemas.microsoft.com/office/drawing/2014/main" id="{DC0A4B81-3AF4-4932-865E-06B45F5D88B8}"/>
                </a:ext>
              </a:extLst>
            </p:cNvPr>
            <p:cNvGrpSpPr/>
            <p:nvPr/>
          </p:nvGrpSpPr>
          <p:grpSpPr>
            <a:xfrm>
              <a:off x="2935903" y="2198161"/>
              <a:ext cx="423284" cy="416651"/>
              <a:chOff x="5279190" y="5401430"/>
              <a:chExt cx="1101836" cy="1106637"/>
            </a:xfrm>
          </p:grpSpPr>
          <p:sp>
            <p:nvSpPr>
              <p:cNvPr id="273" name="Freeform: Shape 815">
                <a:extLst>
                  <a:ext uri="{FF2B5EF4-FFF2-40B4-BE49-F238E27FC236}">
                    <a16:creationId xmlns:a16="http://schemas.microsoft.com/office/drawing/2014/main" id="{07C4F03A-58E5-454A-AC1E-467974685FF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274" name="Freeform: Shape 816">
                <a:extLst>
                  <a:ext uri="{FF2B5EF4-FFF2-40B4-BE49-F238E27FC236}">
                    <a16:creationId xmlns:a16="http://schemas.microsoft.com/office/drawing/2014/main" id="{54605F23-E3F0-4DA2-AEAF-C8A905FE75DF}"/>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275" name="Freeform: Shape 817">
                <a:extLst>
                  <a:ext uri="{FF2B5EF4-FFF2-40B4-BE49-F238E27FC236}">
                    <a16:creationId xmlns:a16="http://schemas.microsoft.com/office/drawing/2014/main" id="{BB11126C-B688-48EB-B60F-BD89518AB719}"/>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276" name="Freeform: Shape 818">
                <a:extLst>
                  <a:ext uri="{FF2B5EF4-FFF2-40B4-BE49-F238E27FC236}">
                    <a16:creationId xmlns:a16="http://schemas.microsoft.com/office/drawing/2014/main" id="{CA725C66-B312-4653-9868-6815CE2A73BC}"/>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277" name="Freeform: Shape 819">
                <a:extLst>
                  <a:ext uri="{FF2B5EF4-FFF2-40B4-BE49-F238E27FC236}">
                    <a16:creationId xmlns:a16="http://schemas.microsoft.com/office/drawing/2014/main" id="{6AEE122C-99EE-4B2E-BE2A-E6B7A3B1842A}"/>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solidFill>
                <a:srgbClr val="F7F7F7"/>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grpSp>
      </p:grpSp>
      <p:cxnSp>
        <p:nvCxnSpPr>
          <p:cNvPr id="280" name="Straight Arrow Connector 279">
            <a:extLst>
              <a:ext uri="{FF2B5EF4-FFF2-40B4-BE49-F238E27FC236}">
                <a16:creationId xmlns:a16="http://schemas.microsoft.com/office/drawing/2014/main" id="{7910CEFA-C471-4C66-8C07-4F385DACF086}"/>
              </a:ext>
            </a:extLst>
          </p:cNvPr>
          <p:cNvCxnSpPr/>
          <p:nvPr/>
        </p:nvCxnSpPr>
        <p:spPr>
          <a:xfrm>
            <a:off x="1912909" y="2808982"/>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AA29EC2D-6304-4585-85B3-80F78D891047}"/>
              </a:ext>
            </a:extLst>
          </p:cNvPr>
          <p:cNvCxnSpPr/>
          <p:nvPr/>
        </p:nvCxnSpPr>
        <p:spPr>
          <a:xfrm>
            <a:off x="1912909" y="5510703"/>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282" name="Rectangle 281">
            <a:extLst>
              <a:ext uri="{FF2B5EF4-FFF2-40B4-BE49-F238E27FC236}">
                <a16:creationId xmlns:a16="http://schemas.microsoft.com/office/drawing/2014/main" id="{3DC85DC7-FD33-4616-9BE1-137789AC3156}"/>
              </a:ext>
            </a:extLst>
          </p:cNvPr>
          <p:cNvSpPr/>
          <p:nvPr/>
        </p:nvSpPr>
        <p:spPr>
          <a:xfrm>
            <a:off x="2510368" y="5630343"/>
            <a:ext cx="1373656" cy="254262"/>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Factory </a:t>
            </a:r>
          </a:p>
        </p:txBody>
      </p:sp>
      <p:cxnSp>
        <p:nvCxnSpPr>
          <p:cNvPr id="289" name="Straight Arrow Connector 288">
            <a:extLst>
              <a:ext uri="{FF2B5EF4-FFF2-40B4-BE49-F238E27FC236}">
                <a16:creationId xmlns:a16="http://schemas.microsoft.com/office/drawing/2014/main" id="{834B2AF8-8B8B-4D62-93E2-E9C23846821F}"/>
              </a:ext>
            </a:extLst>
          </p:cNvPr>
          <p:cNvCxnSpPr>
            <a:cxnSpLocks/>
          </p:cNvCxnSpPr>
          <p:nvPr/>
        </p:nvCxnSpPr>
        <p:spPr>
          <a:xfrm>
            <a:off x="10748818" y="5347258"/>
            <a:ext cx="156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E388B3-831E-4F61-A77C-D53D371AAC2B}"/>
              </a:ext>
            </a:extLst>
          </p:cNvPr>
          <p:cNvCxnSpPr>
            <a:cxnSpLocks/>
            <a:endCxn id="134" idx="2"/>
          </p:cNvCxnSpPr>
          <p:nvPr/>
        </p:nvCxnSpPr>
        <p:spPr>
          <a:xfrm flipV="1">
            <a:off x="3516902" y="4006064"/>
            <a:ext cx="1840750" cy="1402036"/>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21" name="Rectangle 320">
            <a:extLst>
              <a:ext uri="{FF2B5EF4-FFF2-40B4-BE49-F238E27FC236}">
                <a16:creationId xmlns:a16="http://schemas.microsoft.com/office/drawing/2014/main" id="{F939C422-6534-4F2C-90A8-D5E820939E7B}"/>
              </a:ext>
            </a:extLst>
          </p:cNvPr>
          <p:cNvSpPr/>
          <p:nvPr/>
        </p:nvSpPr>
        <p:spPr>
          <a:xfrm>
            <a:off x="6783047" y="2450752"/>
            <a:ext cx="1457038" cy="258971"/>
          </a:xfrm>
          <a:prstGeom prst="rect">
            <a:avLst/>
          </a:prstGeom>
          <a:noFill/>
        </p:spPr>
        <p:txBody>
          <a:bodyPr wrap="square" lIns="93260" tIns="46630" rIns="93260" bIns="46630" rtlCol="0">
            <a:spAutoFit/>
          </a:bodyPr>
          <a:lstStyle/>
          <a:p>
            <a:pPr algn="ctr" defTabSz="951156">
              <a:defRPr/>
            </a:pPr>
            <a:r>
              <a:rPr lang="en-US" sz="1020" kern="0" dirty="0">
                <a:solidFill>
                  <a:srgbClr val="505050"/>
                </a:solidFill>
                <a:latin typeface="Segoe UI Semibold" panose="020B0702040204020203" pitchFamily="34" charset="0"/>
                <a:cs typeface="Segoe UI Semibold" panose="020B0702040204020203" pitchFamily="34" charset="0"/>
              </a:rPr>
              <a:t>Azure Databricks</a:t>
            </a:r>
          </a:p>
        </p:txBody>
      </p:sp>
      <p:grpSp>
        <p:nvGrpSpPr>
          <p:cNvPr id="322" name="Group 321">
            <a:extLst>
              <a:ext uri="{FF2B5EF4-FFF2-40B4-BE49-F238E27FC236}">
                <a16:creationId xmlns:a16="http://schemas.microsoft.com/office/drawing/2014/main" id="{31ED10B4-7241-4C52-8B37-0E9C0650FC35}"/>
              </a:ext>
            </a:extLst>
          </p:cNvPr>
          <p:cNvGrpSpPr/>
          <p:nvPr/>
        </p:nvGrpSpPr>
        <p:grpSpPr>
          <a:xfrm>
            <a:off x="7268265" y="2047051"/>
            <a:ext cx="486602" cy="397005"/>
            <a:chOff x="5818113" y="2550840"/>
            <a:chExt cx="529278" cy="431824"/>
          </a:xfrm>
        </p:grpSpPr>
        <p:sp>
          <p:nvSpPr>
            <p:cNvPr id="323" name="Diamond 322">
              <a:extLst>
                <a:ext uri="{FF2B5EF4-FFF2-40B4-BE49-F238E27FC236}">
                  <a16:creationId xmlns:a16="http://schemas.microsoft.com/office/drawing/2014/main" id="{C41A3D39-37C6-446F-842B-039171E01E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4" name="Freeform: Shape 323">
              <a:extLst>
                <a:ext uri="{FF2B5EF4-FFF2-40B4-BE49-F238E27FC236}">
                  <a16:creationId xmlns:a16="http://schemas.microsoft.com/office/drawing/2014/main" id="{D8BDA016-0F52-4520-BA8D-20ED4F079017}"/>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325" name="Rectangle 324">
            <a:extLst>
              <a:ext uri="{FF2B5EF4-FFF2-40B4-BE49-F238E27FC236}">
                <a16:creationId xmlns:a16="http://schemas.microsoft.com/office/drawing/2014/main" id="{1767717F-8167-4551-914C-05F2557858D2}"/>
              </a:ext>
            </a:extLst>
          </p:cNvPr>
          <p:cNvSpPr/>
          <p:nvPr/>
        </p:nvSpPr>
        <p:spPr>
          <a:xfrm>
            <a:off x="6931755" y="3889545"/>
            <a:ext cx="1159622" cy="249299"/>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HDInsight</a:t>
            </a:r>
          </a:p>
        </p:txBody>
      </p:sp>
      <p:sp>
        <p:nvSpPr>
          <p:cNvPr id="326" name="Rectangle 325">
            <a:extLst>
              <a:ext uri="{FF2B5EF4-FFF2-40B4-BE49-F238E27FC236}">
                <a16:creationId xmlns:a16="http://schemas.microsoft.com/office/drawing/2014/main" id="{4B0C19E4-EF1B-4DAB-8998-7B8FDBE0B031}"/>
              </a:ext>
            </a:extLst>
          </p:cNvPr>
          <p:cNvSpPr/>
          <p:nvPr/>
        </p:nvSpPr>
        <p:spPr>
          <a:xfrm>
            <a:off x="6783047" y="3168770"/>
            <a:ext cx="1457038" cy="254262"/>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Data Lake Analytics</a:t>
            </a:r>
          </a:p>
        </p:txBody>
      </p:sp>
      <p:cxnSp>
        <p:nvCxnSpPr>
          <p:cNvPr id="327" name="Connector: Elbow 326">
            <a:extLst>
              <a:ext uri="{FF2B5EF4-FFF2-40B4-BE49-F238E27FC236}">
                <a16:creationId xmlns:a16="http://schemas.microsoft.com/office/drawing/2014/main" id="{EA6A537B-325F-43FC-B842-3B24469B9110}"/>
              </a:ext>
            </a:extLst>
          </p:cNvPr>
          <p:cNvCxnSpPr>
            <a:cxnSpLocks/>
          </p:cNvCxnSpPr>
          <p:nvPr/>
        </p:nvCxnSpPr>
        <p:spPr>
          <a:xfrm flipV="1">
            <a:off x="5753386" y="2273546"/>
            <a:ext cx="1312273" cy="1162052"/>
          </a:xfrm>
          <a:prstGeom prst="bentConnector3">
            <a:avLst>
              <a:gd name="adj1" fmla="val 61253"/>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8" name="Connector: Elbow 327">
            <a:extLst>
              <a:ext uri="{FF2B5EF4-FFF2-40B4-BE49-F238E27FC236}">
                <a16:creationId xmlns:a16="http://schemas.microsoft.com/office/drawing/2014/main" id="{575D27D1-F0EE-4A96-8223-7D046A17CDA5}"/>
              </a:ext>
            </a:extLst>
          </p:cNvPr>
          <p:cNvCxnSpPr>
            <a:cxnSpLocks/>
          </p:cNvCxnSpPr>
          <p:nvPr/>
        </p:nvCxnSpPr>
        <p:spPr>
          <a:xfrm rot="16200000" flipH="1">
            <a:off x="7185912" y="3069515"/>
            <a:ext cx="2726945" cy="1102860"/>
          </a:xfrm>
          <a:prstGeom prst="bentConnector3">
            <a:avLst>
              <a:gd name="adj1" fmla="val 126"/>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1507B0B4-5447-4FFC-9E51-E06B19F0BDDB}"/>
              </a:ext>
            </a:extLst>
          </p:cNvPr>
          <p:cNvSpPr/>
          <p:nvPr/>
        </p:nvSpPr>
        <p:spPr>
          <a:xfrm>
            <a:off x="11063344" y="5628025"/>
            <a:ext cx="889721" cy="414353"/>
          </a:xfrm>
          <a:prstGeom prst="rect">
            <a:avLst/>
          </a:prstGeom>
        </p:spPr>
        <p:txBody>
          <a:bodyPr wrap="non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Analytical </a:t>
            </a:r>
            <a:b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dashboards</a:t>
            </a:r>
          </a:p>
        </p:txBody>
      </p:sp>
      <p:grpSp>
        <p:nvGrpSpPr>
          <p:cNvPr id="163" name="Group 162">
            <a:extLst>
              <a:ext uri="{FF2B5EF4-FFF2-40B4-BE49-F238E27FC236}">
                <a16:creationId xmlns:a16="http://schemas.microsoft.com/office/drawing/2014/main" id="{F7441653-259D-41C1-A764-687C20920FE4}"/>
              </a:ext>
            </a:extLst>
          </p:cNvPr>
          <p:cNvGrpSpPr/>
          <p:nvPr/>
        </p:nvGrpSpPr>
        <p:grpSpPr>
          <a:xfrm>
            <a:off x="11007345" y="4917098"/>
            <a:ext cx="1001716" cy="591067"/>
            <a:chOff x="10791630" y="4209709"/>
            <a:chExt cx="982164" cy="579530"/>
          </a:xfrm>
        </p:grpSpPr>
        <p:sp useBgFill="1">
          <p:nvSpPr>
            <p:cNvPr id="164" name="Freeform 50">
              <a:extLst>
                <a:ext uri="{FF2B5EF4-FFF2-40B4-BE49-F238E27FC236}">
                  <a16:creationId xmlns:a16="http://schemas.microsoft.com/office/drawing/2014/main" id="{1819E24B-168E-4D10-9055-1200D53E3110}"/>
                </a:ext>
              </a:extLst>
            </p:cNvPr>
            <p:cNvSpPr>
              <a:spLocks noChangeArrowheads="1"/>
            </p:cNvSpPr>
            <p:nvPr/>
          </p:nvSpPr>
          <p:spPr bwMode="auto">
            <a:xfrm>
              <a:off x="11339477" y="4489574"/>
              <a:ext cx="434317" cy="299665"/>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65" name="Freeform 52">
              <a:extLst>
                <a:ext uri="{FF2B5EF4-FFF2-40B4-BE49-F238E27FC236}">
                  <a16:creationId xmlns:a16="http://schemas.microsoft.com/office/drawing/2014/main" id="{704E55EE-DFB8-4A85-A551-C898D748DEAB}"/>
                </a:ext>
              </a:extLst>
            </p:cNvPr>
            <p:cNvSpPr>
              <a:spLocks noChangeArrowheads="1"/>
            </p:cNvSpPr>
            <p:nvPr/>
          </p:nvSpPr>
          <p:spPr bwMode="auto">
            <a:xfrm>
              <a:off x="10910440" y="4209709"/>
              <a:ext cx="748504" cy="472601"/>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66" name="Line 54">
              <a:extLst>
                <a:ext uri="{FF2B5EF4-FFF2-40B4-BE49-F238E27FC236}">
                  <a16:creationId xmlns:a16="http://schemas.microsoft.com/office/drawing/2014/main" id="{1C2EC9F1-AB42-49BC-BB11-D01F4E9E30F7}"/>
                </a:ext>
              </a:extLst>
            </p:cNvPr>
            <p:cNvSpPr>
              <a:spLocks noChangeShapeType="1"/>
            </p:cNvSpPr>
            <p:nvPr/>
          </p:nvSpPr>
          <p:spPr bwMode="auto">
            <a:xfrm flipH="1">
              <a:off x="11348717" y="4565480"/>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67" name="Line 55">
              <a:extLst>
                <a:ext uri="{FF2B5EF4-FFF2-40B4-BE49-F238E27FC236}">
                  <a16:creationId xmlns:a16="http://schemas.microsoft.com/office/drawing/2014/main" id="{305F2972-D103-4555-857D-4C9C52D75E65}"/>
                </a:ext>
              </a:extLst>
            </p:cNvPr>
            <p:cNvSpPr>
              <a:spLocks noChangeShapeType="1"/>
            </p:cNvSpPr>
            <p:nvPr/>
          </p:nvSpPr>
          <p:spPr bwMode="auto">
            <a:xfrm flipH="1">
              <a:off x="11484689" y="4618944"/>
              <a:ext cx="116170"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68" name="Line 56">
              <a:extLst>
                <a:ext uri="{FF2B5EF4-FFF2-40B4-BE49-F238E27FC236}">
                  <a16:creationId xmlns:a16="http://schemas.microsoft.com/office/drawing/2014/main" id="{358EBC8E-FBD5-4E0F-8FE9-933B1E14C263}"/>
                </a:ext>
              </a:extLst>
            </p:cNvPr>
            <p:cNvSpPr>
              <a:spLocks noChangeShapeType="1"/>
            </p:cNvSpPr>
            <p:nvPr/>
          </p:nvSpPr>
          <p:spPr bwMode="auto">
            <a:xfrm flipH="1">
              <a:off x="11348717" y="4512015"/>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69" name="Freeform 57">
              <a:extLst>
                <a:ext uri="{FF2B5EF4-FFF2-40B4-BE49-F238E27FC236}">
                  <a16:creationId xmlns:a16="http://schemas.microsoft.com/office/drawing/2014/main" id="{31772E23-A98F-4DCD-BA8B-3E6A52FE74AE}"/>
                </a:ext>
              </a:extLst>
            </p:cNvPr>
            <p:cNvSpPr>
              <a:spLocks noChangeArrowheads="1"/>
            </p:cNvSpPr>
            <p:nvPr/>
          </p:nvSpPr>
          <p:spPr bwMode="auto">
            <a:xfrm>
              <a:off x="11402843" y="4369442"/>
              <a:ext cx="80526" cy="80527"/>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70" name="Freeform 58">
              <a:extLst>
                <a:ext uri="{FF2B5EF4-FFF2-40B4-BE49-F238E27FC236}">
                  <a16:creationId xmlns:a16="http://schemas.microsoft.com/office/drawing/2014/main" id="{BD24633A-B61E-4B24-A951-830D572C17B1}"/>
                </a:ext>
              </a:extLst>
            </p:cNvPr>
            <p:cNvSpPr>
              <a:spLocks noChangeArrowheads="1"/>
            </p:cNvSpPr>
            <p:nvPr/>
          </p:nvSpPr>
          <p:spPr bwMode="auto">
            <a:xfrm>
              <a:off x="11134859" y="4436769"/>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71" name="Freeform 59">
              <a:extLst>
                <a:ext uri="{FF2B5EF4-FFF2-40B4-BE49-F238E27FC236}">
                  <a16:creationId xmlns:a16="http://schemas.microsoft.com/office/drawing/2014/main" id="{134E18F9-1DC1-4681-A62E-84FCEBD9348A}"/>
                </a:ext>
              </a:extLst>
            </p:cNvPr>
            <p:cNvSpPr>
              <a:spLocks noChangeArrowheads="1"/>
            </p:cNvSpPr>
            <p:nvPr/>
          </p:nvSpPr>
          <p:spPr bwMode="auto">
            <a:xfrm>
              <a:off x="11000207" y="4302117"/>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72" name="Freeform 60">
              <a:extLst>
                <a:ext uri="{FF2B5EF4-FFF2-40B4-BE49-F238E27FC236}">
                  <a16:creationId xmlns:a16="http://schemas.microsoft.com/office/drawing/2014/main" id="{612EF672-A469-42FA-A3F5-CB97986F29C1}"/>
                </a:ext>
              </a:extLst>
            </p:cNvPr>
            <p:cNvSpPr>
              <a:spLocks noChangeArrowheads="1"/>
            </p:cNvSpPr>
            <p:nvPr/>
          </p:nvSpPr>
          <p:spPr bwMode="auto">
            <a:xfrm>
              <a:off x="11309115" y="4275715"/>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73" name="Freeform 61">
              <a:extLst>
                <a:ext uri="{FF2B5EF4-FFF2-40B4-BE49-F238E27FC236}">
                  <a16:creationId xmlns:a16="http://schemas.microsoft.com/office/drawing/2014/main" id="{4BEB76EC-4A95-40EF-B2C8-3179AB34A2F1}"/>
                </a:ext>
              </a:extLst>
            </p:cNvPr>
            <p:cNvSpPr>
              <a:spLocks noChangeArrowheads="1"/>
            </p:cNvSpPr>
            <p:nvPr/>
          </p:nvSpPr>
          <p:spPr bwMode="auto">
            <a:xfrm>
              <a:off x="11497890" y="4275715"/>
              <a:ext cx="80526"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74" name="Line 62">
              <a:extLst>
                <a:ext uri="{FF2B5EF4-FFF2-40B4-BE49-F238E27FC236}">
                  <a16:creationId xmlns:a16="http://schemas.microsoft.com/office/drawing/2014/main" id="{F1F03735-CD49-40A1-8AB7-80276B50D76D}"/>
                </a:ext>
              </a:extLst>
            </p:cNvPr>
            <p:cNvSpPr>
              <a:spLocks noChangeShapeType="1"/>
            </p:cNvSpPr>
            <p:nvPr/>
          </p:nvSpPr>
          <p:spPr bwMode="auto">
            <a:xfrm flipV="1">
              <a:off x="11478089" y="4348321"/>
              <a:ext cx="38284" cy="40924"/>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89" name="Line 63">
              <a:extLst>
                <a:ext uri="{FF2B5EF4-FFF2-40B4-BE49-F238E27FC236}">
                  <a16:creationId xmlns:a16="http://schemas.microsoft.com/office/drawing/2014/main" id="{B03067CD-340D-45D0-9A0D-621ED4BF0486}"/>
                </a:ext>
              </a:extLst>
            </p:cNvPr>
            <p:cNvSpPr>
              <a:spLocks noChangeShapeType="1"/>
            </p:cNvSpPr>
            <p:nvPr/>
          </p:nvSpPr>
          <p:spPr bwMode="auto">
            <a:xfrm>
              <a:off x="11371160" y="4349641"/>
              <a:ext cx="38283" cy="38283"/>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90" name="Line 64">
              <a:extLst>
                <a:ext uri="{FF2B5EF4-FFF2-40B4-BE49-F238E27FC236}">
                  <a16:creationId xmlns:a16="http://schemas.microsoft.com/office/drawing/2014/main" id="{16230F87-1FEC-439E-ACF4-F02AD1C1AA00}"/>
                </a:ext>
              </a:extLst>
            </p:cNvPr>
            <p:cNvSpPr>
              <a:spLocks noChangeShapeType="1"/>
            </p:cNvSpPr>
            <p:nvPr/>
          </p:nvSpPr>
          <p:spPr bwMode="auto">
            <a:xfrm flipV="1">
              <a:off x="11210106" y="4348320"/>
              <a:ext cx="112210" cy="10957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91" name="Line 65">
              <a:extLst>
                <a:ext uri="{FF2B5EF4-FFF2-40B4-BE49-F238E27FC236}">
                  <a16:creationId xmlns:a16="http://schemas.microsoft.com/office/drawing/2014/main" id="{2F19C2FB-4914-44B8-9087-C95A1CCB5204}"/>
                </a:ext>
              </a:extLst>
            </p:cNvPr>
            <p:cNvSpPr>
              <a:spLocks noChangeShapeType="1"/>
            </p:cNvSpPr>
            <p:nvPr/>
          </p:nvSpPr>
          <p:spPr bwMode="auto">
            <a:xfrm>
              <a:off x="11062253" y="4377363"/>
              <a:ext cx="79207" cy="79207"/>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92" name="Freeform 66">
              <a:extLst>
                <a:ext uri="{FF2B5EF4-FFF2-40B4-BE49-F238E27FC236}">
                  <a16:creationId xmlns:a16="http://schemas.microsoft.com/office/drawing/2014/main" id="{5B417D6D-2E8A-459B-BC10-FB638FC797E9}"/>
                </a:ext>
              </a:extLst>
            </p:cNvPr>
            <p:cNvSpPr>
              <a:spLocks noChangeArrowheads="1"/>
            </p:cNvSpPr>
            <p:nvPr/>
          </p:nvSpPr>
          <p:spPr bwMode="auto">
            <a:xfrm>
              <a:off x="10791630" y="4489574"/>
              <a:ext cx="493722" cy="299665"/>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grpSp>
          <p:nvGrpSpPr>
            <p:cNvPr id="193" name="Group 192">
              <a:extLst>
                <a:ext uri="{FF2B5EF4-FFF2-40B4-BE49-F238E27FC236}">
                  <a16:creationId xmlns:a16="http://schemas.microsoft.com/office/drawing/2014/main" id="{FF51DAA2-2863-4E8F-86EC-6AD904A0F6EC}"/>
                </a:ext>
              </a:extLst>
            </p:cNvPr>
            <p:cNvGrpSpPr/>
            <p:nvPr/>
          </p:nvGrpSpPr>
          <p:grpSpPr>
            <a:xfrm>
              <a:off x="10913128" y="4544291"/>
              <a:ext cx="243440" cy="185324"/>
              <a:chOff x="2502877" y="2643553"/>
              <a:chExt cx="3651737" cy="2779942"/>
            </a:xfrm>
          </p:grpSpPr>
          <p:cxnSp>
            <p:nvCxnSpPr>
              <p:cNvPr id="194" name="Straight Connector 193">
                <a:extLst>
                  <a:ext uri="{FF2B5EF4-FFF2-40B4-BE49-F238E27FC236}">
                    <a16:creationId xmlns:a16="http://schemas.microsoft.com/office/drawing/2014/main" id="{516AD544-6201-45C9-897A-137EA051B341}"/>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C204B4F-74D1-41D0-B6E6-14A9BFBA13D9}"/>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25BE65D-501A-43FA-8794-4B30567583DE}"/>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E81256F-CDFF-428E-8EE6-8AF61A73779C}"/>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8" name="Freeform: Shape 581">
                <a:extLst>
                  <a:ext uri="{FF2B5EF4-FFF2-40B4-BE49-F238E27FC236}">
                    <a16:creationId xmlns:a16="http://schemas.microsoft.com/office/drawing/2014/main" id="{ABCA9376-5721-4177-A180-4158936EF57B}"/>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01" name="Group 200">
            <a:extLst>
              <a:ext uri="{FF2B5EF4-FFF2-40B4-BE49-F238E27FC236}">
                <a16:creationId xmlns:a16="http://schemas.microsoft.com/office/drawing/2014/main" id="{6E546D94-5FDD-418C-9920-0B21F523E59A}"/>
              </a:ext>
            </a:extLst>
          </p:cNvPr>
          <p:cNvGrpSpPr/>
          <p:nvPr/>
        </p:nvGrpSpPr>
        <p:grpSpPr>
          <a:xfrm>
            <a:off x="7362549" y="2790867"/>
            <a:ext cx="291392" cy="382818"/>
            <a:chOff x="2494421" y="4564004"/>
            <a:chExt cx="338257" cy="444388"/>
          </a:xfrm>
          <a:noFill/>
        </p:grpSpPr>
        <p:sp>
          <p:nvSpPr>
            <p:cNvPr id="202" name="Cylinder 513">
              <a:extLst>
                <a:ext uri="{FF2B5EF4-FFF2-40B4-BE49-F238E27FC236}">
                  <a16:creationId xmlns:a16="http://schemas.microsoft.com/office/drawing/2014/main" id="{A6BEC312-F5D4-45D4-B4FD-25F3C889B05F}"/>
                </a:ext>
              </a:extLst>
            </p:cNvPr>
            <p:cNvSpPr/>
            <p:nvPr/>
          </p:nvSpPr>
          <p:spPr bwMode="auto">
            <a:xfrm>
              <a:off x="2494421" y="4564004"/>
              <a:ext cx="338257" cy="444388"/>
            </a:xfrm>
            <a:prstGeom prst="can">
              <a:avLst>
                <a:gd name="adj" fmla="val 39530"/>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sp>
          <p:nvSpPr>
            <p:cNvPr id="203" name="Freeform: Shape 202">
              <a:extLst>
                <a:ext uri="{FF2B5EF4-FFF2-40B4-BE49-F238E27FC236}">
                  <a16:creationId xmlns:a16="http://schemas.microsoft.com/office/drawing/2014/main" id="{5CF0391A-13FC-43DE-96DA-0FD17CD5F2E4}"/>
                </a:ext>
              </a:extLst>
            </p:cNvPr>
            <p:cNvSpPr/>
            <p:nvPr/>
          </p:nvSpPr>
          <p:spPr>
            <a:xfrm>
              <a:off x="2494421" y="4795838"/>
              <a:ext cx="338257" cy="34350"/>
            </a:xfrm>
            <a:custGeom>
              <a:avLst/>
              <a:gdLst>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476398 w 477631"/>
                <a:gd name="connsiteY10" fmla="*/ 179686 h 267141"/>
                <a:gd name="connsiteX11" fmla="*/ 238816 w 477631"/>
                <a:gd name="connsiteY11" fmla="*/ 267141 h 267141"/>
                <a:gd name="connsiteX12" fmla="*/ 1233 w 477631"/>
                <a:gd name="connsiteY12" fmla="*/ 179686 h 267141"/>
                <a:gd name="connsiteX13" fmla="*/ 365 w 477631"/>
                <a:gd name="connsiteY13" fmla="*/ 172672 h 267141"/>
                <a:gd name="connsiteX14" fmla="*/ 0 w 477631"/>
                <a:gd name="connsiteY14" fmla="*/ 172672 h 267141"/>
                <a:gd name="connsiteX15" fmla="*/ 0 w 477631"/>
                <a:gd name="connsiteY15" fmla="*/ 169725 h 267141"/>
                <a:gd name="connsiteX16" fmla="*/ 0 w 477631"/>
                <a:gd name="connsiteY16" fmla="*/ 24653 h 267141"/>
                <a:gd name="connsiteX17" fmla="*/ 5131 w 477631"/>
                <a:gd name="connsiteY17" fmla="*/ 28952 h 267141"/>
                <a:gd name="connsiteX18" fmla="*/ 68189 w 477631"/>
                <a:gd name="connsiteY18" fmla="*/ 47015 h 267141"/>
                <a:gd name="connsiteX19" fmla="*/ 150359 w 477631"/>
                <a:gd name="connsiteY19" fmla="*/ 9350 h 267141"/>
                <a:gd name="connsiteX20" fmla="*/ 152449 w 477631"/>
                <a:gd name="connsiteY20" fmla="*/ 4694 h 267141"/>
                <a:gd name="connsiteX21" fmla="*/ 154539 w 477631"/>
                <a:gd name="connsiteY21" fmla="*/ 9350 h 267141"/>
                <a:gd name="connsiteX22" fmla="*/ 236708 w 477631"/>
                <a:gd name="connsiteY22" fmla="*/ 47015 h 267141"/>
                <a:gd name="connsiteX23" fmla="*/ 318878 w 477631"/>
                <a:gd name="connsiteY23" fmla="*/ 9350 h 267141"/>
                <a:gd name="connsiteX24" fmla="*/ 323075 w 477631"/>
                <a:gd name="connsiteY24" fmla="*/ 0 h 267141"/>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238816 w 477631"/>
                <a:gd name="connsiteY10" fmla="*/ 267141 h 267141"/>
                <a:gd name="connsiteX11" fmla="*/ 1233 w 477631"/>
                <a:gd name="connsiteY11" fmla="*/ 179686 h 267141"/>
                <a:gd name="connsiteX12" fmla="*/ 365 w 477631"/>
                <a:gd name="connsiteY12" fmla="*/ 172672 h 267141"/>
                <a:gd name="connsiteX13" fmla="*/ 0 w 477631"/>
                <a:gd name="connsiteY13" fmla="*/ 172672 h 267141"/>
                <a:gd name="connsiteX14" fmla="*/ 0 w 477631"/>
                <a:gd name="connsiteY14" fmla="*/ 169725 h 267141"/>
                <a:gd name="connsiteX15" fmla="*/ 0 w 477631"/>
                <a:gd name="connsiteY15" fmla="*/ 24653 h 267141"/>
                <a:gd name="connsiteX16" fmla="*/ 5131 w 477631"/>
                <a:gd name="connsiteY16" fmla="*/ 28952 h 267141"/>
                <a:gd name="connsiteX17" fmla="*/ 68189 w 477631"/>
                <a:gd name="connsiteY17" fmla="*/ 47015 h 267141"/>
                <a:gd name="connsiteX18" fmla="*/ 150359 w 477631"/>
                <a:gd name="connsiteY18" fmla="*/ 9350 h 267141"/>
                <a:gd name="connsiteX19" fmla="*/ 152449 w 477631"/>
                <a:gd name="connsiteY19" fmla="*/ 4694 h 267141"/>
                <a:gd name="connsiteX20" fmla="*/ 154539 w 477631"/>
                <a:gd name="connsiteY20" fmla="*/ 9350 h 267141"/>
                <a:gd name="connsiteX21" fmla="*/ 236708 w 477631"/>
                <a:gd name="connsiteY21" fmla="*/ 47015 h 267141"/>
                <a:gd name="connsiteX22" fmla="*/ 318878 w 477631"/>
                <a:gd name="connsiteY22" fmla="*/ 9350 h 267141"/>
                <a:gd name="connsiteX23" fmla="*/ 323075 w 477631"/>
                <a:gd name="connsiteY23" fmla="*/ 0 h 267141"/>
                <a:gd name="connsiteX0" fmla="*/ 238816 w 477631"/>
                <a:gd name="connsiteY0" fmla="*/ 267141 h 358581"/>
                <a:gd name="connsiteX1" fmla="*/ 1233 w 477631"/>
                <a:gd name="connsiteY1" fmla="*/ 179686 h 358581"/>
                <a:gd name="connsiteX2" fmla="*/ 365 w 477631"/>
                <a:gd name="connsiteY2" fmla="*/ 172672 h 358581"/>
                <a:gd name="connsiteX3" fmla="*/ 0 w 477631"/>
                <a:gd name="connsiteY3" fmla="*/ 172672 h 358581"/>
                <a:gd name="connsiteX4" fmla="*/ 0 w 477631"/>
                <a:gd name="connsiteY4" fmla="*/ 169725 h 358581"/>
                <a:gd name="connsiteX5" fmla="*/ 0 w 477631"/>
                <a:gd name="connsiteY5" fmla="*/ 24653 h 358581"/>
                <a:gd name="connsiteX6" fmla="*/ 5131 w 477631"/>
                <a:gd name="connsiteY6" fmla="*/ 28952 h 358581"/>
                <a:gd name="connsiteX7" fmla="*/ 68189 w 477631"/>
                <a:gd name="connsiteY7" fmla="*/ 47015 h 358581"/>
                <a:gd name="connsiteX8" fmla="*/ 150359 w 477631"/>
                <a:gd name="connsiteY8" fmla="*/ 9350 h 358581"/>
                <a:gd name="connsiteX9" fmla="*/ 152449 w 477631"/>
                <a:gd name="connsiteY9" fmla="*/ 4694 h 358581"/>
                <a:gd name="connsiteX10" fmla="*/ 154539 w 477631"/>
                <a:gd name="connsiteY10" fmla="*/ 9350 h 358581"/>
                <a:gd name="connsiteX11" fmla="*/ 236708 w 477631"/>
                <a:gd name="connsiteY11" fmla="*/ 47015 h 358581"/>
                <a:gd name="connsiteX12" fmla="*/ 318878 w 477631"/>
                <a:gd name="connsiteY12" fmla="*/ 9350 h 358581"/>
                <a:gd name="connsiteX13" fmla="*/ 323075 w 477631"/>
                <a:gd name="connsiteY13" fmla="*/ 0 h 358581"/>
                <a:gd name="connsiteX14" fmla="*/ 327273 w 477631"/>
                <a:gd name="connsiteY14" fmla="*/ 9350 h 358581"/>
                <a:gd name="connsiteX15" fmla="*/ 409442 w 477631"/>
                <a:gd name="connsiteY15" fmla="*/ 47015 h 358581"/>
                <a:gd name="connsiteX16" fmla="*/ 472501 w 477631"/>
                <a:gd name="connsiteY16" fmla="*/ 28952 h 358581"/>
                <a:gd name="connsiteX17" fmla="*/ 477631 w 477631"/>
                <a:gd name="connsiteY17" fmla="*/ 24652 h 358581"/>
                <a:gd name="connsiteX18" fmla="*/ 477631 w 477631"/>
                <a:gd name="connsiteY18" fmla="*/ 169724 h 358581"/>
                <a:gd name="connsiteX19" fmla="*/ 477631 w 477631"/>
                <a:gd name="connsiteY19" fmla="*/ 169725 h 358581"/>
                <a:gd name="connsiteX20" fmla="*/ 477631 w 477631"/>
                <a:gd name="connsiteY20" fmla="*/ 169727 h 358581"/>
                <a:gd name="connsiteX21" fmla="*/ 477631 w 477631"/>
                <a:gd name="connsiteY21" fmla="*/ 172672 h 358581"/>
                <a:gd name="connsiteX22" fmla="*/ 477266 w 477631"/>
                <a:gd name="connsiteY22" fmla="*/ 172672 h 358581"/>
                <a:gd name="connsiteX23" fmla="*/ 330256 w 477631"/>
                <a:gd name="connsiteY23" fmla="*/ 358581 h 358581"/>
                <a:gd name="connsiteX0" fmla="*/ 1233 w 477631"/>
                <a:gd name="connsiteY0" fmla="*/ 179686 h 358581"/>
                <a:gd name="connsiteX1" fmla="*/ 365 w 477631"/>
                <a:gd name="connsiteY1" fmla="*/ 172672 h 358581"/>
                <a:gd name="connsiteX2" fmla="*/ 0 w 477631"/>
                <a:gd name="connsiteY2" fmla="*/ 172672 h 358581"/>
                <a:gd name="connsiteX3" fmla="*/ 0 w 477631"/>
                <a:gd name="connsiteY3" fmla="*/ 169725 h 358581"/>
                <a:gd name="connsiteX4" fmla="*/ 0 w 477631"/>
                <a:gd name="connsiteY4" fmla="*/ 24653 h 358581"/>
                <a:gd name="connsiteX5" fmla="*/ 5131 w 477631"/>
                <a:gd name="connsiteY5" fmla="*/ 28952 h 358581"/>
                <a:gd name="connsiteX6" fmla="*/ 68189 w 477631"/>
                <a:gd name="connsiteY6" fmla="*/ 47015 h 358581"/>
                <a:gd name="connsiteX7" fmla="*/ 150359 w 477631"/>
                <a:gd name="connsiteY7" fmla="*/ 9350 h 358581"/>
                <a:gd name="connsiteX8" fmla="*/ 152449 w 477631"/>
                <a:gd name="connsiteY8" fmla="*/ 4694 h 358581"/>
                <a:gd name="connsiteX9" fmla="*/ 154539 w 477631"/>
                <a:gd name="connsiteY9" fmla="*/ 9350 h 358581"/>
                <a:gd name="connsiteX10" fmla="*/ 236708 w 477631"/>
                <a:gd name="connsiteY10" fmla="*/ 47015 h 358581"/>
                <a:gd name="connsiteX11" fmla="*/ 318878 w 477631"/>
                <a:gd name="connsiteY11" fmla="*/ 9350 h 358581"/>
                <a:gd name="connsiteX12" fmla="*/ 323075 w 477631"/>
                <a:gd name="connsiteY12" fmla="*/ 0 h 358581"/>
                <a:gd name="connsiteX13" fmla="*/ 327273 w 477631"/>
                <a:gd name="connsiteY13" fmla="*/ 9350 h 358581"/>
                <a:gd name="connsiteX14" fmla="*/ 409442 w 477631"/>
                <a:gd name="connsiteY14" fmla="*/ 47015 h 358581"/>
                <a:gd name="connsiteX15" fmla="*/ 472501 w 477631"/>
                <a:gd name="connsiteY15" fmla="*/ 28952 h 358581"/>
                <a:gd name="connsiteX16" fmla="*/ 477631 w 477631"/>
                <a:gd name="connsiteY16" fmla="*/ 24652 h 358581"/>
                <a:gd name="connsiteX17" fmla="*/ 477631 w 477631"/>
                <a:gd name="connsiteY17" fmla="*/ 169724 h 358581"/>
                <a:gd name="connsiteX18" fmla="*/ 477631 w 477631"/>
                <a:gd name="connsiteY18" fmla="*/ 169725 h 358581"/>
                <a:gd name="connsiteX19" fmla="*/ 477631 w 477631"/>
                <a:gd name="connsiteY19" fmla="*/ 169727 h 358581"/>
                <a:gd name="connsiteX20" fmla="*/ 477631 w 477631"/>
                <a:gd name="connsiteY20" fmla="*/ 172672 h 358581"/>
                <a:gd name="connsiteX21" fmla="*/ 477266 w 477631"/>
                <a:gd name="connsiteY21" fmla="*/ 172672 h 358581"/>
                <a:gd name="connsiteX22" fmla="*/ 330256 w 477631"/>
                <a:gd name="connsiteY22" fmla="*/ 358581 h 358581"/>
                <a:gd name="connsiteX0" fmla="*/ 365 w 477631"/>
                <a:gd name="connsiteY0" fmla="*/ 172672 h 358581"/>
                <a:gd name="connsiteX1" fmla="*/ 0 w 477631"/>
                <a:gd name="connsiteY1" fmla="*/ 172672 h 358581"/>
                <a:gd name="connsiteX2" fmla="*/ 0 w 477631"/>
                <a:gd name="connsiteY2" fmla="*/ 169725 h 358581"/>
                <a:gd name="connsiteX3" fmla="*/ 0 w 477631"/>
                <a:gd name="connsiteY3" fmla="*/ 24653 h 358581"/>
                <a:gd name="connsiteX4" fmla="*/ 5131 w 477631"/>
                <a:gd name="connsiteY4" fmla="*/ 28952 h 358581"/>
                <a:gd name="connsiteX5" fmla="*/ 68189 w 477631"/>
                <a:gd name="connsiteY5" fmla="*/ 47015 h 358581"/>
                <a:gd name="connsiteX6" fmla="*/ 150359 w 477631"/>
                <a:gd name="connsiteY6" fmla="*/ 9350 h 358581"/>
                <a:gd name="connsiteX7" fmla="*/ 152449 w 477631"/>
                <a:gd name="connsiteY7" fmla="*/ 4694 h 358581"/>
                <a:gd name="connsiteX8" fmla="*/ 154539 w 477631"/>
                <a:gd name="connsiteY8" fmla="*/ 9350 h 358581"/>
                <a:gd name="connsiteX9" fmla="*/ 236708 w 477631"/>
                <a:gd name="connsiteY9" fmla="*/ 47015 h 358581"/>
                <a:gd name="connsiteX10" fmla="*/ 318878 w 477631"/>
                <a:gd name="connsiteY10" fmla="*/ 9350 h 358581"/>
                <a:gd name="connsiteX11" fmla="*/ 323075 w 477631"/>
                <a:gd name="connsiteY11" fmla="*/ 0 h 358581"/>
                <a:gd name="connsiteX12" fmla="*/ 327273 w 477631"/>
                <a:gd name="connsiteY12" fmla="*/ 9350 h 358581"/>
                <a:gd name="connsiteX13" fmla="*/ 409442 w 477631"/>
                <a:gd name="connsiteY13" fmla="*/ 47015 h 358581"/>
                <a:gd name="connsiteX14" fmla="*/ 472501 w 477631"/>
                <a:gd name="connsiteY14" fmla="*/ 28952 h 358581"/>
                <a:gd name="connsiteX15" fmla="*/ 477631 w 477631"/>
                <a:gd name="connsiteY15" fmla="*/ 24652 h 358581"/>
                <a:gd name="connsiteX16" fmla="*/ 477631 w 477631"/>
                <a:gd name="connsiteY16" fmla="*/ 169724 h 358581"/>
                <a:gd name="connsiteX17" fmla="*/ 477631 w 477631"/>
                <a:gd name="connsiteY17" fmla="*/ 169725 h 358581"/>
                <a:gd name="connsiteX18" fmla="*/ 477631 w 477631"/>
                <a:gd name="connsiteY18" fmla="*/ 169727 h 358581"/>
                <a:gd name="connsiteX19" fmla="*/ 477631 w 477631"/>
                <a:gd name="connsiteY19" fmla="*/ 172672 h 358581"/>
                <a:gd name="connsiteX20" fmla="*/ 477266 w 477631"/>
                <a:gd name="connsiteY20" fmla="*/ 172672 h 358581"/>
                <a:gd name="connsiteX21" fmla="*/ 330256 w 477631"/>
                <a:gd name="connsiteY21" fmla="*/ 358581 h 358581"/>
                <a:gd name="connsiteX0" fmla="*/ 365 w 477631"/>
                <a:gd name="connsiteY0" fmla="*/ 172672 h 358581"/>
                <a:gd name="connsiteX1" fmla="*/ 0 w 477631"/>
                <a:gd name="connsiteY1" fmla="*/ 172672 h 358581"/>
                <a:gd name="connsiteX2" fmla="*/ 0 w 477631"/>
                <a:gd name="connsiteY2" fmla="*/ 24653 h 358581"/>
                <a:gd name="connsiteX3" fmla="*/ 5131 w 477631"/>
                <a:gd name="connsiteY3" fmla="*/ 28952 h 358581"/>
                <a:gd name="connsiteX4" fmla="*/ 68189 w 477631"/>
                <a:gd name="connsiteY4" fmla="*/ 47015 h 358581"/>
                <a:gd name="connsiteX5" fmla="*/ 150359 w 477631"/>
                <a:gd name="connsiteY5" fmla="*/ 9350 h 358581"/>
                <a:gd name="connsiteX6" fmla="*/ 152449 w 477631"/>
                <a:gd name="connsiteY6" fmla="*/ 4694 h 358581"/>
                <a:gd name="connsiteX7" fmla="*/ 154539 w 477631"/>
                <a:gd name="connsiteY7" fmla="*/ 9350 h 358581"/>
                <a:gd name="connsiteX8" fmla="*/ 236708 w 477631"/>
                <a:gd name="connsiteY8" fmla="*/ 47015 h 358581"/>
                <a:gd name="connsiteX9" fmla="*/ 318878 w 477631"/>
                <a:gd name="connsiteY9" fmla="*/ 9350 h 358581"/>
                <a:gd name="connsiteX10" fmla="*/ 323075 w 477631"/>
                <a:gd name="connsiteY10" fmla="*/ 0 h 358581"/>
                <a:gd name="connsiteX11" fmla="*/ 327273 w 477631"/>
                <a:gd name="connsiteY11" fmla="*/ 9350 h 358581"/>
                <a:gd name="connsiteX12" fmla="*/ 409442 w 477631"/>
                <a:gd name="connsiteY12" fmla="*/ 47015 h 358581"/>
                <a:gd name="connsiteX13" fmla="*/ 472501 w 477631"/>
                <a:gd name="connsiteY13" fmla="*/ 28952 h 358581"/>
                <a:gd name="connsiteX14" fmla="*/ 477631 w 477631"/>
                <a:gd name="connsiteY14" fmla="*/ 24652 h 358581"/>
                <a:gd name="connsiteX15" fmla="*/ 477631 w 477631"/>
                <a:gd name="connsiteY15" fmla="*/ 169724 h 358581"/>
                <a:gd name="connsiteX16" fmla="*/ 477631 w 477631"/>
                <a:gd name="connsiteY16" fmla="*/ 169725 h 358581"/>
                <a:gd name="connsiteX17" fmla="*/ 477631 w 477631"/>
                <a:gd name="connsiteY17" fmla="*/ 169727 h 358581"/>
                <a:gd name="connsiteX18" fmla="*/ 477631 w 477631"/>
                <a:gd name="connsiteY18" fmla="*/ 172672 h 358581"/>
                <a:gd name="connsiteX19" fmla="*/ 477266 w 477631"/>
                <a:gd name="connsiteY19" fmla="*/ 172672 h 358581"/>
                <a:gd name="connsiteX20" fmla="*/ 330256 w 477631"/>
                <a:gd name="connsiteY20" fmla="*/ 358581 h 358581"/>
                <a:gd name="connsiteX0" fmla="*/ 365 w 477631"/>
                <a:gd name="connsiteY0" fmla="*/ 172672 h 358581"/>
                <a:gd name="connsiteX1" fmla="*/ 0 w 477631"/>
                <a:gd name="connsiteY1" fmla="*/ 24653 h 358581"/>
                <a:gd name="connsiteX2" fmla="*/ 5131 w 477631"/>
                <a:gd name="connsiteY2" fmla="*/ 28952 h 358581"/>
                <a:gd name="connsiteX3" fmla="*/ 68189 w 477631"/>
                <a:gd name="connsiteY3" fmla="*/ 47015 h 358581"/>
                <a:gd name="connsiteX4" fmla="*/ 150359 w 477631"/>
                <a:gd name="connsiteY4" fmla="*/ 9350 h 358581"/>
                <a:gd name="connsiteX5" fmla="*/ 152449 w 477631"/>
                <a:gd name="connsiteY5" fmla="*/ 4694 h 358581"/>
                <a:gd name="connsiteX6" fmla="*/ 154539 w 477631"/>
                <a:gd name="connsiteY6" fmla="*/ 9350 h 358581"/>
                <a:gd name="connsiteX7" fmla="*/ 236708 w 477631"/>
                <a:gd name="connsiteY7" fmla="*/ 47015 h 358581"/>
                <a:gd name="connsiteX8" fmla="*/ 318878 w 477631"/>
                <a:gd name="connsiteY8" fmla="*/ 9350 h 358581"/>
                <a:gd name="connsiteX9" fmla="*/ 323075 w 477631"/>
                <a:gd name="connsiteY9" fmla="*/ 0 h 358581"/>
                <a:gd name="connsiteX10" fmla="*/ 327273 w 477631"/>
                <a:gd name="connsiteY10" fmla="*/ 9350 h 358581"/>
                <a:gd name="connsiteX11" fmla="*/ 409442 w 477631"/>
                <a:gd name="connsiteY11" fmla="*/ 47015 h 358581"/>
                <a:gd name="connsiteX12" fmla="*/ 472501 w 477631"/>
                <a:gd name="connsiteY12" fmla="*/ 28952 h 358581"/>
                <a:gd name="connsiteX13" fmla="*/ 477631 w 477631"/>
                <a:gd name="connsiteY13" fmla="*/ 24652 h 358581"/>
                <a:gd name="connsiteX14" fmla="*/ 477631 w 477631"/>
                <a:gd name="connsiteY14" fmla="*/ 169724 h 358581"/>
                <a:gd name="connsiteX15" fmla="*/ 477631 w 477631"/>
                <a:gd name="connsiteY15" fmla="*/ 169725 h 358581"/>
                <a:gd name="connsiteX16" fmla="*/ 477631 w 477631"/>
                <a:gd name="connsiteY16" fmla="*/ 169727 h 358581"/>
                <a:gd name="connsiteX17" fmla="*/ 477631 w 477631"/>
                <a:gd name="connsiteY17" fmla="*/ 172672 h 358581"/>
                <a:gd name="connsiteX18" fmla="*/ 477266 w 477631"/>
                <a:gd name="connsiteY18" fmla="*/ 172672 h 358581"/>
                <a:gd name="connsiteX19" fmla="*/ 330256 w 477631"/>
                <a:gd name="connsiteY19" fmla="*/ 358581 h 358581"/>
                <a:gd name="connsiteX0" fmla="*/ 0 w 477631"/>
                <a:gd name="connsiteY0" fmla="*/ 24653 h 358581"/>
                <a:gd name="connsiteX1" fmla="*/ 5131 w 477631"/>
                <a:gd name="connsiteY1" fmla="*/ 28952 h 358581"/>
                <a:gd name="connsiteX2" fmla="*/ 68189 w 477631"/>
                <a:gd name="connsiteY2" fmla="*/ 47015 h 358581"/>
                <a:gd name="connsiteX3" fmla="*/ 150359 w 477631"/>
                <a:gd name="connsiteY3" fmla="*/ 9350 h 358581"/>
                <a:gd name="connsiteX4" fmla="*/ 152449 w 477631"/>
                <a:gd name="connsiteY4" fmla="*/ 4694 h 358581"/>
                <a:gd name="connsiteX5" fmla="*/ 154539 w 477631"/>
                <a:gd name="connsiteY5" fmla="*/ 9350 h 358581"/>
                <a:gd name="connsiteX6" fmla="*/ 236708 w 477631"/>
                <a:gd name="connsiteY6" fmla="*/ 47015 h 358581"/>
                <a:gd name="connsiteX7" fmla="*/ 318878 w 477631"/>
                <a:gd name="connsiteY7" fmla="*/ 9350 h 358581"/>
                <a:gd name="connsiteX8" fmla="*/ 323075 w 477631"/>
                <a:gd name="connsiteY8" fmla="*/ 0 h 358581"/>
                <a:gd name="connsiteX9" fmla="*/ 327273 w 477631"/>
                <a:gd name="connsiteY9" fmla="*/ 9350 h 358581"/>
                <a:gd name="connsiteX10" fmla="*/ 409442 w 477631"/>
                <a:gd name="connsiteY10" fmla="*/ 47015 h 358581"/>
                <a:gd name="connsiteX11" fmla="*/ 472501 w 477631"/>
                <a:gd name="connsiteY11" fmla="*/ 28952 h 358581"/>
                <a:gd name="connsiteX12" fmla="*/ 477631 w 477631"/>
                <a:gd name="connsiteY12" fmla="*/ 24652 h 358581"/>
                <a:gd name="connsiteX13" fmla="*/ 477631 w 477631"/>
                <a:gd name="connsiteY13" fmla="*/ 169724 h 358581"/>
                <a:gd name="connsiteX14" fmla="*/ 477631 w 477631"/>
                <a:gd name="connsiteY14" fmla="*/ 169725 h 358581"/>
                <a:gd name="connsiteX15" fmla="*/ 477631 w 477631"/>
                <a:gd name="connsiteY15" fmla="*/ 169727 h 358581"/>
                <a:gd name="connsiteX16" fmla="*/ 477631 w 477631"/>
                <a:gd name="connsiteY16" fmla="*/ 172672 h 358581"/>
                <a:gd name="connsiteX17" fmla="*/ 477266 w 477631"/>
                <a:gd name="connsiteY17" fmla="*/ 172672 h 358581"/>
                <a:gd name="connsiteX18" fmla="*/ 330256 w 477631"/>
                <a:gd name="connsiteY18" fmla="*/ 358581 h 358581"/>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17" fmla="*/ 477266 w 477631"/>
                <a:gd name="connsiteY17" fmla="*/ 172672 h 172672"/>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0" fmla="*/ 0 w 477631"/>
                <a:gd name="connsiteY0" fmla="*/ 24653 h 169727"/>
                <a:gd name="connsiteX1" fmla="*/ 5131 w 477631"/>
                <a:gd name="connsiteY1" fmla="*/ 28952 h 169727"/>
                <a:gd name="connsiteX2" fmla="*/ 68189 w 477631"/>
                <a:gd name="connsiteY2" fmla="*/ 47015 h 169727"/>
                <a:gd name="connsiteX3" fmla="*/ 150359 w 477631"/>
                <a:gd name="connsiteY3" fmla="*/ 9350 h 169727"/>
                <a:gd name="connsiteX4" fmla="*/ 152449 w 477631"/>
                <a:gd name="connsiteY4" fmla="*/ 4694 h 169727"/>
                <a:gd name="connsiteX5" fmla="*/ 154539 w 477631"/>
                <a:gd name="connsiteY5" fmla="*/ 9350 h 169727"/>
                <a:gd name="connsiteX6" fmla="*/ 236708 w 477631"/>
                <a:gd name="connsiteY6" fmla="*/ 47015 h 169727"/>
                <a:gd name="connsiteX7" fmla="*/ 318878 w 477631"/>
                <a:gd name="connsiteY7" fmla="*/ 9350 h 169727"/>
                <a:gd name="connsiteX8" fmla="*/ 323075 w 477631"/>
                <a:gd name="connsiteY8" fmla="*/ 0 h 169727"/>
                <a:gd name="connsiteX9" fmla="*/ 327273 w 477631"/>
                <a:gd name="connsiteY9" fmla="*/ 9350 h 169727"/>
                <a:gd name="connsiteX10" fmla="*/ 409442 w 477631"/>
                <a:gd name="connsiteY10" fmla="*/ 47015 h 169727"/>
                <a:gd name="connsiteX11" fmla="*/ 472501 w 477631"/>
                <a:gd name="connsiteY11" fmla="*/ 28952 h 169727"/>
                <a:gd name="connsiteX12" fmla="*/ 477631 w 477631"/>
                <a:gd name="connsiteY12" fmla="*/ 24652 h 169727"/>
                <a:gd name="connsiteX13" fmla="*/ 477631 w 477631"/>
                <a:gd name="connsiteY13" fmla="*/ 169724 h 169727"/>
                <a:gd name="connsiteX14" fmla="*/ 477631 w 477631"/>
                <a:gd name="connsiteY14" fmla="*/ 169725 h 169727"/>
                <a:gd name="connsiteX15" fmla="*/ 477631 w 477631"/>
                <a:gd name="connsiteY15" fmla="*/ 169727 h 169727"/>
                <a:gd name="connsiteX0" fmla="*/ 0 w 477631"/>
                <a:gd name="connsiteY0" fmla="*/ 24653 h 169725"/>
                <a:gd name="connsiteX1" fmla="*/ 5131 w 477631"/>
                <a:gd name="connsiteY1" fmla="*/ 28952 h 169725"/>
                <a:gd name="connsiteX2" fmla="*/ 68189 w 477631"/>
                <a:gd name="connsiteY2" fmla="*/ 47015 h 169725"/>
                <a:gd name="connsiteX3" fmla="*/ 150359 w 477631"/>
                <a:gd name="connsiteY3" fmla="*/ 9350 h 169725"/>
                <a:gd name="connsiteX4" fmla="*/ 152449 w 477631"/>
                <a:gd name="connsiteY4" fmla="*/ 4694 h 169725"/>
                <a:gd name="connsiteX5" fmla="*/ 154539 w 477631"/>
                <a:gd name="connsiteY5" fmla="*/ 9350 h 169725"/>
                <a:gd name="connsiteX6" fmla="*/ 236708 w 477631"/>
                <a:gd name="connsiteY6" fmla="*/ 47015 h 169725"/>
                <a:gd name="connsiteX7" fmla="*/ 318878 w 477631"/>
                <a:gd name="connsiteY7" fmla="*/ 9350 h 169725"/>
                <a:gd name="connsiteX8" fmla="*/ 323075 w 477631"/>
                <a:gd name="connsiteY8" fmla="*/ 0 h 169725"/>
                <a:gd name="connsiteX9" fmla="*/ 327273 w 477631"/>
                <a:gd name="connsiteY9" fmla="*/ 9350 h 169725"/>
                <a:gd name="connsiteX10" fmla="*/ 409442 w 477631"/>
                <a:gd name="connsiteY10" fmla="*/ 47015 h 169725"/>
                <a:gd name="connsiteX11" fmla="*/ 472501 w 477631"/>
                <a:gd name="connsiteY11" fmla="*/ 28952 h 169725"/>
                <a:gd name="connsiteX12" fmla="*/ 477631 w 477631"/>
                <a:gd name="connsiteY12" fmla="*/ 24652 h 169725"/>
                <a:gd name="connsiteX13" fmla="*/ 477631 w 477631"/>
                <a:gd name="connsiteY13" fmla="*/ 169724 h 169725"/>
                <a:gd name="connsiteX14" fmla="*/ 477631 w 477631"/>
                <a:gd name="connsiteY14" fmla="*/ 169725 h 169725"/>
                <a:gd name="connsiteX0" fmla="*/ 0 w 477631"/>
                <a:gd name="connsiteY0" fmla="*/ 24653 h 169724"/>
                <a:gd name="connsiteX1" fmla="*/ 5131 w 477631"/>
                <a:gd name="connsiteY1" fmla="*/ 28952 h 169724"/>
                <a:gd name="connsiteX2" fmla="*/ 68189 w 477631"/>
                <a:gd name="connsiteY2" fmla="*/ 47015 h 169724"/>
                <a:gd name="connsiteX3" fmla="*/ 150359 w 477631"/>
                <a:gd name="connsiteY3" fmla="*/ 9350 h 169724"/>
                <a:gd name="connsiteX4" fmla="*/ 152449 w 477631"/>
                <a:gd name="connsiteY4" fmla="*/ 4694 h 169724"/>
                <a:gd name="connsiteX5" fmla="*/ 154539 w 477631"/>
                <a:gd name="connsiteY5" fmla="*/ 9350 h 169724"/>
                <a:gd name="connsiteX6" fmla="*/ 236708 w 477631"/>
                <a:gd name="connsiteY6" fmla="*/ 47015 h 169724"/>
                <a:gd name="connsiteX7" fmla="*/ 318878 w 477631"/>
                <a:gd name="connsiteY7" fmla="*/ 9350 h 169724"/>
                <a:gd name="connsiteX8" fmla="*/ 323075 w 477631"/>
                <a:gd name="connsiteY8" fmla="*/ 0 h 169724"/>
                <a:gd name="connsiteX9" fmla="*/ 327273 w 477631"/>
                <a:gd name="connsiteY9" fmla="*/ 9350 h 169724"/>
                <a:gd name="connsiteX10" fmla="*/ 409442 w 477631"/>
                <a:gd name="connsiteY10" fmla="*/ 47015 h 169724"/>
                <a:gd name="connsiteX11" fmla="*/ 472501 w 477631"/>
                <a:gd name="connsiteY11" fmla="*/ 28952 h 169724"/>
                <a:gd name="connsiteX12" fmla="*/ 477631 w 477631"/>
                <a:gd name="connsiteY12" fmla="*/ 24652 h 169724"/>
                <a:gd name="connsiteX13" fmla="*/ 477631 w 477631"/>
                <a:gd name="connsiteY13" fmla="*/ 169724 h 169724"/>
                <a:gd name="connsiteX0" fmla="*/ 0 w 477631"/>
                <a:gd name="connsiteY0" fmla="*/ 24653 h 47015"/>
                <a:gd name="connsiteX1" fmla="*/ 5131 w 477631"/>
                <a:gd name="connsiteY1" fmla="*/ 28952 h 47015"/>
                <a:gd name="connsiteX2" fmla="*/ 68189 w 477631"/>
                <a:gd name="connsiteY2" fmla="*/ 47015 h 47015"/>
                <a:gd name="connsiteX3" fmla="*/ 150359 w 477631"/>
                <a:gd name="connsiteY3" fmla="*/ 9350 h 47015"/>
                <a:gd name="connsiteX4" fmla="*/ 152449 w 477631"/>
                <a:gd name="connsiteY4" fmla="*/ 4694 h 47015"/>
                <a:gd name="connsiteX5" fmla="*/ 154539 w 477631"/>
                <a:gd name="connsiteY5" fmla="*/ 9350 h 47015"/>
                <a:gd name="connsiteX6" fmla="*/ 236708 w 477631"/>
                <a:gd name="connsiteY6" fmla="*/ 47015 h 47015"/>
                <a:gd name="connsiteX7" fmla="*/ 318878 w 477631"/>
                <a:gd name="connsiteY7" fmla="*/ 9350 h 47015"/>
                <a:gd name="connsiteX8" fmla="*/ 323075 w 477631"/>
                <a:gd name="connsiteY8" fmla="*/ 0 h 47015"/>
                <a:gd name="connsiteX9" fmla="*/ 327273 w 477631"/>
                <a:gd name="connsiteY9" fmla="*/ 9350 h 47015"/>
                <a:gd name="connsiteX10" fmla="*/ 409442 w 477631"/>
                <a:gd name="connsiteY10" fmla="*/ 47015 h 47015"/>
                <a:gd name="connsiteX11" fmla="*/ 472501 w 477631"/>
                <a:gd name="connsiteY11" fmla="*/ 28952 h 47015"/>
                <a:gd name="connsiteX12" fmla="*/ 477631 w 477631"/>
                <a:gd name="connsiteY12" fmla="*/ 2465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7631" h="47015">
                  <a:moveTo>
                    <a:pt x="0" y="24653"/>
                  </a:moveTo>
                  <a:lnTo>
                    <a:pt x="5131" y="28952"/>
                  </a:lnTo>
                  <a:cubicBezTo>
                    <a:pt x="21269" y="40112"/>
                    <a:pt x="43563" y="47015"/>
                    <a:pt x="68189" y="47015"/>
                  </a:cubicBezTo>
                  <a:cubicBezTo>
                    <a:pt x="105127" y="47015"/>
                    <a:pt x="136821" y="31484"/>
                    <a:pt x="150359" y="9350"/>
                  </a:cubicBezTo>
                  <a:lnTo>
                    <a:pt x="152449" y="4694"/>
                  </a:lnTo>
                  <a:lnTo>
                    <a:pt x="154539" y="9350"/>
                  </a:lnTo>
                  <a:cubicBezTo>
                    <a:pt x="168077" y="31484"/>
                    <a:pt x="199770" y="47015"/>
                    <a:pt x="236708" y="47015"/>
                  </a:cubicBezTo>
                  <a:cubicBezTo>
                    <a:pt x="273647" y="47015"/>
                    <a:pt x="305340" y="31484"/>
                    <a:pt x="318878" y="9350"/>
                  </a:cubicBezTo>
                  <a:lnTo>
                    <a:pt x="323075" y="0"/>
                  </a:lnTo>
                  <a:lnTo>
                    <a:pt x="327273" y="9350"/>
                  </a:lnTo>
                  <a:cubicBezTo>
                    <a:pt x="340810" y="31484"/>
                    <a:pt x="372504" y="47015"/>
                    <a:pt x="409442" y="47015"/>
                  </a:cubicBezTo>
                  <a:cubicBezTo>
                    <a:pt x="434068" y="47015"/>
                    <a:pt x="456363" y="40112"/>
                    <a:pt x="472501" y="28952"/>
                  </a:cubicBezTo>
                  <a:lnTo>
                    <a:pt x="477631" y="24652"/>
                  </a:lnTo>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a:solidFill>
                  <a:schemeClr val="tx2"/>
                </a:solidFill>
                <a:latin typeface="+mj-lt"/>
                <a:cs typeface="Segoe UI" pitchFamily="34" charset="0"/>
              </a:endParaRPr>
            </a:p>
          </p:txBody>
        </p:sp>
      </p:grpSp>
      <p:grpSp>
        <p:nvGrpSpPr>
          <p:cNvPr id="204" name="Group 203">
            <a:extLst>
              <a:ext uri="{FF2B5EF4-FFF2-40B4-BE49-F238E27FC236}">
                <a16:creationId xmlns:a16="http://schemas.microsoft.com/office/drawing/2014/main" id="{FBAFAA40-4203-4251-8019-C03032E98131}"/>
              </a:ext>
            </a:extLst>
          </p:cNvPr>
          <p:cNvGrpSpPr/>
          <p:nvPr/>
        </p:nvGrpSpPr>
        <p:grpSpPr>
          <a:xfrm>
            <a:off x="7272461" y="3485133"/>
            <a:ext cx="546538" cy="405134"/>
            <a:chOff x="-2575176" y="-1203590"/>
            <a:chExt cx="3082012" cy="2284628"/>
          </a:xfrm>
          <a:solidFill>
            <a:schemeClr val="tx1"/>
          </a:solidFill>
        </p:grpSpPr>
        <p:sp>
          <p:nvSpPr>
            <p:cNvPr id="205" name="Freeform 42">
              <a:extLst>
                <a:ext uri="{FF2B5EF4-FFF2-40B4-BE49-F238E27FC236}">
                  <a16:creationId xmlns:a16="http://schemas.microsoft.com/office/drawing/2014/main" id="{EC15CE1B-4D7C-485B-8261-6E9C746689E6}"/>
                </a:ext>
              </a:extLst>
            </p:cNvPr>
            <p:cNvSpPr>
              <a:spLocks/>
            </p:cNvSpPr>
            <p:nvPr/>
          </p:nvSpPr>
          <p:spPr bwMode="auto">
            <a:xfrm>
              <a:off x="-2542324" y="188092"/>
              <a:ext cx="462897" cy="621177"/>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sp>
          <p:nvSpPr>
            <p:cNvPr id="206" name="Freeform 43">
              <a:extLst>
                <a:ext uri="{FF2B5EF4-FFF2-40B4-BE49-F238E27FC236}">
                  <a16:creationId xmlns:a16="http://schemas.microsoft.com/office/drawing/2014/main" id="{888E12AA-1680-4632-8167-86A2E1E58C1F}"/>
                </a:ext>
              </a:extLst>
            </p:cNvPr>
            <p:cNvSpPr>
              <a:spLocks/>
            </p:cNvSpPr>
            <p:nvPr/>
          </p:nvSpPr>
          <p:spPr bwMode="auto">
            <a:xfrm>
              <a:off x="-986390" y="340396"/>
              <a:ext cx="477832" cy="651044"/>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sp>
          <p:nvSpPr>
            <p:cNvPr id="222" name="Freeform 44">
              <a:extLst>
                <a:ext uri="{FF2B5EF4-FFF2-40B4-BE49-F238E27FC236}">
                  <a16:creationId xmlns:a16="http://schemas.microsoft.com/office/drawing/2014/main" id="{6FFE7B80-2DAC-446E-B042-F76FA57905DC}"/>
                </a:ext>
              </a:extLst>
            </p:cNvPr>
            <p:cNvSpPr>
              <a:spLocks noEditPoints="1"/>
            </p:cNvSpPr>
            <p:nvPr/>
          </p:nvSpPr>
          <p:spPr bwMode="auto">
            <a:xfrm>
              <a:off x="-2575176" y="-1203590"/>
              <a:ext cx="3082012" cy="228462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sp>
          <p:nvSpPr>
            <p:cNvPr id="223" name="Freeform 45">
              <a:extLst>
                <a:ext uri="{FF2B5EF4-FFF2-40B4-BE49-F238E27FC236}">
                  <a16:creationId xmlns:a16="http://schemas.microsoft.com/office/drawing/2014/main" id="{A5F52490-AF0D-49FF-A219-F94E4CF0298A}"/>
                </a:ext>
              </a:extLst>
            </p:cNvPr>
            <p:cNvSpPr>
              <a:spLocks/>
            </p:cNvSpPr>
            <p:nvPr/>
          </p:nvSpPr>
          <p:spPr bwMode="auto">
            <a:xfrm>
              <a:off x="-1422419" y="-770563"/>
              <a:ext cx="415114" cy="424072"/>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grpSp>
      <p:cxnSp>
        <p:nvCxnSpPr>
          <p:cNvPr id="224" name="Connector: Elbow 223">
            <a:extLst>
              <a:ext uri="{FF2B5EF4-FFF2-40B4-BE49-F238E27FC236}">
                <a16:creationId xmlns:a16="http://schemas.microsoft.com/office/drawing/2014/main" id="{45D99AD7-0898-4E93-BAE4-F4DA8AEA59FC}"/>
              </a:ext>
            </a:extLst>
          </p:cNvPr>
          <p:cNvCxnSpPr>
            <a:cxnSpLocks/>
          </p:cNvCxnSpPr>
          <p:nvPr/>
        </p:nvCxnSpPr>
        <p:spPr>
          <a:xfrm>
            <a:off x="5753386" y="3486778"/>
            <a:ext cx="3101542" cy="1875543"/>
          </a:xfrm>
          <a:prstGeom prst="bentConnector3">
            <a:avLst>
              <a:gd name="adj1" fmla="val 2543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29C0A93A-E454-40D3-BC7C-B4B1624A5B25}"/>
              </a:ext>
            </a:extLst>
          </p:cNvPr>
          <p:cNvSpPr/>
          <p:nvPr/>
        </p:nvSpPr>
        <p:spPr>
          <a:xfrm>
            <a:off x="7186033" y="5133102"/>
            <a:ext cx="718056" cy="249299"/>
          </a:xfrm>
          <a:prstGeom prst="rect">
            <a:avLst/>
          </a:prstGeom>
        </p:spPr>
        <p:txBody>
          <a:bodyPr wrap="square">
            <a:spAutoFit/>
          </a:bodyPr>
          <a:lstStyle/>
          <a:p>
            <a:pPr algn="ctr">
              <a:spcAft>
                <a:spcPts val="306"/>
              </a:spcAft>
              <a:buSzPct val="90000"/>
              <a:defRPr/>
            </a:pPr>
            <a:r>
              <a:rPr lang="en-US" sz="1020" kern="0" dirty="0">
                <a:solidFill>
                  <a:schemeClr val="tx2"/>
                </a:solidFill>
                <a:latin typeface="Segoe UI Semibold" panose="020B0702040204020203" pitchFamily="34" charset="0"/>
                <a:ea typeface="MS PGothic" panose="020B0600070205080204" pitchFamily="34" charset="-128"/>
                <a:cs typeface="Segoe UI Semibold" panose="020B0702040204020203" pitchFamily="34" charset="0"/>
              </a:rPr>
              <a:t>PolyBase</a:t>
            </a:r>
          </a:p>
        </p:txBody>
      </p:sp>
      <p:sp>
        <p:nvSpPr>
          <p:cNvPr id="226" name="Right Bracket 225">
            <a:extLst>
              <a:ext uri="{FF2B5EF4-FFF2-40B4-BE49-F238E27FC236}">
                <a16:creationId xmlns:a16="http://schemas.microsoft.com/office/drawing/2014/main" id="{B9F0A461-B58D-45D4-81B4-498EDF8B2241}"/>
              </a:ext>
            </a:extLst>
          </p:cNvPr>
          <p:cNvSpPr/>
          <p:nvPr/>
        </p:nvSpPr>
        <p:spPr>
          <a:xfrm>
            <a:off x="1800667" y="2025101"/>
            <a:ext cx="89293" cy="4112959"/>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020">
              <a:solidFill>
                <a:srgbClr val="505050"/>
              </a:solidFill>
              <a:latin typeface="Segoe UI"/>
            </a:endParaRPr>
          </a:p>
        </p:txBody>
      </p:sp>
      <p:grpSp>
        <p:nvGrpSpPr>
          <p:cNvPr id="244" name="Group 243">
            <a:extLst>
              <a:ext uri="{FF2B5EF4-FFF2-40B4-BE49-F238E27FC236}">
                <a16:creationId xmlns:a16="http://schemas.microsoft.com/office/drawing/2014/main" id="{F842630B-61F1-4DB7-8AAE-88C9EEDD7AC2}"/>
              </a:ext>
            </a:extLst>
          </p:cNvPr>
          <p:cNvGrpSpPr/>
          <p:nvPr/>
        </p:nvGrpSpPr>
        <p:grpSpPr>
          <a:xfrm>
            <a:off x="270136" y="5079003"/>
            <a:ext cx="1579838" cy="865044"/>
            <a:chOff x="263999" y="4368454"/>
            <a:chExt cx="1549001" cy="848159"/>
          </a:xfrm>
        </p:grpSpPr>
        <p:grpSp>
          <p:nvGrpSpPr>
            <p:cNvPr id="245" name="Group 244">
              <a:extLst>
                <a:ext uri="{FF2B5EF4-FFF2-40B4-BE49-F238E27FC236}">
                  <a16:creationId xmlns:a16="http://schemas.microsoft.com/office/drawing/2014/main" id="{AE1AF868-4ACC-4D7E-9DD0-02BF964945C5}"/>
                </a:ext>
              </a:extLst>
            </p:cNvPr>
            <p:cNvGrpSpPr/>
            <p:nvPr/>
          </p:nvGrpSpPr>
          <p:grpSpPr>
            <a:xfrm>
              <a:off x="816403" y="4368454"/>
              <a:ext cx="444192" cy="386556"/>
              <a:chOff x="1777107" y="1240971"/>
              <a:chExt cx="1471494" cy="1280568"/>
            </a:xfrm>
          </p:grpSpPr>
          <p:sp>
            <p:nvSpPr>
              <p:cNvPr id="247" name="Freeform 18">
                <a:extLst>
                  <a:ext uri="{FF2B5EF4-FFF2-40B4-BE49-F238E27FC236}">
                    <a16:creationId xmlns:a16="http://schemas.microsoft.com/office/drawing/2014/main" id="{75B06F20-6E8C-4AFC-AC32-283669F1515E}"/>
                  </a:ext>
                </a:extLst>
              </p:cNvPr>
              <p:cNvSpPr>
                <a:spLocks noChangeArrowheads="1"/>
              </p:cNvSpPr>
              <p:nvPr/>
            </p:nvSpPr>
            <p:spPr bwMode="auto">
              <a:xfrm>
                <a:off x="1777107" y="1240971"/>
                <a:ext cx="1471494" cy="115101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248" name="Line 19">
                <a:extLst>
                  <a:ext uri="{FF2B5EF4-FFF2-40B4-BE49-F238E27FC236}">
                    <a16:creationId xmlns:a16="http://schemas.microsoft.com/office/drawing/2014/main" id="{251C0657-E223-43B8-900F-5A7DFF366DDB}"/>
                  </a:ext>
                </a:extLst>
              </p:cNvPr>
              <p:cNvSpPr>
                <a:spLocks noChangeShapeType="1"/>
              </p:cNvSpPr>
              <p:nvPr/>
            </p:nvSpPr>
            <p:spPr bwMode="auto">
              <a:xfrm>
                <a:off x="2060746" y="2521539"/>
                <a:ext cx="90421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49" name="Line 20">
                <a:extLst>
                  <a:ext uri="{FF2B5EF4-FFF2-40B4-BE49-F238E27FC236}">
                    <a16:creationId xmlns:a16="http://schemas.microsoft.com/office/drawing/2014/main" id="{132E21C2-B60C-4510-BF3D-EA9B6BD4D298}"/>
                  </a:ext>
                </a:extLst>
              </p:cNvPr>
              <p:cNvSpPr>
                <a:spLocks noChangeShapeType="1"/>
              </p:cNvSpPr>
              <p:nvPr/>
            </p:nvSpPr>
            <p:spPr bwMode="auto">
              <a:xfrm>
                <a:off x="2512854" y="2393347"/>
                <a:ext cx="0" cy="12819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50" name="Freeform 21">
                <a:extLst>
                  <a:ext uri="{FF2B5EF4-FFF2-40B4-BE49-F238E27FC236}">
                    <a16:creationId xmlns:a16="http://schemas.microsoft.com/office/drawing/2014/main" id="{99A35862-DCC2-4BF7-B8AD-D2BB2171B87D}"/>
                  </a:ext>
                </a:extLst>
              </p:cNvPr>
              <p:cNvSpPr>
                <a:spLocks noChangeArrowheads="1"/>
              </p:cNvSpPr>
              <p:nvPr/>
            </p:nvSpPr>
            <p:spPr bwMode="auto">
              <a:xfrm>
                <a:off x="2480806" y="2232421"/>
                <a:ext cx="64096" cy="64096"/>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251" name="Line 22">
                <a:extLst>
                  <a:ext uri="{FF2B5EF4-FFF2-40B4-BE49-F238E27FC236}">
                    <a16:creationId xmlns:a16="http://schemas.microsoft.com/office/drawing/2014/main" id="{97B66EFB-99F4-4475-8AE0-CC096E246EB0}"/>
                  </a:ext>
                </a:extLst>
              </p:cNvPr>
              <p:cNvSpPr>
                <a:spLocks noChangeShapeType="1"/>
              </p:cNvSpPr>
              <p:nvPr/>
            </p:nvSpPr>
            <p:spPr bwMode="auto">
              <a:xfrm>
                <a:off x="1777107" y="2136958"/>
                <a:ext cx="1471494"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52" name="Freeform 23">
                <a:extLst>
                  <a:ext uri="{FF2B5EF4-FFF2-40B4-BE49-F238E27FC236}">
                    <a16:creationId xmlns:a16="http://schemas.microsoft.com/office/drawing/2014/main" id="{571B4779-3827-466A-BB9A-3B94F41DFBDC}"/>
                  </a:ext>
                </a:extLst>
              </p:cNvPr>
              <p:cNvSpPr>
                <a:spLocks noChangeArrowheads="1"/>
              </p:cNvSpPr>
              <p:nvPr/>
            </p:nvSpPr>
            <p:spPr bwMode="auto">
              <a:xfrm>
                <a:off x="1936666" y="1369163"/>
                <a:ext cx="640965" cy="64096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253" name="Freeform 24">
                <a:extLst>
                  <a:ext uri="{FF2B5EF4-FFF2-40B4-BE49-F238E27FC236}">
                    <a16:creationId xmlns:a16="http://schemas.microsoft.com/office/drawing/2014/main" id="{8909A01F-9804-4D2A-9433-ADA532473D99}"/>
                  </a:ext>
                </a:extLst>
              </p:cNvPr>
              <p:cNvSpPr>
                <a:spLocks noChangeArrowheads="1"/>
              </p:cNvSpPr>
              <p:nvPr/>
            </p:nvSpPr>
            <p:spPr bwMode="auto">
              <a:xfrm>
                <a:off x="2257151" y="1425078"/>
                <a:ext cx="205926" cy="510044"/>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314" name="Line 25">
                <a:extLst>
                  <a:ext uri="{FF2B5EF4-FFF2-40B4-BE49-F238E27FC236}">
                    <a16:creationId xmlns:a16="http://schemas.microsoft.com/office/drawing/2014/main" id="{F382F39C-1CBE-44D8-872C-269A0C975959}"/>
                  </a:ext>
                </a:extLst>
              </p:cNvPr>
              <p:cNvSpPr>
                <a:spLocks noChangeShapeType="1"/>
              </p:cNvSpPr>
              <p:nvPr/>
            </p:nvSpPr>
            <p:spPr bwMode="auto">
              <a:xfrm flipH="1">
                <a:off x="1935304" y="1689648"/>
                <a:ext cx="323209"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315" name="Line 26">
                <a:extLst>
                  <a:ext uri="{FF2B5EF4-FFF2-40B4-BE49-F238E27FC236}">
                    <a16:creationId xmlns:a16="http://schemas.microsoft.com/office/drawing/2014/main" id="{C6151A83-8EA8-4668-9427-928B7A804D71}"/>
                  </a:ext>
                </a:extLst>
              </p:cNvPr>
              <p:cNvSpPr>
                <a:spLocks noChangeShapeType="1"/>
              </p:cNvSpPr>
              <p:nvPr/>
            </p:nvSpPr>
            <p:spPr bwMode="auto">
              <a:xfrm>
                <a:off x="2704461" y="1433259"/>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316" name="Line 27">
                <a:extLst>
                  <a:ext uri="{FF2B5EF4-FFF2-40B4-BE49-F238E27FC236}">
                    <a16:creationId xmlns:a16="http://schemas.microsoft.com/office/drawing/2014/main" id="{364696B2-2F72-4100-9578-63909423175C}"/>
                  </a:ext>
                </a:extLst>
              </p:cNvPr>
              <p:cNvSpPr>
                <a:spLocks noChangeShapeType="1"/>
              </p:cNvSpPr>
              <p:nvPr/>
            </p:nvSpPr>
            <p:spPr bwMode="auto">
              <a:xfrm flipV="1">
                <a:off x="2704461" y="1622967"/>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317" name="Line 28">
                <a:extLst>
                  <a:ext uri="{FF2B5EF4-FFF2-40B4-BE49-F238E27FC236}">
                    <a16:creationId xmlns:a16="http://schemas.microsoft.com/office/drawing/2014/main" id="{34E999FF-F07E-43BA-AE2F-760487818B82}"/>
                  </a:ext>
                </a:extLst>
              </p:cNvPr>
              <p:cNvSpPr>
                <a:spLocks noChangeShapeType="1"/>
              </p:cNvSpPr>
              <p:nvPr/>
            </p:nvSpPr>
            <p:spPr bwMode="auto">
              <a:xfrm>
                <a:off x="2704461" y="1816478"/>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grpSp>
        <p:sp>
          <p:nvSpPr>
            <p:cNvPr id="246" name="TextBox 245">
              <a:extLst>
                <a:ext uri="{FF2B5EF4-FFF2-40B4-BE49-F238E27FC236}">
                  <a16:creationId xmlns:a16="http://schemas.microsoft.com/office/drawing/2014/main" id="{9A2A6AAE-E94D-4139-A763-4E47141D072E}"/>
                </a:ext>
              </a:extLst>
            </p:cNvPr>
            <p:cNvSpPr txBox="1"/>
            <p:nvPr/>
          </p:nvSpPr>
          <p:spPr>
            <a:xfrm>
              <a:off x="263999" y="4810348"/>
              <a:ext cx="1549001"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Business/custom apps</a:t>
              </a:r>
            </a:p>
            <a:p>
              <a:pPr>
                <a:buSzPct val="90000"/>
                <a:defRPr/>
              </a:pPr>
              <a:r>
                <a:rPr lang="en-US" sz="1020" dirty="0">
                  <a:solidFill>
                    <a:schemeClr val="tx1"/>
                  </a:solidFill>
                </a:rPr>
                <a:t>(Structured)</a:t>
              </a:r>
            </a:p>
          </p:txBody>
        </p:sp>
      </p:grpSp>
      <p:grpSp>
        <p:nvGrpSpPr>
          <p:cNvPr id="318" name="Group 317">
            <a:extLst>
              <a:ext uri="{FF2B5EF4-FFF2-40B4-BE49-F238E27FC236}">
                <a16:creationId xmlns:a16="http://schemas.microsoft.com/office/drawing/2014/main" id="{788B8459-AC79-42AF-A7ED-C48570BC1FCD}"/>
              </a:ext>
            </a:extLst>
          </p:cNvPr>
          <p:cNvGrpSpPr/>
          <p:nvPr/>
        </p:nvGrpSpPr>
        <p:grpSpPr>
          <a:xfrm>
            <a:off x="2934105" y="5137626"/>
            <a:ext cx="431710" cy="424945"/>
            <a:chOff x="5279190" y="5401430"/>
            <a:chExt cx="1101836" cy="1106637"/>
          </a:xfrm>
        </p:grpSpPr>
        <p:sp>
          <p:nvSpPr>
            <p:cNvPr id="319" name="Freeform: Shape 815">
              <a:extLst>
                <a:ext uri="{FF2B5EF4-FFF2-40B4-BE49-F238E27FC236}">
                  <a16:creationId xmlns:a16="http://schemas.microsoft.com/office/drawing/2014/main" id="{BCE39D69-CE82-4D1B-A338-54087795C04E}"/>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20" name="Freeform: Shape 816">
              <a:extLst>
                <a:ext uri="{FF2B5EF4-FFF2-40B4-BE49-F238E27FC236}">
                  <a16:creationId xmlns:a16="http://schemas.microsoft.com/office/drawing/2014/main" id="{651E545F-7FBF-4536-BEC5-D3FA6BC1AFA8}"/>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29" name="Freeform: Shape 817">
              <a:extLst>
                <a:ext uri="{FF2B5EF4-FFF2-40B4-BE49-F238E27FC236}">
                  <a16:creationId xmlns:a16="http://schemas.microsoft.com/office/drawing/2014/main" id="{729CA5B9-0202-46C5-B5ED-797B503A233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30" name="Freeform: Shape 818">
              <a:extLst>
                <a:ext uri="{FF2B5EF4-FFF2-40B4-BE49-F238E27FC236}">
                  <a16:creationId xmlns:a16="http://schemas.microsoft.com/office/drawing/2014/main" id="{30C39512-0B61-4D3F-A6E2-7B095E9128CC}"/>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31" name="Freeform: Shape 819">
              <a:extLst>
                <a:ext uri="{FF2B5EF4-FFF2-40B4-BE49-F238E27FC236}">
                  <a16:creationId xmlns:a16="http://schemas.microsoft.com/office/drawing/2014/main" id="{D90EE403-12EB-4726-80BC-FEA8FA073BB7}"/>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solidFill>
              <a:srgbClr val="F7F7F7"/>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grpSp>
      <p:sp>
        <p:nvSpPr>
          <p:cNvPr id="149" name="Rectangle 148">
            <a:extLst>
              <a:ext uri="{FF2B5EF4-FFF2-40B4-BE49-F238E27FC236}">
                <a16:creationId xmlns:a16="http://schemas.microsoft.com/office/drawing/2014/main" id="{BE8D0FCD-49DD-413B-9BCA-19D0FF1DD740}"/>
              </a:ext>
            </a:extLst>
          </p:cNvPr>
          <p:cNvSpPr/>
          <p:nvPr/>
        </p:nvSpPr>
        <p:spPr>
          <a:xfrm>
            <a:off x="9661780" y="5649548"/>
            <a:ext cx="1087038" cy="406265"/>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Analysis Services</a:t>
            </a:r>
          </a:p>
        </p:txBody>
      </p:sp>
      <p:grpSp>
        <p:nvGrpSpPr>
          <p:cNvPr id="116" name="Group 115">
            <a:extLst>
              <a:ext uri="{FF2B5EF4-FFF2-40B4-BE49-F238E27FC236}">
                <a16:creationId xmlns:a16="http://schemas.microsoft.com/office/drawing/2014/main" id="{53DAD0AA-8238-4C99-AFDE-CAA41F31EECA}"/>
              </a:ext>
            </a:extLst>
          </p:cNvPr>
          <p:cNvGrpSpPr/>
          <p:nvPr/>
        </p:nvGrpSpPr>
        <p:grpSpPr>
          <a:xfrm>
            <a:off x="9962626" y="5158102"/>
            <a:ext cx="547230" cy="426058"/>
            <a:chOff x="2062250" y="1828801"/>
            <a:chExt cx="438091" cy="341085"/>
          </a:xfrm>
        </p:grpSpPr>
        <p:grpSp>
          <p:nvGrpSpPr>
            <p:cNvPr id="117" name="Group 116">
              <a:extLst>
                <a:ext uri="{FF2B5EF4-FFF2-40B4-BE49-F238E27FC236}">
                  <a16:creationId xmlns:a16="http://schemas.microsoft.com/office/drawing/2014/main" id="{F8EC09F0-E007-489A-A09C-5FC14BED322F}"/>
                </a:ext>
              </a:extLst>
            </p:cNvPr>
            <p:cNvGrpSpPr/>
            <p:nvPr/>
          </p:nvGrpSpPr>
          <p:grpSpPr>
            <a:xfrm>
              <a:off x="2062250" y="1828801"/>
              <a:ext cx="180067" cy="140947"/>
              <a:chOff x="2438399" y="1828800"/>
              <a:chExt cx="1923143" cy="1799771"/>
            </a:xfrm>
            <a:noFill/>
          </p:grpSpPr>
          <p:sp>
            <p:nvSpPr>
              <p:cNvPr id="131" name="Rectangle 130">
                <a:extLst>
                  <a:ext uri="{FF2B5EF4-FFF2-40B4-BE49-F238E27FC236}">
                    <a16:creationId xmlns:a16="http://schemas.microsoft.com/office/drawing/2014/main" id="{1CD00608-0B64-47D8-87DB-DCA5AF21AE26}"/>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2" name="Straight Connector 131">
                <a:extLst>
                  <a:ext uri="{FF2B5EF4-FFF2-40B4-BE49-F238E27FC236}">
                    <a16:creationId xmlns:a16="http://schemas.microsoft.com/office/drawing/2014/main" id="{598DD725-DCFC-411D-BB81-AF18E896D782}"/>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DD8088D6-B7CD-43A3-90C9-3709957FDE0C}"/>
                </a:ext>
              </a:extLst>
            </p:cNvPr>
            <p:cNvGrpSpPr/>
            <p:nvPr/>
          </p:nvGrpSpPr>
          <p:grpSpPr>
            <a:xfrm>
              <a:off x="2093480" y="2028939"/>
              <a:ext cx="180067" cy="140947"/>
              <a:chOff x="2438399" y="1828800"/>
              <a:chExt cx="1923143" cy="1799771"/>
            </a:xfrm>
            <a:noFill/>
          </p:grpSpPr>
          <p:sp>
            <p:nvSpPr>
              <p:cNvPr id="129" name="Rectangle 128">
                <a:extLst>
                  <a:ext uri="{FF2B5EF4-FFF2-40B4-BE49-F238E27FC236}">
                    <a16:creationId xmlns:a16="http://schemas.microsoft.com/office/drawing/2014/main" id="{22F9C317-9F35-4FBD-A97F-DECE702E9AE8}"/>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0" name="Straight Connector 129">
                <a:extLst>
                  <a:ext uri="{FF2B5EF4-FFF2-40B4-BE49-F238E27FC236}">
                    <a16:creationId xmlns:a16="http://schemas.microsoft.com/office/drawing/2014/main" id="{5CA64E45-8680-4531-97E8-525F2CCB1C72}"/>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F03A4477-9B58-40A6-8DC4-8DB215416CF8}"/>
                </a:ext>
              </a:extLst>
            </p:cNvPr>
            <p:cNvGrpSpPr/>
            <p:nvPr/>
          </p:nvGrpSpPr>
          <p:grpSpPr>
            <a:xfrm>
              <a:off x="2320274" y="1907031"/>
              <a:ext cx="180067" cy="140947"/>
              <a:chOff x="2438399" y="1828800"/>
              <a:chExt cx="1923143" cy="1799771"/>
            </a:xfrm>
            <a:noFill/>
          </p:grpSpPr>
          <p:sp>
            <p:nvSpPr>
              <p:cNvPr id="127" name="Rectangle 126">
                <a:extLst>
                  <a:ext uri="{FF2B5EF4-FFF2-40B4-BE49-F238E27FC236}">
                    <a16:creationId xmlns:a16="http://schemas.microsoft.com/office/drawing/2014/main" id="{9CA52716-77F7-4EA8-8E81-C853EF138CB5}"/>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8" name="Straight Connector 127">
                <a:extLst>
                  <a:ext uri="{FF2B5EF4-FFF2-40B4-BE49-F238E27FC236}">
                    <a16:creationId xmlns:a16="http://schemas.microsoft.com/office/drawing/2014/main" id="{744D49B7-0A16-44F3-AC78-B7CD29B96F33}"/>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63DF3D08-590F-4A3B-937A-038C49CBFBD3}"/>
                </a:ext>
              </a:extLst>
            </p:cNvPr>
            <p:cNvGrpSpPr/>
            <p:nvPr/>
          </p:nvGrpSpPr>
          <p:grpSpPr>
            <a:xfrm>
              <a:off x="2129218" y="1891046"/>
              <a:ext cx="303775" cy="247510"/>
              <a:chOff x="2129218" y="1898304"/>
              <a:chExt cx="303775" cy="247510"/>
            </a:xfrm>
          </p:grpSpPr>
          <p:sp>
            <p:nvSpPr>
              <p:cNvPr id="121" name="Oval 120">
                <a:extLst>
                  <a:ext uri="{FF2B5EF4-FFF2-40B4-BE49-F238E27FC236}">
                    <a16:creationId xmlns:a16="http://schemas.microsoft.com/office/drawing/2014/main" id="{FEB173EF-4635-4280-982C-F3D3D369E614}"/>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67340762-2572-4D68-88E0-CF3721DC1C4F}"/>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Oval 122">
                <a:extLst>
                  <a:ext uri="{FF2B5EF4-FFF2-40B4-BE49-F238E27FC236}">
                    <a16:creationId xmlns:a16="http://schemas.microsoft.com/office/drawing/2014/main" id="{B5BF87FB-AC52-45BB-BD0E-BE91BA78B0A2}"/>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4" name="Straight Connector 123">
                <a:extLst>
                  <a:ext uri="{FF2B5EF4-FFF2-40B4-BE49-F238E27FC236}">
                    <a16:creationId xmlns:a16="http://schemas.microsoft.com/office/drawing/2014/main" id="{E27F2D5E-AEBB-4C93-8924-4F501430F0DD}"/>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FCF2526-CA38-4653-94BD-58E9578C1F0D}"/>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D3CB5E-67D2-466C-8572-F1789D82D01F}"/>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2446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4D7BB4-5811-4C8B-AB25-88F0BD45AC1E}"/>
              </a:ext>
            </a:extLst>
          </p:cNvPr>
          <p:cNvSpPr>
            <a:spLocks noGrp="1"/>
          </p:cNvSpPr>
          <p:nvPr>
            <p:ph type="title"/>
          </p:nvPr>
        </p:nvSpPr>
        <p:spPr>
          <a:xfrm>
            <a:off x="274298" y="295277"/>
            <a:ext cx="11887878" cy="631776"/>
          </a:xfrm>
        </p:spPr>
        <p:txBody>
          <a:bodyPr/>
          <a:lstStyle/>
          <a:p>
            <a:r>
              <a:rPr lang="en-US" dirty="0"/>
              <a:t>Advanced Analytics on Big Data </a:t>
            </a:r>
          </a:p>
        </p:txBody>
      </p:sp>
      <p:sp>
        <p:nvSpPr>
          <p:cNvPr id="135" name="Rectangle 134">
            <a:extLst>
              <a:ext uri="{FF2B5EF4-FFF2-40B4-BE49-F238E27FC236}">
                <a16:creationId xmlns:a16="http://schemas.microsoft.com/office/drawing/2014/main" id="{733860E6-A3DB-423A-9D7E-1A74591D2AB6}"/>
              </a:ext>
            </a:extLst>
          </p:cNvPr>
          <p:cNvSpPr/>
          <p:nvPr/>
        </p:nvSpPr>
        <p:spPr bwMode="auto">
          <a:xfrm>
            <a:off x="2135993"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INGEST</a:t>
            </a:r>
          </a:p>
        </p:txBody>
      </p:sp>
      <p:sp>
        <p:nvSpPr>
          <p:cNvPr id="145" name="Rectangle 144">
            <a:extLst>
              <a:ext uri="{FF2B5EF4-FFF2-40B4-BE49-F238E27FC236}">
                <a16:creationId xmlns:a16="http://schemas.microsoft.com/office/drawing/2014/main" id="{339C63CC-B2CA-4E42-A0C4-401B0003E303}"/>
              </a:ext>
            </a:extLst>
          </p:cNvPr>
          <p:cNvSpPr/>
          <p:nvPr/>
        </p:nvSpPr>
        <p:spPr bwMode="auto">
          <a:xfrm>
            <a:off x="4297265"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STORE</a:t>
            </a:r>
          </a:p>
        </p:txBody>
      </p:sp>
      <p:sp>
        <p:nvSpPr>
          <p:cNvPr id="147" name="Rectangle 146">
            <a:extLst>
              <a:ext uri="{FF2B5EF4-FFF2-40B4-BE49-F238E27FC236}">
                <a16:creationId xmlns:a16="http://schemas.microsoft.com/office/drawing/2014/main" id="{0FDA152A-EC7E-4C0F-9092-C3081B40F56B}"/>
              </a:ext>
            </a:extLst>
          </p:cNvPr>
          <p:cNvSpPr/>
          <p:nvPr/>
        </p:nvSpPr>
        <p:spPr bwMode="auto">
          <a:xfrm>
            <a:off x="6458538"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PREP &amp; TRAIN</a:t>
            </a:r>
          </a:p>
        </p:txBody>
      </p:sp>
      <p:sp>
        <p:nvSpPr>
          <p:cNvPr id="148" name="Rectangle 147">
            <a:extLst>
              <a:ext uri="{FF2B5EF4-FFF2-40B4-BE49-F238E27FC236}">
                <a16:creationId xmlns:a16="http://schemas.microsoft.com/office/drawing/2014/main" id="{2EFD137A-3997-4F91-86CD-D688C27D42BB}"/>
              </a:ext>
            </a:extLst>
          </p:cNvPr>
          <p:cNvSpPr/>
          <p:nvPr/>
        </p:nvSpPr>
        <p:spPr bwMode="auto">
          <a:xfrm>
            <a:off x="8619810"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MODEL &amp; SERVE</a:t>
            </a:r>
          </a:p>
        </p:txBody>
      </p:sp>
      <p:cxnSp>
        <p:nvCxnSpPr>
          <p:cNvPr id="150" name="Straight Arrow Connector 149">
            <a:extLst>
              <a:ext uri="{FF2B5EF4-FFF2-40B4-BE49-F238E27FC236}">
                <a16:creationId xmlns:a16="http://schemas.microsoft.com/office/drawing/2014/main" id="{A8B98B42-695F-46FF-82A0-CA8F78CD41D5}"/>
              </a:ext>
            </a:extLst>
          </p:cNvPr>
          <p:cNvCxnSpPr>
            <a:cxnSpLocks/>
          </p:cNvCxnSpPr>
          <p:nvPr/>
        </p:nvCxnSpPr>
        <p:spPr>
          <a:xfrm>
            <a:off x="9617067" y="5344941"/>
            <a:ext cx="156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19FA284-B3A1-4A6D-8F0B-BBC5CA4B8C77}"/>
              </a:ext>
            </a:extLst>
          </p:cNvPr>
          <p:cNvSpPr/>
          <p:nvPr/>
        </p:nvSpPr>
        <p:spPr>
          <a:xfrm>
            <a:off x="4680633" y="3751802"/>
            <a:ext cx="1354037" cy="254262"/>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Blob Storage</a:t>
            </a:r>
          </a:p>
        </p:txBody>
      </p:sp>
      <p:sp>
        <p:nvSpPr>
          <p:cNvPr id="154" name="Rectangle 153">
            <a:extLst>
              <a:ext uri="{FF2B5EF4-FFF2-40B4-BE49-F238E27FC236}">
                <a16:creationId xmlns:a16="http://schemas.microsoft.com/office/drawing/2014/main" id="{5891E3F5-A0E3-4BC3-9D6C-045825A13B99}"/>
              </a:ext>
            </a:extLst>
          </p:cNvPr>
          <p:cNvSpPr/>
          <p:nvPr/>
        </p:nvSpPr>
        <p:spPr>
          <a:xfrm>
            <a:off x="11063344" y="5628025"/>
            <a:ext cx="889721" cy="414353"/>
          </a:xfrm>
          <a:prstGeom prst="rect">
            <a:avLst/>
          </a:prstGeom>
        </p:spPr>
        <p:txBody>
          <a:bodyPr wrap="non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Analytical </a:t>
            </a:r>
            <a:b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dashboards</a:t>
            </a:r>
          </a:p>
        </p:txBody>
      </p:sp>
      <p:grpSp>
        <p:nvGrpSpPr>
          <p:cNvPr id="176" name="Group 175">
            <a:extLst>
              <a:ext uri="{FF2B5EF4-FFF2-40B4-BE49-F238E27FC236}">
                <a16:creationId xmlns:a16="http://schemas.microsoft.com/office/drawing/2014/main" id="{CCFB4732-F3FD-4EA4-87F2-6DFED15CD57D}"/>
              </a:ext>
            </a:extLst>
          </p:cNvPr>
          <p:cNvGrpSpPr/>
          <p:nvPr/>
        </p:nvGrpSpPr>
        <p:grpSpPr>
          <a:xfrm>
            <a:off x="5065470" y="3245285"/>
            <a:ext cx="569650" cy="444557"/>
            <a:chOff x="2488014" y="1320237"/>
            <a:chExt cx="4696411" cy="4187931"/>
          </a:xfrm>
        </p:grpSpPr>
        <p:sp>
          <p:nvSpPr>
            <p:cNvPr id="177" name="Hexagon 176">
              <a:extLst>
                <a:ext uri="{FF2B5EF4-FFF2-40B4-BE49-F238E27FC236}">
                  <a16:creationId xmlns:a16="http://schemas.microsoft.com/office/drawing/2014/main" id="{CC4991F2-3030-4CC4-A4F3-D3D628B6CF55}"/>
                </a:ext>
              </a:extLst>
            </p:cNvPr>
            <p:cNvSpPr/>
            <p:nvPr/>
          </p:nvSpPr>
          <p:spPr bwMode="auto">
            <a:xfrm>
              <a:off x="2488014" y="1320237"/>
              <a:ext cx="4696411" cy="4187931"/>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Snip Single Corner Rectangle 26">
              <a:extLst>
                <a:ext uri="{FF2B5EF4-FFF2-40B4-BE49-F238E27FC236}">
                  <a16:creationId xmlns:a16="http://schemas.microsoft.com/office/drawing/2014/main" id="{40D9343D-5696-4237-80BD-ED3D89B78F69}"/>
                </a:ext>
              </a:extLst>
            </p:cNvPr>
            <p:cNvSpPr/>
            <p:nvPr/>
          </p:nvSpPr>
          <p:spPr bwMode="auto">
            <a:xfrm>
              <a:off x="3677767" y="2189578"/>
              <a:ext cx="2316905" cy="2449240"/>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3260" rIns="0" bIns="93260" numCol="1" spcCol="0" rtlCol="0" fromWordArt="0" anchor="ctr" anchorCtr="1" forceAA="0" compatLnSpc="1">
              <a:prstTxWarp prst="textNoShape">
                <a:avLst/>
              </a:prstTxWarp>
              <a:noAutofit/>
            </a:bodyPr>
            <a:lstStyle/>
            <a:p>
              <a:pPr algn="ctr" defTabSz="951028" fontAlgn="base">
                <a:lnSpc>
                  <a:spcPct val="90000"/>
                </a:lnSpc>
                <a:spcBef>
                  <a:spcPct val="0"/>
                </a:spcBef>
                <a:spcAft>
                  <a:spcPct val="0"/>
                </a:spcAft>
              </a:pPr>
              <a:endParaRPr lang="en-US" sz="612" dirty="0">
                <a:solidFill>
                  <a:schemeClr val="tx1"/>
                </a:solidFill>
                <a:ea typeface="Segoe UI" pitchFamily="34" charset="0"/>
                <a:cs typeface="Segoe UI" pitchFamily="34" charset="0"/>
              </a:endParaRPr>
            </a:p>
          </p:txBody>
        </p:sp>
        <p:grpSp>
          <p:nvGrpSpPr>
            <p:cNvPr id="179" name="Group 178">
              <a:extLst>
                <a:ext uri="{FF2B5EF4-FFF2-40B4-BE49-F238E27FC236}">
                  <a16:creationId xmlns:a16="http://schemas.microsoft.com/office/drawing/2014/main" id="{8E594E64-FF13-46BD-97A5-D0B0C116F829}"/>
                </a:ext>
              </a:extLst>
            </p:cNvPr>
            <p:cNvGrpSpPr/>
            <p:nvPr/>
          </p:nvGrpSpPr>
          <p:grpSpPr>
            <a:xfrm>
              <a:off x="4271147" y="2716509"/>
              <a:ext cx="790232" cy="1472559"/>
              <a:chOff x="4917030" y="1019829"/>
              <a:chExt cx="123056" cy="229308"/>
            </a:xfrm>
          </p:grpSpPr>
          <p:sp>
            <p:nvSpPr>
              <p:cNvPr id="181" name="Freeform: Shape 180">
                <a:extLst>
                  <a:ext uri="{FF2B5EF4-FFF2-40B4-BE49-F238E27FC236}">
                    <a16:creationId xmlns:a16="http://schemas.microsoft.com/office/drawing/2014/main" id="{9B858685-BF74-471E-A41E-1B53BA707153}"/>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Freeform: Shape 181">
                <a:extLst>
                  <a:ext uri="{FF2B5EF4-FFF2-40B4-BE49-F238E27FC236}">
                    <a16:creationId xmlns:a16="http://schemas.microsoft.com/office/drawing/2014/main" id="{67A66092-0656-4557-BD82-ECEC68F80804}"/>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Freeform: Shape 182">
                <a:extLst>
                  <a:ext uri="{FF2B5EF4-FFF2-40B4-BE49-F238E27FC236}">
                    <a16:creationId xmlns:a16="http://schemas.microsoft.com/office/drawing/2014/main" id="{0EC54C47-B9E1-46E6-B11D-6B880A0AF9DB}"/>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Freeform: Shape 183">
                <a:extLst>
                  <a:ext uri="{FF2B5EF4-FFF2-40B4-BE49-F238E27FC236}">
                    <a16:creationId xmlns:a16="http://schemas.microsoft.com/office/drawing/2014/main" id="{03B0BA54-6AFB-4610-AB10-3E8A05FC51ED}"/>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0" name="Right Triangle 179">
              <a:extLst>
                <a:ext uri="{FF2B5EF4-FFF2-40B4-BE49-F238E27FC236}">
                  <a16:creationId xmlns:a16="http://schemas.microsoft.com/office/drawing/2014/main" id="{05F17D75-09A3-4387-AB3B-61FA5AA08DDC}"/>
                </a:ext>
              </a:extLst>
            </p:cNvPr>
            <p:cNvSpPr/>
            <p:nvPr/>
          </p:nvSpPr>
          <p:spPr bwMode="auto">
            <a:xfrm>
              <a:off x="5326465" y="2189578"/>
              <a:ext cx="668199" cy="662471"/>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cs typeface="Segoe UI" pitchFamily="34" charset="0"/>
              </a:endParaRPr>
            </a:p>
          </p:txBody>
        </p:sp>
      </p:grpSp>
      <p:grpSp>
        <p:nvGrpSpPr>
          <p:cNvPr id="262" name="Group 261">
            <a:extLst>
              <a:ext uri="{FF2B5EF4-FFF2-40B4-BE49-F238E27FC236}">
                <a16:creationId xmlns:a16="http://schemas.microsoft.com/office/drawing/2014/main" id="{12AD8D00-BE51-4C38-9C85-51808C9AB550}"/>
              </a:ext>
            </a:extLst>
          </p:cNvPr>
          <p:cNvGrpSpPr/>
          <p:nvPr/>
        </p:nvGrpSpPr>
        <p:grpSpPr>
          <a:xfrm>
            <a:off x="270136" y="5079003"/>
            <a:ext cx="1579838" cy="865044"/>
            <a:chOff x="263999" y="4368454"/>
            <a:chExt cx="1549001" cy="848159"/>
          </a:xfrm>
        </p:grpSpPr>
        <p:grpSp>
          <p:nvGrpSpPr>
            <p:cNvPr id="263" name="Group 262">
              <a:extLst>
                <a:ext uri="{FF2B5EF4-FFF2-40B4-BE49-F238E27FC236}">
                  <a16:creationId xmlns:a16="http://schemas.microsoft.com/office/drawing/2014/main" id="{631A0475-0716-4BC2-80B2-FB888C2EA888}"/>
                </a:ext>
              </a:extLst>
            </p:cNvPr>
            <p:cNvGrpSpPr/>
            <p:nvPr/>
          </p:nvGrpSpPr>
          <p:grpSpPr>
            <a:xfrm>
              <a:off x="816403" y="4368454"/>
              <a:ext cx="444192" cy="386556"/>
              <a:chOff x="1777107" y="1240971"/>
              <a:chExt cx="1471494" cy="1280568"/>
            </a:xfrm>
          </p:grpSpPr>
          <p:sp>
            <p:nvSpPr>
              <p:cNvPr id="265" name="Freeform 18">
                <a:extLst>
                  <a:ext uri="{FF2B5EF4-FFF2-40B4-BE49-F238E27FC236}">
                    <a16:creationId xmlns:a16="http://schemas.microsoft.com/office/drawing/2014/main" id="{EEEFAACB-9D33-4274-9FB4-FB1A87E9915B}"/>
                  </a:ext>
                </a:extLst>
              </p:cNvPr>
              <p:cNvSpPr>
                <a:spLocks noChangeArrowheads="1"/>
              </p:cNvSpPr>
              <p:nvPr/>
            </p:nvSpPr>
            <p:spPr bwMode="auto">
              <a:xfrm>
                <a:off x="1777107" y="1240971"/>
                <a:ext cx="1471494" cy="115101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266" name="Line 19">
                <a:extLst>
                  <a:ext uri="{FF2B5EF4-FFF2-40B4-BE49-F238E27FC236}">
                    <a16:creationId xmlns:a16="http://schemas.microsoft.com/office/drawing/2014/main" id="{03F001AF-72F7-4468-B033-0DD7CDC2CCDC}"/>
                  </a:ext>
                </a:extLst>
              </p:cNvPr>
              <p:cNvSpPr>
                <a:spLocks noChangeShapeType="1"/>
              </p:cNvSpPr>
              <p:nvPr/>
            </p:nvSpPr>
            <p:spPr bwMode="auto">
              <a:xfrm>
                <a:off x="2060746" y="2521539"/>
                <a:ext cx="90421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67" name="Line 20">
                <a:extLst>
                  <a:ext uri="{FF2B5EF4-FFF2-40B4-BE49-F238E27FC236}">
                    <a16:creationId xmlns:a16="http://schemas.microsoft.com/office/drawing/2014/main" id="{64838BA2-3C0A-40BB-9A38-9ED8D24D1F28}"/>
                  </a:ext>
                </a:extLst>
              </p:cNvPr>
              <p:cNvSpPr>
                <a:spLocks noChangeShapeType="1"/>
              </p:cNvSpPr>
              <p:nvPr/>
            </p:nvSpPr>
            <p:spPr bwMode="auto">
              <a:xfrm>
                <a:off x="2512854" y="2393347"/>
                <a:ext cx="0" cy="12819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68" name="Freeform 21">
                <a:extLst>
                  <a:ext uri="{FF2B5EF4-FFF2-40B4-BE49-F238E27FC236}">
                    <a16:creationId xmlns:a16="http://schemas.microsoft.com/office/drawing/2014/main" id="{87781847-44EA-4390-9F40-F13D6F60F3C2}"/>
                  </a:ext>
                </a:extLst>
              </p:cNvPr>
              <p:cNvSpPr>
                <a:spLocks noChangeArrowheads="1"/>
              </p:cNvSpPr>
              <p:nvPr/>
            </p:nvSpPr>
            <p:spPr bwMode="auto">
              <a:xfrm>
                <a:off x="2480806" y="2232421"/>
                <a:ext cx="64096" cy="64096"/>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269" name="Line 22">
                <a:extLst>
                  <a:ext uri="{FF2B5EF4-FFF2-40B4-BE49-F238E27FC236}">
                    <a16:creationId xmlns:a16="http://schemas.microsoft.com/office/drawing/2014/main" id="{3310533E-47FE-4227-944D-46C52FA5F8CD}"/>
                  </a:ext>
                </a:extLst>
              </p:cNvPr>
              <p:cNvSpPr>
                <a:spLocks noChangeShapeType="1"/>
              </p:cNvSpPr>
              <p:nvPr/>
            </p:nvSpPr>
            <p:spPr bwMode="auto">
              <a:xfrm>
                <a:off x="1777107" y="2136958"/>
                <a:ext cx="1471494"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70" name="Freeform 23">
                <a:extLst>
                  <a:ext uri="{FF2B5EF4-FFF2-40B4-BE49-F238E27FC236}">
                    <a16:creationId xmlns:a16="http://schemas.microsoft.com/office/drawing/2014/main" id="{A3089C01-2CDD-4E08-B585-1C1E88BE9436}"/>
                  </a:ext>
                </a:extLst>
              </p:cNvPr>
              <p:cNvSpPr>
                <a:spLocks noChangeArrowheads="1"/>
              </p:cNvSpPr>
              <p:nvPr/>
            </p:nvSpPr>
            <p:spPr bwMode="auto">
              <a:xfrm>
                <a:off x="1936666" y="1369163"/>
                <a:ext cx="640965" cy="64096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271" name="Freeform 24">
                <a:extLst>
                  <a:ext uri="{FF2B5EF4-FFF2-40B4-BE49-F238E27FC236}">
                    <a16:creationId xmlns:a16="http://schemas.microsoft.com/office/drawing/2014/main" id="{D75F2017-C35A-479A-AF03-49DC214D75C5}"/>
                  </a:ext>
                </a:extLst>
              </p:cNvPr>
              <p:cNvSpPr>
                <a:spLocks noChangeArrowheads="1"/>
              </p:cNvSpPr>
              <p:nvPr/>
            </p:nvSpPr>
            <p:spPr bwMode="auto">
              <a:xfrm>
                <a:off x="2257151" y="1425078"/>
                <a:ext cx="205926" cy="510044"/>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72" name="Line 25">
                <a:extLst>
                  <a:ext uri="{FF2B5EF4-FFF2-40B4-BE49-F238E27FC236}">
                    <a16:creationId xmlns:a16="http://schemas.microsoft.com/office/drawing/2014/main" id="{CE52B23D-D071-4CB0-9F8C-6718BEEA978B}"/>
                  </a:ext>
                </a:extLst>
              </p:cNvPr>
              <p:cNvSpPr>
                <a:spLocks noChangeShapeType="1"/>
              </p:cNvSpPr>
              <p:nvPr/>
            </p:nvSpPr>
            <p:spPr bwMode="auto">
              <a:xfrm flipH="1">
                <a:off x="1935304" y="1689648"/>
                <a:ext cx="323209"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73" name="Line 26">
                <a:extLst>
                  <a:ext uri="{FF2B5EF4-FFF2-40B4-BE49-F238E27FC236}">
                    <a16:creationId xmlns:a16="http://schemas.microsoft.com/office/drawing/2014/main" id="{907D6379-0057-4C44-BFB7-F088A8DBB8CD}"/>
                  </a:ext>
                </a:extLst>
              </p:cNvPr>
              <p:cNvSpPr>
                <a:spLocks noChangeShapeType="1"/>
              </p:cNvSpPr>
              <p:nvPr/>
            </p:nvSpPr>
            <p:spPr bwMode="auto">
              <a:xfrm>
                <a:off x="2704461" y="1433259"/>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74" name="Line 27">
                <a:extLst>
                  <a:ext uri="{FF2B5EF4-FFF2-40B4-BE49-F238E27FC236}">
                    <a16:creationId xmlns:a16="http://schemas.microsoft.com/office/drawing/2014/main" id="{E46510DE-589D-4A11-AA62-0FA41B829C0A}"/>
                  </a:ext>
                </a:extLst>
              </p:cNvPr>
              <p:cNvSpPr>
                <a:spLocks noChangeShapeType="1"/>
              </p:cNvSpPr>
              <p:nvPr/>
            </p:nvSpPr>
            <p:spPr bwMode="auto">
              <a:xfrm flipV="1">
                <a:off x="2704461" y="1622967"/>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75" name="Line 28">
                <a:extLst>
                  <a:ext uri="{FF2B5EF4-FFF2-40B4-BE49-F238E27FC236}">
                    <a16:creationId xmlns:a16="http://schemas.microsoft.com/office/drawing/2014/main" id="{429DAF91-C1D5-4407-A41F-BAB8B214864A}"/>
                  </a:ext>
                </a:extLst>
              </p:cNvPr>
              <p:cNvSpPr>
                <a:spLocks noChangeShapeType="1"/>
              </p:cNvSpPr>
              <p:nvPr/>
            </p:nvSpPr>
            <p:spPr bwMode="auto">
              <a:xfrm>
                <a:off x="2704461" y="1816478"/>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grpSp>
        <p:sp>
          <p:nvSpPr>
            <p:cNvPr id="264" name="TextBox 263">
              <a:extLst>
                <a:ext uri="{FF2B5EF4-FFF2-40B4-BE49-F238E27FC236}">
                  <a16:creationId xmlns:a16="http://schemas.microsoft.com/office/drawing/2014/main" id="{26300DB4-DB38-4359-91B1-C2AEED5C2CB7}"/>
                </a:ext>
              </a:extLst>
            </p:cNvPr>
            <p:cNvSpPr txBox="1"/>
            <p:nvPr/>
          </p:nvSpPr>
          <p:spPr>
            <a:xfrm>
              <a:off x="263999" y="4810348"/>
              <a:ext cx="1549001"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Business/custom apps</a:t>
              </a:r>
            </a:p>
            <a:p>
              <a:pPr>
                <a:buSzPct val="90000"/>
                <a:defRPr/>
              </a:pPr>
              <a:r>
                <a:rPr lang="en-US" sz="1020" dirty="0">
                  <a:solidFill>
                    <a:schemeClr val="tx1"/>
                  </a:solidFill>
                </a:rPr>
                <a:t>(Structured)</a:t>
              </a:r>
            </a:p>
          </p:txBody>
        </p:sp>
      </p:grpSp>
      <p:grpSp>
        <p:nvGrpSpPr>
          <p:cNvPr id="276" name="Group 275">
            <a:extLst>
              <a:ext uri="{FF2B5EF4-FFF2-40B4-BE49-F238E27FC236}">
                <a16:creationId xmlns:a16="http://schemas.microsoft.com/office/drawing/2014/main" id="{2753E11D-7931-4AE0-AF43-B08EC4D14056}"/>
              </a:ext>
            </a:extLst>
          </p:cNvPr>
          <p:cNvGrpSpPr/>
          <p:nvPr/>
        </p:nvGrpSpPr>
        <p:grpSpPr>
          <a:xfrm>
            <a:off x="243348" y="2384899"/>
            <a:ext cx="1633415" cy="854443"/>
            <a:chOff x="237733" y="2247489"/>
            <a:chExt cx="1601533" cy="837765"/>
          </a:xfrm>
        </p:grpSpPr>
        <p:grpSp>
          <p:nvGrpSpPr>
            <p:cNvPr id="277" name="Group 276">
              <a:extLst>
                <a:ext uri="{FF2B5EF4-FFF2-40B4-BE49-F238E27FC236}">
                  <a16:creationId xmlns:a16="http://schemas.microsoft.com/office/drawing/2014/main" id="{38FB2B84-D10E-4792-877D-BB2D134DBC8D}"/>
                </a:ext>
              </a:extLst>
            </p:cNvPr>
            <p:cNvGrpSpPr/>
            <p:nvPr/>
          </p:nvGrpSpPr>
          <p:grpSpPr>
            <a:xfrm>
              <a:off x="891641" y="2247489"/>
              <a:ext cx="293717" cy="359549"/>
              <a:chOff x="965200" y="3436897"/>
              <a:chExt cx="528881" cy="647424"/>
            </a:xfrm>
          </p:grpSpPr>
          <p:grpSp>
            <p:nvGrpSpPr>
              <p:cNvPr id="279" name="Group 278">
                <a:extLst>
                  <a:ext uri="{FF2B5EF4-FFF2-40B4-BE49-F238E27FC236}">
                    <a16:creationId xmlns:a16="http://schemas.microsoft.com/office/drawing/2014/main" id="{1E007577-4227-45D2-9B0E-C68B23F588A1}"/>
                  </a:ext>
                </a:extLst>
              </p:cNvPr>
              <p:cNvGrpSpPr/>
              <p:nvPr/>
            </p:nvGrpSpPr>
            <p:grpSpPr>
              <a:xfrm flipH="1">
                <a:off x="965200" y="3436897"/>
                <a:ext cx="528881" cy="647424"/>
                <a:chOff x="3003960" y="3685414"/>
                <a:chExt cx="403310" cy="493707"/>
              </a:xfrm>
            </p:grpSpPr>
            <p:sp>
              <p:nvSpPr>
                <p:cNvPr id="284" name="Snip Single Corner Rectangle 26">
                  <a:extLst>
                    <a:ext uri="{FF2B5EF4-FFF2-40B4-BE49-F238E27FC236}">
                      <a16:creationId xmlns:a16="http://schemas.microsoft.com/office/drawing/2014/main" id="{65951BA5-0278-43AB-BE41-637C2F2B3D34}"/>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Triangle 27">
                  <a:extLst>
                    <a:ext uri="{FF2B5EF4-FFF2-40B4-BE49-F238E27FC236}">
                      <a16:creationId xmlns:a16="http://schemas.microsoft.com/office/drawing/2014/main" id="{5C941DF5-3787-4E1B-BAF3-E21CEC58A166}"/>
                    </a:ext>
                  </a:extLst>
                </p:cNvPr>
                <p:cNvSpPr/>
                <p:nvPr/>
              </p:nvSpPr>
              <p:spPr bwMode="auto">
                <a:xfrm rot="8100000">
                  <a:off x="3012552" y="3733609"/>
                  <a:ext cx="160049" cy="80930"/>
                </a:xfrm>
                <a:prstGeom prst="triangle">
                  <a:avLst/>
                </a:pr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80" name="Straight Connector 279">
                <a:extLst>
                  <a:ext uri="{FF2B5EF4-FFF2-40B4-BE49-F238E27FC236}">
                    <a16:creationId xmlns:a16="http://schemas.microsoft.com/office/drawing/2014/main" id="{E23E2839-A228-4C62-9CDB-6F4EC332391C}"/>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B2BA09D-FDBF-4082-92B2-51B7F624B4D5}"/>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80607F4C-9F77-458F-92C8-FCAFEF04FD19}"/>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191E432-403E-4529-8F14-81CB651DBC02}"/>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278" name="TextBox 277">
              <a:extLst>
                <a:ext uri="{FF2B5EF4-FFF2-40B4-BE49-F238E27FC236}">
                  <a16:creationId xmlns:a16="http://schemas.microsoft.com/office/drawing/2014/main" id="{9AE4EAF2-DB31-4D30-9B0F-C6B817CF4D8E}"/>
                </a:ext>
              </a:extLst>
            </p:cNvPr>
            <p:cNvSpPr txBox="1"/>
            <p:nvPr/>
          </p:nvSpPr>
          <p:spPr>
            <a:xfrm>
              <a:off x="237733" y="2678989"/>
              <a:ext cx="1601533"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Logs, files and media</a:t>
              </a:r>
            </a:p>
            <a:p>
              <a:pPr>
                <a:buSzPct val="90000"/>
                <a:defRPr/>
              </a:pPr>
              <a:r>
                <a:rPr lang="en-US" sz="1020" dirty="0">
                  <a:solidFill>
                    <a:schemeClr val="tx1"/>
                  </a:solidFill>
                </a:rPr>
                <a:t>(unstructured)</a:t>
              </a:r>
            </a:p>
          </p:txBody>
        </p:sp>
      </p:grpSp>
      <p:cxnSp>
        <p:nvCxnSpPr>
          <p:cNvPr id="286" name="Connector: Elbow 285">
            <a:extLst>
              <a:ext uri="{FF2B5EF4-FFF2-40B4-BE49-F238E27FC236}">
                <a16:creationId xmlns:a16="http://schemas.microsoft.com/office/drawing/2014/main" id="{33B50090-7F1E-40E5-A037-E1CF694F8B4A}"/>
              </a:ext>
            </a:extLst>
          </p:cNvPr>
          <p:cNvCxnSpPr>
            <a:cxnSpLocks/>
          </p:cNvCxnSpPr>
          <p:nvPr/>
        </p:nvCxnSpPr>
        <p:spPr>
          <a:xfrm>
            <a:off x="3512797" y="2673831"/>
            <a:ext cx="1385350" cy="791112"/>
          </a:xfrm>
          <a:prstGeom prst="bentConnector3">
            <a:avLst>
              <a:gd name="adj1" fmla="val 50000"/>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75BDE9D9-D657-4DF5-891A-E3C1489094C2}"/>
              </a:ext>
            </a:extLst>
          </p:cNvPr>
          <p:cNvSpPr/>
          <p:nvPr/>
        </p:nvSpPr>
        <p:spPr>
          <a:xfrm>
            <a:off x="8538598" y="5628025"/>
            <a:ext cx="1282619" cy="414353"/>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SQL Data Warehouse</a:t>
            </a:r>
          </a:p>
        </p:txBody>
      </p:sp>
      <p:grpSp>
        <p:nvGrpSpPr>
          <p:cNvPr id="288" name="Group 287">
            <a:extLst>
              <a:ext uri="{FF2B5EF4-FFF2-40B4-BE49-F238E27FC236}">
                <a16:creationId xmlns:a16="http://schemas.microsoft.com/office/drawing/2014/main" id="{4933CF37-D7AC-4C51-9E5F-76E5367BEC9C}"/>
              </a:ext>
            </a:extLst>
          </p:cNvPr>
          <p:cNvGrpSpPr/>
          <p:nvPr/>
        </p:nvGrpSpPr>
        <p:grpSpPr>
          <a:xfrm>
            <a:off x="8909569" y="5034597"/>
            <a:ext cx="540678" cy="530968"/>
            <a:chOff x="2549926" y="1227604"/>
            <a:chExt cx="5177116" cy="5084148"/>
          </a:xfrm>
        </p:grpSpPr>
        <p:sp>
          <p:nvSpPr>
            <p:cNvPr id="289" name="Freeform: Shape 821">
              <a:extLst>
                <a:ext uri="{FF2B5EF4-FFF2-40B4-BE49-F238E27FC236}">
                  <a16:creationId xmlns:a16="http://schemas.microsoft.com/office/drawing/2014/main" id="{51823000-BFA6-4E46-BDED-DDAC91CCD0D8}"/>
                </a:ext>
              </a:extLst>
            </p:cNvPr>
            <p:cNvSpPr/>
            <p:nvPr/>
          </p:nvSpPr>
          <p:spPr bwMode="auto">
            <a:xfrm>
              <a:off x="2549926" y="1227604"/>
              <a:ext cx="4001266" cy="3614060"/>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677 w 4001268"/>
                <a:gd name="connsiteY5" fmla="*/ 2037434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271 w 4001268"/>
                <a:gd name="connsiteY3" fmla="*/ 1960474 h 3614059"/>
                <a:gd name="connsiteX4" fmla="*/ 3659101 w 4001268"/>
                <a:gd name="connsiteY4" fmla="*/ 3614059 h 3614059"/>
                <a:gd name="connsiteX5" fmla="*/ 3372234 w 4001268"/>
                <a:gd name="connsiteY5" fmla="*/ 3614059 h 3614059"/>
                <a:gd name="connsiteX6" fmla="*/ 3368677 w 4001268"/>
                <a:gd name="connsiteY6" fmla="*/ 2037434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3659101 w 4305542"/>
                <a:gd name="connsiteY0" fmla="*/ 3614059 h 4260500"/>
                <a:gd name="connsiteX1" fmla="*/ 3372234 w 4305542"/>
                <a:gd name="connsiteY1" fmla="*/ 3614059 h 4260500"/>
                <a:gd name="connsiteX2" fmla="*/ 3368677 w 4305542"/>
                <a:gd name="connsiteY2" fmla="*/ 2037434 h 4260500"/>
                <a:gd name="connsiteX3" fmla="*/ 3372234 w 4305542"/>
                <a:gd name="connsiteY3" fmla="*/ 1559139 h 4260500"/>
                <a:gd name="connsiteX4" fmla="*/ 629034 w 4305542"/>
                <a:gd name="connsiteY4" fmla="*/ 1559139 h 4260500"/>
                <a:gd name="connsiteX5" fmla="*/ 629034 w 4305542"/>
                <a:gd name="connsiteY5" fmla="*/ 3614059 h 4260500"/>
                <a:gd name="connsiteX6" fmla="*/ 342168 w 4305542"/>
                <a:gd name="connsiteY6" fmla="*/ 3614059 h 4260500"/>
                <a:gd name="connsiteX7" fmla="*/ 342168 w 4305542"/>
                <a:gd name="connsiteY7" fmla="*/ 1445188 h 4260500"/>
                <a:gd name="connsiteX8" fmla="*/ 0 w 4305542"/>
                <a:gd name="connsiteY8" fmla="*/ 1445188 h 4260500"/>
                <a:gd name="connsiteX9" fmla="*/ 2000634 w 4305542"/>
                <a:gd name="connsiteY9" fmla="*/ 0 h 4260500"/>
                <a:gd name="connsiteX10" fmla="*/ 4001268 w 4305542"/>
                <a:gd name="connsiteY10" fmla="*/ 1445188 h 4260500"/>
                <a:gd name="connsiteX11" fmla="*/ 3659101 w 4305542"/>
                <a:gd name="connsiteY11" fmla="*/ 1445188 h 4260500"/>
                <a:gd name="connsiteX12" fmla="*/ 3657271 w 4305542"/>
                <a:gd name="connsiteY12" fmla="*/ 1960474 h 4260500"/>
                <a:gd name="connsiteX13" fmla="*/ 4305541 w 4305542"/>
                <a:gd name="connsiteY13" fmla="*/ 4260500 h 4260500"/>
                <a:gd name="connsiteX0" fmla="*/ 3659101 w 4001268"/>
                <a:gd name="connsiteY0" fmla="*/ 3614059 h 3614059"/>
                <a:gd name="connsiteX1" fmla="*/ 3372234 w 4001268"/>
                <a:gd name="connsiteY1" fmla="*/ 3614059 h 3614059"/>
                <a:gd name="connsiteX2" fmla="*/ 3368677 w 4001268"/>
                <a:gd name="connsiteY2" fmla="*/ 2037434 h 3614059"/>
                <a:gd name="connsiteX3" fmla="*/ 3372234 w 4001268"/>
                <a:gd name="connsiteY3" fmla="*/ 1559139 h 3614059"/>
                <a:gd name="connsiteX4" fmla="*/ 629034 w 4001268"/>
                <a:gd name="connsiteY4" fmla="*/ 1559139 h 3614059"/>
                <a:gd name="connsiteX5" fmla="*/ 629034 w 4001268"/>
                <a:gd name="connsiteY5" fmla="*/ 3614059 h 3614059"/>
                <a:gd name="connsiteX6" fmla="*/ 342168 w 4001268"/>
                <a:gd name="connsiteY6" fmla="*/ 3614059 h 3614059"/>
                <a:gd name="connsiteX7" fmla="*/ 342168 w 4001268"/>
                <a:gd name="connsiteY7" fmla="*/ 1445188 h 3614059"/>
                <a:gd name="connsiteX8" fmla="*/ 0 w 4001268"/>
                <a:gd name="connsiteY8" fmla="*/ 1445188 h 3614059"/>
                <a:gd name="connsiteX9" fmla="*/ 2000634 w 4001268"/>
                <a:gd name="connsiteY9" fmla="*/ 0 h 3614059"/>
                <a:gd name="connsiteX10" fmla="*/ 4001268 w 4001268"/>
                <a:gd name="connsiteY10" fmla="*/ 1445188 h 3614059"/>
                <a:gd name="connsiteX11" fmla="*/ 3659101 w 4001268"/>
                <a:gd name="connsiteY11" fmla="*/ 1445188 h 3614059"/>
                <a:gd name="connsiteX12" fmla="*/ 3657271 w 4001268"/>
                <a:gd name="connsiteY12" fmla="*/ 1960474 h 3614059"/>
                <a:gd name="connsiteX0" fmla="*/ 3372234 w 4001268"/>
                <a:gd name="connsiteY0" fmla="*/ 3614059 h 3614059"/>
                <a:gd name="connsiteX1" fmla="*/ 3368677 w 4001268"/>
                <a:gd name="connsiteY1" fmla="*/ 2037434 h 3614059"/>
                <a:gd name="connsiteX2" fmla="*/ 3372234 w 4001268"/>
                <a:gd name="connsiteY2" fmla="*/ 1559139 h 3614059"/>
                <a:gd name="connsiteX3" fmla="*/ 629034 w 4001268"/>
                <a:gd name="connsiteY3" fmla="*/ 1559139 h 3614059"/>
                <a:gd name="connsiteX4" fmla="*/ 629034 w 4001268"/>
                <a:gd name="connsiteY4" fmla="*/ 3614059 h 3614059"/>
                <a:gd name="connsiteX5" fmla="*/ 342168 w 4001268"/>
                <a:gd name="connsiteY5" fmla="*/ 3614059 h 3614059"/>
                <a:gd name="connsiteX6" fmla="*/ 342168 w 4001268"/>
                <a:gd name="connsiteY6" fmla="*/ 1445188 h 3614059"/>
                <a:gd name="connsiteX7" fmla="*/ 0 w 4001268"/>
                <a:gd name="connsiteY7" fmla="*/ 1445188 h 3614059"/>
                <a:gd name="connsiteX8" fmla="*/ 2000634 w 4001268"/>
                <a:gd name="connsiteY8" fmla="*/ 0 h 3614059"/>
                <a:gd name="connsiteX9" fmla="*/ 4001268 w 4001268"/>
                <a:gd name="connsiteY9" fmla="*/ 1445188 h 3614059"/>
                <a:gd name="connsiteX10" fmla="*/ 3659101 w 4001268"/>
                <a:gd name="connsiteY10" fmla="*/ 1445188 h 3614059"/>
                <a:gd name="connsiteX11" fmla="*/ 3657271 w 4001268"/>
                <a:gd name="connsiteY11" fmla="*/ 1960474 h 3614059"/>
                <a:gd name="connsiteX0" fmla="*/ 3368677 w 4001268"/>
                <a:gd name="connsiteY0" fmla="*/ 2037434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271 w 4001268"/>
                <a:gd name="connsiteY10" fmla="*/ 1960474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677" y="2037434"/>
                  </a:moveTo>
                  <a:cubicBezTo>
                    <a:pt x="3369863" y="1878002"/>
                    <a:pt x="3371048" y="1718571"/>
                    <a:pt x="3372234" y="1559139"/>
                  </a:cubicBezTo>
                  <a:lnTo>
                    <a:pt x="629034" y="1559139"/>
                  </a:lnTo>
                  <a:lnTo>
                    <a:pt x="629034" y="3614059"/>
                  </a:lnTo>
                  <a:lnTo>
                    <a:pt x="342168" y="3614059"/>
                  </a:lnTo>
                  <a:lnTo>
                    <a:pt x="342168" y="1445188"/>
                  </a:lnTo>
                  <a:lnTo>
                    <a:pt x="0" y="1445188"/>
                  </a:lnTo>
                  <a:lnTo>
                    <a:pt x="2000634" y="0"/>
                  </a:lnTo>
                  <a:lnTo>
                    <a:pt x="4001268" y="1445188"/>
                  </a:lnTo>
                  <a:lnTo>
                    <a:pt x="3659101" y="1445188"/>
                  </a:lnTo>
                  <a:lnTo>
                    <a:pt x="3657271" y="1960474"/>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a:extLst>
                <a:ext uri="{FF2B5EF4-FFF2-40B4-BE49-F238E27FC236}">
                  <a16:creationId xmlns:a16="http://schemas.microsoft.com/office/drawing/2014/main" id="{3F31E734-FFA0-4662-AFAA-46D4E5ACA74F}"/>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a:extLst>
                <a:ext uri="{FF2B5EF4-FFF2-40B4-BE49-F238E27FC236}">
                  <a16:creationId xmlns:a16="http://schemas.microsoft.com/office/drawing/2014/main" id="{EBC660E8-7705-4C42-B476-D18151FE35D5}"/>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a:extLst>
                <a:ext uri="{FF2B5EF4-FFF2-40B4-BE49-F238E27FC236}">
                  <a16:creationId xmlns:a16="http://schemas.microsoft.com/office/drawing/2014/main" id="{4E6037ED-22E2-4228-92D3-D14249672E83}"/>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a:extLst>
                <a:ext uri="{FF2B5EF4-FFF2-40B4-BE49-F238E27FC236}">
                  <a16:creationId xmlns:a16="http://schemas.microsoft.com/office/drawing/2014/main" id="{2B831939-DDE0-444C-B778-4B6627AC7A79}"/>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a:extLst>
                <a:ext uri="{FF2B5EF4-FFF2-40B4-BE49-F238E27FC236}">
                  <a16:creationId xmlns:a16="http://schemas.microsoft.com/office/drawing/2014/main" id="{AFEAF570-B41F-4855-9E9C-E34FAF9F596B}"/>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a:extLst>
                <a:ext uri="{FF2B5EF4-FFF2-40B4-BE49-F238E27FC236}">
                  <a16:creationId xmlns:a16="http://schemas.microsoft.com/office/drawing/2014/main" id="{4E260880-DED3-40A1-A1C3-F7B0F0A17220}"/>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Cylinder 828">
              <a:extLst>
                <a:ext uri="{FF2B5EF4-FFF2-40B4-BE49-F238E27FC236}">
                  <a16:creationId xmlns:a16="http://schemas.microsoft.com/office/drawing/2014/main" id="{9B0674BB-3A6A-4559-8647-0A06F6D0F89E}"/>
                </a:ext>
              </a:extLst>
            </p:cNvPr>
            <p:cNvSpPr/>
            <p:nvPr/>
          </p:nvSpPr>
          <p:spPr bwMode="auto">
            <a:xfrm>
              <a:off x="5335724" y="3170126"/>
              <a:ext cx="2391318" cy="3141626"/>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grpSp>
      <p:grpSp>
        <p:nvGrpSpPr>
          <p:cNvPr id="297" name="Group 296">
            <a:extLst>
              <a:ext uri="{FF2B5EF4-FFF2-40B4-BE49-F238E27FC236}">
                <a16:creationId xmlns:a16="http://schemas.microsoft.com/office/drawing/2014/main" id="{39CC3DE3-5987-4657-8050-789BD29B59D0}"/>
              </a:ext>
            </a:extLst>
          </p:cNvPr>
          <p:cNvGrpSpPr/>
          <p:nvPr/>
        </p:nvGrpSpPr>
        <p:grpSpPr>
          <a:xfrm>
            <a:off x="2510368" y="2438221"/>
            <a:ext cx="1373656" cy="744662"/>
            <a:chOff x="2520437" y="2198161"/>
            <a:chExt cx="1346844" cy="730127"/>
          </a:xfrm>
        </p:grpSpPr>
        <p:sp>
          <p:nvSpPr>
            <p:cNvPr id="298" name="Rectangle 297">
              <a:extLst>
                <a:ext uri="{FF2B5EF4-FFF2-40B4-BE49-F238E27FC236}">
                  <a16:creationId xmlns:a16="http://schemas.microsoft.com/office/drawing/2014/main" id="{48C49D93-CC51-4802-8D1B-DBF2CF2C2EC1}"/>
                </a:ext>
              </a:extLst>
            </p:cNvPr>
            <p:cNvSpPr/>
            <p:nvPr/>
          </p:nvSpPr>
          <p:spPr>
            <a:xfrm>
              <a:off x="2520437" y="2678989"/>
              <a:ext cx="1346844" cy="249299"/>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Factory </a:t>
              </a:r>
            </a:p>
          </p:txBody>
        </p:sp>
        <p:grpSp>
          <p:nvGrpSpPr>
            <p:cNvPr id="299" name="Group 298">
              <a:extLst>
                <a:ext uri="{FF2B5EF4-FFF2-40B4-BE49-F238E27FC236}">
                  <a16:creationId xmlns:a16="http://schemas.microsoft.com/office/drawing/2014/main" id="{37F55972-F356-44FF-A241-027103BE3938}"/>
                </a:ext>
              </a:extLst>
            </p:cNvPr>
            <p:cNvGrpSpPr/>
            <p:nvPr/>
          </p:nvGrpSpPr>
          <p:grpSpPr>
            <a:xfrm>
              <a:off x="2935903" y="2198161"/>
              <a:ext cx="423284" cy="416651"/>
              <a:chOff x="5279190" y="5401430"/>
              <a:chExt cx="1101836" cy="1106637"/>
            </a:xfrm>
          </p:grpSpPr>
          <p:sp>
            <p:nvSpPr>
              <p:cNvPr id="300" name="Freeform: Shape 815">
                <a:extLst>
                  <a:ext uri="{FF2B5EF4-FFF2-40B4-BE49-F238E27FC236}">
                    <a16:creationId xmlns:a16="http://schemas.microsoft.com/office/drawing/2014/main" id="{65446E3B-F416-4F05-A2D1-3DAFD45DB210}"/>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01" name="Freeform: Shape 816">
                <a:extLst>
                  <a:ext uri="{FF2B5EF4-FFF2-40B4-BE49-F238E27FC236}">
                    <a16:creationId xmlns:a16="http://schemas.microsoft.com/office/drawing/2014/main" id="{446F8359-F481-4632-9CEB-A818F1319978}"/>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02" name="Freeform: Shape 817">
                <a:extLst>
                  <a:ext uri="{FF2B5EF4-FFF2-40B4-BE49-F238E27FC236}">
                    <a16:creationId xmlns:a16="http://schemas.microsoft.com/office/drawing/2014/main" id="{1CCF3AAC-1865-4A3D-94D7-296B1DB9E54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03" name="Freeform: Shape 818">
                <a:extLst>
                  <a:ext uri="{FF2B5EF4-FFF2-40B4-BE49-F238E27FC236}">
                    <a16:creationId xmlns:a16="http://schemas.microsoft.com/office/drawing/2014/main" id="{B9AD4409-5F20-4AE1-B16F-5054729526A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04" name="Freeform: Shape 819">
                <a:extLst>
                  <a:ext uri="{FF2B5EF4-FFF2-40B4-BE49-F238E27FC236}">
                    <a16:creationId xmlns:a16="http://schemas.microsoft.com/office/drawing/2014/main" id="{FCFC89C3-E31E-451F-BA0F-D8C698CE135A}"/>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solidFill>
                <a:srgbClr val="F7F7F7"/>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grpSp>
      </p:grpSp>
      <p:cxnSp>
        <p:nvCxnSpPr>
          <p:cNvPr id="307" name="Straight Arrow Connector 306">
            <a:extLst>
              <a:ext uri="{FF2B5EF4-FFF2-40B4-BE49-F238E27FC236}">
                <a16:creationId xmlns:a16="http://schemas.microsoft.com/office/drawing/2014/main" id="{9CC58DED-C4CA-4038-BA39-3D48F837326A}"/>
              </a:ext>
            </a:extLst>
          </p:cNvPr>
          <p:cNvCxnSpPr/>
          <p:nvPr/>
        </p:nvCxnSpPr>
        <p:spPr>
          <a:xfrm>
            <a:off x="1912909" y="2808982"/>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53A6CF4C-950C-4E54-BCF4-E1C01C26B7DE}"/>
              </a:ext>
            </a:extLst>
          </p:cNvPr>
          <p:cNvCxnSpPr/>
          <p:nvPr/>
        </p:nvCxnSpPr>
        <p:spPr>
          <a:xfrm>
            <a:off x="1912909" y="5508386"/>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309" name="Rectangle 308">
            <a:extLst>
              <a:ext uri="{FF2B5EF4-FFF2-40B4-BE49-F238E27FC236}">
                <a16:creationId xmlns:a16="http://schemas.microsoft.com/office/drawing/2014/main" id="{785F25B8-1F24-4BE1-9DED-AEC883157022}"/>
              </a:ext>
            </a:extLst>
          </p:cNvPr>
          <p:cNvSpPr/>
          <p:nvPr/>
        </p:nvSpPr>
        <p:spPr>
          <a:xfrm>
            <a:off x="2510368" y="5628025"/>
            <a:ext cx="1373656" cy="254262"/>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Factory </a:t>
            </a:r>
          </a:p>
        </p:txBody>
      </p:sp>
      <p:grpSp>
        <p:nvGrpSpPr>
          <p:cNvPr id="310" name="Group 309">
            <a:extLst>
              <a:ext uri="{FF2B5EF4-FFF2-40B4-BE49-F238E27FC236}">
                <a16:creationId xmlns:a16="http://schemas.microsoft.com/office/drawing/2014/main" id="{1B8C4861-ACFF-4912-822B-76AFEA9B2E1D}"/>
              </a:ext>
            </a:extLst>
          </p:cNvPr>
          <p:cNvGrpSpPr/>
          <p:nvPr/>
        </p:nvGrpSpPr>
        <p:grpSpPr>
          <a:xfrm>
            <a:off x="2934105" y="5137626"/>
            <a:ext cx="431710" cy="424945"/>
            <a:chOff x="5279190" y="5401430"/>
            <a:chExt cx="1101836" cy="1106637"/>
          </a:xfrm>
        </p:grpSpPr>
        <p:sp>
          <p:nvSpPr>
            <p:cNvPr id="311" name="Freeform: Shape 815">
              <a:extLst>
                <a:ext uri="{FF2B5EF4-FFF2-40B4-BE49-F238E27FC236}">
                  <a16:creationId xmlns:a16="http://schemas.microsoft.com/office/drawing/2014/main" id="{D65AA7E0-BC40-46B2-ADCF-DC6A46D034AD}"/>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12" name="Freeform: Shape 816">
              <a:extLst>
                <a:ext uri="{FF2B5EF4-FFF2-40B4-BE49-F238E27FC236}">
                  <a16:creationId xmlns:a16="http://schemas.microsoft.com/office/drawing/2014/main" id="{476C3569-6DE7-4458-A00B-0CCF1D46EF9B}"/>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13" name="Freeform: Shape 817">
              <a:extLst>
                <a:ext uri="{FF2B5EF4-FFF2-40B4-BE49-F238E27FC236}">
                  <a16:creationId xmlns:a16="http://schemas.microsoft.com/office/drawing/2014/main" id="{6C6B4199-834C-4007-8F54-70A20BE96C4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14" name="Freeform: Shape 818">
              <a:extLst>
                <a:ext uri="{FF2B5EF4-FFF2-40B4-BE49-F238E27FC236}">
                  <a16:creationId xmlns:a16="http://schemas.microsoft.com/office/drawing/2014/main" id="{AB4DB0A1-09DB-4DF4-B2B9-BF2436C55149}"/>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15" name="Freeform: Shape 819">
              <a:extLst>
                <a:ext uri="{FF2B5EF4-FFF2-40B4-BE49-F238E27FC236}">
                  <a16:creationId xmlns:a16="http://schemas.microsoft.com/office/drawing/2014/main" id="{6F25D973-FFCC-45F0-A95B-BBFA40B4B4CD}"/>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solidFill>
              <a:srgbClr val="F7F7F7"/>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grpSp>
      <p:cxnSp>
        <p:nvCxnSpPr>
          <p:cNvPr id="316" name="Straight Arrow Connector 315">
            <a:extLst>
              <a:ext uri="{FF2B5EF4-FFF2-40B4-BE49-F238E27FC236}">
                <a16:creationId xmlns:a16="http://schemas.microsoft.com/office/drawing/2014/main" id="{83869AA2-BF31-49E6-973B-B00FC992DBDC}"/>
              </a:ext>
            </a:extLst>
          </p:cNvPr>
          <p:cNvCxnSpPr>
            <a:cxnSpLocks/>
          </p:cNvCxnSpPr>
          <p:nvPr/>
        </p:nvCxnSpPr>
        <p:spPr>
          <a:xfrm>
            <a:off x="10748818" y="5344941"/>
            <a:ext cx="156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277274CC-D3F0-4B4C-956C-6CC526FC1D1F}"/>
              </a:ext>
            </a:extLst>
          </p:cNvPr>
          <p:cNvCxnSpPr>
            <a:cxnSpLocks/>
          </p:cNvCxnSpPr>
          <p:nvPr/>
        </p:nvCxnSpPr>
        <p:spPr>
          <a:xfrm>
            <a:off x="3495993" y="5508386"/>
            <a:ext cx="4768346"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66B1C09-AABC-4681-916C-A479B8F2DA5A}"/>
              </a:ext>
            </a:extLst>
          </p:cNvPr>
          <p:cNvGrpSpPr/>
          <p:nvPr/>
        </p:nvGrpSpPr>
        <p:grpSpPr>
          <a:xfrm>
            <a:off x="11007345" y="4917098"/>
            <a:ext cx="1001716" cy="591067"/>
            <a:chOff x="10791630" y="4209709"/>
            <a:chExt cx="982164" cy="579530"/>
          </a:xfrm>
        </p:grpSpPr>
        <p:sp useBgFill="1">
          <p:nvSpPr>
            <p:cNvPr id="185" name="Freeform 50">
              <a:extLst>
                <a:ext uri="{FF2B5EF4-FFF2-40B4-BE49-F238E27FC236}">
                  <a16:creationId xmlns:a16="http://schemas.microsoft.com/office/drawing/2014/main" id="{4ED90C61-44AE-4B50-A2D6-5DA9AD54E8C0}"/>
                </a:ext>
              </a:extLst>
            </p:cNvPr>
            <p:cNvSpPr>
              <a:spLocks noChangeArrowheads="1"/>
            </p:cNvSpPr>
            <p:nvPr/>
          </p:nvSpPr>
          <p:spPr bwMode="auto">
            <a:xfrm>
              <a:off x="11339477" y="4489574"/>
              <a:ext cx="434317" cy="299665"/>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86" name="Freeform 52">
              <a:extLst>
                <a:ext uri="{FF2B5EF4-FFF2-40B4-BE49-F238E27FC236}">
                  <a16:creationId xmlns:a16="http://schemas.microsoft.com/office/drawing/2014/main" id="{2A796865-BCB6-4034-B6AC-055657DB945D}"/>
                </a:ext>
              </a:extLst>
            </p:cNvPr>
            <p:cNvSpPr>
              <a:spLocks noChangeArrowheads="1"/>
            </p:cNvSpPr>
            <p:nvPr/>
          </p:nvSpPr>
          <p:spPr bwMode="auto">
            <a:xfrm>
              <a:off x="10910440" y="4209709"/>
              <a:ext cx="748504" cy="472601"/>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187" name="Line 54">
              <a:extLst>
                <a:ext uri="{FF2B5EF4-FFF2-40B4-BE49-F238E27FC236}">
                  <a16:creationId xmlns:a16="http://schemas.microsoft.com/office/drawing/2014/main" id="{0CDD4652-DC70-450B-9C3A-FB1FEC93E88E}"/>
                </a:ext>
              </a:extLst>
            </p:cNvPr>
            <p:cNvSpPr>
              <a:spLocks noChangeShapeType="1"/>
            </p:cNvSpPr>
            <p:nvPr/>
          </p:nvSpPr>
          <p:spPr bwMode="auto">
            <a:xfrm flipH="1">
              <a:off x="11348717" y="4565480"/>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188" name="Line 55">
              <a:extLst>
                <a:ext uri="{FF2B5EF4-FFF2-40B4-BE49-F238E27FC236}">
                  <a16:creationId xmlns:a16="http://schemas.microsoft.com/office/drawing/2014/main" id="{D4A8C33A-8A4D-4313-9356-7ACD0CEC8A14}"/>
                </a:ext>
              </a:extLst>
            </p:cNvPr>
            <p:cNvSpPr>
              <a:spLocks noChangeShapeType="1"/>
            </p:cNvSpPr>
            <p:nvPr/>
          </p:nvSpPr>
          <p:spPr bwMode="auto">
            <a:xfrm flipH="1">
              <a:off x="11484689" y="4618944"/>
              <a:ext cx="116170"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07" name="Line 56">
              <a:extLst>
                <a:ext uri="{FF2B5EF4-FFF2-40B4-BE49-F238E27FC236}">
                  <a16:creationId xmlns:a16="http://schemas.microsoft.com/office/drawing/2014/main" id="{AF951665-41E7-4DA0-91AC-7FEFE267DEA0}"/>
                </a:ext>
              </a:extLst>
            </p:cNvPr>
            <p:cNvSpPr>
              <a:spLocks noChangeShapeType="1"/>
            </p:cNvSpPr>
            <p:nvPr/>
          </p:nvSpPr>
          <p:spPr bwMode="auto">
            <a:xfrm flipH="1">
              <a:off x="11348717" y="4512015"/>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08" name="Freeform 57">
              <a:extLst>
                <a:ext uri="{FF2B5EF4-FFF2-40B4-BE49-F238E27FC236}">
                  <a16:creationId xmlns:a16="http://schemas.microsoft.com/office/drawing/2014/main" id="{A1E7CD31-E0B3-4F2E-9D5E-1A201451BB59}"/>
                </a:ext>
              </a:extLst>
            </p:cNvPr>
            <p:cNvSpPr>
              <a:spLocks noChangeArrowheads="1"/>
            </p:cNvSpPr>
            <p:nvPr/>
          </p:nvSpPr>
          <p:spPr bwMode="auto">
            <a:xfrm>
              <a:off x="11402843" y="4369442"/>
              <a:ext cx="80526" cy="80527"/>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09" name="Freeform 58">
              <a:extLst>
                <a:ext uri="{FF2B5EF4-FFF2-40B4-BE49-F238E27FC236}">
                  <a16:creationId xmlns:a16="http://schemas.microsoft.com/office/drawing/2014/main" id="{78C5CD9C-642E-428D-972D-CDCABABCC887}"/>
                </a:ext>
              </a:extLst>
            </p:cNvPr>
            <p:cNvSpPr>
              <a:spLocks noChangeArrowheads="1"/>
            </p:cNvSpPr>
            <p:nvPr/>
          </p:nvSpPr>
          <p:spPr bwMode="auto">
            <a:xfrm>
              <a:off x="11134859" y="4436769"/>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10" name="Freeform 59">
              <a:extLst>
                <a:ext uri="{FF2B5EF4-FFF2-40B4-BE49-F238E27FC236}">
                  <a16:creationId xmlns:a16="http://schemas.microsoft.com/office/drawing/2014/main" id="{009A49FA-5CD9-4357-9D22-A672F91D7A9A}"/>
                </a:ext>
              </a:extLst>
            </p:cNvPr>
            <p:cNvSpPr>
              <a:spLocks noChangeArrowheads="1"/>
            </p:cNvSpPr>
            <p:nvPr/>
          </p:nvSpPr>
          <p:spPr bwMode="auto">
            <a:xfrm>
              <a:off x="11000207" y="4302117"/>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11" name="Freeform 60">
              <a:extLst>
                <a:ext uri="{FF2B5EF4-FFF2-40B4-BE49-F238E27FC236}">
                  <a16:creationId xmlns:a16="http://schemas.microsoft.com/office/drawing/2014/main" id="{593F2BA9-1EE9-472C-BC9D-B08F8E1C10BC}"/>
                </a:ext>
              </a:extLst>
            </p:cNvPr>
            <p:cNvSpPr>
              <a:spLocks noChangeArrowheads="1"/>
            </p:cNvSpPr>
            <p:nvPr/>
          </p:nvSpPr>
          <p:spPr bwMode="auto">
            <a:xfrm>
              <a:off x="11309115" y="4275715"/>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13" name="Freeform 61">
              <a:extLst>
                <a:ext uri="{FF2B5EF4-FFF2-40B4-BE49-F238E27FC236}">
                  <a16:creationId xmlns:a16="http://schemas.microsoft.com/office/drawing/2014/main" id="{A92E7FE3-4BD1-4C30-9FA0-EF3CD4B4AE3B}"/>
                </a:ext>
              </a:extLst>
            </p:cNvPr>
            <p:cNvSpPr>
              <a:spLocks noChangeArrowheads="1"/>
            </p:cNvSpPr>
            <p:nvPr/>
          </p:nvSpPr>
          <p:spPr bwMode="auto">
            <a:xfrm>
              <a:off x="11497890" y="4275715"/>
              <a:ext cx="80526"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214" name="Line 62">
              <a:extLst>
                <a:ext uri="{FF2B5EF4-FFF2-40B4-BE49-F238E27FC236}">
                  <a16:creationId xmlns:a16="http://schemas.microsoft.com/office/drawing/2014/main" id="{2401D6E6-890E-49CD-BDDC-D64F0794E338}"/>
                </a:ext>
              </a:extLst>
            </p:cNvPr>
            <p:cNvSpPr>
              <a:spLocks noChangeShapeType="1"/>
            </p:cNvSpPr>
            <p:nvPr/>
          </p:nvSpPr>
          <p:spPr bwMode="auto">
            <a:xfrm flipV="1">
              <a:off x="11478089" y="4348321"/>
              <a:ext cx="38284" cy="40924"/>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15" name="Line 63">
              <a:extLst>
                <a:ext uri="{FF2B5EF4-FFF2-40B4-BE49-F238E27FC236}">
                  <a16:creationId xmlns:a16="http://schemas.microsoft.com/office/drawing/2014/main" id="{6DC2AE0B-39D2-47E3-B0C3-9B1C88762561}"/>
                </a:ext>
              </a:extLst>
            </p:cNvPr>
            <p:cNvSpPr>
              <a:spLocks noChangeShapeType="1"/>
            </p:cNvSpPr>
            <p:nvPr/>
          </p:nvSpPr>
          <p:spPr bwMode="auto">
            <a:xfrm>
              <a:off x="11371160" y="4349641"/>
              <a:ext cx="38283" cy="38283"/>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16" name="Line 64">
              <a:extLst>
                <a:ext uri="{FF2B5EF4-FFF2-40B4-BE49-F238E27FC236}">
                  <a16:creationId xmlns:a16="http://schemas.microsoft.com/office/drawing/2014/main" id="{2B5D973F-E165-43AA-AA3A-6289B7D2F686}"/>
                </a:ext>
              </a:extLst>
            </p:cNvPr>
            <p:cNvSpPr>
              <a:spLocks noChangeShapeType="1"/>
            </p:cNvSpPr>
            <p:nvPr/>
          </p:nvSpPr>
          <p:spPr bwMode="auto">
            <a:xfrm flipV="1">
              <a:off x="11210106" y="4348320"/>
              <a:ext cx="112210" cy="10957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17" name="Line 65">
              <a:extLst>
                <a:ext uri="{FF2B5EF4-FFF2-40B4-BE49-F238E27FC236}">
                  <a16:creationId xmlns:a16="http://schemas.microsoft.com/office/drawing/2014/main" id="{2EBCCDCF-B77F-4035-9B42-BF8A3DABD095}"/>
                </a:ext>
              </a:extLst>
            </p:cNvPr>
            <p:cNvSpPr>
              <a:spLocks noChangeShapeType="1"/>
            </p:cNvSpPr>
            <p:nvPr/>
          </p:nvSpPr>
          <p:spPr bwMode="auto">
            <a:xfrm>
              <a:off x="11062253" y="4377363"/>
              <a:ext cx="79207" cy="79207"/>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218" name="Freeform 66">
              <a:extLst>
                <a:ext uri="{FF2B5EF4-FFF2-40B4-BE49-F238E27FC236}">
                  <a16:creationId xmlns:a16="http://schemas.microsoft.com/office/drawing/2014/main" id="{73C4B847-4B82-4A47-8ACB-4F7F0647F57D}"/>
                </a:ext>
              </a:extLst>
            </p:cNvPr>
            <p:cNvSpPr>
              <a:spLocks noChangeArrowheads="1"/>
            </p:cNvSpPr>
            <p:nvPr/>
          </p:nvSpPr>
          <p:spPr bwMode="auto">
            <a:xfrm>
              <a:off x="10791630" y="4489574"/>
              <a:ext cx="493722" cy="299665"/>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grpSp>
          <p:nvGrpSpPr>
            <p:cNvPr id="318" name="Group 317">
              <a:extLst>
                <a:ext uri="{FF2B5EF4-FFF2-40B4-BE49-F238E27FC236}">
                  <a16:creationId xmlns:a16="http://schemas.microsoft.com/office/drawing/2014/main" id="{B66612BC-749F-4110-AB78-4B88CBAD4355}"/>
                </a:ext>
              </a:extLst>
            </p:cNvPr>
            <p:cNvGrpSpPr/>
            <p:nvPr/>
          </p:nvGrpSpPr>
          <p:grpSpPr>
            <a:xfrm>
              <a:off x="10913128" y="4544291"/>
              <a:ext cx="243440" cy="185324"/>
              <a:chOff x="2502877" y="2643553"/>
              <a:chExt cx="3651737" cy="2779942"/>
            </a:xfrm>
          </p:grpSpPr>
          <p:cxnSp>
            <p:nvCxnSpPr>
              <p:cNvPr id="319" name="Straight Connector 318">
                <a:extLst>
                  <a:ext uri="{FF2B5EF4-FFF2-40B4-BE49-F238E27FC236}">
                    <a16:creationId xmlns:a16="http://schemas.microsoft.com/office/drawing/2014/main" id="{C8193AC6-D2A4-4348-A5CC-66BE530C8BB7}"/>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2BEB09B-C4DA-4CA3-8E53-BC728BA4A1DB}"/>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68E30F38-0EBB-4917-BD08-1A3B1560EA4E}"/>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CD6FF09-9366-44AD-95BF-B65C6FF3EE89}"/>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3" name="Freeform: Shape 581">
                <a:extLst>
                  <a:ext uri="{FF2B5EF4-FFF2-40B4-BE49-F238E27FC236}">
                    <a16:creationId xmlns:a16="http://schemas.microsoft.com/office/drawing/2014/main" id="{C6E867E6-C9A5-459F-9A7C-7C2602EADD1B}"/>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60" name="Rectangle 359">
            <a:extLst>
              <a:ext uri="{FF2B5EF4-FFF2-40B4-BE49-F238E27FC236}">
                <a16:creationId xmlns:a16="http://schemas.microsoft.com/office/drawing/2014/main" id="{FD2E1608-6ECD-4EC2-A338-4DA4B89FDF55}"/>
              </a:ext>
            </a:extLst>
          </p:cNvPr>
          <p:cNvSpPr/>
          <p:nvPr/>
        </p:nvSpPr>
        <p:spPr>
          <a:xfrm>
            <a:off x="6622767" y="2430325"/>
            <a:ext cx="1777599" cy="414353"/>
          </a:xfrm>
          <a:prstGeom prst="rect">
            <a:avLst/>
          </a:prstGeom>
          <a:solidFill>
            <a:srgbClr val="F7F7F7"/>
          </a:solidFill>
        </p:spPr>
        <p:txBody>
          <a:bodyPr wrap="square">
            <a:spAutoFit/>
          </a:bodyPr>
          <a:lstStyle/>
          <a:p>
            <a:pPr algn="ctr">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Machine Learning Machine Learning Server</a:t>
            </a:r>
          </a:p>
        </p:txBody>
      </p:sp>
      <p:grpSp>
        <p:nvGrpSpPr>
          <p:cNvPr id="18" name="Group 17">
            <a:extLst>
              <a:ext uri="{FF2B5EF4-FFF2-40B4-BE49-F238E27FC236}">
                <a16:creationId xmlns:a16="http://schemas.microsoft.com/office/drawing/2014/main" id="{AC50821D-D08E-4C11-B966-2CA7692A0700}"/>
              </a:ext>
            </a:extLst>
          </p:cNvPr>
          <p:cNvGrpSpPr/>
          <p:nvPr/>
        </p:nvGrpSpPr>
        <p:grpSpPr>
          <a:xfrm>
            <a:off x="6986256" y="1996595"/>
            <a:ext cx="1050621" cy="387212"/>
            <a:chOff x="6940288" y="2149194"/>
            <a:chExt cx="1053949" cy="388438"/>
          </a:xfrm>
        </p:grpSpPr>
        <p:grpSp>
          <p:nvGrpSpPr>
            <p:cNvPr id="361" name="Group 11">
              <a:extLst>
                <a:ext uri="{FF2B5EF4-FFF2-40B4-BE49-F238E27FC236}">
                  <a16:creationId xmlns:a16="http://schemas.microsoft.com/office/drawing/2014/main" id="{559AE36D-0330-4D75-B18A-42965DE998DB}"/>
                </a:ext>
              </a:extLst>
            </p:cNvPr>
            <p:cNvGrpSpPr>
              <a:grpSpLocks noChangeAspect="1"/>
            </p:cNvGrpSpPr>
            <p:nvPr/>
          </p:nvGrpSpPr>
          <p:grpSpPr bwMode="auto">
            <a:xfrm>
              <a:off x="6940288" y="2175492"/>
              <a:ext cx="331708" cy="361326"/>
              <a:chOff x="3861" y="4291602"/>
              <a:chExt cx="112" cy="244433"/>
            </a:xfrm>
          </p:grpSpPr>
          <p:sp>
            <p:nvSpPr>
              <p:cNvPr id="362" name="Freeform 12">
                <a:extLst>
                  <a:ext uri="{FF2B5EF4-FFF2-40B4-BE49-F238E27FC236}">
                    <a16:creationId xmlns:a16="http://schemas.microsoft.com/office/drawing/2014/main" id="{76CD9445-8033-405B-8F61-42F2CA4FC386}"/>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363" name="Line 13">
                <a:extLst>
                  <a:ext uri="{FF2B5EF4-FFF2-40B4-BE49-F238E27FC236}">
                    <a16:creationId xmlns:a16="http://schemas.microsoft.com/office/drawing/2014/main" id="{9DF4E8B5-2488-484C-AD01-A659A59F3198}"/>
                  </a:ext>
                </a:extLst>
              </p:cNvPr>
              <p:cNvSpPr>
                <a:spLocks noChangeShapeType="1"/>
              </p:cNvSpPr>
              <p:nvPr/>
            </p:nvSpPr>
            <p:spPr bwMode="auto">
              <a:xfrm>
                <a:off x="3874" y="4469918"/>
                <a:ext cx="8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364" name="Line 14">
                <a:extLst>
                  <a:ext uri="{FF2B5EF4-FFF2-40B4-BE49-F238E27FC236}">
                    <a16:creationId xmlns:a16="http://schemas.microsoft.com/office/drawing/2014/main" id="{BF5F2D55-2276-49A4-9922-D4DB824262A8}"/>
                  </a:ext>
                </a:extLst>
              </p:cNvPr>
              <p:cNvSpPr>
                <a:spLocks noChangeShapeType="1"/>
              </p:cNvSpPr>
              <p:nvPr/>
            </p:nvSpPr>
            <p:spPr bwMode="auto">
              <a:xfrm>
                <a:off x="3923" y="4335680"/>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365" name="Line 15">
                <a:extLst>
                  <a:ext uri="{FF2B5EF4-FFF2-40B4-BE49-F238E27FC236}">
                    <a16:creationId xmlns:a16="http://schemas.microsoft.com/office/drawing/2014/main" id="{33D97D55-DE96-499C-B59B-BC478EC1A7E3}"/>
                  </a:ext>
                </a:extLst>
              </p:cNvPr>
              <p:cNvSpPr>
                <a:spLocks noChangeShapeType="1"/>
              </p:cNvSpPr>
              <p:nvPr/>
            </p:nvSpPr>
            <p:spPr bwMode="auto">
              <a:xfrm>
                <a:off x="3923" y="4379758"/>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366" name="Line 16">
                <a:extLst>
                  <a:ext uri="{FF2B5EF4-FFF2-40B4-BE49-F238E27FC236}">
                    <a16:creationId xmlns:a16="http://schemas.microsoft.com/office/drawing/2014/main" id="{EC9B2DC6-FB1D-4919-8F85-B008B07731D0}"/>
                  </a:ext>
                </a:extLst>
              </p:cNvPr>
              <p:cNvSpPr>
                <a:spLocks noChangeShapeType="1"/>
              </p:cNvSpPr>
              <p:nvPr/>
            </p:nvSpPr>
            <p:spPr bwMode="auto">
              <a:xfrm>
                <a:off x="3923" y="4425840"/>
                <a:ext cx="2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367" name="Line 17">
                <a:extLst>
                  <a:ext uri="{FF2B5EF4-FFF2-40B4-BE49-F238E27FC236}">
                    <a16:creationId xmlns:a16="http://schemas.microsoft.com/office/drawing/2014/main" id="{AC90025F-0D0F-40C8-B73E-09427EA6EF27}"/>
                  </a:ext>
                </a:extLst>
              </p:cNvPr>
              <p:cNvSpPr>
                <a:spLocks noChangeShapeType="1"/>
              </p:cNvSpPr>
              <p:nvPr/>
            </p:nvSpPr>
            <p:spPr bwMode="auto">
              <a:xfrm>
                <a:off x="3883" y="4291602"/>
                <a:ext cx="68"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grpSp>
        <p:grpSp>
          <p:nvGrpSpPr>
            <p:cNvPr id="368" name="Group 367">
              <a:extLst>
                <a:ext uri="{FF2B5EF4-FFF2-40B4-BE49-F238E27FC236}">
                  <a16:creationId xmlns:a16="http://schemas.microsoft.com/office/drawing/2014/main" id="{59498199-3F6E-45F4-8045-A416F8D5ED8B}"/>
                </a:ext>
              </a:extLst>
            </p:cNvPr>
            <p:cNvGrpSpPr/>
            <p:nvPr/>
          </p:nvGrpSpPr>
          <p:grpSpPr>
            <a:xfrm>
              <a:off x="7447295" y="2149194"/>
              <a:ext cx="546942" cy="388438"/>
              <a:chOff x="7565819" y="1911671"/>
              <a:chExt cx="634531" cy="450644"/>
            </a:xfrm>
          </p:grpSpPr>
          <p:grpSp>
            <p:nvGrpSpPr>
              <p:cNvPr id="369" name="Group 4">
                <a:extLst>
                  <a:ext uri="{FF2B5EF4-FFF2-40B4-BE49-F238E27FC236}">
                    <a16:creationId xmlns:a16="http://schemas.microsoft.com/office/drawing/2014/main" id="{6FDBBB1D-F5D5-4A87-8D8D-EC52319C7445}"/>
                  </a:ext>
                </a:extLst>
              </p:cNvPr>
              <p:cNvGrpSpPr>
                <a:grpSpLocks noChangeAspect="1"/>
              </p:cNvGrpSpPr>
              <p:nvPr/>
            </p:nvGrpSpPr>
            <p:grpSpPr bwMode="auto">
              <a:xfrm>
                <a:off x="7565819" y="1911671"/>
                <a:ext cx="634531" cy="450644"/>
                <a:chOff x="3794" y="2083"/>
                <a:chExt cx="245" cy="174"/>
              </a:xfrm>
            </p:grpSpPr>
            <p:sp>
              <p:nvSpPr>
                <p:cNvPr id="377" name="Rectangle 376">
                  <a:extLst>
                    <a:ext uri="{FF2B5EF4-FFF2-40B4-BE49-F238E27FC236}">
                      <a16:creationId xmlns:a16="http://schemas.microsoft.com/office/drawing/2014/main" id="{1E214C47-5BFE-4126-B110-205F5A4B830C}"/>
                    </a:ext>
                  </a:extLst>
                </p:cNvPr>
                <p:cNvSpPr>
                  <a:spLocks noChangeArrowheads="1"/>
                </p:cNvSpPr>
                <p:nvPr/>
              </p:nvSpPr>
              <p:spPr bwMode="auto">
                <a:xfrm>
                  <a:off x="3794" y="2083"/>
                  <a:ext cx="245" cy="138"/>
                </a:xfrm>
                <a:prstGeom prst="rect">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51304">
                    <a:defRPr/>
                  </a:pPr>
                  <a:endParaRPr lang="en-US" sz="1836">
                    <a:solidFill>
                      <a:srgbClr val="505050"/>
                    </a:solidFill>
                    <a:latin typeface="Segoe UI Semilight"/>
                  </a:endParaRPr>
                </a:p>
              </p:txBody>
            </p:sp>
            <p:sp>
              <p:nvSpPr>
                <p:cNvPr id="378" name="Line 7">
                  <a:extLst>
                    <a:ext uri="{FF2B5EF4-FFF2-40B4-BE49-F238E27FC236}">
                      <a16:creationId xmlns:a16="http://schemas.microsoft.com/office/drawing/2014/main" id="{6B320DB7-522D-491E-B2A7-A0CAB3383F29}"/>
                    </a:ext>
                  </a:extLst>
                </p:cNvPr>
                <p:cNvSpPr>
                  <a:spLocks noChangeShapeType="1"/>
                </p:cNvSpPr>
                <p:nvPr/>
              </p:nvSpPr>
              <p:spPr bwMode="auto">
                <a:xfrm>
                  <a:off x="3916" y="2221"/>
                  <a:ext cx="0" cy="3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51304">
                    <a:defRPr/>
                  </a:pPr>
                  <a:endParaRPr lang="en-US" sz="1836">
                    <a:solidFill>
                      <a:srgbClr val="505050"/>
                    </a:solidFill>
                    <a:latin typeface="Segoe UI Semilight"/>
                  </a:endParaRPr>
                </a:p>
              </p:txBody>
            </p:sp>
            <p:sp>
              <p:nvSpPr>
                <p:cNvPr id="379" name="Line 8">
                  <a:extLst>
                    <a:ext uri="{FF2B5EF4-FFF2-40B4-BE49-F238E27FC236}">
                      <a16:creationId xmlns:a16="http://schemas.microsoft.com/office/drawing/2014/main" id="{D59766D1-1BBC-4C65-B672-99565ACC2C6E}"/>
                    </a:ext>
                  </a:extLst>
                </p:cNvPr>
                <p:cNvSpPr>
                  <a:spLocks noChangeShapeType="1"/>
                </p:cNvSpPr>
                <p:nvPr/>
              </p:nvSpPr>
              <p:spPr bwMode="auto">
                <a:xfrm>
                  <a:off x="3874" y="2257"/>
                  <a:ext cx="86"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51304">
                    <a:defRPr/>
                  </a:pPr>
                  <a:endParaRPr lang="en-US" sz="1836">
                    <a:solidFill>
                      <a:srgbClr val="505050"/>
                    </a:solidFill>
                    <a:latin typeface="Segoe UI Semilight"/>
                  </a:endParaRPr>
                </a:p>
              </p:txBody>
            </p:sp>
          </p:grpSp>
          <p:grpSp>
            <p:nvGrpSpPr>
              <p:cNvPr id="370" name="Group 4">
                <a:extLst>
                  <a:ext uri="{FF2B5EF4-FFF2-40B4-BE49-F238E27FC236}">
                    <a16:creationId xmlns:a16="http://schemas.microsoft.com/office/drawing/2014/main" id="{9C3F8169-3324-4F48-96BF-F5A684719F7E}"/>
                  </a:ext>
                </a:extLst>
              </p:cNvPr>
              <p:cNvGrpSpPr>
                <a:grpSpLocks noChangeAspect="1"/>
              </p:cNvGrpSpPr>
              <p:nvPr/>
            </p:nvGrpSpPr>
            <p:grpSpPr bwMode="auto">
              <a:xfrm>
                <a:off x="7937158" y="2020390"/>
                <a:ext cx="190458" cy="139967"/>
                <a:chOff x="4414" y="3673"/>
                <a:chExt cx="298" cy="219"/>
              </a:xfrm>
            </p:grpSpPr>
            <p:sp>
              <p:nvSpPr>
                <p:cNvPr id="374" name="Freeform 5">
                  <a:extLst>
                    <a:ext uri="{FF2B5EF4-FFF2-40B4-BE49-F238E27FC236}">
                      <a16:creationId xmlns:a16="http://schemas.microsoft.com/office/drawing/2014/main" id="{720B9824-89ED-4A63-9E64-172FEEA0D0F4}"/>
                    </a:ext>
                  </a:extLst>
                </p:cNvPr>
                <p:cNvSpPr>
                  <a:spLocks/>
                </p:cNvSpPr>
                <p:nvPr/>
              </p:nvSpPr>
              <p:spPr bwMode="auto">
                <a:xfrm>
                  <a:off x="4414" y="3673"/>
                  <a:ext cx="298" cy="189"/>
                </a:xfrm>
                <a:custGeom>
                  <a:avLst/>
                  <a:gdLst>
                    <a:gd name="T0" fmla="*/ 1200 w 2400"/>
                    <a:gd name="T1" fmla="*/ 0 h 1527"/>
                    <a:gd name="T2" fmla="*/ 0 w 2400"/>
                    <a:gd name="T3" fmla="*/ 775 h 1527"/>
                    <a:gd name="T4" fmla="*/ 911 w 2400"/>
                    <a:gd name="T5" fmla="*/ 1527 h 1527"/>
                    <a:gd name="T6" fmla="*/ 911 w 2400"/>
                    <a:gd name="T7" fmla="*/ 1329 h 1527"/>
                    <a:gd name="T8" fmla="*/ 472 w 2400"/>
                    <a:gd name="T9" fmla="*/ 860 h 1527"/>
                    <a:gd name="T10" fmla="*/ 1411 w 2400"/>
                    <a:gd name="T11" fmla="*/ 306 h 1527"/>
                    <a:gd name="T12" fmla="*/ 2350 w 2400"/>
                    <a:gd name="T13" fmla="*/ 860 h 1527"/>
                    <a:gd name="T14" fmla="*/ 2087 w 2400"/>
                    <a:gd name="T15" fmla="*/ 1244 h 1527"/>
                    <a:gd name="T16" fmla="*/ 2098 w 2400"/>
                    <a:gd name="T17" fmla="*/ 1265 h 1527"/>
                    <a:gd name="T18" fmla="*/ 2106 w 2400"/>
                    <a:gd name="T19" fmla="*/ 1283 h 1527"/>
                    <a:gd name="T20" fmla="*/ 2400 w 2400"/>
                    <a:gd name="T21" fmla="*/ 775 h 1527"/>
                    <a:gd name="T22" fmla="*/ 1200 w 2400"/>
                    <a:gd name="T23" fmla="*/ 0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0" h="1527">
                      <a:moveTo>
                        <a:pt x="1200" y="0"/>
                      </a:moveTo>
                      <a:cubicBezTo>
                        <a:pt x="537" y="0"/>
                        <a:pt x="0" y="347"/>
                        <a:pt x="0" y="775"/>
                      </a:cubicBezTo>
                      <a:cubicBezTo>
                        <a:pt x="0" y="1139"/>
                        <a:pt x="388" y="1444"/>
                        <a:pt x="911" y="1527"/>
                      </a:cubicBezTo>
                      <a:cubicBezTo>
                        <a:pt x="911" y="1329"/>
                        <a:pt x="911" y="1329"/>
                        <a:pt x="911" y="1329"/>
                      </a:cubicBezTo>
                      <a:cubicBezTo>
                        <a:pt x="647" y="1231"/>
                        <a:pt x="472" y="1058"/>
                        <a:pt x="472" y="860"/>
                      </a:cubicBezTo>
                      <a:cubicBezTo>
                        <a:pt x="472" y="554"/>
                        <a:pt x="892" y="306"/>
                        <a:pt x="1411" y="306"/>
                      </a:cubicBezTo>
                      <a:cubicBezTo>
                        <a:pt x="1930" y="306"/>
                        <a:pt x="2350" y="554"/>
                        <a:pt x="2350" y="860"/>
                      </a:cubicBezTo>
                      <a:cubicBezTo>
                        <a:pt x="2350" y="1009"/>
                        <a:pt x="2250" y="1145"/>
                        <a:pt x="2087" y="1244"/>
                      </a:cubicBezTo>
                      <a:cubicBezTo>
                        <a:pt x="2093" y="1254"/>
                        <a:pt x="2096" y="1262"/>
                        <a:pt x="2098" y="1265"/>
                      </a:cubicBezTo>
                      <a:cubicBezTo>
                        <a:pt x="2101" y="1271"/>
                        <a:pt x="2104" y="1277"/>
                        <a:pt x="2106" y="1283"/>
                      </a:cubicBezTo>
                      <a:cubicBezTo>
                        <a:pt x="2289" y="1147"/>
                        <a:pt x="2400" y="969"/>
                        <a:pt x="2400" y="775"/>
                      </a:cubicBezTo>
                      <a:cubicBezTo>
                        <a:pt x="2400" y="347"/>
                        <a:pt x="1863" y="0"/>
                        <a:pt x="1200" y="0"/>
                      </a:cubicBezTo>
                      <a:close/>
                    </a:path>
                  </a:pathLst>
                </a:custGeom>
                <a:solidFill>
                  <a:srgbClr val="FFFFFF"/>
                </a:solid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sp>
              <p:nvSpPr>
                <p:cNvPr id="375" name="Freeform 6">
                  <a:extLst>
                    <a:ext uri="{FF2B5EF4-FFF2-40B4-BE49-F238E27FC236}">
                      <a16:creationId xmlns:a16="http://schemas.microsoft.com/office/drawing/2014/main" id="{A3302A3C-3B37-4A28-8032-4C697461696D}"/>
                    </a:ext>
                  </a:extLst>
                </p:cNvPr>
                <p:cNvSpPr>
                  <a:spLocks/>
                </p:cNvSpPr>
                <p:nvPr/>
              </p:nvSpPr>
              <p:spPr bwMode="auto">
                <a:xfrm>
                  <a:off x="4584" y="3845"/>
                  <a:ext cx="41" cy="19"/>
                </a:xfrm>
                <a:custGeom>
                  <a:avLst/>
                  <a:gdLst>
                    <a:gd name="T0" fmla="*/ 303 w 329"/>
                    <a:gd name="T1" fmla="*/ 0 h 150"/>
                    <a:gd name="T2" fmla="*/ 45 w 329"/>
                    <a:gd name="T3" fmla="*/ 21 h 150"/>
                    <a:gd name="T4" fmla="*/ 0 w 329"/>
                    <a:gd name="T5" fmla="*/ 20 h 150"/>
                    <a:gd name="T6" fmla="*/ 0 w 329"/>
                    <a:gd name="T7" fmla="*/ 150 h 150"/>
                    <a:gd name="T8" fmla="*/ 329 w 329"/>
                    <a:gd name="T9" fmla="*/ 88 h 150"/>
                    <a:gd name="T10" fmla="*/ 323 w 329"/>
                    <a:gd name="T11" fmla="*/ 33 h 150"/>
                    <a:gd name="T12" fmla="*/ 303 w 32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329" h="150">
                      <a:moveTo>
                        <a:pt x="303" y="0"/>
                      </a:moveTo>
                      <a:cubicBezTo>
                        <a:pt x="221" y="14"/>
                        <a:pt x="135" y="21"/>
                        <a:pt x="45" y="21"/>
                      </a:cubicBezTo>
                      <a:cubicBezTo>
                        <a:pt x="30" y="21"/>
                        <a:pt x="15" y="21"/>
                        <a:pt x="0" y="20"/>
                      </a:cubicBezTo>
                      <a:cubicBezTo>
                        <a:pt x="0" y="150"/>
                        <a:pt x="0" y="150"/>
                        <a:pt x="0" y="150"/>
                      </a:cubicBezTo>
                      <a:cubicBezTo>
                        <a:pt x="116" y="139"/>
                        <a:pt x="226" y="118"/>
                        <a:pt x="329" y="88"/>
                      </a:cubicBezTo>
                      <a:cubicBezTo>
                        <a:pt x="327" y="64"/>
                        <a:pt x="325" y="42"/>
                        <a:pt x="323" y="33"/>
                      </a:cubicBezTo>
                      <a:cubicBezTo>
                        <a:pt x="317" y="22"/>
                        <a:pt x="310" y="11"/>
                        <a:pt x="303" y="0"/>
                      </a:cubicBezTo>
                      <a:close/>
                    </a:path>
                  </a:pathLst>
                </a:custGeom>
                <a:solidFill>
                  <a:srgbClr val="FFFFFF"/>
                </a:solid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sp>
              <p:nvSpPr>
                <p:cNvPr id="376" name="Freeform 7">
                  <a:extLst>
                    <a:ext uri="{FF2B5EF4-FFF2-40B4-BE49-F238E27FC236}">
                      <a16:creationId xmlns:a16="http://schemas.microsoft.com/office/drawing/2014/main" id="{38573ED9-DDD0-4495-8320-F6A4DFBAD822}"/>
                    </a:ext>
                  </a:extLst>
                </p:cNvPr>
                <p:cNvSpPr>
                  <a:spLocks noEditPoints="1"/>
                </p:cNvSpPr>
                <p:nvPr/>
              </p:nvSpPr>
              <p:spPr bwMode="auto">
                <a:xfrm>
                  <a:off x="4534" y="3729"/>
                  <a:ext cx="146" cy="163"/>
                </a:xfrm>
                <a:custGeom>
                  <a:avLst/>
                  <a:gdLst>
                    <a:gd name="T0" fmla="*/ 1087 w 1176"/>
                    <a:gd name="T1" fmla="*/ 853 h 1320"/>
                    <a:gd name="T2" fmla="*/ 1085 w 1176"/>
                    <a:gd name="T3" fmla="*/ 848 h 1320"/>
                    <a:gd name="T4" fmla="*/ 1082 w 1176"/>
                    <a:gd name="T5" fmla="*/ 842 h 1320"/>
                    <a:gd name="T6" fmla="*/ 1082 w 1176"/>
                    <a:gd name="T7" fmla="*/ 842 h 1320"/>
                    <a:gd name="T8" fmla="*/ 925 w 1176"/>
                    <a:gd name="T9" fmla="*/ 705 h 1320"/>
                    <a:gd name="T10" fmla="*/ 777 w 1176"/>
                    <a:gd name="T11" fmla="*/ 0 h 1320"/>
                    <a:gd name="T12" fmla="*/ 0 w 1176"/>
                    <a:gd name="T13" fmla="*/ 898 h 1320"/>
                    <a:gd name="T14" fmla="*/ 0 w 1176"/>
                    <a:gd name="T15" fmla="*/ 1320 h 1320"/>
                    <a:gd name="T16" fmla="*/ 343 w 1176"/>
                    <a:gd name="T17" fmla="*/ 1097 h 1320"/>
                    <a:gd name="T18" fmla="*/ 343 w 1176"/>
                    <a:gd name="T19" fmla="*/ 835 h 1320"/>
                    <a:gd name="T20" fmla="*/ 706 w 1176"/>
                    <a:gd name="T21" fmla="*/ 860 h 1320"/>
                    <a:gd name="T22" fmla="*/ 771 w 1176"/>
                    <a:gd name="T23" fmla="*/ 950 h 1320"/>
                    <a:gd name="T24" fmla="*/ 774 w 1176"/>
                    <a:gd name="T25" fmla="*/ 955 h 1320"/>
                    <a:gd name="T26" fmla="*/ 775 w 1176"/>
                    <a:gd name="T27" fmla="*/ 957 h 1320"/>
                    <a:gd name="T28" fmla="*/ 775 w 1176"/>
                    <a:gd name="T29" fmla="*/ 959 h 1320"/>
                    <a:gd name="T30" fmla="*/ 776 w 1176"/>
                    <a:gd name="T31" fmla="*/ 962 h 1320"/>
                    <a:gd name="T32" fmla="*/ 777 w 1176"/>
                    <a:gd name="T33" fmla="*/ 964 h 1320"/>
                    <a:gd name="T34" fmla="*/ 777 w 1176"/>
                    <a:gd name="T35" fmla="*/ 967 h 1320"/>
                    <a:gd name="T36" fmla="*/ 778 w 1176"/>
                    <a:gd name="T37" fmla="*/ 971 h 1320"/>
                    <a:gd name="T38" fmla="*/ 778 w 1176"/>
                    <a:gd name="T39" fmla="*/ 974 h 1320"/>
                    <a:gd name="T40" fmla="*/ 779 w 1176"/>
                    <a:gd name="T41" fmla="*/ 978 h 1320"/>
                    <a:gd name="T42" fmla="*/ 779 w 1176"/>
                    <a:gd name="T43" fmla="*/ 983 h 1320"/>
                    <a:gd name="T44" fmla="*/ 780 w 1176"/>
                    <a:gd name="T45" fmla="*/ 987 h 1320"/>
                    <a:gd name="T46" fmla="*/ 780 w 1176"/>
                    <a:gd name="T47" fmla="*/ 992 h 1320"/>
                    <a:gd name="T48" fmla="*/ 781 w 1176"/>
                    <a:gd name="T49" fmla="*/ 997 h 1320"/>
                    <a:gd name="T50" fmla="*/ 781 w 1176"/>
                    <a:gd name="T51" fmla="*/ 1003 h 1320"/>
                    <a:gd name="T52" fmla="*/ 783 w 1176"/>
                    <a:gd name="T53" fmla="*/ 1014 h 1320"/>
                    <a:gd name="T54" fmla="*/ 1176 w 1176"/>
                    <a:gd name="T55" fmla="*/ 1320 h 1320"/>
                    <a:gd name="T56" fmla="*/ 1089 w 1176"/>
                    <a:gd name="T57" fmla="*/ 859 h 1320"/>
                    <a:gd name="T58" fmla="*/ 344 w 1176"/>
                    <a:gd name="T59" fmla="*/ 567 h 1320"/>
                    <a:gd name="T60" fmla="*/ 647 w 1176"/>
                    <a:gd name="T61" fmla="*/ 286 h 1320"/>
                    <a:gd name="T62" fmla="*/ 647 w 1176"/>
                    <a:gd name="T63" fmla="*/ 567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6" h="1320">
                      <a:moveTo>
                        <a:pt x="1089" y="859"/>
                      </a:moveTo>
                      <a:cubicBezTo>
                        <a:pt x="1088" y="857"/>
                        <a:pt x="1088" y="855"/>
                        <a:pt x="1087" y="853"/>
                      </a:cubicBezTo>
                      <a:cubicBezTo>
                        <a:pt x="1087" y="853"/>
                        <a:pt x="1087" y="853"/>
                        <a:pt x="1087" y="853"/>
                      </a:cubicBezTo>
                      <a:cubicBezTo>
                        <a:pt x="1086" y="851"/>
                        <a:pt x="1086" y="849"/>
                        <a:pt x="1085" y="848"/>
                      </a:cubicBezTo>
                      <a:cubicBezTo>
                        <a:pt x="1085" y="847"/>
                        <a:pt x="1084" y="847"/>
                        <a:pt x="1084" y="846"/>
                      </a:cubicBezTo>
                      <a:cubicBezTo>
                        <a:pt x="1084" y="845"/>
                        <a:pt x="1083" y="843"/>
                        <a:pt x="1082" y="842"/>
                      </a:cubicBezTo>
                      <a:cubicBezTo>
                        <a:pt x="1082" y="842"/>
                        <a:pt x="1082" y="842"/>
                        <a:pt x="1082" y="842"/>
                      </a:cubicBezTo>
                      <a:cubicBezTo>
                        <a:pt x="1082" y="842"/>
                        <a:pt x="1082" y="842"/>
                        <a:pt x="1082" y="842"/>
                      </a:cubicBezTo>
                      <a:cubicBezTo>
                        <a:pt x="1079" y="837"/>
                        <a:pt x="1051" y="780"/>
                        <a:pt x="1021" y="752"/>
                      </a:cubicBezTo>
                      <a:cubicBezTo>
                        <a:pt x="989" y="723"/>
                        <a:pt x="925" y="705"/>
                        <a:pt x="925" y="705"/>
                      </a:cubicBezTo>
                      <a:cubicBezTo>
                        <a:pt x="925" y="705"/>
                        <a:pt x="1131" y="702"/>
                        <a:pt x="1131" y="355"/>
                      </a:cubicBezTo>
                      <a:cubicBezTo>
                        <a:pt x="1131" y="7"/>
                        <a:pt x="777" y="0"/>
                        <a:pt x="777" y="0"/>
                      </a:cubicBezTo>
                      <a:cubicBezTo>
                        <a:pt x="777" y="0"/>
                        <a:pt x="777" y="0"/>
                        <a:pt x="0" y="0"/>
                      </a:cubicBezTo>
                      <a:cubicBezTo>
                        <a:pt x="0" y="0"/>
                        <a:pt x="0" y="0"/>
                        <a:pt x="0" y="898"/>
                      </a:cubicBezTo>
                      <a:cubicBezTo>
                        <a:pt x="0" y="957"/>
                        <a:pt x="0" y="1019"/>
                        <a:pt x="0" y="1085"/>
                      </a:cubicBezTo>
                      <a:cubicBezTo>
                        <a:pt x="0" y="1159"/>
                        <a:pt x="0" y="1237"/>
                        <a:pt x="0" y="1320"/>
                      </a:cubicBezTo>
                      <a:cubicBezTo>
                        <a:pt x="0" y="1320"/>
                        <a:pt x="0" y="1320"/>
                        <a:pt x="343" y="1320"/>
                      </a:cubicBezTo>
                      <a:cubicBezTo>
                        <a:pt x="343" y="1320"/>
                        <a:pt x="343" y="1320"/>
                        <a:pt x="343" y="1097"/>
                      </a:cubicBezTo>
                      <a:cubicBezTo>
                        <a:pt x="343" y="1058"/>
                        <a:pt x="343" y="1013"/>
                        <a:pt x="343" y="961"/>
                      </a:cubicBezTo>
                      <a:cubicBezTo>
                        <a:pt x="343" y="923"/>
                        <a:pt x="343" y="881"/>
                        <a:pt x="343" y="835"/>
                      </a:cubicBezTo>
                      <a:cubicBezTo>
                        <a:pt x="343" y="835"/>
                        <a:pt x="628" y="835"/>
                        <a:pt x="642" y="835"/>
                      </a:cubicBezTo>
                      <a:cubicBezTo>
                        <a:pt x="664" y="835"/>
                        <a:pt x="685" y="842"/>
                        <a:pt x="706" y="860"/>
                      </a:cubicBezTo>
                      <a:cubicBezTo>
                        <a:pt x="725" y="875"/>
                        <a:pt x="746" y="907"/>
                        <a:pt x="761" y="932"/>
                      </a:cubicBezTo>
                      <a:cubicBezTo>
                        <a:pt x="765" y="938"/>
                        <a:pt x="768" y="944"/>
                        <a:pt x="771" y="950"/>
                      </a:cubicBezTo>
                      <a:cubicBezTo>
                        <a:pt x="771" y="950"/>
                        <a:pt x="771" y="950"/>
                        <a:pt x="771" y="950"/>
                      </a:cubicBezTo>
                      <a:cubicBezTo>
                        <a:pt x="772" y="952"/>
                        <a:pt x="773" y="953"/>
                        <a:pt x="774" y="955"/>
                      </a:cubicBezTo>
                      <a:cubicBezTo>
                        <a:pt x="774" y="955"/>
                        <a:pt x="774" y="956"/>
                        <a:pt x="775" y="956"/>
                      </a:cubicBezTo>
                      <a:cubicBezTo>
                        <a:pt x="775" y="957"/>
                        <a:pt x="775" y="957"/>
                        <a:pt x="775" y="957"/>
                      </a:cubicBezTo>
                      <a:cubicBezTo>
                        <a:pt x="775" y="957"/>
                        <a:pt x="775" y="958"/>
                        <a:pt x="775" y="958"/>
                      </a:cubicBezTo>
                      <a:cubicBezTo>
                        <a:pt x="775" y="958"/>
                        <a:pt x="775" y="959"/>
                        <a:pt x="775" y="959"/>
                      </a:cubicBezTo>
                      <a:cubicBezTo>
                        <a:pt x="775" y="959"/>
                        <a:pt x="776" y="960"/>
                        <a:pt x="776" y="960"/>
                      </a:cubicBezTo>
                      <a:cubicBezTo>
                        <a:pt x="776" y="961"/>
                        <a:pt x="776" y="961"/>
                        <a:pt x="776" y="962"/>
                      </a:cubicBezTo>
                      <a:cubicBezTo>
                        <a:pt x="776" y="962"/>
                        <a:pt x="776" y="962"/>
                        <a:pt x="776" y="963"/>
                      </a:cubicBezTo>
                      <a:cubicBezTo>
                        <a:pt x="776" y="963"/>
                        <a:pt x="776" y="964"/>
                        <a:pt x="777" y="964"/>
                      </a:cubicBezTo>
                      <a:cubicBezTo>
                        <a:pt x="777" y="965"/>
                        <a:pt x="777" y="965"/>
                        <a:pt x="777" y="965"/>
                      </a:cubicBezTo>
                      <a:cubicBezTo>
                        <a:pt x="777" y="966"/>
                        <a:pt x="777" y="967"/>
                        <a:pt x="777" y="967"/>
                      </a:cubicBezTo>
                      <a:cubicBezTo>
                        <a:pt x="777" y="968"/>
                        <a:pt x="777" y="968"/>
                        <a:pt x="777" y="968"/>
                      </a:cubicBezTo>
                      <a:cubicBezTo>
                        <a:pt x="777" y="969"/>
                        <a:pt x="777" y="970"/>
                        <a:pt x="778" y="971"/>
                      </a:cubicBezTo>
                      <a:cubicBezTo>
                        <a:pt x="778" y="971"/>
                        <a:pt x="778" y="971"/>
                        <a:pt x="778" y="972"/>
                      </a:cubicBezTo>
                      <a:cubicBezTo>
                        <a:pt x="778" y="973"/>
                        <a:pt x="778" y="974"/>
                        <a:pt x="778" y="974"/>
                      </a:cubicBezTo>
                      <a:cubicBezTo>
                        <a:pt x="778" y="975"/>
                        <a:pt x="778" y="975"/>
                        <a:pt x="778" y="975"/>
                      </a:cubicBezTo>
                      <a:cubicBezTo>
                        <a:pt x="778" y="976"/>
                        <a:pt x="779" y="977"/>
                        <a:pt x="779" y="978"/>
                      </a:cubicBezTo>
                      <a:cubicBezTo>
                        <a:pt x="779" y="979"/>
                        <a:pt x="779" y="979"/>
                        <a:pt x="779" y="979"/>
                      </a:cubicBezTo>
                      <a:cubicBezTo>
                        <a:pt x="779" y="981"/>
                        <a:pt x="779" y="982"/>
                        <a:pt x="779" y="983"/>
                      </a:cubicBezTo>
                      <a:cubicBezTo>
                        <a:pt x="779" y="983"/>
                        <a:pt x="779" y="983"/>
                        <a:pt x="779" y="984"/>
                      </a:cubicBezTo>
                      <a:cubicBezTo>
                        <a:pt x="780" y="985"/>
                        <a:pt x="780" y="986"/>
                        <a:pt x="780" y="987"/>
                      </a:cubicBezTo>
                      <a:cubicBezTo>
                        <a:pt x="780" y="988"/>
                        <a:pt x="780" y="988"/>
                        <a:pt x="780" y="988"/>
                      </a:cubicBezTo>
                      <a:cubicBezTo>
                        <a:pt x="780" y="989"/>
                        <a:pt x="780" y="991"/>
                        <a:pt x="780" y="992"/>
                      </a:cubicBezTo>
                      <a:cubicBezTo>
                        <a:pt x="780" y="992"/>
                        <a:pt x="780" y="993"/>
                        <a:pt x="780" y="993"/>
                      </a:cubicBezTo>
                      <a:cubicBezTo>
                        <a:pt x="781" y="994"/>
                        <a:pt x="781" y="996"/>
                        <a:pt x="781" y="997"/>
                      </a:cubicBezTo>
                      <a:cubicBezTo>
                        <a:pt x="781" y="997"/>
                        <a:pt x="781" y="998"/>
                        <a:pt x="781" y="998"/>
                      </a:cubicBezTo>
                      <a:cubicBezTo>
                        <a:pt x="781" y="1000"/>
                        <a:pt x="781" y="1001"/>
                        <a:pt x="781" y="1003"/>
                      </a:cubicBezTo>
                      <a:cubicBezTo>
                        <a:pt x="781" y="1003"/>
                        <a:pt x="781" y="1003"/>
                        <a:pt x="781" y="1003"/>
                      </a:cubicBezTo>
                      <a:cubicBezTo>
                        <a:pt x="782" y="1007"/>
                        <a:pt x="782" y="1010"/>
                        <a:pt x="783" y="1014"/>
                      </a:cubicBezTo>
                      <a:cubicBezTo>
                        <a:pt x="791" y="1108"/>
                        <a:pt x="802" y="1282"/>
                        <a:pt x="826" y="1320"/>
                      </a:cubicBezTo>
                      <a:cubicBezTo>
                        <a:pt x="826" y="1320"/>
                        <a:pt x="826" y="1320"/>
                        <a:pt x="1176" y="1320"/>
                      </a:cubicBezTo>
                      <a:cubicBezTo>
                        <a:pt x="1098" y="1243"/>
                        <a:pt x="1116" y="952"/>
                        <a:pt x="1089" y="860"/>
                      </a:cubicBezTo>
                      <a:cubicBezTo>
                        <a:pt x="1089" y="860"/>
                        <a:pt x="1089" y="859"/>
                        <a:pt x="1089" y="859"/>
                      </a:cubicBezTo>
                      <a:close/>
                      <a:moveTo>
                        <a:pt x="647" y="567"/>
                      </a:moveTo>
                      <a:cubicBezTo>
                        <a:pt x="647" y="567"/>
                        <a:pt x="647" y="567"/>
                        <a:pt x="344" y="567"/>
                      </a:cubicBezTo>
                      <a:cubicBezTo>
                        <a:pt x="344" y="567"/>
                        <a:pt x="344" y="567"/>
                        <a:pt x="344" y="286"/>
                      </a:cubicBezTo>
                      <a:cubicBezTo>
                        <a:pt x="344" y="286"/>
                        <a:pt x="344" y="286"/>
                        <a:pt x="647" y="286"/>
                      </a:cubicBezTo>
                      <a:cubicBezTo>
                        <a:pt x="647" y="286"/>
                        <a:pt x="788" y="279"/>
                        <a:pt x="788" y="424"/>
                      </a:cubicBezTo>
                      <a:cubicBezTo>
                        <a:pt x="788" y="566"/>
                        <a:pt x="647" y="567"/>
                        <a:pt x="647" y="567"/>
                      </a:cubicBezTo>
                      <a:close/>
                    </a:path>
                  </a:pathLst>
                </a:custGeom>
                <a:solidFill>
                  <a:srgbClr val="FFFFFF"/>
                </a:solid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grpSp>
          <p:grpSp>
            <p:nvGrpSpPr>
              <p:cNvPr id="371" name="Group 10">
                <a:extLst>
                  <a:ext uri="{FF2B5EF4-FFF2-40B4-BE49-F238E27FC236}">
                    <a16:creationId xmlns:a16="http://schemas.microsoft.com/office/drawing/2014/main" id="{F09B6C14-8323-4A34-96B2-4A4E283370AD}"/>
                  </a:ext>
                </a:extLst>
              </p:cNvPr>
              <p:cNvGrpSpPr>
                <a:grpSpLocks noChangeAspect="1"/>
              </p:cNvGrpSpPr>
              <p:nvPr/>
            </p:nvGrpSpPr>
            <p:grpSpPr bwMode="auto">
              <a:xfrm>
                <a:off x="7658403" y="1996097"/>
                <a:ext cx="206022" cy="205666"/>
                <a:chOff x="3736" y="1960"/>
                <a:chExt cx="581" cy="580"/>
              </a:xfrm>
              <a:noFill/>
            </p:grpSpPr>
            <p:sp>
              <p:nvSpPr>
                <p:cNvPr id="372" name="Freeform 11">
                  <a:extLst>
                    <a:ext uri="{FF2B5EF4-FFF2-40B4-BE49-F238E27FC236}">
                      <a16:creationId xmlns:a16="http://schemas.microsoft.com/office/drawing/2014/main" id="{F1F27041-2F3D-4B7A-9AD0-310F17AC5395}"/>
                    </a:ext>
                  </a:extLst>
                </p:cNvPr>
                <p:cNvSpPr>
                  <a:spLocks noEditPoints="1"/>
                </p:cNvSpPr>
                <p:nvPr/>
              </p:nvSpPr>
              <p:spPr bwMode="auto">
                <a:xfrm>
                  <a:off x="3736" y="1960"/>
                  <a:ext cx="428" cy="425"/>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sp>
              <p:nvSpPr>
                <p:cNvPr id="373" name="Freeform 12">
                  <a:extLst>
                    <a:ext uri="{FF2B5EF4-FFF2-40B4-BE49-F238E27FC236}">
                      <a16:creationId xmlns:a16="http://schemas.microsoft.com/office/drawing/2014/main" id="{AF40964D-8DBF-4342-9B55-2EE6D763922F}"/>
                    </a:ext>
                  </a:extLst>
                </p:cNvPr>
                <p:cNvSpPr>
                  <a:spLocks noEditPoints="1"/>
                </p:cNvSpPr>
                <p:nvPr/>
              </p:nvSpPr>
              <p:spPr bwMode="auto">
                <a:xfrm>
                  <a:off x="3888" y="2106"/>
                  <a:ext cx="429" cy="434"/>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grpSp>
        </p:grpSp>
      </p:grpSp>
      <p:cxnSp>
        <p:nvCxnSpPr>
          <p:cNvPr id="380" name="Straight Arrow Connector 379">
            <a:extLst>
              <a:ext uri="{FF2B5EF4-FFF2-40B4-BE49-F238E27FC236}">
                <a16:creationId xmlns:a16="http://schemas.microsoft.com/office/drawing/2014/main" id="{E2E98AF8-8669-4B00-95E3-A408672651A3}"/>
              </a:ext>
            </a:extLst>
          </p:cNvPr>
          <p:cNvCxnSpPr>
            <a:cxnSpLocks/>
          </p:cNvCxnSpPr>
          <p:nvPr/>
        </p:nvCxnSpPr>
        <p:spPr>
          <a:xfrm flipV="1">
            <a:off x="7511566" y="2825909"/>
            <a:ext cx="0" cy="206220"/>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7A09A263-8D3F-476B-8047-7B2F55A51338}"/>
              </a:ext>
            </a:extLst>
          </p:cNvPr>
          <p:cNvCxnSpPr>
            <a:cxnSpLocks/>
          </p:cNvCxnSpPr>
          <p:nvPr/>
        </p:nvCxnSpPr>
        <p:spPr>
          <a:xfrm>
            <a:off x="5753386" y="3435598"/>
            <a:ext cx="124335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37D2836D-4BE9-4FA5-B223-A7459265CF42}"/>
              </a:ext>
            </a:extLst>
          </p:cNvPr>
          <p:cNvSpPr/>
          <p:nvPr/>
        </p:nvSpPr>
        <p:spPr>
          <a:xfrm>
            <a:off x="7186033" y="5133102"/>
            <a:ext cx="718056" cy="249299"/>
          </a:xfrm>
          <a:prstGeom prst="rect">
            <a:avLst/>
          </a:prstGeom>
        </p:spPr>
        <p:txBody>
          <a:bodyPr wrap="square">
            <a:spAutoFit/>
          </a:bodyPr>
          <a:lstStyle/>
          <a:p>
            <a:pPr algn="ctr">
              <a:spcAft>
                <a:spcPts val="306"/>
              </a:spcAft>
              <a:buSzPct val="90000"/>
              <a:defRPr/>
            </a:pPr>
            <a:r>
              <a:rPr lang="en-US" sz="1020" kern="0" dirty="0">
                <a:solidFill>
                  <a:schemeClr val="tx2"/>
                </a:solidFill>
                <a:latin typeface="Segoe UI Semibold" panose="020B0702040204020203" pitchFamily="34" charset="0"/>
                <a:ea typeface="MS PGothic" panose="020B0600070205080204" pitchFamily="34" charset="-128"/>
                <a:cs typeface="Segoe UI Semibold" panose="020B0702040204020203" pitchFamily="34" charset="0"/>
              </a:rPr>
              <a:t>PolyBase</a:t>
            </a:r>
          </a:p>
        </p:txBody>
      </p:sp>
      <p:cxnSp>
        <p:nvCxnSpPr>
          <p:cNvPr id="170" name="Connector: Elbow 169">
            <a:extLst>
              <a:ext uri="{FF2B5EF4-FFF2-40B4-BE49-F238E27FC236}">
                <a16:creationId xmlns:a16="http://schemas.microsoft.com/office/drawing/2014/main" id="{EE5AE3D4-AE96-477E-A1F3-E46FCABA707B}"/>
              </a:ext>
            </a:extLst>
          </p:cNvPr>
          <p:cNvCxnSpPr>
            <a:cxnSpLocks/>
          </p:cNvCxnSpPr>
          <p:nvPr/>
        </p:nvCxnSpPr>
        <p:spPr>
          <a:xfrm>
            <a:off x="5753386" y="3486778"/>
            <a:ext cx="2486699" cy="1897465"/>
          </a:xfrm>
          <a:prstGeom prst="bentConnector3">
            <a:avLst>
              <a:gd name="adj1" fmla="val 32304"/>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BAF49231-3D26-442B-9498-249E4C99C97C}"/>
              </a:ext>
            </a:extLst>
          </p:cNvPr>
          <p:cNvSpPr/>
          <p:nvPr/>
        </p:nvSpPr>
        <p:spPr>
          <a:xfrm>
            <a:off x="6783047" y="3424863"/>
            <a:ext cx="1457038" cy="258971"/>
          </a:xfrm>
          <a:prstGeom prst="rect">
            <a:avLst/>
          </a:prstGeom>
          <a:noFill/>
        </p:spPr>
        <p:txBody>
          <a:bodyPr wrap="square" lIns="93260" tIns="46630" rIns="93260" bIns="46630" rtlCol="0">
            <a:spAutoFit/>
          </a:bodyPr>
          <a:lstStyle/>
          <a:p>
            <a:pPr algn="ctr" defTabSz="951156">
              <a:defRPr/>
            </a:pPr>
            <a:r>
              <a:rPr lang="en-US" sz="1020" kern="0" dirty="0">
                <a:solidFill>
                  <a:srgbClr val="505050"/>
                </a:solidFill>
                <a:latin typeface="Segoe UI Semibold" panose="020B0702040204020203" pitchFamily="34" charset="0"/>
                <a:cs typeface="Segoe UI Semibold" panose="020B0702040204020203" pitchFamily="34" charset="0"/>
              </a:rPr>
              <a:t>Azure Databricks</a:t>
            </a:r>
          </a:p>
        </p:txBody>
      </p:sp>
      <p:grpSp>
        <p:nvGrpSpPr>
          <p:cNvPr id="173" name="Group 172">
            <a:extLst>
              <a:ext uri="{FF2B5EF4-FFF2-40B4-BE49-F238E27FC236}">
                <a16:creationId xmlns:a16="http://schemas.microsoft.com/office/drawing/2014/main" id="{096F1CAF-05EA-4C8A-9BB4-EF6E1F0B38F1}"/>
              </a:ext>
            </a:extLst>
          </p:cNvPr>
          <p:cNvGrpSpPr/>
          <p:nvPr/>
        </p:nvGrpSpPr>
        <p:grpSpPr>
          <a:xfrm>
            <a:off x="7303360" y="3107376"/>
            <a:ext cx="416412" cy="339739"/>
            <a:chOff x="5818113" y="2550840"/>
            <a:chExt cx="529278" cy="431824"/>
          </a:xfrm>
        </p:grpSpPr>
        <p:sp>
          <p:nvSpPr>
            <p:cNvPr id="174" name="Diamond 173">
              <a:extLst>
                <a:ext uri="{FF2B5EF4-FFF2-40B4-BE49-F238E27FC236}">
                  <a16:creationId xmlns:a16="http://schemas.microsoft.com/office/drawing/2014/main" id="{9C1FDB93-7949-48F4-B25B-80945E1EAD57}"/>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5" name="Freeform: Shape 174">
              <a:extLst>
                <a:ext uri="{FF2B5EF4-FFF2-40B4-BE49-F238E27FC236}">
                  <a16:creationId xmlns:a16="http://schemas.microsoft.com/office/drawing/2014/main" id="{9DEFC5C1-999C-435C-B507-998654BBB660}"/>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89" name="Rectangle 188">
            <a:extLst>
              <a:ext uri="{FF2B5EF4-FFF2-40B4-BE49-F238E27FC236}">
                <a16:creationId xmlns:a16="http://schemas.microsoft.com/office/drawing/2014/main" id="{49DF7FB9-8DBA-463D-A5D3-BB257037FB01}"/>
              </a:ext>
            </a:extLst>
          </p:cNvPr>
          <p:cNvSpPr/>
          <p:nvPr/>
        </p:nvSpPr>
        <p:spPr>
          <a:xfrm>
            <a:off x="6931755" y="4786567"/>
            <a:ext cx="1159622" cy="249299"/>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HDInsight</a:t>
            </a:r>
          </a:p>
        </p:txBody>
      </p:sp>
      <p:sp>
        <p:nvSpPr>
          <p:cNvPr id="190" name="Rectangle 189">
            <a:extLst>
              <a:ext uri="{FF2B5EF4-FFF2-40B4-BE49-F238E27FC236}">
                <a16:creationId xmlns:a16="http://schemas.microsoft.com/office/drawing/2014/main" id="{7DDC9243-5E72-4EC9-8F19-FB80E23223A5}"/>
              </a:ext>
            </a:extLst>
          </p:cNvPr>
          <p:cNvSpPr/>
          <p:nvPr/>
        </p:nvSpPr>
        <p:spPr>
          <a:xfrm>
            <a:off x="6458537" y="4109639"/>
            <a:ext cx="2098651" cy="249299"/>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Lake Analytics</a:t>
            </a:r>
          </a:p>
        </p:txBody>
      </p:sp>
      <p:grpSp>
        <p:nvGrpSpPr>
          <p:cNvPr id="191" name="Group 190">
            <a:extLst>
              <a:ext uri="{FF2B5EF4-FFF2-40B4-BE49-F238E27FC236}">
                <a16:creationId xmlns:a16="http://schemas.microsoft.com/office/drawing/2014/main" id="{3CA0D187-E033-4D7D-8523-8F9FED6820E3}"/>
              </a:ext>
            </a:extLst>
          </p:cNvPr>
          <p:cNvGrpSpPr/>
          <p:nvPr/>
        </p:nvGrpSpPr>
        <p:grpSpPr>
          <a:xfrm>
            <a:off x="7383566" y="3777822"/>
            <a:ext cx="249359" cy="327598"/>
            <a:chOff x="2494421" y="4564004"/>
            <a:chExt cx="338257" cy="444388"/>
          </a:xfrm>
          <a:noFill/>
        </p:grpSpPr>
        <p:sp>
          <p:nvSpPr>
            <p:cNvPr id="192" name="Cylinder 513">
              <a:extLst>
                <a:ext uri="{FF2B5EF4-FFF2-40B4-BE49-F238E27FC236}">
                  <a16:creationId xmlns:a16="http://schemas.microsoft.com/office/drawing/2014/main" id="{02615567-59CD-455E-910F-FEA0DF45EFAB}"/>
                </a:ext>
              </a:extLst>
            </p:cNvPr>
            <p:cNvSpPr/>
            <p:nvPr/>
          </p:nvSpPr>
          <p:spPr bwMode="auto">
            <a:xfrm>
              <a:off x="2494421" y="4564004"/>
              <a:ext cx="338257" cy="444388"/>
            </a:xfrm>
            <a:prstGeom prst="can">
              <a:avLst>
                <a:gd name="adj" fmla="val 39530"/>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70137E1C-B24B-43FD-B798-9FA8A8107DCB}"/>
                </a:ext>
              </a:extLst>
            </p:cNvPr>
            <p:cNvSpPr/>
            <p:nvPr/>
          </p:nvSpPr>
          <p:spPr>
            <a:xfrm>
              <a:off x="2494421" y="4795838"/>
              <a:ext cx="338257" cy="34350"/>
            </a:xfrm>
            <a:custGeom>
              <a:avLst/>
              <a:gdLst>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476398 w 477631"/>
                <a:gd name="connsiteY10" fmla="*/ 179686 h 267141"/>
                <a:gd name="connsiteX11" fmla="*/ 238816 w 477631"/>
                <a:gd name="connsiteY11" fmla="*/ 267141 h 267141"/>
                <a:gd name="connsiteX12" fmla="*/ 1233 w 477631"/>
                <a:gd name="connsiteY12" fmla="*/ 179686 h 267141"/>
                <a:gd name="connsiteX13" fmla="*/ 365 w 477631"/>
                <a:gd name="connsiteY13" fmla="*/ 172672 h 267141"/>
                <a:gd name="connsiteX14" fmla="*/ 0 w 477631"/>
                <a:gd name="connsiteY14" fmla="*/ 172672 h 267141"/>
                <a:gd name="connsiteX15" fmla="*/ 0 w 477631"/>
                <a:gd name="connsiteY15" fmla="*/ 169725 h 267141"/>
                <a:gd name="connsiteX16" fmla="*/ 0 w 477631"/>
                <a:gd name="connsiteY16" fmla="*/ 24653 h 267141"/>
                <a:gd name="connsiteX17" fmla="*/ 5131 w 477631"/>
                <a:gd name="connsiteY17" fmla="*/ 28952 h 267141"/>
                <a:gd name="connsiteX18" fmla="*/ 68189 w 477631"/>
                <a:gd name="connsiteY18" fmla="*/ 47015 h 267141"/>
                <a:gd name="connsiteX19" fmla="*/ 150359 w 477631"/>
                <a:gd name="connsiteY19" fmla="*/ 9350 h 267141"/>
                <a:gd name="connsiteX20" fmla="*/ 152449 w 477631"/>
                <a:gd name="connsiteY20" fmla="*/ 4694 h 267141"/>
                <a:gd name="connsiteX21" fmla="*/ 154539 w 477631"/>
                <a:gd name="connsiteY21" fmla="*/ 9350 h 267141"/>
                <a:gd name="connsiteX22" fmla="*/ 236708 w 477631"/>
                <a:gd name="connsiteY22" fmla="*/ 47015 h 267141"/>
                <a:gd name="connsiteX23" fmla="*/ 318878 w 477631"/>
                <a:gd name="connsiteY23" fmla="*/ 9350 h 267141"/>
                <a:gd name="connsiteX24" fmla="*/ 323075 w 477631"/>
                <a:gd name="connsiteY24" fmla="*/ 0 h 267141"/>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238816 w 477631"/>
                <a:gd name="connsiteY10" fmla="*/ 267141 h 267141"/>
                <a:gd name="connsiteX11" fmla="*/ 1233 w 477631"/>
                <a:gd name="connsiteY11" fmla="*/ 179686 h 267141"/>
                <a:gd name="connsiteX12" fmla="*/ 365 w 477631"/>
                <a:gd name="connsiteY12" fmla="*/ 172672 h 267141"/>
                <a:gd name="connsiteX13" fmla="*/ 0 w 477631"/>
                <a:gd name="connsiteY13" fmla="*/ 172672 h 267141"/>
                <a:gd name="connsiteX14" fmla="*/ 0 w 477631"/>
                <a:gd name="connsiteY14" fmla="*/ 169725 h 267141"/>
                <a:gd name="connsiteX15" fmla="*/ 0 w 477631"/>
                <a:gd name="connsiteY15" fmla="*/ 24653 h 267141"/>
                <a:gd name="connsiteX16" fmla="*/ 5131 w 477631"/>
                <a:gd name="connsiteY16" fmla="*/ 28952 h 267141"/>
                <a:gd name="connsiteX17" fmla="*/ 68189 w 477631"/>
                <a:gd name="connsiteY17" fmla="*/ 47015 h 267141"/>
                <a:gd name="connsiteX18" fmla="*/ 150359 w 477631"/>
                <a:gd name="connsiteY18" fmla="*/ 9350 h 267141"/>
                <a:gd name="connsiteX19" fmla="*/ 152449 w 477631"/>
                <a:gd name="connsiteY19" fmla="*/ 4694 h 267141"/>
                <a:gd name="connsiteX20" fmla="*/ 154539 w 477631"/>
                <a:gd name="connsiteY20" fmla="*/ 9350 h 267141"/>
                <a:gd name="connsiteX21" fmla="*/ 236708 w 477631"/>
                <a:gd name="connsiteY21" fmla="*/ 47015 h 267141"/>
                <a:gd name="connsiteX22" fmla="*/ 318878 w 477631"/>
                <a:gd name="connsiteY22" fmla="*/ 9350 h 267141"/>
                <a:gd name="connsiteX23" fmla="*/ 323075 w 477631"/>
                <a:gd name="connsiteY23" fmla="*/ 0 h 267141"/>
                <a:gd name="connsiteX0" fmla="*/ 238816 w 477631"/>
                <a:gd name="connsiteY0" fmla="*/ 267141 h 358581"/>
                <a:gd name="connsiteX1" fmla="*/ 1233 w 477631"/>
                <a:gd name="connsiteY1" fmla="*/ 179686 h 358581"/>
                <a:gd name="connsiteX2" fmla="*/ 365 w 477631"/>
                <a:gd name="connsiteY2" fmla="*/ 172672 h 358581"/>
                <a:gd name="connsiteX3" fmla="*/ 0 w 477631"/>
                <a:gd name="connsiteY3" fmla="*/ 172672 h 358581"/>
                <a:gd name="connsiteX4" fmla="*/ 0 w 477631"/>
                <a:gd name="connsiteY4" fmla="*/ 169725 h 358581"/>
                <a:gd name="connsiteX5" fmla="*/ 0 w 477631"/>
                <a:gd name="connsiteY5" fmla="*/ 24653 h 358581"/>
                <a:gd name="connsiteX6" fmla="*/ 5131 w 477631"/>
                <a:gd name="connsiteY6" fmla="*/ 28952 h 358581"/>
                <a:gd name="connsiteX7" fmla="*/ 68189 w 477631"/>
                <a:gd name="connsiteY7" fmla="*/ 47015 h 358581"/>
                <a:gd name="connsiteX8" fmla="*/ 150359 w 477631"/>
                <a:gd name="connsiteY8" fmla="*/ 9350 h 358581"/>
                <a:gd name="connsiteX9" fmla="*/ 152449 w 477631"/>
                <a:gd name="connsiteY9" fmla="*/ 4694 h 358581"/>
                <a:gd name="connsiteX10" fmla="*/ 154539 w 477631"/>
                <a:gd name="connsiteY10" fmla="*/ 9350 h 358581"/>
                <a:gd name="connsiteX11" fmla="*/ 236708 w 477631"/>
                <a:gd name="connsiteY11" fmla="*/ 47015 h 358581"/>
                <a:gd name="connsiteX12" fmla="*/ 318878 w 477631"/>
                <a:gd name="connsiteY12" fmla="*/ 9350 h 358581"/>
                <a:gd name="connsiteX13" fmla="*/ 323075 w 477631"/>
                <a:gd name="connsiteY13" fmla="*/ 0 h 358581"/>
                <a:gd name="connsiteX14" fmla="*/ 327273 w 477631"/>
                <a:gd name="connsiteY14" fmla="*/ 9350 h 358581"/>
                <a:gd name="connsiteX15" fmla="*/ 409442 w 477631"/>
                <a:gd name="connsiteY15" fmla="*/ 47015 h 358581"/>
                <a:gd name="connsiteX16" fmla="*/ 472501 w 477631"/>
                <a:gd name="connsiteY16" fmla="*/ 28952 h 358581"/>
                <a:gd name="connsiteX17" fmla="*/ 477631 w 477631"/>
                <a:gd name="connsiteY17" fmla="*/ 24652 h 358581"/>
                <a:gd name="connsiteX18" fmla="*/ 477631 w 477631"/>
                <a:gd name="connsiteY18" fmla="*/ 169724 h 358581"/>
                <a:gd name="connsiteX19" fmla="*/ 477631 w 477631"/>
                <a:gd name="connsiteY19" fmla="*/ 169725 h 358581"/>
                <a:gd name="connsiteX20" fmla="*/ 477631 w 477631"/>
                <a:gd name="connsiteY20" fmla="*/ 169727 h 358581"/>
                <a:gd name="connsiteX21" fmla="*/ 477631 w 477631"/>
                <a:gd name="connsiteY21" fmla="*/ 172672 h 358581"/>
                <a:gd name="connsiteX22" fmla="*/ 477266 w 477631"/>
                <a:gd name="connsiteY22" fmla="*/ 172672 h 358581"/>
                <a:gd name="connsiteX23" fmla="*/ 330256 w 477631"/>
                <a:gd name="connsiteY23" fmla="*/ 358581 h 358581"/>
                <a:gd name="connsiteX0" fmla="*/ 1233 w 477631"/>
                <a:gd name="connsiteY0" fmla="*/ 179686 h 358581"/>
                <a:gd name="connsiteX1" fmla="*/ 365 w 477631"/>
                <a:gd name="connsiteY1" fmla="*/ 172672 h 358581"/>
                <a:gd name="connsiteX2" fmla="*/ 0 w 477631"/>
                <a:gd name="connsiteY2" fmla="*/ 172672 h 358581"/>
                <a:gd name="connsiteX3" fmla="*/ 0 w 477631"/>
                <a:gd name="connsiteY3" fmla="*/ 169725 h 358581"/>
                <a:gd name="connsiteX4" fmla="*/ 0 w 477631"/>
                <a:gd name="connsiteY4" fmla="*/ 24653 h 358581"/>
                <a:gd name="connsiteX5" fmla="*/ 5131 w 477631"/>
                <a:gd name="connsiteY5" fmla="*/ 28952 h 358581"/>
                <a:gd name="connsiteX6" fmla="*/ 68189 w 477631"/>
                <a:gd name="connsiteY6" fmla="*/ 47015 h 358581"/>
                <a:gd name="connsiteX7" fmla="*/ 150359 w 477631"/>
                <a:gd name="connsiteY7" fmla="*/ 9350 h 358581"/>
                <a:gd name="connsiteX8" fmla="*/ 152449 w 477631"/>
                <a:gd name="connsiteY8" fmla="*/ 4694 h 358581"/>
                <a:gd name="connsiteX9" fmla="*/ 154539 w 477631"/>
                <a:gd name="connsiteY9" fmla="*/ 9350 h 358581"/>
                <a:gd name="connsiteX10" fmla="*/ 236708 w 477631"/>
                <a:gd name="connsiteY10" fmla="*/ 47015 h 358581"/>
                <a:gd name="connsiteX11" fmla="*/ 318878 w 477631"/>
                <a:gd name="connsiteY11" fmla="*/ 9350 h 358581"/>
                <a:gd name="connsiteX12" fmla="*/ 323075 w 477631"/>
                <a:gd name="connsiteY12" fmla="*/ 0 h 358581"/>
                <a:gd name="connsiteX13" fmla="*/ 327273 w 477631"/>
                <a:gd name="connsiteY13" fmla="*/ 9350 h 358581"/>
                <a:gd name="connsiteX14" fmla="*/ 409442 w 477631"/>
                <a:gd name="connsiteY14" fmla="*/ 47015 h 358581"/>
                <a:gd name="connsiteX15" fmla="*/ 472501 w 477631"/>
                <a:gd name="connsiteY15" fmla="*/ 28952 h 358581"/>
                <a:gd name="connsiteX16" fmla="*/ 477631 w 477631"/>
                <a:gd name="connsiteY16" fmla="*/ 24652 h 358581"/>
                <a:gd name="connsiteX17" fmla="*/ 477631 w 477631"/>
                <a:gd name="connsiteY17" fmla="*/ 169724 h 358581"/>
                <a:gd name="connsiteX18" fmla="*/ 477631 w 477631"/>
                <a:gd name="connsiteY18" fmla="*/ 169725 h 358581"/>
                <a:gd name="connsiteX19" fmla="*/ 477631 w 477631"/>
                <a:gd name="connsiteY19" fmla="*/ 169727 h 358581"/>
                <a:gd name="connsiteX20" fmla="*/ 477631 w 477631"/>
                <a:gd name="connsiteY20" fmla="*/ 172672 h 358581"/>
                <a:gd name="connsiteX21" fmla="*/ 477266 w 477631"/>
                <a:gd name="connsiteY21" fmla="*/ 172672 h 358581"/>
                <a:gd name="connsiteX22" fmla="*/ 330256 w 477631"/>
                <a:gd name="connsiteY22" fmla="*/ 358581 h 358581"/>
                <a:gd name="connsiteX0" fmla="*/ 365 w 477631"/>
                <a:gd name="connsiteY0" fmla="*/ 172672 h 358581"/>
                <a:gd name="connsiteX1" fmla="*/ 0 w 477631"/>
                <a:gd name="connsiteY1" fmla="*/ 172672 h 358581"/>
                <a:gd name="connsiteX2" fmla="*/ 0 w 477631"/>
                <a:gd name="connsiteY2" fmla="*/ 169725 h 358581"/>
                <a:gd name="connsiteX3" fmla="*/ 0 w 477631"/>
                <a:gd name="connsiteY3" fmla="*/ 24653 h 358581"/>
                <a:gd name="connsiteX4" fmla="*/ 5131 w 477631"/>
                <a:gd name="connsiteY4" fmla="*/ 28952 h 358581"/>
                <a:gd name="connsiteX5" fmla="*/ 68189 w 477631"/>
                <a:gd name="connsiteY5" fmla="*/ 47015 h 358581"/>
                <a:gd name="connsiteX6" fmla="*/ 150359 w 477631"/>
                <a:gd name="connsiteY6" fmla="*/ 9350 h 358581"/>
                <a:gd name="connsiteX7" fmla="*/ 152449 w 477631"/>
                <a:gd name="connsiteY7" fmla="*/ 4694 h 358581"/>
                <a:gd name="connsiteX8" fmla="*/ 154539 w 477631"/>
                <a:gd name="connsiteY8" fmla="*/ 9350 h 358581"/>
                <a:gd name="connsiteX9" fmla="*/ 236708 w 477631"/>
                <a:gd name="connsiteY9" fmla="*/ 47015 h 358581"/>
                <a:gd name="connsiteX10" fmla="*/ 318878 w 477631"/>
                <a:gd name="connsiteY10" fmla="*/ 9350 h 358581"/>
                <a:gd name="connsiteX11" fmla="*/ 323075 w 477631"/>
                <a:gd name="connsiteY11" fmla="*/ 0 h 358581"/>
                <a:gd name="connsiteX12" fmla="*/ 327273 w 477631"/>
                <a:gd name="connsiteY12" fmla="*/ 9350 h 358581"/>
                <a:gd name="connsiteX13" fmla="*/ 409442 w 477631"/>
                <a:gd name="connsiteY13" fmla="*/ 47015 h 358581"/>
                <a:gd name="connsiteX14" fmla="*/ 472501 w 477631"/>
                <a:gd name="connsiteY14" fmla="*/ 28952 h 358581"/>
                <a:gd name="connsiteX15" fmla="*/ 477631 w 477631"/>
                <a:gd name="connsiteY15" fmla="*/ 24652 h 358581"/>
                <a:gd name="connsiteX16" fmla="*/ 477631 w 477631"/>
                <a:gd name="connsiteY16" fmla="*/ 169724 h 358581"/>
                <a:gd name="connsiteX17" fmla="*/ 477631 w 477631"/>
                <a:gd name="connsiteY17" fmla="*/ 169725 h 358581"/>
                <a:gd name="connsiteX18" fmla="*/ 477631 w 477631"/>
                <a:gd name="connsiteY18" fmla="*/ 169727 h 358581"/>
                <a:gd name="connsiteX19" fmla="*/ 477631 w 477631"/>
                <a:gd name="connsiteY19" fmla="*/ 172672 h 358581"/>
                <a:gd name="connsiteX20" fmla="*/ 477266 w 477631"/>
                <a:gd name="connsiteY20" fmla="*/ 172672 h 358581"/>
                <a:gd name="connsiteX21" fmla="*/ 330256 w 477631"/>
                <a:gd name="connsiteY21" fmla="*/ 358581 h 358581"/>
                <a:gd name="connsiteX0" fmla="*/ 365 w 477631"/>
                <a:gd name="connsiteY0" fmla="*/ 172672 h 358581"/>
                <a:gd name="connsiteX1" fmla="*/ 0 w 477631"/>
                <a:gd name="connsiteY1" fmla="*/ 172672 h 358581"/>
                <a:gd name="connsiteX2" fmla="*/ 0 w 477631"/>
                <a:gd name="connsiteY2" fmla="*/ 24653 h 358581"/>
                <a:gd name="connsiteX3" fmla="*/ 5131 w 477631"/>
                <a:gd name="connsiteY3" fmla="*/ 28952 h 358581"/>
                <a:gd name="connsiteX4" fmla="*/ 68189 w 477631"/>
                <a:gd name="connsiteY4" fmla="*/ 47015 h 358581"/>
                <a:gd name="connsiteX5" fmla="*/ 150359 w 477631"/>
                <a:gd name="connsiteY5" fmla="*/ 9350 h 358581"/>
                <a:gd name="connsiteX6" fmla="*/ 152449 w 477631"/>
                <a:gd name="connsiteY6" fmla="*/ 4694 h 358581"/>
                <a:gd name="connsiteX7" fmla="*/ 154539 w 477631"/>
                <a:gd name="connsiteY7" fmla="*/ 9350 h 358581"/>
                <a:gd name="connsiteX8" fmla="*/ 236708 w 477631"/>
                <a:gd name="connsiteY8" fmla="*/ 47015 h 358581"/>
                <a:gd name="connsiteX9" fmla="*/ 318878 w 477631"/>
                <a:gd name="connsiteY9" fmla="*/ 9350 h 358581"/>
                <a:gd name="connsiteX10" fmla="*/ 323075 w 477631"/>
                <a:gd name="connsiteY10" fmla="*/ 0 h 358581"/>
                <a:gd name="connsiteX11" fmla="*/ 327273 w 477631"/>
                <a:gd name="connsiteY11" fmla="*/ 9350 h 358581"/>
                <a:gd name="connsiteX12" fmla="*/ 409442 w 477631"/>
                <a:gd name="connsiteY12" fmla="*/ 47015 h 358581"/>
                <a:gd name="connsiteX13" fmla="*/ 472501 w 477631"/>
                <a:gd name="connsiteY13" fmla="*/ 28952 h 358581"/>
                <a:gd name="connsiteX14" fmla="*/ 477631 w 477631"/>
                <a:gd name="connsiteY14" fmla="*/ 24652 h 358581"/>
                <a:gd name="connsiteX15" fmla="*/ 477631 w 477631"/>
                <a:gd name="connsiteY15" fmla="*/ 169724 h 358581"/>
                <a:gd name="connsiteX16" fmla="*/ 477631 w 477631"/>
                <a:gd name="connsiteY16" fmla="*/ 169725 h 358581"/>
                <a:gd name="connsiteX17" fmla="*/ 477631 w 477631"/>
                <a:gd name="connsiteY17" fmla="*/ 169727 h 358581"/>
                <a:gd name="connsiteX18" fmla="*/ 477631 w 477631"/>
                <a:gd name="connsiteY18" fmla="*/ 172672 h 358581"/>
                <a:gd name="connsiteX19" fmla="*/ 477266 w 477631"/>
                <a:gd name="connsiteY19" fmla="*/ 172672 h 358581"/>
                <a:gd name="connsiteX20" fmla="*/ 330256 w 477631"/>
                <a:gd name="connsiteY20" fmla="*/ 358581 h 358581"/>
                <a:gd name="connsiteX0" fmla="*/ 365 w 477631"/>
                <a:gd name="connsiteY0" fmla="*/ 172672 h 358581"/>
                <a:gd name="connsiteX1" fmla="*/ 0 w 477631"/>
                <a:gd name="connsiteY1" fmla="*/ 24653 h 358581"/>
                <a:gd name="connsiteX2" fmla="*/ 5131 w 477631"/>
                <a:gd name="connsiteY2" fmla="*/ 28952 h 358581"/>
                <a:gd name="connsiteX3" fmla="*/ 68189 w 477631"/>
                <a:gd name="connsiteY3" fmla="*/ 47015 h 358581"/>
                <a:gd name="connsiteX4" fmla="*/ 150359 w 477631"/>
                <a:gd name="connsiteY4" fmla="*/ 9350 h 358581"/>
                <a:gd name="connsiteX5" fmla="*/ 152449 w 477631"/>
                <a:gd name="connsiteY5" fmla="*/ 4694 h 358581"/>
                <a:gd name="connsiteX6" fmla="*/ 154539 w 477631"/>
                <a:gd name="connsiteY6" fmla="*/ 9350 h 358581"/>
                <a:gd name="connsiteX7" fmla="*/ 236708 w 477631"/>
                <a:gd name="connsiteY7" fmla="*/ 47015 h 358581"/>
                <a:gd name="connsiteX8" fmla="*/ 318878 w 477631"/>
                <a:gd name="connsiteY8" fmla="*/ 9350 h 358581"/>
                <a:gd name="connsiteX9" fmla="*/ 323075 w 477631"/>
                <a:gd name="connsiteY9" fmla="*/ 0 h 358581"/>
                <a:gd name="connsiteX10" fmla="*/ 327273 w 477631"/>
                <a:gd name="connsiteY10" fmla="*/ 9350 h 358581"/>
                <a:gd name="connsiteX11" fmla="*/ 409442 w 477631"/>
                <a:gd name="connsiteY11" fmla="*/ 47015 h 358581"/>
                <a:gd name="connsiteX12" fmla="*/ 472501 w 477631"/>
                <a:gd name="connsiteY12" fmla="*/ 28952 h 358581"/>
                <a:gd name="connsiteX13" fmla="*/ 477631 w 477631"/>
                <a:gd name="connsiteY13" fmla="*/ 24652 h 358581"/>
                <a:gd name="connsiteX14" fmla="*/ 477631 w 477631"/>
                <a:gd name="connsiteY14" fmla="*/ 169724 h 358581"/>
                <a:gd name="connsiteX15" fmla="*/ 477631 w 477631"/>
                <a:gd name="connsiteY15" fmla="*/ 169725 h 358581"/>
                <a:gd name="connsiteX16" fmla="*/ 477631 w 477631"/>
                <a:gd name="connsiteY16" fmla="*/ 169727 h 358581"/>
                <a:gd name="connsiteX17" fmla="*/ 477631 w 477631"/>
                <a:gd name="connsiteY17" fmla="*/ 172672 h 358581"/>
                <a:gd name="connsiteX18" fmla="*/ 477266 w 477631"/>
                <a:gd name="connsiteY18" fmla="*/ 172672 h 358581"/>
                <a:gd name="connsiteX19" fmla="*/ 330256 w 477631"/>
                <a:gd name="connsiteY19" fmla="*/ 358581 h 358581"/>
                <a:gd name="connsiteX0" fmla="*/ 0 w 477631"/>
                <a:gd name="connsiteY0" fmla="*/ 24653 h 358581"/>
                <a:gd name="connsiteX1" fmla="*/ 5131 w 477631"/>
                <a:gd name="connsiteY1" fmla="*/ 28952 h 358581"/>
                <a:gd name="connsiteX2" fmla="*/ 68189 w 477631"/>
                <a:gd name="connsiteY2" fmla="*/ 47015 h 358581"/>
                <a:gd name="connsiteX3" fmla="*/ 150359 w 477631"/>
                <a:gd name="connsiteY3" fmla="*/ 9350 h 358581"/>
                <a:gd name="connsiteX4" fmla="*/ 152449 w 477631"/>
                <a:gd name="connsiteY4" fmla="*/ 4694 h 358581"/>
                <a:gd name="connsiteX5" fmla="*/ 154539 w 477631"/>
                <a:gd name="connsiteY5" fmla="*/ 9350 h 358581"/>
                <a:gd name="connsiteX6" fmla="*/ 236708 w 477631"/>
                <a:gd name="connsiteY6" fmla="*/ 47015 h 358581"/>
                <a:gd name="connsiteX7" fmla="*/ 318878 w 477631"/>
                <a:gd name="connsiteY7" fmla="*/ 9350 h 358581"/>
                <a:gd name="connsiteX8" fmla="*/ 323075 w 477631"/>
                <a:gd name="connsiteY8" fmla="*/ 0 h 358581"/>
                <a:gd name="connsiteX9" fmla="*/ 327273 w 477631"/>
                <a:gd name="connsiteY9" fmla="*/ 9350 h 358581"/>
                <a:gd name="connsiteX10" fmla="*/ 409442 w 477631"/>
                <a:gd name="connsiteY10" fmla="*/ 47015 h 358581"/>
                <a:gd name="connsiteX11" fmla="*/ 472501 w 477631"/>
                <a:gd name="connsiteY11" fmla="*/ 28952 h 358581"/>
                <a:gd name="connsiteX12" fmla="*/ 477631 w 477631"/>
                <a:gd name="connsiteY12" fmla="*/ 24652 h 358581"/>
                <a:gd name="connsiteX13" fmla="*/ 477631 w 477631"/>
                <a:gd name="connsiteY13" fmla="*/ 169724 h 358581"/>
                <a:gd name="connsiteX14" fmla="*/ 477631 w 477631"/>
                <a:gd name="connsiteY14" fmla="*/ 169725 h 358581"/>
                <a:gd name="connsiteX15" fmla="*/ 477631 w 477631"/>
                <a:gd name="connsiteY15" fmla="*/ 169727 h 358581"/>
                <a:gd name="connsiteX16" fmla="*/ 477631 w 477631"/>
                <a:gd name="connsiteY16" fmla="*/ 172672 h 358581"/>
                <a:gd name="connsiteX17" fmla="*/ 477266 w 477631"/>
                <a:gd name="connsiteY17" fmla="*/ 172672 h 358581"/>
                <a:gd name="connsiteX18" fmla="*/ 330256 w 477631"/>
                <a:gd name="connsiteY18" fmla="*/ 358581 h 358581"/>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17" fmla="*/ 477266 w 477631"/>
                <a:gd name="connsiteY17" fmla="*/ 172672 h 172672"/>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0" fmla="*/ 0 w 477631"/>
                <a:gd name="connsiteY0" fmla="*/ 24653 h 169727"/>
                <a:gd name="connsiteX1" fmla="*/ 5131 w 477631"/>
                <a:gd name="connsiteY1" fmla="*/ 28952 h 169727"/>
                <a:gd name="connsiteX2" fmla="*/ 68189 w 477631"/>
                <a:gd name="connsiteY2" fmla="*/ 47015 h 169727"/>
                <a:gd name="connsiteX3" fmla="*/ 150359 w 477631"/>
                <a:gd name="connsiteY3" fmla="*/ 9350 h 169727"/>
                <a:gd name="connsiteX4" fmla="*/ 152449 w 477631"/>
                <a:gd name="connsiteY4" fmla="*/ 4694 h 169727"/>
                <a:gd name="connsiteX5" fmla="*/ 154539 w 477631"/>
                <a:gd name="connsiteY5" fmla="*/ 9350 h 169727"/>
                <a:gd name="connsiteX6" fmla="*/ 236708 w 477631"/>
                <a:gd name="connsiteY6" fmla="*/ 47015 h 169727"/>
                <a:gd name="connsiteX7" fmla="*/ 318878 w 477631"/>
                <a:gd name="connsiteY7" fmla="*/ 9350 h 169727"/>
                <a:gd name="connsiteX8" fmla="*/ 323075 w 477631"/>
                <a:gd name="connsiteY8" fmla="*/ 0 h 169727"/>
                <a:gd name="connsiteX9" fmla="*/ 327273 w 477631"/>
                <a:gd name="connsiteY9" fmla="*/ 9350 h 169727"/>
                <a:gd name="connsiteX10" fmla="*/ 409442 w 477631"/>
                <a:gd name="connsiteY10" fmla="*/ 47015 h 169727"/>
                <a:gd name="connsiteX11" fmla="*/ 472501 w 477631"/>
                <a:gd name="connsiteY11" fmla="*/ 28952 h 169727"/>
                <a:gd name="connsiteX12" fmla="*/ 477631 w 477631"/>
                <a:gd name="connsiteY12" fmla="*/ 24652 h 169727"/>
                <a:gd name="connsiteX13" fmla="*/ 477631 w 477631"/>
                <a:gd name="connsiteY13" fmla="*/ 169724 h 169727"/>
                <a:gd name="connsiteX14" fmla="*/ 477631 w 477631"/>
                <a:gd name="connsiteY14" fmla="*/ 169725 h 169727"/>
                <a:gd name="connsiteX15" fmla="*/ 477631 w 477631"/>
                <a:gd name="connsiteY15" fmla="*/ 169727 h 169727"/>
                <a:gd name="connsiteX0" fmla="*/ 0 w 477631"/>
                <a:gd name="connsiteY0" fmla="*/ 24653 h 169725"/>
                <a:gd name="connsiteX1" fmla="*/ 5131 w 477631"/>
                <a:gd name="connsiteY1" fmla="*/ 28952 h 169725"/>
                <a:gd name="connsiteX2" fmla="*/ 68189 w 477631"/>
                <a:gd name="connsiteY2" fmla="*/ 47015 h 169725"/>
                <a:gd name="connsiteX3" fmla="*/ 150359 w 477631"/>
                <a:gd name="connsiteY3" fmla="*/ 9350 h 169725"/>
                <a:gd name="connsiteX4" fmla="*/ 152449 w 477631"/>
                <a:gd name="connsiteY4" fmla="*/ 4694 h 169725"/>
                <a:gd name="connsiteX5" fmla="*/ 154539 w 477631"/>
                <a:gd name="connsiteY5" fmla="*/ 9350 h 169725"/>
                <a:gd name="connsiteX6" fmla="*/ 236708 w 477631"/>
                <a:gd name="connsiteY6" fmla="*/ 47015 h 169725"/>
                <a:gd name="connsiteX7" fmla="*/ 318878 w 477631"/>
                <a:gd name="connsiteY7" fmla="*/ 9350 h 169725"/>
                <a:gd name="connsiteX8" fmla="*/ 323075 w 477631"/>
                <a:gd name="connsiteY8" fmla="*/ 0 h 169725"/>
                <a:gd name="connsiteX9" fmla="*/ 327273 w 477631"/>
                <a:gd name="connsiteY9" fmla="*/ 9350 h 169725"/>
                <a:gd name="connsiteX10" fmla="*/ 409442 w 477631"/>
                <a:gd name="connsiteY10" fmla="*/ 47015 h 169725"/>
                <a:gd name="connsiteX11" fmla="*/ 472501 w 477631"/>
                <a:gd name="connsiteY11" fmla="*/ 28952 h 169725"/>
                <a:gd name="connsiteX12" fmla="*/ 477631 w 477631"/>
                <a:gd name="connsiteY12" fmla="*/ 24652 h 169725"/>
                <a:gd name="connsiteX13" fmla="*/ 477631 w 477631"/>
                <a:gd name="connsiteY13" fmla="*/ 169724 h 169725"/>
                <a:gd name="connsiteX14" fmla="*/ 477631 w 477631"/>
                <a:gd name="connsiteY14" fmla="*/ 169725 h 169725"/>
                <a:gd name="connsiteX0" fmla="*/ 0 w 477631"/>
                <a:gd name="connsiteY0" fmla="*/ 24653 h 169724"/>
                <a:gd name="connsiteX1" fmla="*/ 5131 w 477631"/>
                <a:gd name="connsiteY1" fmla="*/ 28952 h 169724"/>
                <a:gd name="connsiteX2" fmla="*/ 68189 w 477631"/>
                <a:gd name="connsiteY2" fmla="*/ 47015 h 169724"/>
                <a:gd name="connsiteX3" fmla="*/ 150359 w 477631"/>
                <a:gd name="connsiteY3" fmla="*/ 9350 h 169724"/>
                <a:gd name="connsiteX4" fmla="*/ 152449 w 477631"/>
                <a:gd name="connsiteY4" fmla="*/ 4694 h 169724"/>
                <a:gd name="connsiteX5" fmla="*/ 154539 w 477631"/>
                <a:gd name="connsiteY5" fmla="*/ 9350 h 169724"/>
                <a:gd name="connsiteX6" fmla="*/ 236708 w 477631"/>
                <a:gd name="connsiteY6" fmla="*/ 47015 h 169724"/>
                <a:gd name="connsiteX7" fmla="*/ 318878 w 477631"/>
                <a:gd name="connsiteY7" fmla="*/ 9350 h 169724"/>
                <a:gd name="connsiteX8" fmla="*/ 323075 w 477631"/>
                <a:gd name="connsiteY8" fmla="*/ 0 h 169724"/>
                <a:gd name="connsiteX9" fmla="*/ 327273 w 477631"/>
                <a:gd name="connsiteY9" fmla="*/ 9350 h 169724"/>
                <a:gd name="connsiteX10" fmla="*/ 409442 w 477631"/>
                <a:gd name="connsiteY10" fmla="*/ 47015 h 169724"/>
                <a:gd name="connsiteX11" fmla="*/ 472501 w 477631"/>
                <a:gd name="connsiteY11" fmla="*/ 28952 h 169724"/>
                <a:gd name="connsiteX12" fmla="*/ 477631 w 477631"/>
                <a:gd name="connsiteY12" fmla="*/ 24652 h 169724"/>
                <a:gd name="connsiteX13" fmla="*/ 477631 w 477631"/>
                <a:gd name="connsiteY13" fmla="*/ 169724 h 169724"/>
                <a:gd name="connsiteX0" fmla="*/ 0 w 477631"/>
                <a:gd name="connsiteY0" fmla="*/ 24653 h 47015"/>
                <a:gd name="connsiteX1" fmla="*/ 5131 w 477631"/>
                <a:gd name="connsiteY1" fmla="*/ 28952 h 47015"/>
                <a:gd name="connsiteX2" fmla="*/ 68189 w 477631"/>
                <a:gd name="connsiteY2" fmla="*/ 47015 h 47015"/>
                <a:gd name="connsiteX3" fmla="*/ 150359 w 477631"/>
                <a:gd name="connsiteY3" fmla="*/ 9350 h 47015"/>
                <a:gd name="connsiteX4" fmla="*/ 152449 w 477631"/>
                <a:gd name="connsiteY4" fmla="*/ 4694 h 47015"/>
                <a:gd name="connsiteX5" fmla="*/ 154539 w 477631"/>
                <a:gd name="connsiteY5" fmla="*/ 9350 h 47015"/>
                <a:gd name="connsiteX6" fmla="*/ 236708 w 477631"/>
                <a:gd name="connsiteY6" fmla="*/ 47015 h 47015"/>
                <a:gd name="connsiteX7" fmla="*/ 318878 w 477631"/>
                <a:gd name="connsiteY7" fmla="*/ 9350 h 47015"/>
                <a:gd name="connsiteX8" fmla="*/ 323075 w 477631"/>
                <a:gd name="connsiteY8" fmla="*/ 0 h 47015"/>
                <a:gd name="connsiteX9" fmla="*/ 327273 w 477631"/>
                <a:gd name="connsiteY9" fmla="*/ 9350 h 47015"/>
                <a:gd name="connsiteX10" fmla="*/ 409442 w 477631"/>
                <a:gd name="connsiteY10" fmla="*/ 47015 h 47015"/>
                <a:gd name="connsiteX11" fmla="*/ 472501 w 477631"/>
                <a:gd name="connsiteY11" fmla="*/ 28952 h 47015"/>
                <a:gd name="connsiteX12" fmla="*/ 477631 w 477631"/>
                <a:gd name="connsiteY12" fmla="*/ 2465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7631" h="47015">
                  <a:moveTo>
                    <a:pt x="0" y="24653"/>
                  </a:moveTo>
                  <a:lnTo>
                    <a:pt x="5131" y="28952"/>
                  </a:lnTo>
                  <a:cubicBezTo>
                    <a:pt x="21269" y="40112"/>
                    <a:pt x="43563" y="47015"/>
                    <a:pt x="68189" y="47015"/>
                  </a:cubicBezTo>
                  <a:cubicBezTo>
                    <a:pt x="105127" y="47015"/>
                    <a:pt x="136821" y="31484"/>
                    <a:pt x="150359" y="9350"/>
                  </a:cubicBezTo>
                  <a:lnTo>
                    <a:pt x="152449" y="4694"/>
                  </a:lnTo>
                  <a:lnTo>
                    <a:pt x="154539" y="9350"/>
                  </a:lnTo>
                  <a:cubicBezTo>
                    <a:pt x="168077" y="31484"/>
                    <a:pt x="199770" y="47015"/>
                    <a:pt x="236708" y="47015"/>
                  </a:cubicBezTo>
                  <a:cubicBezTo>
                    <a:pt x="273647" y="47015"/>
                    <a:pt x="305340" y="31484"/>
                    <a:pt x="318878" y="9350"/>
                  </a:cubicBezTo>
                  <a:lnTo>
                    <a:pt x="323075" y="0"/>
                  </a:lnTo>
                  <a:lnTo>
                    <a:pt x="327273" y="9350"/>
                  </a:lnTo>
                  <a:cubicBezTo>
                    <a:pt x="340810" y="31484"/>
                    <a:pt x="372504" y="47015"/>
                    <a:pt x="409442" y="47015"/>
                  </a:cubicBezTo>
                  <a:cubicBezTo>
                    <a:pt x="434068" y="47015"/>
                    <a:pt x="456363" y="40112"/>
                    <a:pt x="472501" y="28952"/>
                  </a:cubicBezTo>
                  <a:lnTo>
                    <a:pt x="477631" y="24652"/>
                  </a:lnTo>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a:solidFill>
                  <a:schemeClr val="tx2"/>
                </a:solidFill>
                <a:latin typeface="+mj-lt"/>
                <a:cs typeface="Segoe UI" pitchFamily="34" charset="0"/>
              </a:endParaRPr>
            </a:p>
          </p:txBody>
        </p:sp>
      </p:grpSp>
      <p:grpSp>
        <p:nvGrpSpPr>
          <p:cNvPr id="194" name="Group 193">
            <a:extLst>
              <a:ext uri="{FF2B5EF4-FFF2-40B4-BE49-F238E27FC236}">
                <a16:creationId xmlns:a16="http://schemas.microsoft.com/office/drawing/2014/main" id="{FFCA5E6A-74DF-4893-A549-3CB22533BEC2}"/>
              </a:ext>
            </a:extLst>
          </p:cNvPr>
          <p:cNvGrpSpPr/>
          <p:nvPr/>
        </p:nvGrpSpPr>
        <p:grpSpPr>
          <a:xfrm>
            <a:off x="7311880" y="4441669"/>
            <a:ext cx="467701" cy="346695"/>
            <a:chOff x="-2575176" y="-1203590"/>
            <a:chExt cx="3082012" cy="2284628"/>
          </a:xfrm>
          <a:solidFill>
            <a:schemeClr val="tx1"/>
          </a:solidFill>
        </p:grpSpPr>
        <p:sp>
          <p:nvSpPr>
            <p:cNvPr id="195" name="Freeform 42">
              <a:extLst>
                <a:ext uri="{FF2B5EF4-FFF2-40B4-BE49-F238E27FC236}">
                  <a16:creationId xmlns:a16="http://schemas.microsoft.com/office/drawing/2014/main" id="{D63339D1-6309-4AAA-85D9-A45F7B5C751E}"/>
                </a:ext>
              </a:extLst>
            </p:cNvPr>
            <p:cNvSpPr>
              <a:spLocks/>
            </p:cNvSpPr>
            <p:nvPr/>
          </p:nvSpPr>
          <p:spPr bwMode="auto">
            <a:xfrm>
              <a:off x="-2542324" y="188092"/>
              <a:ext cx="462897" cy="621177"/>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sp>
          <p:nvSpPr>
            <p:cNvPr id="196" name="Freeform 43">
              <a:extLst>
                <a:ext uri="{FF2B5EF4-FFF2-40B4-BE49-F238E27FC236}">
                  <a16:creationId xmlns:a16="http://schemas.microsoft.com/office/drawing/2014/main" id="{408890FB-081E-446B-BFCD-1D21922A7A2E}"/>
                </a:ext>
              </a:extLst>
            </p:cNvPr>
            <p:cNvSpPr>
              <a:spLocks/>
            </p:cNvSpPr>
            <p:nvPr/>
          </p:nvSpPr>
          <p:spPr bwMode="auto">
            <a:xfrm>
              <a:off x="-986390" y="340396"/>
              <a:ext cx="477832" cy="651044"/>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sp>
          <p:nvSpPr>
            <p:cNvPr id="197" name="Freeform 44">
              <a:extLst>
                <a:ext uri="{FF2B5EF4-FFF2-40B4-BE49-F238E27FC236}">
                  <a16:creationId xmlns:a16="http://schemas.microsoft.com/office/drawing/2014/main" id="{0475027E-1AD3-4830-9AF2-83A4F76CF9C7}"/>
                </a:ext>
              </a:extLst>
            </p:cNvPr>
            <p:cNvSpPr>
              <a:spLocks noEditPoints="1"/>
            </p:cNvSpPr>
            <p:nvPr/>
          </p:nvSpPr>
          <p:spPr bwMode="auto">
            <a:xfrm>
              <a:off x="-2575176" y="-1203590"/>
              <a:ext cx="3082012" cy="228462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sp>
          <p:nvSpPr>
            <p:cNvPr id="198" name="Freeform 45">
              <a:extLst>
                <a:ext uri="{FF2B5EF4-FFF2-40B4-BE49-F238E27FC236}">
                  <a16:creationId xmlns:a16="http://schemas.microsoft.com/office/drawing/2014/main" id="{8B547101-F27D-4DFC-9F77-AC8933D55656}"/>
                </a:ext>
              </a:extLst>
            </p:cNvPr>
            <p:cNvSpPr>
              <a:spLocks/>
            </p:cNvSpPr>
            <p:nvPr/>
          </p:nvSpPr>
          <p:spPr bwMode="auto">
            <a:xfrm>
              <a:off x="-1422419" y="-770563"/>
              <a:ext cx="415114" cy="424072"/>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grpSp>
      <p:cxnSp>
        <p:nvCxnSpPr>
          <p:cNvPr id="199" name="Connector: Elbow 198">
            <a:extLst>
              <a:ext uri="{FF2B5EF4-FFF2-40B4-BE49-F238E27FC236}">
                <a16:creationId xmlns:a16="http://schemas.microsoft.com/office/drawing/2014/main" id="{3F090A46-EECF-4745-87BF-334343A5EF3A}"/>
              </a:ext>
            </a:extLst>
          </p:cNvPr>
          <p:cNvCxnSpPr>
            <a:cxnSpLocks/>
          </p:cNvCxnSpPr>
          <p:nvPr/>
        </p:nvCxnSpPr>
        <p:spPr>
          <a:xfrm rot="16200000" flipH="1">
            <a:off x="7785589" y="3676150"/>
            <a:ext cx="1586482" cy="1083908"/>
          </a:xfrm>
          <a:prstGeom prst="bentConnector3">
            <a:avLst>
              <a:gd name="adj1" fmla="val 33"/>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00" name="Right Bracket 199">
            <a:extLst>
              <a:ext uri="{FF2B5EF4-FFF2-40B4-BE49-F238E27FC236}">
                <a16:creationId xmlns:a16="http://schemas.microsoft.com/office/drawing/2014/main" id="{66AA2607-5E1A-4FCA-88EC-69DDC567BC8A}"/>
              </a:ext>
            </a:extLst>
          </p:cNvPr>
          <p:cNvSpPr/>
          <p:nvPr/>
        </p:nvSpPr>
        <p:spPr>
          <a:xfrm>
            <a:off x="1800667" y="2025101"/>
            <a:ext cx="89293" cy="4112959"/>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020">
              <a:solidFill>
                <a:srgbClr val="505050"/>
              </a:solidFill>
              <a:latin typeface="Segoe UI"/>
            </a:endParaRPr>
          </a:p>
        </p:txBody>
      </p:sp>
      <p:sp>
        <p:nvSpPr>
          <p:cNvPr id="156" name="Rectangle 155">
            <a:extLst>
              <a:ext uri="{FF2B5EF4-FFF2-40B4-BE49-F238E27FC236}">
                <a16:creationId xmlns:a16="http://schemas.microsoft.com/office/drawing/2014/main" id="{252C6466-58A8-4F72-8283-FB5049484B89}"/>
              </a:ext>
            </a:extLst>
          </p:cNvPr>
          <p:cNvSpPr/>
          <p:nvPr/>
        </p:nvSpPr>
        <p:spPr>
          <a:xfrm>
            <a:off x="9661780" y="5649548"/>
            <a:ext cx="1087038" cy="406265"/>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Analysis Services</a:t>
            </a:r>
          </a:p>
        </p:txBody>
      </p:sp>
      <p:grpSp>
        <p:nvGrpSpPr>
          <p:cNvPr id="138" name="Group 137">
            <a:extLst>
              <a:ext uri="{FF2B5EF4-FFF2-40B4-BE49-F238E27FC236}">
                <a16:creationId xmlns:a16="http://schemas.microsoft.com/office/drawing/2014/main" id="{3468C386-BFB2-4E17-BC18-4D18349F7AA7}"/>
              </a:ext>
            </a:extLst>
          </p:cNvPr>
          <p:cNvGrpSpPr/>
          <p:nvPr/>
        </p:nvGrpSpPr>
        <p:grpSpPr>
          <a:xfrm>
            <a:off x="9936166" y="5131912"/>
            <a:ext cx="547230" cy="426058"/>
            <a:chOff x="2062250" y="1828801"/>
            <a:chExt cx="438091" cy="341085"/>
          </a:xfrm>
        </p:grpSpPr>
        <p:grpSp>
          <p:nvGrpSpPr>
            <p:cNvPr id="139" name="Group 138">
              <a:extLst>
                <a:ext uri="{FF2B5EF4-FFF2-40B4-BE49-F238E27FC236}">
                  <a16:creationId xmlns:a16="http://schemas.microsoft.com/office/drawing/2014/main" id="{2FB5E636-69C7-4450-84D4-829D6215CE1D}"/>
                </a:ext>
              </a:extLst>
            </p:cNvPr>
            <p:cNvGrpSpPr/>
            <p:nvPr/>
          </p:nvGrpSpPr>
          <p:grpSpPr>
            <a:xfrm>
              <a:off x="2062250" y="1828801"/>
              <a:ext cx="180067" cy="140947"/>
              <a:chOff x="2438399" y="1828800"/>
              <a:chExt cx="1923143" cy="1799771"/>
            </a:xfrm>
            <a:noFill/>
          </p:grpSpPr>
          <p:sp>
            <p:nvSpPr>
              <p:cNvPr id="161" name="Rectangle 160">
                <a:extLst>
                  <a:ext uri="{FF2B5EF4-FFF2-40B4-BE49-F238E27FC236}">
                    <a16:creationId xmlns:a16="http://schemas.microsoft.com/office/drawing/2014/main" id="{12A6BE68-4397-4A43-9C81-B206FA766305}"/>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2" name="Straight Connector 161">
                <a:extLst>
                  <a:ext uri="{FF2B5EF4-FFF2-40B4-BE49-F238E27FC236}">
                    <a16:creationId xmlns:a16="http://schemas.microsoft.com/office/drawing/2014/main" id="{9B517FE0-691F-40D4-B992-E264463A1204}"/>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9979D746-63C2-4446-B619-B84AEC425B0A}"/>
                </a:ext>
              </a:extLst>
            </p:cNvPr>
            <p:cNvGrpSpPr/>
            <p:nvPr/>
          </p:nvGrpSpPr>
          <p:grpSpPr>
            <a:xfrm>
              <a:off x="2093480" y="2028939"/>
              <a:ext cx="180067" cy="140947"/>
              <a:chOff x="2438399" y="1828800"/>
              <a:chExt cx="1923143" cy="1799771"/>
            </a:xfrm>
            <a:noFill/>
          </p:grpSpPr>
          <p:sp>
            <p:nvSpPr>
              <p:cNvPr id="159" name="Rectangle 158">
                <a:extLst>
                  <a:ext uri="{FF2B5EF4-FFF2-40B4-BE49-F238E27FC236}">
                    <a16:creationId xmlns:a16="http://schemas.microsoft.com/office/drawing/2014/main" id="{ED28985C-3EB2-4BC3-9E21-50B0C00DFD63}"/>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0" name="Straight Connector 159">
                <a:extLst>
                  <a:ext uri="{FF2B5EF4-FFF2-40B4-BE49-F238E27FC236}">
                    <a16:creationId xmlns:a16="http://schemas.microsoft.com/office/drawing/2014/main" id="{B7BC6E18-AA3B-4B1B-8732-3CE30A0D30E4}"/>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8197C1C6-89EE-4F04-98AE-5F04AB13C005}"/>
                </a:ext>
              </a:extLst>
            </p:cNvPr>
            <p:cNvGrpSpPr/>
            <p:nvPr/>
          </p:nvGrpSpPr>
          <p:grpSpPr>
            <a:xfrm>
              <a:off x="2320274" y="1907031"/>
              <a:ext cx="180067" cy="140947"/>
              <a:chOff x="2438399" y="1828800"/>
              <a:chExt cx="1923143" cy="1799771"/>
            </a:xfrm>
            <a:noFill/>
          </p:grpSpPr>
          <p:sp>
            <p:nvSpPr>
              <p:cNvPr id="155" name="Rectangle 154">
                <a:extLst>
                  <a:ext uri="{FF2B5EF4-FFF2-40B4-BE49-F238E27FC236}">
                    <a16:creationId xmlns:a16="http://schemas.microsoft.com/office/drawing/2014/main" id="{EE188AC8-FB33-442D-9F4B-412D5303BB57}"/>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8" name="Straight Connector 157">
                <a:extLst>
                  <a:ext uri="{FF2B5EF4-FFF2-40B4-BE49-F238E27FC236}">
                    <a16:creationId xmlns:a16="http://schemas.microsoft.com/office/drawing/2014/main" id="{66ABDEDB-66B3-4E61-AD60-C65B6EDAD125}"/>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49B1120E-4EB5-4A19-A947-794CEDAF44CB}"/>
                </a:ext>
              </a:extLst>
            </p:cNvPr>
            <p:cNvGrpSpPr/>
            <p:nvPr/>
          </p:nvGrpSpPr>
          <p:grpSpPr>
            <a:xfrm>
              <a:off x="2129218" y="1891046"/>
              <a:ext cx="303775" cy="247510"/>
              <a:chOff x="2129218" y="1898304"/>
              <a:chExt cx="303775" cy="247510"/>
            </a:xfrm>
          </p:grpSpPr>
          <p:sp>
            <p:nvSpPr>
              <p:cNvPr id="143" name="Oval 142">
                <a:extLst>
                  <a:ext uri="{FF2B5EF4-FFF2-40B4-BE49-F238E27FC236}">
                    <a16:creationId xmlns:a16="http://schemas.microsoft.com/office/drawing/2014/main" id="{51659796-BD41-4CD9-B61D-FB613465D80F}"/>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Oval 143">
                <a:extLst>
                  <a:ext uri="{FF2B5EF4-FFF2-40B4-BE49-F238E27FC236}">
                    <a16:creationId xmlns:a16="http://schemas.microsoft.com/office/drawing/2014/main" id="{25A8D3E1-E57B-4F19-A31A-992AAB2E3D1F}"/>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Oval 145">
                <a:extLst>
                  <a:ext uri="{FF2B5EF4-FFF2-40B4-BE49-F238E27FC236}">
                    <a16:creationId xmlns:a16="http://schemas.microsoft.com/office/drawing/2014/main" id="{E77E09E0-6DB3-4ADC-B25E-6D02D7A18CC8}"/>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9" name="Straight Connector 148">
                <a:extLst>
                  <a:ext uri="{FF2B5EF4-FFF2-40B4-BE49-F238E27FC236}">
                    <a16:creationId xmlns:a16="http://schemas.microsoft.com/office/drawing/2014/main" id="{EE93CD74-5523-4239-A76A-3A25FCEC5B44}"/>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7C11EBC-4B34-41F9-9BCB-0011FBAE888B}"/>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D437280-D258-4E4C-9FFB-D8AA1584CFC5}"/>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3402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185">
            <a:extLst>
              <a:ext uri="{FF2B5EF4-FFF2-40B4-BE49-F238E27FC236}">
                <a16:creationId xmlns:a16="http://schemas.microsoft.com/office/drawing/2014/main" id="{733860E6-A3DB-423A-9D7E-1A74591D2AB6}"/>
              </a:ext>
            </a:extLst>
          </p:cNvPr>
          <p:cNvSpPr/>
          <p:nvPr/>
        </p:nvSpPr>
        <p:spPr bwMode="auto">
          <a:xfrm>
            <a:off x="2135993"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INGEST</a:t>
            </a:r>
          </a:p>
        </p:txBody>
      </p:sp>
      <p:sp>
        <p:nvSpPr>
          <p:cNvPr id="187" name="Rectangle 186">
            <a:extLst>
              <a:ext uri="{FF2B5EF4-FFF2-40B4-BE49-F238E27FC236}">
                <a16:creationId xmlns:a16="http://schemas.microsoft.com/office/drawing/2014/main" id="{339C63CC-B2CA-4E42-A0C4-401B0003E303}"/>
              </a:ext>
            </a:extLst>
          </p:cNvPr>
          <p:cNvSpPr/>
          <p:nvPr/>
        </p:nvSpPr>
        <p:spPr bwMode="auto">
          <a:xfrm>
            <a:off x="4297265"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STORE</a:t>
            </a:r>
          </a:p>
        </p:txBody>
      </p:sp>
      <p:sp>
        <p:nvSpPr>
          <p:cNvPr id="189" name="Rectangle 188">
            <a:extLst>
              <a:ext uri="{FF2B5EF4-FFF2-40B4-BE49-F238E27FC236}">
                <a16:creationId xmlns:a16="http://schemas.microsoft.com/office/drawing/2014/main" id="{0FDA152A-EC7E-4C0F-9092-C3081B40F56B}"/>
              </a:ext>
            </a:extLst>
          </p:cNvPr>
          <p:cNvSpPr/>
          <p:nvPr/>
        </p:nvSpPr>
        <p:spPr bwMode="auto">
          <a:xfrm>
            <a:off x="6458538"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PREP &amp; TRAIN</a:t>
            </a:r>
          </a:p>
        </p:txBody>
      </p:sp>
      <p:sp>
        <p:nvSpPr>
          <p:cNvPr id="190" name="Rectangle 189">
            <a:extLst>
              <a:ext uri="{FF2B5EF4-FFF2-40B4-BE49-F238E27FC236}">
                <a16:creationId xmlns:a16="http://schemas.microsoft.com/office/drawing/2014/main" id="{2EFD137A-3997-4F91-86CD-D688C27D42BB}"/>
              </a:ext>
            </a:extLst>
          </p:cNvPr>
          <p:cNvSpPr/>
          <p:nvPr/>
        </p:nvSpPr>
        <p:spPr bwMode="auto">
          <a:xfrm>
            <a:off x="8619810" y="1344976"/>
            <a:ext cx="2106059" cy="491841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724734">
              <a:spcBef>
                <a:spcPct val="0"/>
              </a:spcBef>
              <a:spcAft>
                <a:spcPct val="35000"/>
              </a:spcAft>
              <a:defRPr/>
            </a:pPr>
            <a:r>
              <a:rPr lang="en-US" sz="1428" kern="0" dirty="0">
                <a:solidFill>
                  <a:srgbClr val="0078D7"/>
                </a:solidFill>
                <a:latin typeface="Segoe UI Semibold" panose="020B0702040204020203" pitchFamily="34" charset="0"/>
                <a:cs typeface="Segoe UI Semibold" panose="020B0702040204020203" pitchFamily="34" charset="0"/>
              </a:rPr>
              <a:t>MODEL &amp; SERVE</a:t>
            </a:r>
          </a:p>
        </p:txBody>
      </p:sp>
      <p:sp>
        <p:nvSpPr>
          <p:cNvPr id="3" name="Title 2">
            <a:extLst>
              <a:ext uri="{FF2B5EF4-FFF2-40B4-BE49-F238E27FC236}">
                <a16:creationId xmlns:a16="http://schemas.microsoft.com/office/drawing/2014/main" id="{084D7BB4-5811-4C8B-AB25-88F0BD45AC1E}"/>
              </a:ext>
            </a:extLst>
          </p:cNvPr>
          <p:cNvSpPr>
            <a:spLocks noGrp="1"/>
          </p:cNvSpPr>
          <p:nvPr>
            <p:ph type="title"/>
          </p:nvPr>
        </p:nvSpPr>
        <p:spPr>
          <a:xfrm>
            <a:off x="274298" y="295277"/>
            <a:ext cx="11887878" cy="631776"/>
          </a:xfrm>
        </p:spPr>
        <p:txBody>
          <a:bodyPr/>
          <a:lstStyle/>
          <a:p>
            <a:r>
              <a:rPr lang="en-US" dirty="0"/>
              <a:t>Real time analytics</a:t>
            </a:r>
          </a:p>
        </p:txBody>
      </p:sp>
      <p:cxnSp>
        <p:nvCxnSpPr>
          <p:cNvPr id="240" name="Straight Arrow Connector 239">
            <a:extLst>
              <a:ext uri="{FF2B5EF4-FFF2-40B4-BE49-F238E27FC236}">
                <a16:creationId xmlns:a16="http://schemas.microsoft.com/office/drawing/2014/main" id="{193F41E5-B7E1-40C3-99E6-F89272377369}"/>
              </a:ext>
            </a:extLst>
          </p:cNvPr>
          <p:cNvCxnSpPr>
            <a:cxnSpLocks/>
          </p:cNvCxnSpPr>
          <p:nvPr/>
        </p:nvCxnSpPr>
        <p:spPr>
          <a:xfrm>
            <a:off x="9617067" y="5344941"/>
            <a:ext cx="156007" cy="0"/>
          </a:xfrm>
          <a:prstGeom prst="straightConnector1">
            <a:avLst/>
          </a:prstGeom>
          <a:ln w="12700">
            <a:solidFill>
              <a:schemeClr val="accent3"/>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8F207110-FD95-44B3-B596-6547F484CC5F}"/>
              </a:ext>
            </a:extLst>
          </p:cNvPr>
          <p:cNvSpPr/>
          <p:nvPr/>
        </p:nvSpPr>
        <p:spPr>
          <a:xfrm>
            <a:off x="4680633" y="5628025"/>
            <a:ext cx="1354037" cy="254262"/>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Blob Storage</a:t>
            </a:r>
          </a:p>
        </p:txBody>
      </p:sp>
      <p:sp>
        <p:nvSpPr>
          <p:cNvPr id="243" name="Rectangle 242">
            <a:extLst>
              <a:ext uri="{FF2B5EF4-FFF2-40B4-BE49-F238E27FC236}">
                <a16:creationId xmlns:a16="http://schemas.microsoft.com/office/drawing/2014/main" id="{E35DC30C-71F6-4232-A82B-2A367C236223}"/>
              </a:ext>
            </a:extLst>
          </p:cNvPr>
          <p:cNvSpPr/>
          <p:nvPr/>
        </p:nvSpPr>
        <p:spPr>
          <a:xfrm>
            <a:off x="7068227" y="5166508"/>
            <a:ext cx="712054" cy="249299"/>
          </a:xfrm>
          <a:prstGeom prst="rect">
            <a:avLst/>
          </a:prstGeom>
        </p:spPr>
        <p:txBody>
          <a:bodyPr wrap="none">
            <a:spAutoFit/>
          </a:bodyPr>
          <a:lstStyle/>
          <a:p>
            <a:pPr algn="ctr">
              <a:spcAft>
                <a:spcPts val="306"/>
              </a:spcAft>
              <a:buSzPct val="90000"/>
              <a:defRPr/>
            </a:pPr>
            <a:r>
              <a:rPr lang="en-US" sz="1020" kern="0" dirty="0">
                <a:solidFill>
                  <a:schemeClr val="tx2"/>
                </a:solidFill>
                <a:latin typeface="Segoe UI Semibold" panose="020B0702040204020203" pitchFamily="34" charset="0"/>
                <a:ea typeface="MS PGothic" panose="020B0600070205080204" pitchFamily="34" charset="-128"/>
                <a:cs typeface="Segoe UI Semibold" panose="020B0702040204020203" pitchFamily="34" charset="0"/>
              </a:rPr>
              <a:t>PolyBase</a:t>
            </a:r>
          </a:p>
        </p:txBody>
      </p:sp>
      <p:sp>
        <p:nvSpPr>
          <p:cNvPr id="248" name="Rectangle 247">
            <a:extLst>
              <a:ext uri="{FF2B5EF4-FFF2-40B4-BE49-F238E27FC236}">
                <a16:creationId xmlns:a16="http://schemas.microsoft.com/office/drawing/2014/main" id="{77BBC4DD-E0E0-49E6-8A04-C9B3751B4621}"/>
              </a:ext>
            </a:extLst>
          </p:cNvPr>
          <p:cNvSpPr/>
          <p:nvPr/>
        </p:nvSpPr>
        <p:spPr>
          <a:xfrm>
            <a:off x="11063344" y="5628025"/>
            <a:ext cx="889721" cy="414353"/>
          </a:xfrm>
          <a:prstGeom prst="rect">
            <a:avLst/>
          </a:prstGeom>
        </p:spPr>
        <p:txBody>
          <a:bodyPr wrap="non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Analytical </a:t>
            </a:r>
            <a:b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dashboards</a:t>
            </a:r>
          </a:p>
        </p:txBody>
      </p:sp>
      <p:grpSp>
        <p:nvGrpSpPr>
          <p:cNvPr id="249" name="Group 248">
            <a:extLst>
              <a:ext uri="{FF2B5EF4-FFF2-40B4-BE49-F238E27FC236}">
                <a16:creationId xmlns:a16="http://schemas.microsoft.com/office/drawing/2014/main" id="{0E0C9D4E-2054-4FA8-8F24-5FA04250517D}"/>
              </a:ext>
            </a:extLst>
          </p:cNvPr>
          <p:cNvGrpSpPr/>
          <p:nvPr/>
        </p:nvGrpSpPr>
        <p:grpSpPr>
          <a:xfrm>
            <a:off x="5065470" y="5121509"/>
            <a:ext cx="569650" cy="444557"/>
            <a:chOff x="2488014" y="1320237"/>
            <a:chExt cx="4696411" cy="4187931"/>
          </a:xfrm>
        </p:grpSpPr>
        <p:sp>
          <p:nvSpPr>
            <p:cNvPr id="250" name="Hexagon 249">
              <a:extLst>
                <a:ext uri="{FF2B5EF4-FFF2-40B4-BE49-F238E27FC236}">
                  <a16:creationId xmlns:a16="http://schemas.microsoft.com/office/drawing/2014/main" id="{51ABCC24-BEF9-48CB-92E8-229D70A68C2D}"/>
                </a:ext>
              </a:extLst>
            </p:cNvPr>
            <p:cNvSpPr/>
            <p:nvPr/>
          </p:nvSpPr>
          <p:spPr bwMode="auto">
            <a:xfrm>
              <a:off x="2488014" y="1320237"/>
              <a:ext cx="4696411" cy="4187931"/>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ea typeface="Segoe UI" pitchFamily="34" charset="0"/>
                <a:cs typeface="Segoe UI" pitchFamily="34" charset="0"/>
              </a:endParaRPr>
            </a:p>
          </p:txBody>
        </p:sp>
        <p:sp>
          <p:nvSpPr>
            <p:cNvPr id="251" name="Snip Single Corner Rectangle 26">
              <a:extLst>
                <a:ext uri="{FF2B5EF4-FFF2-40B4-BE49-F238E27FC236}">
                  <a16:creationId xmlns:a16="http://schemas.microsoft.com/office/drawing/2014/main" id="{5C85FA25-DC01-4C5F-B7C5-628A2C24D83E}"/>
                </a:ext>
              </a:extLst>
            </p:cNvPr>
            <p:cNvSpPr/>
            <p:nvPr/>
          </p:nvSpPr>
          <p:spPr bwMode="auto">
            <a:xfrm>
              <a:off x="3677767" y="2189578"/>
              <a:ext cx="2316905" cy="2449240"/>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3260" rIns="0" bIns="93260" numCol="1" spcCol="0" rtlCol="0" fromWordArt="0" anchor="ctr" anchorCtr="1" forceAA="0" compatLnSpc="1">
              <a:prstTxWarp prst="textNoShape">
                <a:avLst/>
              </a:prstTxWarp>
              <a:noAutofit/>
            </a:bodyPr>
            <a:lstStyle/>
            <a:p>
              <a:pPr algn="ctr" defTabSz="951028" fontAlgn="base">
                <a:lnSpc>
                  <a:spcPct val="90000"/>
                </a:lnSpc>
                <a:spcBef>
                  <a:spcPct val="0"/>
                </a:spcBef>
                <a:spcAft>
                  <a:spcPct val="0"/>
                </a:spcAft>
              </a:pPr>
              <a:endParaRPr lang="en-US" sz="612" dirty="0">
                <a:solidFill>
                  <a:schemeClr val="tx1"/>
                </a:solidFill>
                <a:ea typeface="Segoe UI" pitchFamily="34" charset="0"/>
                <a:cs typeface="Segoe UI" pitchFamily="34" charset="0"/>
              </a:endParaRPr>
            </a:p>
          </p:txBody>
        </p:sp>
        <p:grpSp>
          <p:nvGrpSpPr>
            <p:cNvPr id="252" name="Group 251">
              <a:extLst>
                <a:ext uri="{FF2B5EF4-FFF2-40B4-BE49-F238E27FC236}">
                  <a16:creationId xmlns:a16="http://schemas.microsoft.com/office/drawing/2014/main" id="{6538F943-163F-42F9-9749-C04DAF8E90CA}"/>
                </a:ext>
              </a:extLst>
            </p:cNvPr>
            <p:cNvGrpSpPr/>
            <p:nvPr/>
          </p:nvGrpSpPr>
          <p:grpSpPr>
            <a:xfrm>
              <a:off x="4271147" y="2716509"/>
              <a:ext cx="790232" cy="1472559"/>
              <a:chOff x="4917030" y="1019829"/>
              <a:chExt cx="123056" cy="229308"/>
            </a:xfrm>
          </p:grpSpPr>
          <p:sp>
            <p:nvSpPr>
              <p:cNvPr id="260" name="Freeform: Shape 259">
                <a:extLst>
                  <a:ext uri="{FF2B5EF4-FFF2-40B4-BE49-F238E27FC236}">
                    <a16:creationId xmlns:a16="http://schemas.microsoft.com/office/drawing/2014/main" id="{AC79BBFA-FA20-4440-8411-F30CE8DBE1FE}"/>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Freeform: Shape 260">
                <a:extLst>
                  <a:ext uri="{FF2B5EF4-FFF2-40B4-BE49-F238E27FC236}">
                    <a16:creationId xmlns:a16="http://schemas.microsoft.com/office/drawing/2014/main" id="{63B2692B-9117-4F37-99DC-54B2D4957D49}"/>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Freeform: Shape 261">
                <a:extLst>
                  <a:ext uri="{FF2B5EF4-FFF2-40B4-BE49-F238E27FC236}">
                    <a16:creationId xmlns:a16="http://schemas.microsoft.com/office/drawing/2014/main" id="{DC36E346-BFDB-40D9-8D43-B68C0F2FAC63}"/>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Freeform: Shape 262">
                <a:extLst>
                  <a:ext uri="{FF2B5EF4-FFF2-40B4-BE49-F238E27FC236}">
                    <a16:creationId xmlns:a16="http://schemas.microsoft.com/office/drawing/2014/main" id="{0330AF98-52AF-4831-8ED6-1E4ECCC603E9}"/>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53" name="Right Triangle 252">
              <a:extLst>
                <a:ext uri="{FF2B5EF4-FFF2-40B4-BE49-F238E27FC236}">
                  <a16:creationId xmlns:a16="http://schemas.microsoft.com/office/drawing/2014/main" id="{2651C933-2FC1-4674-B1A3-F15FD23314E7}"/>
                </a:ext>
              </a:extLst>
            </p:cNvPr>
            <p:cNvSpPr/>
            <p:nvPr/>
          </p:nvSpPr>
          <p:spPr bwMode="auto">
            <a:xfrm>
              <a:off x="5326465" y="2189578"/>
              <a:ext cx="668199" cy="662471"/>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071" dirty="0" err="1">
                <a:gradFill>
                  <a:gsLst>
                    <a:gs pos="0">
                      <a:srgbClr val="FFFFFF"/>
                    </a:gs>
                    <a:gs pos="100000">
                      <a:srgbClr val="FFFFFF"/>
                    </a:gs>
                  </a:gsLst>
                  <a:lin ang="5400000" scaled="0"/>
                </a:gradFill>
                <a:cs typeface="Segoe UI" pitchFamily="34" charset="0"/>
              </a:endParaRPr>
            </a:p>
          </p:txBody>
        </p:sp>
      </p:grpSp>
      <p:grpSp>
        <p:nvGrpSpPr>
          <p:cNvPr id="264" name="Group 263">
            <a:extLst>
              <a:ext uri="{FF2B5EF4-FFF2-40B4-BE49-F238E27FC236}">
                <a16:creationId xmlns:a16="http://schemas.microsoft.com/office/drawing/2014/main" id="{D1758305-AE2D-4473-89AF-F211908F74F4}"/>
              </a:ext>
            </a:extLst>
          </p:cNvPr>
          <p:cNvGrpSpPr/>
          <p:nvPr/>
        </p:nvGrpSpPr>
        <p:grpSpPr>
          <a:xfrm>
            <a:off x="270136" y="5079003"/>
            <a:ext cx="1579838" cy="865044"/>
            <a:chOff x="263999" y="4368454"/>
            <a:chExt cx="1549001" cy="848159"/>
          </a:xfrm>
        </p:grpSpPr>
        <p:grpSp>
          <p:nvGrpSpPr>
            <p:cNvPr id="265" name="Group 264">
              <a:extLst>
                <a:ext uri="{FF2B5EF4-FFF2-40B4-BE49-F238E27FC236}">
                  <a16:creationId xmlns:a16="http://schemas.microsoft.com/office/drawing/2014/main" id="{C1E15AB3-66CC-46C4-85F4-756F8C85631C}"/>
                </a:ext>
              </a:extLst>
            </p:cNvPr>
            <p:cNvGrpSpPr/>
            <p:nvPr/>
          </p:nvGrpSpPr>
          <p:grpSpPr>
            <a:xfrm>
              <a:off x="816403" y="4368454"/>
              <a:ext cx="444192" cy="386556"/>
              <a:chOff x="1777107" y="1240971"/>
              <a:chExt cx="1471494" cy="1280568"/>
            </a:xfrm>
          </p:grpSpPr>
          <p:sp>
            <p:nvSpPr>
              <p:cNvPr id="268" name="Freeform 18">
                <a:extLst>
                  <a:ext uri="{FF2B5EF4-FFF2-40B4-BE49-F238E27FC236}">
                    <a16:creationId xmlns:a16="http://schemas.microsoft.com/office/drawing/2014/main" id="{872E0CAD-F33D-4602-B014-5AB979B8E331}"/>
                  </a:ext>
                </a:extLst>
              </p:cNvPr>
              <p:cNvSpPr>
                <a:spLocks noChangeArrowheads="1"/>
              </p:cNvSpPr>
              <p:nvPr/>
            </p:nvSpPr>
            <p:spPr bwMode="auto">
              <a:xfrm>
                <a:off x="1777107" y="1240971"/>
                <a:ext cx="1471494" cy="115101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283" name="Line 19">
                <a:extLst>
                  <a:ext uri="{FF2B5EF4-FFF2-40B4-BE49-F238E27FC236}">
                    <a16:creationId xmlns:a16="http://schemas.microsoft.com/office/drawing/2014/main" id="{223BC31D-E158-4184-A4EB-5CE1CB4DF4E7}"/>
                  </a:ext>
                </a:extLst>
              </p:cNvPr>
              <p:cNvSpPr>
                <a:spLocks noChangeShapeType="1"/>
              </p:cNvSpPr>
              <p:nvPr/>
            </p:nvSpPr>
            <p:spPr bwMode="auto">
              <a:xfrm>
                <a:off x="2060746" y="2521539"/>
                <a:ext cx="90421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84" name="Line 20">
                <a:extLst>
                  <a:ext uri="{FF2B5EF4-FFF2-40B4-BE49-F238E27FC236}">
                    <a16:creationId xmlns:a16="http://schemas.microsoft.com/office/drawing/2014/main" id="{5A6456DE-3E05-46C1-B4B4-493030FE4FCB}"/>
                  </a:ext>
                </a:extLst>
              </p:cNvPr>
              <p:cNvSpPr>
                <a:spLocks noChangeShapeType="1"/>
              </p:cNvSpPr>
              <p:nvPr/>
            </p:nvSpPr>
            <p:spPr bwMode="auto">
              <a:xfrm>
                <a:off x="2512854" y="2393347"/>
                <a:ext cx="0" cy="12819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90" name="Freeform 21">
                <a:extLst>
                  <a:ext uri="{FF2B5EF4-FFF2-40B4-BE49-F238E27FC236}">
                    <a16:creationId xmlns:a16="http://schemas.microsoft.com/office/drawing/2014/main" id="{18272DB6-FA11-43BA-A7EE-DECE1D3BCDB5}"/>
                  </a:ext>
                </a:extLst>
              </p:cNvPr>
              <p:cNvSpPr>
                <a:spLocks noChangeArrowheads="1"/>
              </p:cNvSpPr>
              <p:nvPr/>
            </p:nvSpPr>
            <p:spPr bwMode="auto">
              <a:xfrm>
                <a:off x="2480806" y="2232421"/>
                <a:ext cx="64096" cy="64096"/>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291" name="Line 22">
                <a:extLst>
                  <a:ext uri="{FF2B5EF4-FFF2-40B4-BE49-F238E27FC236}">
                    <a16:creationId xmlns:a16="http://schemas.microsoft.com/office/drawing/2014/main" id="{64195E88-8859-46AB-B058-8744C5373740}"/>
                  </a:ext>
                </a:extLst>
              </p:cNvPr>
              <p:cNvSpPr>
                <a:spLocks noChangeShapeType="1"/>
              </p:cNvSpPr>
              <p:nvPr/>
            </p:nvSpPr>
            <p:spPr bwMode="auto">
              <a:xfrm>
                <a:off x="1777107" y="2136958"/>
                <a:ext cx="1471494"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292" name="Freeform 23">
                <a:extLst>
                  <a:ext uri="{FF2B5EF4-FFF2-40B4-BE49-F238E27FC236}">
                    <a16:creationId xmlns:a16="http://schemas.microsoft.com/office/drawing/2014/main" id="{83C24ACE-B26E-4625-9706-684E710A9442}"/>
                  </a:ext>
                </a:extLst>
              </p:cNvPr>
              <p:cNvSpPr>
                <a:spLocks noChangeArrowheads="1"/>
              </p:cNvSpPr>
              <p:nvPr/>
            </p:nvSpPr>
            <p:spPr bwMode="auto">
              <a:xfrm>
                <a:off x="1936666" y="1369163"/>
                <a:ext cx="640965" cy="64096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32597">
                  <a:defRPr/>
                </a:pPr>
                <a:endParaRPr lang="en-US" sz="1836">
                  <a:solidFill>
                    <a:prstClr val="black"/>
                  </a:solidFill>
                  <a:latin typeface="Arial" charset="0"/>
                  <a:ea typeface="Arial" charset="0"/>
                  <a:cs typeface="Arial" charset="0"/>
                </a:endParaRPr>
              </a:p>
            </p:txBody>
          </p:sp>
          <p:sp>
            <p:nvSpPr>
              <p:cNvPr id="310" name="Freeform 24">
                <a:extLst>
                  <a:ext uri="{FF2B5EF4-FFF2-40B4-BE49-F238E27FC236}">
                    <a16:creationId xmlns:a16="http://schemas.microsoft.com/office/drawing/2014/main" id="{87DE3404-898E-44AD-9C13-BFDCFB03889A}"/>
                  </a:ext>
                </a:extLst>
              </p:cNvPr>
              <p:cNvSpPr>
                <a:spLocks noChangeArrowheads="1"/>
              </p:cNvSpPr>
              <p:nvPr/>
            </p:nvSpPr>
            <p:spPr bwMode="auto">
              <a:xfrm>
                <a:off x="2257151" y="1425078"/>
                <a:ext cx="205926" cy="510044"/>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312" name="Line 25">
                <a:extLst>
                  <a:ext uri="{FF2B5EF4-FFF2-40B4-BE49-F238E27FC236}">
                    <a16:creationId xmlns:a16="http://schemas.microsoft.com/office/drawing/2014/main" id="{C337FA65-AEC0-4190-BCB0-61CDF436E564}"/>
                  </a:ext>
                </a:extLst>
              </p:cNvPr>
              <p:cNvSpPr>
                <a:spLocks noChangeShapeType="1"/>
              </p:cNvSpPr>
              <p:nvPr/>
            </p:nvSpPr>
            <p:spPr bwMode="auto">
              <a:xfrm flipH="1">
                <a:off x="1935304" y="1689648"/>
                <a:ext cx="323209" cy="136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313" name="Line 26">
                <a:extLst>
                  <a:ext uri="{FF2B5EF4-FFF2-40B4-BE49-F238E27FC236}">
                    <a16:creationId xmlns:a16="http://schemas.microsoft.com/office/drawing/2014/main" id="{CB3F6C5B-5F5A-456E-A384-AC073BA9AED2}"/>
                  </a:ext>
                </a:extLst>
              </p:cNvPr>
              <p:cNvSpPr>
                <a:spLocks noChangeShapeType="1"/>
              </p:cNvSpPr>
              <p:nvPr/>
            </p:nvSpPr>
            <p:spPr bwMode="auto">
              <a:xfrm>
                <a:off x="2704461" y="1433259"/>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314" name="Line 27">
                <a:extLst>
                  <a:ext uri="{FF2B5EF4-FFF2-40B4-BE49-F238E27FC236}">
                    <a16:creationId xmlns:a16="http://schemas.microsoft.com/office/drawing/2014/main" id="{DC2B7647-BB0E-4D29-AB4F-662E677A7E10}"/>
                  </a:ext>
                </a:extLst>
              </p:cNvPr>
              <p:cNvSpPr>
                <a:spLocks noChangeShapeType="1"/>
              </p:cNvSpPr>
              <p:nvPr/>
            </p:nvSpPr>
            <p:spPr bwMode="auto">
              <a:xfrm flipV="1">
                <a:off x="2704461" y="1622967"/>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sp>
            <p:nvSpPr>
              <p:cNvPr id="315" name="Line 28">
                <a:extLst>
                  <a:ext uri="{FF2B5EF4-FFF2-40B4-BE49-F238E27FC236}">
                    <a16:creationId xmlns:a16="http://schemas.microsoft.com/office/drawing/2014/main" id="{EF4DD125-F766-4F51-A7F4-B4532A2B5831}"/>
                  </a:ext>
                </a:extLst>
              </p:cNvPr>
              <p:cNvSpPr>
                <a:spLocks noChangeShapeType="1"/>
              </p:cNvSpPr>
              <p:nvPr/>
            </p:nvSpPr>
            <p:spPr bwMode="auto">
              <a:xfrm>
                <a:off x="2704461" y="1816478"/>
                <a:ext cx="384048"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32597">
                  <a:defRPr/>
                </a:pPr>
                <a:endParaRPr lang="en-US" sz="1836">
                  <a:solidFill>
                    <a:prstClr val="black"/>
                  </a:solidFill>
                  <a:latin typeface="Arial" charset="0"/>
                  <a:ea typeface="Arial" charset="0"/>
                  <a:cs typeface="Arial" charset="0"/>
                </a:endParaRPr>
              </a:p>
            </p:txBody>
          </p:sp>
        </p:grpSp>
        <p:sp>
          <p:nvSpPr>
            <p:cNvPr id="267" name="TextBox 266">
              <a:extLst>
                <a:ext uri="{FF2B5EF4-FFF2-40B4-BE49-F238E27FC236}">
                  <a16:creationId xmlns:a16="http://schemas.microsoft.com/office/drawing/2014/main" id="{BE22BDCB-3AAB-44C7-B7C0-9FF417461BB7}"/>
                </a:ext>
              </a:extLst>
            </p:cNvPr>
            <p:cNvSpPr txBox="1"/>
            <p:nvPr/>
          </p:nvSpPr>
          <p:spPr>
            <a:xfrm>
              <a:off x="263999" y="4810348"/>
              <a:ext cx="1549001"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Business/custom apps</a:t>
              </a:r>
            </a:p>
            <a:p>
              <a:pPr>
                <a:buSzPct val="90000"/>
                <a:defRPr/>
              </a:pPr>
              <a:r>
                <a:rPr lang="en-US" sz="1020" dirty="0">
                  <a:solidFill>
                    <a:schemeClr val="tx1"/>
                  </a:solidFill>
                </a:rPr>
                <a:t>(Structured)</a:t>
              </a:r>
            </a:p>
          </p:txBody>
        </p:sp>
      </p:grpSp>
      <p:grpSp>
        <p:nvGrpSpPr>
          <p:cNvPr id="316" name="Group 315">
            <a:extLst>
              <a:ext uri="{FF2B5EF4-FFF2-40B4-BE49-F238E27FC236}">
                <a16:creationId xmlns:a16="http://schemas.microsoft.com/office/drawing/2014/main" id="{DF4651E4-EB40-4356-9810-10F0A36E6493}"/>
              </a:ext>
            </a:extLst>
          </p:cNvPr>
          <p:cNvGrpSpPr/>
          <p:nvPr/>
        </p:nvGrpSpPr>
        <p:grpSpPr>
          <a:xfrm>
            <a:off x="342391" y="2096946"/>
            <a:ext cx="1435328" cy="846355"/>
            <a:chOff x="334844" y="2247489"/>
            <a:chExt cx="1407312" cy="829835"/>
          </a:xfrm>
        </p:grpSpPr>
        <p:grpSp>
          <p:nvGrpSpPr>
            <p:cNvPr id="317" name="Group 316">
              <a:extLst>
                <a:ext uri="{FF2B5EF4-FFF2-40B4-BE49-F238E27FC236}">
                  <a16:creationId xmlns:a16="http://schemas.microsoft.com/office/drawing/2014/main" id="{F34460A1-41A4-40FF-9F25-64DDDCC7E2AB}"/>
                </a:ext>
              </a:extLst>
            </p:cNvPr>
            <p:cNvGrpSpPr/>
            <p:nvPr/>
          </p:nvGrpSpPr>
          <p:grpSpPr>
            <a:xfrm>
              <a:off x="891641" y="2247489"/>
              <a:ext cx="293717" cy="359549"/>
              <a:chOff x="965200" y="3436897"/>
              <a:chExt cx="528881" cy="647424"/>
            </a:xfrm>
          </p:grpSpPr>
          <p:grpSp>
            <p:nvGrpSpPr>
              <p:cNvPr id="319" name="Group 318">
                <a:extLst>
                  <a:ext uri="{FF2B5EF4-FFF2-40B4-BE49-F238E27FC236}">
                    <a16:creationId xmlns:a16="http://schemas.microsoft.com/office/drawing/2014/main" id="{4CC3FAEA-2858-45A6-AEF4-203BC398822A}"/>
                  </a:ext>
                </a:extLst>
              </p:cNvPr>
              <p:cNvGrpSpPr/>
              <p:nvPr/>
            </p:nvGrpSpPr>
            <p:grpSpPr>
              <a:xfrm flipH="1">
                <a:off x="965200" y="3436897"/>
                <a:ext cx="528881" cy="647424"/>
                <a:chOff x="3003960" y="3685414"/>
                <a:chExt cx="403310" cy="493707"/>
              </a:xfrm>
            </p:grpSpPr>
            <p:sp>
              <p:nvSpPr>
                <p:cNvPr id="324" name="Snip Single Corner Rectangle 26">
                  <a:extLst>
                    <a:ext uri="{FF2B5EF4-FFF2-40B4-BE49-F238E27FC236}">
                      <a16:creationId xmlns:a16="http://schemas.microsoft.com/office/drawing/2014/main" id="{691423F9-EF7A-4710-95BE-7BCF472DEF8D}"/>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25" name="Triangle 27">
                  <a:extLst>
                    <a:ext uri="{FF2B5EF4-FFF2-40B4-BE49-F238E27FC236}">
                      <a16:creationId xmlns:a16="http://schemas.microsoft.com/office/drawing/2014/main" id="{1421789C-81C0-4A51-B2A7-703B41E3179E}"/>
                    </a:ext>
                  </a:extLst>
                </p:cNvPr>
                <p:cNvSpPr/>
                <p:nvPr/>
              </p:nvSpPr>
              <p:spPr bwMode="auto">
                <a:xfrm rot="8100000">
                  <a:off x="3012552" y="3733609"/>
                  <a:ext cx="160049" cy="80930"/>
                </a:xfrm>
                <a:prstGeom prst="triangle">
                  <a:avLst/>
                </a:pr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20" name="Straight Connector 319">
                <a:extLst>
                  <a:ext uri="{FF2B5EF4-FFF2-40B4-BE49-F238E27FC236}">
                    <a16:creationId xmlns:a16="http://schemas.microsoft.com/office/drawing/2014/main" id="{04E3C1E6-5A90-42F7-9EF1-B9111923A980}"/>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29ACB72-A093-4EDF-BAEF-74CB3ED8E431}"/>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A9C419E2-5A12-4879-9B4D-4C90666946B1}"/>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E283444-AC1F-4719-B7F0-D679907CCCEA}"/>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318" name="TextBox 317">
              <a:extLst>
                <a:ext uri="{FF2B5EF4-FFF2-40B4-BE49-F238E27FC236}">
                  <a16:creationId xmlns:a16="http://schemas.microsoft.com/office/drawing/2014/main" id="{16D129FC-7872-4F9B-B2DE-FC5F5F27B017}"/>
                </a:ext>
              </a:extLst>
            </p:cNvPr>
            <p:cNvSpPr txBox="1"/>
            <p:nvPr/>
          </p:nvSpPr>
          <p:spPr>
            <a:xfrm>
              <a:off x="334844" y="2678989"/>
              <a:ext cx="1407312" cy="39833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Logs, files and media</a:t>
              </a:r>
            </a:p>
            <a:p>
              <a:pPr>
                <a:buSzPct val="90000"/>
                <a:defRPr/>
              </a:pPr>
              <a:r>
                <a:rPr lang="en-US" sz="1020" dirty="0">
                  <a:solidFill>
                    <a:schemeClr val="tx1"/>
                  </a:solidFill>
                </a:rPr>
                <a:t>(unstructured)</a:t>
              </a:r>
            </a:p>
          </p:txBody>
        </p:sp>
      </p:grpSp>
      <p:sp>
        <p:nvSpPr>
          <p:cNvPr id="327" name="Rectangle 326">
            <a:extLst>
              <a:ext uri="{FF2B5EF4-FFF2-40B4-BE49-F238E27FC236}">
                <a16:creationId xmlns:a16="http://schemas.microsoft.com/office/drawing/2014/main" id="{3D7BF4C0-5668-4A05-942A-034EB47DAED3}"/>
              </a:ext>
            </a:extLst>
          </p:cNvPr>
          <p:cNvSpPr/>
          <p:nvPr/>
        </p:nvSpPr>
        <p:spPr>
          <a:xfrm>
            <a:off x="8538598" y="5628025"/>
            <a:ext cx="1282619" cy="414353"/>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SQL Data Warehouse</a:t>
            </a:r>
          </a:p>
        </p:txBody>
      </p:sp>
      <p:grpSp>
        <p:nvGrpSpPr>
          <p:cNvPr id="328" name="Group 327">
            <a:extLst>
              <a:ext uri="{FF2B5EF4-FFF2-40B4-BE49-F238E27FC236}">
                <a16:creationId xmlns:a16="http://schemas.microsoft.com/office/drawing/2014/main" id="{7EFFBCB4-B86D-440D-9BF4-0BDBF0D0A5B4}"/>
              </a:ext>
            </a:extLst>
          </p:cNvPr>
          <p:cNvGrpSpPr/>
          <p:nvPr/>
        </p:nvGrpSpPr>
        <p:grpSpPr>
          <a:xfrm>
            <a:off x="8909569" y="5034597"/>
            <a:ext cx="540678" cy="530968"/>
            <a:chOff x="2549926" y="1227604"/>
            <a:chExt cx="5177116" cy="5084148"/>
          </a:xfrm>
        </p:grpSpPr>
        <p:sp>
          <p:nvSpPr>
            <p:cNvPr id="329" name="Freeform: Shape 821">
              <a:extLst>
                <a:ext uri="{FF2B5EF4-FFF2-40B4-BE49-F238E27FC236}">
                  <a16:creationId xmlns:a16="http://schemas.microsoft.com/office/drawing/2014/main" id="{55CC9F18-D52C-4A51-AB8B-8D1DC944F14B}"/>
                </a:ext>
              </a:extLst>
            </p:cNvPr>
            <p:cNvSpPr/>
            <p:nvPr/>
          </p:nvSpPr>
          <p:spPr bwMode="auto">
            <a:xfrm>
              <a:off x="2549926" y="1227604"/>
              <a:ext cx="4001266" cy="3614060"/>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68677 w 4001268"/>
                <a:gd name="connsiteY5" fmla="*/ 2037434 h 3614059"/>
                <a:gd name="connsiteX6" fmla="*/ 3372234 w 4001268"/>
                <a:gd name="connsiteY6" fmla="*/ 1559139 h 3614059"/>
                <a:gd name="connsiteX7" fmla="*/ 629034 w 4001268"/>
                <a:gd name="connsiteY7" fmla="*/ 1559139 h 3614059"/>
                <a:gd name="connsiteX8" fmla="*/ 629034 w 4001268"/>
                <a:gd name="connsiteY8" fmla="*/ 3614059 h 3614059"/>
                <a:gd name="connsiteX9" fmla="*/ 342168 w 4001268"/>
                <a:gd name="connsiteY9" fmla="*/ 3614059 h 3614059"/>
                <a:gd name="connsiteX10" fmla="*/ 342168 w 4001268"/>
                <a:gd name="connsiteY10" fmla="*/ 1445188 h 3614059"/>
                <a:gd name="connsiteX11" fmla="*/ 0 w 4001268"/>
                <a:gd name="connsiteY11" fmla="*/ 1445188 h 3614059"/>
                <a:gd name="connsiteX12" fmla="*/ 2000634 w 4001268"/>
                <a:gd name="connsiteY12" fmla="*/ 0 h 3614059"/>
                <a:gd name="connsiteX0" fmla="*/ 2000634 w 4001268"/>
                <a:gd name="connsiteY0" fmla="*/ 0 h 3614059"/>
                <a:gd name="connsiteX1" fmla="*/ 4001268 w 4001268"/>
                <a:gd name="connsiteY1" fmla="*/ 1445188 h 3614059"/>
                <a:gd name="connsiteX2" fmla="*/ 3659101 w 4001268"/>
                <a:gd name="connsiteY2" fmla="*/ 1445188 h 3614059"/>
                <a:gd name="connsiteX3" fmla="*/ 3657271 w 4001268"/>
                <a:gd name="connsiteY3" fmla="*/ 1960474 h 3614059"/>
                <a:gd name="connsiteX4" fmla="*/ 3659101 w 4001268"/>
                <a:gd name="connsiteY4" fmla="*/ 3614059 h 3614059"/>
                <a:gd name="connsiteX5" fmla="*/ 3372234 w 4001268"/>
                <a:gd name="connsiteY5" fmla="*/ 3614059 h 3614059"/>
                <a:gd name="connsiteX6" fmla="*/ 3368677 w 4001268"/>
                <a:gd name="connsiteY6" fmla="*/ 2037434 h 3614059"/>
                <a:gd name="connsiteX7" fmla="*/ 3372234 w 4001268"/>
                <a:gd name="connsiteY7" fmla="*/ 1559139 h 3614059"/>
                <a:gd name="connsiteX8" fmla="*/ 629034 w 4001268"/>
                <a:gd name="connsiteY8" fmla="*/ 1559139 h 3614059"/>
                <a:gd name="connsiteX9" fmla="*/ 629034 w 4001268"/>
                <a:gd name="connsiteY9" fmla="*/ 3614059 h 3614059"/>
                <a:gd name="connsiteX10" fmla="*/ 342168 w 4001268"/>
                <a:gd name="connsiteY10" fmla="*/ 3614059 h 3614059"/>
                <a:gd name="connsiteX11" fmla="*/ 342168 w 4001268"/>
                <a:gd name="connsiteY11" fmla="*/ 1445188 h 3614059"/>
                <a:gd name="connsiteX12" fmla="*/ 0 w 4001268"/>
                <a:gd name="connsiteY12" fmla="*/ 1445188 h 3614059"/>
                <a:gd name="connsiteX13" fmla="*/ 2000634 w 4001268"/>
                <a:gd name="connsiteY13" fmla="*/ 0 h 3614059"/>
                <a:gd name="connsiteX0" fmla="*/ 3659101 w 4305542"/>
                <a:gd name="connsiteY0" fmla="*/ 3614059 h 4260500"/>
                <a:gd name="connsiteX1" fmla="*/ 3372234 w 4305542"/>
                <a:gd name="connsiteY1" fmla="*/ 3614059 h 4260500"/>
                <a:gd name="connsiteX2" fmla="*/ 3368677 w 4305542"/>
                <a:gd name="connsiteY2" fmla="*/ 2037434 h 4260500"/>
                <a:gd name="connsiteX3" fmla="*/ 3372234 w 4305542"/>
                <a:gd name="connsiteY3" fmla="*/ 1559139 h 4260500"/>
                <a:gd name="connsiteX4" fmla="*/ 629034 w 4305542"/>
                <a:gd name="connsiteY4" fmla="*/ 1559139 h 4260500"/>
                <a:gd name="connsiteX5" fmla="*/ 629034 w 4305542"/>
                <a:gd name="connsiteY5" fmla="*/ 3614059 h 4260500"/>
                <a:gd name="connsiteX6" fmla="*/ 342168 w 4305542"/>
                <a:gd name="connsiteY6" fmla="*/ 3614059 h 4260500"/>
                <a:gd name="connsiteX7" fmla="*/ 342168 w 4305542"/>
                <a:gd name="connsiteY7" fmla="*/ 1445188 h 4260500"/>
                <a:gd name="connsiteX8" fmla="*/ 0 w 4305542"/>
                <a:gd name="connsiteY8" fmla="*/ 1445188 h 4260500"/>
                <a:gd name="connsiteX9" fmla="*/ 2000634 w 4305542"/>
                <a:gd name="connsiteY9" fmla="*/ 0 h 4260500"/>
                <a:gd name="connsiteX10" fmla="*/ 4001268 w 4305542"/>
                <a:gd name="connsiteY10" fmla="*/ 1445188 h 4260500"/>
                <a:gd name="connsiteX11" fmla="*/ 3659101 w 4305542"/>
                <a:gd name="connsiteY11" fmla="*/ 1445188 h 4260500"/>
                <a:gd name="connsiteX12" fmla="*/ 3657271 w 4305542"/>
                <a:gd name="connsiteY12" fmla="*/ 1960474 h 4260500"/>
                <a:gd name="connsiteX13" fmla="*/ 4305541 w 4305542"/>
                <a:gd name="connsiteY13" fmla="*/ 4260500 h 4260500"/>
                <a:gd name="connsiteX0" fmla="*/ 3659101 w 4001268"/>
                <a:gd name="connsiteY0" fmla="*/ 3614059 h 3614059"/>
                <a:gd name="connsiteX1" fmla="*/ 3372234 w 4001268"/>
                <a:gd name="connsiteY1" fmla="*/ 3614059 h 3614059"/>
                <a:gd name="connsiteX2" fmla="*/ 3368677 w 4001268"/>
                <a:gd name="connsiteY2" fmla="*/ 2037434 h 3614059"/>
                <a:gd name="connsiteX3" fmla="*/ 3372234 w 4001268"/>
                <a:gd name="connsiteY3" fmla="*/ 1559139 h 3614059"/>
                <a:gd name="connsiteX4" fmla="*/ 629034 w 4001268"/>
                <a:gd name="connsiteY4" fmla="*/ 1559139 h 3614059"/>
                <a:gd name="connsiteX5" fmla="*/ 629034 w 4001268"/>
                <a:gd name="connsiteY5" fmla="*/ 3614059 h 3614059"/>
                <a:gd name="connsiteX6" fmla="*/ 342168 w 4001268"/>
                <a:gd name="connsiteY6" fmla="*/ 3614059 h 3614059"/>
                <a:gd name="connsiteX7" fmla="*/ 342168 w 4001268"/>
                <a:gd name="connsiteY7" fmla="*/ 1445188 h 3614059"/>
                <a:gd name="connsiteX8" fmla="*/ 0 w 4001268"/>
                <a:gd name="connsiteY8" fmla="*/ 1445188 h 3614059"/>
                <a:gd name="connsiteX9" fmla="*/ 2000634 w 4001268"/>
                <a:gd name="connsiteY9" fmla="*/ 0 h 3614059"/>
                <a:gd name="connsiteX10" fmla="*/ 4001268 w 4001268"/>
                <a:gd name="connsiteY10" fmla="*/ 1445188 h 3614059"/>
                <a:gd name="connsiteX11" fmla="*/ 3659101 w 4001268"/>
                <a:gd name="connsiteY11" fmla="*/ 1445188 h 3614059"/>
                <a:gd name="connsiteX12" fmla="*/ 3657271 w 4001268"/>
                <a:gd name="connsiteY12" fmla="*/ 1960474 h 3614059"/>
                <a:gd name="connsiteX0" fmla="*/ 3372234 w 4001268"/>
                <a:gd name="connsiteY0" fmla="*/ 3614059 h 3614059"/>
                <a:gd name="connsiteX1" fmla="*/ 3368677 w 4001268"/>
                <a:gd name="connsiteY1" fmla="*/ 2037434 h 3614059"/>
                <a:gd name="connsiteX2" fmla="*/ 3372234 w 4001268"/>
                <a:gd name="connsiteY2" fmla="*/ 1559139 h 3614059"/>
                <a:gd name="connsiteX3" fmla="*/ 629034 w 4001268"/>
                <a:gd name="connsiteY3" fmla="*/ 1559139 h 3614059"/>
                <a:gd name="connsiteX4" fmla="*/ 629034 w 4001268"/>
                <a:gd name="connsiteY4" fmla="*/ 3614059 h 3614059"/>
                <a:gd name="connsiteX5" fmla="*/ 342168 w 4001268"/>
                <a:gd name="connsiteY5" fmla="*/ 3614059 h 3614059"/>
                <a:gd name="connsiteX6" fmla="*/ 342168 w 4001268"/>
                <a:gd name="connsiteY6" fmla="*/ 1445188 h 3614059"/>
                <a:gd name="connsiteX7" fmla="*/ 0 w 4001268"/>
                <a:gd name="connsiteY7" fmla="*/ 1445188 h 3614059"/>
                <a:gd name="connsiteX8" fmla="*/ 2000634 w 4001268"/>
                <a:gd name="connsiteY8" fmla="*/ 0 h 3614059"/>
                <a:gd name="connsiteX9" fmla="*/ 4001268 w 4001268"/>
                <a:gd name="connsiteY9" fmla="*/ 1445188 h 3614059"/>
                <a:gd name="connsiteX10" fmla="*/ 3659101 w 4001268"/>
                <a:gd name="connsiteY10" fmla="*/ 1445188 h 3614059"/>
                <a:gd name="connsiteX11" fmla="*/ 3657271 w 4001268"/>
                <a:gd name="connsiteY11" fmla="*/ 1960474 h 3614059"/>
                <a:gd name="connsiteX0" fmla="*/ 3368677 w 4001268"/>
                <a:gd name="connsiteY0" fmla="*/ 2037434 h 3614059"/>
                <a:gd name="connsiteX1" fmla="*/ 3372234 w 4001268"/>
                <a:gd name="connsiteY1" fmla="*/ 1559139 h 3614059"/>
                <a:gd name="connsiteX2" fmla="*/ 629034 w 4001268"/>
                <a:gd name="connsiteY2" fmla="*/ 1559139 h 3614059"/>
                <a:gd name="connsiteX3" fmla="*/ 629034 w 4001268"/>
                <a:gd name="connsiteY3" fmla="*/ 3614059 h 3614059"/>
                <a:gd name="connsiteX4" fmla="*/ 342168 w 4001268"/>
                <a:gd name="connsiteY4" fmla="*/ 3614059 h 3614059"/>
                <a:gd name="connsiteX5" fmla="*/ 342168 w 4001268"/>
                <a:gd name="connsiteY5" fmla="*/ 1445188 h 3614059"/>
                <a:gd name="connsiteX6" fmla="*/ 0 w 4001268"/>
                <a:gd name="connsiteY6" fmla="*/ 1445188 h 3614059"/>
                <a:gd name="connsiteX7" fmla="*/ 2000634 w 4001268"/>
                <a:gd name="connsiteY7" fmla="*/ 0 h 3614059"/>
                <a:gd name="connsiteX8" fmla="*/ 4001268 w 4001268"/>
                <a:gd name="connsiteY8" fmla="*/ 1445188 h 3614059"/>
                <a:gd name="connsiteX9" fmla="*/ 3659101 w 4001268"/>
                <a:gd name="connsiteY9" fmla="*/ 1445188 h 3614059"/>
                <a:gd name="connsiteX10" fmla="*/ 3657271 w 4001268"/>
                <a:gd name="connsiteY10" fmla="*/ 1960474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1268" h="3614059">
                  <a:moveTo>
                    <a:pt x="3368677" y="2037434"/>
                  </a:moveTo>
                  <a:cubicBezTo>
                    <a:pt x="3369863" y="1878002"/>
                    <a:pt x="3371048" y="1718571"/>
                    <a:pt x="3372234" y="1559139"/>
                  </a:cubicBezTo>
                  <a:lnTo>
                    <a:pt x="629034" y="1559139"/>
                  </a:lnTo>
                  <a:lnTo>
                    <a:pt x="629034" y="3614059"/>
                  </a:lnTo>
                  <a:lnTo>
                    <a:pt x="342168" y="3614059"/>
                  </a:lnTo>
                  <a:lnTo>
                    <a:pt x="342168" y="1445188"/>
                  </a:lnTo>
                  <a:lnTo>
                    <a:pt x="0" y="1445188"/>
                  </a:lnTo>
                  <a:lnTo>
                    <a:pt x="2000634" y="0"/>
                  </a:lnTo>
                  <a:lnTo>
                    <a:pt x="4001268" y="1445188"/>
                  </a:lnTo>
                  <a:lnTo>
                    <a:pt x="3659101" y="1445188"/>
                  </a:lnTo>
                  <a:lnTo>
                    <a:pt x="3657271" y="1960474"/>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a:extLst>
                <a:ext uri="{FF2B5EF4-FFF2-40B4-BE49-F238E27FC236}">
                  <a16:creationId xmlns:a16="http://schemas.microsoft.com/office/drawing/2014/main" id="{E1AC9BEC-FA43-4451-8931-F06DC53BAE0A}"/>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a:extLst>
                <a:ext uri="{FF2B5EF4-FFF2-40B4-BE49-F238E27FC236}">
                  <a16:creationId xmlns:a16="http://schemas.microsoft.com/office/drawing/2014/main" id="{8AB55B27-648B-4990-BCEE-3C1F94427B64}"/>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a:extLst>
                <a:ext uri="{FF2B5EF4-FFF2-40B4-BE49-F238E27FC236}">
                  <a16:creationId xmlns:a16="http://schemas.microsoft.com/office/drawing/2014/main" id="{7E714FFA-2BE3-4677-BE71-F020390A8F8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a:extLst>
                <a:ext uri="{FF2B5EF4-FFF2-40B4-BE49-F238E27FC236}">
                  <a16:creationId xmlns:a16="http://schemas.microsoft.com/office/drawing/2014/main" id="{019670C3-FBCC-4FF7-8400-62601D333303}"/>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a:extLst>
                <a:ext uri="{FF2B5EF4-FFF2-40B4-BE49-F238E27FC236}">
                  <a16:creationId xmlns:a16="http://schemas.microsoft.com/office/drawing/2014/main" id="{94293033-F6C5-4E32-AF00-E56DAD402A6A}"/>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a:extLst>
                <a:ext uri="{FF2B5EF4-FFF2-40B4-BE49-F238E27FC236}">
                  <a16:creationId xmlns:a16="http://schemas.microsoft.com/office/drawing/2014/main" id="{E89FA57B-B8F3-45C8-86F3-910358097E5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Cylinder 828">
              <a:extLst>
                <a:ext uri="{FF2B5EF4-FFF2-40B4-BE49-F238E27FC236}">
                  <a16:creationId xmlns:a16="http://schemas.microsoft.com/office/drawing/2014/main" id="{73D24104-9D13-4B10-87B1-AF663F50A7E3}"/>
                </a:ext>
              </a:extLst>
            </p:cNvPr>
            <p:cNvSpPr/>
            <p:nvPr/>
          </p:nvSpPr>
          <p:spPr bwMode="auto">
            <a:xfrm>
              <a:off x="5335724" y="3170126"/>
              <a:ext cx="2391318" cy="3141626"/>
            </a:xfrm>
            <a:prstGeom prst="can">
              <a:avLst>
                <a:gd name="adj" fmla="val 39530"/>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grpSp>
      <p:cxnSp>
        <p:nvCxnSpPr>
          <p:cNvPr id="347" name="Straight Arrow Connector 346">
            <a:extLst>
              <a:ext uri="{FF2B5EF4-FFF2-40B4-BE49-F238E27FC236}">
                <a16:creationId xmlns:a16="http://schemas.microsoft.com/office/drawing/2014/main" id="{2A00B7CC-4C7B-4845-8C60-E0BE3A472615}"/>
              </a:ext>
            </a:extLst>
          </p:cNvPr>
          <p:cNvCxnSpPr/>
          <p:nvPr/>
        </p:nvCxnSpPr>
        <p:spPr>
          <a:xfrm>
            <a:off x="1912909" y="3004334"/>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392F730B-6D3F-4528-8C88-38D414DCDF66}"/>
              </a:ext>
            </a:extLst>
          </p:cNvPr>
          <p:cNvCxnSpPr/>
          <p:nvPr/>
        </p:nvCxnSpPr>
        <p:spPr>
          <a:xfrm>
            <a:off x="1912909" y="5508386"/>
            <a:ext cx="107333" cy="0"/>
          </a:xfrm>
          <a:prstGeom prst="straightConnector1">
            <a:avLst/>
          </a:prstGeom>
          <a:ln w="12700">
            <a:solidFill>
              <a:schemeClr val="tx2"/>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349" name="Rectangle 348">
            <a:extLst>
              <a:ext uri="{FF2B5EF4-FFF2-40B4-BE49-F238E27FC236}">
                <a16:creationId xmlns:a16="http://schemas.microsoft.com/office/drawing/2014/main" id="{59F89DC2-0D3D-4D71-A7DB-324203F79B0F}"/>
              </a:ext>
            </a:extLst>
          </p:cNvPr>
          <p:cNvSpPr/>
          <p:nvPr/>
        </p:nvSpPr>
        <p:spPr>
          <a:xfrm>
            <a:off x="2510368" y="5628025"/>
            <a:ext cx="1373656" cy="254262"/>
          </a:xfrm>
          <a:prstGeom prst="rect">
            <a:avLst/>
          </a:prstGeom>
        </p:spPr>
        <p:txBody>
          <a:bodyPr wrap="none">
            <a:spAutoFit/>
          </a:bodyPr>
          <a:lstStyle/>
          <a:p>
            <a:pP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Factory </a:t>
            </a:r>
          </a:p>
        </p:txBody>
      </p:sp>
      <p:grpSp>
        <p:nvGrpSpPr>
          <p:cNvPr id="350" name="Group 349">
            <a:extLst>
              <a:ext uri="{FF2B5EF4-FFF2-40B4-BE49-F238E27FC236}">
                <a16:creationId xmlns:a16="http://schemas.microsoft.com/office/drawing/2014/main" id="{C93B19D8-B22C-43B8-BB17-8D2EFA2D3859}"/>
              </a:ext>
            </a:extLst>
          </p:cNvPr>
          <p:cNvGrpSpPr/>
          <p:nvPr/>
        </p:nvGrpSpPr>
        <p:grpSpPr>
          <a:xfrm>
            <a:off x="2934105" y="5137626"/>
            <a:ext cx="431710" cy="424945"/>
            <a:chOff x="5279190" y="5401430"/>
            <a:chExt cx="1101836" cy="1106637"/>
          </a:xfrm>
        </p:grpSpPr>
        <p:sp>
          <p:nvSpPr>
            <p:cNvPr id="351" name="Freeform: Shape 815">
              <a:extLst>
                <a:ext uri="{FF2B5EF4-FFF2-40B4-BE49-F238E27FC236}">
                  <a16:creationId xmlns:a16="http://schemas.microsoft.com/office/drawing/2014/main" id="{488E174C-D494-433A-BE66-322D56D54F3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52" name="Freeform: Shape 816">
              <a:extLst>
                <a:ext uri="{FF2B5EF4-FFF2-40B4-BE49-F238E27FC236}">
                  <a16:creationId xmlns:a16="http://schemas.microsoft.com/office/drawing/2014/main" id="{5389BB7C-769A-4346-9238-3147CD0283DB}"/>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53" name="Freeform: Shape 817">
              <a:extLst>
                <a:ext uri="{FF2B5EF4-FFF2-40B4-BE49-F238E27FC236}">
                  <a16:creationId xmlns:a16="http://schemas.microsoft.com/office/drawing/2014/main" id="{E825E05B-C51B-48F5-8136-96F3EA23D836}"/>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54" name="Freeform: Shape 818">
              <a:extLst>
                <a:ext uri="{FF2B5EF4-FFF2-40B4-BE49-F238E27FC236}">
                  <a16:creationId xmlns:a16="http://schemas.microsoft.com/office/drawing/2014/main" id="{496713B9-C93B-4EE5-B06A-58C81749583A}"/>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sp>
          <p:nvSpPr>
            <p:cNvPr id="355" name="Freeform: Shape 819">
              <a:extLst>
                <a:ext uri="{FF2B5EF4-FFF2-40B4-BE49-F238E27FC236}">
                  <a16:creationId xmlns:a16="http://schemas.microsoft.com/office/drawing/2014/main" id="{A75C34D9-C699-485B-83AB-4921F63BDBA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solidFill>
              <a:srgbClr val="F7F7F7"/>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040" b="1" dirty="0">
                <a:solidFill>
                  <a:schemeClr val="tx1"/>
                </a:solidFill>
                <a:latin typeface="+mj-lt"/>
                <a:ea typeface="Segoe UI" pitchFamily="34" charset="0"/>
                <a:cs typeface="Segoe UI" pitchFamily="34" charset="0"/>
              </a:endParaRPr>
            </a:p>
          </p:txBody>
        </p:sp>
      </p:grpSp>
      <p:cxnSp>
        <p:nvCxnSpPr>
          <p:cNvPr id="356" name="Straight Arrow Connector 355">
            <a:extLst>
              <a:ext uri="{FF2B5EF4-FFF2-40B4-BE49-F238E27FC236}">
                <a16:creationId xmlns:a16="http://schemas.microsoft.com/office/drawing/2014/main" id="{EDE11AD0-4686-4F53-A86D-81EB99ECA9DF}"/>
              </a:ext>
            </a:extLst>
          </p:cNvPr>
          <p:cNvCxnSpPr>
            <a:cxnSpLocks/>
          </p:cNvCxnSpPr>
          <p:nvPr/>
        </p:nvCxnSpPr>
        <p:spPr>
          <a:xfrm>
            <a:off x="10748818" y="5344941"/>
            <a:ext cx="156007" cy="0"/>
          </a:xfrm>
          <a:prstGeom prst="straightConnector1">
            <a:avLst/>
          </a:prstGeom>
          <a:ln w="12700">
            <a:solidFill>
              <a:schemeClr val="accent3"/>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6D72886C-A57F-4098-AB4D-862594729F7D}"/>
              </a:ext>
            </a:extLst>
          </p:cNvPr>
          <p:cNvCxnSpPr>
            <a:cxnSpLocks/>
          </p:cNvCxnSpPr>
          <p:nvPr/>
        </p:nvCxnSpPr>
        <p:spPr>
          <a:xfrm>
            <a:off x="3495993" y="5492650"/>
            <a:ext cx="1569476" cy="0"/>
          </a:xfrm>
          <a:prstGeom prst="straightConnector1">
            <a:avLst/>
          </a:prstGeom>
          <a:ln w="12700">
            <a:solidFill>
              <a:schemeClr val="accent3"/>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58" name="Group 357">
            <a:extLst>
              <a:ext uri="{FF2B5EF4-FFF2-40B4-BE49-F238E27FC236}">
                <a16:creationId xmlns:a16="http://schemas.microsoft.com/office/drawing/2014/main" id="{D21B89E0-8A02-4F24-A355-C7433A23B06B}"/>
              </a:ext>
            </a:extLst>
          </p:cNvPr>
          <p:cNvGrpSpPr/>
          <p:nvPr/>
        </p:nvGrpSpPr>
        <p:grpSpPr>
          <a:xfrm>
            <a:off x="11007345" y="4917098"/>
            <a:ext cx="1001716" cy="591067"/>
            <a:chOff x="10791630" y="4209709"/>
            <a:chExt cx="982164" cy="579530"/>
          </a:xfrm>
        </p:grpSpPr>
        <p:sp useBgFill="1">
          <p:nvSpPr>
            <p:cNvPr id="359" name="Freeform 50">
              <a:extLst>
                <a:ext uri="{FF2B5EF4-FFF2-40B4-BE49-F238E27FC236}">
                  <a16:creationId xmlns:a16="http://schemas.microsoft.com/office/drawing/2014/main" id="{49F73180-CB9D-4282-9E7B-EE59388B5D21}"/>
                </a:ext>
              </a:extLst>
            </p:cNvPr>
            <p:cNvSpPr>
              <a:spLocks noChangeArrowheads="1"/>
            </p:cNvSpPr>
            <p:nvPr/>
          </p:nvSpPr>
          <p:spPr bwMode="auto">
            <a:xfrm>
              <a:off x="11339477" y="4489574"/>
              <a:ext cx="434317" cy="299665"/>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360" name="Freeform 52">
              <a:extLst>
                <a:ext uri="{FF2B5EF4-FFF2-40B4-BE49-F238E27FC236}">
                  <a16:creationId xmlns:a16="http://schemas.microsoft.com/office/drawing/2014/main" id="{AAF83C90-3ED4-4421-97CB-6E98F8AD22F3}"/>
                </a:ext>
              </a:extLst>
            </p:cNvPr>
            <p:cNvSpPr>
              <a:spLocks noChangeArrowheads="1"/>
            </p:cNvSpPr>
            <p:nvPr/>
          </p:nvSpPr>
          <p:spPr bwMode="auto">
            <a:xfrm>
              <a:off x="10910440" y="4209709"/>
              <a:ext cx="748504" cy="472601"/>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361" name="Line 54">
              <a:extLst>
                <a:ext uri="{FF2B5EF4-FFF2-40B4-BE49-F238E27FC236}">
                  <a16:creationId xmlns:a16="http://schemas.microsoft.com/office/drawing/2014/main" id="{7D85ACAB-3CB8-4A91-B76D-8F579EFC45B8}"/>
                </a:ext>
              </a:extLst>
            </p:cNvPr>
            <p:cNvSpPr>
              <a:spLocks noChangeShapeType="1"/>
            </p:cNvSpPr>
            <p:nvPr/>
          </p:nvSpPr>
          <p:spPr bwMode="auto">
            <a:xfrm flipH="1">
              <a:off x="11348717" y="4565480"/>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362" name="Line 55">
              <a:extLst>
                <a:ext uri="{FF2B5EF4-FFF2-40B4-BE49-F238E27FC236}">
                  <a16:creationId xmlns:a16="http://schemas.microsoft.com/office/drawing/2014/main" id="{136F525B-1978-4432-89DF-437DF3B02342}"/>
                </a:ext>
              </a:extLst>
            </p:cNvPr>
            <p:cNvSpPr>
              <a:spLocks noChangeShapeType="1"/>
            </p:cNvSpPr>
            <p:nvPr/>
          </p:nvSpPr>
          <p:spPr bwMode="auto">
            <a:xfrm flipH="1">
              <a:off x="11484689" y="4618944"/>
              <a:ext cx="116170"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363" name="Line 56">
              <a:extLst>
                <a:ext uri="{FF2B5EF4-FFF2-40B4-BE49-F238E27FC236}">
                  <a16:creationId xmlns:a16="http://schemas.microsoft.com/office/drawing/2014/main" id="{B833CA0F-9864-4801-BAAE-FD092658D935}"/>
                </a:ext>
              </a:extLst>
            </p:cNvPr>
            <p:cNvSpPr>
              <a:spLocks noChangeShapeType="1"/>
            </p:cNvSpPr>
            <p:nvPr/>
          </p:nvSpPr>
          <p:spPr bwMode="auto">
            <a:xfrm flipH="1">
              <a:off x="11348717" y="4512015"/>
              <a:ext cx="252142" cy="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364" name="Freeform 57">
              <a:extLst>
                <a:ext uri="{FF2B5EF4-FFF2-40B4-BE49-F238E27FC236}">
                  <a16:creationId xmlns:a16="http://schemas.microsoft.com/office/drawing/2014/main" id="{BBEF3D9F-81D1-4F1A-9CF1-CDF934A4B4A4}"/>
                </a:ext>
              </a:extLst>
            </p:cNvPr>
            <p:cNvSpPr>
              <a:spLocks noChangeArrowheads="1"/>
            </p:cNvSpPr>
            <p:nvPr/>
          </p:nvSpPr>
          <p:spPr bwMode="auto">
            <a:xfrm>
              <a:off x="11402843" y="4369442"/>
              <a:ext cx="80526" cy="80527"/>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365" name="Freeform 58">
              <a:extLst>
                <a:ext uri="{FF2B5EF4-FFF2-40B4-BE49-F238E27FC236}">
                  <a16:creationId xmlns:a16="http://schemas.microsoft.com/office/drawing/2014/main" id="{2E4DAC96-6491-4C02-856D-A381BD886AFE}"/>
                </a:ext>
              </a:extLst>
            </p:cNvPr>
            <p:cNvSpPr>
              <a:spLocks noChangeArrowheads="1"/>
            </p:cNvSpPr>
            <p:nvPr/>
          </p:nvSpPr>
          <p:spPr bwMode="auto">
            <a:xfrm>
              <a:off x="11134859" y="4436769"/>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366" name="Freeform 59">
              <a:extLst>
                <a:ext uri="{FF2B5EF4-FFF2-40B4-BE49-F238E27FC236}">
                  <a16:creationId xmlns:a16="http://schemas.microsoft.com/office/drawing/2014/main" id="{B8AF8CEC-8B63-49A9-9BAC-D0E5CD218D84}"/>
                </a:ext>
              </a:extLst>
            </p:cNvPr>
            <p:cNvSpPr>
              <a:spLocks noChangeArrowheads="1"/>
            </p:cNvSpPr>
            <p:nvPr/>
          </p:nvSpPr>
          <p:spPr bwMode="auto">
            <a:xfrm>
              <a:off x="11000207" y="4302117"/>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367" name="Freeform 60">
              <a:extLst>
                <a:ext uri="{FF2B5EF4-FFF2-40B4-BE49-F238E27FC236}">
                  <a16:creationId xmlns:a16="http://schemas.microsoft.com/office/drawing/2014/main" id="{7587D452-922F-4282-9525-38BCDDD7B228}"/>
                </a:ext>
              </a:extLst>
            </p:cNvPr>
            <p:cNvSpPr>
              <a:spLocks noChangeArrowheads="1"/>
            </p:cNvSpPr>
            <p:nvPr/>
          </p:nvSpPr>
          <p:spPr bwMode="auto">
            <a:xfrm>
              <a:off x="11309115" y="4275715"/>
              <a:ext cx="80528"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368" name="Freeform 61">
              <a:extLst>
                <a:ext uri="{FF2B5EF4-FFF2-40B4-BE49-F238E27FC236}">
                  <a16:creationId xmlns:a16="http://schemas.microsoft.com/office/drawing/2014/main" id="{4DBF5A93-6ECB-46C7-ADE2-92B7C7E26C6F}"/>
                </a:ext>
              </a:extLst>
            </p:cNvPr>
            <p:cNvSpPr>
              <a:spLocks noChangeArrowheads="1"/>
            </p:cNvSpPr>
            <p:nvPr/>
          </p:nvSpPr>
          <p:spPr bwMode="auto">
            <a:xfrm>
              <a:off x="11497890" y="4275715"/>
              <a:ext cx="80526" cy="80526"/>
            </a:xfrm>
            <a:prstGeom prst="ellipse">
              <a:avLst/>
            </a:pr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sp useBgFill="1">
          <p:nvSpPr>
            <p:cNvPr id="369" name="Line 62">
              <a:extLst>
                <a:ext uri="{FF2B5EF4-FFF2-40B4-BE49-F238E27FC236}">
                  <a16:creationId xmlns:a16="http://schemas.microsoft.com/office/drawing/2014/main" id="{8B0E62FD-CF50-468D-BBBF-C688CF1E5AED}"/>
                </a:ext>
              </a:extLst>
            </p:cNvPr>
            <p:cNvSpPr>
              <a:spLocks noChangeShapeType="1"/>
            </p:cNvSpPr>
            <p:nvPr/>
          </p:nvSpPr>
          <p:spPr bwMode="auto">
            <a:xfrm flipV="1">
              <a:off x="11478089" y="4348321"/>
              <a:ext cx="38284" cy="40924"/>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370" name="Line 63">
              <a:extLst>
                <a:ext uri="{FF2B5EF4-FFF2-40B4-BE49-F238E27FC236}">
                  <a16:creationId xmlns:a16="http://schemas.microsoft.com/office/drawing/2014/main" id="{64FB34A6-A4D3-489D-A242-DC76690C7F43}"/>
                </a:ext>
              </a:extLst>
            </p:cNvPr>
            <p:cNvSpPr>
              <a:spLocks noChangeShapeType="1"/>
            </p:cNvSpPr>
            <p:nvPr/>
          </p:nvSpPr>
          <p:spPr bwMode="auto">
            <a:xfrm>
              <a:off x="11371160" y="4349641"/>
              <a:ext cx="38283" cy="38283"/>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371" name="Line 64">
              <a:extLst>
                <a:ext uri="{FF2B5EF4-FFF2-40B4-BE49-F238E27FC236}">
                  <a16:creationId xmlns:a16="http://schemas.microsoft.com/office/drawing/2014/main" id="{7C7FC693-B212-41AE-BEC2-D2D46C4AF1B6}"/>
                </a:ext>
              </a:extLst>
            </p:cNvPr>
            <p:cNvSpPr>
              <a:spLocks noChangeShapeType="1"/>
            </p:cNvSpPr>
            <p:nvPr/>
          </p:nvSpPr>
          <p:spPr bwMode="auto">
            <a:xfrm flipV="1">
              <a:off x="11210106" y="4348320"/>
              <a:ext cx="112210" cy="109570"/>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372" name="Line 65">
              <a:extLst>
                <a:ext uri="{FF2B5EF4-FFF2-40B4-BE49-F238E27FC236}">
                  <a16:creationId xmlns:a16="http://schemas.microsoft.com/office/drawing/2014/main" id="{C76EE75A-52CF-4ADC-A4DC-472671D6D59E}"/>
                </a:ext>
              </a:extLst>
            </p:cNvPr>
            <p:cNvSpPr>
              <a:spLocks noChangeShapeType="1"/>
            </p:cNvSpPr>
            <p:nvPr/>
          </p:nvSpPr>
          <p:spPr bwMode="auto">
            <a:xfrm>
              <a:off x="11062253" y="4377363"/>
              <a:ext cx="79207" cy="79207"/>
            </a:xfrm>
            <a:prstGeom prst="line">
              <a:avLst/>
            </a:prstGeom>
            <a:ln w="12700" cap="sq">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lgn="ctr" defTabSz="932597">
                <a:defRPr/>
              </a:pPr>
              <a:endParaRPr lang="en-US" sz="1836" kern="0">
                <a:solidFill>
                  <a:prstClr val="black"/>
                </a:solidFill>
                <a:latin typeface="Arial" charset="0"/>
                <a:ea typeface="Arial" charset="0"/>
                <a:cs typeface="Arial" charset="0"/>
              </a:endParaRPr>
            </a:p>
          </p:txBody>
        </p:sp>
        <p:sp useBgFill="1">
          <p:nvSpPr>
            <p:cNvPr id="373" name="Freeform 66">
              <a:extLst>
                <a:ext uri="{FF2B5EF4-FFF2-40B4-BE49-F238E27FC236}">
                  <a16:creationId xmlns:a16="http://schemas.microsoft.com/office/drawing/2014/main" id="{E7102E58-754B-45F2-9725-1434751CDA43}"/>
                </a:ext>
              </a:extLst>
            </p:cNvPr>
            <p:cNvSpPr>
              <a:spLocks noChangeArrowheads="1"/>
            </p:cNvSpPr>
            <p:nvPr/>
          </p:nvSpPr>
          <p:spPr bwMode="auto">
            <a:xfrm>
              <a:off x="10791630" y="4489574"/>
              <a:ext cx="493722" cy="299665"/>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ln w="12700" cap="sq">
              <a:solidFill>
                <a:schemeClr val="tx1"/>
              </a:solidFill>
              <a:miter lim="800000"/>
              <a:headEnd/>
              <a:tailEnd/>
            </a:ln>
            <a:effectLst/>
          </p:spPr>
          <p:txBody>
            <a:bodyPr wrap="none" anchor="ctr"/>
            <a:lstStyle/>
            <a:p>
              <a:pPr algn="ctr" defTabSz="932597">
                <a:defRPr/>
              </a:pPr>
              <a:endParaRPr lang="en-US" sz="1836" kern="0">
                <a:solidFill>
                  <a:prstClr val="black"/>
                </a:solidFill>
                <a:latin typeface="Arial" charset="0"/>
                <a:ea typeface="Arial" charset="0"/>
                <a:cs typeface="Arial" charset="0"/>
              </a:endParaRPr>
            </a:p>
          </p:txBody>
        </p:sp>
        <p:grpSp>
          <p:nvGrpSpPr>
            <p:cNvPr id="374" name="Group 373">
              <a:extLst>
                <a:ext uri="{FF2B5EF4-FFF2-40B4-BE49-F238E27FC236}">
                  <a16:creationId xmlns:a16="http://schemas.microsoft.com/office/drawing/2014/main" id="{7849505C-E5C2-47C0-80A8-68FAAFDD3ED7}"/>
                </a:ext>
              </a:extLst>
            </p:cNvPr>
            <p:cNvGrpSpPr/>
            <p:nvPr/>
          </p:nvGrpSpPr>
          <p:grpSpPr>
            <a:xfrm>
              <a:off x="10913128" y="4544291"/>
              <a:ext cx="243440" cy="185324"/>
              <a:chOff x="2502877" y="2643553"/>
              <a:chExt cx="3651737" cy="2779942"/>
            </a:xfrm>
          </p:grpSpPr>
          <p:cxnSp>
            <p:nvCxnSpPr>
              <p:cNvPr id="375" name="Straight Connector 374">
                <a:extLst>
                  <a:ext uri="{FF2B5EF4-FFF2-40B4-BE49-F238E27FC236}">
                    <a16:creationId xmlns:a16="http://schemas.microsoft.com/office/drawing/2014/main" id="{97FBAFAE-03E1-46BA-A231-F769B65074F3}"/>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31220E8-BFB1-4B99-A46B-1B2F2A4AA1CC}"/>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7F583085-35F9-4436-A390-7668EA237BAF}"/>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4494CE73-6E87-443A-931B-128970846A5A}"/>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9" name="Freeform: Shape 581">
                <a:extLst>
                  <a:ext uri="{FF2B5EF4-FFF2-40B4-BE49-F238E27FC236}">
                    <a16:creationId xmlns:a16="http://schemas.microsoft.com/office/drawing/2014/main" id="{6A6A7FD7-4684-4C0D-8146-CF7965A3F904}"/>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326" name="Connector: Elbow 325">
            <a:extLst>
              <a:ext uri="{FF2B5EF4-FFF2-40B4-BE49-F238E27FC236}">
                <a16:creationId xmlns:a16="http://schemas.microsoft.com/office/drawing/2014/main" id="{93184C0D-8B5A-48C7-825B-435B47EAEA33}"/>
              </a:ext>
            </a:extLst>
          </p:cNvPr>
          <p:cNvCxnSpPr>
            <a:cxnSpLocks/>
          </p:cNvCxnSpPr>
          <p:nvPr/>
        </p:nvCxnSpPr>
        <p:spPr>
          <a:xfrm>
            <a:off x="3764689" y="2687613"/>
            <a:ext cx="3194659" cy="621238"/>
          </a:xfrm>
          <a:prstGeom prst="bentConnector3">
            <a:avLst>
              <a:gd name="adj1" fmla="val 50000"/>
            </a:avLst>
          </a:prstGeom>
          <a:ln w="12700">
            <a:solidFill>
              <a:srgbClr val="FF8C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3" name="Connector: Elbow 402">
            <a:extLst>
              <a:ext uri="{FF2B5EF4-FFF2-40B4-BE49-F238E27FC236}">
                <a16:creationId xmlns:a16="http://schemas.microsoft.com/office/drawing/2014/main" id="{988816A1-5F6B-40DE-AAD6-5BFB3152CC6C}"/>
              </a:ext>
            </a:extLst>
          </p:cNvPr>
          <p:cNvCxnSpPr>
            <a:cxnSpLocks/>
          </p:cNvCxnSpPr>
          <p:nvPr/>
        </p:nvCxnSpPr>
        <p:spPr>
          <a:xfrm>
            <a:off x="5362033" y="3344862"/>
            <a:ext cx="9537" cy="1737360"/>
          </a:xfrm>
          <a:prstGeom prst="straightConnector1">
            <a:avLst/>
          </a:prstGeom>
          <a:ln w="12700">
            <a:solidFill>
              <a:schemeClr val="accent3"/>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405" name="Rectangle 404">
            <a:extLst>
              <a:ext uri="{FF2B5EF4-FFF2-40B4-BE49-F238E27FC236}">
                <a16:creationId xmlns:a16="http://schemas.microsoft.com/office/drawing/2014/main" id="{E87B5613-0A8F-41F9-B422-DBA94ED0C444}"/>
              </a:ext>
            </a:extLst>
          </p:cNvPr>
          <p:cNvSpPr/>
          <p:nvPr/>
        </p:nvSpPr>
        <p:spPr>
          <a:xfrm>
            <a:off x="6622767" y="2430325"/>
            <a:ext cx="1777599" cy="414353"/>
          </a:xfrm>
          <a:prstGeom prst="rect">
            <a:avLst/>
          </a:prstGeom>
          <a:solidFill>
            <a:srgbClr val="F7F7F7"/>
          </a:solidFill>
        </p:spPr>
        <p:txBody>
          <a:bodyPr wrap="square">
            <a:spAutoFit/>
          </a:bodyPr>
          <a:lstStyle/>
          <a:p>
            <a:pPr algn="ctr">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Machine Learning Machine Learning Server</a:t>
            </a:r>
          </a:p>
        </p:txBody>
      </p:sp>
      <p:grpSp>
        <p:nvGrpSpPr>
          <p:cNvPr id="406" name="Group 405">
            <a:extLst>
              <a:ext uri="{FF2B5EF4-FFF2-40B4-BE49-F238E27FC236}">
                <a16:creationId xmlns:a16="http://schemas.microsoft.com/office/drawing/2014/main" id="{6CBC1A3C-834F-42D7-9093-7B7A68BB10F0}"/>
              </a:ext>
            </a:extLst>
          </p:cNvPr>
          <p:cNvGrpSpPr/>
          <p:nvPr/>
        </p:nvGrpSpPr>
        <p:grpSpPr>
          <a:xfrm>
            <a:off x="6986256" y="1996595"/>
            <a:ext cx="1050621" cy="387212"/>
            <a:chOff x="6940288" y="2149194"/>
            <a:chExt cx="1053949" cy="388438"/>
          </a:xfrm>
        </p:grpSpPr>
        <p:grpSp>
          <p:nvGrpSpPr>
            <p:cNvPr id="407" name="Group 11">
              <a:extLst>
                <a:ext uri="{FF2B5EF4-FFF2-40B4-BE49-F238E27FC236}">
                  <a16:creationId xmlns:a16="http://schemas.microsoft.com/office/drawing/2014/main" id="{A1380EA6-E723-4088-8D2B-28F1C2CB8A3E}"/>
                </a:ext>
              </a:extLst>
            </p:cNvPr>
            <p:cNvGrpSpPr>
              <a:grpSpLocks noChangeAspect="1"/>
            </p:cNvGrpSpPr>
            <p:nvPr/>
          </p:nvGrpSpPr>
          <p:grpSpPr bwMode="auto">
            <a:xfrm>
              <a:off x="6940288" y="2175492"/>
              <a:ext cx="331708" cy="361326"/>
              <a:chOff x="3861" y="4291602"/>
              <a:chExt cx="112" cy="244433"/>
            </a:xfrm>
          </p:grpSpPr>
          <p:sp>
            <p:nvSpPr>
              <p:cNvPr id="420" name="Freeform 12">
                <a:extLst>
                  <a:ext uri="{FF2B5EF4-FFF2-40B4-BE49-F238E27FC236}">
                    <a16:creationId xmlns:a16="http://schemas.microsoft.com/office/drawing/2014/main" id="{88088256-E0CD-478A-9862-33603FC79C15}"/>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421" name="Line 13">
                <a:extLst>
                  <a:ext uri="{FF2B5EF4-FFF2-40B4-BE49-F238E27FC236}">
                    <a16:creationId xmlns:a16="http://schemas.microsoft.com/office/drawing/2014/main" id="{258820CA-BAF7-49D3-84C5-72532431EF92}"/>
                  </a:ext>
                </a:extLst>
              </p:cNvPr>
              <p:cNvSpPr>
                <a:spLocks noChangeShapeType="1"/>
              </p:cNvSpPr>
              <p:nvPr/>
            </p:nvSpPr>
            <p:spPr bwMode="auto">
              <a:xfrm>
                <a:off x="3874" y="4469918"/>
                <a:ext cx="8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422" name="Line 14">
                <a:extLst>
                  <a:ext uri="{FF2B5EF4-FFF2-40B4-BE49-F238E27FC236}">
                    <a16:creationId xmlns:a16="http://schemas.microsoft.com/office/drawing/2014/main" id="{3C8567E5-9331-4313-9A3D-5A2C5F8C861B}"/>
                  </a:ext>
                </a:extLst>
              </p:cNvPr>
              <p:cNvSpPr>
                <a:spLocks noChangeShapeType="1"/>
              </p:cNvSpPr>
              <p:nvPr/>
            </p:nvSpPr>
            <p:spPr bwMode="auto">
              <a:xfrm>
                <a:off x="3923" y="4335680"/>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423" name="Line 15">
                <a:extLst>
                  <a:ext uri="{FF2B5EF4-FFF2-40B4-BE49-F238E27FC236}">
                    <a16:creationId xmlns:a16="http://schemas.microsoft.com/office/drawing/2014/main" id="{46301300-39A8-4B24-9F4D-E52694E0B913}"/>
                  </a:ext>
                </a:extLst>
              </p:cNvPr>
              <p:cNvSpPr>
                <a:spLocks noChangeShapeType="1"/>
              </p:cNvSpPr>
              <p:nvPr/>
            </p:nvSpPr>
            <p:spPr bwMode="auto">
              <a:xfrm>
                <a:off x="3923" y="4379758"/>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424" name="Line 16">
                <a:extLst>
                  <a:ext uri="{FF2B5EF4-FFF2-40B4-BE49-F238E27FC236}">
                    <a16:creationId xmlns:a16="http://schemas.microsoft.com/office/drawing/2014/main" id="{1E24FCF6-0781-4DF5-93E2-AC9167D1D549}"/>
                  </a:ext>
                </a:extLst>
              </p:cNvPr>
              <p:cNvSpPr>
                <a:spLocks noChangeShapeType="1"/>
              </p:cNvSpPr>
              <p:nvPr/>
            </p:nvSpPr>
            <p:spPr bwMode="auto">
              <a:xfrm>
                <a:off x="3923" y="4425840"/>
                <a:ext cx="2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sp>
            <p:nvSpPr>
              <p:cNvPr id="425" name="Line 17">
                <a:extLst>
                  <a:ext uri="{FF2B5EF4-FFF2-40B4-BE49-F238E27FC236}">
                    <a16:creationId xmlns:a16="http://schemas.microsoft.com/office/drawing/2014/main" id="{0DF4F38F-AE1A-40BB-B213-B09D7D95311A}"/>
                  </a:ext>
                </a:extLst>
              </p:cNvPr>
              <p:cNvSpPr>
                <a:spLocks noChangeShapeType="1"/>
              </p:cNvSpPr>
              <p:nvPr/>
            </p:nvSpPr>
            <p:spPr bwMode="auto">
              <a:xfrm>
                <a:off x="3883" y="4291602"/>
                <a:ext cx="68"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353535"/>
                  </a:solidFill>
                  <a:latin typeface="Segoe UI Semilight"/>
                </a:endParaRPr>
              </a:p>
            </p:txBody>
          </p:sp>
        </p:grpSp>
        <p:grpSp>
          <p:nvGrpSpPr>
            <p:cNvPr id="408" name="Group 407">
              <a:extLst>
                <a:ext uri="{FF2B5EF4-FFF2-40B4-BE49-F238E27FC236}">
                  <a16:creationId xmlns:a16="http://schemas.microsoft.com/office/drawing/2014/main" id="{75904348-8668-4034-90B6-FE1DA94AE389}"/>
                </a:ext>
              </a:extLst>
            </p:cNvPr>
            <p:cNvGrpSpPr/>
            <p:nvPr/>
          </p:nvGrpSpPr>
          <p:grpSpPr>
            <a:xfrm>
              <a:off x="7447295" y="2149194"/>
              <a:ext cx="546942" cy="388438"/>
              <a:chOff x="7565819" y="1911671"/>
              <a:chExt cx="634531" cy="450644"/>
            </a:xfrm>
          </p:grpSpPr>
          <p:grpSp>
            <p:nvGrpSpPr>
              <p:cNvPr id="409" name="Group 4">
                <a:extLst>
                  <a:ext uri="{FF2B5EF4-FFF2-40B4-BE49-F238E27FC236}">
                    <a16:creationId xmlns:a16="http://schemas.microsoft.com/office/drawing/2014/main" id="{A372865B-535B-4CBF-A11E-A7498A5C0FDC}"/>
                  </a:ext>
                </a:extLst>
              </p:cNvPr>
              <p:cNvGrpSpPr>
                <a:grpSpLocks noChangeAspect="1"/>
              </p:cNvGrpSpPr>
              <p:nvPr/>
            </p:nvGrpSpPr>
            <p:grpSpPr bwMode="auto">
              <a:xfrm>
                <a:off x="7565819" y="1911671"/>
                <a:ext cx="634531" cy="450644"/>
                <a:chOff x="3794" y="2083"/>
                <a:chExt cx="245" cy="174"/>
              </a:xfrm>
            </p:grpSpPr>
            <p:sp>
              <p:nvSpPr>
                <p:cNvPr id="417" name="Rectangle 416">
                  <a:extLst>
                    <a:ext uri="{FF2B5EF4-FFF2-40B4-BE49-F238E27FC236}">
                      <a16:creationId xmlns:a16="http://schemas.microsoft.com/office/drawing/2014/main" id="{03620F70-D767-4E51-BBD2-3E4ED80370A8}"/>
                    </a:ext>
                  </a:extLst>
                </p:cNvPr>
                <p:cNvSpPr>
                  <a:spLocks noChangeArrowheads="1"/>
                </p:cNvSpPr>
                <p:nvPr/>
              </p:nvSpPr>
              <p:spPr bwMode="auto">
                <a:xfrm>
                  <a:off x="3794" y="2083"/>
                  <a:ext cx="245" cy="138"/>
                </a:xfrm>
                <a:prstGeom prst="rect">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51304">
                    <a:defRPr/>
                  </a:pPr>
                  <a:endParaRPr lang="en-US" sz="1836">
                    <a:solidFill>
                      <a:srgbClr val="505050"/>
                    </a:solidFill>
                    <a:latin typeface="Segoe UI Semilight"/>
                  </a:endParaRPr>
                </a:p>
              </p:txBody>
            </p:sp>
            <p:sp>
              <p:nvSpPr>
                <p:cNvPr id="418" name="Line 7">
                  <a:extLst>
                    <a:ext uri="{FF2B5EF4-FFF2-40B4-BE49-F238E27FC236}">
                      <a16:creationId xmlns:a16="http://schemas.microsoft.com/office/drawing/2014/main" id="{84F7F5DC-2D9B-4C99-8A6D-62E1076CC5F7}"/>
                    </a:ext>
                  </a:extLst>
                </p:cNvPr>
                <p:cNvSpPr>
                  <a:spLocks noChangeShapeType="1"/>
                </p:cNvSpPr>
                <p:nvPr/>
              </p:nvSpPr>
              <p:spPr bwMode="auto">
                <a:xfrm>
                  <a:off x="3916" y="2221"/>
                  <a:ext cx="0" cy="3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51304">
                    <a:defRPr/>
                  </a:pPr>
                  <a:endParaRPr lang="en-US" sz="1836">
                    <a:solidFill>
                      <a:srgbClr val="505050"/>
                    </a:solidFill>
                    <a:latin typeface="Segoe UI Semilight"/>
                  </a:endParaRPr>
                </a:p>
              </p:txBody>
            </p:sp>
            <p:sp>
              <p:nvSpPr>
                <p:cNvPr id="419" name="Line 8">
                  <a:extLst>
                    <a:ext uri="{FF2B5EF4-FFF2-40B4-BE49-F238E27FC236}">
                      <a16:creationId xmlns:a16="http://schemas.microsoft.com/office/drawing/2014/main" id="{B8BC255C-544C-4A3A-A5E0-BD9EBABF41F0}"/>
                    </a:ext>
                  </a:extLst>
                </p:cNvPr>
                <p:cNvSpPr>
                  <a:spLocks noChangeShapeType="1"/>
                </p:cNvSpPr>
                <p:nvPr/>
              </p:nvSpPr>
              <p:spPr bwMode="auto">
                <a:xfrm>
                  <a:off x="3874" y="2257"/>
                  <a:ext cx="86"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51304">
                    <a:defRPr/>
                  </a:pPr>
                  <a:endParaRPr lang="en-US" sz="1836">
                    <a:solidFill>
                      <a:srgbClr val="505050"/>
                    </a:solidFill>
                    <a:latin typeface="Segoe UI Semilight"/>
                  </a:endParaRPr>
                </a:p>
              </p:txBody>
            </p:sp>
          </p:grpSp>
          <p:grpSp>
            <p:nvGrpSpPr>
              <p:cNvPr id="410" name="Group 4">
                <a:extLst>
                  <a:ext uri="{FF2B5EF4-FFF2-40B4-BE49-F238E27FC236}">
                    <a16:creationId xmlns:a16="http://schemas.microsoft.com/office/drawing/2014/main" id="{E5921695-D707-4870-8C79-C7BE48B663B7}"/>
                  </a:ext>
                </a:extLst>
              </p:cNvPr>
              <p:cNvGrpSpPr>
                <a:grpSpLocks noChangeAspect="1"/>
              </p:cNvGrpSpPr>
              <p:nvPr/>
            </p:nvGrpSpPr>
            <p:grpSpPr bwMode="auto">
              <a:xfrm>
                <a:off x="7937158" y="2020390"/>
                <a:ext cx="190458" cy="139967"/>
                <a:chOff x="4414" y="3673"/>
                <a:chExt cx="298" cy="219"/>
              </a:xfrm>
            </p:grpSpPr>
            <p:sp>
              <p:nvSpPr>
                <p:cNvPr id="414" name="Freeform 5">
                  <a:extLst>
                    <a:ext uri="{FF2B5EF4-FFF2-40B4-BE49-F238E27FC236}">
                      <a16:creationId xmlns:a16="http://schemas.microsoft.com/office/drawing/2014/main" id="{36BC3D21-3409-45FA-88F2-C0EEDC897A0D}"/>
                    </a:ext>
                  </a:extLst>
                </p:cNvPr>
                <p:cNvSpPr>
                  <a:spLocks/>
                </p:cNvSpPr>
                <p:nvPr/>
              </p:nvSpPr>
              <p:spPr bwMode="auto">
                <a:xfrm>
                  <a:off x="4414" y="3673"/>
                  <a:ext cx="298" cy="189"/>
                </a:xfrm>
                <a:custGeom>
                  <a:avLst/>
                  <a:gdLst>
                    <a:gd name="T0" fmla="*/ 1200 w 2400"/>
                    <a:gd name="T1" fmla="*/ 0 h 1527"/>
                    <a:gd name="T2" fmla="*/ 0 w 2400"/>
                    <a:gd name="T3" fmla="*/ 775 h 1527"/>
                    <a:gd name="T4" fmla="*/ 911 w 2400"/>
                    <a:gd name="T5" fmla="*/ 1527 h 1527"/>
                    <a:gd name="T6" fmla="*/ 911 w 2400"/>
                    <a:gd name="T7" fmla="*/ 1329 h 1527"/>
                    <a:gd name="T8" fmla="*/ 472 w 2400"/>
                    <a:gd name="T9" fmla="*/ 860 h 1527"/>
                    <a:gd name="T10" fmla="*/ 1411 w 2400"/>
                    <a:gd name="T11" fmla="*/ 306 h 1527"/>
                    <a:gd name="T12" fmla="*/ 2350 w 2400"/>
                    <a:gd name="T13" fmla="*/ 860 h 1527"/>
                    <a:gd name="T14" fmla="*/ 2087 w 2400"/>
                    <a:gd name="T15" fmla="*/ 1244 h 1527"/>
                    <a:gd name="T16" fmla="*/ 2098 w 2400"/>
                    <a:gd name="T17" fmla="*/ 1265 h 1527"/>
                    <a:gd name="T18" fmla="*/ 2106 w 2400"/>
                    <a:gd name="T19" fmla="*/ 1283 h 1527"/>
                    <a:gd name="T20" fmla="*/ 2400 w 2400"/>
                    <a:gd name="T21" fmla="*/ 775 h 1527"/>
                    <a:gd name="T22" fmla="*/ 1200 w 2400"/>
                    <a:gd name="T23" fmla="*/ 0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0" h="1527">
                      <a:moveTo>
                        <a:pt x="1200" y="0"/>
                      </a:moveTo>
                      <a:cubicBezTo>
                        <a:pt x="537" y="0"/>
                        <a:pt x="0" y="347"/>
                        <a:pt x="0" y="775"/>
                      </a:cubicBezTo>
                      <a:cubicBezTo>
                        <a:pt x="0" y="1139"/>
                        <a:pt x="388" y="1444"/>
                        <a:pt x="911" y="1527"/>
                      </a:cubicBezTo>
                      <a:cubicBezTo>
                        <a:pt x="911" y="1329"/>
                        <a:pt x="911" y="1329"/>
                        <a:pt x="911" y="1329"/>
                      </a:cubicBezTo>
                      <a:cubicBezTo>
                        <a:pt x="647" y="1231"/>
                        <a:pt x="472" y="1058"/>
                        <a:pt x="472" y="860"/>
                      </a:cubicBezTo>
                      <a:cubicBezTo>
                        <a:pt x="472" y="554"/>
                        <a:pt x="892" y="306"/>
                        <a:pt x="1411" y="306"/>
                      </a:cubicBezTo>
                      <a:cubicBezTo>
                        <a:pt x="1930" y="306"/>
                        <a:pt x="2350" y="554"/>
                        <a:pt x="2350" y="860"/>
                      </a:cubicBezTo>
                      <a:cubicBezTo>
                        <a:pt x="2350" y="1009"/>
                        <a:pt x="2250" y="1145"/>
                        <a:pt x="2087" y="1244"/>
                      </a:cubicBezTo>
                      <a:cubicBezTo>
                        <a:pt x="2093" y="1254"/>
                        <a:pt x="2096" y="1262"/>
                        <a:pt x="2098" y="1265"/>
                      </a:cubicBezTo>
                      <a:cubicBezTo>
                        <a:pt x="2101" y="1271"/>
                        <a:pt x="2104" y="1277"/>
                        <a:pt x="2106" y="1283"/>
                      </a:cubicBezTo>
                      <a:cubicBezTo>
                        <a:pt x="2289" y="1147"/>
                        <a:pt x="2400" y="969"/>
                        <a:pt x="2400" y="775"/>
                      </a:cubicBezTo>
                      <a:cubicBezTo>
                        <a:pt x="2400" y="347"/>
                        <a:pt x="1863" y="0"/>
                        <a:pt x="1200" y="0"/>
                      </a:cubicBezTo>
                      <a:close/>
                    </a:path>
                  </a:pathLst>
                </a:custGeom>
                <a:solidFill>
                  <a:srgbClr val="FFFFFF"/>
                </a:solid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sp>
              <p:nvSpPr>
                <p:cNvPr id="415" name="Freeform 6">
                  <a:extLst>
                    <a:ext uri="{FF2B5EF4-FFF2-40B4-BE49-F238E27FC236}">
                      <a16:creationId xmlns:a16="http://schemas.microsoft.com/office/drawing/2014/main" id="{48F262B8-ABCA-46EE-AE28-5DEEE7AC7807}"/>
                    </a:ext>
                  </a:extLst>
                </p:cNvPr>
                <p:cNvSpPr>
                  <a:spLocks/>
                </p:cNvSpPr>
                <p:nvPr/>
              </p:nvSpPr>
              <p:spPr bwMode="auto">
                <a:xfrm>
                  <a:off x="4584" y="3845"/>
                  <a:ext cx="41" cy="19"/>
                </a:xfrm>
                <a:custGeom>
                  <a:avLst/>
                  <a:gdLst>
                    <a:gd name="T0" fmla="*/ 303 w 329"/>
                    <a:gd name="T1" fmla="*/ 0 h 150"/>
                    <a:gd name="T2" fmla="*/ 45 w 329"/>
                    <a:gd name="T3" fmla="*/ 21 h 150"/>
                    <a:gd name="T4" fmla="*/ 0 w 329"/>
                    <a:gd name="T5" fmla="*/ 20 h 150"/>
                    <a:gd name="T6" fmla="*/ 0 w 329"/>
                    <a:gd name="T7" fmla="*/ 150 h 150"/>
                    <a:gd name="T8" fmla="*/ 329 w 329"/>
                    <a:gd name="T9" fmla="*/ 88 h 150"/>
                    <a:gd name="T10" fmla="*/ 323 w 329"/>
                    <a:gd name="T11" fmla="*/ 33 h 150"/>
                    <a:gd name="T12" fmla="*/ 303 w 32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329" h="150">
                      <a:moveTo>
                        <a:pt x="303" y="0"/>
                      </a:moveTo>
                      <a:cubicBezTo>
                        <a:pt x="221" y="14"/>
                        <a:pt x="135" y="21"/>
                        <a:pt x="45" y="21"/>
                      </a:cubicBezTo>
                      <a:cubicBezTo>
                        <a:pt x="30" y="21"/>
                        <a:pt x="15" y="21"/>
                        <a:pt x="0" y="20"/>
                      </a:cubicBezTo>
                      <a:cubicBezTo>
                        <a:pt x="0" y="150"/>
                        <a:pt x="0" y="150"/>
                        <a:pt x="0" y="150"/>
                      </a:cubicBezTo>
                      <a:cubicBezTo>
                        <a:pt x="116" y="139"/>
                        <a:pt x="226" y="118"/>
                        <a:pt x="329" y="88"/>
                      </a:cubicBezTo>
                      <a:cubicBezTo>
                        <a:pt x="327" y="64"/>
                        <a:pt x="325" y="42"/>
                        <a:pt x="323" y="33"/>
                      </a:cubicBezTo>
                      <a:cubicBezTo>
                        <a:pt x="317" y="22"/>
                        <a:pt x="310" y="11"/>
                        <a:pt x="303" y="0"/>
                      </a:cubicBezTo>
                      <a:close/>
                    </a:path>
                  </a:pathLst>
                </a:custGeom>
                <a:solidFill>
                  <a:srgbClr val="FFFFFF"/>
                </a:solid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sp>
              <p:nvSpPr>
                <p:cNvPr id="416" name="Freeform 7">
                  <a:extLst>
                    <a:ext uri="{FF2B5EF4-FFF2-40B4-BE49-F238E27FC236}">
                      <a16:creationId xmlns:a16="http://schemas.microsoft.com/office/drawing/2014/main" id="{2AD14E9A-AB20-49D2-A4CE-05280189CD65}"/>
                    </a:ext>
                  </a:extLst>
                </p:cNvPr>
                <p:cNvSpPr>
                  <a:spLocks noEditPoints="1"/>
                </p:cNvSpPr>
                <p:nvPr/>
              </p:nvSpPr>
              <p:spPr bwMode="auto">
                <a:xfrm>
                  <a:off x="4534" y="3729"/>
                  <a:ext cx="146" cy="163"/>
                </a:xfrm>
                <a:custGeom>
                  <a:avLst/>
                  <a:gdLst>
                    <a:gd name="T0" fmla="*/ 1087 w 1176"/>
                    <a:gd name="T1" fmla="*/ 853 h 1320"/>
                    <a:gd name="T2" fmla="*/ 1085 w 1176"/>
                    <a:gd name="T3" fmla="*/ 848 h 1320"/>
                    <a:gd name="T4" fmla="*/ 1082 w 1176"/>
                    <a:gd name="T5" fmla="*/ 842 h 1320"/>
                    <a:gd name="T6" fmla="*/ 1082 w 1176"/>
                    <a:gd name="T7" fmla="*/ 842 h 1320"/>
                    <a:gd name="T8" fmla="*/ 925 w 1176"/>
                    <a:gd name="T9" fmla="*/ 705 h 1320"/>
                    <a:gd name="T10" fmla="*/ 777 w 1176"/>
                    <a:gd name="T11" fmla="*/ 0 h 1320"/>
                    <a:gd name="T12" fmla="*/ 0 w 1176"/>
                    <a:gd name="T13" fmla="*/ 898 h 1320"/>
                    <a:gd name="T14" fmla="*/ 0 w 1176"/>
                    <a:gd name="T15" fmla="*/ 1320 h 1320"/>
                    <a:gd name="T16" fmla="*/ 343 w 1176"/>
                    <a:gd name="T17" fmla="*/ 1097 h 1320"/>
                    <a:gd name="T18" fmla="*/ 343 w 1176"/>
                    <a:gd name="T19" fmla="*/ 835 h 1320"/>
                    <a:gd name="T20" fmla="*/ 706 w 1176"/>
                    <a:gd name="T21" fmla="*/ 860 h 1320"/>
                    <a:gd name="T22" fmla="*/ 771 w 1176"/>
                    <a:gd name="T23" fmla="*/ 950 h 1320"/>
                    <a:gd name="T24" fmla="*/ 774 w 1176"/>
                    <a:gd name="T25" fmla="*/ 955 h 1320"/>
                    <a:gd name="T26" fmla="*/ 775 w 1176"/>
                    <a:gd name="T27" fmla="*/ 957 h 1320"/>
                    <a:gd name="T28" fmla="*/ 775 w 1176"/>
                    <a:gd name="T29" fmla="*/ 959 h 1320"/>
                    <a:gd name="T30" fmla="*/ 776 w 1176"/>
                    <a:gd name="T31" fmla="*/ 962 h 1320"/>
                    <a:gd name="T32" fmla="*/ 777 w 1176"/>
                    <a:gd name="T33" fmla="*/ 964 h 1320"/>
                    <a:gd name="T34" fmla="*/ 777 w 1176"/>
                    <a:gd name="T35" fmla="*/ 967 h 1320"/>
                    <a:gd name="T36" fmla="*/ 778 w 1176"/>
                    <a:gd name="T37" fmla="*/ 971 h 1320"/>
                    <a:gd name="T38" fmla="*/ 778 w 1176"/>
                    <a:gd name="T39" fmla="*/ 974 h 1320"/>
                    <a:gd name="T40" fmla="*/ 779 w 1176"/>
                    <a:gd name="T41" fmla="*/ 978 h 1320"/>
                    <a:gd name="T42" fmla="*/ 779 w 1176"/>
                    <a:gd name="T43" fmla="*/ 983 h 1320"/>
                    <a:gd name="T44" fmla="*/ 780 w 1176"/>
                    <a:gd name="T45" fmla="*/ 987 h 1320"/>
                    <a:gd name="T46" fmla="*/ 780 w 1176"/>
                    <a:gd name="T47" fmla="*/ 992 h 1320"/>
                    <a:gd name="T48" fmla="*/ 781 w 1176"/>
                    <a:gd name="T49" fmla="*/ 997 h 1320"/>
                    <a:gd name="T50" fmla="*/ 781 w 1176"/>
                    <a:gd name="T51" fmla="*/ 1003 h 1320"/>
                    <a:gd name="T52" fmla="*/ 783 w 1176"/>
                    <a:gd name="T53" fmla="*/ 1014 h 1320"/>
                    <a:gd name="T54" fmla="*/ 1176 w 1176"/>
                    <a:gd name="T55" fmla="*/ 1320 h 1320"/>
                    <a:gd name="T56" fmla="*/ 1089 w 1176"/>
                    <a:gd name="T57" fmla="*/ 859 h 1320"/>
                    <a:gd name="T58" fmla="*/ 344 w 1176"/>
                    <a:gd name="T59" fmla="*/ 567 h 1320"/>
                    <a:gd name="T60" fmla="*/ 647 w 1176"/>
                    <a:gd name="T61" fmla="*/ 286 h 1320"/>
                    <a:gd name="T62" fmla="*/ 647 w 1176"/>
                    <a:gd name="T63" fmla="*/ 567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6" h="1320">
                      <a:moveTo>
                        <a:pt x="1089" y="859"/>
                      </a:moveTo>
                      <a:cubicBezTo>
                        <a:pt x="1088" y="857"/>
                        <a:pt x="1088" y="855"/>
                        <a:pt x="1087" y="853"/>
                      </a:cubicBezTo>
                      <a:cubicBezTo>
                        <a:pt x="1087" y="853"/>
                        <a:pt x="1087" y="853"/>
                        <a:pt x="1087" y="853"/>
                      </a:cubicBezTo>
                      <a:cubicBezTo>
                        <a:pt x="1086" y="851"/>
                        <a:pt x="1086" y="849"/>
                        <a:pt x="1085" y="848"/>
                      </a:cubicBezTo>
                      <a:cubicBezTo>
                        <a:pt x="1085" y="847"/>
                        <a:pt x="1084" y="847"/>
                        <a:pt x="1084" y="846"/>
                      </a:cubicBezTo>
                      <a:cubicBezTo>
                        <a:pt x="1084" y="845"/>
                        <a:pt x="1083" y="843"/>
                        <a:pt x="1082" y="842"/>
                      </a:cubicBezTo>
                      <a:cubicBezTo>
                        <a:pt x="1082" y="842"/>
                        <a:pt x="1082" y="842"/>
                        <a:pt x="1082" y="842"/>
                      </a:cubicBezTo>
                      <a:cubicBezTo>
                        <a:pt x="1082" y="842"/>
                        <a:pt x="1082" y="842"/>
                        <a:pt x="1082" y="842"/>
                      </a:cubicBezTo>
                      <a:cubicBezTo>
                        <a:pt x="1079" y="837"/>
                        <a:pt x="1051" y="780"/>
                        <a:pt x="1021" y="752"/>
                      </a:cubicBezTo>
                      <a:cubicBezTo>
                        <a:pt x="989" y="723"/>
                        <a:pt x="925" y="705"/>
                        <a:pt x="925" y="705"/>
                      </a:cubicBezTo>
                      <a:cubicBezTo>
                        <a:pt x="925" y="705"/>
                        <a:pt x="1131" y="702"/>
                        <a:pt x="1131" y="355"/>
                      </a:cubicBezTo>
                      <a:cubicBezTo>
                        <a:pt x="1131" y="7"/>
                        <a:pt x="777" y="0"/>
                        <a:pt x="777" y="0"/>
                      </a:cubicBezTo>
                      <a:cubicBezTo>
                        <a:pt x="777" y="0"/>
                        <a:pt x="777" y="0"/>
                        <a:pt x="0" y="0"/>
                      </a:cubicBezTo>
                      <a:cubicBezTo>
                        <a:pt x="0" y="0"/>
                        <a:pt x="0" y="0"/>
                        <a:pt x="0" y="898"/>
                      </a:cubicBezTo>
                      <a:cubicBezTo>
                        <a:pt x="0" y="957"/>
                        <a:pt x="0" y="1019"/>
                        <a:pt x="0" y="1085"/>
                      </a:cubicBezTo>
                      <a:cubicBezTo>
                        <a:pt x="0" y="1159"/>
                        <a:pt x="0" y="1237"/>
                        <a:pt x="0" y="1320"/>
                      </a:cubicBezTo>
                      <a:cubicBezTo>
                        <a:pt x="0" y="1320"/>
                        <a:pt x="0" y="1320"/>
                        <a:pt x="343" y="1320"/>
                      </a:cubicBezTo>
                      <a:cubicBezTo>
                        <a:pt x="343" y="1320"/>
                        <a:pt x="343" y="1320"/>
                        <a:pt x="343" y="1097"/>
                      </a:cubicBezTo>
                      <a:cubicBezTo>
                        <a:pt x="343" y="1058"/>
                        <a:pt x="343" y="1013"/>
                        <a:pt x="343" y="961"/>
                      </a:cubicBezTo>
                      <a:cubicBezTo>
                        <a:pt x="343" y="923"/>
                        <a:pt x="343" y="881"/>
                        <a:pt x="343" y="835"/>
                      </a:cubicBezTo>
                      <a:cubicBezTo>
                        <a:pt x="343" y="835"/>
                        <a:pt x="628" y="835"/>
                        <a:pt x="642" y="835"/>
                      </a:cubicBezTo>
                      <a:cubicBezTo>
                        <a:pt x="664" y="835"/>
                        <a:pt x="685" y="842"/>
                        <a:pt x="706" y="860"/>
                      </a:cubicBezTo>
                      <a:cubicBezTo>
                        <a:pt x="725" y="875"/>
                        <a:pt x="746" y="907"/>
                        <a:pt x="761" y="932"/>
                      </a:cubicBezTo>
                      <a:cubicBezTo>
                        <a:pt x="765" y="938"/>
                        <a:pt x="768" y="944"/>
                        <a:pt x="771" y="950"/>
                      </a:cubicBezTo>
                      <a:cubicBezTo>
                        <a:pt x="771" y="950"/>
                        <a:pt x="771" y="950"/>
                        <a:pt x="771" y="950"/>
                      </a:cubicBezTo>
                      <a:cubicBezTo>
                        <a:pt x="772" y="952"/>
                        <a:pt x="773" y="953"/>
                        <a:pt x="774" y="955"/>
                      </a:cubicBezTo>
                      <a:cubicBezTo>
                        <a:pt x="774" y="955"/>
                        <a:pt x="774" y="956"/>
                        <a:pt x="775" y="956"/>
                      </a:cubicBezTo>
                      <a:cubicBezTo>
                        <a:pt x="775" y="957"/>
                        <a:pt x="775" y="957"/>
                        <a:pt x="775" y="957"/>
                      </a:cubicBezTo>
                      <a:cubicBezTo>
                        <a:pt x="775" y="957"/>
                        <a:pt x="775" y="958"/>
                        <a:pt x="775" y="958"/>
                      </a:cubicBezTo>
                      <a:cubicBezTo>
                        <a:pt x="775" y="958"/>
                        <a:pt x="775" y="959"/>
                        <a:pt x="775" y="959"/>
                      </a:cubicBezTo>
                      <a:cubicBezTo>
                        <a:pt x="775" y="959"/>
                        <a:pt x="776" y="960"/>
                        <a:pt x="776" y="960"/>
                      </a:cubicBezTo>
                      <a:cubicBezTo>
                        <a:pt x="776" y="961"/>
                        <a:pt x="776" y="961"/>
                        <a:pt x="776" y="962"/>
                      </a:cubicBezTo>
                      <a:cubicBezTo>
                        <a:pt x="776" y="962"/>
                        <a:pt x="776" y="962"/>
                        <a:pt x="776" y="963"/>
                      </a:cubicBezTo>
                      <a:cubicBezTo>
                        <a:pt x="776" y="963"/>
                        <a:pt x="776" y="964"/>
                        <a:pt x="777" y="964"/>
                      </a:cubicBezTo>
                      <a:cubicBezTo>
                        <a:pt x="777" y="965"/>
                        <a:pt x="777" y="965"/>
                        <a:pt x="777" y="965"/>
                      </a:cubicBezTo>
                      <a:cubicBezTo>
                        <a:pt x="777" y="966"/>
                        <a:pt x="777" y="967"/>
                        <a:pt x="777" y="967"/>
                      </a:cubicBezTo>
                      <a:cubicBezTo>
                        <a:pt x="777" y="968"/>
                        <a:pt x="777" y="968"/>
                        <a:pt x="777" y="968"/>
                      </a:cubicBezTo>
                      <a:cubicBezTo>
                        <a:pt x="777" y="969"/>
                        <a:pt x="777" y="970"/>
                        <a:pt x="778" y="971"/>
                      </a:cubicBezTo>
                      <a:cubicBezTo>
                        <a:pt x="778" y="971"/>
                        <a:pt x="778" y="971"/>
                        <a:pt x="778" y="972"/>
                      </a:cubicBezTo>
                      <a:cubicBezTo>
                        <a:pt x="778" y="973"/>
                        <a:pt x="778" y="974"/>
                        <a:pt x="778" y="974"/>
                      </a:cubicBezTo>
                      <a:cubicBezTo>
                        <a:pt x="778" y="975"/>
                        <a:pt x="778" y="975"/>
                        <a:pt x="778" y="975"/>
                      </a:cubicBezTo>
                      <a:cubicBezTo>
                        <a:pt x="778" y="976"/>
                        <a:pt x="779" y="977"/>
                        <a:pt x="779" y="978"/>
                      </a:cubicBezTo>
                      <a:cubicBezTo>
                        <a:pt x="779" y="979"/>
                        <a:pt x="779" y="979"/>
                        <a:pt x="779" y="979"/>
                      </a:cubicBezTo>
                      <a:cubicBezTo>
                        <a:pt x="779" y="981"/>
                        <a:pt x="779" y="982"/>
                        <a:pt x="779" y="983"/>
                      </a:cubicBezTo>
                      <a:cubicBezTo>
                        <a:pt x="779" y="983"/>
                        <a:pt x="779" y="983"/>
                        <a:pt x="779" y="984"/>
                      </a:cubicBezTo>
                      <a:cubicBezTo>
                        <a:pt x="780" y="985"/>
                        <a:pt x="780" y="986"/>
                        <a:pt x="780" y="987"/>
                      </a:cubicBezTo>
                      <a:cubicBezTo>
                        <a:pt x="780" y="988"/>
                        <a:pt x="780" y="988"/>
                        <a:pt x="780" y="988"/>
                      </a:cubicBezTo>
                      <a:cubicBezTo>
                        <a:pt x="780" y="989"/>
                        <a:pt x="780" y="991"/>
                        <a:pt x="780" y="992"/>
                      </a:cubicBezTo>
                      <a:cubicBezTo>
                        <a:pt x="780" y="992"/>
                        <a:pt x="780" y="993"/>
                        <a:pt x="780" y="993"/>
                      </a:cubicBezTo>
                      <a:cubicBezTo>
                        <a:pt x="781" y="994"/>
                        <a:pt x="781" y="996"/>
                        <a:pt x="781" y="997"/>
                      </a:cubicBezTo>
                      <a:cubicBezTo>
                        <a:pt x="781" y="997"/>
                        <a:pt x="781" y="998"/>
                        <a:pt x="781" y="998"/>
                      </a:cubicBezTo>
                      <a:cubicBezTo>
                        <a:pt x="781" y="1000"/>
                        <a:pt x="781" y="1001"/>
                        <a:pt x="781" y="1003"/>
                      </a:cubicBezTo>
                      <a:cubicBezTo>
                        <a:pt x="781" y="1003"/>
                        <a:pt x="781" y="1003"/>
                        <a:pt x="781" y="1003"/>
                      </a:cubicBezTo>
                      <a:cubicBezTo>
                        <a:pt x="782" y="1007"/>
                        <a:pt x="782" y="1010"/>
                        <a:pt x="783" y="1014"/>
                      </a:cubicBezTo>
                      <a:cubicBezTo>
                        <a:pt x="791" y="1108"/>
                        <a:pt x="802" y="1282"/>
                        <a:pt x="826" y="1320"/>
                      </a:cubicBezTo>
                      <a:cubicBezTo>
                        <a:pt x="826" y="1320"/>
                        <a:pt x="826" y="1320"/>
                        <a:pt x="1176" y="1320"/>
                      </a:cubicBezTo>
                      <a:cubicBezTo>
                        <a:pt x="1098" y="1243"/>
                        <a:pt x="1116" y="952"/>
                        <a:pt x="1089" y="860"/>
                      </a:cubicBezTo>
                      <a:cubicBezTo>
                        <a:pt x="1089" y="860"/>
                        <a:pt x="1089" y="859"/>
                        <a:pt x="1089" y="859"/>
                      </a:cubicBezTo>
                      <a:close/>
                      <a:moveTo>
                        <a:pt x="647" y="567"/>
                      </a:moveTo>
                      <a:cubicBezTo>
                        <a:pt x="647" y="567"/>
                        <a:pt x="647" y="567"/>
                        <a:pt x="344" y="567"/>
                      </a:cubicBezTo>
                      <a:cubicBezTo>
                        <a:pt x="344" y="567"/>
                        <a:pt x="344" y="567"/>
                        <a:pt x="344" y="286"/>
                      </a:cubicBezTo>
                      <a:cubicBezTo>
                        <a:pt x="344" y="286"/>
                        <a:pt x="344" y="286"/>
                        <a:pt x="647" y="286"/>
                      </a:cubicBezTo>
                      <a:cubicBezTo>
                        <a:pt x="647" y="286"/>
                        <a:pt x="788" y="279"/>
                        <a:pt x="788" y="424"/>
                      </a:cubicBezTo>
                      <a:cubicBezTo>
                        <a:pt x="788" y="566"/>
                        <a:pt x="647" y="567"/>
                        <a:pt x="647" y="567"/>
                      </a:cubicBezTo>
                      <a:close/>
                    </a:path>
                  </a:pathLst>
                </a:custGeom>
                <a:solidFill>
                  <a:srgbClr val="FFFFFF"/>
                </a:solid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grpSp>
          <p:grpSp>
            <p:nvGrpSpPr>
              <p:cNvPr id="411" name="Group 10">
                <a:extLst>
                  <a:ext uri="{FF2B5EF4-FFF2-40B4-BE49-F238E27FC236}">
                    <a16:creationId xmlns:a16="http://schemas.microsoft.com/office/drawing/2014/main" id="{637C3E40-BDC6-4C00-AF23-D0CA3A1E0927}"/>
                  </a:ext>
                </a:extLst>
              </p:cNvPr>
              <p:cNvGrpSpPr>
                <a:grpSpLocks noChangeAspect="1"/>
              </p:cNvGrpSpPr>
              <p:nvPr/>
            </p:nvGrpSpPr>
            <p:grpSpPr bwMode="auto">
              <a:xfrm>
                <a:off x="7658403" y="1996097"/>
                <a:ext cx="206022" cy="205666"/>
                <a:chOff x="3736" y="1960"/>
                <a:chExt cx="581" cy="580"/>
              </a:xfrm>
              <a:noFill/>
            </p:grpSpPr>
            <p:sp>
              <p:nvSpPr>
                <p:cNvPr id="412" name="Freeform 11">
                  <a:extLst>
                    <a:ext uri="{FF2B5EF4-FFF2-40B4-BE49-F238E27FC236}">
                      <a16:creationId xmlns:a16="http://schemas.microsoft.com/office/drawing/2014/main" id="{2FBDEB16-0CEE-40DC-98C8-2846E21B1B07}"/>
                    </a:ext>
                  </a:extLst>
                </p:cNvPr>
                <p:cNvSpPr>
                  <a:spLocks noEditPoints="1"/>
                </p:cNvSpPr>
                <p:nvPr/>
              </p:nvSpPr>
              <p:spPr bwMode="auto">
                <a:xfrm>
                  <a:off x="3736" y="1960"/>
                  <a:ext cx="428" cy="425"/>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sp>
              <p:nvSpPr>
                <p:cNvPr id="413" name="Freeform 12">
                  <a:extLst>
                    <a:ext uri="{FF2B5EF4-FFF2-40B4-BE49-F238E27FC236}">
                      <a16:creationId xmlns:a16="http://schemas.microsoft.com/office/drawing/2014/main" id="{35D6E577-3F22-44E3-A5A9-D7C633BCEC53}"/>
                    </a:ext>
                  </a:extLst>
                </p:cNvPr>
                <p:cNvSpPr>
                  <a:spLocks noEditPoints="1"/>
                </p:cNvSpPr>
                <p:nvPr/>
              </p:nvSpPr>
              <p:spPr bwMode="auto">
                <a:xfrm>
                  <a:off x="3888" y="2106"/>
                  <a:ext cx="429" cy="434"/>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w="9525">
                  <a:solidFill>
                    <a:schemeClr val="tx1"/>
                  </a:solidFill>
                  <a:round/>
                  <a:headEnd/>
                  <a:tailEnd/>
                </a:ln>
              </p:spPr>
              <p:txBody>
                <a:bodyPr vert="horz" wrap="square" lIns="93260" tIns="46630" rIns="93260" bIns="46630" numCol="1" anchor="t" anchorCtr="0" compatLnSpc="1">
                  <a:prstTxWarp prst="textNoShape">
                    <a:avLst/>
                  </a:prstTxWarp>
                </a:bodyPr>
                <a:lstStyle/>
                <a:p>
                  <a:endParaRPr lang="en-US" sz="1836"/>
                </a:p>
              </p:txBody>
            </p:sp>
          </p:grpSp>
        </p:grpSp>
      </p:grpSp>
      <p:grpSp>
        <p:nvGrpSpPr>
          <p:cNvPr id="2" name="Group 1">
            <a:extLst>
              <a:ext uri="{FF2B5EF4-FFF2-40B4-BE49-F238E27FC236}">
                <a16:creationId xmlns:a16="http://schemas.microsoft.com/office/drawing/2014/main" id="{36A80424-A0E2-47AB-BBCC-56C4C72342A4}"/>
              </a:ext>
            </a:extLst>
          </p:cNvPr>
          <p:cNvGrpSpPr/>
          <p:nvPr/>
        </p:nvGrpSpPr>
        <p:grpSpPr>
          <a:xfrm>
            <a:off x="472220" y="3222597"/>
            <a:ext cx="1175668" cy="828177"/>
            <a:chOff x="455375" y="3142611"/>
            <a:chExt cx="1152720" cy="812012"/>
          </a:xfrm>
        </p:grpSpPr>
        <p:sp>
          <p:nvSpPr>
            <p:cNvPr id="427" name="TextBox 426">
              <a:extLst>
                <a:ext uri="{FF2B5EF4-FFF2-40B4-BE49-F238E27FC236}">
                  <a16:creationId xmlns:a16="http://schemas.microsoft.com/office/drawing/2014/main" id="{44133919-F6A4-4907-AE4E-98A5D5DE908E}"/>
                </a:ext>
              </a:extLst>
            </p:cNvPr>
            <p:cNvSpPr txBox="1"/>
            <p:nvPr/>
          </p:nvSpPr>
          <p:spPr>
            <a:xfrm>
              <a:off x="455375" y="3548358"/>
              <a:ext cx="1152720" cy="406265"/>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pPr>
                <a:buSzPct val="90000"/>
                <a:defRPr/>
              </a:pPr>
              <a:r>
                <a:rPr lang="en-US" sz="1020" dirty="0">
                  <a:solidFill>
                    <a:schemeClr val="tx1"/>
                  </a:solidFill>
                </a:rPr>
                <a:t>Sensors and IoT</a:t>
              </a:r>
            </a:p>
            <a:p>
              <a:pPr>
                <a:buSzPct val="90000"/>
                <a:defRPr/>
              </a:pPr>
              <a:r>
                <a:rPr lang="en-US" sz="1020" dirty="0">
                  <a:solidFill>
                    <a:schemeClr val="tx1"/>
                  </a:solidFill>
                </a:rPr>
                <a:t>(unstructured)</a:t>
              </a:r>
            </a:p>
          </p:txBody>
        </p:sp>
        <p:grpSp>
          <p:nvGrpSpPr>
            <p:cNvPr id="428" name="Group 427">
              <a:extLst>
                <a:ext uri="{FF2B5EF4-FFF2-40B4-BE49-F238E27FC236}">
                  <a16:creationId xmlns:a16="http://schemas.microsoft.com/office/drawing/2014/main" id="{67FB6FCF-0EE6-4314-9CCE-F6D8B169E6DD}"/>
                </a:ext>
              </a:extLst>
            </p:cNvPr>
            <p:cNvGrpSpPr/>
            <p:nvPr/>
          </p:nvGrpSpPr>
          <p:grpSpPr>
            <a:xfrm>
              <a:off x="922245" y="3142611"/>
              <a:ext cx="218978" cy="364193"/>
              <a:chOff x="583418" y="2434415"/>
              <a:chExt cx="218978" cy="364193"/>
            </a:xfrm>
          </p:grpSpPr>
          <p:grpSp>
            <p:nvGrpSpPr>
              <p:cNvPr id="429" name="Group 428">
                <a:extLst>
                  <a:ext uri="{FF2B5EF4-FFF2-40B4-BE49-F238E27FC236}">
                    <a16:creationId xmlns:a16="http://schemas.microsoft.com/office/drawing/2014/main" id="{F97A9BFC-CDBB-4FD0-A071-7879F1AC6169}"/>
                  </a:ext>
                </a:extLst>
              </p:cNvPr>
              <p:cNvGrpSpPr/>
              <p:nvPr/>
            </p:nvGrpSpPr>
            <p:grpSpPr>
              <a:xfrm>
                <a:off x="630213" y="2531194"/>
                <a:ext cx="125390" cy="137950"/>
                <a:chOff x="6053699" y="2879832"/>
                <a:chExt cx="279256" cy="307228"/>
              </a:xfrm>
            </p:grpSpPr>
            <p:sp>
              <p:nvSpPr>
                <p:cNvPr id="431" name="Freeform: Shape 843">
                  <a:extLst>
                    <a:ext uri="{FF2B5EF4-FFF2-40B4-BE49-F238E27FC236}">
                      <a16:creationId xmlns:a16="http://schemas.microsoft.com/office/drawing/2014/main" id="{0D163FC4-3572-48F9-81E2-2B0676DC6A51}"/>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32" name="Straight Connector 431">
                  <a:extLst>
                    <a:ext uri="{FF2B5EF4-FFF2-40B4-BE49-F238E27FC236}">
                      <a16:creationId xmlns:a16="http://schemas.microsoft.com/office/drawing/2014/main" id="{D6A8A302-6A0E-4E21-BD0A-656652A0755B}"/>
                    </a:ext>
                  </a:extLst>
                </p:cNvPr>
                <p:cNvCxnSpPr>
                  <a:cxnSpLocks/>
                </p:cNvCxnSpPr>
                <p:nvPr/>
              </p:nvCxnSpPr>
              <p:spPr>
                <a:xfrm>
                  <a:off x="6053699" y="2956449"/>
                  <a:ext cx="139628" cy="7699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E4060FC3-BDAD-4B90-A5FD-069F607B6006}"/>
                    </a:ext>
                  </a:extLst>
                </p:cNvPr>
                <p:cNvCxnSpPr>
                  <a:cxnSpLocks/>
                </p:cNvCxnSpPr>
                <p:nvPr/>
              </p:nvCxnSpPr>
              <p:spPr>
                <a:xfrm flipV="1">
                  <a:off x="6193327" y="2956449"/>
                  <a:ext cx="139628" cy="7699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42D2D43D-AC06-48DF-85BC-029F22201954}"/>
                    </a:ext>
                  </a:extLst>
                </p:cNvPr>
                <p:cNvCxnSpPr>
                  <a:cxnSpLocks/>
                </p:cNvCxnSpPr>
                <p:nvPr/>
              </p:nvCxnSpPr>
              <p:spPr>
                <a:xfrm flipV="1">
                  <a:off x="6193327" y="3033446"/>
                  <a:ext cx="0" cy="153614"/>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0" name="Freeform 5">
                <a:extLst>
                  <a:ext uri="{FF2B5EF4-FFF2-40B4-BE49-F238E27FC236}">
                    <a16:creationId xmlns:a16="http://schemas.microsoft.com/office/drawing/2014/main" id="{E3417C25-9E94-4AFB-B5A7-387EBDF141B9}"/>
                  </a:ext>
                </a:extLst>
              </p:cNvPr>
              <p:cNvSpPr>
                <a:spLocks noEditPoints="1"/>
              </p:cNvSpPr>
              <p:nvPr/>
            </p:nvSpPr>
            <p:spPr bwMode="auto">
              <a:xfrm>
                <a:off x="583418" y="2434415"/>
                <a:ext cx="218978" cy="36419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latin typeface="Segoe UI Semilight"/>
                </a:endParaRPr>
              </a:p>
            </p:txBody>
          </p:sp>
        </p:grpSp>
      </p:grpSp>
      <p:sp>
        <p:nvSpPr>
          <p:cNvPr id="435" name="Rectangle 434">
            <a:extLst>
              <a:ext uri="{FF2B5EF4-FFF2-40B4-BE49-F238E27FC236}">
                <a16:creationId xmlns:a16="http://schemas.microsoft.com/office/drawing/2014/main" id="{82905F8B-D3A5-4817-B4B5-7B55779ABE45}"/>
              </a:ext>
            </a:extLst>
          </p:cNvPr>
          <p:cNvSpPr/>
          <p:nvPr/>
        </p:nvSpPr>
        <p:spPr>
          <a:xfrm>
            <a:off x="2362257" y="3463174"/>
            <a:ext cx="1653529" cy="254262"/>
          </a:xfrm>
          <a:prstGeom prst="rect">
            <a:avLst/>
          </a:prstGeom>
        </p:spPr>
        <p:txBody>
          <a:bodyPr wrap="square">
            <a:spAutoFit/>
          </a:bodyPr>
          <a:lstStyle/>
          <a:p>
            <a:pPr algn="ctr">
              <a:buSzPct val="90000"/>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HDInsight (Kafka)</a:t>
            </a:r>
          </a:p>
        </p:txBody>
      </p:sp>
      <p:sp>
        <p:nvSpPr>
          <p:cNvPr id="436" name="Rectangle 435">
            <a:extLst>
              <a:ext uri="{FF2B5EF4-FFF2-40B4-BE49-F238E27FC236}">
                <a16:creationId xmlns:a16="http://schemas.microsoft.com/office/drawing/2014/main" id="{DC6C20A1-A59F-4FEF-B33C-C95DA841DED4}"/>
              </a:ext>
            </a:extLst>
          </p:cNvPr>
          <p:cNvSpPr/>
          <p:nvPr/>
        </p:nvSpPr>
        <p:spPr>
          <a:xfrm>
            <a:off x="2673355" y="2568239"/>
            <a:ext cx="1059752" cy="254262"/>
          </a:xfrm>
          <a:prstGeom prst="rect">
            <a:avLst/>
          </a:prstGeom>
        </p:spPr>
        <p:txBody>
          <a:bodyPr wrap="none">
            <a:spAutoFit/>
          </a:bodyPr>
          <a:lstStyle/>
          <a:p>
            <a:pPr algn="ctr">
              <a:buSzPct val="90000"/>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IoT Hub</a:t>
            </a:r>
          </a:p>
        </p:txBody>
      </p:sp>
      <p:grpSp>
        <p:nvGrpSpPr>
          <p:cNvPr id="437" name="Group 436">
            <a:extLst>
              <a:ext uri="{FF2B5EF4-FFF2-40B4-BE49-F238E27FC236}">
                <a16:creationId xmlns:a16="http://schemas.microsoft.com/office/drawing/2014/main" id="{78524919-E26E-4E2F-8F18-7609524503E0}"/>
              </a:ext>
            </a:extLst>
          </p:cNvPr>
          <p:cNvGrpSpPr/>
          <p:nvPr/>
        </p:nvGrpSpPr>
        <p:grpSpPr>
          <a:xfrm>
            <a:off x="3064913" y="2982016"/>
            <a:ext cx="280632" cy="476737"/>
            <a:chOff x="10668000" y="1393825"/>
            <a:chExt cx="527050" cy="895350"/>
          </a:xfrm>
        </p:grpSpPr>
        <p:sp>
          <p:nvSpPr>
            <p:cNvPr id="438" name="Oval 437">
              <a:extLst>
                <a:ext uri="{FF2B5EF4-FFF2-40B4-BE49-F238E27FC236}">
                  <a16:creationId xmlns:a16="http://schemas.microsoft.com/office/drawing/2014/main" id="{479E1949-F256-4282-9B8B-06D4A0939691}"/>
                </a:ext>
              </a:extLst>
            </p:cNvPr>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39" name="Oval 438">
              <a:extLst>
                <a:ext uri="{FF2B5EF4-FFF2-40B4-BE49-F238E27FC236}">
                  <a16:creationId xmlns:a16="http://schemas.microsoft.com/office/drawing/2014/main" id="{406511D0-99C3-4685-ABF7-3112FD512D5C}"/>
                </a:ext>
              </a:extLst>
            </p:cNvPr>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40" name="Oval 439">
              <a:extLst>
                <a:ext uri="{FF2B5EF4-FFF2-40B4-BE49-F238E27FC236}">
                  <a16:creationId xmlns:a16="http://schemas.microsoft.com/office/drawing/2014/main" id="{18C21DAC-BEBC-4173-9555-4838232DC5E7}"/>
                </a:ext>
              </a:extLst>
            </p:cNvPr>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41" name="Oval 440">
              <a:extLst>
                <a:ext uri="{FF2B5EF4-FFF2-40B4-BE49-F238E27FC236}">
                  <a16:creationId xmlns:a16="http://schemas.microsoft.com/office/drawing/2014/main" id="{6D5D021E-0D1D-4C72-9CF3-0F26E0623A29}"/>
                </a:ext>
              </a:extLst>
            </p:cNvPr>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42" name="Oval 441">
              <a:extLst>
                <a:ext uri="{FF2B5EF4-FFF2-40B4-BE49-F238E27FC236}">
                  <a16:creationId xmlns:a16="http://schemas.microsoft.com/office/drawing/2014/main" id="{3735B152-E7E7-4A98-BC54-ED42A5597E46}"/>
                </a:ext>
              </a:extLst>
            </p:cNvPr>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43" name="Straight Connector 442">
              <a:extLst>
                <a:ext uri="{FF2B5EF4-FFF2-40B4-BE49-F238E27FC236}">
                  <a16:creationId xmlns:a16="http://schemas.microsoft.com/office/drawing/2014/main" id="{EFA99B02-74E0-4ED1-9A89-0FF72980F0E3}"/>
                </a:ext>
              </a:extLst>
            </p:cNvPr>
            <p:cNvCxnSpPr/>
            <p:nvPr/>
          </p:nvCxnSpPr>
          <p:spPr>
            <a:xfrm>
              <a:off x="10791825" y="1597025"/>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51EB8C61-5230-4055-BBDE-8309B0ECBDA6}"/>
                </a:ext>
              </a:extLst>
            </p:cNvPr>
            <p:cNvCxnSpPr/>
            <p:nvPr/>
          </p:nvCxnSpPr>
          <p:spPr>
            <a:xfrm>
              <a:off x="10791825" y="1966190"/>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645AFA03-84D9-4288-8E1E-83346C3F00AC}"/>
                </a:ext>
              </a:extLst>
            </p:cNvPr>
            <p:cNvCxnSpPr/>
            <p:nvPr/>
          </p:nvCxnSpPr>
          <p:spPr>
            <a:xfrm flipH="1">
              <a:off x="10895906" y="1717148"/>
              <a:ext cx="109141" cy="614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2A74E1DB-21F7-4160-94D2-7BDF4CC8BFD2}"/>
                </a:ext>
              </a:extLst>
            </p:cNvPr>
            <p:cNvCxnSpPr/>
            <p:nvPr/>
          </p:nvCxnSpPr>
          <p:spPr>
            <a:xfrm>
              <a:off x="10905558" y="1903102"/>
              <a:ext cx="101228" cy="569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BB478EF7-B9CF-4CEE-8024-B907DF6448B6}"/>
              </a:ext>
            </a:extLst>
          </p:cNvPr>
          <p:cNvGrpSpPr/>
          <p:nvPr/>
        </p:nvGrpSpPr>
        <p:grpSpPr>
          <a:xfrm>
            <a:off x="2968585" y="2058864"/>
            <a:ext cx="456835" cy="470012"/>
            <a:chOff x="3272918" y="2187342"/>
            <a:chExt cx="485126" cy="499120"/>
          </a:xfrm>
        </p:grpSpPr>
        <p:sp>
          <p:nvSpPr>
            <p:cNvPr id="448" name="Oval 447">
              <a:extLst>
                <a:ext uri="{FF2B5EF4-FFF2-40B4-BE49-F238E27FC236}">
                  <a16:creationId xmlns:a16="http://schemas.microsoft.com/office/drawing/2014/main" id="{FCC60921-1951-4C3C-B747-E63B0AD1E7CC}"/>
                </a:ext>
              </a:extLst>
            </p:cNvPr>
            <p:cNvSpPr/>
            <p:nvPr/>
          </p:nvSpPr>
          <p:spPr bwMode="auto">
            <a:xfrm rot="20741812">
              <a:off x="3320937" y="2426354"/>
              <a:ext cx="74472" cy="7447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49" name="Oval 448">
              <a:extLst>
                <a:ext uri="{FF2B5EF4-FFF2-40B4-BE49-F238E27FC236}">
                  <a16:creationId xmlns:a16="http://schemas.microsoft.com/office/drawing/2014/main" id="{F5CCF149-C49D-4CD0-8491-4CB997A069A6}"/>
                </a:ext>
              </a:extLst>
            </p:cNvPr>
            <p:cNvSpPr/>
            <p:nvPr/>
          </p:nvSpPr>
          <p:spPr bwMode="auto">
            <a:xfrm rot="20119181">
              <a:off x="3468408" y="2535566"/>
              <a:ext cx="74472" cy="7447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50" name="Oval 449">
              <a:extLst>
                <a:ext uri="{FF2B5EF4-FFF2-40B4-BE49-F238E27FC236}">
                  <a16:creationId xmlns:a16="http://schemas.microsoft.com/office/drawing/2014/main" id="{D470E220-A1CA-46D6-BCA0-C52708D1F5AB}"/>
                </a:ext>
              </a:extLst>
            </p:cNvPr>
            <p:cNvSpPr/>
            <p:nvPr/>
          </p:nvSpPr>
          <p:spPr bwMode="auto">
            <a:xfrm rot="989492">
              <a:off x="3631031" y="2555637"/>
              <a:ext cx="95337" cy="95337"/>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51" name="Oval 450">
              <a:extLst>
                <a:ext uri="{FF2B5EF4-FFF2-40B4-BE49-F238E27FC236}">
                  <a16:creationId xmlns:a16="http://schemas.microsoft.com/office/drawing/2014/main" id="{5E69B5AE-CE82-44EA-AD0D-162C2D2DB82E}"/>
                </a:ext>
              </a:extLst>
            </p:cNvPr>
            <p:cNvSpPr/>
            <p:nvPr/>
          </p:nvSpPr>
          <p:spPr bwMode="auto">
            <a:xfrm rot="277114">
              <a:off x="3432707" y="2238666"/>
              <a:ext cx="95337" cy="95337"/>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52" name="Straight Connector 451">
              <a:extLst>
                <a:ext uri="{FF2B5EF4-FFF2-40B4-BE49-F238E27FC236}">
                  <a16:creationId xmlns:a16="http://schemas.microsoft.com/office/drawing/2014/main" id="{4E88D1F8-C616-4230-808F-FC6E72DCFAFB}"/>
                </a:ext>
              </a:extLst>
            </p:cNvPr>
            <p:cNvCxnSpPr>
              <a:stCxn id="448" idx="6"/>
              <a:endCxn id="455" idx="2"/>
            </p:cNvCxnSpPr>
            <p:nvPr/>
          </p:nvCxnSpPr>
          <p:spPr>
            <a:xfrm flipV="1">
              <a:off x="3394255" y="2442527"/>
              <a:ext cx="138581" cy="11864"/>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1FFFED83-3280-4BEA-ACDE-4ADFE90EFEB2}"/>
                </a:ext>
              </a:extLst>
            </p:cNvPr>
            <p:cNvCxnSpPr>
              <a:cxnSpLocks/>
              <a:stCxn id="449" idx="7"/>
              <a:endCxn id="455" idx="3"/>
            </p:cNvCxnSpPr>
            <p:nvPr/>
          </p:nvCxnSpPr>
          <p:spPr>
            <a:xfrm flipV="1">
              <a:off x="3518575" y="2483750"/>
              <a:ext cx="31337" cy="54133"/>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E95573CD-A458-4EF1-9B7E-CD340D1EF36D}"/>
                </a:ext>
              </a:extLst>
            </p:cNvPr>
            <p:cNvCxnSpPr>
              <a:cxnSpLocks/>
              <a:stCxn id="450" idx="1"/>
              <a:endCxn id="451" idx="5"/>
            </p:cNvCxnSpPr>
            <p:nvPr/>
          </p:nvCxnSpPr>
          <p:spPr>
            <a:xfrm flipH="1" flipV="1">
              <a:off x="3511258" y="2322646"/>
              <a:ext cx="144690" cy="238771"/>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a:extLst>
                <a:ext uri="{FF2B5EF4-FFF2-40B4-BE49-F238E27FC236}">
                  <a16:creationId xmlns:a16="http://schemas.microsoft.com/office/drawing/2014/main" id="{D76C2EC3-1429-4D66-AB10-12E353438186}"/>
                </a:ext>
              </a:extLst>
            </p:cNvPr>
            <p:cNvSpPr/>
            <p:nvPr/>
          </p:nvSpPr>
          <p:spPr bwMode="auto">
            <a:xfrm>
              <a:off x="3532836" y="2384227"/>
              <a:ext cx="116599" cy="116599"/>
            </a:xfrm>
            <a:prstGeom prst="ellipse">
              <a:avLst/>
            </a:prstGeom>
            <a:solidFill>
              <a:srgbClr val="F7F7F7"/>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72">
              <a:extLst>
                <a:ext uri="{FF2B5EF4-FFF2-40B4-BE49-F238E27FC236}">
                  <a16:creationId xmlns:a16="http://schemas.microsoft.com/office/drawing/2014/main" id="{3F5227B4-51B3-4E47-B7BF-C7698AA9FE96}"/>
                </a:ext>
              </a:extLst>
            </p:cNvPr>
            <p:cNvSpPr/>
            <p:nvPr/>
          </p:nvSpPr>
          <p:spPr bwMode="auto">
            <a:xfrm>
              <a:off x="3272918" y="2567525"/>
              <a:ext cx="118937" cy="118937"/>
            </a:xfrm>
            <a:custGeom>
              <a:avLst/>
              <a:gdLst>
                <a:gd name="connsiteX0" fmla="*/ 0 w 118937"/>
                <a:gd name="connsiteY0" fmla="*/ 0 h 118937"/>
                <a:gd name="connsiteX1" fmla="*/ 118937 w 118937"/>
                <a:gd name="connsiteY1" fmla="*/ 0 h 118937"/>
                <a:gd name="connsiteX2" fmla="*/ 118937 w 118937"/>
                <a:gd name="connsiteY2" fmla="*/ 118937 h 118937"/>
                <a:gd name="connsiteX3" fmla="*/ 0 w 118937"/>
                <a:gd name="connsiteY3" fmla="*/ 118937 h 118937"/>
                <a:gd name="connsiteX4" fmla="*/ 0 w 118937"/>
                <a:gd name="connsiteY4" fmla="*/ 0 h 118937"/>
                <a:gd name="connsiteX0" fmla="*/ 118937 w 210377"/>
                <a:gd name="connsiteY0" fmla="*/ 0 h 118937"/>
                <a:gd name="connsiteX1" fmla="*/ 118937 w 210377"/>
                <a:gd name="connsiteY1" fmla="*/ 118937 h 118937"/>
                <a:gd name="connsiteX2" fmla="*/ 0 w 210377"/>
                <a:gd name="connsiteY2" fmla="*/ 118937 h 118937"/>
                <a:gd name="connsiteX3" fmla="*/ 0 w 210377"/>
                <a:gd name="connsiteY3" fmla="*/ 0 h 118937"/>
                <a:gd name="connsiteX4" fmla="*/ 210377 w 210377"/>
                <a:gd name="connsiteY4" fmla="*/ 91440 h 118937"/>
                <a:gd name="connsiteX0" fmla="*/ 118937 w 118937"/>
                <a:gd name="connsiteY0" fmla="*/ 0 h 118937"/>
                <a:gd name="connsiteX1" fmla="*/ 118937 w 118937"/>
                <a:gd name="connsiteY1" fmla="*/ 118937 h 118937"/>
                <a:gd name="connsiteX2" fmla="*/ 0 w 118937"/>
                <a:gd name="connsiteY2" fmla="*/ 118937 h 118937"/>
                <a:gd name="connsiteX3" fmla="*/ 0 w 118937"/>
                <a:gd name="connsiteY3" fmla="*/ 0 h 118937"/>
                <a:gd name="connsiteX0" fmla="*/ 118937 w 118937"/>
                <a:gd name="connsiteY0" fmla="*/ 118937 h 118937"/>
                <a:gd name="connsiteX1" fmla="*/ 0 w 118937"/>
                <a:gd name="connsiteY1" fmla="*/ 118937 h 118937"/>
                <a:gd name="connsiteX2" fmla="*/ 0 w 118937"/>
                <a:gd name="connsiteY2" fmla="*/ 0 h 118937"/>
              </a:gdLst>
              <a:ahLst/>
              <a:cxnLst>
                <a:cxn ang="0">
                  <a:pos x="connsiteX0" y="connsiteY0"/>
                </a:cxn>
                <a:cxn ang="0">
                  <a:pos x="connsiteX1" y="connsiteY1"/>
                </a:cxn>
                <a:cxn ang="0">
                  <a:pos x="connsiteX2" y="connsiteY2"/>
                </a:cxn>
              </a:cxnLst>
              <a:rect l="l" t="t" r="r" b="b"/>
              <a:pathLst>
                <a:path w="118937" h="118937">
                  <a:moveTo>
                    <a:pt x="118937" y="118937"/>
                  </a:moveTo>
                  <a:lnTo>
                    <a:pt x="0" y="118937"/>
                  </a:lnTo>
                  <a:lnTo>
                    <a:pt x="0"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72">
              <a:extLst>
                <a:ext uri="{FF2B5EF4-FFF2-40B4-BE49-F238E27FC236}">
                  <a16:creationId xmlns:a16="http://schemas.microsoft.com/office/drawing/2014/main" id="{5523FE2A-AEB9-4C2D-95A0-9A5AE642AD6B}"/>
                </a:ext>
              </a:extLst>
            </p:cNvPr>
            <p:cNvSpPr/>
            <p:nvPr/>
          </p:nvSpPr>
          <p:spPr bwMode="auto">
            <a:xfrm rot="10800000">
              <a:off x="3639107" y="2187342"/>
              <a:ext cx="118937" cy="118937"/>
            </a:xfrm>
            <a:custGeom>
              <a:avLst/>
              <a:gdLst>
                <a:gd name="connsiteX0" fmla="*/ 0 w 118937"/>
                <a:gd name="connsiteY0" fmla="*/ 0 h 118937"/>
                <a:gd name="connsiteX1" fmla="*/ 118937 w 118937"/>
                <a:gd name="connsiteY1" fmla="*/ 0 h 118937"/>
                <a:gd name="connsiteX2" fmla="*/ 118937 w 118937"/>
                <a:gd name="connsiteY2" fmla="*/ 118937 h 118937"/>
                <a:gd name="connsiteX3" fmla="*/ 0 w 118937"/>
                <a:gd name="connsiteY3" fmla="*/ 118937 h 118937"/>
                <a:gd name="connsiteX4" fmla="*/ 0 w 118937"/>
                <a:gd name="connsiteY4" fmla="*/ 0 h 118937"/>
                <a:gd name="connsiteX0" fmla="*/ 118937 w 210377"/>
                <a:gd name="connsiteY0" fmla="*/ 0 h 118937"/>
                <a:gd name="connsiteX1" fmla="*/ 118937 w 210377"/>
                <a:gd name="connsiteY1" fmla="*/ 118937 h 118937"/>
                <a:gd name="connsiteX2" fmla="*/ 0 w 210377"/>
                <a:gd name="connsiteY2" fmla="*/ 118937 h 118937"/>
                <a:gd name="connsiteX3" fmla="*/ 0 w 210377"/>
                <a:gd name="connsiteY3" fmla="*/ 0 h 118937"/>
                <a:gd name="connsiteX4" fmla="*/ 210377 w 210377"/>
                <a:gd name="connsiteY4" fmla="*/ 91440 h 118937"/>
                <a:gd name="connsiteX0" fmla="*/ 118937 w 118937"/>
                <a:gd name="connsiteY0" fmla="*/ 0 h 118937"/>
                <a:gd name="connsiteX1" fmla="*/ 118937 w 118937"/>
                <a:gd name="connsiteY1" fmla="*/ 118937 h 118937"/>
                <a:gd name="connsiteX2" fmla="*/ 0 w 118937"/>
                <a:gd name="connsiteY2" fmla="*/ 118937 h 118937"/>
                <a:gd name="connsiteX3" fmla="*/ 0 w 118937"/>
                <a:gd name="connsiteY3" fmla="*/ 0 h 118937"/>
                <a:gd name="connsiteX0" fmla="*/ 118937 w 118937"/>
                <a:gd name="connsiteY0" fmla="*/ 118937 h 118937"/>
                <a:gd name="connsiteX1" fmla="*/ 0 w 118937"/>
                <a:gd name="connsiteY1" fmla="*/ 118937 h 118937"/>
                <a:gd name="connsiteX2" fmla="*/ 0 w 118937"/>
                <a:gd name="connsiteY2" fmla="*/ 0 h 118937"/>
              </a:gdLst>
              <a:ahLst/>
              <a:cxnLst>
                <a:cxn ang="0">
                  <a:pos x="connsiteX0" y="connsiteY0"/>
                </a:cxn>
                <a:cxn ang="0">
                  <a:pos x="connsiteX1" y="connsiteY1"/>
                </a:cxn>
                <a:cxn ang="0">
                  <a:pos x="connsiteX2" y="connsiteY2"/>
                </a:cxn>
              </a:cxnLst>
              <a:rect l="l" t="t" r="r" b="b"/>
              <a:pathLst>
                <a:path w="118937" h="118937">
                  <a:moveTo>
                    <a:pt x="118937" y="118937"/>
                  </a:moveTo>
                  <a:lnTo>
                    <a:pt x="0" y="118937"/>
                  </a:lnTo>
                  <a:lnTo>
                    <a:pt x="0"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458" name="Straight Arrow Connector 457">
            <a:extLst>
              <a:ext uri="{FF2B5EF4-FFF2-40B4-BE49-F238E27FC236}">
                <a16:creationId xmlns:a16="http://schemas.microsoft.com/office/drawing/2014/main" id="{34B36410-51A1-4345-A3FB-4CAC93DA0112}"/>
              </a:ext>
            </a:extLst>
          </p:cNvPr>
          <p:cNvCxnSpPr>
            <a:cxnSpLocks/>
          </p:cNvCxnSpPr>
          <p:nvPr/>
        </p:nvCxnSpPr>
        <p:spPr>
          <a:xfrm>
            <a:off x="5753386" y="5492650"/>
            <a:ext cx="3156183" cy="0"/>
          </a:xfrm>
          <a:prstGeom prst="straightConnector1">
            <a:avLst/>
          </a:prstGeom>
          <a:ln w="12700">
            <a:solidFill>
              <a:schemeClr val="accent3"/>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85" name="Right Bracket 184">
            <a:extLst>
              <a:ext uri="{FF2B5EF4-FFF2-40B4-BE49-F238E27FC236}">
                <a16:creationId xmlns:a16="http://schemas.microsoft.com/office/drawing/2014/main" id="{C6F25762-B8F1-4645-8186-ADA7EA5DBB08}"/>
              </a:ext>
            </a:extLst>
          </p:cNvPr>
          <p:cNvSpPr/>
          <p:nvPr/>
        </p:nvSpPr>
        <p:spPr>
          <a:xfrm>
            <a:off x="1800667" y="2025100"/>
            <a:ext cx="89293" cy="1958467"/>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020">
              <a:solidFill>
                <a:srgbClr val="505050"/>
              </a:solidFill>
              <a:latin typeface="Segoe UI"/>
            </a:endParaRPr>
          </a:p>
        </p:txBody>
      </p:sp>
      <p:cxnSp>
        <p:nvCxnSpPr>
          <p:cNvPr id="188" name="Connector: Elbow 187">
            <a:extLst>
              <a:ext uri="{FF2B5EF4-FFF2-40B4-BE49-F238E27FC236}">
                <a16:creationId xmlns:a16="http://schemas.microsoft.com/office/drawing/2014/main" id="{2651DAE5-5F42-4AD3-9524-74CC23F7B2C1}"/>
              </a:ext>
            </a:extLst>
          </p:cNvPr>
          <p:cNvCxnSpPr>
            <a:cxnSpLocks/>
          </p:cNvCxnSpPr>
          <p:nvPr/>
        </p:nvCxnSpPr>
        <p:spPr>
          <a:xfrm>
            <a:off x="7974381" y="3301201"/>
            <a:ext cx="2930444" cy="1695800"/>
          </a:xfrm>
          <a:prstGeom prst="bentConnector3">
            <a:avLst>
              <a:gd name="adj1" fmla="val 50000"/>
            </a:avLst>
          </a:prstGeom>
          <a:ln w="12700">
            <a:solidFill>
              <a:srgbClr val="FF8C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7E9B0366-6A91-4AF7-A616-437CAEDBA4B5}"/>
              </a:ext>
            </a:extLst>
          </p:cNvPr>
          <p:cNvSpPr/>
          <p:nvPr/>
        </p:nvSpPr>
        <p:spPr>
          <a:xfrm>
            <a:off x="6783047" y="3424863"/>
            <a:ext cx="1457038" cy="258971"/>
          </a:xfrm>
          <a:prstGeom prst="rect">
            <a:avLst/>
          </a:prstGeom>
          <a:noFill/>
        </p:spPr>
        <p:txBody>
          <a:bodyPr wrap="square" lIns="93260" tIns="46630" rIns="93260" bIns="46630" rtlCol="0">
            <a:spAutoFit/>
          </a:bodyPr>
          <a:lstStyle/>
          <a:p>
            <a:pPr algn="ctr" defTabSz="951156">
              <a:defRPr/>
            </a:pPr>
            <a:r>
              <a:rPr lang="en-US" sz="1020" kern="0" dirty="0">
                <a:solidFill>
                  <a:srgbClr val="505050"/>
                </a:solidFill>
                <a:latin typeface="Segoe UI Semibold" panose="020B0702040204020203" pitchFamily="34" charset="0"/>
                <a:cs typeface="Segoe UI Semibold" panose="020B0702040204020203" pitchFamily="34" charset="0"/>
              </a:rPr>
              <a:t>Azure Databricks</a:t>
            </a:r>
          </a:p>
        </p:txBody>
      </p:sp>
      <p:grpSp>
        <p:nvGrpSpPr>
          <p:cNvPr id="171" name="Group 170">
            <a:extLst>
              <a:ext uri="{FF2B5EF4-FFF2-40B4-BE49-F238E27FC236}">
                <a16:creationId xmlns:a16="http://schemas.microsoft.com/office/drawing/2014/main" id="{DF0DA785-789C-4BD4-A610-3EE70FD49212}"/>
              </a:ext>
            </a:extLst>
          </p:cNvPr>
          <p:cNvGrpSpPr/>
          <p:nvPr/>
        </p:nvGrpSpPr>
        <p:grpSpPr>
          <a:xfrm>
            <a:off x="7303360" y="3107376"/>
            <a:ext cx="416412" cy="339739"/>
            <a:chOff x="5818113" y="2550840"/>
            <a:chExt cx="529278" cy="431824"/>
          </a:xfrm>
        </p:grpSpPr>
        <p:sp>
          <p:nvSpPr>
            <p:cNvPr id="172" name="Diamond 171">
              <a:extLst>
                <a:ext uri="{FF2B5EF4-FFF2-40B4-BE49-F238E27FC236}">
                  <a16:creationId xmlns:a16="http://schemas.microsoft.com/office/drawing/2014/main" id="{9E5260E1-72E8-4E7C-8D0A-B901C220C753}"/>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3" name="Freeform: Shape 172">
              <a:extLst>
                <a:ext uri="{FF2B5EF4-FFF2-40B4-BE49-F238E27FC236}">
                  <a16:creationId xmlns:a16="http://schemas.microsoft.com/office/drawing/2014/main" id="{DA1C414B-A2A5-4A41-8B7C-49EE0C3DD9F5}"/>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74" name="Rectangle 173">
            <a:extLst>
              <a:ext uri="{FF2B5EF4-FFF2-40B4-BE49-F238E27FC236}">
                <a16:creationId xmlns:a16="http://schemas.microsoft.com/office/drawing/2014/main" id="{2DFE78BE-EE47-4482-B9AE-7390CE90F68E}"/>
              </a:ext>
            </a:extLst>
          </p:cNvPr>
          <p:cNvSpPr/>
          <p:nvPr/>
        </p:nvSpPr>
        <p:spPr>
          <a:xfrm>
            <a:off x="6931755" y="4786567"/>
            <a:ext cx="1159622" cy="249299"/>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HDInsight</a:t>
            </a:r>
          </a:p>
        </p:txBody>
      </p:sp>
      <p:sp>
        <p:nvSpPr>
          <p:cNvPr id="175" name="Rectangle 174">
            <a:extLst>
              <a:ext uri="{FF2B5EF4-FFF2-40B4-BE49-F238E27FC236}">
                <a16:creationId xmlns:a16="http://schemas.microsoft.com/office/drawing/2014/main" id="{9579E156-707C-483A-85B9-54055EE0E06F}"/>
              </a:ext>
            </a:extLst>
          </p:cNvPr>
          <p:cNvSpPr/>
          <p:nvPr/>
        </p:nvSpPr>
        <p:spPr>
          <a:xfrm>
            <a:off x="6458537" y="4109639"/>
            <a:ext cx="2106058" cy="249299"/>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Data Lake Analytics</a:t>
            </a:r>
          </a:p>
        </p:txBody>
      </p:sp>
      <p:grpSp>
        <p:nvGrpSpPr>
          <p:cNvPr id="176" name="Group 175">
            <a:extLst>
              <a:ext uri="{FF2B5EF4-FFF2-40B4-BE49-F238E27FC236}">
                <a16:creationId xmlns:a16="http://schemas.microsoft.com/office/drawing/2014/main" id="{22C5F8BE-F1AF-425A-AB6A-CB1F96D8DB1F}"/>
              </a:ext>
            </a:extLst>
          </p:cNvPr>
          <p:cNvGrpSpPr/>
          <p:nvPr/>
        </p:nvGrpSpPr>
        <p:grpSpPr>
          <a:xfrm>
            <a:off x="7383566" y="3777822"/>
            <a:ext cx="249359" cy="327598"/>
            <a:chOff x="2494421" y="4564004"/>
            <a:chExt cx="338257" cy="444388"/>
          </a:xfrm>
          <a:noFill/>
        </p:grpSpPr>
        <p:sp>
          <p:nvSpPr>
            <p:cNvPr id="177" name="Cylinder 513">
              <a:extLst>
                <a:ext uri="{FF2B5EF4-FFF2-40B4-BE49-F238E27FC236}">
                  <a16:creationId xmlns:a16="http://schemas.microsoft.com/office/drawing/2014/main" id="{BCE13DBA-6514-4C02-89A2-B2624B5EC81F}"/>
                </a:ext>
              </a:extLst>
            </p:cNvPr>
            <p:cNvSpPr/>
            <p:nvPr/>
          </p:nvSpPr>
          <p:spPr bwMode="auto">
            <a:xfrm>
              <a:off x="2494421" y="4564004"/>
              <a:ext cx="338257" cy="444388"/>
            </a:xfrm>
            <a:prstGeom prst="can">
              <a:avLst>
                <a:gd name="adj" fmla="val 39530"/>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dirty="0">
                <a:solidFill>
                  <a:schemeClr val="tx2"/>
                </a:solidFill>
                <a:latin typeface="+mj-lt"/>
                <a:ea typeface="Segoe UI" pitchFamily="34" charset="0"/>
                <a:cs typeface="Segoe UI" pitchFamily="34" charset="0"/>
              </a:endParaRPr>
            </a:p>
          </p:txBody>
        </p:sp>
        <p:sp>
          <p:nvSpPr>
            <p:cNvPr id="178" name="Freeform: Shape 177">
              <a:extLst>
                <a:ext uri="{FF2B5EF4-FFF2-40B4-BE49-F238E27FC236}">
                  <a16:creationId xmlns:a16="http://schemas.microsoft.com/office/drawing/2014/main" id="{4755D017-E925-426A-BB2E-0D2DF75668C6}"/>
                </a:ext>
              </a:extLst>
            </p:cNvPr>
            <p:cNvSpPr/>
            <p:nvPr/>
          </p:nvSpPr>
          <p:spPr>
            <a:xfrm>
              <a:off x="2494421" y="4795838"/>
              <a:ext cx="338257" cy="34350"/>
            </a:xfrm>
            <a:custGeom>
              <a:avLst/>
              <a:gdLst>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476398 w 477631"/>
                <a:gd name="connsiteY10" fmla="*/ 179686 h 267141"/>
                <a:gd name="connsiteX11" fmla="*/ 238816 w 477631"/>
                <a:gd name="connsiteY11" fmla="*/ 267141 h 267141"/>
                <a:gd name="connsiteX12" fmla="*/ 1233 w 477631"/>
                <a:gd name="connsiteY12" fmla="*/ 179686 h 267141"/>
                <a:gd name="connsiteX13" fmla="*/ 365 w 477631"/>
                <a:gd name="connsiteY13" fmla="*/ 172672 h 267141"/>
                <a:gd name="connsiteX14" fmla="*/ 0 w 477631"/>
                <a:gd name="connsiteY14" fmla="*/ 172672 h 267141"/>
                <a:gd name="connsiteX15" fmla="*/ 0 w 477631"/>
                <a:gd name="connsiteY15" fmla="*/ 169725 h 267141"/>
                <a:gd name="connsiteX16" fmla="*/ 0 w 477631"/>
                <a:gd name="connsiteY16" fmla="*/ 24653 h 267141"/>
                <a:gd name="connsiteX17" fmla="*/ 5131 w 477631"/>
                <a:gd name="connsiteY17" fmla="*/ 28952 h 267141"/>
                <a:gd name="connsiteX18" fmla="*/ 68189 w 477631"/>
                <a:gd name="connsiteY18" fmla="*/ 47015 h 267141"/>
                <a:gd name="connsiteX19" fmla="*/ 150359 w 477631"/>
                <a:gd name="connsiteY19" fmla="*/ 9350 h 267141"/>
                <a:gd name="connsiteX20" fmla="*/ 152449 w 477631"/>
                <a:gd name="connsiteY20" fmla="*/ 4694 h 267141"/>
                <a:gd name="connsiteX21" fmla="*/ 154539 w 477631"/>
                <a:gd name="connsiteY21" fmla="*/ 9350 h 267141"/>
                <a:gd name="connsiteX22" fmla="*/ 236708 w 477631"/>
                <a:gd name="connsiteY22" fmla="*/ 47015 h 267141"/>
                <a:gd name="connsiteX23" fmla="*/ 318878 w 477631"/>
                <a:gd name="connsiteY23" fmla="*/ 9350 h 267141"/>
                <a:gd name="connsiteX24" fmla="*/ 323075 w 477631"/>
                <a:gd name="connsiteY24" fmla="*/ 0 h 267141"/>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238816 w 477631"/>
                <a:gd name="connsiteY10" fmla="*/ 267141 h 267141"/>
                <a:gd name="connsiteX11" fmla="*/ 1233 w 477631"/>
                <a:gd name="connsiteY11" fmla="*/ 179686 h 267141"/>
                <a:gd name="connsiteX12" fmla="*/ 365 w 477631"/>
                <a:gd name="connsiteY12" fmla="*/ 172672 h 267141"/>
                <a:gd name="connsiteX13" fmla="*/ 0 w 477631"/>
                <a:gd name="connsiteY13" fmla="*/ 172672 h 267141"/>
                <a:gd name="connsiteX14" fmla="*/ 0 w 477631"/>
                <a:gd name="connsiteY14" fmla="*/ 169725 h 267141"/>
                <a:gd name="connsiteX15" fmla="*/ 0 w 477631"/>
                <a:gd name="connsiteY15" fmla="*/ 24653 h 267141"/>
                <a:gd name="connsiteX16" fmla="*/ 5131 w 477631"/>
                <a:gd name="connsiteY16" fmla="*/ 28952 h 267141"/>
                <a:gd name="connsiteX17" fmla="*/ 68189 w 477631"/>
                <a:gd name="connsiteY17" fmla="*/ 47015 h 267141"/>
                <a:gd name="connsiteX18" fmla="*/ 150359 w 477631"/>
                <a:gd name="connsiteY18" fmla="*/ 9350 h 267141"/>
                <a:gd name="connsiteX19" fmla="*/ 152449 w 477631"/>
                <a:gd name="connsiteY19" fmla="*/ 4694 h 267141"/>
                <a:gd name="connsiteX20" fmla="*/ 154539 w 477631"/>
                <a:gd name="connsiteY20" fmla="*/ 9350 h 267141"/>
                <a:gd name="connsiteX21" fmla="*/ 236708 w 477631"/>
                <a:gd name="connsiteY21" fmla="*/ 47015 h 267141"/>
                <a:gd name="connsiteX22" fmla="*/ 318878 w 477631"/>
                <a:gd name="connsiteY22" fmla="*/ 9350 h 267141"/>
                <a:gd name="connsiteX23" fmla="*/ 323075 w 477631"/>
                <a:gd name="connsiteY23" fmla="*/ 0 h 267141"/>
                <a:gd name="connsiteX0" fmla="*/ 238816 w 477631"/>
                <a:gd name="connsiteY0" fmla="*/ 267141 h 358581"/>
                <a:gd name="connsiteX1" fmla="*/ 1233 w 477631"/>
                <a:gd name="connsiteY1" fmla="*/ 179686 h 358581"/>
                <a:gd name="connsiteX2" fmla="*/ 365 w 477631"/>
                <a:gd name="connsiteY2" fmla="*/ 172672 h 358581"/>
                <a:gd name="connsiteX3" fmla="*/ 0 w 477631"/>
                <a:gd name="connsiteY3" fmla="*/ 172672 h 358581"/>
                <a:gd name="connsiteX4" fmla="*/ 0 w 477631"/>
                <a:gd name="connsiteY4" fmla="*/ 169725 h 358581"/>
                <a:gd name="connsiteX5" fmla="*/ 0 w 477631"/>
                <a:gd name="connsiteY5" fmla="*/ 24653 h 358581"/>
                <a:gd name="connsiteX6" fmla="*/ 5131 w 477631"/>
                <a:gd name="connsiteY6" fmla="*/ 28952 h 358581"/>
                <a:gd name="connsiteX7" fmla="*/ 68189 w 477631"/>
                <a:gd name="connsiteY7" fmla="*/ 47015 h 358581"/>
                <a:gd name="connsiteX8" fmla="*/ 150359 w 477631"/>
                <a:gd name="connsiteY8" fmla="*/ 9350 h 358581"/>
                <a:gd name="connsiteX9" fmla="*/ 152449 w 477631"/>
                <a:gd name="connsiteY9" fmla="*/ 4694 h 358581"/>
                <a:gd name="connsiteX10" fmla="*/ 154539 w 477631"/>
                <a:gd name="connsiteY10" fmla="*/ 9350 h 358581"/>
                <a:gd name="connsiteX11" fmla="*/ 236708 w 477631"/>
                <a:gd name="connsiteY11" fmla="*/ 47015 h 358581"/>
                <a:gd name="connsiteX12" fmla="*/ 318878 w 477631"/>
                <a:gd name="connsiteY12" fmla="*/ 9350 h 358581"/>
                <a:gd name="connsiteX13" fmla="*/ 323075 w 477631"/>
                <a:gd name="connsiteY13" fmla="*/ 0 h 358581"/>
                <a:gd name="connsiteX14" fmla="*/ 327273 w 477631"/>
                <a:gd name="connsiteY14" fmla="*/ 9350 h 358581"/>
                <a:gd name="connsiteX15" fmla="*/ 409442 w 477631"/>
                <a:gd name="connsiteY15" fmla="*/ 47015 h 358581"/>
                <a:gd name="connsiteX16" fmla="*/ 472501 w 477631"/>
                <a:gd name="connsiteY16" fmla="*/ 28952 h 358581"/>
                <a:gd name="connsiteX17" fmla="*/ 477631 w 477631"/>
                <a:gd name="connsiteY17" fmla="*/ 24652 h 358581"/>
                <a:gd name="connsiteX18" fmla="*/ 477631 w 477631"/>
                <a:gd name="connsiteY18" fmla="*/ 169724 h 358581"/>
                <a:gd name="connsiteX19" fmla="*/ 477631 w 477631"/>
                <a:gd name="connsiteY19" fmla="*/ 169725 h 358581"/>
                <a:gd name="connsiteX20" fmla="*/ 477631 w 477631"/>
                <a:gd name="connsiteY20" fmla="*/ 169727 h 358581"/>
                <a:gd name="connsiteX21" fmla="*/ 477631 w 477631"/>
                <a:gd name="connsiteY21" fmla="*/ 172672 h 358581"/>
                <a:gd name="connsiteX22" fmla="*/ 477266 w 477631"/>
                <a:gd name="connsiteY22" fmla="*/ 172672 h 358581"/>
                <a:gd name="connsiteX23" fmla="*/ 330256 w 477631"/>
                <a:gd name="connsiteY23" fmla="*/ 358581 h 358581"/>
                <a:gd name="connsiteX0" fmla="*/ 1233 w 477631"/>
                <a:gd name="connsiteY0" fmla="*/ 179686 h 358581"/>
                <a:gd name="connsiteX1" fmla="*/ 365 w 477631"/>
                <a:gd name="connsiteY1" fmla="*/ 172672 h 358581"/>
                <a:gd name="connsiteX2" fmla="*/ 0 w 477631"/>
                <a:gd name="connsiteY2" fmla="*/ 172672 h 358581"/>
                <a:gd name="connsiteX3" fmla="*/ 0 w 477631"/>
                <a:gd name="connsiteY3" fmla="*/ 169725 h 358581"/>
                <a:gd name="connsiteX4" fmla="*/ 0 w 477631"/>
                <a:gd name="connsiteY4" fmla="*/ 24653 h 358581"/>
                <a:gd name="connsiteX5" fmla="*/ 5131 w 477631"/>
                <a:gd name="connsiteY5" fmla="*/ 28952 h 358581"/>
                <a:gd name="connsiteX6" fmla="*/ 68189 w 477631"/>
                <a:gd name="connsiteY6" fmla="*/ 47015 h 358581"/>
                <a:gd name="connsiteX7" fmla="*/ 150359 w 477631"/>
                <a:gd name="connsiteY7" fmla="*/ 9350 h 358581"/>
                <a:gd name="connsiteX8" fmla="*/ 152449 w 477631"/>
                <a:gd name="connsiteY8" fmla="*/ 4694 h 358581"/>
                <a:gd name="connsiteX9" fmla="*/ 154539 w 477631"/>
                <a:gd name="connsiteY9" fmla="*/ 9350 h 358581"/>
                <a:gd name="connsiteX10" fmla="*/ 236708 w 477631"/>
                <a:gd name="connsiteY10" fmla="*/ 47015 h 358581"/>
                <a:gd name="connsiteX11" fmla="*/ 318878 w 477631"/>
                <a:gd name="connsiteY11" fmla="*/ 9350 h 358581"/>
                <a:gd name="connsiteX12" fmla="*/ 323075 w 477631"/>
                <a:gd name="connsiteY12" fmla="*/ 0 h 358581"/>
                <a:gd name="connsiteX13" fmla="*/ 327273 w 477631"/>
                <a:gd name="connsiteY13" fmla="*/ 9350 h 358581"/>
                <a:gd name="connsiteX14" fmla="*/ 409442 w 477631"/>
                <a:gd name="connsiteY14" fmla="*/ 47015 h 358581"/>
                <a:gd name="connsiteX15" fmla="*/ 472501 w 477631"/>
                <a:gd name="connsiteY15" fmla="*/ 28952 h 358581"/>
                <a:gd name="connsiteX16" fmla="*/ 477631 w 477631"/>
                <a:gd name="connsiteY16" fmla="*/ 24652 h 358581"/>
                <a:gd name="connsiteX17" fmla="*/ 477631 w 477631"/>
                <a:gd name="connsiteY17" fmla="*/ 169724 h 358581"/>
                <a:gd name="connsiteX18" fmla="*/ 477631 w 477631"/>
                <a:gd name="connsiteY18" fmla="*/ 169725 h 358581"/>
                <a:gd name="connsiteX19" fmla="*/ 477631 w 477631"/>
                <a:gd name="connsiteY19" fmla="*/ 169727 h 358581"/>
                <a:gd name="connsiteX20" fmla="*/ 477631 w 477631"/>
                <a:gd name="connsiteY20" fmla="*/ 172672 h 358581"/>
                <a:gd name="connsiteX21" fmla="*/ 477266 w 477631"/>
                <a:gd name="connsiteY21" fmla="*/ 172672 h 358581"/>
                <a:gd name="connsiteX22" fmla="*/ 330256 w 477631"/>
                <a:gd name="connsiteY22" fmla="*/ 358581 h 358581"/>
                <a:gd name="connsiteX0" fmla="*/ 365 w 477631"/>
                <a:gd name="connsiteY0" fmla="*/ 172672 h 358581"/>
                <a:gd name="connsiteX1" fmla="*/ 0 w 477631"/>
                <a:gd name="connsiteY1" fmla="*/ 172672 h 358581"/>
                <a:gd name="connsiteX2" fmla="*/ 0 w 477631"/>
                <a:gd name="connsiteY2" fmla="*/ 169725 h 358581"/>
                <a:gd name="connsiteX3" fmla="*/ 0 w 477631"/>
                <a:gd name="connsiteY3" fmla="*/ 24653 h 358581"/>
                <a:gd name="connsiteX4" fmla="*/ 5131 w 477631"/>
                <a:gd name="connsiteY4" fmla="*/ 28952 h 358581"/>
                <a:gd name="connsiteX5" fmla="*/ 68189 w 477631"/>
                <a:gd name="connsiteY5" fmla="*/ 47015 h 358581"/>
                <a:gd name="connsiteX6" fmla="*/ 150359 w 477631"/>
                <a:gd name="connsiteY6" fmla="*/ 9350 h 358581"/>
                <a:gd name="connsiteX7" fmla="*/ 152449 w 477631"/>
                <a:gd name="connsiteY7" fmla="*/ 4694 h 358581"/>
                <a:gd name="connsiteX8" fmla="*/ 154539 w 477631"/>
                <a:gd name="connsiteY8" fmla="*/ 9350 h 358581"/>
                <a:gd name="connsiteX9" fmla="*/ 236708 w 477631"/>
                <a:gd name="connsiteY9" fmla="*/ 47015 h 358581"/>
                <a:gd name="connsiteX10" fmla="*/ 318878 w 477631"/>
                <a:gd name="connsiteY10" fmla="*/ 9350 h 358581"/>
                <a:gd name="connsiteX11" fmla="*/ 323075 w 477631"/>
                <a:gd name="connsiteY11" fmla="*/ 0 h 358581"/>
                <a:gd name="connsiteX12" fmla="*/ 327273 w 477631"/>
                <a:gd name="connsiteY12" fmla="*/ 9350 h 358581"/>
                <a:gd name="connsiteX13" fmla="*/ 409442 w 477631"/>
                <a:gd name="connsiteY13" fmla="*/ 47015 h 358581"/>
                <a:gd name="connsiteX14" fmla="*/ 472501 w 477631"/>
                <a:gd name="connsiteY14" fmla="*/ 28952 h 358581"/>
                <a:gd name="connsiteX15" fmla="*/ 477631 w 477631"/>
                <a:gd name="connsiteY15" fmla="*/ 24652 h 358581"/>
                <a:gd name="connsiteX16" fmla="*/ 477631 w 477631"/>
                <a:gd name="connsiteY16" fmla="*/ 169724 h 358581"/>
                <a:gd name="connsiteX17" fmla="*/ 477631 w 477631"/>
                <a:gd name="connsiteY17" fmla="*/ 169725 h 358581"/>
                <a:gd name="connsiteX18" fmla="*/ 477631 w 477631"/>
                <a:gd name="connsiteY18" fmla="*/ 169727 h 358581"/>
                <a:gd name="connsiteX19" fmla="*/ 477631 w 477631"/>
                <a:gd name="connsiteY19" fmla="*/ 172672 h 358581"/>
                <a:gd name="connsiteX20" fmla="*/ 477266 w 477631"/>
                <a:gd name="connsiteY20" fmla="*/ 172672 h 358581"/>
                <a:gd name="connsiteX21" fmla="*/ 330256 w 477631"/>
                <a:gd name="connsiteY21" fmla="*/ 358581 h 358581"/>
                <a:gd name="connsiteX0" fmla="*/ 365 w 477631"/>
                <a:gd name="connsiteY0" fmla="*/ 172672 h 358581"/>
                <a:gd name="connsiteX1" fmla="*/ 0 w 477631"/>
                <a:gd name="connsiteY1" fmla="*/ 172672 h 358581"/>
                <a:gd name="connsiteX2" fmla="*/ 0 w 477631"/>
                <a:gd name="connsiteY2" fmla="*/ 24653 h 358581"/>
                <a:gd name="connsiteX3" fmla="*/ 5131 w 477631"/>
                <a:gd name="connsiteY3" fmla="*/ 28952 h 358581"/>
                <a:gd name="connsiteX4" fmla="*/ 68189 w 477631"/>
                <a:gd name="connsiteY4" fmla="*/ 47015 h 358581"/>
                <a:gd name="connsiteX5" fmla="*/ 150359 w 477631"/>
                <a:gd name="connsiteY5" fmla="*/ 9350 h 358581"/>
                <a:gd name="connsiteX6" fmla="*/ 152449 w 477631"/>
                <a:gd name="connsiteY6" fmla="*/ 4694 h 358581"/>
                <a:gd name="connsiteX7" fmla="*/ 154539 w 477631"/>
                <a:gd name="connsiteY7" fmla="*/ 9350 h 358581"/>
                <a:gd name="connsiteX8" fmla="*/ 236708 w 477631"/>
                <a:gd name="connsiteY8" fmla="*/ 47015 h 358581"/>
                <a:gd name="connsiteX9" fmla="*/ 318878 w 477631"/>
                <a:gd name="connsiteY9" fmla="*/ 9350 h 358581"/>
                <a:gd name="connsiteX10" fmla="*/ 323075 w 477631"/>
                <a:gd name="connsiteY10" fmla="*/ 0 h 358581"/>
                <a:gd name="connsiteX11" fmla="*/ 327273 w 477631"/>
                <a:gd name="connsiteY11" fmla="*/ 9350 h 358581"/>
                <a:gd name="connsiteX12" fmla="*/ 409442 w 477631"/>
                <a:gd name="connsiteY12" fmla="*/ 47015 h 358581"/>
                <a:gd name="connsiteX13" fmla="*/ 472501 w 477631"/>
                <a:gd name="connsiteY13" fmla="*/ 28952 h 358581"/>
                <a:gd name="connsiteX14" fmla="*/ 477631 w 477631"/>
                <a:gd name="connsiteY14" fmla="*/ 24652 h 358581"/>
                <a:gd name="connsiteX15" fmla="*/ 477631 w 477631"/>
                <a:gd name="connsiteY15" fmla="*/ 169724 h 358581"/>
                <a:gd name="connsiteX16" fmla="*/ 477631 w 477631"/>
                <a:gd name="connsiteY16" fmla="*/ 169725 h 358581"/>
                <a:gd name="connsiteX17" fmla="*/ 477631 w 477631"/>
                <a:gd name="connsiteY17" fmla="*/ 169727 h 358581"/>
                <a:gd name="connsiteX18" fmla="*/ 477631 w 477631"/>
                <a:gd name="connsiteY18" fmla="*/ 172672 h 358581"/>
                <a:gd name="connsiteX19" fmla="*/ 477266 w 477631"/>
                <a:gd name="connsiteY19" fmla="*/ 172672 h 358581"/>
                <a:gd name="connsiteX20" fmla="*/ 330256 w 477631"/>
                <a:gd name="connsiteY20" fmla="*/ 358581 h 358581"/>
                <a:gd name="connsiteX0" fmla="*/ 365 w 477631"/>
                <a:gd name="connsiteY0" fmla="*/ 172672 h 358581"/>
                <a:gd name="connsiteX1" fmla="*/ 0 w 477631"/>
                <a:gd name="connsiteY1" fmla="*/ 24653 h 358581"/>
                <a:gd name="connsiteX2" fmla="*/ 5131 w 477631"/>
                <a:gd name="connsiteY2" fmla="*/ 28952 h 358581"/>
                <a:gd name="connsiteX3" fmla="*/ 68189 w 477631"/>
                <a:gd name="connsiteY3" fmla="*/ 47015 h 358581"/>
                <a:gd name="connsiteX4" fmla="*/ 150359 w 477631"/>
                <a:gd name="connsiteY4" fmla="*/ 9350 h 358581"/>
                <a:gd name="connsiteX5" fmla="*/ 152449 w 477631"/>
                <a:gd name="connsiteY5" fmla="*/ 4694 h 358581"/>
                <a:gd name="connsiteX6" fmla="*/ 154539 w 477631"/>
                <a:gd name="connsiteY6" fmla="*/ 9350 h 358581"/>
                <a:gd name="connsiteX7" fmla="*/ 236708 w 477631"/>
                <a:gd name="connsiteY7" fmla="*/ 47015 h 358581"/>
                <a:gd name="connsiteX8" fmla="*/ 318878 w 477631"/>
                <a:gd name="connsiteY8" fmla="*/ 9350 h 358581"/>
                <a:gd name="connsiteX9" fmla="*/ 323075 w 477631"/>
                <a:gd name="connsiteY9" fmla="*/ 0 h 358581"/>
                <a:gd name="connsiteX10" fmla="*/ 327273 w 477631"/>
                <a:gd name="connsiteY10" fmla="*/ 9350 h 358581"/>
                <a:gd name="connsiteX11" fmla="*/ 409442 w 477631"/>
                <a:gd name="connsiteY11" fmla="*/ 47015 h 358581"/>
                <a:gd name="connsiteX12" fmla="*/ 472501 w 477631"/>
                <a:gd name="connsiteY12" fmla="*/ 28952 h 358581"/>
                <a:gd name="connsiteX13" fmla="*/ 477631 w 477631"/>
                <a:gd name="connsiteY13" fmla="*/ 24652 h 358581"/>
                <a:gd name="connsiteX14" fmla="*/ 477631 w 477631"/>
                <a:gd name="connsiteY14" fmla="*/ 169724 h 358581"/>
                <a:gd name="connsiteX15" fmla="*/ 477631 w 477631"/>
                <a:gd name="connsiteY15" fmla="*/ 169725 h 358581"/>
                <a:gd name="connsiteX16" fmla="*/ 477631 w 477631"/>
                <a:gd name="connsiteY16" fmla="*/ 169727 h 358581"/>
                <a:gd name="connsiteX17" fmla="*/ 477631 w 477631"/>
                <a:gd name="connsiteY17" fmla="*/ 172672 h 358581"/>
                <a:gd name="connsiteX18" fmla="*/ 477266 w 477631"/>
                <a:gd name="connsiteY18" fmla="*/ 172672 h 358581"/>
                <a:gd name="connsiteX19" fmla="*/ 330256 w 477631"/>
                <a:gd name="connsiteY19" fmla="*/ 358581 h 358581"/>
                <a:gd name="connsiteX0" fmla="*/ 0 w 477631"/>
                <a:gd name="connsiteY0" fmla="*/ 24653 h 358581"/>
                <a:gd name="connsiteX1" fmla="*/ 5131 w 477631"/>
                <a:gd name="connsiteY1" fmla="*/ 28952 h 358581"/>
                <a:gd name="connsiteX2" fmla="*/ 68189 w 477631"/>
                <a:gd name="connsiteY2" fmla="*/ 47015 h 358581"/>
                <a:gd name="connsiteX3" fmla="*/ 150359 w 477631"/>
                <a:gd name="connsiteY3" fmla="*/ 9350 h 358581"/>
                <a:gd name="connsiteX4" fmla="*/ 152449 w 477631"/>
                <a:gd name="connsiteY4" fmla="*/ 4694 h 358581"/>
                <a:gd name="connsiteX5" fmla="*/ 154539 w 477631"/>
                <a:gd name="connsiteY5" fmla="*/ 9350 h 358581"/>
                <a:gd name="connsiteX6" fmla="*/ 236708 w 477631"/>
                <a:gd name="connsiteY6" fmla="*/ 47015 h 358581"/>
                <a:gd name="connsiteX7" fmla="*/ 318878 w 477631"/>
                <a:gd name="connsiteY7" fmla="*/ 9350 h 358581"/>
                <a:gd name="connsiteX8" fmla="*/ 323075 w 477631"/>
                <a:gd name="connsiteY8" fmla="*/ 0 h 358581"/>
                <a:gd name="connsiteX9" fmla="*/ 327273 w 477631"/>
                <a:gd name="connsiteY9" fmla="*/ 9350 h 358581"/>
                <a:gd name="connsiteX10" fmla="*/ 409442 w 477631"/>
                <a:gd name="connsiteY10" fmla="*/ 47015 h 358581"/>
                <a:gd name="connsiteX11" fmla="*/ 472501 w 477631"/>
                <a:gd name="connsiteY11" fmla="*/ 28952 h 358581"/>
                <a:gd name="connsiteX12" fmla="*/ 477631 w 477631"/>
                <a:gd name="connsiteY12" fmla="*/ 24652 h 358581"/>
                <a:gd name="connsiteX13" fmla="*/ 477631 w 477631"/>
                <a:gd name="connsiteY13" fmla="*/ 169724 h 358581"/>
                <a:gd name="connsiteX14" fmla="*/ 477631 w 477631"/>
                <a:gd name="connsiteY14" fmla="*/ 169725 h 358581"/>
                <a:gd name="connsiteX15" fmla="*/ 477631 w 477631"/>
                <a:gd name="connsiteY15" fmla="*/ 169727 h 358581"/>
                <a:gd name="connsiteX16" fmla="*/ 477631 w 477631"/>
                <a:gd name="connsiteY16" fmla="*/ 172672 h 358581"/>
                <a:gd name="connsiteX17" fmla="*/ 477266 w 477631"/>
                <a:gd name="connsiteY17" fmla="*/ 172672 h 358581"/>
                <a:gd name="connsiteX18" fmla="*/ 330256 w 477631"/>
                <a:gd name="connsiteY18" fmla="*/ 358581 h 358581"/>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17" fmla="*/ 477266 w 477631"/>
                <a:gd name="connsiteY17" fmla="*/ 172672 h 172672"/>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0" fmla="*/ 0 w 477631"/>
                <a:gd name="connsiteY0" fmla="*/ 24653 h 169727"/>
                <a:gd name="connsiteX1" fmla="*/ 5131 w 477631"/>
                <a:gd name="connsiteY1" fmla="*/ 28952 h 169727"/>
                <a:gd name="connsiteX2" fmla="*/ 68189 w 477631"/>
                <a:gd name="connsiteY2" fmla="*/ 47015 h 169727"/>
                <a:gd name="connsiteX3" fmla="*/ 150359 w 477631"/>
                <a:gd name="connsiteY3" fmla="*/ 9350 h 169727"/>
                <a:gd name="connsiteX4" fmla="*/ 152449 w 477631"/>
                <a:gd name="connsiteY4" fmla="*/ 4694 h 169727"/>
                <a:gd name="connsiteX5" fmla="*/ 154539 w 477631"/>
                <a:gd name="connsiteY5" fmla="*/ 9350 h 169727"/>
                <a:gd name="connsiteX6" fmla="*/ 236708 w 477631"/>
                <a:gd name="connsiteY6" fmla="*/ 47015 h 169727"/>
                <a:gd name="connsiteX7" fmla="*/ 318878 w 477631"/>
                <a:gd name="connsiteY7" fmla="*/ 9350 h 169727"/>
                <a:gd name="connsiteX8" fmla="*/ 323075 w 477631"/>
                <a:gd name="connsiteY8" fmla="*/ 0 h 169727"/>
                <a:gd name="connsiteX9" fmla="*/ 327273 w 477631"/>
                <a:gd name="connsiteY9" fmla="*/ 9350 h 169727"/>
                <a:gd name="connsiteX10" fmla="*/ 409442 w 477631"/>
                <a:gd name="connsiteY10" fmla="*/ 47015 h 169727"/>
                <a:gd name="connsiteX11" fmla="*/ 472501 w 477631"/>
                <a:gd name="connsiteY11" fmla="*/ 28952 h 169727"/>
                <a:gd name="connsiteX12" fmla="*/ 477631 w 477631"/>
                <a:gd name="connsiteY12" fmla="*/ 24652 h 169727"/>
                <a:gd name="connsiteX13" fmla="*/ 477631 w 477631"/>
                <a:gd name="connsiteY13" fmla="*/ 169724 h 169727"/>
                <a:gd name="connsiteX14" fmla="*/ 477631 w 477631"/>
                <a:gd name="connsiteY14" fmla="*/ 169725 h 169727"/>
                <a:gd name="connsiteX15" fmla="*/ 477631 w 477631"/>
                <a:gd name="connsiteY15" fmla="*/ 169727 h 169727"/>
                <a:gd name="connsiteX0" fmla="*/ 0 w 477631"/>
                <a:gd name="connsiteY0" fmla="*/ 24653 h 169725"/>
                <a:gd name="connsiteX1" fmla="*/ 5131 w 477631"/>
                <a:gd name="connsiteY1" fmla="*/ 28952 h 169725"/>
                <a:gd name="connsiteX2" fmla="*/ 68189 w 477631"/>
                <a:gd name="connsiteY2" fmla="*/ 47015 h 169725"/>
                <a:gd name="connsiteX3" fmla="*/ 150359 w 477631"/>
                <a:gd name="connsiteY3" fmla="*/ 9350 h 169725"/>
                <a:gd name="connsiteX4" fmla="*/ 152449 w 477631"/>
                <a:gd name="connsiteY4" fmla="*/ 4694 h 169725"/>
                <a:gd name="connsiteX5" fmla="*/ 154539 w 477631"/>
                <a:gd name="connsiteY5" fmla="*/ 9350 h 169725"/>
                <a:gd name="connsiteX6" fmla="*/ 236708 w 477631"/>
                <a:gd name="connsiteY6" fmla="*/ 47015 h 169725"/>
                <a:gd name="connsiteX7" fmla="*/ 318878 w 477631"/>
                <a:gd name="connsiteY7" fmla="*/ 9350 h 169725"/>
                <a:gd name="connsiteX8" fmla="*/ 323075 w 477631"/>
                <a:gd name="connsiteY8" fmla="*/ 0 h 169725"/>
                <a:gd name="connsiteX9" fmla="*/ 327273 w 477631"/>
                <a:gd name="connsiteY9" fmla="*/ 9350 h 169725"/>
                <a:gd name="connsiteX10" fmla="*/ 409442 w 477631"/>
                <a:gd name="connsiteY10" fmla="*/ 47015 h 169725"/>
                <a:gd name="connsiteX11" fmla="*/ 472501 w 477631"/>
                <a:gd name="connsiteY11" fmla="*/ 28952 h 169725"/>
                <a:gd name="connsiteX12" fmla="*/ 477631 w 477631"/>
                <a:gd name="connsiteY12" fmla="*/ 24652 h 169725"/>
                <a:gd name="connsiteX13" fmla="*/ 477631 w 477631"/>
                <a:gd name="connsiteY13" fmla="*/ 169724 h 169725"/>
                <a:gd name="connsiteX14" fmla="*/ 477631 w 477631"/>
                <a:gd name="connsiteY14" fmla="*/ 169725 h 169725"/>
                <a:gd name="connsiteX0" fmla="*/ 0 w 477631"/>
                <a:gd name="connsiteY0" fmla="*/ 24653 h 169724"/>
                <a:gd name="connsiteX1" fmla="*/ 5131 w 477631"/>
                <a:gd name="connsiteY1" fmla="*/ 28952 h 169724"/>
                <a:gd name="connsiteX2" fmla="*/ 68189 w 477631"/>
                <a:gd name="connsiteY2" fmla="*/ 47015 h 169724"/>
                <a:gd name="connsiteX3" fmla="*/ 150359 w 477631"/>
                <a:gd name="connsiteY3" fmla="*/ 9350 h 169724"/>
                <a:gd name="connsiteX4" fmla="*/ 152449 w 477631"/>
                <a:gd name="connsiteY4" fmla="*/ 4694 h 169724"/>
                <a:gd name="connsiteX5" fmla="*/ 154539 w 477631"/>
                <a:gd name="connsiteY5" fmla="*/ 9350 h 169724"/>
                <a:gd name="connsiteX6" fmla="*/ 236708 w 477631"/>
                <a:gd name="connsiteY6" fmla="*/ 47015 h 169724"/>
                <a:gd name="connsiteX7" fmla="*/ 318878 w 477631"/>
                <a:gd name="connsiteY7" fmla="*/ 9350 h 169724"/>
                <a:gd name="connsiteX8" fmla="*/ 323075 w 477631"/>
                <a:gd name="connsiteY8" fmla="*/ 0 h 169724"/>
                <a:gd name="connsiteX9" fmla="*/ 327273 w 477631"/>
                <a:gd name="connsiteY9" fmla="*/ 9350 h 169724"/>
                <a:gd name="connsiteX10" fmla="*/ 409442 w 477631"/>
                <a:gd name="connsiteY10" fmla="*/ 47015 h 169724"/>
                <a:gd name="connsiteX11" fmla="*/ 472501 w 477631"/>
                <a:gd name="connsiteY11" fmla="*/ 28952 h 169724"/>
                <a:gd name="connsiteX12" fmla="*/ 477631 w 477631"/>
                <a:gd name="connsiteY12" fmla="*/ 24652 h 169724"/>
                <a:gd name="connsiteX13" fmla="*/ 477631 w 477631"/>
                <a:gd name="connsiteY13" fmla="*/ 169724 h 169724"/>
                <a:gd name="connsiteX0" fmla="*/ 0 w 477631"/>
                <a:gd name="connsiteY0" fmla="*/ 24653 h 47015"/>
                <a:gd name="connsiteX1" fmla="*/ 5131 w 477631"/>
                <a:gd name="connsiteY1" fmla="*/ 28952 h 47015"/>
                <a:gd name="connsiteX2" fmla="*/ 68189 w 477631"/>
                <a:gd name="connsiteY2" fmla="*/ 47015 h 47015"/>
                <a:gd name="connsiteX3" fmla="*/ 150359 w 477631"/>
                <a:gd name="connsiteY3" fmla="*/ 9350 h 47015"/>
                <a:gd name="connsiteX4" fmla="*/ 152449 w 477631"/>
                <a:gd name="connsiteY4" fmla="*/ 4694 h 47015"/>
                <a:gd name="connsiteX5" fmla="*/ 154539 w 477631"/>
                <a:gd name="connsiteY5" fmla="*/ 9350 h 47015"/>
                <a:gd name="connsiteX6" fmla="*/ 236708 w 477631"/>
                <a:gd name="connsiteY6" fmla="*/ 47015 h 47015"/>
                <a:gd name="connsiteX7" fmla="*/ 318878 w 477631"/>
                <a:gd name="connsiteY7" fmla="*/ 9350 h 47015"/>
                <a:gd name="connsiteX8" fmla="*/ 323075 w 477631"/>
                <a:gd name="connsiteY8" fmla="*/ 0 h 47015"/>
                <a:gd name="connsiteX9" fmla="*/ 327273 w 477631"/>
                <a:gd name="connsiteY9" fmla="*/ 9350 h 47015"/>
                <a:gd name="connsiteX10" fmla="*/ 409442 w 477631"/>
                <a:gd name="connsiteY10" fmla="*/ 47015 h 47015"/>
                <a:gd name="connsiteX11" fmla="*/ 472501 w 477631"/>
                <a:gd name="connsiteY11" fmla="*/ 28952 h 47015"/>
                <a:gd name="connsiteX12" fmla="*/ 477631 w 477631"/>
                <a:gd name="connsiteY12" fmla="*/ 2465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7631" h="47015">
                  <a:moveTo>
                    <a:pt x="0" y="24653"/>
                  </a:moveTo>
                  <a:lnTo>
                    <a:pt x="5131" y="28952"/>
                  </a:lnTo>
                  <a:cubicBezTo>
                    <a:pt x="21269" y="40112"/>
                    <a:pt x="43563" y="47015"/>
                    <a:pt x="68189" y="47015"/>
                  </a:cubicBezTo>
                  <a:cubicBezTo>
                    <a:pt x="105127" y="47015"/>
                    <a:pt x="136821" y="31484"/>
                    <a:pt x="150359" y="9350"/>
                  </a:cubicBezTo>
                  <a:lnTo>
                    <a:pt x="152449" y="4694"/>
                  </a:lnTo>
                  <a:lnTo>
                    <a:pt x="154539" y="9350"/>
                  </a:lnTo>
                  <a:cubicBezTo>
                    <a:pt x="168077" y="31484"/>
                    <a:pt x="199770" y="47015"/>
                    <a:pt x="236708" y="47015"/>
                  </a:cubicBezTo>
                  <a:cubicBezTo>
                    <a:pt x="273647" y="47015"/>
                    <a:pt x="305340" y="31484"/>
                    <a:pt x="318878" y="9350"/>
                  </a:cubicBezTo>
                  <a:lnTo>
                    <a:pt x="323075" y="0"/>
                  </a:lnTo>
                  <a:lnTo>
                    <a:pt x="327273" y="9350"/>
                  </a:lnTo>
                  <a:cubicBezTo>
                    <a:pt x="340810" y="31484"/>
                    <a:pt x="372504" y="47015"/>
                    <a:pt x="409442" y="47015"/>
                  </a:cubicBezTo>
                  <a:cubicBezTo>
                    <a:pt x="434068" y="47015"/>
                    <a:pt x="456363" y="40112"/>
                    <a:pt x="472501" y="28952"/>
                  </a:cubicBezTo>
                  <a:lnTo>
                    <a:pt x="477631" y="24652"/>
                  </a:lnTo>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a:solidFill>
                  <a:schemeClr val="tx2"/>
                </a:solidFill>
                <a:latin typeface="+mj-lt"/>
                <a:cs typeface="Segoe UI" pitchFamily="34" charset="0"/>
              </a:endParaRPr>
            </a:p>
          </p:txBody>
        </p:sp>
      </p:grpSp>
      <p:grpSp>
        <p:nvGrpSpPr>
          <p:cNvPr id="179" name="Group 178">
            <a:extLst>
              <a:ext uri="{FF2B5EF4-FFF2-40B4-BE49-F238E27FC236}">
                <a16:creationId xmlns:a16="http://schemas.microsoft.com/office/drawing/2014/main" id="{018CD634-E474-400F-9B82-F497ED83E2F8}"/>
              </a:ext>
            </a:extLst>
          </p:cNvPr>
          <p:cNvGrpSpPr/>
          <p:nvPr/>
        </p:nvGrpSpPr>
        <p:grpSpPr>
          <a:xfrm>
            <a:off x="7311880" y="4441669"/>
            <a:ext cx="467701" cy="346695"/>
            <a:chOff x="-2575176" y="-1203590"/>
            <a:chExt cx="3082012" cy="2284628"/>
          </a:xfrm>
          <a:solidFill>
            <a:schemeClr val="tx1"/>
          </a:solidFill>
        </p:grpSpPr>
        <p:sp>
          <p:nvSpPr>
            <p:cNvPr id="180" name="Freeform 42">
              <a:extLst>
                <a:ext uri="{FF2B5EF4-FFF2-40B4-BE49-F238E27FC236}">
                  <a16:creationId xmlns:a16="http://schemas.microsoft.com/office/drawing/2014/main" id="{6478C790-68EC-411E-8133-7F89FB12C5B3}"/>
                </a:ext>
              </a:extLst>
            </p:cNvPr>
            <p:cNvSpPr>
              <a:spLocks/>
            </p:cNvSpPr>
            <p:nvPr/>
          </p:nvSpPr>
          <p:spPr bwMode="auto">
            <a:xfrm>
              <a:off x="-2542324" y="188092"/>
              <a:ext cx="462897" cy="621177"/>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sp>
          <p:nvSpPr>
            <p:cNvPr id="181" name="Freeform 43">
              <a:extLst>
                <a:ext uri="{FF2B5EF4-FFF2-40B4-BE49-F238E27FC236}">
                  <a16:creationId xmlns:a16="http://schemas.microsoft.com/office/drawing/2014/main" id="{28C75F27-0939-44FE-83E5-8E4C1521AC59}"/>
                </a:ext>
              </a:extLst>
            </p:cNvPr>
            <p:cNvSpPr>
              <a:spLocks/>
            </p:cNvSpPr>
            <p:nvPr/>
          </p:nvSpPr>
          <p:spPr bwMode="auto">
            <a:xfrm>
              <a:off x="-986390" y="340396"/>
              <a:ext cx="477832" cy="651044"/>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sp>
          <p:nvSpPr>
            <p:cNvPr id="182" name="Freeform 44">
              <a:extLst>
                <a:ext uri="{FF2B5EF4-FFF2-40B4-BE49-F238E27FC236}">
                  <a16:creationId xmlns:a16="http://schemas.microsoft.com/office/drawing/2014/main" id="{D0391B98-3BCB-4F6C-BE5A-BB5A35A937A5}"/>
                </a:ext>
              </a:extLst>
            </p:cNvPr>
            <p:cNvSpPr>
              <a:spLocks noEditPoints="1"/>
            </p:cNvSpPr>
            <p:nvPr/>
          </p:nvSpPr>
          <p:spPr bwMode="auto">
            <a:xfrm>
              <a:off x="-2575176" y="-1203590"/>
              <a:ext cx="3082012" cy="228462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sp>
          <p:nvSpPr>
            <p:cNvPr id="183" name="Freeform 45">
              <a:extLst>
                <a:ext uri="{FF2B5EF4-FFF2-40B4-BE49-F238E27FC236}">
                  <a16:creationId xmlns:a16="http://schemas.microsoft.com/office/drawing/2014/main" id="{984BBE2D-E6E7-45E7-8E88-62220DD43135}"/>
                </a:ext>
              </a:extLst>
            </p:cNvPr>
            <p:cNvSpPr>
              <a:spLocks/>
            </p:cNvSpPr>
            <p:nvPr/>
          </p:nvSpPr>
          <p:spPr bwMode="auto">
            <a:xfrm>
              <a:off x="-1422419" y="-770563"/>
              <a:ext cx="415114" cy="424072"/>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2448" kern="0" dirty="0">
                <a:solidFill>
                  <a:sysClr val="windowText" lastClr="000000"/>
                </a:solidFill>
              </a:endParaRPr>
            </a:p>
          </p:txBody>
        </p:sp>
      </p:grpSp>
      <p:cxnSp>
        <p:nvCxnSpPr>
          <p:cNvPr id="184" name="Straight Arrow Connector 183">
            <a:extLst>
              <a:ext uri="{FF2B5EF4-FFF2-40B4-BE49-F238E27FC236}">
                <a16:creationId xmlns:a16="http://schemas.microsoft.com/office/drawing/2014/main" id="{6F614BB6-F746-4741-816A-486CD290D1CB}"/>
              </a:ext>
            </a:extLst>
          </p:cNvPr>
          <p:cNvCxnSpPr>
            <a:cxnSpLocks/>
          </p:cNvCxnSpPr>
          <p:nvPr/>
        </p:nvCxnSpPr>
        <p:spPr>
          <a:xfrm flipV="1">
            <a:off x="7511566" y="2825909"/>
            <a:ext cx="0" cy="206220"/>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91" name="Right Bracket 190">
            <a:extLst>
              <a:ext uri="{FF2B5EF4-FFF2-40B4-BE49-F238E27FC236}">
                <a16:creationId xmlns:a16="http://schemas.microsoft.com/office/drawing/2014/main" id="{C6F25762-B8F1-4645-8186-ADA7EA5DBB08}"/>
              </a:ext>
            </a:extLst>
          </p:cNvPr>
          <p:cNvSpPr/>
          <p:nvPr/>
        </p:nvSpPr>
        <p:spPr>
          <a:xfrm>
            <a:off x="1803136" y="4808712"/>
            <a:ext cx="89293" cy="1398905"/>
          </a:xfrm>
          <a:prstGeom prst="rightBracket">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020">
              <a:solidFill>
                <a:srgbClr val="505050"/>
              </a:solidFill>
              <a:latin typeface="Segoe UI"/>
            </a:endParaRPr>
          </a:p>
        </p:txBody>
      </p:sp>
      <p:sp>
        <p:nvSpPr>
          <p:cNvPr id="192" name="Rectangle 191">
            <a:extLst>
              <a:ext uri="{FF2B5EF4-FFF2-40B4-BE49-F238E27FC236}">
                <a16:creationId xmlns:a16="http://schemas.microsoft.com/office/drawing/2014/main" id="{C094669F-CDCA-4318-9888-F89A13CDA9F3}"/>
              </a:ext>
            </a:extLst>
          </p:cNvPr>
          <p:cNvSpPr/>
          <p:nvPr/>
        </p:nvSpPr>
        <p:spPr>
          <a:xfrm>
            <a:off x="9661780" y="5649548"/>
            <a:ext cx="1087038" cy="406265"/>
          </a:xfrm>
          <a:prstGeom prst="rect">
            <a:avLst/>
          </a:prstGeom>
        </p:spPr>
        <p:txBody>
          <a:bodyPr wrap="square">
            <a:spAutoFit/>
          </a:bodyPr>
          <a:lstStyle/>
          <a:p>
            <a:pPr algn="ctr">
              <a:spcAft>
                <a:spcPts val="306"/>
              </a:spcAft>
              <a:buSzPct val="90000"/>
              <a:defRPr/>
            </a:pPr>
            <a:r>
              <a:rPr lang="en-US" sz="1020" kern="0" dirty="0">
                <a:latin typeface="Segoe UI Semibold" panose="020B0702040204020203" pitchFamily="34" charset="0"/>
                <a:ea typeface="MS PGothic" panose="020B0600070205080204" pitchFamily="34" charset="-128"/>
                <a:cs typeface="Segoe UI Semibold" panose="020B0702040204020203" pitchFamily="34" charset="0"/>
              </a:rPr>
              <a:t>Azure Analysis Services</a:t>
            </a:r>
          </a:p>
        </p:txBody>
      </p:sp>
      <p:grpSp>
        <p:nvGrpSpPr>
          <p:cNvPr id="194" name="Group 193">
            <a:extLst>
              <a:ext uri="{FF2B5EF4-FFF2-40B4-BE49-F238E27FC236}">
                <a16:creationId xmlns:a16="http://schemas.microsoft.com/office/drawing/2014/main" id="{07522913-03EC-4E07-AC2E-2F3FCE8CB1B9}"/>
              </a:ext>
            </a:extLst>
          </p:cNvPr>
          <p:cNvGrpSpPr/>
          <p:nvPr/>
        </p:nvGrpSpPr>
        <p:grpSpPr>
          <a:xfrm>
            <a:off x="9968642" y="5110245"/>
            <a:ext cx="547230" cy="426058"/>
            <a:chOff x="2062250" y="1828801"/>
            <a:chExt cx="438091" cy="341085"/>
          </a:xfrm>
        </p:grpSpPr>
        <p:grpSp>
          <p:nvGrpSpPr>
            <p:cNvPr id="195" name="Group 194">
              <a:extLst>
                <a:ext uri="{FF2B5EF4-FFF2-40B4-BE49-F238E27FC236}">
                  <a16:creationId xmlns:a16="http://schemas.microsoft.com/office/drawing/2014/main" id="{212E0F02-B59C-4B37-8EBE-9AEF5F81CE52}"/>
                </a:ext>
              </a:extLst>
            </p:cNvPr>
            <p:cNvGrpSpPr/>
            <p:nvPr/>
          </p:nvGrpSpPr>
          <p:grpSpPr>
            <a:xfrm>
              <a:off x="2062250" y="1828801"/>
              <a:ext cx="180067" cy="140947"/>
              <a:chOff x="2438399" y="1828800"/>
              <a:chExt cx="1923143" cy="1799771"/>
            </a:xfrm>
            <a:noFill/>
          </p:grpSpPr>
          <p:sp>
            <p:nvSpPr>
              <p:cNvPr id="209" name="Rectangle 208">
                <a:extLst>
                  <a:ext uri="{FF2B5EF4-FFF2-40B4-BE49-F238E27FC236}">
                    <a16:creationId xmlns:a16="http://schemas.microsoft.com/office/drawing/2014/main" id="{D56432BB-6668-4C17-AC25-17841DC8FA40}"/>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10" name="Straight Connector 209">
                <a:extLst>
                  <a:ext uri="{FF2B5EF4-FFF2-40B4-BE49-F238E27FC236}">
                    <a16:creationId xmlns:a16="http://schemas.microsoft.com/office/drawing/2014/main" id="{03979A00-596C-41DD-A577-F5062933BB82}"/>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E9974F87-A998-4E5A-8FDA-34DF0B658969}"/>
                </a:ext>
              </a:extLst>
            </p:cNvPr>
            <p:cNvGrpSpPr/>
            <p:nvPr/>
          </p:nvGrpSpPr>
          <p:grpSpPr>
            <a:xfrm>
              <a:off x="2093480" y="2028939"/>
              <a:ext cx="180067" cy="140947"/>
              <a:chOff x="2438399" y="1828800"/>
              <a:chExt cx="1923143" cy="1799771"/>
            </a:xfrm>
            <a:noFill/>
          </p:grpSpPr>
          <p:sp>
            <p:nvSpPr>
              <p:cNvPr id="207" name="Rectangle 206">
                <a:extLst>
                  <a:ext uri="{FF2B5EF4-FFF2-40B4-BE49-F238E27FC236}">
                    <a16:creationId xmlns:a16="http://schemas.microsoft.com/office/drawing/2014/main" id="{C0B50E82-343C-4769-9383-22BC9F15CDAC}"/>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08" name="Straight Connector 207">
                <a:extLst>
                  <a:ext uri="{FF2B5EF4-FFF2-40B4-BE49-F238E27FC236}">
                    <a16:creationId xmlns:a16="http://schemas.microsoft.com/office/drawing/2014/main" id="{3452D99A-9062-46D5-BFD1-4A5C6E6F7A4C}"/>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5B195636-64DD-46DD-BF1B-2D789D156102}"/>
                </a:ext>
              </a:extLst>
            </p:cNvPr>
            <p:cNvGrpSpPr/>
            <p:nvPr/>
          </p:nvGrpSpPr>
          <p:grpSpPr>
            <a:xfrm>
              <a:off x="2320274" y="1907031"/>
              <a:ext cx="180067" cy="140947"/>
              <a:chOff x="2438399" y="1828800"/>
              <a:chExt cx="1923143" cy="1799771"/>
            </a:xfrm>
            <a:noFill/>
          </p:grpSpPr>
          <p:sp>
            <p:nvSpPr>
              <p:cNvPr id="205" name="Rectangle 204">
                <a:extLst>
                  <a:ext uri="{FF2B5EF4-FFF2-40B4-BE49-F238E27FC236}">
                    <a16:creationId xmlns:a16="http://schemas.microsoft.com/office/drawing/2014/main" id="{1000B44B-1135-4A75-B78F-CF995F81F9C0}"/>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06" name="Straight Connector 205">
                <a:extLst>
                  <a:ext uri="{FF2B5EF4-FFF2-40B4-BE49-F238E27FC236}">
                    <a16:creationId xmlns:a16="http://schemas.microsoft.com/office/drawing/2014/main" id="{A7CA7969-B041-4F68-BB4B-45CB5F269C97}"/>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EE992B75-ABB4-48A6-A15B-B00AE68F975E}"/>
                </a:ext>
              </a:extLst>
            </p:cNvPr>
            <p:cNvGrpSpPr/>
            <p:nvPr/>
          </p:nvGrpSpPr>
          <p:grpSpPr>
            <a:xfrm>
              <a:off x="2129218" y="1891046"/>
              <a:ext cx="303775" cy="247510"/>
              <a:chOff x="2129218" y="1898304"/>
              <a:chExt cx="303775" cy="247510"/>
            </a:xfrm>
          </p:grpSpPr>
          <p:sp>
            <p:nvSpPr>
              <p:cNvPr id="199" name="Oval 198">
                <a:extLst>
                  <a:ext uri="{FF2B5EF4-FFF2-40B4-BE49-F238E27FC236}">
                    <a16:creationId xmlns:a16="http://schemas.microsoft.com/office/drawing/2014/main" id="{279A2F04-5C40-4F77-A972-B93D84B3346B}"/>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0" name="Oval 199">
                <a:extLst>
                  <a:ext uri="{FF2B5EF4-FFF2-40B4-BE49-F238E27FC236}">
                    <a16:creationId xmlns:a16="http://schemas.microsoft.com/office/drawing/2014/main" id="{743E3DEB-0B43-453E-8683-7F6FFA471CAC}"/>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Oval 200">
                <a:extLst>
                  <a:ext uri="{FF2B5EF4-FFF2-40B4-BE49-F238E27FC236}">
                    <a16:creationId xmlns:a16="http://schemas.microsoft.com/office/drawing/2014/main" id="{2F85395D-093C-42FA-B7C1-E5DAAB110912}"/>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02" name="Straight Connector 201">
                <a:extLst>
                  <a:ext uri="{FF2B5EF4-FFF2-40B4-BE49-F238E27FC236}">
                    <a16:creationId xmlns:a16="http://schemas.microsoft.com/office/drawing/2014/main" id="{99407B08-1BBA-4EA0-A7C0-0DD932A21AC7}"/>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B2E9C05-B809-40F6-B357-0951DCCA3779}"/>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BCEEF25-D5E3-4404-A08F-94DE71ADE882}"/>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4161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28B5A1-2A09-4965-A383-4838E9419E96}"/>
              </a:ext>
            </a:extLst>
          </p:cNvPr>
          <p:cNvSpPr>
            <a:spLocks noGrp="1"/>
          </p:cNvSpPr>
          <p:nvPr>
            <p:ph type="title"/>
          </p:nvPr>
        </p:nvSpPr>
        <p:spPr/>
        <p:txBody>
          <a:bodyPr/>
          <a:lstStyle/>
          <a:p>
            <a:r>
              <a:rPr lang="en-US" dirty="0"/>
              <a:t>Future Direction</a:t>
            </a:r>
            <a:endParaRPr lang="en-GB" dirty="0"/>
          </a:p>
        </p:txBody>
      </p:sp>
    </p:spTree>
    <p:extLst>
      <p:ext uri="{BB962C8B-B14F-4D97-AF65-F5344CB8AC3E}">
        <p14:creationId xmlns:p14="http://schemas.microsoft.com/office/powerpoint/2010/main" val="243582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E0D36-7D99-432A-90CD-72F20F7B19F2}"/>
              </a:ext>
            </a:extLst>
          </p:cNvPr>
          <p:cNvSpPr>
            <a:spLocks noGrp="1"/>
          </p:cNvSpPr>
          <p:nvPr>
            <p:ph type="title"/>
          </p:nvPr>
        </p:nvSpPr>
        <p:spPr/>
        <p:txBody>
          <a:bodyPr/>
          <a:lstStyle/>
          <a:p>
            <a:r>
              <a:rPr lang="en-US" dirty="0"/>
              <a:t>FY 2018 investments</a:t>
            </a:r>
          </a:p>
        </p:txBody>
      </p:sp>
      <p:sp>
        <p:nvSpPr>
          <p:cNvPr id="5" name="Rectangle 4">
            <a:extLst>
              <a:ext uri="{FF2B5EF4-FFF2-40B4-BE49-F238E27FC236}">
                <a16:creationId xmlns:a16="http://schemas.microsoft.com/office/drawing/2014/main" id="{6F1507E8-4F8F-4C80-A0F4-6E0A08C4FC44}"/>
              </a:ext>
            </a:extLst>
          </p:cNvPr>
          <p:cNvSpPr/>
          <p:nvPr/>
        </p:nvSpPr>
        <p:spPr bwMode="auto">
          <a:xfrm>
            <a:off x="274639" y="1087111"/>
            <a:ext cx="365760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Gen 2</a:t>
            </a:r>
          </a:p>
        </p:txBody>
      </p:sp>
      <p:sp>
        <p:nvSpPr>
          <p:cNvPr id="6" name="Rectangle 5">
            <a:extLst>
              <a:ext uri="{FF2B5EF4-FFF2-40B4-BE49-F238E27FC236}">
                <a16:creationId xmlns:a16="http://schemas.microsoft.com/office/drawing/2014/main" id="{3F9BBE79-680C-443A-A8B1-49174AE46AD2}"/>
              </a:ext>
            </a:extLst>
          </p:cNvPr>
          <p:cNvSpPr/>
          <p:nvPr/>
        </p:nvSpPr>
        <p:spPr bwMode="auto">
          <a:xfrm>
            <a:off x="274639" y="2230111"/>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5x compute capacity</a:t>
            </a:r>
          </a:p>
        </p:txBody>
      </p:sp>
      <p:sp>
        <p:nvSpPr>
          <p:cNvPr id="9" name="Rectangle 8">
            <a:extLst>
              <a:ext uri="{FF2B5EF4-FFF2-40B4-BE49-F238E27FC236}">
                <a16:creationId xmlns:a16="http://schemas.microsoft.com/office/drawing/2014/main" id="{10B98D94-8B6D-4C78-A474-D01F90A3A4DD}"/>
              </a:ext>
            </a:extLst>
          </p:cNvPr>
          <p:cNvSpPr/>
          <p:nvPr/>
        </p:nvSpPr>
        <p:spPr bwMode="auto">
          <a:xfrm>
            <a:off x="274638" y="3916174"/>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Broad Regional availability</a:t>
            </a:r>
          </a:p>
        </p:txBody>
      </p:sp>
      <p:sp>
        <p:nvSpPr>
          <p:cNvPr id="10" name="Rectangle 9">
            <a:extLst>
              <a:ext uri="{FF2B5EF4-FFF2-40B4-BE49-F238E27FC236}">
                <a16:creationId xmlns:a16="http://schemas.microsoft.com/office/drawing/2014/main" id="{B91F390B-76FE-430E-B050-7DC7AAAEED0C}"/>
              </a:ext>
            </a:extLst>
          </p:cNvPr>
          <p:cNvSpPr/>
          <p:nvPr/>
        </p:nvSpPr>
        <p:spPr bwMode="auto">
          <a:xfrm>
            <a:off x="274638" y="3354153"/>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Unlimited columnar storage</a:t>
            </a:r>
          </a:p>
        </p:txBody>
      </p:sp>
      <p:sp>
        <p:nvSpPr>
          <p:cNvPr id="11" name="Rectangle 10">
            <a:extLst>
              <a:ext uri="{FF2B5EF4-FFF2-40B4-BE49-F238E27FC236}">
                <a16:creationId xmlns:a16="http://schemas.microsoft.com/office/drawing/2014/main" id="{64E7A848-C47E-4C4D-9756-27E9BE7D12E1}"/>
              </a:ext>
            </a:extLst>
          </p:cNvPr>
          <p:cNvSpPr/>
          <p:nvPr/>
        </p:nvSpPr>
        <p:spPr bwMode="auto">
          <a:xfrm>
            <a:off x="274639" y="2792132"/>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4x max concurrent queries</a:t>
            </a:r>
          </a:p>
        </p:txBody>
      </p:sp>
      <p:sp>
        <p:nvSpPr>
          <p:cNvPr id="16" name="Rectangle 15">
            <a:extLst>
              <a:ext uri="{FF2B5EF4-FFF2-40B4-BE49-F238E27FC236}">
                <a16:creationId xmlns:a16="http://schemas.microsoft.com/office/drawing/2014/main" id="{D0BCE1C4-65A6-415C-B82C-7A46B7748974}"/>
              </a:ext>
            </a:extLst>
          </p:cNvPr>
          <p:cNvSpPr/>
          <p:nvPr/>
        </p:nvSpPr>
        <p:spPr bwMode="auto">
          <a:xfrm>
            <a:off x="274638" y="6164262"/>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F2D311F2-BC1A-48BA-8C98-09A76C981648}"/>
              </a:ext>
            </a:extLst>
          </p:cNvPr>
          <p:cNvSpPr/>
          <p:nvPr/>
        </p:nvSpPr>
        <p:spPr bwMode="auto">
          <a:xfrm>
            <a:off x="4237037" y="1087111"/>
            <a:ext cx="365760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Enterprise Grade</a:t>
            </a:r>
          </a:p>
        </p:txBody>
      </p:sp>
      <p:sp>
        <p:nvSpPr>
          <p:cNvPr id="18" name="Rectangle 17">
            <a:extLst>
              <a:ext uri="{FF2B5EF4-FFF2-40B4-BE49-F238E27FC236}">
                <a16:creationId xmlns:a16="http://schemas.microsoft.com/office/drawing/2014/main" id="{1EBD13F9-50C0-45F4-A9A3-932F9BDDE79C}"/>
              </a:ext>
            </a:extLst>
          </p:cNvPr>
          <p:cNvSpPr/>
          <p:nvPr/>
        </p:nvSpPr>
        <p:spPr bwMode="auto">
          <a:xfrm>
            <a:off x="4237037" y="2230111"/>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V-Net for Private Access</a:t>
            </a:r>
          </a:p>
        </p:txBody>
      </p:sp>
      <p:sp>
        <p:nvSpPr>
          <p:cNvPr id="19" name="Rectangle 18">
            <a:extLst>
              <a:ext uri="{FF2B5EF4-FFF2-40B4-BE49-F238E27FC236}">
                <a16:creationId xmlns:a16="http://schemas.microsoft.com/office/drawing/2014/main" id="{F83FD1EF-9A3D-4FAB-9D7D-3BFBC21AB825}"/>
              </a:ext>
            </a:extLst>
          </p:cNvPr>
          <p:cNvSpPr/>
          <p:nvPr/>
        </p:nvSpPr>
        <p:spPr bwMode="auto">
          <a:xfrm>
            <a:off x="274638" y="4478195"/>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Price Perf Benchmark (TPCH)</a:t>
            </a:r>
          </a:p>
        </p:txBody>
      </p:sp>
      <p:sp>
        <p:nvSpPr>
          <p:cNvPr id="20" name="Rectangle 19">
            <a:extLst>
              <a:ext uri="{FF2B5EF4-FFF2-40B4-BE49-F238E27FC236}">
                <a16:creationId xmlns:a16="http://schemas.microsoft.com/office/drawing/2014/main" id="{F768055E-84A9-46E0-8ADB-CDFAB4BC971A}"/>
              </a:ext>
            </a:extLst>
          </p:cNvPr>
          <p:cNvSpPr/>
          <p:nvPr/>
        </p:nvSpPr>
        <p:spPr bwMode="auto">
          <a:xfrm>
            <a:off x="274638" y="5040218"/>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2x faster in </a:t>
            </a:r>
            <a:r>
              <a:rPr lang="en-US" sz="2000" dirty="0" err="1">
                <a:gradFill>
                  <a:gsLst>
                    <a:gs pos="0">
                      <a:srgbClr val="FFFFFF"/>
                    </a:gs>
                    <a:gs pos="100000">
                      <a:srgbClr val="FFFFFF"/>
                    </a:gs>
                  </a:gsLst>
                  <a:lin ang="5400000" scaled="0"/>
                </a:gradFill>
                <a:ea typeface="Segoe UI" pitchFamily="34" charset="0"/>
                <a:cs typeface="Segoe UI" pitchFamily="34" charset="0"/>
              </a:rPr>
              <a:t>db</a:t>
            </a:r>
            <a:r>
              <a:rPr lang="en-US" sz="2000" dirty="0">
                <a:gradFill>
                  <a:gsLst>
                    <a:gs pos="0">
                      <a:srgbClr val="FFFFFF"/>
                    </a:gs>
                    <a:gs pos="100000">
                      <a:srgbClr val="FFFFFF"/>
                    </a:gs>
                  </a:gsLst>
                  <a:lin ang="5400000" scaled="0"/>
                </a:gradFill>
                <a:ea typeface="Segoe UI" pitchFamily="34" charset="0"/>
                <a:cs typeface="Segoe UI" pitchFamily="34" charset="0"/>
              </a:rPr>
              <a:t> shuffling data</a:t>
            </a:r>
          </a:p>
        </p:txBody>
      </p:sp>
      <p:sp>
        <p:nvSpPr>
          <p:cNvPr id="21" name="Rectangle 20">
            <a:extLst>
              <a:ext uri="{FF2B5EF4-FFF2-40B4-BE49-F238E27FC236}">
                <a16:creationId xmlns:a16="http://schemas.microsoft.com/office/drawing/2014/main" id="{D35855A5-2DA6-497E-B98C-9673FEFAB961}"/>
              </a:ext>
            </a:extLst>
          </p:cNvPr>
          <p:cNvSpPr/>
          <p:nvPr/>
        </p:nvSpPr>
        <p:spPr bwMode="auto">
          <a:xfrm>
            <a:off x="8199435" y="1087111"/>
            <a:ext cx="365760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Analytics @ Scale</a:t>
            </a:r>
          </a:p>
        </p:txBody>
      </p:sp>
      <p:sp>
        <p:nvSpPr>
          <p:cNvPr id="22" name="Rectangle 21">
            <a:extLst>
              <a:ext uri="{FF2B5EF4-FFF2-40B4-BE49-F238E27FC236}">
                <a16:creationId xmlns:a16="http://schemas.microsoft.com/office/drawing/2014/main" id="{06D77821-7C90-4268-BAAD-BB1C6A2BE867}"/>
              </a:ext>
            </a:extLst>
          </p:cNvPr>
          <p:cNvSpPr/>
          <p:nvPr/>
        </p:nvSpPr>
        <p:spPr bwMode="auto">
          <a:xfrm>
            <a:off x="4237037" y="2792132"/>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Aggressive Tuple Mover</a:t>
            </a:r>
          </a:p>
        </p:txBody>
      </p:sp>
      <p:sp>
        <p:nvSpPr>
          <p:cNvPr id="23" name="Rectangle 22">
            <a:extLst>
              <a:ext uri="{FF2B5EF4-FFF2-40B4-BE49-F238E27FC236}">
                <a16:creationId xmlns:a16="http://schemas.microsoft.com/office/drawing/2014/main" id="{1EACEB97-A2F7-4151-8D9C-8EDB78E108A9}"/>
              </a:ext>
            </a:extLst>
          </p:cNvPr>
          <p:cNvSpPr/>
          <p:nvPr/>
        </p:nvSpPr>
        <p:spPr bwMode="auto">
          <a:xfrm>
            <a:off x="8199435" y="2230110"/>
            <a:ext cx="3657600" cy="10192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2x faster in </a:t>
            </a:r>
            <a:r>
              <a:rPr lang="en-US" sz="2000" dirty="0" err="1">
                <a:gradFill>
                  <a:gsLst>
                    <a:gs pos="0">
                      <a:srgbClr val="FFFFFF"/>
                    </a:gs>
                    <a:gs pos="100000">
                      <a:srgbClr val="FFFFFF"/>
                    </a:gs>
                  </a:gsLst>
                  <a:lin ang="5400000" scaled="0"/>
                </a:gradFill>
                <a:ea typeface="Segoe UI" pitchFamily="34" charset="0"/>
                <a:cs typeface="Segoe UI" pitchFamily="34" charset="0"/>
              </a:rPr>
              <a:t>db</a:t>
            </a:r>
            <a:r>
              <a:rPr lang="en-US" sz="2000" dirty="0">
                <a:gradFill>
                  <a:gsLst>
                    <a:gs pos="0">
                      <a:srgbClr val="FFFFFF"/>
                    </a:gs>
                    <a:gs pos="100000">
                      <a:srgbClr val="FFFFFF"/>
                    </a:gs>
                  </a:gsLst>
                  <a:lin ang="5400000" scaled="0"/>
                </a:gradFill>
                <a:ea typeface="Segoe UI" pitchFamily="34" charset="0"/>
                <a:cs typeface="Segoe UI" pitchFamily="34" charset="0"/>
              </a:rPr>
              <a:t> </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broadcast &amp; partition moves</a:t>
            </a:r>
          </a:p>
        </p:txBody>
      </p:sp>
      <p:sp>
        <p:nvSpPr>
          <p:cNvPr id="26" name="Rectangle 25">
            <a:extLst>
              <a:ext uri="{FF2B5EF4-FFF2-40B4-BE49-F238E27FC236}">
                <a16:creationId xmlns:a16="http://schemas.microsoft.com/office/drawing/2014/main" id="{1125C7F9-A8D8-4F6B-970E-D0DF0D07871B}"/>
              </a:ext>
            </a:extLst>
          </p:cNvPr>
          <p:cNvSpPr/>
          <p:nvPr/>
        </p:nvSpPr>
        <p:spPr bwMode="auto">
          <a:xfrm>
            <a:off x="4236466" y="3354153"/>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PolyBase: Reject Records</a:t>
            </a:r>
          </a:p>
        </p:txBody>
      </p:sp>
      <p:sp>
        <p:nvSpPr>
          <p:cNvPr id="27" name="Rectangle 26">
            <a:extLst>
              <a:ext uri="{FF2B5EF4-FFF2-40B4-BE49-F238E27FC236}">
                <a16:creationId xmlns:a16="http://schemas.microsoft.com/office/drawing/2014/main" id="{4FD381E1-6C39-44C2-AB12-C73B21758AFC}"/>
              </a:ext>
            </a:extLst>
          </p:cNvPr>
          <p:cNvSpPr/>
          <p:nvPr/>
        </p:nvSpPr>
        <p:spPr bwMode="auto">
          <a:xfrm>
            <a:off x="274638" y="5602241"/>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Low Entry Price Point</a:t>
            </a:r>
          </a:p>
        </p:txBody>
      </p:sp>
      <p:sp>
        <p:nvSpPr>
          <p:cNvPr id="28" name="Rectangle 27">
            <a:extLst>
              <a:ext uri="{FF2B5EF4-FFF2-40B4-BE49-F238E27FC236}">
                <a16:creationId xmlns:a16="http://schemas.microsoft.com/office/drawing/2014/main" id="{217D6E19-D541-41AB-AB32-54D25DFC68CB}"/>
              </a:ext>
            </a:extLst>
          </p:cNvPr>
          <p:cNvSpPr/>
          <p:nvPr/>
        </p:nvSpPr>
        <p:spPr bwMode="auto">
          <a:xfrm>
            <a:off x="8198293" y="3354152"/>
            <a:ext cx="3657600" cy="10192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Auto/streaming stats</a:t>
            </a:r>
          </a:p>
        </p:txBody>
      </p:sp>
      <p:sp>
        <p:nvSpPr>
          <p:cNvPr id="29" name="Rectangle 28">
            <a:extLst>
              <a:ext uri="{FF2B5EF4-FFF2-40B4-BE49-F238E27FC236}">
                <a16:creationId xmlns:a16="http://schemas.microsoft.com/office/drawing/2014/main" id="{A777D764-03EB-412A-9172-674F09F9E71E}"/>
              </a:ext>
            </a:extLst>
          </p:cNvPr>
          <p:cNvSpPr/>
          <p:nvPr/>
        </p:nvSpPr>
        <p:spPr bwMode="auto">
          <a:xfrm>
            <a:off x="4227018" y="3916174"/>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Custom restore points</a:t>
            </a:r>
          </a:p>
        </p:txBody>
      </p:sp>
      <p:sp>
        <p:nvSpPr>
          <p:cNvPr id="31" name="Rectangle 30">
            <a:extLst>
              <a:ext uri="{FF2B5EF4-FFF2-40B4-BE49-F238E27FC236}">
                <a16:creationId xmlns:a16="http://schemas.microsoft.com/office/drawing/2014/main" id="{0B5FE158-191A-432F-BC13-DFF45B354552}"/>
              </a:ext>
            </a:extLst>
          </p:cNvPr>
          <p:cNvSpPr/>
          <p:nvPr/>
        </p:nvSpPr>
        <p:spPr bwMode="auto">
          <a:xfrm>
            <a:off x="4227018" y="4478195"/>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Maintenance notification</a:t>
            </a:r>
          </a:p>
        </p:txBody>
      </p:sp>
      <p:sp>
        <p:nvSpPr>
          <p:cNvPr id="32" name="Rectangle 31">
            <a:extLst>
              <a:ext uri="{FF2B5EF4-FFF2-40B4-BE49-F238E27FC236}">
                <a16:creationId xmlns:a16="http://schemas.microsoft.com/office/drawing/2014/main" id="{16940765-F0C7-4CA1-A935-AD9D017EBF1F}"/>
              </a:ext>
            </a:extLst>
          </p:cNvPr>
          <p:cNvSpPr/>
          <p:nvPr/>
        </p:nvSpPr>
        <p:spPr bwMode="auto">
          <a:xfrm>
            <a:off x="8179397" y="4478194"/>
            <a:ext cx="3657600" cy="10192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Approx. Functions</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count distinct</a:t>
            </a:r>
          </a:p>
        </p:txBody>
      </p:sp>
      <p:sp>
        <p:nvSpPr>
          <p:cNvPr id="33" name="Rectangle 32">
            <a:extLst>
              <a:ext uri="{FF2B5EF4-FFF2-40B4-BE49-F238E27FC236}">
                <a16:creationId xmlns:a16="http://schemas.microsoft.com/office/drawing/2014/main" id="{7619A9D7-F94F-45B0-9A3B-AB72A547DFE1}"/>
              </a:ext>
            </a:extLst>
          </p:cNvPr>
          <p:cNvSpPr/>
          <p:nvPr/>
        </p:nvSpPr>
        <p:spPr bwMode="auto">
          <a:xfrm>
            <a:off x="4236466" y="5040216"/>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QDS Integration</a:t>
            </a:r>
          </a:p>
        </p:txBody>
      </p:sp>
      <p:sp>
        <p:nvSpPr>
          <p:cNvPr id="36" name="Rectangle 35">
            <a:extLst>
              <a:ext uri="{FF2B5EF4-FFF2-40B4-BE49-F238E27FC236}">
                <a16:creationId xmlns:a16="http://schemas.microsoft.com/office/drawing/2014/main" id="{88699D7A-C258-43BB-BE4E-F99939A34112}"/>
              </a:ext>
            </a:extLst>
          </p:cNvPr>
          <p:cNvSpPr/>
          <p:nvPr/>
        </p:nvSpPr>
        <p:spPr bwMode="auto">
          <a:xfrm>
            <a:off x="4226447" y="5602239"/>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5min </a:t>
            </a:r>
            <a:r>
              <a:rPr lang="en-US" sz="2000">
                <a:gradFill>
                  <a:gsLst>
                    <a:gs pos="0">
                      <a:srgbClr val="FFFFFF"/>
                    </a:gs>
                    <a:gs pos="100000">
                      <a:srgbClr val="FFFFFF"/>
                    </a:gs>
                  </a:gsLst>
                  <a:lin ang="5400000" scaled="0"/>
                </a:gradFill>
                <a:ea typeface="Segoe UI" pitchFamily="34" charset="0"/>
                <a:cs typeface="Segoe UI" pitchFamily="34" charset="0"/>
              </a:rPr>
              <a:t>same server </a:t>
            </a:r>
            <a:r>
              <a:rPr lang="en-US" sz="2000" dirty="0">
                <a:gradFill>
                  <a:gsLst>
                    <a:gs pos="0">
                      <a:srgbClr val="FFFFFF"/>
                    </a:gs>
                    <a:gs pos="100000">
                      <a:srgbClr val="FFFFFF"/>
                    </a:gs>
                  </a:gsLst>
                  <a:lin ang="5400000" scaled="0"/>
                </a:gradFill>
                <a:ea typeface="Segoe UI" pitchFamily="34" charset="0"/>
                <a:cs typeface="Segoe UI" pitchFamily="34" charset="0"/>
              </a:rPr>
              <a:t>restore</a:t>
            </a:r>
          </a:p>
        </p:txBody>
      </p:sp>
      <p:sp>
        <p:nvSpPr>
          <p:cNvPr id="37" name="Rectangle 36">
            <a:extLst>
              <a:ext uri="{FF2B5EF4-FFF2-40B4-BE49-F238E27FC236}">
                <a16:creationId xmlns:a16="http://schemas.microsoft.com/office/drawing/2014/main" id="{D0248E4F-F110-4E87-909A-84F9A7BE0742}"/>
              </a:ext>
            </a:extLst>
          </p:cNvPr>
          <p:cNvSpPr/>
          <p:nvPr/>
        </p:nvSpPr>
        <p:spPr bwMode="auto">
          <a:xfrm>
            <a:off x="4226447" y="6164262"/>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Monitoring integration</a:t>
            </a:r>
          </a:p>
        </p:txBody>
      </p:sp>
      <p:sp>
        <p:nvSpPr>
          <p:cNvPr id="38" name="Rectangle 37">
            <a:extLst>
              <a:ext uri="{FF2B5EF4-FFF2-40B4-BE49-F238E27FC236}">
                <a16:creationId xmlns:a16="http://schemas.microsoft.com/office/drawing/2014/main" id="{6F3B5626-B6C5-432D-8C6B-10C850D1FFE6}"/>
              </a:ext>
            </a:extLst>
          </p:cNvPr>
          <p:cNvSpPr/>
          <p:nvPr/>
        </p:nvSpPr>
        <p:spPr bwMode="auto">
          <a:xfrm>
            <a:off x="8178255" y="5602239"/>
            <a:ext cx="3657600" cy="101921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Databricks integration</a:t>
            </a:r>
          </a:p>
        </p:txBody>
      </p:sp>
      <p:cxnSp>
        <p:nvCxnSpPr>
          <p:cNvPr id="41" name="Straight Connector 40">
            <a:extLst>
              <a:ext uri="{FF2B5EF4-FFF2-40B4-BE49-F238E27FC236}">
                <a16:creationId xmlns:a16="http://schemas.microsoft.com/office/drawing/2014/main" id="{846AC3D7-34CC-4827-91A4-E61B64765DFA}"/>
              </a:ext>
            </a:extLst>
          </p:cNvPr>
          <p:cNvCxnSpPr/>
          <p:nvPr/>
        </p:nvCxnSpPr>
        <p:spPr>
          <a:xfrm>
            <a:off x="4084637" y="1087111"/>
            <a:ext cx="0" cy="553435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C9AB46E-473D-4D78-85C8-9FAA249FB060}"/>
              </a:ext>
            </a:extLst>
          </p:cNvPr>
          <p:cNvCxnSpPr/>
          <p:nvPr/>
        </p:nvCxnSpPr>
        <p:spPr>
          <a:xfrm>
            <a:off x="8047037" y="1087110"/>
            <a:ext cx="0" cy="553435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97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0CCB-2B7D-43F9-BAB2-0DA6C4AD8C0B}"/>
              </a:ext>
            </a:extLst>
          </p:cNvPr>
          <p:cNvSpPr>
            <a:spLocks noGrp="1"/>
          </p:cNvSpPr>
          <p:nvPr>
            <p:ph type="title"/>
          </p:nvPr>
        </p:nvSpPr>
        <p:spPr/>
        <p:txBody>
          <a:bodyPr/>
          <a:lstStyle/>
          <a:p>
            <a:r>
              <a:rPr lang="en-US" dirty="0"/>
              <a:t>Planned timeline</a:t>
            </a:r>
          </a:p>
        </p:txBody>
      </p:sp>
      <p:sp>
        <p:nvSpPr>
          <p:cNvPr id="3" name="Rectangle 2">
            <a:extLst>
              <a:ext uri="{FF2B5EF4-FFF2-40B4-BE49-F238E27FC236}">
                <a16:creationId xmlns:a16="http://schemas.microsoft.com/office/drawing/2014/main" id="{D04B8704-C2EB-4ADC-9A7D-26A0264120C6}"/>
              </a:ext>
            </a:extLst>
          </p:cNvPr>
          <p:cNvSpPr/>
          <p:nvPr/>
        </p:nvSpPr>
        <p:spPr bwMode="auto">
          <a:xfrm>
            <a:off x="274639" y="1135063"/>
            <a:ext cx="761999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Spring 2018</a:t>
            </a:r>
          </a:p>
        </p:txBody>
      </p:sp>
      <p:sp>
        <p:nvSpPr>
          <p:cNvPr id="4" name="Rectangle 3">
            <a:extLst>
              <a:ext uri="{FF2B5EF4-FFF2-40B4-BE49-F238E27FC236}">
                <a16:creationId xmlns:a16="http://schemas.microsoft.com/office/drawing/2014/main" id="{A6E606C1-9FC4-4256-8291-C0BF25F5A7B6}"/>
              </a:ext>
            </a:extLst>
          </p:cNvPr>
          <p:cNvSpPr/>
          <p:nvPr/>
        </p:nvSpPr>
        <p:spPr bwMode="auto">
          <a:xfrm>
            <a:off x="8199433" y="1135063"/>
            <a:ext cx="365760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Summer 2018</a:t>
            </a:r>
          </a:p>
        </p:txBody>
      </p:sp>
      <p:sp>
        <p:nvSpPr>
          <p:cNvPr id="5" name="Rectangle 4">
            <a:extLst>
              <a:ext uri="{FF2B5EF4-FFF2-40B4-BE49-F238E27FC236}">
                <a16:creationId xmlns:a16="http://schemas.microsoft.com/office/drawing/2014/main" id="{C277537B-AE07-4C14-B987-BF0885F93525}"/>
              </a:ext>
            </a:extLst>
          </p:cNvPr>
          <p:cNvSpPr/>
          <p:nvPr/>
        </p:nvSpPr>
        <p:spPr bwMode="auto">
          <a:xfrm>
            <a:off x="274639" y="2124076"/>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Optimized for Compute GA</a:t>
            </a:r>
          </a:p>
        </p:txBody>
      </p:sp>
      <p:sp>
        <p:nvSpPr>
          <p:cNvPr id="6" name="Rectangle 5">
            <a:extLst>
              <a:ext uri="{FF2B5EF4-FFF2-40B4-BE49-F238E27FC236}">
                <a16:creationId xmlns:a16="http://schemas.microsoft.com/office/drawing/2014/main" id="{6D641A40-AFC1-446B-869B-4A02A42C4CBB}"/>
              </a:ext>
            </a:extLst>
          </p:cNvPr>
          <p:cNvSpPr/>
          <p:nvPr/>
        </p:nvSpPr>
        <p:spPr bwMode="auto">
          <a:xfrm>
            <a:off x="4237037" y="4295768"/>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Approx. count distinct</a:t>
            </a:r>
          </a:p>
        </p:txBody>
      </p:sp>
      <p:sp>
        <p:nvSpPr>
          <p:cNvPr id="7" name="Rectangle 6">
            <a:extLst>
              <a:ext uri="{FF2B5EF4-FFF2-40B4-BE49-F238E27FC236}">
                <a16:creationId xmlns:a16="http://schemas.microsoft.com/office/drawing/2014/main" id="{D355294A-8AFE-4DE1-BE78-1645393E819D}"/>
              </a:ext>
            </a:extLst>
          </p:cNvPr>
          <p:cNvSpPr/>
          <p:nvPr/>
        </p:nvSpPr>
        <p:spPr bwMode="auto">
          <a:xfrm>
            <a:off x="8199434" y="2124075"/>
            <a:ext cx="3657600" cy="100012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Low Entry Price Point</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03DA886-3D67-41E7-BEDB-595330C01438}"/>
              </a:ext>
            </a:extLst>
          </p:cNvPr>
          <p:cNvSpPr/>
          <p:nvPr/>
        </p:nvSpPr>
        <p:spPr bwMode="auto">
          <a:xfrm>
            <a:off x="274639" y="3209922"/>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Unlimited columnar storage</a:t>
            </a:r>
          </a:p>
        </p:txBody>
      </p:sp>
      <p:sp>
        <p:nvSpPr>
          <p:cNvPr id="9" name="Rectangle 8">
            <a:extLst>
              <a:ext uri="{FF2B5EF4-FFF2-40B4-BE49-F238E27FC236}">
                <a16:creationId xmlns:a16="http://schemas.microsoft.com/office/drawing/2014/main" id="{52F625F2-6C0E-4552-9311-FE0C177C91C8}"/>
              </a:ext>
            </a:extLst>
          </p:cNvPr>
          <p:cNvSpPr/>
          <p:nvPr/>
        </p:nvSpPr>
        <p:spPr bwMode="auto">
          <a:xfrm>
            <a:off x="274639" y="3763955"/>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23 regions for compute tier</a:t>
            </a:r>
          </a:p>
        </p:txBody>
      </p:sp>
      <p:sp>
        <p:nvSpPr>
          <p:cNvPr id="10" name="Rectangle 9">
            <a:extLst>
              <a:ext uri="{FF2B5EF4-FFF2-40B4-BE49-F238E27FC236}">
                <a16:creationId xmlns:a16="http://schemas.microsoft.com/office/drawing/2014/main" id="{DB27E2F2-5E68-4767-AA42-782D0C048690}"/>
              </a:ext>
            </a:extLst>
          </p:cNvPr>
          <p:cNvSpPr/>
          <p:nvPr/>
        </p:nvSpPr>
        <p:spPr bwMode="auto">
          <a:xfrm>
            <a:off x="274639" y="4306878"/>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2x price perf (TPC-H)</a:t>
            </a:r>
          </a:p>
        </p:txBody>
      </p:sp>
      <p:sp>
        <p:nvSpPr>
          <p:cNvPr id="11" name="Rectangle 10">
            <a:extLst>
              <a:ext uri="{FF2B5EF4-FFF2-40B4-BE49-F238E27FC236}">
                <a16:creationId xmlns:a16="http://schemas.microsoft.com/office/drawing/2014/main" id="{7AC1BD1C-4405-418C-8246-A8DC5D66B043}"/>
              </a:ext>
            </a:extLst>
          </p:cNvPr>
          <p:cNvSpPr/>
          <p:nvPr/>
        </p:nvSpPr>
        <p:spPr bwMode="auto">
          <a:xfrm>
            <a:off x="4237037" y="2124076"/>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5min same server restore</a:t>
            </a:r>
          </a:p>
        </p:txBody>
      </p:sp>
      <p:sp>
        <p:nvSpPr>
          <p:cNvPr id="12" name="Rectangle 11">
            <a:extLst>
              <a:ext uri="{FF2B5EF4-FFF2-40B4-BE49-F238E27FC236}">
                <a16:creationId xmlns:a16="http://schemas.microsoft.com/office/drawing/2014/main" id="{4A882F6C-E3C6-4385-9044-4555A992B39F}"/>
              </a:ext>
            </a:extLst>
          </p:cNvPr>
          <p:cNvSpPr/>
          <p:nvPr/>
        </p:nvSpPr>
        <p:spPr bwMode="auto">
          <a:xfrm>
            <a:off x="4237037" y="2666999"/>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V-Net for Private Access</a:t>
            </a:r>
          </a:p>
        </p:txBody>
      </p:sp>
      <p:sp>
        <p:nvSpPr>
          <p:cNvPr id="13" name="Rectangle 12">
            <a:extLst>
              <a:ext uri="{FF2B5EF4-FFF2-40B4-BE49-F238E27FC236}">
                <a16:creationId xmlns:a16="http://schemas.microsoft.com/office/drawing/2014/main" id="{19F5FFFB-6C4C-4A00-8F0D-498C63CB97FF}"/>
              </a:ext>
            </a:extLst>
          </p:cNvPr>
          <p:cNvSpPr/>
          <p:nvPr/>
        </p:nvSpPr>
        <p:spPr bwMode="auto">
          <a:xfrm>
            <a:off x="8199433" y="4295768"/>
            <a:ext cx="3657600" cy="100012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Auto/streaming stats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76692BF0-5F86-4854-BA50-7B93C77B59E4}"/>
              </a:ext>
            </a:extLst>
          </p:cNvPr>
          <p:cNvSpPr/>
          <p:nvPr/>
        </p:nvSpPr>
        <p:spPr bwMode="auto">
          <a:xfrm>
            <a:off x="8199433" y="5381613"/>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4D41022-12C2-4C34-9F66-08B0611AD09A}"/>
              </a:ext>
            </a:extLst>
          </p:cNvPr>
          <p:cNvSpPr/>
          <p:nvPr/>
        </p:nvSpPr>
        <p:spPr bwMode="auto">
          <a:xfrm>
            <a:off x="8199433" y="5924536"/>
            <a:ext cx="3657600" cy="45720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BBD45065-471D-45EB-AE94-A89C8F74F15B}"/>
              </a:ext>
            </a:extLst>
          </p:cNvPr>
          <p:cNvSpPr/>
          <p:nvPr/>
        </p:nvSpPr>
        <p:spPr bwMode="auto">
          <a:xfrm>
            <a:off x="4237037" y="3209922"/>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Maintenance notification</a:t>
            </a:r>
          </a:p>
        </p:txBody>
      </p:sp>
      <p:sp>
        <p:nvSpPr>
          <p:cNvPr id="20" name="Rectangle 19">
            <a:extLst>
              <a:ext uri="{FF2B5EF4-FFF2-40B4-BE49-F238E27FC236}">
                <a16:creationId xmlns:a16="http://schemas.microsoft.com/office/drawing/2014/main" id="{FE3A020E-E1BB-43D7-967B-2F7BDEF8674F}"/>
              </a:ext>
            </a:extLst>
          </p:cNvPr>
          <p:cNvSpPr/>
          <p:nvPr/>
        </p:nvSpPr>
        <p:spPr bwMode="auto">
          <a:xfrm>
            <a:off x="8199434" y="3209922"/>
            <a:ext cx="3657600" cy="100012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2x faster broadcast &amp; partition moves</a:t>
            </a:r>
          </a:p>
        </p:txBody>
      </p:sp>
      <p:sp>
        <p:nvSpPr>
          <p:cNvPr id="22" name="Rectangle 21">
            <a:extLst>
              <a:ext uri="{FF2B5EF4-FFF2-40B4-BE49-F238E27FC236}">
                <a16:creationId xmlns:a16="http://schemas.microsoft.com/office/drawing/2014/main" id="{BC0637FB-98A3-4CE9-ADE2-CF9EBA2AC192}"/>
              </a:ext>
            </a:extLst>
          </p:cNvPr>
          <p:cNvSpPr/>
          <p:nvPr/>
        </p:nvSpPr>
        <p:spPr bwMode="auto">
          <a:xfrm>
            <a:off x="4237037" y="3752845"/>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Custom restore points</a:t>
            </a:r>
          </a:p>
        </p:txBody>
      </p:sp>
      <p:sp>
        <p:nvSpPr>
          <p:cNvPr id="23" name="Rectangle 22">
            <a:extLst>
              <a:ext uri="{FF2B5EF4-FFF2-40B4-BE49-F238E27FC236}">
                <a16:creationId xmlns:a16="http://schemas.microsoft.com/office/drawing/2014/main" id="{B9E156F3-094E-493D-AEE6-A840A324B7A9}"/>
              </a:ext>
            </a:extLst>
          </p:cNvPr>
          <p:cNvSpPr/>
          <p:nvPr/>
        </p:nvSpPr>
        <p:spPr bwMode="auto">
          <a:xfrm>
            <a:off x="4237037" y="4838691"/>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QDS integration</a:t>
            </a:r>
          </a:p>
        </p:txBody>
      </p:sp>
      <p:sp>
        <p:nvSpPr>
          <p:cNvPr id="24" name="Rectangle 23">
            <a:extLst>
              <a:ext uri="{FF2B5EF4-FFF2-40B4-BE49-F238E27FC236}">
                <a16:creationId xmlns:a16="http://schemas.microsoft.com/office/drawing/2014/main" id="{65A4BE8E-3D77-453A-A284-D3B85F7DBD20}"/>
              </a:ext>
            </a:extLst>
          </p:cNvPr>
          <p:cNvSpPr/>
          <p:nvPr/>
        </p:nvSpPr>
        <p:spPr bwMode="auto">
          <a:xfrm>
            <a:off x="274639" y="4849801"/>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2x faster shuffling data</a:t>
            </a:r>
          </a:p>
        </p:txBody>
      </p:sp>
      <p:sp>
        <p:nvSpPr>
          <p:cNvPr id="25" name="Rectangle 24">
            <a:extLst>
              <a:ext uri="{FF2B5EF4-FFF2-40B4-BE49-F238E27FC236}">
                <a16:creationId xmlns:a16="http://schemas.microsoft.com/office/drawing/2014/main" id="{76871316-B1EF-4183-B520-60DD868DC3B5}"/>
              </a:ext>
            </a:extLst>
          </p:cNvPr>
          <p:cNvSpPr/>
          <p:nvPr/>
        </p:nvSpPr>
        <p:spPr bwMode="auto">
          <a:xfrm>
            <a:off x="274639" y="2666999"/>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r>
              <a:rPr lang="en-US" sz="2000">
                <a:gradFill>
                  <a:gsLst>
                    <a:gs pos="0">
                      <a:srgbClr val="FFFFFF"/>
                    </a:gs>
                    <a:gs pos="100000">
                      <a:srgbClr val="FFFFFF"/>
                    </a:gs>
                  </a:gsLst>
                  <a:lin ang="5400000" scaled="0"/>
                </a:gradFill>
                <a:ea typeface="Segoe UI" pitchFamily="34" charset="0"/>
                <a:cs typeface="Segoe UI" pitchFamily="34" charset="0"/>
              </a:rPr>
              <a:t>x </a:t>
            </a:r>
            <a:r>
              <a:rPr lang="en-US" sz="2000" dirty="0">
                <a:gradFill>
                  <a:gsLst>
                    <a:gs pos="0">
                      <a:srgbClr val="FFFFFF"/>
                    </a:gs>
                    <a:gs pos="100000">
                      <a:srgbClr val="FFFFFF"/>
                    </a:gs>
                  </a:gsLst>
                  <a:lin ang="5400000" scaled="0"/>
                </a:gradFill>
                <a:ea typeface="Segoe UI" pitchFamily="34" charset="0"/>
                <a:cs typeface="Segoe UI" pitchFamily="34" charset="0"/>
              </a:rPr>
              <a:t>max concurrent queries</a:t>
            </a:r>
          </a:p>
        </p:txBody>
      </p:sp>
      <p:cxnSp>
        <p:nvCxnSpPr>
          <p:cNvPr id="26" name="Straight Connector 25">
            <a:extLst>
              <a:ext uri="{FF2B5EF4-FFF2-40B4-BE49-F238E27FC236}">
                <a16:creationId xmlns:a16="http://schemas.microsoft.com/office/drawing/2014/main" id="{721B10FB-148C-4A41-B399-1E98C492D499}"/>
              </a:ext>
            </a:extLst>
          </p:cNvPr>
          <p:cNvCxnSpPr>
            <a:cxnSpLocks/>
          </p:cNvCxnSpPr>
          <p:nvPr/>
        </p:nvCxnSpPr>
        <p:spPr>
          <a:xfrm>
            <a:off x="8047037" y="1135062"/>
            <a:ext cx="0" cy="524667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98982-649A-4BF1-9BD2-A934C77A8B30}"/>
              </a:ext>
            </a:extLst>
          </p:cNvPr>
          <p:cNvSpPr/>
          <p:nvPr/>
        </p:nvSpPr>
        <p:spPr bwMode="auto">
          <a:xfrm>
            <a:off x="4244975" y="5381613"/>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Monitoring integration</a:t>
            </a:r>
          </a:p>
        </p:txBody>
      </p:sp>
      <p:sp>
        <p:nvSpPr>
          <p:cNvPr id="28" name="Rectangle 27">
            <a:extLst>
              <a:ext uri="{FF2B5EF4-FFF2-40B4-BE49-F238E27FC236}">
                <a16:creationId xmlns:a16="http://schemas.microsoft.com/office/drawing/2014/main" id="{92D8306C-A078-4228-9526-C8DCE0F39901}"/>
              </a:ext>
            </a:extLst>
          </p:cNvPr>
          <p:cNvSpPr/>
          <p:nvPr/>
        </p:nvSpPr>
        <p:spPr bwMode="auto">
          <a:xfrm>
            <a:off x="274639" y="5392724"/>
            <a:ext cx="3657600" cy="4572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Aggressive Tuple Mover</a:t>
            </a:r>
          </a:p>
        </p:txBody>
      </p:sp>
      <p:sp>
        <p:nvSpPr>
          <p:cNvPr id="29" name="Rectangle 28">
            <a:extLst>
              <a:ext uri="{FF2B5EF4-FFF2-40B4-BE49-F238E27FC236}">
                <a16:creationId xmlns:a16="http://schemas.microsoft.com/office/drawing/2014/main" id="{0418CBD7-0337-40A9-99C3-0DE6D35CAB3D}"/>
              </a:ext>
            </a:extLst>
          </p:cNvPr>
          <p:cNvSpPr/>
          <p:nvPr/>
        </p:nvSpPr>
        <p:spPr bwMode="auto">
          <a:xfrm>
            <a:off x="4237037" y="5924536"/>
            <a:ext cx="3657600" cy="45720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PolyBase: Reject Records</a:t>
            </a:r>
          </a:p>
        </p:txBody>
      </p:sp>
      <p:sp>
        <p:nvSpPr>
          <p:cNvPr id="30" name="Rectangle 29">
            <a:extLst>
              <a:ext uri="{FF2B5EF4-FFF2-40B4-BE49-F238E27FC236}">
                <a16:creationId xmlns:a16="http://schemas.microsoft.com/office/drawing/2014/main" id="{C26235BB-CEBC-4ABD-829A-2C5FDAE7A7C6}"/>
              </a:ext>
            </a:extLst>
          </p:cNvPr>
          <p:cNvSpPr/>
          <p:nvPr/>
        </p:nvSpPr>
        <p:spPr bwMode="auto">
          <a:xfrm>
            <a:off x="274639" y="5935647"/>
            <a:ext cx="3657600" cy="45720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Azure Databricks integration</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970926DE-5BB4-4E9B-ACE1-5580C44A4669}"/>
              </a:ext>
            </a:extLst>
          </p:cNvPr>
          <p:cNvSpPr/>
          <p:nvPr/>
        </p:nvSpPr>
        <p:spPr bwMode="auto">
          <a:xfrm>
            <a:off x="274639" y="6478571"/>
            <a:ext cx="3657600" cy="45720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PolyBase: Skip Header</a:t>
            </a:r>
          </a:p>
        </p:txBody>
      </p:sp>
    </p:spTree>
    <p:extLst>
      <p:ext uri="{BB962C8B-B14F-4D97-AF65-F5344CB8AC3E}">
        <p14:creationId xmlns:p14="http://schemas.microsoft.com/office/powerpoint/2010/main" val="136933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28B5A1-2A09-4965-A383-4838E9419E96}"/>
              </a:ext>
            </a:extLst>
          </p:cNvPr>
          <p:cNvSpPr>
            <a:spLocks noGrp="1"/>
          </p:cNvSpPr>
          <p:nvPr>
            <p:ph type="title"/>
          </p:nvPr>
        </p:nvSpPr>
        <p:spPr/>
        <p:txBody>
          <a:bodyPr/>
          <a:lstStyle/>
          <a:p>
            <a:r>
              <a:rPr lang="en-US" dirty="0"/>
              <a:t>Summary &amp; Take-aways</a:t>
            </a:r>
            <a:endParaRPr lang="en-GB" dirty="0"/>
          </a:p>
        </p:txBody>
      </p:sp>
    </p:spTree>
    <p:extLst>
      <p:ext uri="{BB962C8B-B14F-4D97-AF65-F5344CB8AC3E}">
        <p14:creationId xmlns:p14="http://schemas.microsoft.com/office/powerpoint/2010/main" val="389079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E861D6-26A0-4ADD-9A04-359DDD03D71A}"/>
              </a:ext>
            </a:extLst>
          </p:cNvPr>
          <p:cNvSpPr>
            <a:spLocks noGrp="1"/>
          </p:cNvSpPr>
          <p:nvPr>
            <p:ph type="title"/>
          </p:nvPr>
        </p:nvSpPr>
        <p:spPr/>
        <p:txBody>
          <a:bodyPr/>
          <a:lstStyle/>
          <a:p>
            <a:r>
              <a:rPr lang="en-US" dirty="0"/>
              <a:t>Take-aways</a:t>
            </a:r>
          </a:p>
        </p:txBody>
      </p:sp>
      <p:sp>
        <p:nvSpPr>
          <p:cNvPr id="4" name="Text Placeholder 3">
            <a:extLst>
              <a:ext uri="{FF2B5EF4-FFF2-40B4-BE49-F238E27FC236}">
                <a16:creationId xmlns:a16="http://schemas.microsoft.com/office/drawing/2014/main" id="{6199AB66-4C13-4195-9CFB-7974D6124931}"/>
              </a:ext>
            </a:extLst>
          </p:cNvPr>
          <p:cNvSpPr>
            <a:spLocks noGrp="1"/>
          </p:cNvSpPr>
          <p:nvPr>
            <p:ph type="body" sz="quarter" idx="10"/>
          </p:nvPr>
        </p:nvSpPr>
        <p:spPr>
          <a:xfrm>
            <a:off x="274638" y="1212850"/>
            <a:ext cx="11888787" cy="6167842"/>
          </a:xfrm>
        </p:spPr>
        <p:txBody>
          <a:bodyPr/>
          <a:lstStyle/>
          <a:p>
            <a:r>
              <a:rPr lang="en-US" dirty="0">
                <a:solidFill>
                  <a:schemeClr val="accent3"/>
                </a:solidFill>
              </a:rPr>
              <a:t>Better together!</a:t>
            </a:r>
          </a:p>
          <a:p>
            <a:pPr lvl="1"/>
            <a:r>
              <a:rPr lang="en-US" dirty="0"/>
              <a:t>Data lakes are the first step of the data transfer and modernization process</a:t>
            </a:r>
          </a:p>
          <a:p>
            <a:pPr lvl="1"/>
            <a:r>
              <a:rPr lang="en-US" dirty="0"/>
              <a:t>Big data stack provides customers with data preparation and exploration</a:t>
            </a:r>
          </a:p>
          <a:p>
            <a:pPr lvl="1"/>
            <a:r>
              <a:rPr lang="en-US" dirty="0"/>
              <a:t>SQL DW enables ad-hoc query at massive scale</a:t>
            </a:r>
          </a:p>
          <a:p>
            <a:pPr lvl="1"/>
            <a:endParaRPr lang="en-US" dirty="0"/>
          </a:p>
          <a:p>
            <a:r>
              <a:rPr lang="en-US" dirty="0">
                <a:solidFill>
                  <a:schemeClr val="accent3"/>
                </a:solidFill>
              </a:rPr>
              <a:t>SQLDW is fast, scalable and feature rich</a:t>
            </a:r>
          </a:p>
          <a:p>
            <a:pPr lvl="1"/>
            <a:r>
              <a:rPr lang="en-US" dirty="0"/>
              <a:t>Up to 4,000 vCPUs in 5 mins or less</a:t>
            </a:r>
          </a:p>
          <a:p>
            <a:pPr lvl="1"/>
            <a:r>
              <a:rPr lang="en-US" dirty="0"/>
              <a:t>Up to 100x improvements in query performance</a:t>
            </a:r>
          </a:p>
          <a:p>
            <a:pPr lvl="1"/>
            <a:r>
              <a:rPr lang="en-US" dirty="0"/>
              <a:t>Broadest set of SQL functionality and programmatically</a:t>
            </a:r>
          </a:p>
          <a:p>
            <a:pPr lvl="1"/>
            <a:r>
              <a:rPr lang="en-US" dirty="0"/>
              <a:t>Separation of compute and storage drives TCO reduction for customers</a:t>
            </a:r>
          </a:p>
          <a:p>
            <a:pPr lvl="1"/>
            <a:r>
              <a:rPr lang="en-US" dirty="0"/>
              <a:t>Great roadmap for analytics </a:t>
            </a:r>
            <a:r>
              <a:rPr lang="en-US"/>
              <a:t>at scale</a:t>
            </a:r>
            <a:endParaRPr lang="en-US" dirty="0"/>
          </a:p>
          <a:p>
            <a:endParaRPr lang="en-US" dirty="0"/>
          </a:p>
        </p:txBody>
      </p:sp>
    </p:spTree>
    <p:extLst>
      <p:ext uri="{BB962C8B-B14F-4D97-AF65-F5344CB8AC3E}">
        <p14:creationId xmlns:p14="http://schemas.microsoft.com/office/powerpoint/2010/main" val="82855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sz="7200" dirty="0"/>
              <a:t>Q&amp;A</a:t>
            </a:r>
          </a:p>
        </p:txBody>
      </p:sp>
      <p:sp>
        <p:nvSpPr>
          <p:cNvPr id="4" name="Rectangle 3"/>
          <p:cNvSpPr/>
          <p:nvPr/>
        </p:nvSpPr>
        <p:spPr bwMode="auto">
          <a:xfrm>
            <a:off x="274638" y="3576367"/>
            <a:ext cx="10332672" cy="1554463"/>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If you have questions please proceed to the </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Q&amp;A MICROPHONE located in your session room.</a:t>
            </a:r>
          </a:p>
        </p:txBody>
      </p:sp>
    </p:spTree>
    <p:extLst>
      <p:ext uri="{BB962C8B-B14F-4D97-AF65-F5344CB8AC3E}">
        <p14:creationId xmlns:p14="http://schemas.microsoft.com/office/powerpoint/2010/main" val="305736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049986" y="3113327"/>
            <a:ext cx="5961491" cy="2444211"/>
          </a:xfrm>
          <a:prstGeom prst="rect">
            <a:avLst/>
          </a:prstGeom>
        </p:spPr>
      </p:pic>
      <p:cxnSp>
        <p:nvCxnSpPr>
          <p:cNvPr id="97" name="Straight Arrow Connector 96">
            <a:extLst>
              <a:ext uri="{FF2B5EF4-FFF2-40B4-BE49-F238E27FC236}">
                <a16:creationId xmlns:a16="http://schemas.microsoft.com/office/drawing/2014/main" id="{8E446B86-217C-4622-A3B8-B2CD43DFB270}"/>
              </a:ext>
            </a:extLst>
          </p:cNvPr>
          <p:cNvCxnSpPr>
            <a:cxnSpLocks/>
            <a:stCxn id="13" idx="3"/>
          </p:cNvCxnSpPr>
          <p:nvPr/>
        </p:nvCxnSpPr>
        <p:spPr>
          <a:xfrm flipV="1">
            <a:off x="2182903" y="4079769"/>
            <a:ext cx="2470104" cy="348969"/>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a:stCxn id="14" idx="3"/>
          </p:cNvCxnSpPr>
          <p:nvPr/>
        </p:nvCxnSpPr>
        <p:spPr>
          <a:xfrm>
            <a:off x="2182903" y="3706456"/>
            <a:ext cx="2470104" cy="282766"/>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a:t>The “Data Lake” Uses A Bottom-Up Approach</a:t>
            </a:r>
          </a:p>
        </p:txBody>
      </p:sp>
      <p:cxnSp>
        <p:nvCxnSpPr>
          <p:cNvPr id="58" name="Straight Arrow Connector 57"/>
          <p:cNvCxnSpPr>
            <a:cxnSpLocks/>
            <a:stCxn id="223" idx="3"/>
          </p:cNvCxnSpPr>
          <p:nvPr/>
        </p:nvCxnSpPr>
        <p:spPr>
          <a:xfrm>
            <a:off x="2925783" y="3704868"/>
            <a:ext cx="1727226" cy="91924"/>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221" idx="3"/>
          </p:cNvCxnSpPr>
          <p:nvPr/>
        </p:nvCxnSpPr>
        <p:spPr>
          <a:xfrm>
            <a:off x="2925783" y="2982314"/>
            <a:ext cx="1737842" cy="567557"/>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a:stCxn id="222" idx="3"/>
          </p:cNvCxnSpPr>
          <p:nvPr/>
        </p:nvCxnSpPr>
        <p:spPr>
          <a:xfrm flipV="1">
            <a:off x="2925783" y="4227959"/>
            <a:ext cx="1727224" cy="197603"/>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15" idx="3"/>
          </p:cNvCxnSpPr>
          <p:nvPr/>
        </p:nvCxnSpPr>
        <p:spPr>
          <a:xfrm flipV="1">
            <a:off x="2182903" y="4402164"/>
            <a:ext cx="2474607" cy="747660"/>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a:stCxn id="224" idx="3"/>
          </p:cNvCxnSpPr>
          <p:nvPr/>
        </p:nvCxnSpPr>
        <p:spPr>
          <a:xfrm flipV="1">
            <a:off x="2925783" y="4594594"/>
            <a:ext cx="1727225" cy="550468"/>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76" name="Pentagon 75"/>
          <p:cNvSpPr/>
          <p:nvPr/>
        </p:nvSpPr>
        <p:spPr bwMode="auto">
          <a:xfrm>
            <a:off x="2603892" y="1357276"/>
            <a:ext cx="2575977" cy="1102762"/>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0" bIns="146262" numCol="1" spcCol="0" rtlCol="0" fromWordArt="0" anchor="ctr" anchorCtr="0" forceAA="0" compatLnSpc="1">
            <a:prstTxWarp prst="textNoShape">
              <a:avLst/>
            </a:prstTxWarp>
            <a:noAutofit/>
          </a:bodyPr>
          <a:lstStyle/>
          <a:p>
            <a:pPr defTabSz="932114">
              <a:lnSpc>
                <a:spcPct val="90000"/>
              </a:lnSpc>
              <a:defRPr/>
            </a:pPr>
            <a:r>
              <a:rPr lang="en-US" sz="2100" b="1" kern="0" dirty="0">
                <a:solidFill>
                  <a:srgbClr val="FFFFFF"/>
                </a:solidFill>
                <a:latin typeface="Segoe UI Semibold" panose="020B0702040204020203" pitchFamily="34" charset="0"/>
                <a:ea typeface="Segoe UI" pitchFamily="34" charset="0"/>
                <a:cs typeface="Segoe UI" pitchFamily="34" charset="0"/>
              </a:rPr>
              <a:t>Ingest all data </a:t>
            </a:r>
            <a:r>
              <a:rPr lang="en-US" sz="1198" b="1" kern="0" dirty="0">
                <a:solidFill>
                  <a:srgbClr val="FFFFFF"/>
                </a:solidFill>
                <a:latin typeface="Segoe UI Semibold" panose="020B0702040204020203" pitchFamily="34" charset="0"/>
                <a:ea typeface="Segoe UI" pitchFamily="34" charset="0"/>
                <a:cs typeface="Segoe UI" pitchFamily="34" charset="0"/>
              </a:rPr>
              <a:t>regardless of requirements</a:t>
            </a:r>
          </a:p>
          <a:p>
            <a:pPr defTabSz="932114">
              <a:lnSpc>
                <a:spcPct val="90000"/>
              </a:lnSpc>
              <a:defRPr/>
            </a:pPr>
            <a:endParaRPr lang="en-US" sz="1198" b="1" kern="0" dirty="0">
              <a:solidFill>
                <a:srgbClr val="FFFFFF"/>
              </a:solidFill>
              <a:latin typeface="Segoe UI Semibold" panose="020B0702040204020203" pitchFamily="34" charset="0"/>
              <a:ea typeface="Segoe UI" pitchFamily="34" charset="0"/>
              <a:cs typeface="Segoe UI" pitchFamily="34" charset="0"/>
            </a:endParaRPr>
          </a:p>
        </p:txBody>
      </p:sp>
      <p:sp>
        <p:nvSpPr>
          <p:cNvPr id="77" name="Chevron 76"/>
          <p:cNvSpPr/>
          <p:nvPr/>
        </p:nvSpPr>
        <p:spPr>
          <a:xfrm>
            <a:off x="4765991" y="1348398"/>
            <a:ext cx="3026096" cy="110276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6616" rIns="0" bIns="46616" numCol="1" spcCol="0" rtlCol="0" fromWordArt="0" anchor="ctr" anchorCtr="0" forceAA="0" compatLnSpc="1">
            <a:prstTxWarp prst="textNoShape">
              <a:avLst/>
            </a:prstTxWarp>
            <a:noAutofit/>
          </a:bodyPr>
          <a:lstStyle/>
          <a:p>
            <a:pPr defTabSz="932384">
              <a:defRPr/>
            </a:pPr>
            <a:r>
              <a:rPr lang="en-US" sz="2100" b="1" kern="0" dirty="0">
                <a:solidFill>
                  <a:srgbClr val="FFFFFF"/>
                </a:solidFill>
                <a:latin typeface="Segoe UI Semibold" panose="020B0702040204020203" pitchFamily="34" charset="0"/>
                <a:ea typeface="Segoe UI" pitchFamily="34" charset="0"/>
                <a:cs typeface="Segoe UI" pitchFamily="34" charset="0"/>
              </a:rPr>
              <a:t>Store all data </a:t>
            </a:r>
          </a:p>
          <a:p>
            <a:pPr defTabSz="932384">
              <a:defRPr/>
            </a:pPr>
            <a:r>
              <a:rPr lang="en-US" sz="1198" b="1" kern="0" dirty="0">
                <a:solidFill>
                  <a:srgbClr val="FFFFFF"/>
                </a:solidFill>
                <a:latin typeface="Segoe UI Semibold" panose="020B0702040204020203" pitchFamily="34" charset="0"/>
                <a:ea typeface="Segoe UI" pitchFamily="34" charset="0"/>
                <a:cs typeface="Segoe UI" pitchFamily="34" charset="0"/>
              </a:rPr>
              <a:t>in native format without schema definition</a:t>
            </a:r>
          </a:p>
        </p:txBody>
      </p:sp>
      <p:sp>
        <p:nvSpPr>
          <p:cNvPr id="78" name="Chevron 77"/>
          <p:cNvSpPr/>
          <p:nvPr/>
        </p:nvSpPr>
        <p:spPr>
          <a:xfrm>
            <a:off x="7391780" y="1359786"/>
            <a:ext cx="2975455" cy="110276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6616" rIns="0" bIns="46616" numCol="1" spcCol="0" rtlCol="0" fromWordArt="0" anchor="ctr" anchorCtr="0" forceAA="0" compatLnSpc="1">
            <a:prstTxWarp prst="textNoShape">
              <a:avLst/>
            </a:prstTxWarp>
            <a:noAutofit/>
          </a:bodyPr>
          <a:lstStyle/>
          <a:p>
            <a:pPr defTabSz="932384">
              <a:defRPr/>
            </a:pPr>
            <a:r>
              <a:rPr lang="en-US" sz="2100" b="1" kern="0" dirty="0">
                <a:solidFill>
                  <a:srgbClr val="FFFFFF"/>
                </a:solidFill>
                <a:latin typeface="Segoe UI Semibold" panose="020B0702040204020203" pitchFamily="34" charset="0"/>
                <a:ea typeface="Segoe UI" pitchFamily="34" charset="0"/>
                <a:cs typeface="Segoe UI" pitchFamily="34" charset="0"/>
              </a:rPr>
              <a:t>Do analysis</a:t>
            </a:r>
          </a:p>
          <a:p>
            <a:pPr defTabSz="932384">
              <a:defRPr/>
            </a:pPr>
            <a:r>
              <a:rPr lang="en-US" sz="1198" b="1" kern="0" dirty="0">
                <a:solidFill>
                  <a:srgbClr val="FFFFFF"/>
                </a:solidFill>
                <a:latin typeface="Segoe UI Semibold" panose="020B0702040204020203" pitchFamily="34" charset="0"/>
                <a:ea typeface="Segoe UI" pitchFamily="34" charset="0"/>
                <a:cs typeface="Segoe UI" pitchFamily="34" charset="0"/>
              </a:rPr>
              <a:t>Using analytic engines like Hadoop</a:t>
            </a:r>
          </a:p>
        </p:txBody>
      </p:sp>
      <p:cxnSp>
        <p:nvCxnSpPr>
          <p:cNvPr id="79" name="Straight Arrow Connector 78"/>
          <p:cNvCxnSpPr/>
          <p:nvPr/>
        </p:nvCxnSpPr>
        <p:spPr>
          <a:xfrm flipV="1">
            <a:off x="7849072" y="3100882"/>
            <a:ext cx="1566011" cy="584922"/>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7853599" y="3543705"/>
            <a:ext cx="1564133" cy="306194"/>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471513" y="3347351"/>
            <a:ext cx="1993658" cy="376630"/>
          </a:xfrm>
          <a:prstGeom prst="rect">
            <a:avLst/>
          </a:prstGeom>
          <a:noFill/>
        </p:spPr>
        <p:txBody>
          <a:bodyPr wrap="none" lIns="0" rtlCol="0">
            <a:spAutoFit/>
          </a:bodyPr>
          <a:lstStyle/>
          <a:p>
            <a:pPr defTabSz="932060">
              <a:defRPr/>
            </a:pPr>
            <a:r>
              <a:rPr lang="en-US" kern="0" dirty="0">
                <a:latin typeface="Segoe UI"/>
              </a:rPr>
              <a:t>Interactive queries</a:t>
            </a:r>
          </a:p>
        </p:txBody>
      </p:sp>
      <p:sp>
        <p:nvSpPr>
          <p:cNvPr id="84" name="TextBox 83"/>
          <p:cNvSpPr txBox="1"/>
          <p:nvPr/>
        </p:nvSpPr>
        <p:spPr>
          <a:xfrm>
            <a:off x="9471511" y="2907047"/>
            <a:ext cx="1490177" cy="376630"/>
          </a:xfrm>
          <a:prstGeom prst="rect">
            <a:avLst/>
          </a:prstGeom>
          <a:noFill/>
        </p:spPr>
        <p:txBody>
          <a:bodyPr wrap="none" lIns="0" rtlCol="0">
            <a:spAutoFit/>
          </a:bodyPr>
          <a:lstStyle/>
          <a:p>
            <a:pPr defTabSz="932060">
              <a:defRPr/>
            </a:pPr>
            <a:r>
              <a:rPr lang="en-US" kern="0" dirty="0">
                <a:latin typeface="Segoe UI"/>
              </a:rPr>
              <a:t>Batch queries</a:t>
            </a:r>
          </a:p>
        </p:txBody>
      </p:sp>
      <p:cxnSp>
        <p:nvCxnSpPr>
          <p:cNvPr id="85" name="Straight Arrow Connector 84"/>
          <p:cNvCxnSpPr/>
          <p:nvPr/>
        </p:nvCxnSpPr>
        <p:spPr>
          <a:xfrm>
            <a:off x="7871904" y="4129912"/>
            <a:ext cx="1543179" cy="242654"/>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471511" y="4227959"/>
            <a:ext cx="1938079" cy="376630"/>
          </a:xfrm>
          <a:prstGeom prst="rect">
            <a:avLst/>
          </a:prstGeom>
          <a:noFill/>
        </p:spPr>
        <p:txBody>
          <a:bodyPr wrap="none" lIns="0" rtlCol="0">
            <a:spAutoFit/>
          </a:bodyPr>
          <a:lstStyle/>
          <a:p>
            <a:pPr defTabSz="932060">
              <a:defRPr/>
            </a:pPr>
            <a:r>
              <a:rPr lang="en-US" kern="0" dirty="0">
                <a:latin typeface="Segoe UI"/>
              </a:rPr>
              <a:t>Machine Learning</a:t>
            </a:r>
          </a:p>
        </p:txBody>
      </p:sp>
      <p:cxnSp>
        <p:nvCxnSpPr>
          <p:cNvPr id="87" name="Straight Arrow Connector 86"/>
          <p:cNvCxnSpPr/>
          <p:nvPr/>
        </p:nvCxnSpPr>
        <p:spPr>
          <a:xfrm>
            <a:off x="7853599" y="4318902"/>
            <a:ext cx="1561484" cy="541537"/>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9471514" y="4668261"/>
            <a:ext cx="1759899" cy="376630"/>
          </a:xfrm>
          <a:prstGeom prst="rect">
            <a:avLst/>
          </a:prstGeom>
          <a:noFill/>
        </p:spPr>
        <p:txBody>
          <a:bodyPr wrap="none" lIns="0" rtlCol="0">
            <a:spAutoFit/>
          </a:bodyPr>
          <a:lstStyle/>
          <a:p>
            <a:pPr defTabSz="932060">
              <a:defRPr/>
            </a:pPr>
            <a:r>
              <a:rPr lang="en-US" kern="0" dirty="0">
                <a:latin typeface="Segoe UI"/>
              </a:rPr>
              <a:t>Data warehouse</a:t>
            </a:r>
          </a:p>
        </p:txBody>
      </p:sp>
      <p:sp>
        <p:nvSpPr>
          <p:cNvPr id="89" name="TextBox 88"/>
          <p:cNvSpPr txBox="1"/>
          <p:nvPr/>
        </p:nvSpPr>
        <p:spPr>
          <a:xfrm>
            <a:off x="9471513" y="3787655"/>
            <a:ext cx="2044335" cy="376630"/>
          </a:xfrm>
          <a:prstGeom prst="rect">
            <a:avLst/>
          </a:prstGeom>
          <a:noFill/>
        </p:spPr>
        <p:txBody>
          <a:bodyPr wrap="none" lIns="0" rtlCol="0">
            <a:spAutoFit/>
          </a:bodyPr>
          <a:lstStyle/>
          <a:p>
            <a:pPr defTabSz="932060">
              <a:defRPr/>
            </a:pPr>
            <a:r>
              <a:rPr lang="en-US" kern="0" dirty="0">
                <a:latin typeface="Segoe UI"/>
              </a:rPr>
              <a:t>Real-time analytics</a:t>
            </a:r>
          </a:p>
        </p:txBody>
      </p:sp>
      <p:cxnSp>
        <p:nvCxnSpPr>
          <p:cNvPr id="90" name="Straight Arrow Connector 89"/>
          <p:cNvCxnSpPr/>
          <p:nvPr/>
        </p:nvCxnSpPr>
        <p:spPr>
          <a:xfrm flipV="1">
            <a:off x="7863389" y="3954334"/>
            <a:ext cx="1554341" cy="42016"/>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custDataLst>
              <p:tags r:id="rId1"/>
            </p:custDataLst>
          </p:nvPr>
        </p:nvSpPr>
        <p:spPr bwMode="auto">
          <a:xfrm>
            <a:off x="1491318" y="2636521"/>
            <a:ext cx="691585" cy="691585"/>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800" kern="0" dirty="0">
                <a:solidFill>
                  <a:srgbClr val="FFFFFF"/>
                </a:solidFill>
                <a:latin typeface="Segoe UI"/>
                <a:ea typeface="Segoe UI" pitchFamily="34" charset="0"/>
                <a:cs typeface="Segoe UI" pitchFamily="34" charset="0"/>
              </a:rPr>
              <a:t>Devices</a:t>
            </a:r>
          </a:p>
        </p:txBody>
      </p:sp>
      <p:grpSp>
        <p:nvGrpSpPr>
          <p:cNvPr id="4" name="Group 3"/>
          <p:cNvGrpSpPr/>
          <p:nvPr/>
        </p:nvGrpSpPr>
        <p:grpSpPr>
          <a:xfrm>
            <a:off x="1594791" y="2757573"/>
            <a:ext cx="496308" cy="279366"/>
            <a:chOff x="2769908" y="1409697"/>
            <a:chExt cx="1965320" cy="1106255"/>
          </a:xfrm>
          <a:solidFill>
            <a:schemeClr val="bg1"/>
          </a:solidFill>
        </p:grpSpPr>
        <p:sp>
          <p:nvSpPr>
            <p:cNvPr id="190" name="Round Same Side Corner Rectangle 11"/>
            <p:cNvSpPr/>
            <p:nvPr/>
          </p:nvSpPr>
          <p:spPr>
            <a:xfrm>
              <a:off x="3182901" y="1794718"/>
              <a:ext cx="998085"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rtlCol="0" anchor="ctr"/>
            <a:lstStyle/>
            <a:p>
              <a:pPr defTabSz="932418">
                <a:defRPr/>
              </a:pPr>
              <a:endParaRPr lang="en-US" sz="800" kern="0">
                <a:solidFill>
                  <a:srgbClr val="FFFFFF"/>
                </a:solidFill>
                <a:latin typeface="Segoe"/>
              </a:endParaRPr>
            </a:p>
          </p:txBody>
        </p:sp>
        <p:sp>
          <p:nvSpPr>
            <p:cNvPr id="191" name="Rounded Rectangle 223"/>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sz="800" kern="0" spc="-50" dirty="0" err="1">
                <a:solidFill>
                  <a:srgbClr val="FFFFFF"/>
                </a:solidFill>
                <a:latin typeface="Segoe UI"/>
                <a:ea typeface="Segoe UI" pitchFamily="34" charset="0"/>
                <a:cs typeface="Segoe UI" pitchFamily="34" charset="0"/>
              </a:endParaRPr>
            </a:p>
          </p:txBody>
        </p:sp>
        <p:sp>
          <p:nvSpPr>
            <p:cNvPr id="192" name="Rounded Rectangle 6"/>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822637">
                <a:defRPr/>
              </a:pPr>
              <a:endParaRPr lang="en-US" sz="800" kern="0" spc="-135" dirty="0">
                <a:solidFill>
                  <a:srgbClr val="FFFFFF"/>
                </a:solidFill>
                <a:latin typeface="Segoe Light" pitchFamily="34" charset="0"/>
              </a:endParaRPr>
            </a:p>
          </p:txBody>
        </p:sp>
      </p:grpSp>
      <p:grpSp>
        <p:nvGrpSpPr>
          <p:cNvPr id="20" name="Group 19"/>
          <p:cNvGrpSpPr/>
          <p:nvPr/>
        </p:nvGrpSpPr>
        <p:grpSpPr>
          <a:xfrm>
            <a:off x="1491318" y="4804031"/>
            <a:ext cx="691585" cy="691585"/>
            <a:chOff x="1103397" y="3187789"/>
            <a:chExt cx="691781" cy="691781"/>
          </a:xfrm>
          <a:solidFill>
            <a:srgbClr val="002050"/>
          </a:solidFill>
        </p:grpSpPr>
        <p:sp>
          <p:nvSpPr>
            <p:cNvPr id="15" name="Rectangle 14"/>
            <p:cNvSpPr/>
            <p:nvPr>
              <p:custDataLst>
                <p:tags r:id="rId16"/>
              </p:custDataLst>
            </p:nvPr>
          </p:nvSpPr>
          <p:spPr bwMode="auto">
            <a:xfrm>
              <a:off x="1103397" y="3187789"/>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800" kern="0" dirty="0">
                  <a:ln>
                    <a:solidFill>
                      <a:srgbClr val="000000">
                        <a:alpha val="0"/>
                      </a:srgbClr>
                    </a:solidFill>
                  </a:ln>
                  <a:solidFill>
                    <a:srgbClr val="FFFFFF"/>
                  </a:solidFill>
                  <a:latin typeface="Segoe UI"/>
                </a:rPr>
                <a:t>Relational</a:t>
              </a:r>
              <a:endParaRPr lang="en-US" sz="800" kern="0" dirty="0">
                <a:solidFill>
                  <a:srgbClr val="FFFFFF"/>
                </a:solidFill>
                <a:latin typeface="Segoe UI"/>
                <a:ea typeface="Segoe UI" pitchFamily="34" charset="0"/>
                <a:cs typeface="Segoe UI" pitchFamily="34" charset="0"/>
              </a:endParaRPr>
            </a:p>
          </p:txBody>
        </p:sp>
        <p:grpSp>
          <p:nvGrpSpPr>
            <p:cNvPr id="174" name="Group 173"/>
            <p:cNvGrpSpPr/>
            <p:nvPr/>
          </p:nvGrpSpPr>
          <p:grpSpPr>
            <a:xfrm>
              <a:off x="1304674" y="3262655"/>
              <a:ext cx="289229" cy="318346"/>
              <a:chOff x="9677938" y="4380341"/>
              <a:chExt cx="180750" cy="203154"/>
            </a:xfrm>
            <a:grpFill/>
          </p:grpSpPr>
          <p:sp>
            <p:nvSpPr>
              <p:cNvPr id="176" name="Freeform 175"/>
              <p:cNvSpPr/>
              <p:nvPr/>
            </p:nvSpPr>
            <p:spPr>
              <a:xfrm>
                <a:off x="9677938" y="4380341"/>
                <a:ext cx="180750" cy="203154"/>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w="12700" cap="flat" cmpd="sng" algn="ctr">
                <a:noFill/>
                <a:prstDash val="solid"/>
                <a:miter lim="800000"/>
              </a:ln>
              <a:effectLst/>
            </p:spPr>
            <p:txBody>
              <a:bodyPr rtlCol="0" anchor="ctr"/>
              <a:lstStyle/>
              <a:p>
                <a:pPr defTabSz="931972">
                  <a:defRPr/>
                </a:pPr>
                <a:endParaRPr lang="en-US" sz="800" kern="0">
                  <a:solidFill>
                    <a:srgbClr val="FFFFFF"/>
                  </a:solidFill>
                  <a:latin typeface="Calibri" panose="020F0502020204030204"/>
                </a:endParaRPr>
              </a:p>
            </p:txBody>
          </p:sp>
          <p:sp>
            <p:nvSpPr>
              <p:cNvPr id="177" name="Oval 176"/>
              <p:cNvSpPr/>
              <p:nvPr/>
            </p:nvSpPr>
            <p:spPr>
              <a:xfrm>
                <a:off x="9692924" y="4389921"/>
                <a:ext cx="146753" cy="40388"/>
              </a:xfrm>
              <a:prstGeom prst="ellipse">
                <a:avLst/>
              </a:prstGeom>
              <a:grpFill/>
              <a:ln w="12700" cap="flat" cmpd="sng" algn="ctr">
                <a:noFill/>
                <a:prstDash val="solid"/>
                <a:miter lim="800000"/>
              </a:ln>
              <a:effectLst/>
            </p:spPr>
            <p:txBody>
              <a:bodyPr rtlCol="0" anchor="ctr"/>
              <a:lstStyle/>
              <a:p>
                <a:pPr defTabSz="931972">
                  <a:defRPr/>
                </a:pPr>
                <a:endParaRPr lang="en-US" sz="800" kern="0">
                  <a:solidFill>
                    <a:srgbClr val="FFFFFF"/>
                  </a:solidFill>
                  <a:latin typeface="Calibri" panose="020F0502020204030204"/>
                </a:endParaRPr>
              </a:p>
            </p:txBody>
          </p:sp>
        </p:grpSp>
      </p:grpSp>
      <p:grpSp>
        <p:nvGrpSpPr>
          <p:cNvPr id="22" name="Group 21"/>
          <p:cNvGrpSpPr/>
          <p:nvPr/>
        </p:nvGrpSpPr>
        <p:grpSpPr>
          <a:xfrm>
            <a:off x="2234198" y="4079769"/>
            <a:ext cx="691585" cy="691585"/>
            <a:chOff x="2551230" y="2464452"/>
            <a:chExt cx="691781" cy="691781"/>
          </a:xfrm>
          <a:solidFill>
            <a:srgbClr val="002050"/>
          </a:solidFill>
        </p:grpSpPr>
        <p:sp>
          <p:nvSpPr>
            <p:cNvPr id="222" name="Rectangle 221"/>
            <p:cNvSpPr/>
            <p:nvPr>
              <p:custDataLst>
                <p:tags r:id="rId15"/>
              </p:custDataLst>
            </p:nvPr>
          </p:nvSpPr>
          <p:spPr bwMode="auto">
            <a:xfrm>
              <a:off x="2551230" y="2464452"/>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800" kern="0" dirty="0">
                  <a:ln>
                    <a:solidFill>
                      <a:srgbClr val="000000">
                        <a:alpha val="0"/>
                      </a:srgbClr>
                    </a:solidFill>
                  </a:ln>
                  <a:solidFill>
                    <a:srgbClr val="FFFFFF"/>
                  </a:solidFill>
                  <a:latin typeface="Segoe UI"/>
                </a:rPr>
                <a:t>Sensors</a:t>
              </a:r>
              <a:endParaRPr lang="en-US" sz="800" kern="0" dirty="0">
                <a:solidFill>
                  <a:srgbClr val="FFFFFF"/>
                </a:solidFill>
                <a:latin typeface="Segoe UI"/>
                <a:ea typeface="Segoe UI" pitchFamily="34" charset="0"/>
                <a:cs typeface="Segoe UI" pitchFamily="34" charset="0"/>
              </a:endParaRPr>
            </a:p>
          </p:txBody>
        </p:sp>
        <p:sp>
          <p:nvSpPr>
            <p:cNvPr id="187" name="Frame 5"/>
            <p:cNvSpPr>
              <a:spLocks noChangeAspect="1"/>
            </p:cNvSpPr>
            <p:nvPr/>
          </p:nvSpPr>
          <p:spPr bwMode="auto">
            <a:xfrm>
              <a:off x="2761691" y="2548139"/>
              <a:ext cx="270860" cy="27078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defTabSz="1074690" fontAlgn="base">
                <a:spcBef>
                  <a:spcPct val="0"/>
                </a:spcBef>
                <a:spcAft>
                  <a:spcPct val="0"/>
                </a:spcAft>
                <a:defRPr/>
              </a:pPr>
              <a:endParaRPr lang="en-US" sz="800" kern="0" spc="-59" dirty="0" err="1">
                <a:solidFill>
                  <a:srgbClr val="FFFFFF"/>
                </a:solidFill>
                <a:latin typeface="Segoe UI"/>
                <a:ea typeface="Segoe UI" pitchFamily="34" charset="0"/>
                <a:cs typeface="Segoe UI" pitchFamily="34" charset="0"/>
              </a:endParaRPr>
            </a:p>
          </p:txBody>
        </p:sp>
      </p:grpSp>
      <p:grpSp>
        <p:nvGrpSpPr>
          <p:cNvPr id="23" name="Group 22"/>
          <p:cNvGrpSpPr/>
          <p:nvPr/>
        </p:nvGrpSpPr>
        <p:grpSpPr>
          <a:xfrm>
            <a:off x="2234198" y="3359075"/>
            <a:ext cx="691585" cy="691585"/>
            <a:chOff x="1822857" y="3187789"/>
            <a:chExt cx="691781" cy="691781"/>
          </a:xfrm>
          <a:solidFill>
            <a:srgbClr val="002050"/>
          </a:solidFill>
        </p:grpSpPr>
        <p:sp>
          <p:nvSpPr>
            <p:cNvPr id="223" name="Rectangle 222"/>
            <p:cNvSpPr/>
            <p:nvPr>
              <p:custDataLst>
                <p:tags r:id="rId14"/>
              </p:custDataLst>
            </p:nvPr>
          </p:nvSpPr>
          <p:spPr bwMode="auto">
            <a:xfrm>
              <a:off x="1822857" y="3187789"/>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800" kern="0" dirty="0">
                  <a:ln>
                    <a:solidFill>
                      <a:srgbClr val="000000">
                        <a:alpha val="0"/>
                      </a:srgbClr>
                    </a:solidFill>
                  </a:ln>
                  <a:solidFill>
                    <a:srgbClr val="FFFFFF"/>
                  </a:solidFill>
                  <a:latin typeface="Segoe UI"/>
                </a:rPr>
                <a:t>Video</a:t>
              </a:r>
              <a:endParaRPr lang="en-US" sz="800" kern="0" dirty="0">
                <a:solidFill>
                  <a:srgbClr val="FFFFFF"/>
                </a:solidFill>
                <a:latin typeface="Segoe UI"/>
                <a:ea typeface="Segoe UI" pitchFamily="34" charset="0"/>
                <a:cs typeface="Segoe UI" pitchFamily="34" charset="0"/>
              </a:endParaRPr>
            </a:p>
          </p:txBody>
        </p:sp>
        <p:sp>
          <p:nvSpPr>
            <p:cNvPr id="189" name="Freeform 7"/>
            <p:cNvSpPr>
              <a:spLocks noEditPoints="1"/>
            </p:cNvSpPr>
            <p:nvPr/>
          </p:nvSpPr>
          <p:spPr bwMode="auto">
            <a:xfrm>
              <a:off x="2019832" y="3275280"/>
              <a:ext cx="297830" cy="319992"/>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822637">
                <a:defRPr/>
              </a:pPr>
              <a:endParaRPr lang="en-US" sz="800" kern="0" spc="-135" dirty="0">
                <a:solidFill>
                  <a:srgbClr val="FFFFFF"/>
                </a:solidFill>
                <a:latin typeface="Segoe Light" pitchFamily="34" charset="0"/>
              </a:endParaRPr>
            </a:p>
          </p:txBody>
        </p:sp>
      </p:grpSp>
      <p:grpSp>
        <p:nvGrpSpPr>
          <p:cNvPr id="18" name="Group 17"/>
          <p:cNvGrpSpPr/>
          <p:nvPr/>
        </p:nvGrpSpPr>
        <p:grpSpPr>
          <a:xfrm>
            <a:off x="1491318" y="3360663"/>
            <a:ext cx="691585" cy="691585"/>
            <a:chOff x="370109" y="3187789"/>
            <a:chExt cx="691781" cy="691781"/>
          </a:xfrm>
          <a:solidFill>
            <a:srgbClr val="002050"/>
          </a:solidFill>
        </p:grpSpPr>
        <p:sp>
          <p:nvSpPr>
            <p:cNvPr id="14" name="Rectangle 13"/>
            <p:cNvSpPr/>
            <p:nvPr>
              <p:custDataLst>
                <p:tags r:id="rId13"/>
              </p:custDataLst>
            </p:nvPr>
          </p:nvSpPr>
          <p:spPr bwMode="auto">
            <a:xfrm>
              <a:off x="370109" y="3187789"/>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1972">
                <a:lnSpc>
                  <a:spcPct val="90000"/>
                </a:lnSpc>
                <a:defRPr/>
              </a:pPr>
              <a:r>
                <a:rPr lang="en-US" sz="800" kern="0" dirty="0">
                  <a:ln>
                    <a:solidFill>
                      <a:srgbClr val="000000">
                        <a:alpha val="0"/>
                      </a:srgbClr>
                    </a:solidFill>
                  </a:ln>
                  <a:solidFill>
                    <a:srgbClr val="FFFFFF"/>
                  </a:solidFill>
                  <a:latin typeface="Segoe UI"/>
                </a:rPr>
                <a:t>LOB applications</a:t>
              </a:r>
            </a:p>
          </p:txBody>
        </p:sp>
        <p:sp>
          <p:nvSpPr>
            <p:cNvPr id="193" name="Donut 59"/>
            <p:cNvSpPr>
              <a:spLocks noChangeAspect="1"/>
            </p:cNvSpPr>
            <p:nvPr/>
          </p:nvSpPr>
          <p:spPr bwMode="auto">
            <a:xfrm>
              <a:off x="587672" y="3258426"/>
              <a:ext cx="256656" cy="276958"/>
            </a:xfrm>
            <a:custGeom>
              <a:avLst/>
              <a:gdLst/>
              <a:ahLst/>
              <a:cxnLst/>
              <a:rect l="l" t="t" r="r" b="b"/>
              <a:pathLst>
                <a:path w="1872166" h="2020785">
                  <a:moveTo>
                    <a:pt x="930606" y="1257014"/>
                  </a:moveTo>
                  <a:cubicBezTo>
                    <a:pt x="968577" y="1257014"/>
                    <a:pt x="999359" y="1287795"/>
                    <a:pt x="999359" y="1325766"/>
                  </a:cubicBezTo>
                  <a:cubicBezTo>
                    <a:pt x="999359" y="1363737"/>
                    <a:pt x="968577" y="1394519"/>
                    <a:pt x="930606" y="1394519"/>
                  </a:cubicBezTo>
                  <a:cubicBezTo>
                    <a:pt x="892635" y="1394519"/>
                    <a:pt x="861853" y="1363737"/>
                    <a:pt x="861853" y="1325766"/>
                  </a:cubicBezTo>
                  <a:cubicBezTo>
                    <a:pt x="861853" y="1287795"/>
                    <a:pt x="892635" y="1257014"/>
                    <a:pt x="930606" y="1257014"/>
                  </a:cubicBezTo>
                  <a:close/>
                  <a:moveTo>
                    <a:pt x="930606" y="1188261"/>
                  </a:moveTo>
                  <a:cubicBezTo>
                    <a:pt x="854664" y="1188261"/>
                    <a:pt x="793100" y="1249824"/>
                    <a:pt x="793100" y="1325766"/>
                  </a:cubicBezTo>
                  <a:cubicBezTo>
                    <a:pt x="793100" y="1401709"/>
                    <a:pt x="854664" y="1463272"/>
                    <a:pt x="930606" y="1463272"/>
                  </a:cubicBezTo>
                  <a:cubicBezTo>
                    <a:pt x="1006548" y="1463272"/>
                    <a:pt x="1068111" y="1401709"/>
                    <a:pt x="1068111" y="1325766"/>
                  </a:cubicBezTo>
                  <a:cubicBezTo>
                    <a:pt x="1068111" y="1249824"/>
                    <a:pt x="1006548" y="1188261"/>
                    <a:pt x="930606" y="1188261"/>
                  </a:cubicBezTo>
                  <a:close/>
                  <a:moveTo>
                    <a:pt x="971250" y="956702"/>
                  </a:moveTo>
                  <a:lnTo>
                    <a:pt x="986880" y="1028990"/>
                  </a:lnTo>
                  <a:lnTo>
                    <a:pt x="1061122" y="1054389"/>
                  </a:lnTo>
                  <a:lnTo>
                    <a:pt x="1106057" y="1005545"/>
                  </a:lnTo>
                  <a:lnTo>
                    <a:pt x="1174438" y="1052435"/>
                  </a:lnTo>
                  <a:lnTo>
                    <a:pt x="1149040" y="1120816"/>
                  </a:lnTo>
                  <a:lnTo>
                    <a:pt x="1186160" y="1175520"/>
                  </a:lnTo>
                  <a:lnTo>
                    <a:pt x="1262356" y="1175520"/>
                  </a:lnTo>
                  <a:lnTo>
                    <a:pt x="1285801" y="1261484"/>
                  </a:lnTo>
                  <a:lnTo>
                    <a:pt x="1233050" y="1302513"/>
                  </a:lnTo>
                  <a:lnTo>
                    <a:pt x="1233050" y="1366986"/>
                  </a:lnTo>
                  <a:lnTo>
                    <a:pt x="1281894" y="1411922"/>
                  </a:lnTo>
                  <a:lnTo>
                    <a:pt x="1264310" y="1490071"/>
                  </a:lnTo>
                  <a:lnTo>
                    <a:pt x="1180299" y="1492025"/>
                  </a:lnTo>
                  <a:lnTo>
                    <a:pt x="1150993" y="1538914"/>
                  </a:lnTo>
                  <a:lnTo>
                    <a:pt x="1168577" y="1611202"/>
                  </a:lnTo>
                  <a:lnTo>
                    <a:pt x="1106057" y="1658092"/>
                  </a:lnTo>
                  <a:lnTo>
                    <a:pt x="1049399" y="1613156"/>
                  </a:lnTo>
                  <a:lnTo>
                    <a:pt x="986880" y="1640508"/>
                  </a:lnTo>
                  <a:lnTo>
                    <a:pt x="973203" y="1708889"/>
                  </a:lnTo>
                  <a:lnTo>
                    <a:pt x="893100" y="1716704"/>
                  </a:lnTo>
                  <a:lnTo>
                    <a:pt x="873563" y="1632694"/>
                  </a:lnTo>
                  <a:lnTo>
                    <a:pt x="809090" y="1613156"/>
                  </a:lnTo>
                  <a:lnTo>
                    <a:pt x="754385" y="1658092"/>
                  </a:lnTo>
                  <a:lnTo>
                    <a:pt x="699681" y="1609249"/>
                  </a:lnTo>
                  <a:lnTo>
                    <a:pt x="719218" y="1544776"/>
                  </a:lnTo>
                  <a:lnTo>
                    <a:pt x="678190" y="1490071"/>
                  </a:lnTo>
                  <a:lnTo>
                    <a:pt x="601994" y="1488117"/>
                  </a:lnTo>
                  <a:lnTo>
                    <a:pt x="586364" y="1411922"/>
                  </a:lnTo>
                  <a:lnTo>
                    <a:pt x="646930" y="1380662"/>
                  </a:lnTo>
                  <a:lnTo>
                    <a:pt x="644976" y="1304466"/>
                  </a:lnTo>
                  <a:lnTo>
                    <a:pt x="586364" y="1255623"/>
                  </a:lnTo>
                  <a:lnTo>
                    <a:pt x="607855" y="1183335"/>
                  </a:lnTo>
                  <a:lnTo>
                    <a:pt x="680143" y="1185289"/>
                  </a:lnTo>
                  <a:lnTo>
                    <a:pt x="721172" y="1140353"/>
                  </a:lnTo>
                  <a:lnTo>
                    <a:pt x="695773" y="1052435"/>
                  </a:lnTo>
                  <a:lnTo>
                    <a:pt x="752431" y="1007499"/>
                  </a:lnTo>
                  <a:lnTo>
                    <a:pt x="818858" y="1052435"/>
                  </a:lnTo>
                  <a:lnTo>
                    <a:pt x="873563" y="1032898"/>
                  </a:lnTo>
                  <a:lnTo>
                    <a:pt x="895054" y="958656"/>
                  </a:lnTo>
                  <a:close/>
                  <a:moveTo>
                    <a:pt x="966353" y="561544"/>
                  </a:moveTo>
                  <a:lnTo>
                    <a:pt x="1484176" y="561544"/>
                  </a:lnTo>
                  <a:cubicBezTo>
                    <a:pt x="1519876" y="561544"/>
                    <a:pt x="1548815" y="590484"/>
                    <a:pt x="1548815" y="626184"/>
                  </a:cubicBezTo>
                  <a:cubicBezTo>
                    <a:pt x="1548815" y="661883"/>
                    <a:pt x="1519875" y="690823"/>
                    <a:pt x="1484175" y="690823"/>
                  </a:cubicBezTo>
                  <a:lnTo>
                    <a:pt x="966353" y="690822"/>
                  </a:lnTo>
                  <a:cubicBezTo>
                    <a:pt x="930653" y="690822"/>
                    <a:pt x="901714" y="661883"/>
                    <a:pt x="901714" y="626184"/>
                  </a:cubicBezTo>
                  <a:cubicBezTo>
                    <a:pt x="901714" y="590484"/>
                    <a:pt x="930653" y="561544"/>
                    <a:pt x="966353" y="561544"/>
                  </a:cubicBezTo>
                  <a:close/>
                  <a:moveTo>
                    <a:pt x="590322" y="106687"/>
                  </a:moveTo>
                  <a:cubicBezTo>
                    <a:pt x="590332" y="226008"/>
                    <a:pt x="591688" y="375662"/>
                    <a:pt x="590317" y="464513"/>
                  </a:cubicBezTo>
                  <a:cubicBezTo>
                    <a:pt x="588940" y="553814"/>
                    <a:pt x="569467" y="576664"/>
                    <a:pt x="482849" y="576882"/>
                  </a:cubicBezTo>
                  <a:lnTo>
                    <a:pt x="101828" y="577428"/>
                  </a:lnTo>
                  <a:cubicBezTo>
                    <a:pt x="94937" y="958413"/>
                    <a:pt x="101760" y="1616638"/>
                    <a:pt x="104708" y="1753748"/>
                  </a:cubicBezTo>
                  <a:cubicBezTo>
                    <a:pt x="107681" y="1892031"/>
                    <a:pt x="168011" y="1914803"/>
                    <a:pt x="277215" y="1914081"/>
                  </a:cubicBezTo>
                  <a:lnTo>
                    <a:pt x="1773325" y="1910255"/>
                  </a:lnTo>
                  <a:cubicBezTo>
                    <a:pt x="1759000" y="1375795"/>
                    <a:pt x="1765208" y="446089"/>
                    <a:pt x="1768691" y="339408"/>
                  </a:cubicBezTo>
                  <a:cubicBezTo>
                    <a:pt x="1772174" y="232725"/>
                    <a:pt x="1746468" y="112940"/>
                    <a:pt x="1588386" y="110513"/>
                  </a:cubicBezTo>
                  <a:cubicBezTo>
                    <a:pt x="1430337" y="108086"/>
                    <a:pt x="851841" y="106688"/>
                    <a:pt x="590322" y="106687"/>
                  </a:cubicBezTo>
                  <a:close/>
                  <a:moveTo>
                    <a:pt x="549320" y="0"/>
                  </a:moveTo>
                  <a:cubicBezTo>
                    <a:pt x="841627" y="0"/>
                    <a:pt x="1488650" y="1563"/>
                    <a:pt x="1665394" y="4277"/>
                  </a:cubicBezTo>
                  <a:cubicBezTo>
                    <a:pt x="1842137" y="6992"/>
                    <a:pt x="1870878" y="140918"/>
                    <a:pt x="1866984" y="260194"/>
                  </a:cubicBezTo>
                  <a:cubicBezTo>
                    <a:pt x="1863090" y="379470"/>
                    <a:pt x="1856150" y="1418933"/>
                    <a:pt x="1872166" y="2016489"/>
                  </a:cubicBezTo>
                  <a:lnTo>
                    <a:pt x="199432" y="2020767"/>
                  </a:lnTo>
                  <a:cubicBezTo>
                    <a:pt x="77336" y="2021574"/>
                    <a:pt x="9884" y="1996114"/>
                    <a:pt x="6560" y="1841505"/>
                  </a:cubicBezTo>
                  <a:cubicBezTo>
                    <a:pt x="3235" y="1686896"/>
                    <a:pt x="-4497" y="939636"/>
                    <a:pt x="3513" y="51544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sz="800" kern="0" spc="-50" dirty="0" err="1">
                <a:solidFill>
                  <a:srgbClr val="FFFFFF"/>
                </a:solidFill>
                <a:latin typeface="Segoe UI"/>
                <a:ea typeface="Segoe UI" pitchFamily="34" charset="0"/>
                <a:cs typeface="Segoe UI" pitchFamily="34" charset="0"/>
              </a:endParaRPr>
            </a:p>
          </p:txBody>
        </p:sp>
      </p:grpSp>
      <p:grpSp>
        <p:nvGrpSpPr>
          <p:cNvPr id="19" name="Group 18"/>
          <p:cNvGrpSpPr/>
          <p:nvPr/>
        </p:nvGrpSpPr>
        <p:grpSpPr>
          <a:xfrm>
            <a:off x="1491318" y="4082945"/>
            <a:ext cx="691585" cy="691585"/>
            <a:chOff x="1103397" y="2464452"/>
            <a:chExt cx="691781" cy="691781"/>
          </a:xfrm>
          <a:solidFill>
            <a:srgbClr val="002050"/>
          </a:solidFill>
        </p:grpSpPr>
        <p:sp>
          <p:nvSpPr>
            <p:cNvPr id="13" name="Rectangle 12"/>
            <p:cNvSpPr/>
            <p:nvPr>
              <p:custDataLst>
                <p:tags r:id="rId12"/>
              </p:custDataLst>
            </p:nvPr>
          </p:nvSpPr>
          <p:spPr bwMode="auto">
            <a:xfrm>
              <a:off x="1103397" y="2464452"/>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800" kern="0" dirty="0">
                  <a:ln>
                    <a:solidFill>
                      <a:srgbClr val="000000">
                        <a:alpha val="0"/>
                      </a:srgbClr>
                    </a:solidFill>
                  </a:ln>
                  <a:solidFill>
                    <a:srgbClr val="FFFFFF"/>
                  </a:solidFill>
                  <a:latin typeface="Segoe UI"/>
                </a:rPr>
                <a:t>Web</a:t>
              </a:r>
              <a:endParaRPr lang="en-US" sz="800" kern="0" dirty="0">
                <a:solidFill>
                  <a:srgbClr val="FFFFFF"/>
                </a:solidFill>
                <a:latin typeface="Segoe UI"/>
                <a:ea typeface="Segoe UI" pitchFamily="34" charset="0"/>
                <a:cs typeface="Segoe UI" pitchFamily="34" charset="0"/>
              </a:endParaRPr>
            </a:p>
          </p:txBody>
        </p:sp>
        <p:sp>
          <p:nvSpPr>
            <p:cNvPr id="194" name="Rounded Rectangle 18"/>
            <p:cNvSpPr/>
            <p:nvPr/>
          </p:nvSpPr>
          <p:spPr bwMode="auto">
            <a:xfrm>
              <a:off x="1331186" y="2561849"/>
              <a:ext cx="236204" cy="243353"/>
            </a:xfrm>
            <a:custGeom>
              <a:avLst/>
              <a:gdLst/>
              <a:ahLst/>
              <a:cxnLst/>
              <a:rect l="l" t="t" r="r" b="b"/>
              <a:pathLst>
                <a:path w="759909" h="783113">
                  <a:moveTo>
                    <a:pt x="428313" y="198314"/>
                  </a:moveTo>
                  <a:cubicBezTo>
                    <a:pt x="508468" y="198313"/>
                    <a:pt x="573445" y="263292"/>
                    <a:pt x="573446" y="343446"/>
                  </a:cubicBezTo>
                  <a:cubicBezTo>
                    <a:pt x="573445" y="423600"/>
                    <a:pt x="508468" y="488578"/>
                    <a:pt x="428313" y="488578"/>
                  </a:cubicBezTo>
                  <a:cubicBezTo>
                    <a:pt x="348160" y="488577"/>
                    <a:pt x="283181" y="423600"/>
                    <a:pt x="283181" y="343446"/>
                  </a:cubicBezTo>
                  <a:cubicBezTo>
                    <a:pt x="283182" y="263291"/>
                    <a:pt x="348159" y="198314"/>
                    <a:pt x="428313" y="198314"/>
                  </a:cubicBezTo>
                  <a:close/>
                  <a:moveTo>
                    <a:pt x="428313" y="131753"/>
                  </a:moveTo>
                  <a:cubicBezTo>
                    <a:pt x="311398" y="131753"/>
                    <a:pt x="216620" y="226531"/>
                    <a:pt x="216620" y="343446"/>
                  </a:cubicBezTo>
                  <a:cubicBezTo>
                    <a:pt x="216620" y="384187"/>
                    <a:pt x="228129" y="422239"/>
                    <a:pt x="251266" y="452558"/>
                  </a:cubicBezTo>
                  <a:lnTo>
                    <a:pt x="128069" y="575549"/>
                  </a:lnTo>
                  <a:cubicBezTo>
                    <a:pt x="109922" y="593667"/>
                    <a:pt x="109898" y="623064"/>
                    <a:pt x="128015" y="641211"/>
                  </a:cubicBezTo>
                  <a:cubicBezTo>
                    <a:pt x="146132" y="659359"/>
                    <a:pt x="175529" y="659383"/>
                    <a:pt x="193677" y="641266"/>
                  </a:cubicBezTo>
                  <a:lnTo>
                    <a:pt x="316485" y="518662"/>
                  </a:lnTo>
                  <a:cubicBezTo>
                    <a:pt x="347293" y="542946"/>
                    <a:pt x="386379" y="555139"/>
                    <a:pt x="428313" y="555138"/>
                  </a:cubicBezTo>
                  <a:cubicBezTo>
                    <a:pt x="545229" y="555139"/>
                    <a:pt x="640006" y="460361"/>
                    <a:pt x="640007" y="343445"/>
                  </a:cubicBezTo>
                  <a:cubicBezTo>
                    <a:pt x="640006" y="226531"/>
                    <a:pt x="545229" y="131753"/>
                    <a:pt x="428313" y="131753"/>
                  </a:cubicBezTo>
                  <a:close/>
                  <a:moveTo>
                    <a:pt x="126654" y="0"/>
                  </a:moveTo>
                  <a:lnTo>
                    <a:pt x="633255" y="0"/>
                  </a:lnTo>
                  <a:cubicBezTo>
                    <a:pt x="703204" y="0"/>
                    <a:pt x="759909" y="56705"/>
                    <a:pt x="759909" y="126654"/>
                  </a:cubicBezTo>
                  <a:lnTo>
                    <a:pt x="759909" y="656459"/>
                  </a:lnTo>
                  <a:cubicBezTo>
                    <a:pt x="759909" y="726408"/>
                    <a:pt x="703204" y="783113"/>
                    <a:pt x="633255" y="783113"/>
                  </a:cubicBezTo>
                  <a:lnTo>
                    <a:pt x="126654" y="783113"/>
                  </a:lnTo>
                  <a:cubicBezTo>
                    <a:pt x="56705" y="783113"/>
                    <a:pt x="0" y="726408"/>
                    <a:pt x="0" y="656459"/>
                  </a:cubicBezTo>
                  <a:lnTo>
                    <a:pt x="0" y="126654"/>
                  </a:lnTo>
                  <a:cubicBezTo>
                    <a:pt x="0" y="56705"/>
                    <a:pt x="56705" y="0"/>
                    <a:pt x="12665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sz="800" kern="0" spc="-50" dirty="0" err="1">
                <a:solidFill>
                  <a:srgbClr val="FFFFFF"/>
                </a:solidFill>
                <a:latin typeface="Segoe UI"/>
                <a:ea typeface="Segoe UI" pitchFamily="34" charset="0"/>
                <a:cs typeface="Segoe UI" pitchFamily="34" charset="0"/>
              </a:endParaRPr>
            </a:p>
          </p:txBody>
        </p:sp>
      </p:grpSp>
      <p:grpSp>
        <p:nvGrpSpPr>
          <p:cNvPr id="21" name="Group 20"/>
          <p:cNvGrpSpPr/>
          <p:nvPr/>
        </p:nvGrpSpPr>
        <p:grpSpPr>
          <a:xfrm>
            <a:off x="2234198" y="2636521"/>
            <a:ext cx="691585" cy="691585"/>
            <a:chOff x="1822857" y="2464452"/>
            <a:chExt cx="691781" cy="691781"/>
          </a:xfrm>
          <a:solidFill>
            <a:srgbClr val="002050"/>
          </a:solidFill>
        </p:grpSpPr>
        <p:sp>
          <p:nvSpPr>
            <p:cNvPr id="221" name="Rectangle 220"/>
            <p:cNvSpPr/>
            <p:nvPr>
              <p:custDataLst>
                <p:tags r:id="rId11"/>
              </p:custDataLst>
            </p:nvPr>
          </p:nvSpPr>
          <p:spPr bwMode="auto">
            <a:xfrm>
              <a:off x="1822857" y="2464452"/>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800" kern="0" dirty="0">
                  <a:ln>
                    <a:solidFill>
                      <a:srgbClr val="000000">
                        <a:alpha val="0"/>
                      </a:srgbClr>
                    </a:solidFill>
                  </a:ln>
                  <a:solidFill>
                    <a:srgbClr val="FFFFFF"/>
                  </a:solidFill>
                  <a:latin typeface="Segoe UI"/>
                </a:rPr>
                <a:t>Social</a:t>
              </a:r>
              <a:endParaRPr lang="en-US" sz="800" kern="0" dirty="0">
                <a:solidFill>
                  <a:srgbClr val="FFFFFF"/>
                </a:solidFill>
                <a:latin typeface="Segoe UI"/>
                <a:ea typeface="Segoe UI" pitchFamily="34" charset="0"/>
                <a:cs typeface="Segoe UI" pitchFamily="34" charset="0"/>
              </a:endParaRPr>
            </a:p>
          </p:txBody>
        </p:sp>
        <p:sp>
          <p:nvSpPr>
            <p:cNvPr id="9" name="Freeform 5"/>
            <p:cNvSpPr>
              <a:spLocks noEditPoints="1"/>
            </p:cNvSpPr>
            <p:nvPr/>
          </p:nvSpPr>
          <p:spPr bwMode="auto">
            <a:xfrm>
              <a:off x="2039038" y="2574721"/>
              <a:ext cx="259418" cy="217623"/>
            </a:xfrm>
            <a:custGeom>
              <a:avLst/>
              <a:gdLst>
                <a:gd name="T0" fmla="*/ 290 w 360"/>
                <a:gd name="T1" fmla="*/ 23 h 302"/>
                <a:gd name="T2" fmla="*/ 265 w 360"/>
                <a:gd name="T3" fmla="*/ 6 h 302"/>
                <a:gd name="T4" fmla="*/ 226 w 360"/>
                <a:gd name="T5" fmla="*/ 2 h 302"/>
                <a:gd name="T6" fmla="*/ 188 w 360"/>
                <a:gd name="T7" fmla="*/ 25 h 302"/>
                <a:gd name="T8" fmla="*/ 148 w 360"/>
                <a:gd name="T9" fmla="*/ 78 h 302"/>
                <a:gd name="T10" fmla="*/ 104 w 360"/>
                <a:gd name="T11" fmla="*/ 122 h 302"/>
                <a:gd name="T12" fmla="*/ 58 w 360"/>
                <a:gd name="T13" fmla="*/ 147 h 302"/>
                <a:gd name="T14" fmla="*/ 12 w 360"/>
                <a:gd name="T15" fmla="*/ 149 h 302"/>
                <a:gd name="T16" fmla="*/ 2 w 360"/>
                <a:gd name="T17" fmla="*/ 151 h 302"/>
                <a:gd name="T18" fmla="*/ 19 w 360"/>
                <a:gd name="T19" fmla="*/ 176 h 302"/>
                <a:gd name="T20" fmla="*/ 52 w 360"/>
                <a:gd name="T21" fmla="*/ 209 h 302"/>
                <a:gd name="T22" fmla="*/ 106 w 360"/>
                <a:gd name="T23" fmla="*/ 233 h 302"/>
                <a:gd name="T24" fmla="*/ 138 w 360"/>
                <a:gd name="T25" fmla="*/ 237 h 302"/>
                <a:gd name="T26" fmla="*/ 140 w 360"/>
                <a:gd name="T27" fmla="*/ 258 h 302"/>
                <a:gd name="T28" fmla="*/ 140 w 360"/>
                <a:gd name="T29" fmla="*/ 276 h 302"/>
                <a:gd name="T30" fmla="*/ 140 w 360"/>
                <a:gd name="T31" fmla="*/ 283 h 302"/>
                <a:gd name="T32" fmla="*/ 127 w 360"/>
                <a:gd name="T33" fmla="*/ 285 h 302"/>
                <a:gd name="T34" fmla="*/ 111 w 360"/>
                <a:gd name="T35" fmla="*/ 293 h 302"/>
                <a:gd name="T36" fmla="*/ 115 w 360"/>
                <a:gd name="T37" fmla="*/ 300 h 302"/>
                <a:gd name="T38" fmla="*/ 127 w 360"/>
                <a:gd name="T39" fmla="*/ 299 h 302"/>
                <a:gd name="T40" fmla="*/ 163 w 360"/>
                <a:gd name="T41" fmla="*/ 297 h 302"/>
                <a:gd name="T42" fmla="*/ 190 w 360"/>
                <a:gd name="T43" fmla="*/ 300 h 302"/>
                <a:gd name="T44" fmla="*/ 196 w 360"/>
                <a:gd name="T45" fmla="*/ 297 h 302"/>
                <a:gd name="T46" fmla="*/ 217 w 360"/>
                <a:gd name="T47" fmla="*/ 300 h 302"/>
                <a:gd name="T48" fmla="*/ 222 w 360"/>
                <a:gd name="T49" fmla="*/ 297 h 302"/>
                <a:gd name="T50" fmla="*/ 219 w 360"/>
                <a:gd name="T51" fmla="*/ 289 h 302"/>
                <a:gd name="T52" fmla="*/ 180 w 360"/>
                <a:gd name="T53" fmla="*/ 283 h 302"/>
                <a:gd name="T54" fmla="*/ 180 w 360"/>
                <a:gd name="T55" fmla="*/ 253 h 302"/>
                <a:gd name="T56" fmla="*/ 180 w 360"/>
                <a:gd name="T57" fmla="*/ 237 h 302"/>
                <a:gd name="T58" fmla="*/ 180 w 360"/>
                <a:gd name="T59" fmla="*/ 232 h 302"/>
                <a:gd name="T60" fmla="*/ 215 w 360"/>
                <a:gd name="T61" fmla="*/ 216 h 302"/>
                <a:gd name="T62" fmla="*/ 251 w 360"/>
                <a:gd name="T63" fmla="*/ 188 h 302"/>
                <a:gd name="T64" fmla="*/ 276 w 360"/>
                <a:gd name="T65" fmla="*/ 149 h 302"/>
                <a:gd name="T66" fmla="*/ 299 w 360"/>
                <a:gd name="T67" fmla="*/ 94 h 302"/>
                <a:gd name="T68" fmla="*/ 334 w 360"/>
                <a:gd name="T69" fmla="*/ 78 h 302"/>
                <a:gd name="T70" fmla="*/ 353 w 360"/>
                <a:gd name="T71" fmla="*/ 71 h 302"/>
                <a:gd name="T72" fmla="*/ 360 w 360"/>
                <a:gd name="T73" fmla="*/ 69 h 302"/>
                <a:gd name="T74" fmla="*/ 299 w 360"/>
                <a:gd name="T75" fmla="*/ 44 h 302"/>
                <a:gd name="T76" fmla="*/ 167 w 360"/>
                <a:gd name="T77" fmla="*/ 283 h 302"/>
                <a:gd name="T78" fmla="*/ 153 w 360"/>
                <a:gd name="T79" fmla="*/ 283 h 302"/>
                <a:gd name="T80" fmla="*/ 152 w 360"/>
                <a:gd name="T81" fmla="*/ 262 h 302"/>
                <a:gd name="T82" fmla="*/ 152 w 360"/>
                <a:gd name="T83" fmla="*/ 245 h 302"/>
                <a:gd name="T84" fmla="*/ 152 w 360"/>
                <a:gd name="T85" fmla="*/ 237 h 302"/>
                <a:gd name="T86" fmla="*/ 167 w 360"/>
                <a:gd name="T87" fmla="*/ 233 h 302"/>
                <a:gd name="T88" fmla="*/ 247 w 360"/>
                <a:gd name="T89" fmla="*/ 67 h 302"/>
                <a:gd name="T90" fmla="*/ 236 w 360"/>
                <a:gd name="T91" fmla="*/ 55 h 302"/>
                <a:gd name="T92" fmla="*/ 240 w 360"/>
                <a:gd name="T93" fmla="*/ 44 h 302"/>
                <a:gd name="T94" fmla="*/ 251 w 360"/>
                <a:gd name="T95" fmla="*/ 40 h 302"/>
                <a:gd name="T96" fmla="*/ 263 w 360"/>
                <a:gd name="T97" fmla="*/ 52 h 302"/>
                <a:gd name="T98" fmla="*/ 259 w 360"/>
                <a:gd name="T99" fmla="*/ 63 h 302"/>
                <a:gd name="T100" fmla="*/ 249 w 360"/>
                <a:gd name="T101" fmla="*/ 6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302">
                  <a:moveTo>
                    <a:pt x="299" y="44"/>
                  </a:moveTo>
                  <a:lnTo>
                    <a:pt x="297" y="36"/>
                  </a:lnTo>
                  <a:lnTo>
                    <a:pt x="293" y="31"/>
                  </a:lnTo>
                  <a:lnTo>
                    <a:pt x="290" y="23"/>
                  </a:lnTo>
                  <a:lnTo>
                    <a:pt x="284" y="19"/>
                  </a:lnTo>
                  <a:lnTo>
                    <a:pt x="278" y="13"/>
                  </a:lnTo>
                  <a:lnTo>
                    <a:pt x="272" y="10"/>
                  </a:lnTo>
                  <a:lnTo>
                    <a:pt x="265" y="6"/>
                  </a:lnTo>
                  <a:lnTo>
                    <a:pt x="257" y="4"/>
                  </a:lnTo>
                  <a:lnTo>
                    <a:pt x="247" y="2"/>
                  </a:lnTo>
                  <a:lnTo>
                    <a:pt x="236" y="0"/>
                  </a:lnTo>
                  <a:lnTo>
                    <a:pt x="226" y="2"/>
                  </a:lnTo>
                  <a:lnTo>
                    <a:pt x="215" y="6"/>
                  </a:lnTo>
                  <a:lnTo>
                    <a:pt x="205" y="10"/>
                  </a:lnTo>
                  <a:lnTo>
                    <a:pt x="196" y="15"/>
                  </a:lnTo>
                  <a:lnTo>
                    <a:pt x="188" y="25"/>
                  </a:lnTo>
                  <a:lnTo>
                    <a:pt x="180" y="34"/>
                  </a:lnTo>
                  <a:lnTo>
                    <a:pt x="169" y="50"/>
                  </a:lnTo>
                  <a:lnTo>
                    <a:pt x="159" y="63"/>
                  </a:lnTo>
                  <a:lnTo>
                    <a:pt x="148" y="78"/>
                  </a:lnTo>
                  <a:lnTo>
                    <a:pt x="138" y="90"/>
                  </a:lnTo>
                  <a:lnTo>
                    <a:pt x="127" y="101"/>
                  </a:lnTo>
                  <a:lnTo>
                    <a:pt x="115" y="113"/>
                  </a:lnTo>
                  <a:lnTo>
                    <a:pt x="104" y="122"/>
                  </a:lnTo>
                  <a:lnTo>
                    <a:pt x="92" y="130"/>
                  </a:lnTo>
                  <a:lnTo>
                    <a:pt x="81" y="138"/>
                  </a:lnTo>
                  <a:lnTo>
                    <a:pt x="69" y="144"/>
                  </a:lnTo>
                  <a:lnTo>
                    <a:pt x="58" y="147"/>
                  </a:lnTo>
                  <a:lnTo>
                    <a:pt x="46" y="151"/>
                  </a:lnTo>
                  <a:lnTo>
                    <a:pt x="35" y="151"/>
                  </a:lnTo>
                  <a:lnTo>
                    <a:pt x="23" y="151"/>
                  </a:lnTo>
                  <a:lnTo>
                    <a:pt x="12" y="149"/>
                  </a:lnTo>
                  <a:lnTo>
                    <a:pt x="0" y="147"/>
                  </a:lnTo>
                  <a:lnTo>
                    <a:pt x="0" y="147"/>
                  </a:lnTo>
                  <a:lnTo>
                    <a:pt x="0" y="147"/>
                  </a:lnTo>
                  <a:lnTo>
                    <a:pt x="2" y="151"/>
                  </a:lnTo>
                  <a:lnTo>
                    <a:pt x="4" y="155"/>
                  </a:lnTo>
                  <a:lnTo>
                    <a:pt x="8" y="161"/>
                  </a:lnTo>
                  <a:lnTo>
                    <a:pt x="14" y="168"/>
                  </a:lnTo>
                  <a:lnTo>
                    <a:pt x="19" y="176"/>
                  </a:lnTo>
                  <a:lnTo>
                    <a:pt x="25" y="184"/>
                  </a:lnTo>
                  <a:lnTo>
                    <a:pt x="33" y="191"/>
                  </a:lnTo>
                  <a:lnTo>
                    <a:pt x="42" y="201"/>
                  </a:lnTo>
                  <a:lnTo>
                    <a:pt x="52" y="209"/>
                  </a:lnTo>
                  <a:lnTo>
                    <a:pt x="63" y="216"/>
                  </a:lnTo>
                  <a:lnTo>
                    <a:pt x="77" y="222"/>
                  </a:lnTo>
                  <a:lnTo>
                    <a:pt x="90" y="228"/>
                  </a:lnTo>
                  <a:lnTo>
                    <a:pt x="106" y="233"/>
                  </a:lnTo>
                  <a:lnTo>
                    <a:pt x="121" y="235"/>
                  </a:lnTo>
                  <a:lnTo>
                    <a:pt x="129" y="237"/>
                  </a:lnTo>
                  <a:lnTo>
                    <a:pt x="138" y="237"/>
                  </a:lnTo>
                  <a:lnTo>
                    <a:pt x="138" y="237"/>
                  </a:lnTo>
                  <a:lnTo>
                    <a:pt x="140" y="237"/>
                  </a:lnTo>
                  <a:lnTo>
                    <a:pt x="140" y="245"/>
                  </a:lnTo>
                  <a:lnTo>
                    <a:pt x="140" y="253"/>
                  </a:lnTo>
                  <a:lnTo>
                    <a:pt x="140" y="258"/>
                  </a:lnTo>
                  <a:lnTo>
                    <a:pt x="140" y="264"/>
                  </a:lnTo>
                  <a:lnTo>
                    <a:pt x="140" y="268"/>
                  </a:lnTo>
                  <a:lnTo>
                    <a:pt x="140" y="272"/>
                  </a:lnTo>
                  <a:lnTo>
                    <a:pt x="140" y="276"/>
                  </a:lnTo>
                  <a:lnTo>
                    <a:pt x="140" y="277"/>
                  </a:lnTo>
                  <a:lnTo>
                    <a:pt x="140" y="279"/>
                  </a:lnTo>
                  <a:lnTo>
                    <a:pt x="140" y="281"/>
                  </a:lnTo>
                  <a:lnTo>
                    <a:pt x="140" y="283"/>
                  </a:lnTo>
                  <a:lnTo>
                    <a:pt x="140" y="283"/>
                  </a:lnTo>
                  <a:lnTo>
                    <a:pt x="140" y="283"/>
                  </a:lnTo>
                  <a:lnTo>
                    <a:pt x="132" y="285"/>
                  </a:lnTo>
                  <a:lnTo>
                    <a:pt x="127" y="285"/>
                  </a:lnTo>
                  <a:lnTo>
                    <a:pt x="121" y="287"/>
                  </a:lnTo>
                  <a:lnTo>
                    <a:pt x="115" y="289"/>
                  </a:lnTo>
                  <a:lnTo>
                    <a:pt x="113" y="289"/>
                  </a:lnTo>
                  <a:lnTo>
                    <a:pt x="111" y="293"/>
                  </a:lnTo>
                  <a:lnTo>
                    <a:pt x="111" y="295"/>
                  </a:lnTo>
                  <a:lnTo>
                    <a:pt x="111" y="297"/>
                  </a:lnTo>
                  <a:lnTo>
                    <a:pt x="113" y="299"/>
                  </a:lnTo>
                  <a:lnTo>
                    <a:pt x="115" y="300"/>
                  </a:lnTo>
                  <a:lnTo>
                    <a:pt x="117" y="302"/>
                  </a:lnTo>
                  <a:lnTo>
                    <a:pt x="119" y="300"/>
                  </a:lnTo>
                  <a:lnTo>
                    <a:pt x="119" y="300"/>
                  </a:lnTo>
                  <a:lnTo>
                    <a:pt x="127" y="299"/>
                  </a:lnTo>
                  <a:lnTo>
                    <a:pt x="134" y="297"/>
                  </a:lnTo>
                  <a:lnTo>
                    <a:pt x="144" y="297"/>
                  </a:lnTo>
                  <a:lnTo>
                    <a:pt x="153" y="297"/>
                  </a:lnTo>
                  <a:lnTo>
                    <a:pt x="163" y="297"/>
                  </a:lnTo>
                  <a:lnTo>
                    <a:pt x="173" y="297"/>
                  </a:lnTo>
                  <a:lnTo>
                    <a:pt x="180" y="299"/>
                  </a:lnTo>
                  <a:lnTo>
                    <a:pt x="188" y="300"/>
                  </a:lnTo>
                  <a:lnTo>
                    <a:pt x="190" y="300"/>
                  </a:lnTo>
                  <a:lnTo>
                    <a:pt x="192" y="300"/>
                  </a:lnTo>
                  <a:lnTo>
                    <a:pt x="194" y="300"/>
                  </a:lnTo>
                  <a:lnTo>
                    <a:pt x="194" y="299"/>
                  </a:lnTo>
                  <a:lnTo>
                    <a:pt x="196" y="297"/>
                  </a:lnTo>
                  <a:lnTo>
                    <a:pt x="205" y="299"/>
                  </a:lnTo>
                  <a:lnTo>
                    <a:pt x="209" y="300"/>
                  </a:lnTo>
                  <a:lnTo>
                    <a:pt x="213" y="300"/>
                  </a:lnTo>
                  <a:lnTo>
                    <a:pt x="217" y="300"/>
                  </a:lnTo>
                  <a:lnTo>
                    <a:pt x="219" y="300"/>
                  </a:lnTo>
                  <a:lnTo>
                    <a:pt x="221" y="300"/>
                  </a:lnTo>
                  <a:lnTo>
                    <a:pt x="221" y="299"/>
                  </a:lnTo>
                  <a:lnTo>
                    <a:pt x="222" y="297"/>
                  </a:lnTo>
                  <a:lnTo>
                    <a:pt x="222" y="295"/>
                  </a:lnTo>
                  <a:lnTo>
                    <a:pt x="222" y="293"/>
                  </a:lnTo>
                  <a:lnTo>
                    <a:pt x="221" y="289"/>
                  </a:lnTo>
                  <a:lnTo>
                    <a:pt x="219" y="289"/>
                  </a:lnTo>
                  <a:lnTo>
                    <a:pt x="209" y="287"/>
                  </a:lnTo>
                  <a:lnTo>
                    <a:pt x="201" y="285"/>
                  </a:lnTo>
                  <a:lnTo>
                    <a:pt x="192" y="283"/>
                  </a:lnTo>
                  <a:lnTo>
                    <a:pt x="180" y="283"/>
                  </a:lnTo>
                  <a:lnTo>
                    <a:pt x="180" y="274"/>
                  </a:lnTo>
                  <a:lnTo>
                    <a:pt x="180" y="266"/>
                  </a:lnTo>
                  <a:lnTo>
                    <a:pt x="180" y="258"/>
                  </a:lnTo>
                  <a:lnTo>
                    <a:pt x="180" y="253"/>
                  </a:lnTo>
                  <a:lnTo>
                    <a:pt x="180" y="249"/>
                  </a:lnTo>
                  <a:lnTo>
                    <a:pt x="180" y="243"/>
                  </a:lnTo>
                  <a:lnTo>
                    <a:pt x="180" y="239"/>
                  </a:lnTo>
                  <a:lnTo>
                    <a:pt x="180" y="237"/>
                  </a:lnTo>
                  <a:lnTo>
                    <a:pt x="180" y="235"/>
                  </a:lnTo>
                  <a:lnTo>
                    <a:pt x="180" y="233"/>
                  </a:lnTo>
                  <a:lnTo>
                    <a:pt x="180" y="232"/>
                  </a:lnTo>
                  <a:lnTo>
                    <a:pt x="180" y="232"/>
                  </a:lnTo>
                  <a:lnTo>
                    <a:pt x="180" y="232"/>
                  </a:lnTo>
                  <a:lnTo>
                    <a:pt x="192" y="228"/>
                  </a:lnTo>
                  <a:lnTo>
                    <a:pt x="203" y="222"/>
                  </a:lnTo>
                  <a:lnTo>
                    <a:pt x="215" y="216"/>
                  </a:lnTo>
                  <a:lnTo>
                    <a:pt x="224" y="210"/>
                  </a:lnTo>
                  <a:lnTo>
                    <a:pt x="234" y="205"/>
                  </a:lnTo>
                  <a:lnTo>
                    <a:pt x="242" y="197"/>
                  </a:lnTo>
                  <a:lnTo>
                    <a:pt x="251" y="188"/>
                  </a:lnTo>
                  <a:lnTo>
                    <a:pt x="257" y="180"/>
                  </a:lnTo>
                  <a:lnTo>
                    <a:pt x="265" y="170"/>
                  </a:lnTo>
                  <a:lnTo>
                    <a:pt x="270" y="161"/>
                  </a:lnTo>
                  <a:lnTo>
                    <a:pt x="276" y="149"/>
                  </a:lnTo>
                  <a:lnTo>
                    <a:pt x="282" y="138"/>
                  </a:lnTo>
                  <a:lnTo>
                    <a:pt x="288" y="128"/>
                  </a:lnTo>
                  <a:lnTo>
                    <a:pt x="291" y="117"/>
                  </a:lnTo>
                  <a:lnTo>
                    <a:pt x="299" y="94"/>
                  </a:lnTo>
                  <a:lnTo>
                    <a:pt x="309" y="88"/>
                  </a:lnTo>
                  <a:lnTo>
                    <a:pt x="318" y="84"/>
                  </a:lnTo>
                  <a:lnTo>
                    <a:pt x="328" y="80"/>
                  </a:lnTo>
                  <a:lnTo>
                    <a:pt x="334" y="78"/>
                  </a:lnTo>
                  <a:lnTo>
                    <a:pt x="341" y="77"/>
                  </a:lnTo>
                  <a:lnTo>
                    <a:pt x="345" y="75"/>
                  </a:lnTo>
                  <a:lnTo>
                    <a:pt x="349" y="73"/>
                  </a:lnTo>
                  <a:lnTo>
                    <a:pt x="353" y="71"/>
                  </a:lnTo>
                  <a:lnTo>
                    <a:pt x="355" y="69"/>
                  </a:lnTo>
                  <a:lnTo>
                    <a:pt x="357" y="69"/>
                  </a:lnTo>
                  <a:lnTo>
                    <a:pt x="359" y="69"/>
                  </a:lnTo>
                  <a:lnTo>
                    <a:pt x="360" y="69"/>
                  </a:lnTo>
                  <a:lnTo>
                    <a:pt x="360" y="67"/>
                  </a:lnTo>
                  <a:lnTo>
                    <a:pt x="360" y="67"/>
                  </a:lnTo>
                  <a:lnTo>
                    <a:pt x="299" y="44"/>
                  </a:lnTo>
                  <a:lnTo>
                    <a:pt x="299" y="44"/>
                  </a:lnTo>
                  <a:close/>
                  <a:moveTo>
                    <a:pt x="167" y="283"/>
                  </a:moveTo>
                  <a:lnTo>
                    <a:pt x="167" y="283"/>
                  </a:lnTo>
                  <a:lnTo>
                    <a:pt x="167" y="283"/>
                  </a:lnTo>
                  <a:lnTo>
                    <a:pt x="167" y="283"/>
                  </a:lnTo>
                  <a:lnTo>
                    <a:pt x="163" y="283"/>
                  </a:lnTo>
                  <a:lnTo>
                    <a:pt x="159" y="283"/>
                  </a:lnTo>
                  <a:lnTo>
                    <a:pt x="153" y="283"/>
                  </a:lnTo>
                  <a:lnTo>
                    <a:pt x="153" y="283"/>
                  </a:lnTo>
                  <a:lnTo>
                    <a:pt x="152" y="283"/>
                  </a:lnTo>
                  <a:lnTo>
                    <a:pt x="152" y="276"/>
                  </a:lnTo>
                  <a:lnTo>
                    <a:pt x="152" y="268"/>
                  </a:lnTo>
                  <a:lnTo>
                    <a:pt x="152" y="262"/>
                  </a:lnTo>
                  <a:lnTo>
                    <a:pt x="152" y="256"/>
                  </a:lnTo>
                  <a:lnTo>
                    <a:pt x="152" y="251"/>
                  </a:lnTo>
                  <a:lnTo>
                    <a:pt x="152" y="247"/>
                  </a:lnTo>
                  <a:lnTo>
                    <a:pt x="152" y="245"/>
                  </a:lnTo>
                  <a:lnTo>
                    <a:pt x="152" y="241"/>
                  </a:lnTo>
                  <a:lnTo>
                    <a:pt x="152" y="239"/>
                  </a:lnTo>
                  <a:lnTo>
                    <a:pt x="152" y="239"/>
                  </a:lnTo>
                  <a:lnTo>
                    <a:pt x="152" y="237"/>
                  </a:lnTo>
                  <a:lnTo>
                    <a:pt x="152" y="235"/>
                  </a:lnTo>
                  <a:lnTo>
                    <a:pt x="152" y="235"/>
                  </a:lnTo>
                  <a:lnTo>
                    <a:pt x="159" y="235"/>
                  </a:lnTo>
                  <a:lnTo>
                    <a:pt x="167" y="233"/>
                  </a:lnTo>
                  <a:lnTo>
                    <a:pt x="167" y="283"/>
                  </a:lnTo>
                  <a:lnTo>
                    <a:pt x="167" y="283"/>
                  </a:lnTo>
                  <a:close/>
                  <a:moveTo>
                    <a:pt x="249" y="67"/>
                  </a:moveTo>
                  <a:lnTo>
                    <a:pt x="247" y="67"/>
                  </a:lnTo>
                  <a:lnTo>
                    <a:pt x="244" y="65"/>
                  </a:lnTo>
                  <a:lnTo>
                    <a:pt x="240" y="63"/>
                  </a:lnTo>
                  <a:lnTo>
                    <a:pt x="238" y="59"/>
                  </a:lnTo>
                  <a:lnTo>
                    <a:pt x="236" y="55"/>
                  </a:lnTo>
                  <a:lnTo>
                    <a:pt x="236" y="54"/>
                  </a:lnTo>
                  <a:lnTo>
                    <a:pt x="236" y="52"/>
                  </a:lnTo>
                  <a:lnTo>
                    <a:pt x="238" y="50"/>
                  </a:lnTo>
                  <a:lnTo>
                    <a:pt x="240" y="44"/>
                  </a:lnTo>
                  <a:lnTo>
                    <a:pt x="244" y="42"/>
                  </a:lnTo>
                  <a:lnTo>
                    <a:pt x="247" y="40"/>
                  </a:lnTo>
                  <a:lnTo>
                    <a:pt x="249" y="40"/>
                  </a:lnTo>
                  <a:lnTo>
                    <a:pt x="251" y="40"/>
                  </a:lnTo>
                  <a:lnTo>
                    <a:pt x="253" y="42"/>
                  </a:lnTo>
                  <a:lnTo>
                    <a:pt x="259" y="44"/>
                  </a:lnTo>
                  <a:lnTo>
                    <a:pt x="261" y="50"/>
                  </a:lnTo>
                  <a:lnTo>
                    <a:pt x="263" y="52"/>
                  </a:lnTo>
                  <a:lnTo>
                    <a:pt x="263" y="54"/>
                  </a:lnTo>
                  <a:lnTo>
                    <a:pt x="263" y="55"/>
                  </a:lnTo>
                  <a:lnTo>
                    <a:pt x="261" y="59"/>
                  </a:lnTo>
                  <a:lnTo>
                    <a:pt x="259" y="63"/>
                  </a:lnTo>
                  <a:lnTo>
                    <a:pt x="253" y="65"/>
                  </a:lnTo>
                  <a:lnTo>
                    <a:pt x="251" y="67"/>
                  </a:lnTo>
                  <a:lnTo>
                    <a:pt x="249" y="67"/>
                  </a:lnTo>
                  <a:lnTo>
                    <a:pt x="249" y="67"/>
                  </a:lnTo>
                  <a:close/>
                </a:path>
              </a:pathLst>
            </a:custGeom>
            <a:solidFill>
              <a:schemeClr val="bg1"/>
            </a:solidFill>
            <a:ln>
              <a:noFill/>
            </a:ln>
          </p:spPr>
          <p:txBody>
            <a:bodyPr vert="horz" wrap="square" lIns="91414" tIns="45706" rIns="91414" bIns="45706" numCol="1" anchor="t" anchorCtr="0" compatLnSpc="1">
              <a:prstTxWarp prst="textNoShape">
                <a:avLst/>
              </a:prstTxWarp>
            </a:bodyPr>
            <a:lstStyle/>
            <a:p>
              <a:pPr defTabSz="932384">
                <a:defRPr/>
              </a:pPr>
              <a:endParaRPr lang="en-US" sz="800" kern="0">
                <a:solidFill>
                  <a:srgbClr val="FFFFFF"/>
                </a:solidFill>
                <a:latin typeface="Segoe UI"/>
              </a:endParaRPr>
            </a:p>
          </p:txBody>
        </p:sp>
      </p:grpSp>
      <p:grpSp>
        <p:nvGrpSpPr>
          <p:cNvPr id="24" name="Group 23"/>
          <p:cNvGrpSpPr/>
          <p:nvPr/>
        </p:nvGrpSpPr>
        <p:grpSpPr>
          <a:xfrm>
            <a:off x="2234198" y="4799269"/>
            <a:ext cx="691585" cy="691585"/>
            <a:chOff x="2551230" y="3187789"/>
            <a:chExt cx="691781" cy="691781"/>
          </a:xfrm>
          <a:solidFill>
            <a:srgbClr val="002050"/>
          </a:solidFill>
        </p:grpSpPr>
        <p:sp>
          <p:nvSpPr>
            <p:cNvPr id="224" name="Rectangle 223"/>
            <p:cNvSpPr/>
            <p:nvPr>
              <p:custDataLst>
                <p:tags r:id="rId10"/>
              </p:custDataLst>
            </p:nvPr>
          </p:nvSpPr>
          <p:spPr bwMode="auto">
            <a:xfrm>
              <a:off x="2551230" y="3187789"/>
              <a:ext cx="691781" cy="69178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800" kern="0" dirty="0">
                  <a:ln>
                    <a:solidFill>
                      <a:srgbClr val="000000">
                        <a:alpha val="0"/>
                      </a:srgbClr>
                    </a:solidFill>
                  </a:ln>
                  <a:solidFill>
                    <a:srgbClr val="FFFFFF"/>
                  </a:solidFill>
                  <a:latin typeface="Segoe UI"/>
                </a:rPr>
                <a:t>Clickstream</a:t>
              </a:r>
              <a:endParaRPr lang="en-US" sz="800" kern="0" dirty="0">
                <a:solidFill>
                  <a:srgbClr val="FFFFFF"/>
                </a:solidFill>
                <a:latin typeface="Segoe UI"/>
                <a:ea typeface="Segoe UI" pitchFamily="34" charset="0"/>
                <a:cs typeface="Segoe UI" pitchFamily="34" charset="0"/>
              </a:endParaRPr>
            </a:p>
          </p:txBody>
        </p:sp>
        <p:sp>
          <p:nvSpPr>
            <p:cNvPr id="220" name="Freeform 219"/>
            <p:cNvSpPr>
              <a:spLocks noChangeAspect="1"/>
            </p:cNvSpPr>
            <p:nvPr/>
          </p:nvSpPr>
          <p:spPr bwMode="auto">
            <a:xfrm>
              <a:off x="2746121" y="3280505"/>
              <a:ext cx="301998" cy="304393"/>
            </a:xfrm>
            <a:custGeom>
              <a:avLst/>
              <a:gdLst>
                <a:gd name="connsiteX0" fmla="*/ 938222 w 2721566"/>
                <a:gd name="connsiteY0" fmla="*/ 1618192 h 2743150"/>
                <a:gd name="connsiteX1" fmla="*/ 920717 w 2721566"/>
                <a:gd name="connsiteY1" fmla="*/ 1627693 h 2743150"/>
                <a:gd name="connsiteX2" fmla="*/ 857026 w 2721566"/>
                <a:gd name="connsiteY2" fmla="*/ 1647464 h 2743150"/>
                <a:gd name="connsiteX3" fmla="*/ 847920 w 2721566"/>
                <a:gd name="connsiteY3" fmla="*/ 1648382 h 2743150"/>
                <a:gd name="connsiteX4" fmla="*/ 837756 w 2721566"/>
                <a:gd name="connsiteY4" fmla="*/ 1715659 h 2743150"/>
                <a:gd name="connsiteX5" fmla="*/ 832560 w 2721566"/>
                <a:gd name="connsiteY5" fmla="*/ 1819620 h 2743150"/>
                <a:gd name="connsiteX6" fmla="*/ 1127348 w 2721566"/>
                <a:gd name="connsiteY6" fmla="*/ 2538605 h 2743150"/>
                <a:gd name="connsiteX7" fmla="*/ 1128948 w 2721566"/>
                <a:gd name="connsiteY7" fmla="*/ 2540074 h 2743150"/>
                <a:gd name="connsiteX8" fmla="*/ 1240036 w 2721566"/>
                <a:gd name="connsiteY8" fmla="*/ 2557183 h 2743150"/>
                <a:gd name="connsiteX9" fmla="*/ 1360783 w 2721566"/>
                <a:gd name="connsiteY9" fmla="*/ 2563336 h 2743150"/>
                <a:gd name="connsiteX10" fmla="*/ 2448946 w 2721566"/>
                <a:gd name="connsiteY10" fmla="*/ 1835462 h 2743150"/>
                <a:gd name="connsiteX11" fmla="*/ 2454283 w 2721566"/>
                <a:gd name="connsiteY11" fmla="*/ 1820747 h 2743150"/>
                <a:gd name="connsiteX12" fmla="*/ 2454163 w 2721566"/>
                <a:gd name="connsiteY12" fmla="*/ 1820820 h 2743150"/>
                <a:gd name="connsiteX13" fmla="*/ 2315755 w 2721566"/>
                <a:gd name="connsiteY13" fmla="*/ 1885930 h 2743150"/>
                <a:gd name="connsiteX14" fmla="*/ 2314668 w 2721566"/>
                <a:gd name="connsiteY14" fmla="*/ 1896707 h 2743150"/>
                <a:gd name="connsiteX15" fmla="*/ 2121262 w 2721566"/>
                <a:gd name="connsiteY15" fmla="*/ 2054337 h 2743150"/>
                <a:gd name="connsiteX16" fmla="*/ 1981667 w 2721566"/>
                <a:gd name="connsiteY16" fmla="*/ 1996515 h 2743150"/>
                <a:gd name="connsiteX17" fmla="*/ 1964402 w 2721566"/>
                <a:gd name="connsiteY17" fmla="*/ 1970907 h 2743150"/>
                <a:gd name="connsiteX18" fmla="*/ 1833472 w 2721566"/>
                <a:gd name="connsiteY18" fmla="*/ 1979231 h 2743150"/>
                <a:gd name="connsiteX19" fmla="*/ 1005171 w 2721566"/>
                <a:gd name="connsiteY19" fmla="*/ 1679521 h 2743150"/>
                <a:gd name="connsiteX20" fmla="*/ 1275943 w 2721566"/>
                <a:gd name="connsiteY20" fmla="*/ 976747 h 2743150"/>
                <a:gd name="connsiteX21" fmla="*/ 1198822 w 2721566"/>
                <a:gd name="connsiteY21" fmla="*/ 1035009 h 2743150"/>
                <a:gd name="connsiteX22" fmla="*/ 1083955 w 2721566"/>
                <a:gd name="connsiteY22" fmla="*/ 1151055 h 2743150"/>
                <a:gd name="connsiteX23" fmla="*/ 1101284 w 2721566"/>
                <a:gd name="connsiteY23" fmla="*/ 1182982 h 2743150"/>
                <a:gd name="connsiteX24" fmla="*/ 1127948 w 2721566"/>
                <a:gd name="connsiteY24" fmla="*/ 1315054 h 2743150"/>
                <a:gd name="connsiteX25" fmla="*/ 1070000 w 2721566"/>
                <a:gd name="connsiteY25" fmla="*/ 1504762 h 2743150"/>
                <a:gd name="connsiteX26" fmla="*/ 1069531 w 2721566"/>
                <a:gd name="connsiteY26" fmla="*/ 1505330 h 2743150"/>
                <a:gd name="connsiteX27" fmla="*/ 1135763 w 2721566"/>
                <a:gd name="connsiteY27" fmla="*/ 1563925 h 2743150"/>
                <a:gd name="connsiteX28" fmla="*/ 1833472 w 2721566"/>
                <a:gd name="connsiteY28" fmla="*/ 1807163 h 2743150"/>
                <a:gd name="connsiteX29" fmla="*/ 1933016 w 2721566"/>
                <a:gd name="connsiteY29" fmla="*/ 1800511 h 2743150"/>
                <a:gd name="connsiteX30" fmla="*/ 1939359 w 2721566"/>
                <a:gd name="connsiteY30" fmla="*/ 1780077 h 2743150"/>
                <a:gd name="connsiteX31" fmla="*/ 2121262 w 2721566"/>
                <a:gd name="connsiteY31" fmla="*/ 1659503 h 2743150"/>
                <a:gd name="connsiteX32" fmla="*/ 2260857 w 2721566"/>
                <a:gd name="connsiteY32" fmla="*/ 1717325 h 2743150"/>
                <a:gd name="connsiteX33" fmla="*/ 2263606 w 2721566"/>
                <a:gd name="connsiteY33" fmla="*/ 1721402 h 2743150"/>
                <a:gd name="connsiteX34" fmla="*/ 2267011 w 2721566"/>
                <a:gd name="connsiteY34" fmla="*/ 1720229 h 2743150"/>
                <a:gd name="connsiteX35" fmla="*/ 2395987 w 2721566"/>
                <a:gd name="connsiteY35" fmla="*/ 1656069 h 2743150"/>
                <a:gd name="connsiteX36" fmla="*/ 2524667 w 2721566"/>
                <a:gd name="connsiteY36" fmla="*/ 1566083 h 2743150"/>
                <a:gd name="connsiteX37" fmla="*/ 2528847 w 2721566"/>
                <a:gd name="connsiteY37" fmla="*/ 1538444 h 2743150"/>
                <a:gd name="connsiteX38" fmla="*/ 2391754 w 2721566"/>
                <a:gd name="connsiteY38" fmla="*/ 1531467 h 2743150"/>
                <a:gd name="connsiteX39" fmla="*/ 2095342 w 2721566"/>
                <a:gd name="connsiteY39" fmla="*/ 1475341 h 2743150"/>
                <a:gd name="connsiteX40" fmla="*/ 1956122 w 2721566"/>
                <a:gd name="connsiteY40" fmla="*/ 1430037 h 2743150"/>
                <a:gd name="connsiteX41" fmla="*/ 1947455 w 2721566"/>
                <a:gd name="connsiteY41" fmla="*/ 1435880 h 2743150"/>
                <a:gd name="connsiteX42" fmla="*/ 1867644 w 2721566"/>
                <a:gd name="connsiteY42" fmla="*/ 1451993 h 2743150"/>
                <a:gd name="connsiteX43" fmla="*/ 1678717 w 2721566"/>
                <a:gd name="connsiteY43" fmla="*/ 1326764 h 2743150"/>
                <a:gd name="connsiteX44" fmla="*/ 1667734 w 2721566"/>
                <a:gd name="connsiteY44" fmla="*/ 1291381 h 2743150"/>
                <a:gd name="connsiteX45" fmla="*/ 1564981 w 2721566"/>
                <a:gd name="connsiteY45" fmla="*/ 1226519 h 2743150"/>
                <a:gd name="connsiteX46" fmla="*/ 1339681 w 2721566"/>
                <a:gd name="connsiteY46" fmla="*/ 1042541 h 2743150"/>
                <a:gd name="connsiteX47" fmla="*/ 1839031 w 2721566"/>
                <a:gd name="connsiteY47" fmla="*/ 802822 h 2743150"/>
                <a:gd name="connsiteX48" fmla="*/ 1539738 w 2721566"/>
                <a:gd name="connsiteY48" fmla="*/ 848536 h 2743150"/>
                <a:gd name="connsiteX49" fmla="*/ 1497492 w 2721566"/>
                <a:gd name="connsiteY49" fmla="*/ 864156 h 2743150"/>
                <a:gd name="connsiteX50" fmla="*/ 1530174 w 2721566"/>
                <a:gd name="connsiteY50" fmla="*/ 896941 h 2743150"/>
                <a:gd name="connsiteX51" fmla="*/ 1723667 w 2721566"/>
                <a:gd name="connsiteY51" fmla="*/ 1048242 h 2743150"/>
                <a:gd name="connsiteX52" fmla="*/ 1765091 w 2721566"/>
                <a:gd name="connsiteY52" fmla="*/ 1073360 h 2743150"/>
                <a:gd name="connsiteX53" fmla="*/ 1787834 w 2721566"/>
                <a:gd name="connsiteY53" fmla="*/ 1058026 h 2743150"/>
                <a:gd name="connsiteX54" fmla="*/ 1867644 w 2721566"/>
                <a:gd name="connsiteY54" fmla="*/ 1041913 h 2743150"/>
                <a:gd name="connsiteX55" fmla="*/ 2068519 w 2721566"/>
                <a:gd name="connsiteY55" fmla="*/ 1205631 h 2743150"/>
                <a:gd name="connsiteX56" fmla="*/ 2069865 w 2721566"/>
                <a:gd name="connsiteY56" fmla="*/ 1218984 h 2743150"/>
                <a:gd name="connsiteX57" fmla="*/ 2174899 w 2721566"/>
                <a:gd name="connsiteY57" fmla="*/ 1251806 h 2743150"/>
                <a:gd name="connsiteX58" fmla="*/ 2425742 w 2721566"/>
                <a:gd name="connsiteY58" fmla="*/ 1297108 h 2743150"/>
                <a:gd name="connsiteX59" fmla="*/ 2538295 w 2721566"/>
                <a:gd name="connsiteY59" fmla="*/ 1302486 h 2743150"/>
                <a:gd name="connsiteX60" fmla="*/ 2535655 w 2721566"/>
                <a:gd name="connsiteY60" fmla="*/ 1249725 h 2743150"/>
                <a:gd name="connsiteX61" fmla="*/ 2517759 w 2721566"/>
                <a:gd name="connsiteY61" fmla="*/ 1131394 h 2743150"/>
                <a:gd name="connsiteX62" fmla="*/ 2497854 w 2721566"/>
                <a:gd name="connsiteY62" fmla="*/ 1053274 h 2743150"/>
                <a:gd name="connsiteX63" fmla="*/ 2371258 w 2721566"/>
                <a:gd name="connsiteY63" fmla="*/ 956458 h 2743150"/>
                <a:gd name="connsiteX64" fmla="*/ 1839031 w 2721566"/>
                <a:gd name="connsiteY64" fmla="*/ 802822 h 2743150"/>
                <a:gd name="connsiteX65" fmla="*/ 540853 w 2721566"/>
                <a:gd name="connsiteY65" fmla="*/ 514986 h 2743150"/>
                <a:gd name="connsiteX66" fmla="*/ 525712 w 2721566"/>
                <a:gd name="connsiteY66" fmla="*/ 528873 h 2743150"/>
                <a:gd name="connsiteX67" fmla="*/ 179814 w 2721566"/>
                <a:gd name="connsiteY67" fmla="*/ 1371575 h 2743150"/>
                <a:gd name="connsiteX68" fmla="*/ 609577 w 2721566"/>
                <a:gd name="connsiteY68" fmla="*/ 2291196 h 2743150"/>
                <a:gd name="connsiteX69" fmla="*/ 629751 w 2721566"/>
                <a:gd name="connsiteY69" fmla="*/ 2306419 h 2743150"/>
                <a:gd name="connsiteX70" fmla="*/ 627186 w 2721566"/>
                <a:gd name="connsiteY70" fmla="*/ 2300879 h 2743150"/>
                <a:gd name="connsiteX71" fmla="*/ 536863 w 2721566"/>
                <a:gd name="connsiteY71" fmla="*/ 1819620 h 2743150"/>
                <a:gd name="connsiteX72" fmla="*/ 543586 w 2721566"/>
                <a:gd name="connsiteY72" fmla="*/ 1685426 h 2743150"/>
                <a:gd name="connsiteX73" fmla="*/ 561714 w 2721566"/>
                <a:gd name="connsiteY73" fmla="*/ 1565698 h 2743150"/>
                <a:gd name="connsiteX74" fmla="*/ 548721 w 2721566"/>
                <a:gd name="connsiteY74" fmla="*/ 1554978 h 2743150"/>
                <a:gd name="connsiteX75" fmla="*/ 449342 w 2721566"/>
                <a:gd name="connsiteY75" fmla="*/ 1315054 h 2743150"/>
                <a:gd name="connsiteX76" fmla="*/ 548721 w 2721566"/>
                <a:gd name="connsiteY76" fmla="*/ 1075131 h 2743150"/>
                <a:gd name="connsiteX77" fmla="*/ 586510 w 2721566"/>
                <a:gd name="connsiteY77" fmla="*/ 1043953 h 2743150"/>
                <a:gd name="connsiteX78" fmla="*/ 557759 w 2721566"/>
                <a:gd name="connsiteY78" fmla="*/ 931249 h 2743150"/>
                <a:gd name="connsiteX79" fmla="*/ 531303 w 2721566"/>
                <a:gd name="connsiteY79" fmla="*/ 666735 h 2743150"/>
                <a:gd name="connsiteX80" fmla="*/ 535100 w 2721566"/>
                <a:gd name="connsiteY80" fmla="*/ 565752 h 2743150"/>
                <a:gd name="connsiteX81" fmla="*/ 870476 w 2721566"/>
                <a:gd name="connsiteY81" fmla="*/ 288355 h 2743150"/>
                <a:gd name="connsiteX82" fmla="*/ 797863 w 2721566"/>
                <a:gd name="connsiteY82" fmla="*/ 323653 h 2743150"/>
                <a:gd name="connsiteX83" fmla="*/ 747285 w 2721566"/>
                <a:gd name="connsiteY83" fmla="*/ 354661 h 2743150"/>
                <a:gd name="connsiteX84" fmla="*/ 726331 w 2721566"/>
                <a:gd name="connsiteY84" fmla="*/ 436900 h 2743150"/>
                <a:gd name="connsiteX85" fmla="*/ 703371 w 2721566"/>
                <a:gd name="connsiteY85" fmla="*/ 666735 h 2743150"/>
                <a:gd name="connsiteX86" fmla="*/ 716392 w 2721566"/>
                <a:gd name="connsiteY86" fmla="*/ 840411 h 2743150"/>
                <a:gd name="connsiteX87" fmla="*/ 748231 w 2721566"/>
                <a:gd name="connsiteY87" fmla="*/ 979825 h 2743150"/>
                <a:gd name="connsiteX88" fmla="*/ 788645 w 2721566"/>
                <a:gd name="connsiteY88" fmla="*/ 975751 h 2743150"/>
                <a:gd name="connsiteX89" fmla="*/ 837858 w 2721566"/>
                <a:gd name="connsiteY89" fmla="*/ 980712 h 2743150"/>
                <a:gd name="connsiteX90" fmla="*/ 918259 w 2721566"/>
                <a:gd name="connsiteY90" fmla="*/ 891546 h 2743150"/>
                <a:gd name="connsiteX91" fmla="*/ 1010731 w 2721566"/>
                <a:gd name="connsiteY91" fmla="*/ 806835 h 2743150"/>
                <a:gd name="connsiteX92" fmla="*/ 1091088 w 2721566"/>
                <a:gd name="connsiteY92" fmla="*/ 746269 h 2743150"/>
                <a:gd name="connsiteX93" fmla="*/ 1090355 w 2721566"/>
                <a:gd name="connsiteY93" fmla="*/ 745257 h 2743150"/>
                <a:gd name="connsiteX94" fmla="*/ 908795 w 2721566"/>
                <a:gd name="connsiteY94" fmla="*/ 398035 h 2743150"/>
                <a:gd name="connsiteX95" fmla="*/ 1360783 w 2721566"/>
                <a:gd name="connsiteY95" fmla="*/ 179814 h 2743150"/>
                <a:gd name="connsiteX96" fmla="*/ 1122777 w 2721566"/>
                <a:gd name="connsiteY96" fmla="*/ 204027 h 2743150"/>
                <a:gd name="connsiteX97" fmla="*/ 1095649 w 2721566"/>
                <a:gd name="connsiteY97" fmla="*/ 211066 h 2743150"/>
                <a:gd name="connsiteX98" fmla="*/ 1107447 w 2721566"/>
                <a:gd name="connsiteY98" fmla="*/ 252895 h 2743150"/>
                <a:gd name="connsiteX99" fmla="*/ 1260905 w 2721566"/>
                <a:gd name="connsiteY99" fmla="*/ 573486 h 2743150"/>
                <a:gd name="connsiteX100" fmla="*/ 1297851 w 2721566"/>
                <a:gd name="connsiteY100" fmla="*/ 626931 h 2743150"/>
                <a:gd name="connsiteX101" fmla="*/ 1332168 w 2721566"/>
                <a:gd name="connsiteY101" fmla="*/ 610267 h 2743150"/>
                <a:gd name="connsiteX102" fmla="*/ 1839031 w 2721566"/>
                <a:gd name="connsiteY102" fmla="*/ 507125 h 2743150"/>
                <a:gd name="connsiteX103" fmla="*/ 2203231 w 2721566"/>
                <a:gd name="connsiteY103" fmla="*/ 559150 h 2743150"/>
                <a:gd name="connsiteX104" fmla="*/ 2233085 w 2721566"/>
                <a:gd name="connsiteY104" fmla="*/ 570212 h 2743150"/>
                <a:gd name="connsiteX105" fmla="*/ 2195854 w 2721566"/>
                <a:gd name="connsiteY105" fmla="*/ 528873 h 2743150"/>
                <a:gd name="connsiteX106" fmla="*/ 1360783 w 2721566"/>
                <a:gd name="connsiteY106" fmla="*/ 179814 h 2743150"/>
                <a:gd name="connsiteX107" fmla="*/ 1360783 w 2721566"/>
                <a:gd name="connsiteY107" fmla="*/ 0 h 2743150"/>
                <a:gd name="connsiteX108" fmla="*/ 2721566 w 2721566"/>
                <a:gd name="connsiteY108" fmla="*/ 1371575 h 2743150"/>
                <a:gd name="connsiteX109" fmla="*/ 1360783 w 2721566"/>
                <a:gd name="connsiteY109" fmla="*/ 2743150 h 2743150"/>
                <a:gd name="connsiteX110" fmla="*/ 0 w 2721566"/>
                <a:gd name="connsiteY110" fmla="*/ 1371575 h 2743150"/>
                <a:gd name="connsiteX111" fmla="*/ 599956 w 2721566"/>
                <a:gd name="connsiteY111" fmla="*/ 234244 h 2743150"/>
                <a:gd name="connsiteX112" fmla="*/ 605849 w 2721566"/>
                <a:gd name="connsiteY112" fmla="*/ 230636 h 2743150"/>
                <a:gd name="connsiteX113" fmla="*/ 664406 w 2721566"/>
                <a:gd name="connsiteY113" fmla="*/ 194779 h 2743150"/>
                <a:gd name="connsiteX114" fmla="*/ 712153 w 2721566"/>
                <a:gd name="connsiteY114" fmla="*/ 165541 h 2743150"/>
                <a:gd name="connsiteX115" fmla="*/ 1360783 w 2721566"/>
                <a:gd name="connsiteY115" fmla="*/ 0 h 27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721566" h="2743150">
                  <a:moveTo>
                    <a:pt x="938222" y="1618192"/>
                  </a:moveTo>
                  <a:lnTo>
                    <a:pt x="920717" y="1627693"/>
                  </a:lnTo>
                  <a:cubicBezTo>
                    <a:pt x="900420" y="1636278"/>
                    <a:pt x="879114" y="1642944"/>
                    <a:pt x="857026" y="1647464"/>
                  </a:cubicBezTo>
                  <a:lnTo>
                    <a:pt x="847920" y="1648382"/>
                  </a:lnTo>
                  <a:lnTo>
                    <a:pt x="837756" y="1715659"/>
                  </a:lnTo>
                  <a:cubicBezTo>
                    <a:pt x="834320" y="1749840"/>
                    <a:pt x="832560" y="1784523"/>
                    <a:pt x="832560" y="1819620"/>
                  </a:cubicBezTo>
                  <a:cubicBezTo>
                    <a:pt x="832560" y="2100401"/>
                    <a:pt x="945213" y="2354601"/>
                    <a:pt x="1127348" y="2538605"/>
                  </a:cubicBezTo>
                  <a:lnTo>
                    <a:pt x="1128948" y="2540074"/>
                  </a:lnTo>
                  <a:lnTo>
                    <a:pt x="1240036" y="2557183"/>
                  </a:lnTo>
                  <a:cubicBezTo>
                    <a:pt x="1279737" y="2561252"/>
                    <a:pt x="1320019" y="2563336"/>
                    <a:pt x="1360783" y="2563336"/>
                  </a:cubicBezTo>
                  <a:cubicBezTo>
                    <a:pt x="1849956" y="2563336"/>
                    <a:pt x="2269665" y="2263203"/>
                    <a:pt x="2448946" y="1835462"/>
                  </a:cubicBezTo>
                  <a:lnTo>
                    <a:pt x="2454283" y="1820747"/>
                  </a:lnTo>
                  <a:lnTo>
                    <a:pt x="2454163" y="1820820"/>
                  </a:lnTo>
                  <a:lnTo>
                    <a:pt x="2315755" y="1885930"/>
                  </a:lnTo>
                  <a:lnTo>
                    <a:pt x="2314668" y="1896707"/>
                  </a:lnTo>
                  <a:cubicBezTo>
                    <a:pt x="2296260" y="1986666"/>
                    <a:pt x="2216663" y="2054337"/>
                    <a:pt x="2121262" y="2054337"/>
                  </a:cubicBezTo>
                  <a:cubicBezTo>
                    <a:pt x="2066747" y="2054337"/>
                    <a:pt x="2017393" y="2032241"/>
                    <a:pt x="1981667" y="1996515"/>
                  </a:cubicBezTo>
                  <a:lnTo>
                    <a:pt x="1964402" y="1970907"/>
                  </a:lnTo>
                  <a:lnTo>
                    <a:pt x="1833472" y="1979231"/>
                  </a:lnTo>
                  <a:cubicBezTo>
                    <a:pt x="1518836" y="1979231"/>
                    <a:pt x="1230263" y="1866756"/>
                    <a:pt x="1005171" y="1679521"/>
                  </a:cubicBezTo>
                  <a:close/>
                  <a:moveTo>
                    <a:pt x="1275943" y="976747"/>
                  </a:moveTo>
                  <a:lnTo>
                    <a:pt x="1198822" y="1035009"/>
                  </a:lnTo>
                  <a:lnTo>
                    <a:pt x="1083955" y="1151055"/>
                  </a:lnTo>
                  <a:lnTo>
                    <a:pt x="1101284" y="1182982"/>
                  </a:lnTo>
                  <a:cubicBezTo>
                    <a:pt x="1118453" y="1223576"/>
                    <a:pt x="1127948" y="1268206"/>
                    <a:pt x="1127948" y="1315054"/>
                  </a:cubicBezTo>
                  <a:cubicBezTo>
                    <a:pt x="1127948" y="1385326"/>
                    <a:pt x="1106585" y="1450609"/>
                    <a:pt x="1070000" y="1504762"/>
                  </a:cubicBezTo>
                  <a:lnTo>
                    <a:pt x="1069531" y="1505330"/>
                  </a:lnTo>
                  <a:lnTo>
                    <a:pt x="1135763" y="1563925"/>
                  </a:lnTo>
                  <a:cubicBezTo>
                    <a:pt x="1327889" y="1716289"/>
                    <a:pt x="1570164" y="1807163"/>
                    <a:pt x="1833472" y="1807163"/>
                  </a:cubicBezTo>
                  <a:lnTo>
                    <a:pt x="1933016" y="1800511"/>
                  </a:lnTo>
                  <a:lnTo>
                    <a:pt x="1939359" y="1780077"/>
                  </a:lnTo>
                  <a:cubicBezTo>
                    <a:pt x="1969329" y="1709221"/>
                    <a:pt x="2039490" y="1659503"/>
                    <a:pt x="2121262" y="1659503"/>
                  </a:cubicBezTo>
                  <a:cubicBezTo>
                    <a:pt x="2175777" y="1659503"/>
                    <a:pt x="2225132" y="1681600"/>
                    <a:pt x="2260857" y="1717325"/>
                  </a:cubicBezTo>
                  <a:lnTo>
                    <a:pt x="2263606" y="1721402"/>
                  </a:lnTo>
                  <a:lnTo>
                    <a:pt x="2267011" y="1720229"/>
                  </a:lnTo>
                  <a:cubicBezTo>
                    <a:pt x="2311512" y="1701558"/>
                    <a:pt x="2354575" y="1680099"/>
                    <a:pt x="2395987" y="1656069"/>
                  </a:cubicBezTo>
                  <a:lnTo>
                    <a:pt x="2524667" y="1566083"/>
                  </a:lnTo>
                  <a:lnTo>
                    <a:pt x="2528847" y="1538444"/>
                  </a:lnTo>
                  <a:lnTo>
                    <a:pt x="2391754" y="1531467"/>
                  </a:lnTo>
                  <a:cubicBezTo>
                    <a:pt x="2290200" y="1521072"/>
                    <a:pt x="2191156" y="1502121"/>
                    <a:pt x="2095342" y="1475341"/>
                  </a:cubicBezTo>
                  <a:lnTo>
                    <a:pt x="1956122" y="1430037"/>
                  </a:lnTo>
                  <a:lnTo>
                    <a:pt x="1947455" y="1435880"/>
                  </a:lnTo>
                  <a:cubicBezTo>
                    <a:pt x="1922924" y="1446256"/>
                    <a:pt x="1895954" y="1451993"/>
                    <a:pt x="1867644" y="1451993"/>
                  </a:cubicBezTo>
                  <a:cubicBezTo>
                    <a:pt x="1782714" y="1451993"/>
                    <a:pt x="1709844" y="1400356"/>
                    <a:pt x="1678717" y="1326764"/>
                  </a:cubicBezTo>
                  <a:lnTo>
                    <a:pt x="1667734" y="1291381"/>
                  </a:lnTo>
                  <a:lnTo>
                    <a:pt x="1564981" y="1226519"/>
                  </a:lnTo>
                  <a:cubicBezTo>
                    <a:pt x="1484969" y="1171328"/>
                    <a:pt x="1409629" y="1109760"/>
                    <a:pt x="1339681" y="1042541"/>
                  </a:cubicBezTo>
                  <a:close/>
                  <a:moveTo>
                    <a:pt x="1839031" y="802822"/>
                  </a:moveTo>
                  <a:cubicBezTo>
                    <a:pt x="1734808" y="802822"/>
                    <a:pt x="1634285" y="818826"/>
                    <a:pt x="1539738" y="848536"/>
                  </a:cubicBezTo>
                  <a:lnTo>
                    <a:pt x="1497492" y="864156"/>
                  </a:lnTo>
                  <a:lnTo>
                    <a:pt x="1530174" y="896941"/>
                  </a:lnTo>
                  <a:cubicBezTo>
                    <a:pt x="1590527" y="952297"/>
                    <a:pt x="1655217" y="1002924"/>
                    <a:pt x="1723667" y="1048242"/>
                  </a:cubicBezTo>
                  <a:lnTo>
                    <a:pt x="1765091" y="1073360"/>
                  </a:lnTo>
                  <a:lnTo>
                    <a:pt x="1787834" y="1058026"/>
                  </a:lnTo>
                  <a:cubicBezTo>
                    <a:pt x="1812364" y="1047651"/>
                    <a:pt x="1839334" y="1041913"/>
                    <a:pt x="1867644" y="1041913"/>
                  </a:cubicBezTo>
                  <a:cubicBezTo>
                    <a:pt x="1966729" y="1041913"/>
                    <a:pt x="2049399" y="1112198"/>
                    <a:pt x="2068519" y="1205631"/>
                  </a:cubicBezTo>
                  <a:lnTo>
                    <a:pt x="2069865" y="1218984"/>
                  </a:lnTo>
                  <a:lnTo>
                    <a:pt x="2174899" y="1251806"/>
                  </a:lnTo>
                  <a:cubicBezTo>
                    <a:pt x="2256094" y="1273569"/>
                    <a:pt x="2339900" y="1288863"/>
                    <a:pt x="2425742" y="1297108"/>
                  </a:cubicBezTo>
                  <a:lnTo>
                    <a:pt x="2538295" y="1302486"/>
                  </a:lnTo>
                  <a:lnTo>
                    <a:pt x="2535655" y="1249725"/>
                  </a:lnTo>
                  <a:cubicBezTo>
                    <a:pt x="2531623" y="1209661"/>
                    <a:pt x="2525625" y="1170184"/>
                    <a:pt x="2517759" y="1131394"/>
                  </a:cubicBezTo>
                  <a:lnTo>
                    <a:pt x="2497854" y="1053274"/>
                  </a:lnTo>
                  <a:lnTo>
                    <a:pt x="2371258" y="956458"/>
                  </a:lnTo>
                  <a:cubicBezTo>
                    <a:pt x="2216862" y="859087"/>
                    <a:pt x="2034451" y="802822"/>
                    <a:pt x="1839031" y="802822"/>
                  </a:cubicBezTo>
                  <a:close/>
                  <a:moveTo>
                    <a:pt x="540853" y="514986"/>
                  </a:moveTo>
                  <a:lnTo>
                    <a:pt x="525712" y="528873"/>
                  </a:lnTo>
                  <a:cubicBezTo>
                    <a:pt x="311998" y="744539"/>
                    <a:pt x="179814" y="1042480"/>
                    <a:pt x="179814" y="1371575"/>
                  </a:cubicBezTo>
                  <a:cubicBezTo>
                    <a:pt x="179814" y="1741808"/>
                    <a:pt x="347110" y="2072609"/>
                    <a:pt x="609577" y="2291196"/>
                  </a:cubicBezTo>
                  <a:lnTo>
                    <a:pt x="629751" y="2306419"/>
                  </a:lnTo>
                  <a:lnTo>
                    <a:pt x="627186" y="2300879"/>
                  </a:lnTo>
                  <a:cubicBezTo>
                    <a:pt x="568888" y="2151864"/>
                    <a:pt x="536863" y="1989512"/>
                    <a:pt x="536863" y="1819620"/>
                  </a:cubicBezTo>
                  <a:cubicBezTo>
                    <a:pt x="536863" y="1774316"/>
                    <a:pt x="539140" y="1729548"/>
                    <a:pt x="543586" y="1685426"/>
                  </a:cubicBezTo>
                  <a:lnTo>
                    <a:pt x="561714" y="1565698"/>
                  </a:lnTo>
                  <a:lnTo>
                    <a:pt x="548721" y="1554978"/>
                  </a:lnTo>
                  <a:cubicBezTo>
                    <a:pt x="487320" y="1493576"/>
                    <a:pt x="449342" y="1408750"/>
                    <a:pt x="449342" y="1315054"/>
                  </a:cubicBezTo>
                  <a:cubicBezTo>
                    <a:pt x="449342" y="1221358"/>
                    <a:pt x="487320" y="1136533"/>
                    <a:pt x="548721" y="1075131"/>
                  </a:cubicBezTo>
                  <a:lnTo>
                    <a:pt x="586510" y="1043953"/>
                  </a:lnTo>
                  <a:lnTo>
                    <a:pt x="557759" y="931249"/>
                  </a:lnTo>
                  <a:cubicBezTo>
                    <a:pt x="540412" y="845808"/>
                    <a:pt x="531303" y="757344"/>
                    <a:pt x="531303" y="666735"/>
                  </a:cubicBezTo>
                  <a:cubicBezTo>
                    <a:pt x="531303" y="632757"/>
                    <a:pt x="532584" y="599081"/>
                    <a:pt x="535100" y="565752"/>
                  </a:cubicBezTo>
                  <a:close/>
                  <a:moveTo>
                    <a:pt x="870476" y="288355"/>
                  </a:moveTo>
                  <a:lnTo>
                    <a:pt x="797863" y="323653"/>
                  </a:lnTo>
                  <a:lnTo>
                    <a:pt x="747285" y="354661"/>
                  </a:lnTo>
                  <a:lnTo>
                    <a:pt x="726331" y="436900"/>
                  </a:lnTo>
                  <a:cubicBezTo>
                    <a:pt x="711277" y="511139"/>
                    <a:pt x="703371" y="588006"/>
                    <a:pt x="703371" y="666735"/>
                  </a:cubicBezTo>
                  <a:cubicBezTo>
                    <a:pt x="703371" y="725782"/>
                    <a:pt x="707818" y="783782"/>
                    <a:pt x="716392" y="840411"/>
                  </a:cubicBezTo>
                  <a:lnTo>
                    <a:pt x="748231" y="979825"/>
                  </a:lnTo>
                  <a:lnTo>
                    <a:pt x="788645" y="975751"/>
                  </a:lnTo>
                  <a:lnTo>
                    <a:pt x="837858" y="980712"/>
                  </a:lnTo>
                  <a:lnTo>
                    <a:pt x="918259" y="891546"/>
                  </a:lnTo>
                  <a:cubicBezTo>
                    <a:pt x="947715" y="861857"/>
                    <a:pt x="978575" y="833583"/>
                    <a:pt x="1010731" y="806835"/>
                  </a:cubicBezTo>
                  <a:lnTo>
                    <a:pt x="1091088" y="746269"/>
                  </a:lnTo>
                  <a:lnTo>
                    <a:pt x="1090355" y="745257"/>
                  </a:lnTo>
                  <a:cubicBezTo>
                    <a:pt x="1017972" y="637265"/>
                    <a:pt x="956882" y="520950"/>
                    <a:pt x="908795" y="398035"/>
                  </a:cubicBezTo>
                  <a:close/>
                  <a:moveTo>
                    <a:pt x="1360783" y="179814"/>
                  </a:moveTo>
                  <a:cubicBezTo>
                    <a:pt x="1279254" y="179814"/>
                    <a:pt x="1199655" y="188151"/>
                    <a:pt x="1122777" y="204027"/>
                  </a:cubicBezTo>
                  <a:lnTo>
                    <a:pt x="1095649" y="211066"/>
                  </a:lnTo>
                  <a:lnTo>
                    <a:pt x="1107447" y="252895"/>
                  </a:lnTo>
                  <a:cubicBezTo>
                    <a:pt x="1146623" y="366253"/>
                    <a:pt x="1198334" y="473680"/>
                    <a:pt x="1260905" y="573486"/>
                  </a:cubicBezTo>
                  <a:lnTo>
                    <a:pt x="1297851" y="626931"/>
                  </a:lnTo>
                  <a:lnTo>
                    <a:pt x="1332168" y="610267"/>
                  </a:lnTo>
                  <a:cubicBezTo>
                    <a:pt x="1487958" y="543852"/>
                    <a:pt x="1659240" y="507125"/>
                    <a:pt x="1839031" y="507125"/>
                  </a:cubicBezTo>
                  <a:cubicBezTo>
                    <a:pt x="1965448" y="507125"/>
                    <a:pt x="2087657" y="525282"/>
                    <a:pt x="2203231" y="559150"/>
                  </a:cubicBezTo>
                  <a:lnTo>
                    <a:pt x="2233085" y="570212"/>
                  </a:lnTo>
                  <a:lnTo>
                    <a:pt x="2195854" y="528873"/>
                  </a:lnTo>
                  <a:cubicBezTo>
                    <a:pt x="1982141" y="313207"/>
                    <a:pt x="1686899" y="179814"/>
                    <a:pt x="1360783" y="179814"/>
                  </a:cubicBezTo>
                  <a:close/>
                  <a:moveTo>
                    <a:pt x="1360783" y="0"/>
                  </a:moveTo>
                  <a:cubicBezTo>
                    <a:pt x="2112323" y="0"/>
                    <a:pt x="2721566" y="614075"/>
                    <a:pt x="2721566" y="1371575"/>
                  </a:cubicBezTo>
                  <a:cubicBezTo>
                    <a:pt x="2721566" y="2129075"/>
                    <a:pt x="2112323" y="2743150"/>
                    <a:pt x="1360783" y="2743150"/>
                  </a:cubicBezTo>
                  <a:cubicBezTo>
                    <a:pt x="609243" y="2743150"/>
                    <a:pt x="0" y="2129075"/>
                    <a:pt x="0" y="1371575"/>
                  </a:cubicBezTo>
                  <a:cubicBezTo>
                    <a:pt x="0" y="898138"/>
                    <a:pt x="237985" y="480726"/>
                    <a:pt x="599956" y="234244"/>
                  </a:cubicBezTo>
                  <a:lnTo>
                    <a:pt x="605849" y="230636"/>
                  </a:lnTo>
                  <a:lnTo>
                    <a:pt x="664406" y="194779"/>
                  </a:lnTo>
                  <a:lnTo>
                    <a:pt x="712153" y="165541"/>
                  </a:lnTo>
                  <a:cubicBezTo>
                    <a:pt x="904967" y="59968"/>
                    <a:pt x="1125927" y="0"/>
                    <a:pt x="136078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ct val="0"/>
                </a:spcBef>
                <a:spcAft>
                  <a:spcPct val="0"/>
                </a:spcAft>
                <a:defRPr/>
              </a:pPr>
              <a:endParaRPr lang="en-US" sz="800" kern="0" dirty="0" err="1">
                <a:solidFill>
                  <a:srgbClr val="FFFFFF"/>
                </a:solidFill>
                <a:latin typeface="Segoe UI"/>
                <a:ea typeface="Segoe UI" pitchFamily="34" charset="0"/>
                <a:cs typeface="Segoe UI" pitchFamily="34" charset="0"/>
              </a:endParaRPr>
            </a:p>
          </p:txBody>
        </p:sp>
      </p:grpSp>
      <p:grpSp>
        <p:nvGrpSpPr>
          <p:cNvPr id="251" name="Group 250"/>
          <p:cNvGrpSpPr/>
          <p:nvPr/>
        </p:nvGrpSpPr>
        <p:grpSpPr>
          <a:xfrm>
            <a:off x="5955723" y="3266731"/>
            <a:ext cx="556715" cy="556715"/>
            <a:chOff x="372628" y="2473035"/>
            <a:chExt cx="691781" cy="691781"/>
          </a:xfrm>
          <a:solidFill>
            <a:schemeClr val="accent2"/>
          </a:solidFill>
        </p:grpSpPr>
        <p:sp>
          <p:nvSpPr>
            <p:cNvPr id="252" name="Rectangle 251"/>
            <p:cNvSpPr/>
            <p:nvPr>
              <p:custDataLst>
                <p:tags r:id="rId9"/>
              </p:custDataLst>
            </p:nvPr>
          </p:nvSpPr>
          <p:spPr bwMode="auto">
            <a:xfrm>
              <a:off x="372628" y="2473035"/>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600" kern="0" dirty="0">
                  <a:ln>
                    <a:solidFill>
                      <a:srgbClr val="000000">
                        <a:alpha val="0"/>
                      </a:srgbClr>
                    </a:solidFill>
                  </a:ln>
                  <a:solidFill>
                    <a:srgbClr val="FFFFFF"/>
                  </a:solidFill>
                  <a:latin typeface="Segoe UI"/>
                </a:rPr>
                <a:t>Devices</a:t>
              </a:r>
            </a:p>
          </p:txBody>
        </p:sp>
        <p:grpSp>
          <p:nvGrpSpPr>
            <p:cNvPr id="253" name="Group 252"/>
            <p:cNvGrpSpPr/>
            <p:nvPr/>
          </p:nvGrpSpPr>
          <p:grpSpPr>
            <a:xfrm>
              <a:off x="476130" y="2594121"/>
              <a:ext cx="496449" cy="266646"/>
              <a:chOff x="2769908" y="1409697"/>
              <a:chExt cx="1965320" cy="1055586"/>
            </a:xfrm>
            <a:grpFill/>
          </p:grpSpPr>
          <p:sp>
            <p:nvSpPr>
              <p:cNvPr id="254" name="Round Same Side Corner Rectangle 11"/>
              <p:cNvSpPr/>
              <p:nvPr/>
            </p:nvSpPr>
            <p:spPr>
              <a:xfrm>
                <a:off x="3138523" y="1744049"/>
                <a:ext cx="998085" cy="721234"/>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solidFill>
                <a:schemeClr val="bg1"/>
              </a:solidFill>
              <a:ln w="25400" cap="flat" cmpd="sng" algn="ctr">
                <a:noFill/>
                <a:prstDash val="solid"/>
              </a:ln>
              <a:effectLst/>
            </p:spPr>
            <p:txBody>
              <a:bodyPr rtlCol="0" anchor="ctr"/>
              <a:lstStyle/>
              <a:p>
                <a:pPr defTabSz="932418">
                  <a:defRPr/>
                </a:pPr>
                <a:endParaRPr lang="en-US" sz="600" kern="0">
                  <a:solidFill>
                    <a:srgbClr val="FFFFFF"/>
                  </a:solidFill>
                  <a:latin typeface="Segoe"/>
                </a:endParaRPr>
              </a:p>
            </p:txBody>
          </p:sp>
          <p:sp>
            <p:nvSpPr>
              <p:cNvPr id="255" name="Rounded Rectangle 223"/>
              <p:cNvSpPr/>
              <p:nvPr/>
            </p:nvSpPr>
            <p:spPr bwMode="auto">
              <a:xfrm>
                <a:off x="2769908" y="1409697"/>
                <a:ext cx="368615"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sz="600" kern="0" spc="-50" dirty="0" err="1">
                  <a:solidFill>
                    <a:srgbClr val="FFFFFF"/>
                  </a:solidFill>
                  <a:latin typeface="Segoe UI"/>
                  <a:ea typeface="Segoe UI" pitchFamily="34" charset="0"/>
                  <a:cs typeface="Segoe UI" pitchFamily="34" charset="0"/>
                </a:endParaRPr>
              </a:p>
            </p:txBody>
          </p:sp>
          <p:sp>
            <p:nvSpPr>
              <p:cNvPr id="256" name="Rounded Rectangle 6"/>
              <p:cNvSpPr/>
              <p:nvPr/>
            </p:nvSpPr>
            <p:spPr bwMode="auto">
              <a:xfrm rot="16200000">
                <a:off x="4229657" y="1440678"/>
                <a:ext cx="404402" cy="606741"/>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822637">
                  <a:defRPr/>
                </a:pPr>
                <a:endParaRPr lang="en-US" sz="600" kern="0" spc="-135" dirty="0">
                  <a:solidFill>
                    <a:srgbClr val="FFFFFF"/>
                  </a:solidFill>
                  <a:latin typeface="Segoe Light" pitchFamily="34" charset="0"/>
                </a:endParaRPr>
              </a:p>
            </p:txBody>
          </p:sp>
        </p:grpSp>
      </p:grpSp>
      <p:sp>
        <p:nvSpPr>
          <p:cNvPr id="258" name="Rectangle 257"/>
          <p:cNvSpPr/>
          <p:nvPr>
            <p:custDataLst>
              <p:tags r:id="rId2"/>
            </p:custDataLst>
          </p:nvPr>
        </p:nvSpPr>
        <p:spPr bwMode="auto">
          <a:xfrm>
            <a:off x="4800734" y="4284548"/>
            <a:ext cx="556716" cy="5567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600" kern="0" dirty="0">
                <a:ln>
                  <a:solidFill>
                    <a:srgbClr val="000000">
                      <a:alpha val="0"/>
                    </a:srgbClr>
                  </a:solidFill>
                </a:ln>
                <a:solidFill>
                  <a:srgbClr val="FFFFFF"/>
                </a:solidFill>
                <a:latin typeface="Segoe UI"/>
              </a:rPr>
              <a:t>Relational</a:t>
            </a:r>
            <a:endParaRPr lang="en-US" sz="600" kern="0" dirty="0">
              <a:solidFill>
                <a:srgbClr val="FFFFFF"/>
              </a:solidFill>
              <a:latin typeface="Segoe UI"/>
              <a:ea typeface="Segoe UI" pitchFamily="34" charset="0"/>
              <a:cs typeface="Segoe UI" pitchFamily="34" charset="0"/>
            </a:endParaRPr>
          </a:p>
        </p:txBody>
      </p:sp>
      <p:grpSp>
        <p:nvGrpSpPr>
          <p:cNvPr id="259" name="Group 258"/>
          <p:cNvGrpSpPr/>
          <p:nvPr/>
        </p:nvGrpSpPr>
        <p:grpSpPr>
          <a:xfrm>
            <a:off x="4962713" y="4344797"/>
            <a:ext cx="232759" cy="256191"/>
            <a:chOff x="9677938" y="4380341"/>
            <a:chExt cx="180750" cy="203154"/>
          </a:xfrm>
          <a:solidFill>
            <a:schemeClr val="accent2"/>
          </a:solidFill>
        </p:grpSpPr>
        <p:sp>
          <p:nvSpPr>
            <p:cNvPr id="260" name="Freeform 259"/>
            <p:cNvSpPr/>
            <p:nvPr/>
          </p:nvSpPr>
          <p:spPr>
            <a:xfrm>
              <a:off x="9677938" y="4380341"/>
              <a:ext cx="180750" cy="203154"/>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w="12700" cap="flat" cmpd="sng" algn="ctr">
              <a:noFill/>
              <a:prstDash val="solid"/>
              <a:miter lim="800000"/>
            </a:ln>
            <a:effectLst/>
          </p:spPr>
          <p:txBody>
            <a:bodyPr rtlCol="0" anchor="ctr"/>
            <a:lstStyle/>
            <a:p>
              <a:pPr defTabSz="931972">
                <a:defRPr/>
              </a:pPr>
              <a:endParaRPr lang="en-US" sz="600" kern="0">
                <a:solidFill>
                  <a:srgbClr val="FFFFFF"/>
                </a:solidFill>
                <a:latin typeface="Calibri" panose="020F0502020204030204"/>
              </a:endParaRPr>
            </a:p>
          </p:txBody>
        </p:sp>
        <p:sp>
          <p:nvSpPr>
            <p:cNvPr id="261" name="Oval 260"/>
            <p:cNvSpPr/>
            <p:nvPr/>
          </p:nvSpPr>
          <p:spPr>
            <a:xfrm>
              <a:off x="9692924" y="4389921"/>
              <a:ext cx="146753" cy="40388"/>
            </a:xfrm>
            <a:prstGeom prst="ellipse">
              <a:avLst/>
            </a:prstGeom>
            <a:solidFill>
              <a:schemeClr val="tx2"/>
            </a:solidFill>
            <a:ln w="12700" cap="flat" cmpd="sng" algn="ctr">
              <a:noFill/>
              <a:prstDash val="solid"/>
              <a:miter lim="800000"/>
            </a:ln>
            <a:effectLst/>
          </p:spPr>
          <p:txBody>
            <a:bodyPr rtlCol="0" anchor="ctr"/>
            <a:lstStyle/>
            <a:p>
              <a:pPr defTabSz="931972">
                <a:defRPr/>
              </a:pPr>
              <a:endParaRPr lang="en-US" sz="600" kern="0">
                <a:solidFill>
                  <a:srgbClr val="FFFFFF"/>
                </a:solidFill>
                <a:latin typeface="Calibri" panose="020F0502020204030204"/>
              </a:endParaRPr>
            </a:p>
          </p:txBody>
        </p:sp>
      </p:grpSp>
      <p:grpSp>
        <p:nvGrpSpPr>
          <p:cNvPr id="262" name="Group 261"/>
          <p:cNvGrpSpPr/>
          <p:nvPr/>
        </p:nvGrpSpPr>
        <p:grpSpPr>
          <a:xfrm>
            <a:off x="6043368" y="3947759"/>
            <a:ext cx="556716" cy="556716"/>
            <a:chOff x="2551230" y="2464452"/>
            <a:chExt cx="691781" cy="691781"/>
          </a:xfrm>
          <a:solidFill>
            <a:schemeClr val="accent2"/>
          </a:solidFill>
        </p:grpSpPr>
        <p:sp>
          <p:nvSpPr>
            <p:cNvPr id="263" name="Rectangle 262"/>
            <p:cNvSpPr/>
            <p:nvPr>
              <p:custDataLst>
                <p:tags r:id="rId8"/>
              </p:custDataLst>
            </p:nvPr>
          </p:nvSpPr>
          <p:spPr bwMode="auto">
            <a:xfrm>
              <a:off x="2551230" y="2464452"/>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600" kern="0" dirty="0">
                  <a:ln>
                    <a:solidFill>
                      <a:srgbClr val="000000">
                        <a:alpha val="0"/>
                      </a:srgbClr>
                    </a:solidFill>
                  </a:ln>
                  <a:solidFill>
                    <a:srgbClr val="FFFFFF"/>
                  </a:solidFill>
                  <a:latin typeface="Segoe UI"/>
                </a:rPr>
                <a:t>Sensors</a:t>
              </a:r>
              <a:endParaRPr lang="en-US" sz="600" kern="0" dirty="0">
                <a:solidFill>
                  <a:srgbClr val="FFFFFF"/>
                </a:solidFill>
                <a:latin typeface="Segoe UI"/>
                <a:ea typeface="Segoe UI" pitchFamily="34" charset="0"/>
                <a:cs typeface="Segoe UI" pitchFamily="34" charset="0"/>
              </a:endParaRPr>
            </a:p>
          </p:txBody>
        </p:sp>
        <p:sp>
          <p:nvSpPr>
            <p:cNvPr id="264" name="Frame 5"/>
            <p:cNvSpPr>
              <a:spLocks noChangeAspect="1"/>
            </p:cNvSpPr>
            <p:nvPr/>
          </p:nvSpPr>
          <p:spPr bwMode="auto">
            <a:xfrm>
              <a:off x="2761691" y="2548139"/>
              <a:ext cx="270860" cy="27078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defTabSz="1074690" fontAlgn="base">
                <a:spcBef>
                  <a:spcPct val="0"/>
                </a:spcBef>
                <a:spcAft>
                  <a:spcPct val="0"/>
                </a:spcAft>
                <a:defRPr/>
              </a:pPr>
              <a:endParaRPr lang="en-US" sz="600" kern="0" spc="-59" dirty="0" err="1">
                <a:solidFill>
                  <a:srgbClr val="FFFFFF"/>
                </a:solidFill>
                <a:latin typeface="Segoe UI"/>
                <a:ea typeface="Segoe UI" pitchFamily="34" charset="0"/>
                <a:cs typeface="Segoe UI" pitchFamily="34" charset="0"/>
              </a:endParaRPr>
            </a:p>
          </p:txBody>
        </p:sp>
      </p:grpSp>
      <p:grpSp>
        <p:nvGrpSpPr>
          <p:cNvPr id="265" name="Group 264"/>
          <p:cNvGrpSpPr/>
          <p:nvPr/>
        </p:nvGrpSpPr>
        <p:grpSpPr>
          <a:xfrm>
            <a:off x="7234587" y="4096181"/>
            <a:ext cx="556716" cy="556716"/>
            <a:chOff x="1822857" y="3187789"/>
            <a:chExt cx="691781" cy="691781"/>
          </a:xfrm>
          <a:solidFill>
            <a:schemeClr val="accent2"/>
          </a:solidFill>
        </p:grpSpPr>
        <p:sp>
          <p:nvSpPr>
            <p:cNvPr id="266" name="Rectangle 265"/>
            <p:cNvSpPr/>
            <p:nvPr>
              <p:custDataLst>
                <p:tags r:id="rId7"/>
              </p:custDataLst>
            </p:nvPr>
          </p:nvSpPr>
          <p:spPr bwMode="auto">
            <a:xfrm>
              <a:off x="1822857" y="3187789"/>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600" kern="0" dirty="0">
                  <a:ln>
                    <a:solidFill>
                      <a:srgbClr val="000000">
                        <a:alpha val="0"/>
                      </a:srgbClr>
                    </a:solidFill>
                  </a:ln>
                  <a:solidFill>
                    <a:srgbClr val="FFFFFF"/>
                  </a:solidFill>
                  <a:latin typeface="Segoe UI"/>
                </a:rPr>
                <a:t>Video</a:t>
              </a:r>
              <a:endParaRPr lang="en-US" sz="600" kern="0" dirty="0">
                <a:solidFill>
                  <a:srgbClr val="FFFFFF"/>
                </a:solidFill>
                <a:latin typeface="Segoe UI"/>
                <a:ea typeface="Segoe UI" pitchFamily="34" charset="0"/>
                <a:cs typeface="Segoe UI" pitchFamily="34" charset="0"/>
              </a:endParaRPr>
            </a:p>
          </p:txBody>
        </p:sp>
        <p:sp>
          <p:nvSpPr>
            <p:cNvPr id="267" name="Freeform 7"/>
            <p:cNvSpPr>
              <a:spLocks noEditPoints="1"/>
            </p:cNvSpPr>
            <p:nvPr/>
          </p:nvSpPr>
          <p:spPr bwMode="auto">
            <a:xfrm>
              <a:off x="2019832" y="3275280"/>
              <a:ext cx="297830" cy="319992"/>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822637">
                <a:defRPr/>
              </a:pPr>
              <a:endParaRPr lang="en-US" sz="600" kern="0" spc="-135" dirty="0">
                <a:solidFill>
                  <a:srgbClr val="FFFFFF"/>
                </a:solidFill>
                <a:latin typeface="Segoe Light" pitchFamily="34" charset="0"/>
              </a:endParaRPr>
            </a:p>
          </p:txBody>
        </p:sp>
      </p:grpSp>
      <p:grpSp>
        <p:nvGrpSpPr>
          <p:cNvPr id="268" name="Group 267"/>
          <p:cNvGrpSpPr/>
          <p:nvPr/>
        </p:nvGrpSpPr>
        <p:grpSpPr>
          <a:xfrm>
            <a:off x="5232147" y="3582843"/>
            <a:ext cx="556716" cy="556716"/>
            <a:chOff x="370109" y="3187789"/>
            <a:chExt cx="691781" cy="691781"/>
          </a:xfrm>
          <a:solidFill>
            <a:schemeClr val="accent2"/>
          </a:solidFill>
        </p:grpSpPr>
        <p:sp>
          <p:nvSpPr>
            <p:cNvPr id="269" name="Rectangle 268"/>
            <p:cNvSpPr/>
            <p:nvPr>
              <p:custDataLst>
                <p:tags r:id="rId6"/>
              </p:custDataLst>
            </p:nvPr>
          </p:nvSpPr>
          <p:spPr bwMode="auto">
            <a:xfrm>
              <a:off x="370109" y="3187789"/>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1972">
                <a:lnSpc>
                  <a:spcPct val="90000"/>
                </a:lnSpc>
                <a:defRPr/>
              </a:pPr>
              <a:r>
                <a:rPr lang="en-US" sz="600" kern="0" dirty="0">
                  <a:ln>
                    <a:solidFill>
                      <a:srgbClr val="000000">
                        <a:alpha val="0"/>
                      </a:srgbClr>
                    </a:solidFill>
                  </a:ln>
                  <a:solidFill>
                    <a:srgbClr val="FFFFFF"/>
                  </a:solidFill>
                  <a:latin typeface="Segoe UI"/>
                </a:rPr>
                <a:t>LOB applications</a:t>
              </a:r>
            </a:p>
          </p:txBody>
        </p:sp>
        <p:sp>
          <p:nvSpPr>
            <p:cNvPr id="270" name="Donut 59"/>
            <p:cNvSpPr>
              <a:spLocks noChangeAspect="1"/>
            </p:cNvSpPr>
            <p:nvPr/>
          </p:nvSpPr>
          <p:spPr bwMode="auto">
            <a:xfrm>
              <a:off x="587672" y="3258426"/>
              <a:ext cx="256656" cy="276958"/>
            </a:xfrm>
            <a:custGeom>
              <a:avLst/>
              <a:gdLst/>
              <a:ahLst/>
              <a:cxnLst/>
              <a:rect l="l" t="t" r="r" b="b"/>
              <a:pathLst>
                <a:path w="1872166" h="2020785">
                  <a:moveTo>
                    <a:pt x="930606" y="1257014"/>
                  </a:moveTo>
                  <a:cubicBezTo>
                    <a:pt x="968577" y="1257014"/>
                    <a:pt x="999359" y="1287795"/>
                    <a:pt x="999359" y="1325766"/>
                  </a:cubicBezTo>
                  <a:cubicBezTo>
                    <a:pt x="999359" y="1363737"/>
                    <a:pt x="968577" y="1394519"/>
                    <a:pt x="930606" y="1394519"/>
                  </a:cubicBezTo>
                  <a:cubicBezTo>
                    <a:pt x="892635" y="1394519"/>
                    <a:pt x="861853" y="1363737"/>
                    <a:pt x="861853" y="1325766"/>
                  </a:cubicBezTo>
                  <a:cubicBezTo>
                    <a:pt x="861853" y="1287795"/>
                    <a:pt x="892635" y="1257014"/>
                    <a:pt x="930606" y="1257014"/>
                  </a:cubicBezTo>
                  <a:close/>
                  <a:moveTo>
                    <a:pt x="930606" y="1188261"/>
                  </a:moveTo>
                  <a:cubicBezTo>
                    <a:pt x="854664" y="1188261"/>
                    <a:pt x="793100" y="1249824"/>
                    <a:pt x="793100" y="1325766"/>
                  </a:cubicBezTo>
                  <a:cubicBezTo>
                    <a:pt x="793100" y="1401709"/>
                    <a:pt x="854664" y="1463272"/>
                    <a:pt x="930606" y="1463272"/>
                  </a:cubicBezTo>
                  <a:cubicBezTo>
                    <a:pt x="1006548" y="1463272"/>
                    <a:pt x="1068111" y="1401709"/>
                    <a:pt x="1068111" y="1325766"/>
                  </a:cubicBezTo>
                  <a:cubicBezTo>
                    <a:pt x="1068111" y="1249824"/>
                    <a:pt x="1006548" y="1188261"/>
                    <a:pt x="930606" y="1188261"/>
                  </a:cubicBezTo>
                  <a:close/>
                  <a:moveTo>
                    <a:pt x="971250" y="956702"/>
                  </a:moveTo>
                  <a:lnTo>
                    <a:pt x="986880" y="1028990"/>
                  </a:lnTo>
                  <a:lnTo>
                    <a:pt x="1061122" y="1054389"/>
                  </a:lnTo>
                  <a:lnTo>
                    <a:pt x="1106057" y="1005545"/>
                  </a:lnTo>
                  <a:lnTo>
                    <a:pt x="1174438" y="1052435"/>
                  </a:lnTo>
                  <a:lnTo>
                    <a:pt x="1149040" y="1120816"/>
                  </a:lnTo>
                  <a:lnTo>
                    <a:pt x="1186160" y="1175520"/>
                  </a:lnTo>
                  <a:lnTo>
                    <a:pt x="1262356" y="1175520"/>
                  </a:lnTo>
                  <a:lnTo>
                    <a:pt x="1285801" y="1261484"/>
                  </a:lnTo>
                  <a:lnTo>
                    <a:pt x="1233050" y="1302513"/>
                  </a:lnTo>
                  <a:lnTo>
                    <a:pt x="1233050" y="1366986"/>
                  </a:lnTo>
                  <a:lnTo>
                    <a:pt x="1281894" y="1411922"/>
                  </a:lnTo>
                  <a:lnTo>
                    <a:pt x="1264310" y="1490071"/>
                  </a:lnTo>
                  <a:lnTo>
                    <a:pt x="1180299" y="1492025"/>
                  </a:lnTo>
                  <a:lnTo>
                    <a:pt x="1150993" y="1538914"/>
                  </a:lnTo>
                  <a:lnTo>
                    <a:pt x="1168577" y="1611202"/>
                  </a:lnTo>
                  <a:lnTo>
                    <a:pt x="1106057" y="1658092"/>
                  </a:lnTo>
                  <a:lnTo>
                    <a:pt x="1049399" y="1613156"/>
                  </a:lnTo>
                  <a:lnTo>
                    <a:pt x="986880" y="1640508"/>
                  </a:lnTo>
                  <a:lnTo>
                    <a:pt x="973203" y="1708889"/>
                  </a:lnTo>
                  <a:lnTo>
                    <a:pt x="893100" y="1716704"/>
                  </a:lnTo>
                  <a:lnTo>
                    <a:pt x="873563" y="1632694"/>
                  </a:lnTo>
                  <a:lnTo>
                    <a:pt x="809090" y="1613156"/>
                  </a:lnTo>
                  <a:lnTo>
                    <a:pt x="754385" y="1658092"/>
                  </a:lnTo>
                  <a:lnTo>
                    <a:pt x="699681" y="1609249"/>
                  </a:lnTo>
                  <a:lnTo>
                    <a:pt x="719218" y="1544776"/>
                  </a:lnTo>
                  <a:lnTo>
                    <a:pt x="678190" y="1490071"/>
                  </a:lnTo>
                  <a:lnTo>
                    <a:pt x="601994" y="1488117"/>
                  </a:lnTo>
                  <a:lnTo>
                    <a:pt x="586364" y="1411922"/>
                  </a:lnTo>
                  <a:lnTo>
                    <a:pt x="646930" y="1380662"/>
                  </a:lnTo>
                  <a:lnTo>
                    <a:pt x="644976" y="1304466"/>
                  </a:lnTo>
                  <a:lnTo>
                    <a:pt x="586364" y="1255623"/>
                  </a:lnTo>
                  <a:lnTo>
                    <a:pt x="607855" y="1183335"/>
                  </a:lnTo>
                  <a:lnTo>
                    <a:pt x="680143" y="1185289"/>
                  </a:lnTo>
                  <a:lnTo>
                    <a:pt x="721172" y="1140353"/>
                  </a:lnTo>
                  <a:lnTo>
                    <a:pt x="695773" y="1052435"/>
                  </a:lnTo>
                  <a:lnTo>
                    <a:pt x="752431" y="1007499"/>
                  </a:lnTo>
                  <a:lnTo>
                    <a:pt x="818858" y="1052435"/>
                  </a:lnTo>
                  <a:lnTo>
                    <a:pt x="873563" y="1032898"/>
                  </a:lnTo>
                  <a:lnTo>
                    <a:pt x="895054" y="958656"/>
                  </a:lnTo>
                  <a:close/>
                  <a:moveTo>
                    <a:pt x="966353" y="561544"/>
                  </a:moveTo>
                  <a:lnTo>
                    <a:pt x="1484176" y="561544"/>
                  </a:lnTo>
                  <a:cubicBezTo>
                    <a:pt x="1519876" y="561544"/>
                    <a:pt x="1548815" y="590484"/>
                    <a:pt x="1548815" y="626184"/>
                  </a:cubicBezTo>
                  <a:cubicBezTo>
                    <a:pt x="1548815" y="661883"/>
                    <a:pt x="1519875" y="690823"/>
                    <a:pt x="1484175" y="690823"/>
                  </a:cubicBezTo>
                  <a:lnTo>
                    <a:pt x="966353" y="690822"/>
                  </a:lnTo>
                  <a:cubicBezTo>
                    <a:pt x="930653" y="690822"/>
                    <a:pt x="901714" y="661883"/>
                    <a:pt x="901714" y="626184"/>
                  </a:cubicBezTo>
                  <a:cubicBezTo>
                    <a:pt x="901714" y="590484"/>
                    <a:pt x="930653" y="561544"/>
                    <a:pt x="966353" y="561544"/>
                  </a:cubicBezTo>
                  <a:close/>
                  <a:moveTo>
                    <a:pt x="590322" y="106687"/>
                  </a:moveTo>
                  <a:cubicBezTo>
                    <a:pt x="590332" y="226008"/>
                    <a:pt x="591688" y="375662"/>
                    <a:pt x="590317" y="464513"/>
                  </a:cubicBezTo>
                  <a:cubicBezTo>
                    <a:pt x="588940" y="553814"/>
                    <a:pt x="569467" y="576664"/>
                    <a:pt x="482849" y="576882"/>
                  </a:cubicBezTo>
                  <a:lnTo>
                    <a:pt x="101828" y="577428"/>
                  </a:lnTo>
                  <a:cubicBezTo>
                    <a:pt x="94937" y="958413"/>
                    <a:pt x="101760" y="1616638"/>
                    <a:pt x="104708" y="1753748"/>
                  </a:cubicBezTo>
                  <a:cubicBezTo>
                    <a:pt x="107681" y="1892031"/>
                    <a:pt x="168011" y="1914803"/>
                    <a:pt x="277215" y="1914081"/>
                  </a:cubicBezTo>
                  <a:lnTo>
                    <a:pt x="1773325" y="1910255"/>
                  </a:lnTo>
                  <a:cubicBezTo>
                    <a:pt x="1759000" y="1375795"/>
                    <a:pt x="1765208" y="446089"/>
                    <a:pt x="1768691" y="339408"/>
                  </a:cubicBezTo>
                  <a:cubicBezTo>
                    <a:pt x="1772174" y="232725"/>
                    <a:pt x="1746468" y="112940"/>
                    <a:pt x="1588386" y="110513"/>
                  </a:cubicBezTo>
                  <a:cubicBezTo>
                    <a:pt x="1430337" y="108086"/>
                    <a:pt x="851841" y="106688"/>
                    <a:pt x="590322" y="106687"/>
                  </a:cubicBezTo>
                  <a:close/>
                  <a:moveTo>
                    <a:pt x="549320" y="0"/>
                  </a:moveTo>
                  <a:cubicBezTo>
                    <a:pt x="841627" y="0"/>
                    <a:pt x="1488650" y="1563"/>
                    <a:pt x="1665394" y="4277"/>
                  </a:cubicBezTo>
                  <a:cubicBezTo>
                    <a:pt x="1842137" y="6992"/>
                    <a:pt x="1870878" y="140918"/>
                    <a:pt x="1866984" y="260194"/>
                  </a:cubicBezTo>
                  <a:cubicBezTo>
                    <a:pt x="1863090" y="379470"/>
                    <a:pt x="1856150" y="1418933"/>
                    <a:pt x="1872166" y="2016489"/>
                  </a:cubicBezTo>
                  <a:lnTo>
                    <a:pt x="199432" y="2020767"/>
                  </a:lnTo>
                  <a:cubicBezTo>
                    <a:pt x="77336" y="2021574"/>
                    <a:pt x="9884" y="1996114"/>
                    <a:pt x="6560" y="1841505"/>
                  </a:cubicBezTo>
                  <a:cubicBezTo>
                    <a:pt x="3235" y="1686896"/>
                    <a:pt x="-4497" y="939636"/>
                    <a:pt x="3513" y="51544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sz="600" kern="0" spc="-50" dirty="0" err="1">
                <a:solidFill>
                  <a:srgbClr val="FFFFFF"/>
                </a:solidFill>
                <a:latin typeface="Segoe UI"/>
                <a:ea typeface="Segoe UI" pitchFamily="34" charset="0"/>
                <a:cs typeface="Segoe UI" pitchFamily="34" charset="0"/>
              </a:endParaRPr>
            </a:p>
          </p:txBody>
        </p:sp>
      </p:grpSp>
      <p:grpSp>
        <p:nvGrpSpPr>
          <p:cNvPr id="271" name="Group 270"/>
          <p:cNvGrpSpPr/>
          <p:nvPr/>
        </p:nvGrpSpPr>
        <p:grpSpPr>
          <a:xfrm>
            <a:off x="5523408" y="4574517"/>
            <a:ext cx="556716" cy="556716"/>
            <a:chOff x="1103397" y="2464452"/>
            <a:chExt cx="691781" cy="691781"/>
          </a:xfrm>
          <a:solidFill>
            <a:schemeClr val="accent2"/>
          </a:solidFill>
        </p:grpSpPr>
        <p:sp>
          <p:nvSpPr>
            <p:cNvPr id="272" name="Rectangle 271"/>
            <p:cNvSpPr/>
            <p:nvPr>
              <p:custDataLst>
                <p:tags r:id="rId5"/>
              </p:custDataLst>
            </p:nvPr>
          </p:nvSpPr>
          <p:spPr bwMode="auto">
            <a:xfrm>
              <a:off x="1103397" y="2464452"/>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600" kern="0" dirty="0">
                  <a:ln>
                    <a:solidFill>
                      <a:srgbClr val="000000">
                        <a:alpha val="0"/>
                      </a:srgbClr>
                    </a:solidFill>
                  </a:ln>
                  <a:solidFill>
                    <a:srgbClr val="FFFFFF"/>
                  </a:solidFill>
                  <a:latin typeface="Segoe UI"/>
                </a:rPr>
                <a:t>Web</a:t>
              </a:r>
              <a:endParaRPr lang="en-US" sz="600" kern="0" dirty="0">
                <a:solidFill>
                  <a:srgbClr val="FFFFFF"/>
                </a:solidFill>
                <a:latin typeface="Segoe UI"/>
                <a:ea typeface="Segoe UI" pitchFamily="34" charset="0"/>
                <a:cs typeface="Segoe UI" pitchFamily="34" charset="0"/>
              </a:endParaRPr>
            </a:p>
          </p:txBody>
        </p:sp>
        <p:sp>
          <p:nvSpPr>
            <p:cNvPr id="273" name="Rounded Rectangle 18"/>
            <p:cNvSpPr/>
            <p:nvPr/>
          </p:nvSpPr>
          <p:spPr bwMode="auto">
            <a:xfrm>
              <a:off x="1331186" y="2561849"/>
              <a:ext cx="236204" cy="243353"/>
            </a:xfrm>
            <a:custGeom>
              <a:avLst/>
              <a:gdLst/>
              <a:ahLst/>
              <a:cxnLst/>
              <a:rect l="l" t="t" r="r" b="b"/>
              <a:pathLst>
                <a:path w="759909" h="783113">
                  <a:moveTo>
                    <a:pt x="428313" y="198314"/>
                  </a:moveTo>
                  <a:cubicBezTo>
                    <a:pt x="508468" y="198313"/>
                    <a:pt x="573445" y="263292"/>
                    <a:pt x="573446" y="343446"/>
                  </a:cubicBezTo>
                  <a:cubicBezTo>
                    <a:pt x="573445" y="423600"/>
                    <a:pt x="508468" y="488578"/>
                    <a:pt x="428313" y="488578"/>
                  </a:cubicBezTo>
                  <a:cubicBezTo>
                    <a:pt x="348160" y="488577"/>
                    <a:pt x="283181" y="423600"/>
                    <a:pt x="283181" y="343446"/>
                  </a:cubicBezTo>
                  <a:cubicBezTo>
                    <a:pt x="283182" y="263291"/>
                    <a:pt x="348159" y="198314"/>
                    <a:pt x="428313" y="198314"/>
                  </a:cubicBezTo>
                  <a:close/>
                  <a:moveTo>
                    <a:pt x="428313" y="131753"/>
                  </a:moveTo>
                  <a:cubicBezTo>
                    <a:pt x="311398" y="131753"/>
                    <a:pt x="216620" y="226531"/>
                    <a:pt x="216620" y="343446"/>
                  </a:cubicBezTo>
                  <a:cubicBezTo>
                    <a:pt x="216620" y="384187"/>
                    <a:pt x="228129" y="422239"/>
                    <a:pt x="251266" y="452558"/>
                  </a:cubicBezTo>
                  <a:lnTo>
                    <a:pt x="128069" y="575549"/>
                  </a:lnTo>
                  <a:cubicBezTo>
                    <a:pt x="109922" y="593667"/>
                    <a:pt x="109898" y="623064"/>
                    <a:pt x="128015" y="641211"/>
                  </a:cubicBezTo>
                  <a:cubicBezTo>
                    <a:pt x="146132" y="659359"/>
                    <a:pt x="175529" y="659383"/>
                    <a:pt x="193677" y="641266"/>
                  </a:cubicBezTo>
                  <a:lnTo>
                    <a:pt x="316485" y="518662"/>
                  </a:lnTo>
                  <a:cubicBezTo>
                    <a:pt x="347293" y="542946"/>
                    <a:pt x="386379" y="555139"/>
                    <a:pt x="428313" y="555138"/>
                  </a:cubicBezTo>
                  <a:cubicBezTo>
                    <a:pt x="545229" y="555139"/>
                    <a:pt x="640006" y="460361"/>
                    <a:pt x="640007" y="343445"/>
                  </a:cubicBezTo>
                  <a:cubicBezTo>
                    <a:pt x="640006" y="226531"/>
                    <a:pt x="545229" y="131753"/>
                    <a:pt x="428313" y="131753"/>
                  </a:cubicBezTo>
                  <a:close/>
                  <a:moveTo>
                    <a:pt x="126654" y="0"/>
                  </a:moveTo>
                  <a:lnTo>
                    <a:pt x="633255" y="0"/>
                  </a:lnTo>
                  <a:cubicBezTo>
                    <a:pt x="703204" y="0"/>
                    <a:pt x="759909" y="56705"/>
                    <a:pt x="759909" y="126654"/>
                  </a:cubicBezTo>
                  <a:lnTo>
                    <a:pt x="759909" y="656459"/>
                  </a:lnTo>
                  <a:cubicBezTo>
                    <a:pt x="759909" y="726408"/>
                    <a:pt x="703204" y="783113"/>
                    <a:pt x="633255" y="783113"/>
                  </a:cubicBezTo>
                  <a:lnTo>
                    <a:pt x="126654" y="783113"/>
                  </a:lnTo>
                  <a:cubicBezTo>
                    <a:pt x="56705" y="783113"/>
                    <a:pt x="0" y="726408"/>
                    <a:pt x="0" y="656459"/>
                  </a:cubicBezTo>
                  <a:lnTo>
                    <a:pt x="0" y="126654"/>
                  </a:lnTo>
                  <a:cubicBezTo>
                    <a:pt x="0" y="56705"/>
                    <a:pt x="56705" y="0"/>
                    <a:pt x="12665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sz="600" kern="0" spc="-50" dirty="0" err="1">
                <a:solidFill>
                  <a:srgbClr val="FFFFFF"/>
                </a:solidFill>
                <a:latin typeface="Segoe UI"/>
                <a:ea typeface="Segoe UI" pitchFamily="34" charset="0"/>
                <a:cs typeface="Segoe UI" pitchFamily="34" charset="0"/>
              </a:endParaRPr>
            </a:p>
          </p:txBody>
        </p:sp>
      </p:grpSp>
      <p:grpSp>
        <p:nvGrpSpPr>
          <p:cNvPr id="274" name="Group 273"/>
          <p:cNvGrpSpPr/>
          <p:nvPr/>
        </p:nvGrpSpPr>
        <p:grpSpPr>
          <a:xfrm>
            <a:off x="6835063" y="3458809"/>
            <a:ext cx="556716" cy="556716"/>
            <a:chOff x="1822857" y="2464452"/>
            <a:chExt cx="691781" cy="691781"/>
          </a:xfrm>
          <a:solidFill>
            <a:schemeClr val="accent2"/>
          </a:solidFill>
        </p:grpSpPr>
        <p:sp>
          <p:nvSpPr>
            <p:cNvPr id="275" name="Rectangle 274"/>
            <p:cNvSpPr/>
            <p:nvPr>
              <p:custDataLst>
                <p:tags r:id="rId4"/>
              </p:custDataLst>
            </p:nvPr>
          </p:nvSpPr>
          <p:spPr bwMode="auto">
            <a:xfrm>
              <a:off x="1822857" y="2464452"/>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600" kern="0" dirty="0">
                  <a:ln>
                    <a:solidFill>
                      <a:srgbClr val="000000">
                        <a:alpha val="0"/>
                      </a:srgbClr>
                    </a:solidFill>
                  </a:ln>
                  <a:solidFill>
                    <a:srgbClr val="FFFFFF"/>
                  </a:solidFill>
                  <a:latin typeface="Segoe UI"/>
                </a:rPr>
                <a:t>Social</a:t>
              </a:r>
              <a:endParaRPr lang="en-US" sz="600" kern="0" dirty="0">
                <a:solidFill>
                  <a:srgbClr val="FFFFFF"/>
                </a:solidFill>
                <a:latin typeface="Segoe UI"/>
                <a:ea typeface="Segoe UI" pitchFamily="34" charset="0"/>
                <a:cs typeface="Segoe UI" pitchFamily="34" charset="0"/>
              </a:endParaRPr>
            </a:p>
          </p:txBody>
        </p:sp>
        <p:sp>
          <p:nvSpPr>
            <p:cNvPr id="276" name="Freeform 5"/>
            <p:cNvSpPr>
              <a:spLocks noEditPoints="1"/>
            </p:cNvSpPr>
            <p:nvPr/>
          </p:nvSpPr>
          <p:spPr bwMode="auto">
            <a:xfrm>
              <a:off x="2039038" y="2574721"/>
              <a:ext cx="259418" cy="217623"/>
            </a:xfrm>
            <a:custGeom>
              <a:avLst/>
              <a:gdLst>
                <a:gd name="T0" fmla="*/ 290 w 360"/>
                <a:gd name="T1" fmla="*/ 23 h 302"/>
                <a:gd name="T2" fmla="*/ 265 w 360"/>
                <a:gd name="T3" fmla="*/ 6 h 302"/>
                <a:gd name="T4" fmla="*/ 226 w 360"/>
                <a:gd name="T5" fmla="*/ 2 h 302"/>
                <a:gd name="T6" fmla="*/ 188 w 360"/>
                <a:gd name="T7" fmla="*/ 25 h 302"/>
                <a:gd name="T8" fmla="*/ 148 w 360"/>
                <a:gd name="T9" fmla="*/ 78 h 302"/>
                <a:gd name="T10" fmla="*/ 104 w 360"/>
                <a:gd name="T11" fmla="*/ 122 h 302"/>
                <a:gd name="T12" fmla="*/ 58 w 360"/>
                <a:gd name="T13" fmla="*/ 147 h 302"/>
                <a:gd name="T14" fmla="*/ 12 w 360"/>
                <a:gd name="T15" fmla="*/ 149 h 302"/>
                <a:gd name="T16" fmla="*/ 2 w 360"/>
                <a:gd name="T17" fmla="*/ 151 h 302"/>
                <a:gd name="T18" fmla="*/ 19 w 360"/>
                <a:gd name="T19" fmla="*/ 176 h 302"/>
                <a:gd name="T20" fmla="*/ 52 w 360"/>
                <a:gd name="T21" fmla="*/ 209 h 302"/>
                <a:gd name="T22" fmla="*/ 106 w 360"/>
                <a:gd name="T23" fmla="*/ 233 h 302"/>
                <a:gd name="T24" fmla="*/ 138 w 360"/>
                <a:gd name="T25" fmla="*/ 237 h 302"/>
                <a:gd name="T26" fmla="*/ 140 w 360"/>
                <a:gd name="T27" fmla="*/ 258 h 302"/>
                <a:gd name="T28" fmla="*/ 140 w 360"/>
                <a:gd name="T29" fmla="*/ 276 h 302"/>
                <a:gd name="T30" fmla="*/ 140 w 360"/>
                <a:gd name="T31" fmla="*/ 283 h 302"/>
                <a:gd name="T32" fmla="*/ 127 w 360"/>
                <a:gd name="T33" fmla="*/ 285 h 302"/>
                <a:gd name="T34" fmla="*/ 111 w 360"/>
                <a:gd name="T35" fmla="*/ 293 h 302"/>
                <a:gd name="T36" fmla="*/ 115 w 360"/>
                <a:gd name="T37" fmla="*/ 300 h 302"/>
                <a:gd name="T38" fmla="*/ 127 w 360"/>
                <a:gd name="T39" fmla="*/ 299 h 302"/>
                <a:gd name="T40" fmla="*/ 163 w 360"/>
                <a:gd name="T41" fmla="*/ 297 h 302"/>
                <a:gd name="T42" fmla="*/ 190 w 360"/>
                <a:gd name="T43" fmla="*/ 300 h 302"/>
                <a:gd name="T44" fmla="*/ 196 w 360"/>
                <a:gd name="T45" fmla="*/ 297 h 302"/>
                <a:gd name="T46" fmla="*/ 217 w 360"/>
                <a:gd name="T47" fmla="*/ 300 h 302"/>
                <a:gd name="T48" fmla="*/ 222 w 360"/>
                <a:gd name="T49" fmla="*/ 297 h 302"/>
                <a:gd name="T50" fmla="*/ 219 w 360"/>
                <a:gd name="T51" fmla="*/ 289 h 302"/>
                <a:gd name="T52" fmla="*/ 180 w 360"/>
                <a:gd name="T53" fmla="*/ 283 h 302"/>
                <a:gd name="T54" fmla="*/ 180 w 360"/>
                <a:gd name="T55" fmla="*/ 253 h 302"/>
                <a:gd name="T56" fmla="*/ 180 w 360"/>
                <a:gd name="T57" fmla="*/ 237 h 302"/>
                <a:gd name="T58" fmla="*/ 180 w 360"/>
                <a:gd name="T59" fmla="*/ 232 h 302"/>
                <a:gd name="T60" fmla="*/ 215 w 360"/>
                <a:gd name="T61" fmla="*/ 216 h 302"/>
                <a:gd name="T62" fmla="*/ 251 w 360"/>
                <a:gd name="T63" fmla="*/ 188 h 302"/>
                <a:gd name="T64" fmla="*/ 276 w 360"/>
                <a:gd name="T65" fmla="*/ 149 h 302"/>
                <a:gd name="T66" fmla="*/ 299 w 360"/>
                <a:gd name="T67" fmla="*/ 94 h 302"/>
                <a:gd name="T68" fmla="*/ 334 w 360"/>
                <a:gd name="T69" fmla="*/ 78 h 302"/>
                <a:gd name="T70" fmla="*/ 353 w 360"/>
                <a:gd name="T71" fmla="*/ 71 h 302"/>
                <a:gd name="T72" fmla="*/ 360 w 360"/>
                <a:gd name="T73" fmla="*/ 69 h 302"/>
                <a:gd name="T74" fmla="*/ 299 w 360"/>
                <a:gd name="T75" fmla="*/ 44 h 302"/>
                <a:gd name="T76" fmla="*/ 167 w 360"/>
                <a:gd name="T77" fmla="*/ 283 h 302"/>
                <a:gd name="T78" fmla="*/ 153 w 360"/>
                <a:gd name="T79" fmla="*/ 283 h 302"/>
                <a:gd name="T80" fmla="*/ 152 w 360"/>
                <a:gd name="T81" fmla="*/ 262 h 302"/>
                <a:gd name="T82" fmla="*/ 152 w 360"/>
                <a:gd name="T83" fmla="*/ 245 h 302"/>
                <a:gd name="T84" fmla="*/ 152 w 360"/>
                <a:gd name="T85" fmla="*/ 237 h 302"/>
                <a:gd name="T86" fmla="*/ 167 w 360"/>
                <a:gd name="T87" fmla="*/ 233 h 302"/>
                <a:gd name="T88" fmla="*/ 247 w 360"/>
                <a:gd name="T89" fmla="*/ 67 h 302"/>
                <a:gd name="T90" fmla="*/ 236 w 360"/>
                <a:gd name="T91" fmla="*/ 55 h 302"/>
                <a:gd name="T92" fmla="*/ 240 w 360"/>
                <a:gd name="T93" fmla="*/ 44 h 302"/>
                <a:gd name="T94" fmla="*/ 251 w 360"/>
                <a:gd name="T95" fmla="*/ 40 h 302"/>
                <a:gd name="T96" fmla="*/ 263 w 360"/>
                <a:gd name="T97" fmla="*/ 52 h 302"/>
                <a:gd name="T98" fmla="*/ 259 w 360"/>
                <a:gd name="T99" fmla="*/ 63 h 302"/>
                <a:gd name="T100" fmla="*/ 249 w 360"/>
                <a:gd name="T101" fmla="*/ 6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302">
                  <a:moveTo>
                    <a:pt x="299" y="44"/>
                  </a:moveTo>
                  <a:lnTo>
                    <a:pt x="297" y="36"/>
                  </a:lnTo>
                  <a:lnTo>
                    <a:pt x="293" y="31"/>
                  </a:lnTo>
                  <a:lnTo>
                    <a:pt x="290" y="23"/>
                  </a:lnTo>
                  <a:lnTo>
                    <a:pt x="284" y="19"/>
                  </a:lnTo>
                  <a:lnTo>
                    <a:pt x="278" y="13"/>
                  </a:lnTo>
                  <a:lnTo>
                    <a:pt x="272" y="10"/>
                  </a:lnTo>
                  <a:lnTo>
                    <a:pt x="265" y="6"/>
                  </a:lnTo>
                  <a:lnTo>
                    <a:pt x="257" y="4"/>
                  </a:lnTo>
                  <a:lnTo>
                    <a:pt x="247" y="2"/>
                  </a:lnTo>
                  <a:lnTo>
                    <a:pt x="236" y="0"/>
                  </a:lnTo>
                  <a:lnTo>
                    <a:pt x="226" y="2"/>
                  </a:lnTo>
                  <a:lnTo>
                    <a:pt x="215" y="6"/>
                  </a:lnTo>
                  <a:lnTo>
                    <a:pt x="205" y="10"/>
                  </a:lnTo>
                  <a:lnTo>
                    <a:pt x="196" y="15"/>
                  </a:lnTo>
                  <a:lnTo>
                    <a:pt x="188" y="25"/>
                  </a:lnTo>
                  <a:lnTo>
                    <a:pt x="180" y="34"/>
                  </a:lnTo>
                  <a:lnTo>
                    <a:pt x="169" y="50"/>
                  </a:lnTo>
                  <a:lnTo>
                    <a:pt x="159" y="63"/>
                  </a:lnTo>
                  <a:lnTo>
                    <a:pt x="148" y="78"/>
                  </a:lnTo>
                  <a:lnTo>
                    <a:pt x="138" y="90"/>
                  </a:lnTo>
                  <a:lnTo>
                    <a:pt x="127" y="101"/>
                  </a:lnTo>
                  <a:lnTo>
                    <a:pt x="115" y="113"/>
                  </a:lnTo>
                  <a:lnTo>
                    <a:pt x="104" y="122"/>
                  </a:lnTo>
                  <a:lnTo>
                    <a:pt x="92" y="130"/>
                  </a:lnTo>
                  <a:lnTo>
                    <a:pt x="81" y="138"/>
                  </a:lnTo>
                  <a:lnTo>
                    <a:pt x="69" y="144"/>
                  </a:lnTo>
                  <a:lnTo>
                    <a:pt x="58" y="147"/>
                  </a:lnTo>
                  <a:lnTo>
                    <a:pt x="46" y="151"/>
                  </a:lnTo>
                  <a:lnTo>
                    <a:pt x="35" y="151"/>
                  </a:lnTo>
                  <a:lnTo>
                    <a:pt x="23" y="151"/>
                  </a:lnTo>
                  <a:lnTo>
                    <a:pt x="12" y="149"/>
                  </a:lnTo>
                  <a:lnTo>
                    <a:pt x="0" y="147"/>
                  </a:lnTo>
                  <a:lnTo>
                    <a:pt x="0" y="147"/>
                  </a:lnTo>
                  <a:lnTo>
                    <a:pt x="0" y="147"/>
                  </a:lnTo>
                  <a:lnTo>
                    <a:pt x="2" y="151"/>
                  </a:lnTo>
                  <a:lnTo>
                    <a:pt x="4" y="155"/>
                  </a:lnTo>
                  <a:lnTo>
                    <a:pt x="8" y="161"/>
                  </a:lnTo>
                  <a:lnTo>
                    <a:pt x="14" y="168"/>
                  </a:lnTo>
                  <a:lnTo>
                    <a:pt x="19" y="176"/>
                  </a:lnTo>
                  <a:lnTo>
                    <a:pt x="25" y="184"/>
                  </a:lnTo>
                  <a:lnTo>
                    <a:pt x="33" y="191"/>
                  </a:lnTo>
                  <a:lnTo>
                    <a:pt x="42" y="201"/>
                  </a:lnTo>
                  <a:lnTo>
                    <a:pt x="52" y="209"/>
                  </a:lnTo>
                  <a:lnTo>
                    <a:pt x="63" y="216"/>
                  </a:lnTo>
                  <a:lnTo>
                    <a:pt x="77" y="222"/>
                  </a:lnTo>
                  <a:lnTo>
                    <a:pt x="90" y="228"/>
                  </a:lnTo>
                  <a:lnTo>
                    <a:pt x="106" y="233"/>
                  </a:lnTo>
                  <a:lnTo>
                    <a:pt x="121" y="235"/>
                  </a:lnTo>
                  <a:lnTo>
                    <a:pt x="129" y="237"/>
                  </a:lnTo>
                  <a:lnTo>
                    <a:pt x="138" y="237"/>
                  </a:lnTo>
                  <a:lnTo>
                    <a:pt x="138" y="237"/>
                  </a:lnTo>
                  <a:lnTo>
                    <a:pt x="140" y="237"/>
                  </a:lnTo>
                  <a:lnTo>
                    <a:pt x="140" y="245"/>
                  </a:lnTo>
                  <a:lnTo>
                    <a:pt x="140" y="253"/>
                  </a:lnTo>
                  <a:lnTo>
                    <a:pt x="140" y="258"/>
                  </a:lnTo>
                  <a:lnTo>
                    <a:pt x="140" y="264"/>
                  </a:lnTo>
                  <a:lnTo>
                    <a:pt x="140" y="268"/>
                  </a:lnTo>
                  <a:lnTo>
                    <a:pt x="140" y="272"/>
                  </a:lnTo>
                  <a:lnTo>
                    <a:pt x="140" y="276"/>
                  </a:lnTo>
                  <a:lnTo>
                    <a:pt x="140" y="277"/>
                  </a:lnTo>
                  <a:lnTo>
                    <a:pt x="140" y="279"/>
                  </a:lnTo>
                  <a:lnTo>
                    <a:pt x="140" y="281"/>
                  </a:lnTo>
                  <a:lnTo>
                    <a:pt x="140" y="283"/>
                  </a:lnTo>
                  <a:lnTo>
                    <a:pt x="140" y="283"/>
                  </a:lnTo>
                  <a:lnTo>
                    <a:pt x="140" y="283"/>
                  </a:lnTo>
                  <a:lnTo>
                    <a:pt x="132" y="285"/>
                  </a:lnTo>
                  <a:lnTo>
                    <a:pt x="127" y="285"/>
                  </a:lnTo>
                  <a:lnTo>
                    <a:pt x="121" y="287"/>
                  </a:lnTo>
                  <a:lnTo>
                    <a:pt x="115" y="289"/>
                  </a:lnTo>
                  <a:lnTo>
                    <a:pt x="113" y="289"/>
                  </a:lnTo>
                  <a:lnTo>
                    <a:pt x="111" y="293"/>
                  </a:lnTo>
                  <a:lnTo>
                    <a:pt x="111" y="295"/>
                  </a:lnTo>
                  <a:lnTo>
                    <a:pt x="111" y="297"/>
                  </a:lnTo>
                  <a:lnTo>
                    <a:pt x="113" y="299"/>
                  </a:lnTo>
                  <a:lnTo>
                    <a:pt x="115" y="300"/>
                  </a:lnTo>
                  <a:lnTo>
                    <a:pt x="117" y="302"/>
                  </a:lnTo>
                  <a:lnTo>
                    <a:pt x="119" y="300"/>
                  </a:lnTo>
                  <a:lnTo>
                    <a:pt x="119" y="300"/>
                  </a:lnTo>
                  <a:lnTo>
                    <a:pt x="127" y="299"/>
                  </a:lnTo>
                  <a:lnTo>
                    <a:pt x="134" y="297"/>
                  </a:lnTo>
                  <a:lnTo>
                    <a:pt x="144" y="297"/>
                  </a:lnTo>
                  <a:lnTo>
                    <a:pt x="153" y="297"/>
                  </a:lnTo>
                  <a:lnTo>
                    <a:pt x="163" y="297"/>
                  </a:lnTo>
                  <a:lnTo>
                    <a:pt x="173" y="297"/>
                  </a:lnTo>
                  <a:lnTo>
                    <a:pt x="180" y="299"/>
                  </a:lnTo>
                  <a:lnTo>
                    <a:pt x="188" y="300"/>
                  </a:lnTo>
                  <a:lnTo>
                    <a:pt x="190" y="300"/>
                  </a:lnTo>
                  <a:lnTo>
                    <a:pt x="192" y="300"/>
                  </a:lnTo>
                  <a:lnTo>
                    <a:pt x="194" y="300"/>
                  </a:lnTo>
                  <a:lnTo>
                    <a:pt x="194" y="299"/>
                  </a:lnTo>
                  <a:lnTo>
                    <a:pt x="196" y="297"/>
                  </a:lnTo>
                  <a:lnTo>
                    <a:pt x="205" y="299"/>
                  </a:lnTo>
                  <a:lnTo>
                    <a:pt x="209" y="300"/>
                  </a:lnTo>
                  <a:lnTo>
                    <a:pt x="213" y="300"/>
                  </a:lnTo>
                  <a:lnTo>
                    <a:pt x="217" y="300"/>
                  </a:lnTo>
                  <a:lnTo>
                    <a:pt x="219" y="300"/>
                  </a:lnTo>
                  <a:lnTo>
                    <a:pt x="221" y="300"/>
                  </a:lnTo>
                  <a:lnTo>
                    <a:pt x="221" y="299"/>
                  </a:lnTo>
                  <a:lnTo>
                    <a:pt x="222" y="297"/>
                  </a:lnTo>
                  <a:lnTo>
                    <a:pt x="222" y="295"/>
                  </a:lnTo>
                  <a:lnTo>
                    <a:pt x="222" y="293"/>
                  </a:lnTo>
                  <a:lnTo>
                    <a:pt x="221" y="289"/>
                  </a:lnTo>
                  <a:lnTo>
                    <a:pt x="219" y="289"/>
                  </a:lnTo>
                  <a:lnTo>
                    <a:pt x="209" y="287"/>
                  </a:lnTo>
                  <a:lnTo>
                    <a:pt x="201" y="285"/>
                  </a:lnTo>
                  <a:lnTo>
                    <a:pt x="192" y="283"/>
                  </a:lnTo>
                  <a:lnTo>
                    <a:pt x="180" y="283"/>
                  </a:lnTo>
                  <a:lnTo>
                    <a:pt x="180" y="274"/>
                  </a:lnTo>
                  <a:lnTo>
                    <a:pt x="180" y="266"/>
                  </a:lnTo>
                  <a:lnTo>
                    <a:pt x="180" y="258"/>
                  </a:lnTo>
                  <a:lnTo>
                    <a:pt x="180" y="253"/>
                  </a:lnTo>
                  <a:lnTo>
                    <a:pt x="180" y="249"/>
                  </a:lnTo>
                  <a:lnTo>
                    <a:pt x="180" y="243"/>
                  </a:lnTo>
                  <a:lnTo>
                    <a:pt x="180" y="239"/>
                  </a:lnTo>
                  <a:lnTo>
                    <a:pt x="180" y="237"/>
                  </a:lnTo>
                  <a:lnTo>
                    <a:pt x="180" y="235"/>
                  </a:lnTo>
                  <a:lnTo>
                    <a:pt x="180" y="233"/>
                  </a:lnTo>
                  <a:lnTo>
                    <a:pt x="180" y="232"/>
                  </a:lnTo>
                  <a:lnTo>
                    <a:pt x="180" y="232"/>
                  </a:lnTo>
                  <a:lnTo>
                    <a:pt x="180" y="232"/>
                  </a:lnTo>
                  <a:lnTo>
                    <a:pt x="192" y="228"/>
                  </a:lnTo>
                  <a:lnTo>
                    <a:pt x="203" y="222"/>
                  </a:lnTo>
                  <a:lnTo>
                    <a:pt x="215" y="216"/>
                  </a:lnTo>
                  <a:lnTo>
                    <a:pt x="224" y="210"/>
                  </a:lnTo>
                  <a:lnTo>
                    <a:pt x="234" y="205"/>
                  </a:lnTo>
                  <a:lnTo>
                    <a:pt x="242" y="197"/>
                  </a:lnTo>
                  <a:lnTo>
                    <a:pt x="251" y="188"/>
                  </a:lnTo>
                  <a:lnTo>
                    <a:pt x="257" y="180"/>
                  </a:lnTo>
                  <a:lnTo>
                    <a:pt x="265" y="170"/>
                  </a:lnTo>
                  <a:lnTo>
                    <a:pt x="270" y="161"/>
                  </a:lnTo>
                  <a:lnTo>
                    <a:pt x="276" y="149"/>
                  </a:lnTo>
                  <a:lnTo>
                    <a:pt x="282" y="138"/>
                  </a:lnTo>
                  <a:lnTo>
                    <a:pt x="288" y="128"/>
                  </a:lnTo>
                  <a:lnTo>
                    <a:pt x="291" y="117"/>
                  </a:lnTo>
                  <a:lnTo>
                    <a:pt x="299" y="94"/>
                  </a:lnTo>
                  <a:lnTo>
                    <a:pt x="309" y="88"/>
                  </a:lnTo>
                  <a:lnTo>
                    <a:pt x="318" y="84"/>
                  </a:lnTo>
                  <a:lnTo>
                    <a:pt x="328" y="80"/>
                  </a:lnTo>
                  <a:lnTo>
                    <a:pt x="334" y="78"/>
                  </a:lnTo>
                  <a:lnTo>
                    <a:pt x="341" y="77"/>
                  </a:lnTo>
                  <a:lnTo>
                    <a:pt x="345" y="75"/>
                  </a:lnTo>
                  <a:lnTo>
                    <a:pt x="349" y="73"/>
                  </a:lnTo>
                  <a:lnTo>
                    <a:pt x="353" y="71"/>
                  </a:lnTo>
                  <a:lnTo>
                    <a:pt x="355" y="69"/>
                  </a:lnTo>
                  <a:lnTo>
                    <a:pt x="357" y="69"/>
                  </a:lnTo>
                  <a:lnTo>
                    <a:pt x="359" y="69"/>
                  </a:lnTo>
                  <a:lnTo>
                    <a:pt x="360" y="69"/>
                  </a:lnTo>
                  <a:lnTo>
                    <a:pt x="360" y="67"/>
                  </a:lnTo>
                  <a:lnTo>
                    <a:pt x="360" y="67"/>
                  </a:lnTo>
                  <a:lnTo>
                    <a:pt x="299" y="44"/>
                  </a:lnTo>
                  <a:lnTo>
                    <a:pt x="299" y="44"/>
                  </a:lnTo>
                  <a:close/>
                  <a:moveTo>
                    <a:pt x="167" y="283"/>
                  </a:moveTo>
                  <a:lnTo>
                    <a:pt x="167" y="283"/>
                  </a:lnTo>
                  <a:lnTo>
                    <a:pt x="167" y="283"/>
                  </a:lnTo>
                  <a:lnTo>
                    <a:pt x="167" y="283"/>
                  </a:lnTo>
                  <a:lnTo>
                    <a:pt x="163" y="283"/>
                  </a:lnTo>
                  <a:lnTo>
                    <a:pt x="159" y="283"/>
                  </a:lnTo>
                  <a:lnTo>
                    <a:pt x="153" y="283"/>
                  </a:lnTo>
                  <a:lnTo>
                    <a:pt x="153" y="283"/>
                  </a:lnTo>
                  <a:lnTo>
                    <a:pt x="152" y="283"/>
                  </a:lnTo>
                  <a:lnTo>
                    <a:pt x="152" y="276"/>
                  </a:lnTo>
                  <a:lnTo>
                    <a:pt x="152" y="268"/>
                  </a:lnTo>
                  <a:lnTo>
                    <a:pt x="152" y="262"/>
                  </a:lnTo>
                  <a:lnTo>
                    <a:pt x="152" y="256"/>
                  </a:lnTo>
                  <a:lnTo>
                    <a:pt x="152" y="251"/>
                  </a:lnTo>
                  <a:lnTo>
                    <a:pt x="152" y="247"/>
                  </a:lnTo>
                  <a:lnTo>
                    <a:pt x="152" y="245"/>
                  </a:lnTo>
                  <a:lnTo>
                    <a:pt x="152" y="241"/>
                  </a:lnTo>
                  <a:lnTo>
                    <a:pt x="152" y="239"/>
                  </a:lnTo>
                  <a:lnTo>
                    <a:pt x="152" y="239"/>
                  </a:lnTo>
                  <a:lnTo>
                    <a:pt x="152" y="237"/>
                  </a:lnTo>
                  <a:lnTo>
                    <a:pt x="152" y="235"/>
                  </a:lnTo>
                  <a:lnTo>
                    <a:pt x="152" y="235"/>
                  </a:lnTo>
                  <a:lnTo>
                    <a:pt x="159" y="235"/>
                  </a:lnTo>
                  <a:lnTo>
                    <a:pt x="167" y="233"/>
                  </a:lnTo>
                  <a:lnTo>
                    <a:pt x="167" y="283"/>
                  </a:lnTo>
                  <a:lnTo>
                    <a:pt x="167" y="283"/>
                  </a:lnTo>
                  <a:close/>
                  <a:moveTo>
                    <a:pt x="249" y="67"/>
                  </a:moveTo>
                  <a:lnTo>
                    <a:pt x="247" y="67"/>
                  </a:lnTo>
                  <a:lnTo>
                    <a:pt x="244" y="65"/>
                  </a:lnTo>
                  <a:lnTo>
                    <a:pt x="240" y="63"/>
                  </a:lnTo>
                  <a:lnTo>
                    <a:pt x="238" y="59"/>
                  </a:lnTo>
                  <a:lnTo>
                    <a:pt x="236" y="55"/>
                  </a:lnTo>
                  <a:lnTo>
                    <a:pt x="236" y="54"/>
                  </a:lnTo>
                  <a:lnTo>
                    <a:pt x="236" y="52"/>
                  </a:lnTo>
                  <a:lnTo>
                    <a:pt x="238" y="50"/>
                  </a:lnTo>
                  <a:lnTo>
                    <a:pt x="240" y="44"/>
                  </a:lnTo>
                  <a:lnTo>
                    <a:pt x="244" y="42"/>
                  </a:lnTo>
                  <a:lnTo>
                    <a:pt x="247" y="40"/>
                  </a:lnTo>
                  <a:lnTo>
                    <a:pt x="249" y="40"/>
                  </a:lnTo>
                  <a:lnTo>
                    <a:pt x="251" y="40"/>
                  </a:lnTo>
                  <a:lnTo>
                    <a:pt x="253" y="42"/>
                  </a:lnTo>
                  <a:lnTo>
                    <a:pt x="259" y="44"/>
                  </a:lnTo>
                  <a:lnTo>
                    <a:pt x="261" y="50"/>
                  </a:lnTo>
                  <a:lnTo>
                    <a:pt x="263" y="52"/>
                  </a:lnTo>
                  <a:lnTo>
                    <a:pt x="263" y="54"/>
                  </a:lnTo>
                  <a:lnTo>
                    <a:pt x="263" y="55"/>
                  </a:lnTo>
                  <a:lnTo>
                    <a:pt x="261" y="59"/>
                  </a:lnTo>
                  <a:lnTo>
                    <a:pt x="259" y="63"/>
                  </a:lnTo>
                  <a:lnTo>
                    <a:pt x="253" y="65"/>
                  </a:lnTo>
                  <a:lnTo>
                    <a:pt x="251" y="67"/>
                  </a:lnTo>
                  <a:lnTo>
                    <a:pt x="249" y="67"/>
                  </a:lnTo>
                  <a:lnTo>
                    <a:pt x="249" y="67"/>
                  </a:lnTo>
                  <a:close/>
                </a:path>
              </a:pathLst>
            </a:custGeom>
            <a:solidFill>
              <a:schemeClr val="bg1"/>
            </a:solidFill>
            <a:ln>
              <a:noFill/>
            </a:ln>
          </p:spPr>
          <p:txBody>
            <a:bodyPr vert="horz" wrap="square" lIns="91414" tIns="45706" rIns="91414" bIns="45706" numCol="1" anchor="t" anchorCtr="0" compatLnSpc="1">
              <a:prstTxWarp prst="textNoShape">
                <a:avLst/>
              </a:prstTxWarp>
            </a:bodyPr>
            <a:lstStyle/>
            <a:p>
              <a:pPr defTabSz="932384">
                <a:defRPr/>
              </a:pPr>
              <a:endParaRPr lang="en-US" sz="600" kern="0">
                <a:solidFill>
                  <a:srgbClr val="FFFFFF"/>
                </a:solidFill>
                <a:latin typeface="Segoe UI"/>
              </a:endParaRPr>
            </a:p>
          </p:txBody>
        </p:sp>
      </p:grpSp>
      <p:grpSp>
        <p:nvGrpSpPr>
          <p:cNvPr id="277" name="Group 276"/>
          <p:cNvGrpSpPr/>
          <p:nvPr/>
        </p:nvGrpSpPr>
        <p:grpSpPr>
          <a:xfrm>
            <a:off x="6596372" y="4538076"/>
            <a:ext cx="556716" cy="556716"/>
            <a:chOff x="2551230" y="3187789"/>
            <a:chExt cx="691781" cy="691781"/>
          </a:xfrm>
          <a:solidFill>
            <a:schemeClr val="accent2"/>
          </a:solidFill>
        </p:grpSpPr>
        <p:sp>
          <p:nvSpPr>
            <p:cNvPr id="278" name="Rectangle 277"/>
            <p:cNvSpPr/>
            <p:nvPr>
              <p:custDataLst>
                <p:tags r:id="rId3"/>
              </p:custDataLst>
            </p:nvPr>
          </p:nvSpPr>
          <p:spPr bwMode="auto">
            <a:xfrm>
              <a:off x="2551230" y="3187789"/>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r>
                <a:rPr lang="en-US" sz="600" kern="0" dirty="0">
                  <a:ln>
                    <a:solidFill>
                      <a:srgbClr val="000000">
                        <a:alpha val="0"/>
                      </a:srgbClr>
                    </a:solidFill>
                  </a:ln>
                  <a:solidFill>
                    <a:srgbClr val="FFFFFF"/>
                  </a:solidFill>
                  <a:latin typeface="Segoe UI"/>
                </a:rPr>
                <a:t>Clickstream</a:t>
              </a:r>
              <a:endParaRPr lang="en-US" sz="600" kern="0" dirty="0">
                <a:solidFill>
                  <a:srgbClr val="FFFFFF"/>
                </a:solidFill>
                <a:latin typeface="Segoe UI"/>
                <a:ea typeface="Segoe UI" pitchFamily="34" charset="0"/>
                <a:cs typeface="Segoe UI" pitchFamily="34" charset="0"/>
              </a:endParaRPr>
            </a:p>
          </p:txBody>
        </p:sp>
        <p:sp>
          <p:nvSpPr>
            <p:cNvPr id="279" name="Freeform 278"/>
            <p:cNvSpPr>
              <a:spLocks noChangeAspect="1"/>
            </p:cNvSpPr>
            <p:nvPr/>
          </p:nvSpPr>
          <p:spPr bwMode="auto">
            <a:xfrm>
              <a:off x="2746121" y="3280505"/>
              <a:ext cx="301998" cy="304393"/>
            </a:xfrm>
            <a:custGeom>
              <a:avLst/>
              <a:gdLst>
                <a:gd name="connsiteX0" fmla="*/ 938222 w 2721566"/>
                <a:gd name="connsiteY0" fmla="*/ 1618192 h 2743150"/>
                <a:gd name="connsiteX1" fmla="*/ 920717 w 2721566"/>
                <a:gd name="connsiteY1" fmla="*/ 1627693 h 2743150"/>
                <a:gd name="connsiteX2" fmla="*/ 857026 w 2721566"/>
                <a:gd name="connsiteY2" fmla="*/ 1647464 h 2743150"/>
                <a:gd name="connsiteX3" fmla="*/ 847920 w 2721566"/>
                <a:gd name="connsiteY3" fmla="*/ 1648382 h 2743150"/>
                <a:gd name="connsiteX4" fmla="*/ 837756 w 2721566"/>
                <a:gd name="connsiteY4" fmla="*/ 1715659 h 2743150"/>
                <a:gd name="connsiteX5" fmla="*/ 832560 w 2721566"/>
                <a:gd name="connsiteY5" fmla="*/ 1819620 h 2743150"/>
                <a:gd name="connsiteX6" fmla="*/ 1127348 w 2721566"/>
                <a:gd name="connsiteY6" fmla="*/ 2538605 h 2743150"/>
                <a:gd name="connsiteX7" fmla="*/ 1128948 w 2721566"/>
                <a:gd name="connsiteY7" fmla="*/ 2540074 h 2743150"/>
                <a:gd name="connsiteX8" fmla="*/ 1240036 w 2721566"/>
                <a:gd name="connsiteY8" fmla="*/ 2557183 h 2743150"/>
                <a:gd name="connsiteX9" fmla="*/ 1360783 w 2721566"/>
                <a:gd name="connsiteY9" fmla="*/ 2563336 h 2743150"/>
                <a:gd name="connsiteX10" fmla="*/ 2448946 w 2721566"/>
                <a:gd name="connsiteY10" fmla="*/ 1835462 h 2743150"/>
                <a:gd name="connsiteX11" fmla="*/ 2454283 w 2721566"/>
                <a:gd name="connsiteY11" fmla="*/ 1820747 h 2743150"/>
                <a:gd name="connsiteX12" fmla="*/ 2454163 w 2721566"/>
                <a:gd name="connsiteY12" fmla="*/ 1820820 h 2743150"/>
                <a:gd name="connsiteX13" fmla="*/ 2315755 w 2721566"/>
                <a:gd name="connsiteY13" fmla="*/ 1885930 h 2743150"/>
                <a:gd name="connsiteX14" fmla="*/ 2314668 w 2721566"/>
                <a:gd name="connsiteY14" fmla="*/ 1896707 h 2743150"/>
                <a:gd name="connsiteX15" fmla="*/ 2121262 w 2721566"/>
                <a:gd name="connsiteY15" fmla="*/ 2054337 h 2743150"/>
                <a:gd name="connsiteX16" fmla="*/ 1981667 w 2721566"/>
                <a:gd name="connsiteY16" fmla="*/ 1996515 h 2743150"/>
                <a:gd name="connsiteX17" fmla="*/ 1964402 w 2721566"/>
                <a:gd name="connsiteY17" fmla="*/ 1970907 h 2743150"/>
                <a:gd name="connsiteX18" fmla="*/ 1833472 w 2721566"/>
                <a:gd name="connsiteY18" fmla="*/ 1979231 h 2743150"/>
                <a:gd name="connsiteX19" fmla="*/ 1005171 w 2721566"/>
                <a:gd name="connsiteY19" fmla="*/ 1679521 h 2743150"/>
                <a:gd name="connsiteX20" fmla="*/ 1275943 w 2721566"/>
                <a:gd name="connsiteY20" fmla="*/ 976747 h 2743150"/>
                <a:gd name="connsiteX21" fmla="*/ 1198822 w 2721566"/>
                <a:gd name="connsiteY21" fmla="*/ 1035009 h 2743150"/>
                <a:gd name="connsiteX22" fmla="*/ 1083955 w 2721566"/>
                <a:gd name="connsiteY22" fmla="*/ 1151055 h 2743150"/>
                <a:gd name="connsiteX23" fmla="*/ 1101284 w 2721566"/>
                <a:gd name="connsiteY23" fmla="*/ 1182982 h 2743150"/>
                <a:gd name="connsiteX24" fmla="*/ 1127948 w 2721566"/>
                <a:gd name="connsiteY24" fmla="*/ 1315054 h 2743150"/>
                <a:gd name="connsiteX25" fmla="*/ 1070000 w 2721566"/>
                <a:gd name="connsiteY25" fmla="*/ 1504762 h 2743150"/>
                <a:gd name="connsiteX26" fmla="*/ 1069531 w 2721566"/>
                <a:gd name="connsiteY26" fmla="*/ 1505330 h 2743150"/>
                <a:gd name="connsiteX27" fmla="*/ 1135763 w 2721566"/>
                <a:gd name="connsiteY27" fmla="*/ 1563925 h 2743150"/>
                <a:gd name="connsiteX28" fmla="*/ 1833472 w 2721566"/>
                <a:gd name="connsiteY28" fmla="*/ 1807163 h 2743150"/>
                <a:gd name="connsiteX29" fmla="*/ 1933016 w 2721566"/>
                <a:gd name="connsiteY29" fmla="*/ 1800511 h 2743150"/>
                <a:gd name="connsiteX30" fmla="*/ 1939359 w 2721566"/>
                <a:gd name="connsiteY30" fmla="*/ 1780077 h 2743150"/>
                <a:gd name="connsiteX31" fmla="*/ 2121262 w 2721566"/>
                <a:gd name="connsiteY31" fmla="*/ 1659503 h 2743150"/>
                <a:gd name="connsiteX32" fmla="*/ 2260857 w 2721566"/>
                <a:gd name="connsiteY32" fmla="*/ 1717325 h 2743150"/>
                <a:gd name="connsiteX33" fmla="*/ 2263606 w 2721566"/>
                <a:gd name="connsiteY33" fmla="*/ 1721402 h 2743150"/>
                <a:gd name="connsiteX34" fmla="*/ 2267011 w 2721566"/>
                <a:gd name="connsiteY34" fmla="*/ 1720229 h 2743150"/>
                <a:gd name="connsiteX35" fmla="*/ 2395987 w 2721566"/>
                <a:gd name="connsiteY35" fmla="*/ 1656069 h 2743150"/>
                <a:gd name="connsiteX36" fmla="*/ 2524667 w 2721566"/>
                <a:gd name="connsiteY36" fmla="*/ 1566083 h 2743150"/>
                <a:gd name="connsiteX37" fmla="*/ 2528847 w 2721566"/>
                <a:gd name="connsiteY37" fmla="*/ 1538444 h 2743150"/>
                <a:gd name="connsiteX38" fmla="*/ 2391754 w 2721566"/>
                <a:gd name="connsiteY38" fmla="*/ 1531467 h 2743150"/>
                <a:gd name="connsiteX39" fmla="*/ 2095342 w 2721566"/>
                <a:gd name="connsiteY39" fmla="*/ 1475341 h 2743150"/>
                <a:gd name="connsiteX40" fmla="*/ 1956122 w 2721566"/>
                <a:gd name="connsiteY40" fmla="*/ 1430037 h 2743150"/>
                <a:gd name="connsiteX41" fmla="*/ 1947455 w 2721566"/>
                <a:gd name="connsiteY41" fmla="*/ 1435880 h 2743150"/>
                <a:gd name="connsiteX42" fmla="*/ 1867644 w 2721566"/>
                <a:gd name="connsiteY42" fmla="*/ 1451993 h 2743150"/>
                <a:gd name="connsiteX43" fmla="*/ 1678717 w 2721566"/>
                <a:gd name="connsiteY43" fmla="*/ 1326764 h 2743150"/>
                <a:gd name="connsiteX44" fmla="*/ 1667734 w 2721566"/>
                <a:gd name="connsiteY44" fmla="*/ 1291381 h 2743150"/>
                <a:gd name="connsiteX45" fmla="*/ 1564981 w 2721566"/>
                <a:gd name="connsiteY45" fmla="*/ 1226519 h 2743150"/>
                <a:gd name="connsiteX46" fmla="*/ 1339681 w 2721566"/>
                <a:gd name="connsiteY46" fmla="*/ 1042541 h 2743150"/>
                <a:gd name="connsiteX47" fmla="*/ 1839031 w 2721566"/>
                <a:gd name="connsiteY47" fmla="*/ 802822 h 2743150"/>
                <a:gd name="connsiteX48" fmla="*/ 1539738 w 2721566"/>
                <a:gd name="connsiteY48" fmla="*/ 848536 h 2743150"/>
                <a:gd name="connsiteX49" fmla="*/ 1497492 w 2721566"/>
                <a:gd name="connsiteY49" fmla="*/ 864156 h 2743150"/>
                <a:gd name="connsiteX50" fmla="*/ 1530174 w 2721566"/>
                <a:gd name="connsiteY50" fmla="*/ 896941 h 2743150"/>
                <a:gd name="connsiteX51" fmla="*/ 1723667 w 2721566"/>
                <a:gd name="connsiteY51" fmla="*/ 1048242 h 2743150"/>
                <a:gd name="connsiteX52" fmla="*/ 1765091 w 2721566"/>
                <a:gd name="connsiteY52" fmla="*/ 1073360 h 2743150"/>
                <a:gd name="connsiteX53" fmla="*/ 1787834 w 2721566"/>
                <a:gd name="connsiteY53" fmla="*/ 1058026 h 2743150"/>
                <a:gd name="connsiteX54" fmla="*/ 1867644 w 2721566"/>
                <a:gd name="connsiteY54" fmla="*/ 1041913 h 2743150"/>
                <a:gd name="connsiteX55" fmla="*/ 2068519 w 2721566"/>
                <a:gd name="connsiteY55" fmla="*/ 1205631 h 2743150"/>
                <a:gd name="connsiteX56" fmla="*/ 2069865 w 2721566"/>
                <a:gd name="connsiteY56" fmla="*/ 1218984 h 2743150"/>
                <a:gd name="connsiteX57" fmla="*/ 2174899 w 2721566"/>
                <a:gd name="connsiteY57" fmla="*/ 1251806 h 2743150"/>
                <a:gd name="connsiteX58" fmla="*/ 2425742 w 2721566"/>
                <a:gd name="connsiteY58" fmla="*/ 1297108 h 2743150"/>
                <a:gd name="connsiteX59" fmla="*/ 2538295 w 2721566"/>
                <a:gd name="connsiteY59" fmla="*/ 1302486 h 2743150"/>
                <a:gd name="connsiteX60" fmla="*/ 2535655 w 2721566"/>
                <a:gd name="connsiteY60" fmla="*/ 1249725 h 2743150"/>
                <a:gd name="connsiteX61" fmla="*/ 2517759 w 2721566"/>
                <a:gd name="connsiteY61" fmla="*/ 1131394 h 2743150"/>
                <a:gd name="connsiteX62" fmla="*/ 2497854 w 2721566"/>
                <a:gd name="connsiteY62" fmla="*/ 1053274 h 2743150"/>
                <a:gd name="connsiteX63" fmla="*/ 2371258 w 2721566"/>
                <a:gd name="connsiteY63" fmla="*/ 956458 h 2743150"/>
                <a:gd name="connsiteX64" fmla="*/ 1839031 w 2721566"/>
                <a:gd name="connsiteY64" fmla="*/ 802822 h 2743150"/>
                <a:gd name="connsiteX65" fmla="*/ 540853 w 2721566"/>
                <a:gd name="connsiteY65" fmla="*/ 514986 h 2743150"/>
                <a:gd name="connsiteX66" fmla="*/ 525712 w 2721566"/>
                <a:gd name="connsiteY66" fmla="*/ 528873 h 2743150"/>
                <a:gd name="connsiteX67" fmla="*/ 179814 w 2721566"/>
                <a:gd name="connsiteY67" fmla="*/ 1371575 h 2743150"/>
                <a:gd name="connsiteX68" fmla="*/ 609577 w 2721566"/>
                <a:gd name="connsiteY68" fmla="*/ 2291196 h 2743150"/>
                <a:gd name="connsiteX69" fmla="*/ 629751 w 2721566"/>
                <a:gd name="connsiteY69" fmla="*/ 2306419 h 2743150"/>
                <a:gd name="connsiteX70" fmla="*/ 627186 w 2721566"/>
                <a:gd name="connsiteY70" fmla="*/ 2300879 h 2743150"/>
                <a:gd name="connsiteX71" fmla="*/ 536863 w 2721566"/>
                <a:gd name="connsiteY71" fmla="*/ 1819620 h 2743150"/>
                <a:gd name="connsiteX72" fmla="*/ 543586 w 2721566"/>
                <a:gd name="connsiteY72" fmla="*/ 1685426 h 2743150"/>
                <a:gd name="connsiteX73" fmla="*/ 561714 w 2721566"/>
                <a:gd name="connsiteY73" fmla="*/ 1565698 h 2743150"/>
                <a:gd name="connsiteX74" fmla="*/ 548721 w 2721566"/>
                <a:gd name="connsiteY74" fmla="*/ 1554978 h 2743150"/>
                <a:gd name="connsiteX75" fmla="*/ 449342 w 2721566"/>
                <a:gd name="connsiteY75" fmla="*/ 1315054 h 2743150"/>
                <a:gd name="connsiteX76" fmla="*/ 548721 w 2721566"/>
                <a:gd name="connsiteY76" fmla="*/ 1075131 h 2743150"/>
                <a:gd name="connsiteX77" fmla="*/ 586510 w 2721566"/>
                <a:gd name="connsiteY77" fmla="*/ 1043953 h 2743150"/>
                <a:gd name="connsiteX78" fmla="*/ 557759 w 2721566"/>
                <a:gd name="connsiteY78" fmla="*/ 931249 h 2743150"/>
                <a:gd name="connsiteX79" fmla="*/ 531303 w 2721566"/>
                <a:gd name="connsiteY79" fmla="*/ 666735 h 2743150"/>
                <a:gd name="connsiteX80" fmla="*/ 535100 w 2721566"/>
                <a:gd name="connsiteY80" fmla="*/ 565752 h 2743150"/>
                <a:gd name="connsiteX81" fmla="*/ 870476 w 2721566"/>
                <a:gd name="connsiteY81" fmla="*/ 288355 h 2743150"/>
                <a:gd name="connsiteX82" fmla="*/ 797863 w 2721566"/>
                <a:gd name="connsiteY82" fmla="*/ 323653 h 2743150"/>
                <a:gd name="connsiteX83" fmla="*/ 747285 w 2721566"/>
                <a:gd name="connsiteY83" fmla="*/ 354661 h 2743150"/>
                <a:gd name="connsiteX84" fmla="*/ 726331 w 2721566"/>
                <a:gd name="connsiteY84" fmla="*/ 436900 h 2743150"/>
                <a:gd name="connsiteX85" fmla="*/ 703371 w 2721566"/>
                <a:gd name="connsiteY85" fmla="*/ 666735 h 2743150"/>
                <a:gd name="connsiteX86" fmla="*/ 716392 w 2721566"/>
                <a:gd name="connsiteY86" fmla="*/ 840411 h 2743150"/>
                <a:gd name="connsiteX87" fmla="*/ 748231 w 2721566"/>
                <a:gd name="connsiteY87" fmla="*/ 979825 h 2743150"/>
                <a:gd name="connsiteX88" fmla="*/ 788645 w 2721566"/>
                <a:gd name="connsiteY88" fmla="*/ 975751 h 2743150"/>
                <a:gd name="connsiteX89" fmla="*/ 837858 w 2721566"/>
                <a:gd name="connsiteY89" fmla="*/ 980712 h 2743150"/>
                <a:gd name="connsiteX90" fmla="*/ 918259 w 2721566"/>
                <a:gd name="connsiteY90" fmla="*/ 891546 h 2743150"/>
                <a:gd name="connsiteX91" fmla="*/ 1010731 w 2721566"/>
                <a:gd name="connsiteY91" fmla="*/ 806835 h 2743150"/>
                <a:gd name="connsiteX92" fmla="*/ 1091088 w 2721566"/>
                <a:gd name="connsiteY92" fmla="*/ 746269 h 2743150"/>
                <a:gd name="connsiteX93" fmla="*/ 1090355 w 2721566"/>
                <a:gd name="connsiteY93" fmla="*/ 745257 h 2743150"/>
                <a:gd name="connsiteX94" fmla="*/ 908795 w 2721566"/>
                <a:gd name="connsiteY94" fmla="*/ 398035 h 2743150"/>
                <a:gd name="connsiteX95" fmla="*/ 1360783 w 2721566"/>
                <a:gd name="connsiteY95" fmla="*/ 179814 h 2743150"/>
                <a:gd name="connsiteX96" fmla="*/ 1122777 w 2721566"/>
                <a:gd name="connsiteY96" fmla="*/ 204027 h 2743150"/>
                <a:gd name="connsiteX97" fmla="*/ 1095649 w 2721566"/>
                <a:gd name="connsiteY97" fmla="*/ 211066 h 2743150"/>
                <a:gd name="connsiteX98" fmla="*/ 1107447 w 2721566"/>
                <a:gd name="connsiteY98" fmla="*/ 252895 h 2743150"/>
                <a:gd name="connsiteX99" fmla="*/ 1260905 w 2721566"/>
                <a:gd name="connsiteY99" fmla="*/ 573486 h 2743150"/>
                <a:gd name="connsiteX100" fmla="*/ 1297851 w 2721566"/>
                <a:gd name="connsiteY100" fmla="*/ 626931 h 2743150"/>
                <a:gd name="connsiteX101" fmla="*/ 1332168 w 2721566"/>
                <a:gd name="connsiteY101" fmla="*/ 610267 h 2743150"/>
                <a:gd name="connsiteX102" fmla="*/ 1839031 w 2721566"/>
                <a:gd name="connsiteY102" fmla="*/ 507125 h 2743150"/>
                <a:gd name="connsiteX103" fmla="*/ 2203231 w 2721566"/>
                <a:gd name="connsiteY103" fmla="*/ 559150 h 2743150"/>
                <a:gd name="connsiteX104" fmla="*/ 2233085 w 2721566"/>
                <a:gd name="connsiteY104" fmla="*/ 570212 h 2743150"/>
                <a:gd name="connsiteX105" fmla="*/ 2195854 w 2721566"/>
                <a:gd name="connsiteY105" fmla="*/ 528873 h 2743150"/>
                <a:gd name="connsiteX106" fmla="*/ 1360783 w 2721566"/>
                <a:gd name="connsiteY106" fmla="*/ 179814 h 2743150"/>
                <a:gd name="connsiteX107" fmla="*/ 1360783 w 2721566"/>
                <a:gd name="connsiteY107" fmla="*/ 0 h 2743150"/>
                <a:gd name="connsiteX108" fmla="*/ 2721566 w 2721566"/>
                <a:gd name="connsiteY108" fmla="*/ 1371575 h 2743150"/>
                <a:gd name="connsiteX109" fmla="*/ 1360783 w 2721566"/>
                <a:gd name="connsiteY109" fmla="*/ 2743150 h 2743150"/>
                <a:gd name="connsiteX110" fmla="*/ 0 w 2721566"/>
                <a:gd name="connsiteY110" fmla="*/ 1371575 h 2743150"/>
                <a:gd name="connsiteX111" fmla="*/ 599956 w 2721566"/>
                <a:gd name="connsiteY111" fmla="*/ 234244 h 2743150"/>
                <a:gd name="connsiteX112" fmla="*/ 605849 w 2721566"/>
                <a:gd name="connsiteY112" fmla="*/ 230636 h 2743150"/>
                <a:gd name="connsiteX113" fmla="*/ 664406 w 2721566"/>
                <a:gd name="connsiteY113" fmla="*/ 194779 h 2743150"/>
                <a:gd name="connsiteX114" fmla="*/ 712153 w 2721566"/>
                <a:gd name="connsiteY114" fmla="*/ 165541 h 2743150"/>
                <a:gd name="connsiteX115" fmla="*/ 1360783 w 2721566"/>
                <a:gd name="connsiteY115" fmla="*/ 0 h 27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721566" h="2743150">
                  <a:moveTo>
                    <a:pt x="938222" y="1618192"/>
                  </a:moveTo>
                  <a:lnTo>
                    <a:pt x="920717" y="1627693"/>
                  </a:lnTo>
                  <a:cubicBezTo>
                    <a:pt x="900420" y="1636278"/>
                    <a:pt x="879114" y="1642944"/>
                    <a:pt x="857026" y="1647464"/>
                  </a:cubicBezTo>
                  <a:lnTo>
                    <a:pt x="847920" y="1648382"/>
                  </a:lnTo>
                  <a:lnTo>
                    <a:pt x="837756" y="1715659"/>
                  </a:lnTo>
                  <a:cubicBezTo>
                    <a:pt x="834320" y="1749840"/>
                    <a:pt x="832560" y="1784523"/>
                    <a:pt x="832560" y="1819620"/>
                  </a:cubicBezTo>
                  <a:cubicBezTo>
                    <a:pt x="832560" y="2100401"/>
                    <a:pt x="945213" y="2354601"/>
                    <a:pt x="1127348" y="2538605"/>
                  </a:cubicBezTo>
                  <a:lnTo>
                    <a:pt x="1128948" y="2540074"/>
                  </a:lnTo>
                  <a:lnTo>
                    <a:pt x="1240036" y="2557183"/>
                  </a:lnTo>
                  <a:cubicBezTo>
                    <a:pt x="1279737" y="2561252"/>
                    <a:pt x="1320019" y="2563336"/>
                    <a:pt x="1360783" y="2563336"/>
                  </a:cubicBezTo>
                  <a:cubicBezTo>
                    <a:pt x="1849956" y="2563336"/>
                    <a:pt x="2269665" y="2263203"/>
                    <a:pt x="2448946" y="1835462"/>
                  </a:cubicBezTo>
                  <a:lnTo>
                    <a:pt x="2454283" y="1820747"/>
                  </a:lnTo>
                  <a:lnTo>
                    <a:pt x="2454163" y="1820820"/>
                  </a:lnTo>
                  <a:lnTo>
                    <a:pt x="2315755" y="1885930"/>
                  </a:lnTo>
                  <a:lnTo>
                    <a:pt x="2314668" y="1896707"/>
                  </a:lnTo>
                  <a:cubicBezTo>
                    <a:pt x="2296260" y="1986666"/>
                    <a:pt x="2216663" y="2054337"/>
                    <a:pt x="2121262" y="2054337"/>
                  </a:cubicBezTo>
                  <a:cubicBezTo>
                    <a:pt x="2066747" y="2054337"/>
                    <a:pt x="2017393" y="2032241"/>
                    <a:pt x="1981667" y="1996515"/>
                  </a:cubicBezTo>
                  <a:lnTo>
                    <a:pt x="1964402" y="1970907"/>
                  </a:lnTo>
                  <a:lnTo>
                    <a:pt x="1833472" y="1979231"/>
                  </a:lnTo>
                  <a:cubicBezTo>
                    <a:pt x="1518836" y="1979231"/>
                    <a:pt x="1230263" y="1866756"/>
                    <a:pt x="1005171" y="1679521"/>
                  </a:cubicBezTo>
                  <a:close/>
                  <a:moveTo>
                    <a:pt x="1275943" y="976747"/>
                  </a:moveTo>
                  <a:lnTo>
                    <a:pt x="1198822" y="1035009"/>
                  </a:lnTo>
                  <a:lnTo>
                    <a:pt x="1083955" y="1151055"/>
                  </a:lnTo>
                  <a:lnTo>
                    <a:pt x="1101284" y="1182982"/>
                  </a:lnTo>
                  <a:cubicBezTo>
                    <a:pt x="1118453" y="1223576"/>
                    <a:pt x="1127948" y="1268206"/>
                    <a:pt x="1127948" y="1315054"/>
                  </a:cubicBezTo>
                  <a:cubicBezTo>
                    <a:pt x="1127948" y="1385326"/>
                    <a:pt x="1106585" y="1450609"/>
                    <a:pt x="1070000" y="1504762"/>
                  </a:cubicBezTo>
                  <a:lnTo>
                    <a:pt x="1069531" y="1505330"/>
                  </a:lnTo>
                  <a:lnTo>
                    <a:pt x="1135763" y="1563925"/>
                  </a:lnTo>
                  <a:cubicBezTo>
                    <a:pt x="1327889" y="1716289"/>
                    <a:pt x="1570164" y="1807163"/>
                    <a:pt x="1833472" y="1807163"/>
                  </a:cubicBezTo>
                  <a:lnTo>
                    <a:pt x="1933016" y="1800511"/>
                  </a:lnTo>
                  <a:lnTo>
                    <a:pt x="1939359" y="1780077"/>
                  </a:lnTo>
                  <a:cubicBezTo>
                    <a:pt x="1969329" y="1709221"/>
                    <a:pt x="2039490" y="1659503"/>
                    <a:pt x="2121262" y="1659503"/>
                  </a:cubicBezTo>
                  <a:cubicBezTo>
                    <a:pt x="2175777" y="1659503"/>
                    <a:pt x="2225132" y="1681600"/>
                    <a:pt x="2260857" y="1717325"/>
                  </a:cubicBezTo>
                  <a:lnTo>
                    <a:pt x="2263606" y="1721402"/>
                  </a:lnTo>
                  <a:lnTo>
                    <a:pt x="2267011" y="1720229"/>
                  </a:lnTo>
                  <a:cubicBezTo>
                    <a:pt x="2311512" y="1701558"/>
                    <a:pt x="2354575" y="1680099"/>
                    <a:pt x="2395987" y="1656069"/>
                  </a:cubicBezTo>
                  <a:lnTo>
                    <a:pt x="2524667" y="1566083"/>
                  </a:lnTo>
                  <a:lnTo>
                    <a:pt x="2528847" y="1538444"/>
                  </a:lnTo>
                  <a:lnTo>
                    <a:pt x="2391754" y="1531467"/>
                  </a:lnTo>
                  <a:cubicBezTo>
                    <a:pt x="2290200" y="1521072"/>
                    <a:pt x="2191156" y="1502121"/>
                    <a:pt x="2095342" y="1475341"/>
                  </a:cubicBezTo>
                  <a:lnTo>
                    <a:pt x="1956122" y="1430037"/>
                  </a:lnTo>
                  <a:lnTo>
                    <a:pt x="1947455" y="1435880"/>
                  </a:lnTo>
                  <a:cubicBezTo>
                    <a:pt x="1922924" y="1446256"/>
                    <a:pt x="1895954" y="1451993"/>
                    <a:pt x="1867644" y="1451993"/>
                  </a:cubicBezTo>
                  <a:cubicBezTo>
                    <a:pt x="1782714" y="1451993"/>
                    <a:pt x="1709844" y="1400356"/>
                    <a:pt x="1678717" y="1326764"/>
                  </a:cubicBezTo>
                  <a:lnTo>
                    <a:pt x="1667734" y="1291381"/>
                  </a:lnTo>
                  <a:lnTo>
                    <a:pt x="1564981" y="1226519"/>
                  </a:lnTo>
                  <a:cubicBezTo>
                    <a:pt x="1484969" y="1171328"/>
                    <a:pt x="1409629" y="1109760"/>
                    <a:pt x="1339681" y="1042541"/>
                  </a:cubicBezTo>
                  <a:close/>
                  <a:moveTo>
                    <a:pt x="1839031" y="802822"/>
                  </a:moveTo>
                  <a:cubicBezTo>
                    <a:pt x="1734808" y="802822"/>
                    <a:pt x="1634285" y="818826"/>
                    <a:pt x="1539738" y="848536"/>
                  </a:cubicBezTo>
                  <a:lnTo>
                    <a:pt x="1497492" y="864156"/>
                  </a:lnTo>
                  <a:lnTo>
                    <a:pt x="1530174" y="896941"/>
                  </a:lnTo>
                  <a:cubicBezTo>
                    <a:pt x="1590527" y="952297"/>
                    <a:pt x="1655217" y="1002924"/>
                    <a:pt x="1723667" y="1048242"/>
                  </a:cubicBezTo>
                  <a:lnTo>
                    <a:pt x="1765091" y="1073360"/>
                  </a:lnTo>
                  <a:lnTo>
                    <a:pt x="1787834" y="1058026"/>
                  </a:lnTo>
                  <a:cubicBezTo>
                    <a:pt x="1812364" y="1047651"/>
                    <a:pt x="1839334" y="1041913"/>
                    <a:pt x="1867644" y="1041913"/>
                  </a:cubicBezTo>
                  <a:cubicBezTo>
                    <a:pt x="1966729" y="1041913"/>
                    <a:pt x="2049399" y="1112198"/>
                    <a:pt x="2068519" y="1205631"/>
                  </a:cubicBezTo>
                  <a:lnTo>
                    <a:pt x="2069865" y="1218984"/>
                  </a:lnTo>
                  <a:lnTo>
                    <a:pt x="2174899" y="1251806"/>
                  </a:lnTo>
                  <a:cubicBezTo>
                    <a:pt x="2256094" y="1273569"/>
                    <a:pt x="2339900" y="1288863"/>
                    <a:pt x="2425742" y="1297108"/>
                  </a:cubicBezTo>
                  <a:lnTo>
                    <a:pt x="2538295" y="1302486"/>
                  </a:lnTo>
                  <a:lnTo>
                    <a:pt x="2535655" y="1249725"/>
                  </a:lnTo>
                  <a:cubicBezTo>
                    <a:pt x="2531623" y="1209661"/>
                    <a:pt x="2525625" y="1170184"/>
                    <a:pt x="2517759" y="1131394"/>
                  </a:cubicBezTo>
                  <a:lnTo>
                    <a:pt x="2497854" y="1053274"/>
                  </a:lnTo>
                  <a:lnTo>
                    <a:pt x="2371258" y="956458"/>
                  </a:lnTo>
                  <a:cubicBezTo>
                    <a:pt x="2216862" y="859087"/>
                    <a:pt x="2034451" y="802822"/>
                    <a:pt x="1839031" y="802822"/>
                  </a:cubicBezTo>
                  <a:close/>
                  <a:moveTo>
                    <a:pt x="540853" y="514986"/>
                  </a:moveTo>
                  <a:lnTo>
                    <a:pt x="525712" y="528873"/>
                  </a:lnTo>
                  <a:cubicBezTo>
                    <a:pt x="311998" y="744539"/>
                    <a:pt x="179814" y="1042480"/>
                    <a:pt x="179814" y="1371575"/>
                  </a:cubicBezTo>
                  <a:cubicBezTo>
                    <a:pt x="179814" y="1741808"/>
                    <a:pt x="347110" y="2072609"/>
                    <a:pt x="609577" y="2291196"/>
                  </a:cubicBezTo>
                  <a:lnTo>
                    <a:pt x="629751" y="2306419"/>
                  </a:lnTo>
                  <a:lnTo>
                    <a:pt x="627186" y="2300879"/>
                  </a:lnTo>
                  <a:cubicBezTo>
                    <a:pt x="568888" y="2151864"/>
                    <a:pt x="536863" y="1989512"/>
                    <a:pt x="536863" y="1819620"/>
                  </a:cubicBezTo>
                  <a:cubicBezTo>
                    <a:pt x="536863" y="1774316"/>
                    <a:pt x="539140" y="1729548"/>
                    <a:pt x="543586" y="1685426"/>
                  </a:cubicBezTo>
                  <a:lnTo>
                    <a:pt x="561714" y="1565698"/>
                  </a:lnTo>
                  <a:lnTo>
                    <a:pt x="548721" y="1554978"/>
                  </a:lnTo>
                  <a:cubicBezTo>
                    <a:pt x="487320" y="1493576"/>
                    <a:pt x="449342" y="1408750"/>
                    <a:pt x="449342" y="1315054"/>
                  </a:cubicBezTo>
                  <a:cubicBezTo>
                    <a:pt x="449342" y="1221358"/>
                    <a:pt x="487320" y="1136533"/>
                    <a:pt x="548721" y="1075131"/>
                  </a:cubicBezTo>
                  <a:lnTo>
                    <a:pt x="586510" y="1043953"/>
                  </a:lnTo>
                  <a:lnTo>
                    <a:pt x="557759" y="931249"/>
                  </a:lnTo>
                  <a:cubicBezTo>
                    <a:pt x="540412" y="845808"/>
                    <a:pt x="531303" y="757344"/>
                    <a:pt x="531303" y="666735"/>
                  </a:cubicBezTo>
                  <a:cubicBezTo>
                    <a:pt x="531303" y="632757"/>
                    <a:pt x="532584" y="599081"/>
                    <a:pt x="535100" y="565752"/>
                  </a:cubicBezTo>
                  <a:close/>
                  <a:moveTo>
                    <a:pt x="870476" y="288355"/>
                  </a:moveTo>
                  <a:lnTo>
                    <a:pt x="797863" y="323653"/>
                  </a:lnTo>
                  <a:lnTo>
                    <a:pt x="747285" y="354661"/>
                  </a:lnTo>
                  <a:lnTo>
                    <a:pt x="726331" y="436900"/>
                  </a:lnTo>
                  <a:cubicBezTo>
                    <a:pt x="711277" y="511139"/>
                    <a:pt x="703371" y="588006"/>
                    <a:pt x="703371" y="666735"/>
                  </a:cubicBezTo>
                  <a:cubicBezTo>
                    <a:pt x="703371" y="725782"/>
                    <a:pt x="707818" y="783782"/>
                    <a:pt x="716392" y="840411"/>
                  </a:cubicBezTo>
                  <a:lnTo>
                    <a:pt x="748231" y="979825"/>
                  </a:lnTo>
                  <a:lnTo>
                    <a:pt x="788645" y="975751"/>
                  </a:lnTo>
                  <a:lnTo>
                    <a:pt x="837858" y="980712"/>
                  </a:lnTo>
                  <a:lnTo>
                    <a:pt x="918259" y="891546"/>
                  </a:lnTo>
                  <a:cubicBezTo>
                    <a:pt x="947715" y="861857"/>
                    <a:pt x="978575" y="833583"/>
                    <a:pt x="1010731" y="806835"/>
                  </a:cubicBezTo>
                  <a:lnTo>
                    <a:pt x="1091088" y="746269"/>
                  </a:lnTo>
                  <a:lnTo>
                    <a:pt x="1090355" y="745257"/>
                  </a:lnTo>
                  <a:cubicBezTo>
                    <a:pt x="1017972" y="637265"/>
                    <a:pt x="956882" y="520950"/>
                    <a:pt x="908795" y="398035"/>
                  </a:cubicBezTo>
                  <a:close/>
                  <a:moveTo>
                    <a:pt x="1360783" y="179814"/>
                  </a:moveTo>
                  <a:cubicBezTo>
                    <a:pt x="1279254" y="179814"/>
                    <a:pt x="1199655" y="188151"/>
                    <a:pt x="1122777" y="204027"/>
                  </a:cubicBezTo>
                  <a:lnTo>
                    <a:pt x="1095649" y="211066"/>
                  </a:lnTo>
                  <a:lnTo>
                    <a:pt x="1107447" y="252895"/>
                  </a:lnTo>
                  <a:cubicBezTo>
                    <a:pt x="1146623" y="366253"/>
                    <a:pt x="1198334" y="473680"/>
                    <a:pt x="1260905" y="573486"/>
                  </a:cubicBezTo>
                  <a:lnTo>
                    <a:pt x="1297851" y="626931"/>
                  </a:lnTo>
                  <a:lnTo>
                    <a:pt x="1332168" y="610267"/>
                  </a:lnTo>
                  <a:cubicBezTo>
                    <a:pt x="1487958" y="543852"/>
                    <a:pt x="1659240" y="507125"/>
                    <a:pt x="1839031" y="507125"/>
                  </a:cubicBezTo>
                  <a:cubicBezTo>
                    <a:pt x="1965448" y="507125"/>
                    <a:pt x="2087657" y="525282"/>
                    <a:pt x="2203231" y="559150"/>
                  </a:cubicBezTo>
                  <a:lnTo>
                    <a:pt x="2233085" y="570212"/>
                  </a:lnTo>
                  <a:lnTo>
                    <a:pt x="2195854" y="528873"/>
                  </a:lnTo>
                  <a:cubicBezTo>
                    <a:pt x="1982141" y="313207"/>
                    <a:pt x="1686899" y="179814"/>
                    <a:pt x="1360783" y="179814"/>
                  </a:cubicBezTo>
                  <a:close/>
                  <a:moveTo>
                    <a:pt x="1360783" y="0"/>
                  </a:moveTo>
                  <a:cubicBezTo>
                    <a:pt x="2112323" y="0"/>
                    <a:pt x="2721566" y="614075"/>
                    <a:pt x="2721566" y="1371575"/>
                  </a:cubicBezTo>
                  <a:cubicBezTo>
                    <a:pt x="2721566" y="2129075"/>
                    <a:pt x="2112323" y="2743150"/>
                    <a:pt x="1360783" y="2743150"/>
                  </a:cubicBezTo>
                  <a:cubicBezTo>
                    <a:pt x="609243" y="2743150"/>
                    <a:pt x="0" y="2129075"/>
                    <a:pt x="0" y="1371575"/>
                  </a:cubicBezTo>
                  <a:cubicBezTo>
                    <a:pt x="0" y="898138"/>
                    <a:pt x="237985" y="480726"/>
                    <a:pt x="599956" y="234244"/>
                  </a:cubicBezTo>
                  <a:lnTo>
                    <a:pt x="605849" y="230636"/>
                  </a:lnTo>
                  <a:lnTo>
                    <a:pt x="664406" y="194779"/>
                  </a:lnTo>
                  <a:lnTo>
                    <a:pt x="712153" y="165541"/>
                  </a:lnTo>
                  <a:cubicBezTo>
                    <a:pt x="904967" y="59968"/>
                    <a:pt x="1125927" y="0"/>
                    <a:pt x="136078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ct val="0"/>
                </a:spcBef>
                <a:spcAft>
                  <a:spcPct val="0"/>
                </a:spcAft>
                <a:defRPr/>
              </a:pPr>
              <a:endParaRPr lang="en-US" sz="600" kern="0" dirty="0" err="1">
                <a:solidFill>
                  <a:srgbClr val="FFFFFF"/>
                </a:solidFill>
                <a:latin typeface="Segoe UI"/>
                <a:ea typeface="Segoe UI" pitchFamily="34" charset="0"/>
                <a:cs typeface="Segoe UI" pitchFamily="34" charset="0"/>
              </a:endParaRPr>
            </a:p>
          </p:txBody>
        </p:sp>
      </p:grpSp>
      <p:cxnSp>
        <p:nvCxnSpPr>
          <p:cNvPr id="94" name="Straight Arrow Connector 93">
            <a:extLst>
              <a:ext uri="{FF2B5EF4-FFF2-40B4-BE49-F238E27FC236}">
                <a16:creationId xmlns:a16="http://schemas.microsoft.com/office/drawing/2014/main" id="{E0E51455-32F4-4BAA-B67E-4CE9B69C8B1C}"/>
              </a:ext>
            </a:extLst>
          </p:cNvPr>
          <p:cNvCxnSpPr>
            <a:cxnSpLocks/>
            <a:stCxn id="12" idx="3"/>
          </p:cNvCxnSpPr>
          <p:nvPr/>
        </p:nvCxnSpPr>
        <p:spPr>
          <a:xfrm>
            <a:off x="2182903" y="2982314"/>
            <a:ext cx="2470104" cy="684105"/>
          </a:xfrm>
          <a:prstGeom prst="straightConnector1">
            <a:avLst/>
          </a:prstGeom>
          <a:ln w="12700">
            <a:solidFill>
              <a:schemeClr val="tx1"/>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96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5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125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15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175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par>
                          <p:cTn id="33" fill="hold">
                            <p:stCondLst>
                              <p:cond delay="2250"/>
                            </p:stCondLst>
                            <p:childTnLst>
                              <p:par>
                                <p:cTn id="34" presetID="10"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par>
                          <p:cTn id="37" fill="hold">
                            <p:stCondLst>
                              <p:cond delay="2750"/>
                            </p:stCondLst>
                            <p:childTnLst>
                              <p:par>
                                <p:cTn id="38" presetID="22" presetClass="entr" presetSubtype="8" fill="hold"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par>
                                <p:cTn id="41" presetID="22" presetClass="entr" presetSubtype="8" fill="hold" nodeType="withEffect">
                                  <p:stCondLst>
                                    <p:cond delay="25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par>
                                <p:cTn id="44" presetID="22" presetClass="entr" presetSubtype="8"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left)">
                                      <p:cBhvr>
                                        <p:cTn id="46" dur="500"/>
                                        <p:tgtEl>
                                          <p:spTgt spid="61"/>
                                        </p:tgtEl>
                                      </p:cBhvr>
                                    </p:animEffect>
                                  </p:childTnLst>
                                </p:cTn>
                              </p:par>
                              <p:par>
                                <p:cTn id="47" presetID="22" presetClass="entr" presetSubtype="8" fill="hold" nodeType="withEffect">
                                  <p:stCondLst>
                                    <p:cond delay="250"/>
                                  </p:stCondLst>
                                  <p:childTnLst>
                                    <p:set>
                                      <p:cBhvr>
                                        <p:cTn id="48" dur="1" fill="hold">
                                          <p:stCondLst>
                                            <p:cond delay="0"/>
                                          </p:stCondLst>
                                        </p:cTn>
                                        <p:tgtEl>
                                          <p:spTgt spid="63"/>
                                        </p:tgtEl>
                                        <p:attrNameLst>
                                          <p:attrName>style.visibility</p:attrName>
                                        </p:attrNameLst>
                                      </p:cBhvr>
                                      <p:to>
                                        <p:strVal val="visible"/>
                                      </p:to>
                                    </p:set>
                                    <p:animEffect transition="in" filter="wipe(left)">
                                      <p:cBhvr>
                                        <p:cTn id="49" dur="500"/>
                                        <p:tgtEl>
                                          <p:spTgt spid="63"/>
                                        </p:tgtEl>
                                      </p:cBhvr>
                                    </p:animEffect>
                                  </p:childTnLst>
                                </p:cTn>
                              </p:par>
                              <p:par>
                                <p:cTn id="50" presetID="22" presetClass="entr" presetSubtype="8"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wipe(left)">
                                      <p:cBhvr>
                                        <p:cTn id="52" dur="500"/>
                                        <p:tgtEl>
                                          <p:spTgt spid="65"/>
                                        </p:tgtEl>
                                      </p:cBhvr>
                                    </p:animEffect>
                                  </p:childTnLst>
                                </p:cTn>
                              </p:par>
                              <p:par>
                                <p:cTn id="53" presetID="22" presetClass="entr" presetSubtype="8" fill="hold" nodeType="withEffect">
                                  <p:stCondLst>
                                    <p:cond delay="250"/>
                                  </p:stCondLst>
                                  <p:childTnLst>
                                    <p:set>
                                      <p:cBhvr>
                                        <p:cTn id="54" dur="1" fill="hold">
                                          <p:stCondLst>
                                            <p:cond delay="0"/>
                                          </p:stCondLst>
                                        </p:cTn>
                                        <p:tgtEl>
                                          <p:spTgt spid="67"/>
                                        </p:tgtEl>
                                        <p:attrNameLst>
                                          <p:attrName>style.visibility</p:attrName>
                                        </p:attrNameLst>
                                      </p:cBhvr>
                                      <p:to>
                                        <p:strVal val="visible"/>
                                      </p:to>
                                    </p:set>
                                    <p:animEffect transition="in" filter="wipe(left)">
                                      <p:cBhvr>
                                        <p:cTn id="55" dur="500"/>
                                        <p:tgtEl>
                                          <p:spTgt spid="67"/>
                                        </p:tgtEl>
                                      </p:cBhvr>
                                    </p:animEffect>
                                  </p:childTnLst>
                                </p:cTn>
                              </p:par>
                              <p:par>
                                <p:cTn id="56" presetID="10" presetClass="entr" presetSubtype="0" fill="hold" grpId="0" nodeType="withEffect">
                                  <p:stCondLst>
                                    <p:cond delay="25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77"/>
                                        </p:tgtEl>
                                        <p:attrNameLst>
                                          <p:attrName>style.visibility</p:attrName>
                                        </p:attrNameLst>
                                      </p:cBhvr>
                                      <p:to>
                                        <p:strVal val="visible"/>
                                      </p:to>
                                    </p:set>
                                    <p:animEffect transition="in" filter="fade">
                                      <p:cBhvr>
                                        <p:cTn id="61" dur="500"/>
                                        <p:tgtEl>
                                          <p:spTgt spid="77"/>
                                        </p:tgtEl>
                                      </p:cBhvr>
                                    </p:animEffect>
                                  </p:childTnLst>
                                </p:cTn>
                              </p:par>
                            </p:childTnLst>
                          </p:cTn>
                        </p:par>
                        <p:par>
                          <p:cTn id="62" fill="hold">
                            <p:stCondLst>
                              <p:cond delay="3750"/>
                            </p:stCondLst>
                            <p:childTnLst>
                              <p:par>
                                <p:cTn id="63" presetID="10" presetClass="entr" presetSubtype="0" fill="hold" nodeType="afterEffect">
                                  <p:stCondLst>
                                    <p:cond delay="0"/>
                                  </p:stCondLst>
                                  <p:childTnLst>
                                    <p:set>
                                      <p:cBhvr>
                                        <p:cTn id="64" dur="1" fill="hold">
                                          <p:stCondLst>
                                            <p:cond delay="0"/>
                                          </p:stCondLst>
                                        </p:cTn>
                                        <p:tgtEl>
                                          <p:spTgt spid="268"/>
                                        </p:tgtEl>
                                        <p:attrNameLst>
                                          <p:attrName>style.visibility</p:attrName>
                                        </p:attrNameLst>
                                      </p:cBhvr>
                                      <p:to>
                                        <p:strVal val="visible"/>
                                      </p:to>
                                    </p:set>
                                    <p:animEffect transition="in" filter="fade">
                                      <p:cBhvr>
                                        <p:cTn id="65" dur="500"/>
                                        <p:tgtEl>
                                          <p:spTgt spid="268"/>
                                        </p:tgtEl>
                                      </p:cBhvr>
                                    </p:animEffect>
                                  </p:childTnLst>
                                </p:cTn>
                              </p:par>
                              <p:par>
                                <p:cTn id="66" presetID="10" presetClass="entr" presetSubtype="0" fill="hold" nodeType="withEffect">
                                  <p:stCondLst>
                                    <p:cond delay="0"/>
                                  </p:stCondLst>
                                  <p:childTnLst>
                                    <p:set>
                                      <p:cBhvr>
                                        <p:cTn id="67" dur="1" fill="hold">
                                          <p:stCondLst>
                                            <p:cond delay="0"/>
                                          </p:stCondLst>
                                        </p:cTn>
                                        <p:tgtEl>
                                          <p:spTgt spid="251"/>
                                        </p:tgtEl>
                                        <p:attrNameLst>
                                          <p:attrName>style.visibility</p:attrName>
                                        </p:attrNameLst>
                                      </p:cBhvr>
                                      <p:to>
                                        <p:strVal val="visible"/>
                                      </p:to>
                                    </p:set>
                                    <p:animEffect transition="in" filter="fade">
                                      <p:cBhvr>
                                        <p:cTn id="68" dur="500"/>
                                        <p:tgtEl>
                                          <p:spTgt spid="251"/>
                                        </p:tgtEl>
                                      </p:cBhvr>
                                    </p:animEffect>
                                  </p:childTnLst>
                                </p:cTn>
                              </p:par>
                              <p:par>
                                <p:cTn id="69" presetID="10" presetClass="entr" presetSubtype="0" fill="hold" nodeType="withEffect">
                                  <p:stCondLst>
                                    <p:cond delay="0"/>
                                  </p:stCondLst>
                                  <p:childTnLst>
                                    <p:set>
                                      <p:cBhvr>
                                        <p:cTn id="70" dur="1" fill="hold">
                                          <p:stCondLst>
                                            <p:cond delay="0"/>
                                          </p:stCondLst>
                                        </p:cTn>
                                        <p:tgtEl>
                                          <p:spTgt spid="274"/>
                                        </p:tgtEl>
                                        <p:attrNameLst>
                                          <p:attrName>style.visibility</p:attrName>
                                        </p:attrNameLst>
                                      </p:cBhvr>
                                      <p:to>
                                        <p:strVal val="visible"/>
                                      </p:to>
                                    </p:set>
                                    <p:animEffect transition="in" filter="fade">
                                      <p:cBhvr>
                                        <p:cTn id="71" dur="500"/>
                                        <p:tgtEl>
                                          <p:spTgt spid="274"/>
                                        </p:tgtEl>
                                      </p:cBhvr>
                                    </p:animEffect>
                                  </p:childTnLst>
                                </p:cTn>
                              </p:par>
                              <p:par>
                                <p:cTn id="72" presetID="10" presetClass="entr" presetSubtype="0" fill="hold" nodeType="withEffect">
                                  <p:stCondLst>
                                    <p:cond delay="0"/>
                                  </p:stCondLst>
                                  <p:childTnLst>
                                    <p:set>
                                      <p:cBhvr>
                                        <p:cTn id="73" dur="1" fill="hold">
                                          <p:stCondLst>
                                            <p:cond delay="0"/>
                                          </p:stCondLst>
                                        </p:cTn>
                                        <p:tgtEl>
                                          <p:spTgt spid="265"/>
                                        </p:tgtEl>
                                        <p:attrNameLst>
                                          <p:attrName>style.visibility</p:attrName>
                                        </p:attrNameLst>
                                      </p:cBhvr>
                                      <p:to>
                                        <p:strVal val="visible"/>
                                      </p:to>
                                    </p:set>
                                    <p:animEffect transition="in" filter="fade">
                                      <p:cBhvr>
                                        <p:cTn id="74" dur="500"/>
                                        <p:tgtEl>
                                          <p:spTgt spid="265"/>
                                        </p:tgtEl>
                                      </p:cBhvr>
                                    </p:animEffect>
                                  </p:childTnLst>
                                </p:cTn>
                              </p:par>
                              <p:par>
                                <p:cTn id="75" presetID="10" presetClass="entr" presetSubtype="0" fill="hold" nodeType="withEffect">
                                  <p:stCondLst>
                                    <p:cond delay="0"/>
                                  </p:stCondLst>
                                  <p:childTnLst>
                                    <p:set>
                                      <p:cBhvr>
                                        <p:cTn id="76" dur="1" fill="hold">
                                          <p:stCondLst>
                                            <p:cond delay="0"/>
                                          </p:stCondLst>
                                        </p:cTn>
                                        <p:tgtEl>
                                          <p:spTgt spid="262"/>
                                        </p:tgtEl>
                                        <p:attrNameLst>
                                          <p:attrName>style.visibility</p:attrName>
                                        </p:attrNameLst>
                                      </p:cBhvr>
                                      <p:to>
                                        <p:strVal val="visible"/>
                                      </p:to>
                                    </p:set>
                                    <p:animEffect transition="in" filter="fade">
                                      <p:cBhvr>
                                        <p:cTn id="77" dur="500"/>
                                        <p:tgtEl>
                                          <p:spTgt spid="262"/>
                                        </p:tgtEl>
                                      </p:cBhvr>
                                    </p:animEffect>
                                  </p:childTnLst>
                                </p:cTn>
                              </p:par>
                              <p:par>
                                <p:cTn id="78" presetID="10" presetClass="entr" presetSubtype="0" fill="hold" nodeType="withEffect">
                                  <p:stCondLst>
                                    <p:cond delay="0"/>
                                  </p:stCondLst>
                                  <p:childTnLst>
                                    <p:set>
                                      <p:cBhvr>
                                        <p:cTn id="79" dur="1" fill="hold">
                                          <p:stCondLst>
                                            <p:cond delay="0"/>
                                          </p:stCondLst>
                                        </p:cTn>
                                        <p:tgtEl>
                                          <p:spTgt spid="277"/>
                                        </p:tgtEl>
                                        <p:attrNameLst>
                                          <p:attrName>style.visibility</p:attrName>
                                        </p:attrNameLst>
                                      </p:cBhvr>
                                      <p:to>
                                        <p:strVal val="visible"/>
                                      </p:to>
                                    </p:set>
                                    <p:animEffect transition="in" filter="fade">
                                      <p:cBhvr>
                                        <p:cTn id="80" dur="500"/>
                                        <p:tgtEl>
                                          <p:spTgt spid="277"/>
                                        </p:tgtEl>
                                      </p:cBhvr>
                                    </p:animEffect>
                                  </p:childTnLst>
                                </p:cTn>
                              </p:par>
                              <p:par>
                                <p:cTn id="81" presetID="10" presetClass="entr" presetSubtype="0" fill="hold" nodeType="withEffect">
                                  <p:stCondLst>
                                    <p:cond delay="0"/>
                                  </p:stCondLst>
                                  <p:childTnLst>
                                    <p:set>
                                      <p:cBhvr>
                                        <p:cTn id="82" dur="1" fill="hold">
                                          <p:stCondLst>
                                            <p:cond delay="0"/>
                                          </p:stCondLst>
                                        </p:cTn>
                                        <p:tgtEl>
                                          <p:spTgt spid="271"/>
                                        </p:tgtEl>
                                        <p:attrNameLst>
                                          <p:attrName>style.visibility</p:attrName>
                                        </p:attrNameLst>
                                      </p:cBhvr>
                                      <p:to>
                                        <p:strVal val="visible"/>
                                      </p:to>
                                    </p:set>
                                    <p:animEffect transition="in" filter="fade">
                                      <p:cBhvr>
                                        <p:cTn id="83" dur="500"/>
                                        <p:tgtEl>
                                          <p:spTgt spid="27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wipe(left)">
                                      <p:cBhvr>
                                        <p:cTn id="88" dur="500"/>
                                        <p:tgtEl>
                                          <p:spTgt spid="79"/>
                                        </p:tgtEl>
                                      </p:cBhvr>
                                    </p:animEffect>
                                  </p:childTnLst>
                                </p:cTn>
                              </p:par>
                              <p:par>
                                <p:cTn id="89" presetID="22" presetClass="entr" presetSubtype="8" fill="hold" nodeType="with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wipe(left)">
                                      <p:cBhvr>
                                        <p:cTn id="91" dur="500"/>
                                        <p:tgtEl>
                                          <p:spTgt spid="81"/>
                                        </p:tgtEl>
                                      </p:cBhvr>
                                    </p:animEffect>
                                  </p:childTnLst>
                                </p:cTn>
                              </p:par>
                              <p:par>
                                <p:cTn id="92" presetID="22" presetClass="entr" presetSubtype="8" fill="hold" nodeType="withEffect">
                                  <p:stCondLst>
                                    <p:cond delay="0"/>
                                  </p:stCondLst>
                                  <p:childTnLst>
                                    <p:set>
                                      <p:cBhvr>
                                        <p:cTn id="93" dur="1" fill="hold">
                                          <p:stCondLst>
                                            <p:cond delay="0"/>
                                          </p:stCondLst>
                                        </p:cTn>
                                        <p:tgtEl>
                                          <p:spTgt spid="90"/>
                                        </p:tgtEl>
                                        <p:attrNameLst>
                                          <p:attrName>style.visibility</p:attrName>
                                        </p:attrNameLst>
                                      </p:cBhvr>
                                      <p:to>
                                        <p:strVal val="visible"/>
                                      </p:to>
                                    </p:set>
                                    <p:animEffect transition="in" filter="wipe(left)">
                                      <p:cBhvr>
                                        <p:cTn id="94" dur="500"/>
                                        <p:tgtEl>
                                          <p:spTgt spid="90"/>
                                        </p:tgtEl>
                                      </p:cBhvr>
                                    </p:animEffect>
                                  </p:childTnLst>
                                </p:cTn>
                              </p:par>
                              <p:par>
                                <p:cTn id="95" presetID="22" presetClass="entr" presetSubtype="8" fill="hold" nodeType="with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wipe(left)">
                                      <p:cBhvr>
                                        <p:cTn id="97" dur="500"/>
                                        <p:tgtEl>
                                          <p:spTgt spid="85"/>
                                        </p:tgtEl>
                                      </p:cBhvr>
                                    </p:animEffect>
                                  </p:childTnLst>
                                </p:cTn>
                              </p:par>
                              <p:par>
                                <p:cTn id="98" presetID="22" presetClass="entr" presetSubtype="8" fill="hold" nodeType="withEffect">
                                  <p:stCondLst>
                                    <p:cond delay="0"/>
                                  </p:stCondLst>
                                  <p:childTnLst>
                                    <p:set>
                                      <p:cBhvr>
                                        <p:cTn id="99" dur="1" fill="hold">
                                          <p:stCondLst>
                                            <p:cond delay="0"/>
                                          </p:stCondLst>
                                        </p:cTn>
                                        <p:tgtEl>
                                          <p:spTgt spid="87"/>
                                        </p:tgtEl>
                                        <p:attrNameLst>
                                          <p:attrName>style.visibility</p:attrName>
                                        </p:attrNameLst>
                                      </p:cBhvr>
                                      <p:to>
                                        <p:strVal val="visible"/>
                                      </p:to>
                                    </p:set>
                                    <p:animEffect transition="in" filter="wipe(left)">
                                      <p:cBhvr>
                                        <p:cTn id="100" dur="500"/>
                                        <p:tgtEl>
                                          <p:spTgt spid="8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fade">
                                      <p:cBhvr>
                                        <p:cTn id="106" dur="500"/>
                                        <p:tgtEl>
                                          <p:spTgt spid="8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animEffect transition="in" filter="fade">
                                      <p:cBhvr>
                                        <p:cTn id="109" dur="500"/>
                                        <p:tgtEl>
                                          <p:spTgt spid="8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6"/>
                                        </p:tgtEl>
                                        <p:attrNameLst>
                                          <p:attrName>style.visibility</p:attrName>
                                        </p:attrNameLst>
                                      </p:cBhvr>
                                      <p:to>
                                        <p:strVal val="visible"/>
                                      </p:to>
                                    </p:set>
                                    <p:animEffect transition="in" filter="fade">
                                      <p:cBhvr>
                                        <p:cTn id="112" dur="500"/>
                                        <p:tgtEl>
                                          <p:spTgt spid="8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fade">
                                      <p:cBhvr>
                                        <p:cTn id="115" dur="500"/>
                                        <p:tgtEl>
                                          <p:spTgt spid="8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78"/>
                                        </p:tgtEl>
                                        <p:attrNameLst>
                                          <p:attrName>style.visibility</p:attrName>
                                        </p:attrNameLst>
                                      </p:cBhvr>
                                      <p:to>
                                        <p:strVal val="visible"/>
                                      </p:to>
                                    </p:set>
                                    <p:animEffect transition="in" filter="fade">
                                      <p:cBhvr>
                                        <p:cTn id="118" dur="500"/>
                                        <p:tgtEl>
                                          <p:spTgt spid="78"/>
                                        </p:tgtEl>
                                      </p:cBhvr>
                                    </p:animEffect>
                                  </p:childTnLst>
                                </p:cTn>
                              </p:par>
                              <p:par>
                                <p:cTn id="119" presetID="22" presetClass="entr" presetSubtype="8" fill="hold" nodeType="withEffect">
                                  <p:stCondLst>
                                    <p:cond delay="0"/>
                                  </p:stCondLst>
                                  <p:childTnLst>
                                    <p:set>
                                      <p:cBhvr>
                                        <p:cTn id="120" dur="1" fill="hold">
                                          <p:stCondLst>
                                            <p:cond delay="0"/>
                                          </p:stCondLst>
                                        </p:cTn>
                                        <p:tgtEl>
                                          <p:spTgt spid="94"/>
                                        </p:tgtEl>
                                        <p:attrNameLst>
                                          <p:attrName>style.visibility</p:attrName>
                                        </p:attrNameLst>
                                      </p:cBhvr>
                                      <p:to>
                                        <p:strVal val="visible"/>
                                      </p:to>
                                    </p:set>
                                    <p:animEffect transition="in" filter="wipe(left)">
                                      <p:cBhvr>
                                        <p:cTn id="121" dur="500"/>
                                        <p:tgtEl>
                                          <p:spTgt spid="94"/>
                                        </p:tgtEl>
                                      </p:cBhvr>
                                    </p:animEffect>
                                  </p:childTnLst>
                                </p:cTn>
                              </p:par>
                              <p:par>
                                <p:cTn id="122" presetID="22" presetClass="entr" presetSubtype="8" fill="hold" nodeType="withEffect">
                                  <p:stCondLst>
                                    <p:cond delay="250"/>
                                  </p:stCondLst>
                                  <p:childTnLst>
                                    <p:set>
                                      <p:cBhvr>
                                        <p:cTn id="123" dur="1" fill="hold">
                                          <p:stCondLst>
                                            <p:cond delay="0"/>
                                          </p:stCondLst>
                                        </p:cTn>
                                        <p:tgtEl>
                                          <p:spTgt spid="97"/>
                                        </p:tgtEl>
                                        <p:attrNameLst>
                                          <p:attrName>style.visibility</p:attrName>
                                        </p:attrNameLst>
                                      </p:cBhvr>
                                      <p:to>
                                        <p:strVal val="visible"/>
                                      </p:to>
                                    </p:set>
                                    <p:animEffect transition="in" filter="wipe(left)">
                                      <p:cBhvr>
                                        <p:cTn id="124"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3" grpId="0"/>
      <p:bldP spid="84" grpId="0"/>
      <p:bldP spid="86" grpId="0"/>
      <p:bldP spid="88" grpId="0"/>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398" dirty="0"/>
              <a:t>Data Lake + Data Warehouse Better Together</a:t>
            </a:r>
          </a:p>
        </p:txBody>
      </p:sp>
      <p:sp>
        <p:nvSpPr>
          <p:cNvPr id="82" name="Double Bracket 81"/>
          <p:cNvSpPr/>
          <p:nvPr/>
        </p:nvSpPr>
        <p:spPr>
          <a:xfrm>
            <a:off x="2848931" y="1734050"/>
            <a:ext cx="6664423" cy="4200921"/>
          </a:xfrm>
          <a:prstGeom prst="bracketPair">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384">
              <a:defRPr/>
            </a:pPr>
            <a:endParaRPr lang="en-US" kern="0">
              <a:solidFill>
                <a:srgbClr val="FFFFFF"/>
              </a:solidFill>
              <a:latin typeface="Segoe UI"/>
            </a:endParaRPr>
          </a:p>
        </p:txBody>
      </p:sp>
      <p:sp>
        <p:nvSpPr>
          <p:cNvPr id="2" name="TextBox 1"/>
          <p:cNvSpPr txBox="1"/>
          <p:nvPr/>
        </p:nvSpPr>
        <p:spPr>
          <a:xfrm>
            <a:off x="355377" y="2460476"/>
            <a:ext cx="2636126" cy="4282483"/>
          </a:xfrm>
          <a:prstGeom prst="rect">
            <a:avLst/>
          </a:prstGeom>
          <a:noFill/>
        </p:spPr>
        <p:txBody>
          <a:bodyPr wrap="square" lIns="182828" tIns="146262" rIns="182828" bIns="146262" rtlCol="0">
            <a:noAutofit/>
          </a:bodyPr>
          <a:lstStyle/>
          <a:p>
            <a:pPr defTabSz="932384">
              <a:lnSpc>
                <a:spcPct val="90000"/>
              </a:lnSpc>
              <a:spcBef>
                <a:spcPts val="600"/>
              </a:spcBef>
              <a:spcAft>
                <a:spcPts val="600"/>
              </a:spcAft>
              <a:defRPr/>
            </a:pPr>
            <a:r>
              <a:rPr lang="en-US" sz="2400" kern="0" dirty="0"/>
              <a:t>What happened?</a:t>
            </a:r>
          </a:p>
          <a:p>
            <a:pPr defTabSz="932384">
              <a:lnSpc>
                <a:spcPct val="90000"/>
              </a:lnSpc>
              <a:spcBef>
                <a:spcPts val="600"/>
              </a:spcBef>
              <a:spcAft>
                <a:spcPts val="600"/>
              </a:spcAft>
              <a:defRPr/>
            </a:pPr>
            <a:r>
              <a:rPr lang="en-US" sz="2400" kern="0" dirty="0"/>
              <a:t>What is happening?</a:t>
            </a:r>
          </a:p>
          <a:p>
            <a:pPr defTabSz="932384">
              <a:lnSpc>
                <a:spcPct val="90000"/>
              </a:lnSpc>
              <a:spcBef>
                <a:spcPts val="600"/>
              </a:spcBef>
              <a:spcAft>
                <a:spcPts val="600"/>
              </a:spcAft>
              <a:defRPr/>
            </a:pPr>
            <a:r>
              <a:rPr lang="en-US" sz="2400" kern="0" dirty="0"/>
              <a:t>Why did it happen?</a:t>
            </a:r>
          </a:p>
          <a:p>
            <a:pPr defTabSz="932384">
              <a:lnSpc>
                <a:spcPct val="90000"/>
              </a:lnSpc>
              <a:spcBef>
                <a:spcPts val="600"/>
              </a:spcBef>
              <a:spcAft>
                <a:spcPts val="600"/>
              </a:spcAft>
              <a:defRPr/>
            </a:pPr>
            <a:r>
              <a:rPr lang="en-US" sz="2400" kern="0" dirty="0"/>
              <a:t>What are key relationships?</a:t>
            </a:r>
          </a:p>
        </p:txBody>
      </p:sp>
      <p:sp>
        <p:nvSpPr>
          <p:cNvPr id="83" name="TextBox 82"/>
          <p:cNvSpPr txBox="1"/>
          <p:nvPr/>
        </p:nvSpPr>
        <p:spPr>
          <a:xfrm>
            <a:off x="9529636" y="1910757"/>
            <a:ext cx="2921358" cy="4282483"/>
          </a:xfrm>
          <a:prstGeom prst="rect">
            <a:avLst/>
          </a:prstGeom>
          <a:noFill/>
        </p:spPr>
        <p:txBody>
          <a:bodyPr wrap="square" lIns="182828" tIns="146262" rIns="182828" bIns="146262" rtlCol="0">
            <a:noAutofit/>
          </a:bodyPr>
          <a:lstStyle/>
          <a:p>
            <a:pPr defTabSz="932384">
              <a:lnSpc>
                <a:spcPct val="90000"/>
              </a:lnSpc>
              <a:spcBef>
                <a:spcPts val="600"/>
              </a:spcBef>
              <a:spcAft>
                <a:spcPts val="600"/>
              </a:spcAft>
              <a:defRPr/>
            </a:pPr>
            <a:r>
              <a:rPr lang="en-US" sz="2400" kern="0" dirty="0">
                <a:latin typeface="Segoe UI"/>
              </a:rPr>
              <a:t>What will happen?</a:t>
            </a:r>
          </a:p>
          <a:p>
            <a:pPr defTabSz="932384">
              <a:lnSpc>
                <a:spcPct val="90000"/>
              </a:lnSpc>
              <a:spcBef>
                <a:spcPts val="600"/>
              </a:spcBef>
              <a:spcAft>
                <a:spcPts val="600"/>
              </a:spcAft>
              <a:defRPr/>
            </a:pPr>
            <a:r>
              <a:rPr lang="en-US" sz="2400" kern="0" dirty="0">
                <a:latin typeface="Segoe UI"/>
              </a:rPr>
              <a:t>What if?</a:t>
            </a:r>
          </a:p>
          <a:p>
            <a:pPr defTabSz="932384">
              <a:lnSpc>
                <a:spcPct val="90000"/>
              </a:lnSpc>
              <a:spcBef>
                <a:spcPts val="600"/>
              </a:spcBef>
              <a:spcAft>
                <a:spcPts val="600"/>
              </a:spcAft>
              <a:defRPr/>
            </a:pPr>
            <a:r>
              <a:rPr lang="en-US" sz="2400" kern="0" dirty="0">
                <a:latin typeface="Segoe UI"/>
              </a:rPr>
              <a:t>How risky is it?</a:t>
            </a:r>
          </a:p>
          <a:p>
            <a:pPr defTabSz="932384">
              <a:lnSpc>
                <a:spcPct val="90000"/>
              </a:lnSpc>
              <a:spcBef>
                <a:spcPts val="600"/>
              </a:spcBef>
              <a:spcAft>
                <a:spcPts val="600"/>
              </a:spcAft>
              <a:defRPr/>
            </a:pPr>
            <a:r>
              <a:rPr lang="en-US" sz="2400" kern="0" dirty="0">
                <a:latin typeface="Segoe UI"/>
              </a:rPr>
              <a:t>What should happen?</a:t>
            </a:r>
          </a:p>
          <a:p>
            <a:pPr defTabSz="932384">
              <a:lnSpc>
                <a:spcPct val="90000"/>
              </a:lnSpc>
              <a:spcBef>
                <a:spcPts val="600"/>
              </a:spcBef>
              <a:spcAft>
                <a:spcPts val="600"/>
              </a:spcAft>
              <a:defRPr/>
            </a:pPr>
            <a:r>
              <a:rPr lang="en-US" sz="2400" kern="0" dirty="0">
                <a:latin typeface="Segoe UI"/>
              </a:rPr>
              <a:t>What is the best option?</a:t>
            </a:r>
          </a:p>
          <a:p>
            <a:pPr defTabSz="932384">
              <a:lnSpc>
                <a:spcPct val="90000"/>
              </a:lnSpc>
              <a:spcBef>
                <a:spcPts val="600"/>
              </a:spcBef>
              <a:spcAft>
                <a:spcPts val="600"/>
              </a:spcAft>
              <a:defRPr/>
            </a:pPr>
            <a:r>
              <a:rPr lang="en-US" sz="2400" kern="0" dirty="0">
                <a:latin typeface="Segoe UI"/>
              </a:rPr>
              <a:t>How can I optimize?</a:t>
            </a:r>
          </a:p>
        </p:txBody>
      </p:sp>
      <p:sp>
        <p:nvSpPr>
          <p:cNvPr id="81" name="Plus 80"/>
          <p:cNvSpPr/>
          <p:nvPr/>
        </p:nvSpPr>
        <p:spPr bwMode="auto">
          <a:xfrm>
            <a:off x="5453534" y="2204958"/>
            <a:ext cx="966677" cy="965939"/>
          </a:xfrm>
          <a:prstGeom prst="mathPlus">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000" b="1" kern="0" dirty="0">
              <a:solidFill>
                <a:srgbClr val="000000"/>
              </a:solidFill>
              <a:latin typeface="Segoe UI Light"/>
              <a:ea typeface="Segoe UI" pitchFamily="34" charset="0"/>
              <a:cs typeface="Segoe UI" pitchFamily="34" charset="0"/>
            </a:endParaRPr>
          </a:p>
        </p:txBody>
      </p:sp>
      <p:sp>
        <p:nvSpPr>
          <p:cNvPr id="142" name="Rectangle 141">
            <a:hlinkClick r:id="rId11" action="ppaction://hlinksldjump"/>
            <a:extLst>
              <a:ext uri="{FF2B5EF4-FFF2-40B4-BE49-F238E27FC236}">
                <a16:creationId xmlns:a16="http://schemas.microsoft.com/office/drawing/2014/main" id="{7CFC0EE9-7AB3-446D-AEF6-FD67CC86C42A}"/>
              </a:ext>
            </a:extLst>
          </p:cNvPr>
          <p:cNvSpPr/>
          <p:nvPr/>
        </p:nvSpPr>
        <p:spPr bwMode="auto">
          <a:xfrm>
            <a:off x="3836544" y="2088458"/>
            <a:ext cx="1394696" cy="2436104"/>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86468" tIns="139851" rIns="186468" bIns="46616" numCol="1" spcCol="0" rtlCol="0" fromWordArt="0" anchor="t" anchorCtr="0" forceAA="0" compatLnSpc="1">
            <a:prstTxWarp prst="textNoShape">
              <a:avLst/>
            </a:prstTxWarp>
            <a:noAutofit/>
          </a:bodyPr>
          <a:lstStyle/>
          <a:p>
            <a:pPr defTabSz="792084">
              <a:lnSpc>
                <a:spcPct val="90000"/>
              </a:lnSpc>
              <a:defRPr/>
            </a:pPr>
            <a:endParaRPr lang="en-US" sz="1198" kern="0" dirty="0">
              <a:ln>
                <a:solidFill>
                  <a:srgbClr val="FFFFFF">
                    <a:alpha val="0"/>
                  </a:srgbClr>
                </a:solidFill>
              </a:ln>
              <a:gradFill>
                <a:gsLst>
                  <a:gs pos="85841">
                    <a:srgbClr val="000000"/>
                  </a:gs>
                  <a:gs pos="0">
                    <a:srgbClr val="000000"/>
                  </a:gs>
                </a:gsLst>
                <a:lin ang="5400000" scaled="0"/>
              </a:gradFill>
              <a:latin typeface="Segoe UI Light"/>
            </a:endParaRPr>
          </a:p>
        </p:txBody>
      </p:sp>
      <p:grpSp>
        <p:nvGrpSpPr>
          <p:cNvPr id="143" name="Group 142">
            <a:extLst>
              <a:ext uri="{FF2B5EF4-FFF2-40B4-BE49-F238E27FC236}">
                <a16:creationId xmlns:a16="http://schemas.microsoft.com/office/drawing/2014/main" id="{AF069A30-2D52-4EF3-B6CC-E59E84BB738E}"/>
              </a:ext>
            </a:extLst>
          </p:cNvPr>
          <p:cNvGrpSpPr/>
          <p:nvPr/>
        </p:nvGrpSpPr>
        <p:grpSpPr>
          <a:xfrm>
            <a:off x="3924186" y="4548237"/>
            <a:ext cx="1219412" cy="694607"/>
            <a:chOff x="9601248" y="4995609"/>
            <a:chExt cx="1829318" cy="914659"/>
          </a:xfrm>
        </p:grpSpPr>
        <p:sp>
          <p:nvSpPr>
            <p:cNvPr id="172" name="Rectangle 171">
              <a:extLst>
                <a:ext uri="{FF2B5EF4-FFF2-40B4-BE49-F238E27FC236}">
                  <a16:creationId xmlns:a16="http://schemas.microsoft.com/office/drawing/2014/main" id="{AAD810BB-D6B9-4CED-86A9-0096A2F81AD2}"/>
                </a:ext>
              </a:extLst>
            </p:cNvPr>
            <p:cNvSpPr/>
            <p:nvPr/>
          </p:nvSpPr>
          <p:spPr>
            <a:xfrm>
              <a:off x="9601248" y="4995609"/>
              <a:ext cx="1829318" cy="914659"/>
            </a:xfrm>
            <a:prstGeom prst="rect">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rtlCol="0" anchor="t" anchorCtr="0"/>
            <a:lstStyle/>
            <a:p>
              <a:pPr algn="ctr" defTabSz="932384">
                <a:defRPr/>
              </a:pPr>
              <a:endParaRPr lang="en-US" sz="1598" kern="0" dirty="0">
                <a:solidFill>
                  <a:schemeClr val="tx1"/>
                </a:solidFill>
                <a:latin typeface="Segoe UI Semibold" panose="020B0702040204020203" pitchFamily="34" charset="0"/>
              </a:endParaRPr>
            </a:p>
          </p:txBody>
        </p:sp>
        <p:grpSp>
          <p:nvGrpSpPr>
            <p:cNvPr id="174" name="Group 173">
              <a:extLst>
                <a:ext uri="{FF2B5EF4-FFF2-40B4-BE49-F238E27FC236}">
                  <a16:creationId xmlns:a16="http://schemas.microsoft.com/office/drawing/2014/main" id="{9A40CAA9-27BE-4AAF-995C-C8C1F9449E56}"/>
                </a:ext>
              </a:extLst>
            </p:cNvPr>
            <p:cNvGrpSpPr/>
            <p:nvPr/>
          </p:nvGrpSpPr>
          <p:grpSpPr>
            <a:xfrm>
              <a:off x="9838396" y="5318889"/>
              <a:ext cx="200394" cy="224458"/>
              <a:chOff x="1385063" y="3437476"/>
              <a:chExt cx="655998" cy="1195540"/>
            </a:xfrm>
          </p:grpSpPr>
          <p:sp>
            <p:nvSpPr>
              <p:cNvPr id="187" name="Freeform 148">
                <a:extLst>
                  <a:ext uri="{FF2B5EF4-FFF2-40B4-BE49-F238E27FC236}">
                    <a16:creationId xmlns:a16="http://schemas.microsoft.com/office/drawing/2014/main" id="{93355F31-9B9A-490B-9A6C-4DF3C5FBA315}"/>
                  </a:ext>
                </a:extLst>
              </p:cNvPr>
              <p:cNvSpPr/>
              <p:nvPr/>
            </p:nvSpPr>
            <p:spPr>
              <a:xfrm>
                <a:off x="1385063" y="3437476"/>
                <a:ext cx="655998"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88" name="Oval 187">
                <a:extLst>
                  <a:ext uri="{FF2B5EF4-FFF2-40B4-BE49-F238E27FC236}">
                    <a16:creationId xmlns:a16="http://schemas.microsoft.com/office/drawing/2014/main" id="{3E4F2891-BFFC-4209-9C4E-FB99CB94B1DD}"/>
                  </a:ext>
                </a:extLst>
              </p:cNvPr>
              <p:cNvSpPr/>
              <p:nvPr/>
            </p:nvSpPr>
            <p:spPr>
              <a:xfrm>
                <a:off x="1439451" y="3493845"/>
                <a:ext cx="532617" cy="2376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grpSp>
          <p:nvGrpSpPr>
            <p:cNvPr id="176" name="Group 175">
              <a:extLst>
                <a:ext uri="{FF2B5EF4-FFF2-40B4-BE49-F238E27FC236}">
                  <a16:creationId xmlns:a16="http://schemas.microsoft.com/office/drawing/2014/main" id="{1819C365-1F8D-4DCB-B1D6-EC341F1DBAD3}"/>
                </a:ext>
              </a:extLst>
            </p:cNvPr>
            <p:cNvGrpSpPr/>
            <p:nvPr/>
          </p:nvGrpSpPr>
          <p:grpSpPr>
            <a:xfrm>
              <a:off x="10221533" y="5318889"/>
              <a:ext cx="200394" cy="224458"/>
              <a:chOff x="1385058" y="3437476"/>
              <a:chExt cx="655998" cy="1195540"/>
            </a:xfrm>
          </p:grpSpPr>
          <p:sp>
            <p:nvSpPr>
              <p:cNvPr id="185" name="Freeform 146">
                <a:extLst>
                  <a:ext uri="{FF2B5EF4-FFF2-40B4-BE49-F238E27FC236}">
                    <a16:creationId xmlns:a16="http://schemas.microsoft.com/office/drawing/2014/main" id="{E8A04C57-CEFE-474C-BA0B-D12FD15A5237}"/>
                  </a:ext>
                </a:extLst>
              </p:cNvPr>
              <p:cNvSpPr/>
              <p:nvPr/>
            </p:nvSpPr>
            <p:spPr>
              <a:xfrm>
                <a:off x="1385058" y="3437476"/>
                <a:ext cx="655998"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86" name="Oval 185">
                <a:extLst>
                  <a:ext uri="{FF2B5EF4-FFF2-40B4-BE49-F238E27FC236}">
                    <a16:creationId xmlns:a16="http://schemas.microsoft.com/office/drawing/2014/main" id="{190F1EE3-80BC-41BA-9713-77A49211B086}"/>
                  </a:ext>
                </a:extLst>
              </p:cNvPr>
              <p:cNvSpPr/>
              <p:nvPr/>
            </p:nvSpPr>
            <p:spPr>
              <a:xfrm>
                <a:off x="1439446" y="3493845"/>
                <a:ext cx="532617" cy="2376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grpSp>
          <p:nvGrpSpPr>
            <p:cNvPr id="178" name="Group 177">
              <a:extLst>
                <a:ext uri="{FF2B5EF4-FFF2-40B4-BE49-F238E27FC236}">
                  <a16:creationId xmlns:a16="http://schemas.microsoft.com/office/drawing/2014/main" id="{E8D18992-3A1D-40A6-8CFC-388FF2230F54}"/>
                </a:ext>
              </a:extLst>
            </p:cNvPr>
            <p:cNvGrpSpPr/>
            <p:nvPr/>
          </p:nvGrpSpPr>
          <p:grpSpPr>
            <a:xfrm>
              <a:off x="10593455" y="5318889"/>
              <a:ext cx="200394" cy="224458"/>
              <a:chOff x="1385063" y="3437476"/>
              <a:chExt cx="655998" cy="1195540"/>
            </a:xfrm>
          </p:grpSpPr>
          <p:sp>
            <p:nvSpPr>
              <p:cNvPr id="183" name="Freeform 144">
                <a:extLst>
                  <a:ext uri="{FF2B5EF4-FFF2-40B4-BE49-F238E27FC236}">
                    <a16:creationId xmlns:a16="http://schemas.microsoft.com/office/drawing/2014/main" id="{46492ABF-E875-421D-BAA5-0CD999CD56D1}"/>
                  </a:ext>
                </a:extLst>
              </p:cNvPr>
              <p:cNvSpPr/>
              <p:nvPr/>
            </p:nvSpPr>
            <p:spPr>
              <a:xfrm>
                <a:off x="1385063" y="3437476"/>
                <a:ext cx="655998"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84" name="Oval 183">
                <a:extLst>
                  <a:ext uri="{FF2B5EF4-FFF2-40B4-BE49-F238E27FC236}">
                    <a16:creationId xmlns:a16="http://schemas.microsoft.com/office/drawing/2014/main" id="{4D01DA15-D46A-4E7C-8BA5-4327E020FFE3}"/>
                  </a:ext>
                </a:extLst>
              </p:cNvPr>
              <p:cNvSpPr/>
              <p:nvPr/>
            </p:nvSpPr>
            <p:spPr>
              <a:xfrm>
                <a:off x="1439451" y="3493845"/>
                <a:ext cx="532617" cy="2376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grpSp>
          <p:nvGrpSpPr>
            <p:cNvPr id="180" name="Group 179">
              <a:extLst>
                <a:ext uri="{FF2B5EF4-FFF2-40B4-BE49-F238E27FC236}">
                  <a16:creationId xmlns:a16="http://schemas.microsoft.com/office/drawing/2014/main" id="{8F2C907E-57D7-4926-B0FF-37E080632959}"/>
                </a:ext>
              </a:extLst>
            </p:cNvPr>
            <p:cNvGrpSpPr/>
            <p:nvPr/>
          </p:nvGrpSpPr>
          <p:grpSpPr>
            <a:xfrm>
              <a:off x="10945086" y="5318889"/>
              <a:ext cx="200394" cy="224458"/>
              <a:chOff x="1385063" y="3437476"/>
              <a:chExt cx="655998" cy="1195540"/>
            </a:xfrm>
          </p:grpSpPr>
          <p:sp>
            <p:nvSpPr>
              <p:cNvPr id="181" name="Freeform 142">
                <a:extLst>
                  <a:ext uri="{FF2B5EF4-FFF2-40B4-BE49-F238E27FC236}">
                    <a16:creationId xmlns:a16="http://schemas.microsoft.com/office/drawing/2014/main" id="{8B1B560E-FDB5-4EFE-897A-260D75114E3E}"/>
                  </a:ext>
                </a:extLst>
              </p:cNvPr>
              <p:cNvSpPr/>
              <p:nvPr/>
            </p:nvSpPr>
            <p:spPr>
              <a:xfrm>
                <a:off x="1385063" y="3437476"/>
                <a:ext cx="655998"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82" name="Oval 181">
                <a:extLst>
                  <a:ext uri="{FF2B5EF4-FFF2-40B4-BE49-F238E27FC236}">
                    <a16:creationId xmlns:a16="http://schemas.microsoft.com/office/drawing/2014/main" id="{9066285B-AB20-4056-B785-A06BE835FFDB}"/>
                  </a:ext>
                </a:extLst>
              </p:cNvPr>
              <p:cNvSpPr/>
              <p:nvPr/>
            </p:nvSpPr>
            <p:spPr>
              <a:xfrm>
                <a:off x="1439451" y="3493845"/>
                <a:ext cx="532617" cy="2376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grpSp>
      <p:grpSp>
        <p:nvGrpSpPr>
          <p:cNvPr id="144" name="Group 143">
            <a:extLst>
              <a:ext uri="{FF2B5EF4-FFF2-40B4-BE49-F238E27FC236}">
                <a16:creationId xmlns:a16="http://schemas.microsoft.com/office/drawing/2014/main" id="{1A4A32AF-10A6-4A9A-A2DC-89349348B50E}"/>
              </a:ext>
            </a:extLst>
          </p:cNvPr>
          <p:cNvGrpSpPr/>
          <p:nvPr/>
        </p:nvGrpSpPr>
        <p:grpSpPr>
          <a:xfrm>
            <a:off x="3924186" y="3707491"/>
            <a:ext cx="1219412" cy="694607"/>
            <a:chOff x="9592770" y="3919690"/>
            <a:chExt cx="1829318" cy="914659"/>
          </a:xfrm>
        </p:grpSpPr>
        <p:sp>
          <p:nvSpPr>
            <p:cNvPr id="161" name="Rectangle 160">
              <a:extLst>
                <a:ext uri="{FF2B5EF4-FFF2-40B4-BE49-F238E27FC236}">
                  <a16:creationId xmlns:a16="http://schemas.microsoft.com/office/drawing/2014/main" id="{D902AB11-37DD-476F-9A99-5A3F7CEB96E4}"/>
                </a:ext>
              </a:extLst>
            </p:cNvPr>
            <p:cNvSpPr/>
            <p:nvPr/>
          </p:nvSpPr>
          <p:spPr bwMode="auto">
            <a:xfrm>
              <a:off x="9592770" y="3919690"/>
              <a:ext cx="1829318" cy="914659"/>
            </a:xfrm>
            <a:prstGeom prst="rect">
              <a:avLst/>
            </a:prstGeom>
            <a:solidFill>
              <a:schemeClr val="bg2"/>
            </a:solidFill>
            <a:ln w="1905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6" rIns="0" bIns="149132" numCol="1" spcCol="0" rtlCol="0" fromWordArt="0" anchor="t" anchorCtr="0" forceAA="0" compatLnSpc="1">
              <a:prstTxWarp prst="textNoShape">
                <a:avLst/>
              </a:prstTxWarp>
              <a:noAutofit/>
            </a:bodyPr>
            <a:lstStyle/>
            <a:p>
              <a:pPr algn="ctr" defTabSz="791779">
                <a:lnSpc>
                  <a:spcPct val="90000"/>
                </a:lnSpc>
                <a:defRPr/>
              </a:pPr>
              <a:endParaRPr lang="en-US" sz="1598" kern="0" dirty="0">
                <a:solidFill>
                  <a:schemeClr val="tx1"/>
                </a:solidFill>
                <a:latin typeface="Segoe UI Semibold" panose="020B0702040204020203" pitchFamily="34" charset="0"/>
              </a:endParaRPr>
            </a:p>
            <a:p>
              <a:pPr algn="ctr" defTabSz="791779">
                <a:lnSpc>
                  <a:spcPct val="90000"/>
                </a:lnSpc>
                <a:defRPr/>
              </a:pPr>
              <a:endParaRPr lang="en-US" kern="0" dirty="0">
                <a:solidFill>
                  <a:schemeClr val="tx1"/>
                </a:solidFill>
                <a:latin typeface="Segoe UI"/>
              </a:endParaRPr>
            </a:p>
          </p:txBody>
        </p:sp>
        <p:grpSp>
          <p:nvGrpSpPr>
            <p:cNvPr id="162" name="Group 161">
              <a:extLst>
                <a:ext uri="{FF2B5EF4-FFF2-40B4-BE49-F238E27FC236}">
                  <a16:creationId xmlns:a16="http://schemas.microsoft.com/office/drawing/2014/main" id="{9F27D562-0398-4885-886A-D9123FF52003}"/>
                </a:ext>
              </a:extLst>
            </p:cNvPr>
            <p:cNvGrpSpPr/>
            <p:nvPr/>
          </p:nvGrpSpPr>
          <p:grpSpPr>
            <a:xfrm>
              <a:off x="9818011" y="4144471"/>
              <a:ext cx="321341" cy="360442"/>
              <a:chOff x="3771829" y="2540986"/>
              <a:chExt cx="313292" cy="460773"/>
            </a:xfrm>
          </p:grpSpPr>
          <p:grpSp>
            <p:nvGrpSpPr>
              <p:cNvPr id="168" name="Group 167">
                <a:extLst>
                  <a:ext uri="{FF2B5EF4-FFF2-40B4-BE49-F238E27FC236}">
                    <a16:creationId xmlns:a16="http://schemas.microsoft.com/office/drawing/2014/main" id="{2548F965-9150-4DFE-BD24-F5A98F908045}"/>
                  </a:ext>
                </a:extLst>
              </p:cNvPr>
              <p:cNvGrpSpPr/>
              <p:nvPr/>
            </p:nvGrpSpPr>
            <p:grpSpPr>
              <a:xfrm>
                <a:off x="3771829" y="2667836"/>
                <a:ext cx="244335" cy="333923"/>
                <a:chOff x="1479435" y="3326995"/>
                <a:chExt cx="656000" cy="1195540"/>
              </a:xfrm>
            </p:grpSpPr>
            <p:sp>
              <p:nvSpPr>
                <p:cNvPr id="170" name="Freeform 160">
                  <a:extLst>
                    <a:ext uri="{FF2B5EF4-FFF2-40B4-BE49-F238E27FC236}">
                      <a16:creationId xmlns:a16="http://schemas.microsoft.com/office/drawing/2014/main" id="{5A2A3A5E-248C-4C15-BBCC-D9926EC6EC21}"/>
                    </a:ext>
                  </a:extLst>
                </p:cNvPr>
                <p:cNvSpPr/>
                <p:nvPr/>
              </p:nvSpPr>
              <p:spPr>
                <a:xfrm>
                  <a:off x="1479435" y="3326995"/>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71" name="Oval 170">
                  <a:extLst>
                    <a:ext uri="{FF2B5EF4-FFF2-40B4-BE49-F238E27FC236}">
                      <a16:creationId xmlns:a16="http://schemas.microsoft.com/office/drawing/2014/main" id="{CEC4F690-4CF0-45AE-A655-F56580450D83}"/>
                    </a:ext>
                  </a:extLst>
                </p:cNvPr>
                <p:cNvSpPr/>
                <p:nvPr/>
              </p:nvSpPr>
              <p:spPr>
                <a:xfrm>
                  <a:off x="1533821" y="3402595"/>
                  <a:ext cx="532616" cy="2376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chemeClr val="bg2"/>
                    </a:solidFill>
                    <a:latin typeface="Segoe UI"/>
                  </a:endParaRPr>
                </a:p>
              </p:txBody>
            </p:sp>
          </p:grpSp>
          <p:sp>
            <p:nvSpPr>
              <p:cNvPr id="169" name="Freeform 36">
                <a:extLst>
                  <a:ext uri="{FF2B5EF4-FFF2-40B4-BE49-F238E27FC236}">
                    <a16:creationId xmlns:a16="http://schemas.microsoft.com/office/drawing/2014/main" id="{AB9BB67F-C71D-42D0-805F-42E80BA571B9}"/>
                  </a:ext>
                </a:extLst>
              </p:cNvPr>
              <p:cNvSpPr>
                <a:spLocks/>
              </p:cNvSpPr>
              <p:nvPr/>
            </p:nvSpPr>
            <p:spPr bwMode="auto">
              <a:xfrm rot="4500000">
                <a:off x="3849392" y="2538845"/>
                <a:ext cx="233587" cy="237870"/>
              </a:xfrm>
              <a:custGeom>
                <a:avLst/>
                <a:gdLst/>
                <a:ahLst/>
                <a:cxnLst>
                  <a:cxn ang="0">
                    <a:pos x="769" y="780"/>
                  </a:cxn>
                  <a:cxn ang="0">
                    <a:pos x="103" y="291"/>
                  </a:cxn>
                  <a:cxn ang="0">
                    <a:pos x="0" y="313"/>
                  </a:cxn>
                  <a:cxn ang="0">
                    <a:pos x="212" y="0"/>
                  </a:cxn>
                  <a:cxn ang="0">
                    <a:pos x="400" y="313"/>
                  </a:cxn>
                  <a:cxn ang="0">
                    <a:pos x="297" y="291"/>
                  </a:cxn>
                  <a:cxn ang="0">
                    <a:pos x="770" y="780"/>
                  </a:cxn>
                </a:cxnLst>
                <a:rect l="0" t="0" r="r" b="b"/>
                <a:pathLst>
                  <a:path w="770" h="781">
                    <a:moveTo>
                      <a:pt x="769" y="780"/>
                    </a:moveTo>
                    <a:cubicBezTo>
                      <a:pt x="20" y="781"/>
                      <a:pt x="103" y="291"/>
                      <a:pt x="103" y="291"/>
                    </a:cubicBezTo>
                    <a:cubicBezTo>
                      <a:pt x="0" y="313"/>
                      <a:pt x="0" y="313"/>
                      <a:pt x="0" y="313"/>
                    </a:cubicBezTo>
                    <a:cubicBezTo>
                      <a:pt x="212" y="0"/>
                      <a:pt x="212" y="0"/>
                      <a:pt x="212" y="0"/>
                    </a:cubicBezTo>
                    <a:cubicBezTo>
                      <a:pt x="305" y="207"/>
                      <a:pt x="400" y="313"/>
                      <a:pt x="400" y="313"/>
                    </a:cubicBezTo>
                    <a:cubicBezTo>
                      <a:pt x="297" y="291"/>
                      <a:pt x="297" y="291"/>
                      <a:pt x="297" y="291"/>
                    </a:cubicBezTo>
                    <a:cubicBezTo>
                      <a:pt x="297" y="291"/>
                      <a:pt x="228" y="688"/>
                      <a:pt x="770" y="780"/>
                    </a:cubicBezTo>
                  </a:path>
                </a:pathLst>
              </a:custGeom>
              <a:solidFill>
                <a:schemeClr val="tx2"/>
              </a:solidFill>
              <a:ln w="9525">
                <a:noFill/>
                <a:round/>
                <a:headEnd/>
                <a:tailEnd/>
              </a:ln>
            </p:spPr>
            <p:txBody>
              <a:bodyPr vert="horz" wrap="square" lIns="93234" tIns="46616" rIns="93234" bIns="46616" numCol="1" anchor="t" anchorCtr="0" compatLnSpc="1">
                <a:prstTxWarp prst="textNoShape">
                  <a:avLst/>
                </a:prstTxWarp>
              </a:bodyPr>
              <a:lstStyle/>
              <a:p>
                <a:pPr defTabSz="932384">
                  <a:defRPr/>
                </a:pPr>
                <a:endParaRPr lang="en-US" sz="2000" kern="0">
                  <a:solidFill>
                    <a:srgbClr val="FFFFFF"/>
                  </a:solidFill>
                  <a:latin typeface="Segoe UI"/>
                </a:endParaRPr>
              </a:p>
            </p:txBody>
          </p:sp>
        </p:grpSp>
        <p:grpSp>
          <p:nvGrpSpPr>
            <p:cNvPr id="163" name="Group 162">
              <a:extLst>
                <a:ext uri="{FF2B5EF4-FFF2-40B4-BE49-F238E27FC236}">
                  <a16:creationId xmlns:a16="http://schemas.microsoft.com/office/drawing/2014/main" id="{6C33557B-5634-4BF4-8507-F65A082C18BE}"/>
                </a:ext>
              </a:extLst>
            </p:cNvPr>
            <p:cNvGrpSpPr/>
            <p:nvPr/>
          </p:nvGrpSpPr>
          <p:grpSpPr>
            <a:xfrm>
              <a:off x="10263193" y="4183595"/>
              <a:ext cx="970171" cy="304489"/>
              <a:chOff x="3390076" y="2368780"/>
              <a:chExt cx="1182905" cy="486796"/>
            </a:xfrm>
          </p:grpSpPr>
          <p:sp>
            <p:nvSpPr>
              <p:cNvPr id="164" name="Freeform 30">
                <a:extLst>
                  <a:ext uri="{FF2B5EF4-FFF2-40B4-BE49-F238E27FC236}">
                    <a16:creationId xmlns:a16="http://schemas.microsoft.com/office/drawing/2014/main" id="{CCA606ED-BCBD-4991-9258-DE833780F295}"/>
                  </a:ext>
                </a:extLst>
              </p:cNvPr>
              <p:cNvSpPr>
                <a:spLocks noEditPoints="1"/>
              </p:cNvSpPr>
              <p:nvPr/>
            </p:nvSpPr>
            <p:spPr bwMode="auto">
              <a:xfrm>
                <a:off x="3390076" y="2368780"/>
                <a:ext cx="382564" cy="486789"/>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tx2"/>
              </a:solidFill>
              <a:ln>
                <a:noFill/>
              </a:ln>
              <a:extLst/>
            </p:spPr>
            <p:txBody>
              <a:bodyPr vert="horz" wrap="square" lIns="93234" tIns="46616" rIns="93234" bIns="46616" numCol="1" anchor="t" anchorCtr="0" compatLnSpc="1">
                <a:prstTxWarp prst="textNoShape">
                  <a:avLst/>
                </a:prstTxWarp>
              </a:bodyPr>
              <a:lstStyle/>
              <a:p>
                <a:pPr defTabSz="932018">
                  <a:defRPr/>
                </a:pPr>
                <a:endParaRPr lang="en-US" sz="1398" kern="0">
                  <a:solidFill>
                    <a:srgbClr val="000000"/>
                  </a:solidFill>
                  <a:latin typeface="Segoe UI"/>
                </a:endParaRPr>
              </a:p>
            </p:txBody>
          </p:sp>
          <p:sp>
            <p:nvSpPr>
              <p:cNvPr id="165" name="Freeform 30">
                <a:extLst>
                  <a:ext uri="{FF2B5EF4-FFF2-40B4-BE49-F238E27FC236}">
                    <a16:creationId xmlns:a16="http://schemas.microsoft.com/office/drawing/2014/main" id="{C7ED7DE8-2F7E-427F-958E-45DB09A21715}"/>
                  </a:ext>
                </a:extLst>
              </p:cNvPr>
              <p:cNvSpPr>
                <a:spLocks noEditPoints="1"/>
              </p:cNvSpPr>
              <p:nvPr/>
            </p:nvSpPr>
            <p:spPr bwMode="auto">
              <a:xfrm>
                <a:off x="4190417" y="2368797"/>
                <a:ext cx="382564" cy="486779"/>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tx2"/>
              </a:solidFill>
              <a:ln>
                <a:noFill/>
              </a:ln>
              <a:extLst/>
            </p:spPr>
            <p:txBody>
              <a:bodyPr vert="horz" wrap="square" lIns="93234" tIns="46616" rIns="93234" bIns="46616" numCol="1" anchor="t" anchorCtr="0" compatLnSpc="1">
                <a:prstTxWarp prst="textNoShape">
                  <a:avLst/>
                </a:prstTxWarp>
              </a:bodyPr>
              <a:lstStyle/>
              <a:p>
                <a:pPr defTabSz="932018">
                  <a:defRPr/>
                </a:pPr>
                <a:endParaRPr lang="en-US" sz="1398" kern="0">
                  <a:solidFill>
                    <a:srgbClr val="000000"/>
                  </a:solidFill>
                  <a:latin typeface="Segoe UI"/>
                </a:endParaRPr>
              </a:p>
            </p:txBody>
          </p:sp>
          <p:sp>
            <p:nvSpPr>
              <p:cNvPr id="166" name="Freeform 26">
                <a:extLst>
                  <a:ext uri="{FF2B5EF4-FFF2-40B4-BE49-F238E27FC236}">
                    <a16:creationId xmlns:a16="http://schemas.microsoft.com/office/drawing/2014/main" id="{2D729F12-7045-424A-AF78-BE061AC210E0}"/>
                  </a:ext>
                </a:extLst>
              </p:cNvPr>
              <p:cNvSpPr>
                <a:spLocks/>
              </p:cNvSpPr>
              <p:nvPr/>
            </p:nvSpPr>
            <p:spPr bwMode="auto">
              <a:xfrm>
                <a:off x="4033367" y="2506284"/>
                <a:ext cx="102584" cy="184797"/>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tx2"/>
              </a:solidFill>
              <a:ln>
                <a:noFill/>
              </a:ln>
            </p:spPr>
            <p:txBody>
              <a:bodyPr vert="horz" wrap="square" lIns="93234" tIns="46616" rIns="93234" bIns="46616" numCol="1" anchor="t" anchorCtr="0" compatLnSpc="1">
                <a:prstTxWarp prst="textNoShape">
                  <a:avLst/>
                </a:prstTxWarp>
              </a:bodyPr>
              <a:lstStyle/>
              <a:p>
                <a:pPr defTabSz="932018">
                  <a:defRPr/>
                </a:pPr>
                <a:endParaRPr lang="en-US" sz="1398" kern="0">
                  <a:solidFill>
                    <a:srgbClr val="000000"/>
                  </a:solidFill>
                  <a:latin typeface="Segoe UI"/>
                </a:endParaRPr>
              </a:p>
            </p:txBody>
          </p:sp>
          <p:sp>
            <p:nvSpPr>
              <p:cNvPr id="167" name="Freeform 26">
                <a:extLst>
                  <a:ext uri="{FF2B5EF4-FFF2-40B4-BE49-F238E27FC236}">
                    <a16:creationId xmlns:a16="http://schemas.microsoft.com/office/drawing/2014/main" id="{DE45BD52-5491-46FD-A9E4-8B1D7DBA46DF}"/>
                  </a:ext>
                </a:extLst>
              </p:cNvPr>
              <p:cNvSpPr>
                <a:spLocks/>
              </p:cNvSpPr>
              <p:nvPr/>
            </p:nvSpPr>
            <p:spPr bwMode="auto">
              <a:xfrm flipH="1">
                <a:off x="3825803" y="2503202"/>
                <a:ext cx="102584" cy="184797"/>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tx2"/>
              </a:solidFill>
              <a:ln>
                <a:noFill/>
              </a:ln>
            </p:spPr>
            <p:txBody>
              <a:bodyPr vert="horz" wrap="square" lIns="93234" tIns="46616" rIns="93234" bIns="46616" numCol="1" anchor="t" anchorCtr="0" compatLnSpc="1">
                <a:prstTxWarp prst="textNoShape">
                  <a:avLst/>
                </a:prstTxWarp>
              </a:bodyPr>
              <a:lstStyle/>
              <a:p>
                <a:pPr defTabSz="932018">
                  <a:defRPr/>
                </a:pPr>
                <a:endParaRPr lang="en-US" sz="1398" kern="0">
                  <a:solidFill>
                    <a:srgbClr val="000000"/>
                  </a:solidFill>
                  <a:latin typeface="Segoe UI"/>
                </a:endParaRPr>
              </a:p>
            </p:txBody>
          </p:sp>
        </p:grpSp>
      </p:grpSp>
      <p:grpSp>
        <p:nvGrpSpPr>
          <p:cNvPr id="145" name="Group 144">
            <a:extLst>
              <a:ext uri="{FF2B5EF4-FFF2-40B4-BE49-F238E27FC236}">
                <a16:creationId xmlns:a16="http://schemas.microsoft.com/office/drawing/2014/main" id="{599865DC-BC0D-40D9-AA77-7C34B2704F30}"/>
              </a:ext>
            </a:extLst>
          </p:cNvPr>
          <p:cNvGrpSpPr/>
          <p:nvPr/>
        </p:nvGrpSpPr>
        <p:grpSpPr>
          <a:xfrm>
            <a:off x="3924186" y="2140854"/>
            <a:ext cx="1219412" cy="694607"/>
            <a:chOff x="9592770" y="1856740"/>
            <a:chExt cx="1829318" cy="914659"/>
          </a:xfrm>
        </p:grpSpPr>
        <p:sp>
          <p:nvSpPr>
            <p:cNvPr id="156" name="Rectangle 155">
              <a:extLst>
                <a:ext uri="{FF2B5EF4-FFF2-40B4-BE49-F238E27FC236}">
                  <a16:creationId xmlns:a16="http://schemas.microsoft.com/office/drawing/2014/main" id="{AB8B2D73-29EC-438C-BACE-08171D4D4647}"/>
                </a:ext>
              </a:extLst>
            </p:cNvPr>
            <p:cNvSpPr/>
            <p:nvPr/>
          </p:nvSpPr>
          <p:spPr bwMode="auto">
            <a:xfrm>
              <a:off x="9592770" y="1856740"/>
              <a:ext cx="1829318" cy="914659"/>
            </a:xfrm>
            <a:prstGeom prst="rect">
              <a:avLst/>
            </a:prstGeom>
            <a:solidFill>
              <a:schemeClr val="bg2"/>
            </a:solidFill>
            <a:ln w="1905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6" rIns="0" bIns="149132" numCol="1" spcCol="0" rtlCol="0" fromWordArt="0" anchor="t" anchorCtr="0" forceAA="0" compatLnSpc="1">
              <a:prstTxWarp prst="textNoShape">
                <a:avLst/>
              </a:prstTxWarp>
              <a:noAutofit/>
            </a:bodyPr>
            <a:lstStyle/>
            <a:p>
              <a:pPr algn="ctr" defTabSz="791779">
                <a:lnSpc>
                  <a:spcPct val="90000"/>
                </a:lnSpc>
                <a:defRPr/>
              </a:pPr>
              <a:endParaRPr lang="en-US" sz="1598" kern="0" dirty="0">
                <a:solidFill>
                  <a:schemeClr val="tx1"/>
                </a:solidFill>
                <a:latin typeface="Segoe UI Semibold" panose="020B0702040204020203" pitchFamily="34" charset="0"/>
              </a:endParaRPr>
            </a:p>
          </p:txBody>
        </p:sp>
        <p:sp>
          <p:nvSpPr>
            <p:cNvPr id="159" name="Freeform 166">
              <a:extLst>
                <a:ext uri="{FF2B5EF4-FFF2-40B4-BE49-F238E27FC236}">
                  <a16:creationId xmlns:a16="http://schemas.microsoft.com/office/drawing/2014/main" id="{CBD2841C-56D3-4513-89E1-FD64C4E07139}"/>
                </a:ext>
              </a:extLst>
            </p:cNvPr>
            <p:cNvSpPr>
              <a:spLocks noChangeAspect="1"/>
            </p:cNvSpPr>
            <p:nvPr/>
          </p:nvSpPr>
          <p:spPr bwMode="auto">
            <a:xfrm>
              <a:off x="9806059" y="2159125"/>
              <a:ext cx="472318" cy="323197"/>
            </a:xfrm>
            <a:custGeom>
              <a:avLst/>
              <a:gdLst>
                <a:gd name="connsiteX0" fmla="*/ 1329613 w 6424245"/>
                <a:gd name="connsiteY0" fmla="*/ 2742987 h 4395983"/>
                <a:gd name="connsiteX1" fmla="*/ 978237 w 6424245"/>
                <a:gd name="connsiteY1" fmla="*/ 2929812 h 4395983"/>
                <a:gd name="connsiteX2" fmla="*/ 968047 w 6424245"/>
                <a:gd name="connsiteY2" fmla="*/ 2948585 h 4395983"/>
                <a:gd name="connsiteX3" fmla="*/ 1339725 w 6424245"/>
                <a:gd name="connsiteY3" fmla="*/ 3156740 h 4395983"/>
                <a:gd name="connsiteX4" fmla="*/ 959729 w 6424245"/>
                <a:gd name="connsiteY4" fmla="*/ 3369555 h 4395983"/>
                <a:gd name="connsiteX5" fmla="*/ 978237 w 6424245"/>
                <a:gd name="connsiteY5" fmla="*/ 3403654 h 4395983"/>
                <a:gd name="connsiteX6" fmla="*/ 1329613 w 6424245"/>
                <a:gd name="connsiteY6" fmla="*/ 3590479 h 4395983"/>
                <a:gd name="connsiteX7" fmla="*/ 1753361 w 6424245"/>
                <a:gd name="connsiteY7" fmla="*/ 3166733 h 4395983"/>
                <a:gd name="connsiteX8" fmla="*/ 1329613 w 6424245"/>
                <a:gd name="connsiteY8" fmla="*/ 2742987 h 4395983"/>
                <a:gd name="connsiteX9" fmla="*/ 1329613 w 6424245"/>
                <a:gd name="connsiteY9" fmla="*/ 2630820 h 4395983"/>
                <a:gd name="connsiteX10" fmla="*/ 1865527 w 6424245"/>
                <a:gd name="connsiteY10" fmla="*/ 3166733 h 4395983"/>
                <a:gd name="connsiteX11" fmla="*/ 1329613 w 6424245"/>
                <a:gd name="connsiteY11" fmla="*/ 3702646 h 4395983"/>
                <a:gd name="connsiteX12" fmla="*/ 793701 w 6424245"/>
                <a:gd name="connsiteY12" fmla="*/ 3166733 h 4395983"/>
                <a:gd name="connsiteX13" fmla="*/ 1329613 w 6424245"/>
                <a:gd name="connsiteY13" fmla="*/ 2630820 h 4395983"/>
                <a:gd name="connsiteX14" fmla="*/ 967611 w 6424245"/>
                <a:gd name="connsiteY14" fmla="*/ 2032726 h 4395983"/>
                <a:gd name="connsiteX15" fmla="*/ 2865681 w 6424245"/>
                <a:gd name="connsiteY15" fmla="*/ 2032726 h 4395983"/>
                <a:gd name="connsiteX16" fmla="*/ 2961235 w 6424245"/>
                <a:gd name="connsiteY16" fmla="*/ 2105638 h 4395983"/>
                <a:gd name="connsiteX17" fmla="*/ 2961235 w 6424245"/>
                <a:gd name="connsiteY17" fmla="*/ 2125081 h 4395983"/>
                <a:gd name="connsiteX18" fmla="*/ 2865681 w 6424245"/>
                <a:gd name="connsiteY18" fmla="*/ 2197992 h 4395983"/>
                <a:gd name="connsiteX19" fmla="*/ 967611 w 6424245"/>
                <a:gd name="connsiteY19" fmla="*/ 2197992 h 4395983"/>
                <a:gd name="connsiteX20" fmla="*/ 876399 w 6424245"/>
                <a:gd name="connsiteY20" fmla="*/ 2125081 h 4395983"/>
                <a:gd name="connsiteX21" fmla="*/ 876399 w 6424245"/>
                <a:gd name="connsiteY21" fmla="*/ 2105638 h 4395983"/>
                <a:gd name="connsiteX22" fmla="*/ 967611 w 6424245"/>
                <a:gd name="connsiteY22" fmla="*/ 2032726 h 4395983"/>
                <a:gd name="connsiteX23" fmla="*/ 640908 w 6424245"/>
                <a:gd name="connsiteY23" fmla="*/ 2032726 h 4395983"/>
                <a:gd name="connsiteX24" fmla="*/ 726109 w 6424245"/>
                <a:gd name="connsiteY24" fmla="*/ 2115359 h 4395983"/>
                <a:gd name="connsiteX25" fmla="*/ 640908 w 6424245"/>
                <a:gd name="connsiteY25" fmla="*/ 2197992 h 4395983"/>
                <a:gd name="connsiteX26" fmla="*/ 555708 w 6424245"/>
                <a:gd name="connsiteY26" fmla="*/ 2115359 h 4395983"/>
                <a:gd name="connsiteX27" fmla="*/ 640908 w 6424245"/>
                <a:gd name="connsiteY27" fmla="*/ 2032726 h 4395983"/>
                <a:gd name="connsiteX28" fmla="*/ 640908 w 6424245"/>
                <a:gd name="connsiteY28" fmla="*/ 1703220 h 4395983"/>
                <a:gd name="connsiteX29" fmla="*/ 726109 w 6424245"/>
                <a:gd name="connsiteY29" fmla="*/ 1785340 h 4395983"/>
                <a:gd name="connsiteX30" fmla="*/ 640908 w 6424245"/>
                <a:gd name="connsiteY30" fmla="*/ 1867460 h 4395983"/>
                <a:gd name="connsiteX31" fmla="*/ 555708 w 6424245"/>
                <a:gd name="connsiteY31" fmla="*/ 1785340 h 4395983"/>
                <a:gd name="connsiteX32" fmla="*/ 640908 w 6424245"/>
                <a:gd name="connsiteY32" fmla="*/ 1703220 h 4395983"/>
                <a:gd name="connsiteX33" fmla="*/ 967597 w 6424245"/>
                <a:gd name="connsiteY33" fmla="*/ 1703220 h 4395983"/>
                <a:gd name="connsiteX34" fmla="*/ 2639561 w 6424245"/>
                <a:gd name="connsiteY34" fmla="*/ 1703220 h 4395983"/>
                <a:gd name="connsiteX35" fmla="*/ 2735101 w 6424245"/>
                <a:gd name="connsiteY35" fmla="*/ 1775679 h 4395983"/>
                <a:gd name="connsiteX36" fmla="*/ 2735101 w 6424245"/>
                <a:gd name="connsiteY36" fmla="*/ 1795001 h 4395983"/>
                <a:gd name="connsiteX37" fmla="*/ 2639561 w 6424245"/>
                <a:gd name="connsiteY37" fmla="*/ 1867460 h 4395983"/>
                <a:gd name="connsiteX38" fmla="*/ 967597 w 6424245"/>
                <a:gd name="connsiteY38" fmla="*/ 1867460 h 4395983"/>
                <a:gd name="connsiteX39" fmla="*/ 876399 w 6424245"/>
                <a:gd name="connsiteY39" fmla="*/ 1795001 h 4395983"/>
                <a:gd name="connsiteX40" fmla="*/ 876399 w 6424245"/>
                <a:gd name="connsiteY40" fmla="*/ 1775679 h 4395983"/>
                <a:gd name="connsiteX41" fmla="*/ 967597 w 6424245"/>
                <a:gd name="connsiteY41" fmla="*/ 1703220 h 4395983"/>
                <a:gd name="connsiteX42" fmla="*/ 4146801 w 6424245"/>
                <a:gd name="connsiteY42" fmla="*/ 1627224 h 4395983"/>
                <a:gd name="connsiteX43" fmla="*/ 4184153 w 6424245"/>
                <a:gd name="connsiteY43" fmla="*/ 1627224 h 4395983"/>
                <a:gd name="connsiteX44" fmla="*/ 4338895 w 6424245"/>
                <a:gd name="connsiteY44" fmla="*/ 1720478 h 4395983"/>
                <a:gd name="connsiteX45" fmla="*/ 4338895 w 6424245"/>
                <a:gd name="connsiteY45" fmla="*/ 3510076 h 4395983"/>
                <a:gd name="connsiteX46" fmla="*/ 4659051 w 6424245"/>
                <a:gd name="connsiteY46" fmla="*/ 3510076 h 4395983"/>
                <a:gd name="connsiteX47" fmla="*/ 4659051 w 6424245"/>
                <a:gd name="connsiteY47" fmla="*/ 2568650 h 4395983"/>
                <a:gd name="connsiteX48" fmla="*/ 4829801 w 6424245"/>
                <a:gd name="connsiteY48" fmla="*/ 2497599 h 4395983"/>
                <a:gd name="connsiteX49" fmla="*/ 4867153 w 6424245"/>
                <a:gd name="connsiteY49" fmla="*/ 2497599 h 4395983"/>
                <a:gd name="connsiteX50" fmla="*/ 5043239 w 6424245"/>
                <a:gd name="connsiteY50" fmla="*/ 2568650 h 4395983"/>
                <a:gd name="connsiteX51" fmla="*/ 5043239 w 6424245"/>
                <a:gd name="connsiteY51" fmla="*/ 3510076 h 4395983"/>
                <a:gd name="connsiteX52" fmla="*/ 5363395 w 6424245"/>
                <a:gd name="connsiteY52" fmla="*/ 3510076 h 4395983"/>
                <a:gd name="connsiteX53" fmla="*/ 5363395 w 6424245"/>
                <a:gd name="connsiteY53" fmla="*/ 2151225 h 4395983"/>
                <a:gd name="connsiteX54" fmla="*/ 5507465 w 6424245"/>
                <a:gd name="connsiteY54" fmla="*/ 2053530 h 4395983"/>
                <a:gd name="connsiteX55" fmla="*/ 5544817 w 6424245"/>
                <a:gd name="connsiteY55" fmla="*/ 2053530 h 4395983"/>
                <a:gd name="connsiteX56" fmla="*/ 5704895 w 6424245"/>
                <a:gd name="connsiteY56" fmla="*/ 2151225 h 4395983"/>
                <a:gd name="connsiteX57" fmla="*/ 5704895 w 6424245"/>
                <a:gd name="connsiteY57" fmla="*/ 3510076 h 4395983"/>
                <a:gd name="connsiteX58" fmla="*/ 5843629 w 6424245"/>
                <a:gd name="connsiteY58" fmla="*/ 3510076 h 4395983"/>
                <a:gd name="connsiteX59" fmla="*/ 5902325 w 6424245"/>
                <a:gd name="connsiteY59" fmla="*/ 3572245 h 4395983"/>
                <a:gd name="connsiteX60" fmla="*/ 5843629 w 6424245"/>
                <a:gd name="connsiteY60" fmla="*/ 3634415 h 4395983"/>
                <a:gd name="connsiteX61" fmla="*/ 3159655 w 6424245"/>
                <a:gd name="connsiteY61" fmla="*/ 3634415 h 4395983"/>
                <a:gd name="connsiteX62" fmla="*/ 3100959 w 6424245"/>
                <a:gd name="connsiteY62" fmla="*/ 3572245 h 4395983"/>
                <a:gd name="connsiteX63" fmla="*/ 3159655 w 6424245"/>
                <a:gd name="connsiteY63" fmla="*/ 3510076 h 4395983"/>
                <a:gd name="connsiteX64" fmla="*/ 3335741 w 6424245"/>
                <a:gd name="connsiteY64" fmla="*/ 3510076 h 4395983"/>
                <a:gd name="connsiteX65" fmla="*/ 3335741 w 6424245"/>
                <a:gd name="connsiteY65" fmla="*/ 2883939 h 4395983"/>
                <a:gd name="connsiteX66" fmla="*/ 3469139 w 6424245"/>
                <a:gd name="connsiteY66" fmla="*/ 2799566 h 4395983"/>
                <a:gd name="connsiteX67" fmla="*/ 3506489 w 6424245"/>
                <a:gd name="connsiteY67" fmla="*/ 2799566 h 4395983"/>
                <a:gd name="connsiteX68" fmla="*/ 3655897 w 6424245"/>
                <a:gd name="connsiteY68" fmla="*/ 2883939 h 4395983"/>
                <a:gd name="connsiteX69" fmla="*/ 3655897 w 6424245"/>
                <a:gd name="connsiteY69" fmla="*/ 3510076 h 4395983"/>
                <a:gd name="connsiteX70" fmla="*/ 3997395 w 6424245"/>
                <a:gd name="connsiteY70" fmla="*/ 3510076 h 4395983"/>
                <a:gd name="connsiteX71" fmla="*/ 3997395 w 6424245"/>
                <a:gd name="connsiteY71" fmla="*/ 1720478 h 4395983"/>
                <a:gd name="connsiteX72" fmla="*/ 4146801 w 6424245"/>
                <a:gd name="connsiteY72" fmla="*/ 1627224 h 4395983"/>
                <a:gd name="connsiteX73" fmla="*/ 967641 w 6424245"/>
                <a:gd name="connsiteY73" fmla="*/ 1372687 h 4395983"/>
                <a:gd name="connsiteX74" fmla="*/ 3005373 w 6424245"/>
                <a:gd name="connsiteY74" fmla="*/ 1372687 h 4395983"/>
                <a:gd name="connsiteX75" fmla="*/ 3100959 w 6424245"/>
                <a:gd name="connsiteY75" fmla="*/ 1445598 h 4395983"/>
                <a:gd name="connsiteX76" fmla="*/ 3100959 w 6424245"/>
                <a:gd name="connsiteY76" fmla="*/ 1465041 h 4395983"/>
                <a:gd name="connsiteX77" fmla="*/ 3005373 w 6424245"/>
                <a:gd name="connsiteY77" fmla="*/ 1537953 h 4395983"/>
                <a:gd name="connsiteX78" fmla="*/ 967641 w 6424245"/>
                <a:gd name="connsiteY78" fmla="*/ 1537953 h 4395983"/>
                <a:gd name="connsiteX79" fmla="*/ 876399 w 6424245"/>
                <a:gd name="connsiteY79" fmla="*/ 1465041 h 4395983"/>
                <a:gd name="connsiteX80" fmla="*/ 876399 w 6424245"/>
                <a:gd name="connsiteY80" fmla="*/ 1445598 h 4395983"/>
                <a:gd name="connsiteX81" fmla="*/ 967641 w 6424245"/>
                <a:gd name="connsiteY81" fmla="*/ 1372687 h 4395983"/>
                <a:gd name="connsiteX82" fmla="*/ 640908 w 6424245"/>
                <a:gd name="connsiteY82" fmla="*/ 1372687 h 4395983"/>
                <a:gd name="connsiteX83" fmla="*/ 726109 w 6424245"/>
                <a:gd name="connsiteY83" fmla="*/ 1455320 h 4395983"/>
                <a:gd name="connsiteX84" fmla="*/ 640908 w 6424245"/>
                <a:gd name="connsiteY84" fmla="*/ 1537953 h 4395983"/>
                <a:gd name="connsiteX85" fmla="*/ 555708 w 6424245"/>
                <a:gd name="connsiteY85" fmla="*/ 1455320 h 4395983"/>
                <a:gd name="connsiteX86" fmla="*/ 640908 w 6424245"/>
                <a:gd name="connsiteY86" fmla="*/ 1372687 h 4395983"/>
                <a:gd name="connsiteX87" fmla="*/ 967591 w 6424245"/>
                <a:gd name="connsiteY87" fmla="*/ 1043181 h 4395983"/>
                <a:gd name="connsiteX88" fmla="*/ 2952109 w 6424245"/>
                <a:gd name="connsiteY88" fmla="*/ 1043181 h 4395983"/>
                <a:gd name="connsiteX89" fmla="*/ 3047643 w 6424245"/>
                <a:gd name="connsiteY89" fmla="*/ 1116092 h 4395983"/>
                <a:gd name="connsiteX90" fmla="*/ 3047643 w 6424245"/>
                <a:gd name="connsiteY90" fmla="*/ 1135535 h 4395983"/>
                <a:gd name="connsiteX91" fmla="*/ 2952109 w 6424245"/>
                <a:gd name="connsiteY91" fmla="*/ 1208447 h 4395983"/>
                <a:gd name="connsiteX92" fmla="*/ 967591 w 6424245"/>
                <a:gd name="connsiteY92" fmla="*/ 1208447 h 4395983"/>
                <a:gd name="connsiteX93" fmla="*/ 876399 w 6424245"/>
                <a:gd name="connsiteY93" fmla="*/ 1135535 h 4395983"/>
                <a:gd name="connsiteX94" fmla="*/ 876399 w 6424245"/>
                <a:gd name="connsiteY94" fmla="*/ 1116092 h 4395983"/>
                <a:gd name="connsiteX95" fmla="*/ 967591 w 6424245"/>
                <a:gd name="connsiteY95" fmla="*/ 1043181 h 4395983"/>
                <a:gd name="connsiteX96" fmla="*/ 640908 w 6424245"/>
                <a:gd name="connsiteY96" fmla="*/ 1043181 h 4395983"/>
                <a:gd name="connsiteX97" fmla="*/ 726109 w 6424245"/>
                <a:gd name="connsiteY97" fmla="*/ 1125814 h 4395983"/>
                <a:gd name="connsiteX98" fmla="*/ 640908 w 6424245"/>
                <a:gd name="connsiteY98" fmla="*/ 1208447 h 4395983"/>
                <a:gd name="connsiteX99" fmla="*/ 555708 w 6424245"/>
                <a:gd name="connsiteY99" fmla="*/ 1125814 h 4395983"/>
                <a:gd name="connsiteX100" fmla="*/ 640908 w 6424245"/>
                <a:gd name="connsiteY100" fmla="*/ 1043181 h 4395983"/>
                <a:gd name="connsiteX101" fmla="*/ 324140 w 6424245"/>
                <a:gd name="connsiteY101" fmla="*/ 703848 h 4395983"/>
                <a:gd name="connsiteX102" fmla="*/ 324140 w 6424245"/>
                <a:gd name="connsiteY102" fmla="*/ 4113425 h 4395983"/>
                <a:gd name="connsiteX103" fmla="*/ 6100105 w 6424245"/>
                <a:gd name="connsiteY103" fmla="*/ 4113425 h 4395983"/>
                <a:gd name="connsiteX104" fmla="*/ 6100105 w 6424245"/>
                <a:gd name="connsiteY104" fmla="*/ 703848 h 4395983"/>
                <a:gd name="connsiteX105" fmla="*/ 193423 w 6424245"/>
                <a:gd name="connsiteY105" fmla="*/ 0 h 4395983"/>
                <a:gd name="connsiteX106" fmla="*/ 6230823 w 6424245"/>
                <a:gd name="connsiteY106" fmla="*/ 0 h 4395983"/>
                <a:gd name="connsiteX107" fmla="*/ 6424245 w 6424245"/>
                <a:gd name="connsiteY107" fmla="*/ 193423 h 4395983"/>
                <a:gd name="connsiteX108" fmla="*/ 6424245 w 6424245"/>
                <a:gd name="connsiteY108" fmla="*/ 4202560 h 4395983"/>
                <a:gd name="connsiteX109" fmla="*/ 6230823 w 6424245"/>
                <a:gd name="connsiteY109" fmla="*/ 4395983 h 4395983"/>
                <a:gd name="connsiteX110" fmla="*/ 193423 w 6424245"/>
                <a:gd name="connsiteY110" fmla="*/ 4395983 h 4395983"/>
                <a:gd name="connsiteX111" fmla="*/ 0 w 6424245"/>
                <a:gd name="connsiteY111" fmla="*/ 4202560 h 4395983"/>
                <a:gd name="connsiteX112" fmla="*/ 0 w 6424245"/>
                <a:gd name="connsiteY112" fmla="*/ 193423 h 4395983"/>
                <a:gd name="connsiteX113" fmla="*/ 193423 w 6424245"/>
                <a:gd name="connsiteY113" fmla="*/ 0 h 439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424245" h="4395983">
                  <a:moveTo>
                    <a:pt x="1329613" y="2742987"/>
                  </a:moveTo>
                  <a:cubicBezTo>
                    <a:pt x="1183347" y="2742987"/>
                    <a:pt x="1054387" y="2817095"/>
                    <a:pt x="978237" y="2929812"/>
                  </a:cubicBezTo>
                  <a:lnTo>
                    <a:pt x="968047" y="2948585"/>
                  </a:lnTo>
                  <a:lnTo>
                    <a:pt x="1339725" y="3156740"/>
                  </a:lnTo>
                  <a:lnTo>
                    <a:pt x="959729" y="3369555"/>
                  </a:lnTo>
                  <a:lnTo>
                    <a:pt x="978237" y="3403654"/>
                  </a:lnTo>
                  <a:cubicBezTo>
                    <a:pt x="1054387" y="3516371"/>
                    <a:pt x="1183347" y="3590479"/>
                    <a:pt x="1329613" y="3590479"/>
                  </a:cubicBezTo>
                  <a:cubicBezTo>
                    <a:pt x="1563643" y="3590479"/>
                    <a:pt x="1753361" y="3400762"/>
                    <a:pt x="1753361" y="3166733"/>
                  </a:cubicBezTo>
                  <a:cubicBezTo>
                    <a:pt x="1753361" y="2932704"/>
                    <a:pt x="1563643" y="2742987"/>
                    <a:pt x="1329613" y="2742987"/>
                  </a:cubicBezTo>
                  <a:close/>
                  <a:moveTo>
                    <a:pt x="1329613" y="2630820"/>
                  </a:moveTo>
                  <a:cubicBezTo>
                    <a:pt x="1625591" y="2630820"/>
                    <a:pt x="1865527" y="2870756"/>
                    <a:pt x="1865527" y="3166733"/>
                  </a:cubicBezTo>
                  <a:cubicBezTo>
                    <a:pt x="1865527" y="3462710"/>
                    <a:pt x="1625591" y="3702646"/>
                    <a:pt x="1329613" y="3702646"/>
                  </a:cubicBezTo>
                  <a:cubicBezTo>
                    <a:pt x="1033637" y="3702646"/>
                    <a:pt x="793701" y="3462710"/>
                    <a:pt x="793701" y="3166733"/>
                  </a:cubicBezTo>
                  <a:cubicBezTo>
                    <a:pt x="793701" y="2870756"/>
                    <a:pt x="1033637" y="2630820"/>
                    <a:pt x="1329613" y="2630820"/>
                  </a:cubicBezTo>
                  <a:close/>
                  <a:moveTo>
                    <a:pt x="967611" y="2032726"/>
                  </a:moveTo>
                  <a:cubicBezTo>
                    <a:pt x="967611" y="2032726"/>
                    <a:pt x="967611" y="2032726"/>
                    <a:pt x="2865681" y="2032726"/>
                  </a:cubicBezTo>
                  <a:cubicBezTo>
                    <a:pt x="2917801" y="2032726"/>
                    <a:pt x="2961235" y="2066751"/>
                    <a:pt x="2961235" y="2105638"/>
                  </a:cubicBezTo>
                  <a:cubicBezTo>
                    <a:pt x="2961235" y="2105638"/>
                    <a:pt x="2961235" y="2105638"/>
                    <a:pt x="2961235" y="2125081"/>
                  </a:cubicBezTo>
                  <a:cubicBezTo>
                    <a:pt x="2961235" y="2163967"/>
                    <a:pt x="2917801" y="2197992"/>
                    <a:pt x="2865681" y="2197992"/>
                  </a:cubicBezTo>
                  <a:cubicBezTo>
                    <a:pt x="2865681" y="2197992"/>
                    <a:pt x="2865681" y="2197992"/>
                    <a:pt x="967611" y="2197992"/>
                  </a:cubicBezTo>
                  <a:cubicBezTo>
                    <a:pt x="915489" y="2197992"/>
                    <a:pt x="876399" y="2163967"/>
                    <a:pt x="876399" y="2125081"/>
                  </a:cubicBezTo>
                  <a:cubicBezTo>
                    <a:pt x="876399" y="2125081"/>
                    <a:pt x="876399" y="2125081"/>
                    <a:pt x="876399" y="2105638"/>
                  </a:cubicBezTo>
                  <a:cubicBezTo>
                    <a:pt x="876399" y="2066751"/>
                    <a:pt x="915489" y="2032726"/>
                    <a:pt x="967611" y="2032726"/>
                  </a:cubicBezTo>
                  <a:close/>
                  <a:moveTo>
                    <a:pt x="640908" y="2032726"/>
                  </a:moveTo>
                  <a:cubicBezTo>
                    <a:pt x="687963" y="2032726"/>
                    <a:pt x="726109" y="2069722"/>
                    <a:pt x="726109" y="2115359"/>
                  </a:cubicBezTo>
                  <a:cubicBezTo>
                    <a:pt x="726109" y="2160996"/>
                    <a:pt x="687963" y="2197992"/>
                    <a:pt x="640908" y="2197992"/>
                  </a:cubicBezTo>
                  <a:cubicBezTo>
                    <a:pt x="593853" y="2197992"/>
                    <a:pt x="555708" y="2160996"/>
                    <a:pt x="555708" y="2115359"/>
                  </a:cubicBezTo>
                  <a:cubicBezTo>
                    <a:pt x="555708" y="2069722"/>
                    <a:pt x="593853" y="2032726"/>
                    <a:pt x="640908" y="2032726"/>
                  </a:cubicBezTo>
                  <a:close/>
                  <a:moveTo>
                    <a:pt x="640908" y="1703220"/>
                  </a:moveTo>
                  <a:cubicBezTo>
                    <a:pt x="687963" y="1703220"/>
                    <a:pt x="726109" y="1739986"/>
                    <a:pt x="726109" y="1785340"/>
                  </a:cubicBezTo>
                  <a:cubicBezTo>
                    <a:pt x="726109" y="1830694"/>
                    <a:pt x="687963" y="1867460"/>
                    <a:pt x="640908" y="1867460"/>
                  </a:cubicBezTo>
                  <a:cubicBezTo>
                    <a:pt x="593853" y="1867460"/>
                    <a:pt x="555708" y="1830694"/>
                    <a:pt x="555708" y="1785340"/>
                  </a:cubicBezTo>
                  <a:cubicBezTo>
                    <a:pt x="555708" y="1739986"/>
                    <a:pt x="593853" y="1703220"/>
                    <a:pt x="640908" y="1703220"/>
                  </a:cubicBezTo>
                  <a:close/>
                  <a:moveTo>
                    <a:pt x="967597" y="1703220"/>
                  </a:moveTo>
                  <a:cubicBezTo>
                    <a:pt x="967597" y="1703220"/>
                    <a:pt x="967597" y="1703220"/>
                    <a:pt x="2639561" y="1703220"/>
                  </a:cubicBezTo>
                  <a:cubicBezTo>
                    <a:pt x="2691673" y="1703220"/>
                    <a:pt x="2735101" y="1737034"/>
                    <a:pt x="2735101" y="1775679"/>
                  </a:cubicBezTo>
                  <a:cubicBezTo>
                    <a:pt x="2735101" y="1775679"/>
                    <a:pt x="2735101" y="1775679"/>
                    <a:pt x="2735101" y="1795001"/>
                  </a:cubicBezTo>
                  <a:cubicBezTo>
                    <a:pt x="2735101" y="1833646"/>
                    <a:pt x="2691673" y="1867460"/>
                    <a:pt x="2639561" y="1867460"/>
                  </a:cubicBezTo>
                  <a:cubicBezTo>
                    <a:pt x="2639561" y="1867460"/>
                    <a:pt x="2639561" y="1867460"/>
                    <a:pt x="967597" y="1867460"/>
                  </a:cubicBezTo>
                  <a:cubicBezTo>
                    <a:pt x="915483" y="1867460"/>
                    <a:pt x="876399" y="1833646"/>
                    <a:pt x="876399" y="1795001"/>
                  </a:cubicBezTo>
                  <a:cubicBezTo>
                    <a:pt x="876399" y="1795001"/>
                    <a:pt x="876399" y="1795001"/>
                    <a:pt x="876399" y="1775679"/>
                  </a:cubicBezTo>
                  <a:cubicBezTo>
                    <a:pt x="876399" y="1737034"/>
                    <a:pt x="915483" y="1703220"/>
                    <a:pt x="967597" y="1703220"/>
                  </a:cubicBezTo>
                  <a:close/>
                  <a:moveTo>
                    <a:pt x="4146801" y="1627224"/>
                  </a:moveTo>
                  <a:cubicBezTo>
                    <a:pt x="4146801" y="1627224"/>
                    <a:pt x="4146801" y="1627224"/>
                    <a:pt x="4184153" y="1627224"/>
                  </a:cubicBezTo>
                  <a:cubicBezTo>
                    <a:pt x="4269529" y="1627224"/>
                    <a:pt x="4338895" y="1671631"/>
                    <a:pt x="4338895" y="1720478"/>
                  </a:cubicBezTo>
                  <a:cubicBezTo>
                    <a:pt x="4338895" y="1720478"/>
                    <a:pt x="4338895" y="1720478"/>
                    <a:pt x="4338895" y="3510076"/>
                  </a:cubicBezTo>
                  <a:cubicBezTo>
                    <a:pt x="4338895" y="3510076"/>
                    <a:pt x="4338895" y="3510076"/>
                    <a:pt x="4659051" y="3510076"/>
                  </a:cubicBezTo>
                  <a:cubicBezTo>
                    <a:pt x="4659051" y="3510076"/>
                    <a:pt x="4659051" y="3510076"/>
                    <a:pt x="4659051" y="2568650"/>
                  </a:cubicBezTo>
                  <a:cubicBezTo>
                    <a:pt x="4659051" y="2519802"/>
                    <a:pt x="4744427" y="2497599"/>
                    <a:pt x="4829801" y="2497599"/>
                  </a:cubicBezTo>
                  <a:cubicBezTo>
                    <a:pt x="4829801" y="2497599"/>
                    <a:pt x="4829801" y="2497599"/>
                    <a:pt x="4867153" y="2497599"/>
                  </a:cubicBezTo>
                  <a:cubicBezTo>
                    <a:pt x="4947191" y="2497599"/>
                    <a:pt x="5043239" y="2519802"/>
                    <a:pt x="5043239" y="2568650"/>
                  </a:cubicBezTo>
                  <a:cubicBezTo>
                    <a:pt x="5043239" y="2568650"/>
                    <a:pt x="5043239" y="2568650"/>
                    <a:pt x="5043239" y="3510076"/>
                  </a:cubicBezTo>
                  <a:cubicBezTo>
                    <a:pt x="5043239" y="3510076"/>
                    <a:pt x="5043239" y="3510076"/>
                    <a:pt x="5363395" y="3510076"/>
                  </a:cubicBezTo>
                  <a:cubicBezTo>
                    <a:pt x="5363395" y="3510076"/>
                    <a:pt x="5363395" y="3510076"/>
                    <a:pt x="5363395" y="2151225"/>
                  </a:cubicBezTo>
                  <a:cubicBezTo>
                    <a:pt x="5363395" y="2102378"/>
                    <a:pt x="5422089" y="2053530"/>
                    <a:pt x="5507465" y="2053530"/>
                  </a:cubicBezTo>
                  <a:cubicBezTo>
                    <a:pt x="5507465" y="2053530"/>
                    <a:pt x="5507465" y="2053530"/>
                    <a:pt x="5544817" y="2053530"/>
                  </a:cubicBezTo>
                  <a:cubicBezTo>
                    <a:pt x="5630191" y="2053530"/>
                    <a:pt x="5704895" y="2102378"/>
                    <a:pt x="5704895" y="2151225"/>
                  </a:cubicBezTo>
                  <a:cubicBezTo>
                    <a:pt x="5704895" y="2151225"/>
                    <a:pt x="5704895" y="2151225"/>
                    <a:pt x="5704895" y="3510076"/>
                  </a:cubicBezTo>
                  <a:cubicBezTo>
                    <a:pt x="5704895" y="3510076"/>
                    <a:pt x="5704895" y="3510076"/>
                    <a:pt x="5843629" y="3510076"/>
                  </a:cubicBezTo>
                  <a:cubicBezTo>
                    <a:pt x="5875645" y="3510076"/>
                    <a:pt x="5902325" y="3541161"/>
                    <a:pt x="5902325" y="3572245"/>
                  </a:cubicBezTo>
                  <a:cubicBezTo>
                    <a:pt x="5902325" y="3603330"/>
                    <a:pt x="5875645" y="3634415"/>
                    <a:pt x="5843629" y="3634415"/>
                  </a:cubicBezTo>
                  <a:cubicBezTo>
                    <a:pt x="5843629" y="3634415"/>
                    <a:pt x="5843629" y="3634415"/>
                    <a:pt x="3159655" y="3634415"/>
                  </a:cubicBezTo>
                  <a:cubicBezTo>
                    <a:pt x="3127639" y="3634415"/>
                    <a:pt x="3100959" y="3603330"/>
                    <a:pt x="3100959" y="3572245"/>
                  </a:cubicBezTo>
                  <a:cubicBezTo>
                    <a:pt x="3100959" y="3541161"/>
                    <a:pt x="3127639" y="3510076"/>
                    <a:pt x="3159655" y="3510076"/>
                  </a:cubicBezTo>
                  <a:cubicBezTo>
                    <a:pt x="3159655" y="3510076"/>
                    <a:pt x="3159655" y="3510076"/>
                    <a:pt x="3335741" y="3510076"/>
                  </a:cubicBezTo>
                  <a:cubicBezTo>
                    <a:pt x="3335741" y="3510076"/>
                    <a:pt x="3335741" y="3510076"/>
                    <a:pt x="3335741" y="2883939"/>
                  </a:cubicBezTo>
                  <a:cubicBezTo>
                    <a:pt x="3335741" y="2835091"/>
                    <a:pt x="3383763" y="2799566"/>
                    <a:pt x="3469139" y="2799566"/>
                  </a:cubicBezTo>
                  <a:cubicBezTo>
                    <a:pt x="3469139" y="2799566"/>
                    <a:pt x="3469139" y="2799566"/>
                    <a:pt x="3506489" y="2799566"/>
                  </a:cubicBezTo>
                  <a:cubicBezTo>
                    <a:pt x="3586529" y="2799566"/>
                    <a:pt x="3655897" y="2835091"/>
                    <a:pt x="3655897" y="2883939"/>
                  </a:cubicBezTo>
                  <a:cubicBezTo>
                    <a:pt x="3655897" y="2883939"/>
                    <a:pt x="3655897" y="2883939"/>
                    <a:pt x="3655897" y="3510076"/>
                  </a:cubicBezTo>
                  <a:cubicBezTo>
                    <a:pt x="3655897" y="3510076"/>
                    <a:pt x="3655897" y="3510076"/>
                    <a:pt x="3997395" y="3510076"/>
                  </a:cubicBezTo>
                  <a:cubicBezTo>
                    <a:pt x="3997395" y="3510076"/>
                    <a:pt x="3997395" y="3510076"/>
                    <a:pt x="3997395" y="1720478"/>
                  </a:cubicBezTo>
                  <a:cubicBezTo>
                    <a:pt x="3997395" y="1671631"/>
                    <a:pt x="4066763" y="1627224"/>
                    <a:pt x="4146801" y="1627224"/>
                  </a:cubicBezTo>
                  <a:close/>
                  <a:moveTo>
                    <a:pt x="967641" y="1372687"/>
                  </a:moveTo>
                  <a:cubicBezTo>
                    <a:pt x="967641" y="1372687"/>
                    <a:pt x="967641" y="1372687"/>
                    <a:pt x="3005373" y="1372687"/>
                  </a:cubicBezTo>
                  <a:cubicBezTo>
                    <a:pt x="3057511" y="1372687"/>
                    <a:pt x="3100959" y="1406712"/>
                    <a:pt x="3100959" y="1445598"/>
                  </a:cubicBezTo>
                  <a:cubicBezTo>
                    <a:pt x="3100959" y="1445598"/>
                    <a:pt x="3100959" y="1445598"/>
                    <a:pt x="3100959" y="1465041"/>
                  </a:cubicBezTo>
                  <a:cubicBezTo>
                    <a:pt x="3100959" y="1503928"/>
                    <a:pt x="3057511" y="1537953"/>
                    <a:pt x="3005373" y="1537953"/>
                  </a:cubicBezTo>
                  <a:cubicBezTo>
                    <a:pt x="3005373" y="1537953"/>
                    <a:pt x="3005373" y="1537953"/>
                    <a:pt x="967641" y="1537953"/>
                  </a:cubicBezTo>
                  <a:cubicBezTo>
                    <a:pt x="915503" y="1537953"/>
                    <a:pt x="876399" y="1503928"/>
                    <a:pt x="876399" y="1465041"/>
                  </a:cubicBezTo>
                  <a:cubicBezTo>
                    <a:pt x="876399" y="1465041"/>
                    <a:pt x="876399" y="1465041"/>
                    <a:pt x="876399" y="1445598"/>
                  </a:cubicBezTo>
                  <a:cubicBezTo>
                    <a:pt x="876399" y="1406712"/>
                    <a:pt x="915503" y="1372687"/>
                    <a:pt x="967641" y="1372687"/>
                  </a:cubicBezTo>
                  <a:close/>
                  <a:moveTo>
                    <a:pt x="640908" y="1372687"/>
                  </a:moveTo>
                  <a:cubicBezTo>
                    <a:pt x="687963" y="1372687"/>
                    <a:pt x="726109" y="1409683"/>
                    <a:pt x="726109" y="1455320"/>
                  </a:cubicBezTo>
                  <a:cubicBezTo>
                    <a:pt x="726109" y="1500957"/>
                    <a:pt x="687963" y="1537953"/>
                    <a:pt x="640908" y="1537953"/>
                  </a:cubicBezTo>
                  <a:cubicBezTo>
                    <a:pt x="593853" y="1537953"/>
                    <a:pt x="555708" y="1500957"/>
                    <a:pt x="555708" y="1455320"/>
                  </a:cubicBezTo>
                  <a:cubicBezTo>
                    <a:pt x="555708" y="1409683"/>
                    <a:pt x="593853" y="1372687"/>
                    <a:pt x="640908" y="1372687"/>
                  </a:cubicBezTo>
                  <a:close/>
                  <a:moveTo>
                    <a:pt x="967591" y="1043181"/>
                  </a:moveTo>
                  <a:cubicBezTo>
                    <a:pt x="967591" y="1043181"/>
                    <a:pt x="967591" y="1043181"/>
                    <a:pt x="2952109" y="1043181"/>
                  </a:cubicBezTo>
                  <a:cubicBezTo>
                    <a:pt x="3004217" y="1043181"/>
                    <a:pt x="3047643" y="1077206"/>
                    <a:pt x="3047643" y="1116092"/>
                  </a:cubicBezTo>
                  <a:cubicBezTo>
                    <a:pt x="3047643" y="1116092"/>
                    <a:pt x="3047643" y="1116092"/>
                    <a:pt x="3047643" y="1135535"/>
                  </a:cubicBezTo>
                  <a:cubicBezTo>
                    <a:pt x="3047643" y="1174422"/>
                    <a:pt x="3004217" y="1208447"/>
                    <a:pt x="2952109" y="1208447"/>
                  </a:cubicBezTo>
                  <a:cubicBezTo>
                    <a:pt x="2952109" y="1208447"/>
                    <a:pt x="2952109" y="1208447"/>
                    <a:pt x="967591" y="1208447"/>
                  </a:cubicBezTo>
                  <a:cubicBezTo>
                    <a:pt x="915481" y="1208447"/>
                    <a:pt x="876399" y="1174422"/>
                    <a:pt x="876399" y="1135535"/>
                  </a:cubicBezTo>
                  <a:cubicBezTo>
                    <a:pt x="876399" y="1135535"/>
                    <a:pt x="876399" y="1135535"/>
                    <a:pt x="876399" y="1116092"/>
                  </a:cubicBezTo>
                  <a:cubicBezTo>
                    <a:pt x="876399" y="1077206"/>
                    <a:pt x="915481" y="1043181"/>
                    <a:pt x="967591" y="1043181"/>
                  </a:cubicBezTo>
                  <a:close/>
                  <a:moveTo>
                    <a:pt x="640908" y="1043181"/>
                  </a:moveTo>
                  <a:cubicBezTo>
                    <a:pt x="687963" y="1043181"/>
                    <a:pt x="726109" y="1080177"/>
                    <a:pt x="726109" y="1125814"/>
                  </a:cubicBezTo>
                  <a:cubicBezTo>
                    <a:pt x="726109" y="1171451"/>
                    <a:pt x="687963" y="1208447"/>
                    <a:pt x="640908" y="1208447"/>
                  </a:cubicBezTo>
                  <a:cubicBezTo>
                    <a:pt x="593853" y="1208447"/>
                    <a:pt x="555708" y="1171451"/>
                    <a:pt x="555708" y="1125814"/>
                  </a:cubicBezTo>
                  <a:cubicBezTo>
                    <a:pt x="555708" y="1080177"/>
                    <a:pt x="593853" y="1043181"/>
                    <a:pt x="640908" y="1043181"/>
                  </a:cubicBezTo>
                  <a:close/>
                  <a:moveTo>
                    <a:pt x="324140" y="703848"/>
                  </a:moveTo>
                  <a:lnTo>
                    <a:pt x="324140" y="4113425"/>
                  </a:lnTo>
                  <a:lnTo>
                    <a:pt x="6100105" y="4113425"/>
                  </a:lnTo>
                  <a:lnTo>
                    <a:pt x="6100105" y="703848"/>
                  </a:lnTo>
                  <a:close/>
                  <a:moveTo>
                    <a:pt x="193423" y="0"/>
                  </a:moveTo>
                  <a:lnTo>
                    <a:pt x="6230823" y="0"/>
                  </a:lnTo>
                  <a:cubicBezTo>
                    <a:pt x="6337649" y="0"/>
                    <a:pt x="6424245" y="86598"/>
                    <a:pt x="6424245" y="193423"/>
                  </a:cubicBezTo>
                  <a:lnTo>
                    <a:pt x="6424245" y="4202560"/>
                  </a:lnTo>
                  <a:cubicBezTo>
                    <a:pt x="6424245" y="4309385"/>
                    <a:pt x="6337649" y="4395983"/>
                    <a:pt x="6230823" y="4395983"/>
                  </a:cubicBezTo>
                  <a:lnTo>
                    <a:pt x="193423" y="4395983"/>
                  </a:lnTo>
                  <a:cubicBezTo>
                    <a:pt x="86598" y="4395983"/>
                    <a:pt x="0" y="4309385"/>
                    <a:pt x="0" y="4202560"/>
                  </a:cubicBezTo>
                  <a:lnTo>
                    <a:pt x="0" y="193423"/>
                  </a:lnTo>
                  <a:cubicBezTo>
                    <a:pt x="0" y="86598"/>
                    <a:pt x="86598" y="0"/>
                    <a:pt x="193423"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0" name="Rectangle 1049">
              <a:extLst>
                <a:ext uri="{FF2B5EF4-FFF2-40B4-BE49-F238E27FC236}">
                  <a16:creationId xmlns:a16="http://schemas.microsoft.com/office/drawing/2014/main" id="{07F788B8-BC60-4B27-90DD-769CBA1C18A1}"/>
                </a:ext>
              </a:extLst>
            </p:cNvPr>
            <p:cNvSpPr>
              <a:spLocks noChangeAspect="1"/>
            </p:cNvSpPr>
            <p:nvPr/>
          </p:nvSpPr>
          <p:spPr bwMode="auto">
            <a:xfrm>
              <a:off x="10814733" y="2149760"/>
              <a:ext cx="397764" cy="345007"/>
            </a:xfrm>
            <a:custGeom>
              <a:avLst/>
              <a:gdLst/>
              <a:ahLst/>
              <a:cxnLst/>
              <a:rect l="l" t="t" r="r" b="b"/>
              <a:pathLst>
                <a:path w="4396772" h="3814604">
                  <a:moveTo>
                    <a:pt x="1768806" y="2531251"/>
                  </a:moveTo>
                  <a:cubicBezTo>
                    <a:pt x="1779256" y="2542818"/>
                    <a:pt x="1790357" y="2553748"/>
                    <a:pt x="1802421" y="2563658"/>
                  </a:cubicBezTo>
                  <a:lnTo>
                    <a:pt x="1507305" y="2869971"/>
                  </a:lnTo>
                  <a:lnTo>
                    <a:pt x="1923973" y="3303431"/>
                  </a:lnTo>
                  <a:lnTo>
                    <a:pt x="1964879" y="3257130"/>
                  </a:lnTo>
                  <a:lnTo>
                    <a:pt x="1999127" y="3206887"/>
                  </a:lnTo>
                  <a:lnTo>
                    <a:pt x="2028615" y="3154677"/>
                  </a:lnTo>
                  <a:lnTo>
                    <a:pt x="2053351" y="3100494"/>
                  </a:lnTo>
                  <a:lnTo>
                    <a:pt x="2072374" y="3044341"/>
                  </a:lnTo>
                  <a:lnTo>
                    <a:pt x="2085694" y="2987202"/>
                  </a:lnTo>
                  <a:lnTo>
                    <a:pt x="2093304" y="2928094"/>
                  </a:lnTo>
                  <a:lnTo>
                    <a:pt x="2096157" y="2869971"/>
                  </a:lnTo>
                  <a:lnTo>
                    <a:pt x="2093304" y="2810863"/>
                  </a:lnTo>
                  <a:lnTo>
                    <a:pt x="2085701" y="2753777"/>
                  </a:lnTo>
                  <a:cubicBezTo>
                    <a:pt x="2106933" y="2764390"/>
                    <a:pt x="2128935" y="2773455"/>
                    <a:pt x="2151734" y="2780599"/>
                  </a:cubicBezTo>
                  <a:lnTo>
                    <a:pt x="2153986" y="2797688"/>
                  </a:lnTo>
                  <a:lnTo>
                    <a:pt x="2157434" y="2869862"/>
                  </a:lnTo>
                  <a:lnTo>
                    <a:pt x="2153986" y="2940833"/>
                  </a:lnTo>
                  <a:lnTo>
                    <a:pt x="2144792" y="3013007"/>
                  </a:lnTo>
                  <a:lnTo>
                    <a:pt x="2128704" y="3082777"/>
                  </a:lnTo>
                  <a:lnTo>
                    <a:pt x="2105716" y="3151344"/>
                  </a:lnTo>
                  <a:lnTo>
                    <a:pt x="2075836" y="3217503"/>
                  </a:lnTo>
                  <a:lnTo>
                    <a:pt x="2040206" y="3281256"/>
                  </a:lnTo>
                  <a:lnTo>
                    <a:pt x="1998834" y="3342605"/>
                  </a:lnTo>
                  <a:lnTo>
                    <a:pt x="1949414" y="3399141"/>
                  </a:lnTo>
                  <a:lnTo>
                    <a:pt x="1446026" y="2869862"/>
                  </a:lnTo>
                  <a:close/>
                  <a:moveTo>
                    <a:pt x="3419308" y="2310302"/>
                  </a:moveTo>
                  <a:lnTo>
                    <a:pt x="4396772" y="3276587"/>
                  </a:lnTo>
                  <a:lnTo>
                    <a:pt x="4013101" y="3664699"/>
                  </a:lnTo>
                  <a:lnTo>
                    <a:pt x="3038542" y="2701284"/>
                  </a:lnTo>
                  <a:cubicBezTo>
                    <a:pt x="3198080" y="2608071"/>
                    <a:pt x="3329832" y="2472585"/>
                    <a:pt x="3419308" y="2310302"/>
                  </a:cubicBezTo>
                  <a:close/>
                  <a:moveTo>
                    <a:pt x="1409161" y="2231938"/>
                  </a:moveTo>
                  <a:lnTo>
                    <a:pt x="1466950" y="2235065"/>
                  </a:lnTo>
                  <a:lnTo>
                    <a:pt x="1526736" y="2243401"/>
                  </a:lnTo>
                  <a:lnTo>
                    <a:pt x="1577524" y="2256221"/>
                  </a:lnTo>
                  <a:cubicBezTo>
                    <a:pt x="1619586" y="2346568"/>
                    <a:pt x="1675232" y="2429215"/>
                    <a:pt x="1741977" y="2501641"/>
                  </a:cubicBezTo>
                  <a:lnTo>
                    <a:pt x="1379556" y="2883815"/>
                  </a:lnTo>
                  <a:lnTo>
                    <a:pt x="1831596" y="3351926"/>
                  </a:lnTo>
                  <a:lnTo>
                    <a:pt x="1798742" y="3383362"/>
                  </a:lnTo>
                  <a:lnTo>
                    <a:pt x="1748925" y="3420872"/>
                  </a:lnTo>
                  <a:lnTo>
                    <a:pt x="1696117" y="3453177"/>
                  </a:lnTo>
                  <a:lnTo>
                    <a:pt x="1641317" y="3481312"/>
                  </a:lnTo>
                  <a:lnTo>
                    <a:pt x="1584523" y="3502149"/>
                  </a:lnTo>
                  <a:lnTo>
                    <a:pt x="1526736" y="3515697"/>
                  </a:lnTo>
                  <a:lnTo>
                    <a:pt x="1466950" y="3525074"/>
                  </a:lnTo>
                  <a:lnTo>
                    <a:pt x="1409161" y="3528199"/>
                  </a:lnTo>
                  <a:lnTo>
                    <a:pt x="1349379" y="3525074"/>
                  </a:lnTo>
                  <a:lnTo>
                    <a:pt x="1291591" y="3515697"/>
                  </a:lnTo>
                  <a:lnTo>
                    <a:pt x="1232805" y="3502149"/>
                  </a:lnTo>
                  <a:lnTo>
                    <a:pt x="1176013" y="3481312"/>
                  </a:lnTo>
                  <a:lnTo>
                    <a:pt x="1121213" y="3453177"/>
                  </a:lnTo>
                  <a:lnTo>
                    <a:pt x="1069400" y="3420872"/>
                  </a:lnTo>
                  <a:lnTo>
                    <a:pt x="1019583" y="3383362"/>
                  </a:lnTo>
                  <a:lnTo>
                    <a:pt x="972753" y="3338554"/>
                  </a:lnTo>
                  <a:lnTo>
                    <a:pt x="929909" y="3289580"/>
                  </a:lnTo>
                  <a:lnTo>
                    <a:pt x="893042" y="3236436"/>
                  </a:lnTo>
                  <a:lnTo>
                    <a:pt x="862155" y="3181212"/>
                  </a:lnTo>
                  <a:lnTo>
                    <a:pt x="836250" y="3123899"/>
                  </a:lnTo>
                  <a:lnTo>
                    <a:pt x="817319" y="3064507"/>
                  </a:lnTo>
                  <a:lnTo>
                    <a:pt x="802373" y="3004069"/>
                  </a:lnTo>
                  <a:lnTo>
                    <a:pt x="793407" y="2941549"/>
                  </a:lnTo>
                  <a:lnTo>
                    <a:pt x="791414" y="2880071"/>
                  </a:lnTo>
                  <a:lnTo>
                    <a:pt x="793407" y="2817549"/>
                  </a:lnTo>
                  <a:lnTo>
                    <a:pt x="802373" y="2757113"/>
                  </a:lnTo>
                  <a:lnTo>
                    <a:pt x="817319" y="2695634"/>
                  </a:lnTo>
                  <a:lnTo>
                    <a:pt x="836250" y="2635197"/>
                  </a:lnTo>
                  <a:lnTo>
                    <a:pt x="862155" y="2578929"/>
                  </a:lnTo>
                  <a:lnTo>
                    <a:pt x="893042" y="2523701"/>
                  </a:lnTo>
                  <a:lnTo>
                    <a:pt x="929909" y="2470559"/>
                  </a:lnTo>
                  <a:lnTo>
                    <a:pt x="972753" y="2422628"/>
                  </a:lnTo>
                  <a:lnTo>
                    <a:pt x="1019583" y="2377820"/>
                  </a:lnTo>
                  <a:lnTo>
                    <a:pt x="1069400" y="2339265"/>
                  </a:lnTo>
                  <a:lnTo>
                    <a:pt x="1121213" y="2305921"/>
                  </a:lnTo>
                  <a:lnTo>
                    <a:pt x="1176013" y="2278829"/>
                  </a:lnTo>
                  <a:lnTo>
                    <a:pt x="1232805" y="2257988"/>
                  </a:lnTo>
                  <a:lnTo>
                    <a:pt x="1291591" y="2243401"/>
                  </a:lnTo>
                  <a:lnTo>
                    <a:pt x="1349379" y="2235065"/>
                  </a:lnTo>
                  <a:close/>
                  <a:moveTo>
                    <a:pt x="461210" y="1447239"/>
                  </a:moveTo>
                  <a:lnTo>
                    <a:pt x="739860" y="1447239"/>
                  </a:lnTo>
                  <a:lnTo>
                    <a:pt x="739860" y="1856055"/>
                  </a:lnTo>
                  <a:lnTo>
                    <a:pt x="461210" y="1856055"/>
                  </a:lnTo>
                  <a:close/>
                  <a:moveTo>
                    <a:pt x="1324380" y="1205700"/>
                  </a:moveTo>
                  <a:lnTo>
                    <a:pt x="1603030" y="1205700"/>
                  </a:lnTo>
                  <a:lnTo>
                    <a:pt x="1603030" y="1302566"/>
                  </a:lnTo>
                  <a:cubicBezTo>
                    <a:pt x="1520667" y="1451448"/>
                    <a:pt x="1473954" y="1622817"/>
                    <a:pt x="1473954" y="1805131"/>
                  </a:cubicBezTo>
                  <a:cubicBezTo>
                    <a:pt x="1473954" y="1822226"/>
                    <a:pt x="1474365" y="1839226"/>
                    <a:pt x="1476518" y="1856055"/>
                  </a:cubicBezTo>
                  <a:lnTo>
                    <a:pt x="1324380" y="1856055"/>
                  </a:lnTo>
                  <a:close/>
                  <a:moveTo>
                    <a:pt x="1706684" y="1148595"/>
                  </a:moveTo>
                  <a:lnTo>
                    <a:pt x="1668162" y="1200269"/>
                  </a:lnTo>
                  <a:cubicBezTo>
                    <a:pt x="1678510" y="1181216"/>
                    <a:pt x="1691405" y="1163943"/>
                    <a:pt x="1706684" y="1148595"/>
                  </a:cubicBezTo>
                  <a:close/>
                  <a:moveTo>
                    <a:pt x="2433965" y="1082569"/>
                  </a:moveTo>
                  <a:lnTo>
                    <a:pt x="2297389" y="1107642"/>
                  </a:lnTo>
                  <a:lnTo>
                    <a:pt x="2297389" y="1254650"/>
                  </a:lnTo>
                  <a:lnTo>
                    <a:pt x="2301560" y="2135295"/>
                  </a:lnTo>
                  <a:lnTo>
                    <a:pt x="1900814" y="2135295"/>
                  </a:lnTo>
                  <a:lnTo>
                    <a:pt x="1900814" y="1410370"/>
                  </a:lnTo>
                  <a:cubicBezTo>
                    <a:pt x="1828019" y="1521547"/>
                    <a:pt x="1786623" y="1654607"/>
                    <a:pt x="1786623" y="1797334"/>
                  </a:cubicBezTo>
                  <a:cubicBezTo>
                    <a:pt x="1786623" y="2196263"/>
                    <a:pt x="2110017" y="2519658"/>
                    <a:pt x="2508947" y="2519658"/>
                  </a:cubicBezTo>
                  <a:cubicBezTo>
                    <a:pt x="2907877" y="2519658"/>
                    <a:pt x="3231272" y="2196263"/>
                    <a:pt x="3231272" y="1797334"/>
                  </a:cubicBezTo>
                  <a:cubicBezTo>
                    <a:pt x="3231272" y="1516177"/>
                    <a:pt x="3070637" y="1272536"/>
                    <a:pt x="2834711" y="1155982"/>
                  </a:cubicBezTo>
                  <a:lnTo>
                    <a:pt x="2834711" y="2126888"/>
                  </a:lnTo>
                  <a:lnTo>
                    <a:pt x="2433965" y="2126888"/>
                  </a:lnTo>
                  <a:close/>
                  <a:moveTo>
                    <a:pt x="892794" y="1005697"/>
                  </a:moveTo>
                  <a:lnTo>
                    <a:pt x="1171444" y="1005697"/>
                  </a:lnTo>
                  <a:lnTo>
                    <a:pt x="1171444" y="1856055"/>
                  </a:lnTo>
                  <a:lnTo>
                    <a:pt x="892794" y="1856055"/>
                  </a:lnTo>
                  <a:close/>
                  <a:moveTo>
                    <a:pt x="3044451" y="912579"/>
                  </a:moveTo>
                  <a:cubicBezTo>
                    <a:pt x="3046712" y="913637"/>
                    <a:pt x="3048831" y="914931"/>
                    <a:pt x="3050808" y="916453"/>
                  </a:cubicBezTo>
                  <a:close/>
                  <a:moveTo>
                    <a:pt x="1787030" y="896624"/>
                  </a:moveTo>
                  <a:lnTo>
                    <a:pt x="2005647" y="896624"/>
                  </a:lnTo>
                  <a:cubicBezTo>
                    <a:pt x="1908330" y="950663"/>
                    <a:pt x="1820915" y="1020376"/>
                    <a:pt x="1747195" y="1102862"/>
                  </a:cubicBezTo>
                  <a:cubicBezTo>
                    <a:pt x="1758486" y="1086030"/>
                    <a:pt x="1772541" y="1071740"/>
                    <a:pt x="1787030" y="1057893"/>
                  </a:cubicBezTo>
                  <a:close/>
                  <a:moveTo>
                    <a:pt x="2136269" y="835341"/>
                  </a:moveTo>
                  <a:cubicBezTo>
                    <a:pt x="2120983" y="840178"/>
                    <a:pt x="2106246" y="846327"/>
                    <a:pt x="2091974" y="853455"/>
                  </a:cubicBezTo>
                  <a:cubicBezTo>
                    <a:pt x="2105843" y="845389"/>
                    <a:pt x="2120627" y="839273"/>
                    <a:pt x="2136269" y="835341"/>
                  </a:cubicBezTo>
                  <a:close/>
                  <a:moveTo>
                    <a:pt x="2511958" y="786762"/>
                  </a:moveTo>
                  <a:cubicBezTo>
                    <a:pt x="3072620" y="786762"/>
                    <a:pt x="3527126" y="1242701"/>
                    <a:pt x="3527126" y="1805131"/>
                  </a:cubicBezTo>
                  <a:cubicBezTo>
                    <a:pt x="3527126" y="2367561"/>
                    <a:pt x="3072620" y="2823500"/>
                    <a:pt x="2511958" y="2823500"/>
                  </a:cubicBezTo>
                  <a:cubicBezTo>
                    <a:pt x="1951296" y="2823500"/>
                    <a:pt x="1496790" y="2367561"/>
                    <a:pt x="1496790" y="1805131"/>
                  </a:cubicBezTo>
                  <a:cubicBezTo>
                    <a:pt x="1496790" y="1242701"/>
                    <a:pt x="1951296" y="786762"/>
                    <a:pt x="2511958" y="786762"/>
                  </a:cubicBezTo>
                  <a:close/>
                  <a:moveTo>
                    <a:pt x="1674679" y="377937"/>
                  </a:moveTo>
                  <a:lnTo>
                    <a:pt x="1767684" y="377937"/>
                  </a:lnTo>
                  <a:lnTo>
                    <a:pt x="1767684" y="584477"/>
                  </a:lnTo>
                  <a:lnTo>
                    <a:pt x="1674679" y="584477"/>
                  </a:lnTo>
                  <a:close/>
                  <a:moveTo>
                    <a:pt x="1510757" y="377937"/>
                  </a:moveTo>
                  <a:lnTo>
                    <a:pt x="1603762" y="377937"/>
                  </a:lnTo>
                  <a:lnTo>
                    <a:pt x="1603762" y="584477"/>
                  </a:lnTo>
                  <a:lnTo>
                    <a:pt x="1510757" y="584477"/>
                  </a:lnTo>
                  <a:close/>
                  <a:moveTo>
                    <a:pt x="1346833" y="377937"/>
                  </a:moveTo>
                  <a:lnTo>
                    <a:pt x="1439838" y="377937"/>
                  </a:lnTo>
                  <a:lnTo>
                    <a:pt x="1439838" y="584477"/>
                  </a:lnTo>
                  <a:lnTo>
                    <a:pt x="1346833" y="584477"/>
                  </a:lnTo>
                  <a:close/>
                  <a:moveTo>
                    <a:pt x="1182909" y="377937"/>
                  </a:moveTo>
                  <a:lnTo>
                    <a:pt x="1275914" y="377937"/>
                  </a:lnTo>
                  <a:lnTo>
                    <a:pt x="1275914" y="584477"/>
                  </a:lnTo>
                  <a:lnTo>
                    <a:pt x="1182909" y="584477"/>
                  </a:lnTo>
                  <a:close/>
                  <a:moveTo>
                    <a:pt x="1018985" y="377937"/>
                  </a:moveTo>
                  <a:lnTo>
                    <a:pt x="1111990" y="377937"/>
                  </a:lnTo>
                  <a:lnTo>
                    <a:pt x="1111990" y="584477"/>
                  </a:lnTo>
                  <a:lnTo>
                    <a:pt x="1018985" y="584477"/>
                  </a:lnTo>
                  <a:close/>
                  <a:moveTo>
                    <a:pt x="855062" y="377937"/>
                  </a:moveTo>
                  <a:lnTo>
                    <a:pt x="948067" y="377937"/>
                  </a:lnTo>
                  <a:lnTo>
                    <a:pt x="948067" y="584477"/>
                  </a:lnTo>
                  <a:lnTo>
                    <a:pt x="855062" y="584477"/>
                  </a:lnTo>
                  <a:close/>
                  <a:moveTo>
                    <a:pt x="691138" y="377937"/>
                  </a:moveTo>
                  <a:lnTo>
                    <a:pt x="784143" y="377937"/>
                  </a:lnTo>
                  <a:lnTo>
                    <a:pt x="784143" y="584477"/>
                  </a:lnTo>
                  <a:lnTo>
                    <a:pt x="691138" y="584477"/>
                  </a:lnTo>
                  <a:close/>
                  <a:moveTo>
                    <a:pt x="527214" y="377937"/>
                  </a:moveTo>
                  <a:lnTo>
                    <a:pt x="620219" y="377937"/>
                  </a:lnTo>
                  <a:lnTo>
                    <a:pt x="620219" y="584477"/>
                  </a:lnTo>
                  <a:lnTo>
                    <a:pt x="527214" y="584477"/>
                  </a:lnTo>
                  <a:close/>
                  <a:moveTo>
                    <a:pt x="0" y="0"/>
                  </a:moveTo>
                  <a:lnTo>
                    <a:pt x="2914602" y="0"/>
                  </a:lnTo>
                  <a:lnTo>
                    <a:pt x="2914602" y="845237"/>
                  </a:lnTo>
                  <a:cubicBezTo>
                    <a:pt x="2790810" y="792848"/>
                    <a:pt x="2654751" y="763926"/>
                    <a:pt x="2511958" y="763926"/>
                  </a:cubicBezTo>
                  <a:cubicBezTo>
                    <a:pt x="2411521" y="763926"/>
                    <a:pt x="2314415" y="778235"/>
                    <a:pt x="2222782" y="805708"/>
                  </a:cubicBezTo>
                  <a:lnTo>
                    <a:pt x="2222782" y="653320"/>
                  </a:lnTo>
                  <a:lnTo>
                    <a:pt x="2501432" y="653320"/>
                  </a:lnTo>
                  <a:lnTo>
                    <a:pt x="2501432" y="763569"/>
                  </a:lnTo>
                  <a:cubicBezTo>
                    <a:pt x="2503932" y="762821"/>
                    <a:pt x="2506440" y="762810"/>
                    <a:pt x="2508947" y="762810"/>
                  </a:cubicBezTo>
                  <a:cubicBezTo>
                    <a:pt x="2581363" y="762810"/>
                    <a:pt x="2652040" y="770251"/>
                    <a:pt x="2720199" y="784685"/>
                  </a:cubicBezTo>
                  <a:lnTo>
                    <a:pt x="2720199" y="194403"/>
                  </a:lnTo>
                  <a:lnTo>
                    <a:pt x="194403" y="194403"/>
                  </a:lnTo>
                  <a:lnTo>
                    <a:pt x="194403" y="3620202"/>
                  </a:lnTo>
                  <a:lnTo>
                    <a:pt x="2720199" y="3620202"/>
                  </a:lnTo>
                  <a:lnTo>
                    <a:pt x="2720199" y="2915468"/>
                  </a:lnTo>
                  <a:cubicBezTo>
                    <a:pt x="2788410" y="2909632"/>
                    <a:pt x="2853714" y="2891807"/>
                    <a:pt x="2914602" y="2863549"/>
                  </a:cubicBezTo>
                  <a:lnTo>
                    <a:pt x="2914602" y="3814604"/>
                  </a:lnTo>
                  <a:lnTo>
                    <a:pt x="0" y="3814604"/>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46" name="Group 145">
            <a:extLst>
              <a:ext uri="{FF2B5EF4-FFF2-40B4-BE49-F238E27FC236}">
                <a16:creationId xmlns:a16="http://schemas.microsoft.com/office/drawing/2014/main" id="{F17540F0-1445-4390-AC24-50889CEC4FCB}"/>
              </a:ext>
            </a:extLst>
          </p:cNvPr>
          <p:cNvGrpSpPr/>
          <p:nvPr/>
        </p:nvGrpSpPr>
        <p:grpSpPr>
          <a:xfrm>
            <a:off x="3924186" y="2918753"/>
            <a:ext cx="1219412" cy="694607"/>
            <a:chOff x="9592770" y="2881079"/>
            <a:chExt cx="1829318" cy="914659"/>
          </a:xfrm>
        </p:grpSpPr>
        <p:sp>
          <p:nvSpPr>
            <p:cNvPr id="148" name="Rectangle 147">
              <a:extLst>
                <a:ext uri="{FF2B5EF4-FFF2-40B4-BE49-F238E27FC236}">
                  <a16:creationId xmlns:a16="http://schemas.microsoft.com/office/drawing/2014/main" id="{23F4FAD3-5E5B-448B-81AF-1F6DE58FEEDA}"/>
                </a:ext>
              </a:extLst>
            </p:cNvPr>
            <p:cNvSpPr/>
            <p:nvPr/>
          </p:nvSpPr>
          <p:spPr bwMode="auto">
            <a:xfrm>
              <a:off x="9592770" y="2881079"/>
              <a:ext cx="1829318" cy="914659"/>
            </a:xfrm>
            <a:prstGeom prst="rect">
              <a:avLst/>
            </a:prstGeom>
            <a:solidFill>
              <a:schemeClr val="bg2"/>
            </a:solidFill>
            <a:ln w="1905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6" rIns="0" bIns="149132" numCol="1" spcCol="0" rtlCol="0" fromWordArt="0" anchor="t" anchorCtr="0" forceAA="0" compatLnSpc="1">
              <a:prstTxWarp prst="textNoShape">
                <a:avLst/>
              </a:prstTxWarp>
              <a:noAutofit/>
            </a:bodyPr>
            <a:lstStyle/>
            <a:p>
              <a:pPr algn="ctr" defTabSz="791779">
                <a:lnSpc>
                  <a:spcPct val="90000"/>
                </a:lnSpc>
                <a:defRPr/>
              </a:pPr>
              <a:endParaRPr lang="en-US" kern="0" dirty="0">
                <a:solidFill>
                  <a:schemeClr val="tx1"/>
                </a:solidFill>
                <a:latin typeface="Segoe UI"/>
              </a:endParaRPr>
            </a:p>
          </p:txBody>
        </p:sp>
        <p:sp>
          <p:nvSpPr>
            <p:cNvPr id="150" name="Oval 149">
              <a:extLst>
                <a:ext uri="{FF2B5EF4-FFF2-40B4-BE49-F238E27FC236}">
                  <a16:creationId xmlns:a16="http://schemas.microsoft.com/office/drawing/2014/main" id="{6C4186C5-CA67-4178-9055-F5AAD2125970}"/>
                </a:ext>
              </a:extLst>
            </p:cNvPr>
            <p:cNvSpPr/>
            <p:nvPr/>
          </p:nvSpPr>
          <p:spPr>
            <a:xfrm>
              <a:off x="10347265" y="3371510"/>
              <a:ext cx="286591" cy="73143"/>
            </a:xfrm>
            <a:prstGeom prst="ellipse">
              <a:avLst/>
            </a:prstGeom>
            <a:solidFill>
              <a:srgbClr val="F08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51" name="Freeform 172">
              <a:extLst>
                <a:ext uri="{FF2B5EF4-FFF2-40B4-BE49-F238E27FC236}">
                  <a16:creationId xmlns:a16="http://schemas.microsoft.com/office/drawing/2014/main" id="{B26E28DC-6E97-4455-9E97-EFA2C1709B0B}"/>
                </a:ext>
              </a:extLst>
            </p:cNvPr>
            <p:cNvSpPr>
              <a:spLocks noChangeArrowheads="1"/>
            </p:cNvSpPr>
            <p:nvPr/>
          </p:nvSpPr>
          <p:spPr bwMode="auto">
            <a:xfrm>
              <a:off x="10135610" y="3049989"/>
              <a:ext cx="743637" cy="582256"/>
            </a:xfrm>
            <a:custGeom>
              <a:avLst/>
              <a:gdLst>
                <a:gd name="connsiteX0" fmla="*/ 791851 w 1180643"/>
                <a:gd name="connsiteY0" fmla="*/ 0 h 981854"/>
                <a:gd name="connsiteX1" fmla="*/ 1013448 w 1180643"/>
                <a:gd name="connsiteY1" fmla="*/ 0 h 981854"/>
                <a:gd name="connsiteX2" fmla="*/ 1013448 w 1180643"/>
                <a:gd name="connsiteY2" fmla="*/ 148707 h 981854"/>
                <a:gd name="connsiteX3" fmla="*/ 1180643 w 1180643"/>
                <a:gd name="connsiteY3" fmla="*/ 148707 h 981854"/>
                <a:gd name="connsiteX4" fmla="*/ 1180643 w 1180643"/>
                <a:gd name="connsiteY4" fmla="*/ 186336 h 981854"/>
                <a:gd name="connsiteX5" fmla="*/ 1107702 w 1180643"/>
                <a:gd name="connsiteY5" fmla="*/ 186336 h 981854"/>
                <a:gd name="connsiteX6" fmla="*/ 1107702 w 1180643"/>
                <a:gd name="connsiteY6" fmla="*/ 981854 h 981854"/>
                <a:gd name="connsiteX7" fmla="*/ 33753 w 1180643"/>
                <a:gd name="connsiteY7" fmla="*/ 981854 h 981854"/>
                <a:gd name="connsiteX8" fmla="*/ 33753 w 1180643"/>
                <a:gd name="connsiteY8" fmla="*/ 186336 h 981854"/>
                <a:gd name="connsiteX9" fmla="*/ 0 w 1180643"/>
                <a:gd name="connsiteY9" fmla="*/ 186336 h 981854"/>
                <a:gd name="connsiteX10" fmla="*/ 0 w 1180643"/>
                <a:gd name="connsiteY10" fmla="*/ 148707 h 981854"/>
                <a:gd name="connsiteX11" fmla="*/ 791851 w 1180643"/>
                <a:gd name="connsiteY11" fmla="*/ 148707 h 98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0643" h="981854">
                  <a:moveTo>
                    <a:pt x="791851" y="0"/>
                  </a:moveTo>
                  <a:lnTo>
                    <a:pt x="1013448" y="0"/>
                  </a:lnTo>
                  <a:lnTo>
                    <a:pt x="1013448" y="148707"/>
                  </a:lnTo>
                  <a:lnTo>
                    <a:pt x="1180643" y="148707"/>
                  </a:lnTo>
                  <a:lnTo>
                    <a:pt x="1180643" y="186336"/>
                  </a:lnTo>
                  <a:lnTo>
                    <a:pt x="1107702" y="186336"/>
                  </a:lnTo>
                  <a:lnTo>
                    <a:pt x="1107702" y="981854"/>
                  </a:lnTo>
                  <a:lnTo>
                    <a:pt x="33753" y="981854"/>
                  </a:lnTo>
                  <a:lnTo>
                    <a:pt x="33753" y="186336"/>
                  </a:lnTo>
                  <a:lnTo>
                    <a:pt x="0" y="186336"/>
                  </a:lnTo>
                  <a:lnTo>
                    <a:pt x="0" y="148707"/>
                  </a:lnTo>
                  <a:lnTo>
                    <a:pt x="791851" y="148707"/>
                  </a:lnTo>
                  <a:close/>
                </a:path>
              </a:pathLst>
            </a:custGeom>
            <a:solidFill>
              <a:schemeClr val="bg2"/>
            </a:solidFill>
            <a:ln>
              <a:solidFill>
                <a:schemeClr val="tx2"/>
              </a:solidFill>
            </a:ln>
            <a:extLst/>
          </p:spPr>
          <p:txBody>
            <a:bodyPr vert="horz" wrap="square" lIns="87855" tIns="43927" rIns="87855" bIns="43927"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418">
                <a:defRPr/>
              </a:pPr>
              <a:endParaRPr lang="en-US" sz="1730" dirty="0">
                <a:solidFill>
                  <a:prstClr val="black"/>
                </a:solidFill>
                <a:latin typeface="Segoe UI"/>
              </a:endParaRPr>
            </a:p>
          </p:txBody>
        </p:sp>
        <p:sp>
          <p:nvSpPr>
            <p:cNvPr id="152" name="icon  BINARY">
              <a:extLst>
                <a:ext uri="{FF2B5EF4-FFF2-40B4-BE49-F238E27FC236}">
                  <a16:creationId xmlns:a16="http://schemas.microsoft.com/office/drawing/2014/main" id="{E4141205-6545-4AD4-B387-16A9BE180C60}"/>
                </a:ext>
              </a:extLst>
            </p:cNvPr>
            <p:cNvSpPr>
              <a:spLocks noChangeAspect="1" noEditPoints="1"/>
            </p:cNvSpPr>
            <p:nvPr/>
          </p:nvSpPr>
          <p:spPr bwMode="auto">
            <a:xfrm>
              <a:off x="10264402" y="3223945"/>
              <a:ext cx="436297" cy="358055"/>
            </a:xfrm>
            <a:custGeom>
              <a:avLst/>
              <a:gdLst>
                <a:gd name="T0" fmla="*/ 64 w 275"/>
                <a:gd name="T1" fmla="*/ 55 h 226"/>
                <a:gd name="T2" fmla="*/ 65 w 275"/>
                <a:gd name="T3" fmla="*/ 0 h 226"/>
                <a:gd name="T4" fmla="*/ 64 w 275"/>
                <a:gd name="T5" fmla="*/ 9 h 226"/>
                <a:gd name="T6" fmla="*/ 72 w 275"/>
                <a:gd name="T7" fmla="*/ 28 h 226"/>
                <a:gd name="T8" fmla="*/ 96 w 275"/>
                <a:gd name="T9" fmla="*/ 45 h 226"/>
                <a:gd name="T10" fmla="*/ 96 w 275"/>
                <a:gd name="T11" fmla="*/ 15 h 226"/>
                <a:gd name="T12" fmla="*/ 119 w 275"/>
                <a:gd name="T13" fmla="*/ 45 h 226"/>
                <a:gd name="T14" fmla="*/ 178 w 275"/>
                <a:gd name="T15" fmla="*/ 54 h 226"/>
                <a:gd name="T16" fmla="*/ 155 w 275"/>
                <a:gd name="T17" fmla="*/ 45 h 226"/>
                <a:gd name="T18" fmla="*/ 144 w 275"/>
                <a:gd name="T19" fmla="*/ 5 h 226"/>
                <a:gd name="T20" fmla="*/ 178 w 275"/>
                <a:gd name="T21" fmla="*/ 45 h 226"/>
                <a:gd name="T22" fmla="*/ 222 w 275"/>
                <a:gd name="T23" fmla="*/ 48 h 226"/>
                <a:gd name="T24" fmla="*/ 194 w 275"/>
                <a:gd name="T25" fmla="*/ 7 h 226"/>
                <a:gd name="T26" fmla="*/ 215 w 275"/>
                <a:gd name="T27" fmla="*/ 28 h 226"/>
                <a:gd name="T28" fmla="*/ 208 w 275"/>
                <a:gd name="T29" fmla="*/ 46 h 226"/>
                <a:gd name="T30" fmla="*/ 269 w 275"/>
                <a:gd name="T31" fmla="*/ 48 h 226"/>
                <a:gd name="T32" fmla="*/ 242 w 275"/>
                <a:gd name="T33" fmla="*/ 7 h 226"/>
                <a:gd name="T34" fmla="*/ 263 w 275"/>
                <a:gd name="T35" fmla="*/ 28 h 226"/>
                <a:gd name="T36" fmla="*/ 256 w 275"/>
                <a:gd name="T37" fmla="*/ 46 h 226"/>
                <a:gd name="T38" fmla="*/ 0 w 275"/>
                <a:gd name="T39" fmla="*/ 140 h 226"/>
                <a:gd name="T40" fmla="*/ 11 w 275"/>
                <a:gd name="T41" fmla="*/ 98 h 226"/>
                <a:gd name="T42" fmla="*/ 23 w 275"/>
                <a:gd name="T43" fmla="*/ 85 h 226"/>
                <a:gd name="T44" fmla="*/ 34 w 275"/>
                <a:gd name="T45" fmla="*/ 140 h 226"/>
                <a:gd name="T46" fmla="*/ 64 w 275"/>
                <a:gd name="T47" fmla="*/ 141 h 226"/>
                <a:gd name="T48" fmla="*/ 65 w 275"/>
                <a:gd name="T49" fmla="*/ 85 h 226"/>
                <a:gd name="T50" fmla="*/ 64 w 275"/>
                <a:gd name="T51" fmla="*/ 94 h 226"/>
                <a:gd name="T52" fmla="*/ 71 w 275"/>
                <a:gd name="T53" fmla="*/ 113 h 226"/>
                <a:gd name="T54" fmla="*/ 111 w 275"/>
                <a:gd name="T55" fmla="*/ 141 h 226"/>
                <a:gd name="T56" fmla="*/ 112 w 275"/>
                <a:gd name="T57" fmla="*/ 85 h 226"/>
                <a:gd name="T58" fmla="*/ 112 w 275"/>
                <a:gd name="T59" fmla="*/ 94 h 226"/>
                <a:gd name="T60" fmla="*/ 119 w 275"/>
                <a:gd name="T61" fmla="*/ 113 h 226"/>
                <a:gd name="T62" fmla="*/ 145 w 275"/>
                <a:gd name="T63" fmla="*/ 130 h 226"/>
                <a:gd name="T64" fmla="*/ 144 w 275"/>
                <a:gd name="T65" fmla="*/ 100 h 226"/>
                <a:gd name="T66" fmla="*/ 167 w 275"/>
                <a:gd name="T67" fmla="*/ 130 h 226"/>
                <a:gd name="T68" fmla="*/ 227 w 275"/>
                <a:gd name="T69" fmla="*/ 113 h 226"/>
                <a:gd name="T70" fmla="*/ 188 w 275"/>
                <a:gd name="T71" fmla="*/ 115 h 226"/>
                <a:gd name="T72" fmla="*/ 227 w 275"/>
                <a:gd name="T73" fmla="*/ 113 h 226"/>
                <a:gd name="T74" fmla="*/ 200 w 275"/>
                <a:gd name="T75" fmla="*/ 113 h 226"/>
                <a:gd name="T76" fmla="*/ 83 w 275"/>
                <a:gd name="T77" fmla="*/ 199 h 226"/>
                <a:gd name="T78" fmla="*/ 45 w 275"/>
                <a:gd name="T79" fmla="*/ 200 h 226"/>
                <a:gd name="T80" fmla="*/ 83 w 275"/>
                <a:gd name="T81" fmla="*/ 199 h 226"/>
                <a:gd name="T82" fmla="*/ 56 w 275"/>
                <a:gd name="T83" fmla="*/ 200 h 226"/>
                <a:gd name="T84" fmla="*/ 132 w 275"/>
                <a:gd name="T85" fmla="*/ 199 h 226"/>
                <a:gd name="T86" fmla="*/ 93 w 275"/>
                <a:gd name="T87" fmla="*/ 200 h 226"/>
                <a:gd name="T88" fmla="*/ 132 w 275"/>
                <a:gd name="T89" fmla="*/ 199 h 226"/>
                <a:gd name="T90" fmla="*/ 105 w 275"/>
                <a:gd name="T91" fmla="*/ 200 h 226"/>
                <a:gd name="T92" fmla="*/ 178 w 275"/>
                <a:gd name="T93" fmla="*/ 225 h 226"/>
                <a:gd name="T94" fmla="*/ 155 w 275"/>
                <a:gd name="T95" fmla="*/ 216 h 226"/>
                <a:gd name="T96" fmla="*/ 144 w 275"/>
                <a:gd name="T97" fmla="*/ 176 h 226"/>
                <a:gd name="T98" fmla="*/ 178 w 275"/>
                <a:gd name="T99" fmla="*/ 216 h 226"/>
                <a:gd name="T100" fmla="*/ 222 w 275"/>
                <a:gd name="T101" fmla="*/ 220 h 226"/>
                <a:gd name="T102" fmla="*/ 194 w 275"/>
                <a:gd name="T103" fmla="*/ 178 h 226"/>
                <a:gd name="T104" fmla="*/ 215 w 275"/>
                <a:gd name="T105" fmla="*/ 199 h 226"/>
                <a:gd name="T106" fmla="*/ 208 w 275"/>
                <a:gd name="T107" fmla="*/ 218 h 226"/>
                <a:gd name="T108" fmla="*/ 240 w 275"/>
                <a:gd name="T109" fmla="*/ 225 h 226"/>
                <a:gd name="T110" fmla="*/ 252 w 275"/>
                <a:gd name="T111" fmla="*/ 183 h 226"/>
                <a:gd name="T112" fmla="*/ 263 w 275"/>
                <a:gd name="T113" fmla="*/ 172 h 226"/>
                <a:gd name="T114" fmla="*/ 274 w 275"/>
                <a:gd name="T115" fmla="*/ 22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5" h="226">
                  <a:moveTo>
                    <a:pt x="83" y="27"/>
                  </a:moveTo>
                  <a:cubicBezTo>
                    <a:pt x="83" y="36"/>
                    <a:pt x="82" y="44"/>
                    <a:pt x="78" y="48"/>
                  </a:cubicBezTo>
                  <a:cubicBezTo>
                    <a:pt x="75" y="53"/>
                    <a:pt x="70" y="55"/>
                    <a:pt x="64" y="55"/>
                  </a:cubicBezTo>
                  <a:cubicBezTo>
                    <a:pt x="51" y="55"/>
                    <a:pt x="45" y="46"/>
                    <a:pt x="45" y="28"/>
                  </a:cubicBezTo>
                  <a:cubicBezTo>
                    <a:pt x="45" y="19"/>
                    <a:pt x="46" y="13"/>
                    <a:pt x="51" y="7"/>
                  </a:cubicBezTo>
                  <a:cubicBezTo>
                    <a:pt x="54" y="3"/>
                    <a:pt x="58" y="0"/>
                    <a:pt x="65" y="0"/>
                  </a:cubicBezTo>
                  <a:cubicBezTo>
                    <a:pt x="77" y="0"/>
                    <a:pt x="83" y="9"/>
                    <a:pt x="83" y="27"/>
                  </a:cubicBezTo>
                  <a:moveTo>
                    <a:pt x="72" y="28"/>
                  </a:moveTo>
                  <a:cubicBezTo>
                    <a:pt x="72" y="16"/>
                    <a:pt x="68" y="9"/>
                    <a:pt x="64" y="9"/>
                  </a:cubicBezTo>
                  <a:cubicBezTo>
                    <a:pt x="60" y="9"/>
                    <a:pt x="56" y="16"/>
                    <a:pt x="56" y="28"/>
                  </a:cubicBezTo>
                  <a:cubicBezTo>
                    <a:pt x="56" y="41"/>
                    <a:pt x="60" y="46"/>
                    <a:pt x="64" y="46"/>
                  </a:cubicBezTo>
                  <a:cubicBezTo>
                    <a:pt x="68" y="46"/>
                    <a:pt x="72" y="41"/>
                    <a:pt x="72" y="28"/>
                  </a:cubicBezTo>
                  <a:moveTo>
                    <a:pt x="129" y="54"/>
                  </a:moveTo>
                  <a:cubicBezTo>
                    <a:pt x="96" y="54"/>
                    <a:pt x="96" y="54"/>
                    <a:pt x="96" y="54"/>
                  </a:cubicBezTo>
                  <a:cubicBezTo>
                    <a:pt x="96" y="45"/>
                    <a:pt x="96" y="45"/>
                    <a:pt x="96" y="45"/>
                  </a:cubicBezTo>
                  <a:cubicBezTo>
                    <a:pt x="107" y="45"/>
                    <a:pt x="107" y="45"/>
                    <a:pt x="107" y="45"/>
                  </a:cubicBezTo>
                  <a:cubicBezTo>
                    <a:pt x="107" y="11"/>
                    <a:pt x="107" y="11"/>
                    <a:pt x="107" y="11"/>
                  </a:cubicBezTo>
                  <a:cubicBezTo>
                    <a:pt x="96" y="15"/>
                    <a:pt x="96" y="15"/>
                    <a:pt x="96" y="15"/>
                  </a:cubicBezTo>
                  <a:cubicBezTo>
                    <a:pt x="96" y="5"/>
                    <a:pt x="96" y="5"/>
                    <a:pt x="96" y="5"/>
                  </a:cubicBezTo>
                  <a:cubicBezTo>
                    <a:pt x="119" y="0"/>
                    <a:pt x="119" y="0"/>
                    <a:pt x="119" y="0"/>
                  </a:cubicBezTo>
                  <a:cubicBezTo>
                    <a:pt x="119" y="45"/>
                    <a:pt x="119" y="45"/>
                    <a:pt x="119" y="45"/>
                  </a:cubicBezTo>
                  <a:cubicBezTo>
                    <a:pt x="129" y="45"/>
                    <a:pt x="129" y="45"/>
                    <a:pt x="129" y="45"/>
                  </a:cubicBezTo>
                  <a:lnTo>
                    <a:pt x="129" y="54"/>
                  </a:lnTo>
                  <a:close/>
                  <a:moveTo>
                    <a:pt x="178" y="54"/>
                  </a:moveTo>
                  <a:cubicBezTo>
                    <a:pt x="144" y="54"/>
                    <a:pt x="144" y="54"/>
                    <a:pt x="144" y="54"/>
                  </a:cubicBezTo>
                  <a:cubicBezTo>
                    <a:pt x="144" y="45"/>
                    <a:pt x="144" y="45"/>
                    <a:pt x="144" y="45"/>
                  </a:cubicBezTo>
                  <a:cubicBezTo>
                    <a:pt x="155" y="45"/>
                    <a:pt x="155" y="45"/>
                    <a:pt x="155" y="45"/>
                  </a:cubicBezTo>
                  <a:cubicBezTo>
                    <a:pt x="155" y="11"/>
                    <a:pt x="155" y="11"/>
                    <a:pt x="155" y="11"/>
                  </a:cubicBezTo>
                  <a:cubicBezTo>
                    <a:pt x="144" y="15"/>
                    <a:pt x="144" y="15"/>
                    <a:pt x="144" y="15"/>
                  </a:cubicBezTo>
                  <a:cubicBezTo>
                    <a:pt x="144" y="5"/>
                    <a:pt x="144" y="5"/>
                    <a:pt x="144" y="5"/>
                  </a:cubicBezTo>
                  <a:cubicBezTo>
                    <a:pt x="167" y="0"/>
                    <a:pt x="167" y="0"/>
                    <a:pt x="167" y="0"/>
                  </a:cubicBezTo>
                  <a:cubicBezTo>
                    <a:pt x="167" y="45"/>
                    <a:pt x="167" y="45"/>
                    <a:pt x="167" y="45"/>
                  </a:cubicBezTo>
                  <a:cubicBezTo>
                    <a:pt x="178" y="45"/>
                    <a:pt x="178" y="45"/>
                    <a:pt x="178" y="45"/>
                  </a:cubicBezTo>
                  <a:lnTo>
                    <a:pt x="178" y="54"/>
                  </a:lnTo>
                  <a:close/>
                  <a:moveTo>
                    <a:pt x="227" y="27"/>
                  </a:moveTo>
                  <a:cubicBezTo>
                    <a:pt x="227" y="36"/>
                    <a:pt x="225" y="44"/>
                    <a:pt x="222" y="48"/>
                  </a:cubicBezTo>
                  <a:cubicBezTo>
                    <a:pt x="218" y="53"/>
                    <a:pt x="214" y="55"/>
                    <a:pt x="207" y="55"/>
                  </a:cubicBezTo>
                  <a:cubicBezTo>
                    <a:pt x="195" y="55"/>
                    <a:pt x="188" y="46"/>
                    <a:pt x="188" y="28"/>
                  </a:cubicBezTo>
                  <a:cubicBezTo>
                    <a:pt x="188" y="19"/>
                    <a:pt x="191" y="13"/>
                    <a:pt x="194" y="7"/>
                  </a:cubicBezTo>
                  <a:cubicBezTo>
                    <a:pt x="197" y="3"/>
                    <a:pt x="203" y="0"/>
                    <a:pt x="208" y="0"/>
                  </a:cubicBezTo>
                  <a:cubicBezTo>
                    <a:pt x="220" y="0"/>
                    <a:pt x="227" y="9"/>
                    <a:pt x="227" y="27"/>
                  </a:cubicBezTo>
                  <a:moveTo>
                    <a:pt x="215" y="28"/>
                  </a:moveTo>
                  <a:cubicBezTo>
                    <a:pt x="215" y="16"/>
                    <a:pt x="213" y="9"/>
                    <a:pt x="208" y="9"/>
                  </a:cubicBezTo>
                  <a:cubicBezTo>
                    <a:pt x="203" y="9"/>
                    <a:pt x="200" y="16"/>
                    <a:pt x="200" y="28"/>
                  </a:cubicBezTo>
                  <a:cubicBezTo>
                    <a:pt x="200" y="41"/>
                    <a:pt x="203" y="46"/>
                    <a:pt x="208" y="46"/>
                  </a:cubicBezTo>
                  <a:cubicBezTo>
                    <a:pt x="213" y="46"/>
                    <a:pt x="215" y="41"/>
                    <a:pt x="215" y="28"/>
                  </a:cubicBezTo>
                  <a:moveTo>
                    <a:pt x="275" y="27"/>
                  </a:moveTo>
                  <a:cubicBezTo>
                    <a:pt x="275" y="36"/>
                    <a:pt x="274" y="44"/>
                    <a:pt x="269" y="48"/>
                  </a:cubicBezTo>
                  <a:cubicBezTo>
                    <a:pt x="266" y="53"/>
                    <a:pt x="262" y="55"/>
                    <a:pt x="256" y="55"/>
                  </a:cubicBezTo>
                  <a:cubicBezTo>
                    <a:pt x="243" y="55"/>
                    <a:pt x="236" y="46"/>
                    <a:pt x="236" y="28"/>
                  </a:cubicBezTo>
                  <a:cubicBezTo>
                    <a:pt x="236" y="19"/>
                    <a:pt x="238" y="13"/>
                    <a:pt x="242" y="7"/>
                  </a:cubicBezTo>
                  <a:cubicBezTo>
                    <a:pt x="245" y="3"/>
                    <a:pt x="250" y="0"/>
                    <a:pt x="256" y="0"/>
                  </a:cubicBezTo>
                  <a:cubicBezTo>
                    <a:pt x="269" y="0"/>
                    <a:pt x="275" y="9"/>
                    <a:pt x="275" y="27"/>
                  </a:cubicBezTo>
                  <a:moveTo>
                    <a:pt x="263" y="28"/>
                  </a:moveTo>
                  <a:cubicBezTo>
                    <a:pt x="263" y="16"/>
                    <a:pt x="260" y="9"/>
                    <a:pt x="256" y="9"/>
                  </a:cubicBezTo>
                  <a:cubicBezTo>
                    <a:pt x="250" y="9"/>
                    <a:pt x="248" y="16"/>
                    <a:pt x="248" y="28"/>
                  </a:cubicBezTo>
                  <a:cubicBezTo>
                    <a:pt x="248" y="41"/>
                    <a:pt x="250" y="46"/>
                    <a:pt x="256" y="46"/>
                  </a:cubicBezTo>
                  <a:cubicBezTo>
                    <a:pt x="260" y="46"/>
                    <a:pt x="263" y="41"/>
                    <a:pt x="263" y="28"/>
                  </a:cubicBezTo>
                  <a:moveTo>
                    <a:pt x="34" y="140"/>
                  </a:moveTo>
                  <a:cubicBezTo>
                    <a:pt x="0" y="140"/>
                    <a:pt x="0" y="140"/>
                    <a:pt x="0" y="140"/>
                  </a:cubicBezTo>
                  <a:cubicBezTo>
                    <a:pt x="0" y="130"/>
                    <a:pt x="0" y="130"/>
                    <a:pt x="0" y="130"/>
                  </a:cubicBezTo>
                  <a:cubicBezTo>
                    <a:pt x="11" y="130"/>
                    <a:pt x="11" y="130"/>
                    <a:pt x="11" y="130"/>
                  </a:cubicBezTo>
                  <a:cubicBezTo>
                    <a:pt x="11" y="98"/>
                    <a:pt x="11" y="98"/>
                    <a:pt x="11" y="98"/>
                  </a:cubicBezTo>
                  <a:cubicBezTo>
                    <a:pt x="0" y="100"/>
                    <a:pt x="0" y="100"/>
                    <a:pt x="0" y="100"/>
                  </a:cubicBezTo>
                  <a:cubicBezTo>
                    <a:pt x="0" y="90"/>
                    <a:pt x="0" y="90"/>
                    <a:pt x="0" y="90"/>
                  </a:cubicBezTo>
                  <a:cubicBezTo>
                    <a:pt x="23" y="85"/>
                    <a:pt x="23" y="85"/>
                    <a:pt x="23" y="85"/>
                  </a:cubicBezTo>
                  <a:cubicBezTo>
                    <a:pt x="23" y="130"/>
                    <a:pt x="23" y="130"/>
                    <a:pt x="23" y="130"/>
                  </a:cubicBezTo>
                  <a:cubicBezTo>
                    <a:pt x="34" y="130"/>
                    <a:pt x="34" y="130"/>
                    <a:pt x="34" y="130"/>
                  </a:cubicBezTo>
                  <a:lnTo>
                    <a:pt x="34" y="140"/>
                  </a:lnTo>
                  <a:close/>
                  <a:moveTo>
                    <a:pt x="84" y="113"/>
                  </a:moveTo>
                  <a:cubicBezTo>
                    <a:pt x="84" y="122"/>
                    <a:pt x="81" y="129"/>
                    <a:pt x="78" y="134"/>
                  </a:cubicBezTo>
                  <a:cubicBezTo>
                    <a:pt x="75" y="139"/>
                    <a:pt x="70" y="141"/>
                    <a:pt x="64" y="141"/>
                  </a:cubicBezTo>
                  <a:cubicBezTo>
                    <a:pt x="51" y="141"/>
                    <a:pt x="45" y="132"/>
                    <a:pt x="45" y="115"/>
                  </a:cubicBezTo>
                  <a:cubicBezTo>
                    <a:pt x="45" y="104"/>
                    <a:pt x="47" y="98"/>
                    <a:pt x="50" y="93"/>
                  </a:cubicBezTo>
                  <a:cubicBezTo>
                    <a:pt x="54" y="88"/>
                    <a:pt x="58" y="85"/>
                    <a:pt x="65" y="85"/>
                  </a:cubicBezTo>
                  <a:cubicBezTo>
                    <a:pt x="77" y="85"/>
                    <a:pt x="84" y="94"/>
                    <a:pt x="84" y="113"/>
                  </a:cubicBezTo>
                  <a:moveTo>
                    <a:pt x="71" y="113"/>
                  </a:moveTo>
                  <a:cubicBezTo>
                    <a:pt x="71" y="101"/>
                    <a:pt x="69" y="94"/>
                    <a:pt x="64" y="94"/>
                  </a:cubicBezTo>
                  <a:cubicBezTo>
                    <a:pt x="59" y="94"/>
                    <a:pt x="57" y="101"/>
                    <a:pt x="57" y="113"/>
                  </a:cubicBezTo>
                  <a:cubicBezTo>
                    <a:pt x="57" y="126"/>
                    <a:pt x="59" y="132"/>
                    <a:pt x="64" y="132"/>
                  </a:cubicBezTo>
                  <a:cubicBezTo>
                    <a:pt x="69" y="132"/>
                    <a:pt x="71" y="126"/>
                    <a:pt x="71" y="113"/>
                  </a:cubicBezTo>
                  <a:moveTo>
                    <a:pt x="131" y="113"/>
                  </a:moveTo>
                  <a:cubicBezTo>
                    <a:pt x="131" y="122"/>
                    <a:pt x="129" y="129"/>
                    <a:pt x="126" y="134"/>
                  </a:cubicBezTo>
                  <a:cubicBezTo>
                    <a:pt x="122" y="139"/>
                    <a:pt x="118" y="141"/>
                    <a:pt x="111" y="141"/>
                  </a:cubicBezTo>
                  <a:cubicBezTo>
                    <a:pt x="99" y="141"/>
                    <a:pt x="92" y="132"/>
                    <a:pt x="92" y="115"/>
                  </a:cubicBezTo>
                  <a:cubicBezTo>
                    <a:pt x="92" y="104"/>
                    <a:pt x="95" y="98"/>
                    <a:pt x="98" y="93"/>
                  </a:cubicBezTo>
                  <a:cubicBezTo>
                    <a:pt x="101" y="88"/>
                    <a:pt x="106" y="85"/>
                    <a:pt x="112" y="85"/>
                  </a:cubicBezTo>
                  <a:cubicBezTo>
                    <a:pt x="125" y="85"/>
                    <a:pt x="131" y="94"/>
                    <a:pt x="131" y="113"/>
                  </a:cubicBezTo>
                  <a:moveTo>
                    <a:pt x="119" y="113"/>
                  </a:moveTo>
                  <a:cubicBezTo>
                    <a:pt x="119" y="101"/>
                    <a:pt x="117" y="94"/>
                    <a:pt x="112" y="94"/>
                  </a:cubicBezTo>
                  <a:cubicBezTo>
                    <a:pt x="107" y="94"/>
                    <a:pt x="105" y="101"/>
                    <a:pt x="105" y="113"/>
                  </a:cubicBezTo>
                  <a:cubicBezTo>
                    <a:pt x="105" y="126"/>
                    <a:pt x="107" y="132"/>
                    <a:pt x="111" y="132"/>
                  </a:cubicBezTo>
                  <a:cubicBezTo>
                    <a:pt x="117" y="132"/>
                    <a:pt x="119" y="126"/>
                    <a:pt x="119" y="113"/>
                  </a:cubicBezTo>
                  <a:moveTo>
                    <a:pt x="178" y="140"/>
                  </a:moveTo>
                  <a:cubicBezTo>
                    <a:pt x="145" y="140"/>
                    <a:pt x="145" y="140"/>
                    <a:pt x="145" y="140"/>
                  </a:cubicBezTo>
                  <a:cubicBezTo>
                    <a:pt x="145" y="130"/>
                    <a:pt x="145" y="130"/>
                    <a:pt x="145" y="130"/>
                  </a:cubicBezTo>
                  <a:cubicBezTo>
                    <a:pt x="156" y="130"/>
                    <a:pt x="156" y="130"/>
                    <a:pt x="156" y="130"/>
                  </a:cubicBezTo>
                  <a:cubicBezTo>
                    <a:pt x="156" y="98"/>
                    <a:pt x="156" y="98"/>
                    <a:pt x="156" y="98"/>
                  </a:cubicBezTo>
                  <a:cubicBezTo>
                    <a:pt x="144" y="100"/>
                    <a:pt x="144" y="100"/>
                    <a:pt x="144" y="100"/>
                  </a:cubicBezTo>
                  <a:cubicBezTo>
                    <a:pt x="144" y="90"/>
                    <a:pt x="144" y="90"/>
                    <a:pt x="144" y="90"/>
                  </a:cubicBezTo>
                  <a:cubicBezTo>
                    <a:pt x="167" y="85"/>
                    <a:pt x="167" y="85"/>
                    <a:pt x="167" y="85"/>
                  </a:cubicBezTo>
                  <a:cubicBezTo>
                    <a:pt x="167" y="130"/>
                    <a:pt x="167" y="130"/>
                    <a:pt x="167" y="130"/>
                  </a:cubicBezTo>
                  <a:cubicBezTo>
                    <a:pt x="178" y="130"/>
                    <a:pt x="178" y="130"/>
                    <a:pt x="178" y="130"/>
                  </a:cubicBezTo>
                  <a:lnTo>
                    <a:pt x="178" y="140"/>
                  </a:lnTo>
                  <a:close/>
                  <a:moveTo>
                    <a:pt x="227" y="113"/>
                  </a:moveTo>
                  <a:cubicBezTo>
                    <a:pt x="227" y="122"/>
                    <a:pt x="226" y="129"/>
                    <a:pt x="221" y="134"/>
                  </a:cubicBezTo>
                  <a:cubicBezTo>
                    <a:pt x="218" y="139"/>
                    <a:pt x="213" y="141"/>
                    <a:pt x="208" y="141"/>
                  </a:cubicBezTo>
                  <a:cubicBezTo>
                    <a:pt x="195" y="141"/>
                    <a:pt x="188" y="132"/>
                    <a:pt x="188" y="115"/>
                  </a:cubicBezTo>
                  <a:cubicBezTo>
                    <a:pt x="188" y="104"/>
                    <a:pt x="190" y="98"/>
                    <a:pt x="193" y="93"/>
                  </a:cubicBezTo>
                  <a:cubicBezTo>
                    <a:pt x="197" y="88"/>
                    <a:pt x="202" y="85"/>
                    <a:pt x="208" y="85"/>
                  </a:cubicBezTo>
                  <a:cubicBezTo>
                    <a:pt x="221" y="85"/>
                    <a:pt x="227" y="94"/>
                    <a:pt x="227" y="113"/>
                  </a:cubicBezTo>
                  <a:moveTo>
                    <a:pt x="215" y="113"/>
                  </a:moveTo>
                  <a:cubicBezTo>
                    <a:pt x="215" y="101"/>
                    <a:pt x="212" y="94"/>
                    <a:pt x="208" y="94"/>
                  </a:cubicBezTo>
                  <a:cubicBezTo>
                    <a:pt x="202" y="94"/>
                    <a:pt x="200" y="101"/>
                    <a:pt x="200" y="113"/>
                  </a:cubicBezTo>
                  <a:cubicBezTo>
                    <a:pt x="200" y="126"/>
                    <a:pt x="202" y="132"/>
                    <a:pt x="208" y="132"/>
                  </a:cubicBezTo>
                  <a:cubicBezTo>
                    <a:pt x="212" y="132"/>
                    <a:pt x="215" y="126"/>
                    <a:pt x="215" y="113"/>
                  </a:cubicBezTo>
                  <a:moveTo>
                    <a:pt x="83" y="199"/>
                  </a:moveTo>
                  <a:cubicBezTo>
                    <a:pt x="83" y="207"/>
                    <a:pt x="82" y="214"/>
                    <a:pt x="78" y="220"/>
                  </a:cubicBezTo>
                  <a:cubicBezTo>
                    <a:pt x="75" y="224"/>
                    <a:pt x="70" y="226"/>
                    <a:pt x="64" y="226"/>
                  </a:cubicBezTo>
                  <a:cubicBezTo>
                    <a:pt x="51" y="226"/>
                    <a:pt x="45" y="218"/>
                    <a:pt x="45" y="200"/>
                  </a:cubicBezTo>
                  <a:cubicBezTo>
                    <a:pt x="45" y="191"/>
                    <a:pt x="46" y="183"/>
                    <a:pt x="51" y="178"/>
                  </a:cubicBezTo>
                  <a:cubicBezTo>
                    <a:pt x="54" y="174"/>
                    <a:pt x="58" y="172"/>
                    <a:pt x="65" y="172"/>
                  </a:cubicBezTo>
                  <a:cubicBezTo>
                    <a:pt x="77" y="172"/>
                    <a:pt x="83" y="181"/>
                    <a:pt x="83" y="199"/>
                  </a:cubicBezTo>
                  <a:moveTo>
                    <a:pt x="72" y="199"/>
                  </a:moveTo>
                  <a:cubicBezTo>
                    <a:pt x="72" y="186"/>
                    <a:pt x="68" y="181"/>
                    <a:pt x="64" y="181"/>
                  </a:cubicBezTo>
                  <a:cubicBezTo>
                    <a:pt x="60" y="181"/>
                    <a:pt x="56" y="186"/>
                    <a:pt x="56" y="200"/>
                  </a:cubicBezTo>
                  <a:cubicBezTo>
                    <a:pt x="56" y="211"/>
                    <a:pt x="60" y="218"/>
                    <a:pt x="64" y="218"/>
                  </a:cubicBezTo>
                  <a:cubicBezTo>
                    <a:pt x="68" y="218"/>
                    <a:pt x="72" y="211"/>
                    <a:pt x="72" y="199"/>
                  </a:cubicBezTo>
                  <a:moveTo>
                    <a:pt x="132" y="199"/>
                  </a:moveTo>
                  <a:cubicBezTo>
                    <a:pt x="132" y="207"/>
                    <a:pt x="129" y="214"/>
                    <a:pt x="126" y="220"/>
                  </a:cubicBezTo>
                  <a:cubicBezTo>
                    <a:pt x="123" y="224"/>
                    <a:pt x="118" y="226"/>
                    <a:pt x="112" y="226"/>
                  </a:cubicBezTo>
                  <a:cubicBezTo>
                    <a:pt x="99" y="226"/>
                    <a:pt x="93" y="218"/>
                    <a:pt x="93" y="200"/>
                  </a:cubicBezTo>
                  <a:cubicBezTo>
                    <a:pt x="93" y="191"/>
                    <a:pt x="95" y="183"/>
                    <a:pt x="98" y="178"/>
                  </a:cubicBezTo>
                  <a:cubicBezTo>
                    <a:pt x="102" y="174"/>
                    <a:pt x="106" y="172"/>
                    <a:pt x="113" y="172"/>
                  </a:cubicBezTo>
                  <a:cubicBezTo>
                    <a:pt x="125" y="172"/>
                    <a:pt x="132" y="181"/>
                    <a:pt x="132" y="199"/>
                  </a:cubicBezTo>
                  <a:moveTo>
                    <a:pt x="119" y="199"/>
                  </a:moveTo>
                  <a:cubicBezTo>
                    <a:pt x="119" y="186"/>
                    <a:pt x="117" y="181"/>
                    <a:pt x="112" y="181"/>
                  </a:cubicBezTo>
                  <a:cubicBezTo>
                    <a:pt x="107" y="181"/>
                    <a:pt x="105" y="186"/>
                    <a:pt x="105" y="200"/>
                  </a:cubicBezTo>
                  <a:cubicBezTo>
                    <a:pt x="105" y="211"/>
                    <a:pt x="107" y="218"/>
                    <a:pt x="112" y="218"/>
                  </a:cubicBezTo>
                  <a:cubicBezTo>
                    <a:pt x="117" y="218"/>
                    <a:pt x="119" y="211"/>
                    <a:pt x="119" y="199"/>
                  </a:cubicBezTo>
                  <a:moveTo>
                    <a:pt x="178" y="225"/>
                  </a:moveTo>
                  <a:cubicBezTo>
                    <a:pt x="144" y="225"/>
                    <a:pt x="144" y="225"/>
                    <a:pt x="144" y="225"/>
                  </a:cubicBezTo>
                  <a:cubicBezTo>
                    <a:pt x="144" y="216"/>
                    <a:pt x="144" y="216"/>
                    <a:pt x="144" y="216"/>
                  </a:cubicBezTo>
                  <a:cubicBezTo>
                    <a:pt x="155" y="216"/>
                    <a:pt x="155" y="216"/>
                    <a:pt x="155" y="216"/>
                  </a:cubicBezTo>
                  <a:cubicBezTo>
                    <a:pt x="155" y="183"/>
                    <a:pt x="155" y="183"/>
                    <a:pt x="155" y="183"/>
                  </a:cubicBezTo>
                  <a:cubicBezTo>
                    <a:pt x="144" y="185"/>
                    <a:pt x="144" y="185"/>
                    <a:pt x="144" y="185"/>
                  </a:cubicBezTo>
                  <a:cubicBezTo>
                    <a:pt x="144" y="176"/>
                    <a:pt x="144" y="176"/>
                    <a:pt x="144" y="176"/>
                  </a:cubicBezTo>
                  <a:cubicBezTo>
                    <a:pt x="167" y="172"/>
                    <a:pt x="167" y="172"/>
                    <a:pt x="167" y="172"/>
                  </a:cubicBezTo>
                  <a:cubicBezTo>
                    <a:pt x="167" y="216"/>
                    <a:pt x="167" y="216"/>
                    <a:pt x="167" y="216"/>
                  </a:cubicBezTo>
                  <a:cubicBezTo>
                    <a:pt x="178" y="216"/>
                    <a:pt x="178" y="216"/>
                    <a:pt x="178" y="216"/>
                  </a:cubicBezTo>
                  <a:lnTo>
                    <a:pt x="178" y="225"/>
                  </a:lnTo>
                  <a:close/>
                  <a:moveTo>
                    <a:pt x="227" y="199"/>
                  </a:moveTo>
                  <a:cubicBezTo>
                    <a:pt x="227" y="207"/>
                    <a:pt x="225" y="214"/>
                    <a:pt x="222" y="220"/>
                  </a:cubicBezTo>
                  <a:cubicBezTo>
                    <a:pt x="218" y="224"/>
                    <a:pt x="214" y="226"/>
                    <a:pt x="207" y="226"/>
                  </a:cubicBezTo>
                  <a:cubicBezTo>
                    <a:pt x="195" y="226"/>
                    <a:pt x="188" y="218"/>
                    <a:pt x="188" y="200"/>
                  </a:cubicBezTo>
                  <a:cubicBezTo>
                    <a:pt x="188" y="191"/>
                    <a:pt x="191" y="183"/>
                    <a:pt x="194" y="178"/>
                  </a:cubicBezTo>
                  <a:cubicBezTo>
                    <a:pt x="197" y="174"/>
                    <a:pt x="203" y="172"/>
                    <a:pt x="208" y="172"/>
                  </a:cubicBezTo>
                  <a:cubicBezTo>
                    <a:pt x="220" y="172"/>
                    <a:pt x="227" y="181"/>
                    <a:pt x="227" y="199"/>
                  </a:cubicBezTo>
                  <a:moveTo>
                    <a:pt x="215" y="199"/>
                  </a:moveTo>
                  <a:cubicBezTo>
                    <a:pt x="215" y="186"/>
                    <a:pt x="213" y="181"/>
                    <a:pt x="208" y="181"/>
                  </a:cubicBezTo>
                  <a:cubicBezTo>
                    <a:pt x="203" y="181"/>
                    <a:pt x="200" y="186"/>
                    <a:pt x="200" y="200"/>
                  </a:cubicBezTo>
                  <a:cubicBezTo>
                    <a:pt x="200" y="211"/>
                    <a:pt x="203" y="218"/>
                    <a:pt x="208" y="218"/>
                  </a:cubicBezTo>
                  <a:cubicBezTo>
                    <a:pt x="213" y="218"/>
                    <a:pt x="215" y="211"/>
                    <a:pt x="215" y="199"/>
                  </a:cubicBezTo>
                  <a:moveTo>
                    <a:pt x="274" y="225"/>
                  </a:moveTo>
                  <a:cubicBezTo>
                    <a:pt x="240" y="225"/>
                    <a:pt x="240" y="225"/>
                    <a:pt x="240" y="225"/>
                  </a:cubicBezTo>
                  <a:cubicBezTo>
                    <a:pt x="240" y="216"/>
                    <a:pt x="240" y="216"/>
                    <a:pt x="240" y="216"/>
                  </a:cubicBezTo>
                  <a:cubicBezTo>
                    <a:pt x="252" y="216"/>
                    <a:pt x="252" y="216"/>
                    <a:pt x="252" y="216"/>
                  </a:cubicBezTo>
                  <a:cubicBezTo>
                    <a:pt x="252" y="183"/>
                    <a:pt x="252" y="183"/>
                    <a:pt x="252" y="183"/>
                  </a:cubicBezTo>
                  <a:cubicBezTo>
                    <a:pt x="240" y="185"/>
                    <a:pt x="240" y="185"/>
                    <a:pt x="240" y="185"/>
                  </a:cubicBezTo>
                  <a:cubicBezTo>
                    <a:pt x="240" y="176"/>
                    <a:pt x="240" y="176"/>
                    <a:pt x="240" y="176"/>
                  </a:cubicBezTo>
                  <a:cubicBezTo>
                    <a:pt x="263" y="172"/>
                    <a:pt x="263" y="172"/>
                    <a:pt x="263" y="172"/>
                  </a:cubicBezTo>
                  <a:cubicBezTo>
                    <a:pt x="263" y="216"/>
                    <a:pt x="263" y="216"/>
                    <a:pt x="263" y="216"/>
                  </a:cubicBezTo>
                  <a:cubicBezTo>
                    <a:pt x="274" y="216"/>
                    <a:pt x="274" y="216"/>
                    <a:pt x="274" y="216"/>
                  </a:cubicBezTo>
                  <a:lnTo>
                    <a:pt x="274" y="225"/>
                  </a:lnTo>
                  <a:close/>
                </a:path>
              </a:pathLst>
            </a:custGeom>
            <a:solidFill>
              <a:schemeClr val="tx2"/>
            </a:solidFill>
            <a:ln>
              <a:noFill/>
            </a:ln>
            <a:extLst/>
          </p:spPr>
          <p:txBody>
            <a:bodyPr vert="horz" wrap="square" lIns="89616" tIns="44809" rIns="89616" bIns="44809" numCol="1" anchor="t" anchorCtr="0" compatLnSpc="1">
              <a:prstTxWarp prst="textNoShape">
                <a:avLst/>
              </a:prstTxWarp>
            </a:bodyPr>
            <a:lstStyle/>
            <a:p>
              <a:pPr defTabSz="914111">
                <a:defRPr/>
              </a:pPr>
              <a:endParaRPr lang="en-US" sz="1763" kern="0">
                <a:latin typeface="Segoe UI"/>
              </a:endParaRPr>
            </a:p>
          </p:txBody>
        </p:sp>
        <p:grpSp>
          <p:nvGrpSpPr>
            <p:cNvPr id="153" name="Group 152">
              <a:extLst>
                <a:ext uri="{FF2B5EF4-FFF2-40B4-BE49-F238E27FC236}">
                  <a16:creationId xmlns:a16="http://schemas.microsoft.com/office/drawing/2014/main" id="{56BA175C-B957-4C80-A082-729B6DEEBA17}"/>
                </a:ext>
              </a:extLst>
            </p:cNvPr>
            <p:cNvGrpSpPr/>
            <p:nvPr/>
          </p:nvGrpSpPr>
          <p:grpSpPr>
            <a:xfrm>
              <a:off x="10193092" y="3466533"/>
              <a:ext cx="115748" cy="130732"/>
              <a:chOff x="1570180" y="1994645"/>
              <a:chExt cx="656003" cy="1195539"/>
            </a:xfrm>
          </p:grpSpPr>
          <p:sp>
            <p:nvSpPr>
              <p:cNvPr id="154" name="Freeform 175">
                <a:extLst>
                  <a:ext uri="{FF2B5EF4-FFF2-40B4-BE49-F238E27FC236}">
                    <a16:creationId xmlns:a16="http://schemas.microsoft.com/office/drawing/2014/main" id="{B702F672-6424-47B3-B325-B353ACBA0E89}"/>
                  </a:ext>
                </a:extLst>
              </p:cNvPr>
              <p:cNvSpPr/>
              <p:nvPr/>
            </p:nvSpPr>
            <p:spPr>
              <a:xfrm>
                <a:off x="1570180" y="1994645"/>
                <a:ext cx="656003" cy="1195539"/>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sp>
            <p:nvSpPr>
              <p:cNvPr id="155" name="Oval 154">
                <a:extLst>
                  <a:ext uri="{FF2B5EF4-FFF2-40B4-BE49-F238E27FC236}">
                    <a16:creationId xmlns:a16="http://schemas.microsoft.com/office/drawing/2014/main" id="{9AA611CF-6EC2-45D8-9AD8-254BB9E5ECB7}"/>
                  </a:ext>
                </a:extLst>
              </p:cNvPr>
              <p:cNvSpPr/>
              <p:nvPr/>
            </p:nvSpPr>
            <p:spPr>
              <a:xfrm>
                <a:off x="1631370" y="2021776"/>
                <a:ext cx="532619" cy="2376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84">
                  <a:defRPr/>
                </a:pPr>
                <a:endParaRPr lang="en-US" sz="2000" kern="0">
                  <a:solidFill>
                    <a:srgbClr val="FFFFFF"/>
                  </a:solidFill>
                  <a:latin typeface="Segoe UI"/>
                </a:endParaRPr>
              </a:p>
            </p:txBody>
          </p:sp>
        </p:grpSp>
      </p:grpSp>
      <p:sp>
        <p:nvSpPr>
          <p:cNvPr id="147" name="Freeform 178">
            <a:extLst>
              <a:ext uri="{FF2B5EF4-FFF2-40B4-BE49-F238E27FC236}">
                <a16:creationId xmlns:a16="http://schemas.microsoft.com/office/drawing/2014/main" id="{5D551531-C16E-4794-A780-500FE88E4E23}"/>
              </a:ext>
            </a:extLst>
          </p:cNvPr>
          <p:cNvSpPr/>
          <p:nvPr/>
        </p:nvSpPr>
        <p:spPr bwMode="auto">
          <a:xfrm>
            <a:off x="3619492" y="1470571"/>
            <a:ext cx="1828800" cy="4572000"/>
          </a:xfrm>
          <a:custGeom>
            <a:avLst/>
            <a:gdLst>
              <a:gd name="connsiteX0" fmla="*/ 260300 w 2743499"/>
              <a:gd name="connsiteY0" fmla="*/ 5549843 h 6020414"/>
              <a:gd name="connsiteX1" fmla="*/ 244366 w 2743499"/>
              <a:gd name="connsiteY1" fmla="*/ 5565777 h 6020414"/>
              <a:gd name="connsiteX2" fmla="*/ 244366 w 2743499"/>
              <a:gd name="connsiteY2" fmla="*/ 5686955 h 6020414"/>
              <a:gd name="connsiteX3" fmla="*/ 260300 w 2743499"/>
              <a:gd name="connsiteY3" fmla="*/ 5702889 h 6020414"/>
              <a:gd name="connsiteX4" fmla="*/ 2467030 w 2743499"/>
              <a:gd name="connsiteY4" fmla="*/ 5702889 h 6020414"/>
              <a:gd name="connsiteX5" fmla="*/ 2482964 w 2743499"/>
              <a:gd name="connsiteY5" fmla="*/ 5686955 h 6020414"/>
              <a:gd name="connsiteX6" fmla="*/ 2482964 w 2743499"/>
              <a:gd name="connsiteY6" fmla="*/ 5565777 h 6020414"/>
              <a:gd name="connsiteX7" fmla="*/ 2467030 w 2743499"/>
              <a:gd name="connsiteY7" fmla="*/ 5549843 h 6020414"/>
              <a:gd name="connsiteX8" fmla="*/ 260300 w 2743499"/>
              <a:gd name="connsiteY8" fmla="*/ 5262277 h 6020414"/>
              <a:gd name="connsiteX9" fmla="*/ 244366 w 2743499"/>
              <a:gd name="connsiteY9" fmla="*/ 5278211 h 6020414"/>
              <a:gd name="connsiteX10" fmla="*/ 244366 w 2743499"/>
              <a:gd name="connsiteY10" fmla="*/ 5399389 h 6020414"/>
              <a:gd name="connsiteX11" fmla="*/ 260300 w 2743499"/>
              <a:gd name="connsiteY11" fmla="*/ 5415323 h 6020414"/>
              <a:gd name="connsiteX12" fmla="*/ 2467030 w 2743499"/>
              <a:gd name="connsiteY12" fmla="*/ 5415323 h 6020414"/>
              <a:gd name="connsiteX13" fmla="*/ 2482964 w 2743499"/>
              <a:gd name="connsiteY13" fmla="*/ 5399389 h 6020414"/>
              <a:gd name="connsiteX14" fmla="*/ 2482964 w 2743499"/>
              <a:gd name="connsiteY14" fmla="*/ 5278211 h 6020414"/>
              <a:gd name="connsiteX15" fmla="*/ 2467030 w 2743499"/>
              <a:gd name="connsiteY15" fmla="*/ 5262277 h 6020414"/>
              <a:gd name="connsiteX16" fmla="*/ 307517 w 2743499"/>
              <a:gd name="connsiteY16" fmla="*/ 774755 h 6020414"/>
              <a:gd name="connsiteX17" fmla="*/ 244366 w 2743499"/>
              <a:gd name="connsiteY17" fmla="*/ 837906 h 6020414"/>
              <a:gd name="connsiteX18" fmla="*/ 244366 w 2743499"/>
              <a:gd name="connsiteY18" fmla="*/ 4948626 h 6020414"/>
              <a:gd name="connsiteX19" fmla="*/ 307517 w 2743499"/>
              <a:gd name="connsiteY19" fmla="*/ 5011777 h 6020414"/>
              <a:gd name="connsiteX20" fmla="*/ 2419813 w 2743499"/>
              <a:gd name="connsiteY20" fmla="*/ 5011777 h 6020414"/>
              <a:gd name="connsiteX21" fmla="*/ 2482964 w 2743499"/>
              <a:gd name="connsiteY21" fmla="*/ 4948626 h 6020414"/>
              <a:gd name="connsiteX22" fmla="*/ 2482964 w 2743499"/>
              <a:gd name="connsiteY22" fmla="*/ 837906 h 6020414"/>
              <a:gd name="connsiteX23" fmla="*/ 2419813 w 2743499"/>
              <a:gd name="connsiteY23" fmla="*/ 774755 h 6020414"/>
              <a:gd name="connsiteX24" fmla="*/ 396339 w 2743499"/>
              <a:gd name="connsiteY24" fmla="*/ 0 h 6020414"/>
              <a:gd name="connsiteX25" fmla="*/ 2340740 w 2743499"/>
              <a:gd name="connsiteY25" fmla="*/ 0 h 6020414"/>
              <a:gd name="connsiteX26" fmla="*/ 2740380 w 2743499"/>
              <a:gd name="connsiteY26" fmla="*/ 613143 h 6020414"/>
              <a:gd name="connsiteX27" fmla="*/ 2743499 w 2743499"/>
              <a:gd name="connsiteY27" fmla="*/ 617928 h 6020414"/>
              <a:gd name="connsiteX28" fmla="*/ 2740380 w 2743499"/>
              <a:gd name="connsiteY28" fmla="*/ 617928 h 6020414"/>
              <a:gd name="connsiteX29" fmla="*/ 2740380 w 2743499"/>
              <a:gd name="connsiteY29" fmla="*/ 6020414 h 6020414"/>
              <a:gd name="connsiteX30" fmla="*/ 0 w 2743499"/>
              <a:gd name="connsiteY30" fmla="*/ 6020414 h 6020414"/>
              <a:gd name="connsiteX31" fmla="*/ 0 w 2743499"/>
              <a:gd name="connsiteY31" fmla="*/ 587989 h 602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43499" h="6020414">
                <a:moveTo>
                  <a:pt x="260300" y="5549843"/>
                </a:moveTo>
                <a:cubicBezTo>
                  <a:pt x="251500" y="5549843"/>
                  <a:pt x="244366" y="5556977"/>
                  <a:pt x="244366" y="5565777"/>
                </a:cubicBezTo>
                <a:lnTo>
                  <a:pt x="244366" y="5686955"/>
                </a:lnTo>
                <a:cubicBezTo>
                  <a:pt x="244366" y="5695755"/>
                  <a:pt x="251500" y="5702889"/>
                  <a:pt x="260300" y="5702889"/>
                </a:cubicBezTo>
                <a:lnTo>
                  <a:pt x="2467030" y="5702889"/>
                </a:lnTo>
                <a:cubicBezTo>
                  <a:pt x="2475830" y="5702889"/>
                  <a:pt x="2482964" y="5695755"/>
                  <a:pt x="2482964" y="5686955"/>
                </a:cubicBezTo>
                <a:lnTo>
                  <a:pt x="2482964" y="5565777"/>
                </a:lnTo>
                <a:cubicBezTo>
                  <a:pt x="2482964" y="5556977"/>
                  <a:pt x="2475830" y="5549843"/>
                  <a:pt x="2467030" y="5549843"/>
                </a:cubicBezTo>
                <a:close/>
                <a:moveTo>
                  <a:pt x="260300" y="5262277"/>
                </a:moveTo>
                <a:cubicBezTo>
                  <a:pt x="251500" y="5262277"/>
                  <a:pt x="244366" y="5269411"/>
                  <a:pt x="244366" y="5278211"/>
                </a:cubicBezTo>
                <a:lnTo>
                  <a:pt x="244366" y="5399389"/>
                </a:lnTo>
                <a:cubicBezTo>
                  <a:pt x="244366" y="5408189"/>
                  <a:pt x="251500" y="5415323"/>
                  <a:pt x="260300" y="5415323"/>
                </a:cubicBezTo>
                <a:lnTo>
                  <a:pt x="2467030" y="5415323"/>
                </a:lnTo>
                <a:cubicBezTo>
                  <a:pt x="2475830" y="5415323"/>
                  <a:pt x="2482964" y="5408189"/>
                  <a:pt x="2482964" y="5399389"/>
                </a:cubicBezTo>
                <a:lnTo>
                  <a:pt x="2482964" y="5278211"/>
                </a:lnTo>
                <a:cubicBezTo>
                  <a:pt x="2482964" y="5269411"/>
                  <a:pt x="2475830" y="5262277"/>
                  <a:pt x="2467030" y="5262277"/>
                </a:cubicBezTo>
                <a:close/>
                <a:moveTo>
                  <a:pt x="307517" y="774755"/>
                </a:moveTo>
                <a:cubicBezTo>
                  <a:pt x="272640" y="774755"/>
                  <a:pt x="244366" y="803029"/>
                  <a:pt x="244366" y="837906"/>
                </a:cubicBezTo>
                <a:lnTo>
                  <a:pt x="244366" y="4948626"/>
                </a:lnTo>
                <a:cubicBezTo>
                  <a:pt x="244366" y="4983503"/>
                  <a:pt x="272640" y="5011777"/>
                  <a:pt x="307517" y="5011777"/>
                </a:cubicBezTo>
                <a:lnTo>
                  <a:pt x="2419813" y="5011777"/>
                </a:lnTo>
                <a:cubicBezTo>
                  <a:pt x="2454690" y="5011777"/>
                  <a:pt x="2482964" y="4983503"/>
                  <a:pt x="2482964" y="4948626"/>
                </a:cubicBezTo>
                <a:lnTo>
                  <a:pt x="2482964" y="837906"/>
                </a:lnTo>
                <a:cubicBezTo>
                  <a:pt x="2482964" y="803029"/>
                  <a:pt x="2454690" y="774755"/>
                  <a:pt x="2419813" y="774755"/>
                </a:cubicBezTo>
                <a:close/>
                <a:moveTo>
                  <a:pt x="396339" y="0"/>
                </a:moveTo>
                <a:lnTo>
                  <a:pt x="2340740" y="0"/>
                </a:lnTo>
                <a:lnTo>
                  <a:pt x="2740380" y="613143"/>
                </a:lnTo>
                <a:lnTo>
                  <a:pt x="2743499" y="617928"/>
                </a:lnTo>
                <a:lnTo>
                  <a:pt x="2740380" y="617928"/>
                </a:lnTo>
                <a:lnTo>
                  <a:pt x="2740380" y="6020414"/>
                </a:lnTo>
                <a:lnTo>
                  <a:pt x="0" y="6020414"/>
                </a:lnTo>
                <a:lnTo>
                  <a:pt x="0" y="587989"/>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89" name="Picture 188">
            <a:extLst>
              <a:ext uri="{FF2B5EF4-FFF2-40B4-BE49-F238E27FC236}">
                <a16:creationId xmlns:a16="http://schemas.microsoft.com/office/drawing/2014/main" id="{EEE4ED9D-F80A-4C8F-BB9C-D5BFB57243B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00155" y="3042847"/>
            <a:ext cx="4114800" cy="1687069"/>
          </a:xfrm>
          <a:prstGeom prst="rect">
            <a:avLst/>
          </a:prstGeom>
        </p:spPr>
      </p:pic>
      <p:grpSp>
        <p:nvGrpSpPr>
          <p:cNvPr id="190" name="Group 189">
            <a:extLst>
              <a:ext uri="{FF2B5EF4-FFF2-40B4-BE49-F238E27FC236}">
                <a16:creationId xmlns:a16="http://schemas.microsoft.com/office/drawing/2014/main" id="{5691D004-1DDE-4847-AFEE-649B8CCEF67E}"/>
              </a:ext>
            </a:extLst>
          </p:cNvPr>
          <p:cNvGrpSpPr/>
          <p:nvPr/>
        </p:nvGrpSpPr>
        <p:grpSpPr>
          <a:xfrm>
            <a:off x="7787556" y="3149222"/>
            <a:ext cx="469720" cy="469155"/>
            <a:chOff x="372628" y="2473035"/>
            <a:chExt cx="691781" cy="691781"/>
          </a:xfrm>
          <a:solidFill>
            <a:schemeClr val="accent2"/>
          </a:solidFill>
        </p:grpSpPr>
        <p:sp>
          <p:nvSpPr>
            <p:cNvPr id="191" name="Rectangle 190">
              <a:extLst>
                <a:ext uri="{FF2B5EF4-FFF2-40B4-BE49-F238E27FC236}">
                  <a16:creationId xmlns:a16="http://schemas.microsoft.com/office/drawing/2014/main" id="{63C051AC-C025-4133-A09F-66DA076B4E1C}"/>
                </a:ext>
              </a:extLst>
            </p:cNvPr>
            <p:cNvSpPr/>
            <p:nvPr>
              <p:custDataLst>
                <p:tags r:id="rId8"/>
              </p:custDataLst>
            </p:nvPr>
          </p:nvSpPr>
          <p:spPr bwMode="auto">
            <a:xfrm>
              <a:off x="372628" y="2473035"/>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endParaRPr lang="en-US" sz="600" kern="0" dirty="0">
                <a:ln>
                  <a:solidFill>
                    <a:srgbClr val="000000">
                      <a:alpha val="0"/>
                    </a:srgbClr>
                  </a:solidFill>
                </a:ln>
                <a:solidFill>
                  <a:srgbClr val="FFFFFF"/>
                </a:solidFill>
                <a:latin typeface="Segoe UI"/>
              </a:endParaRPr>
            </a:p>
          </p:txBody>
        </p:sp>
        <p:grpSp>
          <p:nvGrpSpPr>
            <p:cNvPr id="192" name="Group 191">
              <a:extLst>
                <a:ext uri="{FF2B5EF4-FFF2-40B4-BE49-F238E27FC236}">
                  <a16:creationId xmlns:a16="http://schemas.microsoft.com/office/drawing/2014/main" id="{AD064CAF-F44F-494D-B997-F06047771C40}"/>
                </a:ext>
              </a:extLst>
            </p:cNvPr>
            <p:cNvGrpSpPr/>
            <p:nvPr/>
          </p:nvGrpSpPr>
          <p:grpSpPr>
            <a:xfrm>
              <a:off x="482817" y="2683154"/>
              <a:ext cx="496450" cy="266646"/>
              <a:chOff x="2796383" y="1762152"/>
              <a:chExt cx="1965326" cy="1055582"/>
            </a:xfrm>
            <a:grpFill/>
          </p:grpSpPr>
          <p:sp>
            <p:nvSpPr>
              <p:cNvPr id="193" name="Round Same Side Corner Rectangle 11">
                <a:extLst>
                  <a:ext uri="{FF2B5EF4-FFF2-40B4-BE49-F238E27FC236}">
                    <a16:creationId xmlns:a16="http://schemas.microsoft.com/office/drawing/2014/main" id="{DA3ACA23-F2B3-479B-AB0D-78D92130E171}"/>
                  </a:ext>
                </a:extLst>
              </p:cNvPr>
              <p:cNvSpPr/>
              <p:nvPr/>
            </p:nvSpPr>
            <p:spPr>
              <a:xfrm>
                <a:off x="3164996" y="2096502"/>
                <a:ext cx="998084" cy="721232"/>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solidFill>
                <a:schemeClr val="bg1"/>
              </a:solidFill>
              <a:ln w="25400" cap="flat" cmpd="sng" algn="ctr">
                <a:noFill/>
                <a:prstDash val="solid"/>
              </a:ln>
              <a:effectLst/>
            </p:spPr>
            <p:txBody>
              <a:bodyPr rtlCol="0" anchor="ctr"/>
              <a:lstStyle/>
              <a:p>
                <a:pPr defTabSz="932418">
                  <a:defRPr/>
                </a:pPr>
                <a:endParaRPr lang="en-US" sz="600" kern="0">
                  <a:solidFill>
                    <a:srgbClr val="FFFFFF"/>
                  </a:solidFill>
                  <a:latin typeface="Segoe"/>
                </a:endParaRPr>
              </a:p>
            </p:txBody>
          </p:sp>
          <p:sp>
            <p:nvSpPr>
              <p:cNvPr id="194" name="Rounded Rectangle 223">
                <a:extLst>
                  <a:ext uri="{FF2B5EF4-FFF2-40B4-BE49-F238E27FC236}">
                    <a16:creationId xmlns:a16="http://schemas.microsoft.com/office/drawing/2014/main" id="{913A07E5-03FB-488D-8772-083F79559BA6}"/>
                  </a:ext>
                </a:extLst>
              </p:cNvPr>
              <p:cNvSpPr/>
              <p:nvPr/>
            </p:nvSpPr>
            <p:spPr bwMode="auto">
              <a:xfrm>
                <a:off x="2796383" y="1762152"/>
                <a:ext cx="368613" cy="648351"/>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sz="600" kern="0" spc="-50" dirty="0" err="1">
                  <a:solidFill>
                    <a:srgbClr val="FFFFFF"/>
                  </a:solidFill>
                  <a:latin typeface="Segoe UI"/>
                  <a:ea typeface="Segoe UI" pitchFamily="34" charset="0"/>
                  <a:cs typeface="Segoe UI" pitchFamily="34" charset="0"/>
                </a:endParaRPr>
              </a:p>
            </p:txBody>
          </p:sp>
          <p:sp>
            <p:nvSpPr>
              <p:cNvPr id="195" name="Rounded Rectangle 6">
                <a:extLst>
                  <a:ext uri="{FF2B5EF4-FFF2-40B4-BE49-F238E27FC236}">
                    <a16:creationId xmlns:a16="http://schemas.microsoft.com/office/drawing/2014/main" id="{691C5FF2-A499-4BB8-B435-8EB56EB43D00}"/>
                  </a:ext>
                </a:extLst>
              </p:cNvPr>
              <p:cNvSpPr/>
              <p:nvPr/>
            </p:nvSpPr>
            <p:spPr bwMode="auto">
              <a:xfrm rot="16200000">
                <a:off x="4256140" y="1793133"/>
                <a:ext cx="404400" cy="6067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822637">
                  <a:defRPr/>
                </a:pPr>
                <a:endParaRPr lang="en-US" sz="600" kern="0" spc="-135" dirty="0">
                  <a:solidFill>
                    <a:srgbClr val="FFFFFF"/>
                  </a:solidFill>
                  <a:latin typeface="Segoe Light" pitchFamily="34" charset="0"/>
                </a:endParaRPr>
              </a:p>
            </p:txBody>
          </p:sp>
        </p:grpSp>
      </p:grpSp>
      <p:grpSp>
        <p:nvGrpSpPr>
          <p:cNvPr id="197" name="Group 196">
            <a:extLst>
              <a:ext uri="{FF2B5EF4-FFF2-40B4-BE49-F238E27FC236}">
                <a16:creationId xmlns:a16="http://schemas.microsoft.com/office/drawing/2014/main" id="{11722624-6168-4DBA-828D-03B48A21013D}"/>
              </a:ext>
            </a:extLst>
          </p:cNvPr>
          <p:cNvGrpSpPr/>
          <p:nvPr/>
        </p:nvGrpSpPr>
        <p:grpSpPr>
          <a:xfrm>
            <a:off x="7014958" y="4076938"/>
            <a:ext cx="469721" cy="469156"/>
            <a:chOff x="2551230" y="2464452"/>
            <a:chExt cx="691781" cy="691781"/>
          </a:xfrm>
          <a:solidFill>
            <a:schemeClr val="accent2"/>
          </a:solidFill>
        </p:grpSpPr>
        <p:sp>
          <p:nvSpPr>
            <p:cNvPr id="198" name="Rectangle 197">
              <a:extLst>
                <a:ext uri="{FF2B5EF4-FFF2-40B4-BE49-F238E27FC236}">
                  <a16:creationId xmlns:a16="http://schemas.microsoft.com/office/drawing/2014/main" id="{A0A4BF37-8927-45DE-958D-5B98C6C7831A}"/>
                </a:ext>
              </a:extLst>
            </p:cNvPr>
            <p:cNvSpPr/>
            <p:nvPr>
              <p:custDataLst>
                <p:tags r:id="rId7"/>
              </p:custDataLst>
            </p:nvPr>
          </p:nvSpPr>
          <p:spPr bwMode="auto">
            <a:xfrm>
              <a:off x="2551230" y="2464452"/>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endParaRPr lang="en-US" sz="600" kern="0" dirty="0">
                <a:solidFill>
                  <a:srgbClr val="FFFFFF"/>
                </a:solidFill>
                <a:latin typeface="Segoe UI"/>
                <a:ea typeface="Segoe UI" pitchFamily="34" charset="0"/>
                <a:cs typeface="Segoe UI" pitchFamily="34" charset="0"/>
              </a:endParaRPr>
            </a:p>
          </p:txBody>
        </p:sp>
        <p:sp>
          <p:nvSpPr>
            <p:cNvPr id="199" name="Frame 5">
              <a:extLst>
                <a:ext uri="{FF2B5EF4-FFF2-40B4-BE49-F238E27FC236}">
                  <a16:creationId xmlns:a16="http://schemas.microsoft.com/office/drawing/2014/main" id="{D4E807B6-ADFA-4EB8-B7C9-D3A772149777}"/>
                </a:ext>
              </a:extLst>
            </p:cNvPr>
            <p:cNvSpPr>
              <a:spLocks noChangeAspect="1"/>
            </p:cNvSpPr>
            <p:nvPr/>
          </p:nvSpPr>
          <p:spPr bwMode="auto">
            <a:xfrm>
              <a:off x="2770282" y="2671465"/>
              <a:ext cx="270861" cy="27078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defTabSz="1074690" fontAlgn="base">
                <a:spcBef>
                  <a:spcPct val="0"/>
                </a:spcBef>
                <a:spcAft>
                  <a:spcPct val="0"/>
                </a:spcAft>
                <a:defRPr/>
              </a:pPr>
              <a:endParaRPr lang="en-US" sz="600" kern="0" spc="-59" dirty="0" err="1">
                <a:solidFill>
                  <a:srgbClr val="FFFFFF"/>
                </a:solidFill>
                <a:latin typeface="Segoe UI"/>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id="{69137B79-3A07-4903-95D7-B72CFC72F6B9}"/>
              </a:ext>
            </a:extLst>
          </p:cNvPr>
          <p:cNvGrpSpPr/>
          <p:nvPr/>
        </p:nvGrpSpPr>
        <p:grpSpPr>
          <a:xfrm>
            <a:off x="8691842" y="3912260"/>
            <a:ext cx="469721" cy="469156"/>
            <a:chOff x="1831542" y="3109137"/>
            <a:chExt cx="691781" cy="691781"/>
          </a:xfrm>
          <a:solidFill>
            <a:schemeClr val="accent2"/>
          </a:solidFill>
        </p:grpSpPr>
        <p:sp>
          <p:nvSpPr>
            <p:cNvPr id="201" name="Rectangle 200">
              <a:extLst>
                <a:ext uri="{FF2B5EF4-FFF2-40B4-BE49-F238E27FC236}">
                  <a16:creationId xmlns:a16="http://schemas.microsoft.com/office/drawing/2014/main" id="{B3D21CF7-C034-498A-9359-F555AF21BD19}"/>
                </a:ext>
              </a:extLst>
            </p:cNvPr>
            <p:cNvSpPr/>
            <p:nvPr>
              <p:custDataLst>
                <p:tags r:id="rId6"/>
              </p:custDataLst>
            </p:nvPr>
          </p:nvSpPr>
          <p:spPr bwMode="auto">
            <a:xfrm>
              <a:off x="1831542" y="3109137"/>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endParaRPr lang="en-US" sz="600" kern="0" dirty="0">
                <a:solidFill>
                  <a:srgbClr val="FFFFFF"/>
                </a:solidFill>
                <a:latin typeface="Segoe UI"/>
                <a:ea typeface="Segoe UI" pitchFamily="34" charset="0"/>
                <a:cs typeface="Segoe UI" pitchFamily="34" charset="0"/>
              </a:endParaRPr>
            </a:p>
          </p:txBody>
        </p:sp>
        <p:sp>
          <p:nvSpPr>
            <p:cNvPr id="202" name="Freeform 7">
              <a:extLst>
                <a:ext uri="{FF2B5EF4-FFF2-40B4-BE49-F238E27FC236}">
                  <a16:creationId xmlns:a16="http://schemas.microsoft.com/office/drawing/2014/main" id="{FE1DF2B8-443E-4AD1-B2C5-01AC8073240D}"/>
                </a:ext>
              </a:extLst>
            </p:cNvPr>
            <p:cNvSpPr>
              <a:spLocks noEditPoints="1"/>
            </p:cNvSpPr>
            <p:nvPr/>
          </p:nvSpPr>
          <p:spPr bwMode="auto">
            <a:xfrm>
              <a:off x="2019832" y="3275280"/>
              <a:ext cx="297830" cy="319992"/>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822637">
                <a:defRPr/>
              </a:pPr>
              <a:endParaRPr lang="en-US" sz="600" kern="0" spc="-135" dirty="0">
                <a:solidFill>
                  <a:srgbClr val="FFFFFF"/>
                </a:solidFill>
                <a:latin typeface="Segoe Light" pitchFamily="34" charset="0"/>
              </a:endParaRPr>
            </a:p>
          </p:txBody>
        </p:sp>
      </p:grpSp>
      <p:grpSp>
        <p:nvGrpSpPr>
          <p:cNvPr id="203" name="Group 202">
            <a:extLst>
              <a:ext uri="{FF2B5EF4-FFF2-40B4-BE49-F238E27FC236}">
                <a16:creationId xmlns:a16="http://schemas.microsoft.com/office/drawing/2014/main" id="{1DF0FF72-464A-47EA-90A3-4F9D505FC931}"/>
              </a:ext>
            </a:extLst>
          </p:cNvPr>
          <p:cNvGrpSpPr/>
          <p:nvPr/>
        </p:nvGrpSpPr>
        <p:grpSpPr>
          <a:xfrm>
            <a:off x="7156279" y="3189164"/>
            <a:ext cx="469721" cy="469156"/>
            <a:chOff x="370109" y="3187789"/>
            <a:chExt cx="691781" cy="691781"/>
          </a:xfrm>
          <a:solidFill>
            <a:schemeClr val="accent2"/>
          </a:solidFill>
        </p:grpSpPr>
        <p:sp>
          <p:nvSpPr>
            <p:cNvPr id="204" name="Rectangle 203">
              <a:extLst>
                <a:ext uri="{FF2B5EF4-FFF2-40B4-BE49-F238E27FC236}">
                  <a16:creationId xmlns:a16="http://schemas.microsoft.com/office/drawing/2014/main" id="{E2B2A67A-5B6F-4B55-BB99-824305ED8905}"/>
                </a:ext>
              </a:extLst>
            </p:cNvPr>
            <p:cNvSpPr/>
            <p:nvPr>
              <p:custDataLst>
                <p:tags r:id="rId5"/>
              </p:custDataLst>
            </p:nvPr>
          </p:nvSpPr>
          <p:spPr bwMode="auto">
            <a:xfrm>
              <a:off x="370109" y="3187789"/>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1972">
                <a:lnSpc>
                  <a:spcPct val="90000"/>
                </a:lnSpc>
                <a:defRPr/>
              </a:pPr>
              <a:endParaRPr lang="en-US" sz="600" kern="0" dirty="0">
                <a:ln>
                  <a:solidFill>
                    <a:srgbClr val="000000">
                      <a:alpha val="0"/>
                    </a:srgbClr>
                  </a:solidFill>
                </a:ln>
                <a:solidFill>
                  <a:srgbClr val="FFFFFF"/>
                </a:solidFill>
                <a:latin typeface="Segoe UI"/>
              </a:endParaRPr>
            </a:p>
          </p:txBody>
        </p:sp>
        <p:sp>
          <p:nvSpPr>
            <p:cNvPr id="205" name="Donut 59">
              <a:extLst>
                <a:ext uri="{FF2B5EF4-FFF2-40B4-BE49-F238E27FC236}">
                  <a16:creationId xmlns:a16="http://schemas.microsoft.com/office/drawing/2014/main" id="{0D08502F-12D5-446E-9519-9993E50AB227}"/>
                </a:ext>
              </a:extLst>
            </p:cNvPr>
            <p:cNvSpPr>
              <a:spLocks noChangeAspect="1"/>
            </p:cNvSpPr>
            <p:nvPr/>
          </p:nvSpPr>
          <p:spPr bwMode="auto">
            <a:xfrm>
              <a:off x="590117" y="3395200"/>
              <a:ext cx="256656" cy="276958"/>
            </a:xfrm>
            <a:custGeom>
              <a:avLst/>
              <a:gdLst/>
              <a:ahLst/>
              <a:cxnLst/>
              <a:rect l="l" t="t" r="r" b="b"/>
              <a:pathLst>
                <a:path w="1872166" h="2020785">
                  <a:moveTo>
                    <a:pt x="930606" y="1257014"/>
                  </a:moveTo>
                  <a:cubicBezTo>
                    <a:pt x="968577" y="1257014"/>
                    <a:pt x="999359" y="1287795"/>
                    <a:pt x="999359" y="1325766"/>
                  </a:cubicBezTo>
                  <a:cubicBezTo>
                    <a:pt x="999359" y="1363737"/>
                    <a:pt x="968577" y="1394519"/>
                    <a:pt x="930606" y="1394519"/>
                  </a:cubicBezTo>
                  <a:cubicBezTo>
                    <a:pt x="892635" y="1394519"/>
                    <a:pt x="861853" y="1363737"/>
                    <a:pt x="861853" y="1325766"/>
                  </a:cubicBezTo>
                  <a:cubicBezTo>
                    <a:pt x="861853" y="1287795"/>
                    <a:pt x="892635" y="1257014"/>
                    <a:pt x="930606" y="1257014"/>
                  </a:cubicBezTo>
                  <a:close/>
                  <a:moveTo>
                    <a:pt x="930606" y="1188261"/>
                  </a:moveTo>
                  <a:cubicBezTo>
                    <a:pt x="854664" y="1188261"/>
                    <a:pt x="793100" y="1249824"/>
                    <a:pt x="793100" y="1325766"/>
                  </a:cubicBezTo>
                  <a:cubicBezTo>
                    <a:pt x="793100" y="1401709"/>
                    <a:pt x="854664" y="1463272"/>
                    <a:pt x="930606" y="1463272"/>
                  </a:cubicBezTo>
                  <a:cubicBezTo>
                    <a:pt x="1006548" y="1463272"/>
                    <a:pt x="1068111" y="1401709"/>
                    <a:pt x="1068111" y="1325766"/>
                  </a:cubicBezTo>
                  <a:cubicBezTo>
                    <a:pt x="1068111" y="1249824"/>
                    <a:pt x="1006548" y="1188261"/>
                    <a:pt x="930606" y="1188261"/>
                  </a:cubicBezTo>
                  <a:close/>
                  <a:moveTo>
                    <a:pt x="971250" y="956702"/>
                  </a:moveTo>
                  <a:lnTo>
                    <a:pt x="986880" y="1028990"/>
                  </a:lnTo>
                  <a:lnTo>
                    <a:pt x="1061122" y="1054389"/>
                  </a:lnTo>
                  <a:lnTo>
                    <a:pt x="1106057" y="1005545"/>
                  </a:lnTo>
                  <a:lnTo>
                    <a:pt x="1174438" y="1052435"/>
                  </a:lnTo>
                  <a:lnTo>
                    <a:pt x="1149040" y="1120816"/>
                  </a:lnTo>
                  <a:lnTo>
                    <a:pt x="1186160" y="1175520"/>
                  </a:lnTo>
                  <a:lnTo>
                    <a:pt x="1262356" y="1175520"/>
                  </a:lnTo>
                  <a:lnTo>
                    <a:pt x="1285801" y="1261484"/>
                  </a:lnTo>
                  <a:lnTo>
                    <a:pt x="1233050" y="1302513"/>
                  </a:lnTo>
                  <a:lnTo>
                    <a:pt x="1233050" y="1366986"/>
                  </a:lnTo>
                  <a:lnTo>
                    <a:pt x="1281894" y="1411922"/>
                  </a:lnTo>
                  <a:lnTo>
                    <a:pt x="1264310" y="1490071"/>
                  </a:lnTo>
                  <a:lnTo>
                    <a:pt x="1180299" y="1492025"/>
                  </a:lnTo>
                  <a:lnTo>
                    <a:pt x="1150993" y="1538914"/>
                  </a:lnTo>
                  <a:lnTo>
                    <a:pt x="1168577" y="1611202"/>
                  </a:lnTo>
                  <a:lnTo>
                    <a:pt x="1106057" y="1658092"/>
                  </a:lnTo>
                  <a:lnTo>
                    <a:pt x="1049399" y="1613156"/>
                  </a:lnTo>
                  <a:lnTo>
                    <a:pt x="986880" y="1640508"/>
                  </a:lnTo>
                  <a:lnTo>
                    <a:pt x="973203" y="1708889"/>
                  </a:lnTo>
                  <a:lnTo>
                    <a:pt x="893100" y="1716704"/>
                  </a:lnTo>
                  <a:lnTo>
                    <a:pt x="873563" y="1632694"/>
                  </a:lnTo>
                  <a:lnTo>
                    <a:pt x="809090" y="1613156"/>
                  </a:lnTo>
                  <a:lnTo>
                    <a:pt x="754385" y="1658092"/>
                  </a:lnTo>
                  <a:lnTo>
                    <a:pt x="699681" y="1609249"/>
                  </a:lnTo>
                  <a:lnTo>
                    <a:pt x="719218" y="1544776"/>
                  </a:lnTo>
                  <a:lnTo>
                    <a:pt x="678190" y="1490071"/>
                  </a:lnTo>
                  <a:lnTo>
                    <a:pt x="601994" y="1488117"/>
                  </a:lnTo>
                  <a:lnTo>
                    <a:pt x="586364" y="1411922"/>
                  </a:lnTo>
                  <a:lnTo>
                    <a:pt x="646930" y="1380662"/>
                  </a:lnTo>
                  <a:lnTo>
                    <a:pt x="644976" y="1304466"/>
                  </a:lnTo>
                  <a:lnTo>
                    <a:pt x="586364" y="1255623"/>
                  </a:lnTo>
                  <a:lnTo>
                    <a:pt x="607855" y="1183335"/>
                  </a:lnTo>
                  <a:lnTo>
                    <a:pt x="680143" y="1185289"/>
                  </a:lnTo>
                  <a:lnTo>
                    <a:pt x="721172" y="1140353"/>
                  </a:lnTo>
                  <a:lnTo>
                    <a:pt x="695773" y="1052435"/>
                  </a:lnTo>
                  <a:lnTo>
                    <a:pt x="752431" y="1007499"/>
                  </a:lnTo>
                  <a:lnTo>
                    <a:pt x="818858" y="1052435"/>
                  </a:lnTo>
                  <a:lnTo>
                    <a:pt x="873563" y="1032898"/>
                  </a:lnTo>
                  <a:lnTo>
                    <a:pt x="895054" y="958656"/>
                  </a:lnTo>
                  <a:close/>
                  <a:moveTo>
                    <a:pt x="966353" y="561544"/>
                  </a:moveTo>
                  <a:lnTo>
                    <a:pt x="1484176" y="561544"/>
                  </a:lnTo>
                  <a:cubicBezTo>
                    <a:pt x="1519876" y="561544"/>
                    <a:pt x="1548815" y="590484"/>
                    <a:pt x="1548815" y="626184"/>
                  </a:cubicBezTo>
                  <a:cubicBezTo>
                    <a:pt x="1548815" y="661883"/>
                    <a:pt x="1519875" y="690823"/>
                    <a:pt x="1484175" y="690823"/>
                  </a:cubicBezTo>
                  <a:lnTo>
                    <a:pt x="966353" y="690822"/>
                  </a:lnTo>
                  <a:cubicBezTo>
                    <a:pt x="930653" y="690822"/>
                    <a:pt x="901714" y="661883"/>
                    <a:pt x="901714" y="626184"/>
                  </a:cubicBezTo>
                  <a:cubicBezTo>
                    <a:pt x="901714" y="590484"/>
                    <a:pt x="930653" y="561544"/>
                    <a:pt x="966353" y="561544"/>
                  </a:cubicBezTo>
                  <a:close/>
                  <a:moveTo>
                    <a:pt x="590322" y="106687"/>
                  </a:moveTo>
                  <a:cubicBezTo>
                    <a:pt x="590332" y="226008"/>
                    <a:pt x="591688" y="375662"/>
                    <a:pt x="590317" y="464513"/>
                  </a:cubicBezTo>
                  <a:cubicBezTo>
                    <a:pt x="588940" y="553814"/>
                    <a:pt x="569467" y="576664"/>
                    <a:pt x="482849" y="576882"/>
                  </a:cubicBezTo>
                  <a:lnTo>
                    <a:pt x="101828" y="577428"/>
                  </a:lnTo>
                  <a:cubicBezTo>
                    <a:pt x="94937" y="958413"/>
                    <a:pt x="101760" y="1616638"/>
                    <a:pt x="104708" y="1753748"/>
                  </a:cubicBezTo>
                  <a:cubicBezTo>
                    <a:pt x="107681" y="1892031"/>
                    <a:pt x="168011" y="1914803"/>
                    <a:pt x="277215" y="1914081"/>
                  </a:cubicBezTo>
                  <a:lnTo>
                    <a:pt x="1773325" y="1910255"/>
                  </a:lnTo>
                  <a:cubicBezTo>
                    <a:pt x="1759000" y="1375795"/>
                    <a:pt x="1765208" y="446089"/>
                    <a:pt x="1768691" y="339408"/>
                  </a:cubicBezTo>
                  <a:cubicBezTo>
                    <a:pt x="1772174" y="232725"/>
                    <a:pt x="1746468" y="112940"/>
                    <a:pt x="1588386" y="110513"/>
                  </a:cubicBezTo>
                  <a:cubicBezTo>
                    <a:pt x="1430337" y="108086"/>
                    <a:pt x="851841" y="106688"/>
                    <a:pt x="590322" y="106687"/>
                  </a:cubicBezTo>
                  <a:close/>
                  <a:moveTo>
                    <a:pt x="549320" y="0"/>
                  </a:moveTo>
                  <a:cubicBezTo>
                    <a:pt x="841627" y="0"/>
                    <a:pt x="1488650" y="1563"/>
                    <a:pt x="1665394" y="4277"/>
                  </a:cubicBezTo>
                  <a:cubicBezTo>
                    <a:pt x="1842137" y="6992"/>
                    <a:pt x="1870878" y="140918"/>
                    <a:pt x="1866984" y="260194"/>
                  </a:cubicBezTo>
                  <a:cubicBezTo>
                    <a:pt x="1863090" y="379470"/>
                    <a:pt x="1856150" y="1418933"/>
                    <a:pt x="1872166" y="2016489"/>
                  </a:cubicBezTo>
                  <a:lnTo>
                    <a:pt x="199432" y="2020767"/>
                  </a:lnTo>
                  <a:cubicBezTo>
                    <a:pt x="77336" y="2021574"/>
                    <a:pt x="9884" y="1996114"/>
                    <a:pt x="6560" y="1841505"/>
                  </a:cubicBezTo>
                  <a:cubicBezTo>
                    <a:pt x="3235" y="1686896"/>
                    <a:pt x="-4497" y="939636"/>
                    <a:pt x="3513" y="51544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sz="600" kern="0" spc="-50" dirty="0" err="1">
                <a:solidFill>
                  <a:srgbClr val="FFFFFF"/>
                </a:solidFill>
                <a:latin typeface="Segoe UI"/>
                <a:ea typeface="Segoe UI" pitchFamily="34" charset="0"/>
                <a:cs typeface="Segoe UI" pitchFamily="34" charset="0"/>
              </a:endParaRPr>
            </a:p>
          </p:txBody>
        </p:sp>
      </p:grpSp>
      <p:grpSp>
        <p:nvGrpSpPr>
          <p:cNvPr id="206" name="Group 205">
            <a:extLst>
              <a:ext uri="{FF2B5EF4-FFF2-40B4-BE49-F238E27FC236}">
                <a16:creationId xmlns:a16="http://schemas.microsoft.com/office/drawing/2014/main" id="{E2B2A187-63BE-4B89-9E1B-BA675E9C8671}"/>
              </a:ext>
            </a:extLst>
          </p:cNvPr>
          <p:cNvGrpSpPr/>
          <p:nvPr/>
        </p:nvGrpSpPr>
        <p:grpSpPr>
          <a:xfrm>
            <a:off x="6318063" y="3852230"/>
            <a:ext cx="469721" cy="469156"/>
            <a:chOff x="1103397" y="2464452"/>
            <a:chExt cx="691781" cy="691781"/>
          </a:xfrm>
          <a:solidFill>
            <a:schemeClr val="accent2"/>
          </a:solidFill>
        </p:grpSpPr>
        <p:sp>
          <p:nvSpPr>
            <p:cNvPr id="207" name="Rectangle 206">
              <a:extLst>
                <a:ext uri="{FF2B5EF4-FFF2-40B4-BE49-F238E27FC236}">
                  <a16:creationId xmlns:a16="http://schemas.microsoft.com/office/drawing/2014/main" id="{41FE7FFD-3759-4A6B-A033-2F589E20493D}"/>
                </a:ext>
              </a:extLst>
            </p:cNvPr>
            <p:cNvSpPr/>
            <p:nvPr>
              <p:custDataLst>
                <p:tags r:id="rId4"/>
              </p:custDataLst>
            </p:nvPr>
          </p:nvSpPr>
          <p:spPr bwMode="auto">
            <a:xfrm>
              <a:off x="1103397" y="2464452"/>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endParaRPr lang="en-US" sz="600" kern="0" dirty="0">
                <a:solidFill>
                  <a:srgbClr val="FFFFFF"/>
                </a:solidFill>
                <a:latin typeface="Segoe UI"/>
                <a:ea typeface="Segoe UI" pitchFamily="34" charset="0"/>
                <a:cs typeface="Segoe UI" pitchFamily="34" charset="0"/>
              </a:endParaRPr>
            </a:p>
          </p:txBody>
        </p:sp>
        <p:sp>
          <p:nvSpPr>
            <p:cNvPr id="208" name="Rounded Rectangle 18">
              <a:extLst>
                <a:ext uri="{FF2B5EF4-FFF2-40B4-BE49-F238E27FC236}">
                  <a16:creationId xmlns:a16="http://schemas.microsoft.com/office/drawing/2014/main" id="{0E867540-CD3D-4422-A5A4-E69CAA1DF7D7}"/>
                </a:ext>
              </a:extLst>
            </p:cNvPr>
            <p:cNvSpPr/>
            <p:nvPr/>
          </p:nvSpPr>
          <p:spPr bwMode="auto">
            <a:xfrm>
              <a:off x="1337636" y="2683831"/>
              <a:ext cx="236204" cy="243354"/>
            </a:xfrm>
            <a:custGeom>
              <a:avLst/>
              <a:gdLst/>
              <a:ahLst/>
              <a:cxnLst/>
              <a:rect l="l" t="t" r="r" b="b"/>
              <a:pathLst>
                <a:path w="759909" h="783113">
                  <a:moveTo>
                    <a:pt x="428313" y="198314"/>
                  </a:moveTo>
                  <a:cubicBezTo>
                    <a:pt x="508468" y="198313"/>
                    <a:pt x="573445" y="263292"/>
                    <a:pt x="573446" y="343446"/>
                  </a:cubicBezTo>
                  <a:cubicBezTo>
                    <a:pt x="573445" y="423600"/>
                    <a:pt x="508468" y="488578"/>
                    <a:pt x="428313" y="488578"/>
                  </a:cubicBezTo>
                  <a:cubicBezTo>
                    <a:pt x="348160" y="488577"/>
                    <a:pt x="283181" y="423600"/>
                    <a:pt x="283181" y="343446"/>
                  </a:cubicBezTo>
                  <a:cubicBezTo>
                    <a:pt x="283182" y="263291"/>
                    <a:pt x="348159" y="198314"/>
                    <a:pt x="428313" y="198314"/>
                  </a:cubicBezTo>
                  <a:close/>
                  <a:moveTo>
                    <a:pt x="428313" y="131753"/>
                  </a:moveTo>
                  <a:cubicBezTo>
                    <a:pt x="311398" y="131753"/>
                    <a:pt x="216620" y="226531"/>
                    <a:pt x="216620" y="343446"/>
                  </a:cubicBezTo>
                  <a:cubicBezTo>
                    <a:pt x="216620" y="384187"/>
                    <a:pt x="228129" y="422239"/>
                    <a:pt x="251266" y="452558"/>
                  </a:cubicBezTo>
                  <a:lnTo>
                    <a:pt x="128069" y="575549"/>
                  </a:lnTo>
                  <a:cubicBezTo>
                    <a:pt x="109922" y="593667"/>
                    <a:pt x="109898" y="623064"/>
                    <a:pt x="128015" y="641211"/>
                  </a:cubicBezTo>
                  <a:cubicBezTo>
                    <a:pt x="146132" y="659359"/>
                    <a:pt x="175529" y="659383"/>
                    <a:pt x="193677" y="641266"/>
                  </a:cubicBezTo>
                  <a:lnTo>
                    <a:pt x="316485" y="518662"/>
                  </a:lnTo>
                  <a:cubicBezTo>
                    <a:pt x="347293" y="542946"/>
                    <a:pt x="386379" y="555139"/>
                    <a:pt x="428313" y="555138"/>
                  </a:cubicBezTo>
                  <a:cubicBezTo>
                    <a:pt x="545229" y="555139"/>
                    <a:pt x="640006" y="460361"/>
                    <a:pt x="640007" y="343445"/>
                  </a:cubicBezTo>
                  <a:cubicBezTo>
                    <a:pt x="640006" y="226531"/>
                    <a:pt x="545229" y="131753"/>
                    <a:pt x="428313" y="131753"/>
                  </a:cubicBezTo>
                  <a:close/>
                  <a:moveTo>
                    <a:pt x="126654" y="0"/>
                  </a:moveTo>
                  <a:lnTo>
                    <a:pt x="633255" y="0"/>
                  </a:lnTo>
                  <a:cubicBezTo>
                    <a:pt x="703204" y="0"/>
                    <a:pt x="759909" y="56705"/>
                    <a:pt x="759909" y="126654"/>
                  </a:cubicBezTo>
                  <a:lnTo>
                    <a:pt x="759909" y="656459"/>
                  </a:lnTo>
                  <a:cubicBezTo>
                    <a:pt x="759909" y="726408"/>
                    <a:pt x="703204" y="783113"/>
                    <a:pt x="633255" y="783113"/>
                  </a:cubicBezTo>
                  <a:lnTo>
                    <a:pt x="126654" y="783113"/>
                  </a:lnTo>
                  <a:cubicBezTo>
                    <a:pt x="56705" y="783113"/>
                    <a:pt x="0" y="726408"/>
                    <a:pt x="0" y="656459"/>
                  </a:cubicBezTo>
                  <a:lnTo>
                    <a:pt x="0" y="126654"/>
                  </a:lnTo>
                  <a:cubicBezTo>
                    <a:pt x="0" y="56705"/>
                    <a:pt x="56705" y="0"/>
                    <a:pt x="12665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sz="600" kern="0" spc="-50" dirty="0" err="1">
                <a:solidFill>
                  <a:srgbClr val="FFFFFF"/>
                </a:solidFill>
                <a:latin typeface="Segoe UI"/>
                <a:ea typeface="Segoe UI" pitchFamily="34" charset="0"/>
                <a:cs typeface="Segoe UI" pitchFamily="34" charset="0"/>
              </a:endParaRPr>
            </a:p>
          </p:txBody>
        </p:sp>
      </p:grpSp>
      <p:grpSp>
        <p:nvGrpSpPr>
          <p:cNvPr id="209" name="Group 208">
            <a:extLst>
              <a:ext uri="{FF2B5EF4-FFF2-40B4-BE49-F238E27FC236}">
                <a16:creationId xmlns:a16="http://schemas.microsoft.com/office/drawing/2014/main" id="{7C3F2980-2EEA-4DF5-8E32-83811C5DF2F2}"/>
              </a:ext>
            </a:extLst>
          </p:cNvPr>
          <p:cNvGrpSpPr/>
          <p:nvPr/>
        </p:nvGrpSpPr>
        <p:grpSpPr>
          <a:xfrm>
            <a:off x="8359806" y="3348850"/>
            <a:ext cx="469721" cy="469156"/>
            <a:chOff x="1822857" y="2464452"/>
            <a:chExt cx="691781" cy="691781"/>
          </a:xfrm>
          <a:solidFill>
            <a:schemeClr val="accent2"/>
          </a:solidFill>
        </p:grpSpPr>
        <p:sp>
          <p:nvSpPr>
            <p:cNvPr id="210" name="Rectangle 209">
              <a:extLst>
                <a:ext uri="{FF2B5EF4-FFF2-40B4-BE49-F238E27FC236}">
                  <a16:creationId xmlns:a16="http://schemas.microsoft.com/office/drawing/2014/main" id="{AAAC8D09-A5AE-4D8A-9B75-8151985AA2C9}"/>
                </a:ext>
              </a:extLst>
            </p:cNvPr>
            <p:cNvSpPr/>
            <p:nvPr>
              <p:custDataLst>
                <p:tags r:id="rId3"/>
              </p:custDataLst>
            </p:nvPr>
          </p:nvSpPr>
          <p:spPr bwMode="auto">
            <a:xfrm>
              <a:off x="1822857" y="2464452"/>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endParaRPr lang="en-US" sz="600" kern="0" dirty="0">
                <a:solidFill>
                  <a:srgbClr val="FFFFFF"/>
                </a:solidFill>
                <a:latin typeface="Segoe UI"/>
                <a:ea typeface="Segoe UI" pitchFamily="34" charset="0"/>
                <a:cs typeface="Segoe UI" pitchFamily="34" charset="0"/>
              </a:endParaRPr>
            </a:p>
          </p:txBody>
        </p:sp>
        <p:sp>
          <p:nvSpPr>
            <p:cNvPr id="211" name="Freeform 5">
              <a:extLst>
                <a:ext uri="{FF2B5EF4-FFF2-40B4-BE49-F238E27FC236}">
                  <a16:creationId xmlns:a16="http://schemas.microsoft.com/office/drawing/2014/main" id="{6CD0095A-FA0E-4BE2-B13C-93B15E9BF1FF}"/>
                </a:ext>
              </a:extLst>
            </p:cNvPr>
            <p:cNvSpPr>
              <a:spLocks noEditPoints="1"/>
            </p:cNvSpPr>
            <p:nvPr/>
          </p:nvSpPr>
          <p:spPr bwMode="auto">
            <a:xfrm>
              <a:off x="2067556" y="2703149"/>
              <a:ext cx="259417" cy="217623"/>
            </a:xfrm>
            <a:custGeom>
              <a:avLst/>
              <a:gdLst>
                <a:gd name="T0" fmla="*/ 290 w 360"/>
                <a:gd name="T1" fmla="*/ 23 h 302"/>
                <a:gd name="T2" fmla="*/ 265 w 360"/>
                <a:gd name="T3" fmla="*/ 6 h 302"/>
                <a:gd name="T4" fmla="*/ 226 w 360"/>
                <a:gd name="T5" fmla="*/ 2 h 302"/>
                <a:gd name="T6" fmla="*/ 188 w 360"/>
                <a:gd name="T7" fmla="*/ 25 h 302"/>
                <a:gd name="T8" fmla="*/ 148 w 360"/>
                <a:gd name="T9" fmla="*/ 78 h 302"/>
                <a:gd name="T10" fmla="*/ 104 w 360"/>
                <a:gd name="T11" fmla="*/ 122 h 302"/>
                <a:gd name="T12" fmla="*/ 58 w 360"/>
                <a:gd name="T13" fmla="*/ 147 h 302"/>
                <a:gd name="T14" fmla="*/ 12 w 360"/>
                <a:gd name="T15" fmla="*/ 149 h 302"/>
                <a:gd name="T16" fmla="*/ 2 w 360"/>
                <a:gd name="T17" fmla="*/ 151 h 302"/>
                <a:gd name="T18" fmla="*/ 19 w 360"/>
                <a:gd name="T19" fmla="*/ 176 h 302"/>
                <a:gd name="T20" fmla="*/ 52 w 360"/>
                <a:gd name="T21" fmla="*/ 209 h 302"/>
                <a:gd name="T22" fmla="*/ 106 w 360"/>
                <a:gd name="T23" fmla="*/ 233 h 302"/>
                <a:gd name="T24" fmla="*/ 138 w 360"/>
                <a:gd name="T25" fmla="*/ 237 h 302"/>
                <a:gd name="T26" fmla="*/ 140 w 360"/>
                <a:gd name="T27" fmla="*/ 258 h 302"/>
                <a:gd name="T28" fmla="*/ 140 w 360"/>
                <a:gd name="T29" fmla="*/ 276 h 302"/>
                <a:gd name="T30" fmla="*/ 140 w 360"/>
                <a:gd name="T31" fmla="*/ 283 h 302"/>
                <a:gd name="T32" fmla="*/ 127 w 360"/>
                <a:gd name="T33" fmla="*/ 285 h 302"/>
                <a:gd name="T34" fmla="*/ 111 w 360"/>
                <a:gd name="T35" fmla="*/ 293 h 302"/>
                <a:gd name="T36" fmla="*/ 115 w 360"/>
                <a:gd name="T37" fmla="*/ 300 h 302"/>
                <a:gd name="T38" fmla="*/ 127 w 360"/>
                <a:gd name="T39" fmla="*/ 299 h 302"/>
                <a:gd name="T40" fmla="*/ 163 w 360"/>
                <a:gd name="T41" fmla="*/ 297 h 302"/>
                <a:gd name="T42" fmla="*/ 190 w 360"/>
                <a:gd name="T43" fmla="*/ 300 h 302"/>
                <a:gd name="T44" fmla="*/ 196 w 360"/>
                <a:gd name="T45" fmla="*/ 297 h 302"/>
                <a:gd name="T46" fmla="*/ 217 w 360"/>
                <a:gd name="T47" fmla="*/ 300 h 302"/>
                <a:gd name="T48" fmla="*/ 222 w 360"/>
                <a:gd name="T49" fmla="*/ 297 h 302"/>
                <a:gd name="T50" fmla="*/ 219 w 360"/>
                <a:gd name="T51" fmla="*/ 289 h 302"/>
                <a:gd name="T52" fmla="*/ 180 w 360"/>
                <a:gd name="T53" fmla="*/ 283 h 302"/>
                <a:gd name="T54" fmla="*/ 180 w 360"/>
                <a:gd name="T55" fmla="*/ 253 h 302"/>
                <a:gd name="T56" fmla="*/ 180 w 360"/>
                <a:gd name="T57" fmla="*/ 237 h 302"/>
                <a:gd name="T58" fmla="*/ 180 w 360"/>
                <a:gd name="T59" fmla="*/ 232 h 302"/>
                <a:gd name="T60" fmla="*/ 215 w 360"/>
                <a:gd name="T61" fmla="*/ 216 h 302"/>
                <a:gd name="T62" fmla="*/ 251 w 360"/>
                <a:gd name="T63" fmla="*/ 188 h 302"/>
                <a:gd name="T64" fmla="*/ 276 w 360"/>
                <a:gd name="T65" fmla="*/ 149 h 302"/>
                <a:gd name="T66" fmla="*/ 299 w 360"/>
                <a:gd name="T67" fmla="*/ 94 h 302"/>
                <a:gd name="T68" fmla="*/ 334 w 360"/>
                <a:gd name="T69" fmla="*/ 78 h 302"/>
                <a:gd name="T70" fmla="*/ 353 w 360"/>
                <a:gd name="T71" fmla="*/ 71 h 302"/>
                <a:gd name="T72" fmla="*/ 360 w 360"/>
                <a:gd name="T73" fmla="*/ 69 h 302"/>
                <a:gd name="T74" fmla="*/ 299 w 360"/>
                <a:gd name="T75" fmla="*/ 44 h 302"/>
                <a:gd name="T76" fmla="*/ 167 w 360"/>
                <a:gd name="T77" fmla="*/ 283 h 302"/>
                <a:gd name="T78" fmla="*/ 153 w 360"/>
                <a:gd name="T79" fmla="*/ 283 h 302"/>
                <a:gd name="T80" fmla="*/ 152 w 360"/>
                <a:gd name="T81" fmla="*/ 262 h 302"/>
                <a:gd name="T82" fmla="*/ 152 w 360"/>
                <a:gd name="T83" fmla="*/ 245 h 302"/>
                <a:gd name="T84" fmla="*/ 152 w 360"/>
                <a:gd name="T85" fmla="*/ 237 h 302"/>
                <a:gd name="T86" fmla="*/ 167 w 360"/>
                <a:gd name="T87" fmla="*/ 233 h 302"/>
                <a:gd name="T88" fmla="*/ 247 w 360"/>
                <a:gd name="T89" fmla="*/ 67 h 302"/>
                <a:gd name="T90" fmla="*/ 236 w 360"/>
                <a:gd name="T91" fmla="*/ 55 h 302"/>
                <a:gd name="T92" fmla="*/ 240 w 360"/>
                <a:gd name="T93" fmla="*/ 44 h 302"/>
                <a:gd name="T94" fmla="*/ 251 w 360"/>
                <a:gd name="T95" fmla="*/ 40 h 302"/>
                <a:gd name="T96" fmla="*/ 263 w 360"/>
                <a:gd name="T97" fmla="*/ 52 h 302"/>
                <a:gd name="T98" fmla="*/ 259 w 360"/>
                <a:gd name="T99" fmla="*/ 63 h 302"/>
                <a:gd name="T100" fmla="*/ 249 w 360"/>
                <a:gd name="T101" fmla="*/ 6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0" h="302">
                  <a:moveTo>
                    <a:pt x="299" y="44"/>
                  </a:moveTo>
                  <a:lnTo>
                    <a:pt x="297" y="36"/>
                  </a:lnTo>
                  <a:lnTo>
                    <a:pt x="293" y="31"/>
                  </a:lnTo>
                  <a:lnTo>
                    <a:pt x="290" y="23"/>
                  </a:lnTo>
                  <a:lnTo>
                    <a:pt x="284" y="19"/>
                  </a:lnTo>
                  <a:lnTo>
                    <a:pt x="278" y="13"/>
                  </a:lnTo>
                  <a:lnTo>
                    <a:pt x="272" y="10"/>
                  </a:lnTo>
                  <a:lnTo>
                    <a:pt x="265" y="6"/>
                  </a:lnTo>
                  <a:lnTo>
                    <a:pt x="257" y="4"/>
                  </a:lnTo>
                  <a:lnTo>
                    <a:pt x="247" y="2"/>
                  </a:lnTo>
                  <a:lnTo>
                    <a:pt x="236" y="0"/>
                  </a:lnTo>
                  <a:lnTo>
                    <a:pt x="226" y="2"/>
                  </a:lnTo>
                  <a:lnTo>
                    <a:pt x="215" y="6"/>
                  </a:lnTo>
                  <a:lnTo>
                    <a:pt x="205" y="10"/>
                  </a:lnTo>
                  <a:lnTo>
                    <a:pt x="196" y="15"/>
                  </a:lnTo>
                  <a:lnTo>
                    <a:pt x="188" y="25"/>
                  </a:lnTo>
                  <a:lnTo>
                    <a:pt x="180" y="34"/>
                  </a:lnTo>
                  <a:lnTo>
                    <a:pt x="169" y="50"/>
                  </a:lnTo>
                  <a:lnTo>
                    <a:pt x="159" y="63"/>
                  </a:lnTo>
                  <a:lnTo>
                    <a:pt x="148" y="78"/>
                  </a:lnTo>
                  <a:lnTo>
                    <a:pt x="138" y="90"/>
                  </a:lnTo>
                  <a:lnTo>
                    <a:pt x="127" y="101"/>
                  </a:lnTo>
                  <a:lnTo>
                    <a:pt x="115" y="113"/>
                  </a:lnTo>
                  <a:lnTo>
                    <a:pt x="104" y="122"/>
                  </a:lnTo>
                  <a:lnTo>
                    <a:pt x="92" y="130"/>
                  </a:lnTo>
                  <a:lnTo>
                    <a:pt x="81" y="138"/>
                  </a:lnTo>
                  <a:lnTo>
                    <a:pt x="69" y="144"/>
                  </a:lnTo>
                  <a:lnTo>
                    <a:pt x="58" y="147"/>
                  </a:lnTo>
                  <a:lnTo>
                    <a:pt x="46" y="151"/>
                  </a:lnTo>
                  <a:lnTo>
                    <a:pt x="35" y="151"/>
                  </a:lnTo>
                  <a:lnTo>
                    <a:pt x="23" y="151"/>
                  </a:lnTo>
                  <a:lnTo>
                    <a:pt x="12" y="149"/>
                  </a:lnTo>
                  <a:lnTo>
                    <a:pt x="0" y="147"/>
                  </a:lnTo>
                  <a:lnTo>
                    <a:pt x="0" y="147"/>
                  </a:lnTo>
                  <a:lnTo>
                    <a:pt x="0" y="147"/>
                  </a:lnTo>
                  <a:lnTo>
                    <a:pt x="2" y="151"/>
                  </a:lnTo>
                  <a:lnTo>
                    <a:pt x="4" y="155"/>
                  </a:lnTo>
                  <a:lnTo>
                    <a:pt x="8" y="161"/>
                  </a:lnTo>
                  <a:lnTo>
                    <a:pt x="14" y="168"/>
                  </a:lnTo>
                  <a:lnTo>
                    <a:pt x="19" y="176"/>
                  </a:lnTo>
                  <a:lnTo>
                    <a:pt x="25" y="184"/>
                  </a:lnTo>
                  <a:lnTo>
                    <a:pt x="33" y="191"/>
                  </a:lnTo>
                  <a:lnTo>
                    <a:pt x="42" y="201"/>
                  </a:lnTo>
                  <a:lnTo>
                    <a:pt x="52" y="209"/>
                  </a:lnTo>
                  <a:lnTo>
                    <a:pt x="63" y="216"/>
                  </a:lnTo>
                  <a:lnTo>
                    <a:pt x="77" y="222"/>
                  </a:lnTo>
                  <a:lnTo>
                    <a:pt x="90" y="228"/>
                  </a:lnTo>
                  <a:lnTo>
                    <a:pt x="106" y="233"/>
                  </a:lnTo>
                  <a:lnTo>
                    <a:pt x="121" y="235"/>
                  </a:lnTo>
                  <a:lnTo>
                    <a:pt x="129" y="237"/>
                  </a:lnTo>
                  <a:lnTo>
                    <a:pt x="138" y="237"/>
                  </a:lnTo>
                  <a:lnTo>
                    <a:pt x="138" y="237"/>
                  </a:lnTo>
                  <a:lnTo>
                    <a:pt x="140" y="237"/>
                  </a:lnTo>
                  <a:lnTo>
                    <a:pt x="140" y="245"/>
                  </a:lnTo>
                  <a:lnTo>
                    <a:pt x="140" y="253"/>
                  </a:lnTo>
                  <a:lnTo>
                    <a:pt x="140" y="258"/>
                  </a:lnTo>
                  <a:lnTo>
                    <a:pt x="140" y="264"/>
                  </a:lnTo>
                  <a:lnTo>
                    <a:pt x="140" y="268"/>
                  </a:lnTo>
                  <a:lnTo>
                    <a:pt x="140" y="272"/>
                  </a:lnTo>
                  <a:lnTo>
                    <a:pt x="140" y="276"/>
                  </a:lnTo>
                  <a:lnTo>
                    <a:pt x="140" y="277"/>
                  </a:lnTo>
                  <a:lnTo>
                    <a:pt x="140" y="279"/>
                  </a:lnTo>
                  <a:lnTo>
                    <a:pt x="140" y="281"/>
                  </a:lnTo>
                  <a:lnTo>
                    <a:pt x="140" y="283"/>
                  </a:lnTo>
                  <a:lnTo>
                    <a:pt x="140" y="283"/>
                  </a:lnTo>
                  <a:lnTo>
                    <a:pt x="140" y="283"/>
                  </a:lnTo>
                  <a:lnTo>
                    <a:pt x="132" y="285"/>
                  </a:lnTo>
                  <a:lnTo>
                    <a:pt x="127" y="285"/>
                  </a:lnTo>
                  <a:lnTo>
                    <a:pt x="121" y="287"/>
                  </a:lnTo>
                  <a:lnTo>
                    <a:pt x="115" y="289"/>
                  </a:lnTo>
                  <a:lnTo>
                    <a:pt x="113" y="289"/>
                  </a:lnTo>
                  <a:lnTo>
                    <a:pt x="111" y="293"/>
                  </a:lnTo>
                  <a:lnTo>
                    <a:pt x="111" y="295"/>
                  </a:lnTo>
                  <a:lnTo>
                    <a:pt x="111" y="297"/>
                  </a:lnTo>
                  <a:lnTo>
                    <a:pt x="113" y="299"/>
                  </a:lnTo>
                  <a:lnTo>
                    <a:pt x="115" y="300"/>
                  </a:lnTo>
                  <a:lnTo>
                    <a:pt x="117" y="302"/>
                  </a:lnTo>
                  <a:lnTo>
                    <a:pt x="119" y="300"/>
                  </a:lnTo>
                  <a:lnTo>
                    <a:pt x="119" y="300"/>
                  </a:lnTo>
                  <a:lnTo>
                    <a:pt x="127" y="299"/>
                  </a:lnTo>
                  <a:lnTo>
                    <a:pt x="134" y="297"/>
                  </a:lnTo>
                  <a:lnTo>
                    <a:pt x="144" y="297"/>
                  </a:lnTo>
                  <a:lnTo>
                    <a:pt x="153" y="297"/>
                  </a:lnTo>
                  <a:lnTo>
                    <a:pt x="163" y="297"/>
                  </a:lnTo>
                  <a:lnTo>
                    <a:pt x="173" y="297"/>
                  </a:lnTo>
                  <a:lnTo>
                    <a:pt x="180" y="299"/>
                  </a:lnTo>
                  <a:lnTo>
                    <a:pt x="188" y="300"/>
                  </a:lnTo>
                  <a:lnTo>
                    <a:pt x="190" y="300"/>
                  </a:lnTo>
                  <a:lnTo>
                    <a:pt x="192" y="300"/>
                  </a:lnTo>
                  <a:lnTo>
                    <a:pt x="194" y="300"/>
                  </a:lnTo>
                  <a:lnTo>
                    <a:pt x="194" y="299"/>
                  </a:lnTo>
                  <a:lnTo>
                    <a:pt x="196" y="297"/>
                  </a:lnTo>
                  <a:lnTo>
                    <a:pt x="205" y="299"/>
                  </a:lnTo>
                  <a:lnTo>
                    <a:pt x="209" y="300"/>
                  </a:lnTo>
                  <a:lnTo>
                    <a:pt x="213" y="300"/>
                  </a:lnTo>
                  <a:lnTo>
                    <a:pt x="217" y="300"/>
                  </a:lnTo>
                  <a:lnTo>
                    <a:pt x="219" y="300"/>
                  </a:lnTo>
                  <a:lnTo>
                    <a:pt x="221" y="300"/>
                  </a:lnTo>
                  <a:lnTo>
                    <a:pt x="221" y="299"/>
                  </a:lnTo>
                  <a:lnTo>
                    <a:pt x="222" y="297"/>
                  </a:lnTo>
                  <a:lnTo>
                    <a:pt x="222" y="295"/>
                  </a:lnTo>
                  <a:lnTo>
                    <a:pt x="222" y="293"/>
                  </a:lnTo>
                  <a:lnTo>
                    <a:pt x="221" y="289"/>
                  </a:lnTo>
                  <a:lnTo>
                    <a:pt x="219" y="289"/>
                  </a:lnTo>
                  <a:lnTo>
                    <a:pt x="209" y="287"/>
                  </a:lnTo>
                  <a:lnTo>
                    <a:pt x="201" y="285"/>
                  </a:lnTo>
                  <a:lnTo>
                    <a:pt x="192" y="283"/>
                  </a:lnTo>
                  <a:lnTo>
                    <a:pt x="180" y="283"/>
                  </a:lnTo>
                  <a:lnTo>
                    <a:pt x="180" y="274"/>
                  </a:lnTo>
                  <a:lnTo>
                    <a:pt x="180" y="266"/>
                  </a:lnTo>
                  <a:lnTo>
                    <a:pt x="180" y="258"/>
                  </a:lnTo>
                  <a:lnTo>
                    <a:pt x="180" y="253"/>
                  </a:lnTo>
                  <a:lnTo>
                    <a:pt x="180" y="249"/>
                  </a:lnTo>
                  <a:lnTo>
                    <a:pt x="180" y="243"/>
                  </a:lnTo>
                  <a:lnTo>
                    <a:pt x="180" y="239"/>
                  </a:lnTo>
                  <a:lnTo>
                    <a:pt x="180" y="237"/>
                  </a:lnTo>
                  <a:lnTo>
                    <a:pt x="180" y="235"/>
                  </a:lnTo>
                  <a:lnTo>
                    <a:pt x="180" y="233"/>
                  </a:lnTo>
                  <a:lnTo>
                    <a:pt x="180" y="232"/>
                  </a:lnTo>
                  <a:lnTo>
                    <a:pt x="180" y="232"/>
                  </a:lnTo>
                  <a:lnTo>
                    <a:pt x="180" y="232"/>
                  </a:lnTo>
                  <a:lnTo>
                    <a:pt x="192" y="228"/>
                  </a:lnTo>
                  <a:lnTo>
                    <a:pt x="203" y="222"/>
                  </a:lnTo>
                  <a:lnTo>
                    <a:pt x="215" y="216"/>
                  </a:lnTo>
                  <a:lnTo>
                    <a:pt x="224" y="210"/>
                  </a:lnTo>
                  <a:lnTo>
                    <a:pt x="234" y="205"/>
                  </a:lnTo>
                  <a:lnTo>
                    <a:pt x="242" y="197"/>
                  </a:lnTo>
                  <a:lnTo>
                    <a:pt x="251" y="188"/>
                  </a:lnTo>
                  <a:lnTo>
                    <a:pt x="257" y="180"/>
                  </a:lnTo>
                  <a:lnTo>
                    <a:pt x="265" y="170"/>
                  </a:lnTo>
                  <a:lnTo>
                    <a:pt x="270" y="161"/>
                  </a:lnTo>
                  <a:lnTo>
                    <a:pt x="276" y="149"/>
                  </a:lnTo>
                  <a:lnTo>
                    <a:pt x="282" y="138"/>
                  </a:lnTo>
                  <a:lnTo>
                    <a:pt x="288" y="128"/>
                  </a:lnTo>
                  <a:lnTo>
                    <a:pt x="291" y="117"/>
                  </a:lnTo>
                  <a:lnTo>
                    <a:pt x="299" y="94"/>
                  </a:lnTo>
                  <a:lnTo>
                    <a:pt x="309" y="88"/>
                  </a:lnTo>
                  <a:lnTo>
                    <a:pt x="318" y="84"/>
                  </a:lnTo>
                  <a:lnTo>
                    <a:pt x="328" y="80"/>
                  </a:lnTo>
                  <a:lnTo>
                    <a:pt x="334" y="78"/>
                  </a:lnTo>
                  <a:lnTo>
                    <a:pt x="341" y="77"/>
                  </a:lnTo>
                  <a:lnTo>
                    <a:pt x="345" y="75"/>
                  </a:lnTo>
                  <a:lnTo>
                    <a:pt x="349" y="73"/>
                  </a:lnTo>
                  <a:lnTo>
                    <a:pt x="353" y="71"/>
                  </a:lnTo>
                  <a:lnTo>
                    <a:pt x="355" y="69"/>
                  </a:lnTo>
                  <a:lnTo>
                    <a:pt x="357" y="69"/>
                  </a:lnTo>
                  <a:lnTo>
                    <a:pt x="359" y="69"/>
                  </a:lnTo>
                  <a:lnTo>
                    <a:pt x="360" y="69"/>
                  </a:lnTo>
                  <a:lnTo>
                    <a:pt x="360" y="67"/>
                  </a:lnTo>
                  <a:lnTo>
                    <a:pt x="360" y="67"/>
                  </a:lnTo>
                  <a:lnTo>
                    <a:pt x="299" y="44"/>
                  </a:lnTo>
                  <a:lnTo>
                    <a:pt x="299" y="44"/>
                  </a:lnTo>
                  <a:close/>
                  <a:moveTo>
                    <a:pt x="167" y="283"/>
                  </a:moveTo>
                  <a:lnTo>
                    <a:pt x="167" y="283"/>
                  </a:lnTo>
                  <a:lnTo>
                    <a:pt x="167" y="283"/>
                  </a:lnTo>
                  <a:lnTo>
                    <a:pt x="167" y="283"/>
                  </a:lnTo>
                  <a:lnTo>
                    <a:pt x="163" y="283"/>
                  </a:lnTo>
                  <a:lnTo>
                    <a:pt x="159" y="283"/>
                  </a:lnTo>
                  <a:lnTo>
                    <a:pt x="153" y="283"/>
                  </a:lnTo>
                  <a:lnTo>
                    <a:pt x="153" y="283"/>
                  </a:lnTo>
                  <a:lnTo>
                    <a:pt x="152" y="283"/>
                  </a:lnTo>
                  <a:lnTo>
                    <a:pt x="152" y="276"/>
                  </a:lnTo>
                  <a:lnTo>
                    <a:pt x="152" y="268"/>
                  </a:lnTo>
                  <a:lnTo>
                    <a:pt x="152" y="262"/>
                  </a:lnTo>
                  <a:lnTo>
                    <a:pt x="152" y="256"/>
                  </a:lnTo>
                  <a:lnTo>
                    <a:pt x="152" y="251"/>
                  </a:lnTo>
                  <a:lnTo>
                    <a:pt x="152" y="247"/>
                  </a:lnTo>
                  <a:lnTo>
                    <a:pt x="152" y="245"/>
                  </a:lnTo>
                  <a:lnTo>
                    <a:pt x="152" y="241"/>
                  </a:lnTo>
                  <a:lnTo>
                    <a:pt x="152" y="239"/>
                  </a:lnTo>
                  <a:lnTo>
                    <a:pt x="152" y="239"/>
                  </a:lnTo>
                  <a:lnTo>
                    <a:pt x="152" y="237"/>
                  </a:lnTo>
                  <a:lnTo>
                    <a:pt x="152" y="235"/>
                  </a:lnTo>
                  <a:lnTo>
                    <a:pt x="152" y="235"/>
                  </a:lnTo>
                  <a:lnTo>
                    <a:pt x="159" y="235"/>
                  </a:lnTo>
                  <a:lnTo>
                    <a:pt x="167" y="233"/>
                  </a:lnTo>
                  <a:lnTo>
                    <a:pt x="167" y="283"/>
                  </a:lnTo>
                  <a:lnTo>
                    <a:pt x="167" y="283"/>
                  </a:lnTo>
                  <a:close/>
                  <a:moveTo>
                    <a:pt x="249" y="67"/>
                  </a:moveTo>
                  <a:lnTo>
                    <a:pt x="247" y="67"/>
                  </a:lnTo>
                  <a:lnTo>
                    <a:pt x="244" y="65"/>
                  </a:lnTo>
                  <a:lnTo>
                    <a:pt x="240" y="63"/>
                  </a:lnTo>
                  <a:lnTo>
                    <a:pt x="238" y="59"/>
                  </a:lnTo>
                  <a:lnTo>
                    <a:pt x="236" y="55"/>
                  </a:lnTo>
                  <a:lnTo>
                    <a:pt x="236" y="54"/>
                  </a:lnTo>
                  <a:lnTo>
                    <a:pt x="236" y="52"/>
                  </a:lnTo>
                  <a:lnTo>
                    <a:pt x="238" y="50"/>
                  </a:lnTo>
                  <a:lnTo>
                    <a:pt x="240" y="44"/>
                  </a:lnTo>
                  <a:lnTo>
                    <a:pt x="244" y="42"/>
                  </a:lnTo>
                  <a:lnTo>
                    <a:pt x="247" y="40"/>
                  </a:lnTo>
                  <a:lnTo>
                    <a:pt x="249" y="40"/>
                  </a:lnTo>
                  <a:lnTo>
                    <a:pt x="251" y="40"/>
                  </a:lnTo>
                  <a:lnTo>
                    <a:pt x="253" y="42"/>
                  </a:lnTo>
                  <a:lnTo>
                    <a:pt x="259" y="44"/>
                  </a:lnTo>
                  <a:lnTo>
                    <a:pt x="261" y="50"/>
                  </a:lnTo>
                  <a:lnTo>
                    <a:pt x="263" y="52"/>
                  </a:lnTo>
                  <a:lnTo>
                    <a:pt x="263" y="54"/>
                  </a:lnTo>
                  <a:lnTo>
                    <a:pt x="263" y="55"/>
                  </a:lnTo>
                  <a:lnTo>
                    <a:pt x="261" y="59"/>
                  </a:lnTo>
                  <a:lnTo>
                    <a:pt x="259" y="63"/>
                  </a:lnTo>
                  <a:lnTo>
                    <a:pt x="253" y="65"/>
                  </a:lnTo>
                  <a:lnTo>
                    <a:pt x="251" y="67"/>
                  </a:lnTo>
                  <a:lnTo>
                    <a:pt x="249" y="67"/>
                  </a:lnTo>
                  <a:lnTo>
                    <a:pt x="249" y="67"/>
                  </a:lnTo>
                  <a:close/>
                </a:path>
              </a:pathLst>
            </a:custGeom>
            <a:solidFill>
              <a:schemeClr val="bg1"/>
            </a:solidFill>
            <a:ln>
              <a:noFill/>
            </a:ln>
          </p:spPr>
          <p:txBody>
            <a:bodyPr vert="horz" wrap="square" lIns="91414" tIns="45706" rIns="91414" bIns="45706" numCol="1" anchor="t" anchorCtr="0" compatLnSpc="1">
              <a:prstTxWarp prst="textNoShape">
                <a:avLst/>
              </a:prstTxWarp>
            </a:bodyPr>
            <a:lstStyle/>
            <a:p>
              <a:pPr defTabSz="932384">
                <a:defRPr/>
              </a:pPr>
              <a:endParaRPr lang="en-US" sz="600" kern="0">
                <a:solidFill>
                  <a:srgbClr val="FFFFFF"/>
                </a:solidFill>
                <a:latin typeface="Segoe UI"/>
              </a:endParaRPr>
            </a:p>
          </p:txBody>
        </p:sp>
      </p:grpSp>
      <p:grpSp>
        <p:nvGrpSpPr>
          <p:cNvPr id="212" name="Group 211">
            <a:extLst>
              <a:ext uri="{FF2B5EF4-FFF2-40B4-BE49-F238E27FC236}">
                <a16:creationId xmlns:a16="http://schemas.microsoft.com/office/drawing/2014/main" id="{D109C886-425D-4939-B06F-96CFEDBC181C}"/>
              </a:ext>
            </a:extLst>
          </p:cNvPr>
          <p:cNvGrpSpPr/>
          <p:nvPr/>
        </p:nvGrpSpPr>
        <p:grpSpPr>
          <a:xfrm>
            <a:off x="7794435" y="3842360"/>
            <a:ext cx="469721" cy="469156"/>
            <a:chOff x="2551230" y="3187789"/>
            <a:chExt cx="691781" cy="691781"/>
          </a:xfrm>
          <a:solidFill>
            <a:schemeClr val="accent2"/>
          </a:solidFill>
        </p:grpSpPr>
        <p:sp>
          <p:nvSpPr>
            <p:cNvPr id="213" name="Rectangle 212">
              <a:extLst>
                <a:ext uri="{FF2B5EF4-FFF2-40B4-BE49-F238E27FC236}">
                  <a16:creationId xmlns:a16="http://schemas.microsoft.com/office/drawing/2014/main" id="{28E5EE37-2D56-4FF8-8B35-87137A5FEBCF}"/>
                </a:ext>
              </a:extLst>
            </p:cNvPr>
            <p:cNvSpPr/>
            <p:nvPr>
              <p:custDataLst>
                <p:tags r:id="rId2"/>
              </p:custDataLst>
            </p:nvPr>
          </p:nvSpPr>
          <p:spPr bwMode="auto">
            <a:xfrm>
              <a:off x="2551230" y="3187789"/>
              <a:ext cx="691781" cy="69178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endParaRPr lang="en-US" sz="600" kern="0" dirty="0">
                <a:solidFill>
                  <a:srgbClr val="FFFFFF"/>
                </a:solidFill>
                <a:latin typeface="Segoe UI"/>
                <a:ea typeface="Segoe UI" pitchFamily="34" charset="0"/>
                <a:cs typeface="Segoe UI" pitchFamily="34" charset="0"/>
              </a:endParaRPr>
            </a:p>
          </p:txBody>
        </p:sp>
        <p:sp>
          <p:nvSpPr>
            <p:cNvPr id="214" name="Freeform 278">
              <a:extLst>
                <a:ext uri="{FF2B5EF4-FFF2-40B4-BE49-F238E27FC236}">
                  <a16:creationId xmlns:a16="http://schemas.microsoft.com/office/drawing/2014/main" id="{3EC18A9F-0A1F-4856-A7A1-D590D06E7185}"/>
                </a:ext>
              </a:extLst>
            </p:cNvPr>
            <p:cNvSpPr>
              <a:spLocks noChangeAspect="1"/>
            </p:cNvSpPr>
            <p:nvPr/>
          </p:nvSpPr>
          <p:spPr bwMode="auto">
            <a:xfrm>
              <a:off x="2746120" y="3381482"/>
              <a:ext cx="301997" cy="304393"/>
            </a:xfrm>
            <a:custGeom>
              <a:avLst/>
              <a:gdLst>
                <a:gd name="connsiteX0" fmla="*/ 938222 w 2721566"/>
                <a:gd name="connsiteY0" fmla="*/ 1618192 h 2743150"/>
                <a:gd name="connsiteX1" fmla="*/ 920717 w 2721566"/>
                <a:gd name="connsiteY1" fmla="*/ 1627693 h 2743150"/>
                <a:gd name="connsiteX2" fmla="*/ 857026 w 2721566"/>
                <a:gd name="connsiteY2" fmla="*/ 1647464 h 2743150"/>
                <a:gd name="connsiteX3" fmla="*/ 847920 w 2721566"/>
                <a:gd name="connsiteY3" fmla="*/ 1648382 h 2743150"/>
                <a:gd name="connsiteX4" fmla="*/ 837756 w 2721566"/>
                <a:gd name="connsiteY4" fmla="*/ 1715659 h 2743150"/>
                <a:gd name="connsiteX5" fmla="*/ 832560 w 2721566"/>
                <a:gd name="connsiteY5" fmla="*/ 1819620 h 2743150"/>
                <a:gd name="connsiteX6" fmla="*/ 1127348 w 2721566"/>
                <a:gd name="connsiteY6" fmla="*/ 2538605 h 2743150"/>
                <a:gd name="connsiteX7" fmla="*/ 1128948 w 2721566"/>
                <a:gd name="connsiteY7" fmla="*/ 2540074 h 2743150"/>
                <a:gd name="connsiteX8" fmla="*/ 1240036 w 2721566"/>
                <a:gd name="connsiteY8" fmla="*/ 2557183 h 2743150"/>
                <a:gd name="connsiteX9" fmla="*/ 1360783 w 2721566"/>
                <a:gd name="connsiteY9" fmla="*/ 2563336 h 2743150"/>
                <a:gd name="connsiteX10" fmla="*/ 2448946 w 2721566"/>
                <a:gd name="connsiteY10" fmla="*/ 1835462 h 2743150"/>
                <a:gd name="connsiteX11" fmla="*/ 2454283 w 2721566"/>
                <a:gd name="connsiteY11" fmla="*/ 1820747 h 2743150"/>
                <a:gd name="connsiteX12" fmla="*/ 2454163 w 2721566"/>
                <a:gd name="connsiteY12" fmla="*/ 1820820 h 2743150"/>
                <a:gd name="connsiteX13" fmla="*/ 2315755 w 2721566"/>
                <a:gd name="connsiteY13" fmla="*/ 1885930 h 2743150"/>
                <a:gd name="connsiteX14" fmla="*/ 2314668 w 2721566"/>
                <a:gd name="connsiteY14" fmla="*/ 1896707 h 2743150"/>
                <a:gd name="connsiteX15" fmla="*/ 2121262 w 2721566"/>
                <a:gd name="connsiteY15" fmla="*/ 2054337 h 2743150"/>
                <a:gd name="connsiteX16" fmla="*/ 1981667 w 2721566"/>
                <a:gd name="connsiteY16" fmla="*/ 1996515 h 2743150"/>
                <a:gd name="connsiteX17" fmla="*/ 1964402 w 2721566"/>
                <a:gd name="connsiteY17" fmla="*/ 1970907 h 2743150"/>
                <a:gd name="connsiteX18" fmla="*/ 1833472 w 2721566"/>
                <a:gd name="connsiteY18" fmla="*/ 1979231 h 2743150"/>
                <a:gd name="connsiteX19" fmla="*/ 1005171 w 2721566"/>
                <a:gd name="connsiteY19" fmla="*/ 1679521 h 2743150"/>
                <a:gd name="connsiteX20" fmla="*/ 1275943 w 2721566"/>
                <a:gd name="connsiteY20" fmla="*/ 976747 h 2743150"/>
                <a:gd name="connsiteX21" fmla="*/ 1198822 w 2721566"/>
                <a:gd name="connsiteY21" fmla="*/ 1035009 h 2743150"/>
                <a:gd name="connsiteX22" fmla="*/ 1083955 w 2721566"/>
                <a:gd name="connsiteY22" fmla="*/ 1151055 h 2743150"/>
                <a:gd name="connsiteX23" fmla="*/ 1101284 w 2721566"/>
                <a:gd name="connsiteY23" fmla="*/ 1182982 h 2743150"/>
                <a:gd name="connsiteX24" fmla="*/ 1127948 w 2721566"/>
                <a:gd name="connsiteY24" fmla="*/ 1315054 h 2743150"/>
                <a:gd name="connsiteX25" fmla="*/ 1070000 w 2721566"/>
                <a:gd name="connsiteY25" fmla="*/ 1504762 h 2743150"/>
                <a:gd name="connsiteX26" fmla="*/ 1069531 w 2721566"/>
                <a:gd name="connsiteY26" fmla="*/ 1505330 h 2743150"/>
                <a:gd name="connsiteX27" fmla="*/ 1135763 w 2721566"/>
                <a:gd name="connsiteY27" fmla="*/ 1563925 h 2743150"/>
                <a:gd name="connsiteX28" fmla="*/ 1833472 w 2721566"/>
                <a:gd name="connsiteY28" fmla="*/ 1807163 h 2743150"/>
                <a:gd name="connsiteX29" fmla="*/ 1933016 w 2721566"/>
                <a:gd name="connsiteY29" fmla="*/ 1800511 h 2743150"/>
                <a:gd name="connsiteX30" fmla="*/ 1939359 w 2721566"/>
                <a:gd name="connsiteY30" fmla="*/ 1780077 h 2743150"/>
                <a:gd name="connsiteX31" fmla="*/ 2121262 w 2721566"/>
                <a:gd name="connsiteY31" fmla="*/ 1659503 h 2743150"/>
                <a:gd name="connsiteX32" fmla="*/ 2260857 w 2721566"/>
                <a:gd name="connsiteY32" fmla="*/ 1717325 h 2743150"/>
                <a:gd name="connsiteX33" fmla="*/ 2263606 w 2721566"/>
                <a:gd name="connsiteY33" fmla="*/ 1721402 h 2743150"/>
                <a:gd name="connsiteX34" fmla="*/ 2267011 w 2721566"/>
                <a:gd name="connsiteY34" fmla="*/ 1720229 h 2743150"/>
                <a:gd name="connsiteX35" fmla="*/ 2395987 w 2721566"/>
                <a:gd name="connsiteY35" fmla="*/ 1656069 h 2743150"/>
                <a:gd name="connsiteX36" fmla="*/ 2524667 w 2721566"/>
                <a:gd name="connsiteY36" fmla="*/ 1566083 h 2743150"/>
                <a:gd name="connsiteX37" fmla="*/ 2528847 w 2721566"/>
                <a:gd name="connsiteY37" fmla="*/ 1538444 h 2743150"/>
                <a:gd name="connsiteX38" fmla="*/ 2391754 w 2721566"/>
                <a:gd name="connsiteY38" fmla="*/ 1531467 h 2743150"/>
                <a:gd name="connsiteX39" fmla="*/ 2095342 w 2721566"/>
                <a:gd name="connsiteY39" fmla="*/ 1475341 h 2743150"/>
                <a:gd name="connsiteX40" fmla="*/ 1956122 w 2721566"/>
                <a:gd name="connsiteY40" fmla="*/ 1430037 h 2743150"/>
                <a:gd name="connsiteX41" fmla="*/ 1947455 w 2721566"/>
                <a:gd name="connsiteY41" fmla="*/ 1435880 h 2743150"/>
                <a:gd name="connsiteX42" fmla="*/ 1867644 w 2721566"/>
                <a:gd name="connsiteY42" fmla="*/ 1451993 h 2743150"/>
                <a:gd name="connsiteX43" fmla="*/ 1678717 w 2721566"/>
                <a:gd name="connsiteY43" fmla="*/ 1326764 h 2743150"/>
                <a:gd name="connsiteX44" fmla="*/ 1667734 w 2721566"/>
                <a:gd name="connsiteY44" fmla="*/ 1291381 h 2743150"/>
                <a:gd name="connsiteX45" fmla="*/ 1564981 w 2721566"/>
                <a:gd name="connsiteY45" fmla="*/ 1226519 h 2743150"/>
                <a:gd name="connsiteX46" fmla="*/ 1339681 w 2721566"/>
                <a:gd name="connsiteY46" fmla="*/ 1042541 h 2743150"/>
                <a:gd name="connsiteX47" fmla="*/ 1839031 w 2721566"/>
                <a:gd name="connsiteY47" fmla="*/ 802822 h 2743150"/>
                <a:gd name="connsiteX48" fmla="*/ 1539738 w 2721566"/>
                <a:gd name="connsiteY48" fmla="*/ 848536 h 2743150"/>
                <a:gd name="connsiteX49" fmla="*/ 1497492 w 2721566"/>
                <a:gd name="connsiteY49" fmla="*/ 864156 h 2743150"/>
                <a:gd name="connsiteX50" fmla="*/ 1530174 w 2721566"/>
                <a:gd name="connsiteY50" fmla="*/ 896941 h 2743150"/>
                <a:gd name="connsiteX51" fmla="*/ 1723667 w 2721566"/>
                <a:gd name="connsiteY51" fmla="*/ 1048242 h 2743150"/>
                <a:gd name="connsiteX52" fmla="*/ 1765091 w 2721566"/>
                <a:gd name="connsiteY52" fmla="*/ 1073360 h 2743150"/>
                <a:gd name="connsiteX53" fmla="*/ 1787834 w 2721566"/>
                <a:gd name="connsiteY53" fmla="*/ 1058026 h 2743150"/>
                <a:gd name="connsiteX54" fmla="*/ 1867644 w 2721566"/>
                <a:gd name="connsiteY54" fmla="*/ 1041913 h 2743150"/>
                <a:gd name="connsiteX55" fmla="*/ 2068519 w 2721566"/>
                <a:gd name="connsiteY55" fmla="*/ 1205631 h 2743150"/>
                <a:gd name="connsiteX56" fmla="*/ 2069865 w 2721566"/>
                <a:gd name="connsiteY56" fmla="*/ 1218984 h 2743150"/>
                <a:gd name="connsiteX57" fmla="*/ 2174899 w 2721566"/>
                <a:gd name="connsiteY57" fmla="*/ 1251806 h 2743150"/>
                <a:gd name="connsiteX58" fmla="*/ 2425742 w 2721566"/>
                <a:gd name="connsiteY58" fmla="*/ 1297108 h 2743150"/>
                <a:gd name="connsiteX59" fmla="*/ 2538295 w 2721566"/>
                <a:gd name="connsiteY59" fmla="*/ 1302486 h 2743150"/>
                <a:gd name="connsiteX60" fmla="*/ 2535655 w 2721566"/>
                <a:gd name="connsiteY60" fmla="*/ 1249725 h 2743150"/>
                <a:gd name="connsiteX61" fmla="*/ 2517759 w 2721566"/>
                <a:gd name="connsiteY61" fmla="*/ 1131394 h 2743150"/>
                <a:gd name="connsiteX62" fmla="*/ 2497854 w 2721566"/>
                <a:gd name="connsiteY62" fmla="*/ 1053274 h 2743150"/>
                <a:gd name="connsiteX63" fmla="*/ 2371258 w 2721566"/>
                <a:gd name="connsiteY63" fmla="*/ 956458 h 2743150"/>
                <a:gd name="connsiteX64" fmla="*/ 1839031 w 2721566"/>
                <a:gd name="connsiteY64" fmla="*/ 802822 h 2743150"/>
                <a:gd name="connsiteX65" fmla="*/ 540853 w 2721566"/>
                <a:gd name="connsiteY65" fmla="*/ 514986 h 2743150"/>
                <a:gd name="connsiteX66" fmla="*/ 525712 w 2721566"/>
                <a:gd name="connsiteY66" fmla="*/ 528873 h 2743150"/>
                <a:gd name="connsiteX67" fmla="*/ 179814 w 2721566"/>
                <a:gd name="connsiteY67" fmla="*/ 1371575 h 2743150"/>
                <a:gd name="connsiteX68" fmla="*/ 609577 w 2721566"/>
                <a:gd name="connsiteY68" fmla="*/ 2291196 h 2743150"/>
                <a:gd name="connsiteX69" fmla="*/ 629751 w 2721566"/>
                <a:gd name="connsiteY69" fmla="*/ 2306419 h 2743150"/>
                <a:gd name="connsiteX70" fmla="*/ 627186 w 2721566"/>
                <a:gd name="connsiteY70" fmla="*/ 2300879 h 2743150"/>
                <a:gd name="connsiteX71" fmla="*/ 536863 w 2721566"/>
                <a:gd name="connsiteY71" fmla="*/ 1819620 h 2743150"/>
                <a:gd name="connsiteX72" fmla="*/ 543586 w 2721566"/>
                <a:gd name="connsiteY72" fmla="*/ 1685426 h 2743150"/>
                <a:gd name="connsiteX73" fmla="*/ 561714 w 2721566"/>
                <a:gd name="connsiteY73" fmla="*/ 1565698 h 2743150"/>
                <a:gd name="connsiteX74" fmla="*/ 548721 w 2721566"/>
                <a:gd name="connsiteY74" fmla="*/ 1554978 h 2743150"/>
                <a:gd name="connsiteX75" fmla="*/ 449342 w 2721566"/>
                <a:gd name="connsiteY75" fmla="*/ 1315054 h 2743150"/>
                <a:gd name="connsiteX76" fmla="*/ 548721 w 2721566"/>
                <a:gd name="connsiteY76" fmla="*/ 1075131 h 2743150"/>
                <a:gd name="connsiteX77" fmla="*/ 586510 w 2721566"/>
                <a:gd name="connsiteY77" fmla="*/ 1043953 h 2743150"/>
                <a:gd name="connsiteX78" fmla="*/ 557759 w 2721566"/>
                <a:gd name="connsiteY78" fmla="*/ 931249 h 2743150"/>
                <a:gd name="connsiteX79" fmla="*/ 531303 w 2721566"/>
                <a:gd name="connsiteY79" fmla="*/ 666735 h 2743150"/>
                <a:gd name="connsiteX80" fmla="*/ 535100 w 2721566"/>
                <a:gd name="connsiteY80" fmla="*/ 565752 h 2743150"/>
                <a:gd name="connsiteX81" fmla="*/ 870476 w 2721566"/>
                <a:gd name="connsiteY81" fmla="*/ 288355 h 2743150"/>
                <a:gd name="connsiteX82" fmla="*/ 797863 w 2721566"/>
                <a:gd name="connsiteY82" fmla="*/ 323653 h 2743150"/>
                <a:gd name="connsiteX83" fmla="*/ 747285 w 2721566"/>
                <a:gd name="connsiteY83" fmla="*/ 354661 h 2743150"/>
                <a:gd name="connsiteX84" fmla="*/ 726331 w 2721566"/>
                <a:gd name="connsiteY84" fmla="*/ 436900 h 2743150"/>
                <a:gd name="connsiteX85" fmla="*/ 703371 w 2721566"/>
                <a:gd name="connsiteY85" fmla="*/ 666735 h 2743150"/>
                <a:gd name="connsiteX86" fmla="*/ 716392 w 2721566"/>
                <a:gd name="connsiteY86" fmla="*/ 840411 h 2743150"/>
                <a:gd name="connsiteX87" fmla="*/ 748231 w 2721566"/>
                <a:gd name="connsiteY87" fmla="*/ 979825 h 2743150"/>
                <a:gd name="connsiteX88" fmla="*/ 788645 w 2721566"/>
                <a:gd name="connsiteY88" fmla="*/ 975751 h 2743150"/>
                <a:gd name="connsiteX89" fmla="*/ 837858 w 2721566"/>
                <a:gd name="connsiteY89" fmla="*/ 980712 h 2743150"/>
                <a:gd name="connsiteX90" fmla="*/ 918259 w 2721566"/>
                <a:gd name="connsiteY90" fmla="*/ 891546 h 2743150"/>
                <a:gd name="connsiteX91" fmla="*/ 1010731 w 2721566"/>
                <a:gd name="connsiteY91" fmla="*/ 806835 h 2743150"/>
                <a:gd name="connsiteX92" fmla="*/ 1091088 w 2721566"/>
                <a:gd name="connsiteY92" fmla="*/ 746269 h 2743150"/>
                <a:gd name="connsiteX93" fmla="*/ 1090355 w 2721566"/>
                <a:gd name="connsiteY93" fmla="*/ 745257 h 2743150"/>
                <a:gd name="connsiteX94" fmla="*/ 908795 w 2721566"/>
                <a:gd name="connsiteY94" fmla="*/ 398035 h 2743150"/>
                <a:gd name="connsiteX95" fmla="*/ 1360783 w 2721566"/>
                <a:gd name="connsiteY95" fmla="*/ 179814 h 2743150"/>
                <a:gd name="connsiteX96" fmla="*/ 1122777 w 2721566"/>
                <a:gd name="connsiteY96" fmla="*/ 204027 h 2743150"/>
                <a:gd name="connsiteX97" fmla="*/ 1095649 w 2721566"/>
                <a:gd name="connsiteY97" fmla="*/ 211066 h 2743150"/>
                <a:gd name="connsiteX98" fmla="*/ 1107447 w 2721566"/>
                <a:gd name="connsiteY98" fmla="*/ 252895 h 2743150"/>
                <a:gd name="connsiteX99" fmla="*/ 1260905 w 2721566"/>
                <a:gd name="connsiteY99" fmla="*/ 573486 h 2743150"/>
                <a:gd name="connsiteX100" fmla="*/ 1297851 w 2721566"/>
                <a:gd name="connsiteY100" fmla="*/ 626931 h 2743150"/>
                <a:gd name="connsiteX101" fmla="*/ 1332168 w 2721566"/>
                <a:gd name="connsiteY101" fmla="*/ 610267 h 2743150"/>
                <a:gd name="connsiteX102" fmla="*/ 1839031 w 2721566"/>
                <a:gd name="connsiteY102" fmla="*/ 507125 h 2743150"/>
                <a:gd name="connsiteX103" fmla="*/ 2203231 w 2721566"/>
                <a:gd name="connsiteY103" fmla="*/ 559150 h 2743150"/>
                <a:gd name="connsiteX104" fmla="*/ 2233085 w 2721566"/>
                <a:gd name="connsiteY104" fmla="*/ 570212 h 2743150"/>
                <a:gd name="connsiteX105" fmla="*/ 2195854 w 2721566"/>
                <a:gd name="connsiteY105" fmla="*/ 528873 h 2743150"/>
                <a:gd name="connsiteX106" fmla="*/ 1360783 w 2721566"/>
                <a:gd name="connsiteY106" fmla="*/ 179814 h 2743150"/>
                <a:gd name="connsiteX107" fmla="*/ 1360783 w 2721566"/>
                <a:gd name="connsiteY107" fmla="*/ 0 h 2743150"/>
                <a:gd name="connsiteX108" fmla="*/ 2721566 w 2721566"/>
                <a:gd name="connsiteY108" fmla="*/ 1371575 h 2743150"/>
                <a:gd name="connsiteX109" fmla="*/ 1360783 w 2721566"/>
                <a:gd name="connsiteY109" fmla="*/ 2743150 h 2743150"/>
                <a:gd name="connsiteX110" fmla="*/ 0 w 2721566"/>
                <a:gd name="connsiteY110" fmla="*/ 1371575 h 2743150"/>
                <a:gd name="connsiteX111" fmla="*/ 599956 w 2721566"/>
                <a:gd name="connsiteY111" fmla="*/ 234244 h 2743150"/>
                <a:gd name="connsiteX112" fmla="*/ 605849 w 2721566"/>
                <a:gd name="connsiteY112" fmla="*/ 230636 h 2743150"/>
                <a:gd name="connsiteX113" fmla="*/ 664406 w 2721566"/>
                <a:gd name="connsiteY113" fmla="*/ 194779 h 2743150"/>
                <a:gd name="connsiteX114" fmla="*/ 712153 w 2721566"/>
                <a:gd name="connsiteY114" fmla="*/ 165541 h 2743150"/>
                <a:gd name="connsiteX115" fmla="*/ 1360783 w 2721566"/>
                <a:gd name="connsiteY115" fmla="*/ 0 h 27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721566" h="2743150">
                  <a:moveTo>
                    <a:pt x="938222" y="1618192"/>
                  </a:moveTo>
                  <a:lnTo>
                    <a:pt x="920717" y="1627693"/>
                  </a:lnTo>
                  <a:cubicBezTo>
                    <a:pt x="900420" y="1636278"/>
                    <a:pt x="879114" y="1642944"/>
                    <a:pt x="857026" y="1647464"/>
                  </a:cubicBezTo>
                  <a:lnTo>
                    <a:pt x="847920" y="1648382"/>
                  </a:lnTo>
                  <a:lnTo>
                    <a:pt x="837756" y="1715659"/>
                  </a:lnTo>
                  <a:cubicBezTo>
                    <a:pt x="834320" y="1749840"/>
                    <a:pt x="832560" y="1784523"/>
                    <a:pt x="832560" y="1819620"/>
                  </a:cubicBezTo>
                  <a:cubicBezTo>
                    <a:pt x="832560" y="2100401"/>
                    <a:pt x="945213" y="2354601"/>
                    <a:pt x="1127348" y="2538605"/>
                  </a:cubicBezTo>
                  <a:lnTo>
                    <a:pt x="1128948" y="2540074"/>
                  </a:lnTo>
                  <a:lnTo>
                    <a:pt x="1240036" y="2557183"/>
                  </a:lnTo>
                  <a:cubicBezTo>
                    <a:pt x="1279737" y="2561252"/>
                    <a:pt x="1320019" y="2563336"/>
                    <a:pt x="1360783" y="2563336"/>
                  </a:cubicBezTo>
                  <a:cubicBezTo>
                    <a:pt x="1849956" y="2563336"/>
                    <a:pt x="2269665" y="2263203"/>
                    <a:pt x="2448946" y="1835462"/>
                  </a:cubicBezTo>
                  <a:lnTo>
                    <a:pt x="2454283" y="1820747"/>
                  </a:lnTo>
                  <a:lnTo>
                    <a:pt x="2454163" y="1820820"/>
                  </a:lnTo>
                  <a:lnTo>
                    <a:pt x="2315755" y="1885930"/>
                  </a:lnTo>
                  <a:lnTo>
                    <a:pt x="2314668" y="1896707"/>
                  </a:lnTo>
                  <a:cubicBezTo>
                    <a:pt x="2296260" y="1986666"/>
                    <a:pt x="2216663" y="2054337"/>
                    <a:pt x="2121262" y="2054337"/>
                  </a:cubicBezTo>
                  <a:cubicBezTo>
                    <a:pt x="2066747" y="2054337"/>
                    <a:pt x="2017393" y="2032241"/>
                    <a:pt x="1981667" y="1996515"/>
                  </a:cubicBezTo>
                  <a:lnTo>
                    <a:pt x="1964402" y="1970907"/>
                  </a:lnTo>
                  <a:lnTo>
                    <a:pt x="1833472" y="1979231"/>
                  </a:lnTo>
                  <a:cubicBezTo>
                    <a:pt x="1518836" y="1979231"/>
                    <a:pt x="1230263" y="1866756"/>
                    <a:pt x="1005171" y="1679521"/>
                  </a:cubicBezTo>
                  <a:close/>
                  <a:moveTo>
                    <a:pt x="1275943" y="976747"/>
                  </a:moveTo>
                  <a:lnTo>
                    <a:pt x="1198822" y="1035009"/>
                  </a:lnTo>
                  <a:lnTo>
                    <a:pt x="1083955" y="1151055"/>
                  </a:lnTo>
                  <a:lnTo>
                    <a:pt x="1101284" y="1182982"/>
                  </a:lnTo>
                  <a:cubicBezTo>
                    <a:pt x="1118453" y="1223576"/>
                    <a:pt x="1127948" y="1268206"/>
                    <a:pt x="1127948" y="1315054"/>
                  </a:cubicBezTo>
                  <a:cubicBezTo>
                    <a:pt x="1127948" y="1385326"/>
                    <a:pt x="1106585" y="1450609"/>
                    <a:pt x="1070000" y="1504762"/>
                  </a:cubicBezTo>
                  <a:lnTo>
                    <a:pt x="1069531" y="1505330"/>
                  </a:lnTo>
                  <a:lnTo>
                    <a:pt x="1135763" y="1563925"/>
                  </a:lnTo>
                  <a:cubicBezTo>
                    <a:pt x="1327889" y="1716289"/>
                    <a:pt x="1570164" y="1807163"/>
                    <a:pt x="1833472" y="1807163"/>
                  </a:cubicBezTo>
                  <a:lnTo>
                    <a:pt x="1933016" y="1800511"/>
                  </a:lnTo>
                  <a:lnTo>
                    <a:pt x="1939359" y="1780077"/>
                  </a:lnTo>
                  <a:cubicBezTo>
                    <a:pt x="1969329" y="1709221"/>
                    <a:pt x="2039490" y="1659503"/>
                    <a:pt x="2121262" y="1659503"/>
                  </a:cubicBezTo>
                  <a:cubicBezTo>
                    <a:pt x="2175777" y="1659503"/>
                    <a:pt x="2225132" y="1681600"/>
                    <a:pt x="2260857" y="1717325"/>
                  </a:cubicBezTo>
                  <a:lnTo>
                    <a:pt x="2263606" y="1721402"/>
                  </a:lnTo>
                  <a:lnTo>
                    <a:pt x="2267011" y="1720229"/>
                  </a:lnTo>
                  <a:cubicBezTo>
                    <a:pt x="2311512" y="1701558"/>
                    <a:pt x="2354575" y="1680099"/>
                    <a:pt x="2395987" y="1656069"/>
                  </a:cubicBezTo>
                  <a:lnTo>
                    <a:pt x="2524667" y="1566083"/>
                  </a:lnTo>
                  <a:lnTo>
                    <a:pt x="2528847" y="1538444"/>
                  </a:lnTo>
                  <a:lnTo>
                    <a:pt x="2391754" y="1531467"/>
                  </a:lnTo>
                  <a:cubicBezTo>
                    <a:pt x="2290200" y="1521072"/>
                    <a:pt x="2191156" y="1502121"/>
                    <a:pt x="2095342" y="1475341"/>
                  </a:cubicBezTo>
                  <a:lnTo>
                    <a:pt x="1956122" y="1430037"/>
                  </a:lnTo>
                  <a:lnTo>
                    <a:pt x="1947455" y="1435880"/>
                  </a:lnTo>
                  <a:cubicBezTo>
                    <a:pt x="1922924" y="1446256"/>
                    <a:pt x="1895954" y="1451993"/>
                    <a:pt x="1867644" y="1451993"/>
                  </a:cubicBezTo>
                  <a:cubicBezTo>
                    <a:pt x="1782714" y="1451993"/>
                    <a:pt x="1709844" y="1400356"/>
                    <a:pt x="1678717" y="1326764"/>
                  </a:cubicBezTo>
                  <a:lnTo>
                    <a:pt x="1667734" y="1291381"/>
                  </a:lnTo>
                  <a:lnTo>
                    <a:pt x="1564981" y="1226519"/>
                  </a:lnTo>
                  <a:cubicBezTo>
                    <a:pt x="1484969" y="1171328"/>
                    <a:pt x="1409629" y="1109760"/>
                    <a:pt x="1339681" y="1042541"/>
                  </a:cubicBezTo>
                  <a:close/>
                  <a:moveTo>
                    <a:pt x="1839031" y="802822"/>
                  </a:moveTo>
                  <a:cubicBezTo>
                    <a:pt x="1734808" y="802822"/>
                    <a:pt x="1634285" y="818826"/>
                    <a:pt x="1539738" y="848536"/>
                  </a:cubicBezTo>
                  <a:lnTo>
                    <a:pt x="1497492" y="864156"/>
                  </a:lnTo>
                  <a:lnTo>
                    <a:pt x="1530174" y="896941"/>
                  </a:lnTo>
                  <a:cubicBezTo>
                    <a:pt x="1590527" y="952297"/>
                    <a:pt x="1655217" y="1002924"/>
                    <a:pt x="1723667" y="1048242"/>
                  </a:cubicBezTo>
                  <a:lnTo>
                    <a:pt x="1765091" y="1073360"/>
                  </a:lnTo>
                  <a:lnTo>
                    <a:pt x="1787834" y="1058026"/>
                  </a:lnTo>
                  <a:cubicBezTo>
                    <a:pt x="1812364" y="1047651"/>
                    <a:pt x="1839334" y="1041913"/>
                    <a:pt x="1867644" y="1041913"/>
                  </a:cubicBezTo>
                  <a:cubicBezTo>
                    <a:pt x="1966729" y="1041913"/>
                    <a:pt x="2049399" y="1112198"/>
                    <a:pt x="2068519" y="1205631"/>
                  </a:cubicBezTo>
                  <a:lnTo>
                    <a:pt x="2069865" y="1218984"/>
                  </a:lnTo>
                  <a:lnTo>
                    <a:pt x="2174899" y="1251806"/>
                  </a:lnTo>
                  <a:cubicBezTo>
                    <a:pt x="2256094" y="1273569"/>
                    <a:pt x="2339900" y="1288863"/>
                    <a:pt x="2425742" y="1297108"/>
                  </a:cubicBezTo>
                  <a:lnTo>
                    <a:pt x="2538295" y="1302486"/>
                  </a:lnTo>
                  <a:lnTo>
                    <a:pt x="2535655" y="1249725"/>
                  </a:lnTo>
                  <a:cubicBezTo>
                    <a:pt x="2531623" y="1209661"/>
                    <a:pt x="2525625" y="1170184"/>
                    <a:pt x="2517759" y="1131394"/>
                  </a:cubicBezTo>
                  <a:lnTo>
                    <a:pt x="2497854" y="1053274"/>
                  </a:lnTo>
                  <a:lnTo>
                    <a:pt x="2371258" y="956458"/>
                  </a:lnTo>
                  <a:cubicBezTo>
                    <a:pt x="2216862" y="859087"/>
                    <a:pt x="2034451" y="802822"/>
                    <a:pt x="1839031" y="802822"/>
                  </a:cubicBezTo>
                  <a:close/>
                  <a:moveTo>
                    <a:pt x="540853" y="514986"/>
                  </a:moveTo>
                  <a:lnTo>
                    <a:pt x="525712" y="528873"/>
                  </a:lnTo>
                  <a:cubicBezTo>
                    <a:pt x="311998" y="744539"/>
                    <a:pt x="179814" y="1042480"/>
                    <a:pt x="179814" y="1371575"/>
                  </a:cubicBezTo>
                  <a:cubicBezTo>
                    <a:pt x="179814" y="1741808"/>
                    <a:pt x="347110" y="2072609"/>
                    <a:pt x="609577" y="2291196"/>
                  </a:cubicBezTo>
                  <a:lnTo>
                    <a:pt x="629751" y="2306419"/>
                  </a:lnTo>
                  <a:lnTo>
                    <a:pt x="627186" y="2300879"/>
                  </a:lnTo>
                  <a:cubicBezTo>
                    <a:pt x="568888" y="2151864"/>
                    <a:pt x="536863" y="1989512"/>
                    <a:pt x="536863" y="1819620"/>
                  </a:cubicBezTo>
                  <a:cubicBezTo>
                    <a:pt x="536863" y="1774316"/>
                    <a:pt x="539140" y="1729548"/>
                    <a:pt x="543586" y="1685426"/>
                  </a:cubicBezTo>
                  <a:lnTo>
                    <a:pt x="561714" y="1565698"/>
                  </a:lnTo>
                  <a:lnTo>
                    <a:pt x="548721" y="1554978"/>
                  </a:lnTo>
                  <a:cubicBezTo>
                    <a:pt x="487320" y="1493576"/>
                    <a:pt x="449342" y="1408750"/>
                    <a:pt x="449342" y="1315054"/>
                  </a:cubicBezTo>
                  <a:cubicBezTo>
                    <a:pt x="449342" y="1221358"/>
                    <a:pt x="487320" y="1136533"/>
                    <a:pt x="548721" y="1075131"/>
                  </a:cubicBezTo>
                  <a:lnTo>
                    <a:pt x="586510" y="1043953"/>
                  </a:lnTo>
                  <a:lnTo>
                    <a:pt x="557759" y="931249"/>
                  </a:lnTo>
                  <a:cubicBezTo>
                    <a:pt x="540412" y="845808"/>
                    <a:pt x="531303" y="757344"/>
                    <a:pt x="531303" y="666735"/>
                  </a:cubicBezTo>
                  <a:cubicBezTo>
                    <a:pt x="531303" y="632757"/>
                    <a:pt x="532584" y="599081"/>
                    <a:pt x="535100" y="565752"/>
                  </a:cubicBezTo>
                  <a:close/>
                  <a:moveTo>
                    <a:pt x="870476" y="288355"/>
                  </a:moveTo>
                  <a:lnTo>
                    <a:pt x="797863" y="323653"/>
                  </a:lnTo>
                  <a:lnTo>
                    <a:pt x="747285" y="354661"/>
                  </a:lnTo>
                  <a:lnTo>
                    <a:pt x="726331" y="436900"/>
                  </a:lnTo>
                  <a:cubicBezTo>
                    <a:pt x="711277" y="511139"/>
                    <a:pt x="703371" y="588006"/>
                    <a:pt x="703371" y="666735"/>
                  </a:cubicBezTo>
                  <a:cubicBezTo>
                    <a:pt x="703371" y="725782"/>
                    <a:pt x="707818" y="783782"/>
                    <a:pt x="716392" y="840411"/>
                  </a:cubicBezTo>
                  <a:lnTo>
                    <a:pt x="748231" y="979825"/>
                  </a:lnTo>
                  <a:lnTo>
                    <a:pt x="788645" y="975751"/>
                  </a:lnTo>
                  <a:lnTo>
                    <a:pt x="837858" y="980712"/>
                  </a:lnTo>
                  <a:lnTo>
                    <a:pt x="918259" y="891546"/>
                  </a:lnTo>
                  <a:cubicBezTo>
                    <a:pt x="947715" y="861857"/>
                    <a:pt x="978575" y="833583"/>
                    <a:pt x="1010731" y="806835"/>
                  </a:cubicBezTo>
                  <a:lnTo>
                    <a:pt x="1091088" y="746269"/>
                  </a:lnTo>
                  <a:lnTo>
                    <a:pt x="1090355" y="745257"/>
                  </a:lnTo>
                  <a:cubicBezTo>
                    <a:pt x="1017972" y="637265"/>
                    <a:pt x="956882" y="520950"/>
                    <a:pt x="908795" y="398035"/>
                  </a:cubicBezTo>
                  <a:close/>
                  <a:moveTo>
                    <a:pt x="1360783" y="179814"/>
                  </a:moveTo>
                  <a:cubicBezTo>
                    <a:pt x="1279254" y="179814"/>
                    <a:pt x="1199655" y="188151"/>
                    <a:pt x="1122777" y="204027"/>
                  </a:cubicBezTo>
                  <a:lnTo>
                    <a:pt x="1095649" y="211066"/>
                  </a:lnTo>
                  <a:lnTo>
                    <a:pt x="1107447" y="252895"/>
                  </a:lnTo>
                  <a:cubicBezTo>
                    <a:pt x="1146623" y="366253"/>
                    <a:pt x="1198334" y="473680"/>
                    <a:pt x="1260905" y="573486"/>
                  </a:cubicBezTo>
                  <a:lnTo>
                    <a:pt x="1297851" y="626931"/>
                  </a:lnTo>
                  <a:lnTo>
                    <a:pt x="1332168" y="610267"/>
                  </a:lnTo>
                  <a:cubicBezTo>
                    <a:pt x="1487958" y="543852"/>
                    <a:pt x="1659240" y="507125"/>
                    <a:pt x="1839031" y="507125"/>
                  </a:cubicBezTo>
                  <a:cubicBezTo>
                    <a:pt x="1965448" y="507125"/>
                    <a:pt x="2087657" y="525282"/>
                    <a:pt x="2203231" y="559150"/>
                  </a:cubicBezTo>
                  <a:lnTo>
                    <a:pt x="2233085" y="570212"/>
                  </a:lnTo>
                  <a:lnTo>
                    <a:pt x="2195854" y="528873"/>
                  </a:lnTo>
                  <a:cubicBezTo>
                    <a:pt x="1982141" y="313207"/>
                    <a:pt x="1686899" y="179814"/>
                    <a:pt x="1360783" y="179814"/>
                  </a:cubicBezTo>
                  <a:close/>
                  <a:moveTo>
                    <a:pt x="1360783" y="0"/>
                  </a:moveTo>
                  <a:cubicBezTo>
                    <a:pt x="2112323" y="0"/>
                    <a:pt x="2721566" y="614075"/>
                    <a:pt x="2721566" y="1371575"/>
                  </a:cubicBezTo>
                  <a:cubicBezTo>
                    <a:pt x="2721566" y="2129075"/>
                    <a:pt x="2112323" y="2743150"/>
                    <a:pt x="1360783" y="2743150"/>
                  </a:cubicBezTo>
                  <a:cubicBezTo>
                    <a:pt x="609243" y="2743150"/>
                    <a:pt x="0" y="2129075"/>
                    <a:pt x="0" y="1371575"/>
                  </a:cubicBezTo>
                  <a:cubicBezTo>
                    <a:pt x="0" y="898138"/>
                    <a:pt x="237985" y="480726"/>
                    <a:pt x="599956" y="234244"/>
                  </a:cubicBezTo>
                  <a:lnTo>
                    <a:pt x="605849" y="230636"/>
                  </a:lnTo>
                  <a:lnTo>
                    <a:pt x="664406" y="194779"/>
                  </a:lnTo>
                  <a:lnTo>
                    <a:pt x="712153" y="165541"/>
                  </a:lnTo>
                  <a:cubicBezTo>
                    <a:pt x="904967" y="59968"/>
                    <a:pt x="1125927" y="0"/>
                    <a:pt x="136078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14" fontAlgn="base">
                <a:lnSpc>
                  <a:spcPct val="90000"/>
                </a:lnSpc>
                <a:spcBef>
                  <a:spcPct val="0"/>
                </a:spcBef>
                <a:spcAft>
                  <a:spcPct val="0"/>
                </a:spcAft>
                <a:defRPr/>
              </a:pPr>
              <a:endParaRPr lang="en-US" sz="600" kern="0" dirty="0" err="1">
                <a:solidFill>
                  <a:srgbClr val="FFFFFF"/>
                </a:solidFill>
                <a:latin typeface="Segoe UI"/>
                <a:ea typeface="Segoe UI" pitchFamily="34" charset="0"/>
                <a:cs typeface="Segoe UI" pitchFamily="34" charset="0"/>
              </a:endParaRPr>
            </a:p>
          </p:txBody>
        </p:sp>
      </p:grpSp>
      <p:grpSp>
        <p:nvGrpSpPr>
          <p:cNvPr id="5" name="Group 4">
            <a:extLst>
              <a:ext uri="{FF2B5EF4-FFF2-40B4-BE49-F238E27FC236}">
                <a16:creationId xmlns:a16="http://schemas.microsoft.com/office/drawing/2014/main" id="{5849039B-8659-4260-83F8-2FF2EC4B9A44}"/>
              </a:ext>
            </a:extLst>
          </p:cNvPr>
          <p:cNvGrpSpPr/>
          <p:nvPr/>
        </p:nvGrpSpPr>
        <p:grpSpPr>
          <a:xfrm>
            <a:off x="6510943" y="3346740"/>
            <a:ext cx="469721" cy="469156"/>
            <a:chOff x="6049597" y="3431498"/>
            <a:chExt cx="469721" cy="469156"/>
          </a:xfrm>
        </p:grpSpPr>
        <p:sp>
          <p:nvSpPr>
            <p:cNvPr id="196" name="Rectangle 195">
              <a:extLst>
                <a:ext uri="{FF2B5EF4-FFF2-40B4-BE49-F238E27FC236}">
                  <a16:creationId xmlns:a16="http://schemas.microsoft.com/office/drawing/2014/main" id="{BD35C292-4E6E-4972-A929-E78C78AE0C1B}"/>
                </a:ext>
              </a:extLst>
            </p:cNvPr>
            <p:cNvSpPr/>
            <p:nvPr>
              <p:custDataLst>
                <p:tags r:id="rId1"/>
              </p:custDataLst>
            </p:nvPr>
          </p:nvSpPr>
          <p:spPr bwMode="auto">
            <a:xfrm>
              <a:off x="6049597" y="3431498"/>
              <a:ext cx="469721" cy="46915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 tIns="45706" rIns="68560" bIns="45706" numCol="1" spcCol="0" rtlCol="0" fromWordArt="0" anchor="b" anchorCtr="0" forceAA="0" compatLnSpc="1">
              <a:prstTxWarp prst="textNoShape">
                <a:avLst/>
              </a:prstTxWarp>
              <a:noAutofit/>
            </a:bodyPr>
            <a:lstStyle/>
            <a:p>
              <a:pPr defTabSz="932114">
                <a:lnSpc>
                  <a:spcPct val="90000"/>
                </a:lnSpc>
                <a:defRPr/>
              </a:pPr>
              <a:endParaRPr lang="en-US" sz="600" kern="0" dirty="0">
                <a:solidFill>
                  <a:srgbClr val="FFFFFF"/>
                </a:solidFill>
                <a:latin typeface="Segoe UI"/>
                <a:ea typeface="Segoe UI" pitchFamily="34" charset="0"/>
                <a:cs typeface="Segoe UI" pitchFamily="34" charset="0"/>
              </a:endParaRPr>
            </a:p>
          </p:txBody>
        </p:sp>
        <p:grpSp>
          <p:nvGrpSpPr>
            <p:cNvPr id="215" name="Group 214">
              <a:extLst>
                <a:ext uri="{FF2B5EF4-FFF2-40B4-BE49-F238E27FC236}">
                  <a16:creationId xmlns:a16="http://schemas.microsoft.com/office/drawing/2014/main" id="{6F783AC7-9318-4341-8E5F-4DB168739895}"/>
                </a:ext>
              </a:extLst>
            </p:cNvPr>
            <p:cNvGrpSpPr/>
            <p:nvPr/>
          </p:nvGrpSpPr>
          <p:grpSpPr>
            <a:xfrm>
              <a:off x="6184887" y="3550371"/>
              <a:ext cx="196387" cy="215898"/>
              <a:chOff x="9682394" y="4426843"/>
              <a:chExt cx="180750" cy="203154"/>
            </a:xfrm>
            <a:solidFill>
              <a:schemeClr val="accent2"/>
            </a:solidFill>
          </p:grpSpPr>
          <p:sp>
            <p:nvSpPr>
              <p:cNvPr id="216" name="Freeform 259">
                <a:extLst>
                  <a:ext uri="{FF2B5EF4-FFF2-40B4-BE49-F238E27FC236}">
                    <a16:creationId xmlns:a16="http://schemas.microsoft.com/office/drawing/2014/main" id="{B3F6BC64-7712-474F-8388-5AF7DBE2259B}"/>
                  </a:ext>
                </a:extLst>
              </p:cNvPr>
              <p:cNvSpPr/>
              <p:nvPr/>
            </p:nvSpPr>
            <p:spPr>
              <a:xfrm>
                <a:off x="9682394" y="4426843"/>
                <a:ext cx="180750" cy="203154"/>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w="12700" cap="flat" cmpd="sng" algn="ctr">
                <a:noFill/>
                <a:prstDash val="solid"/>
                <a:miter lim="800000"/>
              </a:ln>
              <a:effectLst/>
            </p:spPr>
            <p:txBody>
              <a:bodyPr rtlCol="0" anchor="ctr"/>
              <a:lstStyle/>
              <a:p>
                <a:pPr defTabSz="931972">
                  <a:defRPr/>
                </a:pPr>
                <a:endParaRPr lang="en-US" sz="600" kern="0">
                  <a:solidFill>
                    <a:srgbClr val="FFFFFF"/>
                  </a:solidFill>
                  <a:latin typeface="Calibri" panose="020F0502020204030204"/>
                </a:endParaRPr>
              </a:p>
            </p:txBody>
          </p:sp>
          <p:sp>
            <p:nvSpPr>
              <p:cNvPr id="217" name="Oval 216">
                <a:extLst>
                  <a:ext uri="{FF2B5EF4-FFF2-40B4-BE49-F238E27FC236}">
                    <a16:creationId xmlns:a16="http://schemas.microsoft.com/office/drawing/2014/main" id="{F1643B15-3F6B-4BD6-880F-63D8437EAB0E}"/>
                  </a:ext>
                </a:extLst>
              </p:cNvPr>
              <p:cNvSpPr/>
              <p:nvPr/>
            </p:nvSpPr>
            <p:spPr>
              <a:xfrm>
                <a:off x="9697380" y="4436430"/>
                <a:ext cx="146753" cy="40388"/>
              </a:xfrm>
              <a:prstGeom prst="ellipse">
                <a:avLst/>
              </a:prstGeom>
              <a:solidFill>
                <a:schemeClr val="tx2"/>
              </a:solidFill>
              <a:ln w="12700" cap="flat" cmpd="sng" algn="ctr">
                <a:noFill/>
                <a:prstDash val="solid"/>
                <a:miter lim="800000"/>
              </a:ln>
              <a:effectLst/>
            </p:spPr>
            <p:txBody>
              <a:bodyPr rtlCol="0" anchor="ctr"/>
              <a:lstStyle/>
              <a:p>
                <a:pPr defTabSz="931972">
                  <a:defRPr/>
                </a:pPr>
                <a:endParaRPr lang="en-US" sz="600" kern="0">
                  <a:solidFill>
                    <a:srgbClr val="FFFFFF"/>
                  </a:solidFill>
                  <a:latin typeface="Calibri" panose="020F0502020204030204"/>
                </a:endParaRPr>
              </a:p>
            </p:txBody>
          </p:sp>
        </p:grpSp>
      </p:grpSp>
    </p:spTree>
    <p:extLst>
      <p:ext uri="{BB962C8B-B14F-4D97-AF65-F5344CB8AC3E}">
        <p14:creationId xmlns:p14="http://schemas.microsoft.com/office/powerpoint/2010/main" val="102543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3"/>
                                        </p:tgtEl>
                                        <p:attrNameLst>
                                          <p:attrName>style.visibility</p:attrName>
                                        </p:attrNameLst>
                                      </p:cBhvr>
                                      <p:to>
                                        <p:strVal val="visible"/>
                                      </p:to>
                                    </p:set>
                                    <p:animEffect transition="in" filter="fade">
                                      <p:cBhvr>
                                        <p:cTn id="11" dur="500"/>
                                        <p:tgtEl>
                                          <p:spTgt spid="203"/>
                                        </p:tgtEl>
                                      </p:cBhvr>
                                    </p:animEffect>
                                  </p:childTnLst>
                                </p:cTn>
                              </p:par>
                              <p:par>
                                <p:cTn id="12" presetID="10" presetClass="entr" presetSubtype="0" fill="hold" nodeType="withEffect">
                                  <p:stCondLst>
                                    <p:cond delay="0"/>
                                  </p:stCondLst>
                                  <p:childTnLst>
                                    <p:set>
                                      <p:cBhvr>
                                        <p:cTn id="13" dur="1" fill="hold">
                                          <p:stCondLst>
                                            <p:cond delay="0"/>
                                          </p:stCondLst>
                                        </p:cTn>
                                        <p:tgtEl>
                                          <p:spTgt spid="190"/>
                                        </p:tgtEl>
                                        <p:attrNameLst>
                                          <p:attrName>style.visibility</p:attrName>
                                        </p:attrNameLst>
                                      </p:cBhvr>
                                      <p:to>
                                        <p:strVal val="visible"/>
                                      </p:to>
                                    </p:set>
                                    <p:animEffect transition="in" filter="fade">
                                      <p:cBhvr>
                                        <p:cTn id="14" dur="500"/>
                                        <p:tgtEl>
                                          <p:spTgt spid="190"/>
                                        </p:tgtEl>
                                      </p:cBhvr>
                                    </p:animEffect>
                                  </p:childTnLst>
                                </p:cTn>
                              </p:par>
                              <p:par>
                                <p:cTn id="15" presetID="10" presetClass="entr" presetSubtype="0" fill="hold" nodeType="with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500"/>
                                        <p:tgtEl>
                                          <p:spTgt spid="209"/>
                                        </p:tgtEl>
                                      </p:cBhvr>
                                    </p:animEffect>
                                  </p:childTnLst>
                                </p:cTn>
                              </p:par>
                              <p:par>
                                <p:cTn id="18" presetID="10" presetClass="entr" presetSubtype="0" fill="hold" nodeType="withEffect">
                                  <p:stCondLst>
                                    <p:cond delay="0"/>
                                  </p:stCondLst>
                                  <p:childTnLst>
                                    <p:set>
                                      <p:cBhvr>
                                        <p:cTn id="19" dur="1" fill="hold">
                                          <p:stCondLst>
                                            <p:cond delay="0"/>
                                          </p:stCondLst>
                                        </p:cTn>
                                        <p:tgtEl>
                                          <p:spTgt spid="200"/>
                                        </p:tgtEl>
                                        <p:attrNameLst>
                                          <p:attrName>style.visibility</p:attrName>
                                        </p:attrNameLst>
                                      </p:cBhvr>
                                      <p:to>
                                        <p:strVal val="visible"/>
                                      </p:to>
                                    </p:set>
                                    <p:animEffect transition="in" filter="fade">
                                      <p:cBhvr>
                                        <p:cTn id="20" dur="500"/>
                                        <p:tgtEl>
                                          <p:spTgt spid="200"/>
                                        </p:tgtEl>
                                      </p:cBhvr>
                                    </p:animEffect>
                                  </p:childTnLst>
                                </p:cTn>
                              </p:par>
                              <p:par>
                                <p:cTn id="21" presetID="10" presetClass="entr" presetSubtype="0" fill="hold" nodeType="withEffect">
                                  <p:stCondLst>
                                    <p:cond delay="0"/>
                                  </p:stCondLst>
                                  <p:childTnLst>
                                    <p:set>
                                      <p:cBhvr>
                                        <p:cTn id="22" dur="1" fill="hold">
                                          <p:stCondLst>
                                            <p:cond delay="0"/>
                                          </p:stCondLst>
                                        </p:cTn>
                                        <p:tgtEl>
                                          <p:spTgt spid="197"/>
                                        </p:tgtEl>
                                        <p:attrNameLst>
                                          <p:attrName>style.visibility</p:attrName>
                                        </p:attrNameLst>
                                      </p:cBhvr>
                                      <p:to>
                                        <p:strVal val="visible"/>
                                      </p:to>
                                    </p:set>
                                    <p:animEffect transition="in" filter="fade">
                                      <p:cBhvr>
                                        <p:cTn id="23" dur="500"/>
                                        <p:tgtEl>
                                          <p:spTgt spid="197"/>
                                        </p:tgtEl>
                                      </p:cBhvr>
                                    </p:animEffect>
                                  </p:childTnLst>
                                </p:cTn>
                              </p:par>
                              <p:par>
                                <p:cTn id="24" presetID="10" presetClass="entr" presetSubtype="0" fill="hold" nodeType="withEffect">
                                  <p:stCondLst>
                                    <p:cond delay="0"/>
                                  </p:stCondLst>
                                  <p:childTnLst>
                                    <p:set>
                                      <p:cBhvr>
                                        <p:cTn id="25" dur="1" fill="hold">
                                          <p:stCondLst>
                                            <p:cond delay="0"/>
                                          </p:stCondLst>
                                        </p:cTn>
                                        <p:tgtEl>
                                          <p:spTgt spid="212"/>
                                        </p:tgtEl>
                                        <p:attrNameLst>
                                          <p:attrName>style.visibility</p:attrName>
                                        </p:attrNameLst>
                                      </p:cBhvr>
                                      <p:to>
                                        <p:strVal val="visible"/>
                                      </p:to>
                                    </p:set>
                                    <p:animEffect transition="in" filter="fade">
                                      <p:cBhvr>
                                        <p:cTn id="26" dur="500"/>
                                        <p:tgtEl>
                                          <p:spTgt spid="212"/>
                                        </p:tgtEl>
                                      </p:cBhvr>
                                    </p:animEffect>
                                  </p:childTnLst>
                                </p:cTn>
                              </p:par>
                              <p:par>
                                <p:cTn id="27" presetID="10" presetClass="entr" presetSubtype="0" fill="hold" nodeType="withEffect">
                                  <p:stCondLst>
                                    <p:cond delay="0"/>
                                  </p:stCondLst>
                                  <p:childTnLst>
                                    <p:set>
                                      <p:cBhvr>
                                        <p:cTn id="28" dur="1" fill="hold">
                                          <p:stCondLst>
                                            <p:cond delay="0"/>
                                          </p:stCondLst>
                                        </p:cTn>
                                        <p:tgtEl>
                                          <p:spTgt spid="206"/>
                                        </p:tgtEl>
                                        <p:attrNameLst>
                                          <p:attrName>style.visibility</p:attrName>
                                        </p:attrNameLst>
                                      </p:cBhvr>
                                      <p:to>
                                        <p:strVal val="visible"/>
                                      </p:to>
                                    </p:set>
                                    <p:animEffect transition="in" filter="fade">
                                      <p:cBhvr>
                                        <p:cTn id="29"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Lake &amp; Data Warehouse</a:t>
            </a:r>
          </a:p>
        </p:txBody>
      </p:sp>
      <p:pic>
        <p:nvPicPr>
          <p:cNvPr id="3" name="Picture 2"/>
          <p:cNvPicPr>
            <a:picLocks noChangeAspect="1"/>
          </p:cNvPicPr>
          <p:nvPr/>
        </p:nvPicPr>
        <p:blipFill>
          <a:blip r:embed="rId3" cstate="print">
            <a:graysc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7671133" y="3436319"/>
            <a:ext cx="795824" cy="795824"/>
          </a:xfrm>
          <a:prstGeom prst="rect">
            <a:avLst/>
          </a:prstGeom>
        </p:spPr>
      </p:pic>
      <p:pic>
        <p:nvPicPr>
          <p:cNvPr id="7" name="Picture 6"/>
          <p:cNvPicPr>
            <a:picLocks noChangeAspect="1"/>
          </p:cNvPicPr>
          <p:nvPr/>
        </p:nvPicPr>
        <p:blipFill>
          <a:blip r:embed="rId5" cstate="print">
            <a:graysc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9083878" y="3394813"/>
            <a:ext cx="907765" cy="887885"/>
          </a:xfrm>
          <a:prstGeom prst="rect">
            <a:avLst/>
          </a:prstGeom>
        </p:spPr>
      </p:pic>
      <p:cxnSp>
        <p:nvCxnSpPr>
          <p:cNvPr id="8" name="Straight Connector 7"/>
          <p:cNvCxnSpPr/>
          <p:nvPr/>
        </p:nvCxnSpPr>
        <p:spPr>
          <a:xfrm flipV="1">
            <a:off x="9087597" y="3438549"/>
            <a:ext cx="0" cy="832390"/>
          </a:xfrm>
          <a:prstGeom prst="line">
            <a:avLst/>
          </a:prstGeom>
          <a:ln w="38100" cap="rnd">
            <a:solidFill>
              <a:srgbClr val="6B6B6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9989058" y="3438549"/>
            <a:ext cx="0" cy="832390"/>
          </a:xfrm>
          <a:prstGeom prst="line">
            <a:avLst/>
          </a:prstGeom>
          <a:ln w="38100" cap="rnd">
            <a:solidFill>
              <a:srgbClr val="6B6B6B"/>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992933" y="2902043"/>
            <a:ext cx="770462" cy="624293"/>
            <a:chOff x="6942634" y="4180821"/>
            <a:chExt cx="662268" cy="548640"/>
          </a:xfrm>
        </p:grpSpPr>
        <p:cxnSp>
          <p:nvCxnSpPr>
            <p:cNvPr id="11" name="Straight Connector 10"/>
            <p:cNvCxnSpPr/>
            <p:nvPr/>
          </p:nvCxnSpPr>
          <p:spPr>
            <a:xfrm rot="2700000" flipV="1">
              <a:off x="7216954" y="4180821"/>
              <a:ext cx="0" cy="548640"/>
            </a:xfrm>
            <a:prstGeom prst="line">
              <a:avLst/>
            </a:prstGeom>
            <a:ln w="38100" cap="rnd">
              <a:solidFill>
                <a:srgbClr val="6B6B6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8900000" flipV="1">
              <a:off x="7604902" y="4180821"/>
              <a:ext cx="0" cy="548640"/>
            </a:xfrm>
            <a:prstGeom prst="line">
              <a:avLst/>
            </a:prstGeom>
            <a:ln w="38100" cap="rnd">
              <a:solidFill>
                <a:srgbClr val="6B6B6B"/>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a:stCxn id="3" idx="3"/>
            <a:endCxn id="7" idx="1"/>
          </p:cNvCxnSpPr>
          <p:nvPr/>
        </p:nvCxnSpPr>
        <p:spPr>
          <a:xfrm>
            <a:off x="8466956" y="3834231"/>
            <a:ext cx="616922" cy="45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910786" y="3436320"/>
            <a:ext cx="795824" cy="795824"/>
          </a:xfrm>
          <a:prstGeom prst="rect">
            <a:avLst/>
          </a:prstGeom>
        </p:spPr>
      </p:pic>
      <p:cxnSp>
        <p:nvCxnSpPr>
          <p:cNvPr id="21" name="Straight Arrow Connector 20"/>
          <p:cNvCxnSpPr>
            <a:endCxn id="3" idx="1"/>
          </p:cNvCxnSpPr>
          <p:nvPr/>
        </p:nvCxnSpPr>
        <p:spPr>
          <a:xfrm flipV="1">
            <a:off x="6951347" y="3834232"/>
            <a:ext cx="719786"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p:cNvCxnSpPr>
          <p:nvPr/>
        </p:nvCxnSpPr>
        <p:spPr>
          <a:xfrm>
            <a:off x="4706610" y="3834232"/>
            <a:ext cx="92293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66303" y="2376265"/>
            <a:ext cx="795824" cy="795824"/>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62326" y="3436938"/>
            <a:ext cx="795824" cy="795824"/>
          </a:xfrm>
          <a:prstGeom prst="rect">
            <a:avLst/>
          </a:prstGeom>
        </p:spPr>
      </p:pic>
      <p:sp>
        <p:nvSpPr>
          <p:cNvPr id="34" name="Rectangle 33"/>
          <p:cNvSpPr/>
          <p:nvPr/>
        </p:nvSpPr>
        <p:spPr bwMode="auto">
          <a:xfrm>
            <a:off x="1713362" y="2192682"/>
            <a:ext cx="1028067" cy="3671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51028" fontAlgn="base">
              <a:lnSpc>
                <a:spcPct val="90000"/>
              </a:lnSpc>
              <a:spcBef>
                <a:spcPct val="0"/>
              </a:spcBef>
              <a:spcAft>
                <a:spcPct val="0"/>
              </a:spcAft>
            </a:pPr>
            <a:r>
              <a:rPr lang="en-GB" sz="2040">
                <a:gradFill>
                  <a:gsLst>
                    <a:gs pos="0">
                      <a:srgbClr val="FFFFFF"/>
                    </a:gs>
                    <a:gs pos="100000">
                      <a:srgbClr val="FFFFFF"/>
                    </a:gs>
                  </a:gsLst>
                  <a:lin ang="5400000" scaled="0"/>
                </a:gradFill>
                <a:ea typeface="Segoe UI" pitchFamily="34" charset="0"/>
                <a:cs typeface="Segoe UI" pitchFamily="34" charset="0"/>
              </a:rPr>
              <a:t>XML</a:t>
            </a:r>
          </a:p>
        </p:txBody>
      </p:sp>
      <p:sp>
        <p:nvSpPr>
          <p:cNvPr id="35" name="Rectangle 34"/>
          <p:cNvSpPr/>
          <p:nvPr/>
        </p:nvSpPr>
        <p:spPr bwMode="auto">
          <a:xfrm>
            <a:off x="1713362" y="3284734"/>
            <a:ext cx="1028067" cy="367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51028" fontAlgn="base">
              <a:lnSpc>
                <a:spcPct val="90000"/>
              </a:lnSpc>
              <a:spcBef>
                <a:spcPct val="0"/>
              </a:spcBef>
              <a:spcAft>
                <a:spcPct val="0"/>
              </a:spcAft>
            </a:pPr>
            <a:r>
              <a:rPr lang="en-GB" sz="2040">
                <a:gradFill>
                  <a:gsLst>
                    <a:gs pos="0">
                      <a:srgbClr val="FFFFFF"/>
                    </a:gs>
                    <a:gs pos="100000">
                      <a:srgbClr val="FFFFFF"/>
                    </a:gs>
                  </a:gsLst>
                  <a:lin ang="5400000" scaled="0"/>
                </a:gradFill>
                <a:ea typeface="Segoe UI" pitchFamily="34" charset="0"/>
                <a:cs typeface="Segoe UI" pitchFamily="34" charset="0"/>
              </a:rPr>
              <a:t>JSON</a:t>
            </a:r>
          </a:p>
        </p:txBody>
      </p:sp>
      <p:cxnSp>
        <p:nvCxnSpPr>
          <p:cNvPr id="37" name="Straight Arrow Connector 36"/>
          <p:cNvCxnSpPr>
            <a:stCxn id="33" idx="3"/>
            <a:endCxn id="20" idx="1"/>
          </p:cNvCxnSpPr>
          <p:nvPr/>
        </p:nvCxnSpPr>
        <p:spPr>
          <a:xfrm flipV="1">
            <a:off x="3058150" y="3834232"/>
            <a:ext cx="852636" cy="61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3"/>
            <a:endCxn id="20" idx="0"/>
          </p:cNvCxnSpPr>
          <p:nvPr/>
        </p:nvCxnSpPr>
        <p:spPr>
          <a:xfrm>
            <a:off x="3062126" y="2774178"/>
            <a:ext cx="1246572" cy="66214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5" idx="3"/>
            <a:endCxn id="20" idx="2"/>
          </p:cNvCxnSpPr>
          <p:nvPr/>
        </p:nvCxnSpPr>
        <p:spPr>
          <a:xfrm flipV="1">
            <a:off x="3058150" y="4232144"/>
            <a:ext cx="1250548" cy="6908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809012" y="4529068"/>
            <a:ext cx="2904300" cy="1996684"/>
          </a:xfrm>
          <a:prstGeom prst="rect">
            <a:avLst/>
          </a:prstGeom>
          <a:noFill/>
        </p:spPr>
        <p:txBody>
          <a:bodyPr wrap="none" lIns="186521" tIns="149217" rIns="186521" bIns="149217" rtlCol="0">
            <a:spAutoFit/>
          </a:bodyPr>
          <a:lstStyle/>
          <a:p>
            <a:pPr>
              <a:lnSpc>
                <a:spcPct val="90000"/>
              </a:lnSpc>
            </a:pPr>
            <a:r>
              <a:rPr lang="en-GB" sz="2448">
                <a:gradFill>
                  <a:gsLst>
                    <a:gs pos="2917">
                      <a:schemeClr val="tx1"/>
                    </a:gs>
                    <a:gs pos="30000">
                      <a:schemeClr val="tx1"/>
                    </a:gs>
                  </a:gsLst>
                  <a:lin ang="5400000" scaled="0"/>
                </a:gradFill>
              </a:rPr>
              <a:t>Data Preparation</a:t>
            </a:r>
          </a:p>
          <a:p>
            <a:pPr marL="816022" lvl="1" indent="-349724">
              <a:lnSpc>
                <a:spcPct val="90000"/>
              </a:lnSpc>
              <a:buFont typeface="Arial" panose="020B0604020202020204" pitchFamily="34" charset="0"/>
              <a:buChar char="•"/>
            </a:pPr>
            <a:r>
              <a:rPr lang="en-GB" sz="2448">
                <a:gradFill>
                  <a:gsLst>
                    <a:gs pos="2917">
                      <a:schemeClr val="tx1"/>
                    </a:gs>
                    <a:gs pos="30000">
                      <a:schemeClr val="tx1"/>
                    </a:gs>
                  </a:gsLst>
                  <a:lin ang="5400000" scaled="0"/>
                </a:gradFill>
              </a:rPr>
              <a:t>Pre-process </a:t>
            </a:r>
          </a:p>
          <a:p>
            <a:pPr marL="816022" lvl="1" indent="-349724">
              <a:lnSpc>
                <a:spcPct val="90000"/>
              </a:lnSpc>
              <a:buFont typeface="Arial" panose="020B0604020202020204" pitchFamily="34" charset="0"/>
              <a:buChar char="•"/>
            </a:pPr>
            <a:r>
              <a:rPr lang="en-GB" sz="2448">
                <a:gradFill>
                  <a:gsLst>
                    <a:gs pos="2917">
                      <a:schemeClr val="tx1"/>
                    </a:gs>
                    <a:gs pos="30000">
                      <a:schemeClr val="tx1"/>
                    </a:gs>
                  </a:gsLst>
                  <a:lin ang="5400000" scaled="0"/>
                </a:gradFill>
              </a:rPr>
              <a:t>Transpose</a:t>
            </a:r>
          </a:p>
          <a:p>
            <a:pPr marL="816022" lvl="1" indent="-349724">
              <a:lnSpc>
                <a:spcPct val="90000"/>
              </a:lnSpc>
              <a:buFont typeface="Arial" panose="020B0604020202020204" pitchFamily="34" charset="0"/>
              <a:buChar char="•"/>
            </a:pPr>
            <a:r>
              <a:rPr lang="en-GB" sz="2448">
                <a:gradFill>
                  <a:gsLst>
                    <a:gs pos="2917">
                      <a:schemeClr val="tx1"/>
                    </a:gs>
                    <a:gs pos="30000">
                      <a:schemeClr val="tx1"/>
                    </a:gs>
                  </a:gsLst>
                  <a:lin ang="5400000" scaled="0"/>
                </a:gradFill>
              </a:rPr>
              <a:t>Re-format</a:t>
            </a:r>
          </a:p>
          <a:p>
            <a:pPr marL="816022" lvl="1" indent="-349724">
              <a:lnSpc>
                <a:spcPct val="90000"/>
              </a:lnSpc>
              <a:buFont typeface="Arial" panose="020B0604020202020204" pitchFamily="34" charset="0"/>
              <a:buChar char="•"/>
            </a:pPr>
            <a:endParaRPr lang="en-GB" sz="2448">
              <a:gradFill>
                <a:gsLst>
                  <a:gs pos="2917">
                    <a:schemeClr val="tx1"/>
                  </a:gs>
                  <a:gs pos="30000">
                    <a:schemeClr val="tx1"/>
                  </a:gs>
                </a:gsLst>
                <a:lin ang="5400000" scaled="0"/>
              </a:gradFill>
            </a:endParaRPr>
          </a:p>
        </p:txBody>
      </p:sp>
      <p:pic>
        <p:nvPicPr>
          <p:cNvPr id="55" name="Picture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62326" y="4525083"/>
            <a:ext cx="795824" cy="795824"/>
          </a:xfrm>
          <a:prstGeom prst="rect">
            <a:avLst/>
          </a:prstGeom>
        </p:spPr>
      </p:pic>
      <p:sp>
        <p:nvSpPr>
          <p:cNvPr id="58" name="Rectangle 57"/>
          <p:cNvSpPr/>
          <p:nvPr/>
        </p:nvSpPr>
        <p:spPr bwMode="auto">
          <a:xfrm>
            <a:off x="1713362" y="4341499"/>
            <a:ext cx="1028067" cy="36716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51028" fontAlgn="base">
              <a:lnSpc>
                <a:spcPct val="90000"/>
              </a:lnSpc>
              <a:spcBef>
                <a:spcPct val="0"/>
              </a:spcBef>
              <a:spcAft>
                <a:spcPct val="0"/>
              </a:spcAft>
            </a:pPr>
            <a:r>
              <a:rPr lang="en-GB" sz="2040">
                <a:gradFill>
                  <a:gsLst>
                    <a:gs pos="0">
                      <a:srgbClr val="FFFFFF"/>
                    </a:gs>
                    <a:gs pos="100000">
                      <a:srgbClr val="FFFFFF"/>
                    </a:gs>
                  </a:gsLst>
                  <a:lin ang="5400000" scaled="0"/>
                </a:gradFill>
                <a:ea typeface="Segoe UI" pitchFamily="34" charset="0"/>
                <a:cs typeface="Segoe UI" pitchFamily="34" charset="0"/>
              </a:rPr>
              <a:t>TEXT</a:t>
            </a:r>
          </a:p>
        </p:txBody>
      </p:sp>
      <p:sp>
        <p:nvSpPr>
          <p:cNvPr id="59" name="TextBox 58"/>
          <p:cNvSpPr txBox="1"/>
          <p:nvPr/>
        </p:nvSpPr>
        <p:spPr>
          <a:xfrm>
            <a:off x="8436367" y="4441749"/>
            <a:ext cx="2651154" cy="1996684"/>
          </a:xfrm>
          <a:prstGeom prst="rect">
            <a:avLst/>
          </a:prstGeom>
          <a:noFill/>
        </p:spPr>
        <p:txBody>
          <a:bodyPr wrap="none" lIns="186521" tIns="149217" rIns="186521" bIns="149217" rtlCol="0">
            <a:spAutoFit/>
          </a:bodyPr>
          <a:lstStyle/>
          <a:p>
            <a:pPr>
              <a:lnSpc>
                <a:spcPct val="90000"/>
              </a:lnSpc>
            </a:pPr>
            <a:r>
              <a:rPr lang="en-GB" sz="2448">
                <a:gradFill>
                  <a:gsLst>
                    <a:gs pos="2917">
                      <a:schemeClr val="tx1"/>
                    </a:gs>
                    <a:gs pos="30000">
                      <a:schemeClr val="tx1"/>
                    </a:gs>
                  </a:gsLst>
                  <a:lin ang="5400000" scaled="0"/>
                </a:gradFill>
              </a:rPr>
              <a:t>Model</a:t>
            </a:r>
          </a:p>
          <a:p>
            <a:pPr marL="816022" lvl="1" indent="-349724">
              <a:lnSpc>
                <a:spcPct val="90000"/>
              </a:lnSpc>
              <a:buFont typeface="Arial" panose="020B0604020202020204" pitchFamily="34" charset="0"/>
              <a:buChar char="•"/>
            </a:pPr>
            <a:r>
              <a:rPr lang="en-GB" sz="2448">
                <a:gradFill>
                  <a:gsLst>
                    <a:gs pos="2917">
                      <a:schemeClr val="tx1"/>
                    </a:gs>
                    <a:gs pos="30000">
                      <a:schemeClr val="tx1"/>
                    </a:gs>
                  </a:gsLst>
                  <a:lin ang="5400000" scaled="0"/>
                </a:gradFill>
              </a:rPr>
              <a:t>Load</a:t>
            </a:r>
          </a:p>
          <a:p>
            <a:pPr marL="816022" lvl="1" indent="-349724">
              <a:lnSpc>
                <a:spcPct val="90000"/>
              </a:lnSpc>
              <a:buFont typeface="Arial" panose="020B0604020202020204" pitchFamily="34" charset="0"/>
              <a:buChar char="•"/>
            </a:pPr>
            <a:r>
              <a:rPr lang="en-GB" sz="2448">
                <a:gradFill>
                  <a:gsLst>
                    <a:gs pos="2917">
                      <a:schemeClr val="tx1"/>
                    </a:gs>
                    <a:gs pos="30000">
                      <a:schemeClr val="tx1"/>
                    </a:gs>
                  </a:gsLst>
                  <a:lin ang="5400000" scaled="0"/>
                </a:gradFill>
              </a:rPr>
              <a:t>Transform</a:t>
            </a:r>
          </a:p>
          <a:p>
            <a:pPr marL="816022" lvl="1" indent="-349724">
              <a:lnSpc>
                <a:spcPct val="90000"/>
              </a:lnSpc>
              <a:buFont typeface="Arial" panose="020B0604020202020204" pitchFamily="34" charset="0"/>
              <a:buChar char="•"/>
            </a:pPr>
            <a:r>
              <a:rPr lang="en-GB" sz="2448">
                <a:gradFill>
                  <a:gsLst>
                    <a:gs pos="2917">
                      <a:schemeClr val="tx1"/>
                    </a:gs>
                    <a:gs pos="30000">
                      <a:schemeClr val="tx1"/>
                    </a:gs>
                  </a:gsLst>
                  <a:lin ang="5400000" scaled="0"/>
                </a:gradFill>
              </a:rPr>
              <a:t>Aggregate</a:t>
            </a:r>
          </a:p>
          <a:p>
            <a:pPr marL="816022" lvl="1" indent="-349724">
              <a:lnSpc>
                <a:spcPct val="90000"/>
              </a:lnSpc>
              <a:buFont typeface="Arial" panose="020B0604020202020204" pitchFamily="34" charset="0"/>
              <a:buChar char="•"/>
            </a:pPr>
            <a:r>
              <a:rPr lang="en-GB" sz="2448">
                <a:gradFill>
                  <a:gsLst>
                    <a:gs pos="2917">
                      <a:schemeClr val="tx1"/>
                    </a:gs>
                    <a:gs pos="30000">
                      <a:schemeClr val="tx1"/>
                    </a:gs>
                  </a:gsLst>
                  <a:lin ang="5400000" scaled="0"/>
                </a:gradFill>
              </a:rPr>
              <a:t>Consume</a:t>
            </a:r>
          </a:p>
        </p:txBody>
      </p:sp>
      <p:sp>
        <p:nvSpPr>
          <p:cNvPr id="61" name="Left Arrow 60"/>
          <p:cNvSpPr/>
          <p:nvPr/>
        </p:nvSpPr>
        <p:spPr bwMode="auto">
          <a:xfrm>
            <a:off x="10052325" y="3010179"/>
            <a:ext cx="1676380" cy="1387833"/>
          </a:xfrm>
          <a:prstGeom prst="leftArrow">
            <a:avLst>
              <a:gd name="adj1" fmla="val 100000"/>
              <a:gd name="adj2" fmla="val 2866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a:gradFill>
                  <a:gsLst>
                    <a:gs pos="0">
                      <a:srgbClr val="FFFFFF"/>
                    </a:gs>
                    <a:gs pos="100000">
                      <a:srgbClr val="FFFFFF"/>
                    </a:gs>
                  </a:gsLst>
                  <a:lin ang="5400000" scaled="0"/>
                </a:gradFill>
                <a:ea typeface="Segoe UI" pitchFamily="34" charset="0"/>
                <a:cs typeface="Segoe UI" pitchFamily="34" charset="0"/>
              </a:rPr>
              <a:t>High Value Data</a:t>
            </a:r>
          </a:p>
        </p:txBody>
      </p:sp>
      <p:sp>
        <p:nvSpPr>
          <p:cNvPr id="63" name="Down Arrow 62"/>
          <p:cNvSpPr/>
          <p:nvPr/>
        </p:nvSpPr>
        <p:spPr bwMode="auto">
          <a:xfrm>
            <a:off x="3423749" y="1575590"/>
            <a:ext cx="1769900" cy="1346402"/>
          </a:xfrm>
          <a:prstGeom prst="downArrow">
            <a:avLst>
              <a:gd name="adj1" fmla="val 100000"/>
              <a:gd name="adj2" fmla="val 35778"/>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a:gradFill>
                  <a:gsLst>
                    <a:gs pos="0">
                      <a:srgbClr val="FFFFFF"/>
                    </a:gs>
                    <a:gs pos="100000">
                      <a:srgbClr val="FFFFFF"/>
                    </a:gs>
                  </a:gsLst>
                  <a:lin ang="5400000" scaled="0"/>
                </a:gradFill>
                <a:ea typeface="Segoe UI" pitchFamily="34" charset="0"/>
                <a:cs typeface="Segoe UI" pitchFamily="34" charset="0"/>
              </a:rPr>
              <a:t>Unknown Value Data</a:t>
            </a:r>
          </a:p>
        </p:txBody>
      </p:sp>
      <p:sp>
        <p:nvSpPr>
          <p:cNvPr id="30" name="TextBox 29"/>
          <p:cNvSpPr txBox="1"/>
          <p:nvPr/>
        </p:nvSpPr>
        <p:spPr>
          <a:xfrm>
            <a:off x="11034270" y="4974625"/>
            <a:ext cx="1414855" cy="992982"/>
          </a:xfrm>
          <a:prstGeom prst="rect">
            <a:avLst/>
          </a:prstGeom>
          <a:noFill/>
        </p:spPr>
        <p:txBody>
          <a:bodyPr wrap="none" lIns="186521" tIns="149217" rIns="186521" bIns="149217" rtlCol="0">
            <a:spAutoFit/>
          </a:bodyPr>
          <a:lstStyle/>
          <a:p>
            <a:pPr>
              <a:lnSpc>
                <a:spcPct val="90000"/>
              </a:lnSpc>
            </a:pPr>
            <a:r>
              <a:rPr lang="en-GB" sz="2448">
                <a:gradFill>
                  <a:gsLst>
                    <a:gs pos="2917">
                      <a:schemeClr val="tx1"/>
                    </a:gs>
                    <a:gs pos="30000">
                      <a:schemeClr val="tx1"/>
                    </a:gs>
                  </a:gsLst>
                  <a:lin ang="5400000" scaled="0"/>
                </a:gradFill>
              </a:rPr>
              <a:t>Batch</a:t>
            </a:r>
          </a:p>
          <a:p>
            <a:pPr>
              <a:lnSpc>
                <a:spcPct val="90000"/>
              </a:lnSpc>
            </a:pPr>
            <a:r>
              <a:rPr lang="en-GB" sz="2448">
                <a:gradFill>
                  <a:gsLst>
                    <a:gs pos="2917">
                      <a:schemeClr val="tx1"/>
                    </a:gs>
                    <a:gs pos="30000">
                      <a:schemeClr val="tx1"/>
                    </a:gs>
                  </a:gsLst>
                  <a:lin ang="5400000" scaled="0"/>
                </a:gradFill>
              </a:rPr>
              <a:t>Ad-hoc</a:t>
            </a:r>
          </a:p>
        </p:txBody>
      </p:sp>
      <p:sp>
        <p:nvSpPr>
          <p:cNvPr id="31" name="TextBox 30"/>
          <p:cNvSpPr txBox="1"/>
          <p:nvPr/>
        </p:nvSpPr>
        <p:spPr>
          <a:xfrm>
            <a:off x="7619860" y="5014553"/>
            <a:ext cx="1155557" cy="647165"/>
          </a:xfrm>
          <a:prstGeom prst="rect">
            <a:avLst/>
          </a:prstGeom>
          <a:noFill/>
        </p:spPr>
        <p:txBody>
          <a:bodyPr wrap="none" lIns="186521" tIns="149217" rIns="186521" bIns="149217" rtlCol="0">
            <a:spAutoFit/>
          </a:bodyPr>
          <a:lstStyle/>
          <a:p>
            <a:pPr>
              <a:lnSpc>
                <a:spcPct val="90000"/>
              </a:lnSpc>
            </a:pPr>
            <a:r>
              <a:rPr lang="en-GB" sz="2448">
                <a:gradFill>
                  <a:gsLst>
                    <a:gs pos="2917">
                      <a:schemeClr val="tx1"/>
                    </a:gs>
                    <a:gs pos="30000">
                      <a:schemeClr val="tx1"/>
                    </a:gs>
                  </a:gsLst>
                  <a:lin ang="5400000" scaled="0"/>
                </a:gradFill>
              </a:rPr>
              <a:t>Batch</a:t>
            </a:r>
          </a:p>
        </p:txBody>
      </p:sp>
      <p:sp>
        <p:nvSpPr>
          <p:cNvPr id="4" name="Right Brace 3"/>
          <p:cNvSpPr/>
          <p:nvPr/>
        </p:nvSpPr>
        <p:spPr>
          <a:xfrm>
            <a:off x="7361730" y="4708666"/>
            <a:ext cx="354750" cy="1258941"/>
          </a:xfrm>
          <a:prstGeom prst="rightBrace">
            <a:avLst>
              <a:gd name="adj1" fmla="val 43860"/>
              <a:gd name="adj2" fmla="val 49999"/>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3672"/>
          </a:p>
        </p:txBody>
      </p:sp>
      <p:sp>
        <p:nvSpPr>
          <p:cNvPr id="36" name="Right Brace 35"/>
          <p:cNvSpPr/>
          <p:nvPr/>
        </p:nvSpPr>
        <p:spPr>
          <a:xfrm>
            <a:off x="10859711" y="4708666"/>
            <a:ext cx="354750" cy="1524900"/>
          </a:xfrm>
          <a:prstGeom prst="rightBrace">
            <a:avLst>
              <a:gd name="adj1" fmla="val 43860"/>
              <a:gd name="adj2" fmla="val 49999"/>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3672"/>
          </a:p>
        </p:txBody>
      </p:sp>
      <p:grpSp>
        <p:nvGrpSpPr>
          <p:cNvPr id="39" name="Group 38"/>
          <p:cNvGrpSpPr/>
          <p:nvPr/>
        </p:nvGrpSpPr>
        <p:grpSpPr>
          <a:xfrm>
            <a:off x="5637813" y="3186771"/>
            <a:ext cx="1300504" cy="1294919"/>
            <a:chOff x="2148168" y="645460"/>
            <a:chExt cx="2587625" cy="2576512"/>
          </a:xfrm>
        </p:grpSpPr>
        <p:sp>
          <p:nvSpPr>
            <p:cNvPr id="40" name="Freeform 19"/>
            <p:cNvSpPr>
              <a:spLocks noEditPoints="1"/>
            </p:cNvSpPr>
            <p:nvPr/>
          </p:nvSpPr>
          <p:spPr bwMode="auto">
            <a:xfrm>
              <a:off x="2364068" y="861360"/>
              <a:ext cx="2154238" cy="2149475"/>
            </a:xfrm>
            <a:custGeom>
              <a:avLst/>
              <a:gdLst>
                <a:gd name="T0" fmla="*/ 14609 w 16392"/>
                <a:gd name="T1" fmla="*/ 16392 h 16392"/>
                <a:gd name="T2" fmla="*/ 1782 w 16392"/>
                <a:gd name="T3" fmla="*/ 16392 h 16392"/>
                <a:gd name="T4" fmla="*/ 0 w 16392"/>
                <a:gd name="T5" fmla="*/ 14610 h 16392"/>
                <a:gd name="T6" fmla="*/ 0 w 16392"/>
                <a:gd name="T7" fmla="*/ 1782 h 16392"/>
                <a:gd name="T8" fmla="*/ 1782 w 16392"/>
                <a:gd name="T9" fmla="*/ 0 h 16392"/>
                <a:gd name="T10" fmla="*/ 14609 w 16392"/>
                <a:gd name="T11" fmla="*/ 0 h 16392"/>
                <a:gd name="T12" fmla="*/ 16392 w 16392"/>
                <a:gd name="T13" fmla="*/ 1782 h 16392"/>
                <a:gd name="T14" fmla="*/ 16392 w 16392"/>
                <a:gd name="T15" fmla="*/ 14610 h 16392"/>
                <a:gd name="T16" fmla="*/ 14609 w 16392"/>
                <a:gd name="T17" fmla="*/ 16392 h 16392"/>
                <a:gd name="T18" fmla="*/ 1782 w 16392"/>
                <a:gd name="T19" fmla="*/ 1175 h 16392"/>
                <a:gd name="T20" fmla="*/ 1194 w 16392"/>
                <a:gd name="T21" fmla="*/ 1763 h 16392"/>
                <a:gd name="T22" fmla="*/ 1194 w 16392"/>
                <a:gd name="T23" fmla="*/ 14590 h 16392"/>
                <a:gd name="T24" fmla="*/ 1782 w 16392"/>
                <a:gd name="T25" fmla="*/ 15178 h 16392"/>
                <a:gd name="T26" fmla="*/ 14609 w 16392"/>
                <a:gd name="T27" fmla="*/ 15178 h 16392"/>
                <a:gd name="T28" fmla="*/ 15197 w 16392"/>
                <a:gd name="T29" fmla="*/ 14590 h 16392"/>
                <a:gd name="T30" fmla="*/ 15197 w 16392"/>
                <a:gd name="T31" fmla="*/ 1763 h 16392"/>
                <a:gd name="T32" fmla="*/ 14609 w 16392"/>
                <a:gd name="T33" fmla="*/ 1175 h 16392"/>
                <a:gd name="T34" fmla="*/ 1782 w 16392"/>
                <a:gd name="T35" fmla="*/ 1175 h 16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92" h="16392">
                  <a:moveTo>
                    <a:pt x="14609" y="16392"/>
                  </a:moveTo>
                  <a:lnTo>
                    <a:pt x="1782" y="16392"/>
                  </a:lnTo>
                  <a:cubicBezTo>
                    <a:pt x="803" y="16392"/>
                    <a:pt x="0" y="15589"/>
                    <a:pt x="0" y="14610"/>
                  </a:cubicBezTo>
                  <a:lnTo>
                    <a:pt x="0" y="1782"/>
                  </a:lnTo>
                  <a:cubicBezTo>
                    <a:pt x="0" y="803"/>
                    <a:pt x="803" y="0"/>
                    <a:pt x="1782" y="0"/>
                  </a:cubicBezTo>
                  <a:lnTo>
                    <a:pt x="14609" y="0"/>
                  </a:lnTo>
                  <a:cubicBezTo>
                    <a:pt x="15589" y="0"/>
                    <a:pt x="16392" y="803"/>
                    <a:pt x="16392" y="1782"/>
                  </a:cubicBezTo>
                  <a:lnTo>
                    <a:pt x="16392" y="14610"/>
                  </a:lnTo>
                  <a:cubicBezTo>
                    <a:pt x="16392" y="15589"/>
                    <a:pt x="15589" y="16392"/>
                    <a:pt x="14609" y="16392"/>
                  </a:cubicBezTo>
                  <a:close/>
                  <a:moveTo>
                    <a:pt x="1782" y="1175"/>
                  </a:moveTo>
                  <a:cubicBezTo>
                    <a:pt x="1449" y="1175"/>
                    <a:pt x="1194" y="1449"/>
                    <a:pt x="1194" y="1763"/>
                  </a:cubicBezTo>
                  <a:lnTo>
                    <a:pt x="1194" y="14590"/>
                  </a:lnTo>
                  <a:cubicBezTo>
                    <a:pt x="1194" y="14923"/>
                    <a:pt x="1469" y="15178"/>
                    <a:pt x="1782" y="15178"/>
                  </a:cubicBezTo>
                  <a:lnTo>
                    <a:pt x="14609" y="15178"/>
                  </a:lnTo>
                  <a:cubicBezTo>
                    <a:pt x="14942" y="15178"/>
                    <a:pt x="15197" y="14904"/>
                    <a:pt x="15197" y="14590"/>
                  </a:cubicBezTo>
                  <a:lnTo>
                    <a:pt x="15197" y="1763"/>
                  </a:lnTo>
                  <a:cubicBezTo>
                    <a:pt x="15197" y="1430"/>
                    <a:pt x="14923" y="1175"/>
                    <a:pt x="14609" y="1175"/>
                  </a:cubicBezTo>
                  <a:lnTo>
                    <a:pt x="1782" y="1175"/>
                  </a:lnTo>
                  <a:close/>
                </a:path>
              </a:pathLst>
            </a:custGeom>
            <a:solidFill>
              <a:srgbClr val="A0A1A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0"/>
            <p:cNvSpPr>
              <a:spLocks/>
            </p:cNvSpPr>
            <p:nvPr/>
          </p:nvSpPr>
          <p:spPr bwMode="auto">
            <a:xfrm>
              <a:off x="2860955" y="645460"/>
              <a:ext cx="758825" cy="220662"/>
            </a:xfrm>
            <a:custGeom>
              <a:avLst/>
              <a:gdLst>
                <a:gd name="T0" fmla="*/ 2683 w 5778"/>
                <a:gd name="T1" fmla="*/ 235 h 1684"/>
                <a:gd name="T2" fmla="*/ 1293 w 5778"/>
                <a:gd name="T3" fmla="*/ 176 h 1684"/>
                <a:gd name="T4" fmla="*/ 275 w 5778"/>
                <a:gd name="T5" fmla="*/ 1116 h 1684"/>
                <a:gd name="T6" fmla="*/ 0 w 5778"/>
                <a:gd name="T7" fmla="*/ 1684 h 1684"/>
                <a:gd name="T8" fmla="*/ 5778 w 5778"/>
                <a:gd name="T9" fmla="*/ 1684 h 1684"/>
                <a:gd name="T10" fmla="*/ 2683 w 5778"/>
                <a:gd name="T11" fmla="*/ 235 h 1684"/>
              </a:gdLst>
              <a:ahLst/>
              <a:cxnLst>
                <a:cxn ang="0">
                  <a:pos x="T0" y="T1"/>
                </a:cxn>
                <a:cxn ang="0">
                  <a:pos x="T2" y="T3"/>
                </a:cxn>
                <a:cxn ang="0">
                  <a:pos x="T4" y="T5"/>
                </a:cxn>
                <a:cxn ang="0">
                  <a:pos x="T6" y="T7"/>
                </a:cxn>
                <a:cxn ang="0">
                  <a:pos x="T8" y="T9"/>
                </a:cxn>
                <a:cxn ang="0">
                  <a:pos x="T10" y="T11"/>
                </a:cxn>
              </a:cxnLst>
              <a:rect l="0" t="0" r="r" b="b"/>
              <a:pathLst>
                <a:path w="5778" h="1684">
                  <a:moveTo>
                    <a:pt x="2683" y="235"/>
                  </a:moveTo>
                  <a:cubicBezTo>
                    <a:pt x="2253" y="39"/>
                    <a:pt x="1743" y="0"/>
                    <a:pt x="1293" y="176"/>
                  </a:cubicBezTo>
                  <a:cubicBezTo>
                    <a:pt x="843" y="333"/>
                    <a:pt x="471" y="666"/>
                    <a:pt x="275" y="1116"/>
                  </a:cubicBezTo>
                  <a:lnTo>
                    <a:pt x="0" y="1684"/>
                  </a:lnTo>
                  <a:lnTo>
                    <a:pt x="5778" y="1684"/>
                  </a:lnTo>
                  <a:lnTo>
                    <a:pt x="2683" y="235"/>
                  </a:ln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p:cNvSpPr>
            <p:nvPr/>
          </p:nvSpPr>
          <p:spPr bwMode="auto">
            <a:xfrm>
              <a:off x="4515130" y="1356660"/>
              <a:ext cx="220663" cy="760412"/>
            </a:xfrm>
            <a:custGeom>
              <a:avLst/>
              <a:gdLst>
                <a:gd name="T0" fmla="*/ 1508 w 1684"/>
                <a:gd name="T1" fmla="*/ 1292 h 5797"/>
                <a:gd name="T2" fmla="*/ 568 w 1684"/>
                <a:gd name="T3" fmla="*/ 274 h 5797"/>
                <a:gd name="T4" fmla="*/ 0 w 1684"/>
                <a:gd name="T5" fmla="*/ 0 h 5797"/>
                <a:gd name="T6" fmla="*/ 0 w 1684"/>
                <a:gd name="T7" fmla="*/ 5797 h 5797"/>
                <a:gd name="T8" fmla="*/ 1449 w 1684"/>
                <a:gd name="T9" fmla="*/ 2702 h 5797"/>
                <a:gd name="T10" fmla="*/ 1508 w 1684"/>
                <a:gd name="T11" fmla="*/ 1292 h 5797"/>
              </a:gdLst>
              <a:ahLst/>
              <a:cxnLst>
                <a:cxn ang="0">
                  <a:pos x="T0" y="T1"/>
                </a:cxn>
                <a:cxn ang="0">
                  <a:pos x="T2" y="T3"/>
                </a:cxn>
                <a:cxn ang="0">
                  <a:pos x="T4" y="T5"/>
                </a:cxn>
                <a:cxn ang="0">
                  <a:pos x="T6" y="T7"/>
                </a:cxn>
                <a:cxn ang="0">
                  <a:pos x="T8" y="T9"/>
                </a:cxn>
                <a:cxn ang="0">
                  <a:pos x="T10" y="T11"/>
                </a:cxn>
              </a:cxnLst>
              <a:rect l="0" t="0" r="r" b="b"/>
              <a:pathLst>
                <a:path w="1684" h="5797">
                  <a:moveTo>
                    <a:pt x="1508" y="1292"/>
                  </a:moveTo>
                  <a:cubicBezTo>
                    <a:pt x="1351" y="842"/>
                    <a:pt x="1018" y="470"/>
                    <a:pt x="568" y="274"/>
                  </a:cubicBezTo>
                  <a:lnTo>
                    <a:pt x="0" y="0"/>
                  </a:lnTo>
                  <a:lnTo>
                    <a:pt x="0" y="5797"/>
                  </a:lnTo>
                  <a:lnTo>
                    <a:pt x="1449" y="2702"/>
                  </a:lnTo>
                  <a:cubicBezTo>
                    <a:pt x="1665" y="2252"/>
                    <a:pt x="1684" y="1762"/>
                    <a:pt x="1508" y="1292"/>
                  </a:cubicBez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2"/>
            <p:cNvSpPr>
              <a:spLocks/>
            </p:cNvSpPr>
            <p:nvPr/>
          </p:nvSpPr>
          <p:spPr bwMode="auto">
            <a:xfrm>
              <a:off x="2148168" y="1934510"/>
              <a:ext cx="222250" cy="758825"/>
            </a:xfrm>
            <a:custGeom>
              <a:avLst/>
              <a:gdLst>
                <a:gd name="T0" fmla="*/ 235 w 1684"/>
                <a:gd name="T1" fmla="*/ 3095 h 5778"/>
                <a:gd name="T2" fmla="*/ 176 w 1684"/>
                <a:gd name="T3" fmla="*/ 4485 h 5778"/>
                <a:gd name="T4" fmla="*/ 1116 w 1684"/>
                <a:gd name="T5" fmla="*/ 5503 h 5778"/>
                <a:gd name="T6" fmla="*/ 1684 w 1684"/>
                <a:gd name="T7" fmla="*/ 5778 h 5778"/>
                <a:gd name="T8" fmla="*/ 1684 w 1684"/>
                <a:gd name="T9" fmla="*/ 0 h 5778"/>
                <a:gd name="T10" fmla="*/ 235 w 1684"/>
                <a:gd name="T11" fmla="*/ 3095 h 5778"/>
              </a:gdLst>
              <a:ahLst/>
              <a:cxnLst>
                <a:cxn ang="0">
                  <a:pos x="T0" y="T1"/>
                </a:cxn>
                <a:cxn ang="0">
                  <a:pos x="T2" y="T3"/>
                </a:cxn>
                <a:cxn ang="0">
                  <a:pos x="T4" y="T5"/>
                </a:cxn>
                <a:cxn ang="0">
                  <a:pos x="T6" y="T7"/>
                </a:cxn>
                <a:cxn ang="0">
                  <a:pos x="T8" y="T9"/>
                </a:cxn>
                <a:cxn ang="0">
                  <a:pos x="T10" y="T11"/>
                </a:cxn>
              </a:cxnLst>
              <a:rect l="0" t="0" r="r" b="b"/>
              <a:pathLst>
                <a:path w="1684" h="5778">
                  <a:moveTo>
                    <a:pt x="235" y="3095"/>
                  </a:moveTo>
                  <a:cubicBezTo>
                    <a:pt x="39" y="3525"/>
                    <a:pt x="0" y="4035"/>
                    <a:pt x="176" y="4485"/>
                  </a:cubicBezTo>
                  <a:cubicBezTo>
                    <a:pt x="333" y="4935"/>
                    <a:pt x="666" y="5308"/>
                    <a:pt x="1116" y="5503"/>
                  </a:cubicBezTo>
                  <a:lnTo>
                    <a:pt x="1684" y="5778"/>
                  </a:lnTo>
                  <a:lnTo>
                    <a:pt x="1684" y="0"/>
                  </a:lnTo>
                  <a:lnTo>
                    <a:pt x="235" y="3095"/>
                  </a:ln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3"/>
            <p:cNvSpPr>
              <a:spLocks/>
            </p:cNvSpPr>
            <p:nvPr/>
          </p:nvSpPr>
          <p:spPr bwMode="auto">
            <a:xfrm>
              <a:off x="3440393" y="3009247"/>
              <a:ext cx="758825" cy="212725"/>
            </a:xfrm>
            <a:custGeom>
              <a:avLst/>
              <a:gdLst>
                <a:gd name="T0" fmla="*/ 3094 w 5777"/>
                <a:gd name="T1" fmla="*/ 1450 h 1626"/>
                <a:gd name="T2" fmla="*/ 3858 w 5777"/>
                <a:gd name="T3" fmla="*/ 1626 h 1626"/>
                <a:gd name="T4" fmla="*/ 4485 w 5777"/>
                <a:gd name="T5" fmla="*/ 1508 h 1626"/>
                <a:gd name="T6" fmla="*/ 5503 w 5777"/>
                <a:gd name="T7" fmla="*/ 568 h 1626"/>
                <a:gd name="T8" fmla="*/ 5777 w 5777"/>
                <a:gd name="T9" fmla="*/ 0 h 1626"/>
                <a:gd name="T10" fmla="*/ 0 w 5777"/>
                <a:gd name="T11" fmla="*/ 0 h 1626"/>
                <a:gd name="T12" fmla="*/ 3094 w 5777"/>
                <a:gd name="T13" fmla="*/ 1450 h 1626"/>
              </a:gdLst>
              <a:ahLst/>
              <a:cxnLst>
                <a:cxn ang="0">
                  <a:pos x="T0" y="T1"/>
                </a:cxn>
                <a:cxn ang="0">
                  <a:pos x="T2" y="T3"/>
                </a:cxn>
                <a:cxn ang="0">
                  <a:pos x="T4" y="T5"/>
                </a:cxn>
                <a:cxn ang="0">
                  <a:pos x="T6" y="T7"/>
                </a:cxn>
                <a:cxn ang="0">
                  <a:pos x="T8" y="T9"/>
                </a:cxn>
                <a:cxn ang="0">
                  <a:pos x="T10" y="T11"/>
                </a:cxn>
                <a:cxn ang="0">
                  <a:pos x="T12" y="T13"/>
                </a:cxn>
              </a:cxnLst>
              <a:rect l="0" t="0" r="r" b="b"/>
              <a:pathLst>
                <a:path w="5777" h="1626">
                  <a:moveTo>
                    <a:pt x="3094" y="1450"/>
                  </a:moveTo>
                  <a:cubicBezTo>
                    <a:pt x="3329" y="1567"/>
                    <a:pt x="3603" y="1626"/>
                    <a:pt x="3858" y="1626"/>
                  </a:cubicBezTo>
                  <a:cubicBezTo>
                    <a:pt x="4073" y="1626"/>
                    <a:pt x="4269" y="1587"/>
                    <a:pt x="4485" y="1508"/>
                  </a:cubicBezTo>
                  <a:cubicBezTo>
                    <a:pt x="4935" y="1352"/>
                    <a:pt x="5307" y="1019"/>
                    <a:pt x="5503" y="568"/>
                  </a:cubicBezTo>
                  <a:lnTo>
                    <a:pt x="5777" y="0"/>
                  </a:lnTo>
                  <a:lnTo>
                    <a:pt x="0" y="0"/>
                  </a:lnTo>
                  <a:lnTo>
                    <a:pt x="3094" y="1450"/>
                  </a:lnTo>
                  <a:close/>
                </a:path>
              </a:pathLst>
            </a:custGeom>
            <a:solidFill>
              <a:srgbClr val="7A7A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4"/>
            <p:cNvSpPr>
              <a:spLocks/>
            </p:cNvSpPr>
            <p:nvPr/>
          </p:nvSpPr>
          <p:spPr bwMode="auto">
            <a:xfrm>
              <a:off x="2521230" y="1015347"/>
              <a:ext cx="1839913" cy="1836737"/>
            </a:xfrm>
            <a:custGeom>
              <a:avLst/>
              <a:gdLst>
                <a:gd name="T0" fmla="*/ 588 w 14003"/>
                <a:gd name="T1" fmla="*/ 0 h 14003"/>
                <a:gd name="T2" fmla="*/ 0 w 14003"/>
                <a:gd name="T3" fmla="*/ 588 h 14003"/>
                <a:gd name="T4" fmla="*/ 0 w 14003"/>
                <a:gd name="T5" fmla="*/ 13415 h 14003"/>
                <a:gd name="T6" fmla="*/ 588 w 14003"/>
                <a:gd name="T7" fmla="*/ 14003 h 14003"/>
                <a:gd name="T8" fmla="*/ 13415 w 14003"/>
                <a:gd name="T9" fmla="*/ 14003 h 14003"/>
                <a:gd name="T10" fmla="*/ 14003 w 14003"/>
                <a:gd name="T11" fmla="*/ 13415 h 14003"/>
                <a:gd name="T12" fmla="*/ 14003 w 14003"/>
                <a:gd name="T13" fmla="*/ 588 h 14003"/>
                <a:gd name="T14" fmla="*/ 13415 w 14003"/>
                <a:gd name="T15" fmla="*/ 0 h 14003"/>
                <a:gd name="T16" fmla="*/ 588 w 14003"/>
                <a:gd name="T17" fmla="*/ 0 h 14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03" h="14003">
                  <a:moveTo>
                    <a:pt x="588" y="0"/>
                  </a:moveTo>
                  <a:cubicBezTo>
                    <a:pt x="255" y="0"/>
                    <a:pt x="0" y="274"/>
                    <a:pt x="0" y="588"/>
                  </a:cubicBezTo>
                  <a:lnTo>
                    <a:pt x="0" y="13415"/>
                  </a:lnTo>
                  <a:cubicBezTo>
                    <a:pt x="0" y="13748"/>
                    <a:pt x="275" y="14003"/>
                    <a:pt x="588" y="14003"/>
                  </a:cubicBezTo>
                  <a:lnTo>
                    <a:pt x="13415" y="14003"/>
                  </a:lnTo>
                  <a:cubicBezTo>
                    <a:pt x="13748" y="14003"/>
                    <a:pt x="14003" y="13729"/>
                    <a:pt x="14003" y="13415"/>
                  </a:cubicBezTo>
                  <a:lnTo>
                    <a:pt x="14003" y="588"/>
                  </a:lnTo>
                  <a:cubicBezTo>
                    <a:pt x="14003" y="255"/>
                    <a:pt x="13729" y="0"/>
                    <a:pt x="13415" y="0"/>
                  </a:cubicBezTo>
                  <a:lnTo>
                    <a:pt x="58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5"/>
            <p:cNvSpPr>
              <a:spLocks/>
            </p:cNvSpPr>
            <p:nvPr/>
          </p:nvSpPr>
          <p:spPr bwMode="auto">
            <a:xfrm>
              <a:off x="3046693" y="1288397"/>
              <a:ext cx="792163" cy="1311275"/>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rgbClr val="59B4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7654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Lake with DW use cases</a:t>
            </a:r>
          </a:p>
        </p:txBody>
      </p:sp>
      <p:sp>
        <p:nvSpPr>
          <p:cNvPr id="3" name="Content Placeholder 2"/>
          <p:cNvSpPr>
            <a:spLocks noGrp="1"/>
          </p:cNvSpPr>
          <p:nvPr>
            <p:ph type="body" sz="quarter" idx="10"/>
          </p:nvPr>
        </p:nvSpPr>
        <p:spPr>
          <a:xfrm>
            <a:off x="808038" y="1171182"/>
            <a:ext cx="5410199" cy="4949047"/>
          </a:xfrm>
        </p:spPr>
        <p:txBody>
          <a:bodyPr/>
          <a:lstStyle/>
          <a:p>
            <a:r>
              <a:rPr lang="en-US" b="1" dirty="0"/>
              <a:t>Data Lake</a:t>
            </a:r>
          </a:p>
          <a:p>
            <a:pPr lvl="1"/>
            <a:r>
              <a:rPr lang="en-US" b="1" dirty="0"/>
              <a:t>Staging &amp; preparation</a:t>
            </a:r>
          </a:p>
          <a:p>
            <a:pPr lvl="1"/>
            <a:r>
              <a:rPr lang="en-US" dirty="0"/>
              <a:t>Batch processing</a:t>
            </a:r>
          </a:p>
          <a:p>
            <a:pPr lvl="1"/>
            <a:r>
              <a:rPr lang="en-US" dirty="0"/>
              <a:t>Data refinement/cleaning</a:t>
            </a:r>
          </a:p>
          <a:p>
            <a:pPr lvl="1"/>
            <a:r>
              <a:rPr lang="en-US" dirty="0"/>
              <a:t>ETL workloads</a:t>
            </a:r>
          </a:p>
          <a:p>
            <a:pPr lvl="1"/>
            <a:r>
              <a:rPr lang="en-US" dirty="0"/>
              <a:t>Store historical data</a:t>
            </a:r>
          </a:p>
          <a:p>
            <a:pPr lvl="1"/>
            <a:r>
              <a:rPr lang="en-US" dirty="0"/>
              <a:t>Sandbox for data exploration</a:t>
            </a:r>
          </a:p>
          <a:p>
            <a:pPr lvl="1"/>
            <a:r>
              <a:rPr lang="en-US" dirty="0"/>
              <a:t>One-time reports</a:t>
            </a:r>
          </a:p>
          <a:p>
            <a:pPr lvl="1"/>
            <a:r>
              <a:rPr lang="en-US" dirty="0"/>
              <a:t>Data scientist workloads</a:t>
            </a:r>
          </a:p>
          <a:p>
            <a:pPr lvl="1"/>
            <a:r>
              <a:rPr lang="en-US" dirty="0"/>
              <a:t>Quick results</a:t>
            </a:r>
          </a:p>
        </p:txBody>
      </p:sp>
      <p:sp>
        <p:nvSpPr>
          <p:cNvPr id="4" name="TextBox 3">
            <a:extLst>
              <a:ext uri="{FF2B5EF4-FFF2-40B4-BE49-F238E27FC236}">
                <a16:creationId xmlns:a16="http://schemas.microsoft.com/office/drawing/2014/main" id="{CC349438-5AA9-4DCD-90EB-B14BD7EE7A3D}"/>
              </a:ext>
            </a:extLst>
          </p:cNvPr>
          <p:cNvSpPr txBox="1"/>
          <p:nvPr/>
        </p:nvSpPr>
        <p:spPr>
          <a:xfrm>
            <a:off x="6218237" y="1171182"/>
            <a:ext cx="6324600" cy="3865674"/>
          </a:xfrm>
          <a:prstGeom prst="rect">
            <a:avLst/>
          </a:prstGeom>
          <a:noFill/>
        </p:spPr>
        <p:txBody>
          <a:bodyPr wrap="square" lIns="182880" tIns="146304" rIns="182880" bIns="146304" rtlCol="0">
            <a:spAutoFit/>
          </a:bodyPr>
          <a:lstStyle/>
          <a:p>
            <a:r>
              <a:rPr lang="en-US" sz="3600" b="1" dirty="0">
                <a:solidFill>
                  <a:srgbClr val="353535"/>
                </a:solidFill>
                <a:latin typeface="+mj-lt"/>
                <a:cs typeface="Segoe UI Light" panose="020B0502040204020203" pitchFamily="34" charset="0"/>
              </a:rPr>
              <a:t>Data Warehouse</a:t>
            </a:r>
          </a:p>
          <a:p>
            <a:pPr lvl="1"/>
            <a:r>
              <a:rPr lang="en-US" sz="2800" b="1" dirty="0">
                <a:solidFill>
                  <a:srgbClr val="353535"/>
                </a:solidFill>
                <a:cs typeface="Segoe UI Light" panose="020B0502040204020203" pitchFamily="34" charset="0"/>
              </a:rPr>
              <a:t>Serving, Security &amp; Compliance</a:t>
            </a:r>
          </a:p>
          <a:p>
            <a:pPr lvl="1"/>
            <a:r>
              <a:rPr lang="en-US" sz="2800" dirty="0">
                <a:solidFill>
                  <a:srgbClr val="353535"/>
                </a:solidFill>
                <a:cs typeface="Segoe UI Light" panose="020B0502040204020203" pitchFamily="34" charset="0"/>
              </a:rPr>
              <a:t>Low latency</a:t>
            </a:r>
          </a:p>
          <a:p>
            <a:pPr lvl="1"/>
            <a:r>
              <a:rPr lang="en-US" sz="2800" dirty="0">
                <a:solidFill>
                  <a:srgbClr val="353535"/>
                </a:solidFill>
                <a:cs typeface="Segoe UI Light" panose="020B0502040204020203" pitchFamily="34" charset="0"/>
              </a:rPr>
              <a:t>Interactive ad-hoc query</a:t>
            </a:r>
          </a:p>
          <a:p>
            <a:pPr lvl="1"/>
            <a:r>
              <a:rPr lang="en-US" sz="2800" dirty="0">
                <a:solidFill>
                  <a:srgbClr val="353535"/>
                </a:solidFill>
                <a:cs typeface="Segoe UI Light" panose="020B0502040204020203" pitchFamily="34" charset="0"/>
              </a:rPr>
              <a:t>High number of users</a:t>
            </a:r>
          </a:p>
          <a:p>
            <a:pPr lvl="1"/>
            <a:r>
              <a:rPr lang="en-US" sz="2800" dirty="0">
                <a:solidFill>
                  <a:srgbClr val="353535"/>
                </a:solidFill>
                <a:cs typeface="Segoe UI Light" panose="020B0502040204020203" pitchFamily="34" charset="0"/>
              </a:rPr>
              <a:t>Additional security</a:t>
            </a:r>
          </a:p>
          <a:p>
            <a:pPr lvl="1"/>
            <a:r>
              <a:rPr lang="en-US" sz="2800" dirty="0">
                <a:solidFill>
                  <a:srgbClr val="353535"/>
                </a:solidFill>
                <a:cs typeface="Segoe UI Light" panose="020B0502040204020203" pitchFamily="34" charset="0"/>
              </a:rPr>
              <a:t>Large support for tools</a:t>
            </a:r>
          </a:p>
          <a:p>
            <a:pPr lvl="1"/>
            <a:r>
              <a:rPr lang="en-US" sz="2800" dirty="0">
                <a:solidFill>
                  <a:srgbClr val="353535"/>
                </a:solidFill>
                <a:cs typeface="Segoe UI Light" panose="020B0502040204020203" pitchFamily="34" charset="0"/>
              </a:rPr>
              <a:t>Self-service BI and reporting</a:t>
            </a:r>
          </a:p>
        </p:txBody>
      </p:sp>
      <p:sp>
        <p:nvSpPr>
          <p:cNvPr id="7" name="Rectangle 6">
            <a:extLst>
              <a:ext uri="{FF2B5EF4-FFF2-40B4-BE49-F238E27FC236}">
                <a16:creationId xmlns:a16="http://schemas.microsoft.com/office/drawing/2014/main" id="{12916318-511F-440F-8F98-FDC8790282C9}"/>
              </a:ext>
            </a:extLst>
          </p:cNvPr>
          <p:cNvSpPr/>
          <p:nvPr/>
        </p:nvSpPr>
        <p:spPr>
          <a:xfrm>
            <a:off x="5959077" y="5220266"/>
            <a:ext cx="6842919" cy="1384995"/>
          </a:xfrm>
          <a:prstGeom prst="rect">
            <a:avLst/>
          </a:prstGeom>
        </p:spPr>
        <p:txBody>
          <a:bodyPr wrap="square">
            <a:spAutoFit/>
          </a:bodyPr>
          <a:lstStyle/>
          <a:p>
            <a:r>
              <a:rPr lang="en-US" sz="2800" i="1" dirty="0">
                <a:solidFill>
                  <a:srgbClr val="353535"/>
                </a:solidFill>
                <a:latin typeface="Segoe UI Light" panose="020B0502040204020203" pitchFamily="34" charset="0"/>
                <a:cs typeface="Segoe UI Light" panose="020B0502040204020203" pitchFamily="34" charset="0"/>
              </a:rPr>
              <a:t>A data lake is just a glorified file folder with data files in it – how many end-users can accurately create reports from it?</a:t>
            </a:r>
          </a:p>
        </p:txBody>
      </p:sp>
    </p:spTree>
    <p:extLst>
      <p:ext uri="{BB962C8B-B14F-4D97-AF65-F5344CB8AC3E}">
        <p14:creationId xmlns:p14="http://schemas.microsoft.com/office/powerpoint/2010/main" val="413247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7407D2-310B-4894-B8A4-110D4DC1711D}"/>
              </a:ext>
            </a:extLst>
          </p:cNvPr>
          <p:cNvSpPr>
            <a:spLocks noGrp="1"/>
          </p:cNvSpPr>
          <p:nvPr>
            <p:ph type="title"/>
          </p:nvPr>
        </p:nvSpPr>
        <p:spPr>
          <a:xfrm>
            <a:off x="274638" y="2125662"/>
            <a:ext cx="11887200" cy="1181862"/>
          </a:xfrm>
        </p:spPr>
        <p:txBody>
          <a:bodyPr/>
          <a:lstStyle/>
          <a:p>
            <a:r>
              <a:rPr lang="en-US" dirty="0"/>
              <a:t>The Legacy Data Warehouse</a:t>
            </a:r>
          </a:p>
        </p:txBody>
      </p:sp>
    </p:spTree>
    <p:extLst>
      <p:ext uri="{BB962C8B-B14F-4D97-AF65-F5344CB8AC3E}">
        <p14:creationId xmlns:p14="http://schemas.microsoft.com/office/powerpoint/2010/main" val="399923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2.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ssion_x0020_Code xmlns="04e01bb1-6d80-42e9-ae53-416b1e8aa845" xsi:nil="true"/>
    <LikesCount xmlns="http://schemas.microsoft.com/sharepoint/v3" xsi:nil="true"/>
    <_x0062_bc8 xmlns="e889e55c-35cf-43c7-aaf4-cf2500919dd8">
      <UserInfo>
        <DisplayName/>
        <AccountId xsi:nil="true"/>
        <AccountType/>
      </UserInfo>
    </_x0062_bc8>
    <External_x0020_Speaker xmlns="04e01bb1-6d80-42e9-ae53-416b1e8aa845" xsi:nil="true"/>
    <fb4e50409e3b4517bb965b3c7125e153 xmlns="04e01bb1-6d80-42e9-ae53-416b1e8aa845">
      <Terms xmlns="http://schemas.microsoft.com/office/infopath/2007/PartnerControls"/>
    </fb4e50409e3b4517bb965b3c7125e153>
    <MS_x0020_Content_x0020_Owner xmlns="04e01bb1-6d80-42e9-ae53-416b1e8aa845">
      <UserInfo>
        <DisplayName/>
        <AccountId xsi:nil="true"/>
        <AccountType/>
      </UserInfo>
    </MS_x0020_Content_x0020_Owner>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g60601ae6c3e4c409eb6a70077dda16d>
    <e6bd9c8ce3ed4fe68161c78952f36fbc xmlns="04e01bb1-6d80-42e9-ae53-416b1e8aa845">
      <Terms xmlns="http://schemas.microsoft.com/office/infopath/2007/PartnerControls"/>
    </e6bd9c8ce3ed4fe68161c78952f36fbc>
    <MS_x0020_Speaker xmlns="04e01bb1-6d80-42e9-ae53-416b1e8aa845">
      <UserInfo>
        <DisplayName/>
        <AccountId xsi:nil="true"/>
        <AccountType/>
      </UserInfo>
    </MS_x0020_Speaker>
    <Presentation_x0020_Date xmlns="04e01bb1-6d80-42e9-ae53-416b1e8aa845" xsi:nil="true"/>
    <Event_x0020_Start_x0020_Date xmlns="04e01bb1-6d80-42e9-ae53-416b1e8aa845">2018-01-30T00:00:00+00:00</Event_x0020_Start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e349cd3f156b4e7d8653c9cd4f2d8fb4>
    <TaxCatchAll xmlns="230e9df3-be65-4c73-a93b-d1236ebd677e">
      <Value>83</Value>
      <Value>79</Value>
      <Value>15</Value>
      <Value>14</Value>
    </TaxCatchAll>
    <Event_x0020_End_x0020_Date xmlns="04e01bb1-6d80-42e9-ae53-416b1e8aa845">2018-02-03T00:00:00+00:00</Event_x0020_End_x0020_Date>
    <c2f1b796fca04ddbb48af271e99c8750 xmlns="04e01bb1-6d80-42e9-ae53-416b1e8aa845">
      <Terms xmlns="http://schemas.microsoft.com/office/infopath/2007/PartnerControls"/>
    </c2f1b796fca04ddbb48af271e99c8750>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E43794-DC42-4A46-A5FD-29B191DBC2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e889e55c-35cf-43c7-aaf4-cf2500919dd8"/>
    <ds:schemaRef ds:uri="http://purl.org/dc/terms/"/>
    <ds:schemaRef ds:uri="230e9df3-be65-4c73-a93b-d1236ebd677e"/>
    <ds:schemaRef ds:uri="http://schemas.microsoft.com/sharepoint/v3"/>
    <ds:schemaRef ds:uri="http://schemas.microsoft.com/office/2006/documentManagement/types"/>
    <ds:schemaRef ds:uri="04e01bb1-6d80-42e9-ae53-416b1e8aa845"/>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Microsoft_Ready_Winter_Template_16x9 (1)</Template>
  <TotalTime>3486</TotalTime>
  <Words>4245</Words>
  <Application>Microsoft Office PowerPoint</Application>
  <PresentationFormat>Custom</PresentationFormat>
  <Paragraphs>890</Paragraphs>
  <Slides>49</Slides>
  <Notes>49</Notes>
  <HiddenSlides>4</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49</vt:i4>
      </vt:variant>
    </vt:vector>
  </HeadingPairs>
  <TitlesOfParts>
    <vt:vector size="64" baseType="lpstr">
      <vt:lpstr>MS PGothic</vt:lpstr>
      <vt:lpstr>MS PGothic</vt:lpstr>
      <vt:lpstr>Arial</vt:lpstr>
      <vt:lpstr>Calibri</vt:lpstr>
      <vt:lpstr>Consolas</vt:lpstr>
      <vt:lpstr>Segoe</vt:lpstr>
      <vt:lpstr>Segoe Light</vt:lpstr>
      <vt:lpstr>Segoe UI</vt:lpstr>
      <vt:lpstr>Segoe UI Light</vt:lpstr>
      <vt:lpstr>Segoe UI Semibold</vt:lpstr>
      <vt:lpstr>Segoe UI Semilight</vt:lpstr>
      <vt:lpstr>Times New Roman</vt:lpstr>
      <vt:lpstr>Wingdings</vt:lpstr>
      <vt:lpstr>5-50173_Microsoft_Ready_Light_Template</vt:lpstr>
      <vt:lpstr>5-50173_Microsoft_Ready_Dark_Template</vt:lpstr>
      <vt:lpstr>Cloud Data Warehousing</vt:lpstr>
      <vt:lpstr>Managing Information for Analytics</vt:lpstr>
      <vt:lpstr>Two Approaches to Information Management for Analytics: Top-Down + Bottom-Up</vt:lpstr>
      <vt:lpstr>Data Warehousing Uses A Top-Down Approach</vt:lpstr>
      <vt:lpstr>The “Data Lake” Uses A Bottom-Up Approach</vt:lpstr>
      <vt:lpstr>Data Lake + Data Warehouse Better Together</vt:lpstr>
      <vt:lpstr>Data Lake &amp; Data Warehouse</vt:lpstr>
      <vt:lpstr>Data Lake with DW use cases</vt:lpstr>
      <vt:lpstr>The Legacy Data Warehouse</vt:lpstr>
      <vt:lpstr>Legacy: tightly coupled compute and storage </vt:lpstr>
      <vt:lpstr>Legacy solution challenges</vt:lpstr>
      <vt:lpstr>The Cloud Data Warehouse</vt:lpstr>
      <vt:lpstr>Cloud: Separated Compute and Storage</vt:lpstr>
      <vt:lpstr>Scale on Demand</vt:lpstr>
      <vt:lpstr>Pause &amp; Resume</vt:lpstr>
      <vt:lpstr>Parallel load via Azure Blob Storage</vt:lpstr>
      <vt:lpstr>Cloud Data Warehouse architecture</vt:lpstr>
      <vt:lpstr>Customer success</vt:lpstr>
      <vt:lpstr>Cloud Economics</vt:lpstr>
      <vt:lpstr>The next generation of SQLDW</vt:lpstr>
      <vt:lpstr>Cloud: Separated Compute and Storage</vt:lpstr>
      <vt:lpstr>Next Generation Architecture</vt:lpstr>
      <vt:lpstr>Automated tiering of storage</vt:lpstr>
      <vt:lpstr>PowerPoint Presentation</vt:lpstr>
      <vt:lpstr>In Database Shuffle</vt:lpstr>
      <vt:lpstr>Intelligent Cache</vt:lpstr>
      <vt:lpstr>Improved Concurrency</vt:lpstr>
      <vt:lpstr>Storage Scalability</vt:lpstr>
      <vt:lpstr>Compute Scalability</vt:lpstr>
      <vt:lpstr>Gen 2 Price Performance 10TB TPC-H</vt:lpstr>
      <vt:lpstr>Gen 2 Price Performance – INTERNAL LABS 10TB TPC-H</vt:lpstr>
      <vt:lpstr>Achievements unlocked</vt:lpstr>
      <vt:lpstr>Next Generation Regional Availability</vt:lpstr>
      <vt:lpstr>Next Generation Regional Availability</vt:lpstr>
      <vt:lpstr>Generation 2</vt:lpstr>
      <vt:lpstr>Implementation Patterns</vt:lpstr>
      <vt:lpstr>Microsoft Big Data &amp; Data Warehouse</vt:lpstr>
      <vt:lpstr>Cloud Data Warehouse</vt:lpstr>
      <vt:lpstr>Cloud Data Warehouse variations</vt:lpstr>
      <vt:lpstr>Modern Data Warehouse</vt:lpstr>
      <vt:lpstr>Advanced Analytics on Big Data </vt:lpstr>
      <vt:lpstr>Real time analytics</vt:lpstr>
      <vt:lpstr>Future Direction</vt:lpstr>
      <vt:lpstr>FY 2018 investments</vt:lpstr>
      <vt:lpstr>Planned timeline</vt:lpstr>
      <vt:lpstr>Summary &amp; Take-aways</vt:lpstr>
      <vt:lpstr>Take-aways</vt:lpstr>
      <vt:lpstr>Q&amp;A</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James Rowland-Jones</dc:creator>
  <cp:keywords>Microsoft Ready</cp:keywords>
  <dc:description>Template: Mitchell Derrey, Silver Fox Productions_x000d_
Formatting: _x000d_
Audience Type:</dc:description>
  <cp:lastModifiedBy>Casey Karst</cp:lastModifiedBy>
  <cp:revision>14</cp:revision>
  <dcterms:created xsi:type="dcterms:W3CDTF">2018-01-29T00:20:17Z</dcterms:created>
  <dcterms:modified xsi:type="dcterms:W3CDTF">2018-02-26T07:20:08Z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15;#Washington State Convention and Trade Center|2ebf141d-f871-4cc9-bf08-f87f112ab464</vt:lpwstr>
  </property>
  <property fmtid="{D5CDD505-2E9C-101B-9397-08002B2CF9AE}" pid="7" name="Track">
    <vt:lpwstr/>
  </property>
  <property fmtid="{D5CDD505-2E9C-101B-9397-08002B2CF9AE}" pid="8" name="Event Location">
    <vt:lpwstr>14;#Seattle|54f46ed2-c77e-4a59-b182-a4171fdb0d11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79;#Microsoft Ready|3ca26e5f-dc1b-4496-bbb3-9dc6901a235f</vt:lpwstr>
  </property>
  <property fmtid="{D5CDD505-2E9C-101B-9397-08002B2CF9AE}" pid="12" name="Audience1">
    <vt:lpwstr/>
  </property>
  <property fmtid="{D5CDD505-2E9C-101B-9397-08002B2CF9AE}" pid="13" name="Event Name">
    <vt:lpwstr>83;#Microsoft Ready|3ca26e5f-dc1b-4496-bbb3-9dc6901a235f</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v-pmines@microsoft.com</vt:lpwstr>
  </property>
  <property fmtid="{D5CDD505-2E9C-101B-9397-08002B2CF9AE}" pid="17" name="MSIP_Label_f42aa342-8706-4288-bd11-ebb85995028c_SetDate">
    <vt:lpwstr>2017-11-13T23:28:00.1113045Z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