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44"/>
  </p:notesMasterIdLst>
  <p:handoutMasterIdLst>
    <p:handoutMasterId r:id="rId45"/>
  </p:handoutMasterIdLst>
  <p:sldIdLst>
    <p:sldId id="1609" r:id="rId6"/>
    <p:sldId id="1635" r:id="rId7"/>
    <p:sldId id="1636" r:id="rId8"/>
    <p:sldId id="1644" r:id="rId9"/>
    <p:sldId id="1645" r:id="rId10"/>
    <p:sldId id="1643" r:id="rId11"/>
    <p:sldId id="1628" r:id="rId12"/>
    <p:sldId id="1647" r:id="rId13"/>
    <p:sldId id="1648" r:id="rId14"/>
    <p:sldId id="1649" r:id="rId15"/>
    <p:sldId id="1646" r:id="rId16"/>
    <p:sldId id="1610" r:id="rId17"/>
    <p:sldId id="1651" r:id="rId18"/>
    <p:sldId id="1652" r:id="rId19"/>
    <p:sldId id="1653" r:id="rId20"/>
    <p:sldId id="1654" r:id="rId21"/>
    <p:sldId id="1655" r:id="rId22"/>
    <p:sldId id="1656" r:id="rId23"/>
    <p:sldId id="1657" r:id="rId24"/>
    <p:sldId id="1658" r:id="rId25"/>
    <p:sldId id="1659" r:id="rId26"/>
    <p:sldId id="1660" r:id="rId27"/>
    <p:sldId id="1661" r:id="rId28"/>
    <p:sldId id="1665" r:id="rId29"/>
    <p:sldId id="1670" r:id="rId30"/>
    <p:sldId id="1671" r:id="rId31"/>
    <p:sldId id="1672" r:id="rId32"/>
    <p:sldId id="1666" r:id="rId33"/>
    <p:sldId id="1669" r:id="rId34"/>
    <p:sldId id="1667" r:id="rId35"/>
    <p:sldId id="1668" r:id="rId36"/>
    <p:sldId id="1662" r:id="rId37"/>
    <p:sldId id="1663" r:id="rId38"/>
    <p:sldId id="1664" r:id="rId39"/>
    <p:sldId id="1674" r:id="rId40"/>
    <p:sldId id="1673" r:id="rId41"/>
    <p:sldId id="1675" r:id="rId42"/>
    <p:sldId id="151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Pat Mines (Sound Planning)" initials="PM(P" lastIdx="26" clrIdx="4">
    <p:extLst>
      <p:ext uri="{19B8F6BF-5375-455C-9EA6-DF929625EA0E}">
        <p15:presenceInfo xmlns:p15="http://schemas.microsoft.com/office/powerpoint/2012/main" userId="S-1-5-21-2127521184-1604012920-1887927527-1381120" providerId="AD"/>
      </p:ext>
    </p:extLst>
  </p:cmAuthor>
  <p:cmAuthor id="5" name="Joe Yong" initials="JY" lastIdx="6" clrIdx="5">
    <p:extLst>
      <p:ext uri="{19B8F6BF-5375-455C-9EA6-DF929625EA0E}">
        <p15:presenceInfo xmlns:p15="http://schemas.microsoft.com/office/powerpoint/2012/main" userId="S-1-5-21-2127521184-1604012920-1887927527-6509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996633"/>
    <a:srgbClr val="FFB900"/>
    <a:srgbClr val="FF8C00"/>
    <a:srgbClr val="FFFFFF"/>
    <a:srgbClr val="0078D7"/>
    <a:srgbClr val="000000"/>
    <a:srgbClr val="D83B01"/>
    <a:srgbClr val="107C10"/>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74665" autoAdjust="0"/>
  </p:normalViewPr>
  <p:slideViewPr>
    <p:cSldViewPr>
      <p:cViewPr>
        <p:scale>
          <a:sx n="89" d="100"/>
          <a:sy n="89" d="100"/>
        </p:scale>
        <p:origin x="974" y="51"/>
      </p:cViewPr>
      <p:guideLst/>
    </p:cSldViewPr>
  </p:slideViewPr>
  <p:outlineViewPr>
    <p:cViewPr>
      <p:scale>
        <a:sx n="33" d="100"/>
        <a:sy n="33" d="100"/>
      </p:scale>
      <p:origin x="0" y="-9240"/>
    </p:cViewPr>
  </p:outlineViewPr>
  <p:notesTextViewPr>
    <p:cViewPr>
      <p:scale>
        <a:sx n="25" d="100"/>
        <a:sy n="25" d="100"/>
      </p:scale>
      <p:origin x="0" y="0"/>
    </p:cViewPr>
  </p:notesTextViewPr>
  <p:sorterViewPr>
    <p:cViewPr>
      <p:scale>
        <a:sx n="80" d="100"/>
        <a:sy n="8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4A813B-8BEC-49C7-A9CC-1480A29A7190}" type="doc">
      <dgm:prSet loTypeId="urn:microsoft.com/office/officeart/2005/8/layout/vList5" loCatId="list" qsTypeId="urn:microsoft.com/office/officeart/2005/8/quickstyle/simple1" qsCatId="simple" csTypeId="urn:microsoft.com/office/officeart/2005/8/colors/accent2_5" csCatId="accent2" phldr="1"/>
      <dgm:spPr/>
      <dgm:t>
        <a:bodyPr/>
        <a:lstStyle/>
        <a:p>
          <a:endParaRPr lang="en-US"/>
        </a:p>
      </dgm:t>
    </dgm:pt>
    <dgm:pt modelId="{47C2775B-319D-4BF8-A1BC-4A6C590CEF3E}">
      <dgm:prSet custT="1">
        <dgm: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dgm:style>
      </dgm:prSet>
      <dgm:spPr>
        <a:solidFill>
          <a:schemeClr val="accent1"/>
        </a:solidFill>
        <a:ln w="10795" cap="flat" cmpd="sng" algn="ctr">
          <a:solidFill>
            <a:srgbClr val="E6E6E6">
              <a:hueOff val="0"/>
              <a:satOff val="0"/>
              <a:lumOff val="0"/>
              <a:alphaOff val="0"/>
            </a:srgbClr>
          </a:solidFill>
          <a:prstDash val="solid"/>
        </a:ln>
        <a:effectLst/>
      </dgm:spPr>
      <dgm:t>
        <a:bodyPr spcFirstLastPara="0" vert="horz" wrap="square" lIns="89568" tIns="89568" rIns="89568" bIns="89568" numCol="1" spcCol="1270" anchor="ctr" anchorCtr="0"/>
        <a:lstStyle/>
        <a:p>
          <a:r>
            <a:rPr lang="en-US" sz="3600" b="0" dirty="0">
              <a:solidFill>
                <a:schemeClr val="bg1"/>
              </a:solidFill>
            </a:rPr>
            <a:t>Small dimension table (&lt; 60M rows)</a:t>
          </a:r>
        </a:p>
      </dgm:t>
    </dgm:pt>
    <dgm:pt modelId="{940B440D-CC95-478F-806C-92EE0A25C20E}" type="parTrans" cxnId="{C984A868-EFF8-4528-90D8-90641B7E8103}">
      <dgm:prSet/>
      <dgm:spPr/>
      <dgm:t>
        <a:bodyPr/>
        <a:lstStyle/>
        <a:p>
          <a:endParaRPr lang="en-US"/>
        </a:p>
      </dgm:t>
    </dgm:pt>
    <dgm:pt modelId="{C410C254-3AB6-45C9-A393-619905A128A0}" type="sibTrans" cxnId="{C984A868-EFF8-4528-90D8-90641B7E8103}">
      <dgm:prSet/>
      <dgm:spPr/>
      <dgm:t>
        <a:bodyPr/>
        <a:lstStyle/>
        <a:p>
          <a:endParaRPr lang="en-US"/>
        </a:p>
      </dgm:t>
    </dgm:pt>
    <dgm:pt modelId="{D3137E6D-D752-4796-9437-43C8C12C73F1}">
      <dgm:prSet custT="1"/>
      <dgm:spPr>
        <a:solidFill>
          <a:schemeClr val="accent3">
            <a:alpha val="90000"/>
          </a:schemeClr>
        </a:solidFill>
      </dgm:spPr>
      <dgm:t>
        <a:bodyPr/>
        <a:lstStyle/>
        <a:p>
          <a:r>
            <a:rPr lang="en-US" sz="2800" kern="1200" dirty="0">
              <a:solidFill>
                <a:schemeClr val="bg1">
                  <a:lumMod val="85000"/>
                </a:schemeClr>
              </a:solidFill>
              <a:latin typeface="+mn-lt"/>
            </a:rPr>
            <a:t>Clustered index</a:t>
          </a:r>
        </a:p>
      </dgm:t>
    </dgm:pt>
    <dgm:pt modelId="{750472EC-F82C-44E4-A061-16F72DBD6F37}" type="parTrans" cxnId="{CC3B3664-614E-4BCB-B252-AB77ECF1E9D2}">
      <dgm:prSet/>
      <dgm:spPr/>
      <dgm:t>
        <a:bodyPr/>
        <a:lstStyle/>
        <a:p>
          <a:endParaRPr lang="en-US"/>
        </a:p>
      </dgm:t>
    </dgm:pt>
    <dgm:pt modelId="{D3600E0F-F59D-48D7-BBA9-97FB8478A35B}" type="sibTrans" cxnId="{CC3B3664-614E-4BCB-B252-AB77ECF1E9D2}">
      <dgm:prSet/>
      <dgm:spPr/>
      <dgm:t>
        <a:bodyPr/>
        <a:lstStyle/>
        <a:p>
          <a:endParaRPr lang="en-US"/>
        </a:p>
      </dgm:t>
    </dgm:pt>
    <dgm:pt modelId="{56210B30-E1A0-496C-AE7F-0493806E8B13}">
      <dgm:prSet custT="1"/>
      <dgm:spPr>
        <a:solidFill>
          <a:schemeClr val="accent3">
            <a:alpha val="90000"/>
          </a:schemeClr>
        </a:solidFill>
      </dgm:spPr>
      <dgm:t>
        <a:bodyPr/>
        <a:lstStyle/>
        <a:p>
          <a:r>
            <a:rPr lang="en-US" sz="2800" kern="1200" dirty="0">
              <a:solidFill>
                <a:schemeClr val="bg1">
                  <a:lumMod val="85000"/>
                </a:schemeClr>
              </a:solidFill>
              <a:latin typeface="+mn-lt"/>
            </a:rPr>
            <a:t>Round Robin</a:t>
          </a:r>
        </a:p>
      </dgm:t>
    </dgm:pt>
    <dgm:pt modelId="{9C346645-2ACD-4C02-B8B9-5786046607FB}" type="parTrans" cxnId="{E8DCB4D8-9729-4DE1-BC79-05E8BF726C9E}">
      <dgm:prSet/>
      <dgm:spPr/>
      <dgm:t>
        <a:bodyPr/>
        <a:lstStyle/>
        <a:p>
          <a:endParaRPr lang="en-US"/>
        </a:p>
      </dgm:t>
    </dgm:pt>
    <dgm:pt modelId="{0451B1B6-60BC-481A-AEED-EEBF75A21301}" type="sibTrans" cxnId="{E8DCB4D8-9729-4DE1-BC79-05E8BF726C9E}">
      <dgm:prSet/>
      <dgm:spPr/>
      <dgm:t>
        <a:bodyPr/>
        <a:lstStyle/>
        <a:p>
          <a:endParaRPr lang="en-US"/>
        </a:p>
      </dgm:t>
    </dgm:pt>
    <dgm:pt modelId="{B6B41523-8364-4D94-AA5E-9A9A8461C862}">
      <dgm:prSet custT="1"/>
      <dgm:spPr>
        <a:solidFill>
          <a:schemeClr val="accent3">
            <a:alpha val="90000"/>
          </a:schemeClr>
        </a:solidFill>
      </dgm:spPr>
      <dgm:t>
        <a:bodyPr/>
        <a:lstStyle/>
        <a:p>
          <a:r>
            <a:rPr lang="en-US" sz="2800" kern="1200" dirty="0">
              <a:solidFill>
                <a:schemeClr val="bg1">
                  <a:lumMod val="85000"/>
                </a:schemeClr>
              </a:solidFill>
              <a:latin typeface="+mn-lt"/>
            </a:rPr>
            <a:t>Replicated tables</a:t>
          </a:r>
          <a:endParaRPr lang="en-US" sz="2800" kern="1200" dirty="0">
            <a:solidFill>
              <a:schemeClr val="bg1">
                <a:lumMod val="85000"/>
              </a:schemeClr>
            </a:solidFill>
            <a:latin typeface="+mn-lt"/>
            <a:ea typeface="+mn-ea"/>
            <a:cs typeface="+mn-cs"/>
          </a:endParaRPr>
        </a:p>
      </dgm:t>
    </dgm:pt>
    <dgm:pt modelId="{586838F4-A33F-46D9-A234-A2063B5A054A}" type="parTrans" cxnId="{DDC392DB-892D-4095-B3AA-D8A1A2A4D0FF}">
      <dgm:prSet/>
      <dgm:spPr/>
      <dgm:t>
        <a:bodyPr/>
        <a:lstStyle/>
        <a:p>
          <a:endParaRPr lang="en-US"/>
        </a:p>
      </dgm:t>
    </dgm:pt>
    <dgm:pt modelId="{E3107C1C-924F-41BD-A753-9EFAA50B6D36}" type="sibTrans" cxnId="{DDC392DB-892D-4095-B3AA-D8A1A2A4D0FF}">
      <dgm:prSet/>
      <dgm:spPr/>
      <dgm:t>
        <a:bodyPr/>
        <a:lstStyle/>
        <a:p>
          <a:endParaRPr lang="en-US"/>
        </a:p>
      </dgm:t>
    </dgm:pt>
    <dgm:pt modelId="{0C1EBFB5-EE48-4A11-9E2F-F5481CC73FBD}">
      <dgm:prSet custT="1">
        <dgm: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dgm:style>
      </dgm:prSet>
      <dgm:spPr>
        <a:solidFill>
          <a:schemeClr val="accent1"/>
        </a:solidFill>
        <a:ln w="10795" cap="flat" cmpd="sng" algn="ctr">
          <a:solidFill>
            <a:srgbClr val="E6E6E6">
              <a:hueOff val="0"/>
              <a:satOff val="0"/>
              <a:lumOff val="0"/>
              <a:alphaOff val="0"/>
            </a:srgbClr>
          </a:solidFill>
          <a:prstDash val="solid"/>
        </a:ln>
        <a:effectLst/>
      </dgm:spPr>
      <dgm:t>
        <a:bodyPr spcFirstLastPara="0" vert="horz" wrap="square" lIns="89568" tIns="89568" rIns="89568" bIns="89568" numCol="1" spcCol="1270" anchor="ctr" anchorCtr="0"/>
        <a:lstStyle/>
        <a:p>
          <a:r>
            <a:rPr lang="en-US" sz="3600" b="0" dirty="0">
              <a:solidFill>
                <a:schemeClr val="bg1"/>
              </a:solidFill>
            </a:rPr>
            <a:t>Large dimension table</a:t>
          </a:r>
        </a:p>
      </dgm:t>
    </dgm:pt>
    <dgm:pt modelId="{3A32CCDC-F9CE-4CF3-9A8F-213B1B5B364E}" type="parTrans" cxnId="{9FF32DEB-1A7A-4C98-8472-032340D4F9C3}">
      <dgm:prSet/>
      <dgm:spPr/>
      <dgm:t>
        <a:bodyPr/>
        <a:lstStyle/>
        <a:p>
          <a:endParaRPr lang="en-US"/>
        </a:p>
      </dgm:t>
    </dgm:pt>
    <dgm:pt modelId="{3D83B33E-8D6C-4FD7-ACA8-75B5837CF894}" type="sibTrans" cxnId="{9FF32DEB-1A7A-4C98-8472-032340D4F9C3}">
      <dgm:prSet/>
      <dgm:spPr/>
      <dgm:t>
        <a:bodyPr/>
        <a:lstStyle/>
        <a:p>
          <a:endParaRPr lang="en-US"/>
        </a:p>
      </dgm:t>
    </dgm:pt>
    <dgm:pt modelId="{7760D55A-B22D-4B0F-B90A-41524213E58C}">
      <dgm:prSet custT="1"/>
      <dgm:spPr>
        <a:solidFill>
          <a:schemeClr val="accent3">
            <a:alpha val="90000"/>
          </a:schemeClr>
        </a:solidFill>
      </dgm:spPr>
      <dgm:t>
        <a:bodyPr/>
        <a:lstStyle/>
        <a:p>
          <a:r>
            <a:rPr lang="en-US" sz="2800" dirty="0">
              <a:solidFill>
                <a:schemeClr val="bg1">
                  <a:lumMod val="85000"/>
                </a:schemeClr>
              </a:solidFill>
            </a:rPr>
            <a:t>Same design as fact table  </a:t>
          </a:r>
        </a:p>
      </dgm:t>
    </dgm:pt>
    <dgm:pt modelId="{652F3F76-3CF6-4FF8-B39A-994B71565371}" type="parTrans" cxnId="{AC347E10-119D-470F-B905-F41576C4B07D}">
      <dgm:prSet/>
      <dgm:spPr/>
      <dgm:t>
        <a:bodyPr/>
        <a:lstStyle/>
        <a:p>
          <a:endParaRPr lang="en-US"/>
        </a:p>
      </dgm:t>
    </dgm:pt>
    <dgm:pt modelId="{C48A3A52-0398-44BB-940E-DA33B5AA0E33}" type="sibTrans" cxnId="{AC347E10-119D-470F-B905-F41576C4B07D}">
      <dgm:prSet/>
      <dgm:spPr/>
      <dgm:t>
        <a:bodyPr/>
        <a:lstStyle/>
        <a:p>
          <a:endParaRPr lang="en-US"/>
        </a:p>
      </dgm:t>
    </dgm:pt>
    <dgm:pt modelId="{3F8B1C0B-8813-49B3-9DB2-5248C64151D4}">
      <dgm:prSet custT="1"/>
      <dgm:spPr>
        <a:solidFill>
          <a:schemeClr val="accent3">
            <a:alpha val="90000"/>
          </a:schemeClr>
        </a:solidFill>
      </dgm:spPr>
      <dgm:t>
        <a:bodyPr/>
        <a:lstStyle/>
        <a:p>
          <a:r>
            <a:rPr lang="en-US" sz="2800" dirty="0">
              <a:solidFill>
                <a:schemeClr val="bg1">
                  <a:lumMod val="85000"/>
                </a:schemeClr>
              </a:solidFill>
            </a:rPr>
            <a:t>Clustered columnstore (by default) and distribute on join key</a:t>
          </a:r>
        </a:p>
      </dgm:t>
    </dgm:pt>
    <dgm:pt modelId="{220797A6-5915-478F-A641-E0F68D50B037}" type="parTrans" cxnId="{D60B2928-BE41-4BFF-B1C3-A5B52550ECD8}">
      <dgm:prSet/>
      <dgm:spPr/>
      <dgm:t>
        <a:bodyPr/>
        <a:lstStyle/>
        <a:p>
          <a:endParaRPr lang="en-US"/>
        </a:p>
      </dgm:t>
    </dgm:pt>
    <dgm:pt modelId="{E7B34FE0-964D-4570-B21C-A442BCD9650D}" type="sibTrans" cxnId="{D60B2928-BE41-4BFF-B1C3-A5B52550ECD8}">
      <dgm:prSet/>
      <dgm:spPr/>
      <dgm:t>
        <a:bodyPr/>
        <a:lstStyle/>
        <a:p>
          <a:endParaRPr lang="en-US"/>
        </a:p>
      </dgm:t>
    </dgm:pt>
    <dgm:pt modelId="{D8DE83DC-8B4D-4AEA-A451-A8F2872E1D58}" type="pres">
      <dgm:prSet presAssocID="{684A813B-8BEC-49C7-A9CC-1480A29A7190}" presName="Name0" presStyleCnt="0">
        <dgm:presLayoutVars>
          <dgm:dir/>
          <dgm:animLvl val="lvl"/>
          <dgm:resizeHandles val="exact"/>
        </dgm:presLayoutVars>
      </dgm:prSet>
      <dgm:spPr/>
    </dgm:pt>
    <dgm:pt modelId="{552F397E-B905-4886-8933-61992F8A3538}" type="pres">
      <dgm:prSet presAssocID="{47C2775B-319D-4BF8-A1BC-4A6C590CEF3E}" presName="linNode" presStyleCnt="0"/>
      <dgm:spPr/>
    </dgm:pt>
    <dgm:pt modelId="{21269264-263C-4CE5-9398-0C96CB28A46F}" type="pres">
      <dgm:prSet presAssocID="{47C2775B-319D-4BF8-A1BC-4A6C590CEF3E}" presName="parentText" presStyleLbl="node1" presStyleIdx="0" presStyleCnt="2">
        <dgm:presLayoutVars>
          <dgm:chMax val="1"/>
          <dgm:bulletEnabled val="1"/>
        </dgm:presLayoutVars>
      </dgm:prSet>
      <dgm:spPr>
        <a:xfrm>
          <a:off x="0" y="60"/>
          <a:ext cx="4276849" cy="2430197"/>
        </a:xfrm>
        <a:prstGeom prst="roundRect">
          <a:avLst/>
        </a:prstGeom>
      </dgm:spPr>
    </dgm:pt>
    <dgm:pt modelId="{C8D757C3-0236-43AF-88A5-A3DFA7D47AC6}" type="pres">
      <dgm:prSet presAssocID="{47C2775B-319D-4BF8-A1BC-4A6C590CEF3E}" presName="descendantText" presStyleLbl="alignAccFollowNode1" presStyleIdx="0" presStyleCnt="2">
        <dgm:presLayoutVars>
          <dgm:bulletEnabled val="1"/>
        </dgm:presLayoutVars>
      </dgm:prSet>
      <dgm:spPr/>
    </dgm:pt>
    <dgm:pt modelId="{40B3165C-A8C2-479C-9452-E91F91993791}" type="pres">
      <dgm:prSet presAssocID="{C410C254-3AB6-45C9-A393-619905A128A0}" presName="sp" presStyleCnt="0"/>
      <dgm:spPr/>
    </dgm:pt>
    <dgm:pt modelId="{278BCB50-6DA3-47C8-9AAB-43C2877F553F}" type="pres">
      <dgm:prSet presAssocID="{0C1EBFB5-EE48-4A11-9E2F-F5481CC73FBD}" presName="linNode" presStyleCnt="0"/>
      <dgm:spPr/>
    </dgm:pt>
    <dgm:pt modelId="{11804323-77F8-4227-A21C-FF8C9608D79A}" type="pres">
      <dgm:prSet presAssocID="{0C1EBFB5-EE48-4A11-9E2F-F5481CC73FBD}" presName="parentText" presStyleLbl="node1" presStyleIdx="1" presStyleCnt="2">
        <dgm:presLayoutVars>
          <dgm:chMax val="1"/>
          <dgm:bulletEnabled val="1"/>
        </dgm:presLayoutVars>
      </dgm:prSet>
      <dgm:spPr>
        <a:xfrm>
          <a:off x="0" y="2551768"/>
          <a:ext cx="4276849" cy="2430197"/>
        </a:xfrm>
        <a:prstGeom prst="roundRect">
          <a:avLst/>
        </a:prstGeom>
      </dgm:spPr>
    </dgm:pt>
    <dgm:pt modelId="{CD7615D1-65CB-4BDF-968A-273E27451575}" type="pres">
      <dgm:prSet presAssocID="{0C1EBFB5-EE48-4A11-9E2F-F5481CC73FBD}" presName="descendantText" presStyleLbl="alignAccFollowNode1" presStyleIdx="1" presStyleCnt="2">
        <dgm:presLayoutVars>
          <dgm:bulletEnabled val="1"/>
        </dgm:presLayoutVars>
      </dgm:prSet>
      <dgm:spPr/>
    </dgm:pt>
  </dgm:ptLst>
  <dgm:cxnLst>
    <dgm:cxn modelId="{AC347E10-119D-470F-B905-F41576C4B07D}" srcId="{0C1EBFB5-EE48-4A11-9E2F-F5481CC73FBD}" destId="{7760D55A-B22D-4B0F-B90A-41524213E58C}" srcOrd="0" destOrd="0" parTransId="{652F3F76-3CF6-4FF8-B39A-994B71565371}" sibTransId="{C48A3A52-0398-44BB-940E-DA33B5AA0E33}"/>
    <dgm:cxn modelId="{D60B2928-BE41-4BFF-B1C3-A5B52550ECD8}" srcId="{0C1EBFB5-EE48-4A11-9E2F-F5481CC73FBD}" destId="{3F8B1C0B-8813-49B3-9DB2-5248C64151D4}" srcOrd="1" destOrd="0" parTransId="{220797A6-5915-478F-A641-E0F68D50B037}" sibTransId="{E7B34FE0-964D-4570-B21C-A442BCD9650D}"/>
    <dgm:cxn modelId="{CC3B3664-614E-4BCB-B252-AB77ECF1E9D2}" srcId="{47C2775B-319D-4BF8-A1BC-4A6C590CEF3E}" destId="{D3137E6D-D752-4796-9437-43C8C12C73F1}" srcOrd="0" destOrd="0" parTransId="{750472EC-F82C-44E4-A061-16F72DBD6F37}" sibTransId="{D3600E0F-F59D-48D7-BBA9-97FB8478A35B}"/>
    <dgm:cxn modelId="{41BC3365-9511-4EEC-8F96-28A80BCB9400}" type="presOf" srcId="{7760D55A-B22D-4B0F-B90A-41524213E58C}" destId="{CD7615D1-65CB-4BDF-968A-273E27451575}" srcOrd="0" destOrd="0" presId="urn:microsoft.com/office/officeart/2005/8/layout/vList5"/>
    <dgm:cxn modelId="{C984A868-EFF8-4528-90D8-90641B7E8103}" srcId="{684A813B-8BEC-49C7-A9CC-1480A29A7190}" destId="{47C2775B-319D-4BF8-A1BC-4A6C590CEF3E}" srcOrd="0" destOrd="0" parTransId="{940B440D-CC95-478F-806C-92EE0A25C20E}" sibTransId="{C410C254-3AB6-45C9-A393-619905A128A0}"/>
    <dgm:cxn modelId="{BB08E848-8F68-40BE-998A-B68EC59850FE}" type="presOf" srcId="{684A813B-8BEC-49C7-A9CC-1480A29A7190}" destId="{D8DE83DC-8B4D-4AEA-A451-A8F2872E1D58}" srcOrd="0" destOrd="0" presId="urn:microsoft.com/office/officeart/2005/8/layout/vList5"/>
    <dgm:cxn modelId="{4A3DEF50-7F2D-4C8B-9A98-5E4FF44A16B5}" type="presOf" srcId="{56210B30-E1A0-496C-AE7F-0493806E8B13}" destId="{C8D757C3-0236-43AF-88A5-A3DFA7D47AC6}" srcOrd="0" destOrd="1" presId="urn:microsoft.com/office/officeart/2005/8/layout/vList5"/>
    <dgm:cxn modelId="{3B6A02BD-06E9-4217-9E06-FA7487A5FFCA}" type="presOf" srcId="{3F8B1C0B-8813-49B3-9DB2-5248C64151D4}" destId="{CD7615D1-65CB-4BDF-968A-273E27451575}" srcOrd="0" destOrd="1" presId="urn:microsoft.com/office/officeart/2005/8/layout/vList5"/>
    <dgm:cxn modelId="{890490C6-EB82-4DAA-B969-A9887139C170}" type="presOf" srcId="{47C2775B-319D-4BF8-A1BC-4A6C590CEF3E}" destId="{21269264-263C-4CE5-9398-0C96CB28A46F}" srcOrd="0" destOrd="0" presId="urn:microsoft.com/office/officeart/2005/8/layout/vList5"/>
    <dgm:cxn modelId="{E8DCB4D8-9729-4DE1-BC79-05E8BF726C9E}" srcId="{47C2775B-319D-4BF8-A1BC-4A6C590CEF3E}" destId="{56210B30-E1A0-496C-AE7F-0493806E8B13}" srcOrd="1" destOrd="0" parTransId="{9C346645-2ACD-4C02-B8B9-5786046607FB}" sibTransId="{0451B1B6-60BC-481A-AEED-EEBF75A21301}"/>
    <dgm:cxn modelId="{EDDC95DA-88E7-403F-A59C-1A509560F520}" type="presOf" srcId="{D3137E6D-D752-4796-9437-43C8C12C73F1}" destId="{C8D757C3-0236-43AF-88A5-A3DFA7D47AC6}" srcOrd="0" destOrd="0" presId="urn:microsoft.com/office/officeart/2005/8/layout/vList5"/>
    <dgm:cxn modelId="{DDC392DB-892D-4095-B3AA-D8A1A2A4D0FF}" srcId="{47C2775B-319D-4BF8-A1BC-4A6C590CEF3E}" destId="{B6B41523-8364-4D94-AA5E-9A9A8461C862}" srcOrd="2" destOrd="0" parTransId="{586838F4-A33F-46D9-A234-A2063B5A054A}" sibTransId="{E3107C1C-924F-41BD-A753-9EFAA50B6D36}"/>
    <dgm:cxn modelId="{07AB2EDE-FC5D-4E52-93BC-C08A6DBE22CF}" type="presOf" srcId="{B6B41523-8364-4D94-AA5E-9A9A8461C862}" destId="{C8D757C3-0236-43AF-88A5-A3DFA7D47AC6}" srcOrd="0" destOrd="2" presId="urn:microsoft.com/office/officeart/2005/8/layout/vList5"/>
    <dgm:cxn modelId="{9FF32DEB-1A7A-4C98-8472-032340D4F9C3}" srcId="{684A813B-8BEC-49C7-A9CC-1480A29A7190}" destId="{0C1EBFB5-EE48-4A11-9E2F-F5481CC73FBD}" srcOrd="1" destOrd="0" parTransId="{3A32CCDC-F9CE-4CF3-9A8F-213B1B5B364E}" sibTransId="{3D83B33E-8D6C-4FD7-ACA8-75B5837CF894}"/>
    <dgm:cxn modelId="{F532BCFD-F66A-49A4-8354-6707BE582D91}" type="presOf" srcId="{0C1EBFB5-EE48-4A11-9E2F-F5481CC73FBD}" destId="{11804323-77F8-4227-A21C-FF8C9608D79A}" srcOrd="0" destOrd="0" presId="urn:microsoft.com/office/officeart/2005/8/layout/vList5"/>
    <dgm:cxn modelId="{A92C4412-A423-4981-A927-C425ECB88408}" type="presParOf" srcId="{D8DE83DC-8B4D-4AEA-A451-A8F2872E1D58}" destId="{552F397E-B905-4886-8933-61992F8A3538}" srcOrd="0" destOrd="0" presId="urn:microsoft.com/office/officeart/2005/8/layout/vList5"/>
    <dgm:cxn modelId="{037F2428-1E6C-4DD4-BE6D-22F3869423EA}" type="presParOf" srcId="{552F397E-B905-4886-8933-61992F8A3538}" destId="{21269264-263C-4CE5-9398-0C96CB28A46F}" srcOrd="0" destOrd="0" presId="urn:microsoft.com/office/officeart/2005/8/layout/vList5"/>
    <dgm:cxn modelId="{49832662-FFDB-41F7-A733-1EB96D8829CB}" type="presParOf" srcId="{552F397E-B905-4886-8933-61992F8A3538}" destId="{C8D757C3-0236-43AF-88A5-A3DFA7D47AC6}" srcOrd="1" destOrd="0" presId="urn:microsoft.com/office/officeart/2005/8/layout/vList5"/>
    <dgm:cxn modelId="{C1F0CC95-2171-4BAF-97A6-BEC951447F8A}" type="presParOf" srcId="{D8DE83DC-8B4D-4AEA-A451-A8F2872E1D58}" destId="{40B3165C-A8C2-479C-9452-E91F91993791}" srcOrd="1" destOrd="0" presId="urn:microsoft.com/office/officeart/2005/8/layout/vList5"/>
    <dgm:cxn modelId="{1F0BE580-3C02-40C5-B562-A74B036FA7B1}" type="presParOf" srcId="{D8DE83DC-8B4D-4AEA-A451-A8F2872E1D58}" destId="{278BCB50-6DA3-47C8-9AAB-43C2877F553F}" srcOrd="2" destOrd="0" presId="urn:microsoft.com/office/officeart/2005/8/layout/vList5"/>
    <dgm:cxn modelId="{943B52FE-555B-4556-A658-AB521A64ED5E}" type="presParOf" srcId="{278BCB50-6DA3-47C8-9AAB-43C2877F553F}" destId="{11804323-77F8-4227-A21C-FF8C9608D79A}" srcOrd="0" destOrd="0" presId="urn:microsoft.com/office/officeart/2005/8/layout/vList5"/>
    <dgm:cxn modelId="{CBD417D4-73C1-48C8-B485-31CBFC62A140}" type="presParOf" srcId="{278BCB50-6DA3-47C8-9AAB-43C2877F553F}" destId="{CD7615D1-65CB-4BDF-968A-273E2745157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757C3-0236-43AF-88A5-A3DFA7D47AC6}">
      <dsp:nvSpPr>
        <dsp:cNvPr id="0" name=""/>
        <dsp:cNvSpPr/>
      </dsp:nvSpPr>
      <dsp:spPr>
        <a:xfrm rot="5400000">
          <a:off x="7100781" y="-2584434"/>
          <a:ext cx="1942616" cy="7597260"/>
        </a:xfrm>
        <a:prstGeom prst="round2SameRect">
          <a:avLst/>
        </a:prstGeom>
        <a:solidFill>
          <a:schemeClr val="accent3">
            <a:alpha val="9000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lumMod val="85000"/>
                </a:schemeClr>
              </a:solidFill>
              <a:latin typeface="+mn-lt"/>
            </a:rPr>
            <a:t>Clustered index</a:t>
          </a:r>
        </a:p>
        <a:p>
          <a:pPr marL="285750" lvl="1" indent="-285750" algn="l" defTabSz="1244600">
            <a:lnSpc>
              <a:spcPct val="90000"/>
            </a:lnSpc>
            <a:spcBef>
              <a:spcPct val="0"/>
            </a:spcBef>
            <a:spcAft>
              <a:spcPct val="15000"/>
            </a:spcAft>
            <a:buChar char="•"/>
          </a:pPr>
          <a:r>
            <a:rPr lang="en-US" sz="2800" kern="1200" dirty="0">
              <a:solidFill>
                <a:schemeClr val="bg1">
                  <a:lumMod val="85000"/>
                </a:schemeClr>
              </a:solidFill>
              <a:latin typeface="+mn-lt"/>
            </a:rPr>
            <a:t>Round Robin</a:t>
          </a:r>
        </a:p>
        <a:p>
          <a:pPr marL="285750" lvl="1" indent="-285750" algn="l" defTabSz="1244600">
            <a:lnSpc>
              <a:spcPct val="90000"/>
            </a:lnSpc>
            <a:spcBef>
              <a:spcPct val="0"/>
            </a:spcBef>
            <a:spcAft>
              <a:spcPct val="15000"/>
            </a:spcAft>
            <a:buChar char="•"/>
          </a:pPr>
          <a:r>
            <a:rPr lang="en-US" sz="2800" kern="1200" dirty="0">
              <a:solidFill>
                <a:schemeClr val="bg1">
                  <a:lumMod val="85000"/>
                </a:schemeClr>
              </a:solidFill>
              <a:latin typeface="+mn-lt"/>
            </a:rPr>
            <a:t>Replicated tables</a:t>
          </a:r>
          <a:endParaRPr lang="en-US" sz="2800" kern="1200" dirty="0">
            <a:solidFill>
              <a:schemeClr val="bg1">
                <a:lumMod val="85000"/>
              </a:schemeClr>
            </a:solidFill>
            <a:latin typeface="+mn-lt"/>
            <a:ea typeface="+mn-ea"/>
            <a:cs typeface="+mn-cs"/>
          </a:endParaRPr>
        </a:p>
      </dsp:txBody>
      <dsp:txXfrm rot="-5400000">
        <a:off x="4273460" y="337718"/>
        <a:ext cx="7502429" cy="1752954"/>
      </dsp:txXfrm>
    </dsp:sp>
    <dsp:sp modelId="{21269264-263C-4CE5-9398-0C96CB28A46F}">
      <dsp:nvSpPr>
        <dsp:cNvPr id="0" name=""/>
        <dsp:cNvSpPr/>
      </dsp:nvSpPr>
      <dsp:spPr>
        <a:xfrm>
          <a:off x="0" y="60"/>
          <a:ext cx="4273459" cy="2428270"/>
        </a:xfrm>
        <a:prstGeom prst="roundRect">
          <a:avLst/>
        </a:prstGeom>
        <a:solidFill>
          <a:schemeClr val="accent1"/>
        </a:solidFill>
        <a:ln w="10795" cap="flat" cmpd="sng" algn="ctr">
          <a:solidFill>
            <a:srgbClr val="E6E6E6">
              <a:hueOff val="0"/>
              <a:satOff val="0"/>
              <a:lumOff val="0"/>
              <a:alphaOff val="0"/>
            </a:srgbClr>
          </a:solidFill>
          <a:prstDash val="solid"/>
        </a:ln>
        <a:effectLst/>
      </dsp:spPr>
      <ds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dsp:style>
      <dsp:txBody>
        <a:bodyPr spcFirstLastPara="0" vert="horz" wrap="square" lIns="89568" tIns="89568" rIns="89568" bIns="89568"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chemeClr val="bg1"/>
              </a:solidFill>
            </a:rPr>
            <a:t>Small dimension table (&lt; 60M rows)</a:t>
          </a:r>
        </a:p>
      </dsp:txBody>
      <dsp:txXfrm>
        <a:off x="118538" y="118598"/>
        <a:ext cx="4036383" cy="2191194"/>
      </dsp:txXfrm>
    </dsp:sp>
    <dsp:sp modelId="{CD7615D1-65CB-4BDF-968A-273E27451575}">
      <dsp:nvSpPr>
        <dsp:cNvPr id="0" name=""/>
        <dsp:cNvSpPr/>
      </dsp:nvSpPr>
      <dsp:spPr>
        <a:xfrm rot="5400000">
          <a:off x="7100781" y="-34749"/>
          <a:ext cx="1942616" cy="7597260"/>
        </a:xfrm>
        <a:prstGeom prst="round2SameRect">
          <a:avLst/>
        </a:prstGeom>
        <a:solidFill>
          <a:schemeClr val="accent3">
            <a:alpha val="90000"/>
          </a:schemeClr>
        </a:solidFill>
        <a:ln w="1079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solidFill>
                <a:schemeClr val="bg1">
                  <a:lumMod val="85000"/>
                </a:schemeClr>
              </a:solidFill>
            </a:rPr>
            <a:t>Same design as fact table  </a:t>
          </a:r>
        </a:p>
        <a:p>
          <a:pPr marL="285750" lvl="1" indent="-285750" algn="l" defTabSz="1244600">
            <a:lnSpc>
              <a:spcPct val="90000"/>
            </a:lnSpc>
            <a:spcBef>
              <a:spcPct val="0"/>
            </a:spcBef>
            <a:spcAft>
              <a:spcPct val="15000"/>
            </a:spcAft>
            <a:buChar char="•"/>
          </a:pPr>
          <a:r>
            <a:rPr lang="en-US" sz="2800" kern="1200" dirty="0">
              <a:solidFill>
                <a:schemeClr val="bg1">
                  <a:lumMod val="85000"/>
                </a:schemeClr>
              </a:solidFill>
            </a:rPr>
            <a:t>Clustered columnstore (by default) and distribute on join key</a:t>
          </a:r>
        </a:p>
      </dsp:txBody>
      <dsp:txXfrm rot="-5400000">
        <a:off x="4273460" y="2887404"/>
        <a:ext cx="7502429" cy="1752954"/>
      </dsp:txXfrm>
    </dsp:sp>
    <dsp:sp modelId="{11804323-77F8-4227-A21C-FF8C9608D79A}">
      <dsp:nvSpPr>
        <dsp:cNvPr id="0" name=""/>
        <dsp:cNvSpPr/>
      </dsp:nvSpPr>
      <dsp:spPr>
        <a:xfrm>
          <a:off x="0" y="2549745"/>
          <a:ext cx="4273459" cy="2428270"/>
        </a:xfrm>
        <a:prstGeom prst="roundRect">
          <a:avLst/>
        </a:prstGeom>
        <a:solidFill>
          <a:schemeClr val="accent1"/>
        </a:solidFill>
        <a:ln w="10795" cap="flat" cmpd="sng" algn="ctr">
          <a:solidFill>
            <a:srgbClr val="E6E6E6">
              <a:hueOff val="0"/>
              <a:satOff val="0"/>
              <a:lumOff val="0"/>
              <a:alphaOff val="0"/>
            </a:srgbClr>
          </a:solidFill>
          <a:prstDash val="solid"/>
        </a:ln>
        <a:effectLst/>
      </dsp:spPr>
      <ds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dsp:style>
      <dsp:txBody>
        <a:bodyPr spcFirstLastPara="0" vert="horz" wrap="square" lIns="89568" tIns="89568" rIns="89568" bIns="89568" numCol="1" spcCol="1270" anchor="ctr" anchorCtr="0">
          <a:noAutofit/>
        </a:bodyPr>
        <a:lstStyle/>
        <a:p>
          <a:pPr marL="0" lvl="0" indent="0" algn="ctr" defTabSz="1600200">
            <a:lnSpc>
              <a:spcPct val="90000"/>
            </a:lnSpc>
            <a:spcBef>
              <a:spcPct val="0"/>
            </a:spcBef>
            <a:spcAft>
              <a:spcPct val="35000"/>
            </a:spcAft>
            <a:buNone/>
          </a:pPr>
          <a:r>
            <a:rPr lang="en-US" sz="3600" b="0" kern="1200" dirty="0">
              <a:solidFill>
                <a:schemeClr val="bg1"/>
              </a:solidFill>
            </a:rPr>
            <a:t>Large dimension table</a:t>
          </a:r>
        </a:p>
      </dsp:txBody>
      <dsp:txXfrm>
        <a:off x="118538" y="2668283"/>
        <a:ext cx="4036383" cy="21911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2/26/2018 8:25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2/26/2018 8:25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071167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56832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3131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5587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311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9100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4148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815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Tx/>
              <a:buNone/>
              <a:tabLst/>
              <a:defRPr/>
            </a:pPr>
            <a:endParaRPr lang="en-US" dirty="0">
              <a:effectLst/>
              <a:latin typeface="Segoe UI" panose="020B0502040204020203" pitchFamily="34" charset="0"/>
              <a:ea typeface="Calibri"/>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425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5161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5459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7271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3182179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57276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D65AC4-17B0-4E19-8496-B264E70A18D3}" type="slidenum">
              <a:rPr lang="en-US" smtClean="0"/>
              <a:t>22</a:t>
            </a:fld>
            <a:endParaRPr lang="en-US"/>
          </a:p>
        </p:txBody>
      </p:sp>
    </p:spTree>
    <p:extLst>
      <p:ext uri="{BB962C8B-B14F-4D97-AF65-F5344CB8AC3E}">
        <p14:creationId xmlns:p14="http://schemas.microsoft.com/office/powerpoint/2010/main" val="3054911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4021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611105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741020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89699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65675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90286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2401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93D66CA-B999-4AC0-BF17-BD208B34AC4F}" type="datetime8">
              <a:rPr lang="en-US" smtClean="0">
                <a:solidFill>
                  <a:prstClr val="black"/>
                </a:solidFill>
              </a:rPr>
              <a:pPr/>
              <a:t>2/26/2018 8:25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655388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13292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944371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4638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38AA286-2896-4E3D-B266-ECA19516D76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9002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24182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2/26/2018 8:25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68218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786262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062510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2/26/2018 8:25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732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Data Warehouses break the mold by separating compute from storage</a:t>
            </a:r>
          </a:p>
          <a:p>
            <a:pPr marL="171450" indent="-171450">
              <a:buFont typeface="Arial" panose="020B0604020202020204" pitchFamily="34" charset="0"/>
              <a:buChar char="•"/>
            </a:pPr>
            <a:r>
              <a:rPr lang="en-US" dirty="0"/>
              <a:t>Store as much data as you want</a:t>
            </a:r>
          </a:p>
          <a:p>
            <a:pPr marL="171450" indent="-171450">
              <a:buFont typeface="Arial" panose="020B0604020202020204" pitchFamily="34" charset="0"/>
              <a:buChar char="•"/>
            </a:pPr>
            <a:r>
              <a:rPr lang="en-US" dirty="0"/>
              <a:t>Pay for the performance you require</a:t>
            </a:r>
          </a:p>
          <a:p>
            <a:pPr marL="171450" indent="-171450">
              <a:buFont typeface="Arial" panose="020B0604020202020204" pitchFamily="34" charset="0"/>
              <a:buChar char="•"/>
            </a:pPr>
            <a:endParaRPr lang="en-US" dirty="0"/>
          </a:p>
          <a:p>
            <a:r>
              <a:rPr lang="en-US" dirty="0"/>
              <a:t>SQLDW introduces an automated cache that keeps a copy of your data close to the CPUs to </a:t>
            </a:r>
            <a:r>
              <a:rPr lang="en-US" dirty="0" err="1"/>
              <a:t>maximise</a:t>
            </a:r>
            <a:r>
              <a:rPr lang="en-US" dirty="0"/>
              <a:t> performance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5864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Data Warehouses break the mold by separating compute from storage</a:t>
            </a:r>
          </a:p>
          <a:p>
            <a:pPr marL="171450" indent="-171450">
              <a:buFont typeface="Arial" panose="020B0604020202020204" pitchFamily="34" charset="0"/>
              <a:buChar char="•"/>
            </a:pPr>
            <a:r>
              <a:rPr lang="en-US" dirty="0"/>
              <a:t>Store as much data as you want</a:t>
            </a:r>
          </a:p>
          <a:p>
            <a:pPr marL="171450" indent="-171450">
              <a:buFont typeface="Arial" panose="020B0604020202020204" pitchFamily="34" charset="0"/>
              <a:buChar char="•"/>
            </a:pPr>
            <a:r>
              <a:rPr lang="en-US" dirty="0"/>
              <a:t>Pay for the performance you require</a:t>
            </a:r>
          </a:p>
          <a:p>
            <a:pPr marL="171450" indent="-171450">
              <a:buFont typeface="Arial" panose="020B0604020202020204" pitchFamily="34" charset="0"/>
              <a:buChar char="•"/>
            </a:pPr>
            <a:endParaRPr lang="en-US" dirty="0"/>
          </a:p>
          <a:p>
            <a:r>
              <a:rPr lang="en-US" dirty="0"/>
              <a:t>SQLDW introduces an automated cache that keeps a copy of your data close to the CPUs to </a:t>
            </a:r>
            <a:r>
              <a:rPr lang="en-US" dirty="0" err="1"/>
              <a:t>maximise</a:t>
            </a:r>
            <a:r>
              <a:rPr lang="en-US" dirty="0"/>
              <a:t> performance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0765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6452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ABEE-72D2-4711-B507-13A06E438805}" type="slidenum">
              <a:rPr lang="en-US" smtClean="0"/>
              <a:t>7</a:t>
            </a:fld>
            <a:endParaRPr lang="en-US" dirty="0"/>
          </a:p>
        </p:txBody>
      </p:sp>
    </p:spTree>
    <p:extLst>
      <p:ext uri="{BB962C8B-B14F-4D97-AF65-F5344CB8AC3E}">
        <p14:creationId xmlns:p14="http://schemas.microsoft.com/office/powerpoint/2010/main" val="3886315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38AA286-2896-4E3D-B266-ECA19516D76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385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2/26/2018 8:25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357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490063" y="6118886"/>
            <a:ext cx="4722575" cy="627864"/>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52247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7490063" y="6118886"/>
            <a:ext cx="4722575" cy="627864"/>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1126667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348010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4281699"/>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1876904"/>
            <a:ext cx="2582630"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5026089" y="1076253"/>
            <a:ext cx="301486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2"/>
            <a:ext cx="12436475" cy="1020377"/>
          </a:xfrm>
        </p:spPr>
        <p:txBody>
          <a:bodyPr lIns="274320" tIns="228600" anchor="t" anchorCtr="0"/>
          <a:lstStyle>
            <a:lvl1pPr>
              <a:defRPr/>
            </a:lvl1pPr>
          </a:lstStyle>
          <a:p>
            <a:r>
              <a:rPr lang="en-US" dirty="0"/>
              <a:t>Title</a:t>
            </a:r>
          </a:p>
        </p:txBody>
      </p:sp>
    </p:spTree>
    <p:extLst>
      <p:ext uri="{BB962C8B-B14F-4D97-AF65-F5344CB8AC3E}">
        <p14:creationId xmlns:p14="http://schemas.microsoft.com/office/powerpoint/2010/main" val="2958620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985250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490063" y="6118886"/>
            <a:ext cx="4722575" cy="627864"/>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90" r:id="rId13"/>
    <p:sldLayoutId id="2147484491" r:id="rId14"/>
    <p:sldLayoutId id="2147484515" r:id="rId15"/>
    <p:sldLayoutId id="2147484492" r:id="rId16"/>
    <p:sldLayoutId id="2147484493" r:id="rId17"/>
    <p:sldLayoutId id="2147484494" r:id="rId18"/>
    <p:sldLayoutId id="2147484518" r:id="rId19"/>
    <p:sldLayoutId id="2147484519" r:id="rId20"/>
    <p:sldLayoutId id="2147484520"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10" r:id="rId12"/>
    <p:sldLayoutId id="2147484511" r:id="rId13"/>
    <p:sldLayoutId id="2147484512" r:id="rId14"/>
    <p:sldLayoutId id="2147484513" r:id="rId15"/>
    <p:sldLayoutId id="2147484514"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oeyong@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hyperlink" Target="https://channel9.msdn.com/Events/Ignite/Microsoft-Ignite-Orlando-2017/BRK4016" TargetMode="External"/><Relationship Id="rId3" Type="http://schemas.openxmlformats.org/officeDocument/2006/relationships/hyperlink" Target="https://blogs.msdn.microsoft.com/sqlcat/2017/09/05/azure-sql-data-warehouse-workload-patterns-and-anti-patterns/" TargetMode="External"/><Relationship Id="rId7" Type="http://schemas.openxmlformats.org/officeDocument/2006/relationships/hyperlink" Target="https://channel9.msdn.com/Events/Ignite/Microsoft-Ignite-Orlando-2017/BRK3377"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hyperlink" Target="https://docs.microsoft.com/en-us/azure/sql-data-warehouse/sql-data-warehouse-best-practices" TargetMode="External"/><Relationship Id="rId5" Type="http://schemas.openxmlformats.org/officeDocument/2006/relationships/hyperlink" Target="https://blogs.msdn.microsoft.com/sqlcat/2016/08/18/migrating-data-to-azure-sql-data-warehouse-in-practice/" TargetMode="External"/><Relationship Id="rId4" Type="http://schemas.openxmlformats.org/officeDocument/2006/relationships/hyperlink" Target="https://blogs.msdn.microsoft.com/sqlcat/2017/05/17/azure-sql-data-warehouse-loading-patterns-and-strategies/"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62B21E-E27A-4440-9A50-C36CF8660A7C}"/>
              </a:ext>
            </a:extLst>
          </p:cNvPr>
          <p:cNvSpPr>
            <a:spLocks noGrp="1"/>
          </p:cNvSpPr>
          <p:nvPr>
            <p:ph type="title"/>
          </p:nvPr>
        </p:nvSpPr>
        <p:spPr/>
        <p:txBody>
          <a:bodyPr/>
          <a:lstStyle/>
          <a:p>
            <a:r>
              <a:rPr lang="en-US" dirty="0"/>
              <a:t>Azure SQL Data Warehouse – Key Performance Practices</a:t>
            </a:r>
          </a:p>
        </p:txBody>
      </p:sp>
      <p:sp>
        <p:nvSpPr>
          <p:cNvPr id="7" name="Text Placeholder 6">
            <a:extLst>
              <a:ext uri="{FF2B5EF4-FFF2-40B4-BE49-F238E27FC236}">
                <a16:creationId xmlns:a16="http://schemas.microsoft.com/office/drawing/2014/main" id="{5572B2F9-FAEC-4B80-ACCC-CBCACAE4C005}"/>
              </a:ext>
            </a:extLst>
          </p:cNvPr>
          <p:cNvSpPr>
            <a:spLocks noGrp="1"/>
          </p:cNvSpPr>
          <p:nvPr>
            <p:ph type="body" sz="quarter" idx="12"/>
          </p:nvPr>
        </p:nvSpPr>
        <p:spPr/>
        <p:txBody>
          <a:bodyPr/>
          <a:lstStyle/>
          <a:p>
            <a:r>
              <a:rPr lang="en-US" dirty="0"/>
              <a:t>Casey Karst</a:t>
            </a:r>
          </a:p>
          <a:p>
            <a:r>
              <a:rPr lang="en-US" sz="2800" dirty="0"/>
              <a:t>PM, Azure SQL Data Warehouse</a:t>
            </a:r>
          </a:p>
          <a:p>
            <a:r>
              <a:rPr lang="en-US" sz="2800" dirty="0">
                <a:hlinkClick r:id="rId3"/>
              </a:rPr>
              <a:t>cakarst@microsoft.com</a:t>
            </a:r>
            <a:r>
              <a:rPr lang="en-US" sz="2800" dirty="0"/>
              <a:t> </a:t>
            </a:r>
          </a:p>
        </p:txBody>
      </p:sp>
    </p:spTree>
    <p:extLst>
      <p:ext uri="{BB962C8B-B14F-4D97-AF65-F5344CB8AC3E}">
        <p14:creationId xmlns:p14="http://schemas.microsoft.com/office/powerpoint/2010/main" val="49949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PolyBase characteristics</a:t>
            </a:r>
            <a:endParaRPr lang="en-US" dirty="0"/>
          </a:p>
        </p:txBody>
      </p:sp>
      <p:sp>
        <p:nvSpPr>
          <p:cNvPr id="3" name="Content Placeholder 2"/>
          <p:cNvSpPr>
            <a:spLocks noGrp="1"/>
          </p:cNvSpPr>
          <p:nvPr>
            <p:ph idx="10"/>
          </p:nvPr>
        </p:nvSpPr>
        <p:spPr>
          <a:xfrm>
            <a:off x="274702" y="1135062"/>
            <a:ext cx="11888787" cy="5561038"/>
          </a:xfrm>
        </p:spPr>
        <p:txBody>
          <a:bodyPr/>
          <a:lstStyle/>
          <a:p>
            <a:pPr>
              <a:spcBef>
                <a:spcPts val="900"/>
              </a:spcBef>
            </a:pPr>
            <a:r>
              <a:rPr lang="en-US" sz="2800" dirty="0"/>
              <a:t>Single </a:t>
            </a:r>
            <a:r>
              <a:rPr lang="en-US" sz="2800" dirty="0" err="1"/>
              <a:t>PolyBase</a:t>
            </a:r>
            <a:r>
              <a:rPr lang="en-US" sz="2800" dirty="0"/>
              <a:t> load provides best performance for non-compressed files</a:t>
            </a:r>
          </a:p>
          <a:p>
            <a:pPr>
              <a:spcBef>
                <a:spcPts val="900"/>
              </a:spcBef>
            </a:pPr>
            <a:r>
              <a:rPr lang="en-US" sz="2800" dirty="0"/>
              <a:t>Load performance scales as you increase service level objective</a:t>
            </a:r>
          </a:p>
          <a:p>
            <a:pPr>
              <a:spcBef>
                <a:spcPts val="900"/>
              </a:spcBef>
            </a:pPr>
            <a:r>
              <a:rPr lang="en-US" sz="2800" dirty="0"/>
              <a:t>Automatically parallelizes data load process; no need to manually break the input data into multiple files and issue concurrent loads</a:t>
            </a:r>
          </a:p>
          <a:p>
            <a:pPr lvl="1">
              <a:spcBef>
                <a:spcPts val="900"/>
              </a:spcBef>
            </a:pPr>
            <a:r>
              <a:rPr lang="en-US" sz="2000" dirty="0"/>
              <a:t>Each reader will slice 512 MB block from data files</a:t>
            </a:r>
          </a:p>
          <a:p>
            <a:pPr>
              <a:spcBef>
                <a:spcPts val="900"/>
              </a:spcBef>
            </a:pPr>
            <a:r>
              <a:rPr lang="en-US" sz="2800" dirty="0"/>
              <a:t>Max throughput depends on number of readers available on the DWU level</a:t>
            </a:r>
          </a:p>
          <a:p>
            <a:pPr>
              <a:spcBef>
                <a:spcPts val="900"/>
              </a:spcBef>
            </a:pPr>
            <a:r>
              <a:rPr lang="en-US" sz="2800" dirty="0"/>
              <a:t>Multiple readers will not work against a compressed text file (</a:t>
            </a:r>
            <a:r>
              <a:rPr lang="en-US" sz="2800" dirty="0" err="1"/>
              <a:t>gzip</a:t>
            </a:r>
            <a:r>
              <a:rPr lang="en-US" sz="2800" dirty="0"/>
              <a:t>)</a:t>
            </a:r>
          </a:p>
          <a:p>
            <a:pPr lvl="1">
              <a:spcBef>
                <a:spcPts val="900"/>
              </a:spcBef>
            </a:pPr>
            <a:r>
              <a:rPr lang="en-US" sz="2000" dirty="0"/>
              <a:t>Only a single reader is used per compressed file since uncompressing the file in the buffer is single threaded</a:t>
            </a:r>
          </a:p>
          <a:p>
            <a:pPr lvl="1">
              <a:spcBef>
                <a:spcPts val="900"/>
              </a:spcBef>
            </a:pPr>
            <a:r>
              <a:rPr lang="en-US" sz="2000" dirty="0"/>
              <a:t>Alternatively, generate multiple compressed files</a:t>
            </a:r>
          </a:p>
          <a:p>
            <a:pPr>
              <a:spcBef>
                <a:spcPts val="900"/>
              </a:spcBef>
            </a:pPr>
            <a:r>
              <a:rPr lang="en-US" sz="2800" dirty="0"/>
              <a:t>Number of files should be greater than or equal to the total number of readers of your service level objective (SLO)</a:t>
            </a:r>
          </a:p>
        </p:txBody>
      </p:sp>
    </p:spTree>
    <p:extLst>
      <p:ext uri="{BB962C8B-B14F-4D97-AF65-F5344CB8AC3E}">
        <p14:creationId xmlns:p14="http://schemas.microsoft.com/office/powerpoint/2010/main" val="3743449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load with </a:t>
            </a:r>
            <a:r>
              <a:rPr lang="en-GB" dirty="0" err="1"/>
              <a:t>Polybase</a:t>
            </a:r>
            <a:endParaRPr lang="en-GB" dirty="0"/>
          </a:p>
        </p:txBody>
      </p:sp>
      <p:sp>
        <p:nvSpPr>
          <p:cNvPr id="4" name="Rectangle 3"/>
          <p:cNvSpPr/>
          <p:nvPr/>
        </p:nvSpPr>
        <p:spPr bwMode="auto">
          <a:xfrm>
            <a:off x="4706604" y="1213173"/>
            <a:ext cx="2879591" cy="15837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Compute Node</a:t>
            </a:r>
          </a:p>
        </p:txBody>
      </p:sp>
      <p:sp>
        <p:nvSpPr>
          <p:cNvPr id="5" name="Rectangle 4"/>
          <p:cNvSpPr/>
          <p:nvPr/>
        </p:nvSpPr>
        <p:spPr bwMode="auto">
          <a:xfrm>
            <a:off x="4706604" y="1753096"/>
            <a:ext cx="2879591" cy="53992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sp>
        <p:nvSpPr>
          <p:cNvPr id="6" name="Rectangle 5"/>
          <p:cNvSpPr/>
          <p:nvPr/>
        </p:nvSpPr>
        <p:spPr bwMode="auto">
          <a:xfrm>
            <a:off x="5735994" y="1843084"/>
            <a:ext cx="1850201" cy="359949"/>
          </a:xfrm>
          <a:prstGeom prst="rect">
            <a:avLst/>
          </a:prstGeom>
          <a:solidFill>
            <a:schemeClr val="tx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Bridge</a:t>
            </a:r>
          </a:p>
        </p:txBody>
      </p:sp>
      <p:sp>
        <p:nvSpPr>
          <p:cNvPr id="8" name="Rectangle 7"/>
          <p:cNvSpPr/>
          <p:nvPr/>
        </p:nvSpPr>
        <p:spPr bwMode="auto">
          <a:xfrm>
            <a:off x="4706604" y="2922506"/>
            <a:ext cx="2879591" cy="15837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Compute Node</a:t>
            </a:r>
          </a:p>
        </p:txBody>
      </p:sp>
      <p:sp>
        <p:nvSpPr>
          <p:cNvPr id="9" name="Rectangle 8"/>
          <p:cNvSpPr/>
          <p:nvPr/>
        </p:nvSpPr>
        <p:spPr bwMode="auto">
          <a:xfrm>
            <a:off x="4706604" y="3462429"/>
            <a:ext cx="2879591" cy="53992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sp>
        <p:nvSpPr>
          <p:cNvPr id="10" name="Rectangle 9"/>
          <p:cNvSpPr/>
          <p:nvPr/>
        </p:nvSpPr>
        <p:spPr bwMode="auto">
          <a:xfrm>
            <a:off x="5735994" y="3552417"/>
            <a:ext cx="1850201" cy="359949"/>
          </a:xfrm>
          <a:prstGeom prst="rect">
            <a:avLst/>
          </a:prstGeom>
          <a:solidFill>
            <a:schemeClr val="tx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Bridge</a:t>
            </a:r>
          </a:p>
        </p:txBody>
      </p:sp>
      <p:sp>
        <p:nvSpPr>
          <p:cNvPr id="12" name="Rectangle 11"/>
          <p:cNvSpPr/>
          <p:nvPr/>
        </p:nvSpPr>
        <p:spPr bwMode="auto">
          <a:xfrm>
            <a:off x="4706604" y="4631838"/>
            <a:ext cx="2879591" cy="15837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Compute Node</a:t>
            </a:r>
          </a:p>
        </p:txBody>
      </p:sp>
      <p:sp>
        <p:nvSpPr>
          <p:cNvPr id="13" name="Rectangle 12"/>
          <p:cNvSpPr/>
          <p:nvPr/>
        </p:nvSpPr>
        <p:spPr bwMode="auto">
          <a:xfrm>
            <a:off x="4706604" y="5171761"/>
            <a:ext cx="2879591" cy="53992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sp>
        <p:nvSpPr>
          <p:cNvPr id="14" name="Rectangle 13"/>
          <p:cNvSpPr/>
          <p:nvPr/>
        </p:nvSpPr>
        <p:spPr bwMode="auto">
          <a:xfrm>
            <a:off x="5735994" y="5261749"/>
            <a:ext cx="1850201" cy="359949"/>
          </a:xfrm>
          <a:prstGeom prst="rect">
            <a:avLst/>
          </a:prstGeom>
          <a:solidFill>
            <a:schemeClr val="tx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gradFill>
                  <a:gsLst>
                    <a:gs pos="0">
                      <a:srgbClr val="FFFFFF"/>
                    </a:gs>
                    <a:gs pos="100000">
                      <a:srgbClr val="FFFFFF"/>
                    </a:gs>
                  </a:gsLst>
                  <a:lin ang="5400000" scaled="0"/>
                </a:gradFill>
                <a:ea typeface="Segoe UI" pitchFamily="34" charset="0"/>
                <a:cs typeface="Segoe UI" pitchFamily="34" charset="0"/>
              </a:rPr>
              <a:t>Bridge</a:t>
            </a:r>
          </a:p>
        </p:txBody>
      </p:sp>
      <p:sp>
        <p:nvSpPr>
          <p:cNvPr id="15" name="Rectangle 14"/>
          <p:cNvSpPr/>
          <p:nvPr/>
        </p:nvSpPr>
        <p:spPr bwMode="auto">
          <a:xfrm>
            <a:off x="1657804" y="2917589"/>
            <a:ext cx="2375663" cy="1583775"/>
          </a:xfrm>
          <a:prstGeom prst="rect">
            <a:avLst/>
          </a:prstGeom>
          <a:noFill/>
          <a:ln w="19050">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Control Node</a:t>
            </a:r>
          </a:p>
        </p:txBody>
      </p:sp>
      <p:sp>
        <p:nvSpPr>
          <p:cNvPr id="16" name="Rectangle 15"/>
          <p:cNvSpPr/>
          <p:nvPr/>
        </p:nvSpPr>
        <p:spPr bwMode="auto">
          <a:xfrm>
            <a:off x="1657804" y="3457511"/>
            <a:ext cx="2375663" cy="539924"/>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GB" sz="2400" kern="0" dirty="0">
                <a:solidFill>
                  <a:schemeClr val="tx1"/>
                </a:solidFill>
                <a:ea typeface="Segoe UI" pitchFamily="34" charset="0"/>
                <a:cs typeface="Segoe UI" pitchFamily="34" charset="0"/>
              </a:rPr>
              <a:t>DMS</a:t>
            </a:r>
          </a:p>
        </p:txBody>
      </p:sp>
      <p:cxnSp>
        <p:nvCxnSpPr>
          <p:cNvPr id="17" name="Elbow Connector 16"/>
          <p:cNvCxnSpPr>
            <a:stCxn id="16" idx="3"/>
            <a:endCxn id="5" idx="1"/>
          </p:cNvCxnSpPr>
          <p:nvPr/>
        </p:nvCxnSpPr>
        <p:spPr>
          <a:xfrm flipV="1">
            <a:off x="4033467" y="2023059"/>
            <a:ext cx="673137" cy="1704415"/>
          </a:xfrm>
          <a:prstGeom prst="bentConnector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6" idx="3"/>
            <a:endCxn id="9" idx="1"/>
          </p:cNvCxnSpPr>
          <p:nvPr/>
        </p:nvCxnSpPr>
        <p:spPr>
          <a:xfrm>
            <a:off x="4033467" y="3727474"/>
            <a:ext cx="673137" cy="4917"/>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3"/>
            <a:endCxn id="13" idx="1"/>
          </p:cNvCxnSpPr>
          <p:nvPr/>
        </p:nvCxnSpPr>
        <p:spPr>
          <a:xfrm>
            <a:off x="4033467" y="3727474"/>
            <a:ext cx="673137" cy="1714250"/>
          </a:xfrm>
          <a:prstGeom prst="bentConnector3">
            <a:avLst>
              <a:gd name="adj1" fmla="val 5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9003697" y="1213173"/>
            <a:ext cx="1799745" cy="500329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54" tIns="146283" rIns="182854" bIns="146283" numCol="1" spcCol="0" rtlCol="0" fromWordArt="0" anchor="b" anchorCtr="0" forceAA="0" compatLnSpc="1">
            <a:prstTxWarp prst="textNoShape">
              <a:avLst/>
            </a:prstTxWarp>
            <a:noAutofit/>
          </a:bodyPr>
          <a:lstStyle/>
          <a:p>
            <a:pPr algn="ctr" defTabSz="932293" fontAlgn="base">
              <a:lnSpc>
                <a:spcPct val="90000"/>
              </a:lnSpc>
              <a:spcBef>
                <a:spcPct val="0"/>
              </a:spcBef>
              <a:spcAft>
                <a:spcPct val="0"/>
              </a:spcAft>
            </a:pPr>
            <a:endParaRPr lang="en-GB"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49" name="Group 48"/>
          <p:cNvGrpSpPr/>
          <p:nvPr/>
        </p:nvGrpSpPr>
        <p:grpSpPr>
          <a:xfrm>
            <a:off x="9228408" y="1319036"/>
            <a:ext cx="652565" cy="4790717"/>
            <a:chOff x="8000778" y="1302849"/>
            <a:chExt cx="652658" cy="4791397"/>
          </a:xfrm>
          <a:solidFill>
            <a:schemeClr val="tx2"/>
          </a:solidFill>
        </p:grpSpPr>
        <p:sp>
          <p:nvSpPr>
            <p:cNvPr id="24" name="Freeform 23"/>
            <p:cNvSpPr>
              <a:spLocks noEditPoints="1"/>
            </p:cNvSpPr>
            <p:nvPr/>
          </p:nvSpPr>
          <p:spPr bwMode="auto">
            <a:xfrm>
              <a:off x="8000778" y="4559965"/>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30" name="Freeform 29"/>
            <p:cNvSpPr>
              <a:spLocks noEditPoints="1"/>
            </p:cNvSpPr>
            <p:nvPr/>
          </p:nvSpPr>
          <p:spPr bwMode="auto">
            <a:xfrm>
              <a:off x="8000778" y="374568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36" name="Freeform 35"/>
            <p:cNvSpPr>
              <a:spLocks noEditPoints="1"/>
            </p:cNvSpPr>
            <p:nvPr/>
          </p:nvSpPr>
          <p:spPr bwMode="auto">
            <a:xfrm>
              <a:off x="8005436" y="2931407"/>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42" name="Freeform 41"/>
            <p:cNvSpPr>
              <a:spLocks noEditPoints="1"/>
            </p:cNvSpPr>
            <p:nvPr/>
          </p:nvSpPr>
          <p:spPr bwMode="auto">
            <a:xfrm>
              <a:off x="8000778" y="2117128"/>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47" name="Freeform 46"/>
            <p:cNvSpPr>
              <a:spLocks noEditPoints="1"/>
            </p:cNvSpPr>
            <p:nvPr/>
          </p:nvSpPr>
          <p:spPr bwMode="auto">
            <a:xfrm>
              <a:off x="8000778" y="1302849"/>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sp>
          <p:nvSpPr>
            <p:cNvPr id="48" name="Freeform 47"/>
            <p:cNvSpPr>
              <a:spLocks noEditPoints="1"/>
            </p:cNvSpPr>
            <p:nvPr/>
          </p:nvSpPr>
          <p:spPr bwMode="auto">
            <a:xfrm>
              <a:off x="8000778" y="5374246"/>
              <a:ext cx="648000" cy="72000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grpFill/>
            <a:ln>
              <a:noFill/>
            </a:ln>
            <a:extLst/>
          </p:spPr>
          <p:txBody>
            <a:bodyPr vert="horz" wrap="square" lIns="91427" tIns="45713" rIns="91427" bIns="45713" numCol="1" anchor="t" anchorCtr="0" compatLnSpc="1">
              <a:prstTxWarp prst="textNoShape">
                <a:avLst/>
              </a:prstTxWarp>
            </a:bodyPr>
            <a:lstStyle/>
            <a:p>
              <a:pPr defTabSz="914009"/>
              <a:endParaRPr lang="en-US" sz="1700" kern="0" dirty="0">
                <a:solidFill>
                  <a:srgbClr val="000000"/>
                </a:solidFill>
              </a:endParaRPr>
            </a:p>
          </p:txBody>
        </p:sp>
      </p:grpSp>
      <p:cxnSp>
        <p:nvCxnSpPr>
          <p:cNvPr id="52" name="Straight Connector 51"/>
          <p:cNvCxnSpPr>
            <a:stCxn id="6" idx="3"/>
            <a:endCxn id="48" idx="0"/>
          </p:cNvCxnSpPr>
          <p:nvPr/>
        </p:nvCxnSpPr>
        <p:spPr>
          <a:xfrm>
            <a:off x="7586195" y="2023059"/>
            <a:ext cx="1769561" cy="3552137"/>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 idx="3"/>
            <a:endCxn id="24" idx="3"/>
          </p:cNvCxnSpPr>
          <p:nvPr/>
        </p:nvCxnSpPr>
        <p:spPr>
          <a:xfrm>
            <a:off x="7586195" y="2023058"/>
            <a:ext cx="1769561" cy="276333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3"/>
            <a:endCxn id="30" idx="0"/>
          </p:cNvCxnSpPr>
          <p:nvPr/>
        </p:nvCxnSpPr>
        <p:spPr>
          <a:xfrm>
            <a:off x="7586195" y="2023059"/>
            <a:ext cx="1769561" cy="1923807"/>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6" idx="3"/>
            <a:endCxn id="36" idx="0"/>
          </p:cNvCxnSpPr>
          <p:nvPr/>
        </p:nvCxnSpPr>
        <p:spPr>
          <a:xfrm>
            <a:off x="7586195" y="2023059"/>
            <a:ext cx="1774219" cy="1109644"/>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3"/>
            <a:endCxn id="42" idx="0"/>
          </p:cNvCxnSpPr>
          <p:nvPr/>
        </p:nvCxnSpPr>
        <p:spPr>
          <a:xfrm>
            <a:off x="7586195" y="2023059"/>
            <a:ext cx="1769561" cy="295480"/>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3"/>
            <a:endCxn id="47" idx="0"/>
          </p:cNvCxnSpPr>
          <p:nvPr/>
        </p:nvCxnSpPr>
        <p:spPr>
          <a:xfrm flipV="1">
            <a:off x="7586195" y="1504376"/>
            <a:ext cx="1769561" cy="518683"/>
          </a:xfrm>
          <a:prstGeom prst="line">
            <a:avLst/>
          </a:prstGeom>
          <a:ln w="2857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47" idx="13"/>
          </p:cNvCxnSpPr>
          <p:nvPr/>
        </p:nvCxnSpPr>
        <p:spPr>
          <a:xfrm flipV="1">
            <a:off x="7586195" y="1672158"/>
            <a:ext cx="1769561" cy="2060234"/>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0" idx="3"/>
          </p:cNvCxnSpPr>
          <p:nvPr/>
        </p:nvCxnSpPr>
        <p:spPr>
          <a:xfrm flipV="1">
            <a:off x="7586195" y="2505695"/>
            <a:ext cx="1769561" cy="1226696"/>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0" idx="3"/>
            <a:endCxn id="36" idx="13"/>
          </p:cNvCxnSpPr>
          <p:nvPr/>
        </p:nvCxnSpPr>
        <p:spPr>
          <a:xfrm flipV="1">
            <a:off x="7586195" y="3300485"/>
            <a:ext cx="1774219" cy="431907"/>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10" idx="3"/>
            <a:endCxn id="30" idx="13"/>
          </p:cNvCxnSpPr>
          <p:nvPr/>
        </p:nvCxnSpPr>
        <p:spPr>
          <a:xfrm>
            <a:off x="7586195" y="3732391"/>
            <a:ext cx="1769561" cy="382256"/>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0" idx="3"/>
            <a:endCxn id="24" idx="13"/>
          </p:cNvCxnSpPr>
          <p:nvPr/>
        </p:nvCxnSpPr>
        <p:spPr>
          <a:xfrm>
            <a:off x="7586195" y="3732391"/>
            <a:ext cx="1769561" cy="1196420"/>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3"/>
            <a:endCxn id="48" idx="13"/>
          </p:cNvCxnSpPr>
          <p:nvPr/>
        </p:nvCxnSpPr>
        <p:spPr>
          <a:xfrm>
            <a:off x="7586195" y="3732391"/>
            <a:ext cx="1769561" cy="2010585"/>
          </a:xfrm>
          <a:prstGeom prst="line">
            <a:avLst/>
          </a:prstGeom>
          <a:ln w="28575">
            <a:solidFill>
              <a:schemeClr val="accent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4" idx="3"/>
            <a:endCxn id="48" idx="15"/>
          </p:cNvCxnSpPr>
          <p:nvPr/>
        </p:nvCxnSpPr>
        <p:spPr>
          <a:xfrm>
            <a:off x="7586195" y="5441722"/>
            <a:ext cx="1769561" cy="40855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4" idx="3"/>
            <a:endCxn id="24" idx="15"/>
          </p:cNvCxnSpPr>
          <p:nvPr/>
        </p:nvCxnSpPr>
        <p:spPr>
          <a:xfrm flipV="1">
            <a:off x="7586195" y="5036113"/>
            <a:ext cx="1769561" cy="405611"/>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4" idx="3"/>
            <a:endCxn id="30" idx="18"/>
          </p:cNvCxnSpPr>
          <p:nvPr/>
        </p:nvCxnSpPr>
        <p:spPr>
          <a:xfrm flipV="1">
            <a:off x="7586195" y="4196586"/>
            <a:ext cx="1769561" cy="1245138"/>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4" idx="3"/>
            <a:endCxn id="36" idx="18"/>
          </p:cNvCxnSpPr>
          <p:nvPr/>
        </p:nvCxnSpPr>
        <p:spPr>
          <a:xfrm flipV="1">
            <a:off x="7586195" y="3382423"/>
            <a:ext cx="1774219" cy="2059301"/>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4" idx="3"/>
            <a:endCxn id="42" idx="18"/>
          </p:cNvCxnSpPr>
          <p:nvPr/>
        </p:nvCxnSpPr>
        <p:spPr>
          <a:xfrm flipV="1">
            <a:off x="7586195" y="2568259"/>
            <a:ext cx="1769561" cy="2873465"/>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4" idx="3"/>
            <a:endCxn id="47" idx="18"/>
          </p:cNvCxnSpPr>
          <p:nvPr/>
        </p:nvCxnSpPr>
        <p:spPr>
          <a:xfrm flipV="1">
            <a:off x="7586195" y="1754096"/>
            <a:ext cx="1769561" cy="3687628"/>
          </a:xfrm>
          <a:prstGeom prst="line">
            <a:avLst/>
          </a:prstGeom>
          <a:ln w="28575">
            <a:solidFill>
              <a:schemeClr val="accent4"/>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1105CC7-56AF-4433-994F-C6F1144126BB}"/>
              </a:ext>
            </a:extLst>
          </p:cNvPr>
          <p:cNvSpPr/>
          <p:nvPr/>
        </p:nvSpPr>
        <p:spPr>
          <a:xfrm rot="16200000">
            <a:off x="8392526" y="3371795"/>
            <a:ext cx="5626861" cy="590931"/>
          </a:xfrm>
          <a:prstGeom prst="rect">
            <a:avLst/>
          </a:prstGeom>
        </p:spPr>
        <p:txBody>
          <a:bodyPr wrap="none">
            <a:spAutoFit/>
          </a:bodyPr>
          <a:lstStyle/>
          <a:p>
            <a:pPr algn="ctr" defTabSz="932293" fontAlgn="base">
              <a:lnSpc>
                <a:spcPct val="90000"/>
              </a:lnSpc>
              <a:spcBef>
                <a:spcPct val="0"/>
              </a:spcBef>
              <a:spcAft>
                <a:spcPct val="0"/>
              </a:spcAft>
            </a:pPr>
            <a:r>
              <a:rPr lang="en-GB" sz="3600" kern="0" dirty="0">
                <a:ea typeface="Segoe UI" pitchFamily="34" charset="0"/>
                <a:cs typeface="Segoe UI" pitchFamily="34" charset="0"/>
              </a:rPr>
              <a:t>Azure Blob Storage (WASB)</a:t>
            </a:r>
          </a:p>
        </p:txBody>
      </p:sp>
    </p:spTree>
    <p:extLst>
      <p:ext uri="{BB962C8B-B14F-4D97-AF65-F5344CB8AC3E}">
        <p14:creationId xmlns:p14="http://schemas.microsoft.com/office/powerpoint/2010/main" val="352811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par>
                                <p:cTn id="8" presetID="22" presetClass="entr" presetSubtype="4"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down)">
                                      <p:cBhvr>
                                        <p:cTn id="10" dur="500"/>
                                        <p:tgtEl>
                                          <p:spTgt spid="53"/>
                                        </p:tgtEl>
                                      </p:cBhvr>
                                    </p:animEffect>
                                  </p:childTnLst>
                                </p:cTn>
                              </p:par>
                              <p:par>
                                <p:cTn id="11" presetID="22" presetClass="entr" presetSubtype="4"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par>
                                <p:cTn id="17" presetID="22" presetClass="entr" presetSubtype="4"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down)">
                                      <p:cBhvr>
                                        <p:cTn id="19" dur="500"/>
                                        <p:tgtEl>
                                          <p:spTgt spid="64"/>
                                        </p:tgtEl>
                                      </p:cBhvr>
                                    </p:animEffect>
                                  </p:childTnLst>
                                </p:cTn>
                              </p:par>
                              <p:par>
                                <p:cTn id="20" presetID="22" presetClass="entr" presetSubtype="4" fill="hold"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par>
                                <p:cTn id="23" presetID="22" presetClass="entr" presetSubtype="4"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500"/>
                                        <p:tgtEl>
                                          <p:spTgt spid="70"/>
                                        </p:tgtEl>
                                      </p:cBhvr>
                                    </p:animEffect>
                                  </p:childTnLst>
                                </p:cTn>
                              </p:par>
                              <p:par>
                                <p:cTn id="26" presetID="22" presetClass="entr" presetSubtype="4"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wipe(down)">
                                      <p:cBhvr>
                                        <p:cTn id="28" dur="500"/>
                                        <p:tgtEl>
                                          <p:spTgt spid="73"/>
                                        </p:tgtEl>
                                      </p:cBhvr>
                                    </p:animEffect>
                                  </p:childTnLst>
                                </p:cTn>
                              </p:par>
                              <p:par>
                                <p:cTn id="29" presetID="22" presetClass="entr" presetSubtype="4"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down)">
                                      <p:cBhvr>
                                        <p:cTn id="31" dur="500"/>
                                        <p:tgtEl>
                                          <p:spTgt spid="76"/>
                                        </p:tgtEl>
                                      </p:cBhvr>
                                    </p:animEffect>
                                  </p:childTnLst>
                                </p:cTn>
                              </p:par>
                              <p:par>
                                <p:cTn id="32" presetID="22" presetClass="entr" presetSubtype="4" fill="hold"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down)">
                                      <p:cBhvr>
                                        <p:cTn id="34" dur="500"/>
                                        <p:tgtEl>
                                          <p:spTgt spid="79"/>
                                        </p:tgtEl>
                                      </p:cBhvr>
                                    </p:animEffect>
                                  </p:childTnLst>
                                </p:cTn>
                              </p:par>
                              <p:par>
                                <p:cTn id="35" presetID="22" presetClass="entr" presetSubtype="4"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down)">
                                      <p:cBhvr>
                                        <p:cTn id="37" dur="500"/>
                                        <p:tgtEl>
                                          <p:spTgt spid="86"/>
                                        </p:tgtEl>
                                      </p:cBhvr>
                                    </p:animEffect>
                                  </p:childTnLst>
                                </p:cTn>
                              </p:par>
                              <p:par>
                                <p:cTn id="38" presetID="22" presetClass="entr" presetSubtype="4" fill="hold"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par>
                                <p:cTn id="41" presetID="22" presetClass="entr" presetSubtype="4"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down)">
                                      <p:cBhvr>
                                        <p:cTn id="43" dur="500"/>
                                        <p:tgtEl>
                                          <p:spTgt spid="92"/>
                                        </p:tgtEl>
                                      </p:cBhvr>
                                    </p:animEffect>
                                  </p:childTnLst>
                                </p:cTn>
                              </p:par>
                              <p:par>
                                <p:cTn id="44" presetID="22" presetClass="entr" presetSubtype="4" fill="hold" nodeType="with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wipe(down)">
                                      <p:cBhvr>
                                        <p:cTn id="46" dur="500"/>
                                        <p:tgtEl>
                                          <p:spTgt spid="95"/>
                                        </p:tgtEl>
                                      </p:cBhvr>
                                    </p:animEffect>
                                  </p:childTnLst>
                                </p:cTn>
                              </p:par>
                              <p:par>
                                <p:cTn id="47" presetID="22" presetClass="entr" presetSubtype="4"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wipe(down)">
                                      <p:cBhvr>
                                        <p:cTn id="49" dur="500"/>
                                        <p:tgtEl>
                                          <p:spTgt spid="107"/>
                                        </p:tgtEl>
                                      </p:cBhvr>
                                    </p:animEffect>
                                  </p:childTnLst>
                                </p:cTn>
                              </p:par>
                              <p:par>
                                <p:cTn id="50" presetID="22" presetClass="entr" presetSubtype="4" fill="hold" nodeType="with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wipe(down)">
                                      <p:cBhvr>
                                        <p:cTn id="52" dur="500"/>
                                        <p:tgtEl>
                                          <p:spTgt spid="110"/>
                                        </p:tgtEl>
                                      </p:cBhvr>
                                    </p:animEffect>
                                  </p:childTnLst>
                                </p:cTn>
                              </p:par>
                              <p:par>
                                <p:cTn id="53" presetID="22" presetClass="entr" presetSubtype="4"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down)">
                                      <p:cBhvr>
                                        <p:cTn id="55" dur="500"/>
                                        <p:tgtEl>
                                          <p:spTgt spid="113"/>
                                        </p:tgtEl>
                                      </p:cBhvr>
                                    </p:animEffect>
                                  </p:childTnLst>
                                </p:cTn>
                              </p:par>
                              <p:par>
                                <p:cTn id="56" presetID="22" presetClass="entr" presetSubtype="4" fill="hold" nodeType="withEffect">
                                  <p:stCondLst>
                                    <p:cond delay="0"/>
                                  </p:stCondLst>
                                  <p:childTnLst>
                                    <p:set>
                                      <p:cBhvr>
                                        <p:cTn id="57" dur="1" fill="hold">
                                          <p:stCondLst>
                                            <p:cond delay="0"/>
                                          </p:stCondLst>
                                        </p:cTn>
                                        <p:tgtEl>
                                          <p:spTgt spid="116"/>
                                        </p:tgtEl>
                                        <p:attrNameLst>
                                          <p:attrName>style.visibility</p:attrName>
                                        </p:attrNameLst>
                                      </p:cBhvr>
                                      <p:to>
                                        <p:strVal val="visible"/>
                                      </p:to>
                                    </p:set>
                                    <p:animEffect transition="in" filter="wipe(down)">
                                      <p:cBhvr>
                                        <p:cTn id="58"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7407D2-310B-4894-B8A4-110D4DC1711D}"/>
              </a:ext>
            </a:extLst>
          </p:cNvPr>
          <p:cNvSpPr>
            <a:spLocks noGrp="1"/>
          </p:cNvSpPr>
          <p:nvPr>
            <p:ph type="title"/>
          </p:nvPr>
        </p:nvSpPr>
        <p:spPr>
          <a:xfrm>
            <a:off x="274638" y="2125662"/>
            <a:ext cx="11887200" cy="1181862"/>
          </a:xfrm>
        </p:spPr>
        <p:txBody>
          <a:bodyPr/>
          <a:lstStyle/>
          <a:p>
            <a:r>
              <a:rPr lang="en-US" dirty="0"/>
              <a:t>Schema Design</a:t>
            </a:r>
          </a:p>
        </p:txBody>
      </p:sp>
    </p:spTree>
    <p:extLst>
      <p:ext uri="{BB962C8B-B14F-4D97-AF65-F5344CB8AC3E}">
        <p14:creationId xmlns:p14="http://schemas.microsoft.com/office/powerpoint/2010/main" val="399923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Distribution Options</a:t>
            </a:r>
          </a:p>
        </p:txBody>
      </p:sp>
      <p:grpSp>
        <p:nvGrpSpPr>
          <p:cNvPr id="4" name="Group 3"/>
          <p:cNvGrpSpPr/>
          <p:nvPr/>
        </p:nvGrpSpPr>
        <p:grpSpPr>
          <a:xfrm>
            <a:off x="8273520" y="1423197"/>
            <a:ext cx="3890683" cy="3142922"/>
            <a:chOff x="4264819" y="1763395"/>
            <a:chExt cx="3657600" cy="3460630"/>
          </a:xfrm>
          <a:solidFill>
            <a:schemeClr val="accent1"/>
          </a:solidFill>
        </p:grpSpPr>
        <p:sp>
          <p:nvSpPr>
            <p:cNvPr id="5" name="Rectangle 4"/>
            <p:cNvSpPr/>
            <p:nvPr/>
          </p:nvSpPr>
          <p:spPr bwMode="auto">
            <a:xfrm>
              <a:off x="4264819" y="1763395"/>
              <a:ext cx="3657600" cy="819597"/>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099" tIns="0" rIns="93099" bIns="0" numCol="1" spcCol="0" rtlCol="0" fromWordArt="0" anchor="ctr" anchorCtr="0" forceAA="0" compatLnSpc="1">
              <a:prstTxWarp prst="textNoShape">
                <a:avLst/>
              </a:prstTxWarp>
              <a:noAutofit/>
            </a:bodyPr>
            <a:lstStyle/>
            <a:p>
              <a:pPr algn="ctr" defTabSz="931992">
                <a:defRPr/>
              </a:pPr>
              <a:r>
                <a:rPr lang="en-US" sz="2400" b="1" dirty="0">
                  <a:solidFill>
                    <a:schemeClr val="bg1"/>
                  </a:solidFill>
                  <a:latin typeface="Segoe"/>
                  <a:ea typeface="Segoe UI" pitchFamily="34" charset="0"/>
                  <a:cs typeface="Segoe WP Semibold" panose="020B0702040204020203" pitchFamily="34" charset="0"/>
                </a:rPr>
                <a:t>Replicated</a:t>
              </a:r>
            </a:p>
            <a:p>
              <a:pPr algn="ctr" defTabSz="931992">
                <a:defRPr/>
              </a:pPr>
              <a:r>
                <a:rPr lang="en-US" sz="2000" dirty="0">
                  <a:solidFill>
                    <a:schemeClr val="bg1"/>
                  </a:solidFill>
                  <a:latin typeface="Segoe"/>
                  <a:ea typeface="Segoe UI" pitchFamily="34" charset="0"/>
                  <a:cs typeface="Segoe WP Semibold" panose="020B0702040204020203" pitchFamily="34" charset="0"/>
                </a:rPr>
                <a:t>(Public Preview)</a:t>
              </a:r>
              <a:endParaRPr lang="en-US" kern="0" dirty="0">
                <a:solidFill>
                  <a:schemeClr val="bg1"/>
                </a:solidFill>
                <a:latin typeface="Segoe UI Semilight"/>
              </a:endParaRPr>
            </a:p>
          </p:txBody>
        </p:sp>
        <p:sp>
          <p:nvSpPr>
            <p:cNvPr id="6" name="Rectangle 5"/>
            <p:cNvSpPr/>
            <p:nvPr/>
          </p:nvSpPr>
          <p:spPr bwMode="auto">
            <a:xfrm>
              <a:off x="4264819" y="2582992"/>
              <a:ext cx="3657600" cy="2641033"/>
            </a:xfrm>
            <a:prstGeom prst="rect">
              <a:avLst/>
            </a:prstGeom>
            <a:grpFill/>
            <a:ln w="9525" cap="flat" cmpd="sng" algn="ctr">
              <a:noFill/>
              <a:prstDash val="solid"/>
              <a:headEnd type="none" w="med" len="med"/>
              <a:tailEnd type="none" w="med" len="med"/>
            </a:ln>
            <a:effectLst/>
          </p:spPr>
          <p:txBody>
            <a:bodyPr vert="horz" wrap="square" lIns="93095" tIns="46549" rIns="93095" bIns="46549" numCol="1" rtlCol="0" anchor="ctr" anchorCtr="0" compatLnSpc="1">
              <a:prstTxWarp prst="textNoShape">
                <a:avLst/>
              </a:prstTxWarp>
            </a:bodyPr>
            <a:lstStyle/>
            <a:p>
              <a:pPr defTabSz="1654385">
                <a:defRPr/>
              </a:pPr>
              <a:r>
                <a:rPr lang="en-US" sz="2000" kern="0" dirty="0">
                  <a:solidFill>
                    <a:schemeClr val="bg1"/>
                  </a:solidFill>
                  <a:latin typeface="Segoe"/>
                </a:rPr>
                <a:t>Data repeated on every node</a:t>
              </a:r>
            </a:p>
            <a:p>
              <a:pPr defTabSz="1654385">
                <a:defRPr/>
              </a:pPr>
              <a:endParaRPr lang="en-US" sz="2000" kern="0" dirty="0">
                <a:solidFill>
                  <a:schemeClr val="bg1"/>
                </a:solidFill>
                <a:latin typeface="Segoe"/>
              </a:endParaRPr>
            </a:p>
            <a:p>
              <a:pPr defTabSz="1654385">
                <a:defRPr/>
              </a:pPr>
              <a:r>
                <a:rPr lang="en-US" sz="2000" kern="0" dirty="0">
                  <a:solidFill>
                    <a:schemeClr val="bg1"/>
                  </a:solidFill>
                  <a:latin typeface="Segoe"/>
                </a:rPr>
                <a:t>Simplifies many query plans and reduces data movement</a:t>
              </a:r>
            </a:p>
            <a:p>
              <a:pPr defTabSz="1654385">
                <a:defRPr/>
              </a:pPr>
              <a:endParaRPr lang="en-US" sz="2000" kern="0" dirty="0">
                <a:solidFill>
                  <a:schemeClr val="bg1"/>
                </a:solidFill>
                <a:latin typeface="Segoe"/>
              </a:endParaRPr>
            </a:p>
            <a:p>
              <a:pPr defTabSz="931992">
                <a:defRPr/>
              </a:pPr>
              <a:r>
                <a:rPr lang="en-US" sz="2000" kern="0" dirty="0">
                  <a:solidFill>
                    <a:schemeClr val="bg1"/>
                  </a:solidFill>
                  <a:latin typeface="Segoe"/>
                </a:rPr>
                <a:t>Best with joining hash table</a:t>
              </a:r>
              <a:endParaRPr lang="en-US" sz="1997" kern="0" dirty="0">
                <a:solidFill>
                  <a:schemeClr val="bg1"/>
                </a:solidFill>
                <a:latin typeface="Segoe UI Semilight"/>
              </a:endParaRPr>
            </a:p>
          </p:txBody>
        </p:sp>
      </p:grpSp>
      <p:grpSp>
        <p:nvGrpSpPr>
          <p:cNvPr id="7" name="Group 6"/>
          <p:cNvGrpSpPr/>
          <p:nvPr/>
        </p:nvGrpSpPr>
        <p:grpSpPr>
          <a:xfrm>
            <a:off x="4287308" y="1410784"/>
            <a:ext cx="3898660" cy="3155335"/>
            <a:chOff x="4264819" y="1755904"/>
            <a:chExt cx="3657600" cy="3199974"/>
          </a:xfrm>
          <a:solidFill>
            <a:schemeClr val="accent1"/>
          </a:solidFill>
        </p:grpSpPr>
        <p:sp>
          <p:nvSpPr>
            <p:cNvPr id="8" name="Rectangle 7"/>
            <p:cNvSpPr/>
            <p:nvPr/>
          </p:nvSpPr>
          <p:spPr bwMode="auto">
            <a:xfrm>
              <a:off x="4264819" y="2507393"/>
              <a:ext cx="3657600" cy="2448485"/>
            </a:xfrm>
            <a:prstGeom prst="rect">
              <a:avLst/>
            </a:prstGeom>
            <a:grpFill/>
            <a:ln w="9525" cap="flat" cmpd="sng" algn="ctr">
              <a:noFill/>
              <a:prstDash val="solid"/>
              <a:headEnd type="none" w="med" len="med"/>
              <a:tailEnd type="none" w="med" len="med"/>
            </a:ln>
            <a:effectLst/>
          </p:spPr>
          <p:txBody>
            <a:bodyPr vert="horz" wrap="square" lIns="93095" tIns="46549" rIns="93095" bIns="46549" numCol="1" rtlCol="0" anchor="ctr" anchorCtr="0" compatLnSpc="1">
              <a:prstTxWarp prst="textNoShape">
                <a:avLst/>
              </a:prstTxWarp>
            </a:bodyPr>
            <a:lstStyle/>
            <a:p>
              <a:pPr defTabSz="931992">
                <a:defRPr/>
              </a:pPr>
              <a:r>
                <a:rPr lang="en-US" sz="2000" kern="0" dirty="0">
                  <a:solidFill>
                    <a:schemeClr val="bg1"/>
                  </a:solidFill>
                  <a:latin typeface="Segoe"/>
                  <a:sym typeface="Wingdings 2" pitchFamily="18" charset="2"/>
                </a:rPr>
                <a:t>Data distributed evenly across nodes</a:t>
              </a:r>
            </a:p>
            <a:p>
              <a:pPr defTabSz="931992">
                <a:defRPr/>
              </a:pPr>
              <a:endParaRPr lang="en-US" sz="2000" kern="0" dirty="0">
                <a:solidFill>
                  <a:schemeClr val="bg1"/>
                </a:solidFill>
                <a:latin typeface="Segoe"/>
                <a:sym typeface="Wingdings 2" pitchFamily="18" charset="2"/>
              </a:endParaRPr>
            </a:p>
            <a:p>
              <a:pPr defTabSz="931992">
                <a:defRPr/>
              </a:pPr>
              <a:r>
                <a:rPr lang="en-US" sz="2000" kern="0" dirty="0">
                  <a:solidFill>
                    <a:schemeClr val="bg1"/>
                  </a:solidFill>
                  <a:latin typeface="Segoe"/>
                  <a:sym typeface="Wingdings 2" pitchFamily="18" charset="2"/>
                </a:rPr>
                <a:t>Easy place to start, don’t need to know anything about the data</a:t>
              </a:r>
            </a:p>
            <a:p>
              <a:pPr defTabSz="931992">
                <a:defRPr/>
              </a:pPr>
              <a:endParaRPr lang="en-US" sz="2000" kern="0" dirty="0">
                <a:solidFill>
                  <a:schemeClr val="bg1"/>
                </a:solidFill>
                <a:latin typeface="Segoe"/>
              </a:endParaRPr>
            </a:p>
            <a:p>
              <a:pPr defTabSz="931992">
                <a:defRPr/>
              </a:pPr>
              <a:r>
                <a:rPr lang="en-US" sz="2000" kern="0" dirty="0">
                  <a:solidFill>
                    <a:schemeClr val="bg1"/>
                  </a:solidFill>
                  <a:latin typeface="Segoe"/>
                </a:rPr>
                <a:t>Simplicity at a cost</a:t>
              </a:r>
              <a:endParaRPr lang="en-US" sz="2000" kern="0" dirty="0">
                <a:solidFill>
                  <a:schemeClr val="bg1"/>
                </a:solidFill>
                <a:latin typeface="Segoe UI Semilight"/>
              </a:endParaRPr>
            </a:p>
          </p:txBody>
        </p:sp>
        <p:sp>
          <p:nvSpPr>
            <p:cNvPr id="10" name="Rectangle 9"/>
            <p:cNvSpPr/>
            <p:nvPr/>
          </p:nvSpPr>
          <p:spPr bwMode="auto">
            <a:xfrm>
              <a:off x="4264819" y="1755904"/>
              <a:ext cx="3657600" cy="75148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93099" tIns="0" rIns="93099" bIns="0" numCol="1" spcCol="0" rtlCol="0" fromWordArt="0" anchor="ctr" anchorCtr="0" forceAA="0" compatLnSpc="1">
              <a:prstTxWarp prst="textNoShape">
                <a:avLst/>
              </a:prstTxWarp>
              <a:noAutofit/>
            </a:bodyPr>
            <a:lstStyle/>
            <a:p>
              <a:pPr algn="ctr" defTabSz="931992">
                <a:defRPr/>
              </a:pPr>
              <a:r>
                <a:rPr lang="en-US" sz="2400" b="1" dirty="0">
                  <a:solidFill>
                    <a:schemeClr val="bg1"/>
                  </a:solidFill>
                  <a:latin typeface="Segoe"/>
                  <a:ea typeface="Segoe UI" pitchFamily="34" charset="0"/>
                  <a:cs typeface="Segoe WP Semibold" panose="020B0702040204020203" pitchFamily="34" charset="0"/>
                </a:rPr>
                <a:t>Round Robin</a:t>
              </a:r>
            </a:p>
            <a:p>
              <a:pPr algn="ctr" defTabSz="931992">
                <a:defRPr/>
              </a:pPr>
              <a:r>
                <a:rPr lang="en-US" sz="2000" dirty="0">
                  <a:solidFill>
                    <a:schemeClr val="bg1"/>
                  </a:solidFill>
                  <a:latin typeface="Segoe"/>
                  <a:ea typeface="Segoe UI" pitchFamily="34" charset="0"/>
                  <a:cs typeface="Segoe WP Semibold" panose="020B0702040204020203" pitchFamily="34" charset="0"/>
                </a:rPr>
                <a:t>(Default)</a:t>
              </a:r>
              <a:endParaRPr lang="en-US" sz="2000" kern="0" dirty="0">
                <a:solidFill>
                  <a:schemeClr val="bg1"/>
                </a:solidFill>
                <a:latin typeface="Segoe UI Semilight"/>
              </a:endParaRPr>
            </a:p>
          </p:txBody>
        </p:sp>
      </p:grpSp>
      <p:grpSp>
        <p:nvGrpSpPr>
          <p:cNvPr id="11" name="Group 10"/>
          <p:cNvGrpSpPr/>
          <p:nvPr/>
        </p:nvGrpSpPr>
        <p:grpSpPr>
          <a:xfrm>
            <a:off x="284061" y="1397951"/>
            <a:ext cx="3893936" cy="3168168"/>
            <a:chOff x="8010525" y="1554481"/>
            <a:chExt cx="3657600" cy="2726258"/>
          </a:xfrm>
          <a:solidFill>
            <a:schemeClr val="accent1"/>
          </a:solidFill>
        </p:grpSpPr>
        <p:sp>
          <p:nvSpPr>
            <p:cNvPr id="12" name="Rectangle 11"/>
            <p:cNvSpPr/>
            <p:nvPr/>
          </p:nvSpPr>
          <p:spPr bwMode="auto">
            <a:xfrm>
              <a:off x="8010525" y="2195114"/>
              <a:ext cx="3657600" cy="2085625"/>
            </a:xfrm>
            <a:prstGeom prst="rect">
              <a:avLst/>
            </a:prstGeom>
            <a:grpFill/>
            <a:ln w="9525" cap="flat" cmpd="sng" algn="ctr">
              <a:noFill/>
              <a:prstDash val="solid"/>
              <a:headEnd type="none" w="med" len="med"/>
              <a:tailEnd type="none" w="med" len="med"/>
            </a:ln>
            <a:effectLst/>
          </p:spPr>
          <p:txBody>
            <a:bodyPr vert="horz" wrap="square" lIns="93095" tIns="46549" rIns="93095" bIns="46549" numCol="1" rtlCol="0" anchor="ctr" anchorCtr="0" compatLnSpc="1">
              <a:prstTxWarp prst="textNoShape">
                <a:avLst/>
              </a:prstTxWarp>
            </a:bodyPr>
            <a:lstStyle/>
            <a:p>
              <a:pPr defTabSz="931992">
                <a:defRPr/>
              </a:pPr>
              <a:r>
                <a:rPr lang="en-US" sz="2040" kern="0" dirty="0">
                  <a:solidFill>
                    <a:schemeClr val="bg1"/>
                  </a:solidFill>
                  <a:latin typeface="Segoe"/>
                  <a:sym typeface="Wingdings 2" pitchFamily="18" charset="2"/>
                </a:rPr>
                <a:t>Data divided across nodes based on hashing algorithm</a:t>
              </a:r>
            </a:p>
            <a:p>
              <a:pPr defTabSz="931992">
                <a:defRPr/>
              </a:pPr>
              <a:endParaRPr lang="en-US" sz="2040" kern="0" dirty="0">
                <a:solidFill>
                  <a:schemeClr val="bg1"/>
                </a:solidFill>
                <a:latin typeface="Segoe"/>
                <a:sym typeface="Wingdings 2" pitchFamily="18" charset="2"/>
              </a:endParaRPr>
            </a:p>
            <a:p>
              <a:pPr defTabSz="931992">
                <a:defRPr/>
              </a:pPr>
              <a:r>
                <a:rPr lang="en-US" sz="2040" kern="0" dirty="0">
                  <a:solidFill>
                    <a:schemeClr val="bg1"/>
                  </a:solidFill>
                  <a:latin typeface="Segoe"/>
                  <a:sym typeface="Wingdings 2" pitchFamily="18" charset="2"/>
                </a:rPr>
                <a:t>Same value will always hash to same distribution</a:t>
              </a:r>
            </a:p>
            <a:p>
              <a:pPr defTabSz="931992">
                <a:defRPr/>
              </a:pPr>
              <a:endParaRPr lang="en-US" sz="2040" kern="0" dirty="0">
                <a:solidFill>
                  <a:schemeClr val="bg1"/>
                </a:solidFill>
                <a:latin typeface="Segoe"/>
                <a:sym typeface="Wingdings 2" pitchFamily="18" charset="2"/>
              </a:endParaRPr>
            </a:p>
            <a:p>
              <a:pPr defTabSz="931992">
                <a:defRPr/>
              </a:pPr>
              <a:r>
                <a:rPr lang="en-US" sz="2040" kern="0" dirty="0">
                  <a:solidFill>
                    <a:schemeClr val="bg1"/>
                  </a:solidFill>
                  <a:latin typeface="Segoe"/>
                  <a:sym typeface="Wingdings 2" pitchFamily="18" charset="2"/>
                </a:rPr>
                <a:t>Single column only</a:t>
              </a:r>
            </a:p>
          </p:txBody>
        </p:sp>
        <p:sp>
          <p:nvSpPr>
            <p:cNvPr id="13" name="Rectangle 12"/>
            <p:cNvSpPr/>
            <p:nvPr/>
          </p:nvSpPr>
          <p:spPr bwMode="auto">
            <a:xfrm>
              <a:off x="8010525" y="1554481"/>
              <a:ext cx="3657600" cy="666983"/>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65445" tIns="0" rIns="165445" bIns="33091" numCol="1" spcCol="0" rtlCol="0" fromWordArt="0" anchor="ctr" anchorCtr="0" forceAA="0" compatLnSpc="1">
              <a:prstTxWarp prst="textNoShape">
                <a:avLst/>
              </a:prstTxWarp>
              <a:noAutofit/>
            </a:bodyPr>
            <a:lstStyle/>
            <a:p>
              <a:pPr algn="ctr" defTabSz="1653881" fontAlgn="base">
                <a:lnSpc>
                  <a:spcPct val="90000"/>
                </a:lnSpc>
                <a:spcBef>
                  <a:spcPct val="0"/>
                </a:spcBef>
                <a:spcAft>
                  <a:spcPct val="0"/>
                </a:spcAft>
                <a:defRPr/>
              </a:pPr>
              <a:r>
                <a:rPr lang="en-US" sz="2400" b="1" dirty="0">
                  <a:solidFill>
                    <a:schemeClr val="bg1"/>
                  </a:solidFill>
                  <a:latin typeface="Segoe"/>
                  <a:ea typeface="Segoe UI" pitchFamily="34" charset="0"/>
                  <a:cs typeface="Segoe WP Semibold" panose="020B0702040204020203" pitchFamily="34" charset="0"/>
                </a:rPr>
                <a:t>Hash</a:t>
              </a:r>
            </a:p>
          </p:txBody>
        </p:sp>
      </p:grpSp>
      <p:sp>
        <p:nvSpPr>
          <p:cNvPr id="21" name="Rectangle 20"/>
          <p:cNvSpPr/>
          <p:nvPr/>
        </p:nvSpPr>
        <p:spPr bwMode="auto">
          <a:xfrm>
            <a:off x="274639" y="4683868"/>
            <a:ext cx="3903358" cy="1932643"/>
          </a:xfrm>
          <a:prstGeom prst="rect">
            <a:avLst/>
          </a:prstGeom>
          <a:solidFill>
            <a:schemeClr val="accent3"/>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563" rIns="0" bIns="46563" numCol="1" rtlCol="0" anchor="t" anchorCtr="0" compatLnSpc="1">
            <a:prstTxWarp prst="textNoShape">
              <a:avLst/>
            </a:prstTxWarp>
          </a:bodyPr>
          <a:lstStyle/>
          <a:p>
            <a:pPr algn="ctr" defTabSz="930914" fontAlgn="base">
              <a:spcBef>
                <a:spcPct val="0"/>
              </a:spcBef>
              <a:spcAft>
                <a:spcPct val="0"/>
              </a:spcAft>
              <a:defRPr/>
            </a:pPr>
            <a:endParaRPr lang="en-US" sz="1797" kern="0" dirty="0">
              <a:solidFill>
                <a:schemeClr val="bg1"/>
              </a:solidFill>
              <a:latin typeface="Segoe UI Semilight"/>
              <a:sym typeface="Wingdings 2" pitchFamily="18" charset="2"/>
            </a:endParaRPr>
          </a:p>
          <a:p>
            <a:pPr algn="ctr" defTabSz="930914" fontAlgn="base">
              <a:spcBef>
                <a:spcPct val="0"/>
              </a:spcBef>
              <a:spcAft>
                <a:spcPct val="0"/>
              </a:spcAft>
              <a:defRPr/>
            </a:pPr>
            <a:r>
              <a:rPr lang="en-US" sz="2446" kern="0" dirty="0">
                <a:solidFill>
                  <a:schemeClr val="bg1"/>
                </a:solidFill>
                <a:latin typeface="Segoe"/>
                <a:sym typeface="Wingdings 2" pitchFamily="18" charset="2"/>
              </a:rPr>
              <a:t>Check for Data Skew, NULLS, -1</a:t>
            </a:r>
            <a:endParaRPr lang="en-US" sz="2446" dirty="0">
              <a:solidFill>
                <a:schemeClr val="bg1"/>
              </a:solidFill>
              <a:latin typeface="Segoe"/>
            </a:endParaRPr>
          </a:p>
        </p:txBody>
      </p:sp>
      <p:sp>
        <p:nvSpPr>
          <p:cNvPr id="22" name="Rectangle 21"/>
          <p:cNvSpPr/>
          <p:nvPr/>
        </p:nvSpPr>
        <p:spPr bwMode="auto">
          <a:xfrm>
            <a:off x="4287308" y="4693159"/>
            <a:ext cx="3898660" cy="1923352"/>
          </a:xfrm>
          <a:prstGeom prst="rect">
            <a:avLst/>
          </a:prstGeom>
          <a:solidFill>
            <a:schemeClr val="accent3"/>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563" rIns="0" bIns="46563" numCol="1" rtlCol="0" anchor="t" anchorCtr="0" compatLnSpc="1">
            <a:prstTxWarp prst="textNoShape">
              <a:avLst/>
            </a:prstTxWarp>
          </a:bodyPr>
          <a:lstStyle/>
          <a:p>
            <a:pPr algn="ctr" defTabSz="931992">
              <a:defRPr/>
            </a:pPr>
            <a:endParaRPr lang="en-US" sz="1797" kern="0" dirty="0">
              <a:solidFill>
                <a:schemeClr val="bg1"/>
              </a:solidFill>
              <a:latin typeface="Segoe UI Semilight"/>
              <a:sym typeface="Wingdings 2" pitchFamily="18" charset="2"/>
            </a:endParaRPr>
          </a:p>
          <a:p>
            <a:pPr algn="ctr" defTabSz="931992">
              <a:defRPr/>
            </a:pPr>
            <a:r>
              <a:rPr lang="en-US" sz="2446" kern="0" dirty="0">
                <a:solidFill>
                  <a:schemeClr val="bg1"/>
                </a:solidFill>
                <a:latin typeface="Segoe"/>
                <a:sym typeface="Wingdings 2" pitchFamily="18" charset="2"/>
              </a:rPr>
              <a:t>Will incur more data movement at query time</a:t>
            </a:r>
          </a:p>
          <a:p>
            <a:pPr algn="ctr" defTabSz="931992">
              <a:defRPr/>
            </a:pPr>
            <a:endParaRPr lang="en-US" sz="1797" kern="0" dirty="0">
              <a:solidFill>
                <a:schemeClr val="bg1"/>
              </a:solidFill>
              <a:latin typeface="Segoe UI Semilight"/>
              <a:sym typeface="Wingdings 2" pitchFamily="18" charset="2"/>
            </a:endParaRPr>
          </a:p>
          <a:p>
            <a:pPr algn="ctr" defTabSz="931992">
              <a:defRPr/>
            </a:pPr>
            <a:r>
              <a:rPr lang="en-US" sz="1797" kern="0" dirty="0">
                <a:solidFill>
                  <a:schemeClr val="bg1"/>
                </a:solidFill>
                <a:latin typeface="Segoe UI Semilight"/>
                <a:sym typeface="Wingdings 2" pitchFamily="18" charset="2"/>
              </a:rPr>
              <a:t> </a:t>
            </a:r>
            <a:endParaRPr lang="en-US" sz="1797" kern="0" dirty="0">
              <a:solidFill>
                <a:schemeClr val="bg1"/>
              </a:solidFill>
              <a:latin typeface="Segoe UI Semilight"/>
            </a:endParaRPr>
          </a:p>
        </p:txBody>
      </p:sp>
      <p:sp>
        <p:nvSpPr>
          <p:cNvPr id="23" name="Rectangle 22"/>
          <p:cNvSpPr/>
          <p:nvPr/>
        </p:nvSpPr>
        <p:spPr bwMode="auto">
          <a:xfrm>
            <a:off x="8273520" y="4683868"/>
            <a:ext cx="3890683" cy="1932644"/>
          </a:xfrm>
          <a:prstGeom prst="rect">
            <a:avLst/>
          </a:prstGeom>
          <a:solidFill>
            <a:schemeClr val="accent3"/>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46563" rIns="0" bIns="46563" numCol="1" rtlCol="0" anchor="t" anchorCtr="0" compatLnSpc="1">
            <a:prstTxWarp prst="textNoShape">
              <a:avLst/>
            </a:prstTxWarp>
          </a:bodyPr>
          <a:lstStyle/>
          <a:p>
            <a:pPr algn="ctr" defTabSz="1654385">
              <a:defRPr/>
            </a:pPr>
            <a:endParaRPr lang="en-US" sz="1631" kern="0" dirty="0">
              <a:solidFill>
                <a:schemeClr val="bg1"/>
              </a:solidFill>
              <a:latin typeface="Segoe"/>
            </a:endParaRPr>
          </a:p>
          <a:p>
            <a:pPr algn="ctr" defTabSz="1654385">
              <a:defRPr/>
            </a:pPr>
            <a:r>
              <a:rPr lang="en-US" sz="2446" kern="0" dirty="0">
                <a:solidFill>
                  <a:schemeClr val="bg1"/>
                </a:solidFill>
                <a:latin typeface="Segoe"/>
              </a:rPr>
              <a:t>Consumes more space</a:t>
            </a:r>
          </a:p>
          <a:p>
            <a:pPr algn="ctr" defTabSz="1654385">
              <a:defRPr/>
            </a:pPr>
            <a:r>
              <a:rPr lang="en-US" sz="2446" kern="0" dirty="0">
                <a:solidFill>
                  <a:schemeClr val="bg1"/>
                </a:solidFill>
                <a:latin typeface="Segoe"/>
              </a:rPr>
              <a:t>Joining two Replicated Table runs </a:t>
            </a:r>
          </a:p>
          <a:p>
            <a:pPr algn="ctr" defTabSz="1654385">
              <a:defRPr/>
            </a:pPr>
            <a:r>
              <a:rPr lang="en-US" sz="2446" kern="0" dirty="0">
                <a:solidFill>
                  <a:schemeClr val="bg1"/>
                </a:solidFill>
                <a:latin typeface="Segoe"/>
              </a:rPr>
              <a:t>on one node</a:t>
            </a:r>
          </a:p>
          <a:p>
            <a:pPr algn="ctr" defTabSz="930914" fontAlgn="base">
              <a:spcBef>
                <a:spcPct val="0"/>
              </a:spcBef>
              <a:spcAft>
                <a:spcPct val="0"/>
              </a:spcAft>
              <a:defRPr/>
            </a:pPr>
            <a:endParaRPr lang="en-US" sz="1997" dirty="0">
              <a:solidFill>
                <a:schemeClr val="bg1"/>
              </a:solidFill>
              <a:latin typeface="Segoe UI Semilight"/>
            </a:endParaRPr>
          </a:p>
        </p:txBody>
      </p:sp>
    </p:spTree>
    <p:extLst>
      <p:ext uri="{BB962C8B-B14F-4D97-AF65-F5344CB8AC3E}">
        <p14:creationId xmlns:p14="http://schemas.microsoft.com/office/powerpoint/2010/main" val="336718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 Distribution Method</a:t>
            </a:r>
          </a:p>
        </p:txBody>
      </p:sp>
      <p:sp>
        <p:nvSpPr>
          <p:cNvPr id="5" name="Freeform: Shape 4"/>
          <p:cNvSpPr/>
          <p:nvPr/>
        </p:nvSpPr>
        <p:spPr>
          <a:xfrm>
            <a:off x="284060" y="1518106"/>
            <a:ext cx="11870720" cy="559608"/>
          </a:xfrm>
          <a:custGeom>
            <a:avLst/>
            <a:gdLst>
              <a:gd name="connsiteX0" fmla="*/ 0 w 8736189"/>
              <a:gd name="connsiteY0" fmla="*/ 68641 h 411840"/>
              <a:gd name="connsiteX1" fmla="*/ 68641 w 8736189"/>
              <a:gd name="connsiteY1" fmla="*/ 0 h 411840"/>
              <a:gd name="connsiteX2" fmla="*/ 8667548 w 8736189"/>
              <a:gd name="connsiteY2" fmla="*/ 0 h 411840"/>
              <a:gd name="connsiteX3" fmla="*/ 8736189 w 8736189"/>
              <a:gd name="connsiteY3" fmla="*/ 68641 h 411840"/>
              <a:gd name="connsiteX4" fmla="*/ 8736189 w 8736189"/>
              <a:gd name="connsiteY4" fmla="*/ 343199 h 411840"/>
              <a:gd name="connsiteX5" fmla="*/ 8667548 w 8736189"/>
              <a:gd name="connsiteY5" fmla="*/ 411840 h 411840"/>
              <a:gd name="connsiteX6" fmla="*/ 68641 w 8736189"/>
              <a:gd name="connsiteY6" fmla="*/ 411840 h 411840"/>
              <a:gd name="connsiteX7" fmla="*/ 0 w 8736189"/>
              <a:gd name="connsiteY7" fmla="*/ 343199 h 411840"/>
              <a:gd name="connsiteX8" fmla="*/ 0 w 8736189"/>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6189" h="411840">
                <a:moveTo>
                  <a:pt x="0" y="68641"/>
                </a:moveTo>
                <a:cubicBezTo>
                  <a:pt x="0" y="30732"/>
                  <a:pt x="30732" y="0"/>
                  <a:pt x="68641" y="0"/>
                </a:cubicBezTo>
                <a:lnTo>
                  <a:pt x="8667548" y="0"/>
                </a:lnTo>
                <a:cubicBezTo>
                  <a:pt x="8705457" y="0"/>
                  <a:pt x="8736189" y="30732"/>
                  <a:pt x="8736189" y="68641"/>
                </a:cubicBezTo>
                <a:lnTo>
                  <a:pt x="8736189" y="343199"/>
                </a:lnTo>
                <a:cubicBezTo>
                  <a:pt x="8736189" y="381108"/>
                  <a:pt x="8705457" y="411840"/>
                  <a:pt x="8667548"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For large fact tables, best option is to Hash Distribute</a:t>
            </a:r>
          </a:p>
        </p:txBody>
      </p:sp>
      <p:sp>
        <p:nvSpPr>
          <p:cNvPr id="6" name="Freeform: Shape 5"/>
          <p:cNvSpPr/>
          <p:nvPr/>
        </p:nvSpPr>
        <p:spPr>
          <a:xfrm>
            <a:off x="284060" y="2077713"/>
            <a:ext cx="11870720" cy="607546"/>
          </a:xfrm>
          <a:custGeom>
            <a:avLst/>
            <a:gdLst>
              <a:gd name="connsiteX0" fmla="*/ 0 w 8736189"/>
              <a:gd name="connsiteY0" fmla="*/ 0 h 447120"/>
              <a:gd name="connsiteX1" fmla="*/ 8736189 w 8736189"/>
              <a:gd name="connsiteY1" fmla="*/ 0 h 447120"/>
              <a:gd name="connsiteX2" fmla="*/ 8736189 w 8736189"/>
              <a:gd name="connsiteY2" fmla="*/ 447120 h 447120"/>
              <a:gd name="connsiteX3" fmla="*/ 0 w 8736189"/>
              <a:gd name="connsiteY3" fmla="*/ 447120 h 447120"/>
              <a:gd name="connsiteX4" fmla="*/ 0 w 8736189"/>
              <a:gd name="connsiteY4" fmla="*/ 0 h 44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6189" h="447120">
                <a:moveTo>
                  <a:pt x="0" y="0"/>
                </a:moveTo>
                <a:lnTo>
                  <a:pt x="8736189" y="0"/>
                </a:lnTo>
                <a:lnTo>
                  <a:pt x="8736189" y="447120"/>
                </a:lnTo>
                <a:lnTo>
                  <a:pt x="0" y="447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6895" tIns="27611" rIns="154620" bIns="27611" numCol="1" spcCol="1270" anchor="t" anchorCtr="0">
            <a:noAutofit/>
          </a:bodyPr>
          <a:lstStyle/>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Distribute on column that is joined to other fact tables </a:t>
            </a:r>
          </a:p>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Primary or surrogate key</a:t>
            </a:r>
          </a:p>
        </p:txBody>
      </p:sp>
      <p:sp>
        <p:nvSpPr>
          <p:cNvPr id="7" name="Freeform: Shape 6"/>
          <p:cNvSpPr/>
          <p:nvPr/>
        </p:nvSpPr>
        <p:spPr>
          <a:xfrm>
            <a:off x="284060" y="2761722"/>
            <a:ext cx="11870720" cy="559608"/>
          </a:xfrm>
          <a:custGeom>
            <a:avLst/>
            <a:gdLst>
              <a:gd name="connsiteX0" fmla="*/ 0 w 8736189"/>
              <a:gd name="connsiteY0" fmla="*/ 68641 h 411840"/>
              <a:gd name="connsiteX1" fmla="*/ 68641 w 8736189"/>
              <a:gd name="connsiteY1" fmla="*/ 0 h 411840"/>
              <a:gd name="connsiteX2" fmla="*/ 8667548 w 8736189"/>
              <a:gd name="connsiteY2" fmla="*/ 0 h 411840"/>
              <a:gd name="connsiteX3" fmla="*/ 8736189 w 8736189"/>
              <a:gd name="connsiteY3" fmla="*/ 68641 h 411840"/>
              <a:gd name="connsiteX4" fmla="*/ 8736189 w 8736189"/>
              <a:gd name="connsiteY4" fmla="*/ 343199 h 411840"/>
              <a:gd name="connsiteX5" fmla="*/ 8667548 w 8736189"/>
              <a:gd name="connsiteY5" fmla="*/ 411840 h 411840"/>
              <a:gd name="connsiteX6" fmla="*/ 68641 w 8736189"/>
              <a:gd name="connsiteY6" fmla="*/ 411840 h 411840"/>
              <a:gd name="connsiteX7" fmla="*/ 0 w 8736189"/>
              <a:gd name="connsiteY7" fmla="*/ 343199 h 411840"/>
              <a:gd name="connsiteX8" fmla="*/ 0 w 8736189"/>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6189" h="411840">
                <a:moveTo>
                  <a:pt x="0" y="68641"/>
                </a:moveTo>
                <a:cubicBezTo>
                  <a:pt x="0" y="30732"/>
                  <a:pt x="30732" y="0"/>
                  <a:pt x="68641" y="0"/>
                </a:cubicBezTo>
                <a:lnTo>
                  <a:pt x="8667548" y="0"/>
                </a:lnTo>
                <a:cubicBezTo>
                  <a:pt x="8705457" y="0"/>
                  <a:pt x="8736189" y="30732"/>
                  <a:pt x="8736189" y="68641"/>
                </a:cubicBezTo>
                <a:lnTo>
                  <a:pt x="8736189" y="343199"/>
                </a:lnTo>
                <a:cubicBezTo>
                  <a:pt x="8736189" y="381108"/>
                  <a:pt x="8705457" y="411840"/>
                  <a:pt x="8667548"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However, be mindful of …</a:t>
            </a:r>
          </a:p>
        </p:txBody>
      </p:sp>
      <p:sp>
        <p:nvSpPr>
          <p:cNvPr id="8" name="Freeform: Shape 7"/>
          <p:cNvSpPr/>
          <p:nvPr/>
        </p:nvSpPr>
        <p:spPr>
          <a:xfrm>
            <a:off x="284060" y="3359561"/>
            <a:ext cx="11870720" cy="1530116"/>
          </a:xfrm>
          <a:custGeom>
            <a:avLst/>
            <a:gdLst>
              <a:gd name="connsiteX0" fmla="*/ 0 w 8736189"/>
              <a:gd name="connsiteY0" fmla="*/ 0 h 1126080"/>
              <a:gd name="connsiteX1" fmla="*/ 8736189 w 8736189"/>
              <a:gd name="connsiteY1" fmla="*/ 0 h 1126080"/>
              <a:gd name="connsiteX2" fmla="*/ 8736189 w 8736189"/>
              <a:gd name="connsiteY2" fmla="*/ 1126080 h 1126080"/>
              <a:gd name="connsiteX3" fmla="*/ 0 w 8736189"/>
              <a:gd name="connsiteY3" fmla="*/ 1126080 h 1126080"/>
              <a:gd name="connsiteX4" fmla="*/ 0 w 8736189"/>
              <a:gd name="connsiteY4" fmla="*/ 0 h 1126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36189" h="1126080">
                <a:moveTo>
                  <a:pt x="0" y="0"/>
                </a:moveTo>
                <a:lnTo>
                  <a:pt x="8736189" y="0"/>
                </a:lnTo>
                <a:lnTo>
                  <a:pt x="8736189" y="1126080"/>
                </a:lnTo>
                <a:lnTo>
                  <a:pt x="0" y="11260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76895" tIns="27611" rIns="154620" bIns="27611" numCol="1" spcCol="1270" anchor="t" anchorCtr="0">
            <a:noAutofit/>
          </a:bodyPr>
          <a:lstStyle/>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Hash column should have highly distinct values (Minimum &gt;60 distinct values)</a:t>
            </a:r>
          </a:p>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Avoid distributing on a date column </a:t>
            </a:r>
          </a:p>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Avoid distributing on column with high frequency of NULLs and default values (e.g. -1)</a:t>
            </a:r>
          </a:p>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Distribution column is NOT updatable</a:t>
            </a:r>
          </a:p>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For compatible joins use the same data types for two distributed tables </a:t>
            </a:r>
          </a:p>
        </p:txBody>
      </p:sp>
      <p:sp>
        <p:nvSpPr>
          <p:cNvPr id="9" name="Freeform: Shape 8"/>
          <p:cNvSpPr/>
          <p:nvPr/>
        </p:nvSpPr>
        <p:spPr>
          <a:xfrm>
            <a:off x="284060" y="5023487"/>
            <a:ext cx="11870720" cy="559608"/>
          </a:xfrm>
          <a:custGeom>
            <a:avLst/>
            <a:gdLst>
              <a:gd name="connsiteX0" fmla="*/ 0 w 8736189"/>
              <a:gd name="connsiteY0" fmla="*/ 68641 h 411840"/>
              <a:gd name="connsiteX1" fmla="*/ 68641 w 8736189"/>
              <a:gd name="connsiteY1" fmla="*/ 0 h 411840"/>
              <a:gd name="connsiteX2" fmla="*/ 8667548 w 8736189"/>
              <a:gd name="connsiteY2" fmla="*/ 0 h 411840"/>
              <a:gd name="connsiteX3" fmla="*/ 8736189 w 8736189"/>
              <a:gd name="connsiteY3" fmla="*/ 68641 h 411840"/>
              <a:gd name="connsiteX4" fmla="*/ 8736189 w 8736189"/>
              <a:gd name="connsiteY4" fmla="*/ 343199 h 411840"/>
              <a:gd name="connsiteX5" fmla="*/ 8667548 w 8736189"/>
              <a:gd name="connsiteY5" fmla="*/ 411840 h 411840"/>
              <a:gd name="connsiteX6" fmla="*/ 68641 w 8736189"/>
              <a:gd name="connsiteY6" fmla="*/ 411840 h 411840"/>
              <a:gd name="connsiteX7" fmla="*/ 0 w 8736189"/>
              <a:gd name="connsiteY7" fmla="*/ 343199 h 411840"/>
              <a:gd name="connsiteX8" fmla="*/ 0 w 8736189"/>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6189" h="411840">
                <a:moveTo>
                  <a:pt x="0" y="68641"/>
                </a:moveTo>
                <a:cubicBezTo>
                  <a:pt x="0" y="30732"/>
                  <a:pt x="30732" y="0"/>
                  <a:pt x="68641" y="0"/>
                </a:cubicBezTo>
                <a:lnTo>
                  <a:pt x="8667548" y="0"/>
                </a:lnTo>
                <a:cubicBezTo>
                  <a:pt x="8705457" y="0"/>
                  <a:pt x="8736189" y="30732"/>
                  <a:pt x="8736189" y="68641"/>
                </a:cubicBezTo>
                <a:lnTo>
                  <a:pt x="8736189" y="343199"/>
                </a:lnTo>
                <a:cubicBezTo>
                  <a:pt x="8736189" y="381108"/>
                  <a:pt x="8705457" y="411840"/>
                  <a:pt x="8667548"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If there are no distribution columns that make sense, then use Round Robin as last resort</a:t>
            </a:r>
          </a:p>
        </p:txBody>
      </p:sp>
    </p:spTree>
    <p:extLst>
      <p:ext uri="{BB962C8B-B14F-4D97-AF65-F5344CB8AC3E}">
        <p14:creationId xmlns:p14="http://schemas.microsoft.com/office/powerpoint/2010/main" val="59227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Dimension Table</a:t>
            </a:r>
          </a:p>
        </p:txBody>
      </p:sp>
      <p:graphicFrame>
        <p:nvGraphicFramePr>
          <p:cNvPr id="3" name="Diagram 2"/>
          <p:cNvGraphicFramePr/>
          <p:nvPr>
            <p:extLst>
              <p:ext uri="{D42A27DB-BD31-4B8C-83A1-F6EECF244321}">
                <p14:modId xmlns:p14="http://schemas.microsoft.com/office/powerpoint/2010/main" val="2546563744"/>
              </p:ext>
            </p:extLst>
          </p:nvPr>
        </p:nvGraphicFramePr>
        <p:xfrm>
          <a:off x="284060" y="1367045"/>
          <a:ext cx="11870720" cy="4978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707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4567637" y="3130054"/>
            <a:ext cx="7307794" cy="1430614"/>
          </a:xfrm>
          <a:custGeom>
            <a:avLst/>
            <a:gdLst>
              <a:gd name="connsiteX0" fmla="*/ 228512 w 1371045"/>
              <a:gd name="connsiteY0" fmla="*/ 0 h 5378128"/>
              <a:gd name="connsiteX1" fmla="*/ 1142533 w 1371045"/>
              <a:gd name="connsiteY1" fmla="*/ 0 h 5378128"/>
              <a:gd name="connsiteX2" fmla="*/ 1371045 w 1371045"/>
              <a:gd name="connsiteY2" fmla="*/ 228512 h 5378128"/>
              <a:gd name="connsiteX3" fmla="*/ 1371045 w 1371045"/>
              <a:gd name="connsiteY3" fmla="*/ 5378128 h 5378128"/>
              <a:gd name="connsiteX4" fmla="*/ 1371045 w 1371045"/>
              <a:gd name="connsiteY4" fmla="*/ 5378128 h 5378128"/>
              <a:gd name="connsiteX5" fmla="*/ 0 w 1371045"/>
              <a:gd name="connsiteY5" fmla="*/ 5378128 h 5378128"/>
              <a:gd name="connsiteX6" fmla="*/ 0 w 1371045"/>
              <a:gd name="connsiteY6" fmla="*/ 5378128 h 5378128"/>
              <a:gd name="connsiteX7" fmla="*/ 0 w 1371045"/>
              <a:gd name="connsiteY7" fmla="*/ 228512 h 5378128"/>
              <a:gd name="connsiteX8" fmla="*/ 228512 w 1371045"/>
              <a:gd name="connsiteY8" fmla="*/ 0 h 537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045" h="5378128">
                <a:moveTo>
                  <a:pt x="1371045" y="896374"/>
                </a:moveTo>
                <a:lnTo>
                  <a:pt x="1371045" y="4481754"/>
                </a:lnTo>
                <a:cubicBezTo>
                  <a:pt x="1371045" y="4976808"/>
                  <a:pt x="1344964" y="5378126"/>
                  <a:pt x="1312790" y="5378126"/>
                </a:cubicBezTo>
                <a:lnTo>
                  <a:pt x="0" y="5378126"/>
                </a:lnTo>
                <a:lnTo>
                  <a:pt x="0" y="5378126"/>
                </a:lnTo>
                <a:lnTo>
                  <a:pt x="0" y="2"/>
                </a:lnTo>
                <a:lnTo>
                  <a:pt x="0" y="2"/>
                </a:lnTo>
                <a:lnTo>
                  <a:pt x="1312790" y="2"/>
                </a:lnTo>
                <a:cubicBezTo>
                  <a:pt x="1344964" y="2"/>
                  <a:pt x="1371045" y="401320"/>
                  <a:pt x="1371045" y="896374"/>
                </a:cubicBezTo>
                <a:close/>
              </a:path>
            </a:pathLst>
          </a:custGeom>
          <a:solidFill>
            <a:schemeClr val="accent3">
              <a:alpha val="90000"/>
            </a:schemeClr>
          </a:solidFill>
          <a:ln w="10795" cap="flat" cmpd="sng" algn="ctr">
            <a:solidFill>
              <a:srgbClr val="00188F">
                <a:alpha val="90000"/>
                <a:tint val="40000"/>
                <a:hueOff val="0"/>
                <a:satOff val="0"/>
                <a:lumOff val="0"/>
                <a:alphaOff val="0"/>
              </a:srgbClr>
            </a:solidFill>
            <a:prstDash val="solid"/>
          </a:ln>
          <a:effectLst/>
        </p:spPr>
        <p:txBody>
          <a:bodyPr spcFirstLastPara="0" vert="horz" wrap="square" lIns="247454" tIns="123727" rIns="247454" bIns="123727" numCol="1" spcCol="1270" anchor="ctr" anchorCtr="0">
            <a:noAutofit/>
          </a:bodyPr>
          <a:lstStyle/>
          <a:p>
            <a:pPr marL="465996" lvl="1" defTabSz="931992">
              <a:defRPr/>
            </a:pPr>
            <a:r>
              <a:rPr lang="en-US" sz="2040" dirty="0">
                <a:solidFill>
                  <a:schemeClr val="bg1">
                    <a:lumMod val="85000"/>
                  </a:schemeClr>
                </a:solidFill>
                <a:latin typeface="Segoe UI Semilight"/>
              </a:rPr>
              <a:t>Two distribution compatible tables are joined</a:t>
            </a:r>
          </a:p>
          <a:p>
            <a:pPr marL="465996" lvl="1" defTabSz="931992">
              <a:defRPr/>
            </a:pPr>
            <a:r>
              <a:rPr lang="en-US" sz="2040" dirty="0">
                <a:solidFill>
                  <a:schemeClr val="bg1">
                    <a:lumMod val="85000"/>
                  </a:schemeClr>
                </a:solidFill>
                <a:latin typeface="Segoe UI Semilight"/>
              </a:rPr>
              <a:t>Aggregation is distribution compatible</a:t>
            </a:r>
          </a:p>
        </p:txBody>
      </p:sp>
      <p:sp>
        <p:nvSpPr>
          <p:cNvPr id="5" name="Freeform: Shape 4"/>
          <p:cNvSpPr/>
          <p:nvPr/>
        </p:nvSpPr>
        <p:spPr>
          <a:xfrm>
            <a:off x="426201" y="3130054"/>
            <a:ext cx="4110634" cy="1430614"/>
          </a:xfrm>
          <a:custGeom>
            <a:avLst/>
            <a:gdLst>
              <a:gd name="connsiteX0" fmla="*/ 0 w 3025197"/>
              <a:gd name="connsiteY0" fmla="*/ 177268 h 1063588"/>
              <a:gd name="connsiteX1" fmla="*/ 177268 w 3025197"/>
              <a:gd name="connsiteY1" fmla="*/ 0 h 1063588"/>
              <a:gd name="connsiteX2" fmla="*/ 2847929 w 3025197"/>
              <a:gd name="connsiteY2" fmla="*/ 0 h 1063588"/>
              <a:gd name="connsiteX3" fmla="*/ 3025197 w 3025197"/>
              <a:gd name="connsiteY3" fmla="*/ 177268 h 1063588"/>
              <a:gd name="connsiteX4" fmla="*/ 3025197 w 3025197"/>
              <a:gd name="connsiteY4" fmla="*/ 886320 h 1063588"/>
              <a:gd name="connsiteX5" fmla="*/ 2847929 w 3025197"/>
              <a:gd name="connsiteY5" fmla="*/ 1063588 h 1063588"/>
              <a:gd name="connsiteX6" fmla="*/ 177268 w 3025197"/>
              <a:gd name="connsiteY6" fmla="*/ 1063588 h 1063588"/>
              <a:gd name="connsiteX7" fmla="*/ 0 w 3025197"/>
              <a:gd name="connsiteY7" fmla="*/ 886320 h 1063588"/>
              <a:gd name="connsiteX8" fmla="*/ 0 w 3025197"/>
              <a:gd name="connsiteY8" fmla="*/ 177268 h 106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197" h="1063588">
                <a:moveTo>
                  <a:pt x="0" y="177268"/>
                </a:moveTo>
                <a:cubicBezTo>
                  <a:pt x="0" y="79366"/>
                  <a:pt x="79366" y="0"/>
                  <a:pt x="177268" y="0"/>
                </a:cubicBezTo>
                <a:lnTo>
                  <a:pt x="2847929" y="0"/>
                </a:lnTo>
                <a:cubicBezTo>
                  <a:pt x="2945831" y="0"/>
                  <a:pt x="3025197" y="79366"/>
                  <a:pt x="3025197" y="177268"/>
                </a:cubicBezTo>
                <a:lnTo>
                  <a:pt x="3025197" y="886320"/>
                </a:lnTo>
                <a:cubicBezTo>
                  <a:pt x="3025197" y="984222"/>
                  <a:pt x="2945831" y="1063588"/>
                  <a:pt x="2847929" y="1063588"/>
                </a:cubicBezTo>
                <a:lnTo>
                  <a:pt x="177268" y="1063588"/>
                </a:lnTo>
                <a:cubicBezTo>
                  <a:pt x="79366" y="1063588"/>
                  <a:pt x="0" y="984222"/>
                  <a:pt x="0" y="886320"/>
                </a:cubicBezTo>
                <a:lnTo>
                  <a:pt x="0" y="177268"/>
                </a:lnTo>
                <a:close/>
              </a:path>
            </a:pathLst>
          </a:custGeom>
          <a:solidFill>
            <a:schemeClr val="accent1"/>
          </a:solidFill>
          <a:ln w="10795" cap="flat" cmpd="sng" algn="ctr">
            <a:solidFill>
              <a:srgbClr val="E6E6E6">
                <a:hueOff val="0"/>
                <a:satOff val="0"/>
                <a:lumOff val="0"/>
                <a:alphaOff val="0"/>
              </a:srgbClr>
            </a:solidFill>
            <a:prstDash val="solid"/>
          </a:ln>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defRPr/>
            </a:pPr>
            <a:r>
              <a:rPr lang="en-US" sz="2040" dirty="0">
                <a:solidFill>
                  <a:srgbClr val="FFFFFF"/>
                </a:solidFill>
                <a:latin typeface="Segoe UI Semilight"/>
              </a:rPr>
              <a:t>Data Movement does not occur when</a:t>
            </a:r>
          </a:p>
        </p:txBody>
      </p:sp>
      <p:sp>
        <p:nvSpPr>
          <p:cNvPr id="8" name="Freeform: Shape 7"/>
          <p:cNvSpPr/>
          <p:nvPr/>
        </p:nvSpPr>
        <p:spPr>
          <a:xfrm>
            <a:off x="4567637" y="4892650"/>
            <a:ext cx="7307794" cy="1415660"/>
          </a:xfrm>
          <a:custGeom>
            <a:avLst/>
            <a:gdLst>
              <a:gd name="connsiteX0" fmla="*/ 282068 w 1692377"/>
              <a:gd name="connsiteY0" fmla="*/ 0 h 5378128"/>
              <a:gd name="connsiteX1" fmla="*/ 1410309 w 1692377"/>
              <a:gd name="connsiteY1" fmla="*/ 0 h 5378128"/>
              <a:gd name="connsiteX2" fmla="*/ 1692377 w 1692377"/>
              <a:gd name="connsiteY2" fmla="*/ 282068 h 5378128"/>
              <a:gd name="connsiteX3" fmla="*/ 1692377 w 1692377"/>
              <a:gd name="connsiteY3" fmla="*/ 5378128 h 5378128"/>
              <a:gd name="connsiteX4" fmla="*/ 1692377 w 1692377"/>
              <a:gd name="connsiteY4" fmla="*/ 5378128 h 5378128"/>
              <a:gd name="connsiteX5" fmla="*/ 0 w 1692377"/>
              <a:gd name="connsiteY5" fmla="*/ 5378128 h 5378128"/>
              <a:gd name="connsiteX6" fmla="*/ 0 w 1692377"/>
              <a:gd name="connsiteY6" fmla="*/ 5378128 h 5378128"/>
              <a:gd name="connsiteX7" fmla="*/ 0 w 1692377"/>
              <a:gd name="connsiteY7" fmla="*/ 282068 h 5378128"/>
              <a:gd name="connsiteX8" fmla="*/ 282068 w 1692377"/>
              <a:gd name="connsiteY8" fmla="*/ 0 h 537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2377" h="5378128">
                <a:moveTo>
                  <a:pt x="1692377" y="896372"/>
                </a:moveTo>
                <a:lnTo>
                  <a:pt x="1692377" y="4481756"/>
                </a:lnTo>
                <a:cubicBezTo>
                  <a:pt x="1692377" y="4976808"/>
                  <a:pt x="1652637" y="5378126"/>
                  <a:pt x="1603616" y="5378126"/>
                </a:cubicBezTo>
                <a:lnTo>
                  <a:pt x="0" y="5378126"/>
                </a:lnTo>
                <a:lnTo>
                  <a:pt x="0" y="5378126"/>
                </a:lnTo>
                <a:lnTo>
                  <a:pt x="0" y="2"/>
                </a:lnTo>
                <a:lnTo>
                  <a:pt x="0" y="2"/>
                </a:lnTo>
                <a:lnTo>
                  <a:pt x="1603616" y="2"/>
                </a:lnTo>
                <a:cubicBezTo>
                  <a:pt x="1652637" y="2"/>
                  <a:pt x="1692377" y="401320"/>
                  <a:pt x="1692377" y="896372"/>
                </a:cubicBezTo>
                <a:close/>
              </a:path>
            </a:pathLst>
          </a:custGeom>
          <a:solidFill>
            <a:schemeClr val="accent3">
              <a:alpha val="90000"/>
            </a:schemeClr>
          </a:solidFill>
          <a:ln w="10795" cap="flat" cmpd="sng" algn="ctr">
            <a:solidFill>
              <a:srgbClr val="00188F">
                <a:alpha val="90000"/>
                <a:tint val="40000"/>
                <a:hueOff val="0"/>
                <a:satOff val="0"/>
                <a:lumOff val="0"/>
                <a:alphaOff val="0"/>
              </a:srgbClr>
            </a:solidFill>
            <a:prstDash val="solid"/>
          </a:ln>
          <a:effectLst/>
        </p:spPr>
        <p:txBody>
          <a:bodyPr spcFirstLastPara="0" vert="horz" wrap="square" lIns="247454" tIns="123727" rIns="247454" bIns="123727" numCol="1" spcCol="1270" anchor="ctr" anchorCtr="0">
            <a:noAutofit/>
          </a:bodyPr>
          <a:lstStyle/>
          <a:p>
            <a:pPr marL="465996" lvl="1" defTabSz="931992">
              <a:defRPr/>
            </a:pPr>
            <a:r>
              <a:rPr lang="en-US" sz="2040" dirty="0">
                <a:solidFill>
                  <a:schemeClr val="bg1">
                    <a:lumMod val="85000"/>
                  </a:schemeClr>
                </a:solidFill>
                <a:latin typeface="Segoe UI Semilight"/>
              </a:rPr>
              <a:t>Two distribution incompatible tables are joined</a:t>
            </a:r>
          </a:p>
          <a:p>
            <a:pPr marL="465996" lvl="1" defTabSz="931992">
              <a:defRPr/>
            </a:pPr>
            <a:r>
              <a:rPr lang="en-US" sz="2040" dirty="0">
                <a:solidFill>
                  <a:schemeClr val="bg1">
                    <a:lumMod val="85000"/>
                  </a:schemeClr>
                </a:solidFill>
                <a:latin typeface="Segoe UI Semilight"/>
              </a:rPr>
              <a:t>Round robin tables are distribution incompatible with all tables</a:t>
            </a:r>
          </a:p>
          <a:p>
            <a:pPr marL="465996" lvl="1" defTabSz="931992">
              <a:defRPr/>
            </a:pPr>
            <a:r>
              <a:rPr lang="en-US" sz="2040" dirty="0">
                <a:solidFill>
                  <a:schemeClr val="bg1">
                    <a:lumMod val="85000"/>
                  </a:schemeClr>
                </a:solidFill>
                <a:latin typeface="Segoe UI Semilight"/>
              </a:rPr>
              <a:t>Aggregation by nature is distribution incompatible </a:t>
            </a:r>
          </a:p>
        </p:txBody>
      </p:sp>
      <p:sp>
        <p:nvSpPr>
          <p:cNvPr id="9" name="Freeform: Shape 8"/>
          <p:cNvSpPr/>
          <p:nvPr/>
        </p:nvSpPr>
        <p:spPr>
          <a:xfrm>
            <a:off x="426200" y="4892650"/>
            <a:ext cx="4110634" cy="1415660"/>
          </a:xfrm>
          <a:custGeom>
            <a:avLst/>
            <a:gdLst>
              <a:gd name="connsiteX0" fmla="*/ 0 w 3025197"/>
              <a:gd name="connsiteY0" fmla="*/ 170793 h 1024736"/>
              <a:gd name="connsiteX1" fmla="*/ 170793 w 3025197"/>
              <a:gd name="connsiteY1" fmla="*/ 0 h 1024736"/>
              <a:gd name="connsiteX2" fmla="*/ 2854404 w 3025197"/>
              <a:gd name="connsiteY2" fmla="*/ 0 h 1024736"/>
              <a:gd name="connsiteX3" fmla="*/ 3025197 w 3025197"/>
              <a:gd name="connsiteY3" fmla="*/ 170793 h 1024736"/>
              <a:gd name="connsiteX4" fmla="*/ 3025197 w 3025197"/>
              <a:gd name="connsiteY4" fmla="*/ 853943 h 1024736"/>
              <a:gd name="connsiteX5" fmla="*/ 2854404 w 3025197"/>
              <a:gd name="connsiteY5" fmla="*/ 1024736 h 1024736"/>
              <a:gd name="connsiteX6" fmla="*/ 170793 w 3025197"/>
              <a:gd name="connsiteY6" fmla="*/ 1024736 h 1024736"/>
              <a:gd name="connsiteX7" fmla="*/ 0 w 3025197"/>
              <a:gd name="connsiteY7" fmla="*/ 853943 h 1024736"/>
              <a:gd name="connsiteX8" fmla="*/ 0 w 3025197"/>
              <a:gd name="connsiteY8" fmla="*/ 170793 h 102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5197" h="1024736">
                <a:moveTo>
                  <a:pt x="0" y="170793"/>
                </a:moveTo>
                <a:cubicBezTo>
                  <a:pt x="0" y="76467"/>
                  <a:pt x="76467" y="0"/>
                  <a:pt x="170793" y="0"/>
                </a:cubicBezTo>
                <a:lnTo>
                  <a:pt x="2854404" y="0"/>
                </a:lnTo>
                <a:cubicBezTo>
                  <a:pt x="2948730" y="0"/>
                  <a:pt x="3025197" y="76467"/>
                  <a:pt x="3025197" y="170793"/>
                </a:cubicBezTo>
                <a:lnTo>
                  <a:pt x="3025197" y="853943"/>
                </a:lnTo>
                <a:cubicBezTo>
                  <a:pt x="3025197" y="948269"/>
                  <a:pt x="2948730" y="1024736"/>
                  <a:pt x="2854404" y="1024736"/>
                </a:cubicBezTo>
                <a:lnTo>
                  <a:pt x="170793" y="1024736"/>
                </a:lnTo>
                <a:cubicBezTo>
                  <a:pt x="76467" y="1024736"/>
                  <a:pt x="0" y="948269"/>
                  <a:pt x="0" y="853943"/>
                </a:cubicBezTo>
                <a:lnTo>
                  <a:pt x="0" y="170793"/>
                </a:lnTo>
                <a:close/>
              </a:path>
            </a:pathLst>
          </a:custGeom>
          <a:solidFill>
            <a:schemeClr val="accent1"/>
          </a:solidFill>
          <a:ln w="10795" cap="flat" cmpd="sng" algn="ctr">
            <a:solidFill>
              <a:srgbClr val="E6E6E6">
                <a:hueOff val="0"/>
                <a:satOff val="0"/>
                <a:lumOff val="0"/>
                <a:alphaOff val="0"/>
              </a:srgbClr>
            </a:solidFill>
            <a:prstDash val="solid"/>
          </a:ln>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defRPr/>
            </a:pPr>
            <a:r>
              <a:rPr lang="en-US" sz="2040" dirty="0">
                <a:solidFill>
                  <a:srgbClr val="FFFFFF"/>
                </a:solidFill>
                <a:latin typeface="Segoe UI Semilight"/>
              </a:rPr>
              <a:t>Data Movement does occur when</a:t>
            </a:r>
          </a:p>
        </p:txBody>
      </p:sp>
      <p:sp>
        <p:nvSpPr>
          <p:cNvPr id="6" name="Title 1"/>
          <p:cNvSpPr>
            <a:spLocks noGrp="1"/>
          </p:cNvSpPr>
          <p:nvPr>
            <p:ph type="title"/>
          </p:nvPr>
        </p:nvSpPr>
        <p:spPr/>
        <p:txBody>
          <a:bodyPr/>
          <a:lstStyle/>
          <a:p>
            <a:pPr defTabSz="930732" fontAlgn="base">
              <a:spcAft>
                <a:spcPct val="0"/>
              </a:spcAft>
            </a:pPr>
            <a:r>
              <a:rPr lang="en-US" dirty="0"/>
              <a:t>Data Movement</a:t>
            </a:r>
          </a:p>
        </p:txBody>
      </p:sp>
      <p:sp>
        <p:nvSpPr>
          <p:cNvPr id="3" name="Rectangle 2"/>
          <p:cNvSpPr/>
          <p:nvPr/>
        </p:nvSpPr>
        <p:spPr>
          <a:xfrm>
            <a:off x="426200" y="1109149"/>
            <a:ext cx="10786341" cy="1854713"/>
          </a:xfrm>
          <a:prstGeom prst="rect">
            <a:avLst/>
          </a:prstGeom>
        </p:spPr>
        <p:txBody>
          <a:bodyPr/>
          <a:lstStyle/>
          <a:p>
            <a:pPr defTabSz="931992">
              <a:defRPr/>
            </a:pPr>
            <a:r>
              <a:rPr lang="en-US" sz="3262" dirty="0">
                <a:latin typeface="Segoe UI Semilight"/>
              </a:rPr>
              <a:t>Data must be located on the same distribution to join…</a:t>
            </a:r>
          </a:p>
          <a:p>
            <a:pPr defTabSz="931992">
              <a:defRPr/>
            </a:pPr>
            <a:r>
              <a:rPr lang="en-US" sz="2718" dirty="0">
                <a:latin typeface="Segoe UI Semilight"/>
              </a:rPr>
              <a:t>Recommendation:</a:t>
            </a:r>
          </a:p>
          <a:p>
            <a:pPr marL="465996" lvl="1" defTabSz="931992">
              <a:buFontTx/>
              <a:buChar char="•"/>
              <a:defRPr/>
            </a:pPr>
            <a:r>
              <a:rPr lang="en-US" sz="2446" dirty="0">
                <a:latin typeface="Segoe UI Semilight"/>
              </a:rPr>
              <a:t>Design to minimize data movement</a:t>
            </a:r>
          </a:p>
          <a:p>
            <a:pPr marL="465996" lvl="1" defTabSz="931992">
              <a:buFontTx/>
              <a:buChar char="•"/>
              <a:defRPr/>
            </a:pPr>
            <a:r>
              <a:rPr lang="en-US" sz="2446" dirty="0">
                <a:latin typeface="Segoe UI Semilight"/>
              </a:rPr>
              <a:t>Mitigate data movement impact if unavoidable</a:t>
            </a:r>
            <a:endParaRPr lang="en-US" sz="1599" dirty="0">
              <a:latin typeface="Segoe UI Semilight"/>
            </a:endParaRPr>
          </a:p>
          <a:p>
            <a:pPr defTabSz="931992">
              <a:buFontTx/>
              <a:buChar char="•"/>
              <a:defRPr/>
            </a:pPr>
            <a:endParaRPr lang="en-US" sz="1599" dirty="0">
              <a:latin typeface="Segoe UI Semilight"/>
            </a:endParaRPr>
          </a:p>
        </p:txBody>
      </p:sp>
    </p:spTree>
    <p:extLst>
      <p:ext uri="{BB962C8B-B14F-4D97-AF65-F5344CB8AC3E}">
        <p14:creationId xmlns:p14="http://schemas.microsoft.com/office/powerpoint/2010/main" val="286006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with Indexes</a:t>
            </a:r>
          </a:p>
        </p:txBody>
      </p:sp>
      <p:grpSp>
        <p:nvGrpSpPr>
          <p:cNvPr id="4" name="Group 3"/>
          <p:cNvGrpSpPr/>
          <p:nvPr/>
        </p:nvGrpSpPr>
        <p:grpSpPr>
          <a:xfrm>
            <a:off x="8292164" y="1287462"/>
            <a:ext cx="3935457" cy="3429001"/>
            <a:chOff x="4264819" y="1750373"/>
            <a:chExt cx="3657600" cy="6655991"/>
          </a:xfrm>
          <a:solidFill>
            <a:schemeClr val="bg2">
              <a:lumMod val="20000"/>
              <a:lumOff val="80000"/>
            </a:schemeClr>
          </a:solidFill>
        </p:grpSpPr>
        <p:sp>
          <p:nvSpPr>
            <p:cNvPr id="5" name="Rectangle 4"/>
            <p:cNvSpPr/>
            <p:nvPr/>
          </p:nvSpPr>
          <p:spPr bwMode="auto">
            <a:xfrm>
              <a:off x="4264819" y="1750373"/>
              <a:ext cx="3657600" cy="1428200"/>
            </a:xfrm>
            <a:prstGeom prst="rect">
              <a:avLst/>
            </a:prstGeom>
            <a:solidFill>
              <a:schemeClr val="accent1"/>
            </a:solidFill>
            <a:ln w="25400" cap="flat" cmpd="sng" algn="ctr">
              <a:noFill/>
              <a:prstDash val="solid"/>
              <a:headEnd type="none" w="med" len="med"/>
              <a:tailEnd type="none" w="med" len="med"/>
            </a:ln>
            <a:effectLst/>
          </p:spPr>
          <p:txBody>
            <a:bodyPr rot="0" spcFirstLastPara="0" vertOverflow="overflow" horzOverflow="overflow" vert="horz" wrap="square" lIns="93099" tIns="0" rIns="93099" bIns="0" numCol="1" spcCol="0" rtlCol="0" fromWordArt="0" anchor="ctr" anchorCtr="0" forceAA="0" compatLnSpc="1">
              <a:prstTxWarp prst="textNoShape">
                <a:avLst/>
              </a:prstTxWarp>
              <a:noAutofit/>
            </a:bodyPr>
            <a:lstStyle/>
            <a:p>
              <a:pPr algn="ctr" defTabSz="1653881" fontAlgn="base">
                <a:lnSpc>
                  <a:spcPct val="90000"/>
                </a:lnSpc>
                <a:spcBef>
                  <a:spcPct val="0"/>
                </a:spcBef>
                <a:spcAft>
                  <a:spcPct val="0"/>
                </a:spcAft>
                <a:defRPr/>
              </a:pPr>
              <a:r>
                <a:rPr lang="en-US" sz="2400" dirty="0">
                  <a:solidFill>
                    <a:schemeClr val="bg1"/>
                  </a:solidFill>
                  <a:latin typeface="Segoe WP Semibold" panose="020B0702040204020203" pitchFamily="34" charset="0"/>
                  <a:ea typeface="Segoe UI" pitchFamily="34" charset="0"/>
                  <a:cs typeface="Segoe WP Semibold" panose="020B0702040204020203" pitchFamily="34" charset="0"/>
                </a:rPr>
                <a:t>Clustered Index</a:t>
              </a:r>
            </a:p>
          </p:txBody>
        </p:sp>
        <p:sp>
          <p:nvSpPr>
            <p:cNvPr id="6" name="Rectangle 5"/>
            <p:cNvSpPr/>
            <p:nvPr/>
          </p:nvSpPr>
          <p:spPr bwMode="auto">
            <a:xfrm>
              <a:off x="4264819" y="3178577"/>
              <a:ext cx="3657600" cy="5227787"/>
            </a:xfrm>
            <a:prstGeom prst="rect">
              <a:avLst/>
            </a:prstGeom>
            <a:solidFill>
              <a:schemeClr val="accent3"/>
            </a:solidFill>
            <a:ln w="9525" cap="flat" cmpd="sng" algn="ctr">
              <a:noFill/>
              <a:prstDash val="solid"/>
              <a:headEnd type="none" w="med" len="med"/>
              <a:tailEnd type="none" w="med" len="med"/>
            </a:ln>
            <a:effectLst/>
          </p:spPr>
          <p:txBody>
            <a:bodyPr vert="horz" wrap="square" lIns="93095" tIns="46549" rIns="93095" bIns="46549" numCol="1" rtlCol="0" anchor="t" anchorCtr="0" compatLnSpc="1">
              <a:prstTxWarp prst="textNoShape">
                <a:avLst/>
              </a:prstTxWarp>
            </a:bodyPr>
            <a:lstStyle/>
            <a:p>
              <a:pPr marL="387941" indent="-387941" defTabSz="1654385">
                <a:buFont typeface="Arial" panose="020B0604020202020204" pitchFamily="34" charset="0"/>
                <a:buChar char="•"/>
                <a:defRPr/>
              </a:pPr>
              <a:r>
                <a:rPr lang="en-US" sz="2000" kern="0" dirty="0">
                  <a:solidFill>
                    <a:schemeClr val="bg1">
                      <a:lumMod val="85000"/>
                    </a:schemeClr>
                  </a:solidFill>
                  <a:latin typeface="Segoe"/>
                </a:rPr>
                <a:t>Optimal for tables &lt; 60M rows</a:t>
              </a:r>
            </a:p>
            <a:p>
              <a:pPr marL="387941" indent="-387941" defTabSz="1654385">
                <a:buFont typeface="Arial" panose="020B0604020202020204" pitchFamily="34" charset="0"/>
                <a:buChar char="•"/>
                <a:defRPr/>
              </a:pPr>
              <a:r>
                <a:rPr lang="en-US" sz="2000" dirty="0">
                  <a:solidFill>
                    <a:schemeClr val="bg1">
                      <a:lumMod val="85000"/>
                    </a:schemeClr>
                  </a:solidFill>
                  <a:latin typeface="Segoe"/>
                  <a:cs typeface="Arial" pitchFamily="34" charset="0"/>
                </a:rPr>
                <a:t>Sorting operation slows down load</a:t>
              </a:r>
              <a:endParaRPr lang="en-US" sz="2000" kern="0" dirty="0">
                <a:solidFill>
                  <a:schemeClr val="bg1">
                    <a:lumMod val="85000"/>
                  </a:schemeClr>
                </a:solidFill>
                <a:latin typeface="Segoe UI Semilight"/>
              </a:endParaRPr>
            </a:p>
          </p:txBody>
        </p:sp>
      </p:grpSp>
      <p:grpSp>
        <p:nvGrpSpPr>
          <p:cNvPr id="9" name="Group 8"/>
          <p:cNvGrpSpPr/>
          <p:nvPr/>
        </p:nvGrpSpPr>
        <p:grpSpPr>
          <a:xfrm>
            <a:off x="250373" y="1287463"/>
            <a:ext cx="3987560" cy="3429000"/>
            <a:chOff x="203325" y="1215610"/>
            <a:chExt cx="2867994" cy="3590770"/>
          </a:xfrm>
          <a:solidFill>
            <a:schemeClr val="accent1">
              <a:lumMod val="40000"/>
              <a:lumOff val="60000"/>
            </a:schemeClr>
          </a:solidFill>
        </p:grpSpPr>
        <p:sp>
          <p:nvSpPr>
            <p:cNvPr id="12" name="Rectangle 11"/>
            <p:cNvSpPr/>
            <p:nvPr/>
          </p:nvSpPr>
          <p:spPr bwMode="auto">
            <a:xfrm>
              <a:off x="203326" y="1986094"/>
              <a:ext cx="2867993" cy="2820286"/>
            </a:xfrm>
            <a:prstGeom prst="rect">
              <a:avLst/>
            </a:prstGeom>
            <a:solidFill>
              <a:schemeClr val="accent3"/>
            </a:solidFill>
            <a:ln w="9525" cap="flat" cmpd="sng" algn="ctr">
              <a:noFill/>
              <a:prstDash val="solid"/>
              <a:headEnd type="none" w="med" len="med"/>
              <a:tailEnd type="none" w="med" len="med"/>
            </a:ln>
            <a:effectLst/>
          </p:spPr>
          <p:txBody>
            <a:bodyPr vert="horz" wrap="square" lIns="93095" tIns="46549" rIns="93095" bIns="46549" numCol="1" rtlCol="0" anchor="t" anchorCtr="0" compatLnSpc="1">
              <a:prstTxWarp prst="textNoShape">
                <a:avLst/>
              </a:prstTxWarp>
            </a:bodyPr>
            <a:lstStyle/>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Optimal choice for large tables</a:t>
              </a:r>
            </a:p>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Limits scans to columns in the query</a:t>
              </a:r>
            </a:p>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Optimal compression</a:t>
              </a:r>
            </a:p>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Slower to load than Heap</a:t>
              </a:r>
            </a:p>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Keep partitions large enough to compress (&gt; 1 million rows)</a:t>
              </a:r>
              <a:endParaRPr lang="en-US" sz="2000" kern="0" dirty="0">
                <a:solidFill>
                  <a:schemeClr val="bg1">
                    <a:lumMod val="85000"/>
                  </a:schemeClr>
                </a:solidFill>
                <a:latin typeface="Segoe UI Semilight"/>
              </a:endParaRPr>
            </a:p>
          </p:txBody>
        </p:sp>
        <p:sp>
          <p:nvSpPr>
            <p:cNvPr id="15" name="TextBox 14"/>
            <p:cNvSpPr txBox="1"/>
            <p:nvPr/>
          </p:nvSpPr>
          <p:spPr>
            <a:xfrm>
              <a:off x="203325" y="1215610"/>
              <a:ext cx="2867994" cy="773512"/>
            </a:xfrm>
            <a:prstGeom prst="rect">
              <a:avLst/>
            </a:prstGeom>
            <a:solidFill>
              <a:schemeClr val="accent1"/>
            </a:solidFill>
          </p:spPr>
          <p:txBody>
            <a:bodyPr wrap="square" rtlCol="0">
              <a:spAutoFit/>
            </a:bodyPr>
            <a:lstStyle/>
            <a:p>
              <a:pPr algn="ctr" defTabSz="931992">
                <a:defRPr/>
              </a:pPr>
              <a:r>
                <a:rPr lang="en-US" sz="2400" dirty="0">
                  <a:solidFill>
                    <a:schemeClr val="bg1"/>
                  </a:solidFill>
                  <a:latin typeface="Segoe WP Semibold" panose="020B0702040204020203" pitchFamily="34" charset="0"/>
                  <a:ea typeface="Segoe UI" pitchFamily="34" charset="0"/>
                  <a:cs typeface="Segoe WP Semibold" panose="020B0702040204020203" pitchFamily="34" charset="0"/>
                </a:rPr>
                <a:t>Clustered </a:t>
              </a:r>
              <a:r>
                <a:rPr lang="en-US" sz="2400" dirty="0" err="1">
                  <a:solidFill>
                    <a:schemeClr val="bg1"/>
                  </a:solidFill>
                  <a:latin typeface="Segoe WP Semibold" panose="020B0702040204020203" pitchFamily="34" charset="0"/>
                  <a:ea typeface="Segoe UI" pitchFamily="34" charset="0"/>
                  <a:cs typeface="Segoe WP Semibold" panose="020B0702040204020203" pitchFamily="34" charset="0"/>
                </a:rPr>
                <a:t>ColumnStore</a:t>
              </a:r>
              <a:br>
                <a:rPr lang="en-US" sz="2400" dirty="0">
                  <a:solidFill>
                    <a:schemeClr val="bg1"/>
                  </a:solidFill>
                  <a:latin typeface="Segoe WP Semibold" panose="020B0702040204020203" pitchFamily="34" charset="0"/>
                  <a:ea typeface="Segoe UI" pitchFamily="34" charset="0"/>
                  <a:cs typeface="Segoe WP Semibold" panose="020B0702040204020203" pitchFamily="34" charset="0"/>
                </a:rPr>
              </a:br>
              <a:r>
                <a:rPr lang="en-US" dirty="0">
                  <a:solidFill>
                    <a:schemeClr val="bg1"/>
                  </a:solidFill>
                  <a:latin typeface="Segoe WP Semibold" panose="020B0702040204020203" pitchFamily="34" charset="0"/>
                  <a:ea typeface="Segoe UI" pitchFamily="34" charset="0"/>
                  <a:cs typeface="Segoe WP Semibold" panose="020B0702040204020203" pitchFamily="34" charset="0"/>
                </a:rPr>
                <a:t>(SQL DW Default)</a:t>
              </a:r>
            </a:p>
          </p:txBody>
        </p:sp>
      </p:grpSp>
      <p:grpSp>
        <p:nvGrpSpPr>
          <p:cNvPr id="21" name="Group 20"/>
          <p:cNvGrpSpPr/>
          <p:nvPr/>
        </p:nvGrpSpPr>
        <p:grpSpPr>
          <a:xfrm>
            <a:off x="250371" y="4903675"/>
            <a:ext cx="11977249" cy="1597661"/>
            <a:chOff x="4242810" y="1763394"/>
            <a:chExt cx="3679609" cy="6351235"/>
          </a:xfrm>
          <a:solidFill>
            <a:schemeClr val="bg2">
              <a:lumMod val="20000"/>
              <a:lumOff val="80000"/>
            </a:schemeClr>
          </a:solidFill>
        </p:grpSpPr>
        <p:sp>
          <p:nvSpPr>
            <p:cNvPr id="22" name="Rectangle 21"/>
            <p:cNvSpPr/>
            <p:nvPr/>
          </p:nvSpPr>
          <p:spPr bwMode="auto">
            <a:xfrm>
              <a:off x="4242811" y="1763394"/>
              <a:ext cx="3679608" cy="2013026"/>
            </a:xfrm>
            <a:prstGeom prst="rect">
              <a:avLst/>
            </a:prstGeom>
            <a:solidFill>
              <a:schemeClr val="accent1"/>
            </a:solidFill>
            <a:ln w="25400" cap="flat" cmpd="sng" algn="ctr">
              <a:noFill/>
              <a:prstDash val="solid"/>
              <a:headEnd type="none" w="med" len="med"/>
              <a:tailEnd type="none" w="med" len="med"/>
            </a:ln>
            <a:effectLst/>
          </p:spPr>
          <p:txBody>
            <a:bodyPr rot="0" spcFirstLastPara="0" vertOverflow="overflow" horzOverflow="overflow" vert="horz" wrap="square" lIns="93099" tIns="0" rIns="93099" bIns="0" numCol="1" spcCol="0" rtlCol="0" fromWordArt="0" anchor="ctr" anchorCtr="0" forceAA="0" compatLnSpc="1">
              <a:prstTxWarp prst="textNoShape">
                <a:avLst/>
              </a:prstTxWarp>
              <a:noAutofit/>
            </a:bodyPr>
            <a:lstStyle/>
            <a:p>
              <a:pPr algn="ctr" defTabSz="1653881" fontAlgn="base">
                <a:lnSpc>
                  <a:spcPct val="90000"/>
                </a:lnSpc>
                <a:spcBef>
                  <a:spcPct val="0"/>
                </a:spcBef>
                <a:spcAft>
                  <a:spcPct val="0"/>
                </a:spcAft>
                <a:defRPr/>
              </a:pPr>
              <a:r>
                <a:rPr lang="en-US" sz="2400" dirty="0">
                  <a:solidFill>
                    <a:srgbClr val="FFFFFF"/>
                  </a:solidFill>
                  <a:latin typeface="Segoe WP Semibold" panose="020B0702040204020203" pitchFamily="34" charset="0"/>
                  <a:ea typeface="Segoe UI" pitchFamily="34" charset="0"/>
                  <a:cs typeface="Segoe WP Semibold" panose="020B0702040204020203" pitchFamily="34" charset="0"/>
                </a:rPr>
                <a:t>Non-clustered Index</a:t>
              </a:r>
            </a:p>
          </p:txBody>
        </p:sp>
        <p:sp>
          <p:nvSpPr>
            <p:cNvPr id="23" name="Rectangle 22"/>
            <p:cNvSpPr/>
            <p:nvPr/>
          </p:nvSpPr>
          <p:spPr bwMode="auto">
            <a:xfrm>
              <a:off x="4242810" y="3712746"/>
              <a:ext cx="3679609" cy="4401883"/>
            </a:xfrm>
            <a:prstGeom prst="rect">
              <a:avLst/>
            </a:prstGeom>
            <a:solidFill>
              <a:schemeClr val="accent3"/>
            </a:solidFill>
            <a:ln w="9525" cap="flat" cmpd="sng" algn="ctr">
              <a:noFill/>
              <a:prstDash val="solid"/>
              <a:headEnd type="none" w="med" len="med"/>
              <a:tailEnd type="none" w="med" len="med"/>
            </a:ln>
            <a:effectLst/>
          </p:spPr>
          <p:txBody>
            <a:bodyPr vert="horz" wrap="square" lIns="93095" tIns="46549" rIns="93095" bIns="46549" numCol="1" rtlCol="0" anchor="ctr" anchorCtr="0" compatLnSpc="1">
              <a:prstTxWarp prst="textNoShape">
                <a:avLst/>
              </a:prstTxWarp>
            </a:bodyPr>
            <a:lstStyle/>
            <a:p>
              <a:pPr marL="387941" indent="-387941" defTabSz="931992">
                <a:buFont typeface="Arial" panose="020B0604020202020204" pitchFamily="34" charset="0"/>
                <a:buChar char="•"/>
                <a:defRPr/>
              </a:pPr>
              <a:r>
                <a:rPr lang="en-US" sz="2000" b="1" kern="0" dirty="0">
                  <a:solidFill>
                    <a:schemeClr val="bg1">
                      <a:lumMod val="85000"/>
                    </a:schemeClr>
                  </a:solidFill>
                  <a:latin typeface="Segoe"/>
                  <a:sym typeface="Wingdings 2" pitchFamily="18" charset="2"/>
                </a:rPr>
                <a:t>Use sparingly, reevaluate if moving from Gen1 to Gen2</a:t>
              </a:r>
            </a:p>
            <a:p>
              <a:pPr marL="387941" indent="-387941" defTabSz="931992">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Optimize single row lookups</a:t>
              </a:r>
            </a:p>
            <a:p>
              <a:pPr marL="387941" indent="-387941" defTabSz="931992">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Will slow down load</a:t>
              </a:r>
              <a:endParaRPr lang="en-US" sz="2000" kern="0" dirty="0">
                <a:solidFill>
                  <a:schemeClr val="bg1">
                    <a:lumMod val="85000"/>
                  </a:schemeClr>
                </a:solidFill>
                <a:latin typeface="Segoe UI Semilight"/>
              </a:endParaRPr>
            </a:p>
          </p:txBody>
        </p:sp>
      </p:grpSp>
      <p:grpSp>
        <p:nvGrpSpPr>
          <p:cNvPr id="27" name="Group 26"/>
          <p:cNvGrpSpPr/>
          <p:nvPr/>
        </p:nvGrpSpPr>
        <p:grpSpPr>
          <a:xfrm>
            <a:off x="4307088" y="1287462"/>
            <a:ext cx="3935457" cy="3429000"/>
            <a:chOff x="4264819" y="1755902"/>
            <a:chExt cx="3657600" cy="6100279"/>
          </a:xfrm>
          <a:solidFill>
            <a:schemeClr val="accent1">
              <a:lumMod val="40000"/>
              <a:lumOff val="60000"/>
            </a:schemeClr>
          </a:solidFill>
        </p:grpSpPr>
        <p:sp>
          <p:nvSpPr>
            <p:cNvPr id="30" name="Rectangle 29"/>
            <p:cNvSpPr/>
            <p:nvPr/>
          </p:nvSpPr>
          <p:spPr bwMode="auto">
            <a:xfrm>
              <a:off x="4264819" y="3064861"/>
              <a:ext cx="3657600" cy="4791320"/>
            </a:xfrm>
            <a:prstGeom prst="rect">
              <a:avLst/>
            </a:prstGeom>
            <a:solidFill>
              <a:schemeClr val="accent3"/>
            </a:solidFill>
            <a:ln w="9525" cap="flat" cmpd="sng" algn="ctr">
              <a:noFill/>
              <a:prstDash val="solid"/>
              <a:headEnd type="none" w="med" len="med"/>
              <a:tailEnd type="none" w="med" len="med"/>
            </a:ln>
            <a:effectLst/>
          </p:spPr>
          <p:txBody>
            <a:bodyPr vert="horz" wrap="square" lIns="93095" tIns="46549" rIns="93095" bIns="46549" numCol="1" rtlCol="0" anchor="t" anchorCtr="0" compatLnSpc="1">
              <a:prstTxWarp prst="textNoShape">
                <a:avLst/>
              </a:prstTxWarp>
            </a:bodyPr>
            <a:lstStyle/>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Optimal choice for temporary or staging tables</a:t>
              </a:r>
            </a:p>
            <a:p>
              <a:pPr marL="387941" indent="-387941" defTabSz="1654385">
                <a:buFont typeface="Arial" panose="020B0604020202020204" pitchFamily="34" charset="0"/>
                <a:buChar char="•"/>
                <a:defRPr/>
              </a:pPr>
              <a:r>
                <a:rPr lang="en-US" sz="2000" kern="0" dirty="0">
                  <a:solidFill>
                    <a:schemeClr val="bg1">
                      <a:lumMod val="85000"/>
                    </a:schemeClr>
                  </a:solidFill>
                  <a:latin typeface="Segoe"/>
                  <a:sym typeface="Wingdings 2" pitchFamily="18" charset="2"/>
                </a:rPr>
                <a:t>Fastest load performance</a:t>
              </a:r>
              <a:endParaRPr lang="en-US" sz="2000" kern="0" dirty="0">
                <a:solidFill>
                  <a:schemeClr val="bg1">
                    <a:lumMod val="85000"/>
                  </a:schemeClr>
                </a:solidFill>
                <a:latin typeface="Segoe UI Semilight"/>
              </a:endParaRPr>
            </a:p>
          </p:txBody>
        </p:sp>
        <p:sp>
          <p:nvSpPr>
            <p:cNvPr id="31" name="Rectangle 30"/>
            <p:cNvSpPr/>
            <p:nvPr/>
          </p:nvSpPr>
          <p:spPr bwMode="auto">
            <a:xfrm>
              <a:off x="4264819" y="1755902"/>
              <a:ext cx="3657600" cy="1308963"/>
            </a:xfrm>
            <a:prstGeom prst="rect">
              <a:avLst/>
            </a:prstGeom>
            <a:solidFill>
              <a:schemeClr val="accent1"/>
            </a:solidFill>
            <a:ln w="25400" cap="flat" cmpd="sng" algn="ctr">
              <a:noFill/>
              <a:prstDash val="solid"/>
              <a:headEnd type="none" w="med" len="med"/>
              <a:tailEnd type="none" w="med" len="med"/>
            </a:ln>
            <a:effectLst/>
          </p:spPr>
          <p:txBody>
            <a:bodyPr rot="0" spcFirstLastPara="0" vertOverflow="overflow" horzOverflow="overflow" vert="horz" wrap="square" lIns="93099" tIns="0" rIns="93099" bIns="0" numCol="1" spcCol="0" rtlCol="0" fromWordArt="0" anchor="ctr" anchorCtr="0" forceAA="0" compatLnSpc="1">
              <a:prstTxWarp prst="textNoShape">
                <a:avLst/>
              </a:prstTxWarp>
              <a:noAutofit/>
            </a:bodyPr>
            <a:lstStyle/>
            <a:p>
              <a:pPr algn="ctr" defTabSz="1653881" fontAlgn="base">
                <a:lnSpc>
                  <a:spcPct val="90000"/>
                </a:lnSpc>
                <a:spcBef>
                  <a:spcPct val="0"/>
                </a:spcBef>
                <a:spcAft>
                  <a:spcPct val="0"/>
                </a:spcAft>
                <a:defRPr/>
              </a:pPr>
              <a:r>
                <a:rPr lang="en-US" sz="2400" dirty="0">
                  <a:solidFill>
                    <a:schemeClr val="bg1">
                      <a:lumMod val="85000"/>
                    </a:schemeClr>
                  </a:solidFill>
                  <a:latin typeface="Segoe WP Semibold" panose="020B0702040204020203" pitchFamily="34" charset="0"/>
                  <a:ea typeface="Segoe UI" pitchFamily="34" charset="0"/>
                  <a:cs typeface="Segoe WP Semibold" panose="020B0702040204020203" pitchFamily="34" charset="0"/>
                </a:rPr>
                <a:t>Heap</a:t>
              </a:r>
            </a:p>
          </p:txBody>
        </p:sp>
      </p:grpSp>
    </p:spTree>
    <p:extLst>
      <p:ext uri="{BB962C8B-B14F-4D97-AF65-F5344CB8AC3E}">
        <p14:creationId xmlns:p14="http://schemas.microsoft.com/office/powerpoint/2010/main" val="27102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lvl="0"/>
            <a:r>
              <a:rPr lang="en-US" dirty="0"/>
              <a:t>Cost based Query Optimizer needs statistics</a:t>
            </a:r>
          </a:p>
          <a:p>
            <a:r>
              <a:rPr lang="en-US" dirty="0"/>
              <a:t>Create statistics for all columns used in JOINs, GROUP BY, WHERE</a:t>
            </a:r>
          </a:p>
          <a:p>
            <a:r>
              <a:rPr lang="en-US" dirty="0"/>
              <a:t>Update statistics after incremental load</a:t>
            </a:r>
          </a:p>
          <a:p>
            <a:pPr lvl="0"/>
            <a:r>
              <a:rPr lang="en-US" dirty="0"/>
              <a:t>If needed, use multi-column statistics on join and group by</a:t>
            </a:r>
          </a:p>
          <a:p>
            <a:r>
              <a:rPr lang="en-US" dirty="0"/>
              <a:t>Default sampled stats are usually fine except for very large tables</a:t>
            </a:r>
          </a:p>
          <a:p>
            <a:pPr lvl="0"/>
            <a:endParaRPr lang="en-US" dirty="0"/>
          </a:p>
          <a:p>
            <a:pPr lvl="0"/>
            <a:r>
              <a:rPr lang="en-US" dirty="0"/>
              <a:t>Auto create/update statistics currently in preview</a:t>
            </a:r>
          </a:p>
          <a:p>
            <a:endParaRPr lang="en-US" dirty="0"/>
          </a:p>
        </p:txBody>
      </p:sp>
      <p:sp>
        <p:nvSpPr>
          <p:cNvPr id="2" name="Rectangle 1"/>
          <p:cNvSpPr/>
          <p:nvPr/>
        </p:nvSpPr>
        <p:spPr bwMode="auto">
          <a:xfrm>
            <a:off x="274639" y="5328115"/>
            <a:ext cx="11888850" cy="1293347"/>
          </a:xfrm>
          <a:prstGeom prst="rect">
            <a:avLst/>
          </a:prstGeom>
          <a:solidFill>
            <a:schemeClr val="accent5">
              <a:lumMod val="20000"/>
              <a:lumOff val="80000"/>
            </a:schemeClr>
          </a:solidFill>
          <a:ln w="3175">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563" rIns="0" bIns="46563" numCol="1" rtlCol="0" anchor="ctr" anchorCtr="0" compatLnSpc="1">
            <a:prstTxWarp prst="textNoShape">
              <a:avLst/>
            </a:prstTxWarp>
          </a:bodyPr>
          <a:lstStyle/>
          <a:p>
            <a:pPr algn="ctr" defTabSz="930914" fontAlgn="base">
              <a:spcBef>
                <a:spcPct val="0"/>
              </a:spcBef>
              <a:spcAft>
                <a:spcPct val="0"/>
              </a:spcAft>
              <a:defRPr/>
            </a:pPr>
            <a:r>
              <a:rPr lang="en-US" sz="2396" dirty="0">
                <a:solidFill>
                  <a:srgbClr val="333333"/>
                </a:solidFill>
                <a:latin typeface="Consolas" panose="020B0609020204030204" pitchFamily="49" charset="0"/>
              </a:rPr>
              <a:t>create statistics </a:t>
            </a:r>
            <a:r>
              <a:rPr lang="en-US" sz="2396" dirty="0" err="1">
                <a:solidFill>
                  <a:srgbClr val="333333"/>
                </a:solidFill>
                <a:latin typeface="Consolas" panose="020B0609020204030204" pitchFamily="49" charset="0"/>
              </a:rPr>
              <a:t>l_orderkey</a:t>
            </a:r>
            <a:r>
              <a:rPr lang="en-US" sz="2396" dirty="0">
                <a:solidFill>
                  <a:srgbClr val="333333"/>
                </a:solidFill>
                <a:latin typeface="Consolas" panose="020B0609020204030204" pitchFamily="49" charset="0"/>
              </a:rPr>
              <a:t> on [</a:t>
            </a:r>
            <a:r>
              <a:rPr lang="en-US" sz="2396" dirty="0" err="1">
                <a:solidFill>
                  <a:srgbClr val="333333"/>
                </a:solidFill>
                <a:latin typeface="Consolas" panose="020B0609020204030204" pitchFamily="49" charset="0"/>
              </a:rPr>
              <a:t>dbo.lineitem</a:t>
            </a:r>
            <a:r>
              <a:rPr lang="en-US" sz="2396" dirty="0">
                <a:solidFill>
                  <a:srgbClr val="333333"/>
                </a:solidFill>
                <a:latin typeface="Consolas" panose="020B0609020204030204" pitchFamily="49" charset="0"/>
              </a:rPr>
              <a:t>] (</a:t>
            </a:r>
            <a:r>
              <a:rPr lang="en-US" sz="2396" dirty="0" err="1">
                <a:solidFill>
                  <a:srgbClr val="333333"/>
                </a:solidFill>
                <a:latin typeface="Consolas" panose="020B0609020204030204" pitchFamily="49" charset="0"/>
              </a:rPr>
              <a:t>l_orderkey</a:t>
            </a:r>
            <a:r>
              <a:rPr lang="en-US" sz="2396" dirty="0">
                <a:solidFill>
                  <a:srgbClr val="333333"/>
                </a:solidFill>
                <a:latin typeface="Consolas" panose="020B0609020204030204" pitchFamily="49" charset="0"/>
              </a:rPr>
              <a:t>);</a:t>
            </a:r>
          </a:p>
          <a:p>
            <a:pPr algn="ctr" defTabSz="930914" fontAlgn="base">
              <a:spcBef>
                <a:spcPct val="0"/>
              </a:spcBef>
              <a:spcAft>
                <a:spcPct val="0"/>
              </a:spcAft>
              <a:defRPr/>
            </a:pPr>
            <a:r>
              <a:rPr lang="en-US" sz="2396" dirty="0">
                <a:solidFill>
                  <a:srgbClr val="333333"/>
                </a:solidFill>
                <a:latin typeface="Consolas" panose="020B0609020204030204" pitchFamily="49" charset="0"/>
              </a:rPr>
              <a:t>select * from </a:t>
            </a:r>
            <a:r>
              <a:rPr lang="en-US" sz="2396" dirty="0" err="1">
                <a:solidFill>
                  <a:srgbClr val="333333"/>
                </a:solidFill>
                <a:latin typeface="Consolas" panose="020B0609020204030204" pitchFamily="49" charset="0"/>
              </a:rPr>
              <a:t>sys.stats</a:t>
            </a:r>
            <a:r>
              <a:rPr lang="en-US" sz="2396" dirty="0">
                <a:solidFill>
                  <a:srgbClr val="333333"/>
                </a:solidFill>
                <a:latin typeface="Consolas" panose="020B0609020204030204" pitchFamily="49" charset="0"/>
              </a:rPr>
              <a:t> where name = ‘</a:t>
            </a:r>
            <a:r>
              <a:rPr lang="en-US" sz="2396" dirty="0" err="1">
                <a:solidFill>
                  <a:srgbClr val="333333"/>
                </a:solidFill>
                <a:latin typeface="Consolas" panose="020B0609020204030204" pitchFamily="49" charset="0"/>
              </a:rPr>
              <a:t>l_orderkey</a:t>
            </a:r>
            <a:r>
              <a:rPr lang="en-US" sz="2396" dirty="0">
                <a:solidFill>
                  <a:srgbClr val="333333"/>
                </a:solidFill>
                <a:latin typeface="Consolas" panose="020B0609020204030204" pitchFamily="49" charset="0"/>
              </a:rPr>
              <a:t>’;</a:t>
            </a:r>
          </a:p>
          <a:p>
            <a:pPr algn="ctr" defTabSz="930914" fontAlgn="base">
              <a:spcBef>
                <a:spcPct val="0"/>
              </a:spcBef>
              <a:spcAft>
                <a:spcPct val="0"/>
              </a:spcAft>
              <a:defRPr/>
            </a:pPr>
            <a:r>
              <a:rPr lang="en-US" sz="2396" dirty="0" err="1">
                <a:solidFill>
                  <a:srgbClr val="333333"/>
                </a:solidFill>
                <a:latin typeface="Consolas" panose="020B0609020204030204" pitchFamily="49" charset="0"/>
              </a:rPr>
              <a:t>dbcc</a:t>
            </a:r>
            <a:r>
              <a:rPr lang="en-US" sz="2396" dirty="0">
                <a:solidFill>
                  <a:srgbClr val="333333"/>
                </a:solidFill>
                <a:latin typeface="Consolas" panose="020B0609020204030204" pitchFamily="49" charset="0"/>
              </a:rPr>
              <a:t> </a:t>
            </a:r>
            <a:r>
              <a:rPr lang="en-US" sz="2396" dirty="0" err="1">
                <a:solidFill>
                  <a:srgbClr val="333333"/>
                </a:solidFill>
                <a:latin typeface="Consolas" panose="020B0609020204030204" pitchFamily="49" charset="0"/>
              </a:rPr>
              <a:t>show_statistics</a:t>
            </a:r>
            <a:r>
              <a:rPr lang="en-US" sz="2396" dirty="0">
                <a:solidFill>
                  <a:srgbClr val="333333"/>
                </a:solidFill>
                <a:latin typeface="Consolas" panose="020B0609020204030204" pitchFamily="49" charset="0"/>
              </a:rPr>
              <a:t> ("</a:t>
            </a:r>
            <a:r>
              <a:rPr lang="en-US" sz="2396" dirty="0" err="1">
                <a:solidFill>
                  <a:srgbClr val="333333"/>
                </a:solidFill>
                <a:latin typeface="Consolas" panose="020B0609020204030204" pitchFamily="49" charset="0"/>
              </a:rPr>
              <a:t>lineitem</a:t>
            </a:r>
            <a:r>
              <a:rPr lang="en-US" sz="2396" dirty="0">
                <a:solidFill>
                  <a:srgbClr val="333333"/>
                </a:solidFill>
                <a:latin typeface="Consolas" panose="020B0609020204030204" pitchFamily="49" charset="0"/>
              </a:rPr>
              <a:t>","</a:t>
            </a:r>
            <a:r>
              <a:rPr lang="en-US" sz="2396" dirty="0" err="1">
                <a:solidFill>
                  <a:srgbClr val="333333"/>
                </a:solidFill>
                <a:latin typeface="Consolas" panose="020B0609020204030204" pitchFamily="49" charset="0"/>
              </a:rPr>
              <a:t>l_orderkey</a:t>
            </a:r>
            <a:r>
              <a:rPr lang="en-US" sz="2396" dirty="0">
                <a:solidFill>
                  <a:srgbClr val="333333"/>
                </a:solidFill>
                <a:latin typeface="Consolas" panose="020B0609020204030204" pitchFamily="49" charset="0"/>
              </a:rPr>
              <a:t>");</a:t>
            </a:r>
          </a:p>
        </p:txBody>
      </p:sp>
      <p:sp>
        <p:nvSpPr>
          <p:cNvPr id="5" name="Title 1"/>
          <p:cNvSpPr>
            <a:spLocks noGrp="1"/>
          </p:cNvSpPr>
          <p:nvPr>
            <p:ph type="title"/>
          </p:nvPr>
        </p:nvSpPr>
        <p:spPr/>
        <p:txBody>
          <a:bodyPr/>
          <a:lstStyle/>
          <a:p>
            <a:r>
              <a:rPr lang="en-US" dirty="0"/>
              <a:t>Statistics</a:t>
            </a:r>
          </a:p>
        </p:txBody>
      </p:sp>
    </p:spTree>
    <p:extLst>
      <p:ext uri="{BB962C8B-B14F-4D97-AF65-F5344CB8AC3E}">
        <p14:creationId xmlns:p14="http://schemas.microsoft.com/office/powerpoint/2010/main" val="268905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4" name="Freeform: Shape 3"/>
          <p:cNvSpPr/>
          <p:nvPr/>
        </p:nvSpPr>
        <p:spPr>
          <a:xfrm>
            <a:off x="627053" y="1440069"/>
            <a:ext cx="10945914" cy="559608"/>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Partition on date column for archiving purposes</a:t>
            </a:r>
          </a:p>
        </p:txBody>
      </p:sp>
      <p:sp>
        <p:nvSpPr>
          <p:cNvPr id="6" name="Freeform: Shape 5"/>
          <p:cNvSpPr/>
          <p:nvPr/>
        </p:nvSpPr>
        <p:spPr>
          <a:xfrm>
            <a:off x="627053" y="1999678"/>
            <a:ext cx="10945914" cy="360027"/>
          </a:xfrm>
          <a:custGeom>
            <a:avLst/>
            <a:gdLst>
              <a:gd name="connsiteX0" fmla="*/ 0 w 8055583"/>
              <a:gd name="connsiteY0" fmla="*/ 0 h 264960"/>
              <a:gd name="connsiteX1" fmla="*/ 8055583 w 8055583"/>
              <a:gd name="connsiteY1" fmla="*/ 0 h 264960"/>
              <a:gd name="connsiteX2" fmla="*/ 8055583 w 8055583"/>
              <a:gd name="connsiteY2" fmla="*/ 264960 h 264960"/>
              <a:gd name="connsiteX3" fmla="*/ 0 w 8055583"/>
              <a:gd name="connsiteY3" fmla="*/ 264960 h 264960"/>
              <a:gd name="connsiteX4" fmla="*/ 0 w 8055583"/>
              <a:gd name="connsiteY4" fmla="*/ 0 h 2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583" h="264960">
                <a:moveTo>
                  <a:pt x="0" y="0"/>
                </a:moveTo>
                <a:lnTo>
                  <a:pt x="8055583" y="0"/>
                </a:lnTo>
                <a:lnTo>
                  <a:pt x="8055583" y="264960"/>
                </a:lnTo>
                <a:lnTo>
                  <a:pt x="0" y="264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7533" tIns="27611" rIns="154620" bIns="27611" numCol="1" spcCol="1270" anchor="t" anchorCtr="0">
            <a:noAutofit/>
          </a:bodyPr>
          <a:lstStyle/>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Improves performance by partition elimination</a:t>
            </a:r>
          </a:p>
        </p:txBody>
      </p:sp>
      <p:sp>
        <p:nvSpPr>
          <p:cNvPr id="7" name="Freeform: Shape 6"/>
          <p:cNvSpPr/>
          <p:nvPr/>
        </p:nvSpPr>
        <p:spPr>
          <a:xfrm>
            <a:off x="627053" y="2359705"/>
            <a:ext cx="10945914" cy="559608"/>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Partition Granularity depends on your workload</a:t>
            </a:r>
          </a:p>
        </p:txBody>
      </p:sp>
      <p:sp>
        <p:nvSpPr>
          <p:cNvPr id="8" name="Freeform: Shape 7"/>
          <p:cNvSpPr/>
          <p:nvPr/>
        </p:nvSpPr>
        <p:spPr>
          <a:xfrm>
            <a:off x="627053" y="2919314"/>
            <a:ext cx="10945914" cy="607546"/>
          </a:xfrm>
          <a:custGeom>
            <a:avLst/>
            <a:gdLst>
              <a:gd name="connsiteX0" fmla="*/ 0 w 8055583"/>
              <a:gd name="connsiteY0" fmla="*/ 0 h 447120"/>
              <a:gd name="connsiteX1" fmla="*/ 8055583 w 8055583"/>
              <a:gd name="connsiteY1" fmla="*/ 0 h 447120"/>
              <a:gd name="connsiteX2" fmla="*/ 8055583 w 8055583"/>
              <a:gd name="connsiteY2" fmla="*/ 447120 h 447120"/>
              <a:gd name="connsiteX3" fmla="*/ 0 w 8055583"/>
              <a:gd name="connsiteY3" fmla="*/ 447120 h 447120"/>
              <a:gd name="connsiteX4" fmla="*/ 0 w 8055583"/>
              <a:gd name="connsiteY4" fmla="*/ 0 h 44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583" h="447120">
                <a:moveTo>
                  <a:pt x="0" y="0"/>
                </a:moveTo>
                <a:lnTo>
                  <a:pt x="8055583" y="0"/>
                </a:lnTo>
                <a:lnTo>
                  <a:pt x="8055583" y="447120"/>
                </a:lnTo>
                <a:lnTo>
                  <a:pt x="0" y="447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7533" tIns="27611" rIns="154620" bIns="27611" numCol="1" spcCol="1270" anchor="t" anchorCtr="0">
            <a:noAutofit/>
          </a:bodyPr>
          <a:lstStyle/>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Reload, re-process</a:t>
            </a:r>
          </a:p>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At least 1 million rows per distribution/partition</a:t>
            </a:r>
          </a:p>
        </p:txBody>
      </p:sp>
      <p:sp>
        <p:nvSpPr>
          <p:cNvPr id="9" name="Freeform: Shape 8"/>
          <p:cNvSpPr/>
          <p:nvPr/>
        </p:nvSpPr>
        <p:spPr>
          <a:xfrm>
            <a:off x="627053" y="3526860"/>
            <a:ext cx="10945914" cy="559608"/>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Optimize load performance through partition switching</a:t>
            </a:r>
          </a:p>
        </p:txBody>
      </p:sp>
      <p:sp>
        <p:nvSpPr>
          <p:cNvPr id="10" name="Freeform: Shape 9"/>
          <p:cNvSpPr/>
          <p:nvPr/>
        </p:nvSpPr>
        <p:spPr>
          <a:xfrm>
            <a:off x="627053" y="4149080"/>
            <a:ext cx="10945914" cy="559608"/>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Considers different grain partitions if you have hot/cold data in different tables</a:t>
            </a:r>
          </a:p>
        </p:txBody>
      </p:sp>
      <p:sp>
        <p:nvSpPr>
          <p:cNvPr id="11" name="Freeform: Shape 10"/>
          <p:cNvSpPr/>
          <p:nvPr/>
        </p:nvSpPr>
        <p:spPr>
          <a:xfrm>
            <a:off x="627053" y="4708689"/>
            <a:ext cx="10945914" cy="360027"/>
          </a:xfrm>
          <a:custGeom>
            <a:avLst/>
            <a:gdLst>
              <a:gd name="connsiteX0" fmla="*/ 0 w 8055583"/>
              <a:gd name="connsiteY0" fmla="*/ 0 h 264960"/>
              <a:gd name="connsiteX1" fmla="*/ 8055583 w 8055583"/>
              <a:gd name="connsiteY1" fmla="*/ 0 h 264960"/>
              <a:gd name="connsiteX2" fmla="*/ 8055583 w 8055583"/>
              <a:gd name="connsiteY2" fmla="*/ 264960 h 264960"/>
              <a:gd name="connsiteX3" fmla="*/ 0 w 8055583"/>
              <a:gd name="connsiteY3" fmla="*/ 264960 h 264960"/>
              <a:gd name="connsiteX4" fmla="*/ 0 w 8055583"/>
              <a:gd name="connsiteY4" fmla="*/ 0 h 264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5583" h="264960">
                <a:moveTo>
                  <a:pt x="0" y="0"/>
                </a:moveTo>
                <a:lnTo>
                  <a:pt x="8055583" y="0"/>
                </a:lnTo>
                <a:lnTo>
                  <a:pt x="8055583" y="264960"/>
                </a:lnTo>
                <a:lnTo>
                  <a:pt x="0" y="2649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7533" tIns="27611" rIns="154620" bIns="27611" numCol="1" spcCol="1270" anchor="t" anchorCtr="0">
            <a:noAutofit/>
          </a:bodyPr>
          <a:lstStyle/>
          <a:p>
            <a:pPr marL="155312" lvl="1" indent="-155312" defTabSz="724788">
              <a:lnSpc>
                <a:spcPct val="90000"/>
              </a:lnSpc>
              <a:spcBef>
                <a:spcPct val="0"/>
              </a:spcBef>
              <a:spcAft>
                <a:spcPct val="20000"/>
              </a:spcAft>
              <a:buFontTx/>
              <a:buChar char="•"/>
              <a:defRPr/>
            </a:pPr>
            <a:r>
              <a:rPr lang="en-US" sz="1902" dirty="0">
                <a:solidFill>
                  <a:schemeClr val="tx1"/>
                </a:solidFill>
                <a:latin typeface="Segoe UI Semilight"/>
              </a:rPr>
              <a:t>Example: Hot data daily, cold data monthly</a:t>
            </a:r>
          </a:p>
        </p:txBody>
      </p:sp>
      <p:sp>
        <p:nvSpPr>
          <p:cNvPr id="12" name="Freeform: Shape 11"/>
          <p:cNvSpPr/>
          <p:nvPr/>
        </p:nvSpPr>
        <p:spPr>
          <a:xfrm>
            <a:off x="627053" y="5068715"/>
            <a:ext cx="10945914" cy="559608"/>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Keep the number of partitions “reasonable” as there is overhead</a:t>
            </a:r>
          </a:p>
        </p:txBody>
      </p:sp>
      <p:sp>
        <p:nvSpPr>
          <p:cNvPr id="13" name="Freeform: Shape 12"/>
          <p:cNvSpPr/>
          <p:nvPr/>
        </p:nvSpPr>
        <p:spPr>
          <a:xfrm>
            <a:off x="627053" y="5690936"/>
            <a:ext cx="10945914" cy="559608"/>
          </a:xfrm>
          <a:custGeom>
            <a:avLst/>
            <a:gdLst>
              <a:gd name="connsiteX0" fmla="*/ 0 w 8055583"/>
              <a:gd name="connsiteY0" fmla="*/ 68641 h 411840"/>
              <a:gd name="connsiteX1" fmla="*/ 68641 w 8055583"/>
              <a:gd name="connsiteY1" fmla="*/ 0 h 411840"/>
              <a:gd name="connsiteX2" fmla="*/ 7986942 w 8055583"/>
              <a:gd name="connsiteY2" fmla="*/ 0 h 411840"/>
              <a:gd name="connsiteX3" fmla="*/ 8055583 w 8055583"/>
              <a:gd name="connsiteY3" fmla="*/ 68641 h 411840"/>
              <a:gd name="connsiteX4" fmla="*/ 8055583 w 8055583"/>
              <a:gd name="connsiteY4" fmla="*/ 343199 h 411840"/>
              <a:gd name="connsiteX5" fmla="*/ 7986942 w 8055583"/>
              <a:gd name="connsiteY5" fmla="*/ 411840 h 411840"/>
              <a:gd name="connsiteX6" fmla="*/ 68641 w 8055583"/>
              <a:gd name="connsiteY6" fmla="*/ 411840 h 411840"/>
              <a:gd name="connsiteX7" fmla="*/ 0 w 8055583"/>
              <a:gd name="connsiteY7" fmla="*/ 343199 h 411840"/>
              <a:gd name="connsiteX8" fmla="*/ 0 w 8055583"/>
              <a:gd name="connsiteY8" fmla="*/ 68641 h 41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55583" h="411840">
                <a:moveTo>
                  <a:pt x="0" y="68641"/>
                </a:moveTo>
                <a:cubicBezTo>
                  <a:pt x="0" y="30732"/>
                  <a:pt x="30732" y="0"/>
                  <a:pt x="68641" y="0"/>
                </a:cubicBezTo>
                <a:lnTo>
                  <a:pt x="7986942" y="0"/>
                </a:lnTo>
                <a:cubicBezTo>
                  <a:pt x="8024851" y="0"/>
                  <a:pt x="8055583" y="30732"/>
                  <a:pt x="8055583" y="68641"/>
                </a:cubicBezTo>
                <a:lnTo>
                  <a:pt x="8055583" y="343199"/>
                </a:lnTo>
                <a:cubicBezTo>
                  <a:pt x="8055583" y="381108"/>
                  <a:pt x="8024851" y="411840"/>
                  <a:pt x="7986942" y="411840"/>
                </a:cubicBezTo>
                <a:lnTo>
                  <a:pt x="68641" y="411840"/>
                </a:lnTo>
                <a:cubicBezTo>
                  <a:pt x="30732" y="411840"/>
                  <a:pt x="0" y="381108"/>
                  <a:pt x="0" y="343199"/>
                </a:cubicBezTo>
                <a:lnTo>
                  <a:pt x="0" y="6864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Re-indexing by partition when needed</a:t>
            </a:r>
          </a:p>
        </p:txBody>
      </p:sp>
    </p:spTree>
    <p:extLst>
      <p:ext uri="{BB962C8B-B14F-4D97-AF65-F5344CB8AC3E}">
        <p14:creationId xmlns:p14="http://schemas.microsoft.com/office/powerpoint/2010/main" val="139035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begin</a:t>
            </a:r>
          </a:p>
        </p:txBody>
      </p:sp>
      <p:sp>
        <p:nvSpPr>
          <p:cNvPr id="3" name="Text Placeholder 2"/>
          <p:cNvSpPr>
            <a:spLocks noGrp="1"/>
          </p:cNvSpPr>
          <p:nvPr>
            <p:ph type="body" sz="quarter" idx="10"/>
          </p:nvPr>
        </p:nvSpPr>
        <p:spPr>
          <a:xfrm>
            <a:off x="274702" y="1135063"/>
            <a:ext cx="11888787" cy="5367623"/>
          </a:xfrm>
        </p:spPr>
        <p:txBody>
          <a:bodyPr/>
          <a:lstStyle/>
          <a:p>
            <a:r>
              <a:rPr lang="en-US" sz="3200" dirty="0"/>
              <a:t>Goals</a:t>
            </a:r>
          </a:p>
          <a:p>
            <a:pPr lvl="1"/>
            <a:r>
              <a:rPr lang="en-US" sz="2400" dirty="0"/>
              <a:t>Azure SQL Data Warehouse architecture reminder</a:t>
            </a:r>
          </a:p>
          <a:p>
            <a:pPr lvl="1"/>
            <a:r>
              <a:rPr lang="en-US" sz="2400" dirty="0"/>
              <a:t>Top “few” key performance influencers and guidance</a:t>
            </a:r>
          </a:p>
          <a:p>
            <a:pPr lvl="1"/>
            <a:endParaRPr lang="en-US" sz="2400" dirty="0"/>
          </a:p>
          <a:p>
            <a:r>
              <a:rPr lang="en-US" sz="3200" dirty="0"/>
              <a:t>Non-goals (but feel free to ask questions)</a:t>
            </a:r>
          </a:p>
          <a:p>
            <a:pPr lvl="1"/>
            <a:r>
              <a:rPr lang="en-US" sz="2400" dirty="0"/>
              <a:t>Make you a SQL DW expert</a:t>
            </a:r>
          </a:p>
          <a:p>
            <a:pPr lvl="1"/>
            <a:r>
              <a:rPr lang="en-US" sz="2400" dirty="0"/>
              <a:t>Give you a SQL DW performance magic wand</a:t>
            </a:r>
          </a:p>
          <a:p>
            <a:pPr lvl="1"/>
            <a:r>
              <a:rPr lang="en-US" sz="2400" dirty="0"/>
              <a:t>Every detail about SQL DW or SQL DW performance</a:t>
            </a:r>
          </a:p>
          <a:p>
            <a:pPr lvl="1"/>
            <a:r>
              <a:rPr lang="en-US" sz="2400" dirty="0"/>
              <a:t>Read every bullet in every slide</a:t>
            </a:r>
          </a:p>
          <a:p>
            <a:pPr lvl="1"/>
            <a:endParaRPr lang="en-US" sz="2400" dirty="0"/>
          </a:p>
          <a:p>
            <a:r>
              <a:rPr lang="en-US" sz="3200" dirty="0"/>
              <a:t>Pre-requisites</a:t>
            </a:r>
          </a:p>
          <a:p>
            <a:pPr lvl="1"/>
            <a:r>
              <a:rPr lang="en-US" sz="2400" dirty="0"/>
              <a:t>Working knowledge of SQL Data Warehouse</a:t>
            </a:r>
            <a:endParaRPr lang="en-US" sz="3200" dirty="0"/>
          </a:p>
        </p:txBody>
      </p:sp>
    </p:spTree>
    <p:extLst>
      <p:ext uri="{BB962C8B-B14F-4D97-AF65-F5344CB8AC3E}">
        <p14:creationId xmlns:p14="http://schemas.microsoft.com/office/powerpoint/2010/main" val="1841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Row Store &amp; Column Store</a:t>
            </a:r>
          </a:p>
        </p:txBody>
      </p:sp>
      <p:grpSp>
        <p:nvGrpSpPr>
          <p:cNvPr id="12" name="Group 11"/>
          <p:cNvGrpSpPr/>
          <p:nvPr/>
        </p:nvGrpSpPr>
        <p:grpSpPr>
          <a:xfrm>
            <a:off x="885556" y="1355787"/>
            <a:ext cx="4892368" cy="4892368"/>
            <a:chOff x="300507" y="995966"/>
            <a:chExt cx="3600000" cy="3600000"/>
          </a:xfrm>
        </p:grpSpPr>
        <p:sp>
          <p:nvSpPr>
            <p:cNvPr id="3" name="Rectangle 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 name="Rectangle 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 name="Rectangle 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7" name="Rectangle 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8" name="Rectangle 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9" name="Rectangle 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0" name="Rectangle 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grpSp>
        <p:nvGrpSpPr>
          <p:cNvPr id="13" name="Group 12"/>
          <p:cNvGrpSpPr/>
          <p:nvPr/>
        </p:nvGrpSpPr>
        <p:grpSpPr>
          <a:xfrm rot="5400000">
            <a:off x="6658551" y="1355787"/>
            <a:ext cx="4892368" cy="4892368"/>
            <a:chOff x="300507" y="995966"/>
            <a:chExt cx="3600000" cy="3600000"/>
          </a:xfrm>
        </p:grpSpPr>
        <p:sp>
          <p:nvSpPr>
            <p:cNvPr id="14" name="Rectangle 1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5" name="Rectangle 14"/>
            <p:cNvSpPr/>
            <p:nvPr/>
          </p:nvSpPr>
          <p:spPr>
            <a:xfrm>
              <a:off x="660507" y="1212451"/>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 name="Rectangle 15"/>
            <p:cNvSpPr/>
            <p:nvPr/>
          </p:nvSpPr>
          <p:spPr>
            <a:xfrm>
              <a:off x="660507" y="1772900"/>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 name="Rectangle 16"/>
            <p:cNvSpPr/>
            <p:nvPr/>
          </p:nvSpPr>
          <p:spPr>
            <a:xfrm>
              <a:off x="660507" y="2333349"/>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 name="Rectangle 17"/>
            <p:cNvSpPr/>
            <p:nvPr/>
          </p:nvSpPr>
          <p:spPr>
            <a:xfrm>
              <a:off x="660507" y="2893798"/>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 name="Rectangle 18"/>
            <p:cNvSpPr/>
            <p:nvPr/>
          </p:nvSpPr>
          <p:spPr>
            <a:xfrm>
              <a:off x="660507" y="3454247"/>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 name="Rectangle 19"/>
            <p:cNvSpPr/>
            <p:nvPr/>
          </p:nvSpPr>
          <p:spPr>
            <a:xfrm>
              <a:off x="660507" y="4014694"/>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pic>
        <p:nvPicPr>
          <p:cNvPr id="21" name="Picture 20" descr="Green tick - simple by Kliponius - A simple green tick"/>
          <p:cNvPicPr>
            <a:picLocks noChangeAspect="1"/>
          </p:cNvPicPr>
          <p:nvPr/>
        </p:nvPicPr>
        <p:blipFill>
          <a:blip r:embed="rId3">
            <a:biLevel thresh="75000"/>
          </a:blip>
          <a:stretch>
            <a:fillRect/>
          </a:stretch>
        </p:blipFill>
        <p:spPr>
          <a:xfrm>
            <a:off x="10250454" y="4566035"/>
            <a:ext cx="1761405" cy="2015914"/>
          </a:xfrm>
          <a:prstGeom prst="rect">
            <a:avLst/>
          </a:prstGeom>
        </p:spPr>
      </p:pic>
    </p:spTree>
    <p:extLst>
      <p:ext uri="{BB962C8B-B14F-4D97-AF65-F5344CB8AC3E}">
        <p14:creationId xmlns:p14="http://schemas.microsoft.com/office/powerpoint/2010/main" val="157372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Row Store &amp; Column Store &amp; Partitioning</a:t>
            </a:r>
          </a:p>
        </p:txBody>
      </p:sp>
      <p:grpSp>
        <p:nvGrpSpPr>
          <p:cNvPr id="12" name="Group 11"/>
          <p:cNvGrpSpPr/>
          <p:nvPr/>
        </p:nvGrpSpPr>
        <p:grpSpPr>
          <a:xfrm>
            <a:off x="885556" y="1355787"/>
            <a:ext cx="4892368" cy="4892368"/>
            <a:chOff x="300507" y="995966"/>
            <a:chExt cx="3600000" cy="3600000"/>
          </a:xfrm>
        </p:grpSpPr>
        <p:sp>
          <p:nvSpPr>
            <p:cNvPr id="3" name="Rectangle 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 name="Rectangle 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 name="Rectangle 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7" name="Rectangle 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8" name="Rectangle 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9" name="Rectangle 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0" name="Rectangle 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grpSp>
        <p:nvGrpSpPr>
          <p:cNvPr id="13" name="Group 12"/>
          <p:cNvGrpSpPr/>
          <p:nvPr/>
        </p:nvGrpSpPr>
        <p:grpSpPr>
          <a:xfrm rot="5400000">
            <a:off x="6658551" y="1355787"/>
            <a:ext cx="4892368" cy="4892368"/>
            <a:chOff x="300507" y="995966"/>
            <a:chExt cx="3600000" cy="3600000"/>
          </a:xfrm>
        </p:grpSpPr>
        <p:sp>
          <p:nvSpPr>
            <p:cNvPr id="14" name="Rectangle 1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5" name="Rectangle 14"/>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 name="Rectangle 15"/>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 name="Rectangle 16"/>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 name="Rectangle 17"/>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 name="Rectangle 18"/>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 name="Rectangle 19"/>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 name="Rectangle 20"/>
          <p:cNvSpPr/>
          <p:nvPr/>
        </p:nvSpPr>
        <p:spPr>
          <a:xfrm rot="5400000">
            <a:off x="10437027" y="4265376"/>
            <a:ext cx="1150142" cy="48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 name="Rectangle 21"/>
          <p:cNvSpPr/>
          <p:nvPr/>
        </p:nvSpPr>
        <p:spPr>
          <a:xfrm rot="5400000">
            <a:off x="9255327" y="4685431"/>
            <a:ext cx="1990252" cy="48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 name="Rectangle 22"/>
          <p:cNvSpPr/>
          <p:nvPr/>
        </p:nvSpPr>
        <p:spPr>
          <a:xfrm rot="5400000">
            <a:off x="8616196" y="4562914"/>
            <a:ext cx="1745221" cy="48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 name="Rectangle 23"/>
          <p:cNvSpPr/>
          <p:nvPr/>
        </p:nvSpPr>
        <p:spPr>
          <a:xfrm rot="5400000">
            <a:off x="8516721" y="3900744"/>
            <a:ext cx="420882" cy="48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 name="Rectangle 24"/>
          <p:cNvSpPr/>
          <p:nvPr/>
        </p:nvSpPr>
        <p:spPr>
          <a:xfrm rot="5400000">
            <a:off x="7437593" y="4218226"/>
            <a:ext cx="1055847" cy="48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 name="Rectangle 25"/>
          <p:cNvSpPr/>
          <p:nvPr/>
        </p:nvSpPr>
        <p:spPr>
          <a:xfrm rot="5400000">
            <a:off x="6768821" y="4125357"/>
            <a:ext cx="870106" cy="4892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1" name="Straight Connector 10"/>
          <p:cNvCxnSpPr/>
          <p:nvPr/>
        </p:nvCxnSpPr>
        <p:spPr>
          <a:xfrm>
            <a:off x="6487578" y="3881951"/>
            <a:ext cx="5234834"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a:off x="708911" y="3881951"/>
            <a:ext cx="5234834"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68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1" name="Group 3100"/>
          <p:cNvGrpSpPr>
            <a:grpSpLocks noChangeAspect="1"/>
          </p:cNvGrpSpPr>
          <p:nvPr/>
        </p:nvGrpSpPr>
        <p:grpSpPr>
          <a:xfrm>
            <a:off x="676815" y="2291190"/>
            <a:ext cx="5205480" cy="2832293"/>
            <a:chOff x="-170263" y="1738898"/>
            <a:chExt cx="4788000" cy="2605142"/>
          </a:xfrm>
        </p:grpSpPr>
        <p:grpSp>
          <p:nvGrpSpPr>
            <p:cNvPr id="2593" name="Group 2592"/>
            <p:cNvGrpSpPr/>
            <p:nvPr/>
          </p:nvGrpSpPr>
          <p:grpSpPr>
            <a:xfrm>
              <a:off x="-170263" y="3984040"/>
              <a:ext cx="4788000" cy="360000"/>
              <a:chOff x="3902208" y="1850608"/>
              <a:chExt cx="4788000" cy="360000"/>
            </a:xfrm>
          </p:grpSpPr>
          <p:grpSp>
            <p:nvGrpSpPr>
              <p:cNvPr id="4" name="Group 3"/>
              <p:cNvGrpSpPr>
                <a:grpSpLocks noChangeAspect="1"/>
              </p:cNvGrpSpPr>
              <p:nvPr/>
            </p:nvGrpSpPr>
            <p:grpSpPr>
              <a:xfrm>
                <a:off x="3902208" y="1850608"/>
                <a:ext cx="385200" cy="360000"/>
                <a:chOff x="518018" y="995966"/>
                <a:chExt cx="3852000" cy="3600000"/>
              </a:xfrm>
            </p:grpSpPr>
            <p:grpSp>
              <p:nvGrpSpPr>
                <p:cNvPr id="12" name="Group 11"/>
                <p:cNvGrpSpPr/>
                <p:nvPr/>
              </p:nvGrpSpPr>
              <p:grpSpPr>
                <a:xfrm>
                  <a:off x="648000" y="995966"/>
                  <a:ext cx="3600000" cy="3600000"/>
                  <a:chOff x="300507" y="995966"/>
                  <a:chExt cx="3600000" cy="3600000"/>
                </a:xfrm>
              </p:grpSpPr>
              <p:sp>
                <p:nvSpPr>
                  <p:cNvPr id="3" name="Rectangle 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 name="Rectangle 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 name="Rectangle 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7" name="Rectangle 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8" name="Rectangle 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9" name="Rectangle 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0" name="Rectangle 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 name="Straight Connector 26"/>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53" name="Group 2452"/>
              <p:cNvGrpSpPr>
                <a:grpSpLocks noChangeAspect="1"/>
              </p:cNvGrpSpPr>
              <p:nvPr/>
            </p:nvGrpSpPr>
            <p:grpSpPr>
              <a:xfrm>
                <a:off x="4391408" y="1850608"/>
                <a:ext cx="385200" cy="360000"/>
                <a:chOff x="518018" y="995966"/>
                <a:chExt cx="3852000" cy="3600000"/>
              </a:xfrm>
            </p:grpSpPr>
            <p:grpSp>
              <p:nvGrpSpPr>
                <p:cNvPr id="2454" name="Group 2453"/>
                <p:cNvGrpSpPr/>
                <p:nvPr/>
              </p:nvGrpSpPr>
              <p:grpSpPr>
                <a:xfrm>
                  <a:off x="648000" y="995966"/>
                  <a:ext cx="3600000" cy="3600000"/>
                  <a:chOff x="300507" y="995966"/>
                  <a:chExt cx="3600000" cy="3600000"/>
                </a:xfrm>
              </p:grpSpPr>
              <p:sp>
                <p:nvSpPr>
                  <p:cNvPr id="2456" name="Rectangle 245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57" name="Rectangle 245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58" name="Rectangle 245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59" name="Rectangle 245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60" name="Rectangle 245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61" name="Rectangle 246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62" name="Rectangle 246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455" name="Straight Connector 245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63" name="Group 2462"/>
              <p:cNvGrpSpPr>
                <a:grpSpLocks noChangeAspect="1"/>
              </p:cNvGrpSpPr>
              <p:nvPr/>
            </p:nvGrpSpPr>
            <p:grpSpPr>
              <a:xfrm>
                <a:off x="4880608" y="1850608"/>
                <a:ext cx="385200" cy="360000"/>
                <a:chOff x="518018" y="995966"/>
                <a:chExt cx="3852000" cy="3600000"/>
              </a:xfrm>
            </p:grpSpPr>
            <p:grpSp>
              <p:nvGrpSpPr>
                <p:cNvPr id="2464" name="Group 2463"/>
                <p:cNvGrpSpPr/>
                <p:nvPr/>
              </p:nvGrpSpPr>
              <p:grpSpPr>
                <a:xfrm>
                  <a:off x="648000" y="995966"/>
                  <a:ext cx="3600000" cy="3600000"/>
                  <a:chOff x="300507" y="995966"/>
                  <a:chExt cx="3600000" cy="3600000"/>
                </a:xfrm>
              </p:grpSpPr>
              <p:sp>
                <p:nvSpPr>
                  <p:cNvPr id="2466" name="Rectangle 246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67" name="Rectangle 246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68" name="Rectangle 246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69" name="Rectangle 246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70" name="Rectangle 246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71" name="Rectangle 247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72" name="Rectangle 247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465" name="Straight Connector 246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73" name="Group 2472"/>
              <p:cNvGrpSpPr>
                <a:grpSpLocks noChangeAspect="1"/>
              </p:cNvGrpSpPr>
              <p:nvPr/>
            </p:nvGrpSpPr>
            <p:grpSpPr>
              <a:xfrm>
                <a:off x="5369808" y="1850608"/>
                <a:ext cx="385200" cy="360000"/>
                <a:chOff x="518018" y="995966"/>
                <a:chExt cx="3852000" cy="3600000"/>
              </a:xfrm>
            </p:grpSpPr>
            <p:grpSp>
              <p:nvGrpSpPr>
                <p:cNvPr id="2474" name="Group 2473"/>
                <p:cNvGrpSpPr/>
                <p:nvPr/>
              </p:nvGrpSpPr>
              <p:grpSpPr>
                <a:xfrm>
                  <a:off x="648000" y="995966"/>
                  <a:ext cx="3600000" cy="3600000"/>
                  <a:chOff x="300507" y="995966"/>
                  <a:chExt cx="3600000" cy="3600000"/>
                </a:xfrm>
              </p:grpSpPr>
              <p:sp>
                <p:nvSpPr>
                  <p:cNvPr id="2476" name="Rectangle 247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77" name="Rectangle 247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78" name="Rectangle 247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79" name="Rectangle 247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80" name="Rectangle 247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81" name="Rectangle 248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82" name="Rectangle 248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475" name="Straight Connector 247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83" name="Group 2482"/>
              <p:cNvGrpSpPr>
                <a:grpSpLocks noChangeAspect="1"/>
              </p:cNvGrpSpPr>
              <p:nvPr/>
            </p:nvGrpSpPr>
            <p:grpSpPr>
              <a:xfrm>
                <a:off x="5859008" y="1850608"/>
                <a:ext cx="385200" cy="360000"/>
                <a:chOff x="518018" y="995966"/>
                <a:chExt cx="3852000" cy="3600000"/>
              </a:xfrm>
            </p:grpSpPr>
            <p:grpSp>
              <p:nvGrpSpPr>
                <p:cNvPr id="2484" name="Group 2483"/>
                <p:cNvGrpSpPr/>
                <p:nvPr/>
              </p:nvGrpSpPr>
              <p:grpSpPr>
                <a:xfrm>
                  <a:off x="648000" y="995966"/>
                  <a:ext cx="3600000" cy="3600000"/>
                  <a:chOff x="300507" y="995966"/>
                  <a:chExt cx="3600000" cy="3600000"/>
                </a:xfrm>
              </p:grpSpPr>
              <p:sp>
                <p:nvSpPr>
                  <p:cNvPr id="2486" name="Rectangle 248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87" name="Rectangle 248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88" name="Rectangle 248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89" name="Rectangle 248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90" name="Rectangle 248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91" name="Rectangle 249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92" name="Rectangle 249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485" name="Straight Connector 248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493" name="Group 2492"/>
              <p:cNvGrpSpPr>
                <a:grpSpLocks noChangeAspect="1"/>
              </p:cNvGrpSpPr>
              <p:nvPr/>
            </p:nvGrpSpPr>
            <p:grpSpPr>
              <a:xfrm>
                <a:off x="6348208" y="1850608"/>
                <a:ext cx="385200" cy="360000"/>
                <a:chOff x="518018" y="995966"/>
                <a:chExt cx="3852000" cy="3600000"/>
              </a:xfrm>
            </p:grpSpPr>
            <p:grpSp>
              <p:nvGrpSpPr>
                <p:cNvPr id="2494" name="Group 2493"/>
                <p:cNvGrpSpPr/>
                <p:nvPr/>
              </p:nvGrpSpPr>
              <p:grpSpPr>
                <a:xfrm>
                  <a:off x="648000" y="995966"/>
                  <a:ext cx="3600000" cy="3600000"/>
                  <a:chOff x="300507" y="995966"/>
                  <a:chExt cx="3600000" cy="3600000"/>
                </a:xfrm>
              </p:grpSpPr>
              <p:sp>
                <p:nvSpPr>
                  <p:cNvPr id="2496" name="Rectangle 249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97" name="Rectangle 249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98" name="Rectangle 249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99" name="Rectangle 249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00" name="Rectangle 249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01" name="Rectangle 250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02" name="Rectangle 250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495" name="Straight Connector 249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03" name="Group 2502"/>
              <p:cNvGrpSpPr>
                <a:grpSpLocks noChangeAspect="1"/>
              </p:cNvGrpSpPr>
              <p:nvPr/>
            </p:nvGrpSpPr>
            <p:grpSpPr>
              <a:xfrm>
                <a:off x="6837408" y="1850608"/>
                <a:ext cx="385200" cy="360000"/>
                <a:chOff x="518018" y="995966"/>
                <a:chExt cx="3852000" cy="3600000"/>
              </a:xfrm>
            </p:grpSpPr>
            <p:grpSp>
              <p:nvGrpSpPr>
                <p:cNvPr id="2504" name="Group 2503"/>
                <p:cNvGrpSpPr/>
                <p:nvPr/>
              </p:nvGrpSpPr>
              <p:grpSpPr>
                <a:xfrm>
                  <a:off x="648000" y="995966"/>
                  <a:ext cx="3600000" cy="3600000"/>
                  <a:chOff x="300507" y="995966"/>
                  <a:chExt cx="3600000" cy="3600000"/>
                </a:xfrm>
              </p:grpSpPr>
              <p:sp>
                <p:nvSpPr>
                  <p:cNvPr id="2506" name="Rectangle 250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507" name="Rectangle 250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08" name="Rectangle 250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09" name="Rectangle 250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10" name="Rectangle 250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11" name="Rectangle 251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12" name="Rectangle 251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505" name="Straight Connector 250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13" name="Group 2512"/>
              <p:cNvGrpSpPr>
                <a:grpSpLocks noChangeAspect="1"/>
              </p:cNvGrpSpPr>
              <p:nvPr/>
            </p:nvGrpSpPr>
            <p:grpSpPr>
              <a:xfrm>
                <a:off x="7326608" y="1850608"/>
                <a:ext cx="385200" cy="360000"/>
                <a:chOff x="518018" y="995966"/>
                <a:chExt cx="3852000" cy="3600000"/>
              </a:xfrm>
            </p:grpSpPr>
            <p:grpSp>
              <p:nvGrpSpPr>
                <p:cNvPr id="2514" name="Group 2513"/>
                <p:cNvGrpSpPr/>
                <p:nvPr/>
              </p:nvGrpSpPr>
              <p:grpSpPr>
                <a:xfrm>
                  <a:off x="648000" y="995966"/>
                  <a:ext cx="3600000" cy="3600000"/>
                  <a:chOff x="300507" y="995966"/>
                  <a:chExt cx="3600000" cy="3600000"/>
                </a:xfrm>
              </p:grpSpPr>
              <p:sp>
                <p:nvSpPr>
                  <p:cNvPr id="2516" name="Rectangle 251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517" name="Rectangle 251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18" name="Rectangle 251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19" name="Rectangle 251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20" name="Rectangle 251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21" name="Rectangle 252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22" name="Rectangle 252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515" name="Straight Connector 251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23" name="Group 2522"/>
              <p:cNvGrpSpPr>
                <a:grpSpLocks noChangeAspect="1"/>
              </p:cNvGrpSpPr>
              <p:nvPr/>
            </p:nvGrpSpPr>
            <p:grpSpPr>
              <a:xfrm>
                <a:off x="7815808" y="1850608"/>
                <a:ext cx="385200" cy="360000"/>
                <a:chOff x="518018" y="995966"/>
                <a:chExt cx="3852000" cy="3600000"/>
              </a:xfrm>
            </p:grpSpPr>
            <p:grpSp>
              <p:nvGrpSpPr>
                <p:cNvPr id="2524" name="Group 2523"/>
                <p:cNvGrpSpPr/>
                <p:nvPr/>
              </p:nvGrpSpPr>
              <p:grpSpPr>
                <a:xfrm>
                  <a:off x="648000" y="995966"/>
                  <a:ext cx="3600000" cy="3600000"/>
                  <a:chOff x="300507" y="995966"/>
                  <a:chExt cx="3600000" cy="3600000"/>
                </a:xfrm>
              </p:grpSpPr>
              <p:sp>
                <p:nvSpPr>
                  <p:cNvPr id="2526" name="Rectangle 252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527" name="Rectangle 252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28" name="Rectangle 252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29" name="Rectangle 252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30" name="Rectangle 252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31" name="Rectangle 253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32" name="Rectangle 253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525" name="Straight Connector 252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33" name="Group 2532"/>
              <p:cNvGrpSpPr>
                <a:grpSpLocks noChangeAspect="1"/>
              </p:cNvGrpSpPr>
              <p:nvPr/>
            </p:nvGrpSpPr>
            <p:grpSpPr>
              <a:xfrm>
                <a:off x="8305008" y="1850608"/>
                <a:ext cx="385200" cy="360000"/>
                <a:chOff x="518018" y="995966"/>
                <a:chExt cx="3852000" cy="3600000"/>
              </a:xfrm>
            </p:grpSpPr>
            <p:grpSp>
              <p:nvGrpSpPr>
                <p:cNvPr id="2534" name="Group 2533"/>
                <p:cNvGrpSpPr/>
                <p:nvPr/>
              </p:nvGrpSpPr>
              <p:grpSpPr>
                <a:xfrm>
                  <a:off x="648000" y="995966"/>
                  <a:ext cx="3600000" cy="3600000"/>
                  <a:chOff x="300507" y="995966"/>
                  <a:chExt cx="3600000" cy="3600000"/>
                </a:xfrm>
              </p:grpSpPr>
              <p:sp>
                <p:nvSpPr>
                  <p:cNvPr id="2536" name="Rectangle 253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537" name="Rectangle 253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38" name="Rectangle 253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39" name="Rectangle 253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40" name="Rectangle 253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41" name="Rectangle 254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542" name="Rectangle 254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535" name="Straight Connector 253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594" name="Group 2593"/>
            <p:cNvGrpSpPr/>
            <p:nvPr/>
          </p:nvGrpSpPr>
          <p:grpSpPr>
            <a:xfrm>
              <a:off x="-170263" y="3535010"/>
              <a:ext cx="4788000" cy="360000"/>
              <a:chOff x="3902208" y="1850608"/>
              <a:chExt cx="4788000" cy="360000"/>
            </a:xfrm>
          </p:grpSpPr>
          <p:grpSp>
            <p:nvGrpSpPr>
              <p:cNvPr id="2595" name="Group 2594"/>
              <p:cNvGrpSpPr>
                <a:grpSpLocks noChangeAspect="1"/>
              </p:cNvGrpSpPr>
              <p:nvPr/>
            </p:nvGrpSpPr>
            <p:grpSpPr>
              <a:xfrm>
                <a:off x="3902208" y="1850608"/>
                <a:ext cx="385200" cy="360000"/>
                <a:chOff x="518018" y="995966"/>
                <a:chExt cx="3852000" cy="3600000"/>
              </a:xfrm>
            </p:grpSpPr>
            <p:grpSp>
              <p:nvGrpSpPr>
                <p:cNvPr id="2686" name="Group 2685"/>
                <p:cNvGrpSpPr/>
                <p:nvPr/>
              </p:nvGrpSpPr>
              <p:grpSpPr>
                <a:xfrm>
                  <a:off x="648000" y="995966"/>
                  <a:ext cx="3600000" cy="3600000"/>
                  <a:chOff x="300507" y="995966"/>
                  <a:chExt cx="3600000" cy="3600000"/>
                </a:xfrm>
              </p:grpSpPr>
              <p:sp>
                <p:nvSpPr>
                  <p:cNvPr id="2688" name="Rectangle 268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89" name="Rectangle 2688"/>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90" name="Rectangle 2689"/>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91" name="Rectangle 2690"/>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92" name="Rectangle 2691"/>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93" name="Rectangle 2692"/>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94" name="Rectangle 2693"/>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87" name="Straight Connector 2686"/>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96" name="Group 2595"/>
              <p:cNvGrpSpPr>
                <a:grpSpLocks noChangeAspect="1"/>
              </p:cNvGrpSpPr>
              <p:nvPr/>
            </p:nvGrpSpPr>
            <p:grpSpPr>
              <a:xfrm>
                <a:off x="4391408" y="1850608"/>
                <a:ext cx="385200" cy="360000"/>
                <a:chOff x="518018" y="995966"/>
                <a:chExt cx="3852000" cy="3600000"/>
              </a:xfrm>
            </p:grpSpPr>
            <p:grpSp>
              <p:nvGrpSpPr>
                <p:cNvPr id="2677" name="Group 2676"/>
                <p:cNvGrpSpPr/>
                <p:nvPr/>
              </p:nvGrpSpPr>
              <p:grpSpPr>
                <a:xfrm>
                  <a:off x="648000" y="995966"/>
                  <a:ext cx="3600000" cy="3600000"/>
                  <a:chOff x="300507" y="995966"/>
                  <a:chExt cx="3600000" cy="3600000"/>
                </a:xfrm>
              </p:grpSpPr>
              <p:sp>
                <p:nvSpPr>
                  <p:cNvPr id="2679" name="Rectangle 267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80" name="Rectangle 2679"/>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81" name="Rectangle 2680"/>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82" name="Rectangle 2681"/>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83" name="Rectangle 2682"/>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84" name="Rectangle 2683"/>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85" name="Rectangle 2684"/>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78" name="Straight Connector 2677"/>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97" name="Group 2596"/>
              <p:cNvGrpSpPr>
                <a:grpSpLocks noChangeAspect="1"/>
              </p:cNvGrpSpPr>
              <p:nvPr/>
            </p:nvGrpSpPr>
            <p:grpSpPr>
              <a:xfrm>
                <a:off x="4880608" y="1850608"/>
                <a:ext cx="385200" cy="360000"/>
                <a:chOff x="518018" y="995966"/>
                <a:chExt cx="3852000" cy="3600000"/>
              </a:xfrm>
            </p:grpSpPr>
            <p:grpSp>
              <p:nvGrpSpPr>
                <p:cNvPr id="2668" name="Group 2667"/>
                <p:cNvGrpSpPr/>
                <p:nvPr/>
              </p:nvGrpSpPr>
              <p:grpSpPr>
                <a:xfrm>
                  <a:off x="648000" y="995966"/>
                  <a:ext cx="3600000" cy="3600000"/>
                  <a:chOff x="300507" y="995966"/>
                  <a:chExt cx="3600000" cy="3600000"/>
                </a:xfrm>
              </p:grpSpPr>
              <p:sp>
                <p:nvSpPr>
                  <p:cNvPr id="2670" name="Rectangle 266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71" name="Rectangle 2670"/>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72" name="Rectangle 2671"/>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73" name="Rectangle 2672"/>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74" name="Rectangle 2673"/>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75" name="Rectangle 2674"/>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76" name="Rectangle 2675"/>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69" name="Straight Connector 2668"/>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98" name="Group 2597"/>
              <p:cNvGrpSpPr>
                <a:grpSpLocks noChangeAspect="1"/>
              </p:cNvGrpSpPr>
              <p:nvPr/>
            </p:nvGrpSpPr>
            <p:grpSpPr>
              <a:xfrm>
                <a:off x="5369808" y="1850608"/>
                <a:ext cx="385200" cy="360000"/>
                <a:chOff x="518018" y="995966"/>
                <a:chExt cx="3852000" cy="3600000"/>
              </a:xfrm>
            </p:grpSpPr>
            <p:grpSp>
              <p:nvGrpSpPr>
                <p:cNvPr id="2659" name="Group 2658"/>
                <p:cNvGrpSpPr/>
                <p:nvPr/>
              </p:nvGrpSpPr>
              <p:grpSpPr>
                <a:xfrm>
                  <a:off x="648000" y="995966"/>
                  <a:ext cx="3600000" cy="3600000"/>
                  <a:chOff x="300507" y="995966"/>
                  <a:chExt cx="3600000" cy="3600000"/>
                </a:xfrm>
              </p:grpSpPr>
              <p:sp>
                <p:nvSpPr>
                  <p:cNvPr id="2661" name="Rectangle 266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62" name="Rectangle 2661"/>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63" name="Rectangle 2662"/>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64" name="Rectangle 2663"/>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65" name="Rectangle 2664"/>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66" name="Rectangle 2665"/>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67" name="Rectangle 2666"/>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60" name="Straight Connector 2659"/>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599" name="Group 2598"/>
              <p:cNvGrpSpPr>
                <a:grpSpLocks noChangeAspect="1"/>
              </p:cNvGrpSpPr>
              <p:nvPr/>
            </p:nvGrpSpPr>
            <p:grpSpPr>
              <a:xfrm>
                <a:off x="5859008" y="1850608"/>
                <a:ext cx="385200" cy="360000"/>
                <a:chOff x="518018" y="995966"/>
                <a:chExt cx="3852000" cy="3600000"/>
              </a:xfrm>
            </p:grpSpPr>
            <p:grpSp>
              <p:nvGrpSpPr>
                <p:cNvPr id="2650" name="Group 2649"/>
                <p:cNvGrpSpPr/>
                <p:nvPr/>
              </p:nvGrpSpPr>
              <p:grpSpPr>
                <a:xfrm>
                  <a:off x="648000" y="995966"/>
                  <a:ext cx="3600000" cy="3600000"/>
                  <a:chOff x="300507" y="995966"/>
                  <a:chExt cx="3600000" cy="3600000"/>
                </a:xfrm>
              </p:grpSpPr>
              <p:sp>
                <p:nvSpPr>
                  <p:cNvPr id="2652" name="Rectangle 265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53" name="Rectangle 2652"/>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54" name="Rectangle 2653"/>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55" name="Rectangle 2654"/>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56" name="Rectangle 2655"/>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57" name="Rectangle 2656"/>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58" name="Rectangle 2657"/>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51" name="Straight Connector 2650"/>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00" name="Group 2599"/>
              <p:cNvGrpSpPr>
                <a:grpSpLocks noChangeAspect="1"/>
              </p:cNvGrpSpPr>
              <p:nvPr/>
            </p:nvGrpSpPr>
            <p:grpSpPr>
              <a:xfrm>
                <a:off x="6348208" y="1850608"/>
                <a:ext cx="385200" cy="360000"/>
                <a:chOff x="518018" y="995966"/>
                <a:chExt cx="3852000" cy="3600000"/>
              </a:xfrm>
            </p:grpSpPr>
            <p:grpSp>
              <p:nvGrpSpPr>
                <p:cNvPr id="2641" name="Group 2640"/>
                <p:cNvGrpSpPr/>
                <p:nvPr/>
              </p:nvGrpSpPr>
              <p:grpSpPr>
                <a:xfrm>
                  <a:off x="648000" y="995966"/>
                  <a:ext cx="3600000" cy="3600000"/>
                  <a:chOff x="300507" y="995966"/>
                  <a:chExt cx="3600000" cy="3600000"/>
                </a:xfrm>
              </p:grpSpPr>
              <p:sp>
                <p:nvSpPr>
                  <p:cNvPr id="2643" name="Rectangle 264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44" name="Rectangle 2643"/>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45" name="Rectangle 2644"/>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46" name="Rectangle 2645"/>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47" name="Rectangle 2646"/>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48" name="Rectangle 2647"/>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49" name="Rectangle 2648"/>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42" name="Straight Connector 2641"/>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01" name="Group 2600"/>
              <p:cNvGrpSpPr>
                <a:grpSpLocks noChangeAspect="1"/>
              </p:cNvGrpSpPr>
              <p:nvPr/>
            </p:nvGrpSpPr>
            <p:grpSpPr>
              <a:xfrm>
                <a:off x="6837408" y="1850608"/>
                <a:ext cx="385200" cy="360000"/>
                <a:chOff x="518018" y="995966"/>
                <a:chExt cx="3852000" cy="3600000"/>
              </a:xfrm>
            </p:grpSpPr>
            <p:grpSp>
              <p:nvGrpSpPr>
                <p:cNvPr id="2632" name="Group 2631"/>
                <p:cNvGrpSpPr/>
                <p:nvPr/>
              </p:nvGrpSpPr>
              <p:grpSpPr>
                <a:xfrm>
                  <a:off x="648000" y="995966"/>
                  <a:ext cx="3600000" cy="3600000"/>
                  <a:chOff x="300507" y="995966"/>
                  <a:chExt cx="3600000" cy="3600000"/>
                </a:xfrm>
              </p:grpSpPr>
              <p:sp>
                <p:nvSpPr>
                  <p:cNvPr id="2634" name="Rectangle 263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35" name="Rectangle 263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36" name="Rectangle 263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37" name="Rectangle 263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38" name="Rectangle 263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39" name="Rectangle 263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40" name="Rectangle 263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33" name="Straight Connector 2632"/>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02" name="Group 2601"/>
              <p:cNvGrpSpPr>
                <a:grpSpLocks noChangeAspect="1"/>
              </p:cNvGrpSpPr>
              <p:nvPr/>
            </p:nvGrpSpPr>
            <p:grpSpPr>
              <a:xfrm>
                <a:off x="7326608" y="1850608"/>
                <a:ext cx="385200" cy="360000"/>
                <a:chOff x="518018" y="995966"/>
                <a:chExt cx="3852000" cy="3600000"/>
              </a:xfrm>
            </p:grpSpPr>
            <p:grpSp>
              <p:nvGrpSpPr>
                <p:cNvPr id="2623" name="Group 2622"/>
                <p:cNvGrpSpPr/>
                <p:nvPr/>
              </p:nvGrpSpPr>
              <p:grpSpPr>
                <a:xfrm>
                  <a:off x="648000" y="995966"/>
                  <a:ext cx="3600000" cy="3600000"/>
                  <a:chOff x="300507" y="995966"/>
                  <a:chExt cx="3600000" cy="3600000"/>
                </a:xfrm>
              </p:grpSpPr>
              <p:sp>
                <p:nvSpPr>
                  <p:cNvPr id="2625" name="Rectangle 262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26" name="Rectangle 2625"/>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27" name="Rectangle 2626"/>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28" name="Rectangle 2627"/>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29" name="Rectangle 2628"/>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30" name="Rectangle 2629"/>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31" name="Rectangle 2630"/>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24" name="Straight Connector 2623"/>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03" name="Group 2602"/>
              <p:cNvGrpSpPr>
                <a:grpSpLocks noChangeAspect="1"/>
              </p:cNvGrpSpPr>
              <p:nvPr/>
            </p:nvGrpSpPr>
            <p:grpSpPr>
              <a:xfrm>
                <a:off x="7815808" y="1850608"/>
                <a:ext cx="385200" cy="360000"/>
                <a:chOff x="518018" y="995966"/>
                <a:chExt cx="3852000" cy="3600000"/>
              </a:xfrm>
            </p:grpSpPr>
            <p:grpSp>
              <p:nvGrpSpPr>
                <p:cNvPr id="2614" name="Group 2613"/>
                <p:cNvGrpSpPr/>
                <p:nvPr/>
              </p:nvGrpSpPr>
              <p:grpSpPr>
                <a:xfrm>
                  <a:off x="648000" y="995966"/>
                  <a:ext cx="3600000" cy="3600000"/>
                  <a:chOff x="300507" y="995966"/>
                  <a:chExt cx="3600000" cy="3600000"/>
                </a:xfrm>
              </p:grpSpPr>
              <p:sp>
                <p:nvSpPr>
                  <p:cNvPr id="2616" name="Rectangle 261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17" name="Rectangle 261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18" name="Rectangle 261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19" name="Rectangle 261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20" name="Rectangle 261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21" name="Rectangle 262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22" name="Rectangle 262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15" name="Straight Connector 261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04" name="Group 2603"/>
              <p:cNvGrpSpPr>
                <a:grpSpLocks noChangeAspect="1"/>
              </p:cNvGrpSpPr>
              <p:nvPr/>
            </p:nvGrpSpPr>
            <p:grpSpPr>
              <a:xfrm>
                <a:off x="8305008" y="1850608"/>
                <a:ext cx="385200" cy="360000"/>
                <a:chOff x="518018" y="995966"/>
                <a:chExt cx="3852000" cy="3600000"/>
              </a:xfrm>
            </p:grpSpPr>
            <p:grpSp>
              <p:nvGrpSpPr>
                <p:cNvPr id="2605" name="Group 2604"/>
                <p:cNvGrpSpPr/>
                <p:nvPr/>
              </p:nvGrpSpPr>
              <p:grpSpPr>
                <a:xfrm>
                  <a:off x="648000" y="995966"/>
                  <a:ext cx="3600000" cy="3600000"/>
                  <a:chOff x="300507" y="995966"/>
                  <a:chExt cx="3600000" cy="3600000"/>
                </a:xfrm>
              </p:grpSpPr>
              <p:sp>
                <p:nvSpPr>
                  <p:cNvPr id="2607" name="Rectangle 260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608" name="Rectangle 2607"/>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09" name="Rectangle 2608"/>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10" name="Rectangle 2609"/>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11" name="Rectangle 2610"/>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12" name="Rectangle 2611"/>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613" name="Rectangle 2612"/>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606" name="Straight Connector 2605"/>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695" name="Group 2694"/>
            <p:cNvGrpSpPr/>
            <p:nvPr/>
          </p:nvGrpSpPr>
          <p:grpSpPr>
            <a:xfrm>
              <a:off x="-170263" y="3085982"/>
              <a:ext cx="4788000" cy="360000"/>
              <a:chOff x="3902208" y="1850608"/>
              <a:chExt cx="4788000" cy="360000"/>
            </a:xfrm>
          </p:grpSpPr>
          <p:grpSp>
            <p:nvGrpSpPr>
              <p:cNvPr id="2696" name="Group 2695"/>
              <p:cNvGrpSpPr>
                <a:grpSpLocks noChangeAspect="1"/>
              </p:cNvGrpSpPr>
              <p:nvPr/>
            </p:nvGrpSpPr>
            <p:grpSpPr>
              <a:xfrm>
                <a:off x="3902208" y="1850608"/>
                <a:ext cx="385200" cy="360000"/>
                <a:chOff x="518018" y="995966"/>
                <a:chExt cx="3852000" cy="3600000"/>
              </a:xfrm>
            </p:grpSpPr>
            <p:grpSp>
              <p:nvGrpSpPr>
                <p:cNvPr id="2787" name="Group 2786"/>
                <p:cNvGrpSpPr/>
                <p:nvPr/>
              </p:nvGrpSpPr>
              <p:grpSpPr>
                <a:xfrm>
                  <a:off x="648000" y="995966"/>
                  <a:ext cx="3600000" cy="3600000"/>
                  <a:chOff x="300507" y="995966"/>
                  <a:chExt cx="3600000" cy="3600000"/>
                </a:xfrm>
              </p:grpSpPr>
              <p:sp>
                <p:nvSpPr>
                  <p:cNvPr id="2789" name="Rectangle 278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90" name="Rectangle 2789"/>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91" name="Rectangle 2790"/>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92" name="Rectangle 2791"/>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93" name="Rectangle 2792"/>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94" name="Rectangle 2793"/>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95" name="Rectangle 2794"/>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88" name="Straight Connector 2787"/>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97" name="Group 2696"/>
              <p:cNvGrpSpPr>
                <a:grpSpLocks noChangeAspect="1"/>
              </p:cNvGrpSpPr>
              <p:nvPr/>
            </p:nvGrpSpPr>
            <p:grpSpPr>
              <a:xfrm>
                <a:off x="4391408" y="1850608"/>
                <a:ext cx="385200" cy="360000"/>
                <a:chOff x="518018" y="995966"/>
                <a:chExt cx="3852000" cy="3600000"/>
              </a:xfrm>
            </p:grpSpPr>
            <p:grpSp>
              <p:nvGrpSpPr>
                <p:cNvPr id="2778" name="Group 2777"/>
                <p:cNvGrpSpPr/>
                <p:nvPr/>
              </p:nvGrpSpPr>
              <p:grpSpPr>
                <a:xfrm>
                  <a:off x="648000" y="995966"/>
                  <a:ext cx="3600000" cy="3600000"/>
                  <a:chOff x="300507" y="995966"/>
                  <a:chExt cx="3600000" cy="3600000"/>
                </a:xfrm>
              </p:grpSpPr>
              <p:sp>
                <p:nvSpPr>
                  <p:cNvPr id="2780" name="Rectangle 277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81" name="Rectangle 2780"/>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82" name="Rectangle 2781"/>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83" name="Rectangle 2782"/>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84" name="Rectangle 2783"/>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85" name="Rectangle 2784"/>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86" name="Rectangle 2785"/>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79" name="Straight Connector 2778"/>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98" name="Group 2697"/>
              <p:cNvGrpSpPr>
                <a:grpSpLocks noChangeAspect="1"/>
              </p:cNvGrpSpPr>
              <p:nvPr/>
            </p:nvGrpSpPr>
            <p:grpSpPr>
              <a:xfrm>
                <a:off x="4880608" y="1850608"/>
                <a:ext cx="385200" cy="360000"/>
                <a:chOff x="518018" y="995966"/>
                <a:chExt cx="3852000" cy="3600000"/>
              </a:xfrm>
            </p:grpSpPr>
            <p:grpSp>
              <p:nvGrpSpPr>
                <p:cNvPr id="2769" name="Group 2768"/>
                <p:cNvGrpSpPr/>
                <p:nvPr/>
              </p:nvGrpSpPr>
              <p:grpSpPr>
                <a:xfrm>
                  <a:off x="648000" y="995966"/>
                  <a:ext cx="3600000" cy="3600000"/>
                  <a:chOff x="300507" y="995966"/>
                  <a:chExt cx="3600000" cy="3600000"/>
                </a:xfrm>
              </p:grpSpPr>
              <p:sp>
                <p:nvSpPr>
                  <p:cNvPr id="2771" name="Rectangle 277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72" name="Rectangle 2771"/>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73" name="Rectangle 2772"/>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74" name="Rectangle 2773"/>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75" name="Rectangle 2774"/>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76" name="Rectangle 2775"/>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77" name="Rectangle 2776"/>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70" name="Straight Connector 2769"/>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99" name="Group 2698"/>
              <p:cNvGrpSpPr>
                <a:grpSpLocks noChangeAspect="1"/>
              </p:cNvGrpSpPr>
              <p:nvPr/>
            </p:nvGrpSpPr>
            <p:grpSpPr>
              <a:xfrm>
                <a:off x="5369808" y="1850608"/>
                <a:ext cx="385200" cy="360000"/>
                <a:chOff x="518018" y="995966"/>
                <a:chExt cx="3852000" cy="3600000"/>
              </a:xfrm>
            </p:grpSpPr>
            <p:grpSp>
              <p:nvGrpSpPr>
                <p:cNvPr id="2760" name="Group 2759"/>
                <p:cNvGrpSpPr/>
                <p:nvPr/>
              </p:nvGrpSpPr>
              <p:grpSpPr>
                <a:xfrm>
                  <a:off x="648000" y="995966"/>
                  <a:ext cx="3600000" cy="3600000"/>
                  <a:chOff x="300507" y="995966"/>
                  <a:chExt cx="3600000" cy="3600000"/>
                </a:xfrm>
              </p:grpSpPr>
              <p:sp>
                <p:nvSpPr>
                  <p:cNvPr id="2762" name="Rectangle 276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63" name="Rectangle 2762"/>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64" name="Rectangle 2763"/>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65" name="Rectangle 2764"/>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66" name="Rectangle 2765"/>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67" name="Rectangle 2766"/>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68" name="Rectangle 2767"/>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61" name="Straight Connector 2760"/>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00" name="Group 2699"/>
              <p:cNvGrpSpPr>
                <a:grpSpLocks noChangeAspect="1"/>
              </p:cNvGrpSpPr>
              <p:nvPr/>
            </p:nvGrpSpPr>
            <p:grpSpPr>
              <a:xfrm>
                <a:off x="5859008" y="1850608"/>
                <a:ext cx="385200" cy="360000"/>
                <a:chOff x="518018" y="995966"/>
                <a:chExt cx="3852000" cy="3600000"/>
              </a:xfrm>
            </p:grpSpPr>
            <p:grpSp>
              <p:nvGrpSpPr>
                <p:cNvPr id="2751" name="Group 2750"/>
                <p:cNvGrpSpPr/>
                <p:nvPr/>
              </p:nvGrpSpPr>
              <p:grpSpPr>
                <a:xfrm>
                  <a:off x="648000" y="995966"/>
                  <a:ext cx="3600000" cy="3600000"/>
                  <a:chOff x="300507" y="995966"/>
                  <a:chExt cx="3600000" cy="3600000"/>
                </a:xfrm>
              </p:grpSpPr>
              <p:sp>
                <p:nvSpPr>
                  <p:cNvPr id="2753" name="Rectangle 275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54" name="Rectangle 2753"/>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55" name="Rectangle 2754"/>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56" name="Rectangle 2755"/>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57" name="Rectangle 2756"/>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58" name="Rectangle 2757"/>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59" name="Rectangle 2758"/>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52" name="Straight Connector 2751"/>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01" name="Group 2700"/>
              <p:cNvGrpSpPr>
                <a:grpSpLocks noChangeAspect="1"/>
              </p:cNvGrpSpPr>
              <p:nvPr/>
            </p:nvGrpSpPr>
            <p:grpSpPr>
              <a:xfrm>
                <a:off x="6348208" y="1850608"/>
                <a:ext cx="385200" cy="360000"/>
                <a:chOff x="518018" y="995966"/>
                <a:chExt cx="3852000" cy="3600000"/>
              </a:xfrm>
            </p:grpSpPr>
            <p:grpSp>
              <p:nvGrpSpPr>
                <p:cNvPr id="2742" name="Group 2741"/>
                <p:cNvGrpSpPr/>
                <p:nvPr/>
              </p:nvGrpSpPr>
              <p:grpSpPr>
                <a:xfrm>
                  <a:off x="648000" y="995966"/>
                  <a:ext cx="3600000" cy="3600000"/>
                  <a:chOff x="300507" y="995966"/>
                  <a:chExt cx="3600000" cy="3600000"/>
                </a:xfrm>
              </p:grpSpPr>
              <p:sp>
                <p:nvSpPr>
                  <p:cNvPr id="2744" name="Rectangle 274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45" name="Rectangle 274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46" name="Rectangle 274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47" name="Rectangle 274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48" name="Rectangle 274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49" name="Rectangle 274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50" name="Rectangle 274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43" name="Straight Connector 2742"/>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02" name="Group 2701"/>
              <p:cNvGrpSpPr>
                <a:grpSpLocks noChangeAspect="1"/>
              </p:cNvGrpSpPr>
              <p:nvPr/>
            </p:nvGrpSpPr>
            <p:grpSpPr>
              <a:xfrm>
                <a:off x="6837408" y="1850608"/>
                <a:ext cx="385200" cy="360000"/>
                <a:chOff x="518018" y="995966"/>
                <a:chExt cx="3852000" cy="3600000"/>
              </a:xfrm>
            </p:grpSpPr>
            <p:grpSp>
              <p:nvGrpSpPr>
                <p:cNvPr id="2733" name="Group 2732"/>
                <p:cNvGrpSpPr/>
                <p:nvPr/>
              </p:nvGrpSpPr>
              <p:grpSpPr>
                <a:xfrm>
                  <a:off x="648000" y="995966"/>
                  <a:ext cx="3600000" cy="3600000"/>
                  <a:chOff x="300507" y="995966"/>
                  <a:chExt cx="3600000" cy="3600000"/>
                </a:xfrm>
              </p:grpSpPr>
              <p:sp>
                <p:nvSpPr>
                  <p:cNvPr id="2735" name="Rectangle 273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36" name="Rectangle 2735"/>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37" name="Rectangle 2736"/>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38" name="Rectangle 2737"/>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39" name="Rectangle 2738"/>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40" name="Rectangle 2739"/>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41" name="Rectangle 2740"/>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34" name="Straight Connector 2733"/>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03" name="Group 2702"/>
              <p:cNvGrpSpPr>
                <a:grpSpLocks noChangeAspect="1"/>
              </p:cNvGrpSpPr>
              <p:nvPr/>
            </p:nvGrpSpPr>
            <p:grpSpPr>
              <a:xfrm>
                <a:off x="7326608" y="1850608"/>
                <a:ext cx="385200" cy="360000"/>
                <a:chOff x="518018" y="995966"/>
                <a:chExt cx="3852000" cy="3600000"/>
              </a:xfrm>
            </p:grpSpPr>
            <p:grpSp>
              <p:nvGrpSpPr>
                <p:cNvPr id="2724" name="Group 2723"/>
                <p:cNvGrpSpPr/>
                <p:nvPr/>
              </p:nvGrpSpPr>
              <p:grpSpPr>
                <a:xfrm>
                  <a:off x="648000" y="995966"/>
                  <a:ext cx="3600000" cy="3600000"/>
                  <a:chOff x="300507" y="995966"/>
                  <a:chExt cx="3600000" cy="3600000"/>
                </a:xfrm>
              </p:grpSpPr>
              <p:sp>
                <p:nvSpPr>
                  <p:cNvPr id="2726" name="Rectangle 272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27" name="Rectangle 272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28" name="Rectangle 272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29" name="Rectangle 272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30" name="Rectangle 272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31" name="Rectangle 273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32" name="Rectangle 273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25" name="Straight Connector 272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04" name="Group 2703"/>
              <p:cNvGrpSpPr>
                <a:grpSpLocks noChangeAspect="1"/>
              </p:cNvGrpSpPr>
              <p:nvPr/>
            </p:nvGrpSpPr>
            <p:grpSpPr>
              <a:xfrm>
                <a:off x="7815808" y="1850608"/>
                <a:ext cx="385200" cy="360000"/>
                <a:chOff x="518018" y="995966"/>
                <a:chExt cx="3852000" cy="3600000"/>
              </a:xfrm>
            </p:grpSpPr>
            <p:grpSp>
              <p:nvGrpSpPr>
                <p:cNvPr id="2715" name="Group 2714"/>
                <p:cNvGrpSpPr/>
                <p:nvPr/>
              </p:nvGrpSpPr>
              <p:grpSpPr>
                <a:xfrm>
                  <a:off x="648000" y="995966"/>
                  <a:ext cx="3600000" cy="3600000"/>
                  <a:chOff x="300507" y="995966"/>
                  <a:chExt cx="3600000" cy="3600000"/>
                </a:xfrm>
              </p:grpSpPr>
              <p:sp>
                <p:nvSpPr>
                  <p:cNvPr id="2717" name="Rectangle 271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18" name="Rectangle 2717"/>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19" name="Rectangle 2718"/>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20" name="Rectangle 2719"/>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21" name="Rectangle 2720"/>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22" name="Rectangle 2721"/>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23" name="Rectangle 2722"/>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16" name="Straight Connector 2715"/>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05" name="Group 2704"/>
              <p:cNvGrpSpPr>
                <a:grpSpLocks noChangeAspect="1"/>
              </p:cNvGrpSpPr>
              <p:nvPr/>
            </p:nvGrpSpPr>
            <p:grpSpPr>
              <a:xfrm>
                <a:off x="8305008" y="1850608"/>
                <a:ext cx="385200" cy="360000"/>
                <a:chOff x="518018" y="995966"/>
                <a:chExt cx="3852000" cy="3600000"/>
              </a:xfrm>
            </p:grpSpPr>
            <p:grpSp>
              <p:nvGrpSpPr>
                <p:cNvPr id="2706" name="Group 2705"/>
                <p:cNvGrpSpPr/>
                <p:nvPr/>
              </p:nvGrpSpPr>
              <p:grpSpPr>
                <a:xfrm>
                  <a:off x="648000" y="995966"/>
                  <a:ext cx="3600000" cy="3600000"/>
                  <a:chOff x="300507" y="995966"/>
                  <a:chExt cx="3600000" cy="3600000"/>
                </a:xfrm>
              </p:grpSpPr>
              <p:sp>
                <p:nvSpPr>
                  <p:cNvPr id="2708" name="Rectangle 270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709" name="Rectangle 2708"/>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10" name="Rectangle 2709"/>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11" name="Rectangle 2710"/>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12" name="Rectangle 2711"/>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13" name="Rectangle 2712"/>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714" name="Rectangle 2713"/>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707" name="Straight Connector 2706"/>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796" name="Group 2795"/>
            <p:cNvGrpSpPr/>
            <p:nvPr/>
          </p:nvGrpSpPr>
          <p:grpSpPr>
            <a:xfrm>
              <a:off x="-170263" y="2636954"/>
              <a:ext cx="4788000" cy="360000"/>
              <a:chOff x="3902208" y="1850608"/>
              <a:chExt cx="4788000" cy="360000"/>
            </a:xfrm>
          </p:grpSpPr>
          <p:grpSp>
            <p:nvGrpSpPr>
              <p:cNvPr id="2797" name="Group 2796"/>
              <p:cNvGrpSpPr>
                <a:grpSpLocks noChangeAspect="1"/>
              </p:cNvGrpSpPr>
              <p:nvPr/>
            </p:nvGrpSpPr>
            <p:grpSpPr>
              <a:xfrm>
                <a:off x="3902208" y="1850608"/>
                <a:ext cx="385200" cy="360000"/>
                <a:chOff x="518018" y="995966"/>
                <a:chExt cx="3852000" cy="3600000"/>
              </a:xfrm>
            </p:grpSpPr>
            <p:grpSp>
              <p:nvGrpSpPr>
                <p:cNvPr id="2888" name="Group 2887"/>
                <p:cNvGrpSpPr/>
                <p:nvPr/>
              </p:nvGrpSpPr>
              <p:grpSpPr>
                <a:xfrm>
                  <a:off x="648000" y="995966"/>
                  <a:ext cx="3600000" cy="3600000"/>
                  <a:chOff x="300507" y="995966"/>
                  <a:chExt cx="3600000" cy="3600000"/>
                </a:xfrm>
              </p:grpSpPr>
              <p:sp>
                <p:nvSpPr>
                  <p:cNvPr id="2890" name="Rectangle 288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91" name="Rectangle 2890"/>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92" name="Rectangle 2891"/>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93" name="Rectangle 2892"/>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94" name="Rectangle 2893"/>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95" name="Rectangle 2894"/>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96" name="Rectangle 2895"/>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89" name="Straight Connector 2888"/>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98" name="Group 2797"/>
              <p:cNvGrpSpPr>
                <a:grpSpLocks noChangeAspect="1"/>
              </p:cNvGrpSpPr>
              <p:nvPr/>
            </p:nvGrpSpPr>
            <p:grpSpPr>
              <a:xfrm>
                <a:off x="4391408" y="1850608"/>
                <a:ext cx="385200" cy="360000"/>
                <a:chOff x="518018" y="995966"/>
                <a:chExt cx="3852000" cy="3600000"/>
              </a:xfrm>
            </p:grpSpPr>
            <p:grpSp>
              <p:nvGrpSpPr>
                <p:cNvPr id="2879" name="Group 2878"/>
                <p:cNvGrpSpPr/>
                <p:nvPr/>
              </p:nvGrpSpPr>
              <p:grpSpPr>
                <a:xfrm>
                  <a:off x="648000" y="995966"/>
                  <a:ext cx="3600000" cy="3600000"/>
                  <a:chOff x="300507" y="995966"/>
                  <a:chExt cx="3600000" cy="3600000"/>
                </a:xfrm>
              </p:grpSpPr>
              <p:sp>
                <p:nvSpPr>
                  <p:cNvPr id="2881" name="Rectangle 288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82" name="Rectangle 2881"/>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83" name="Rectangle 2882"/>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84" name="Rectangle 2883"/>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85" name="Rectangle 2884"/>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86" name="Rectangle 2885"/>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87" name="Rectangle 2886"/>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80" name="Straight Connector 2879"/>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799" name="Group 2798"/>
              <p:cNvGrpSpPr>
                <a:grpSpLocks noChangeAspect="1"/>
              </p:cNvGrpSpPr>
              <p:nvPr/>
            </p:nvGrpSpPr>
            <p:grpSpPr>
              <a:xfrm>
                <a:off x="4880608" y="1850608"/>
                <a:ext cx="385200" cy="360000"/>
                <a:chOff x="518018" y="995966"/>
                <a:chExt cx="3852000" cy="3600000"/>
              </a:xfrm>
            </p:grpSpPr>
            <p:grpSp>
              <p:nvGrpSpPr>
                <p:cNvPr id="2870" name="Group 2869"/>
                <p:cNvGrpSpPr/>
                <p:nvPr/>
              </p:nvGrpSpPr>
              <p:grpSpPr>
                <a:xfrm>
                  <a:off x="648000" y="995966"/>
                  <a:ext cx="3600000" cy="3600000"/>
                  <a:chOff x="300507" y="995966"/>
                  <a:chExt cx="3600000" cy="3600000"/>
                </a:xfrm>
              </p:grpSpPr>
              <p:sp>
                <p:nvSpPr>
                  <p:cNvPr id="2872" name="Rectangle 287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73" name="Rectangle 2872"/>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74" name="Rectangle 2873"/>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75" name="Rectangle 2874"/>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76" name="Rectangle 2875"/>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77" name="Rectangle 2876"/>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78" name="Rectangle 2877"/>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71" name="Straight Connector 2870"/>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0" name="Group 2799"/>
              <p:cNvGrpSpPr>
                <a:grpSpLocks noChangeAspect="1"/>
              </p:cNvGrpSpPr>
              <p:nvPr/>
            </p:nvGrpSpPr>
            <p:grpSpPr>
              <a:xfrm>
                <a:off x="5369808" y="1850608"/>
                <a:ext cx="385200" cy="360000"/>
                <a:chOff x="518018" y="995966"/>
                <a:chExt cx="3852000" cy="3600000"/>
              </a:xfrm>
            </p:grpSpPr>
            <p:grpSp>
              <p:nvGrpSpPr>
                <p:cNvPr id="2861" name="Group 2860"/>
                <p:cNvGrpSpPr/>
                <p:nvPr/>
              </p:nvGrpSpPr>
              <p:grpSpPr>
                <a:xfrm>
                  <a:off x="648000" y="995966"/>
                  <a:ext cx="3600000" cy="3600000"/>
                  <a:chOff x="300507" y="995966"/>
                  <a:chExt cx="3600000" cy="3600000"/>
                </a:xfrm>
              </p:grpSpPr>
              <p:sp>
                <p:nvSpPr>
                  <p:cNvPr id="2863" name="Rectangle 286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64" name="Rectangle 2863"/>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65" name="Rectangle 2864"/>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66" name="Rectangle 2865"/>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67" name="Rectangle 2866"/>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68" name="Rectangle 2867"/>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69" name="Rectangle 2868"/>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62" name="Straight Connector 2861"/>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1" name="Group 2800"/>
              <p:cNvGrpSpPr>
                <a:grpSpLocks noChangeAspect="1"/>
              </p:cNvGrpSpPr>
              <p:nvPr/>
            </p:nvGrpSpPr>
            <p:grpSpPr>
              <a:xfrm>
                <a:off x="5859008" y="1850608"/>
                <a:ext cx="385200" cy="360000"/>
                <a:chOff x="518018" y="995966"/>
                <a:chExt cx="3852000" cy="3600000"/>
              </a:xfrm>
            </p:grpSpPr>
            <p:grpSp>
              <p:nvGrpSpPr>
                <p:cNvPr id="2852" name="Group 2851"/>
                <p:cNvGrpSpPr/>
                <p:nvPr/>
              </p:nvGrpSpPr>
              <p:grpSpPr>
                <a:xfrm>
                  <a:off x="648000" y="995966"/>
                  <a:ext cx="3600000" cy="3600000"/>
                  <a:chOff x="300507" y="995966"/>
                  <a:chExt cx="3600000" cy="3600000"/>
                </a:xfrm>
              </p:grpSpPr>
              <p:sp>
                <p:nvSpPr>
                  <p:cNvPr id="2854" name="Rectangle 285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55" name="Rectangle 285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56" name="Rectangle 285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57" name="Rectangle 285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58" name="Rectangle 285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59" name="Rectangle 285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60" name="Rectangle 285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53" name="Straight Connector 2852"/>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2" name="Group 2801"/>
              <p:cNvGrpSpPr>
                <a:grpSpLocks noChangeAspect="1"/>
              </p:cNvGrpSpPr>
              <p:nvPr/>
            </p:nvGrpSpPr>
            <p:grpSpPr>
              <a:xfrm>
                <a:off x="6348208" y="1850608"/>
                <a:ext cx="385200" cy="360000"/>
                <a:chOff x="518018" y="995966"/>
                <a:chExt cx="3852000" cy="3600000"/>
              </a:xfrm>
            </p:grpSpPr>
            <p:grpSp>
              <p:nvGrpSpPr>
                <p:cNvPr id="2843" name="Group 2842"/>
                <p:cNvGrpSpPr/>
                <p:nvPr/>
              </p:nvGrpSpPr>
              <p:grpSpPr>
                <a:xfrm>
                  <a:off x="648000" y="995966"/>
                  <a:ext cx="3600000" cy="3600000"/>
                  <a:chOff x="300507" y="995966"/>
                  <a:chExt cx="3600000" cy="3600000"/>
                </a:xfrm>
              </p:grpSpPr>
              <p:sp>
                <p:nvSpPr>
                  <p:cNvPr id="2845" name="Rectangle 284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46" name="Rectangle 2845"/>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47" name="Rectangle 2846"/>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48" name="Rectangle 2847"/>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49" name="Rectangle 2848"/>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50" name="Rectangle 2849"/>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51" name="Rectangle 2850"/>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44" name="Straight Connector 2843"/>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3" name="Group 2802"/>
              <p:cNvGrpSpPr>
                <a:grpSpLocks noChangeAspect="1"/>
              </p:cNvGrpSpPr>
              <p:nvPr/>
            </p:nvGrpSpPr>
            <p:grpSpPr>
              <a:xfrm>
                <a:off x="6837408" y="1850608"/>
                <a:ext cx="385200" cy="360000"/>
                <a:chOff x="518018" y="995966"/>
                <a:chExt cx="3852000" cy="3600000"/>
              </a:xfrm>
            </p:grpSpPr>
            <p:grpSp>
              <p:nvGrpSpPr>
                <p:cNvPr id="2834" name="Group 2833"/>
                <p:cNvGrpSpPr/>
                <p:nvPr/>
              </p:nvGrpSpPr>
              <p:grpSpPr>
                <a:xfrm>
                  <a:off x="648000" y="995966"/>
                  <a:ext cx="3600000" cy="3600000"/>
                  <a:chOff x="300507" y="995966"/>
                  <a:chExt cx="3600000" cy="3600000"/>
                </a:xfrm>
              </p:grpSpPr>
              <p:sp>
                <p:nvSpPr>
                  <p:cNvPr id="2836" name="Rectangle 283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37" name="Rectangle 283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38" name="Rectangle 283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39" name="Rectangle 283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40" name="Rectangle 283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41" name="Rectangle 284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42" name="Rectangle 284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35" name="Straight Connector 283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4" name="Group 2803"/>
              <p:cNvGrpSpPr>
                <a:grpSpLocks noChangeAspect="1"/>
              </p:cNvGrpSpPr>
              <p:nvPr/>
            </p:nvGrpSpPr>
            <p:grpSpPr>
              <a:xfrm>
                <a:off x="7326608" y="1850608"/>
                <a:ext cx="385200" cy="360000"/>
                <a:chOff x="518018" y="995966"/>
                <a:chExt cx="3852000" cy="3600000"/>
              </a:xfrm>
            </p:grpSpPr>
            <p:grpSp>
              <p:nvGrpSpPr>
                <p:cNvPr id="2825" name="Group 2824"/>
                <p:cNvGrpSpPr/>
                <p:nvPr/>
              </p:nvGrpSpPr>
              <p:grpSpPr>
                <a:xfrm>
                  <a:off x="648000" y="995966"/>
                  <a:ext cx="3600000" cy="3600000"/>
                  <a:chOff x="300507" y="995966"/>
                  <a:chExt cx="3600000" cy="3600000"/>
                </a:xfrm>
              </p:grpSpPr>
              <p:sp>
                <p:nvSpPr>
                  <p:cNvPr id="2827" name="Rectangle 282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28" name="Rectangle 2827"/>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29" name="Rectangle 2828"/>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30" name="Rectangle 2829"/>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31" name="Rectangle 2830"/>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32" name="Rectangle 2831"/>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33" name="Rectangle 2832"/>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26" name="Straight Connector 2825"/>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5" name="Group 2804"/>
              <p:cNvGrpSpPr>
                <a:grpSpLocks noChangeAspect="1"/>
              </p:cNvGrpSpPr>
              <p:nvPr/>
            </p:nvGrpSpPr>
            <p:grpSpPr>
              <a:xfrm>
                <a:off x="7815808" y="1850608"/>
                <a:ext cx="385200" cy="360000"/>
                <a:chOff x="518018" y="995966"/>
                <a:chExt cx="3852000" cy="3600000"/>
              </a:xfrm>
            </p:grpSpPr>
            <p:grpSp>
              <p:nvGrpSpPr>
                <p:cNvPr id="2816" name="Group 2815"/>
                <p:cNvGrpSpPr/>
                <p:nvPr/>
              </p:nvGrpSpPr>
              <p:grpSpPr>
                <a:xfrm>
                  <a:off x="648000" y="995966"/>
                  <a:ext cx="3600000" cy="3600000"/>
                  <a:chOff x="300507" y="995966"/>
                  <a:chExt cx="3600000" cy="3600000"/>
                </a:xfrm>
              </p:grpSpPr>
              <p:sp>
                <p:nvSpPr>
                  <p:cNvPr id="2818" name="Rectangle 281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19" name="Rectangle 2818"/>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20" name="Rectangle 2819"/>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21" name="Rectangle 2820"/>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22" name="Rectangle 2821"/>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23" name="Rectangle 2822"/>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24" name="Rectangle 2823"/>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17" name="Straight Connector 2816"/>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06" name="Group 2805"/>
              <p:cNvGrpSpPr>
                <a:grpSpLocks noChangeAspect="1"/>
              </p:cNvGrpSpPr>
              <p:nvPr/>
            </p:nvGrpSpPr>
            <p:grpSpPr>
              <a:xfrm>
                <a:off x="8305008" y="1850608"/>
                <a:ext cx="385200" cy="360000"/>
                <a:chOff x="518018" y="995966"/>
                <a:chExt cx="3852000" cy="3600000"/>
              </a:xfrm>
            </p:grpSpPr>
            <p:grpSp>
              <p:nvGrpSpPr>
                <p:cNvPr id="2807" name="Group 2806"/>
                <p:cNvGrpSpPr/>
                <p:nvPr/>
              </p:nvGrpSpPr>
              <p:grpSpPr>
                <a:xfrm>
                  <a:off x="648000" y="995966"/>
                  <a:ext cx="3600000" cy="3600000"/>
                  <a:chOff x="300507" y="995966"/>
                  <a:chExt cx="3600000" cy="3600000"/>
                </a:xfrm>
              </p:grpSpPr>
              <p:sp>
                <p:nvSpPr>
                  <p:cNvPr id="2809" name="Rectangle 280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810" name="Rectangle 2809"/>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11" name="Rectangle 2810"/>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12" name="Rectangle 2811"/>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13" name="Rectangle 2812"/>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14" name="Rectangle 2813"/>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815" name="Rectangle 2814"/>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808" name="Straight Connector 2807"/>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897" name="Group 2896"/>
            <p:cNvGrpSpPr/>
            <p:nvPr/>
          </p:nvGrpSpPr>
          <p:grpSpPr>
            <a:xfrm>
              <a:off x="-170263" y="2187926"/>
              <a:ext cx="4788000" cy="360000"/>
              <a:chOff x="3902208" y="1850608"/>
              <a:chExt cx="4788000" cy="360000"/>
            </a:xfrm>
          </p:grpSpPr>
          <p:grpSp>
            <p:nvGrpSpPr>
              <p:cNvPr id="2898" name="Group 2897"/>
              <p:cNvGrpSpPr>
                <a:grpSpLocks noChangeAspect="1"/>
              </p:cNvGrpSpPr>
              <p:nvPr/>
            </p:nvGrpSpPr>
            <p:grpSpPr>
              <a:xfrm>
                <a:off x="3902208" y="1850608"/>
                <a:ext cx="385200" cy="360000"/>
                <a:chOff x="518018" y="995966"/>
                <a:chExt cx="3852000" cy="3600000"/>
              </a:xfrm>
            </p:grpSpPr>
            <p:grpSp>
              <p:nvGrpSpPr>
                <p:cNvPr id="2989" name="Group 2988"/>
                <p:cNvGrpSpPr/>
                <p:nvPr/>
              </p:nvGrpSpPr>
              <p:grpSpPr>
                <a:xfrm>
                  <a:off x="648000" y="995966"/>
                  <a:ext cx="3600000" cy="3600000"/>
                  <a:chOff x="300507" y="995966"/>
                  <a:chExt cx="3600000" cy="3600000"/>
                </a:xfrm>
              </p:grpSpPr>
              <p:sp>
                <p:nvSpPr>
                  <p:cNvPr id="2991" name="Rectangle 299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92" name="Rectangle 2991"/>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93" name="Rectangle 2992"/>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94" name="Rectangle 2993"/>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95" name="Rectangle 2994"/>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96" name="Rectangle 2995"/>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97" name="Rectangle 2996"/>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90" name="Straight Connector 2989"/>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899" name="Group 2898"/>
              <p:cNvGrpSpPr>
                <a:grpSpLocks noChangeAspect="1"/>
              </p:cNvGrpSpPr>
              <p:nvPr/>
            </p:nvGrpSpPr>
            <p:grpSpPr>
              <a:xfrm>
                <a:off x="4391408" y="1850608"/>
                <a:ext cx="385200" cy="360000"/>
                <a:chOff x="518018" y="995966"/>
                <a:chExt cx="3852000" cy="3600000"/>
              </a:xfrm>
            </p:grpSpPr>
            <p:grpSp>
              <p:nvGrpSpPr>
                <p:cNvPr id="2980" name="Group 2979"/>
                <p:cNvGrpSpPr/>
                <p:nvPr/>
              </p:nvGrpSpPr>
              <p:grpSpPr>
                <a:xfrm>
                  <a:off x="648000" y="995966"/>
                  <a:ext cx="3600000" cy="3600000"/>
                  <a:chOff x="300507" y="995966"/>
                  <a:chExt cx="3600000" cy="3600000"/>
                </a:xfrm>
              </p:grpSpPr>
              <p:sp>
                <p:nvSpPr>
                  <p:cNvPr id="2982" name="Rectangle 298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83" name="Rectangle 2982"/>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84" name="Rectangle 2983"/>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85" name="Rectangle 2984"/>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86" name="Rectangle 2985"/>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87" name="Rectangle 2986"/>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88" name="Rectangle 2987"/>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81" name="Straight Connector 2980"/>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0" name="Group 2899"/>
              <p:cNvGrpSpPr>
                <a:grpSpLocks noChangeAspect="1"/>
              </p:cNvGrpSpPr>
              <p:nvPr/>
            </p:nvGrpSpPr>
            <p:grpSpPr>
              <a:xfrm>
                <a:off x="4880608" y="1850608"/>
                <a:ext cx="385200" cy="360000"/>
                <a:chOff x="518018" y="995966"/>
                <a:chExt cx="3852000" cy="3600000"/>
              </a:xfrm>
            </p:grpSpPr>
            <p:grpSp>
              <p:nvGrpSpPr>
                <p:cNvPr id="2971" name="Group 2970"/>
                <p:cNvGrpSpPr/>
                <p:nvPr/>
              </p:nvGrpSpPr>
              <p:grpSpPr>
                <a:xfrm>
                  <a:off x="648000" y="995966"/>
                  <a:ext cx="3600000" cy="3600000"/>
                  <a:chOff x="300507" y="995966"/>
                  <a:chExt cx="3600000" cy="3600000"/>
                </a:xfrm>
              </p:grpSpPr>
              <p:sp>
                <p:nvSpPr>
                  <p:cNvPr id="2973" name="Rectangle 297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74" name="Rectangle 2973"/>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75" name="Rectangle 2974"/>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76" name="Rectangle 2975"/>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77" name="Rectangle 2976"/>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78" name="Rectangle 2977"/>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79" name="Rectangle 2978"/>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72" name="Straight Connector 2971"/>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1" name="Group 2900"/>
              <p:cNvGrpSpPr>
                <a:grpSpLocks noChangeAspect="1"/>
              </p:cNvGrpSpPr>
              <p:nvPr/>
            </p:nvGrpSpPr>
            <p:grpSpPr>
              <a:xfrm>
                <a:off x="5369808" y="1850608"/>
                <a:ext cx="385200" cy="360000"/>
                <a:chOff x="518018" y="995966"/>
                <a:chExt cx="3852000" cy="3600000"/>
              </a:xfrm>
            </p:grpSpPr>
            <p:grpSp>
              <p:nvGrpSpPr>
                <p:cNvPr id="2962" name="Group 2961"/>
                <p:cNvGrpSpPr/>
                <p:nvPr/>
              </p:nvGrpSpPr>
              <p:grpSpPr>
                <a:xfrm>
                  <a:off x="648000" y="995966"/>
                  <a:ext cx="3600000" cy="3600000"/>
                  <a:chOff x="300507" y="995966"/>
                  <a:chExt cx="3600000" cy="3600000"/>
                </a:xfrm>
              </p:grpSpPr>
              <p:sp>
                <p:nvSpPr>
                  <p:cNvPr id="2964" name="Rectangle 296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65" name="Rectangle 296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66" name="Rectangle 296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67" name="Rectangle 296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68" name="Rectangle 296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69" name="Rectangle 296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70" name="Rectangle 296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63" name="Straight Connector 2962"/>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2" name="Group 2901"/>
              <p:cNvGrpSpPr>
                <a:grpSpLocks noChangeAspect="1"/>
              </p:cNvGrpSpPr>
              <p:nvPr/>
            </p:nvGrpSpPr>
            <p:grpSpPr>
              <a:xfrm>
                <a:off x="5859008" y="1850608"/>
                <a:ext cx="385200" cy="360000"/>
                <a:chOff x="518018" y="995966"/>
                <a:chExt cx="3852000" cy="3600000"/>
              </a:xfrm>
            </p:grpSpPr>
            <p:grpSp>
              <p:nvGrpSpPr>
                <p:cNvPr id="2953" name="Group 2952"/>
                <p:cNvGrpSpPr/>
                <p:nvPr/>
              </p:nvGrpSpPr>
              <p:grpSpPr>
                <a:xfrm>
                  <a:off x="648000" y="995966"/>
                  <a:ext cx="3600000" cy="3600000"/>
                  <a:chOff x="300507" y="995966"/>
                  <a:chExt cx="3600000" cy="3600000"/>
                </a:xfrm>
              </p:grpSpPr>
              <p:sp>
                <p:nvSpPr>
                  <p:cNvPr id="2955" name="Rectangle 295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56" name="Rectangle 2955"/>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57" name="Rectangle 2956"/>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58" name="Rectangle 2957"/>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59" name="Rectangle 2958"/>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60" name="Rectangle 2959"/>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61" name="Rectangle 2960"/>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54" name="Straight Connector 2953"/>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3" name="Group 2902"/>
              <p:cNvGrpSpPr>
                <a:grpSpLocks noChangeAspect="1"/>
              </p:cNvGrpSpPr>
              <p:nvPr/>
            </p:nvGrpSpPr>
            <p:grpSpPr>
              <a:xfrm>
                <a:off x="6348208" y="1850608"/>
                <a:ext cx="385200" cy="360000"/>
                <a:chOff x="518018" y="995966"/>
                <a:chExt cx="3852000" cy="3600000"/>
              </a:xfrm>
            </p:grpSpPr>
            <p:grpSp>
              <p:nvGrpSpPr>
                <p:cNvPr id="2944" name="Group 2943"/>
                <p:cNvGrpSpPr/>
                <p:nvPr/>
              </p:nvGrpSpPr>
              <p:grpSpPr>
                <a:xfrm>
                  <a:off x="648000" y="995966"/>
                  <a:ext cx="3600000" cy="3600000"/>
                  <a:chOff x="300507" y="995966"/>
                  <a:chExt cx="3600000" cy="3600000"/>
                </a:xfrm>
              </p:grpSpPr>
              <p:sp>
                <p:nvSpPr>
                  <p:cNvPr id="2946" name="Rectangle 294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47" name="Rectangle 294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48" name="Rectangle 294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49" name="Rectangle 294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50" name="Rectangle 294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51" name="Rectangle 295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52" name="Rectangle 295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45" name="Straight Connector 294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4" name="Group 2903"/>
              <p:cNvGrpSpPr>
                <a:grpSpLocks noChangeAspect="1"/>
              </p:cNvGrpSpPr>
              <p:nvPr/>
            </p:nvGrpSpPr>
            <p:grpSpPr>
              <a:xfrm>
                <a:off x="6837408" y="1850608"/>
                <a:ext cx="385200" cy="360000"/>
                <a:chOff x="518018" y="995966"/>
                <a:chExt cx="3852000" cy="3600000"/>
              </a:xfrm>
            </p:grpSpPr>
            <p:grpSp>
              <p:nvGrpSpPr>
                <p:cNvPr id="2935" name="Group 2934"/>
                <p:cNvGrpSpPr/>
                <p:nvPr/>
              </p:nvGrpSpPr>
              <p:grpSpPr>
                <a:xfrm>
                  <a:off x="648000" y="995966"/>
                  <a:ext cx="3600000" cy="3600000"/>
                  <a:chOff x="300507" y="995966"/>
                  <a:chExt cx="3600000" cy="3600000"/>
                </a:xfrm>
              </p:grpSpPr>
              <p:sp>
                <p:nvSpPr>
                  <p:cNvPr id="2937" name="Rectangle 293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38" name="Rectangle 2937"/>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39" name="Rectangle 2938"/>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40" name="Rectangle 2939"/>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41" name="Rectangle 2940"/>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42" name="Rectangle 2941"/>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43" name="Rectangle 2942"/>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36" name="Straight Connector 2935"/>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5" name="Group 2904"/>
              <p:cNvGrpSpPr>
                <a:grpSpLocks noChangeAspect="1"/>
              </p:cNvGrpSpPr>
              <p:nvPr/>
            </p:nvGrpSpPr>
            <p:grpSpPr>
              <a:xfrm>
                <a:off x="7326608" y="1850608"/>
                <a:ext cx="385200" cy="360000"/>
                <a:chOff x="518018" y="995966"/>
                <a:chExt cx="3852000" cy="3600000"/>
              </a:xfrm>
            </p:grpSpPr>
            <p:grpSp>
              <p:nvGrpSpPr>
                <p:cNvPr id="2926" name="Group 2925"/>
                <p:cNvGrpSpPr/>
                <p:nvPr/>
              </p:nvGrpSpPr>
              <p:grpSpPr>
                <a:xfrm>
                  <a:off x="648000" y="995966"/>
                  <a:ext cx="3600000" cy="3600000"/>
                  <a:chOff x="300507" y="995966"/>
                  <a:chExt cx="3600000" cy="3600000"/>
                </a:xfrm>
              </p:grpSpPr>
              <p:sp>
                <p:nvSpPr>
                  <p:cNvPr id="2928" name="Rectangle 292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29" name="Rectangle 2928"/>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30" name="Rectangle 2929"/>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31" name="Rectangle 2930"/>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32" name="Rectangle 2931"/>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33" name="Rectangle 2932"/>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34" name="Rectangle 2933"/>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27" name="Straight Connector 2926"/>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6" name="Group 2905"/>
              <p:cNvGrpSpPr>
                <a:grpSpLocks noChangeAspect="1"/>
              </p:cNvGrpSpPr>
              <p:nvPr/>
            </p:nvGrpSpPr>
            <p:grpSpPr>
              <a:xfrm>
                <a:off x="7815808" y="1850608"/>
                <a:ext cx="385200" cy="360000"/>
                <a:chOff x="518018" y="995966"/>
                <a:chExt cx="3852000" cy="3600000"/>
              </a:xfrm>
            </p:grpSpPr>
            <p:grpSp>
              <p:nvGrpSpPr>
                <p:cNvPr id="2917" name="Group 2916"/>
                <p:cNvGrpSpPr/>
                <p:nvPr/>
              </p:nvGrpSpPr>
              <p:grpSpPr>
                <a:xfrm>
                  <a:off x="648000" y="995966"/>
                  <a:ext cx="3600000" cy="3600000"/>
                  <a:chOff x="300507" y="995966"/>
                  <a:chExt cx="3600000" cy="3600000"/>
                </a:xfrm>
              </p:grpSpPr>
              <p:sp>
                <p:nvSpPr>
                  <p:cNvPr id="2919" name="Rectangle 291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20" name="Rectangle 2919"/>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21" name="Rectangle 2920"/>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22" name="Rectangle 2921"/>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23" name="Rectangle 2922"/>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24" name="Rectangle 2923"/>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25" name="Rectangle 2924"/>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18" name="Straight Connector 2917"/>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07" name="Group 2906"/>
              <p:cNvGrpSpPr>
                <a:grpSpLocks noChangeAspect="1"/>
              </p:cNvGrpSpPr>
              <p:nvPr/>
            </p:nvGrpSpPr>
            <p:grpSpPr>
              <a:xfrm>
                <a:off x="8305008" y="1850608"/>
                <a:ext cx="385200" cy="360000"/>
                <a:chOff x="518018" y="995966"/>
                <a:chExt cx="3852000" cy="3600000"/>
              </a:xfrm>
            </p:grpSpPr>
            <p:grpSp>
              <p:nvGrpSpPr>
                <p:cNvPr id="2908" name="Group 2907"/>
                <p:cNvGrpSpPr/>
                <p:nvPr/>
              </p:nvGrpSpPr>
              <p:grpSpPr>
                <a:xfrm>
                  <a:off x="648000" y="995966"/>
                  <a:ext cx="3600000" cy="3600000"/>
                  <a:chOff x="300507" y="995966"/>
                  <a:chExt cx="3600000" cy="3600000"/>
                </a:xfrm>
              </p:grpSpPr>
              <p:sp>
                <p:nvSpPr>
                  <p:cNvPr id="2910" name="Rectangle 290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911" name="Rectangle 2910"/>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12" name="Rectangle 2911"/>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13" name="Rectangle 2912"/>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14" name="Rectangle 2913"/>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15" name="Rectangle 2914"/>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916" name="Rectangle 2915"/>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2909" name="Straight Connector 2908"/>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998" name="Group 2997"/>
            <p:cNvGrpSpPr/>
            <p:nvPr/>
          </p:nvGrpSpPr>
          <p:grpSpPr>
            <a:xfrm>
              <a:off x="-170263" y="1738898"/>
              <a:ext cx="4788000" cy="360000"/>
              <a:chOff x="3902208" y="1850608"/>
              <a:chExt cx="4788000" cy="360000"/>
            </a:xfrm>
          </p:grpSpPr>
          <p:grpSp>
            <p:nvGrpSpPr>
              <p:cNvPr id="2999" name="Group 2998"/>
              <p:cNvGrpSpPr>
                <a:grpSpLocks noChangeAspect="1"/>
              </p:cNvGrpSpPr>
              <p:nvPr/>
            </p:nvGrpSpPr>
            <p:grpSpPr>
              <a:xfrm>
                <a:off x="3902208" y="1850608"/>
                <a:ext cx="385200" cy="360000"/>
                <a:chOff x="518018" y="995966"/>
                <a:chExt cx="3852000" cy="3600000"/>
              </a:xfrm>
            </p:grpSpPr>
            <p:grpSp>
              <p:nvGrpSpPr>
                <p:cNvPr id="3090" name="Group 3089"/>
                <p:cNvGrpSpPr/>
                <p:nvPr/>
              </p:nvGrpSpPr>
              <p:grpSpPr>
                <a:xfrm>
                  <a:off x="648000" y="995966"/>
                  <a:ext cx="3600000" cy="3600000"/>
                  <a:chOff x="300507" y="995966"/>
                  <a:chExt cx="3600000" cy="3600000"/>
                </a:xfrm>
              </p:grpSpPr>
              <p:sp>
                <p:nvSpPr>
                  <p:cNvPr id="3092" name="Rectangle 309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93" name="Rectangle 3092"/>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94" name="Rectangle 3093"/>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95" name="Rectangle 3094"/>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96" name="Rectangle 3095"/>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97" name="Rectangle 3096"/>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98" name="Rectangle 3097"/>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91" name="Straight Connector 3090"/>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0" name="Group 2999"/>
              <p:cNvGrpSpPr>
                <a:grpSpLocks noChangeAspect="1"/>
              </p:cNvGrpSpPr>
              <p:nvPr/>
            </p:nvGrpSpPr>
            <p:grpSpPr>
              <a:xfrm>
                <a:off x="4391408" y="1850608"/>
                <a:ext cx="385200" cy="360000"/>
                <a:chOff x="518018" y="995966"/>
                <a:chExt cx="3852000" cy="3600000"/>
              </a:xfrm>
            </p:grpSpPr>
            <p:grpSp>
              <p:nvGrpSpPr>
                <p:cNvPr id="3081" name="Group 3080"/>
                <p:cNvGrpSpPr/>
                <p:nvPr/>
              </p:nvGrpSpPr>
              <p:grpSpPr>
                <a:xfrm>
                  <a:off x="648000" y="995966"/>
                  <a:ext cx="3600000" cy="3600000"/>
                  <a:chOff x="300507" y="995966"/>
                  <a:chExt cx="3600000" cy="3600000"/>
                </a:xfrm>
              </p:grpSpPr>
              <p:sp>
                <p:nvSpPr>
                  <p:cNvPr id="3083" name="Rectangle 308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84" name="Rectangle 3083"/>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85" name="Rectangle 3084"/>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86" name="Rectangle 3085"/>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87" name="Rectangle 3086"/>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88" name="Rectangle 3087"/>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89" name="Rectangle 3088"/>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82" name="Straight Connector 3081"/>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1" name="Group 3000"/>
              <p:cNvGrpSpPr>
                <a:grpSpLocks noChangeAspect="1"/>
              </p:cNvGrpSpPr>
              <p:nvPr/>
            </p:nvGrpSpPr>
            <p:grpSpPr>
              <a:xfrm>
                <a:off x="4880608" y="1850608"/>
                <a:ext cx="385200" cy="360000"/>
                <a:chOff x="518018" y="995966"/>
                <a:chExt cx="3852000" cy="3600000"/>
              </a:xfrm>
            </p:grpSpPr>
            <p:grpSp>
              <p:nvGrpSpPr>
                <p:cNvPr id="3072" name="Group 3071"/>
                <p:cNvGrpSpPr/>
                <p:nvPr/>
              </p:nvGrpSpPr>
              <p:grpSpPr>
                <a:xfrm>
                  <a:off x="648000" y="995966"/>
                  <a:ext cx="3600000" cy="3600000"/>
                  <a:chOff x="300507" y="995966"/>
                  <a:chExt cx="3600000" cy="3600000"/>
                </a:xfrm>
              </p:grpSpPr>
              <p:sp>
                <p:nvSpPr>
                  <p:cNvPr id="3074" name="Rectangle 307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75" name="Rectangle 3074"/>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76" name="Rectangle 3075"/>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77" name="Rectangle 3076"/>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78" name="Rectangle 3077"/>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79" name="Rectangle 3078"/>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80" name="Rectangle 3079"/>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73" name="Straight Connector 3072"/>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2" name="Group 3001"/>
              <p:cNvGrpSpPr>
                <a:grpSpLocks noChangeAspect="1"/>
              </p:cNvGrpSpPr>
              <p:nvPr/>
            </p:nvGrpSpPr>
            <p:grpSpPr>
              <a:xfrm>
                <a:off x="5369808" y="1850608"/>
                <a:ext cx="385200" cy="360000"/>
                <a:chOff x="518018" y="995966"/>
                <a:chExt cx="3852000" cy="3600000"/>
              </a:xfrm>
            </p:grpSpPr>
            <p:grpSp>
              <p:nvGrpSpPr>
                <p:cNvPr id="3063" name="Group 3062"/>
                <p:cNvGrpSpPr/>
                <p:nvPr/>
              </p:nvGrpSpPr>
              <p:grpSpPr>
                <a:xfrm>
                  <a:off x="648000" y="995966"/>
                  <a:ext cx="3600000" cy="3600000"/>
                  <a:chOff x="300507" y="995966"/>
                  <a:chExt cx="3600000" cy="3600000"/>
                </a:xfrm>
              </p:grpSpPr>
              <p:sp>
                <p:nvSpPr>
                  <p:cNvPr id="3065" name="Rectangle 306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66" name="Rectangle 3065"/>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67" name="Rectangle 3066"/>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68" name="Rectangle 3067"/>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69" name="Rectangle 3068"/>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70" name="Rectangle 3069"/>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71" name="Rectangle 3070"/>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64" name="Straight Connector 3063"/>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3" name="Group 3002"/>
              <p:cNvGrpSpPr>
                <a:grpSpLocks noChangeAspect="1"/>
              </p:cNvGrpSpPr>
              <p:nvPr/>
            </p:nvGrpSpPr>
            <p:grpSpPr>
              <a:xfrm>
                <a:off x="5859008" y="1850608"/>
                <a:ext cx="385200" cy="360000"/>
                <a:chOff x="518018" y="995966"/>
                <a:chExt cx="3852000" cy="3600000"/>
              </a:xfrm>
            </p:grpSpPr>
            <p:grpSp>
              <p:nvGrpSpPr>
                <p:cNvPr id="3054" name="Group 3053"/>
                <p:cNvGrpSpPr/>
                <p:nvPr/>
              </p:nvGrpSpPr>
              <p:grpSpPr>
                <a:xfrm>
                  <a:off x="648000" y="995966"/>
                  <a:ext cx="3600000" cy="3600000"/>
                  <a:chOff x="300507" y="995966"/>
                  <a:chExt cx="3600000" cy="3600000"/>
                </a:xfrm>
              </p:grpSpPr>
              <p:sp>
                <p:nvSpPr>
                  <p:cNvPr id="3056" name="Rectangle 305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57" name="Rectangle 3056"/>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58" name="Rectangle 3057"/>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59" name="Rectangle 3058"/>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60" name="Rectangle 3059"/>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61" name="Rectangle 3060"/>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62" name="Rectangle 3061"/>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55" name="Straight Connector 3054"/>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4" name="Group 3003"/>
              <p:cNvGrpSpPr>
                <a:grpSpLocks noChangeAspect="1"/>
              </p:cNvGrpSpPr>
              <p:nvPr/>
            </p:nvGrpSpPr>
            <p:grpSpPr>
              <a:xfrm>
                <a:off x="6348208" y="1850608"/>
                <a:ext cx="385200" cy="360000"/>
                <a:chOff x="518018" y="995966"/>
                <a:chExt cx="3852000" cy="3600000"/>
              </a:xfrm>
            </p:grpSpPr>
            <p:grpSp>
              <p:nvGrpSpPr>
                <p:cNvPr id="3045" name="Group 3044"/>
                <p:cNvGrpSpPr/>
                <p:nvPr/>
              </p:nvGrpSpPr>
              <p:grpSpPr>
                <a:xfrm>
                  <a:off x="648000" y="995966"/>
                  <a:ext cx="3600000" cy="3600000"/>
                  <a:chOff x="300507" y="995966"/>
                  <a:chExt cx="3600000" cy="3600000"/>
                </a:xfrm>
              </p:grpSpPr>
              <p:sp>
                <p:nvSpPr>
                  <p:cNvPr id="3047" name="Rectangle 304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48" name="Rectangle 3047"/>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49" name="Rectangle 3048"/>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50" name="Rectangle 3049"/>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51" name="Rectangle 3050"/>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52" name="Rectangle 3051"/>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53" name="Rectangle 3052"/>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46" name="Straight Connector 3045"/>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5" name="Group 3004"/>
              <p:cNvGrpSpPr>
                <a:grpSpLocks noChangeAspect="1"/>
              </p:cNvGrpSpPr>
              <p:nvPr/>
            </p:nvGrpSpPr>
            <p:grpSpPr>
              <a:xfrm>
                <a:off x="6837408" y="1850608"/>
                <a:ext cx="385200" cy="360000"/>
                <a:chOff x="518018" y="995966"/>
                <a:chExt cx="3852000" cy="3600000"/>
              </a:xfrm>
            </p:grpSpPr>
            <p:grpSp>
              <p:nvGrpSpPr>
                <p:cNvPr id="3036" name="Group 3035"/>
                <p:cNvGrpSpPr/>
                <p:nvPr/>
              </p:nvGrpSpPr>
              <p:grpSpPr>
                <a:xfrm>
                  <a:off x="648000" y="995966"/>
                  <a:ext cx="3600000" cy="3600000"/>
                  <a:chOff x="300507" y="995966"/>
                  <a:chExt cx="3600000" cy="3600000"/>
                </a:xfrm>
              </p:grpSpPr>
              <p:sp>
                <p:nvSpPr>
                  <p:cNvPr id="3038" name="Rectangle 303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39" name="Rectangle 3038"/>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40" name="Rectangle 3039"/>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41" name="Rectangle 3040"/>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42" name="Rectangle 3041"/>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43" name="Rectangle 3042"/>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44" name="Rectangle 3043"/>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37" name="Straight Connector 3036"/>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6" name="Group 3005"/>
              <p:cNvGrpSpPr>
                <a:grpSpLocks noChangeAspect="1"/>
              </p:cNvGrpSpPr>
              <p:nvPr/>
            </p:nvGrpSpPr>
            <p:grpSpPr>
              <a:xfrm>
                <a:off x="7326608" y="1850608"/>
                <a:ext cx="385200" cy="360000"/>
                <a:chOff x="518018" y="995966"/>
                <a:chExt cx="3852000" cy="3600000"/>
              </a:xfrm>
            </p:grpSpPr>
            <p:grpSp>
              <p:nvGrpSpPr>
                <p:cNvPr id="3027" name="Group 3026"/>
                <p:cNvGrpSpPr/>
                <p:nvPr/>
              </p:nvGrpSpPr>
              <p:grpSpPr>
                <a:xfrm>
                  <a:off x="648000" y="995966"/>
                  <a:ext cx="3600000" cy="3600000"/>
                  <a:chOff x="300507" y="995966"/>
                  <a:chExt cx="3600000" cy="3600000"/>
                </a:xfrm>
              </p:grpSpPr>
              <p:sp>
                <p:nvSpPr>
                  <p:cNvPr id="3029" name="Rectangle 302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30" name="Rectangle 3029"/>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31" name="Rectangle 3030"/>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32" name="Rectangle 3031"/>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33" name="Rectangle 3032"/>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34" name="Rectangle 3033"/>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35" name="Rectangle 3034"/>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28" name="Straight Connector 3027"/>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7" name="Group 3006"/>
              <p:cNvGrpSpPr>
                <a:grpSpLocks noChangeAspect="1"/>
              </p:cNvGrpSpPr>
              <p:nvPr/>
            </p:nvGrpSpPr>
            <p:grpSpPr>
              <a:xfrm>
                <a:off x="7815808" y="1850608"/>
                <a:ext cx="385200" cy="360000"/>
                <a:chOff x="518018" y="995966"/>
                <a:chExt cx="3852000" cy="3600000"/>
              </a:xfrm>
            </p:grpSpPr>
            <p:grpSp>
              <p:nvGrpSpPr>
                <p:cNvPr id="3018" name="Group 3017"/>
                <p:cNvGrpSpPr/>
                <p:nvPr/>
              </p:nvGrpSpPr>
              <p:grpSpPr>
                <a:xfrm>
                  <a:off x="648000" y="995966"/>
                  <a:ext cx="3600000" cy="3600000"/>
                  <a:chOff x="300507" y="995966"/>
                  <a:chExt cx="3600000" cy="3600000"/>
                </a:xfrm>
              </p:grpSpPr>
              <p:sp>
                <p:nvSpPr>
                  <p:cNvPr id="3020" name="Rectangle 301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21" name="Rectangle 3020"/>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22" name="Rectangle 3021"/>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23" name="Rectangle 3022"/>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24" name="Rectangle 3023"/>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25" name="Rectangle 3024"/>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26" name="Rectangle 3025"/>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19" name="Straight Connector 3018"/>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3008" name="Group 3007"/>
              <p:cNvGrpSpPr>
                <a:grpSpLocks noChangeAspect="1"/>
              </p:cNvGrpSpPr>
              <p:nvPr/>
            </p:nvGrpSpPr>
            <p:grpSpPr>
              <a:xfrm>
                <a:off x="8305008" y="1850608"/>
                <a:ext cx="385200" cy="360000"/>
                <a:chOff x="518018" y="995966"/>
                <a:chExt cx="3852000" cy="3600000"/>
              </a:xfrm>
            </p:grpSpPr>
            <p:grpSp>
              <p:nvGrpSpPr>
                <p:cNvPr id="3009" name="Group 3008"/>
                <p:cNvGrpSpPr/>
                <p:nvPr/>
              </p:nvGrpSpPr>
              <p:grpSpPr>
                <a:xfrm>
                  <a:off x="648000" y="995966"/>
                  <a:ext cx="3600000" cy="3600000"/>
                  <a:chOff x="300507" y="995966"/>
                  <a:chExt cx="3600000" cy="3600000"/>
                </a:xfrm>
              </p:grpSpPr>
              <p:sp>
                <p:nvSpPr>
                  <p:cNvPr id="3011" name="Rectangle 301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3012" name="Rectangle 3011"/>
                  <p:cNvSpPr/>
                  <p:nvPr/>
                </p:nvSpPr>
                <p:spPr>
                  <a:xfrm>
                    <a:off x="660507" y="1212451"/>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13" name="Rectangle 3012"/>
                  <p:cNvSpPr/>
                  <p:nvPr/>
                </p:nvSpPr>
                <p:spPr>
                  <a:xfrm>
                    <a:off x="660507" y="1772900"/>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14" name="Rectangle 3013"/>
                  <p:cNvSpPr/>
                  <p:nvPr/>
                </p:nvSpPr>
                <p:spPr>
                  <a:xfrm>
                    <a:off x="660507" y="2333349"/>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15" name="Rectangle 3014"/>
                  <p:cNvSpPr/>
                  <p:nvPr/>
                </p:nvSpPr>
                <p:spPr>
                  <a:xfrm>
                    <a:off x="660507" y="2893798"/>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16" name="Rectangle 3015"/>
                  <p:cNvSpPr/>
                  <p:nvPr/>
                </p:nvSpPr>
                <p:spPr>
                  <a:xfrm>
                    <a:off x="660507" y="3454247"/>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3017" name="Rectangle 3016"/>
                  <p:cNvSpPr/>
                  <p:nvPr/>
                </p:nvSpPr>
                <p:spPr>
                  <a:xfrm>
                    <a:off x="660507" y="401469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cxnSp>
              <p:nvCxnSpPr>
                <p:cNvPr id="3010" name="Straight Connector 3009"/>
                <p:cNvCxnSpPr>
                  <a:cxnSpLocks/>
                </p:cNvCxnSpPr>
                <p:nvPr/>
              </p:nvCxnSpPr>
              <p:spPr>
                <a:xfrm>
                  <a:off x="518018"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grpSp>
        <p:nvGrpSpPr>
          <p:cNvPr id="3100" name="Group 3099"/>
          <p:cNvGrpSpPr>
            <a:grpSpLocks noChangeAspect="1"/>
          </p:cNvGrpSpPr>
          <p:nvPr/>
        </p:nvGrpSpPr>
        <p:grpSpPr>
          <a:xfrm>
            <a:off x="6554180" y="2291190"/>
            <a:ext cx="5205480" cy="2832293"/>
            <a:chOff x="4992620" y="1738898"/>
            <a:chExt cx="4788000" cy="2605142"/>
          </a:xfrm>
        </p:grpSpPr>
        <p:grpSp>
          <p:nvGrpSpPr>
            <p:cNvPr id="1646" name="Group 1645"/>
            <p:cNvGrpSpPr/>
            <p:nvPr/>
          </p:nvGrpSpPr>
          <p:grpSpPr>
            <a:xfrm>
              <a:off x="4992620" y="3984040"/>
              <a:ext cx="4775426" cy="360000"/>
              <a:chOff x="3811893" y="4084379"/>
              <a:chExt cx="4778053" cy="360000"/>
            </a:xfrm>
          </p:grpSpPr>
          <p:grpSp>
            <p:nvGrpSpPr>
              <p:cNvPr id="526" name="Group 525"/>
              <p:cNvGrpSpPr/>
              <p:nvPr/>
            </p:nvGrpSpPr>
            <p:grpSpPr>
              <a:xfrm>
                <a:off x="3811893" y="4084379"/>
                <a:ext cx="385200" cy="360000"/>
                <a:chOff x="4770192" y="995966"/>
                <a:chExt cx="3852000" cy="3600000"/>
              </a:xfrm>
            </p:grpSpPr>
            <p:grpSp>
              <p:nvGrpSpPr>
                <p:cNvPr id="527" name="Group 526"/>
                <p:cNvGrpSpPr/>
                <p:nvPr/>
              </p:nvGrpSpPr>
              <p:grpSpPr>
                <a:xfrm rot="5400000">
                  <a:off x="4896000" y="995966"/>
                  <a:ext cx="3600000" cy="3600000"/>
                  <a:chOff x="300507" y="995966"/>
                  <a:chExt cx="3600000" cy="3600000"/>
                </a:xfrm>
              </p:grpSpPr>
              <p:sp>
                <p:nvSpPr>
                  <p:cNvPr id="535" name="Rectangle 53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36" name="Rectangle 53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7" name="Rectangle 53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8" name="Rectangle 53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9" name="Rectangle 53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0" name="Rectangle 53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1" name="Rectangle 54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528" name="Rectangle 52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29" name="Rectangle 52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0" name="Rectangle 52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1" name="Rectangle 53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2" name="Rectangle 53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33" name="Rectangle 53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534" name="Straight Connector 53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542" name="Group 541"/>
              <p:cNvGrpSpPr/>
              <p:nvPr/>
            </p:nvGrpSpPr>
            <p:grpSpPr>
              <a:xfrm>
                <a:off x="4299988" y="4084379"/>
                <a:ext cx="385200" cy="360000"/>
                <a:chOff x="4770192" y="995966"/>
                <a:chExt cx="3852000" cy="3600000"/>
              </a:xfrm>
            </p:grpSpPr>
            <p:grpSp>
              <p:nvGrpSpPr>
                <p:cNvPr id="543" name="Group 542"/>
                <p:cNvGrpSpPr/>
                <p:nvPr/>
              </p:nvGrpSpPr>
              <p:grpSpPr>
                <a:xfrm rot="5400000">
                  <a:off x="4896000" y="995966"/>
                  <a:ext cx="3600000" cy="3600000"/>
                  <a:chOff x="300507" y="995966"/>
                  <a:chExt cx="3600000" cy="3600000"/>
                </a:xfrm>
              </p:grpSpPr>
              <p:sp>
                <p:nvSpPr>
                  <p:cNvPr id="551" name="Rectangle 55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52" name="Rectangle 55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53" name="Rectangle 55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54" name="Rectangle 55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55" name="Rectangle 55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56" name="Rectangle 55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57" name="Rectangle 55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544" name="Rectangle 54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5" name="Rectangle 54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6" name="Rectangle 54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7" name="Rectangle 54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8" name="Rectangle 54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49" name="Rectangle 54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550" name="Straight Connector 54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558" name="Group 557"/>
              <p:cNvGrpSpPr/>
              <p:nvPr/>
            </p:nvGrpSpPr>
            <p:grpSpPr>
              <a:xfrm>
                <a:off x="4788083" y="4084379"/>
                <a:ext cx="385200" cy="360000"/>
                <a:chOff x="4770192" y="995966"/>
                <a:chExt cx="3852000" cy="3600000"/>
              </a:xfrm>
            </p:grpSpPr>
            <p:grpSp>
              <p:nvGrpSpPr>
                <p:cNvPr id="559" name="Group 558"/>
                <p:cNvGrpSpPr/>
                <p:nvPr/>
              </p:nvGrpSpPr>
              <p:grpSpPr>
                <a:xfrm rot="5400000">
                  <a:off x="4896000" y="995966"/>
                  <a:ext cx="3600000" cy="3600000"/>
                  <a:chOff x="300507" y="995966"/>
                  <a:chExt cx="3600000" cy="3600000"/>
                </a:xfrm>
              </p:grpSpPr>
              <p:sp>
                <p:nvSpPr>
                  <p:cNvPr id="567" name="Rectangle 56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68" name="Rectangle 56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69" name="Rectangle 56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0" name="Rectangle 56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1" name="Rectangle 57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2" name="Rectangle 57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3" name="Rectangle 57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560" name="Rectangle 55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61" name="Rectangle 56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62" name="Rectangle 56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63" name="Rectangle 56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64" name="Rectangle 56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65" name="Rectangle 56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566" name="Straight Connector 56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574" name="Group 573"/>
              <p:cNvGrpSpPr/>
              <p:nvPr/>
            </p:nvGrpSpPr>
            <p:grpSpPr>
              <a:xfrm>
                <a:off x="5276178" y="4084379"/>
                <a:ext cx="385200" cy="360000"/>
                <a:chOff x="4770192" y="995966"/>
                <a:chExt cx="3852000" cy="3600000"/>
              </a:xfrm>
            </p:grpSpPr>
            <p:grpSp>
              <p:nvGrpSpPr>
                <p:cNvPr id="575" name="Group 574"/>
                <p:cNvGrpSpPr/>
                <p:nvPr/>
              </p:nvGrpSpPr>
              <p:grpSpPr>
                <a:xfrm rot="5400000">
                  <a:off x="4896000" y="995966"/>
                  <a:ext cx="3600000" cy="3600000"/>
                  <a:chOff x="300507" y="995966"/>
                  <a:chExt cx="3600000" cy="3600000"/>
                </a:xfrm>
              </p:grpSpPr>
              <p:sp>
                <p:nvSpPr>
                  <p:cNvPr id="583" name="Rectangle 58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584" name="Rectangle 58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5" name="Rectangle 58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6" name="Rectangle 58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7" name="Rectangle 58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8" name="Rectangle 58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9" name="Rectangle 58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576" name="Rectangle 57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7" name="Rectangle 57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8" name="Rectangle 57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79" name="Rectangle 57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0" name="Rectangle 57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81" name="Rectangle 58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582" name="Straight Connector 58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590" name="Group 589"/>
              <p:cNvGrpSpPr/>
              <p:nvPr/>
            </p:nvGrpSpPr>
            <p:grpSpPr>
              <a:xfrm>
                <a:off x="5764273" y="4084379"/>
                <a:ext cx="385200" cy="360000"/>
                <a:chOff x="4770192" y="995966"/>
                <a:chExt cx="3852000" cy="3600000"/>
              </a:xfrm>
            </p:grpSpPr>
            <p:grpSp>
              <p:nvGrpSpPr>
                <p:cNvPr id="591" name="Group 590"/>
                <p:cNvGrpSpPr/>
                <p:nvPr/>
              </p:nvGrpSpPr>
              <p:grpSpPr>
                <a:xfrm rot="5400000">
                  <a:off x="4896000" y="995966"/>
                  <a:ext cx="3600000" cy="3600000"/>
                  <a:chOff x="300507" y="995966"/>
                  <a:chExt cx="3600000" cy="3600000"/>
                </a:xfrm>
              </p:grpSpPr>
              <p:sp>
                <p:nvSpPr>
                  <p:cNvPr id="599" name="Rectangle 59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600" name="Rectangle 599"/>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01" name="Rectangle 600"/>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02" name="Rectangle 601"/>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03" name="Rectangle 602"/>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04" name="Rectangle 603"/>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05" name="Rectangle 604"/>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592" name="Rectangle 591"/>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93" name="Rectangle 592"/>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94" name="Rectangle 593"/>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95" name="Rectangle 594"/>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96" name="Rectangle 595"/>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597" name="Rectangle 596"/>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598" name="Straight Connector 597"/>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606" name="Group 605"/>
              <p:cNvGrpSpPr/>
              <p:nvPr/>
            </p:nvGrpSpPr>
            <p:grpSpPr>
              <a:xfrm>
                <a:off x="6252368" y="4084379"/>
                <a:ext cx="385200" cy="360000"/>
                <a:chOff x="4770192" y="995966"/>
                <a:chExt cx="3852000" cy="3600000"/>
              </a:xfrm>
            </p:grpSpPr>
            <p:grpSp>
              <p:nvGrpSpPr>
                <p:cNvPr id="607" name="Group 606"/>
                <p:cNvGrpSpPr/>
                <p:nvPr/>
              </p:nvGrpSpPr>
              <p:grpSpPr>
                <a:xfrm rot="5400000">
                  <a:off x="4896000" y="995966"/>
                  <a:ext cx="3600000" cy="3600000"/>
                  <a:chOff x="300507" y="995966"/>
                  <a:chExt cx="3600000" cy="3600000"/>
                </a:xfrm>
              </p:grpSpPr>
              <p:sp>
                <p:nvSpPr>
                  <p:cNvPr id="615" name="Rectangle 61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616" name="Rectangle 61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7" name="Rectangle 61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8" name="Rectangle 61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9" name="Rectangle 61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20" name="Rectangle 61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21" name="Rectangle 62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608" name="Rectangle 60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09" name="Rectangle 60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0" name="Rectangle 60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1" name="Rectangle 61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2" name="Rectangle 61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613" name="Rectangle 61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614" name="Straight Connector 61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66" name="Group 1165"/>
              <p:cNvGrpSpPr/>
              <p:nvPr/>
            </p:nvGrpSpPr>
            <p:grpSpPr>
              <a:xfrm>
                <a:off x="6740463" y="4084379"/>
                <a:ext cx="385200" cy="360000"/>
                <a:chOff x="4770192" y="995966"/>
                <a:chExt cx="3852000" cy="3600000"/>
              </a:xfrm>
            </p:grpSpPr>
            <p:grpSp>
              <p:nvGrpSpPr>
                <p:cNvPr id="1167" name="Group 1166"/>
                <p:cNvGrpSpPr/>
                <p:nvPr/>
              </p:nvGrpSpPr>
              <p:grpSpPr>
                <a:xfrm rot="5400000">
                  <a:off x="4896000" y="995966"/>
                  <a:ext cx="3600000" cy="3600000"/>
                  <a:chOff x="300507" y="995966"/>
                  <a:chExt cx="3600000" cy="3600000"/>
                </a:xfrm>
              </p:grpSpPr>
              <p:sp>
                <p:nvSpPr>
                  <p:cNvPr id="1175" name="Rectangle 117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176" name="Rectangle 117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7" name="Rectangle 117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8" name="Rectangle 117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9" name="Rectangle 117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0" name="Rectangle 117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1" name="Rectangle 118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168" name="Rectangle 116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69" name="Rectangle 116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0" name="Rectangle 116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1" name="Rectangle 117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2" name="Rectangle 117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73" name="Rectangle 117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174" name="Straight Connector 117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82" name="Group 1181"/>
              <p:cNvGrpSpPr/>
              <p:nvPr/>
            </p:nvGrpSpPr>
            <p:grpSpPr>
              <a:xfrm>
                <a:off x="7228558" y="4084379"/>
                <a:ext cx="385200" cy="360000"/>
                <a:chOff x="4770192" y="995966"/>
                <a:chExt cx="3852000" cy="3600000"/>
              </a:xfrm>
            </p:grpSpPr>
            <p:grpSp>
              <p:nvGrpSpPr>
                <p:cNvPr id="1183" name="Group 1182"/>
                <p:cNvGrpSpPr/>
                <p:nvPr/>
              </p:nvGrpSpPr>
              <p:grpSpPr>
                <a:xfrm rot="5400000">
                  <a:off x="4896000" y="995966"/>
                  <a:ext cx="3600000" cy="3600000"/>
                  <a:chOff x="300507" y="995966"/>
                  <a:chExt cx="3600000" cy="3600000"/>
                </a:xfrm>
              </p:grpSpPr>
              <p:sp>
                <p:nvSpPr>
                  <p:cNvPr id="1191" name="Rectangle 119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192" name="Rectangle 119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93" name="Rectangle 119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94" name="Rectangle 119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95" name="Rectangle 119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96" name="Rectangle 119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97" name="Rectangle 119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184" name="Rectangle 118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5" name="Rectangle 118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6" name="Rectangle 118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7" name="Rectangle 118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8" name="Rectangle 118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189" name="Rectangle 118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190" name="Straight Connector 118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58" name="Group 1357"/>
              <p:cNvGrpSpPr/>
              <p:nvPr/>
            </p:nvGrpSpPr>
            <p:grpSpPr>
              <a:xfrm>
                <a:off x="7716653" y="4084379"/>
                <a:ext cx="385200" cy="360000"/>
                <a:chOff x="4770192" y="995966"/>
                <a:chExt cx="3852000" cy="3600000"/>
              </a:xfrm>
            </p:grpSpPr>
            <p:grpSp>
              <p:nvGrpSpPr>
                <p:cNvPr id="1359" name="Group 1358"/>
                <p:cNvGrpSpPr/>
                <p:nvPr/>
              </p:nvGrpSpPr>
              <p:grpSpPr>
                <a:xfrm rot="5400000">
                  <a:off x="4896000" y="995966"/>
                  <a:ext cx="3600000" cy="3600000"/>
                  <a:chOff x="300507" y="995966"/>
                  <a:chExt cx="3600000" cy="3600000"/>
                </a:xfrm>
              </p:grpSpPr>
              <p:sp>
                <p:nvSpPr>
                  <p:cNvPr id="1367" name="Rectangle 136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368" name="Rectangle 136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69" name="Rectangle 136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0" name="Rectangle 136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1" name="Rectangle 137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2" name="Rectangle 137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3" name="Rectangle 137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360" name="Rectangle 135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61" name="Rectangle 136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62" name="Rectangle 136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63" name="Rectangle 136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64" name="Rectangle 136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65" name="Rectangle 136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366" name="Straight Connector 136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374" name="Group 1373"/>
              <p:cNvGrpSpPr/>
              <p:nvPr/>
            </p:nvGrpSpPr>
            <p:grpSpPr>
              <a:xfrm>
                <a:off x="8204746" y="4084379"/>
                <a:ext cx="385200" cy="360000"/>
                <a:chOff x="4770192" y="995966"/>
                <a:chExt cx="3852000" cy="3600000"/>
              </a:xfrm>
            </p:grpSpPr>
            <p:grpSp>
              <p:nvGrpSpPr>
                <p:cNvPr id="1375" name="Group 1374"/>
                <p:cNvGrpSpPr/>
                <p:nvPr/>
              </p:nvGrpSpPr>
              <p:grpSpPr>
                <a:xfrm rot="5400000">
                  <a:off x="4896000" y="995966"/>
                  <a:ext cx="3600000" cy="3600000"/>
                  <a:chOff x="300507" y="995966"/>
                  <a:chExt cx="3600000" cy="3600000"/>
                </a:xfrm>
              </p:grpSpPr>
              <p:sp>
                <p:nvSpPr>
                  <p:cNvPr id="1383" name="Rectangle 138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384" name="Rectangle 138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5" name="Rectangle 138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6" name="Rectangle 138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7" name="Rectangle 138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8" name="Rectangle 138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9" name="Rectangle 138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376" name="Rectangle 137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7" name="Rectangle 137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8" name="Rectangle 137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79" name="Rectangle 137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0" name="Rectangle 137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381" name="Rectangle 138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382" name="Straight Connector 138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647" name="Group 1646"/>
            <p:cNvGrpSpPr/>
            <p:nvPr/>
          </p:nvGrpSpPr>
          <p:grpSpPr>
            <a:xfrm>
              <a:off x="4992620" y="3535010"/>
              <a:ext cx="4775426" cy="360000"/>
              <a:chOff x="3811893" y="4084379"/>
              <a:chExt cx="4778053" cy="360000"/>
            </a:xfrm>
          </p:grpSpPr>
          <p:grpSp>
            <p:nvGrpSpPr>
              <p:cNvPr id="1648" name="Group 1647"/>
              <p:cNvGrpSpPr/>
              <p:nvPr/>
            </p:nvGrpSpPr>
            <p:grpSpPr>
              <a:xfrm>
                <a:off x="3811893" y="4084379"/>
                <a:ext cx="385200" cy="360000"/>
                <a:chOff x="4770192" y="995966"/>
                <a:chExt cx="3852000" cy="3600000"/>
              </a:xfrm>
            </p:grpSpPr>
            <p:grpSp>
              <p:nvGrpSpPr>
                <p:cNvPr id="1793" name="Group 1792"/>
                <p:cNvGrpSpPr/>
                <p:nvPr/>
              </p:nvGrpSpPr>
              <p:grpSpPr>
                <a:xfrm rot="5400000">
                  <a:off x="4896000" y="995966"/>
                  <a:ext cx="3600000" cy="3600000"/>
                  <a:chOff x="300507" y="995966"/>
                  <a:chExt cx="3600000" cy="3600000"/>
                </a:xfrm>
              </p:grpSpPr>
              <p:sp>
                <p:nvSpPr>
                  <p:cNvPr id="1801" name="Rectangle 180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802" name="Rectangle 180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03" name="Rectangle 180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04" name="Rectangle 180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05" name="Rectangle 180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06" name="Rectangle 180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07" name="Rectangle 180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94" name="Rectangle 179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5" name="Rectangle 179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6" name="Rectangle 179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7" name="Rectangle 179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8" name="Rectangle 179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9" name="Rectangle 179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800" name="Straight Connector 179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49" name="Group 1648"/>
              <p:cNvGrpSpPr/>
              <p:nvPr/>
            </p:nvGrpSpPr>
            <p:grpSpPr>
              <a:xfrm>
                <a:off x="4299988" y="4084379"/>
                <a:ext cx="385200" cy="360000"/>
                <a:chOff x="4770192" y="995966"/>
                <a:chExt cx="3852000" cy="3600000"/>
              </a:xfrm>
            </p:grpSpPr>
            <p:grpSp>
              <p:nvGrpSpPr>
                <p:cNvPr id="1778" name="Group 1777"/>
                <p:cNvGrpSpPr/>
                <p:nvPr/>
              </p:nvGrpSpPr>
              <p:grpSpPr>
                <a:xfrm rot="5400000">
                  <a:off x="4896000" y="995966"/>
                  <a:ext cx="3600000" cy="3600000"/>
                  <a:chOff x="300507" y="995966"/>
                  <a:chExt cx="3600000" cy="3600000"/>
                </a:xfrm>
              </p:grpSpPr>
              <p:sp>
                <p:nvSpPr>
                  <p:cNvPr id="1786" name="Rectangle 178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787" name="Rectangle 1786"/>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8" name="Rectangle 1787"/>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9" name="Rectangle 1788"/>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0" name="Rectangle 1789"/>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1" name="Rectangle 1790"/>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92" name="Rectangle 1791"/>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79" name="Rectangle 1778"/>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0" name="Rectangle 1779"/>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1" name="Rectangle 1780"/>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2" name="Rectangle 1781"/>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3" name="Rectangle 1782"/>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84" name="Rectangle 1783"/>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785" name="Straight Connector 1784"/>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0" name="Group 1649"/>
              <p:cNvGrpSpPr/>
              <p:nvPr/>
            </p:nvGrpSpPr>
            <p:grpSpPr>
              <a:xfrm>
                <a:off x="4788083" y="4084379"/>
                <a:ext cx="385200" cy="360000"/>
                <a:chOff x="4770192" y="995966"/>
                <a:chExt cx="3852000" cy="3600000"/>
              </a:xfrm>
            </p:grpSpPr>
            <p:grpSp>
              <p:nvGrpSpPr>
                <p:cNvPr id="1763" name="Group 1762"/>
                <p:cNvGrpSpPr/>
                <p:nvPr/>
              </p:nvGrpSpPr>
              <p:grpSpPr>
                <a:xfrm rot="5400000">
                  <a:off x="4896000" y="995966"/>
                  <a:ext cx="3600000" cy="3600000"/>
                  <a:chOff x="300507" y="995966"/>
                  <a:chExt cx="3600000" cy="3600000"/>
                </a:xfrm>
              </p:grpSpPr>
              <p:sp>
                <p:nvSpPr>
                  <p:cNvPr id="1771" name="Rectangle 177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772" name="Rectangle 177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73" name="Rectangle 177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74" name="Rectangle 177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75" name="Rectangle 177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76" name="Rectangle 177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77" name="Rectangle 177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64" name="Rectangle 176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5" name="Rectangle 176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6" name="Rectangle 176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7" name="Rectangle 176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8" name="Rectangle 176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9" name="Rectangle 176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770" name="Straight Connector 176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1" name="Group 1650"/>
              <p:cNvGrpSpPr/>
              <p:nvPr/>
            </p:nvGrpSpPr>
            <p:grpSpPr>
              <a:xfrm>
                <a:off x="5276178" y="4084379"/>
                <a:ext cx="385200" cy="360000"/>
                <a:chOff x="4770192" y="995966"/>
                <a:chExt cx="3852000" cy="3600000"/>
              </a:xfrm>
            </p:grpSpPr>
            <p:grpSp>
              <p:nvGrpSpPr>
                <p:cNvPr id="1748" name="Group 1747"/>
                <p:cNvGrpSpPr/>
                <p:nvPr/>
              </p:nvGrpSpPr>
              <p:grpSpPr>
                <a:xfrm rot="5400000">
                  <a:off x="4896000" y="995966"/>
                  <a:ext cx="3600000" cy="3600000"/>
                  <a:chOff x="300507" y="995966"/>
                  <a:chExt cx="3600000" cy="3600000"/>
                </a:xfrm>
              </p:grpSpPr>
              <p:sp>
                <p:nvSpPr>
                  <p:cNvPr id="1756" name="Rectangle 175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757" name="Rectangle 1756"/>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8" name="Rectangle 1757"/>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9" name="Rectangle 1758"/>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0" name="Rectangle 1759"/>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1" name="Rectangle 1760"/>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62" name="Rectangle 1761"/>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49" name="Rectangle 1748"/>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0" name="Rectangle 1749"/>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1" name="Rectangle 1750"/>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2" name="Rectangle 1751"/>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3" name="Rectangle 1752"/>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54" name="Rectangle 1753"/>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755" name="Straight Connector 1754"/>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2" name="Group 1651"/>
              <p:cNvGrpSpPr/>
              <p:nvPr/>
            </p:nvGrpSpPr>
            <p:grpSpPr>
              <a:xfrm>
                <a:off x="5764273" y="4084379"/>
                <a:ext cx="385200" cy="360000"/>
                <a:chOff x="4770192" y="995966"/>
                <a:chExt cx="3852000" cy="3600000"/>
              </a:xfrm>
            </p:grpSpPr>
            <p:grpSp>
              <p:nvGrpSpPr>
                <p:cNvPr id="1733" name="Group 1732"/>
                <p:cNvGrpSpPr/>
                <p:nvPr/>
              </p:nvGrpSpPr>
              <p:grpSpPr>
                <a:xfrm rot="5400000">
                  <a:off x="4896000" y="995966"/>
                  <a:ext cx="3600000" cy="3600000"/>
                  <a:chOff x="300507" y="995966"/>
                  <a:chExt cx="3600000" cy="3600000"/>
                </a:xfrm>
              </p:grpSpPr>
              <p:sp>
                <p:nvSpPr>
                  <p:cNvPr id="1741" name="Rectangle 174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742" name="Rectangle 174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43" name="Rectangle 174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44" name="Rectangle 174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45" name="Rectangle 174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46" name="Rectangle 174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47" name="Rectangle 174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34" name="Rectangle 173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5" name="Rectangle 173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6" name="Rectangle 173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7" name="Rectangle 173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8" name="Rectangle 173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9" name="Rectangle 173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740" name="Straight Connector 173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3" name="Group 1652"/>
              <p:cNvGrpSpPr/>
              <p:nvPr/>
            </p:nvGrpSpPr>
            <p:grpSpPr>
              <a:xfrm>
                <a:off x="6252368" y="4084379"/>
                <a:ext cx="385200" cy="360000"/>
                <a:chOff x="4770192" y="995966"/>
                <a:chExt cx="3852000" cy="3600000"/>
              </a:xfrm>
            </p:grpSpPr>
            <p:grpSp>
              <p:nvGrpSpPr>
                <p:cNvPr id="1718" name="Group 1717"/>
                <p:cNvGrpSpPr/>
                <p:nvPr/>
              </p:nvGrpSpPr>
              <p:grpSpPr>
                <a:xfrm rot="5400000">
                  <a:off x="4896000" y="995966"/>
                  <a:ext cx="3600000" cy="3600000"/>
                  <a:chOff x="300507" y="995966"/>
                  <a:chExt cx="3600000" cy="3600000"/>
                </a:xfrm>
              </p:grpSpPr>
              <p:sp>
                <p:nvSpPr>
                  <p:cNvPr id="1726" name="Rectangle 172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727" name="Rectangle 1726"/>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8" name="Rectangle 1727"/>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9" name="Rectangle 1728"/>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0" name="Rectangle 1729"/>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1" name="Rectangle 1730"/>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32" name="Rectangle 1731"/>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19" name="Rectangle 1718"/>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0" name="Rectangle 1719"/>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1" name="Rectangle 1720"/>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2" name="Rectangle 1721"/>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3" name="Rectangle 1722"/>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24" name="Rectangle 1723"/>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725" name="Straight Connector 1724"/>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4" name="Group 1653"/>
              <p:cNvGrpSpPr/>
              <p:nvPr/>
            </p:nvGrpSpPr>
            <p:grpSpPr>
              <a:xfrm>
                <a:off x="6740463" y="4084379"/>
                <a:ext cx="385200" cy="360000"/>
                <a:chOff x="4770192" y="995966"/>
                <a:chExt cx="3852000" cy="3600000"/>
              </a:xfrm>
            </p:grpSpPr>
            <p:grpSp>
              <p:nvGrpSpPr>
                <p:cNvPr id="1703" name="Group 1702"/>
                <p:cNvGrpSpPr/>
                <p:nvPr/>
              </p:nvGrpSpPr>
              <p:grpSpPr>
                <a:xfrm rot="5400000">
                  <a:off x="4896000" y="995966"/>
                  <a:ext cx="3600000" cy="3600000"/>
                  <a:chOff x="300507" y="995966"/>
                  <a:chExt cx="3600000" cy="3600000"/>
                </a:xfrm>
              </p:grpSpPr>
              <p:sp>
                <p:nvSpPr>
                  <p:cNvPr id="1711" name="Rectangle 171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712" name="Rectangle 171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13" name="Rectangle 171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14" name="Rectangle 171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15" name="Rectangle 171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16" name="Rectangle 171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17" name="Rectangle 171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704" name="Rectangle 170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5" name="Rectangle 170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6" name="Rectangle 170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7" name="Rectangle 170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8" name="Rectangle 170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9" name="Rectangle 170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710" name="Straight Connector 170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5" name="Group 1654"/>
              <p:cNvGrpSpPr/>
              <p:nvPr/>
            </p:nvGrpSpPr>
            <p:grpSpPr>
              <a:xfrm>
                <a:off x="7228558" y="4084379"/>
                <a:ext cx="385200" cy="360000"/>
                <a:chOff x="4770192" y="995966"/>
                <a:chExt cx="3852000" cy="3600000"/>
              </a:xfrm>
            </p:grpSpPr>
            <p:grpSp>
              <p:nvGrpSpPr>
                <p:cNvPr id="1688" name="Group 1687"/>
                <p:cNvGrpSpPr/>
                <p:nvPr/>
              </p:nvGrpSpPr>
              <p:grpSpPr>
                <a:xfrm rot="5400000">
                  <a:off x="4896000" y="995966"/>
                  <a:ext cx="3600000" cy="3600000"/>
                  <a:chOff x="300507" y="995966"/>
                  <a:chExt cx="3600000" cy="3600000"/>
                </a:xfrm>
              </p:grpSpPr>
              <p:sp>
                <p:nvSpPr>
                  <p:cNvPr id="1696" name="Rectangle 169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697" name="Rectangle 1696"/>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8" name="Rectangle 1697"/>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9" name="Rectangle 1698"/>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0" name="Rectangle 1699"/>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1" name="Rectangle 1700"/>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702" name="Rectangle 1701"/>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689" name="Rectangle 1688"/>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0" name="Rectangle 1689"/>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1" name="Rectangle 1690"/>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2" name="Rectangle 1691"/>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3" name="Rectangle 1692"/>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94" name="Rectangle 1693"/>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695" name="Straight Connector 1694"/>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6" name="Group 1655"/>
              <p:cNvGrpSpPr/>
              <p:nvPr/>
            </p:nvGrpSpPr>
            <p:grpSpPr>
              <a:xfrm>
                <a:off x="7716653" y="4084379"/>
                <a:ext cx="385200" cy="360000"/>
                <a:chOff x="4770192" y="995966"/>
                <a:chExt cx="3852000" cy="3600000"/>
              </a:xfrm>
            </p:grpSpPr>
            <p:grpSp>
              <p:nvGrpSpPr>
                <p:cNvPr id="1673" name="Group 1672"/>
                <p:cNvGrpSpPr/>
                <p:nvPr/>
              </p:nvGrpSpPr>
              <p:grpSpPr>
                <a:xfrm rot="5400000">
                  <a:off x="4896000" y="995966"/>
                  <a:ext cx="3600000" cy="3600000"/>
                  <a:chOff x="300507" y="995966"/>
                  <a:chExt cx="3600000" cy="3600000"/>
                </a:xfrm>
              </p:grpSpPr>
              <p:sp>
                <p:nvSpPr>
                  <p:cNvPr id="1681" name="Rectangle 1680"/>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682" name="Rectangle 1681"/>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83" name="Rectangle 1682"/>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84" name="Rectangle 1683"/>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85" name="Rectangle 1684"/>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86" name="Rectangle 1685"/>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87" name="Rectangle 1686"/>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674" name="Rectangle 1673"/>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5" name="Rectangle 1674"/>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6" name="Rectangle 1675"/>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7" name="Rectangle 1676"/>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8" name="Rectangle 1677"/>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9" name="Rectangle 1678"/>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680" name="Straight Connector 1679"/>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657" name="Group 1656"/>
              <p:cNvGrpSpPr/>
              <p:nvPr/>
            </p:nvGrpSpPr>
            <p:grpSpPr>
              <a:xfrm>
                <a:off x="8204746" y="4084379"/>
                <a:ext cx="385200" cy="360000"/>
                <a:chOff x="4770192" y="995966"/>
                <a:chExt cx="3852000" cy="3600000"/>
              </a:xfrm>
            </p:grpSpPr>
            <p:grpSp>
              <p:nvGrpSpPr>
                <p:cNvPr id="1658" name="Group 1657"/>
                <p:cNvGrpSpPr/>
                <p:nvPr/>
              </p:nvGrpSpPr>
              <p:grpSpPr>
                <a:xfrm rot="5400000">
                  <a:off x="4896000" y="995966"/>
                  <a:ext cx="3600000" cy="3600000"/>
                  <a:chOff x="300507" y="995966"/>
                  <a:chExt cx="3600000" cy="3600000"/>
                </a:xfrm>
              </p:grpSpPr>
              <p:sp>
                <p:nvSpPr>
                  <p:cNvPr id="1666" name="Rectangle 1665"/>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667" name="Rectangle 1666"/>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8" name="Rectangle 1667"/>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9" name="Rectangle 1668"/>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0" name="Rectangle 1669"/>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1" name="Rectangle 1670"/>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72" name="Rectangle 1671"/>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659" name="Rectangle 1658"/>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0" name="Rectangle 1659"/>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1" name="Rectangle 1660"/>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2" name="Rectangle 1661"/>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3" name="Rectangle 1662"/>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664" name="Rectangle 1663"/>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665" name="Straight Connector 1664"/>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808" name="Group 1807"/>
            <p:cNvGrpSpPr/>
            <p:nvPr/>
          </p:nvGrpSpPr>
          <p:grpSpPr>
            <a:xfrm>
              <a:off x="5005194" y="3085982"/>
              <a:ext cx="4775426" cy="360000"/>
              <a:chOff x="3811893" y="4084379"/>
              <a:chExt cx="4778053" cy="360000"/>
            </a:xfrm>
          </p:grpSpPr>
          <p:grpSp>
            <p:nvGrpSpPr>
              <p:cNvPr id="1809" name="Group 1808"/>
              <p:cNvGrpSpPr/>
              <p:nvPr/>
            </p:nvGrpSpPr>
            <p:grpSpPr>
              <a:xfrm>
                <a:off x="3811893" y="4084379"/>
                <a:ext cx="385200" cy="360000"/>
                <a:chOff x="4770192" y="995966"/>
                <a:chExt cx="3852000" cy="3600000"/>
              </a:xfrm>
            </p:grpSpPr>
            <p:grpSp>
              <p:nvGrpSpPr>
                <p:cNvPr id="1954" name="Group 1953"/>
                <p:cNvGrpSpPr/>
                <p:nvPr/>
              </p:nvGrpSpPr>
              <p:grpSpPr>
                <a:xfrm rot="5400000">
                  <a:off x="4896000" y="995966"/>
                  <a:ext cx="3600000" cy="3600000"/>
                  <a:chOff x="300507" y="995966"/>
                  <a:chExt cx="3600000" cy="3600000"/>
                </a:xfrm>
              </p:grpSpPr>
              <p:sp>
                <p:nvSpPr>
                  <p:cNvPr id="1962" name="Rectangle 196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963" name="Rectangle 1962"/>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64" name="Rectangle 1963"/>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65" name="Rectangle 1964"/>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66" name="Rectangle 1965"/>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67" name="Rectangle 1966"/>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68" name="Rectangle 1967"/>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955" name="Rectangle 1954"/>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6" name="Rectangle 1955"/>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7" name="Rectangle 1956"/>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8" name="Rectangle 1957"/>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9" name="Rectangle 1958"/>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60" name="Rectangle 1959"/>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961" name="Straight Connector 1960"/>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0" name="Group 1809"/>
              <p:cNvGrpSpPr/>
              <p:nvPr/>
            </p:nvGrpSpPr>
            <p:grpSpPr>
              <a:xfrm>
                <a:off x="4299988" y="4084379"/>
                <a:ext cx="385200" cy="360000"/>
                <a:chOff x="4770192" y="995966"/>
                <a:chExt cx="3852000" cy="3600000"/>
              </a:xfrm>
            </p:grpSpPr>
            <p:grpSp>
              <p:nvGrpSpPr>
                <p:cNvPr id="1939" name="Group 1938"/>
                <p:cNvGrpSpPr/>
                <p:nvPr/>
              </p:nvGrpSpPr>
              <p:grpSpPr>
                <a:xfrm rot="5400000">
                  <a:off x="4896000" y="995966"/>
                  <a:ext cx="3600000" cy="3600000"/>
                  <a:chOff x="300507" y="995966"/>
                  <a:chExt cx="3600000" cy="3600000"/>
                </a:xfrm>
              </p:grpSpPr>
              <p:sp>
                <p:nvSpPr>
                  <p:cNvPr id="1947" name="Rectangle 194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948" name="Rectangle 194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49" name="Rectangle 194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0" name="Rectangle 194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1" name="Rectangle 195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2" name="Rectangle 195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53" name="Rectangle 195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940" name="Rectangle 193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41" name="Rectangle 194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42" name="Rectangle 194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43" name="Rectangle 194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44" name="Rectangle 194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45" name="Rectangle 194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946" name="Straight Connector 194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1" name="Group 1810"/>
              <p:cNvGrpSpPr/>
              <p:nvPr/>
            </p:nvGrpSpPr>
            <p:grpSpPr>
              <a:xfrm>
                <a:off x="4788083" y="4084379"/>
                <a:ext cx="385200" cy="360000"/>
                <a:chOff x="4770192" y="995966"/>
                <a:chExt cx="3852000" cy="3600000"/>
              </a:xfrm>
            </p:grpSpPr>
            <p:grpSp>
              <p:nvGrpSpPr>
                <p:cNvPr id="1924" name="Group 1923"/>
                <p:cNvGrpSpPr/>
                <p:nvPr/>
              </p:nvGrpSpPr>
              <p:grpSpPr>
                <a:xfrm rot="5400000">
                  <a:off x="4896000" y="995966"/>
                  <a:ext cx="3600000" cy="3600000"/>
                  <a:chOff x="300507" y="995966"/>
                  <a:chExt cx="3600000" cy="3600000"/>
                </a:xfrm>
              </p:grpSpPr>
              <p:sp>
                <p:nvSpPr>
                  <p:cNvPr id="1932" name="Rectangle 193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933" name="Rectangle 1932"/>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34" name="Rectangle 1933"/>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35" name="Rectangle 1934"/>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36" name="Rectangle 1935"/>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37" name="Rectangle 1936"/>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38" name="Rectangle 1937"/>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925" name="Rectangle 1924"/>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6" name="Rectangle 1925"/>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7" name="Rectangle 1926"/>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8" name="Rectangle 1927"/>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9" name="Rectangle 1928"/>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30" name="Rectangle 1929"/>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931" name="Straight Connector 1930"/>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2" name="Group 1811"/>
              <p:cNvGrpSpPr/>
              <p:nvPr/>
            </p:nvGrpSpPr>
            <p:grpSpPr>
              <a:xfrm>
                <a:off x="5276178" y="4084379"/>
                <a:ext cx="385200" cy="360000"/>
                <a:chOff x="4770192" y="995966"/>
                <a:chExt cx="3852000" cy="3600000"/>
              </a:xfrm>
            </p:grpSpPr>
            <p:grpSp>
              <p:nvGrpSpPr>
                <p:cNvPr id="1909" name="Group 1908"/>
                <p:cNvGrpSpPr/>
                <p:nvPr/>
              </p:nvGrpSpPr>
              <p:grpSpPr>
                <a:xfrm rot="5400000">
                  <a:off x="4896000" y="995966"/>
                  <a:ext cx="3600000" cy="3600000"/>
                  <a:chOff x="300507" y="995966"/>
                  <a:chExt cx="3600000" cy="3600000"/>
                </a:xfrm>
              </p:grpSpPr>
              <p:sp>
                <p:nvSpPr>
                  <p:cNvPr id="1917" name="Rectangle 191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918" name="Rectangle 191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19" name="Rectangle 191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0" name="Rectangle 191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1" name="Rectangle 192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2" name="Rectangle 192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23" name="Rectangle 192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910" name="Rectangle 190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11" name="Rectangle 191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12" name="Rectangle 191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13" name="Rectangle 191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14" name="Rectangle 191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15" name="Rectangle 191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916" name="Straight Connector 191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3" name="Group 1812"/>
              <p:cNvGrpSpPr/>
              <p:nvPr/>
            </p:nvGrpSpPr>
            <p:grpSpPr>
              <a:xfrm>
                <a:off x="5764273" y="4084379"/>
                <a:ext cx="385200" cy="360000"/>
                <a:chOff x="4770192" y="995966"/>
                <a:chExt cx="3852000" cy="3600000"/>
              </a:xfrm>
            </p:grpSpPr>
            <p:grpSp>
              <p:nvGrpSpPr>
                <p:cNvPr id="1894" name="Group 1893"/>
                <p:cNvGrpSpPr/>
                <p:nvPr/>
              </p:nvGrpSpPr>
              <p:grpSpPr>
                <a:xfrm rot="5400000">
                  <a:off x="4896000" y="995966"/>
                  <a:ext cx="3600000" cy="3600000"/>
                  <a:chOff x="300507" y="995966"/>
                  <a:chExt cx="3600000" cy="3600000"/>
                </a:xfrm>
              </p:grpSpPr>
              <p:sp>
                <p:nvSpPr>
                  <p:cNvPr id="1902" name="Rectangle 190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903" name="Rectangle 1902"/>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04" name="Rectangle 1903"/>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05" name="Rectangle 1904"/>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06" name="Rectangle 1905"/>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07" name="Rectangle 1906"/>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08" name="Rectangle 1907"/>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895" name="Rectangle 1894"/>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6" name="Rectangle 1895"/>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7" name="Rectangle 1896"/>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8" name="Rectangle 1897"/>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9" name="Rectangle 1898"/>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00" name="Rectangle 1899"/>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901" name="Straight Connector 1900"/>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4" name="Group 1813"/>
              <p:cNvGrpSpPr/>
              <p:nvPr/>
            </p:nvGrpSpPr>
            <p:grpSpPr>
              <a:xfrm>
                <a:off x="6252368" y="4084379"/>
                <a:ext cx="385200" cy="360000"/>
                <a:chOff x="4770192" y="995966"/>
                <a:chExt cx="3852000" cy="3600000"/>
              </a:xfrm>
            </p:grpSpPr>
            <p:grpSp>
              <p:nvGrpSpPr>
                <p:cNvPr id="1879" name="Group 1878"/>
                <p:cNvGrpSpPr/>
                <p:nvPr/>
              </p:nvGrpSpPr>
              <p:grpSpPr>
                <a:xfrm rot="5400000">
                  <a:off x="4896000" y="995966"/>
                  <a:ext cx="3600000" cy="3600000"/>
                  <a:chOff x="300507" y="995966"/>
                  <a:chExt cx="3600000" cy="3600000"/>
                </a:xfrm>
              </p:grpSpPr>
              <p:sp>
                <p:nvSpPr>
                  <p:cNvPr id="1887" name="Rectangle 188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888" name="Rectangle 188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89" name="Rectangle 188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0" name="Rectangle 188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1" name="Rectangle 189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2" name="Rectangle 189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93" name="Rectangle 189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880" name="Rectangle 187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81" name="Rectangle 188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82" name="Rectangle 188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83" name="Rectangle 188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84" name="Rectangle 188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85" name="Rectangle 188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886" name="Straight Connector 188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5" name="Group 1814"/>
              <p:cNvGrpSpPr/>
              <p:nvPr/>
            </p:nvGrpSpPr>
            <p:grpSpPr>
              <a:xfrm>
                <a:off x="6740463" y="4084379"/>
                <a:ext cx="385200" cy="360000"/>
                <a:chOff x="4770192" y="995966"/>
                <a:chExt cx="3852000" cy="3600000"/>
              </a:xfrm>
            </p:grpSpPr>
            <p:grpSp>
              <p:nvGrpSpPr>
                <p:cNvPr id="1864" name="Group 1863"/>
                <p:cNvGrpSpPr/>
                <p:nvPr/>
              </p:nvGrpSpPr>
              <p:grpSpPr>
                <a:xfrm rot="5400000">
                  <a:off x="4896000" y="995966"/>
                  <a:ext cx="3600000" cy="3600000"/>
                  <a:chOff x="300507" y="995966"/>
                  <a:chExt cx="3600000" cy="3600000"/>
                </a:xfrm>
              </p:grpSpPr>
              <p:sp>
                <p:nvSpPr>
                  <p:cNvPr id="1872" name="Rectangle 187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873" name="Rectangle 1872"/>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74" name="Rectangle 1873"/>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75" name="Rectangle 1874"/>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76" name="Rectangle 1875"/>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77" name="Rectangle 1876"/>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78" name="Rectangle 1877"/>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865" name="Rectangle 1864"/>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6" name="Rectangle 1865"/>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7" name="Rectangle 1866"/>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8" name="Rectangle 1867"/>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9" name="Rectangle 1868"/>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70" name="Rectangle 1869"/>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871" name="Straight Connector 1870"/>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6" name="Group 1815"/>
              <p:cNvGrpSpPr/>
              <p:nvPr/>
            </p:nvGrpSpPr>
            <p:grpSpPr>
              <a:xfrm>
                <a:off x="7228558" y="4084379"/>
                <a:ext cx="385200" cy="360000"/>
                <a:chOff x="4770192" y="995966"/>
                <a:chExt cx="3852000" cy="3600000"/>
              </a:xfrm>
            </p:grpSpPr>
            <p:grpSp>
              <p:nvGrpSpPr>
                <p:cNvPr id="1849" name="Group 1848"/>
                <p:cNvGrpSpPr/>
                <p:nvPr/>
              </p:nvGrpSpPr>
              <p:grpSpPr>
                <a:xfrm rot="5400000">
                  <a:off x="4896000" y="995966"/>
                  <a:ext cx="3600000" cy="3600000"/>
                  <a:chOff x="300507" y="995966"/>
                  <a:chExt cx="3600000" cy="3600000"/>
                </a:xfrm>
              </p:grpSpPr>
              <p:sp>
                <p:nvSpPr>
                  <p:cNvPr id="1857" name="Rectangle 185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858" name="Rectangle 185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59" name="Rectangle 185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0" name="Rectangle 185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1" name="Rectangle 186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2" name="Rectangle 186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63" name="Rectangle 186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850" name="Rectangle 184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51" name="Rectangle 185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52" name="Rectangle 185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53" name="Rectangle 185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54" name="Rectangle 185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55" name="Rectangle 185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856" name="Straight Connector 185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7" name="Group 1816"/>
              <p:cNvGrpSpPr/>
              <p:nvPr/>
            </p:nvGrpSpPr>
            <p:grpSpPr>
              <a:xfrm>
                <a:off x="7716653" y="4084379"/>
                <a:ext cx="385200" cy="360000"/>
                <a:chOff x="4770192" y="995966"/>
                <a:chExt cx="3852000" cy="3600000"/>
              </a:xfrm>
            </p:grpSpPr>
            <p:grpSp>
              <p:nvGrpSpPr>
                <p:cNvPr id="1834" name="Group 1833"/>
                <p:cNvGrpSpPr/>
                <p:nvPr/>
              </p:nvGrpSpPr>
              <p:grpSpPr>
                <a:xfrm rot="5400000">
                  <a:off x="4896000" y="995966"/>
                  <a:ext cx="3600000" cy="3600000"/>
                  <a:chOff x="300507" y="995966"/>
                  <a:chExt cx="3600000" cy="3600000"/>
                </a:xfrm>
              </p:grpSpPr>
              <p:sp>
                <p:nvSpPr>
                  <p:cNvPr id="1842" name="Rectangle 1841"/>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843" name="Rectangle 1842"/>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44" name="Rectangle 1843"/>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45" name="Rectangle 1844"/>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46" name="Rectangle 1845"/>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47" name="Rectangle 1846"/>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48" name="Rectangle 1847"/>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835" name="Rectangle 1834"/>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6" name="Rectangle 1835"/>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7" name="Rectangle 1836"/>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8" name="Rectangle 1837"/>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9" name="Rectangle 1838"/>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40" name="Rectangle 1839"/>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841" name="Straight Connector 1840"/>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18" name="Group 1817"/>
              <p:cNvGrpSpPr/>
              <p:nvPr/>
            </p:nvGrpSpPr>
            <p:grpSpPr>
              <a:xfrm>
                <a:off x="8204746" y="4084379"/>
                <a:ext cx="385200" cy="360000"/>
                <a:chOff x="4770192" y="995966"/>
                <a:chExt cx="3852000" cy="3600000"/>
              </a:xfrm>
            </p:grpSpPr>
            <p:grpSp>
              <p:nvGrpSpPr>
                <p:cNvPr id="1819" name="Group 1818"/>
                <p:cNvGrpSpPr/>
                <p:nvPr/>
              </p:nvGrpSpPr>
              <p:grpSpPr>
                <a:xfrm rot="5400000">
                  <a:off x="4896000" y="995966"/>
                  <a:ext cx="3600000" cy="3600000"/>
                  <a:chOff x="300507" y="995966"/>
                  <a:chExt cx="3600000" cy="3600000"/>
                </a:xfrm>
              </p:grpSpPr>
              <p:sp>
                <p:nvSpPr>
                  <p:cNvPr id="1827" name="Rectangle 1826"/>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828" name="Rectangle 1827"/>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29" name="Rectangle 1828"/>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0" name="Rectangle 1829"/>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1" name="Rectangle 1830"/>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2" name="Rectangle 1831"/>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33" name="Rectangle 1832"/>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820" name="Rectangle 1819"/>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21" name="Rectangle 1820"/>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22" name="Rectangle 1821"/>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23" name="Rectangle 1822"/>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24" name="Rectangle 1823"/>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825" name="Rectangle 1824"/>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826" name="Straight Connector 1825"/>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1969" name="Group 1968"/>
            <p:cNvGrpSpPr/>
            <p:nvPr/>
          </p:nvGrpSpPr>
          <p:grpSpPr>
            <a:xfrm>
              <a:off x="5005194" y="2636954"/>
              <a:ext cx="4775426" cy="360000"/>
              <a:chOff x="3811893" y="4084379"/>
              <a:chExt cx="4778053" cy="360000"/>
            </a:xfrm>
          </p:grpSpPr>
          <p:grpSp>
            <p:nvGrpSpPr>
              <p:cNvPr id="1970" name="Group 1969"/>
              <p:cNvGrpSpPr/>
              <p:nvPr/>
            </p:nvGrpSpPr>
            <p:grpSpPr>
              <a:xfrm>
                <a:off x="3811893" y="4084379"/>
                <a:ext cx="385200" cy="360000"/>
                <a:chOff x="4770192" y="995966"/>
                <a:chExt cx="3852000" cy="3600000"/>
              </a:xfrm>
            </p:grpSpPr>
            <p:grpSp>
              <p:nvGrpSpPr>
                <p:cNvPr id="2115" name="Group 2114"/>
                <p:cNvGrpSpPr/>
                <p:nvPr/>
              </p:nvGrpSpPr>
              <p:grpSpPr>
                <a:xfrm rot="5400000">
                  <a:off x="4896000" y="995966"/>
                  <a:ext cx="3600000" cy="3600000"/>
                  <a:chOff x="300507" y="995966"/>
                  <a:chExt cx="3600000" cy="3600000"/>
                </a:xfrm>
              </p:grpSpPr>
              <p:sp>
                <p:nvSpPr>
                  <p:cNvPr id="2123" name="Rectangle 212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124" name="Rectangle 212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5" name="Rectangle 212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6" name="Rectangle 212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7" name="Rectangle 212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8" name="Rectangle 212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9" name="Rectangle 212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16" name="Rectangle 211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7" name="Rectangle 211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8" name="Rectangle 211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9" name="Rectangle 211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0" name="Rectangle 211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21" name="Rectangle 212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122" name="Straight Connector 212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1" name="Group 1970"/>
              <p:cNvGrpSpPr/>
              <p:nvPr/>
            </p:nvGrpSpPr>
            <p:grpSpPr>
              <a:xfrm>
                <a:off x="4299988" y="4084379"/>
                <a:ext cx="385200" cy="360000"/>
                <a:chOff x="4770192" y="995966"/>
                <a:chExt cx="3852000" cy="3600000"/>
              </a:xfrm>
            </p:grpSpPr>
            <p:grpSp>
              <p:nvGrpSpPr>
                <p:cNvPr id="2100" name="Group 2099"/>
                <p:cNvGrpSpPr/>
                <p:nvPr/>
              </p:nvGrpSpPr>
              <p:grpSpPr>
                <a:xfrm rot="5400000">
                  <a:off x="4896000" y="995966"/>
                  <a:ext cx="3600000" cy="3600000"/>
                  <a:chOff x="300507" y="995966"/>
                  <a:chExt cx="3600000" cy="3600000"/>
                </a:xfrm>
              </p:grpSpPr>
              <p:sp>
                <p:nvSpPr>
                  <p:cNvPr id="2108" name="Rectangle 210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109" name="Rectangle 2108"/>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0" name="Rectangle 2109"/>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1" name="Rectangle 2110"/>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2" name="Rectangle 2111"/>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3" name="Rectangle 2112"/>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14" name="Rectangle 2113"/>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01" name="Rectangle 2100"/>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02" name="Rectangle 2101"/>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03" name="Rectangle 2102"/>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04" name="Rectangle 2103"/>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05" name="Rectangle 2104"/>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06" name="Rectangle 2105"/>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107" name="Straight Connector 2106"/>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2" name="Group 1971"/>
              <p:cNvGrpSpPr/>
              <p:nvPr/>
            </p:nvGrpSpPr>
            <p:grpSpPr>
              <a:xfrm>
                <a:off x="4788083" y="4084379"/>
                <a:ext cx="385200" cy="360000"/>
                <a:chOff x="4770192" y="995966"/>
                <a:chExt cx="3852000" cy="3600000"/>
              </a:xfrm>
            </p:grpSpPr>
            <p:grpSp>
              <p:nvGrpSpPr>
                <p:cNvPr id="2085" name="Group 2084"/>
                <p:cNvGrpSpPr/>
                <p:nvPr/>
              </p:nvGrpSpPr>
              <p:grpSpPr>
                <a:xfrm rot="5400000">
                  <a:off x="4896000" y="995966"/>
                  <a:ext cx="3600000" cy="3600000"/>
                  <a:chOff x="300507" y="995966"/>
                  <a:chExt cx="3600000" cy="3600000"/>
                </a:xfrm>
              </p:grpSpPr>
              <p:sp>
                <p:nvSpPr>
                  <p:cNvPr id="2093" name="Rectangle 209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94" name="Rectangle 209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5" name="Rectangle 209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6" name="Rectangle 209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7" name="Rectangle 209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8" name="Rectangle 209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9" name="Rectangle 209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086" name="Rectangle 208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7" name="Rectangle 208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8" name="Rectangle 208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9" name="Rectangle 208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0" name="Rectangle 208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91" name="Rectangle 209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92" name="Straight Connector 209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3" name="Group 1972"/>
              <p:cNvGrpSpPr/>
              <p:nvPr/>
            </p:nvGrpSpPr>
            <p:grpSpPr>
              <a:xfrm>
                <a:off x="5276178" y="4084379"/>
                <a:ext cx="385200" cy="360000"/>
                <a:chOff x="4770192" y="995966"/>
                <a:chExt cx="3852000" cy="3600000"/>
              </a:xfrm>
            </p:grpSpPr>
            <p:grpSp>
              <p:nvGrpSpPr>
                <p:cNvPr id="2070" name="Group 2069"/>
                <p:cNvGrpSpPr/>
                <p:nvPr/>
              </p:nvGrpSpPr>
              <p:grpSpPr>
                <a:xfrm rot="5400000">
                  <a:off x="4896000" y="995966"/>
                  <a:ext cx="3600000" cy="3600000"/>
                  <a:chOff x="300507" y="995966"/>
                  <a:chExt cx="3600000" cy="3600000"/>
                </a:xfrm>
              </p:grpSpPr>
              <p:sp>
                <p:nvSpPr>
                  <p:cNvPr id="2078" name="Rectangle 207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79" name="Rectangle 2078"/>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0" name="Rectangle 2079"/>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1" name="Rectangle 2080"/>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2" name="Rectangle 2081"/>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3" name="Rectangle 2082"/>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84" name="Rectangle 2083"/>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071" name="Rectangle 2070"/>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72" name="Rectangle 2071"/>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73" name="Rectangle 2072"/>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74" name="Rectangle 2073"/>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75" name="Rectangle 2074"/>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76" name="Rectangle 2075"/>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77" name="Straight Connector 2076"/>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4" name="Group 1973"/>
              <p:cNvGrpSpPr/>
              <p:nvPr/>
            </p:nvGrpSpPr>
            <p:grpSpPr>
              <a:xfrm>
                <a:off x="5764273" y="4084379"/>
                <a:ext cx="385200" cy="360000"/>
                <a:chOff x="4770192" y="995966"/>
                <a:chExt cx="3852000" cy="3600000"/>
              </a:xfrm>
            </p:grpSpPr>
            <p:grpSp>
              <p:nvGrpSpPr>
                <p:cNvPr id="2055" name="Group 2054"/>
                <p:cNvGrpSpPr/>
                <p:nvPr/>
              </p:nvGrpSpPr>
              <p:grpSpPr>
                <a:xfrm rot="5400000">
                  <a:off x="4896000" y="995966"/>
                  <a:ext cx="3600000" cy="3600000"/>
                  <a:chOff x="300507" y="995966"/>
                  <a:chExt cx="3600000" cy="3600000"/>
                </a:xfrm>
              </p:grpSpPr>
              <p:sp>
                <p:nvSpPr>
                  <p:cNvPr id="2063" name="Rectangle 206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64" name="Rectangle 206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5" name="Rectangle 206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6" name="Rectangle 206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7" name="Rectangle 206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8" name="Rectangle 206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9" name="Rectangle 206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056" name="Rectangle 205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7" name="Rectangle 205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8" name="Rectangle 205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9" name="Rectangle 205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0" name="Rectangle 205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61" name="Rectangle 206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62" name="Straight Connector 206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5" name="Group 1974"/>
              <p:cNvGrpSpPr/>
              <p:nvPr/>
            </p:nvGrpSpPr>
            <p:grpSpPr>
              <a:xfrm>
                <a:off x="6252368" y="4084379"/>
                <a:ext cx="385200" cy="360000"/>
                <a:chOff x="4770192" y="995966"/>
                <a:chExt cx="3852000" cy="3600000"/>
              </a:xfrm>
            </p:grpSpPr>
            <p:grpSp>
              <p:nvGrpSpPr>
                <p:cNvPr id="2040" name="Group 2039"/>
                <p:cNvGrpSpPr/>
                <p:nvPr/>
              </p:nvGrpSpPr>
              <p:grpSpPr>
                <a:xfrm rot="5400000">
                  <a:off x="4896000" y="995966"/>
                  <a:ext cx="3600000" cy="3600000"/>
                  <a:chOff x="300507" y="995966"/>
                  <a:chExt cx="3600000" cy="3600000"/>
                </a:xfrm>
              </p:grpSpPr>
              <p:sp>
                <p:nvSpPr>
                  <p:cNvPr id="2048" name="Rectangle 204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49" name="Rectangle 2048"/>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0" name="Rectangle 2049"/>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1" name="Rectangle 2050"/>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2" name="Rectangle 2051"/>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3" name="Rectangle 2052"/>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54" name="Rectangle 2053"/>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041" name="Rectangle 2040"/>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42" name="Rectangle 2041"/>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43" name="Rectangle 2042"/>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44" name="Rectangle 2043"/>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45" name="Rectangle 2044"/>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46" name="Rectangle 2045"/>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47" name="Straight Connector 2046"/>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6" name="Group 1975"/>
              <p:cNvGrpSpPr/>
              <p:nvPr/>
            </p:nvGrpSpPr>
            <p:grpSpPr>
              <a:xfrm>
                <a:off x="6740463" y="4084379"/>
                <a:ext cx="385200" cy="360000"/>
                <a:chOff x="4770192" y="995966"/>
                <a:chExt cx="3852000" cy="3600000"/>
              </a:xfrm>
            </p:grpSpPr>
            <p:grpSp>
              <p:nvGrpSpPr>
                <p:cNvPr id="2025" name="Group 2024"/>
                <p:cNvGrpSpPr/>
                <p:nvPr/>
              </p:nvGrpSpPr>
              <p:grpSpPr>
                <a:xfrm rot="5400000">
                  <a:off x="4896000" y="995966"/>
                  <a:ext cx="3600000" cy="3600000"/>
                  <a:chOff x="300507" y="995966"/>
                  <a:chExt cx="3600000" cy="3600000"/>
                </a:xfrm>
              </p:grpSpPr>
              <p:sp>
                <p:nvSpPr>
                  <p:cNvPr id="2033" name="Rectangle 203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34" name="Rectangle 203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5" name="Rectangle 203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6" name="Rectangle 203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7" name="Rectangle 203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8" name="Rectangle 203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9" name="Rectangle 203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026" name="Rectangle 202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7" name="Rectangle 202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8" name="Rectangle 202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9" name="Rectangle 202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0" name="Rectangle 202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31" name="Rectangle 203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32" name="Straight Connector 203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7" name="Group 1976"/>
              <p:cNvGrpSpPr/>
              <p:nvPr/>
            </p:nvGrpSpPr>
            <p:grpSpPr>
              <a:xfrm>
                <a:off x="7228558" y="4084379"/>
                <a:ext cx="385200" cy="360000"/>
                <a:chOff x="4770192" y="995966"/>
                <a:chExt cx="3852000" cy="3600000"/>
              </a:xfrm>
            </p:grpSpPr>
            <p:grpSp>
              <p:nvGrpSpPr>
                <p:cNvPr id="2010" name="Group 2009"/>
                <p:cNvGrpSpPr/>
                <p:nvPr/>
              </p:nvGrpSpPr>
              <p:grpSpPr>
                <a:xfrm rot="5400000">
                  <a:off x="4896000" y="995966"/>
                  <a:ext cx="3600000" cy="3600000"/>
                  <a:chOff x="300507" y="995966"/>
                  <a:chExt cx="3600000" cy="3600000"/>
                </a:xfrm>
              </p:grpSpPr>
              <p:sp>
                <p:nvSpPr>
                  <p:cNvPr id="2018" name="Rectangle 201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19" name="Rectangle 2018"/>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0" name="Rectangle 2019"/>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1" name="Rectangle 2020"/>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2" name="Rectangle 2021"/>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3" name="Rectangle 2022"/>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24" name="Rectangle 2023"/>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011" name="Rectangle 2010"/>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12" name="Rectangle 2011"/>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13" name="Rectangle 2012"/>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14" name="Rectangle 2013"/>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15" name="Rectangle 2014"/>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16" name="Rectangle 2015"/>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17" name="Straight Connector 2016"/>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8" name="Group 1977"/>
              <p:cNvGrpSpPr/>
              <p:nvPr/>
            </p:nvGrpSpPr>
            <p:grpSpPr>
              <a:xfrm>
                <a:off x="7716653" y="4084379"/>
                <a:ext cx="385200" cy="360000"/>
                <a:chOff x="4770192" y="995966"/>
                <a:chExt cx="3852000" cy="3600000"/>
              </a:xfrm>
            </p:grpSpPr>
            <p:grpSp>
              <p:nvGrpSpPr>
                <p:cNvPr id="1995" name="Group 1994"/>
                <p:cNvGrpSpPr/>
                <p:nvPr/>
              </p:nvGrpSpPr>
              <p:grpSpPr>
                <a:xfrm rot="5400000">
                  <a:off x="4896000" y="995966"/>
                  <a:ext cx="3600000" cy="3600000"/>
                  <a:chOff x="300507" y="995966"/>
                  <a:chExt cx="3600000" cy="3600000"/>
                </a:xfrm>
              </p:grpSpPr>
              <p:sp>
                <p:nvSpPr>
                  <p:cNvPr id="2003" name="Rectangle 2002"/>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004" name="Rectangle 2003"/>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5" name="Rectangle 2004"/>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6" name="Rectangle 2005"/>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7" name="Rectangle 2006"/>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8" name="Rectangle 2007"/>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9" name="Rectangle 2008"/>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996" name="Rectangle 1995"/>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7" name="Rectangle 1996"/>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8" name="Rectangle 1997"/>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9" name="Rectangle 1998"/>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0" name="Rectangle 1999"/>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001" name="Rectangle 2000"/>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002" name="Straight Connector 2001"/>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79" name="Group 1978"/>
              <p:cNvGrpSpPr/>
              <p:nvPr/>
            </p:nvGrpSpPr>
            <p:grpSpPr>
              <a:xfrm>
                <a:off x="8204746" y="4084379"/>
                <a:ext cx="385200" cy="360000"/>
                <a:chOff x="4770192" y="995966"/>
                <a:chExt cx="3852000" cy="3600000"/>
              </a:xfrm>
            </p:grpSpPr>
            <p:grpSp>
              <p:nvGrpSpPr>
                <p:cNvPr id="1980" name="Group 1979"/>
                <p:cNvGrpSpPr/>
                <p:nvPr/>
              </p:nvGrpSpPr>
              <p:grpSpPr>
                <a:xfrm rot="5400000">
                  <a:off x="4896000" y="995966"/>
                  <a:ext cx="3600000" cy="3600000"/>
                  <a:chOff x="300507" y="995966"/>
                  <a:chExt cx="3600000" cy="3600000"/>
                </a:xfrm>
              </p:grpSpPr>
              <p:sp>
                <p:nvSpPr>
                  <p:cNvPr id="1988" name="Rectangle 1987"/>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1989" name="Rectangle 1988"/>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0" name="Rectangle 1989"/>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1" name="Rectangle 1990"/>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2" name="Rectangle 1991"/>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3" name="Rectangle 1992"/>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94" name="Rectangle 1993"/>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1981" name="Rectangle 1980"/>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82" name="Rectangle 1981"/>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83" name="Rectangle 1982"/>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84" name="Rectangle 1983"/>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85" name="Rectangle 1984"/>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1986" name="Rectangle 1985"/>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1987" name="Straight Connector 1986"/>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130" name="Group 2129"/>
            <p:cNvGrpSpPr/>
            <p:nvPr/>
          </p:nvGrpSpPr>
          <p:grpSpPr>
            <a:xfrm>
              <a:off x="5001898" y="2187926"/>
              <a:ext cx="4775426" cy="360000"/>
              <a:chOff x="3811893" y="4084379"/>
              <a:chExt cx="4778053" cy="360000"/>
            </a:xfrm>
          </p:grpSpPr>
          <p:grpSp>
            <p:nvGrpSpPr>
              <p:cNvPr id="2131" name="Group 2130"/>
              <p:cNvGrpSpPr/>
              <p:nvPr/>
            </p:nvGrpSpPr>
            <p:grpSpPr>
              <a:xfrm>
                <a:off x="3811893" y="4084379"/>
                <a:ext cx="385200" cy="360000"/>
                <a:chOff x="4770192" y="995966"/>
                <a:chExt cx="3852000" cy="3600000"/>
              </a:xfrm>
            </p:grpSpPr>
            <p:grpSp>
              <p:nvGrpSpPr>
                <p:cNvPr id="2276" name="Group 2275"/>
                <p:cNvGrpSpPr/>
                <p:nvPr/>
              </p:nvGrpSpPr>
              <p:grpSpPr>
                <a:xfrm rot="5400000">
                  <a:off x="4896000" y="995966"/>
                  <a:ext cx="3600000" cy="3600000"/>
                  <a:chOff x="300507" y="995966"/>
                  <a:chExt cx="3600000" cy="3600000"/>
                </a:xfrm>
              </p:grpSpPr>
              <p:sp>
                <p:nvSpPr>
                  <p:cNvPr id="2284" name="Rectangle 228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285" name="Rectangle 2284"/>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6" name="Rectangle 2285"/>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7" name="Rectangle 2286"/>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8" name="Rectangle 2287"/>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9" name="Rectangle 2288"/>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90" name="Rectangle 2289"/>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277" name="Rectangle 2276"/>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8" name="Rectangle 2277"/>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9" name="Rectangle 2278"/>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0" name="Rectangle 2279"/>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1" name="Rectangle 2280"/>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82" name="Rectangle 2281"/>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283" name="Straight Connector 2282"/>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2" name="Group 2131"/>
              <p:cNvGrpSpPr/>
              <p:nvPr/>
            </p:nvGrpSpPr>
            <p:grpSpPr>
              <a:xfrm>
                <a:off x="4299988" y="4084379"/>
                <a:ext cx="385200" cy="360000"/>
                <a:chOff x="4770192" y="995966"/>
                <a:chExt cx="3852000" cy="3600000"/>
              </a:xfrm>
            </p:grpSpPr>
            <p:grpSp>
              <p:nvGrpSpPr>
                <p:cNvPr id="2261" name="Group 2260"/>
                <p:cNvGrpSpPr/>
                <p:nvPr/>
              </p:nvGrpSpPr>
              <p:grpSpPr>
                <a:xfrm rot="5400000">
                  <a:off x="4896000" y="995966"/>
                  <a:ext cx="3600000" cy="3600000"/>
                  <a:chOff x="300507" y="995966"/>
                  <a:chExt cx="3600000" cy="3600000"/>
                </a:xfrm>
              </p:grpSpPr>
              <p:sp>
                <p:nvSpPr>
                  <p:cNvPr id="2269" name="Rectangle 226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270" name="Rectangle 2269"/>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1" name="Rectangle 2270"/>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2" name="Rectangle 2271"/>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3" name="Rectangle 2272"/>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4" name="Rectangle 2273"/>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75" name="Rectangle 2274"/>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262" name="Rectangle 2261"/>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63" name="Rectangle 2262"/>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64" name="Rectangle 2263"/>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65" name="Rectangle 2264"/>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66" name="Rectangle 2265"/>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67" name="Rectangle 2266"/>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268" name="Straight Connector 2267"/>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3" name="Group 2132"/>
              <p:cNvGrpSpPr/>
              <p:nvPr/>
            </p:nvGrpSpPr>
            <p:grpSpPr>
              <a:xfrm>
                <a:off x="4788083" y="4084379"/>
                <a:ext cx="385200" cy="360000"/>
                <a:chOff x="4770192" y="995966"/>
                <a:chExt cx="3852000" cy="3600000"/>
              </a:xfrm>
            </p:grpSpPr>
            <p:grpSp>
              <p:nvGrpSpPr>
                <p:cNvPr id="2246" name="Group 2245"/>
                <p:cNvGrpSpPr/>
                <p:nvPr/>
              </p:nvGrpSpPr>
              <p:grpSpPr>
                <a:xfrm rot="5400000">
                  <a:off x="4896000" y="995966"/>
                  <a:ext cx="3600000" cy="3600000"/>
                  <a:chOff x="300507" y="995966"/>
                  <a:chExt cx="3600000" cy="3600000"/>
                </a:xfrm>
              </p:grpSpPr>
              <p:sp>
                <p:nvSpPr>
                  <p:cNvPr id="2254" name="Rectangle 225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255" name="Rectangle 2254"/>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6" name="Rectangle 2255"/>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7" name="Rectangle 2256"/>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8" name="Rectangle 2257"/>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9" name="Rectangle 2258"/>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60" name="Rectangle 2259"/>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247" name="Rectangle 2246"/>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8" name="Rectangle 2247"/>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9" name="Rectangle 2248"/>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0" name="Rectangle 2249"/>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1" name="Rectangle 2250"/>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52" name="Rectangle 2251"/>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253" name="Straight Connector 2252"/>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4" name="Group 2133"/>
              <p:cNvGrpSpPr/>
              <p:nvPr/>
            </p:nvGrpSpPr>
            <p:grpSpPr>
              <a:xfrm>
                <a:off x="5276178" y="4084379"/>
                <a:ext cx="385200" cy="360000"/>
                <a:chOff x="4770192" y="995966"/>
                <a:chExt cx="3852000" cy="3600000"/>
              </a:xfrm>
            </p:grpSpPr>
            <p:grpSp>
              <p:nvGrpSpPr>
                <p:cNvPr id="2231" name="Group 2230"/>
                <p:cNvGrpSpPr/>
                <p:nvPr/>
              </p:nvGrpSpPr>
              <p:grpSpPr>
                <a:xfrm rot="5400000">
                  <a:off x="4896000" y="995966"/>
                  <a:ext cx="3600000" cy="3600000"/>
                  <a:chOff x="300507" y="995966"/>
                  <a:chExt cx="3600000" cy="3600000"/>
                </a:xfrm>
              </p:grpSpPr>
              <p:sp>
                <p:nvSpPr>
                  <p:cNvPr id="2239" name="Rectangle 223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240" name="Rectangle 2239"/>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1" name="Rectangle 2240"/>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2" name="Rectangle 2241"/>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3" name="Rectangle 2242"/>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4" name="Rectangle 2243"/>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45" name="Rectangle 2244"/>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232" name="Rectangle 2231"/>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33" name="Rectangle 2232"/>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34" name="Rectangle 2233"/>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35" name="Rectangle 2234"/>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36" name="Rectangle 2235"/>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37" name="Rectangle 2236"/>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238" name="Straight Connector 2237"/>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5" name="Group 2134"/>
              <p:cNvGrpSpPr/>
              <p:nvPr/>
            </p:nvGrpSpPr>
            <p:grpSpPr>
              <a:xfrm>
                <a:off x="5764273" y="4084379"/>
                <a:ext cx="385200" cy="360000"/>
                <a:chOff x="4770192" y="995966"/>
                <a:chExt cx="3852000" cy="3600000"/>
              </a:xfrm>
            </p:grpSpPr>
            <p:grpSp>
              <p:nvGrpSpPr>
                <p:cNvPr id="2216" name="Group 2215"/>
                <p:cNvGrpSpPr/>
                <p:nvPr/>
              </p:nvGrpSpPr>
              <p:grpSpPr>
                <a:xfrm rot="5400000">
                  <a:off x="4896000" y="995966"/>
                  <a:ext cx="3600000" cy="3600000"/>
                  <a:chOff x="300507" y="995966"/>
                  <a:chExt cx="3600000" cy="3600000"/>
                </a:xfrm>
              </p:grpSpPr>
              <p:sp>
                <p:nvSpPr>
                  <p:cNvPr id="2224" name="Rectangle 222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225" name="Rectangle 2224"/>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6" name="Rectangle 2225"/>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7" name="Rectangle 2226"/>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8" name="Rectangle 2227"/>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9" name="Rectangle 2228"/>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30" name="Rectangle 2229"/>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217" name="Rectangle 2216"/>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8" name="Rectangle 2217"/>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9" name="Rectangle 2218"/>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0" name="Rectangle 2219"/>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1" name="Rectangle 2220"/>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22" name="Rectangle 2221"/>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223" name="Straight Connector 2222"/>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6" name="Group 2135"/>
              <p:cNvGrpSpPr/>
              <p:nvPr/>
            </p:nvGrpSpPr>
            <p:grpSpPr>
              <a:xfrm>
                <a:off x="6252368" y="4084379"/>
                <a:ext cx="385200" cy="360000"/>
                <a:chOff x="4770192" y="995966"/>
                <a:chExt cx="3852000" cy="3600000"/>
              </a:xfrm>
            </p:grpSpPr>
            <p:grpSp>
              <p:nvGrpSpPr>
                <p:cNvPr id="2201" name="Group 2200"/>
                <p:cNvGrpSpPr/>
                <p:nvPr/>
              </p:nvGrpSpPr>
              <p:grpSpPr>
                <a:xfrm rot="5400000">
                  <a:off x="4896000" y="995966"/>
                  <a:ext cx="3600000" cy="3600000"/>
                  <a:chOff x="300507" y="995966"/>
                  <a:chExt cx="3600000" cy="3600000"/>
                </a:xfrm>
              </p:grpSpPr>
              <p:sp>
                <p:nvSpPr>
                  <p:cNvPr id="2209" name="Rectangle 220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210" name="Rectangle 2209"/>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1" name="Rectangle 2210"/>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2" name="Rectangle 2211"/>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3" name="Rectangle 2212"/>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4" name="Rectangle 2213"/>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15" name="Rectangle 2214"/>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202" name="Rectangle 2201"/>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03" name="Rectangle 2202"/>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04" name="Rectangle 2203"/>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05" name="Rectangle 2204"/>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06" name="Rectangle 2205"/>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07" name="Rectangle 2206"/>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208" name="Straight Connector 2207"/>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7" name="Group 2136"/>
              <p:cNvGrpSpPr/>
              <p:nvPr/>
            </p:nvGrpSpPr>
            <p:grpSpPr>
              <a:xfrm>
                <a:off x="6740463" y="4084379"/>
                <a:ext cx="385200" cy="360000"/>
                <a:chOff x="4770192" y="995966"/>
                <a:chExt cx="3852000" cy="3600000"/>
              </a:xfrm>
            </p:grpSpPr>
            <p:grpSp>
              <p:nvGrpSpPr>
                <p:cNvPr id="2186" name="Group 2185"/>
                <p:cNvGrpSpPr/>
                <p:nvPr/>
              </p:nvGrpSpPr>
              <p:grpSpPr>
                <a:xfrm rot="5400000">
                  <a:off x="4896000" y="995966"/>
                  <a:ext cx="3600000" cy="3600000"/>
                  <a:chOff x="300507" y="995966"/>
                  <a:chExt cx="3600000" cy="3600000"/>
                </a:xfrm>
              </p:grpSpPr>
              <p:sp>
                <p:nvSpPr>
                  <p:cNvPr id="2194" name="Rectangle 219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195" name="Rectangle 2194"/>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6" name="Rectangle 2195"/>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7" name="Rectangle 2196"/>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8" name="Rectangle 2197"/>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9" name="Rectangle 2198"/>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200" name="Rectangle 2199"/>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87" name="Rectangle 2186"/>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8" name="Rectangle 2187"/>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9" name="Rectangle 2188"/>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0" name="Rectangle 2189"/>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1" name="Rectangle 2190"/>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92" name="Rectangle 2191"/>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193" name="Straight Connector 2192"/>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8" name="Group 2137"/>
              <p:cNvGrpSpPr/>
              <p:nvPr/>
            </p:nvGrpSpPr>
            <p:grpSpPr>
              <a:xfrm>
                <a:off x="7228558" y="4084379"/>
                <a:ext cx="385200" cy="360000"/>
                <a:chOff x="4770192" y="995966"/>
                <a:chExt cx="3852000" cy="3600000"/>
              </a:xfrm>
            </p:grpSpPr>
            <p:grpSp>
              <p:nvGrpSpPr>
                <p:cNvPr id="2171" name="Group 2170"/>
                <p:cNvGrpSpPr/>
                <p:nvPr/>
              </p:nvGrpSpPr>
              <p:grpSpPr>
                <a:xfrm rot="5400000">
                  <a:off x="4896000" y="995966"/>
                  <a:ext cx="3600000" cy="3600000"/>
                  <a:chOff x="300507" y="995966"/>
                  <a:chExt cx="3600000" cy="3600000"/>
                </a:xfrm>
              </p:grpSpPr>
              <p:sp>
                <p:nvSpPr>
                  <p:cNvPr id="2179" name="Rectangle 217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180" name="Rectangle 2179"/>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1" name="Rectangle 2180"/>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2" name="Rectangle 2181"/>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3" name="Rectangle 2182"/>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4" name="Rectangle 2183"/>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85" name="Rectangle 2184"/>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72" name="Rectangle 2171"/>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73" name="Rectangle 2172"/>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74" name="Rectangle 2173"/>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75" name="Rectangle 2174"/>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76" name="Rectangle 2175"/>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77" name="Rectangle 2176"/>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178" name="Straight Connector 2177"/>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39" name="Group 2138"/>
              <p:cNvGrpSpPr/>
              <p:nvPr/>
            </p:nvGrpSpPr>
            <p:grpSpPr>
              <a:xfrm>
                <a:off x="7716653" y="4084379"/>
                <a:ext cx="385200" cy="360000"/>
                <a:chOff x="4770192" y="995966"/>
                <a:chExt cx="3852000" cy="3600000"/>
              </a:xfrm>
            </p:grpSpPr>
            <p:grpSp>
              <p:nvGrpSpPr>
                <p:cNvPr id="2156" name="Group 2155"/>
                <p:cNvGrpSpPr/>
                <p:nvPr/>
              </p:nvGrpSpPr>
              <p:grpSpPr>
                <a:xfrm rot="5400000">
                  <a:off x="4896000" y="995966"/>
                  <a:ext cx="3600000" cy="3600000"/>
                  <a:chOff x="300507" y="995966"/>
                  <a:chExt cx="3600000" cy="3600000"/>
                </a:xfrm>
              </p:grpSpPr>
              <p:sp>
                <p:nvSpPr>
                  <p:cNvPr id="2164" name="Rectangle 2163"/>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165" name="Rectangle 2164"/>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6" name="Rectangle 2165"/>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7" name="Rectangle 2166"/>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8" name="Rectangle 2167"/>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9" name="Rectangle 2168"/>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70" name="Rectangle 2169"/>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57" name="Rectangle 2156"/>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8" name="Rectangle 2157"/>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9" name="Rectangle 2158"/>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0" name="Rectangle 2159"/>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1" name="Rectangle 2160"/>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62" name="Rectangle 2161"/>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163" name="Straight Connector 2162"/>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140" name="Group 2139"/>
              <p:cNvGrpSpPr/>
              <p:nvPr/>
            </p:nvGrpSpPr>
            <p:grpSpPr>
              <a:xfrm>
                <a:off x="8204746" y="4084379"/>
                <a:ext cx="385200" cy="360000"/>
                <a:chOff x="4770192" y="995966"/>
                <a:chExt cx="3852000" cy="3600000"/>
              </a:xfrm>
            </p:grpSpPr>
            <p:grpSp>
              <p:nvGrpSpPr>
                <p:cNvPr id="2141" name="Group 2140"/>
                <p:cNvGrpSpPr/>
                <p:nvPr/>
              </p:nvGrpSpPr>
              <p:grpSpPr>
                <a:xfrm rot="5400000">
                  <a:off x="4896000" y="995966"/>
                  <a:ext cx="3600000" cy="3600000"/>
                  <a:chOff x="300507" y="995966"/>
                  <a:chExt cx="3600000" cy="3600000"/>
                </a:xfrm>
              </p:grpSpPr>
              <p:sp>
                <p:nvSpPr>
                  <p:cNvPr id="2149" name="Rectangle 2148"/>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150" name="Rectangle 2149"/>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1" name="Rectangle 2150"/>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2" name="Rectangle 2151"/>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3" name="Rectangle 2152"/>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4" name="Rectangle 2153"/>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55" name="Rectangle 2154"/>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142" name="Rectangle 2141"/>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43" name="Rectangle 2142"/>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44" name="Rectangle 2143"/>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45" name="Rectangle 2144"/>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46" name="Rectangle 2145"/>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147" name="Rectangle 2146"/>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148" name="Straight Connector 2147"/>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291" name="Group 2290"/>
            <p:cNvGrpSpPr/>
            <p:nvPr/>
          </p:nvGrpSpPr>
          <p:grpSpPr>
            <a:xfrm>
              <a:off x="5001898" y="1738898"/>
              <a:ext cx="4775426" cy="360000"/>
              <a:chOff x="3811893" y="4084379"/>
              <a:chExt cx="4778053" cy="360000"/>
            </a:xfrm>
          </p:grpSpPr>
          <p:grpSp>
            <p:nvGrpSpPr>
              <p:cNvPr id="2292" name="Group 2291"/>
              <p:cNvGrpSpPr/>
              <p:nvPr/>
            </p:nvGrpSpPr>
            <p:grpSpPr>
              <a:xfrm>
                <a:off x="3811893" y="4084379"/>
                <a:ext cx="385200" cy="360000"/>
                <a:chOff x="4770192" y="995966"/>
                <a:chExt cx="3852000" cy="3600000"/>
              </a:xfrm>
            </p:grpSpPr>
            <p:grpSp>
              <p:nvGrpSpPr>
                <p:cNvPr id="2437" name="Group 2436"/>
                <p:cNvGrpSpPr/>
                <p:nvPr/>
              </p:nvGrpSpPr>
              <p:grpSpPr>
                <a:xfrm rot="5400000">
                  <a:off x="4896000" y="995966"/>
                  <a:ext cx="3600000" cy="3600000"/>
                  <a:chOff x="300507" y="995966"/>
                  <a:chExt cx="3600000" cy="3600000"/>
                </a:xfrm>
              </p:grpSpPr>
              <p:sp>
                <p:nvSpPr>
                  <p:cNvPr id="2445" name="Rectangle 244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46" name="Rectangle 244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7" name="Rectangle 244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8" name="Rectangle 244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9" name="Rectangle 244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50" name="Rectangle 244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51" name="Rectangle 245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438" name="Rectangle 243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39" name="Rectangle 243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0" name="Rectangle 243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1" name="Rectangle 244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2" name="Rectangle 244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43" name="Rectangle 244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444" name="Straight Connector 244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3" name="Group 2292"/>
              <p:cNvGrpSpPr/>
              <p:nvPr/>
            </p:nvGrpSpPr>
            <p:grpSpPr>
              <a:xfrm>
                <a:off x="4299988" y="4084379"/>
                <a:ext cx="385200" cy="360000"/>
                <a:chOff x="4770192" y="995966"/>
                <a:chExt cx="3852000" cy="3600000"/>
              </a:xfrm>
            </p:grpSpPr>
            <p:grpSp>
              <p:nvGrpSpPr>
                <p:cNvPr id="2422" name="Group 2421"/>
                <p:cNvGrpSpPr/>
                <p:nvPr/>
              </p:nvGrpSpPr>
              <p:grpSpPr>
                <a:xfrm rot="5400000">
                  <a:off x="4896000" y="995966"/>
                  <a:ext cx="3600000" cy="3600000"/>
                  <a:chOff x="300507" y="995966"/>
                  <a:chExt cx="3600000" cy="3600000"/>
                </a:xfrm>
              </p:grpSpPr>
              <p:sp>
                <p:nvSpPr>
                  <p:cNvPr id="2430" name="Rectangle 242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31" name="Rectangle 2430"/>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32" name="Rectangle 2431"/>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33" name="Rectangle 2432"/>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34" name="Rectangle 2433"/>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35" name="Rectangle 2434"/>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36" name="Rectangle 2435"/>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423" name="Rectangle 2422"/>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4" name="Rectangle 2423"/>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5" name="Rectangle 2424"/>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6" name="Rectangle 2425"/>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7" name="Rectangle 2426"/>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8" name="Rectangle 2427"/>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429" name="Straight Connector 2428"/>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4" name="Group 2293"/>
              <p:cNvGrpSpPr/>
              <p:nvPr/>
            </p:nvGrpSpPr>
            <p:grpSpPr>
              <a:xfrm>
                <a:off x="4788083" y="4084379"/>
                <a:ext cx="385200" cy="360000"/>
                <a:chOff x="4770192" y="995966"/>
                <a:chExt cx="3852000" cy="3600000"/>
              </a:xfrm>
            </p:grpSpPr>
            <p:grpSp>
              <p:nvGrpSpPr>
                <p:cNvPr id="2407" name="Group 2406"/>
                <p:cNvGrpSpPr/>
                <p:nvPr/>
              </p:nvGrpSpPr>
              <p:grpSpPr>
                <a:xfrm rot="5400000">
                  <a:off x="4896000" y="995966"/>
                  <a:ext cx="3600000" cy="3600000"/>
                  <a:chOff x="300507" y="995966"/>
                  <a:chExt cx="3600000" cy="3600000"/>
                </a:xfrm>
              </p:grpSpPr>
              <p:sp>
                <p:nvSpPr>
                  <p:cNvPr id="2415" name="Rectangle 241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16" name="Rectangle 241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7" name="Rectangle 241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8" name="Rectangle 241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9" name="Rectangle 241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0" name="Rectangle 241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21" name="Rectangle 242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408" name="Rectangle 240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09" name="Rectangle 240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0" name="Rectangle 240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1" name="Rectangle 241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2" name="Rectangle 241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13" name="Rectangle 241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414" name="Straight Connector 241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5" name="Group 2294"/>
              <p:cNvGrpSpPr/>
              <p:nvPr/>
            </p:nvGrpSpPr>
            <p:grpSpPr>
              <a:xfrm>
                <a:off x="5276178" y="4084379"/>
                <a:ext cx="385200" cy="360000"/>
                <a:chOff x="4770192" y="995966"/>
                <a:chExt cx="3852000" cy="3600000"/>
              </a:xfrm>
            </p:grpSpPr>
            <p:grpSp>
              <p:nvGrpSpPr>
                <p:cNvPr id="2392" name="Group 2391"/>
                <p:cNvGrpSpPr/>
                <p:nvPr/>
              </p:nvGrpSpPr>
              <p:grpSpPr>
                <a:xfrm rot="5400000">
                  <a:off x="4896000" y="995966"/>
                  <a:ext cx="3600000" cy="3600000"/>
                  <a:chOff x="300507" y="995966"/>
                  <a:chExt cx="3600000" cy="3600000"/>
                </a:xfrm>
              </p:grpSpPr>
              <p:sp>
                <p:nvSpPr>
                  <p:cNvPr id="2400" name="Rectangle 239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401" name="Rectangle 2400"/>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02" name="Rectangle 2401"/>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03" name="Rectangle 2402"/>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04" name="Rectangle 2403"/>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05" name="Rectangle 2404"/>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406" name="Rectangle 2405"/>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93" name="Rectangle 2392"/>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4" name="Rectangle 2393"/>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5" name="Rectangle 2394"/>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6" name="Rectangle 2395"/>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7" name="Rectangle 2396"/>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8" name="Rectangle 2397"/>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99" name="Straight Connector 2398"/>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6" name="Group 2295"/>
              <p:cNvGrpSpPr/>
              <p:nvPr/>
            </p:nvGrpSpPr>
            <p:grpSpPr>
              <a:xfrm>
                <a:off x="5764273" y="4084379"/>
                <a:ext cx="385200" cy="360000"/>
                <a:chOff x="4770192" y="995966"/>
                <a:chExt cx="3852000" cy="3600000"/>
              </a:xfrm>
            </p:grpSpPr>
            <p:grpSp>
              <p:nvGrpSpPr>
                <p:cNvPr id="2377" name="Group 2376"/>
                <p:cNvGrpSpPr/>
                <p:nvPr/>
              </p:nvGrpSpPr>
              <p:grpSpPr>
                <a:xfrm rot="5400000">
                  <a:off x="4896000" y="995966"/>
                  <a:ext cx="3600000" cy="3600000"/>
                  <a:chOff x="300507" y="995966"/>
                  <a:chExt cx="3600000" cy="3600000"/>
                </a:xfrm>
              </p:grpSpPr>
              <p:sp>
                <p:nvSpPr>
                  <p:cNvPr id="2385" name="Rectangle 238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386" name="Rectangle 238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7" name="Rectangle 238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8" name="Rectangle 238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9" name="Rectangle 238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0" name="Rectangle 238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91" name="Rectangle 239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78" name="Rectangle 237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79" name="Rectangle 237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0" name="Rectangle 237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1" name="Rectangle 238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2" name="Rectangle 238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83" name="Rectangle 238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84" name="Straight Connector 238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7" name="Group 2296"/>
              <p:cNvGrpSpPr/>
              <p:nvPr/>
            </p:nvGrpSpPr>
            <p:grpSpPr>
              <a:xfrm>
                <a:off x="6252368" y="4084379"/>
                <a:ext cx="385200" cy="360000"/>
                <a:chOff x="4770192" y="995966"/>
                <a:chExt cx="3852000" cy="3600000"/>
              </a:xfrm>
            </p:grpSpPr>
            <p:grpSp>
              <p:nvGrpSpPr>
                <p:cNvPr id="2362" name="Group 2361"/>
                <p:cNvGrpSpPr/>
                <p:nvPr/>
              </p:nvGrpSpPr>
              <p:grpSpPr>
                <a:xfrm rot="5400000">
                  <a:off x="4896000" y="995966"/>
                  <a:ext cx="3600000" cy="3600000"/>
                  <a:chOff x="300507" y="995966"/>
                  <a:chExt cx="3600000" cy="3600000"/>
                </a:xfrm>
              </p:grpSpPr>
              <p:sp>
                <p:nvSpPr>
                  <p:cNvPr id="2370" name="Rectangle 236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371" name="Rectangle 2370"/>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72" name="Rectangle 2371"/>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73" name="Rectangle 2372"/>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74" name="Rectangle 2373"/>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75" name="Rectangle 2374"/>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76" name="Rectangle 2375"/>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63" name="Rectangle 2362"/>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4" name="Rectangle 2363"/>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5" name="Rectangle 2364"/>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6" name="Rectangle 2365"/>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7" name="Rectangle 2366"/>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8" name="Rectangle 2367"/>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69" name="Straight Connector 2368"/>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8" name="Group 2297"/>
              <p:cNvGrpSpPr/>
              <p:nvPr/>
            </p:nvGrpSpPr>
            <p:grpSpPr>
              <a:xfrm>
                <a:off x="6740463" y="4084379"/>
                <a:ext cx="385200" cy="360000"/>
                <a:chOff x="4770192" y="995966"/>
                <a:chExt cx="3852000" cy="3600000"/>
              </a:xfrm>
            </p:grpSpPr>
            <p:grpSp>
              <p:nvGrpSpPr>
                <p:cNvPr id="2347" name="Group 2346"/>
                <p:cNvGrpSpPr/>
                <p:nvPr/>
              </p:nvGrpSpPr>
              <p:grpSpPr>
                <a:xfrm rot="5400000">
                  <a:off x="4896000" y="995966"/>
                  <a:ext cx="3600000" cy="3600000"/>
                  <a:chOff x="300507" y="995966"/>
                  <a:chExt cx="3600000" cy="3600000"/>
                </a:xfrm>
              </p:grpSpPr>
              <p:sp>
                <p:nvSpPr>
                  <p:cNvPr id="2355" name="Rectangle 235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356" name="Rectangle 235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7" name="Rectangle 235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8" name="Rectangle 235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9" name="Rectangle 235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0" name="Rectangle 235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61" name="Rectangle 236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48" name="Rectangle 234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49" name="Rectangle 234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0" name="Rectangle 234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1" name="Rectangle 235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2" name="Rectangle 235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53" name="Rectangle 235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54" name="Straight Connector 235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9" name="Group 2298"/>
              <p:cNvGrpSpPr/>
              <p:nvPr/>
            </p:nvGrpSpPr>
            <p:grpSpPr>
              <a:xfrm>
                <a:off x="7228558" y="4084379"/>
                <a:ext cx="385200" cy="360000"/>
                <a:chOff x="4770192" y="995966"/>
                <a:chExt cx="3852000" cy="3600000"/>
              </a:xfrm>
            </p:grpSpPr>
            <p:grpSp>
              <p:nvGrpSpPr>
                <p:cNvPr id="2332" name="Group 2331"/>
                <p:cNvGrpSpPr/>
                <p:nvPr/>
              </p:nvGrpSpPr>
              <p:grpSpPr>
                <a:xfrm rot="5400000">
                  <a:off x="4896000" y="995966"/>
                  <a:ext cx="3600000" cy="3600000"/>
                  <a:chOff x="300507" y="995966"/>
                  <a:chExt cx="3600000" cy="3600000"/>
                </a:xfrm>
              </p:grpSpPr>
              <p:sp>
                <p:nvSpPr>
                  <p:cNvPr id="2340" name="Rectangle 233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341" name="Rectangle 2340"/>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42" name="Rectangle 2341"/>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43" name="Rectangle 2342"/>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44" name="Rectangle 2343"/>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45" name="Rectangle 2344"/>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46" name="Rectangle 2345"/>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33" name="Rectangle 2332"/>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4" name="Rectangle 2333"/>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5" name="Rectangle 2334"/>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6" name="Rectangle 2335"/>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7" name="Rectangle 2336"/>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8" name="Rectangle 2337"/>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39" name="Straight Connector 2338"/>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00" name="Group 2299"/>
              <p:cNvGrpSpPr/>
              <p:nvPr/>
            </p:nvGrpSpPr>
            <p:grpSpPr>
              <a:xfrm>
                <a:off x="7716653" y="4084379"/>
                <a:ext cx="385200" cy="360000"/>
                <a:chOff x="4770192" y="995966"/>
                <a:chExt cx="3852000" cy="3600000"/>
              </a:xfrm>
            </p:grpSpPr>
            <p:grpSp>
              <p:nvGrpSpPr>
                <p:cNvPr id="2317" name="Group 2316"/>
                <p:cNvGrpSpPr/>
                <p:nvPr/>
              </p:nvGrpSpPr>
              <p:grpSpPr>
                <a:xfrm rot="5400000">
                  <a:off x="4896000" y="995966"/>
                  <a:ext cx="3600000" cy="3600000"/>
                  <a:chOff x="300507" y="995966"/>
                  <a:chExt cx="3600000" cy="3600000"/>
                </a:xfrm>
              </p:grpSpPr>
              <p:sp>
                <p:nvSpPr>
                  <p:cNvPr id="2325" name="Rectangle 2324"/>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326" name="Rectangle 2325"/>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7" name="Rectangle 2326"/>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8" name="Rectangle 2327"/>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9" name="Rectangle 2328"/>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0" name="Rectangle 2329"/>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31" name="Rectangle 2330"/>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18" name="Rectangle 2317"/>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19" name="Rectangle 2318"/>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0" name="Rectangle 2319"/>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1" name="Rectangle 2320"/>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2" name="Rectangle 2321"/>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23" name="Rectangle 2322"/>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24" name="Straight Connector 2323"/>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01" name="Group 2300"/>
              <p:cNvGrpSpPr/>
              <p:nvPr/>
            </p:nvGrpSpPr>
            <p:grpSpPr>
              <a:xfrm>
                <a:off x="8204746" y="4084379"/>
                <a:ext cx="385200" cy="360000"/>
                <a:chOff x="4770192" y="995966"/>
                <a:chExt cx="3852000" cy="3600000"/>
              </a:xfrm>
            </p:grpSpPr>
            <p:grpSp>
              <p:nvGrpSpPr>
                <p:cNvPr id="2302" name="Group 2301"/>
                <p:cNvGrpSpPr/>
                <p:nvPr/>
              </p:nvGrpSpPr>
              <p:grpSpPr>
                <a:xfrm rot="5400000">
                  <a:off x="4896000" y="995966"/>
                  <a:ext cx="3600000" cy="3600000"/>
                  <a:chOff x="300507" y="995966"/>
                  <a:chExt cx="3600000" cy="3600000"/>
                </a:xfrm>
              </p:grpSpPr>
              <p:sp>
                <p:nvSpPr>
                  <p:cNvPr id="2310" name="Rectangle 2309"/>
                  <p:cNvSpPr/>
                  <p:nvPr/>
                </p:nvSpPr>
                <p:spPr>
                  <a:xfrm>
                    <a:off x="300507" y="995966"/>
                    <a:ext cx="3600000" cy="360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47"/>
                  </a:p>
                </p:txBody>
              </p:sp>
              <p:sp>
                <p:nvSpPr>
                  <p:cNvPr id="2311" name="Rectangle 2310"/>
                  <p:cNvSpPr/>
                  <p:nvPr/>
                </p:nvSpPr>
                <p:spPr>
                  <a:xfrm>
                    <a:off x="660508" y="1212452"/>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12" name="Rectangle 2311"/>
                  <p:cNvSpPr/>
                  <p:nvPr/>
                </p:nvSpPr>
                <p:spPr>
                  <a:xfrm>
                    <a:off x="660508" y="1772901"/>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13" name="Rectangle 2312"/>
                  <p:cNvSpPr/>
                  <p:nvPr/>
                </p:nvSpPr>
                <p:spPr>
                  <a:xfrm>
                    <a:off x="660508" y="233335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14" name="Rectangle 2313"/>
                  <p:cNvSpPr/>
                  <p:nvPr/>
                </p:nvSpPr>
                <p:spPr>
                  <a:xfrm>
                    <a:off x="660507" y="289379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15" name="Rectangle 2314"/>
                  <p:cNvSpPr/>
                  <p:nvPr/>
                </p:nvSpPr>
                <p:spPr>
                  <a:xfrm>
                    <a:off x="660507" y="3454247"/>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16" name="Rectangle 2315"/>
                  <p:cNvSpPr/>
                  <p:nvPr/>
                </p:nvSpPr>
                <p:spPr>
                  <a:xfrm>
                    <a:off x="660507" y="4014695"/>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grpSp>
            <p:sp>
              <p:nvSpPr>
                <p:cNvPr id="2303" name="Rectangle 2302"/>
                <p:cNvSpPr/>
                <p:nvPr/>
              </p:nvSpPr>
              <p:spPr>
                <a:xfrm rot="5400000">
                  <a:off x="7676353" y="3136959"/>
                  <a:ext cx="84632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04" name="Rectangle 2303"/>
                <p:cNvSpPr/>
                <p:nvPr/>
              </p:nvSpPr>
              <p:spPr>
                <a:xfrm rot="5400000">
                  <a:off x="6806811" y="3446052"/>
                  <a:ext cx="1464507"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05" name="Rectangle 2304"/>
                <p:cNvSpPr/>
                <p:nvPr/>
              </p:nvSpPr>
              <p:spPr>
                <a:xfrm rot="5400000">
                  <a:off x="6336514" y="3355900"/>
                  <a:ext cx="1284203"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06" name="Rectangle 2305"/>
                <p:cNvSpPr/>
                <p:nvPr/>
              </p:nvSpPr>
              <p:spPr>
                <a:xfrm rot="5400000">
                  <a:off x="6263316" y="2868648"/>
                  <a:ext cx="309702"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07" name="Rectangle 2306"/>
                <p:cNvSpPr/>
                <p:nvPr/>
              </p:nvSpPr>
              <p:spPr>
                <a:xfrm rot="5400000">
                  <a:off x="5469251" y="3102264"/>
                  <a:ext cx="776934"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sp>
              <p:nvSpPr>
                <p:cNvPr id="2308" name="Rectangle 2307"/>
                <p:cNvSpPr/>
                <p:nvPr/>
              </p:nvSpPr>
              <p:spPr>
                <a:xfrm rot="5400000">
                  <a:off x="4977141" y="3033927"/>
                  <a:ext cx="640259"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47"/>
                </a:p>
              </p:txBody>
            </p:sp>
            <p:cxnSp>
              <p:nvCxnSpPr>
                <p:cNvPr id="2309" name="Straight Connector 2308"/>
                <p:cNvCxnSpPr/>
                <p:nvPr/>
              </p:nvCxnSpPr>
              <p:spPr>
                <a:xfrm>
                  <a:off x="4770192" y="2854819"/>
                  <a:ext cx="3852000" cy="0"/>
                </a:xfrm>
                <a:prstGeom prst="line">
                  <a:avLst/>
                </a:prstGeom>
                <a:ln w="381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grpSp>
      </p:grpSp>
      <p:sp>
        <p:nvSpPr>
          <p:cNvPr id="2" name="Title 1"/>
          <p:cNvSpPr>
            <a:spLocks noGrp="1"/>
          </p:cNvSpPr>
          <p:nvPr>
            <p:ph type="title"/>
          </p:nvPr>
        </p:nvSpPr>
        <p:spPr>
          <a:xfrm>
            <a:off x="4929" y="2278"/>
            <a:ext cx="12426616" cy="1019713"/>
          </a:xfrm>
        </p:spPr>
        <p:txBody>
          <a:bodyPr/>
          <a:lstStyle/>
          <a:p>
            <a:r>
              <a:rPr lang="en-GB" dirty="0"/>
              <a:t>Row Store &amp; Column Store &amp; Partitioning</a:t>
            </a:r>
          </a:p>
        </p:txBody>
      </p:sp>
    </p:spTree>
    <p:extLst>
      <p:ext uri="{BB962C8B-B14F-4D97-AF65-F5344CB8AC3E}">
        <p14:creationId xmlns:p14="http://schemas.microsoft.com/office/powerpoint/2010/main" val="4032716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a:t>
            </a:r>
          </a:p>
        </p:txBody>
      </p:sp>
    </p:spTree>
    <p:extLst>
      <p:ext uri="{BB962C8B-B14F-4D97-AF65-F5344CB8AC3E}">
        <p14:creationId xmlns:p14="http://schemas.microsoft.com/office/powerpoint/2010/main" val="330438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Key best practices</a:t>
            </a:r>
          </a:p>
        </p:txBody>
      </p:sp>
      <p:sp>
        <p:nvSpPr>
          <p:cNvPr id="6" name="Text Placeholder 5"/>
          <p:cNvSpPr>
            <a:spLocks noGrp="1"/>
          </p:cNvSpPr>
          <p:nvPr>
            <p:ph type="body" sz="quarter" idx="10"/>
          </p:nvPr>
        </p:nvSpPr>
        <p:spPr/>
        <p:txBody>
          <a:bodyPr/>
          <a:lstStyle/>
          <a:p>
            <a:r>
              <a:rPr lang="en-US" sz="3600" dirty="0"/>
              <a:t>Create and update statistics</a:t>
            </a:r>
          </a:p>
          <a:p>
            <a:pPr lvl="1"/>
            <a:r>
              <a:rPr lang="en-US" sz="2400" dirty="0"/>
              <a:t>Statistics must be manually created and maintained.</a:t>
            </a:r>
          </a:p>
          <a:p>
            <a:pPr lvl="1"/>
            <a:r>
              <a:rPr lang="en-US" sz="2400" dirty="0"/>
              <a:t>Create “sampled” statistics on all columns in </a:t>
            </a:r>
            <a:r>
              <a:rPr lang="en-US" sz="2400" b="1" dirty="0"/>
              <a:t>join, group by and where</a:t>
            </a:r>
          </a:p>
          <a:p>
            <a:pPr lvl="1"/>
            <a:r>
              <a:rPr lang="en-US" sz="2400" dirty="0"/>
              <a:t>Add multi-column statistics where join on multiple columns or predicates</a:t>
            </a:r>
          </a:p>
          <a:p>
            <a:r>
              <a:rPr lang="en-US" sz="3600" dirty="0"/>
              <a:t>Hash distribute large tables</a:t>
            </a:r>
          </a:p>
          <a:p>
            <a:pPr lvl="1"/>
            <a:r>
              <a:rPr lang="en-US" sz="2400" dirty="0"/>
              <a:t>Selecting the right distribution columns will minimize data movement</a:t>
            </a:r>
          </a:p>
          <a:p>
            <a:r>
              <a:rPr lang="en-US" sz="3600" dirty="0"/>
              <a:t>Use resources classes thoughtfully</a:t>
            </a:r>
          </a:p>
          <a:p>
            <a:pPr lvl="1"/>
            <a:r>
              <a:rPr lang="en-US" sz="2400" dirty="0"/>
              <a:t>Balance need for memory with need for concurrency</a:t>
            </a:r>
          </a:p>
          <a:p>
            <a:pPr lvl="1"/>
            <a:r>
              <a:rPr lang="en-US" sz="2400" dirty="0"/>
              <a:t>Not all queries benefit</a:t>
            </a:r>
          </a:p>
          <a:p>
            <a:r>
              <a:rPr lang="en-US" sz="3600" dirty="0"/>
              <a:t>Load large external tables rather than query</a:t>
            </a:r>
          </a:p>
          <a:p>
            <a:pPr lvl="1"/>
            <a:r>
              <a:rPr lang="en-US" sz="2400" dirty="0"/>
              <a:t>All data is brought back, no push down</a:t>
            </a:r>
          </a:p>
        </p:txBody>
      </p:sp>
    </p:spTree>
    <p:extLst>
      <p:ext uri="{BB962C8B-B14F-4D97-AF65-F5344CB8AC3E}">
        <p14:creationId xmlns:p14="http://schemas.microsoft.com/office/powerpoint/2010/main" val="348654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Understanding customer’s workload</a:t>
            </a:r>
          </a:p>
        </p:txBody>
      </p:sp>
      <p:sp>
        <p:nvSpPr>
          <p:cNvPr id="3" name="Text Placeholder 2"/>
          <p:cNvSpPr>
            <a:spLocks noGrp="1"/>
          </p:cNvSpPr>
          <p:nvPr>
            <p:ph type="body" sz="quarter" idx="10"/>
          </p:nvPr>
        </p:nvSpPr>
        <p:spPr>
          <a:xfrm>
            <a:off x="274702" y="1211287"/>
            <a:ext cx="11888787" cy="5626156"/>
          </a:xfrm>
        </p:spPr>
        <p:txBody>
          <a:bodyPr/>
          <a:lstStyle/>
          <a:p>
            <a:pPr marL="0" indent="0">
              <a:buNone/>
            </a:pPr>
            <a:r>
              <a:rPr lang="en-US" dirty="0"/>
              <a:t>What is the system doing?</a:t>
            </a:r>
          </a:p>
          <a:p>
            <a:pPr marL="0" indent="0">
              <a:buNone/>
            </a:pPr>
            <a:endParaRPr lang="en-US" sz="1600" dirty="0"/>
          </a:p>
          <a:p>
            <a:r>
              <a:rPr lang="en-US" dirty="0"/>
              <a:t>Small number of long running queries?</a:t>
            </a:r>
          </a:p>
          <a:p>
            <a:pPr lvl="1"/>
            <a:r>
              <a:rPr lang="en-US" dirty="0"/>
              <a:t>All queries share CPU and IO</a:t>
            </a:r>
          </a:p>
          <a:p>
            <a:pPr lvl="1"/>
            <a:r>
              <a:rPr lang="en-US" dirty="0"/>
              <a:t>Two queries running at the same time will take twice as long</a:t>
            </a:r>
          </a:p>
          <a:p>
            <a:r>
              <a:rPr lang="en-US" dirty="0"/>
              <a:t>High number of quick running queries?</a:t>
            </a:r>
          </a:p>
          <a:p>
            <a:pPr lvl="1"/>
            <a:r>
              <a:rPr lang="en-US" dirty="0"/>
              <a:t>What resource class?</a:t>
            </a:r>
          </a:p>
          <a:p>
            <a:pPr lvl="1"/>
            <a:r>
              <a:rPr lang="en-US" dirty="0"/>
              <a:t>What is your DWU?</a:t>
            </a:r>
          </a:p>
          <a:p>
            <a:r>
              <a:rPr lang="en-US" dirty="0"/>
              <a:t>Loads running concurrently with queries?</a:t>
            </a:r>
          </a:p>
          <a:p>
            <a:pPr lvl="1"/>
            <a:r>
              <a:rPr lang="en-US" dirty="0"/>
              <a:t>Object locks? Index rebuild?</a:t>
            </a:r>
          </a:p>
          <a:p>
            <a:pPr lvl="1"/>
            <a:r>
              <a:rPr lang="en-US" dirty="0"/>
              <a:t>Queue starvation?</a:t>
            </a:r>
          </a:p>
        </p:txBody>
      </p:sp>
    </p:spTree>
    <p:extLst>
      <p:ext uri="{BB962C8B-B14F-4D97-AF65-F5344CB8AC3E}">
        <p14:creationId xmlns:p14="http://schemas.microsoft.com/office/powerpoint/2010/main" val="308985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Lifecycle</a:t>
            </a:r>
          </a:p>
        </p:txBody>
      </p:sp>
      <p:sp>
        <p:nvSpPr>
          <p:cNvPr id="22" name="Text Placeholder 2"/>
          <p:cNvSpPr txBox="1">
            <a:spLocks/>
          </p:cNvSpPr>
          <p:nvPr/>
        </p:nvSpPr>
        <p:spPr>
          <a:xfrm>
            <a:off x="3779837" y="1629398"/>
            <a:ext cx="8229600" cy="572464"/>
          </a:xfrm>
          <a:prstGeom prst="rect">
            <a:avLst/>
          </a:prstGeom>
          <a:solidFill>
            <a:schemeClr val="accent2"/>
          </a:solidFill>
          <a:ln w="25400">
            <a:noFill/>
          </a:ln>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1. Query submitted</a:t>
            </a:r>
          </a:p>
        </p:txBody>
      </p:sp>
      <p:sp>
        <p:nvSpPr>
          <p:cNvPr id="23" name="Text Placeholder 2"/>
          <p:cNvSpPr txBox="1">
            <a:spLocks/>
          </p:cNvSpPr>
          <p:nvPr/>
        </p:nvSpPr>
        <p:spPr>
          <a:xfrm>
            <a:off x="3779837" y="2412830"/>
            <a:ext cx="8229600" cy="572464"/>
          </a:xfrm>
          <a:prstGeom prst="rect">
            <a:avLst/>
          </a:prstGeom>
          <a:solidFill>
            <a:schemeClr val="accent2"/>
          </a:solidFill>
          <a:ln w="25400">
            <a:noFill/>
          </a:ln>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2. Parsed</a:t>
            </a:r>
          </a:p>
        </p:txBody>
      </p:sp>
      <p:sp>
        <p:nvSpPr>
          <p:cNvPr id="24" name="Text Placeholder 2"/>
          <p:cNvSpPr txBox="1">
            <a:spLocks/>
          </p:cNvSpPr>
          <p:nvPr/>
        </p:nvSpPr>
        <p:spPr>
          <a:xfrm>
            <a:off x="3779837" y="3168766"/>
            <a:ext cx="8229600" cy="572464"/>
          </a:xfrm>
          <a:prstGeom prst="rect">
            <a:avLst/>
          </a:prstGeom>
          <a:solidFill>
            <a:schemeClr val="accent2"/>
          </a:solidFill>
          <a:ln w="25400">
            <a:noFill/>
          </a:ln>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3. Optimized – </a:t>
            </a:r>
            <a:r>
              <a:rPr lang="en-US" sz="2000" b="1" dirty="0">
                <a:solidFill>
                  <a:schemeClr val="bg1"/>
                </a:solidFill>
              </a:rPr>
              <a:t>Memo generated, plan chosen, check some perms</a:t>
            </a:r>
          </a:p>
        </p:txBody>
      </p:sp>
      <p:sp>
        <p:nvSpPr>
          <p:cNvPr id="25" name="Text Placeholder 2"/>
          <p:cNvSpPr txBox="1">
            <a:spLocks/>
          </p:cNvSpPr>
          <p:nvPr/>
        </p:nvSpPr>
        <p:spPr>
          <a:xfrm>
            <a:off x="3779837" y="3915398"/>
            <a:ext cx="8229600" cy="572464"/>
          </a:xfrm>
          <a:prstGeom prst="rect">
            <a:avLst/>
          </a:prstGeom>
          <a:solidFill>
            <a:schemeClr val="accent2"/>
          </a:solidFill>
          <a:ln w="25400">
            <a:noFill/>
          </a:ln>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4. Object locks acquired</a:t>
            </a:r>
          </a:p>
        </p:txBody>
      </p:sp>
      <p:sp>
        <p:nvSpPr>
          <p:cNvPr id="26" name="Text Placeholder 2"/>
          <p:cNvSpPr txBox="1">
            <a:spLocks/>
          </p:cNvSpPr>
          <p:nvPr/>
        </p:nvSpPr>
        <p:spPr>
          <a:xfrm>
            <a:off x="3779837" y="4708778"/>
            <a:ext cx="8229600" cy="572464"/>
          </a:xfrm>
          <a:prstGeom prst="rect">
            <a:avLst/>
          </a:prstGeom>
          <a:solidFill>
            <a:schemeClr val="accent2"/>
          </a:solidFill>
          <a:ln w="25400">
            <a:noFill/>
          </a:ln>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5. System locks acquired – </a:t>
            </a:r>
            <a:r>
              <a:rPr lang="en-US" sz="2000" b="1" dirty="0">
                <a:solidFill>
                  <a:schemeClr val="bg1"/>
                </a:solidFill>
              </a:rPr>
              <a:t>wait for concurrency slots</a:t>
            </a:r>
          </a:p>
        </p:txBody>
      </p:sp>
      <p:sp>
        <p:nvSpPr>
          <p:cNvPr id="27" name="Text Placeholder 2"/>
          <p:cNvSpPr txBox="1">
            <a:spLocks/>
          </p:cNvSpPr>
          <p:nvPr/>
        </p:nvSpPr>
        <p:spPr>
          <a:xfrm>
            <a:off x="3779837" y="5425314"/>
            <a:ext cx="8229600" cy="572464"/>
          </a:xfrm>
          <a:prstGeom prst="rect">
            <a:avLst/>
          </a:prstGeom>
          <a:solidFill>
            <a:schemeClr val="accent2"/>
          </a:solidFill>
          <a:ln w="25400">
            <a:noFill/>
          </a:ln>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chemeClr val="bg1"/>
                </a:solidFill>
              </a:rPr>
              <a:t>6. Executed – more perms</a:t>
            </a:r>
          </a:p>
        </p:txBody>
      </p:sp>
      <p:grpSp>
        <p:nvGrpSpPr>
          <p:cNvPr id="7" name="Group 6"/>
          <p:cNvGrpSpPr/>
          <p:nvPr/>
        </p:nvGrpSpPr>
        <p:grpSpPr>
          <a:xfrm>
            <a:off x="472501" y="5846419"/>
            <a:ext cx="3535936" cy="520422"/>
            <a:chOff x="472501" y="5846419"/>
            <a:chExt cx="3535936" cy="520422"/>
          </a:xfrm>
        </p:grpSpPr>
        <p:sp>
          <p:nvSpPr>
            <p:cNvPr id="33" name="TextBox 32"/>
            <p:cNvSpPr txBox="1"/>
            <p:nvPr/>
          </p:nvSpPr>
          <p:spPr>
            <a:xfrm>
              <a:off x="472501" y="5846419"/>
              <a:ext cx="2857146" cy="520422"/>
            </a:xfrm>
            <a:prstGeom prst="rect">
              <a:avLst/>
            </a:prstGeom>
            <a:solidFill>
              <a:schemeClr val="accent1"/>
            </a:solidFill>
            <a:ln w="25400">
              <a:noFill/>
            </a:ln>
          </p:spPr>
          <p:txBody>
            <a:bodyPr wrap="square" lIns="182880" tIns="146304" rIns="182880" bIns="146304" rtlCol="0">
              <a:spAutoFit/>
            </a:bodyPr>
            <a:lstStyle/>
            <a:p>
              <a:pPr>
                <a:lnSpc>
                  <a:spcPct val="90000"/>
                </a:lnSpc>
                <a:spcAft>
                  <a:spcPts val="600"/>
                </a:spcAft>
              </a:pPr>
              <a:r>
                <a:rPr lang="en-US" sz="2000" b="1" dirty="0">
                  <a:solidFill>
                    <a:schemeClr val="bg1"/>
                  </a:solidFill>
                </a:rPr>
                <a:t>End time</a:t>
              </a:r>
            </a:p>
          </p:txBody>
        </p:sp>
        <p:cxnSp>
          <p:nvCxnSpPr>
            <p:cNvPr id="36" name="Straight Connector 35"/>
            <p:cNvCxnSpPr/>
            <p:nvPr/>
          </p:nvCxnSpPr>
          <p:spPr>
            <a:xfrm flipV="1">
              <a:off x="3246437" y="6081734"/>
              <a:ext cx="7620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94846" y="4351355"/>
            <a:ext cx="3535936" cy="572464"/>
            <a:chOff x="494846" y="4351355"/>
            <a:chExt cx="3535936" cy="572464"/>
          </a:xfrm>
        </p:grpSpPr>
        <p:sp>
          <p:nvSpPr>
            <p:cNvPr id="19" name="TextBox 18"/>
            <p:cNvSpPr txBox="1"/>
            <p:nvPr/>
          </p:nvSpPr>
          <p:spPr>
            <a:xfrm>
              <a:off x="494846" y="4351355"/>
              <a:ext cx="2857146" cy="572464"/>
            </a:xfrm>
            <a:prstGeom prst="rect">
              <a:avLst/>
            </a:prstGeom>
            <a:solidFill>
              <a:schemeClr val="accent1"/>
            </a:solidFill>
            <a:ln w="25400">
              <a:noFill/>
            </a:ln>
          </p:spPr>
          <p:txBody>
            <a:bodyPr wrap="square" lIns="182880" tIns="146304" rIns="182880" bIns="146304" rtlCol="0">
              <a:spAutoFit/>
            </a:bodyPr>
            <a:lstStyle/>
            <a:p>
              <a:pPr>
                <a:lnSpc>
                  <a:spcPct val="90000"/>
                </a:lnSpc>
                <a:spcAft>
                  <a:spcPts val="600"/>
                </a:spcAft>
              </a:pPr>
              <a:r>
                <a:rPr lang="en-US" sz="2000" b="1" dirty="0">
                  <a:solidFill>
                    <a:schemeClr val="bg1"/>
                  </a:solidFill>
                </a:rPr>
                <a:t>End Compile time</a:t>
              </a:r>
            </a:p>
          </p:txBody>
        </p:sp>
        <p:cxnSp>
          <p:nvCxnSpPr>
            <p:cNvPr id="37" name="Straight Connector 36"/>
            <p:cNvCxnSpPr/>
            <p:nvPr/>
          </p:nvCxnSpPr>
          <p:spPr>
            <a:xfrm flipV="1">
              <a:off x="3268782" y="4593561"/>
              <a:ext cx="7620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72501" y="2029475"/>
            <a:ext cx="3535936" cy="520422"/>
            <a:chOff x="472501" y="2029475"/>
            <a:chExt cx="3535936" cy="520422"/>
          </a:xfrm>
        </p:grpSpPr>
        <p:sp>
          <p:nvSpPr>
            <p:cNvPr id="2" name="TextBox 1"/>
            <p:cNvSpPr txBox="1"/>
            <p:nvPr/>
          </p:nvSpPr>
          <p:spPr>
            <a:xfrm>
              <a:off x="472501" y="2029475"/>
              <a:ext cx="2857146" cy="520422"/>
            </a:xfrm>
            <a:prstGeom prst="rect">
              <a:avLst/>
            </a:prstGeom>
            <a:solidFill>
              <a:schemeClr val="accent1"/>
            </a:solidFill>
            <a:ln w="25400">
              <a:noFill/>
            </a:ln>
          </p:spPr>
          <p:txBody>
            <a:bodyPr wrap="square" lIns="182880" tIns="146304" rIns="182880" bIns="146304" rtlCol="0">
              <a:spAutoFit/>
            </a:bodyPr>
            <a:lstStyle/>
            <a:p>
              <a:pPr>
                <a:lnSpc>
                  <a:spcPct val="90000"/>
                </a:lnSpc>
                <a:spcAft>
                  <a:spcPts val="600"/>
                </a:spcAft>
              </a:pPr>
              <a:r>
                <a:rPr lang="en-US" sz="2000" b="1" dirty="0">
                  <a:solidFill>
                    <a:schemeClr val="bg1"/>
                  </a:solidFill>
                </a:rPr>
                <a:t>Submit time</a:t>
              </a:r>
            </a:p>
          </p:txBody>
        </p:sp>
        <p:cxnSp>
          <p:nvCxnSpPr>
            <p:cNvPr id="38" name="Straight Connector 37"/>
            <p:cNvCxnSpPr/>
            <p:nvPr/>
          </p:nvCxnSpPr>
          <p:spPr>
            <a:xfrm flipV="1">
              <a:off x="3246437" y="2289686"/>
              <a:ext cx="7620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472501" y="3543576"/>
            <a:ext cx="3535936" cy="572464"/>
            <a:chOff x="472501" y="3543576"/>
            <a:chExt cx="3535936" cy="572464"/>
          </a:xfrm>
        </p:grpSpPr>
        <p:sp>
          <p:nvSpPr>
            <p:cNvPr id="16" name="TextBox 15"/>
            <p:cNvSpPr txBox="1"/>
            <p:nvPr/>
          </p:nvSpPr>
          <p:spPr>
            <a:xfrm>
              <a:off x="472501" y="3543576"/>
              <a:ext cx="2857146" cy="572464"/>
            </a:xfrm>
            <a:prstGeom prst="rect">
              <a:avLst/>
            </a:prstGeom>
            <a:solidFill>
              <a:schemeClr val="accent1"/>
            </a:solidFill>
            <a:ln w="25400">
              <a:noFill/>
            </a:ln>
          </p:spPr>
          <p:txBody>
            <a:bodyPr wrap="square" lIns="182880" tIns="146304" rIns="182880" bIns="146304" rtlCol="0">
              <a:spAutoFit/>
            </a:bodyPr>
            <a:lstStyle/>
            <a:p>
              <a:pPr>
                <a:lnSpc>
                  <a:spcPct val="90000"/>
                </a:lnSpc>
                <a:spcAft>
                  <a:spcPts val="600"/>
                </a:spcAft>
              </a:pPr>
              <a:r>
                <a:rPr lang="en-US" sz="2000" b="1" dirty="0">
                  <a:solidFill>
                    <a:schemeClr val="bg1"/>
                  </a:solidFill>
                </a:rPr>
                <a:t>Start time</a:t>
              </a:r>
            </a:p>
          </p:txBody>
        </p:sp>
        <p:cxnSp>
          <p:nvCxnSpPr>
            <p:cNvPr id="39" name="Straight Connector 38"/>
            <p:cNvCxnSpPr/>
            <p:nvPr/>
          </p:nvCxnSpPr>
          <p:spPr>
            <a:xfrm flipV="1">
              <a:off x="3246437" y="3826824"/>
              <a:ext cx="762000" cy="0"/>
            </a:xfrm>
            <a:prstGeom prst="line">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665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Concurrency Slots</a:t>
            </a:r>
          </a:p>
        </p:txBody>
      </p:sp>
      <p:pic>
        <p:nvPicPr>
          <p:cNvPr id="4" name="Picture 3"/>
          <p:cNvPicPr>
            <a:picLocks noChangeAspect="1"/>
          </p:cNvPicPr>
          <p:nvPr/>
        </p:nvPicPr>
        <p:blipFill>
          <a:blip r:embed="rId3"/>
          <a:stretch>
            <a:fillRect/>
          </a:stretch>
        </p:blipFill>
        <p:spPr>
          <a:xfrm>
            <a:off x="884237" y="1212849"/>
            <a:ext cx="9829800" cy="5461000"/>
          </a:xfrm>
          <a:prstGeom prst="rect">
            <a:avLst/>
          </a:prstGeom>
        </p:spPr>
      </p:pic>
      <p:sp>
        <p:nvSpPr>
          <p:cNvPr id="7" name="Horizontal Scroll 6"/>
          <p:cNvSpPr/>
          <p:nvPr/>
        </p:nvSpPr>
        <p:spPr bwMode="auto">
          <a:xfrm>
            <a:off x="6193992" y="-7938"/>
            <a:ext cx="5053445" cy="1236059"/>
          </a:xfrm>
          <a:prstGeom prst="horizontalScroll">
            <a:avLst/>
          </a:prstGeom>
          <a:solidFill>
            <a:schemeClr val="accent5">
              <a:alpha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5439">
                      <a:srgbClr val="F8F8F8"/>
                    </a:gs>
                    <a:gs pos="10000">
                      <a:srgbClr val="F8F8F8"/>
                    </a:gs>
                  </a:gsLst>
                  <a:lin ang="5400000" scaled="0"/>
                </a:gradFill>
              </a:rPr>
              <a:t>Concurrency slots used depends on DWU and Resource Class</a:t>
            </a:r>
          </a:p>
        </p:txBody>
      </p:sp>
      <p:sp>
        <p:nvSpPr>
          <p:cNvPr id="9" name="Rectangle 8"/>
          <p:cNvSpPr/>
          <p:nvPr/>
        </p:nvSpPr>
        <p:spPr bwMode="auto">
          <a:xfrm>
            <a:off x="4137785" y="1516060"/>
            <a:ext cx="693484" cy="5105401"/>
          </a:xfrm>
          <a:prstGeom prst="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5" name="Rectangle 4"/>
          <p:cNvSpPr/>
          <p:nvPr/>
        </p:nvSpPr>
        <p:spPr bwMode="auto">
          <a:xfrm>
            <a:off x="960437" y="2430462"/>
            <a:ext cx="9753600" cy="914400"/>
          </a:xfrm>
          <a:prstGeom prst="rect">
            <a:avLst/>
          </a:prstGeom>
          <a:no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0" name="Rectangle 9"/>
          <p:cNvSpPr/>
          <p:nvPr/>
        </p:nvSpPr>
        <p:spPr bwMode="auto">
          <a:xfrm>
            <a:off x="960437" y="3344862"/>
            <a:ext cx="9753600" cy="914400"/>
          </a:xfrm>
          <a:prstGeom prst="rect">
            <a:avLst/>
          </a:prstGeom>
          <a:no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1" name="Rectangle 10"/>
          <p:cNvSpPr/>
          <p:nvPr/>
        </p:nvSpPr>
        <p:spPr bwMode="auto">
          <a:xfrm>
            <a:off x="968121" y="4868862"/>
            <a:ext cx="9753600" cy="426575"/>
          </a:xfrm>
          <a:prstGeom prst="rect">
            <a:avLst/>
          </a:prstGeom>
          <a:no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2" name="Rectangle 11"/>
          <p:cNvSpPr/>
          <p:nvPr/>
        </p:nvSpPr>
        <p:spPr bwMode="auto">
          <a:xfrm>
            <a:off x="960437" y="5257546"/>
            <a:ext cx="9753600" cy="426575"/>
          </a:xfrm>
          <a:prstGeom prst="rect">
            <a:avLst/>
          </a:prstGeom>
          <a:no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3" name="Rectangle 12"/>
          <p:cNvSpPr/>
          <p:nvPr/>
        </p:nvSpPr>
        <p:spPr bwMode="auto">
          <a:xfrm>
            <a:off x="960437" y="5692223"/>
            <a:ext cx="9753600" cy="426575"/>
          </a:xfrm>
          <a:prstGeom prst="rect">
            <a:avLst/>
          </a:prstGeom>
          <a:no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4" name="Rectangle 13"/>
          <p:cNvSpPr/>
          <p:nvPr/>
        </p:nvSpPr>
        <p:spPr bwMode="auto">
          <a:xfrm>
            <a:off x="960437" y="6133526"/>
            <a:ext cx="9753600" cy="426575"/>
          </a:xfrm>
          <a:prstGeom prst="rect">
            <a:avLst/>
          </a:prstGeom>
          <a:noFill/>
          <a:ln w="2857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344905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5"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Understanding a Distributed SQL (DSQL) Plan</a:t>
            </a:r>
          </a:p>
        </p:txBody>
      </p:sp>
      <p:sp>
        <p:nvSpPr>
          <p:cNvPr id="3" name="Text Placeholder 2"/>
          <p:cNvSpPr>
            <a:spLocks noGrp="1"/>
          </p:cNvSpPr>
          <p:nvPr>
            <p:ph type="body" sz="quarter" idx="10"/>
          </p:nvPr>
        </p:nvSpPr>
        <p:spPr/>
        <p:txBody>
          <a:bodyPr/>
          <a:lstStyle/>
          <a:p>
            <a:r>
              <a:rPr lang="en-US" dirty="0"/>
              <a:t>How to get a DSQL plan?</a:t>
            </a:r>
          </a:p>
          <a:p>
            <a:pPr lvl="1"/>
            <a:r>
              <a:rPr lang="en-US" dirty="0"/>
              <a:t>EXPLAIN</a:t>
            </a:r>
          </a:p>
          <a:p>
            <a:pPr lvl="1"/>
            <a:r>
              <a:rPr lang="en-US" dirty="0" err="1"/>
              <a:t>sys.dm_pdw_exec_requests</a:t>
            </a:r>
            <a:r>
              <a:rPr lang="en-US" dirty="0"/>
              <a:t> (limited to 4000 characters)</a:t>
            </a:r>
          </a:p>
          <a:p>
            <a:r>
              <a:rPr lang="en-US" dirty="0"/>
              <a:t>Fundamental step types</a:t>
            </a:r>
          </a:p>
          <a:p>
            <a:pPr lvl="1"/>
            <a:r>
              <a:rPr lang="en-US" dirty="0" err="1">
                <a:solidFill>
                  <a:schemeClr val="accent1"/>
                </a:solidFill>
              </a:rPr>
              <a:t>OnOperation</a:t>
            </a:r>
            <a:r>
              <a:rPr lang="en-US" dirty="0">
                <a:solidFill>
                  <a:schemeClr val="accent1"/>
                </a:solidFill>
              </a:rPr>
              <a:t>:</a:t>
            </a:r>
            <a:r>
              <a:rPr lang="en-US" dirty="0"/>
              <a:t> T-SQL statement running on control or compute nodes</a:t>
            </a:r>
          </a:p>
          <a:p>
            <a:pPr lvl="1"/>
            <a:r>
              <a:rPr lang="en-US" dirty="0">
                <a:solidFill>
                  <a:schemeClr val="accent1"/>
                </a:solidFill>
              </a:rPr>
              <a:t>DMS</a:t>
            </a:r>
            <a:r>
              <a:rPr lang="en-US" dirty="0"/>
              <a:t>: Data movement service (a process that runs on nodes)</a:t>
            </a:r>
          </a:p>
          <a:p>
            <a:pPr lvl="1"/>
            <a:r>
              <a:rPr lang="en-US" dirty="0">
                <a:solidFill>
                  <a:schemeClr val="accent1"/>
                </a:solidFill>
              </a:rPr>
              <a:t>Return</a:t>
            </a:r>
            <a:r>
              <a:rPr lang="en-US" dirty="0"/>
              <a:t>: query executing on control or compute nodes and returning data</a:t>
            </a:r>
          </a:p>
          <a:p>
            <a:r>
              <a:rPr lang="en-US" dirty="0"/>
              <a:t>Each step type runs SQL</a:t>
            </a:r>
          </a:p>
          <a:p>
            <a:pPr lvl="1"/>
            <a:r>
              <a:rPr lang="en-US" dirty="0"/>
              <a:t>For DMS step, part of the execution time may be waiting for SQL</a:t>
            </a:r>
          </a:p>
        </p:txBody>
      </p:sp>
    </p:spTree>
    <p:extLst>
      <p:ext uri="{BB962C8B-B14F-4D97-AF65-F5344CB8AC3E}">
        <p14:creationId xmlns:p14="http://schemas.microsoft.com/office/powerpoint/2010/main" val="24594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Questions to ask when looking at DSQL plan</a:t>
            </a:r>
          </a:p>
        </p:txBody>
      </p:sp>
      <p:sp>
        <p:nvSpPr>
          <p:cNvPr id="3" name="Text Placeholder 2"/>
          <p:cNvSpPr>
            <a:spLocks noGrp="1"/>
          </p:cNvSpPr>
          <p:nvPr>
            <p:ph type="body" sz="quarter" idx="10"/>
          </p:nvPr>
        </p:nvSpPr>
        <p:spPr/>
        <p:txBody>
          <a:bodyPr/>
          <a:lstStyle/>
          <a:p>
            <a:r>
              <a:rPr lang="en-US" sz="3600" dirty="0"/>
              <a:t>What is taking the longest?</a:t>
            </a:r>
          </a:p>
          <a:p>
            <a:pPr lvl="1"/>
            <a:r>
              <a:rPr lang="en-US" sz="2400" dirty="0"/>
              <a:t>What is this step doing?</a:t>
            </a:r>
          </a:p>
          <a:p>
            <a:pPr lvl="1"/>
            <a:r>
              <a:rPr lang="en-US" sz="2400" dirty="0"/>
              <a:t>Does it make sense? This takes some time to learn.</a:t>
            </a:r>
          </a:p>
          <a:p>
            <a:r>
              <a:rPr lang="en-US" sz="3600" dirty="0"/>
              <a:t>What objects is the query using?</a:t>
            </a:r>
          </a:p>
          <a:p>
            <a:pPr lvl="1"/>
            <a:r>
              <a:rPr lang="en-US" sz="2400" dirty="0"/>
              <a:t>Tables</a:t>
            </a:r>
          </a:p>
          <a:p>
            <a:pPr lvl="2"/>
            <a:r>
              <a:rPr lang="en-US" sz="2000" dirty="0"/>
              <a:t>Statistics?</a:t>
            </a:r>
          </a:p>
          <a:p>
            <a:pPr lvl="2"/>
            <a:r>
              <a:rPr lang="en-US" sz="2000" dirty="0"/>
              <a:t>Distribution? Hash or Round Robin?</a:t>
            </a:r>
          </a:p>
          <a:p>
            <a:pPr lvl="2"/>
            <a:r>
              <a:rPr lang="en-US" sz="2000" dirty="0"/>
              <a:t>How many rows? Skew?</a:t>
            </a:r>
          </a:p>
          <a:p>
            <a:pPr lvl="1"/>
            <a:r>
              <a:rPr lang="en-US" sz="2400" dirty="0"/>
              <a:t>External Tables</a:t>
            </a:r>
          </a:p>
          <a:p>
            <a:pPr lvl="2"/>
            <a:r>
              <a:rPr lang="en-US" sz="2000" dirty="0"/>
              <a:t>No push down, consider loading</a:t>
            </a:r>
          </a:p>
          <a:p>
            <a:pPr lvl="1"/>
            <a:r>
              <a:rPr lang="en-US" sz="2400" dirty="0"/>
              <a:t>Views</a:t>
            </a:r>
          </a:p>
          <a:p>
            <a:pPr lvl="2"/>
            <a:r>
              <a:rPr lang="en-US" sz="2000" dirty="0"/>
              <a:t>What’s under the view?</a:t>
            </a:r>
          </a:p>
          <a:p>
            <a:pPr lvl="2"/>
            <a:r>
              <a:rPr lang="en-US" sz="2000" dirty="0"/>
              <a:t>Overloaded with joins?</a:t>
            </a:r>
          </a:p>
        </p:txBody>
      </p:sp>
    </p:spTree>
    <p:extLst>
      <p:ext uri="{BB962C8B-B14F-4D97-AF65-F5344CB8AC3E}">
        <p14:creationId xmlns:p14="http://schemas.microsoft.com/office/powerpoint/2010/main" val="301461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33D7D0-47CB-4277-9AB6-EA4D59748F1C}"/>
              </a:ext>
            </a:extLst>
          </p:cNvPr>
          <p:cNvSpPr>
            <a:spLocks noGrp="1"/>
          </p:cNvSpPr>
          <p:nvPr>
            <p:ph type="title"/>
          </p:nvPr>
        </p:nvSpPr>
        <p:spPr>
          <a:xfrm>
            <a:off x="274638" y="2125662"/>
            <a:ext cx="11887200" cy="2179058"/>
          </a:xfrm>
        </p:spPr>
        <p:txBody>
          <a:bodyPr/>
          <a:lstStyle/>
          <a:p>
            <a:r>
              <a:rPr lang="en-US" dirty="0"/>
              <a:t>Architecture overview – reminder </a:t>
            </a:r>
            <a:endParaRPr lang="en-GB" dirty="0"/>
          </a:p>
        </p:txBody>
      </p:sp>
    </p:spTree>
    <p:extLst>
      <p:ext uri="{BB962C8B-B14F-4D97-AF65-F5344CB8AC3E}">
        <p14:creationId xmlns:p14="http://schemas.microsoft.com/office/powerpoint/2010/main" val="2650514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Example: Most Optimal plan</a:t>
            </a:r>
          </a:p>
        </p:txBody>
      </p:sp>
      <p:pic>
        <p:nvPicPr>
          <p:cNvPr id="5" name="Picture 4"/>
          <p:cNvPicPr>
            <a:picLocks noChangeAspect="1"/>
          </p:cNvPicPr>
          <p:nvPr/>
        </p:nvPicPr>
        <p:blipFill>
          <a:blip r:embed="rId3"/>
          <a:stretch>
            <a:fillRect/>
          </a:stretch>
        </p:blipFill>
        <p:spPr>
          <a:xfrm>
            <a:off x="3551237" y="1363662"/>
            <a:ext cx="8427645" cy="4444644"/>
          </a:xfrm>
          <a:prstGeom prst="rect">
            <a:avLst/>
          </a:prstGeom>
          <a:ln>
            <a:solidFill>
              <a:srgbClr val="000000"/>
            </a:solidFill>
          </a:ln>
        </p:spPr>
      </p:pic>
      <p:sp>
        <p:nvSpPr>
          <p:cNvPr id="6" name="Rectangle 5"/>
          <p:cNvSpPr/>
          <p:nvPr/>
        </p:nvSpPr>
        <p:spPr bwMode="auto">
          <a:xfrm>
            <a:off x="3628621" y="1830694"/>
            <a:ext cx="5181600" cy="457200"/>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9" name="TextBox 8"/>
          <p:cNvSpPr txBox="1"/>
          <p:nvPr/>
        </p:nvSpPr>
        <p:spPr>
          <a:xfrm>
            <a:off x="655637" y="1745362"/>
            <a:ext cx="2820584" cy="627864"/>
          </a:xfrm>
          <a:prstGeom prst="rect">
            <a:avLst/>
          </a:prstGeom>
          <a:noFill/>
        </p:spPr>
        <p:txBody>
          <a:bodyPr wrap="square" lIns="182880" tIns="146304" rIns="182880" bIns="146304" rtlCol="0">
            <a:spAutoFit/>
          </a:bodyPr>
          <a:lstStyle/>
          <a:p>
            <a:pPr algn="r">
              <a:lnSpc>
                <a:spcPct val="90000"/>
              </a:lnSpc>
              <a:spcAft>
                <a:spcPts val="600"/>
              </a:spcAft>
            </a:pPr>
            <a:r>
              <a:rPr lang="en-US" sz="2400" dirty="0">
                <a:solidFill>
                  <a:schemeClr val="accent1"/>
                </a:solidFill>
              </a:rPr>
              <a:t>No aggregations</a:t>
            </a:r>
          </a:p>
        </p:txBody>
      </p:sp>
      <p:sp>
        <p:nvSpPr>
          <p:cNvPr id="11" name="Rectangle 10"/>
          <p:cNvSpPr/>
          <p:nvPr/>
        </p:nvSpPr>
        <p:spPr bwMode="auto">
          <a:xfrm>
            <a:off x="3644851" y="3192462"/>
            <a:ext cx="5181600" cy="258077"/>
          </a:xfrm>
          <a:prstGeom prst="rect">
            <a:avLst/>
          </a:prstGeom>
          <a:noFill/>
          <a:ln w="5080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solidFill>
            </a:endParaRPr>
          </a:p>
        </p:txBody>
      </p:sp>
      <p:sp>
        <p:nvSpPr>
          <p:cNvPr id="10" name="TextBox 9"/>
          <p:cNvSpPr txBox="1"/>
          <p:nvPr/>
        </p:nvSpPr>
        <p:spPr>
          <a:xfrm>
            <a:off x="103947" y="2905739"/>
            <a:ext cx="3294890" cy="960263"/>
          </a:xfrm>
          <a:prstGeom prst="rect">
            <a:avLst/>
          </a:prstGeom>
          <a:noFill/>
        </p:spPr>
        <p:txBody>
          <a:bodyPr wrap="square" lIns="182880" tIns="146304" rIns="182880" bIns="146304" rtlCol="0">
            <a:spAutoFit/>
          </a:bodyPr>
          <a:lstStyle/>
          <a:p>
            <a:pPr algn="r">
              <a:lnSpc>
                <a:spcPct val="90000"/>
              </a:lnSpc>
              <a:spcAft>
                <a:spcPts val="600"/>
              </a:spcAft>
            </a:pPr>
            <a:r>
              <a:rPr lang="en-US" sz="2400" dirty="0">
                <a:solidFill>
                  <a:schemeClr val="tx2"/>
                </a:solidFill>
              </a:rPr>
              <a:t>Distribution compatible join</a:t>
            </a:r>
          </a:p>
        </p:txBody>
      </p:sp>
      <p:sp>
        <p:nvSpPr>
          <p:cNvPr id="14" name="Rectangle 13"/>
          <p:cNvSpPr/>
          <p:nvPr/>
        </p:nvSpPr>
        <p:spPr bwMode="auto">
          <a:xfrm>
            <a:off x="3703637" y="4355126"/>
            <a:ext cx="5181600" cy="924213"/>
          </a:xfrm>
          <a:prstGeom prst="rect">
            <a:avLst/>
          </a:prstGeom>
          <a:noFill/>
          <a:ln w="508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solidFill>
            </a:endParaRPr>
          </a:p>
        </p:txBody>
      </p:sp>
      <p:sp>
        <p:nvSpPr>
          <p:cNvPr id="13" name="TextBox 12"/>
          <p:cNvSpPr txBox="1"/>
          <p:nvPr/>
        </p:nvSpPr>
        <p:spPr>
          <a:xfrm>
            <a:off x="103883" y="4463266"/>
            <a:ext cx="3447354" cy="1037207"/>
          </a:xfrm>
          <a:prstGeom prst="rect">
            <a:avLst/>
          </a:prstGeom>
          <a:noFill/>
        </p:spPr>
        <p:txBody>
          <a:bodyPr wrap="none" lIns="182880" tIns="146304" rIns="182880" bIns="146304" rtlCol="0">
            <a:spAutoFit/>
          </a:bodyPr>
          <a:lstStyle/>
          <a:p>
            <a:pPr algn="r">
              <a:lnSpc>
                <a:spcPct val="90000"/>
              </a:lnSpc>
              <a:spcAft>
                <a:spcPts val="600"/>
              </a:spcAft>
            </a:pPr>
            <a:r>
              <a:rPr lang="en-US" sz="2400" dirty="0">
                <a:solidFill>
                  <a:schemeClr val="accent5"/>
                </a:solidFill>
              </a:rPr>
              <a:t>Just a return operation</a:t>
            </a:r>
          </a:p>
          <a:p>
            <a:pPr algn="r">
              <a:lnSpc>
                <a:spcPct val="90000"/>
              </a:lnSpc>
              <a:spcAft>
                <a:spcPts val="600"/>
              </a:spcAft>
            </a:pPr>
            <a:r>
              <a:rPr lang="en-US" sz="2400" dirty="0">
                <a:solidFill>
                  <a:schemeClr val="accent5"/>
                </a:solidFill>
              </a:rPr>
              <a:t>“pass-through”    </a:t>
            </a:r>
          </a:p>
        </p:txBody>
      </p:sp>
      <p:sp>
        <p:nvSpPr>
          <p:cNvPr id="31" name="Horizontal Scroll 30"/>
          <p:cNvSpPr/>
          <p:nvPr/>
        </p:nvSpPr>
        <p:spPr bwMode="auto">
          <a:xfrm>
            <a:off x="503237" y="5829442"/>
            <a:ext cx="5943600" cy="914400"/>
          </a:xfrm>
          <a:prstGeom prst="horizontalScroll">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5439">
                      <a:schemeClr val="bg1"/>
                    </a:gs>
                    <a:gs pos="10000">
                      <a:srgbClr val="F8F8F8"/>
                    </a:gs>
                  </a:gsLst>
                  <a:lin ang="5400000" scaled="0"/>
                </a:gradFill>
              </a:rPr>
              <a:t>Optimal Plans tend to have fewer steps</a:t>
            </a:r>
          </a:p>
        </p:txBody>
      </p:sp>
      <p:sp>
        <p:nvSpPr>
          <p:cNvPr id="2" name="Right Brace 1"/>
          <p:cNvSpPr/>
          <p:nvPr/>
        </p:nvSpPr>
        <p:spPr>
          <a:xfrm>
            <a:off x="8885237" y="1756419"/>
            <a:ext cx="762000" cy="2274243"/>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9607473" y="2591807"/>
            <a:ext cx="1255280"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Query</a:t>
            </a:r>
          </a:p>
        </p:txBody>
      </p:sp>
      <p:sp>
        <p:nvSpPr>
          <p:cNvPr id="16" name="Rectangle 15"/>
          <p:cNvSpPr/>
          <p:nvPr/>
        </p:nvSpPr>
        <p:spPr bwMode="auto">
          <a:xfrm>
            <a:off x="8885237" y="4097787"/>
            <a:ext cx="1600200" cy="344545"/>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18" name="TextBox 17"/>
          <p:cNvSpPr txBox="1"/>
          <p:nvPr/>
        </p:nvSpPr>
        <p:spPr>
          <a:xfrm>
            <a:off x="9232774" y="3997865"/>
            <a:ext cx="1024063" cy="544765"/>
          </a:xfrm>
          <a:prstGeom prst="rect">
            <a:avLst/>
          </a:prstGeom>
          <a:noFill/>
        </p:spPr>
        <p:txBody>
          <a:bodyPr wrap="none" lIns="182880" tIns="146304" rIns="182880" bIns="146304" rtlCol="0">
            <a:spAutoFit/>
          </a:bodyPr>
          <a:lstStyle/>
          <a:p>
            <a:pPr>
              <a:lnSpc>
                <a:spcPct val="90000"/>
              </a:lnSpc>
              <a:spcAft>
                <a:spcPts val="600"/>
              </a:spcAft>
            </a:pPr>
            <a:r>
              <a:rPr lang="en-US" b="1" dirty="0">
                <a:solidFill>
                  <a:schemeClr val="accent1"/>
                </a:solidFill>
              </a:rPr>
              <a:t>1 step</a:t>
            </a:r>
          </a:p>
        </p:txBody>
      </p:sp>
      <p:sp>
        <p:nvSpPr>
          <p:cNvPr id="21" name="TextBox 20"/>
          <p:cNvSpPr txBox="1"/>
          <p:nvPr/>
        </p:nvSpPr>
        <p:spPr>
          <a:xfrm>
            <a:off x="8960253" y="5293998"/>
            <a:ext cx="3277784" cy="7940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US" dirty="0">
                <a:solidFill>
                  <a:schemeClr val="bg1"/>
                </a:solidFill>
              </a:rPr>
              <a:t>Search for </a:t>
            </a:r>
            <a:r>
              <a:rPr lang="en-US" dirty="0" err="1">
                <a:solidFill>
                  <a:schemeClr val="bg1"/>
                </a:solidFill>
              </a:rPr>
              <a:t>dsql_operation</a:t>
            </a:r>
            <a:r>
              <a:rPr lang="en-US" dirty="0">
                <a:solidFill>
                  <a:schemeClr val="bg1"/>
                </a:solidFill>
              </a:rPr>
              <a:t> </a:t>
            </a:r>
            <a:r>
              <a:rPr lang="en-US" dirty="0" err="1">
                <a:solidFill>
                  <a:schemeClr val="bg1"/>
                </a:solidFill>
              </a:rPr>
              <a:t>operation_type</a:t>
            </a:r>
            <a:endParaRPr lang="en-US" dirty="0">
              <a:solidFill>
                <a:schemeClr val="bg1"/>
              </a:solidFill>
            </a:endParaRPr>
          </a:p>
        </p:txBody>
      </p:sp>
      <p:cxnSp>
        <p:nvCxnSpPr>
          <p:cNvPr id="15" name="Straight Arrow Connector 14"/>
          <p:cNvCxnSpPr>
            <a:stCxn id="21" idx="1"/>
          </p:cNvCxnSpPr>
          <p:nvPr/>
        </p:nvCxnSpPr>
        <p:spPr>
          <a:xfrm flipH="1" flipV="1">
            <a:off x="6599238" y="4579286"/>
            <a:ext cx="2361015" cy="1111744"/>
          </a:xfrm>
          <a:prstGeom prst="straightConnector1">
            <a:avLst/>
          </a:prstGeom>
          <a:ln w="285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31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animBg="1"/>
      <p:bldP spid="10" grpId="0"/>
      <p:bldP spid="14" grpId="0" animBg="1"/>
      <p:bldP spid="13" grpId="0"/>
      <p:bldP spid="2" grpId="0" animBg="1"/>
      <p:bldP spid="3" grpId="0"/>
      <p:bldP spid="16" grpId="0" animBg="1"/>
      <p:bldP spid="18" grpId="0"/>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Example: Less optimal</a:t>
            </a:r>
          </a:p>
        </p:txBody>
      </p:sp>
      <p:pic>
        <p:nvPicPr>
          <p:cNvPr id="4" name="Picture 3"/>
          <p:cNvPicPr>
            <a:picLocks noChangeAspect="1"/>
          </p:cNvPicPr>
          <p:nvPr/>
        </p:nvPicPr>
        <p:blipFill>
          <a:blip r:embed="rId3"/>
          <a:stretch>
            <a:fillRect/>
          </a:stretch>
        </p:blipFill>
        <p:spPr>
          <a:xfrm>
            <a:off x="655637" y="1058862"/>
            <a:ext cx="8001000" cy="5674320"/>
          </a:xfrm>
          <a:prstGeom prst="rect">
            <a:avLst/>
          </a:prstGeom>
        </p:spPr>
      </p:pic>
      <p:sp>
        <p:nvSpPr>
          <p:cNvPr id="16" name="Rectangle 15"/>
          <p:cNvSpPr/>
          <p:nvPr/>
        </p:nvSpPr>
        <p:spPr bwMode="auto">
          <a:xfrm>
            <a:off x="960251" y="1762422"/>
            <a:ext cx="7696386" cy="1447800"/>
          </a:xfrm>
          <a:prstGeom prst="rect">
            <a:avLst/>
          </a:prstGeom>
          <a:noFill/>
          <a:ln w="508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solidFill>
            </a:endParaRPr>
          </a:p>
        </p:txBody>
      </p:sp>
      <p:sp>
        <p:nvSpPr>
          <p:cNvPr id="18" name="Rectangle 17"/>
          <p:cNvSpPr/>
          <p:nvPr/>
        </p:nvSpPr>
        <p:spPr bwMode="auto">
          <a:xfrm>
            <a:off x="960251" y="3637326"/>
            <a:ext cx="7696386" cy="1447800"/>
          </a:xfrm>
          <a:prstGeom prst="rect">
            <a:avLst/>
          </a:prstGeom>
          <a:noFill/>
          <a:ln w="508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solidFill>
            </a:endParaRPr>
          </a:p>
        </p:txBody>
      </p:sp>
      <p:sp>
        <p:nvSpPr>
          <p:cNvPr id="19" name="Rectangle 18"/>
          <p:cNvSpPr/>
          <p:nvPr/>
        </p:nvSpPr>
        <p:spPr bwMode="auto">
          <a:xfrm>
            <a:off x="960251" y="5085126"/>
            <a:ext cx="7696386" cy="461314"/>
          </a:xfrm>
          <a:prstGeom prst="rect">
            <a:avLst/>
          </a:prstGeom>
          <a:noFill/>
          <a:ln w="5080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tx2"/>
              </a:solidFill>
            </a:endParaRPr>
          </a:p>
        </p:txBody>
      </p:sp>
      <p:sp>
        <p:nvSpPr>
          <p:cNvPr id="20" name="TextBox 19"/>
          <p:cNvSpPr txBox="1"/>
          <p:nvPr/>
        </p:nvSpPr>
        <p:spPr>
          <a:xfrm>
            <a:off x="9329504" y="1703189"/>
            <a:ext cx="2667186" cy="2175980"/>
          </a:xfrm>
          <a:prstGeom prst="rect">
            <a:avLst/>
          </a:prstGeom>
          <a:noFill/>
        </p:spPr>
        <p:txBody>
          <a:bodyPr wrap="square" lIns="182880" tIns="146304" rIns="182880" bIns="146304" rtlCol="0">
            <a:spAutoFit/>
          </a:bodyPr>
          <a:lstStyle/>
          <a:p>
            <a:pPr>
              <a:lnSpc>
                <a:spcPct val="90000"/>
              </a:lnSpc>
              <a:spcAft>
                <a:spcPts val="600"/>
              </a:spcAft>
            </a:pPr>
            <a:r>
              <a:rPr lang="en-US" dirty="0">
                <a:solidFill>
                  <a:schemeClr val="accent1"/>
                </a:solidFill>
              </a:rPr>
              <a:t>Important steps</a:t>
            </a:r>
          </a:p>
          <a:p>
            <a:pPr marL="342900" indent="-342900">
              <a:lnSpc>
                <a:spcPct val="90000"/>
              </a:lnSpc>
              <a:spcAft>
                <a:spcPts val="600"/>
              </a:spcAft>
              <a:buFont typeface="Arial" panose="020B0604020202020204" pitchFamily="34" charset="0"/>
              <a:buChar char="•"/>
            </a:pPr>
            <a:r>
              <a:rPr lang="en-US" dirty="0">
                <a:solidFill>
                  <a:schemeClr val="accent1"/>
                </a:solidFill>
              </a:rPr>
              <a:t>2 shuffles</a:t>
            </a:r>
          </a:p>
          <a:p>
            <a:pPr marL="342900" indent="-342900">
              <a:lnSpc>
                <a:spcPct val="90000"/>
              </a:lnSpc>
              <a:spcAft>
                <a:spcPts val="600"/>
              </a:spcAft>
              <a:buFont typeface="Arial" panose="020B0604020202020204" pitchFamily="34" charset="0"/>
              <a:buChar char="•"/>
            </a:pPr>
            <a:r>
              <a:rPr lang="en-US" dirty="0">
                <a:solidFill>
                  <a:schemeClr val="accent1"/>
                </a:solidFill>
              </a:rPr>
              <a:t>1 return</a:t>
            </a:r>
          </a:p>
          <a:p>
            <a:pPr>
              <a:lnSpc>
                <a:spcPct val="90000"/>
              </a:lnSpc>
              <a:spcAft>
                <a:spcPts val="600"/>
              </a:spcAft>
            </a:pPr>
            <a:r>
              <a:rPr lang="en-US" dirty="0">
                <a:solidFill>
                  <a:schemeClr val="accent1"/>
                </a:solidFill>
              </a:rPr>
              <a:t>Overhead steps</a:t>
            </a:r>
          </a:p>
          <a:p>
            <a:pPr marL="342900" indent="-342900">
              <a:lnSpc>
                <a:spcPct val="90000"/>
              </a:lnSpc>
              <a:spcAft>
                <a:spcPts val="600"/>
              </a:spcAft>
              <a:buFont typeface="Arial" panose="020B0604020202020204" pitchFamily="34" charset="0"/>
              <a:buChar char="•"/>
            </a:pPr>
            <a:r>
              <a:rPr lang="en-US" dirty="0" err="1">
                <a:solidFill>
                  <a:schemeClr val="accent1"/>
                </a:solidFill>
              </a:rPr>
              <a:t>Rnd_Id</a:t>
            </a:r>
            <a:endParaRPr lang="en-US" dirty="0">
              <a:solidFill>
                <a:schemeClr val="accent1"/>
              </a:solidFill>
            </a:endParaRPr>
          </a:p>
          <a:p>
            <a:pPr marL="342900" indent="-342900">
              <a:lnSpc>
                <a:spcPct val="90000"/>
              </a:lnSpc>
              <a:spcAft>
                <a:spcPts val="600"/>
              </a:spcAft>
              <a:buFont typeface="Arial" panose="020B0604020202020204" pitchFamily="34" charset="0"/>
              <a:buChar char="•"/>
            </a:pPr>
            <a:r>
              <a:rPr lang="en-US" dirty="0">
                <a:solidFill>
                  <a:schemeClr val="accent1"/>
                </a:solidFill>
              </a:rPr>
              <a:t>Creates/Drops</a:t>
            </a:r>
          </a:p>
        </p:txBody>
      </p:sp>
      <p:sp>
        <p:nvSpPr>
          <p:cNvPr id="21" name="TextBox 20"/>
          <p:cNvSpPr txBox="1"/>
          <p:nvPr/>
        </p:nvSpPr>
        <p:spPr>
          <a:xfrm>
            <a:off x="2708881" y="1156940"/>
            <a:ext cx="454292" cy="5810822"/>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1</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2</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3</a:t>
            </a: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4</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5</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6</a:t>
            </a: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8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7</a:t>
            </a: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8</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9</a:t>
            </a:r>
          </a:p>
          <a:p>
            <a:pPr>
              <a:lnSpc>
                <a:spcPct val="90000"/>
              </a:lnSpc>
              <a:spcAft>
                <a:spcPts val="600"/>
              </a:spcAft>
            </a:pPr>
            <a:endParaRPr lang="en-US" sz="1200" dirty="0" err="1">
              <a:gradFill>
                <a:gsLst>
                  <a:gs pos="2917">
                    <a:schemeClr val="tx1"/>
                  </a:gs>
                  <a:gs pos="30000">
                    <a:schemeClr val="tx1"/>
                  </a:gs>
                </a:gsLst>
                <a:lin ang="5400000" scaled="0"/>
              </a:gradFill>
              <a:latin typeface="Consolas" panose="020B0609020204030204" pitchFamily="49" charset="0"/>
            </a:endParaRPr>
          </a:p>
        </p:txBody>
      </p:sp>
      <p:sp>
        <p:nvSpPr>
          <p:cNvPr id="29" name="Rectangle 28"/>
          <p:cNvSpPr/>
          <p:nvPr/>
        </p:nvSpPr>
        <p:spPr bwMode="auto">
          <a:xfrm>
            <a:off x="7705167" y="984200"/>
            <a:ext cx="1637083" cy="381000"/>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sp>
        <p:nvSpPr>
          <p:cNvPr id="22" name="TextBox 21"/>
          <p:cNvSpPr txBox="1"/>
          <p:nvPr/>
        </p:nvSpPr>
        <p:spPr>
          <a:xfrm>
            <a:off x="8011676" y="925174"/>
            <a:ext cx="1125052" cy="544765"/>
          </a:xfrm>
          <a:prstGeom prst="rect">
            <a:avLst/>
          </a:prstGeom>
          <a:noFill/>
        </p:spPr>
        <p:txBody>
          <a:bodyPr wrap="none" lIns="182880" tIns="146304" rIns="182880" bIns="146304" rtlCol="0">
            <a:spAutoFit/>
          </a:bodyPr>
          <a:lstStyle/>
          <a:p>
            <a:pPr>
              <a:lnSpc>
                <a:spcPct val="90000"/>
              </a:lnSpc>
              <a:spcAft>
                <a:spcPts val="600"/>
              </a:spcAft>
            </a:pPr>
            <a:r>
              <a:rPr lang="en-US" b="1" dirty="0">
                <a:solidFill>
                  <a:schemeClr val="accent1"/>
                </a:solidFill>
              </a:rPr>
              <a:t>9 steps</a:t>
            </a:r>
          </a:p>
        </p:txBody>
      </p:sp>
      <p:sp>
        <p:nvSpPr>
          <p:cNvPr id="26" name="Horizontal Scroll 25"/>
          <p:cNvSpPr/>
          <p:nvPr/>
        </p:nvSpPr>
        <p:spPr bwMode="auto">
          <a:xfrm>
            <a:off x="8999829" y="4606807"/>
            <a:ext cx="3276600" cy="1879265"/>
          </a:xfrm>
          <a:prstGeom prst="horizontalScroll">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5439">
                      <a:schemeClr val="bg1"/>
                    </a:gs>
                    <a:gs pos="10000">
                      <a:srgbClr val="F8F8F8"/>
                    </a:gs>
                  </a:gsLst>
                  <a:lin ang="5400000" scaled="0"/>
                </a:gradFill>
              </a:rPr>
              <a:t>Same query as last example  except now both underlying tables are round robin</a:t>
            </a:r>
          </a:p>
        </p:txBody>
      </p:sp>
    </p:spTree>
    <p:extLst>
      <p:ext uri="{BB962C8B-B14F-4D97-AF65-F5344CB8AC3E}">
        <p14:creationId xmlns:p14="http://schemas.microsoft.com/office/powerpoint/2010/main" val="9027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p:bldP spid="29"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92693" y="1367042"/>
          <a:ext cx="10498934" cy="4065691"/>
        </p:xfrm>
        <a:graphic>
          <a:graphicData uri="http://schemas.openxmlformats.org/drawingml/2006/table">
            <a:tbl>
              <a:tblPr firstRow="1" bandRow="1">
                <a:tableStyleId>{5C22544A-7EE6-4342-B048-85BDC9FD1C3A}</a:tableStyleId>
              </a:tblPr>
              <a:tblGrid>
                <a:gridCol w="3651804">
                  <a:extLst>
                    <a:ext uri="{9D8B030D-6E8A-4147-A177-3AD203B41FA5}">
                      <a16:colId xmlns:a16="http://schemas.microsoft.com/office/drawing/2014/main" val="2422385950"/>
                    </a:ext>
                  </a:extLst>
                </a:gridCol>
                <a:gridCol w="6847130">
                  <a:extLst>
                    <a:ext uri="{9D8B030D-6E8A-4147-A177-3AD203B41FA5}">
                      <a16:colId xmlns:a16="http://schemas.microsoft.com/office/drawing/2014/main" val="3619854554"/>
                    </a:ext>
                  </a:extLst>
                </a:gridCol>
              </a:tblGrid>
              <a:tr h="986705">
                <a:tc>
                  <a:txBody>
                    <a:bodyPr/>
                    <a:lstStyle/>
                    <a:p>
                      <a:r>
                        <a:rPr lang="en-US" sz="3300" dirty="0">
                          <a:solidFill>
                            <a:schemeClr val="bg1"/>
                          </a:solidFill>
                        </a:rPr>
                        <a:t>DMS Operation</a:t>
                      </a:r>
                    </a:p>
                  </a:txBody>
                  <a:tcPr marL="91295" marR="91295" marT="45648" marB="45648">
                    <a:solidFill>
                      <a:schemeClr val="tx2"/>
                    </a:solidFill>
                  </a:tcPr>
                </a:tc>
                <a:tc>
                  <a:txBody>
                    <a:bodyPr/>
                    <a:lstStyle/>
                    <a:p>
                      <a:r>
                        <a:rPr lang="en-US" sz="3300" dirty="0">
                          <a:solidFill>
                            <a:schemeClr val="bg1"/>
                          </a:solidFill>
                        </a:rPr>
                        <a:t>Description</a:t>
                      </a:r>
                    </a:p>
                  </a:txBody>
                  <a:tcPr marL="91295" marR="91295" marT="45648" marB="45648">
                    <a:solidFill>
                      <a:schemeClr val="tx2"/>
                    </a:solidFill>
                  </a:tcPr>
                </a:tc>
                <a:extLst>
                  <a:ext uri="{0D108BD9-81ED-4DB2-BD59-A6C34878D82A}">
                    <a16:rowId xmlns:a16="http://schemas.microsoft.com/office/drawing/2014/main" val="2455015492"/>
                  </a:ext>
                </a:extLst>
              </a:tr>
              <a:tr h="111716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2200" b="1" dirty="0"/>
                    </a:p>
                    <a:p>
                      <a:pPr marL="0" marR="0" indent="0" algn="l" defTabSz="932742" rtl="0" eaLnBrk="1" fontAlgn="auto" latinLnBrk="0" hangingPunct="1">
                        <a:lnSpc>
                          <a:spcPct val="100000"/>
                        </a:lnSpc>
                        <a:spcBef>
                          <a:spcPts val="0"/>
                        </a:spcBef>
                        <a:spcAft>
                          <a:spcPts val="0"/>
                        </a:spcAft>
                        <a:buClrTx/>
                        <a:buSzTx/>
                        <a:buFontTx/>
                        <a:buNone/>
                        <a:tabLst/>
                        <a:defRPr/>
                      </a:pPr>
                      <a:r>
                        <a:rPr lang="en-US" sz="2200" b="1" dirty="0" err="1"/>
                        <a:t>ShuffleMoveOperation</a:t>
                      </a:r>
                      <a:endParaRPr lang="en-US" sz="2200" b="1" dirty="0"/>
                    </a:p>
                    <a:p>
                      <a:endParaRPr lang="en-US" sz="2200" b="1" dirty="0"/>
                    </a:p>
                  </a:txBody>
                  <a:tcPr marL="91295" marR="91295" marT="45648" marB="45648">
                    <a:solidFill>
                      <a:schemeClr val="bg2">
                        <a:lumMod val="20000"/>
                        <a:lumOff val="80000"/>
                      </a:schemeClr>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200" dirty="0"/>
                        <a:t>Redistributes data for compatible join or</a:t>
                      </a:r>
                      <a:r>
                        <a:rPr lang="en-US" sz="2200" baseline="0" dirty="0"/>
                        <a:t> aggregation</a:t>
                      </a:r>
                      <a:endParaRPr lang="en-US" sz="2200" dirty="0"/>
                    </a:p>
                  </a:txBody>
                  <a:tcPr marL="91295" marR="91295" marT="45648" marB="45648" anchor="ctr">
                    <a:solidFill>
                      <a:schemeClr val="bg2">
                        <a:lumMod val="20000"/>
                        <a:lumOff val="80000"/>
                      </a:schemeClr>
                    </a:solidFill>
                  </a:tcPr>
                </a:tc>
                <a:extLst>
                  <a:ext uri="{0D108BD9-81ED-4DB2-BD59-A6C34878D82A}">
                    <a16:rowId xmlns:a16="http://schemas.microsoft.com/office/drawing/2014/main" val="3499732124"/>
                  </a:ext>
                </a:extLst>
              </a:tr>
              <a:tr h="980913">
                <a:tc>
                  <a:txBody>
                    <a:bodyPr/>
                    <a:lstStyle/>
                    <a:p>
                      <a:endParaRPr lang="en-US" sz="2200" b="1" dirty="0"/>
                    </a:p>
                    <a:p>
                      <a:r>
                        <a:rPr lang="en-US" sz="2200" b="1" dirty="0" err="1"/>
                        <a:t>PartitionMoveOperation</a:t>
                      </a:r>
                      <a:endParaRPr lang="en-US" sz="2200" b="1" dirty="0"/>
                    </a:p>
                  </a:txBody>
                  <a:tcPr marL="91295" marR="91295" marT="45648" marB="45648">
                    <a:solidFill>
                      <a:schemeClr val="accent2">
                        <a:lumMod val="20000"/>
                        <a:lumOff val="80000"/>
                      </a:schemeClr>
                    </a:solidFill>
                  </a:tcPr>
                </a:tc>
                <a:tc>
                  <a:txBody>
                    <a:bodyPr/>
                    <a:lstStyle/>
                    <a:p>
                      <a:r>
                        <a:rPr lang="en-US" sz="2200" dirty="0"/>
                        <a:t>Data moves from compute to</a:t>
                      </a:r>
                      <a:r>
                        <a:rPr lang="en-US" sz="2200" baseline="0" dirty="0"/>
                        <a:t> control node</a:t>
                      </a:r>
                      <a:endParaRPr lang="en-US" sz="2200" dirty="0"/>
                    </a:p>
                  </a:txBody>
                  <a:tcPr marL="91295" marR="91295" marT="45648" marB="45648" anchor="ctr">
                    <a:solidFill>
                      <a:schemeClr val="accent2">
                        <a:lumMod val="20000"/>
                        <a:lumOff val="80000"/>
                      </a:schemeClr>
                    </a:solidFill>
                  </a:tcPr>
                </a:tc>
                <a:extLst>
                  <a:ext uri="{0D108BD9-81ED-4DB2-BD59-A6C34878D82A}">
                    <a16:rowId xmlns:a16="http://schemas.microsoft.com/office/drawing/2014/main" val="2757585178"/>
                  </a:ext>
                </a:extLst>
              </a:tr>
              <a:tr h="980913">
                <a:tc>
                  <a:txBody>
                    <a:bodyPr/>
                    <a:lstStyle/>
                    <a:p>
                      <a:endParaRPr lang="en-US" sz="2200" b="1" dirty="0"/>
                    </a:p>
                    <a:p>
                      <a:r>
                        <a:rPr lang="en-US" sz="2200" b="1" dirty="0" err="1"/>
                        <a:t>BroadcastMoveOperation</a:t>
                      </a:r>
                      <a:endParaRPr lang="en-US" sz="2200" b="1" dirty="0"/>
                    </a:p>
                  </a:txBody>
                  <a:tcPr marL="91295" marR="91295" marT="45648" marB="45648">
                    <a:solidFill>
                      <a:schemeClr val="bg2">
                        <a:lumMod val="20000"/>
                        <a:lumOff val="80000"/>
                      </a:schemeClr>
                    </a:solidFill>
                  </a:tcPr>
                </a:tc>
                <a:tc>
                  <a:txBody>
                    <a:bodyPr/>
                    <a:lstStyle/>
                    <a:p>
                      <a:r>
                        <a:rPr lang="en-US" sz="2200" dirty="0"/>
                        <a:t>Table needs to become replicated for join compatibility</a:t>
                      </a:r>
                    </a:p>
                  </a:txBody>
                  <a:tcPr marL="91295" marR="91295" marT="45648" marB="45648" anchor="ctr">
                    <a:solidFill>
                      <a:schemeClr val="bg2">
                        <a:lumMod val="20000"/>
                        <a:lumOff val="80000"/>
                      </a:schemeClr>
                    </a:solidFill>
                  </a:tcPr>
                </a:tc>
                <a:extLst>
                  <a:ext uri="{0D108BD9-81ED-4DB2-BD59-A6C34878D82A}">
                    <a16:rowId xmlns:a16="http://schemas.microsoft.com/office/drawing/2014/main" val="1828884062"/>
                  </a:ext>
                </a:extLst>
              </a:tr>
            </a:tbl>
          </a:graphicData>
        </a:graphic>
      </p:graphicFrame>
      <p:sp>
        <p:nvSpPr>
          <p:cNvPr id="5" name="Title 1"/>
          <p:cNvSpPr>
            <a:spLocks noGrp="1"/>
          </p:cNvSpPr>
          <p:nvPr>
            <p:ph type="title"/>
          </p:nvPr>
        </p:nvSpPr>
        <p:spPr/>
        <p:txBody>
          <a:bodyPr>
            <a:normAutofit/>
          </a:bodyPr>
          <a:lstStyle/>
          <a:p>
            <a:r>
              <a:rPr lang="en-US" dirty="0">
                <a:latin typeface="Segoe"/>
              </a:rPr>
              <a:t>Common Data Movement Types</a:t>
            </a:r>
          </a:p>
        </p:txBody>
      </p:sp>
    </p:spTree>
    <p:extLst>
      <p:ext uri="{BB962C8B-B14F-4D97-AF65-F5344CB8AC3E}">
        <p14:creationId xmlns:p14="http://schemas.microsoft.com/office/powerpoint/2010/main" val="369954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Performance Recommendations</a:t>
            </a:r>
          </a:p>
        </p:txBody>
      </p:sp>
      <p:sp>
        <p:nvSpPr>
          <p:cNvPr id="5" name="Freeform: Shape 4"/>
          <p:cNvSpPr/>
          <p:nvPr/>
        </p:nvSpPr>
        <p:spPr>
          <a:xfrm>
            <a:off x="630695" y="1518149"/>
            <a:ext cx="11175089" cy="454681"/>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Check for SKEW (DBCC PDW_SHOWSPACEUSED)</a:t>
            </a:r>
          </a:p>
        </p:txBody>
      </p:sp>
      <p:sp>
        <p:nvSpPr>
          <p:cNvPr id="6" name="Freeform: Shape 5"/>
          <p:cNvSpPr/>
          <p:nvPr/>
        </p:nvSpPr>
        <p:spPr>
          <a:xfrm>
            <a:off x="630695" y="2023703"/>
            <a:ext cx="11175089" cy="454681"/>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a:solidFill>
                  <a:srgbClr val="FFFFFF"/>
                </a:solidFill>
                <a:latin typeface="Segoe UI Semilight"/>
              </a:rPr>
              <a:t>Statistics</a:t>
            </a:r>
          </a:p>
        </p:txBody>
      </p:sp>
      <p:sp>
        <p:nvSpPr>
          <p:cNvPr id="8" name="Freeform: Shape 7"/>
          <p:cNvSpPr/>
          <p:nvPr/>
        </p:nvSpPr>
        <p:spPr>
          <a:xfrm>
            <a:off x="630695" y="2517196"/>
            <a:ext cx="11175089" cy="454681"/>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CETAS or CTAS large return operation</a:t>
            </a:r>
          </a:p>
        </p:txBody>
      </p:sp>
      <p:sp>
        <p:nvSpPr>
          <p:cNvPr id="9" name="Freeform: Shape 8"/>
          <p:cNvSpPr/>
          <p:nvPr/>
        </p:nvSpPr>
        <p:spPr>
          <a:xfrm>
            <a:off x="630695" y="3022751"/>
            <a:ext cx="11175089" cy="454681"/>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err="1">
                <a:solidFill>
                  <a:srgbClr val="FFFFFF"/>
                </a:solidFill>
                <a:latin typeface="Segoe UI Semilight"/>
              </a:rPr>
              <a:t>Denormalize</a:t>
            </a:r>
            <a:r>
              <a:rPr lang="en-US" sz="2174" dirty="0">
                <a:solidFill>
                  <a:srgbClr val="FFFFFF"/>
                </a:solidFill>
                <a:latin typeface="Segoe UI Semilight"/>
              </a:rPr>
              <a:t> Tables if needed</a:t>
            </a:r>
          </a:p>
        </p:txBody>
      </p:sp>
      <p:sp>
        <p:nvSpPr>
          <p:cNvPr id="10" name="Freeform: Shape 9"/>
          <p:cNvSpPr/>
          <p:nvPr/>
        </p:nvSpPr>
        <p:spPr>
          <a:xfrm>
            <a:off x="630695" y="3528306"/>
            <a:ext cx="11175089" cy="454681"/>
          </a:xfrm>
          <a:custGeom>
            <a:avLst/>
            <a:gdLst>
              <a:gd name="connsiteX0" fmla="*/ 0 w 8224243"/>
              <a:gd name="connsiteY0" fmla="*/ 55771 h 334620"/>
              <a:gd name="connsiteX1" fmla="*/ 55771 w 8224243"/>
              <a:gd name="connsiteY1" fmla="*/ 0 h 334620"/>
              <a:gd name="connsiteX2" fmla="*/ 8168472 w 8224243"/>
              <a:gd name="connsiteY2" fmla="*/ 0 h 334620"/>
              <a:gd name="connsiteX3" fmla="*/ 8224243 w 8224243"/>
              <a:gd name="connsiteY3" fmla="*/ 55771 h 334620"/>
              <a:gd name="connsiteX4" fmla="*/ 8224243 w 8224243"/>
              <a:gd name="connsiteY4" fmla="*/ 278849 h 334620"/>
              <a:gd name="connsiteX5" fmla="*/ 8168472 w 8224243"/>
              <a:gd name="connsiteY5" fmla="*/ 334620 h 334620"/>
              <a:gd name="connsiteX6" fmla="*/ 55771 w 8224243"/>
              <a:gd name="connsiteY6" fmla="*/ 334620 h 334620"/>
              <a:gd name="connsiteX7" fmla="*/ 0 w 8224243"/>
              <a:gd name="connsiteY7" fmla="*/ 278849 h 334620"/>
              <a:gd name="connsiteX8" fmla="*/ 0 w 8224243"/>
              <a:gd name="connsiteY8" fmla="*/ 55771 h 33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4243" h="334620">
                <a:moveTo>
                  <a:pt x="0" y="55771"/>
                </a:moveTo>
                <a:cubicBezTo>
                  <a:pt x="0" y="24970"/>
                  <a:pt x="24970" y="0"/>
                  <a:pt x="55771" y="0"/>
                </a:cubicBezTo>
                <a:lnTo>
                  <a:pt x="8168472" y="0"/>
                </a:lnTo>
                <a:cubicBezTo>
                  <a:pt x="8199273" y="0"/>
                  <a:pt x="8224243" y="24970"/>
                  <a:pt x="8224243" y="55771"/>
                </a:cubicBezTo>
                <a:lnTo>
                  <a:pt x="8224243" y="278849"/>
                </a:lnTo>
                <a:cubicBezTo>
                  <a:pt x="8224243" y="309650"/>
                  <a:pt x="8199273" y="334620"/>
                  <a:pt x="8168472" y="334620"/>
                </a:cubicBezTo>
                <a:lnTo>
                  <a:pt x="55771" y="334620"/>
                </a:lnTo>
                <a:cubicBezTo>
                  <a:pt x="24970" y="334620"/>
                  <a:pt x="0" y="309650"/>
                  <a:pt x="0" y="278849"/>
                </a:cubicBezTo>
                <a:lnTo>
                  <a:pt x="0" y="55771"/>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DSQL Query Plan</a:t>
            </a:r>
          </a:p>
        </p:txBody>
      </p:sp>
      <p:sp>
        <p:nvSpPr>
          <p:cNvPr id="11" name="Freeform: Shape 10"/>
          <p:cNvSpPr/>
          <p:nvPr/>
        </p:nvSpPr>
        <p:spPr>
          <a:xfrm>
            <a:off x="630695" y="4120432"/>
            <a:ext cx="11175089" cy="2638997"/>
          </a:xfrm>
          <a:custGeom>
            <a:avLst/>
            <a:gdLst>
              <a:gd name="connsiteX0" fmla="*/ 0 w 8224243"/>
              <a:gd name="connsiteY0" fmla="*/ 0 h 1318590"/>
              <a:gd name="connsiteX1" fmla="*/ 8224243 w 8224243"/>
              <a:gd name="connsiteY1" fmla="*/ 0 h 1318590"/>
              <a:gd name="connsiteX2" fmla="*/ 8224243 w 8224243"/>
              <a:gd name="connsiteY2" fmla="*/ 1318590 h 1318590"/>
              <a:gd name="connsiteX3" fmla="*/ 0 w 8224243"/>
              <a:gd name="connsiteY3" fmla="*/ 1318590 h 1318590"/>
              <a:gd name="connsiteX4" fmla="*/ 0 w 8224243"/>
              <a:gd name="connsiteY4" fmla="*/ 0 h 1318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4243" h="1318590">
                <a:moveTo>
                  <a:pt x="0" y="0"/>
                </a:moveTo>
                <a:lnTo>
                  <a:pt x="8224243" y="0"/>
                </a:lnTo>
                <a:lnTo>
                  <a:pt x="8224243" y="1318590"/>
                </a:lnTo>
                <a:lnTo>
                  <a:pt x="0" y="1318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4809" tIns="22434" rIns="125629" bIns="22434" numCol="1" spcCol="1270" anchor="t" anchorCtr="0">
            <a:noAutofit/>
          </a:bodyPr>
          <a:lstStyle/>
          <a:p>
            <a:pPr marL="77655" lvl="1" indent="-77655" defTabSz="603990">
              <a:lnSpc>
                <a:spcPct val="90000"/>
              </a:lnSpc>
              <a:spcBef>
                <a:spcPct val="0"/>
              </a:spcBef>
              <a:spcAft>
                <a:spcPct val="20000"/>
              </a:spcAft>
              <a:buFontTx/>
              <a:buChar char="•"/>
              <a:defRPr/>
            </a:pPr>
            <a:r>
              <a:rPr lang="en-US" sz="1902" dirty="0">
                <a:solidFill>
                  <a:srgbClr val="353535">
                    <a:hueOff val="0"/>
                    <a:satOff val="0"/>
                    <a:lumOff val="0"/>
                    <a:alphaOff val="0"/>
                  </a:srgbClr>
                </a:solidFill>
                <a:latin typeface="Segoe UI Semilight"/>
              </a:rPr>
              <a:t>Minimize data movement operations</a:t>
            </a:r>
          </a:p>
          <a:p>
            <a:pPr marL="543652" lvl="2" indent="-77655" defTabSz="603990">
              <a:lnSpc>
                <a:spcPct val="90000"/>
              </a:lnSpc>
              <a:spcBef>
                <a:spcPct val="0"/>
              </a:spcBef>
              <a:spcAft>
                <a:spcPct val="20000"/>
              </a:spcAft>
              <a:buFontTx/>
              <a:buChar char="•"/>
              <a:defRPr/>
            </a:pPr>
            <a:r>
              <a:rPr lang="en-US" sz="1902" dirty="0">
                <a:solidFill>
                  <a:srgbClr val="353535">
                    <a:hueOff val="0"/>
                    <a:satOff val="0"/>
                    <a:lumOff val="0"/>
                    <a:alphaOff val="0"/>
                  </a:srgbClr>
                </a:solidFill>
                <a:latin typeface="Segoe UI Semilight"/>
              </a:rPr>
              <a:t>Distribution &amp; aggregation compatible</a:t>
            </a:r>
          </a:p>
          <a:p>
            <a:pPr marL="77655" lvl="1" indent="-77655" defTabSz="603990">
              <a:lnSpc>
                <a:spcPct val="90000"/>
              </a:lnSpc>
              <a:spcBef>
                <a:spcPct val="0"/>
              </a:spcBef>
              <a:spcAft>
                <a:spcPct val="20000"/>
              </a:spcAft>
              <a:buFontTx/>
              <a:buChar char="•"/>
              <a:defRPr/>
            </a:pPr>
            <a:r>
              <a:rPr lang="en-US" sz="1902" dirty="0">
                <a:solidFill>
                  <a:srgbClr val="353535">
                    <a:hueOff val="0"/>
                    <a:satOff val="0"/>
                    <a:lumOff val="0"/>
                    <a:alphaOff val="0"/>
                  </a:srgbClr>
                </a:solidFill>
                <a:latin typeface="Segoe UI Semilight"/>
              </a:rPr>
              <a:t>Minimize size of data movement</a:t>
            </a:r>
          </a:p>
          <a:p>
            <a:pPr marL="543652" lvl="2" indent="-77655" defTabSz="603990">
              <a:lnSpc>
                <a:spcPct val="90000"/>
              </a:lnSpc>
              <a:spcBef>
                <a:spcPct val="0"/>
              </a:spcBef>
              <a:spcAft>
                <a:spcPct val="20000"/>
              </a:spcAft>
              <a:buFontTx/>
              <a:buChar char="•"/>
              <a:defRPr/>
            </a:pPr>
            <a:r>
              <a:rPr lang="en-US" sz="1902" dirty="0">
                <a:solidFill>
                  <a:srgbClr val="353535">
                    <a:hueOff val="0"/>
                    <a:satOff val="0"/>
                    <a:lumOff val="0"/>
                    <a:alphaOff val="0"/>
                  </a:srgbClr>
                </a:solidFill>
                <a:latin typeface="Segoe UI Semilight"/>
              </a:rPr>
              <a:t>Check for predicate pushdown.  Rewrite query if needed</a:t>
            </a:r>
          </a:p>
          <a:p>
            <a:pPr marL="77655" lvl="1" indent="-77655" defTabSz="603990">
              <a:lnSpc>
                <a:spcPct val="90000"/>
              </a:lnSpc>
              <a:spcBef>
                <a:spcPct val="0"/>
              </a:spcBef>
              <a:spcAft>
                <a:spcPct val="20000"/>
              </a:spcAft>
              <a:buFontTx/>
              <a:buChar char="•"/>
              <a:defRPr/>
            </a:pPr>
            <a:r>
              <a:rPr lang="en-US" sz="1902" dirty="0">
                <a:solidFill>
                  <a:srgbClr val="353535">
                    <a:hueOff val="0"/>
                    <a:satOff val="0"/>
                    <a:lumOff val="0"/>
                    <a:alphaOff val="0"/>
                  </a:srgbClr>
                </a:solidFill>
                <a:latin typeface="Segoe UI Semilight"/>
              </a:rPr>
              <a:t>Use higher resource class for memory intensive queries</a:t>
            </a:r>
          </a:p>
          <a:p>
            <a:pPr marL="77655" lvl="1" indent="-77655" defTabSz="603990">
              <a:lnSpc>
                <a:spcPct val="90000"/>
              </a:lnSpc>
              <a:spcBef>
                <a:spcPct val="0"/>
              </a:spcBef>
              <a:spcAft>
                <a:spcPct val="20000"/>
              </a:spcAft>
              <a:buFontTx/>
              <a:buChar char="•"/>
              <a:defRPr/>
            </a:pPr>
            <a:r>
              <a:rPr lang="en-US" sz="1902" dirty="0">
                <a:solidFill>
                  <a:srgbClr val="353535">
                    <a:hueOff val="0"/>
                    <a:satOff val="0"/>
                    <a:lumOff val="0"/>
                    <a:alphaOff val="0"/>
                  </a:srgbClr>
                </a:solidFill>
                <a:latin typeface="Segoe UI Semilight"/>
              </a:rPr>
              <a:t>Load large external tables rather than querying directly</a:t>
            </a:r>
          </a:p>
          <a:p>
            <a:pPr marL="155312" lvl="2" indent="-77655" defTabSz="603990">
              <a:lnSpc>
                <a:spcPct val="90000"/>
              </a:lnSpc>
              <a:spcBef>
                <a:spcPct val="0"/>
              </a:spcBef>
              <a:spcAft>
                <a:spcPct val="20000"/>
              </a:spcAft>
              <a:buFont typeface="Courier New" panose="02070309020205020404" pitchFamily="49" charset="0"/>
              <a:buChar char="o"/>
              <a:defRPr/>
            </a:pPr>
            <a:r>
              <a:rPr lang="en-US" sz="1902" dirty="0">
                <a:solidFill>
                  <a:srgbClr val="353535">
                    <a:hueOff val="0"/>
                    <a:satOff val="0"/>
                    <a:lumOff val="0"/>
                    <a:alphaOff val="0"/>
                  </a:srgbClr>
                </a:solidFill>
                <a:latin typeface="Segoe UI Semilight"/>
              </a:rPr>
              <a:t>All data is brought back, no push down</a:t>
            </a:r>
          </a:p>
        </p:txBody>
      </p:sp>
    </p:spTree>
    <p:extLst>
      <p:ext uri="{BB962C8B-B14F-4D97-AF65-F5344CB8AC3E}">
        <p14:creationId xmlns:p14="http://schemas.microsoft.com/office/powerpoint/2010/main" val="958868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SQLCAT Performance primitives</a:t>
            </a:r>
          </a:p>
        </p:txBody>
      </p:sp>
      <p:graphicFrame>
        <p:nvGraphicFramePr>
          <p:cNvPr id="2" name="Table 1"/>
          <p:cNvGraphicFramePr>
            <a:graphicFrameLocks noGrp="1"/>
          </p:cNvGraphicFramePr>
          <p:nvPr>
            <p:extLst/>
          </p:nvPr>
        </p:nvGraphicFramePr>
        <p:xfrm>
          <a:off x="416359" y="1349251"/>
          <a:ext cx="11599161" cy="5658655"/>
        </p:xfrm>
        <a:graphic>
          <a:graphicData uri="http://schemas.openxmlformats.org/drawingml/2006/table">
            <a:tbl>
              <a:tblPr firstRow="1" bandRow="1">
                <a:tableStyleId>{7DF18680-E054-41AD-8BC1-D1AEF772440D}</a:tableStyleId>
              </a:tblPr>
              <a:tblGrid>
                <a:gridCol w="3114405">
                  <a:extLst>
                    <a:ext uri="{9D8B030D-6E8A-4147-A177-3AD203B41FA5}">
                      <a16:colId xmlns:a16="http://schemas.microsoft.com/office/drawing/2014/main" val="4276816903"/>
                    </a:ext>
                  </a:extLst>
                </a:gridCol>
                <a:gridCol w="1676988">
                  <a:extLst>
                    <a:ext uri="{9D8B030D-6E8A-4147-A177-3AD203B41FA5}">
                      <a16:colId xmlns:a16="http://schemas.microsoft.com/office/drawing/2014/main" val="388481239"/>
                    </a:ext>
                  </a:extLst>
                </a:gridCol>
                <a:gridCol w="1756846">
                  <a:extLst>
                    <a:ext uri="{9D8B030D-6E8A-4147-A177-3AD203B41FA5}">
                      <a16:colId xmlns:a16="http://schemas.microsoft.com/office/drawing/2014/main" val="2305194281"/>
                    </a:ext>
                  </a:extLst>
                </a:gridCol>
                <a:gridCol w="1566168">
                  <a:extLst>
                    <a:ext uri="{9D8B030D-6E8A-4147-A177-3AD203B41FA5}">
                      <a16:colId xmlns:a16="http://schemas.microsoft.com/office/drawing/2014/main" val="162125637"/>
                    </a:ext>
                  </a:extLst>
                </a:gridCol>
                <a:gridCol w="1566168">
                  <a:extLst>
                    <a:ext uri="{9D8B030D-6E8A-4147-A177-3AD203B41FA5}">
                      <a16:colId xmlns:a16="http://schemas.microsoft.com/office/drawing/2014/main" val="587479305"/>
                    </a:ext>
                  </a:extLst>
                </a:gridCol>
                <a:gridCol w="1918586">
                  <a:extLst>
                    <a:ext uri="{9D8B030D-6E8A-4147-A177-3AD203B41FA5}">
                      <a16:colId xmlns:a16="http://schemas.microsoft.com/office/drawing/2014/main" val="1246404372"/>
                    </a:ext>
                  </a:extLst>
                </a:gridCol>
              </a:tblGrid>
              <a:tr h="908405">
                <a:tc>
                  <a:txBody>
                    <a:bodyPr/>
                    <a:lstStyle/>
                    <a:p>
                      <a:r>
                        <a:rPr lang="en-US" sz="2400" dirty="0"/>
                        <a:t>Operation</a:t>
                      </a:r>
                    </a:p>
                  </a:txBody>
                  <a:tcPr marL="93186" marR="93186" marT="46593" marB="46593">
                    <a:solidFill>
                      <a:schemeClr val="accent1"/>
                    </a:solidFill>
                  </a:tcPr>
                </a:tc>
                <a:tc>
                  <a:txBody>
                    <a:bodyPr/>
                    <a:lstStyle/>
                    <a:p>
                      <a:r>
                        <a:rPr lang="en-US" sz="2400" dirty="0">
                          <a:solidFill>
                            <a:schemeClr val="bg1"/>
                          </a:solidFill>
                        </a:rPr>
                        <a:t>DWU400 (GB/HR)</a:t>
                      </a:r>
                    </a:p>
                  </a:txBody>
                  <a:tcPr marL="93186" marR="93186" marT="46593" marB="46593">
                    <a:solidFill>
                      <a:schemeClr val="tx2"/>
                    </a:solidFill>
                  </a:tcPr>
                </a:tc>
                <a:tc>
                  <a:txBody>
                    <a:bodyPr/>
                    <a:lstStyle/>
                    <a:p>
                      <a:r>
                        <a:rPr lang="en-US" sz="2400" dirty="0">
                          <a:solidFill>
                            <a:schemeClr val="bg1"/>
                          </a:solidFill>
                        </a:rPr>
                        <a:t>DWU1000</a:t>
                      </a:r>
                    </a:p>
                    <a:p>
                      <a:r>
                        <a:rPr lang="en-US" sz="2400" dirty="0">
                          <a:solidFill>
                            <a:schemeClr val="bg1"/>
                          </a:solidFill>
                        </a:rPr>
                        <a:t>(GB/HR)</a:t>
                      </a:r>
                    </a:p>
                  </a:txBody>
                  <a:tcPr marL="93186" marR="93186" marT="46593" marB="46593">
                    <a:solidFill>
                      <a:schemeClr val="tx2"/>
                    </a:solidFill>
                  </a:tcPr>
                </a:tc>
                <a:tc>
                  <a:txBody>
                    <a:bodyPr/>
                    <a:lstStyle/>
                    <a:p>
                      <a:r>
                        <a:rPr lang="en-US" sz="2400" b="1" kern="1200" dirty="0">
                          <a:solidFill>
                            <a:schemeClr val="bg1"/>
                          </a:solidFill>
                          <a:latin typeface="+mn-lt"/>
                          <a:ea typeface="+mn-ea"/>
                          <a:cs typeface="+mn-cs"/>
                        </a:rPr>
                        <a:t>DWU2000</a:t>
                      </a:r>
                    </a:p>
                    <a:p>
                      <a:r>
                        <a:rPr lang="en-US" sz="2400" dirty="0">
                          <a:solidFill>
                            <a:schemeClr val="bg1"/>
                          </a:solidFill>
                        </a:rPr>
                        <a:t>(GB/HR)</a:t>
                      </a:r>
                    </a:p>
                  </a:txBody>
                  <a:tcPr marL="93186" marR="93186" marT="46593" marB="46593">
                    <a:solidFill>
                      <a:schemeClr val="tx2"/>
                    </a:solidFill>
                  </a:tcPr>
                </a:tc>
                <a:tc>
                  <a:txBody>
                    <a:bodyPr/>
                    <a:lstStyle/>
                    <a:p>
                      <a:r>
                        <a:rPr lang="en-US" sz="2400" dirty="0">
                          <a:solidFill>
                            <a:schemeClr val="bg1"/>
                          </a:solidFill>
                        </a:rPr>
                        <a:t>DWU3000 </a:t>
                      </a:r>
                    </a:p>
                    <a:p>
                      <a:r>
                        <a:rPr lang="en-US" sz="2400" dirty="0">
                          <a:solidFill>
                            <a:schemeClr val="bg1"/>
                          </a:solidFill>
                        </a:rPr>
                        <a:t>(GB/HR)</a:t>
                      </a:r>
                    </a:p>
                  </a:txBody>
                  <a:tcPr marL="93186" marR="93186" marT="46593" marB="46593">
                    <a:solidFill>
                      <a:schemeClr val="tx2"/>
                    </a:solidFill>
                  </a:tcPr>
                </a:tc>
                <a:tc>
                  <a:txBody>
                    <a:bodyPr/>
                    <a:lstStyle/>
                    <a:p>
                      <a:r>
                        <a:rPr lang="en-US" sz="2400" dirty="0">
                          <a:solidFill>
                            <a:schemeClr val="bg1"/>
                          </a:solidFill>
                        </a:rPr>
                        <a:t>DWU6000 </a:t>
                      </a:r>
                    </a:p>
                    <a:p>
                      <a:r>
                        <a:rPr lang="en-US" sz="2400" dirty="0">
                          <a:solidFill>
                            <a:schemeClr val="bg1"/>
                          </a:solidFill>
                        </a:rPr>
                        <a:t>(GB/HR)</a:t>
                      </a:r>
                    </a:p>
                  </a:txBody>
                  <a:tcPr marL="93186" marR="93186" marT="46593" marB="46593">
                    <a:solidFill>
                      <a:schemeClr val="tx2"/>
                    </a:solidFill>
                  </a:tcPr>
                </a:tc>
                <a:extLst>
                  <a:ext uri="{0D108BD9-81ED-4DB2-BD59-A6C34878D82A}">
                    <a16:rowId xmlns:a16="http://schemas.microsoft.com/office/drawing/2014/main" val="1527816831"/>
                  </a:ext>
                </a:extLst>
              </a:tr>
              <a:tr h="753848">
                <a:tc>
                  <a:txBody>
                    <a:bodyPr/>
                    <a:lstStyle/>
                    <a:p>
                      <a:pPr algn="l"/>
                      <a:r>
                        <a:rPr lang="en-US" sz="2400" dirty="0">
                          <a:solidFill>
                            <a:schemeClr val="accent5">
                              <a:lumMod val="75000"/>
                            </a:schemeClr>
                          </a:solidFill>
                        </a:rPr>
                        <a:t>Scan</a:t>
                      </a:r>
                      <a:endParaRPr lang="en-US" sz="2400" dirty="0">
                        <a:solidFill>
                          <a:schemeClr val="accent5">
                            <a:lumMod val="75000"/>
                          </a:schemeClr>
                        </a:solidFill>
                        <a:latin typeface="Segoe"/>
                      </a:endParaRPr>
                    </a:p>
                  </a:txBody>
                  <a:tcPr marL="93186" marR="93186" marT="46593" marB="46593" anchor="b"/>
                </a:tc>
                <a:tc>
                  <a:txBody>
                    <a:bodyPr/>
                    <a:lstStyle/>
                    <a:p>
                      <a:pPr algn="r" fontAlgn="b"/>
                      <a:r>
                        <a:rPr lang="en-US" sz="2400" u="none" strike="noStrike" dirty="0">
                          <a:solidFill>
                            <a:schemeClr val="accent5">
                              <a:lumMod val="75000"/>
                            </a:schemeClr>
                          </a:solidFill>
                          <a:effectLst/>
                        </a:rPr>
                        <a:t>           9,464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22,168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39,928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54,788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91,344 </a:t>
                      </a:r>
                      <a:endParaRPr lang="en-US" sz="2400" b="0" i="0" u="none" strike="noStrike" dirty="0">
                        <a:solidFill>
                          <a:schemeClr val="accent5">
                            <a:lumMod val="75000"/>
                          </a:schemeClr>
                        </a:solidFill>
                        <a:effectLst/>
                        <a:latin typeface="Segoe"/>
                      </a:endParaRPr>
                    </a:p>
                  </a:txBody>
                  <a:tcPr marL="7766" marR="7766" marT="7766" marB="0" anchor="b"/>
                </a:tc>
                <a:extLst>
                  <a:ext uri="{0D108BD9-81ED-4DB2-BD59-A6C34878D82A}">
                    <a16:rowId xmlns:a16="http://schemas.microsoft.com/office/drawing/2014/main" val="3654069535"/>
                  </a:ext>
                </a:extLst>
              </a:tr>
              <a:tr h="880603">
                <a:tc>
                  <a:txBody>
                    <a:bodyPr/>
                    <a:lstStyle/>
                    <a:p>
                      <a:pPr algn="l"/>
                      <a:r>
                        <a:rPr lang="en-US" sz="2400" dirty="0">
                          <a:solidFill>
                            <a:schemeClr val="accent5">
                              <a:lumMod val="75000"/>
                            </a:schemeClr>
                          </a:solidFill>
                        </a:rPr>
                        <a:t>Load heap no partitioned</a:t>
                      </a:r>
                      <a:endParaRPr lang="en-US" sz="2400" dirty="0">
                        <a:solidFill>
                          <a:schemeClr val="accent5">
                            <a:lumMod val="75000"/>
                          </a:schemeClr>
                        </a:solidFill>
                        <a:latin typeface="Segoe"/>
                      </a:endParaRPr>
                    </a:p>
                  </a:txBody>
                  <a:tcPr marL="93186" marR="93186" marT="46593" marB="46593" anchor="b"/>
                </a:tc>
                <a:tc>
                  <a:txBody>
                    <a:bodyPr/>
                    <a:lstStyle/>
                    <a:p>
                      <a:pPr algn="r" fontAlgn="b"/>
                      <a:r>
                        <a:rPr lang="en-US" sz="2400" u="none" strike="noStrike">
                          <a:solidFill>
                            <a:schemeClr val="accent5">
                              <a:lumMod val="75000"/>
                            </a:schemeClr>
                          </a:solidFill>
                          <a:effectLst/>
                        </a:rPr>
                        <a:t>              584 </a:t>
                      </a:r>
                      <a:endParaRPr lang="en-US" sz="2400" b="0" i="0" u="none" strike="noStrike">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1,172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2,657</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3,397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6,993 </a:t>
                      </a:r>
                      <a:endParaRPr lang="en-US" sz="2400" b="0" i="0" u="none" strike="noStrike" dirty="0">
                        <a:solidFill>
                          <a:schemeClr val="accent5">
                            <a:lumMod val="75000"/>
                          </a:schemeClr>
                        </a:solidFill>
                        <a:effectLst/>
                        <a:latin typeface="Segoe"/>
                      </a:endParaRPr>
                    </a:p>
                  </a:txBody>
                  <a:tcPr marL="7766" marR="7766" marT="7766" marB="0" anchor="b"/>
                </a:tc>
                <a:extLst>
                  <a:ext uri="{0D108BD9-81ED-4DB2-BD59-A6C34878D82A}">
                    <a16:rowId xmlns:a16="http://schemas.microsoft.com/office/drawing/2014/main" val="2054318485"/>
                  </a:ext>
                </a:extLst>
              </a:tr>
              <a:tr h="839270">
                <a:tc>
                  <a:txBody>
                    <a:bodyPr/>
                    <a:lstStyle/>
                    <a:p>
                      <a:pPr algn="l"/>
                      <a:r>
                        <a:rPr lang="en-US" sz="2400" dirty="0">
                          <a:solidFill>
                            <a:schemeClr val="accent5">
                              <a:lumMod val="75000"/>
                            </a:schemeClr>
                          </a:solidFill>
                        </a:rPr>
                        <a:t>Load CCI no partitioned</a:t>
                      </a:r>
                      <a:endParaRPr lang="en-US" sz="2400" dirty="0">
                        <a:solidFill>
                          <a:schemeClr val="accent5">
                            <a:lumMod val="75000"/>
                          </a:schemeClr>
                        </a:solidFill>
                        <a:latin typeface="Segoe"/>
                      </a:endParaRPr>
                    </a:p>
                  </a:txBody>
                  <a:tcPr marL="93186" marR="93186" marT="46593" marB="46593" anchor="b"/>
                </a:tc>
                <a:tc>
                  <a:txBody>
                    <a:bodyPr/>
                    <a:lstStyle/>
                    <a:p>
                      <a:pPr algn="r" fontAlgn="b"/>
                      <a:r>
                        <a:rPr lang="en-US" sz="2400" u="none" strike="noStrike" dirty="0">
                          <a:solidFill>
                            <a:schemeClr val="accent5">
                              <a:lumMod val="75000"/>
                            </a:schemeClr>
                          </a:solidFill>
                          <a:effectLst/>
                        </a:rPr>
                        <a:t>              440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1,038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2,225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3,381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6,024 </a:t>
                      </a:r>
                      <a:endParaRPr lang="en-US" sz="2400" b="0" i="0" u="none" strike="noStrike" dirty="0">
                        <a:solidFill>
                          <a:schemeClr val="accent5">
                            <a:lumMod val="75000"/>
                          </a:schemeClr>
                        </a:solidFill>
                        <a:effectLst/>
                        <a:latin typeface="Segoe"/>
                      </a:endParaRPr>
                    </a:p>
                  </a:txBody>
                  <a:tcPr marL="7766" marR="7766" marT="7766" marB="0" anchor="b"/>
                </a:tc>
                <a:extLst>
                  <a:ext uri="{0D108BD9-81ED-4DB2-BD59-A6C34878D82A}">
                    <a16:rowId xmlns:a16="http://schemas.microsoft.com/office/drawing/2014/main" val="2777233618"/>
                  </a:ext>
                </a:extLst>
              </a:tr>
              <a:tr h="768833">
                <a:tc>
                  <a:txBody>
                    <a:bodyPr/>
                    <a:lstStyle/>
                    <a:p>
                      <a:pPr algn="l"/>
                      <a:r>
                        <a:rPr lang="en-US" sz="2400" dirty="0">
                          <a:solidFill>
                            <a:schemeClr val="accent5">
                              <a:lumMod val="75000"/>
                            </a:schemeClr>
                          </a:solidFill>
                        </a:rPr>
                        <a:t>Load CCI partitioned</a:t>
                      </a:r>
                      <a:endParaRPr lang="en-US" sz="2400" dirty="0">
                        <a:solidFill>
                          <a:schemeClr val="accent5">
                            <a:lumMod val="75000"/>
                          </a:schemeClr>
                        </a:solidFill>
                        <a:latin typeface="Segoe"/>
                      </a:endParaRPr>
                    </a:p>
                  </a:txBody>
                  <a:tcPr marL="93186" marR="93186" marT="46593" marB="46593" anchor="b"/>
                </a:tc>
                <a:tc>
                  <a:txBody>
                    <a:bodyPr/>
                    <a:lstStyle/>
                    <a:p>
                      <a:pPr algn="r" fontAlgn="b"/>
                      <a:r>
                        <a:rPr lang="en-US" sz="2400" u="none" strike="noStrike" dirty="0">
                          <a:solidFill>
                            <a:schemeClr val="accent5">
                              <a:lumMod val="75000"/>
                            </a:schemeClr>
                          </a:solidFill>
                          <a:effectLst/>
                        </a:rPr>
                        <a:t>              283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729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910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1,098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1,376 </a:t>
                      </a:r>
                      <a:endParaRPr lang="en-US" sz="2400" b="0" i="0" u="none" strike="noStrike" dirty="0">
                        <a:solidFill>
                          <a:schemeClr val="accent5">
                            <a:lumMod val="75000"/>
                          </a:schemeClr>
                        </a:solidFill>
                        <a:effectLst/>
                        <a:latin typeface="Segoe"/>
                      </a:endParaRPr>
                    </a:p>
                  </a:txBody>
                  <a:tcPr marL="7766" marR="7766" marT="7766" marB="0" anchor="b"/>
                </a:tc>
                <a:extLst>
                  <a:ext uri="{0D108BD9-81ED-4DB2-BD59-A6C34878D82A}">
                    <a16:rowId xmlns:a16="http://schemas.microsoft.com/office/drawing/2014/main" val="3548893324"/>
                  </a:ext>
                </a:extLst>
              </a:tr>
              <a:tr h="753848">
                <a:tc>
                  <a:txBody>
                    <a:bodyPr/>
                    <a:lstStyle/>
                    <a:p>
                      <a:pPr algn="l"/>
                      <a:r>
                        <a:rPr lang="en-US" sz="2400" dirty="0">
                          <a:solidFill>
                            <a:schemeClr val="accent5">
                              <a:lumMod val="75000"/>
                            </a:schemeClr>
                          </a:solidFill>
                        </a:rPr>
                        <a:t>Shuffle</a:t>
                      </a:r>
                      <a:endParaRPr lang="en-US" sz="2400" dirty="0">
                        <a:solidFill>
                          <a:schemeClr val="accent5">
                            <a:lumMod val="75000"/>
                          </a:schemeClr>
                        </a:solidFill>
                        <a:latin typeface="Segoe"/>
                      </a:endParaRPr>
                    </a:p>
                  </a:txBody>
                  <a:tcPr marL="93186" marR="93186" marT="46593" marB="46593" anchor="b"/>
                </a:tc>
                <a:tc>
                  <a:txBody>
                    <a:bodyPr/>
                    <a:lstStyle/>
                    <a:p>
                      <a:pPr algn="r" fontAlgn="b"/>
                      <a:r>
                        <a:rPr lang="en-US" sz="2400" u="none" strike="noStrike" dirty="0">
                          <a:solidFill>
                            <a:schemeClr val="accent5">
                              <a:lumMod val="75000"/>
                            </a:schemeClr>
                          </a:solidFill>
                          <a:effectLst/>
                        </a:rPr>
                        <a:t>              410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879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1,458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1,709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2,021 </a:t>
                      </a:r>
                      <a:endParaRPr lang="en-US" sz="2400" b="0" i="0" u="none" strike="noStrike" dirty="0">
                        <a:solidFill>
                          <a:schemeClr val="accent5">
                            <a:lumMod val="75000"/>
                          </a:schemeClr>
                        </a:solidFill>
                        <a:effectLst/>
                        <a:latin typeface="Segoe"/>
                      </a:endParaRPr>
                    </a:p>
                  </a:txBody>
                  <a:tcPr marL="7766" marR="7766" marT="7766" marB="0" anchor="b"/>
                </a:tc>
                <a:extLst>
                  <a:ext uri="{0D108BD9-81ED-4DB2-BD59-A6C34878D82A}">
                    <a16:rowId xmlns:a16="http://schemas.microsoft.com/office/drawing/2014/main" val="133411755"/>
                  </a:ext>
                </a:extLst>
              </a:tr>
              <a:tr h="753848">
                <a:tc>
                  <a:txBody>
                    <a:bodyPr/>
                    <a:lstStyle/>
                    <a:p>
                      <a:pPr algn="l"/>
                      <a:r>
                        <a:rPr lang="en-US" sz="2400" dirty="0">
                          <a:solidFill>
                            <a:schemeClr val="accent5">
                              <a:lumMod val="75000"/>
                            </a:schemeClr>
                          </a:solidFill>
                        </a:rPr>
                        <a:t>CTAS copy</a:t>
                      </a:r>
                      <a:endParaRPr lang="en-US" sz="2400" dirty="0">
                        <a:solidFill>
                          <a:schemeClr val="accent5">
                            <a:lumMod val="75000"/>
                          </a:schemeClr>
                        </a:solidFill>
                        <a:latin typeface="Segoe"/>
                      </a:endParaRPr>
                    </a:p>
                  </a:txBody>
                  <a:tcPr marL="93186" marR="93186" marT="46593" marB="46593" anchor="b"/>
                </a:tc>
                <a:tc>
                  <a:txBody>
                    <a:bodyPr/>
                    <a:lstStyle/>
                    <a:p>
                      <a:pPr algn="r" fontAlgn="b"/>
                      <a:r>
                        <a:rPr lang="en-US" sz="2400" u="none" strike="noStrike">
                          <a:solidFill>
                            <a:schemeClr val="accent5">
                              <a:lumMod val="75000"/>
                            </a:schemeClr>
                          </a:solidFill>
                          <a:effectLst/>
                        </a:rPr>
                        <a:t>              958 </a:t>
                      </a:r>
                      <a:endParaRPr lang="en-US" sz="2400" b="0" i="0" u="none" strike="noStrike">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1,874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2,814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2,831 </a:t>
                      </a:r>
                      <a:endParaRPr lang="en-US" sz="2400" b="0" i="0" u="none" strike="noStrike" dirty="0">
                        <a:solidFill>
                          <a:schemeClr val="accent5">
                            <a:lumMod val="75000"/>
                          </a:schemeClr>
                        </a:solidFill>
                        <a:effectLst/>
                        <a:latin typeface="Segoe"/>
                      </a:endParaRPr>
                    </a:p>
                  </a:txBody>
                  <a:tcPr marL="7766" marR="7766" marT="7766" marB="0" anchor="b"/>
                </a:tc>
                <a:tc>
                  <a:txBody>
                    <a:bodyPr/>
                    <a:lstStyle/>
                    <a:p>
                      <a:pPr algn="r" fontAlgn="b"/>
                      <a:r>
                        <a:rPr lang="en-US" sz="2400" u="none" strike="noStrike" dirty="0">
                          <a:solidFill>
                            <a:schemeClr val="accent5">
                              <a:lumMod val="75000"/>
                            </a:schemeClr>
                          </a:solidFill>
                          <a:effectLst/>
                        </a:rPr>
                        <a:t>           3,083 </a:t>
                      </a:r>
                      <a:endParaRPr lang="en-US" sz="2400" b="0" i="0" u="none" strike="noStrike" dirty="0">
                        <a:solidFill>
                          <a:schemeClr val="accent5">
                            <a:lumMod val="75000"/>
                          </a:schemeClr>
                        </a:solidFill>
                        <a:effectLst/>
                        <a:latin typeface="Segoe"/>
                      </a:endParaRPr>
                    </a:p>
                  </a:txBody>
                  <a:tcPr marL="7766" marR="7766" marT="7766" marB="0" anchor="b"/>
                </a:tc>
                <a:extLst>
                  <a:ext uri="{0D108BD9-81ED-4DB2-BD59-A6C34878D82A}">
                    <a16:rowId xmlns:a16="http://schemas.microsoft.com/office/drawing/2014/main" val="458645055"/>
                  </a:ext>
                </a:extLst>
              </a:tr>
            </a:tbl>
          </a:graphicData>
        </a:graphic>
      </p:graphicFrame>
      <p:sp>
        <p:nvSpPr>
          <p:cNvPr id="4" name="TextBox 3"/>
          <p:cNvSpPr txBox="1"/>
          <p:nvPr/>
        </p:nvSpPr>
        <p:spPr>
          <a:xfrm>
            <a:off x="12015517" y="3277113"/>
            <a:ext cx="1320899" cy="382178"/>
          </a:xfrm>
          <a:prstGeom prst="rect">
            <a:avLst/>
          </a:prstGeom>
          <a:noFill/>
        </p:spPr>
        <p:txBody>
          <a:bodyPr wrap="square" rtlCol="0">
            <a:spAutoFit/>
          </a:bodyPr>
          <a:lstStyle/>
          <a:p>
            <a:pPr defTabSz="931992">
              <a:defRPr/>
            </a:pPr>
            <a:endParaRPr lang="en-US" sz="1835" dirty="0">
              <a:solidFill>
                <a:srgbClr val="353535"/>
              </a:solidFill>
              <a:latin typeface="Segoe UI Semilight"/>
            </a:endParaRPr>
          </a:p>
        </p:txBody>
      </p:sp>
      <p:sp>
        <p:nvSpPr>
          <p:cNvPr id="5" name="Speech Bubble: Rectangle with Corners Rounded 4"/>
          <p:cNvSpPr/>
          <p:nvPr/>
        </p:nvSpPr>
        <p:spPr>
          <a:xfrm>
            <a:off x="10364132" y="2600500"/>
            <a:ext cx="1802866" cy="676614"/>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92">
              <a:defRPr/>
            </a:pPr>
            <a:r>
              <a:rPr lang="en-US" sz="1902" dirty="0">
                <a:solidFill>
                  <a:schemeClr val="bg1"/>
                </a:solidFill>
                <a:latin typeface="Segoe UI Semilight"/>
              </a:rPr>
              <a:t>Load </a:t>
            </a:r>
          </a:p>
          <a:p>
            <a:pPr algn="ctr" defTabSz="931992">
              <a:defRPr/>
            </a:pPr>
            <a:r>
              <a:rPr lang="en-US" sz="1902" dirty="0">
                <a:solidFill>
                  <a:schemeClr val="bg1"/>
                </a:solidFill>
                <a:latin typeface="Segoe UI Semilight"/>
              </a:rPr>
              <a:t>7TB/</a:t>
            </a:r>
            <a:r>
              <a:rPr lang="en-US" sz="1902" dirty="0" err="1">
                <a:solidFill>
                  <a:schemeClr val="bg1"/>
                </a:solidFill>
                <a:latin typeface="Segoe UI Semilight"/>
              </a:rPr>
              <a:t>Hr</a:t>
            </a:r>
            <a:endParaRPr lang="en-US" sz="1902" dirty="0">
              <a:solidFill>
                <a:schemeClr val="bg1"/>
              </a:solidFill>
              <a:latin typeface="Segoe UI Semilight"/>
            </a:endParaRPr>
          </a:p>
        </p:txBody>
      </p:sp>
      <p:sp>
        <p:nvSpPr>
          <p:cNvPr id="7" name="Speech Bubble: Oval 6"/>
          <p:cNvSpPr/>
          <p:nvPr/>
        </p:nvSpPr>
        <p:spPr>
          <a:xfrm>
            <a:off x="7666027" y="1615762"/>
            <a:ext cx="2093638" cy="711337"/>
          </a:xfrm>
          <a:prstGeom prst="wedgeEllipse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92">
              <a:defRPr/>
            </a:pPr>
            <a:r>
              <a:rPr lang="en-US" sz="1902" dirty="0">
                <a:solidFill>
                  <a:schemeClr val="bg1"/>
                </a:solidFill>
                <a:latin typeface="Segoe UI Semilight"/>
              </a:rPr>
              <a:t>Scan 40TB/HR</a:t>
            </a:r>
          </a:p>
        </p:txBody>
      </p:sp>
      <p:sp>
        <p:nvSpPr>
          <p:cNvPr id="8" name="Speech Bubble: Rectangle 7"/>
          <p:cNvSpPr/>
          <p:nvPr/>
        </p:nvSpPr>
        <p:spPr>
          <a:xfrm>
            <a:off x="3721227" y="5112975"/>
            <a:ext cx="2269738" cy="518518"/>
          </a:xfrm>
          <a:prstGeom prst="wedge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92">
              <a:defRPr/>
            </a:pPr>
            <a:r>
              <a:rPr lang="en-US" sz="1902" dirty="0">
                <a:solidFill>
                  <a:schemeClr val="bg1"/>
                </a:solidFill>
                <a:latin typeface="Segoe UI Semilight"/>
              </a:rPr>
              <a:t>Shuffle 410 GB/HR</a:t>
            </a:r>
          </a:p>
        </p:txBody>
      </p:sp>
    </p:spTree>
    <p:extLst>
      <p:ext uri="{BB962C8B-B14F-4D97-AF65-F5344CB8AC3E}">
        <p14:creationId xmlns:p14="http://schemas.microsoft.com/office/powerpoint/2010/main" val="297013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2612450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Good performance basics</a:t>
            </a:r>
          </a:p>
        </p:txBody>
      </p:sp>
      <p:sp>
        <p:nvSpPr>
          <p:cNvPr id="3" name="Text Placeholder 2"/>
          <p:cNvSpPr>
            <a:spLocks noGrp="1"/>
          </p:cNvSpPr>
          <p:nvPr>
            <p:ph type="body" sz="quarter" idx="10"/>
          </p:nvPr>
        </p:nvSpPr>
        <p:spPr>
          <a:xfrm>
            <a:off x="274702" y="1211287"/>
            <a:ext cx="11888787" cy="5626156"/>
          </a:xfrm>
        </p:spPr>
        <p:txBody>
          <a:bodyPr/>
          <a:lstStyle/>
          <a:p>
            <a:r>
              <a:rPr lang="en-US" dirty="0"/>
              <a:t>Pick the right workloads</a:t>
            </a:r>
          </a:p>
          <a:p>
            <a:r>
              <a:rPr lang="en-US" dirty="0"/>
              <a:t>Use the right tools for data loading large amounts of data</a:t>
            </a:r>
          </a:p>
          <a:p>
            <a:pPr lvl="1"/>
            <a:r>
              <a:rPr lang="en-US" dirty="0"/>
              <a:t>Limited optimizations for incremental loading </a:t>
            </a:r>
          </a:p>
          <a:p>
            <a:r>
              <a:rPr lang="en-US" dirty="0"/>
              <a:t>Select a good table distribution strategy</a:t>
            </a:r>
          </a:p>
          <a:p>
            <a:pPr lvl="1"/>
            <a:r>
              <a:rPr lang="en-US" dirty="0"/>
              <a:t>Pick right hash distribution column to minimize data movement</a:t>
            </a:r>
          </a:p>
          <a:p>
            <a:pPr lvl="1"/>
            <a:r>
              <a:rPr lang="en-US" dirty="0"/>
              <a:t>Avoid data skew because of distribution and query</a:t>
            </a:r>
          </a:p>
          <a:p>
            <a:r>
              <a:rPr lang="en-US" dirty="0"/>
              <a:t>Add and maintain statistics</a:t>
            </a:r>
          </a:p>
          <a:p>
            <a:pPr lvl="1"/>
            <a:r>
              <a:rPr lang="en-US" dirty="0"/>
              <a:t>Pick right sample for very large tables</a:t>
            </a:r>
          </a:p>
          <a:p>
            <a:pPr fontAlgn="ctr"/>
            <a:r>
              <a:rPr lang="en-US" dirty="0"/>
              <a:t>Don’t overload your views</a:t>
            </a:r>
          </a:p>
          <a:p>
            <a:pPr fontAlgn="ctr"/>
            <a:r>
              <a:rPr lang="en-US" dirty="0"/>
              <a:t>Query local tables, load external tables</a:t>
            </a:r>
          </a:p>
        </p:txBody>
      </p:sp>
    </p:spTree>
    <p:extLst>
      <p:ext uri="{BB962C8B-B14F-4D97-AF65-F5344CB8AC3E}">
        <p14:creationId xmlns:p14="http://schemas.microsoft.com/office/powerpoint/2010/main" val="25235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2181-36F7-4D29-AF45-5878B0807A3B}"/>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C39AB2DC-8664-4B31-93F8-018281A03311}"/>
              </a:ext>
            </a:extLst>
          </p:cNvPr>
          <p:cNvSpPr>
            <a:spLocks noGrp="1"/>
          </p:cNvSpPr>
          <p:nvPr>
            <p:ph type="body" sz="quarter" idx="10"/>
          </p:nvPr>
        </p:nvSpPr>
        <p:spPr>
          <a:xfrm>
            <a:off x="274702" y="1211287"/>
            <a:ext cx="11888787" cy="4881336"/>
          </a:xfrm>
        </p:spPr>
        <p:txBody>
          <a:bodyPr/>
          <a:lstStyle/>
          <a:p>
            <a:pPr lvl="0"/>
            <a:r>
              <a:rPr lang="en-US" sz="2800" u="sng" dirty="0">
                <a:hlinkClick r:id="rId3"/>
              </a:rPr>
              <a:t>https://blogs.msdn.microsoft.com/sqlcat/2017/09/05/azure-sql-data-warehouse-workload-patterns-and-anti-patterns/</a:t>
            </a:r>
            <a:endParaRPr lang="en-US" sz="2800" dirty="0"/>
          </a:p>
          <a:p>
            <a:pPr lvl="0"/>
            <a:r>
              <a:rPr lang="en-US" sz="2800" u="sng" dirty="0">
                <a:hlinkClick r:id="rId4"/>
              </a:rPr>
              <a:t>https://blogs.msdn.microsoft.com/sqlcat/2017/05/17/azure-sql-data-warehouse-loading-patterns-and-strategies/</a:t>
            </a:r>
            <a:endParaRPr lang="en-US" sz="2800" dirty="0"/>
          </a:p>
          <a:p>
            <a:pPr lvl="0"/>
            <a:r>
              <a:rPr lang="en-US" sz="2800" u="sng" dirty="0">
                <a:hlinkClick r:id="rId5"/>
              </a:rPr>
              <a:t>https://blogs.msdn.microsoft.com/sqlcat/2016/08/18/migrating-data-to-azure-sql-data-warehouse-in-practice/</a:t>
            </a:r>
            <a:endParaRPr lang="en-US" sz="2800" dirty="0"/>
          </a:p>
          <a:p>
            <a:pPr lvl="0"/>
            <a:r>
              <a:rPr lang="en-US" sz="2800" u="sng" dirty="0">
                <a:hlinkClick r:id="rId6"/>
              </a:rPr>
              <a:t>https://docs.microsoft.com/en-us/azure/sql-data-warehouse/sql-data-warehouse-best-practices</a:t>
            </a:r>
            <a:endParaRPr lang="en-US" sz="2800" dirty="0"/>
          </a:p>
          <a:p>
            <a:pPr lvl="0"/>
            <a:r>
              <a:rPr lang="en-US" sz="2800" u="sng" dirty="0">
                <a:hlinkClick r:id="rId7"/>
              </a:rPr>
              <a:t>Azure SQL Data Warehouse lessons learned and practical implementation tips</a:t>
            </a:r>
            <a:endParaRPr lang="en-US" sz="2800" dirty="0"/>
          </a:p>
          <a:p>
            <a:pPr lvl="0"/>
            <a:r>
              <a:rPr lang="en-US" sz="2800" u="sng" dirty="0">
                <a:hlinkClick r:id="rId8"/>
              </a:rPr>
              <a:t>Getting peak performance from your SQL Data Warehouse column store</a:t>
            </a:r>
            <a:endParaRPr lang="en-US" sz="2800" dirty="0"/>
          </a:p>
        </p:txBody>
      </p:sp>
    </p:spTree>
    <p:extLst>
      <p:ext uri="{BB962C8B-B14F-4D97-AF65-F5344CB8AC3E}">
        <p14:creationId xmlns:p14="http://schemas.microsoft.com/office/powerpoint/2010/main" val="268406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3B4879D-A09D-4419-A8AF-F1794AA7B5D5}"/>
              </a:ext>
            </a:extLst>
          </p:cNvPr>
          <p:cNvSpPr/>
          <p:nvPr/>
        </p:nvSpPr>
        <p:spPr bwMode="auto">
          <a:xfrm>
            <a:off x="156151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a:extLst>
              <a:ext uri="{FF2B5EF4-FFF2-40B4-BE49-F238E27FC236}">
                <a16:creationId xmlns:a16="http://schemas.microsoft.com/office/drawing/2014/main" id="{06A885E2-F139-4285-9B5F-D3374D312F83}"/>
              </a:ext>
            </a:extLst>
          </p:cNvPr>
          <p:cNvSpPr/>
          <p:nvPr/>
        </p:nvSpPr>
        <p:spPr bwMode="auto">
          <a:xfrm>
            <a:off x="2961377"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a:extLst>
              <a:ext uri="{FF2B5EF4-FFF2-40B4-BE49-F238E27FC236}">
                <a16:creationId xmlns:a16="http://schemas.microsoft.com/office/drawing/2014/main" id="{B1C86360-9FE7-4CFA-A6BA-E2AC3455BE4D}"/>
              </a:ext>
            </a:extLst>
          </p:cNvPr>
          <p:cNvSpPr/>
          <p:nvPr/>
        </p:nvSpPr>
        <p:spPr bwMode="auto">
          <a:xfrm>
            <a:off x="436123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a:extLst>
              <a:ext uri="{FF2B5EF4-FFF2-40B4-BE49-F238E27FC236}">
                <a16:creationId xmlns:a16="http://schemas.microsoft.com/office/drawing/2014/main" id="{A4E1F18B-E053-49DE-B6AD-EDDE40861976}"/>
              </a:ext>
            </a:extLst>
          </p:cNvPr>
          <p:cNvSpPr/>
          <p:nvPr/>
        </p:nvSpPr>
        <p:spPr bwMode="auto">
          <a:xfrm>
            <a:off x="576110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a:extLst>
              <a:ext uri="{FF2B5EF4-FFF2-40B4-BE49-F238E27FC236}">
                <a16:creationId xmlns:a16="http://schemas.microsoft.com/office/drawing/2014/main" id="{163C268A-1E91-441D-9005-646D6C3C84CA}"/>
              </a:ext>
            </a:extLst>
          </p:cNvPr>
          <p:cNvSpPr/>
          <p:nvPr/>
        </p:nvSpPr>
        <p:spPr bwMode="auto">
          <a:xfrm>
            <a:off x="7160965"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a:extLst>
              <a:ext uri="{FF2B5EF4-FFF2-40B4-BE49-F238E27FC236}">
                <a16:creationId xmlns:a16="http://schemas.microsoft.com/office/drawing/2014/main" id="{82FA9C6C-0460-454C-8ED5-2ABF657E07DB}"/>
              </a:ext>
            </a:extLst>
          </p:cNvPr>
          <p:cNvSpPr/>
          <p:nvPr/>
        </p:nvSpPr>
        <p:spPr bwMode="auto">
          <a:xfrm>
            <a:off x="856082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a:extLst>
              <a:ext uri="{FF2B5EF4-FFF2-40B4-BE49-F238E27FC236}">
                <a16:creationId xmlns:a16="http://schemas.microsoft.com/office/drawing/2014/main" id="{461105BA-1CC1-42A5-8C0B-B0FDA964D5C6}"/>
              </a:ext>
            </a:extLst>
          </p:cNvPr>
          <p:cNvSpPr/>
          <p:nvPr/>
        </p:nvSpPr>
        <p:spPr bwMode="auto">
          <a:xfrm>
            <a:off x="9960692"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a:extLst>
              <a:ext uri="{FF2B5EF4-FFF2-40B4-BE49-F238E27FC236}">
                <a16:creationId xmlns:a16="http://schemas.microsoft.com/office/drawing/2014/main" id="{8B6A1DEB-CE11-48D4-81C0-6F817028F87D}"/>
              </a:ext>
            </a:extLst>
          </p:cNvPr>
          <p:cNvSpPr/>
          <p:nvPr/>
        </p:nvSpPr>
        <p:spPr bwMode="auto">
          <a:xfrm>
            <a:off x="5761103" y="1669516"/>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8B8D2EC0-4D2E-45E6-9D4F-D9734211A703}"/>
              </a:ext>
            </a:extLst>
          </p:cNvPr>
          <p:cNvSpPr txBox="1"/>
          <p:nvPr/>
        </p:nvSpPr>
        <p:spPr>
          <a:xfrm>
            <a:off x="13321" y="3284927"/>
            <a:ext cx="1436134" cy="431335"/>
          </a:xfrm>
          <a:prstGeom prst="rect">
            <a:avLst/>
          </a:prstGeom>
          <a:noFill/>
        </p:spPr>
        <p:txBody>
          <a:bodyPr wrap="none" lIns="91427" tIns="45713" rIns="91427" bIns="45713" rtlCol="0">
            <a:spAutoFit/>
          </a:bodyPr>
          <a:lstStyle/>
          <a:p>
            <a:pPr>
              <a:lnSpc>
                <a:spcPct val="90000"/>
              </a:lnSpc>
              <a:spcAft>
                <a:spcPts val="600"/>
              </a:spcAft>
            </a:pPr>
            <a:r>
              <a:rPr lang="en-US" sz="2400" dirty="0"/>
              <a:t>Compute</a:t>
            </a:r>
          </a:p>
        </p:txBody>
      </p:sp>
      <p:sp>
        <p:nvSpPr>
          <p:cNvPr id="13" name="TextBox 12">
            <a:extLst>
              <a:ext uri="{FF2B5EF4-FFF2-40B4-BE49-F238E27FC236}">
                <a16:creationId xmlns:a16="http://schemas.microsoft.com/office/drawing/2014/main" id="{A210228A-6938-43C4-A546-39A0E931D8B8}"/>
              </a:ext>
            </a:extLst>
          </p:cNvPr>
          <p:cNvSpPr txBox="1"/>
          <p:nvPr/>
        </p:nvSpPr>
        <p:spPr>
          <a:xfrm>
            <a:off x="135133" y="1824378"/>
            <a:ext cx="1184357" cy="431335"/>
          </a:xfrm>
          <a:prstGeom prst="rect">
            <a:avLst/>
          </a:prstGeom>
          <a:noFill/>
        </p:spPr>
        <p:txBody>
          <a:bodyPr wrap="none" lIns="91427" tIns="45713" rIns="91427" bIns="45713" rtlCol="0">
            <a:spAutoFit/>
          </a:bodyPr>
          <a:lstStyle/>
          <a:p>
            <a:pPr>
              <a:lnSpc>
                <a:spcPct val="90000"/>
              </a:lnSpc>
              <a:spcAft>
                <a:spcPts val="600"/>
              </a:spcAft>
            </a:pPr>
            <a:r>
              <a:rPr lang="en-US" sz="2400" dirty="0"/>
              <a:t>Control</a:t>
            </a:r>
          </a:p>
        </p:txBody>
      </p:sp>
      <p:cxnSp>
        <p:nvCxnSpPr>
          <p:cNvPr id="16" name="Straight Connector 15">
            <a:extLst>
              <a:ext uri="{FF2B5EF4-FFF2-40B4-BE49-F238E27FC236}">
                <a16:creationId xmlns:a16="http://schemas.microsoft.com/office/drawing/2014/main" id="{71838DB0-0B69-42B8-BA15-D70C0E1F74E8}"/>
              </a:ext>
            </a:extLst>
          </p:cNvPr>
          <p:cNvCxnSpPr>
            <a:cxnSpLocks/>
          </p:cNvCxnSpPr>
          <p:nvPr/>
        </p:nvCxnSpPr>
        <p:spPr>
          <a:xfrm>
            <a:off x="1646886" y="4224952"/>
            <a:ext cx="914270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1E1F33C-D52E-4307-BC0B-66AE904BE8BE}"/>
              </a:ext>
            </a:extLst>
          </p:cNvPr>
          <p:cNvSpPr/>
          <p:nvPr/>
        </p:nvSpPr>
        <p:spPr bwMode="auto">
          <a:xfrm>
            <a:off x="1561514" y="4674469"/>
            <a:ext cx="9313449" cy="1828541"/>
          </a:xfrm>
          <a:prstGeom prst="round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a:extLst>
              <a:ext uri="{FF2B5EF4-FFF2-40B4-BE49-F238E27FC236}">
                <a16:creationId xmlns:a16="http://schemas.microsoft.com/office/drawing/2014/main" id="{BABB2E42-3776-4F30-9A96-67CDB269DCF4}"/>
              </a:ext>
            </a:extLst>
          </p:cNvPr>
          <p:cNvSpPr txBox="1"/>
          <p:nvPr/>
        </p:nvSpPr>
        <p:spPr>
          <a:xfrm>
            <a:off x="135133" y="4745473"/>
            <a:ext cx="1223006" cy="848827"/>
          </a:xfrm>
          <a:prstGeom prst="rect">
            <a:avLst/>
          </a:prstGeom>
          <a:noFill/>
        </p:spPr>
        <p:txBody>
          <a:bodyPr wrap="none" lIns="91427" tIns="45713" rIns="91427" bIns="45713" rtlCol="0">
            <a:spAutoFit/>
          </a:bodyPr>
          <a:lstStyle/>
          <a:p>
            <a:pPr>
              <a:lnSpc>
                <a:spcPct val="90000"/>
              </a:lnSpc>
              <a:spcAft>
                <a:spcPts val="600"/>
              </a:spcAft>
            </a:pPr>
            <a:r>
              <a:rPr lang="en-US" sz="2400" dirty="0"/>
              <a:t>Remote</a:t>
            </a:r>
          </a:p>
          <a:p>
            <a:pPr>
              <a:lnSpc>
                <a:spcPct val="90000"/>
              </a:lnSpc>
              <a:spcAft>
                <a:spcPts val="600"/>
              </a:spcAft>
            </a:pPr>
            <a:r>
              <a:rPr lang="en-US" sz="2400" dirty="0"/>
              <a:t>Storage</a:t>
            </a:r>
          </a:p>
        </p:txBody>
      </p:sp>
      <p:sp>
        <p:nvSpPr>
          <p:cNvPr id="3" name="Arrow: Down 2">
            <a:extLst>
              <a:ext uri="{FF2B5EF4-FFF2-40B4-BE49-F238E27FC236}">
                <a16:creationId xmlns:a16="http://schemas.microsoft.com/office/drawing/2014/main" id="{41055187-3A42-49CF-8A27-5DD775A14074}"/>
              </a:ext>
            </a:extLst>
          </p:cNvPr>
          <p:cNvSpPr/>
          <p:nvPr/>
        </p:nvSpPr>
        <p:spPr bwMode="auto">
          <a:xfrm>
            <a:off x="1776366"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Arrow: Down 16">
            <a:extLst>
              <a:ext uri="{FF2B5EF4-FFF2-40B4-BE49-F238E27FC236}">
                <a16:creationId xmlns:a16="http://schemas.microsoft.com/office/drawing/2014/main" id="{6BDB537D-C9DD-49D6-947D-E4E3656CA73E}"/>
              </a:ext>
            </a:extLst>
          </p:cNvPr>
          <p:cNvSpPr/>
          <p:nvPr/>
        </p:nvSpPr>
        <p:spPr bwMode="auto">
          <a:xfrm>
            <a:off x="3176230"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Arrow: Down 17">
            <a:extLst>
              <a:ext uri="{FF2B5EF4-FFF2-40B4-BE49-F238E27FC236}">
                <a16:creationId xmlns:a16="http://schemas.microsoft.com/office/drawing/2014/main" id="{0073EDBD-C015-4552-903D-CB05D7D451B8}"/>
              </a:ext>
            </a:extLst>
          </p:cNvPr>
          <p:cNvSpPr/>
          <p:nvPr/>
        </p:nvSpPr>
        <p:spPr bwMode="auto">
          <a:xfrm>
            <a:off x="4576093"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Arrow: Down 20">
            <a:extLst>
              <a:ext uri="{FF2B5EF4-FFF2-40B4-BE49-F238E27FC236}">
                <a16:creationId xmlns:a16="http://schemas.microsoft.com/office/drawing/2014/main" id="{9A7186AC-FED4-40E9-9F18-2D745CA0C11C}"/>
              </a:ext>
            </a:extLst>
          </p:cNvPr>
          <p:cNvSpPr/>
          <p:nvPr/>
        </p:nvSpPr>
        <p:spPr bwMode="auto">
          <a:xfrm>
            <a:off x="5975958"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Down 21">
            <a:extLst>
              <a:ext uri="{FF2B5EF4-FFF2-40B4-BE49-F238E27FC236}">
                <a16:creationId xmlns:a16="http://schemas.microsoft.com/office/drawing/2014/main" id="{8F4C5F0C-AF1E-41EF-BDFF-6F554EF69E37}"/>
              </a:ext>
            </a:extLst>
          </p:cNvPr>
          <p:cNvSpPr/>
          <p:nvPr/>
        </p:nvSpPr>
        <p:spPr bwMode="auto">
          <a:xfrm>
            <a:off x="7375821"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Arrow: Down 22">
            <a:extLst>
              <a:ext uri="{FF2B5EF4-FFF2-40B4-BE49-F238E27FC236}">
                <a16:creationId xmlns:a16="http://schemas.microsoft.com/office/drawing/2014/main" id="{78197635-6B26-46E3-9590-3FCA93197F64}"/>
              </a:ext>
            </a:extLst>
          </p:cNvPr>
          <p:cNvSpPr/>
          <p:nvPr/>
        </p:nvSpPr>
        <p:spPr bwMode="auto">
          <a:xfrm>
            <a:off x="8775684"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Arrow: Down 23">
            <a:extLst>
              <a:ext uri="{FF2B5EF4-FFF2-40B4-BE49-F238E27FC236}">
                <a16:creationId xmlns:a16="http://schemas.microsoft.com/office/drawing/2014/main" id="{9AB3EC77-8B9A-4686-B62E-B360EFA812ED}"/>
              </a:ext>
            </a:extLst>
          </p:cNvPr>
          <p:cNvSpPr/>
          <p:nvPr/>
        </p:nvSpPr>
        <p:spPr bwMode="auto">
          <a:xfrm>
            <a:off x="10172095" y="4019488"/>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4FF97385-8FAB-4660-9C2B-25A281057225}"/>
              </a:ext>
            </a:extLst>
          </p:cNvPr>
          <p:cNvSpPr>
            <a:spLocks noGrp="1"/>
          </p:cNvSpPr>
          <p:nvPr>
            <p:ph type="title"/>
          </p:nvPr>
        </p:nvSpPr>
        <p:spPr/>
        <p:txBody>
          <a:bodyPr/>
          <a:lstStyle/>
          <a:p>
            <a:r>
              <a:rPr lang="en-US" dirty="0"/>
              <a:t>Cloud: Separated Compute and Storage</a:t>
            </a:r>
          </a:p>
        </p:txBody>
      </p:sp>
    </p:spTree>
    <p:extLst>
      <p:ext uri="{BB962C8B-B14F-4D97-AF65-F5344CB8AC3E}">
        <p14:creationId xmlns:p14="http://schemas.microsoft.com/office/powerpoint/2010/main" val="19127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500"/>
                            </p:stCondLst>
                            <p:childTnLst>
                              <p:par>
                                <p:cTn id="26" presetID="10" presetClass="entr" presetSubtype="0" fill="hold" grpId="0" nodeType="afterEffect" nodePh="1">
                                  <p:stCondLst>
                                    <p:cond delay="0"/>
                                  </p:stCondLst>
                                  <p:endCondLst>
                                    <p:cond evt="begin" delay="0">
                                      <p:tn val="26"/>
                                    </p:cond>
                                  </p:end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nodePh="1">
                                  <p:stCondLst>
                                    <p:cond delay="0"/>
                                  </p:stCondLst>
                                  <p:endCondLst>
                                    <p:cond evt="begin" delay="0">
                                      <p:tn val="36"/>
                                    </p:cond>
                                  </p:end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9" grpId="0" animBg="1"/>
      <p:bldP spid="20" grpId="0"/>
      <p:bldP spid="3" grpId="0" animBg="1"/>
      <p:bldP spid="17" grpId="0" animBg="1"/>
      <p:bldP spid="18"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3B4879D-A09D-4419-A8AF-F1794AA7B5D5}"/>
              </a:ext>
            </a:extLst>
          </p:cNvPr>
          <p:cNvSpPr/>
          <p:nvPr/>
        </p:nvSpPr>
        <p:spPr bwMode="auto">
          <a:xfrm>
            <a:off x="156151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Oval 4">
            <a:extLst>
              <a:ext uri="{FF2B5EF4-FFF2-40B4-BE49-F238E27FC236}">
                <a16:creationId xmlns:a16="http://schemas.microsoft.com/office/drawing/2014/main" id="{06A885E2-F139-4285-9B5F-D3374D312F83}"/>
              </a:ext>
            </a:extLst>
          </p:cNvPr>
          <p:cNvSpPr/>
          <p:nvPr/>
        </p:nvSpPr>
        <p:spPr bwMode="auto">
          <a:xfrm>
            <a:off x="2961377"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Oval 5">
            <a:extLst>
              <a:ext uri="{FF2B5EF4-FFF2-40B4-BE49-F238E27FC236}">
                <a16:creationId xmlns:a16="http://schemas.microsoft.com/office/drawing/2014/main" id="{B1C86360-9FE7-4CFA-A6BA-E2AC3455BE4D}"/>
              </a:ext>
            </a:extLst>
          </p:cNvPr>
          <p:cNvSpPr/>
          <p:nvPr/>
        </p:nvSpPr>
        <p:spPr bwMode="auto">
          <a:xfrm>
            <a:off x="436123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Oval 6">
            <a:extLst>
              <a:ext uri="{FF2B5EF4-FFF2-40B4-BE49-F238E27FC236}">
                <a16:creationId xmlns:a16="http://schemas.microsoft.com/office/drawing/2014/main" id="{A4E1F18B-E053-49DE-B6AD-EDDE40861976}"/>
              </a:ext>
            </a:extLst>
          </p:cNvPr>
          <p:cNvSpPr/>
          <p:nvPr/>
        </p:nvSpPr>
        <p:spPr bwMode="auto">
          <a:xfrm>
            <a:off x="5761103"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Oval 7">
            <a:extLst>
              <a:ext uri="{FF2B5EF4-FFF2-40B4-BE49-F238E27FC236}">
                <a16:creationId xmlns:a16="http://schemas.microsoft.com/office/drawing/2014/main" id="{163C268A-1E91-441D-9005-646D6C3C84CA}"/>
              </a:ext>
            </a:extLst>
          </p:cNvPr>
          <p:cNvSpPr/>
          <p:nvPr/>
        </p:nvSpPr>
        <p:spPr bwMode="auto">
          <a:xfrm>
            <a:off x="7160965"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Oval 8">
            <a:extLst>
              <a:ext uri="{FF2B5EF4-FFF2-40B4-BE49-F238E27FC236}">
                <a16:creationId xmlns:a16="http://schemas.microsoft.com/office/drawing/2014/main" id="{82FA9C6C-0460-454C-8ED5-2ABF657E07DB}"/>
              </a:ext>
            </a:extLst>
          </p:cNvPr>
          <p:cNvSpPr/>
          <p:nvPr/>
        </p:nvSpPr>
        <p:spPr bwMode="auto">
          <a:xfrm>
            <a:off x="8560829"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Oval 9">
            <a:extLst>
              <a:ext uri="{FF2B5EF4-FFF2-40B4-BE49-F238E27FC236}">
                <a16:creationId xmlns:a16="http://schemas.microsoft.com/office/drawing/2014/main" id="{461105BA-1CC1-42A5-8C0B-B0FDA964D5C6}"/>
              </a:ext>
            </a:extLst>
          </p:cNvPr>
          <p:cNvSpPr/>
          <p:nvPr/>
        </p:nvSpPr>
        <p:spPr bwMode="auto">
          <a:xfrm>
            <a:off x="9960692" y="3040128"/>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Oval 10">
            <a:extLst>
              <a:ext uri="{FF2B5EF4-FFF2-40B4-BE49-F238E27FC236}">
                <a16:creationId xmlns:a16="http://schemas.microsoft.com/office/drawing/2014/main" id="{8B6A1DEB-CE11-48D4-81C0-6F817028F87D}"/>
              </a:ext>
            </a:extLst>
          </p:cNvPr>
          <p:cNvSpPr/>
          <p:nvPr/>
        </p:nvSpPr>
        <p:spPr bwMode="auto">
          <a:xfrm>
            <a:off x="5761103" y="1669516"/>
            <a:ext cx="914270" cy="914270"/>
          </a:xfrm>
          <a:prstGeom prst="ellipse">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TextBox 11">
            <a:extLst>
              <a:ext uri="{FF2B5EF4-FFF2-40B4-BE49-F238E27FC236}">
                <a16:creationId xmlns:a16="http://schemas.microsoft.com/office/drawing/2014/main" id="{8B8D2EC0-4D2E-45E6-9D4F-D9734211A703}"/>
              </a:ext>
            </a:extLst>
          </p:cNvPr>
          <p:cNvSpPr txBox="1"/>
          <p:nvPr/>
        </p:nvSpPr>
        <p:spPr>
          <a:xfrm>
            <a:off x="13321" y="3284927"/>
            <a:ext cx="1436134" cy="431335"/>
          </a:xfrm>
          <a:prstGeom prst="rect">
            <a:avLst/>
          </a:prstGeom>
          <a:noFill/>
        </p:spPr>
        <p:txBody>
          <a:bodyPr wrap="none" lIns="91427" tIns="45713" rIns="91427" bIns="45713" rtlCol="0">
            <a:spAutoFit/>
          </a:bodyPr>
          <a:lstStyle/>
          <a:p>
            <a:pPr>
              <a:lnSpc>
                <a:spcPct val="90000"/>
              </a:lnSpc>
              <a:spcAft>
                <a:spcPts val="600"/>
              </a:spcAft>
            </a:pPr>
            <a:r>
              <a:rPr lang="en-US" sz="2400" dirty="0"/>
              <a:t>Compute</a:t>
            </a:r>
          </a:p>
        </p:txBody>
      </p:sp>
      <p:sp>
        <p:nvSpPr>
          <p:cNvPr id="13" name="TextBox 12">
            <a:extLst>
              <a:ext uri="{FF2B5EF4-FFF2-40B4-BE49-F238E27FC236}">
                <a16:creationId xmlns:a16="http://schemas.microsoft.com/office/drawing/2014/main" id="{A210228A-6938-43C4-A546-39A0E931D8B8}"/>
              </a:ext>
            </a:extLst>
          </p:cNvPr>
          <p:cNvSpPr txBox="1"/>
          <p:nvPr/>
        </p:nvSpPr>
        <p:spPr>
          <a:xfrm>
            <a:off x="135133" y="1824378"/>
            <a:ext cx="1184357" cy="431335"/>
          </a:xfrm>
          <a:prstGeom prst="rect">
            <a:avLst/>
          </a:prstGeom>
          <a:noFill/>
        </p:spPr>
        <p:txBody>
          <a:bodyPr wrap="none" lIns="91427" tIns="45713" rIns="91427" bIns="45713" rtlCol="0">
            <a:spAutoFit/>
          </a:bodyPr>
          <a:lstStyle/>
          <a:p>
            <a:pPr>
              <a:lnSpc>
                <a:spcPct val="90000"/>
              </a:lnSpc>
              <a:spcAft>
                <a:spcPts val="600"/>
              </a:spcAft>
            </a:pPr>
            <a:r>
              <a:rPr lang="en-US" sz="2400" dirty="0"/>
              <a:t>Control</a:t>
            </a:r>
          </a:p>
        </p:txBody>
      </p:sp>
      <p:cxnSp>
        <p:nvCxnSpPr>
          <p:cNvPr id="16" name="Straight Connector 15">
            <a:extLst>
              <a:ext uri="{FF2B5EF4-FFF2-40B4-BE49-F238E27FC236}">
                <a16:creationId xmlns:a16="http://schemas.microsoft.com/office/drawing/2014/main" id="{71838DB0-0B69-42B8-BA15-D70C0E1F74E8}"/>
              </a:ext>
            </a:extLst>
          </p:cNvPr>
          <p:cNvCxnSpPr>
            <a:cxnSpLocks/>
          </p:cNvCxnSpPr>
          <p:nvPr/>
        </p:nvCxnSpPr>
        <p:spPr>
          <a:xfrm>
            <a:off x="1646886" y="4224952"/>
            <a:ext cx="9142703" cy="0"/>
          </a:xfrm>
          <a:prstGeom prst="line">
            <a:avLst/>
          </a:prstGeom>
          <a:ln w="1905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71E1F33C-D52E-4307-BC0B-66AE904BE8BE}"/>
              </a:ext>
            </a:extLst>
          </p:cNvPr>
          <p:cNvSpPr/>
          <p:nvPr/>
        </p:nvSpPr>
        <p:spPr bwMode="auto">
          <a:xfrm>
            <a:off x="1561514" y="4674469"/>
            <a:ext cx="9313449" cy="1828541"/>
          </a:xfrm>
          <a:prstGeom prst="round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TextBox 19">
            <a:extLst>
              <a:ext uri="{FF2B5EF4-FFF2-40B4-BE49-F238E27FC236}">
                <a16:creationId xmlns:a16="http://schemas.microsoft.com/office/drawing/2014/main" id="{BABB2E42-3776-4F30-9A96-67CDB269DCF4}"/>
              </a:ext>
            </a:extLst>
          </p:cNvPr>
          <p:cNvSpPr txBox="1"/>
          <p:nvPr/>
        </p:nvSpPr>
        <p:spPr>
          <a:xfrm>
            <a:off x="135133" y="4745473"/>
            <a:ext cx="1223006" cy="848827"/>
          </a:xfrm>
          <a:prstGeom prst="rect">
            <a:avLst/>
          </a:prstGeom>
          <a:noFill/>
        </p:spPr>
        <p:txBody>
          <a:bodyPr wrap="none" lIns="91427" tIns="45713" rIns="91427" bIns="45713" rtlCol="0">
            <a:spAutoFit/>
          </a:bodyPr>
          <a:lstStyle/>
          <a:p>
            <a:pPr>
              <a:lnSpc>
                <a:spcPct val="90000"/>
              </a:lnSpc>
              <a:spcAft>
                <a:spcPts val="600"/>
              </a:spcAft>
            </a:pPr>
            <a:r>
              <a:rPr lang="en-US" sz="2400" dirty="0"/>
              <a:t>Remote</a:t>
            </a:r>
          </a:p>
          <a:p>
            <a:pPr>
              <a:lnSpc>
                <a:spcPct val="90000"/>
              </a:lnSpc>
              <a:spcAft>
                <a:spcPts val="600"/>
              </a:spcAft>
            </a:pPr>
            <a:r>
              <a:rPr lang="en-US" sz="2400" dirty="0"/>
              <a:t>Storage</a:t>
            </a:r>
          </a:p>
        </p:txBody>
      </p:sp>
      <p:sp>
        <p:nvSpPr>
          <p:cNvPr id="3" name="Arrow: Down 2">
            <a:extLst>
              <a:ext uri="{FF2B5EF4-FFF2-40B4-BE49-F238E27FC236}">
                <a16:creationId xmlns:a16="http://schemas.microsoft.com/office/drawing/2014/main" id="{41055187-3A42-49CF-8A27-5DD775A14074}"/>
              </a:ext>
            </a:extLst>
          </p:cNvPr>
          <p:cNvSpPr/>
          <p:nvPr/>
        </p:nvSpPr>
        <p:spPr bwMode="auto">
          <a:xfrm>
            <a:off x="1776366"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Arrow: Down 16">
            <a:extLst>
              <a:ext uri="{FF2B5EF4-FFF2-40B4-BE49-F238E27FC236}">
                <a16:creationId xmlns:a16="http://schemas.microsoft.com/office/drawing/2014/main" id="{6BDB537D-C9DD-49D6-947D-E4E3656CA73E}"/>
              </a:ext>
            </a:extLst>
          </p:cNvPr>
          <p:cNvSpPr/>
          <p:nvPr/>
        </p:nvSpPr>
        <p:spPr bwMode="auto">
          <a:xfrm>
            <a:off x="3176230"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Arrow: Down 17">
            <a:extLst>
              <a:ext uri="{FF2B5EF4-FFF2-40B4-BE49-F238E27FC236}">
                <a16:creationId xmlns:a16="http://schemas.microsoft.com/office/drawing/2014/main" id="{0073EDBD-C015-4552-903D-CB05D7D451B8}"/>
              </a:ext>
            </a:extLst>
          </p:cNvPr>
          <p:cNvSpPr/>
          <p:nvPr/>
        </p:nvSpPr>
        <p:spPr bwMode="auto">
          <a:xfrm>
            <a:off x="4576093"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Arrow: Down 20">
            <a:extLst>
              <a:ext uri="{FF2B5EF4-FFF2-40B4-BE49-F238E27FC236}">
                <a16:creationId xmlns:a16="http://schemas.microsoft.com/office/drawing/2014/main" id="{9A7186AC-FED4-40E9-9F18-2D745CA0C11C}"/>
              </a:ext>
            </a:extLst>
          </p:cNvPr>
          <p:cNvSpPr/>
          <p:nvPr/>
        </p:nvSpPr>
        <p:spPr bwMode="auto">
          <a:xfrm>
            <a:off x="5975958"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 name="Arrow: Down 21">
            <a:extLst>
              <a:ext uri="{FF2B5EF4-FFF2-40B4-BE49-F238E27FC236}">
                <a16:creationId xmlns:a16="http://schemas.microsoft.com/office/drawing/2014/main" id="{8F4C5F0C-AF1E-41EF-BDFF-6F554EF69E37}"/>
              </a:ext>
            </a:extLst>
          </p:cNvPr>
          <p:cNvSpPr/>
          <p:nvPr/>
        </p:nvSpPr>
        <p:spPr bwMode="auto">
          <a:xfrm>
            <a:off x="7375821"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Arrow: Down 22">
            <a:extLst>
              <a:ext uri="{FF2B5EF4-FFF2-40B4-BE49-F238E27FC236}">
                <a16:creationId xmlns:a16="http://schemas.microsoft.com/office/drawing/2014/main" id="{78197635-6B26-46E3-9590-3FCA93197F64}"/>
              </a:ext>
            </a:extLst>
          </p:cNvPr>
          <p:cNvSpPr/>
          <p:nvPr/>
        </p:nvSpPr>
        <p:spPr bwMode="auto">
          <a:xfrm>
            <a:off x="8775684" y="4034716"/>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Arrow: Down 23">
            <a:extLst>
              <a:ext uri="{FF2B5EF4-FFF2-40B4-BE49-F238E27FC236}">
                <a16:creationId xmlns:a16="http://schemas.microsoft.com/office/drawing/2014/main" id="{9AB3EC77-8B9A-4686-B62E-B360EFA812ED}"/>
              </a:ext>
            </a:extLst>
          </p:cNvPr>
          <p:cNvSpPr/>
          <p:nvPr/>
        </p:nvSpPr>
        <p:spPr bwMode="auto">
          <a:xfrm>
            <a:off x="10172095" y="4019488"/>
            <a:ext cx="484563" cy="768851"/>
          </a:xfrm>
          <a:prstGeom prst="downArrow">
            <a:avLst>
              <a:gd name="adj1" fmla="val 100000"/>
              <a:gd name="adj2" fmla="val 50000"/>
            </a:avLst>
          </a:prstGeom>
          <a:noFill/>
          <a:ln w="19050">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Chord 14">
            <a:extLst>
              <a:ext uri="{FF2B5EF4-FFF2-40B4-BE49-F238E27FC236}">
                <a16:creationId xmlns:a16="http://schemas.microsoft.com/office/drawing/2014/main" id="{D7B74DD2-0B53-4E81-87E7-58B5C7C8349C}"/>
              </a:ext>
            </a:extLst>
          </p:cNvPr>
          <p:cNvSpPr/>
          <p:nvPr/>
        </p:nvSpPr>
        <p:spPr bwMode="auto">
          <a:xfrm>
            <a:off x="1607226"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 name="Chord 24">
            <a:extLst>
              <a:ext uri="{FF2B5EF4-FFF2-40B4-BE49-F238E27FC236}">
                <a16:creationId xmlns:a16="http://schemas.microsoft.com/office/drawing/2014/main" id="{15CAF78E-E90A-4649-A0FD-6AB2B450E2AF}"/>
              </a:ext>
            </a:extLst>
          </p:cNvPr>
          <p:cNvSpPr/>
          <p:nvPr/>
        </p:nvSpPr>
        <p:spPr bwMode="auto">
          <a:xfrm>
            <a:off x="3007090"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Chord 25">
            <a:extLst>
              <a:ext uri="{FF2B5EF4-FFF2-40B4-BE49-F238E27FC236}">
                <a16:creationId xmlns:a16="http://schemas.microsoft.com/office/drawing/2014/main" id="{EE967CE1-169D-4E16-BDA0-3F142E66CC93}"/>
              </a:ext>
            </a:extLst>
          </p:cNvPr>
          <p:cNvSpPr/>
          <p:nvPr/>
        </p:nvSpPr>
        <p:spPr bwMode="auto">
          <a:xfrm>
            <a:off x="4407982"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Chord 26">
            <a:extLst>
              <a:ext uri="{FF2B5EF4-FFF2-40B4-BE49-F238E27FC236}">
                <a16:creationId xmlns:a16="http://schemas.microsoft.com/office/drawing/2014/main" id="{EC1C9C6D-698D-4870-B2E6-DD475240102C}"/>
              </a:ext>
            </a:extLst>
          </p:cNvPr>
          <p:cNvSpPr/>
          <p:nvPr/>
        </p:nvSpPr>
        <p:spPr bwMode="auto">
          <a:xfrm>
            <a:off x="5806816"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Chord 27">
            <a:extLst>
              <a:ext uri="{FF2B5EF4-FFF2-40B4-BE49-F238E27FC236}">
                <a16:creationId xmlns:a16="http://schemas.microsoft.com/office/drawing/2014/main" id="{B362D4D9-72F3-466A-9F49-21A81FDFFDFD}"/>
              </a:ext>
            </a:extLst>
          </p:cNvPr>
          <p:cNvSpPr/>
          <p:nvPr/>
        </p:nvSpPr>
        <p:spPr bwMode="auto">
          <a:xfrm>
            <a:off x="7206678"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Chord 28">
            <a:extLst>
              <a:ext uri="{FF2B5EF4-FFF2-40B4-BE49-F238E27FC236}">
                <a16:creationId xmlns:a16="http://schemas.microsoft.com/office/drawing/2014/main" id="{2D009EE4-6F7F-4ACA-A6A5-602FD83A5CCA}"/>
              </a:ext>
            </a:extLst>
          </p:cNvPr>
          <p:cNvSpPr/>
          <p:nvPr/>
        </p:nvSpPr>
        <p:spPr bwMode="auto">
          <a:xfrm>
            <a:off x="8606542"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Chord 29">
            <a:extLst>
              <a:ext uri="{FF2B5EF4-FFF2-40B4-BE49-F238E27FC236}">
                <a16:creationId xmlns:a16="http://schemas.microsoft.com/office/drawing/2014/main" id="{F03C369C-7909-474F-8EB2-9B01FE00BA2B}"/>
              </a:ext>
            </a:extLst>
          </p:cNvPr>
          <p:cNvSpPr/>
          <p:nvPr/>
        </p:nvSpPr>
        <p:spPr bwMode="auto">
          <a:xfrm>
            <a:off x="10002954" y="3089415"/>
            <a:ext cx="822843" cy="822843"/>
          </a:xfrm>
          <a:prstGeom prst="chord">
            <a:avLst>
              <a:gd name="adj1" fmla="val 135747"/>
              <a:gd name="adj2" fmla="val 10674792"/>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TextBox 30">
            <a:extLst>
              <a:ext uri="{FF2B5EF4-FFF2-40B4-BE49-F238E27FC236}">
                <a16:creationId xmlns:a16="http://schemas.microsoft.com/office/drawing/2014/main" id="{130BDDD6-6FF6-48A3-962C-37654BFB4DF6}"/>
              </a:ext>
            </a:extLst>
          </p:cNvPr>
          <p:cNvSpPr txBox="1"/>
          <p:nvPr/>
        </p:nvSpPr>
        <p:spPr>
          <a:xfrm>
            <a:off x="10882990" y="3292620"/>
            <a:ext cx="1519514" cy="848827"/>
          </a:xfrm>
          <a:prstGeom prst="rect">
            <a:avLst/>
          </a:prstGeom>
          <a:noFill/>
        </p:spPr>
        <p:txBody>
          <a:bodyPr wrap="none" lIns="91427" tIns="45713" rIns="91427" bIns="45713" rtlCol="0">
            <a:spAutoFit/>
          </a:bodyPr>
          <a:lstStyle/>
          <a:p>
            <a:pPr algn="ctr">
              <a:lnSpc>
                <a:spcPct val="90000"/>
              </a:lnSpc>
              <a:spcAft>
                <a:spcPts val="600"/>
              </a:spcAft>
            </a:pPr>
            <a:r>
              <a:rPr lang="en-US" sz="2400" dirty="0"/>
              <a:t>Intelligent</a:t>
            </a:r>
          </a:p>
          <a:p>
            <a:pPr algn="ctr">
              <a:lnSpc>
                <a:spcPct val="90000"/>
              </a:lnSpc>
              <a:spcAft>
                <a:spcPts val="600"/>
              </a:spcAft>
            </a:pPr>
            <a:r>
              <a:rPr lang="en-US" sz="2400" dirty="0"/>
              <a:t>Cache</a:t>
            </a:r>
          </a:p>
        </p:txBody>
      </p:sp>
      <p:sp>
        <p:nvSpPr>
          <p:cNvPr id="2" name="Title 1">
            <a:extLst>
              <a:ext uri="{FF2B5EF4-FFF2-40B4-BE49-F238E27FC236}">
                <a16:creationId xmlns:a16="http://schemas.microsoft.com/office/drawing/2014/main" id="{4FF97385-8FAB-4660-9C2B-25A281057225}"/>
              </a:ext>
            </a:extLst>
          </p:cNvPr>
          <p:cNvSpPr>
            <a:spLocks noGrp="1"/>
          </p:cNvSpPr>
          <p:nvPr>
            <p:ph type="title"/>
          </p:nvPr>
        </p:nvSpPr>
        <p:spPr/>
        <p:txBody>
          <a:bodyPr/>
          <a:lstStyle/>
          <a:p>
            <a:r>
              <a:rPr lang="en-US" dirty="0"/>
              <a:t>Cloud: Separated Compute and Storage</a:t>
            </a:r>
          </a:p>
        </p:txBody>
      </p:sp>
    </p:spTree>
    <p:extLst>
      <p:ext uri="{BB962C8B-B14F-4D97-AF65-F5344CB8AC3E}">
        <p14:creationId xmlns:p14="http://schemas.microsoft.com/office/powerpoint/2010/main" val="41343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nodePh="1">
                                  <p:stCondLst>
                                    <p:cond delay="0"/>
                                  </p:stCondLst>
                                  <p:endCondLst>
                                    <p:cond evt="begin" delay="0">
                                      <p:tn val="19"/>
                                    </p:cond>
                                  </p:end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500"/>
                            </p:stCondLst>
                            <p:childTnLst>
                              <p:par>
                                <p:cTn id="26" presetID="10" presetClass="entr" presetSubtype="0" fill="hold" grpId="0" nodeType="afterEffect" nodePh="1">
                                  <p:stCondLst>
                                    <p:cond delay="0"/>
                                  </p:stCondLst>
                                  <p:endCondLst>
                                    <p:cond evt="begin" delay="0">
                                      <p:tn val="26"/>
                                    </p:cond>
                                  </p:end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grpId="0" nodeType="withEffect" nodePh="1">
                                  <p:stCondLst>
                                    <p:cond delay="0"/>
                                  </p:stCondLst>
                                  <p:endCondLst>
                                    <p:cond evt="begin" delay="0">
                                      <p:tn val="36"/>
                                    </p:cond>
                                  </p:end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up)">
                                      <p:cBhvr>
                                        <p:cTn id="57" dur="500"/>
                                        <p:tgtEl>
                                          <p:spTgt spid="17"/>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up)">
                                      <p:cBhvr>
                                        <p:cTn id="72" dur="500"/>
                                        <p:tgtEl>
                                          <p:spTgt spid="24"/>
                                        </p:tgtEl>
                                      </p:cBhvr>
                                    </p:animEffect>
                                  </p:childTnLst>
                                </p:cTn>
                              </p:par>
                            </p:childTnLst>
                          </p:cTn>
                        </p:par>
                        <p:par>
                          <p:cTn id="73" fill="hold">
                            <p:stCondLst>
                              <p:cond delay="4500"/>
                            </p:stCondLst>
                            <p:childTnLst>
                              <p:par>
                                <p:cTn id="74" presetID="22" presetClass="entr" presetSubtype="4"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down)">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down)">
                                      <p:cBhvr>
                                        <p:cTn id="79" dur="500"/>
                                        <p:tgtEl>
                                          <p:spTgt spid="2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down)">
                                      <p:cBhvr>
                                        <p:cTn id="82" dur="500"/>
                                        <p:tgtEl>
                                          <p:spTgt spid="2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down)">
                                      <p:cBhvr>
                                        <p:cTn id="85" dur="500"/>
                                        <p:tgtEl>
                                          <p:spTgt spid="2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down)">
                                      <p:cBhvr>
                                        <p:cTn id="88" dur="500"/>
                                        <p:tgtEl>
                                          <p:spTgt spid="2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down)">
                                      <p:cBhvr>
                                        <p:cTn id="91" dur="500"/>
                                        <p:tgtEl>
                                          <p:spTgt spid="2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wipe(down)">
                                      <p:cBhvr>
                                        <p:cTn id="94" dur="500"/>
                                        <p:tgtEl>
                                          <p:spTgt spid="30"/>
                                        </p:tgtEl>
                                      </p:cBhvr>
                                    </p:animEffect>
                                  </p:childTnLst>
                                </p:cTn>
                              </p:par>
                            </p:childTnLst>
                          </p:cTn>
                        </p:par>
                        <p:par>
                          <p:cTn id="95" fill="hold">
                            <p:stCondLst>
                              <p:cond delay="5000"/>
                            </p:stCondLst>
                            <p:childTnLst>
                              <p:par>
                                <p:cTn id="96" presetID="10" presetClass="entr" presetSubtype="0"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9" grpId="0" animBg="1"/>
      <p:bldP spid="20" grpId="0"/>
      <p:bldP spid="3" grpId="0" animBg="1"/>
      <p:bldP spid="17" grpId="0" animBg="1"/>
      <p:bldP spid="18" grpId="0" animBg="1"/>
      <p:bldP spid="21" grpId="0" animBg="1"/>
      <p:bldP spid="22" grpId="0" animBg="1"/>
      <p:bldP spid="23" grpId="0" animBg="1"/>
      <p:bldP spid="24" grpId="0" animBg="1"/>
      <p:bldP spid="15" grpId="0" animBg="1"/>
      <p:bldP spid="25" grpId="0" animBg="1"/>
      <p:bldP spid="26" grpId="0" animBg="1"/>
      <p:bldP spid="27" grpId="0" animBg="1"/>
      <p:bldP spid="28" grpId="0" animBg="1"/>
      <p:bldP spid="29" grpId="0" animBg="1"/>
      <p:bldP spid="30"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was that important?</a:t>
            </a:r>
          </a:p>
        </p:txBody>
      </p:sp>
      <p:sp>
        <p:nvSpPr>
          <p:cNvPr id="4" name="Text Placeholder 3"/>
          <p:cNvSpPr>
            <a:spLocks noGrp="1"/>
          </p:cNvSpPr>
          <p:nvPr>
            <p:ph type="body" sz="quarter" idx="10"/>
          </p:nvPr>
        </p:nvSpPr>
        <p:spPr>
          <a:xfrm>
            <a:off x="274702" y="1135063"/>
            <a:ext cx="11888787" cy="5730800"/>
          </a:xfrm>
        </p:spPr>
        <p:txBody>
          <a:bodyPr/>
          <a:lstStyle/>
          <a:p>
            <a:r>
              <a:rPr lang="en-US" sz="2800" dirty="0"/>
              <a:t>Azure SQL Data Warehouse is based on an MPP architecture, not SMP</a:t>
            </a:r>
          </a:p>
          <a:p>
            <a:pPr lvl="1"/>
            <a:r>
              <a:rPr lang="en-US" sz="2000" dirty="0"/>
              <a:t>Underlying engine is SQL Server but performance, scale and concurrency behaviors are very different</a:t>
            </a:r>
          </a:p>
          <a:p>
            <a:endParaRPr lang="en-US" sz="2800" dirty="0"/>
          </a:p>
          <a:p>
            <a:r>
              <a:rPr lang="en-US" sz="2800" dirty="0"/>
              <a:t>Size does matter and not in aggregate; individual table size and </a:t>
            </a:r>
            <a:r>
              <a:rPr lang="en-US" sz="2800" dirty="0" err="1"/>
              <a:t>rowcount</a:t>
            </a:r>
            <a:r>
              <a:rPr lang="en-US" sz="2800" dirty="0"/>
              <a:t> are important</a:t>
            </a:r>
          </a:p>
          <a:p>
            <a:pPr lvl="1"/>
            <a:r>
              <a:rPr lang="en-US" sz="2000" dirty="0"/>
              <a:t>Small data mart type workloads are generally poor candidates; exceptions are rare, few workarounds</a:t>
            </a:r>
          </a:p>
          <a:p>
            <a:endParaRPr lang="en-US" sz="2800" dirty="0"/>
          </a:p>
          <a:p>
            <a:r>
              <a:rPr lang="en-US" sz="2800" dirty="0"/>
              <a:t>OLTP reporting type workloads are usually poor candidates; some exceptions, some viable workarounds</a:t>
            </a:r>
          </a:p>
          <a:p>
            <a:endParaRPr lang="en-US" sz="2800" dirty="0"/>
          </a:p>
          <a:p>
            <a:r>
              <a:rPr lang="en-US" sz="2800" dirty="0"/>
              <a:t>If proper schema design was important in SQL Server, it is critical in SQL DW (or any MPP DW)</a:t>
            </a:r>
          </a:p>
          <a:p>
            <a:endParaRPr lang="en-US" sz="2800" dirty="0"/>
          </a:p>
        </p:txBody>
      </p:sp>
    </p:spTree>
    <p:extLst>
      <p:ext uri="{BB962C8B-B14F-4D97-AF65-F5344CB8AC3E}">
        <p14:creationId xmlns:p14="http://schemas.microsoft.com/office/powerpoint/2010/main" val="94760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862"/>
          </a:xfrm>
        </p:spPr>
        <p:txBody>
          <a:bodyPr/>
          <a:lstStyle/>
          <a:p>
            <a:r>
              <a:rPr lang="en-US" dirty="0"/>
              <a:t>Loading data</a:t>
            </a:r>
          </a:p>
        </p:txBody>
      </p:sp>
    </p:spTree>
    <p:extLst>
      <p:ext uri="{BB962C8B-B14F-4D97-AF65-F5344CB8AC3E}">
        <p14:creationId xmlns:p14="http://schemas.microsoft.com/office/powerpoint/2010/main" val="290108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Recommendations</a:t>
            </a:r>
          </a:p>
        </p:txBody>
      </p:sp>
      <p:sp>
        <p:nvSpPr>
          <p:cNvPr id="6" name="Freeform: Shape 5"/>
          <p:cNvSpPr/>
          <p:nvPr/>
        </p:nvSpPr>
        <p:spPr>
          <a:xfrm>
            <a:off x="481455" y="1618087"/>
            <a:ext cx="11091512" cy="540111"/>
          </a:xfrm>
          <a:custGeom>
            <a:avLst/>
            <a:gdLst>
              <a:gd name="connsiteX0" fmla="*/ 0 w 11100313"/>
              <a:gd name="connsiteY0" fmla="*/ 90092 h 540540"/>
              <a:gd name="connsiteX1" fmla="*/ 90092 w 11100313"/>
              <a:gd name="connsiteY1" fmla="*/ 0 h 540540"/>
              <a:gd name="connsiteX2" fmla="*/ 11010221 w 11100313"/>
              <a:gd name="connsiteY2" fmla="*/ 0 h 540540"/>
              <a:gd name="connsiteX3" fmla="*/ 11100313 w 11100313"/>
              <a:gd name="connsiteY3" fmla="*/ 90092 h 540540"/>
              <a:gd name="connsiteX4" fmla="*/ 11100313 w 11100313"/>
              <a:gd name="connsiteY4" fmla="*/ 450448 h 540540"/>
              <a:gd name="connsiteX5" fmla="*/ 11010221 w 11100313"/>
              <a:gd name="connsiteY5" fmla="*/ 540540 h 540540"/>
              <a:gd name="connsiteX6" fmla="*/ 90092 w 11100313"/>
              <a:gd name="connsiteY6" fmla="*/ 540540 h 540540"/>
              <a:gd name="connsiteX7" fmla="*/ 0 w 11100313"/>
              <a:gd name="connsiteY7" fmla="*/ 450448 h 540540"/>
              <a:gd name="connsiteX8" fmla="*/ 0 w 11100313"/>
              <a:gd name="connsiteY8" fmla="*/ 90092 h 5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0313" h="540540">
                <a:moveTo>
                  <a:pt x="0" y="90092"/>
                </a:moveTo>
                <a:cubicBezTo>
                  <a:pt x="0" y="40336"/>
                  <a:pt x="40336" y="0"/>
                  <a:pt x="90092" y="0"/>
                </a:cubicBezTo>
                <a:lnTo>
                  <a:pt x="11010221" y="0"/>
                </a:lnTo>
                <a:cubicBezTo>
                  <a:pt x="11059977" y="0"/>
                  <a:pt x="11100313" y="40336"/>
                  <a:pt x="11100313" y="90092"/>
                </a:cubicBezTo>
                <a:lnTo>
                  <a:pt x="11100313" y="450448"/>
                </a:lnTo>
                <a:cubicBezTo>
                  <a:pt x="11100313" y="500204"/>
                  <a:pt x="11059977" y="540540"/>
                  <a:pt x="11010221" y="540540"/>
                </a:cubicBezTo>
                <a:lnTo>
                  <a:pt x="90092" y="540540"/>
                </a:lnTo>
                <a:cubicBezTo>
                  <a:pt x="40336" y="540540"/>
                  <a:pt x="0" y="500204"/>
                  <a:pt x="0" y="450448"/>
                </a:cubicBezTo>
                <a:lnTo>
                  <a:pt x="0" y="9009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err="1">
                <a:solidFill>
                  <a:srgbClr val="FFFFFF"/>
                </a:solidFill>
                <a:latin typeface="Segoe UI Semilight"/>
              </a:rPr>
              <a:t>PolyBase</a:t>
            </a:r>
            <a:r>
              <a:rPr lang="en-US" sz="2174" dirty="0">
                <a:solidFill>
                  <a:srgbClr val="FFFFFF"/>
                </a:solidFill>
                <a:latin typeface="Segoe UI Semilight"/>
              </a:rPr>
              <a:t>, ADF and SSIS (with 2017 Azure feature pack) the fastest method</a:t>
            </a:r>
          </a:p>
        </p:txBody>
      </p:sp>
      <p:sp>
        <p:nvSpPr>
          <p:cNvPr id="7" name="Freeform: Shape 6"/>
          <p:cNvSpPr/>
          <p:nvPr/>
        </p:nvSpPr>
        <p:spPr>
          <a:xfrm>
            <a:off x="481455" y="2158200"/>
            <a:ext cx="11091512" cy="890427"/>
          </a:xfrm>
          <a:custGeom>
            <a:avLst/>
            <a:gdLst>
              <a:gd name="connsiteX0" fmla="*/ 0 w 11100313"/>
              <a:gd name="connsiteY0" fmla="*/ 0 h 891134"/>
              <a:gd name="connsiteX1" fmla="*/ 11100313 w 11100313"/>
              <a:gd name="connsiteY1" fmla="*/ 0 h 891134"/>
              <a:gd name="connsiteX2" fmla="*/ 11100313 w 11100313"/>
              <a:gd name="connsiteY2" fmla="*/ 891134 h 891134"/>
              <a:gd name="connsiteX3" fmla="*/ 0 w 11100313"/>
              <a:gd name="connsiteY3" fmla="*/ 891134 h 891134"/>
              <a:gd name="connsiteX4" fmla="*/ 0 w 11100313"/>
              <a:gd name="connsiteY4" fmla="*/ 0 h 891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0313" h="891134">
                <a:moveTo>
                  <a:pt x="0" y="0"/>
                </a:moveTo>
                <a:lnTo>
                  <a:pt x="11100313" y="0"/>
                </a:lnTo>
                <a:lnTo>
                  <a:pt x="11100313" y="891134"/>
                </a:lnTo>
                <a:lnTo>
                  <a:pt x="0" y="8911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2156" tIns="26649" rIns="149234" bIns="26649" numCol="1" spcCol="1270" anchor="t" anchorCtr="0">
            <a:noAutofit/>
          </a:bodyPr>
          <a:lstStyle/>
          <a:p>
            <a:pPr marL="171313" lvl="1" indent="-171313" defTabSz="710629">
              <a:lnSpc>
                <a:spcPct val="90000"/>
              </a:lnSpc>
              <a:spcBef>
                <a:spcPct val="0"/>
              </a:spcBef>
              <a:spcAft>
                <a:spcPct val="20000"/>
              </a:spcAft>
              <a:buFontTx/>
              <a:buChar char="•"/>
              <a:defRPr/>
            </a:pPr>
            <a:r>
              <a:rPr lang="en-US" sz="1599" dirty="0">
                <a:solidFill>
                  <a:schemeClr val="tx1">
                    <a:lumMod val="95000"/>
                  </a:schemeClr>
                </a:solidFill>
                <a:latin typeface="Segoe UI Semilight"/>
              </a:rPr>
              <a:t>Upload to BLOB via AZCOPY or PowerShell library</a:t>
            </a:r>
          </a:p>
          <a:p>
            <a:pPr marL="171313" lvl="1" indent="-171313" defTabSz="710629">
              <a:lnSpc>
                <a:spcPct val="90000"/>
              </a:lnSpc>
              <a:spcBef>
                <a:spcPct val="0"/>
              </a:spcBef>
              <a:spcAft>
                <a:spcPct val="20000"/>
              </a:spcAft>
              <a:buFontTx/>
              <a:buChar char="•"/>
              <a:defRPr/>
            </a:pPr>
            <a:r>
              <a:rPr lang="en-US" sz="1599" dirty="0">
                <a:solidFill>
                  <a:schemeClr val="tx1">
                    <a:lumMod val="95000"/>
                  </a:schemeClr>
                </a:solidFill>
                <a:latin typeface="Segoe UI Semilight"/>
              </a:rPr>
              <a:t>Historical load – use CTAS</a:t>
            </a:r>
          </a:p>
          <a:p>
            <a:pPr marL="171313" lvl="1" indent="-171313" defTabSz="710629">
              <a:lnSpc>
                <a:spcPct val="90000"/>
              </a:lnSpc>
              <a:spcBef>
                <a:spcPct val="0"/>
              </a:spcBef>
              <a:spcAft>
                <a:spcPct val="20000"/>
              </a:spcAft>
              <a:buFontTx/>
              <a:buChar char="•"/>
              <a:defRPr/>
            </a:pPr>
            <a:r>
              <a:rPr lang="en-US" sz="1599" dirty="0">
                <a:solidFill>
                  <a:schemeClr val="tx1">
                    <a:lumMod val="95000"/>
                  </a:schemeClr>
                </a:solidFill>
                <a:latin typeface="Segoe UI Semilight"/>
              </a:rPr>
              <a:t>Incremental – use INSERT…SELECT</a:t>
            </a:r>
          </a:p>
        </p:txBody>
      </p:sp>
      <p:sp>
        <p:nvSpPr>
          <p:cNvPr id="8" name="Freeform: Shape 7"/>
          <p:cNvSpPr/>
          <p:nvPr/>
        </p:nvSpPr>
        <p:spPr>
          <a:xfrm>
            <a:off x="481455" y="3048628"/>
            <a:ext cx="11091512" cy="540111"/>
          </a:xfrm>
          <a:custGeom>
            <a:avLst/>
            <a:gdLst>
              <a:gd name="connsiteX0" fmla="*/ 0 w 11100313"/>
              <a:gd name="connsiteY0" fmla="*/ 90092 h 540540"/>
              <a:gd name="connsiteX1" fmla="*/ 90092 w 11100313"/>
              <a:gd name="connsiteY1" fmla="*/ 0 h 540540"/>
              <a:gd name="connsiteX2" fmla="*/ 11010221 w 11100313"/>
              <a:gd name="connsiteY2" fmla="*/ 0 h 540540"/>
              <a:gd name="connsiteX3" fmla="*/ 11100313 w 11100313"/>
              <a:gd name="connsiteY3" fmla="*/ 90092 h 540540"/>
              <a:gd name="connsiteX4" fmla="*/ 11100313 w 11100313"/>
              <a:gd name="connsiteY4" fmla="*/ 450448 h 540540"/>
              <a:gd name="connsiteX5" fmla="*/ 11010221 w 11100313"/>
              <a:gd name="connsiteY5" fmla="*/ 540540 h 540540"/>
              <a:gd name="connsiteX6" fmla="*/ 90092 w 11100313"/>
              <a:gd name="connsiteY6" fmla="*/ 540540 h 540540"/>
              <a:gd name="connsiteX7" fmla="*/ 0 w 11100313"/>
              <a:gd name="connsiteY7" fmla="*/ 450448 h 540540"/>
              <a:gd name="connsiteX8" fmla="*/ 0 w 11100313"/>
              <a:gd name="connsiteY8" fmla="*/ 90092 h 5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0313" h="540540">
                <a:moveTo>
                  <a:pt x="0" y="90092"/>
                </a:moveTo>
                <a:cubicBezTo>
                  <a:pt x="0" y="40336"/>
                  <a:pt x="40336" y="0"/>
                  <a:pt x="90092" y="0"/>
                </a:cubicBezTo>
                <a:lnTo>
                  <a:pt x="11010221" y="0"/>
                </a:lnTo>
                <a:cubicBezTo>
                  <a:pt x="11059977" y="0"/>
                  <a:pt x="11100313" y="40336"/>
                  <a:pt x="11100313" y="90092"/>
                </a:cubicBezTo>
                <a:lnTo>
                  <a:pt x="11100313" y="450448"/>
                </a:lnTo>
                <a:cubicBezTo>
                  <a:pt x="11100313" y="500204"/>
                  <a:pt x="11059977" y="540540"/>
                  <a:pt x="11010221" y="540540"/>
                </a:cubicBezTo>
                <a:lnTo>
                  <a:pt x="90092" y="540540"/>
                </a:lnTo>
                <a:cubicBezTo>
                  <a:pt x="40336" y="540540"/>
                  <a:pt x="0" y="500204"/>
                  <a:pt x="0" y="450448"/>
                </a:cubicBezTo>
                <a:lnTo>
                  <a:pt x="0" y="9009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Use the highest resource/static class needed without sacrificing concurrency</a:t>
            </a:r>
          </a:p>
        </p:txBody>
      </p:sp>
      <p:sp>
        <p:nvSpPr>
          <p:cNvPr id="9" name="Freeform: Shape 8"/>
          <p:cNvSpPr/>
          <p:nvPr/>
        </p:nvSpPr>
        <p:spPr>
          <a:xfrm>
            <a:off x="481455" y="3649171"/>
            <a:ext cx="11091512" cy="540111"/>
          </a:xfrm>
          <a:custGeom>
            <a:avLst/>
            <a:gdLst>
              <a:gd name="connsiteX0" fmla="*/ 0 w 11100313"/>
              <a:gd name="connsiteY0" fmla="*/ 90092 h 540540"/>
              <a:gd name="connsiteX1" fmla="*/ 90092 w 11100313"/>
              <a:gd name="connsiteY1" fmla="*/ 0 h 540540"/>
              <a:gd name="connsiteX2" fmla="*/ 11010221 w 11100313"/>
              <a:gd name="connsiteY2" fmla="*/ 0 h 540540"/>
              <a:gd name="connsiteX3" fmla="*/ 11100313 w 11100313"/>
              <a:gd name="connsiteY3" fmla="*/ 90092 h 540540"/>
              <a:gd name="connsiteX4" fmla="*/ 11100313 w 11100313"/>
              <a:gd name="connsiteY4" fmla="*/ 450448 h 540540"/>
              <a:gd name="connsiteX5" fmla="*/ 11010221 w 11100313"/>
              <a:gd name="connsiteY5" fmla="*/ 540540 h 540540"/>
              <a:gd name="connsiteX6" fmla="*/ 90092 w 11100313"/>
              <a:gd name="connsiteY6" fmla="*/ 540540 h 540540"/>
              <a:gd name="connsiteX7" fmla="*/ 0 w 11100313"/>
              <a:gd name="connsiteY7" fmla="*/ 450448 h 540540"/>
              <a:gd name="connsiteX8" fmla="*/ 0 w 11100313"/>
              <a:gd name="connsiteY8" fmla="*/ 90092 h 5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0313" h="540540">
                <a:moveTo>
                  <a:pt x="0" y="90092"/>
                </a:moveTo>
                <a:cubicBezTo>
                  <a:pt x="0" y="40336"/>
                  <a:pt x="40336" y="0"/>
                  <a:pt x="90092" y="0"/>
                </a:cubicBezTo>
                <a:lnTo>
                  <a:pt x="11010221" y="0"/>
                </a:lnTo>
                <a:cubicBezTo>
                  <a:pt x="11059977" y="0"/>
                  <a:pt x="11100313" y="40336"/>
                  <a:pt x="11100313" y="90092"/>
                </a:cubicBezTo>
                <a:lnTo>
                  <a:pt x="11100313" y="450448"/>
                </a:lnTo>
                <a:cubicBezTo>
                  <a:pt x="11100313" y="500204"/>
                  <a:pt x="11059977" y="540540"/>
                  <a:pt x="11010221" y="540540"/>
                </a:cubicBezTo>
                <a:lnTo>
                  <a:pt x="90092" y="540540"/>
                </a:lnTo>
                <a:cubicBezTo>
                  <a:pt x="40336" y="540540"/>
                  <a:pt x="0" y="500204"/>
                  <a:pt x="0" y="450448"/>
                </a:cubicBezTo>
                <a:lnTo>
                  <a:pt x="0" y="9009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Increase DWU during load, decrease when done</a:t>
            </a:r>
          </a:p>
        </p:txBody>
      </p:sp>
      <p:sp>
        <p:nvSpPr>
          <p:cNvPr id="10" name="Freeform: Shape 9"/>
          <p:cNvSpPr/>
          <p:nvPr/>
        </p:nvSpPr>
        <p:spPr>
          <a:xfrm>
            <a:off x="481455" y="4249715"/>
            <a:ext cx="11091512" cy="540111"/>
          </a:xfrm>
          <a:custGeom>
            <a:avLst/>
            <a:gdLst>
              <a:gd name="connsiteX0" fmla="*/ 0 w 11100313"/>
              <a:gd name="connsiteY0" fmla="*/ 90092 h 540540"/>
              <a:gd name="connsiteX1" fmla="*/ 90092 w 11100313"/>
              <a:gd name="connsiteY1" fmla="*/ 0 h 540540"/>
              <a:gd name="connsiteX2" fmla="*/ 11010221 w 11100313"/>
              <a:gd name="connsiteY2" fmla="*/ 0 h 540540"/>
              <a:gd name="connsiteX3" fmla="*/ 11100313 w 11100313"/>
              <a:gd name="connsiteY3" fmla="*/ 90092 h 540540"/>
              <a:gd name="connsiteX4" fmla="*/ 11100313 w 11100313"/>
              <a:gd name="connsiteY4" fmla="*/ 450448 h 540540"/>
              <a:gd name="connsiteX5" fmla="*/ 11010221 w 11100313"/>
              <a:gd name="connsiteY5" fmla="*/ 540540 h 540540"/>
              <a:gd name="connsiteX6" fmla="*/ 90092 w 11100313"/>
              <a:gd name="connsiteY6" fmla="*/ 540540 h 540540"/>
              <a:gd name="connsiteX7" fmla="*/ 0 w 11100313"/>
              <a:gd name="connsiteY7" fmla="*/ 450448 h 540540"/>
              <a:gd name="connsiteX8" fmla="*/ 0 w 11100313"/>
              <a:gd name="connsiteY8" fmla="*/ 90092 h 5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0313" h="540540">
                <a:moveTo>
                  <a:pt x="0" y="90092"/>
                </a:moveTo>
                <a:cubicBezTo>
                  <a:pt x="0" y="40336"/>
                  <a:pt x="40336" y="0"/>
                  <a:pt x="90092" y="0"/>
                </a:cubicBezTo>
                <a:lnTo>
                  <a:pt x="11010221" y="0"/>
                </a:lnTo>
                <a:cubicBezTo>
                  <a:pt x="11059977" y="0"/>
                  <a:pt x="11100313" y="40336"/>
                  <a:pt x="11100313" y="90092"/>
                </a:cubicBezTo>
                <a:lnTo>
                  <a:pt x="11100313" y="450448"/>
                </a:lnTo>
                <a:cubicBezTo>
                  <a:pt x="11100313" y="500204"/>
                  <a:pt x="11059977" y="540540"/>
                  <a:pt x="11010221" y="540540"/>
                </a:cubicBezTo>
                <a:lnTo>
                  <a:pt x="90092" y="540540"/>
                </a:lnTo>
                <a:cubicBezTo>
                  <a:pt x="40336" y="540540"/>
                  <a:pt x="0" y="500204"/>
                  <a:pt x="0" y="450448"/>
                </a:cubicBezTo>
                <a:lnTo>
                  <a:pt x="0" y="9009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dirty="0">
                <a:solidFill>
                  <a:srgbClr val="FFFFFF"/>
                </a:solidFill>
                <a:latin typeface="Segoe UI Semilight"/>
              </a:rPr>
              <a:t>PolyBase now supports UTF-16 file types. ADLS as a source and target is also supported</a:t>
            </a:r>
          </a:p>
        </p:txBody>
      </p:sp>
      <p:sp>
        <p:nvSpPr>
          <p:cNvPr id="11" name="Freeform: Shape 10"/>
          <p:cNvSpPr/>
          <p:nvPr/>
        </p:nvSpPr>
        <p:spPr>
          <a:xfrm>
            <a:off x="481455" y="4850260"/>
            <a:ext cx="11091512" cy="540111"/>
          </a:xfrm>
          <a:custGeom>
            <a:avLst/>
            <a:gdLst>
              <a:gd name="connsiteX0" fmla="*/ 0 w 11100313"/>
              <a:gd name="connsiteY0" fmla="*/ 90092 h 540540"/>
              <a:gd name="connsiteX1" fmla="*/ 90092 w 11100313"/>
              <a:gd name="connsiteY1" fmla="*/ 0 h 540540"/>
              <a:gd name="connsiteX2" fmla="*/ 11010221 w 11100313"/>
              <a:gd name="connsiteY2" fmla="*/ 0 h 540540"/>
              <a:gd name="connsiteX3" fmla="*/ 11100313 w 11100313"/>
              <a:gd name="connsiteY3" fmla="*/ 90092 h 540540"/>
              <a:gd name="connsiteX4" fmla="*/ 11100313 w 11100313"/>
              <a:gd name="connsiteY4" fmla="*/ 450448 h 540540"/>
              <a:gd name="connsiteX5" fmla="*/ 11010221 w 11100313"/>
              <a:gd name="connsiteY5" fmla="*/ 540540 h 540540"/>
              <a:gd name="connsiteX6" fmla="*/ 90092 w 11100313"/>
              <a:gd name="connsiteY6" fmla="*/ 540540 h 540540"/>
              <a:gd name="connsiteX7" fmla="*/ 0 w 11100313"/>
              <a:gd name="connsiteY7" fmla="*/ 450448 h 540540"/>
              <a:gd name="connsiteX8" fmla="*/ 0 w 11100313"/>
              <a:gd name="connsiteY8" fmla="*/ 90092 h 5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0313" h="540540">
                <a:moveTo>
                  <a:pt x="0" y="90092"/>
                </a:moveTo>
                <a:cubicBezTo>
                  <a:pt x="0" y="40336"/>
                  <a:pt x="40336" y="0"/>
                  <a:pt x="90092" y="0"/>
                </a:cubicBezTo>
                <a:lnTo>
                  <a:pt x="11010221" y="0"/>
                </a:lnTo>
                <a:cubicBezTo>
                  <a:pt x="11059977" y="0"/>
                  <a:pt x="11100313" y="40336"/>
                  <a:pt x="11100313" y="90092"/>
                </a:cubicBezTo>
                <a:lnTo>
                  <a:pt x="11100313" y="450448"/>
                </a:lnTo>
                <a:cubicBezTo>
                  <a:pt x="11100313" y="500204"/>
                  <a:pt x="11059977" y="540540"/>
                  <a:pt x="11010221" y="540540"/>
                </a:cubicBezTo>
                <a:lnTo>
                  <a:pt x="90092" y="540540"/>
                </a:lnTo>
                <a:cubicBezTo>
                  <a:pt x="40336" y="540540"/>
                  <a:pt x="0" y="500204"/>
                  <a:pt x="0" y="450448"/>
                </a:cubicBezTo>
                <a:lnTo>
                  <a:pt x="0" y="90092"/>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9497" tIns="89497" rIns="89497" bIns="89497" numCol="1" spcCol="1270" anchor="ctr" anchorCtr="0">
            <a:noAutofit/>
          </a:bodyPr>
          <a:lstStyle/>
          <a:p>
            <a:pPr defTabSz="785186">
              <a:lnSpc>
                <a:spcPct val="90000"/>
              </a:lnSpc>
              <a:spcBef>
                <a:spcPct val="0"/>
              </a:spcBef>
              <a:spcAft>
                <a:spcPct val="35000"/>
              </a:spcAft>
            </a:pPr>
            <a:r>
              <a:rPr lang="en-US" sz="2174">
                <a:solidFill>
                  <a:srgbClr val="FFFFFF"/>
                </a:solidFill>
                <a:latin typeface="Segoe UI Semilight"/>
              </a:rPr>
              <a:t>Known Issues:</a:t>
            </a:r>
          </a:p>
        </p:txBody>
      </p:sp>
      <p:sp>
        <p:nvSpPr>
          <p:cNvPr id="12" name="Freeform: Shape 11"/>
          <p:cNvSpPr/>
          <p:nvPr/>
        </p:nvSpPr>
        <p:spPr>
          <a:xfrm>
            <a:off x="481455" y="5390371"/>
            <a:ext cx="11091512" cy="890427"/>
          </a:xfrm>
          <a:custGeom>
            <a:avLst/>
            <a:gdLst>
              <a:gd name="connsiteX0" fmla="*/ 0 w 11100313"/>
              <a:gd name="connsiteY0" fmla="*/ 0 h 891134"/>
              <a:gd name="connsiteX1" fmla="*/ 11100313 w 11100313"/>
              <a:gd name="connsiteY1" fmla="*/ 0 h 891134"/>
              <a:gd name="connsiteX2" fmla="*/ 11100313 w 11100313"/>
              <a:gd name="connsiteY2" fmla="*/ 891134 h 891134"/>
              <a:gd name="connsiteX3" fmla="*/ 0 w 11100313"/>
              <a:gd name="connsiteY3" fmla="*/ 891134 h 891134"/>
              <a:gd name="connsiteX4" fmla="*/ 0 w 11100313"/>
              <a:gd name="connsiteY4" fmla="*/ 0 h 891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0313" h="891134">
                <a:moveTo>
                  <a:pt x="0" y="0"/>
                </a:moveTo>
                <a:lnTo>
                  <a:pt x="11100313" y="0"/>
                </a:lnTo>
                <a:lnTo>
                  <a:pt x="11100313" y="891134"/>
                </a:lnTo>
                <a:lnTo>
                  <a:pt x="0" y="89113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2156" tIns="26649" rIns="149234" bIns="26649" numCol="1" spcCol="1270" anchor="t" anchorCtr="0">
            <a:noAutofit/>
          </a:bodyPr>
          <a:lstStyle/>
          <a:p>
            <a:pPr marL="171313" lvl="1" indent="-171313" defTabSz="710629">
              <a:lnSpc>
                <a:spcPct val="90000"/>
              </a:lnSpc>
              <a:spcBef>
                <a:spcPct val="0"/>
              </a:spcBef>
              <a:spcAft>
                <a:spcPct val="20000"/>
              </a:spcAft>
              <a:buFontTx/>
              <a:buChar char="•"/>
              <a:defRPr/>
            </a:pPr>
            <a:r>
              <a:rPr lang="en-US" sz="1599" dirty="0">
                <a:solidFill>
                  <a:schemeClr val="tx1">
                    <a:lumMod val="95000"/>
                  </a:schemeClr>
                </a:solidFill>
                <a:latin typeface="Segoe UI Semilight"/>
              </a:rPr>
              <a:t>Does not support extended ASCII</a:t>
            </a:r>
          </a:p>
          <a:p>
            <a:pPr marL="171313" lvl="1" indent="-171313" defTabSz="710629">
              <a:lnSpc>
                <a:spcPct val="90000"/>
              </a:lnSpc>
              <a:spcBef>
                <a:spcPct val="0"/>
              </a:spcBef>
              <a:spcAft>
                <a:spcPct val="20000"/>
              </a:spcAft>
              <a:buFontTx/>
              <a:buChar char="•"/>
              <a:defRPr/>
            </a:pPr>
            <a:r>
              <a:rPr lang="en-US" sz="1599" dirty="0">
                <a:solidFill>
                  <a:schemeClr val="tx1">
                    <a:lumMod val="95000"/>
                  </a:schemeClr>
                </a:solidFill>
                <a:latin typeface="Segoe UI Semilight"/>
              </a:rPr>
              <a:t>Does not support custom multi-date format. E.g. 2000-1-6</a:t>
            </a:r>
          </a:p>
          <a:p>
            <a:pPr marL="171313" lvl="1" indent="-171313" defTabSz="710629">
              <a:lnSpc>
                <a:spcPct val="90000"/>
              </a:lnSpc>
              <a:spcBef>
                <a:spcPct val="0"/>
              </a:spcBef>
              <a:spcAft>
                <a:spcPct val="20000"/>
              </a:spcAft>
              <a:buFontTx/>
              <a:buChar char="•"/>
              <a:defRPr/>
            </a:pPr>
            <a:r>
              <a:rPr lang="en-US" sz="1599" dirty="0">
                <a:solidFill>
                  <a:schemeClr val="tx1">
                    <a:lumMod val="95000"/>
                  </a:schemeClr>
                </a:solidFill>
                <a:latin typeface="Segoe UI Semilight"/>
              </a:rPr>
              <a:t>No reject files/reason for rejected rows. (work in progress)</a:t>
            </a:r>
          </a:p>
        </p:txBody>
      </p:sp>
    </p:spTree>
    <p:extLst>
      <p:ext uri="{BB962C8B-B14F-4D97-AF65-F5344CB8AC3E}">
        <p14:creationId xmlns:p14="http://schemas.microsoft.com/office/powerpoint/2010/main" val="50119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Options</a:t>
            </a:r>
          </a:p>
        </p:txBody>
      </p:sp>
      <p:sp>
        <p:nvSpPr>
          <p:cNvPr id="6" name="Rectangle 5"/>
          <p:cNvSpPr/>
          <p:nvPr/>
        </p:nvSpPr>
        <p:spPr>
          <a:xfrm>
            <a:off x="406466" y="1799138"/>
            <a:ext cx="3220971" cy="1563187"/>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 name="Rectangle 3"/>
          <p:cNvSpPr/>
          <p:nvPr/>
        </p:nvSpPr>
        <p:spPr>
          <a:xfrm>
            <a:off x="406466" y="1799137"/>
            <a:ext cx="4570931" cy="3606308"/>
          </a:xfrm>
          <a:prstGeom prst="rect">
            <a:avLst/>
          </a:prstGeom>
        </p:spPr>
        <p:txBody>
          <a:bodyPr wrap="square">
            <a:spAutoFit/>
          </a:bodyPr>
          <a:lstStyle/>
          <a:p>
            <a:pPr marL="775634" indent="-698413" defTabSz="931992">
              <a:buFont typeface="+mj-lt"/>
              <a:buAutoNum type="arabicPeriod"/>
              <a:defRPr/>
            </a:pPr>
            <a:r>
              <a:rPr lang="en-US" sz="3262" b="1" dirty="0">
                <a:solidFill>
                  <a:schemeClr val="tx1">
                    <a:lumMod val="95000"/>
                  </a:schemeClr>
                </a:solidFill>
                <a:latin typeface="Segoe UI Semilight"/>
              </a:rPr>
              <a:t>PolyBase</a:t>
            </a:r>
          </a:p>
          <a:p>
            <a:pPr marL="775634" indent="-698413" defTabSz="931992">
              <a:buFont typeface="+mj-lt"/>
              <a:buAutoNum type="arabicPeriod"/>
              <a:defRPr/>
            </a:pPr>
            <a:r>
              <a:rPr lang="en-US" sz="3262" b="1" dirty="0">
                <a:solidFill>
                  <a:schemeClr val="tx1">
                    <a:lumMod val="95000"/>
                  </a:schemeClr>
                </a:solidFill>
                <a:latin typeface="Segoe UI Semilight"/>
              </a:rPr>
              <a:t>SSIS*</a:t>
            </a:r>
          </a:p>
          <a:p>
            <a:pPr marL="775634" indent="-698413" defTabSz="931992">
              <a:buFont typeface="+mj-lt"/>
              <a:buAutoNum type="arabicPeriod"/>
              <a:defRPr/>
            </a:pPr>
            <a:r>
              <a:rPr lang="en-US" sz="3262" dirty="0">
                <a:solidFill>
                  <a:schemeClr val="tx1">
                    <a:lumMod val="95000"/>
                  </a:schemeClr>
                </a:solidFill>
                <a:latin typeface="Segoe UI Semilight"/>
              </a:rPr>
              <a:t>ADF</a:t>
            </a:r>
          </a:p>
          <a:p>
            <a:pPr marL="775634" indent="-698413" defTabSz="931992">
              <a:buFont typeface="+mj-lt"/>
              <a:buAutoNum type="arabicPeriod"/>
              <a:defRPr/>
            </a:pPr>
            <a:r>
              <a:rPr lang="en-US" sz="3262" dirty="0">
                <a:solidFill>
                  <a:schemeClr val="tx1">
                    <a:lumMod val="95000"/>
                  </a:schemeClr>
                </a:solidFill>
                <a:latin typeface="Segoe UI Semilight"/>
              </a:rPr>
              <a:t>BCP</a:t>
            </a:r>
          </a:p>
          <a:p>
            <a:pPr marL="775634" indent="-698413" defTabSz="931992">
              <a:buFont typeface="+mj-lt"/>
              <a:buAutoNum type="arabicPeriod"/>
              <a:defRPr/>
            </a:pPr>
            <a:r>
              <a:rPr lang="en-US" sz="3262" dirty="0">
                <a:solidFill>
                  <a:schemeClr val="tx1">
                    <a:lumMod val="95000"/>
                  </a:schemeClr>
                </a:solidFill>
                <a:latin typeface="Segoe UI Semilight"/>
              </a:rPr>
              <a:t>SQLBulkCopy API</a:t>
            </a:r>
          </a:p>
          <a:p>
            <a:pPr marL="775634" indent="-698413" defTabSz="931992">
              <a:buFont typeface="+mj-lt"/>
              <a:buAutoNum type="arabicPeriod"/>
              <a:defRPr/>
            </a:pPr>
            <a:r>
              <a:rPr lang="en-US" sz="3262" dirty="0" err="1">
                <a:solidFill>
                  <a:schemeClr val="tx1">
                    <a:lumMod val="95000"/>
                  </a:schemeClr>
                </a:solidFill>
                <a:latin typeface="Segoe UI Semilight"/>
              </a:rPr>
              <a:t>Attunity</a:t>
            </a:r>
            <a:r>
              <a:rPr lang="en-US" sz="3262" dirty="0">
                <a:solidFill>
                  <a:schemeClr val="tx1">
                    <a:lumMod val="95000"/>
                  </a:schemeClr>
                </a:solidFill>
                <a:latin typeface="Segoe UI Semilight"/>
              </a:rPr>
              <a:t> </a:t>
            </a:r>
            <a:r>
              <a:rPr lang="en-US" sz="3262" dirty="0" err="1">
                <a:solidFill>
                  <a:schemeClr val="tx1">
                    <a:lumMod val="95000"/>
                  </a:schemeClr>
                </a:solidFill>
                <a:latin typeface="Segoe UI Semilight"/>
              </a:rPr>
              <a:t>Cloudbeam</a:t>
            </a:r>
            <a:endParaRPr lang="en-US" sz="3262" dirty="0">
              <a:solidFill>
                <a:schemeClr val="tx1">
                  <a:lumMod val="95000"/>
                </a:schemeClr>
              </a:solidFill>
              <a:latin typeface="Segoe UI Semilight"/>
            </a:endParaRPr>
          </a:p>
          <a:p>
            <a:pPr marL="775634" indent="-698413" defTabSz="931992">
              <a:buFont typeface="+mj-lt"/>
              <a:buAutoNum type="arabicPeriod"/>
              <a:defRPr/>
            </a:pPr>
            <a:r>
              <a:rPr lang="en-US" sz="3262" dirty="0">
                <a:solidFill>
                  <a:schemeClr val="tx1">
                    <a:lumMod val="95000"/>
                  </a:schemeClr>
                </a:solidFill>
                <a:latin typeface="Segoe UI Semilight"/>
              </a:rPr>
              <a:t>ASA/Storm**</a:t>
            </a:r>
          </a:p>
        </p:txBody>
      </p:sp>
      <p:graphicFrame>
        <p:nvGraphicFramePr>
          <p:cNvPr id="143" name="Table 142"/>
          <p:cNvGraphicFramePr>
            <a:graphicFrameLocks noGrp="1"/>
          </p:cNvGraphicFramePr>
          <p:nvPr>
            <p:extLst/>
          </p:nvPr>
        </p:nvGraphicFramePr>
        <p:xfrm>
          <a:off x="4846636" y="1798192"/>
          <a:ext cx="7317566" cy="2560320"/>
        </p:xfrm>
        <a:graphic>
          <a:graphicData uri="http://schemas.openxmlformats.org/drawingml/2006/table">
            <a:tbl>
              <a:tblPr firstRow="1" bandRow="1">
                <a:tableStyleId>{D7AC3CCA-C797-4891-BE02-D94E43425B78}</a:tableStyleId>
              </a:tblPr>
              <a:tblGrid>
                <a:gridCol w="2641696">
                  <a:extLst>
                    <a:ext uri="{9D8B030D-6E8A-4147-A177-3AD203B41FA5}">
                      <a16:colId xmlns:a16="http://schemas.microsoft.com/office/drawing/2014/main" val="20000"/>
                    </a:ext>
                  </a:extLst>
                </a:gridCol>
                <a:gridCol w="1083772">
                  <a:extLst>
                    <a:ext uri="{9D8B030D-6E8A-4147-A177-3AD203B41FA5}">
                      <a16:colId xmlns:a16="http://schemas.microsoft.com/office/drawing/2014/main" val="20001"/>
                    </a:ext>
                  </a:extLst>
                </a:gridCol>
                <a:gridCol w="812829">
                  <a:extLst>
                    <a:ext uri="{9D8B030D-6E8A-4147-A177-3AD203B41FA5}">
                      <a16:colId xmlns:a16="http://schemas.microsoft.com/office/drawing/2014/main" val="20002"/>
                    </a:ext>
                  </a:extLst>
                </a:gridCol>
                <a:gridCol w="812829">
                  <a:extLst>
                    <a:ext uri="{9D8B030D-6E8A-4147-A177-3AD203B41FA5}">
                      <a16:colId xmlns:a16="http://schemas.microsoft.com/office/drawing/2014/main" val="20003"/>
                    </a:ext>
                  </a:extLst>
                </a:gridCol>
                <a:gridCol w="880565">
                  <a:extLst>
                    <a:ext uri="{9D8B030D-6E8A-4147-A177-3AD203B41FA5}">
                      <a16:colId xmlns:a16="http://schemas.microsoft.com/office/drawing/2014/main" val="20004"/>
                    </a:ext>
                  </a:extLst>
                </a:gridCol>
                <a:gridCol w="1085875">
                  <a:extLst>
                    <a:ext uri="{9D8B030D-6E8A-4147-A177-3AD203B41FA5}">
                      <a16:colId xmlns:a16="http://schemas.microsoft.com/office/drawing/2014/main" val="20005"/>
                    </a:ext>
                  </a:extLst>
                </a:gridCol>
              </a:tblGrid>
              <a:tr h="370840">
                <a:tc>
                  <a:txBody>
                    <a:bodyPr/>
                    <a:lstStyle/>
                    <a:p>
                      <a:pPr algn="r"/>
                      <a:r>
                        <a:rPr lang="en-US" dirty="0"/>
                        <a:t>Method</a:t>
                      </a:r>
                    </a:p>
                    <a:p>
                      <a:r>
                        <a:rPr lang="en-US" dirty="0"/>
                        <a:t>Performance</a:t>
                      </a:r>
                    </a:p>
                  </a:txBody>
                  <a:tcPr/>
                </a:tc>
                <a:tc>
                  <a:txBody>
                    <a:bodyPr/>
                    <a:lstStyle/>
                    <a:p>
                      <a:r>
                        <a:rPr lang="en-US" dirty="0" err="1"/>
                        <a:t>PolyBase</a:t>
                      </a:r>
                      <a:endParaRPr lang="en-US" dirty="0"/>
                    </a:p>
                  </a:txBody>
                  <a:tcPr/>
                </a:tc>
                <a:tc>
                  <a:txBody>
                    <a:bodyPr/>
                    <a:lstStyle/>
                    <a:p>
                      <a:r>
                        <a:rPr lang="en-US" dirty="0"/>
                        <a:t>SSIS</a:t>
                      </a:r>
                    </a:p>
                  </a:txBody>
                  <a:tcPr/>
                </a:tc>
                <a:tc>
                  <a:txBody>
                    <a:bodyPr/>
                    <a:lstStyle/>
                    <a:p>
                      <a:r>
                        <a:rPr lang="en-US" dirty="0"/>
                        <a:t>ADF</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BCP</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t>SQL </a:t>
                      </a:r>
                      <a:r>
                        <a:rPr lang="en-US" dirty="0" err="1"/>
                        <a:t>Bulkcopy</a:t>
                      </a:r>
                      <a:endParaRPr lang="en-US" dirty="0"/>
                    </a:p>
                  </a:txBody>
                  <a:tcPr/>
                </a:tc>
                <a:extLst>
                  <a:ext uri="{0D108BD9-81ED-4DB2-BD59-A6C34878D82A}">
                    <a16:rowId xmlns:a16="http://schemas.microsoft.com/office/drawing/2014/main" val="10000"/>
                  </a:ext>
                </a:extLst>
              </a:tr>
              <a:tr h="370840">
                <a:tc>
                  <a:txBody>
                    <a:bodyPr/>
                    <a:lstStyle/>
                    <a:p>
                      <a:r>
                        <a:rPr lang="en-US" dirty="0"/>
                        <a:t>Rate</a:t>
                      </a:r>
                      <a:br>
                        <a:rPr lang="en-US" dirty="0"/>
                      </a:b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1"/>
                  </a:ext>
                </a:extLst>
              </a:tr>
              <a:tr h="370840">
                <a:tc>
                  <a:txBody>
                    <a:bodyPr/>
                    <a:lstStyle/>
                    <a:p>
                      <a:r>
                        <a:rPr lang="en-US" dirty="0"/>
                        <a:t>Rate increases</a:t>
                      </a:r>
                      <a:r>
                        <a:rPr lang="en-US" baseline="0" dirty="0"/>
                        <a:t> with higher DWU</a:t>
                      </a:r>
                      <a:endParaRPr lang="en-US" dirty="0"/>
                    </a:p>
                  </a:txBody>
                  <a:tcPr/>
                </a:tc>
                <a:tc>
                  <a:txBody>
                    <a:bodyPr/>
                    <a:lstStyle/>
                    <a:p>
                      <a:pPr algn="ctr"/>
                      <a:r>
                        <a:rPr lang="en-US" dirty="0"/>
                        <a:t>Yes</a:t>
                      </a:r>
                    </a:p>
                  </a:txBody>
                  <a:tcPr anchor="ctr"/>
                </a:tc>
                <a:tc>
                  <a:txBody>
                    <a:bodyPr/>
                    <a:lstStyle/>
                    <a:p>
                      <a:pPr algn="ctr"/>
                      <a:r>
                        <a:rPr lang="en-US" dirty="0"/>
                        <a:t>Yes*</a:t>
                      </a:r>
                    </a:p>
                  </a:txBody>
                  <a:tcPr anchor="ctr"/>
                </a:tc>
                <a:tc>
                  <a:txBody>
                    <a:bodyPr/>
                    <a:lstStyle/>
                    <a:p>
                      <a:pPr algn="ctr"/>
                      <a:r>
                        <a:rPr lang="en-US" dirty="0"/>
                        <a:t>Yes</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No</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No</a:t>
                      </a:r>
                    </a:p>
                  </a:txBody>
                  <a:tcPr anchor="ctr"/>
                </a:tc>
                <a:extLst>
                  <a:ext uri="{0D108BD9-81ED-4DB2-BD59-A6C34878D82A}">
                    <a16:rowId xmlns:a16="http://schemas.microsoft.com/office/drawing/2014/main" val="10002"/>
                  </a:ext>
                </a:extLst>
              </a:tr>
              <a:tr h="370840">
                <a:tc>
                  <a:txBody>
                    <a:bodyPr/>
                    <a:lstStyle/>
                    <a:p>
                      <a:r>
                        <a:rPr lang="en-US" dirty="0"/>
                        <a:t>Rate increases</a:t>
                      </a:r>
                      <a:r>
                        <a:rPr lang="en-US" baseline="0" dirty="0"/>
                        <a:t> with more concurrent loads</a:t>
                      </a:r>
                      <a:endParaRPr lang="en-US" dirty="0"/>
                    </a:p>
                  </a:txBody>
                  <a:tcPr/>
                </a:tc>
                <a:tc>
                  <a:txBody>
                    <a:bodyPr/>
                    <a:lstStyle/>
                    <a:p>
                      <a:pPr algn="ctr"/>
                      <a:r>
                        <a:rPr lang="en-US" dirty="0"/>
                        <a:t>No</a:t>
                      </a:r>
                    </a:p>
                  </a:txBody>
                  <a:tcPr anchor="ctr"/>
                </a:tc>
                <a:tc>
                  <a:txBody>
                    <a:bodyPr/>
                    <a:lstStyle/>
                    <a:p>
                      <a:pPr algn="ctr"/>
                      <a:r>
                        <a:rPr lang="en-US" dirty="0"/>
                        <a:t>No</a:t>
                      </a:r>
                    </a:p>
                  </a:txBody>
                  <a:tcPr anchor="ctr"/>
                </a:tc>
                <a:tc>
                  <a:txBody>
                    <a:bodyPr/>
                    <a:lstStyle/>
                    <a:p>
                      <a:pPr algn="ctr"/>
                      <a:r>
                        <a:rPr lang="en-US" dirty="0"/>
                        <a:t>No</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Yes</a:t>
                      </a:r>
                    </a:p>
                  </a:txBody>
                  <a:tcPr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dirty="0"/>
                        <a:t>Yes</a:t>
                      </a:r>
                    </a:p>
                  </a:txBody>
                  <a:tcPr anchor="ctr"/>
                </a:tc>
                <a:extLst>
                  <a:ext uri="{0D108BD9-81ED-4DB2-BD59-A6C34878D82A}">
                    <a16:rowId xmlns:a16="http://schemas.microsoft.com/office/drawing/2014/main" val="10003"/>
                  </a:ext>
                </a:extLst>
              </a:tr>
            </a:tbl>
          </a:graphicData>
        </a:graphic>
      </p:graphicFrame>
      <p:sp>
        <p:nvSpPr>
          <p:cNvPr id="144" name="Left-Right Arrow 143"/>
          <p:cNvSpPr/>
          <p:nvPr/>
        </p:nvSpPr>
        <p:spPr bwMode="auto">
          <a:xfrm>
            <a:off x="7515225" y="2469338"/>
            <a:ext cx="4600698" cy="571690"/>
          </a:xfrm>
          <a:prstGeom prst="leftRightArrow">
            <a:avLst>
              <a:gd name="adj1" fmla="val 50000"/>
              <a:gd name="adj2" fmla="val 66321"/>
            </a:avLst>
          </a:prstGeom>
          <a:gradFill flip="none" rotWithShape="1">
            <a:gsLst>
              <a:gs pos="39000">
                <a:srgbClr val="4AD7FF"/>
              </a:gs>
              <a:gs pos="22000">
                <a:schemeClr val="accent4">
                  <a:lumMod val="20000"/>
                  <a:lumOff val="80000"/>
                </a:schemeClr>
              </a:gs>
              <a:gs pos="45000">
                <a:schemeClr val="accent4">
                  <a:lumMod val="95000"/>
                  <a:lumOff val="5000"/>
                </a:schemeClr>
              </a:gs>
              <a:gs pos="100000">
                <a:schemeClr val="accent4">
                  <a:lumMod val="60000"/>
                </a:schemeClr>
              </a:gs>
            </a:gsLst>
            <a:path path="circle">
              <a:fillToRect l="100000" t="100000"/>
            </a:path>
            <a:tileRect r="-100000" b="-10000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27432" rIns="45720" bIns="4572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Fastest			</a:t>
            </a:r>
            <a:r>
              <a:rPr lang="en-US" sz="2000" dirty="0">
                <a:solidFill>
                  <a:schemeClr val="accent6">
                    <a:lumMod val="50000"/>
                  </a:schemeClr>
                </a:solidFill>
                <a:ea typeface="Segoe UI" pitchFamily="34" charset="0"/>
                <a:cs typeface="Segoe UI" pitchFamily="34" charset="0"/>
              </a:rPr>
              <a:t>Slowest</a:t>
            </a:r>
          </a:p>
        </p:txBody>
      </p:sp>
      <p:sp>
        <p:nvSpPr>
          <p:cNvPr id="3" name="TextBox 2"/>
          <p:cNvSpPr txBox="1"/>
          <p:nvPr/>
        </p:nvSpPr>
        <p:spPr>
          <a:xfrm>
            <a:off x="685800" y="5762625"/>
            <a:ext cx="10572750"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 With SSIS Azure Feature Pack June 2017 or newer</a:t>
            </a:r>
          </a:p>
          <a:p>
            <a:pPr>
              <a:lnSpc>
                <a:spcPct val="90000"/>
              </a:lnSpc>
              <a:spcAft>
                <a:spcPts val="600"/>
              </a:spcAft>
            </a:pPr>
            <a:r>
              <a:rPr lang="en-US" sz="2400" dirty="0">
                <a:gradFill>
                  <a:gsLst>
                    <a:gs pos="2917">
                      <a:schemeClr val="tx1"/>
                    </a:gs>
                    <a:gs pos="30000">
                      <a:schemeClr val="tx1"/>
                    </a:gs>
                  </a:gsLst>
                  <a:lin ang="5400000" scaled="0"/>
                </a:gradFill>
              </a:rPr>
              <a:t>** Not a good idea</a:t>
            </a:r>
          </a:p>
        </p:txBody>
      </p:sp>
    </p:spTree>
    <p:extLst>
      <p:ext uri="{BB962C8B-B14F-4D97-AF65-F5344CB8AC3E}">
        <p14:creationId xmlns:p14="http://schemas.microsoft.com/office/powerpoint/2010/main" val="1466614830"/>
      </p:ext>
    </p:extLst>
  </p:cSld>
  <p:clrMapOvr>
    <a:masterClrMapping/>
  </p:clrMapOvr>
</p:sld>
</file>

<file path=ppt/theme/theme1.xml><?xml version="1.0" encoding="utf-8"?>
<a:theme xmlns:a="http://schemas.openxmlformats.org/drawingml/2006/main" name="5-50173_Microsoft_Ready_Light_Template">
  <a:themeElements>
    <a:clrScheme name="Custom 1">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4DB0FF"/>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2.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A584695755FE764EB25B07353E74077C00D779C3CEF1177A4F8B41F96DF87A1F66" ma:contentTypeVersion="29" ma:contentTypeDescription="" ma:contentTypeScope="" ma:versionID="bc0165f08afb8fb58dc89969b329b48b">
  <xsd:schema xmlns:xsd="http://www.w3.org/2001/XMLSchema" xmlns:xs="http://www.w3.org/2001/XMLSchema" xmlns:p="http://schemas.microsoft.com/office/2006/metadata/properties" xmlns:ns1="http://schemas.microsoft.com/sharepoint/v3" xmlns:ns2="04e01bb1-6d80-42e9-ae53-416b1e8aa845" xmlns:ns3="230e9df3-be65-4c73-a93b-d1236ebd677e" xmlns:ns5="e889e55c-35cf-43c7-aaf4-cf2500919dd8" targetNamespace="http://schemas.microsoft.com/office/2006/metadata/properties" ma:root="true" ma:fieldsID="1871bda11c5b84277cb29a8dbd7968a9" ns1:_="" ns2:_="" ns3:_="" ns5:_="">
    <xsd:import namespace="http://schemas.microsoft.com/sharepoint/v3"/>
    <xsd:import namespace="04e01bb1-6d80-42e9-ae53-416b1e8aa845"/>
    <xsd:import namespace="230e9df3-be65-4c73-a93b-d1236ebd677e"/>
    <xsd:import namespace="e889e55c-35cf-43c7-aaf4-cf2500919dd8"/>
    <xsd:element name="properties">
      <xsd:complexType>
        <xsd:sequence>
          <xsd:element name="documentManagement">
            <xsd:complexType>
              <xsd:all>
                <xsd:element ref="ns2:e349cd3f156b4e7d8653c9cd4f2d8fb4" minOccurs="0"/>
                <xsd:element ref="ns3:TaxCatchAll" minOccurs="0"/>
                <xsd:element ref="ns3:TaxCatchAllLabel" minOccurs="0"/>
                <xsd:element ref="ns2:g60601ae6c3e4c409eb6a70077dda16d" minOccurs="0"/>
                <xsd:element ref="ns2:l61c8586195b4657a1f710a539f9bc3a"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e6bd9c8ce3ed4fe68161c78952f36fbc" minOccurs="0"/>
                <xsd:element ref="ns2:c2f1b796fca04ddbb48af271e99c8750" minOccurs="0"/>
                <xsd:element ref="ns2:Session_x0020_Code" minOccurs="0"/>
                <xsd:element ref="ns2:MS_x0020_Content_x0020_Owner" minOccurs="0"/>
                <xsd:element ref="ns2:a645af38eebb4a1ea4744f163c56ea26" minOccurs="0"/>
                <xsd:element ref="ns2:fb4e50409e3b4517bb965b3c7125e15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5:_x0062_bc8" minOccurs="0"/>
                <xsd:element ref="ns2:LastSharedByUser" minOccurs="0"/>
                <xsd:element ref="ns2:LastSharedByTime" minOccurs="0"/>
                <xsd:element ref="ns5:MediaServiceMetadata" minOccurs="0"/>
                <xsd:element ref="ns5:MediaServiceFast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4" nillable="true" ma:displayName="Unified Compliance Policy Properties" ma:description="" ma:hidden="true" ma:internalName="_ip_UnifiedCompliancePolicyProperties">
      <xsd:simpleType>
        <xsd:restriction base="dms:Note"/>
      </xsd:simpleType>
    </xsd:element>
    <xsd:element name="_ip_UnifiedCompliancePolicyUIAction" ma:index="4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e01bb1-6d80-42e9-ae53-416b1e8aa845" elementFormDefault="qualified">
    <xsd:import namespace="http://schemas.microsoft.com/office/2006/documentManagement/types"/>
    <xsd:import namespace="http://schemas.microsoft.com/office/infopath/2007/PartnerControls"/>
    <xsd:element name="e349cd3f156b4e7d8653c9cd4f2d8fb4" ma:index="8" nillable="true" ma:taxonomy="true" ma:internalName="e349cd3f156b4e7d8653c9cd4f2d8fb4" ma:taxonomyFieldName="Event_x0020_Name" ma:displayName="Event Name" ma:default="" ma:fieldId="{e349cd3f-156b-4e7d-8653-c9cd4f2d8fb4}"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g60601ae6c3e4c409eb6a70077dda16d" ma:index="12" nillable="true" ma:taxonomy="true" ma:internalName="g60601ae6c3e4c409eb6a70077dda16d" ma:taxonomyFieldName="Event_x0020_Location" ma:displayName="Event Location" ma:default="" ma:fieldId="{060601ae-6c3e-4c40-9eb6-a70077dda16d}"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l61c8586195b4657a1f710a539f9bc3a" ma:index="14" nillable="true" ma:taxonomy="true" ma:internalName="l61c8586195b4657a1f710a539f9bc3a" ma:taxonomyFieldName="Event_x0020_Venue" ma:displayName="Event Venue" ma:default="" ma:fieldId="{561c8586-195b-4657-a1f7-10a539f9bc3a}"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e6bd9c8ce3ed4fe68161c78952f36fbc" ma:index="21" nillable="true" ma:taxonomy="true" ma:internalName="e6bd9c8ce3ed4fe68161c78952f36fbc" ma:taxonomyFieldName="Product" ma:displayName="Product" ma:default="" ma:fieldId="{e6bd9c8c-e3ed-4fe6-8161-c78952f36fb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2f1b796fca04ddbb48af271e99c8750" ma:index="23" nillable="true" ma:taxonomy="true" ma:internalName="c2f1b796fca04ddbb48af271e99c8750" ma:taxonomyFieldName="Campaign" ma:displayName="Campaign" ma:default="" ma:fieldId="{c2f1b796-fca0-4ddb-b48a-f271e99c875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645af38eebb4a1ea4744f163c56ea26" ma:index="27" nillable="true" ma:taxonomy="true" ma:internalName="a645af38eebb4a1ea4744f163c56ea26" ma:taxonomyFieldName="Track" ma:displayName="Track" ma:default="" ma:fieldId="{a645af38-eebb-4a1e-a474-4f163c56ea26}" ma:sspId="e385fb40-52d4-4fae-9c5b-3e8ff8a5878e" ma:termSetId="c41d04fa-0c93-454c-bbda-19a0dbc9ce57" ma:anchorId="00000000-0000-0000-0000-000000000000" ma:open="true" ma:isKeyword="false">
      <xsd:complexType>
        <xsd:sequence>
          <xsd:element ref="pc:Terms" minOccurs="0" maxOccurs="1"/>
        </xsd:sequence>
      </xsd:complexType>
    </xsd:element>
    <xsd:element name="fb4e50409e3b4517bb965b3c7125e153" ma:index="29" nillable="true" ma:taxonomy="true" ma:internalName="fb4e50409e3b4517bb965b3c7125e153" ma:taxonomyFieldName="Audience1" ma:displayName="Audience" ma:default="" ma:fieldId="{fb4e5040-9e3b-4517-bb96-5b3c7125e15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40" nillable="true" ma:displayName="Last Shared By User" ma:description="" ma:hidden="true" ma:internalName="LastSharedByUser" ma:readOnly="true">
      <xsd:simpleType>
        <xsd:restriction base="dms:Note"/>
      </xsd:simpleType>
    </xsd:element>
    <xsd:element name="LastSharedByTime" ma:index="4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508df36-a784-4474-b4a6-3a99ee8c8b37}" ma:internalName="TaxCatchAll" ma:showField="CatchAllData"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508df36-a784-4474-b4a6-3a99ee8c8b37}" ma:internalName="TaxCatchAllLabel" ma:readOnly="true" ma:showField="CatchAllDataLabel" ma:web="04e01bb1-6d80-42e9-ae53-416b1e8aa845">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889e55c-35cf-43c7-aaf4-cf2500919dd8" elementFormDefault="qualified">
    <xsd:import namespace="http://schemas.microsoft.com/office/2006/documentManagement/types"/>
    <xsd:import namespace="http://schemas.microsoft.com/office/infopath/2007/PartnerControls"/>
    <xsd:element name="_x0062_bc8" ma:index="39" nillable="true" ma:displayName="Person or Group" ma:list="UserInfo" ma:internalName="_x0062_bc8">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42" nillable="true" ma:displayName="MediaServiceMetadata" ma:description="" ma:hidden="true" ma:internalName="MediaServiceMetadata" ma:readOnly="true">
      <xsd:simpleType>
        <xsd:restriction base="dms:Note"/>
      </xsd:simpleType>
    </xsd:element>
    <xsd:element name="MediaServiceFastMetadata" ma:index="4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ssion_x0020_Code xmlns="04e01bb1-6d80-42e9-ae53-416b1e8aa845" xsi:nil="true"/>
    <LikesCount xmlns="http://schemas.microsoft.com/sharepoint/v3" xsi:nil="true"/>
    <_x0062_bc8 xmlns="e889e55c-35cf-43c7-aaf4-cf2500919dd8">
      <UserInfo>
        <DisplayName/>
        <AccountId xsi:nil="true"/>
        <AccountType/>
      </UserInfo>
    </_x0062_bc8>
    <External_x0020_Speaker xmlns="04e01bb1-6d80-42e9-ae53-416b1e8aa845" xsi:nil="true"/>
    <fb4e50409e3b4517bb965b3c7125e153 xmlns="04e01bb1-6d80-42e9-ae53-416b1e8aa845">
      <Terms xmlns="http://schemas.microsoft.com/office/infopath/2007/PartnerControls"/>
    </fb4e50409e3b4517bb965b3c7125e153>
    <MS_x0020_Content_x0020_Owner xmlns="04e01bb1-6d80-42e9-ae53-416b1e8aa845">
      <UserInfo>
        <DisplayName/>
        <AccountId xsi:nil="true"/>
        <AccountType/>
      </UserInfo>
    </MS_x0020_Content_x0020_Owner>
    <l61c8586195b4657a1f710a539f9bc3a xmlns="04e01bb1-6d80-42e9-ae53-416b1e8aa845">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l61c8586195b4657a1f710a539f9bc3a>
    <a645af38eebb4a1ea4744f163c56ea26 xmlns="04e01bb1-6d80-42e9-ae53-416b1e8aa845">
      <Terms xmlns="http://schemas.microsoft.com/office/infopath/2007/PartnerControls"/>
    </a645af38eebb4a1ea4744f163c56ea26>
    <g60601ae6c3e4c409eb6a70077dda16d xmlns="04e01bb1-6d80-42e9-ae53-416b1e8aa845">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g60601ae6c3e4c409eb6a70077dda16d>
    <e6bd9c8ce3ed4fe68161c78952f36fbc xmlns="04e01bb1-6d80-42e9-ae53-416b1e8aa845">
      <Terms xmlns="http://schemas.microsoft.com/office/infopath/2007/PartnerControls"/>
    </e6bd9c8ce3ed4fe68161c78952f36fbc>
    <MS_x0020_Speaker xmlns="04e01bb1-6d80-42e9-ae53-416b1e8aa845">
      <UserInfo>
        <DisplayName/>
        <AccountId xsi:nil="true"/>
        <AccountType/>
      </UserInfo>
    </MS_x0020_Speaker>
    <Presentation_x0020_Date xmlns="04e01bb1-6d80-42e9-ae53-416b1e8aa845" xsi:nil="true"/>
    <Event_x0020_Start_x0020_Date xmlns="04e01bb1-6d80-42e9-ae53-416b1e8aa845">2018-01-30T00:00:00+00:00</Event_x0020_Start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e349cd3f156b4e7d8653c9cd4f2d8fb4 xmlns="04e01bb1-6d80-42e9-ae53-416b1e8aa845">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e349cd3f156b4e7d8653c9cd4f2d8fb4>
    <TaxCatchAll xmlns="230e9df3-be65-4c73-a93b-d1236ebd677e">
      <Value>83</Value>
      <Value>79</Value>
      <Value>15</Value>
      <Value>14</Value>
    </TaxCatchAll>
    <Event_x0020_End_x0020_Date xmlns="04e01bb1-6d80-42e9-ae53-416b1e8aa845">2018-02-03T00:00:00+00:00</Event_x0020_End_x0020_Date>
    <c2f1b796fca04ddbb48af271e99c8750 xmlns="04e01bb1-6d80-42e9-ae53-416b1e8aa845">
      <Terms xmlns="http://schemas.microsoft.com/office/infopath/2007/PartnerControls"/>
    </c2f1b796fca04ddbb48af271e99c8750>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EE43794-DC42-4A46-A5FD-29B191DBC2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e01bb1-6d80-42e9-ae53-416b1e8aa845"/>
    <ds:schemaRef ds:uri="230e9df3-be65-4c73-a93b-d1236ebd677e"/>
    <ds:schemaRef ds:uri="e889e55c-35cf-43c7-aaf4-cf2500919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889e55c-35cf-43c7-aaf4-cf2500919dd8"/>
    <ds:schemaRef ds:uri="04e01bb1-6d80-42e9-ae53-416b1e8aa845"/>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Microsoft_Ready_Winter_Template_16x9 (1)</Template>
  <TotalTime>3865</TotalTime>
  <Words>3245</Words>
  <Application>Microsoft Office PowerPoint</Application>
  <PresentationFormat>Custom</PresentationFormat>
  <Paragraphs>519</Paragraphs>
  <Slides>38</Slides>
  <Notes>38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38</vt:i4>
      </vt:variant>
    </vt:vector>
  </HeadingPairs>
  <TitlesOfParts>
    <vt:vector size="52" baseType="lpstr">
      <vt:lpstr>Arial</vt:lpstr>
      <vt:lpstr>Calibri</vt:lpstr>
      <vt:lpstr>Consolas</vt:lpstr>
      <vt:lpstr>Courier New</vt:lpstr>
      <vt:lpstr>Segoe</vt:lpstr>
      <vt:lpstr>Segoe UI</vt:lpstr>
      <vt:lpstr>Segoe UI Light</vt:lpstr>
      <vt:lpstr>Segoe UI Semibold</vt:lpstr>
      <vt:lpstr>Segoe UI Semilight</vt:lpstr>
      <vt:lpstr>Segoe WP Semibold</vt:lpstr>
      <vt:lpstr>Wingdings</vt:lpstr>
      <vt:lpstr>Wingdings 2</vt:lpstr>
      <vt:lpstr>5-50173_Microsoft_Ready_Light_Template</vt:lpstr>
      <vt:lpstr>5-50173_Microsoft_Ready_Dark_Template</vt:lpstr>
      <vt:lpstr>Azure SQL Data Warehouse – Key Performance Practices</vt:lpstr>
      <vt:lpstr>Before we begin</vt:lpstr>
      <vt:lpstr>Architecture overview – reminder </vt:lpstr>
      <vt:lpstr>Cloud: Separated Compute and Storage</vt:lpstr>
      <vt:lpstr>Cloud: Separated Compute and Storage</vt:lpstr>
      <vt:lpstr>Why was that important?</vt:lpstr>
      <vt:lpstr>Loading data</vt:lpstr>
      <vt:lpstr>Data Loading Recommendations</vt:lpstr>
      <vt:lpstr>Data Loading Options</vt:lpstr>
      <vt:lpstr>PolyBase characteristics</vt:lpstr>
      <vt:lpstr>Parallel load with Polybase</vt:lpstr>
      <vt:lpstr>Schema Design</vt:lpstr>
      <vt:lpstr>Table Distribution Options</vt:lpstr>
      <vt:lpstr>Selecting a Distribution Method</vt:lpstr>
      <vt:lpstr>Dimension Table</vt:lpstr>
      <vt:lpstr>Data Movement</vt:lpstr>
      <vt:lpstr>Optimizing with Indexes</vt:lpstr>
      <vt:lpstr>Statistics</vt:lpstr>
      <vt:lpstr>Partitioning</vt:lpstr>
      <vt:lpstr>Row Store &amp; Column Store</vt:lpstr>
      <vt:lpstr>Row Store &amp; Column Store &amp; Partitioning</vt:lpstr>
      <vt:lpstr>Row Store &amp; Column Store &amp; Partitioning</vt:lpstr>
      <vt:lpstr>Querying</vt:lpstr>
      <vt:lpstr>Key best practices</vt:lpstr>
      <vt:lpstr>Understanding customer’s workload</vt:lpstr>
      <vt:lpstr>Query Lifecycle</vt:lpstr>
      <vt:lpstr>Concurrency Slots</vt:lpstr>
      <vt:lpstr>Understanding a Distributed SQL (DSQL) Plan</vt:lpstr>
      <vt:lpstr>Questions to ask when looking at DSQL plan</vt:lpstr>
      <vt:lpstr>Example: Most Optimal plan</vt:lpstr>
      <vt:lpstr>Example: Less optimal</vt:lpstr>
      <vt:lpstr>Common Data Movement Types</vt:lpstr>
      <vt:lpstr>Query Performance Recommendations</vt:lpstr>
      <vt:lpstr>SQLCAT Performance primitives</vt:lpstr>
      <vt:lpstr>Summary</vt:lpstr>
      <vt:lpstr>Good performance basics</vt:lpstr>
      <vt:lpstr>Resources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Joe Yong</dc:creator>
  <cp:keywords>Microsoft Ready</cp:keywords>
  <cp:lastModifiedBy>Casey Karst</cp:lastModifiedBy>
  <cp:revision>31</cp:revision>
  <dcterms:created xsi:type="dcterms:W3CDTF">2018-01-29T00:20:17Z</dcterms:created>
  <dcterms:modified xsi:type="dcterms:W3CDTF">2018-02-26T13:03:54Z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0x010100A584695755FE764EB25B07353E74077C00D779C3CEF1177A4F8B41F96DF87A1F66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15;#Washington State Convention and Trade Center|2ebf141d-f871-4cc9-bf08-f87f112ab464</vt:lpwstr>
  </property>
  <property fmtid="{D5CDD505-2E9C-101B-9397-08002B2CF9AE}" pid="7" name="Track">
    <vt:lpwstr/>
  </property>
  <property fmtid="{D5CDD505-2E9C-101B-9397-08002B2CF9AE}" pid="8" name="Event Location">
    <vt:lpwstr>14;#Seattle|54f46ed2-c77e-4a59-b182-a4171fdb0d11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79;#Microsoft Ready|3ca26e5f-dc1b-4496-bbb3-9dc6901a235f</vt:lpwstr>
  </property>
  <property fmtid="{D5CDD505-2E9C-101B-9397-08002B2CF9AE}" pid="12" name="Audience1">
    <vt:lpwstr/>
  </property>
  <property fmtid="{D5CDD505-2E9C-101B-9397-08002B2CF9AE}" pid="13" name="Event Name">
    <vt:lpwstr>83;#Microsoft Ready|3ca26e5f-dc1b-4496-bbb3-9dc6901a235f</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v-pmines@microsoft.com</vt:lpwstr>
  </property>
  <property fmtid="{D5CDD505-2E9C-101B-9397-08002B2CF9AE}" pid="17" name="MSIP_Label_f42aa342-8706-4288-bd11-ebb85995028c_SetDate">
    <vt:lpwstr>2017-11-13T23:28:00.1113045Z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