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197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72C12EB-9625-42CB-B3E4-D1CBF2C2B3EF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DC2E8D2-0857-487B-B4C1-07922726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E8D2-0857-487B-B4C1-07922726B70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1E6BB-2A56-4A9D-8D3A-B5A873FC9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53" y="4694237"/>
            <a:ext cx="4776368" cy="31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B826-F627-42B8-AFBA-D40214DFF84E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3CD8-F2A8-437E-905A-05E417BCF541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8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C9DB2-8C4C-4D3D-9ECF-7D0310808C02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160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209D-D46B-4DEB-9BF3-A1FC99589C86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762B-4E11-43F3-8222-878BD499A7E8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031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FDAC-6283-4C09-A6F9-57B70DA38F85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51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2C0-4450-4B20-8E8F-B13F5E1B37F7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0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533-DFCB-4AD8-A76C-DE47E6597977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5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FE72-6B5A-4FAB-B405-239755C335BE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8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3451-E53F-4231-8224-05DD8DDECAC3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2CD-3551-463E-8672-FBBA852DEA7B}" type="datetime1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A7A4-48F0-4EC0-9AB0-BE793BAB614E}" type="datetime1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2A6-52EF-4B51-9578-0EF2F5D5E491}" type="datetime1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3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769-814B-46A5-9914-1231089660B4}" type="datetime1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5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80D4-E575-4F1F-B8D0-D0FAEA999BB2}" type="datetime1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4F49-70A7-4E0C-BE72-1C3668AE09BB}" type="datetime1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2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F5550-C259-44E3-BC38-6C2CA2283BD1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6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.yale.edu/~shiller/data.htm" TargetMode="External"/><Relationship Id="rId2" Type="http://schemas.openxmlformats.org/officeDocument/2006/relationships/hyperlink" Target="https://stats.oecd.org/Index.aspx?DataSetCode=POP_PRO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4050-0E29-4C9D-A4B0-7CC177132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6871"/>
            <a:ext cx="7766936" cy="2072746"/>
          </a:xfrm>
        </p:spPr>
        <p:txBody>
          <a:bodyPr/>
          <a:lstStyle/>
          <a:p>
            <a:r>
              <a:rPr lang="en-US" sz="4400" dirty="0"/>
              <a:t>Predicting Stock Market Prices from Population Age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69A56-9F04-4A26-A1F2-D0852F6CF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“The H.A.V.E. Nots”: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Adrienne Smith, Harrison Fowler, </a:t>
            </a:r>
            <a:r>
              <a:rPr lang="en-US" dirty="0" err="1">
                <a:solidFill>
                  <a:schemeClr val="tx1"/>
                </a:solidFill>
              </a:rPr>
              <a:t>Vwerosuo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Uzezi</a:t>
            </a:r>
            <a:r>
              <a:rPr lang="en-US" dirty="0">
                <a:solidFill>
                  <a:schemeClr val="tx1"/>
                </a:solidFill>
              </a:rPr>
              <a:t>, Eric Cooney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2E8F5-D036-44EF-BD3B-5FE17F368B1D}"/>
              </a:ext>
            </a:extLst>
          </p:cNvPr>
          <p:cNvSpPr txBox="1"/>
          <p:nvPr/>
        </p:nvSpPr>
        <p:spPr>
          <a:xfrm>
            <a:off x="4624122" y="5617426"/>
            <a:ext cx="1471878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28 July 2018</a:t>
            </a:r>
          </a:p>
        </p:txBody>
      </p:sp>
    </p:spTree>
    <p:extLst>
      <p:ext uri="{BB962C8B-B14F-4D97-AF65-F5344CB8AC3E}">
        <p14:creationId xmlns:p14="http://schemas.microsoft.com/office/powerpoint/2010/main" val="428810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8F43AF-B2BF-4DB3-9AE8-A6014AA1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10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27CD4-A53F-46CD-917B-A1008F300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6" y="1134190"/>
            <a:ext cx="5487650" cy="365843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76B5C5-FCD2-4B99-AFF2-3F9888C6A11F}"/>
              </a:ext>
            </a:extLst>
          </p:cNvPr>
          <p:cNvSpPr txBox="1">
            <a:spLocks/>
          </p:cNvSpPr>
          <p:nvPr/>
        </p:nvSpPr>
        <p:spPr>
          <a:xfrm>
            <a:off x="377710" y="4645681"/>
            <a:ext cx="9632051" cy="198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Separated data to training &amp; test data (85% / 15%)…performed a random selection of data not just ‘last 15%’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linear regression model and fit to test data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Develop a polynomial regression model and fit to test data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Assessed the predictive capabilities of these models (relative to test data)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Applied the model to the future M/O data (originally obtained from OECD) to derive the above P/E projection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Model needs further analysis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7153AE-F212-4449-AF2B-773D96F4F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51334"/>
              </p:ext>
            </p:extLst>
          </p:nvPr>
        </p:nvGraphicFramePr>
        <p:xfrm>
          <a:off x="6342432" y="3249038"/>
          <a:ext cx="2575595" cy="888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333">
                  <a:extLst>
                    <a:ext uri="{9D8B030D-6E8A-4147-A177-3AD203B41FA5}">
                      <a16:colId xmlns:a16="http://schemas.microsoft.com/office/drawing/2014/main" val="3302001843"/>
                    </a:ext>
                  </a:extLst>
                </a:gridCol>
                <a:gridCol w="890929">
                  <a:extLst>
                    <a:ext uri="{9D8B030D-6E8A-4147-A177-3AD203B41FA5}">
                      <a16:colId xmlns:a16="http://schemas.microsoft.com/office/drawing/2014/main" val="4033119820"/>
                    </a:ext>
                  </a:extLst>
                </a:gridCol>
                <a:gridCol w="842333">
                  <a:extLst>
                    <a:ext uri="{9D8B030D-6E8A-4147-A177-3AD203B41FA5}">
                      <a16:colId xmlns:a16="http://schemas.microsoft.com/office/drawing/2014/main" val="2136312269"/>
                    </a:ext>
                  </a:extLst>
                </a:gridCol>
              </a:tblGrid>
              <a:tr h="4299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Linear Regr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Poly. Regr.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424919"/>
                  </a:ext>
                </a:extLst>
              </a:tr>
              <a:tr h="229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668304"/>
                  </a:ext>
                </a:extLst>
              </a:tr>
              <a:tr h="229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R-squared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25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32E0-A918-45BD-B17F-5B4D0CE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585"/>
            <a:ext cx="8596668" cy="5119130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Our project is designed to explore a possible correlation between the age demographic of the US population (e.g. the baby-boomer generation) and US equity prices (S&amp;P 500).  Specifically, we will examine equity prices as reflected in the S&amp;P 500 P/E ratios and a ratio of ‘Middle’ / ‘Older’ people in the US population from 1950 – 2017.  ‘Middle’ being between 40-49 and ‘Older’ being between 60-69 </a:t>
            </a:r>
            <a:r>
              <a:rPr lang="en-US" dirty="0" err="1"/>
              <a:t>yrs</a:t>
            </a:r>
            <a:r>
              <a:rPr lang="en-US" dirty="0"/>
              <a:t> old.</a:t>
            </a:r>
          </a:p>
          <a:p>
            <a:pPr>
              <a:spcAft>
                <a:spcPts val="600"/>
              </a:spcAft>
            </a:pPr>
            <a:r>
              <a:rPr lang="en-US" dirty="0"/>
              <a:t>Our hypothesis suggests a correlation between M/O and P/E such that:</a:t>
            </a:r>
          </a:p>
          <a:p>
            <a:pPr lvl="1">
              <a:spcAft>
                <a:spcPts val="600"/>
              </a:spcAft>
              <a:buSzPct val="120000"/>
              <a:buFont typeface="Trebuchet MS" panose="020B0603020202020204" pitchFamily="34" charset="0"/>
              <a:buChar char="-"/>
            </a:pPr>
            <a:r>
              <a:rPr lang="en-US" dirty="0"/>
              <a:t>Equity prices will tend to rise as the M/O ratio increases as the ‘M’ group accumulates assets during high-earning years (i.e. 40-49)</a:t>
            </a:r>
          </a:p>
          <a:p>
            <a:pPr lvl="1">
              <a:spcAft>
                <a:spcPts val="600"/>
              </a:spcAft>
              <a:buSzPct val="120000"/>
              <a:buFont typeface="Trebuchet MS" panose="020B0603020202020204" pitchFamily="34" charset="0"/>
              <a:buChar char="-"/>
            </a:pPr>
            <a:r>
              <a:rPr lang="en-US" dirty="0"/>
              <a:t>Equity prices will tend to fall as the M/O ratio decreases as the ‘O’ group sells assets during retirement years (i.e. 60-69)  </a:t>
            </a:r>
          </a:p>
          <a:p>
            <a:pPr>
              <a:spcAft>
                <a:spcPts val="600"/>
              </a:spcAft>
            </a:pPr>
            <a:r>
              <a:rPr lang="en-US" dirty="0"/>
              <a:t>Null Hypothesis: There is no statistically significant correlation between the changing US age demographic (M/O) and US equity prices (P/E)  </a:t>
            </a:r>
          </a:p>
          <a:p>
            <a:pPr>
              <a:spcAft>
                <a:spcPts val="600"/>
              </a:spcAft>
            </a:pPr>
            <a:r>
              <a:rPr lang="en-US" dirty="0"/>
              <a:t>We will then develop a model to predict future US equity prices based on the projection of age demographic for the US population (2018 – 2060)</a:t>
            </a:r>
          </a:p>
          <a:p>
            <a:pPr>
              <a:spcAft>
                <a:spcPts val="600"/>
              </a:spcAft>
            </a:pPr>
            <a:r>
              <a:rPr lang="en-US" dirty="0"/>
              <a:t>Data for the US Population was sourced from the OECD (1950 – 2060) (</a:t>
            </a:r>
            <a:r>
              <a:rPr lang="en-US" dirty="0">
                <a:hlinkClick r:id="rId2"/>
              </a:rPr>
              <a:t>https://stats.oecd.org/Index.aspx?DataSetCode=POP_PROJ</a:t>
            </a:r>
            <a:r>
              <a:rPr lang="en-US" dirty="0"/>
              <a:t>) </a:t>
            </a:r>
          </a:p>
          <a:p>
            <a:pPr>
              <a:spcAft>
                <a:spcPts val="600"/>
              </a:spcAft>
            </a:pPr>
            <a:r>
              <a:rPr lang="en-US" dirty="0"/>
              <a:t>Data for the S&amp;P 500 P/E Ratios was sourced from Yale University (1950 – 2017): (</a:t>
            </a:r>
            <a:r>
              <a:rPr lang="en-US" dirty="0">
                <a:hlinkClick r:id="rId3"/>
              </a:rPr>
              <a:t>http://www.econ.yale.edu/~shiller/data.htm</a:t>
            </a:r>
            <a:r>
              <a:rPr lang="en-US" dirty="0"/>
              <a:t> 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65315-BCD9-46B4-9B83-339210A7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33194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2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7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32E0-A918-45BD-B17F-5B4D0CE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1427585"/>
            <a:ext cx="3939821" cy="373780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the population as a whole is growing (same y-axis), you can see the 'wave' of the boomer generation aging across # these charts. 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Baby-boom generation (1946-1964)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65315-BCD9-46B4-9B83-339210A7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z="1100" b="1" smtClean="0"/>
              <a:t>3</a:t>
            </a:fld>
            <a:endParaRPr lang="en-US" sz="11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8E810-E23A-4AB0-9F97-674F34ADD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05" y="-436772"/>
            <a:ext cx="5137536" cy="7706304"/>
          </a:xfrm>
          <a:prstGeom prst="rect">
            <a:avLst/>
          </a:prstGeom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74DD4FC-2957-4F78-8738-90BD3DA41BEA}"/>
              </a:ext>
            </a:extLst>
          </p:cNvPr>
          <p:cNvSpPr txBox="1">
            <a:spLocks/>
          </p:cNvSpPr>
          <p:nvPr/>
        </p:nvSpPr>
        <p:spPr>
          <a:xfrm>
            <a:off x="10973950" y="63234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pPr/>
              <a:t>3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2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640CB4-C16A-4C6B-8A9E-57B329B90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" y="1245615"/>
            <a:ext cx="4923524" cy="3282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4A127-C0F9-4CA8-8134-280D226C8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13" y="1245615"/>
            <a:ext cx="4923524" cy="328234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DA5A1E0-15E8-4343-853D-30510107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4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38" y="609600"/>
            <a:ext cx="10344630" cy="1320800"/>
          </a:xfrm>
        </p:spPr>
        <p:txBody>
          <a:bodyPr/>
          <a:lstStyle/>
          <a:p>
            <a:r>
              <a:rPr lang="en-US" dirty="0"/>
              <a:t>Data Analysis – U.S. Age Demographic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F96A94C-B74F-4CAC-9C84-DDE01E040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1" y="4727993"/>
            <a:ext cx="9021492" cy="19827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historical actuals and projected U.S. population age demographic from 1950 – 2060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the ‘bulge’ as the baby-boom generation ages beyond 2000 as reflected in the green columns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1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32E0-A918-45BD-B17F-5B4D0CE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2" y="4315041"/>
            <a:ext cx="4080884" cy="198277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P/E Ratio S&amp;P 500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Ranges from 7.0 to 59.0 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Distinct macro bubbles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outliers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14D4DE4-630D-40DB-8FC1-9267ED64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5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526D43-0EC3-41E0-8832-83AA06D9B13E}"/>
              </a:ext>
            </a:extLst>
          </p:cNvPr>
          <p:cNvGrpSpPr/>
          <p:nvPr/>
        </p:nvGrpSpPr>
        <p:grpSpPr>
          <a:xfrm>
            <a:off x="4936756" y="1101761"/>
            <a:ext cx="4613082" cy="3143765"/>
            <a:chOff x="4936756" y="1268905"/>
            <a:chExt cx="4613082" cy="31437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190874-3F0B-4147-84AD-030E7C72A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94" r="7445" b="10044"/>
            <a:stretch/>
          </p:blipFill>
          <p:spPr>
            <a:xfrm>
              <a:off x="4936756" y="1268905"/>
              <a:ext cx="4613082" cy="2894519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C7E0F48-0D8E-44FD-803B-492179250A31}"/>
                </a:ext>
              </a:extLst>
            </p:cNvPr>
            <p:cNvGrpSpPr/>
            <p:nvPr/>
          </p:nvGrpSpPr>
          <p:grpSpPr>
            <a:xfrm>
              <a:off x="5228563" y="4158754"/>
              <a:ext cx="3669620" cy="253916"/>
              <a:chOff x="405822" y="4158754"/>
              <a:chExt cx="3669620" cy="25391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40825D9-DD3C-4BF7-B9B1-E5CFEAA3F193}"/>
                  </a:ext>
                </a:extLst>
              </p:cNvPr>
              <p:cNvSpPr txBox="1"/>
              <p:nvPr/>
            </p:nvSpPr>
            <p:spPr>
              <a:xfrm rot="19671116">
                <a:off x="4058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1950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EFB8E1F-DB50-4EC8-8CE0-EDCA6E621D92}"/>
                  </a:ext>
                </a:extLst>
              </p:cNvPr>
              <p:cNvSpPr txBox="1"/>
              <p:nvPr/>
            </p:nvSpPr>
            <p:spPr>
              <a:xfrm rot="19671116">
                <a:off x="9351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1960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5A4C1B-C569-4C17-BE0E-36E3F5DCA02E}"/>
                  </a:ext>
                </a:extLst>
              </p:cNvPr>
              <p:cNvSpPr txBox="1"/>
              <p:nvPr/>
            </p:nvSpPr>
            <p:spPr>
              <a:xfrm rot="19671116">
                <a:off x="14644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1970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11771C-C848-4CE9-A9C2-0D0F81CF69EA}"/>
                  </a:ext>
                </a:extLst>
              </p:cNvPr>
              <p:cNvSpPr txBox="1"/>
              <p:nvPr/>
            </p:nvSpPr>
            <p:spPr>
              <a:xfrm rot="19671116">
                <a:off x="19937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1980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372E27-B0D7-4F3B-8FAD-290BAB2B7F7E}"/>
                  </a:ext>
                </a:extLst>
              </p:cNvPr>
              <p:cNvSpPr txBox="1"/>
              <p:nvPr/>
            </p:nvSpPr>
            <p:spPr>
              <a:xfrm rot="19671116">
                <a:off x="25230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1990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1049EB-D1E1-4D5B-915F-7D5966674D7C}"/>
                  </a:ext>
                </a:extLst>
              </p:cNvPr>
              <p:cNvSpPr txBox="1"/>
              <p:nvPr/>
            </p:nvSpPr>
            <p:spPr>
              <a:xfrm rot="19671116">
                <a:off x="30523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2000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ADAC8E-16BA-4228-8B38-C01B52FF168A}"/>
                  </a:ext>
                </a:extLst>
              </p:cNvPr>
              <p:cNvSpPr txBox="1"/>
              <p:nvPr/>
            </p:nvSpPr>
            <p:spPr>
              <a:xfrm rot="19671116">
                <a:off x="3581624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2010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245"/>
          </a:xfrm>
        </p:spPr>
        <p:txBody>
          <a:bodyPr/>
          <a:lstStyle/>
          <a:p>
            <a:r>
              <a:rPr lang="en-US" dirty="0"/>
              <a:t>Data Analysis:  Primary  Data Sets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C82103B-DDC9-41A1-8CB2-F802CF58E928}"/>
              </a:ext>
            </a:extLst>
          </p:cNvPr>
          <p:cNvGrpSpPr/>
          <p:nvPr/>
        </p:nvGrpSpPr>
        <p:grpSpPr>
          <a:xfrm>
            <a:off x="112240" y="1101761"/>
            <a:ext cx="4613082" cy="3143765"/>
            <a:chOff x="112240" y="1101761"/>
            <a:chExt cx="4613082" cy="314376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06950D0-CD00-4E94-A482-6D1F74E886F1}"/>
                </a:ext>
              </a:extLst>
            </p:cNvPr>
            <p:cNvGrpSpPr/>
            <p:nvPr/>
          </p:nvGrpSpPr>
          <p:grpSpPr>
            <a:xfrm>
              <a:off x="112240" y="1101761"/>
              <a:ext cx="4613082" cy="3143765"/>
              <a:chOff x="112240" y="1268905"/>
              <a:chExt cx="4613082" cy="314376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0F61E01-1BB9-4E8F-A7D0-E5E02F9C1C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74" r="49665" b="10044"/>
              <a:stretch/>
            </p:blipFill>
            <p:spPr>
              <a:xfrm>
                <a:off x="112240" y="1268905"/>
                <a:ext cx="4613082" cy="2894519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BE3D11B-7708-4D73-A199-3CD4D244EBE7}"/>
                  </a:ext>
                </a:extLst>
              </p:cNvPr>
              <p:cNvGrpSpPr/>
              <p:nvPr/>
            </p:nvGrpSpPr>
            <p:grpSpPr>
              <a:xfrm>
                <a:off x="405822" y="4158754"/>
                <a:ext cx="3669620" cy="253916"/>
                <a:chOff x="405822" y="4158754"/>
                <a:chExt cx="3669620" cy="253916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28ED7F6-2365-4EA1-8731-53D66D65F18E}"/>
                    </a:ext>
                  </a:extLst>
                </p:cNvPr>
                <p:cNvSpPr txBox="1"/>
                <p:nvPr/>
              </p:nvSpPr>
              <p:spPr>
                <a:xfrm rot="19671116">
                  <a:off x="4058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1950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A1839A1-DA2A-4879-9C6B-F5046680FD43}"/>
                    </a:ext>
                  </a:extLst>
                </p:cNvPr>
                <p:cNvSpPr txBox="1"/>
                <p:nvPr/>
              </p:nvSpPr>
              <p:spPr>
                <a:xfrm rot="19671116">
                  <a:off x="9351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1960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AFFA1E1-A889-499B-8538-D6EA9CA77A13}"/>
                    </a:ext>
                  </a:extLst>
                </p:cNvPr>
                <p:cNvSpPr txBox="1"/>
                <p:nvPr/>
              </p:nvSpPr>
              <p:spPr>
                <a:xfrm rot="19671116">
                  <a:off x="14644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1970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8C116E3-3E8D-4755-85EF-0B5D6E20AA87}"/>
                    </a:ext>
                  </a:extLst>
                </p:cNvPr>
                <p:cNvSpPr txBox="1"/>
                <p:nvPr/>
              </p:nvSpPr>
              <p:spPr>
                <a:xfrm rot="19671116">
                  <a:off x="19937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1980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75784C2-CC91-4806-8E2C-1F55E0DF13F4}"/>
                    </a:ext>
                  </a:extLst>
                </p:cNvPr>
                <p:cNvSpPr txBox="1"/>
                <p:nvPr/>
              </p:nvSpPr>
              <p:spPr>
                <a:xfrm rot="19671116">
                  <a:off x="25230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1990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09172E8-7519-4BA0-B3A2-975C76C46881}"/>
                    </a:ext>
                  </a:extLst>
                </p:cNvPr>
                <p:cNvSpPr txBox="1"/>
                <p:nvPr/>
              </p:nvSpPr>
              <p:spPr>
                <a:xfrm rot="19671116">
                  <a:off x="30523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2000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26BB289-D1D5-4164-B288-1779F07957D0}"/>
                    </a:ext>
                  </a:extLst>
                </p:cNvPr>
                <p:cNvSpPr txBox="1"/>
                <p:nvPr/>
              </p:nvSpPr>
              <p:spPr>
                <a:xfrm rot="19671116">
                  <a:off x="3581624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2010</a:t>
                  </a:r>
                </a:p>
              </p:txBody>
            </p:sp>
          </p:grpSp>
        </p:grpSp>
        <p:sp>
          <p:nvSpPr>
            <p:cNvPr id="42" name="Callout: Bent Line with No Border 41">
              <a:extLst>
                <a:ext uri="{FF2B5EF4-FFF2-40B4-BE49-F238E27FC236}">
                  <a16:creationId xmlns:a16="http://schemas.microsoft.com/office/drawing/2014/main" id="{B0BB7BAF-C3CF-4C26-AB7F-3D17DB91CF8F}"/>
                </a:ext>
              </a:extLst>
            </p:cNvPr>
            <p:cNvSpPr/>
            <p:nvPr/>
          </p:nvSpPr>
          <p:spPr>
            <a:xfrm flipH="1">
              <a:off x="2027607" y="2172931"/>
              <a:ext cx="892575" cy="393291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000"/>
                <a:gd name="adj6" fmla="val -4556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 Bubble</a:t>
              </a:r>
            </a:p>
          </p:txBody>
        </p:sp>
        <p:sp>
          <p:nvSpPr>
            <p:cNvPr id="43" name="Callout: Bent Line with No Border 42">
              <a:extLst>
                <a:ext uri="{FF2B5EF4-FFF2-40B4-BE49-F238E27FC236}">
                  <a16:creationId xmlns:a16="http://schemas.microsoft.com/office/drawing/2014/main" id="{B76C7223-FD72-44BE-82C2-8D187F5BA8FA}"/>
                </a:ext>
              </a:extLst>
            </p:cNvPr>
            <p:cNvSpPr/>
            <p:nvPr/>
          </p:nvSpPr>
          <p:spPr>
            <a:xfrm flipH="1">
              <a:off x="2455314" y="1607573"/>
              <a:ext cx="892575" cy="393291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000"/>
                <a:gd name="adj6" fmla="val -4556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Housing Bubble</a:t>
              </a:r>
            </a:p>
          </p:txBody>
        </p: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35ED2B0-1A95-4A19-94CB-8516B4B9F0F8}"/>
              </a:ext>
            </a:extLst>
          </p:cNvPr>
          <p:cNvSpPr txBox="1">
            <a:spLocks/>
          </p:cNvSpPr>
          <p:nvPr/>
        </p:nvSpPr>
        <p:spPr>
          <a:xfrm>
            <a:off x="5220108" y="4319961"/>
            <a:ext cx="4080884" cy="198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200"/>
              </a:spcAft>
              <a:buFont typeface="Wingdings 3" charset="2"/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M/O Ratio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‘M’ : Population 40 – 49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‘O’: Population 60 – 69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Ranges from 1.1 to 2.1 </a:t>
            </a:r>
          </a:p>
        </p:txBody>
      </p:sp>
    </p:spTree>
    <p:extLst>
      <p:ext uri="{BB962C8B-B14F-4D97-AF65-F5344CB8AC3E}">
        <p14:creationId xmlns:p14="http://schemas.microsoft.com/office/powerpoint/2010/main" val="303167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Putting it together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023F6-4364-4714-945B-B143F90C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6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22094E-9386-400B-BB66-D4850867D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" y="1199539"/>
            <a:ext cx="4795013" cy="319667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069DAD-BC60-445A-B79B-5883CB39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2" y="4265628"/>
            <a:ext cx="4080884" cy="198277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– Series Overlay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stats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R-value = .44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 = 1.61 x 10</a:t>
            </a:r>
            <a:r>
              <a:rPr lang="en-US" sz="1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   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(0.000161)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correlation which is statistically significant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 the null hypothesis (‘There is no correlation between P/E and M/O’)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68FAAC9-1E0D-4F03-A951-4BCA28A1F0EF}"/>
              </a:ext>
            </a:extLst>
          </p:cNvPr>
          <p:cNvSpPr txBox="1">
            <a:spLocks/>
          </p:cNvSpPr>
          <p:nvPr/>
        </p:nvSpPr>
        <p:spPr>
          <a:xfrm>
            <a:off x="5220108" y="4310129"/>
            <a:ext cx="4080884" cy="198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200"/>
              </a:spcAft>
              <a:buFont typeface="Wingdings 3" charset="2"/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visually obvious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Visually apparent correlation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A5D18F-95AD-430B-921D-DE7185CB76E3}"/>
              </a:ext>
            </a:extLst>
          </p:cNvPr>
          <p:cNvGrpSpPr/>
          <p:nvPr/>
        </p:nvGrpSpPr>
        <p:grpSpPr>
          <a:xfrm>
            <a:off x="4832133" y="1199539"/>
            <a:ext cx="4795013" cy="3196675"/>
            <a:chOff x="4832133" y="1199539"/>
            <a:chExt cx="4795013" cy="319667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8CBD02-4EB6-4816-857C-820411B75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133" y="1199539"/>
              <a:ext cx="4795013" cy="3196675"/>
            </a:xfrm>
            <a:prstGeom prst="rect">
              <a:avLst/>
            </a:prstGeom>
          </p:spPr>
        </p:pic>
        <p:sp>
          <p:nvSpPr>
            <p:cNvPr id="17" name="Callout: Bent Line with No Border 16">
              <a:extLst>
                <a:ext uri="{FF2B5EF4-FFF2-40B4-BE49-F238E27FC236}">
                  <a16:creationId xmlns:a16="http://schemas.microsoft.com/office/drawing/2014/main" id="{163005D5-8078-43B4-AA13-1915C32B9021}"/>
                </a:ext>
              </a:extLst>
            </p:cNvPr>
            <p:cNvSpPr/>
            <p:nvPr/>
          </p:nvSpPr>
          <p:spPr>
            <a:xfrm flipH="1">
              <a:off x="7573011" y="2261420"/>
              <a:ext cx="892575" cy="393291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000"/>
                <a:gd name="adj6" fmla="val -4556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 Bubble</a:t>
              </a:r>
            </a:p>
          </p:txBody>
        </p:sp>
        <p:sp>
          <p:nvSpPr>
            <p:cNvPr id="18" name="Callout: Bent Line with No Border 17">
              <a:extLst>
                <a:ext uri="{FF2B5EF4-FFF2-40B4-BE49-F238E27FC236}">
                  <a16:creationId xmlns:a16="http://schemas.microsoft.com/office/drawing/2014/main" id="{E35F6B9A-0238-4FB2-9103-E38D2806D699}"/>
                </a:ext>
              </a:extLst>
            </p:cNvPr>
            <p:cNvSpPr/>
            <p:nvPr/>
          </p:nvSpPr>
          <p:spPr>
            <a:xfrm flipH="1">
              <a:off x="6044102" y="1725557"/>
              <a:ext cx="892575" cy="393291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000"/>
                <a:gd name="adj6" fmla="val -4556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Housing Bubble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32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F8982DC-6E04-4F66-AC1F-183F8903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4" r="49665" b="10044"/>
          <a:stretch/>
        </p:blipFill>
        <p:spPr>
          <a:xfrm>
            <a:off x="112240" y="1101761"/>
            <a:ext cx="4613082" cy="289451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7241202-308C-44FC-A6DE-029BE4AB367C}"/>
              </a:ext>
            </a:extLst>
          </p:cNvPr>
          <p:cNvGrpSpPr/>
          <p:nvPr/>
        </p:nvGrpSpPr>
        <p:grpSpPr>
          <a:xfrm>
            <a:off x="405822" y="3991610"/>
            <a:ext cx="3669620" cy="253916"/>
            <a:chOff x="405822" y="4158754"/>
            <a:chExt cx="3669620" cy="25391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DB6A47-3861-4B12-9DD1-9E089B541B26}"/>
                </a:ext>
              </a:extLst>
            </p:cNvPr>
            <p:cNvSpPr txBox="1"/>
            <p:nvPr/>
          </p:nvSpPr>
          <p:spPr>
            <a:xfrm rot="19671116">
              <a:off x="4058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1950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9320FA-AB74-48D0-958E-FB4F42CD2BF0}"/>
                </a:ext>
              </a:extLst>
            </p:cNvPr>
            <p:cNvSpPr txBox="1"/>
            <p:nvPr/>
          </p:nvSpPr>
          <p:spPr>
            <a:xfrm rot="19671116">
              <a:off x="9351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1960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DF3FE7-06DA-4C28-9639-DACD81E07896}"/>
                </a:ext>
              </a:extLst>
            </p:cNvPr>
            <p:cNvSpPr txBox="1"/>
            <p:nvPr/>
          </p:nvSpPr>
          <p:spPr>
            <a:xfrm rot="19671116">
              <a:off x="14644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1970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2D8A1C-32B3-4CF0-A933-6B9817EFEA65}"/>
                </a:ext>
              </a:extLst>
            </p:cNvPr>
            <p:cNvSpPr txBox="1"/>
            <p:nvPr/>
          </p:nvSpPr>
          <p:spPr>
            <a:xfrm rot="19671116">
              <a:off x="19937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1980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AA7CF4-536E-4E2F-B750-918C173F43F9}"/>
                </a:ext>
              </a:extLst>
            </p:cNvPr>
            <p:cNvSpPr txBox="1"/>
            <p:nvPr/>
          </p:nvSpPr>
          <p:spPr>
            <a:xfrm rot="19671116">
              <a:off x="25230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1990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A0FDCF-6E73-4D4A-9CCC-30D258328118}"/>
                </a:ext>
              </a:extLst>
            </p:cNvPr>
            <p:cNvSpPr txBox="1"/>
            <p:nvPr/>
          </p:nvSpPr>
          <p:spPr>
            <a:xfrm rot="19671116">
              <a:off x="30523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D65122-397A-4511-A271-9DA5B75CD9D4}"/>
                </a:ext>
              </a:extLst>
            </p:cNvPr>
            <p:cNvSpPr txBox="1"/>
            <p:nvPr/>
          </p:nvSpPr>
          <p:spPr>
            <a:xfrm rot="19671116">
              <a:off x="3581624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2010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79D3147-8D68-4841-BC6A-4AE67DC4BF48}"/>
              </a:ext>
            </a:extLst>
          </p:cNvPr>
          <p:cNvSpPr/>
          <p:nvPr/>
        </p:nvSpPr>
        <p:spPr>
          <a:xfrm flipH="1">
            <a:off x="2027607" y="2172931"/>
            <a:ext cx="892575" cy="39329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00"/>
              <a:gd name="adj6" fmla="val -4556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Bubble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88131953-9F44-4FE1-B044-D329AF4435F6}"/>
              </a:ext>
            </a:extLst>
          </p:cNvPr>
          <p:cNvSpPr/>
          <p:nvPr/>
        </p:nvSpPr>
        <p:spPr>
          <a:xfrm flipH="1">
            <a:off x="2455314" y="1607573"/>
            <a:ext cx="892575" cy="39329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00"/>
              <a:gd name="adj6" fmla="val -4556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Housing Bubble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Drop Outliers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B950A84-1A5D-42AD-B2BF-7E76B8FC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33194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7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F7DDCD-A158-4DB6-9F15-20A3E504F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0" t="3952" r="8548" b="10242"/>
          <a:stretch/>
        </p:blipFill>
        <p:spPr>
          <a:xfrm>
            <a:off x="4930625" y="1219201"/>
            <a:ext cx="4468578" cy="277708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04F944C-4003-479F-B0B9-FA34DC180B7F}"/>
              </a:ext>
            </a:extLst>
          </p:cNvPr>
          <p:cNvGrpSpPr/>
          <p:nvPr/>
        </p:nvGrpSpPr>
        <p:grpSpPr>
          <a:xfrm>
            <a:off x="5169557" y="3991610"/>
            <a:ext cx="3669620" cy="253916"/>
            <a:chOff x="405822" y="4158754"/>
            <a:chExt cx="3669620" cy="2539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F72BF5-F12F-4772-B479-2FB7946F3115}"/>
                </a:ext>
              </a:extLst>
            </p:cNvPr>
            <p:cNvSpPr txBox="1"/>
            <p:nvPr/>
          </p:nvSpPr>
          <p:spPr>
            <a:xfrm rot="19671116">
              <a:off x="4058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1950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AC2C0F-9EBD-45E6-A44F-98D7757AF468}"/>
                </a:ext>
              </a:extLst>
            </p:cNvPr>
            <p:cNvSpPr txBox="1"/>
            <p:nvPr/>
          </p:nvSpPr>
          <p:spPr>
            <a:xfrm rot="19671116">
              <a:off x="9351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1960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87336E-5C88-4C64-8A41-A212B74876F2}"/>
                </a:ext>
              </a:extLst>
            </p:cNvPr>
            <p:cNvSpPr txBox="1"/>
            <p:nvPr/>
          </p:nvSpPr>
          <p:spPr>
            <a:xfrm rot="19671116">
              <a:off x="14644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1970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EA77FA-65EF-4FA5-8C04-426D784B18A2}"/>
                </a:ext>
              </a:extLst>
            </p:cNvPr>
            <p:cNvSpPr txBox="1"/>
            <p:nvPr/>
          </p:nvSpPr>
          <p:spPr>
            <a:xfrm rot="19671116">
              <a:off x="19937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1980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7C3837-65C4-4CA7-8126-F1E6955B7EF3}"/>
                </a:ext>
              </a:extLst>
            </p:cNvPr>
            <p:cNvSpPr txBox="1"/>
            <p:nvPr/>
          </p:nvSpPr>
          <p:spPr>
            <a:xfrm rot="19671116">
              <a:off x="25230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1990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58B605-F2A1-4B3E-8861-CD6A7B40084C}"/>
                </a:ext>
              </a:extLst>
            </p:cNvPr>
            <p:cNvSpPr txBox="1"/>
            <p:nvPr/>
          </p:nvSpPr>
          <p:spPr>
            <a:xfrm rot="19671116">
              <a:off x="30523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DD6CDA-77BA-4C49-846F-4B79A81F57FB}"/>
                </a:ext>
              </a:extLst>
            </p:cNvPr>
            <p:cNvSpPr txBox="1"/>
            <p:nvPr/>
          </p:nvSpPr>
          <p:spPr>
            <a:xfrm rot="19671116">
              <a:off x="3581624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2010</a:t>
              </a:r>
            </a:p>
          </p:txBody>
        </p: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61509F5-A849-4F67-A750-72305E54A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1" y="4305209"/>
            <a:ext cx="9021492" cy="198277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Z-scores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Z-score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 measure of the number of standard deviations from the mean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Drop Z-scores more than 3 standard deviations from the mean  removes Internet &amp; Housing Bubbles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Internet Bubble: Z-score 3.4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Housing Bubble: Z-score 4.9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 3 standard deviations represents 97.5% of data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retain model integrity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4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Drop Outliers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5A4DC52-EE9A-4E36-B483-0E7106EF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8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C7762B-6453-45D3-8441-19653C654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50000"/>
          <a:stretch/>
        </p:blipFill>
        <p:spPr>
          <a:xfrm>
            <a:off x="2545176" y="1199539"/>
            <a:ext cx="4557673" cy="319667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7A9E5B-F875-4351-8F91-2366CFBB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1" y="4305209"/>
            <a:ext cx="9021492" cy="198277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the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R-value = .50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 = 2.40 x 10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(0.000024)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correlation which is statistically significant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 the null hypothesis (‘There is no correlation between P/E and M/O’)</a:t>
            </a:r>
          </a:p>
        </p:txBody>
      </p:sp>
    </p:spTree>
    <p:extLst>
      <p:ext uri="{BB962C8B-B14F-4D97-AF65-F5344CB8AC3E}">
        <p14:creationId xmlns:p14="http://schemas.microsoft.com/office/powerpoint/2010/main" val="169572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923"/>
          </a:xfrm>
        </p:spPr>
        <p:txBody>
          <a:bodyPr/>
          <a:lstStyle/>
          <a:p>
            <a:r>
              <a:rPr lang="en-US" dirty="0"/>
              <a:t>Data Preparation – Scale Data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A853D67-BB0E-4501-AA2C-330BC559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9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EE8110-7C2B-4ECD-A6B9-8FBF8010A767}"/>
              </a:ext>
            </a:extLst>
          </p:cNvPr>
          <p:cNvSpPr txBox="1">
            <a:spLocks/>
          </p:cNvSpPr>
          <p:nvPr/>
        </p:nvSpPr>
        <p:spPr>
          <a:xfrm>
            <a:off x="377711" y="4577592"/>
            <a:ext cx="9021492" cy="198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200"/>
              </a:spcAft>
              <a:buFont typeface="Wingdings 3" charset="2"/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pre-requisite to input the data in a machine learning model to derive the prediction, necessary to scale the data </a:t>
            </a:r>
          </a:p>
          <a:p>
            <a:pPr lvl="0" fontAlgn="base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data has zero mean and unit variance (i.e. variance = 1)</a:t>
            </a:r>
          </a:p>
          <a:p>
            <a:pPr lvl="0" fontAlgn="base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the 5</a:t>
            </a:r>
            <a:r>
              <a:rPr lang="en-US" altLang="en-US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degree polynomial regression line to fit the data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B419BF-1809-4AA4-9573-5411B04C3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69" y="1295414"/>
            <a:ext cx="4885842" cy="31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40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1184</TotalTime>
  <Words>840</Words>
  <Application>Microsoft Office PowerPoint</Application>
  <PresentationFormat>Widescreen</PresentationFormat>
  <Paragraphs>121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Predicting Stock Market Prices from Population Age Demographics</vt:lpstr>
      <vt:lpstr>Project Introduction</vt:lpstr>
      <vt:lpstr>Data Analysis</vt:lpstr>
      <vt:lpstr>Data Analysis – U.S. Age Demographic</vt:lpstr>
      <vt:lpstr>Data Analysis:  Primary  Data Sets</vt:lpstr>
      <vt:lpstr>Data Analysis – Putting it together</vt:lpstr>
      <vt:lpstr>Data Preparation – Drop Outliers</vt:lpstr>
      <vt:lpstr>Data Preparation – Drop Outliers</vt:lpstr>
      <vt:lpstr>Data Preparation – Scale Data</vt:lpstr>
      <vt:lpstr>Model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Market Prices from Population Age Demographics</dc:title>
  <dc:creator>Eric Cooney</dc:creator>
  <cp:lastModifiedBy>Harrison Fowler</cp:lastModifiedBy>
  <cp:revision>39</cp:revision>
  <cp:lastPrinted>2018-07-28T06:27:39Z</cp:lastPrinted>
  <dcterms:created xsi:type="dcterms:W3CDTF">2018-07-27T03:39:21Z</dcterms:created>
  <dcterms:modified xsi:type="dcterms:W3CDTF">2018-07-28T16:34:19Z</dcterms:modified>
</cp:coreProperties>
</file>