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23" autoAdjust="0"/>
  </p:normalViewPr>
  <p:slideViewPr>
    <p:cSldViewPr>
      <p:cViewPr varScale="1">
        <p:scale>
          <a:sx n="82" d="100"/>
          <a:sy n="82" d="100"/>
        </p:scale>
        <p:origin x="108" y="1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Embrittlement Cadmium Plating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4/2022 Rev 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Processing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Embrittlement Relief of parts within 4 hours after</a:t>
            </a:r>
            <a:r>
              <a:rPr lang="en-US" baseline="0" dirty="0"/>
              <a:t> plating</a:t>
            </a:r>
          </a:p>
          <a:p>
            <a:r>
              <a:rPr lang="en-US" baseline="0" dirty="0"/>
              <a:t>Embrittlement Relief of parts with 4 hours after stripping</a:t>
            </a:r>
          </a:p>
          <a:p>
            <a:r>
              <a:rPr lang="en-US" baseline="0" dirty="0"/>
              <a:t>Type II Chromate Treatment shall be applied unless Engineering Drawing specified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Specimens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Plating Appearance</a:t>
            </a:r>
            <a:r>
              <a:rPr lang="en-US" baseline="0" dirty="0"/>
              <a:t>, thickness and corrosion resistance shall be 4” X 6” X 0.040” SAE 4130 Steel</a:t>
            </a:r>
          </a:p>
          <a:p>
            <a:r>
              <a:rPr lang="en-US" baseline="0" dirty="0"/>
              <a:t>Plating Adhesion shall be 1” X 4” X 0.040” SAE 4130 Steel</a:t>
            </a:r>
          </a:p>
          <a:p>
            <a:r>
              <a:rPr lang="en-US" baseline="0" dirty="0"/>
              <a:t>Embrittlement test specimens shall ASTM F 519, Type 1a.1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 Property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Appearance</a:t>
            </a:r>
          </a:p>
          <a:p>
            <a:pPr lvl="1"/>
            <a:r>
              <a:rPr lang="en-US" dirty="0"/>
              <a:t>Dull matte gray finish</a:t>
            </a:r>
          </a:p>
          <a:p>
            <a:pPr lvl="1"/>
            <a:r>
              <a:rPr lang="en-US" dirty="0"/>
              <a:t>Free from blisters, nodules, pits, and other harmful defects</a:t>
            </a:r>
          </a:p>
          <a:p>
            <a:pPr lvl="1"/>
            <a:r>
              <a:rPr lang="en-US" dirty="0"/>
              <a:t>Shall not exhibit any bright or lustrous areas</a:t>
            </a:r>
          </a:p>
          <a:p>
            <a:pPr lvl="2"/>
            <a:r>
              <a:rPr lang="en-US" dirty="0"/>
              <a:t>Bright areas are</a:t>
            </a:r>
            <a:r>
              <a:rPr lang="en-US" baseline="0" dirty="0"/>
              <a:t> caused by low current densities or by organic contamination and are cause for rejection</a:t>
            </a:r>
          </a:p>
          <a:p>
            <a:pPr lvl="1"/>
            <a:r>
              <a:rPr lang="en-US" dirty="0"/>
              <a:t>Stains or discoloration</a:t>
            </a:r>
            <a:r>
              <a:rPr lang="en-US" baseline="0" dirty="0"/>
              <a:t> resulting from rinsing or embrittlement relieving shall not be cause for rejection</a:t>
            </a:r>
          </a:p>
          <a:p>
            <a:pPr lvl="1"/>
            <a:r>
              <a:rPr lang="en-US" baseline="0" dirty="0"/>
              <a:t>Type II chromate treatment shall be yellow to brown</a:t>
            </a:r>
          </a:p>
          <a:p>
            <a:pPr lvl="1"/>
            <a:r>
              <a:rPr lang="en-US" baseline="0" dirty="0"/>
              <a:t>Nickel strike shall be smooth, fine grained, adherent</a:t>
            </a:r>
          </a:p>
          <a:p>
            <a:pPr lvl="1"/>
            <a:r>
              <a:rPr lang="en-US" baseline="0" dirty="0"/>
              <a:t>Nickel strike shall be free from blisters, pits, nodules, indications of burning, or other harmful defects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</a:t>
            </a:r>
            <a:r>
              <a:rPr lang="en-US" baseline="0" dirty="0"/>
              <a:t> Property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Plating Adhesion</a:t>
            </a:r>
          </a:p>
          <a:p>
            <a:pPr lvl="1"/>
            <a:r>
              <a:rPr lang="en-US" dirty="0"/>
              <a:t>Clamped</a:t>
            </a:r>
            <a:r>
              <a:rPr lang="en-US" baseline="0" dirty="0"/>
              <a:t> in a vise and bent back and forth until rupture</a:t>
            </a:r>
          </a:p>
          <a:p>
            <a:pPr lvl="2"/>
            <a:r>
              <a:rPr lang="en-US" dirty="0"/>
              <a:t>Show</a:t>
            </a:r>
            <a:r>
              <a:rPr lang="en-US" baseline="0" dirty="0"/>
              <a:t> no separation between basis metal and plating at, or near, the point of rupture when examined at 4X magnification</a:t>
            </a:r>
          </a:p>
          <a:p>
            <a:pPr lvl="1"/>
            <a:r>
              <a:rPr lang="en-US" dirty="0"/>
              <a:t>Sample is 4” X</a:t>
            </a:r>
            <a:r>
              <a:rPr lang="en-US" baseline="0" dirty="0"/>
              <a:t> 1” X 0.040”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 Property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Plating Thickness</a:t>
            </a:r>
          </a:p>
          <a:p>
            <a:pPr lvl="1"/>
            <a:r>
              <a:rPr lang="en-US" dirty="0"/>
              <a:t>Thickness</a:t>
            </a:r>
            <a:r>
              <a:rPr lang="en-US" baseline="0" dirty="0"/>
              <a:t> is based on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048000"/>
          <a:ext cx="7772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Thickness</a:t>
                      </a:r>
                    </a:p>
                    <a:p>
                      <a:pPr algn="ctr"/>
                      <a:r>
                        <a:rPr lang="en-US" dirty="0"/>
                        <a:t>(Inches)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Thickness</a:t>
                      </a:r>
                    </a:p>
                    <a:p>
                      <a:pPr algn="ctr"/>
                      <a:r>
                        <a:rPr lang="en-US" dirty="0"/>
                        <a:t>(inches)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</a:t>
            </a:r>
            <a:r>
              <a:rPr lang="en-US" baseline="0" dirty="0"/>
              <a:t> Property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Corrosion Resistance</a:t>
            </a:r>
          </a:p>
          <a:p>
            <a:pPr lvl="1"/>
            <a:r>
              <a:rPr lang="en-US" dirty="0"/>
              <a:t>Type</a:t>
            </a:r>
            <a:r>
              <a:rPr lang="en-US" baseline="0" dirty="0"/>
              <a:t> II, Classes shall show no white corrosion after 96 hours exposure to salt spray</a:t>
            </a:r>
          </a:p>
          <a:p>
            <a:pPr lvl="1"/>
            <a:r>
              <a:rPr lang="en-US" baseline="0" dirty="0"/>
              <a:t>Test panels shall be aged 24 hours prior to salt spray</a:t>
            </a:r>
          </a:p>
          <a:p>
            <a:pPr lvl="1"/>
            <a:r>
              <a:rPr lang="en-US" baseline="0" dirty="0"/>
              <a:t>Samples are 4” X 6” X 0.040” panels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</a:t>
            </a:r>
            <a:r>
              <a:rPr lang="en-US" baseline="0" dirty="0"/>
              <a:t> Property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aseline="0" dirty="0"/>
              <a:t>Embrittlement Relief Testing</a:t>
            </a:r>
          </a:p>
          <a:p>
            <a:pPr lvl="1"/>
            <a:r>
              <a:rPr lang="en-US" dirty="0"/>
              <a:t>Samples are ASTM F 519 1a.1</a:t>
            </a:r>
          </a:p>
          <a:p>
            <a:pPr lvl="1"/>
            <a:r>
              <a:rPr lang="en-US" baseline="0" dirty="0"/>
              <a:t>Samples shall be plated to Class 1 or</a:t>
            </a:r>
            <a:r>
              <a:rPr lang="en-US" dirty="0"/>
              <a:t> to specification requirements</a:t>
            </a:r>
          </a:p>
          <a:p>
            <a:pPr lvl="1"/>
            <a:r>
              <a:rPr lang="en-US" baseline="0" dirty="0"/>
              <a:t>Shall</a:t>
            </a:r>
            <a:r>
              <a:rPr lang="en-US" dirty="0"/>
              <a:t> pass a sustained load equal to 75% ultimate notch tensile strength for 200 hours.</a:t>
            </a:r>
          </a:p>
          <a:p>
            <a:pPr lvl="1"/>
            <a:r>
              <a:rPr lang="en-US" baseline="0" dirty="0"/>
              <a:t>Shall</a:t>
            </a:r>
            <a:r>
              <a:rPr lang="en-US" dirty="0"/>
              <a:t> show no indication of cracks or failure.</a:t>
            </a:r>
          </a:p>
          <a:p>
            <a:pPr lvl="1"/>
            <a:r>
              <a:rPr lang="en-US" baseline="0" dirty="0"/>
              <a:t>If</a:t>
            </a:r>
            <a:r>
              <a:rPr lang="en-US" dirty="0"/>
              <a:t> one fails, an immediate repeat of embrittlement relief testing is required</a:t>
            </a:r>
          </a:p>
          <a:p>
            <a:pPr lvl="1"/>
            <a:r>
              <a:rPr lang="en-US" dirty="0"/>
              <a:t>If a second failure, immediate termination of production plating operations and no further plating work shall be conducted until operating problems have been resolved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Solvent Clean to remove oil and grease (WP 316)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Stress</a:t>
            </a:r>
            <a:r>
              <a:rPr lang="en-US" baseline="0" dirty="0"/>
              <a:t> Relieve Parts, if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/>
              <a:t>Mask areas not to be parted (WP</a:t>
            </a:r>
            <a:r>
              <a:rPr lang="en-US" dirty="0"/>
              <a:t> 69</a:t>
            </a:r>
            <a:r>
              <a:rPr lang="en-US" baseline="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/>
              <a:t>Dry abrasive blast clean (WP 458)</a:t>
            </a:r>
          </a:p>
          <a:p>
            <a:pPr marL="914400" lvl="1" indent="-514350"/>
            <a:r>
              <a:rPr lang="en-US" dirty="0"/>
              <a:t>Aluminum</a:t>
            </a:r>
            <a:r>
              <a:rPr lang="en-US" baseline="0" dirty="0"/>
              <a:t> Oxide 120 Grit</a:t>
            </a:r>
          </a:p>
          <a:p>
            <a:pPr marL="914400" lvl="1" indent="-514350"/>
            <a:r>
              <a:rPr lang="en-US" baseline="0" dirty="0"/>
              <a:t>40 to 60 psi</a:t>
            </a:r>
          </a:p>
          <a:p>
            <a:pPr marL="914400" lvl="1" indent="-514350"/>
            <a:r>
              <a:rPr lang="en-US" baseline="0" dirty="0"/>
              <a:t>3 – 12 inches from nozzle to part</a:t>
            </a:r>
          </a:p>
          <a:p>
            <a:pPr marL="914400" lvl="1" indent="-514350"/>
            <a:r>
              <a:rPr lang="en-US" baseline="0" dirty="0"/>
              <a:t>As close to 90 degree between part and nozzle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Rack parts, using auxiliary</a:t>
            </a:r>
            <a:r>
              <a:rPr lang="en-US" baseline="0" dirty="0"/>
              <a:t> anodes (WP 495)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 in water</a:t>
            </a:r>
            <a:r>
              <a:rPr lang="en-US" dirty="0"/>
              <a:t> to remove abrasive particles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</a:t>
            </a:r>
            <a:r>
              <a:rPr lang="en-US" dirty="0"/>
              <a:t> in hydrochloric acid if strike plating is needed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</a:t>
            </a:r>
            <a:r>
              <a:rPr lang="en-US" dirty="0"/>
              <a:t> in rinse water to remove hydrochloric acid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</a:t>
            </a:r>
            <a:r>
              <a:rPr lang="en-US" dirty="0"/>
              <a:t> in strike plating if needed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</a:t>
            </a:r>
            <a:r>
              <a:rPr lang="en-US" dirty="0"/>
              <a:t> in rinse water to remove strike plating solution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Spray</a:t>
            </a:r>
            <a:r>
              <a:rPr lang="en-US" dirty="0"/>
              <a:t> rinse before immersing in cadmium plating tank</a:t>
            </a:r>
            <a:endParaRPr lang="en-US" baseline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Immerse in cadmium plating tank. Apply current at required amperes per square foot. Class 2 plating thickness will be deposited in approximately 11 minutes(WP 474, WP 451, WP 457, WP 450) 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Remove parts from plating tank after current is turned off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Rinse with water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Rinse in hot water to help with drying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Unpack and damask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Use clean compressed air to dry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a porous low embrittlement electroplated</a:t>
            </a:r>
            <a:r>
              <a:rPr lang="en-US" baseline="0" dirty="0"/>
              <a:t> cadmium coating for corrosion protection of high strength steel</a:t>
            </a:r>
          </a:p>
          <a:p>
            <a:r>
              <a:rPr lang="en-US" baseline="0" dirty="0"/>
              <a:t>Coating is applicable for electroplating steel parts having a ultimate tensile strength of 180,000 psi or greater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8"/>
            </a:pPr>
            <a:r>
              <a:rPr lang="en-US" dirty="0"/>
              <a:t>Embrittlement Relief within 4 hours after plating (23 hours minimum </a:t>
            </a:r>
            <a:r>
              <a:rPr lang="en-US"/>
              <a:t>baked) (WP 490)</a:t>
            </a:r>
            <a:endParaRPr lang="en-US" dirty="0"/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Reactivate surface in water for 15 to 30 seconds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Immerse in Chromate treatment for 15 to 30 seconds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Immerse in water for 30 – 60 seconds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Dry</a:t>
            </a:r>
            <a:r>
              <a:rPr lang="en-US" baseline="0" dirty="0"/>
              <a:t> with clean compress air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baseline="0" dirty="0"/>
              <a:t>Allow chromate treatment to cure for 24 hours minimum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Stripping (WP 476)</a:t>
            </a:r>
          </a:p>
          <a:p>
            <a:pPr lvl="1"/>
            <a:r>
              <a:rPr lang="en-US" dirty="0"/>
              <a:t>Plated parts that require coating</a:t>
            </a:r>
            <a:r>
              <a:rPr lang="en-US" baseline="0" dirty="0"/>
              <a:t> removal shall be stripped in ammonium nitrate for 60 minutes.</a:t>
            </a:r>
          </a:p>
          <a:p>
            <a:pPr lvl="1"/>
            <a:r>
              <a:rPr lang="en-US" baseline="0" dirty="0"/>
              <a:t>Parts require to be embrittlement relief for 23 hours at 375 F</a:t>
            </a:r>
            <a:r>
              <a:rPr lang="en-US" dirty="0"/>
              <a:t> within four hours after stripping</a:t>
            </a:r>
          </a:p>
          <a:p>
            <a:pPr lvl="1"/>
            <a:r>
              <a:rPr lang="en-US" dirty="0"/>
              <a:t>Parts can skip embrittlement relief after stripping if parts are </a:t>
            </a:r>
            <a:r>
              <a:rPr lang="en-US" dirty="0" err="1"/>
              <a:t>replated</a:t>
            </a:r>
            <a:r>
              <a:rPr lang="en-US" dirty="0"/>
              <a:t> within the four hours baking after plating at 375 F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</a:t>
            </a:r>
            <a:r>
              <a:rPr lang="en-US" baseline="0" dirty="0"/>
              <a:t> and Repair</a:t>
            </a:r>
          </a:p>
          <a:p>
            <a:pPr lvl="1"/>
            <a:r>
              <a:rPr lang="en-US" dirty="0"/>
              <a:t>Areas requiring</a:t>
            </a:r>
            <a:r>
              <a:rPr lang="en-US" baseline="0" dirty="0"/>
              <a:t> rework because of thickness requirements or minor handling damage may be repaired using LHE cadmium brush plating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Solution Control</a:t>
            </a:r>
          </a:p>
          <a:p>
            <a:pPr lvl="1"/>
            <a:r>
              <a:rPr lang="en-US" dirty="0"/>
              <a:t>Weekly Tests</a:t>
            </a:r>
          </a:p>
          <a:p>
            <a:pPr lvl="0"/>
            <a:r>
              <a:rPr lang="en-US" dirty="0"/>
              <a:t>Corrosion Test</a:t>
            </a:r>
          </a:p>
          <a:p>
            <a:pPr lvl="1"/>
            <a:r>
              <a:rPr lang="en-US" dirty="0"/>
              <a:t>Monthly</a:t>
            </a:r>
          </a:p>
          <a:p>
            <a:pPr lvl="0"/>
            <a:r>
              <a:rPr lang="en-US" dirty="0"/>
              <a:t>Thickness</a:t>
            </a:r>
          </a:p>
          <a:p>
            <a:pPr lvl="1"/>
            <a:r>
              <a:rPr lang="en-US" dirty="0"/>
              <a:t>Lot</a:t>
            </a:r>
          </a:p>
          <a:p>
            <a:r>
              <a:rPr lang="en-US" dirty="0"/>
              <a:t>Visual Examination</a:t>
            </a:r>
          </a:p>
          <a:p>
            <a:pPr lvl="1"/>
            <a:r>
              <a:rPr lang="en-US" dirty="0"/>
              <a:t>Lot – Samples and Parts</a:t>
            </a:r>
          </a:p>
          <a:p>
            <a:r>
              <a:rPr lang="en-US" dirty="0"/>
              <a:t>Adhesion</a:t>
            </a:r>
          </a:p>
          <a:p>
            <a:pPr lvl="1"/>
            <a:r>
              <a:rPr lang="en-US" dirty="0"/>
              <a:t>Lot</a:t>
            </a:r>
          </a:p>
          <a:p>
            <a:r>
              <a:rPr lang="en-US" dirty="0"/>
              <a:t>Embrittlement Test</a:t>
            </a:r>
          </a:p>
          <a:p>
            <a:pPr lvl="1"/>
            <a:r>
              <a:rPr lang="en-US" dirty="0"/>
              <a:t>Monthly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3B6A-E2C9-46D5-AAB0-50F5283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Pyrometry – AMS 2750 (WP 459)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8AC6-E5B3-1940-1937-DDFA7F30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Temperature Sensors (MS #)</a:t>
            </a:r>
          </a:p>
          <a:p>
            <a:r>
              <a:rPr lang="en-US" dirty="0"/>
              <a:t>Instrumentation (MS #)</a:t>
            </a:r>
          </a:p>
          <a:p>
            <a:r>
              <a:rPr lang="en-US" dirty="0"/>
              <a:t>Thermal Processing Equipment (MS #)</a:t>
            </a:r>
          </a:p>
          <a:p>
            <a:r>
              <a:rPr lang="en-US" dirty="0"/>
              <a:t>System Accuracy Test (SAT)</a:t>
            </a:r>
          </a:p>
          <a:p>
            <a:r>
              <a:rPr lang="en-US" dirty="0"/>
              <a:t>Temperature Uniformity Surveys (TUS)</a:t>
            </a:r>
          </a:p>
          <a:p>
            <a:endParaRPr lang="en-US" dirty="0"/>
          </a:p>
          <a:p>
            <a:r>
              <a:rPr lang="en-US" dirty="0"/>
              <a:t>Label shall include:</a:t>
            </a:r>
          </a:p>
          <a:p>
            <a:pPr lvl="1"/>
            <a:r>
              <a:rPr lang="en-US" dirty="0"/>
              <a:t>Instrument Number</a:t>
            </a:r>
          </a:p>
          <a:p>
            <a:pPr lvl="1"/>
            <a:r>
              <a:rPr lang="en-US" dirty="0"/>
              <a:t>Date the calibration was performed</a:t>
            </a:r>
          </a:p>
          <a:p>
            <a:pPr lvl="1"/>
            <a:r>
              <a:rPr lang="en-US" dirty="0"/>
              <a:t>Due Date of the next calibration</a:t>
            </a:r>
          </a:p>
          <a:p>
            <a:pPr lvl="1"/>
            <a:r>
              <a:rPr lang="en-US" dirty="0"/>
              <a:t>Identification of the technician who performed the calibration</a:t>
            </a:r>
          </a:p>
          <a:p>
            <a:pPr lvl="1"/>
            <a:r>
              <a:rPr lang="en-US" dirty="0"/>
              <a:t>Limitations or restrictions of the calibration</a:t>
            </a:r>
          </a:p>
        </p:txBody>
      </p:sp>
    </p:spTree>
    <p:extLst>
      <p:ext uri="{BB962C8B-B14F-4D97-AF65-F5344CB8AC3E}">
        <p14:creationId xmlns:p14="http://schemas.microsoft.com/office/powerpoint/2010/main" val="3915738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37DE-A9E4-8A04-958E-980DF7B6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</a:t>
            </a:r>
            <a:r>
              <a:rPr lang="en-US" baseline="0" dirty="0"/>
              <a:t> Relief Record (WP 490)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4942-2831-7031-49D2-A49C497A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and time of completion of the plating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and time of start of baking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and time of start of soak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and time of completion of baking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Furnace control instrument set temperature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Furnace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620820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7973-5126-23A6-7789-AC27A971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Recorder Charts (WP 459)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5F1E-9072-6A68-EE25-5D73A912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shall be traceable</a:t>
            </a:r>
            <a:r>
              <a:rPr lang="en-US" baseline="0" dirty="0"/>
              <a:t> to temperature recorder charts.</a:t>
            </a:r>
          </a:p>
          <a:p>
            <a:r>
              <a:rPr lang="en-US" baseline="0" dirty="0"/>
              <a:t>WP 459 Appendix A – Electronic Record</a:t>
            </a:r>
          </a:p>
          <a:p>
            <a:r>
              <a:rPr lang="en-US" baseline="0" dirty="0"/>
              <a:t>WP 459 Appendix B –</a:t>
            </a:r>
            <a:r>
              <a:rPr lang="en-US" dirty="0"/>
              <a:t> Electronic Chart Recorder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115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r>
              <a:rPr lang="en-US" baseline="0" dirty="0"/>
              <a:t> and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1 – 0.0005 inch thick (min.)</a:t>
            </a:r>
          </a:p>
          <a:p>
            <a:r>
              <a:rPr lang="en-US" dirty="0"/>
              <a:t>Class 2 – 0.0003 inch thick (min.)</a:t>
            </a:r>
          </a:p>
          <a:p>
            <a:r>
              <a:rPr lang="en-US" dirty="0"/>
              <a:t>Class</a:t>
            </a:r>
            <a:r>
              <a:rPr lang="en-US" baseline="0" dirty="0"/>
              <a:t> 3 – 0.0002 inch thick (min.)</a:t>
            </a:r>
          </a:p>
          <a:p>
            <a:endParaRPr lang="en-US" baseline="0" dirty="0"/>
          </a:p>
          <a:p>
            <a:r>
              <a:rPr lang="en-US" baseline="0" dirty="0"/>
              <a:t>Type I – as plated with no supplemental treatment</a:t>
            </a:r>
          </a:p>
          <a:p>
            <a:r>
              <a:rPr lang="en-US" baseline="0" dirty="0"/>
              <a:t>Type II – with supplemental chromate treatment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Processing Requirements</a:t>
            </a:r>
          </a:p>
          <a:p>
            <a:pPr lvl="1"/>
            <a:r>
              <a:rPr lang="en-US" dirty="0"/>
              <a:t>Test</a:t>
            </a:r>
            <a:r>
              <a:rPr lang="en-US" baseline="0" dirty="0"/>
              <a:t> Specimen Requirements</a:t>
            </a:r>
          </a:p>
          <a:p>
            <a:pPr lvl="1"/>
            <a:r>
              <a:rPr lang="en-US" baseline="0" dirty="0"/>
              <a:t>Plating Property Requirements</a:t>
            </a:r>
          </a:p>
          <a:p>
            <a:r>
              <a:rPr lang="en-US" baseline="0" dirty="0"/>
              <a:t>Procedures</a:t>
            </a:r>
          </a:p>
          <a:p>
            <a:pPr lvl="1"/>
            <a:r>
              <a:rPr lang="en-US" baseline="0" dirty="0"/>
              <a:t>Solution</a:t>
            </a:r>
          </a:p>
          <a:p>
            <a:pPr lvl="1"/>
            <a:r>
              <a:rPr lang="en-US" baseline="0" dirty="0"/>
              <a:t>Plating</a:t>
            </a:r>
          </a:p>
          <a:p>
            <a:pPr lvl="1"/>
            <a:r>
              <a:rPr lang="en-US" baseline="0" dirty="0"/>
              <a:t>Treatments</a:t>
            </a:r>
          </a:p>
          <a:p>
            <a:pPr lvl="1"/>
            <a:r>
              <a:rPr lang="en-US" baseline="0" dirty="0"/>
              <a:t>Stripping</a:t>
            </a:r>
          </a:p>
          <a:p>
            <a:pPr lvl="1"/>
            <a:r>
              <a:rPr lang="en-US" baseline="0" dirty="0"/>
              <a:t>Repair and Rework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Applicable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AMS-QQ-P-416</a:t>
            </a:r>
          </a:p>
          <a:p>
            <a:r>
              <a:rPr lang="en-US" dirty="0"/>
              <a:t>MIL-STD-870</a:t>
            </a:r>
          </a:p>
          <a:p>
            <a:r>
              <a:rPr lang="en-US" dirty="0"/>
              <a:t>BPS 4006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training</a:t>
            </a:r>
          </a:p>
          <a:p>
            <a:pPr lvl="1"/>
            <a:r>
              <a:rPr lang="en-US" dirty="0"/>
              <a:t>Review processing requirements</a:t>
            </a:r>
          </a:p>
          <a:p>
            <a:pPr lvl="1"/>
            <a:r>
              <a:rPr lang="en-US" dirty="0"/>
              <a:t>Test specimen requirements</a:t>
            </a:r>
          </a:p>
          <a:p>
            <a:pPr lvl="1"/>
            <a:r>
              <a:rPr lang="en-US" dirty="0"/>
              <a:t>Plating property requirements</a:t>
            </a:r>
          </a:p>
          <a:p>
            <a:pPr lvl="1"/>
            <a:r>
              <a:rPr lang="en-US" dirty="0"/>
              <a:t>Procedures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Responsibility</a:t>
            </a:r>
          </a:p>
          <a:p>
            <a:pPr lvl="1"/>
            <a:r>
              <a:rPr lang="en-US" dirty="0"/>
              <a:t>Solution contains cyanide</a:t>
            </a:r>
            <a:r>
              <a:rPr lang="en-US" baseline="0" dirty="0"/>
              <a:t> and cadmium</a:t>
            </a:r>
          </a:p>
          <a:p>
            <a:pPr lvl="1"/>
            <a:r>
              <a:rPr lang="en-US" baseline="0" dirty="0"/>
              <a:t>Wear appropriate safety and health protection equipment</a:t>
            </a:r>
          </a:p>
          <a:p>
            <a:pPr lvl="1"/>
            <a:r>
              <a:rPr lang="en-US" baseline="0" dirty="0"/>
              <a:t>Comply with </a:t>
            </a:r>
          </a:p>
          <a:p>
            <a:pPr lvl="2"/>
            <a:r>
              <a:rPr lang="en-US" baseline="0" dirty="0"/>
              <a:t>EPA – 40 </a:t>
            </a:r>
            <a:r>
              <a:rPr lang="en-US" dirty="0"/>
              <a:t>CFR Part 413</a:t>
            </a:r>
          </a:p>
          <a:p>
            <a:pPr lvl="2"/>
            <a:r>
              <a:rPr lang="en-US" dirty="0"/>
              <a:t>OSHA – 29 CFR 1910.1200 Hazard Communication</a:t>
            </a:r>
          </a:p>
          <a:p>
            <a:pPr lvl="2"/>
            <a:r>
              <a:rPr lang="en-US" dirty="0"/>
              <a:t>North Carolina Permits – 15A NCAC Sections 2Q.0508</a:t>
            </a:r>
          </a:p>
          <a:p>
            <a:pPr lvl="1"/>
            <a:r>
              <a:rPr lang="en-US" baseline="0" dirty="0"/>
              <a:t>Chemical</a:t>
            </a:r>
            <a:r>
              <a:rPr lang="en-US" dirty="0"/>
              <a:t> information is found in Safety Data Sheets (SDS)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brazing, welding,</a:t>
            </a:r>
            <a:r>
              <a:rPr lang="en-US" baseline="0" dirty="0"/>
              <a:t> forming, machining, and heat treating shall be done prior to plating</a:t>
            </a:r>
          </a:p>
          <a:p>
            <a:r>
              <a:rPr lang="en-US" baseline="0" dirty="0"/>
              <a:t>Parts machined, ground, or formed after heat treat shall be stress relieved</a:t>
            </a:r>
          </a:p>
          <a:p>
            <a:r>
              <a:rPr lang="en-US" baseline="0" dirty="0"/>
              <a:t>Parts shall be abrasive cleaned before plating</a:t>
            </a:r>
          </a:p>
          <a:p>
            <a:pPr lvl="1"/>
            <a:r>
              <a:rPr lang="en-US" dirty="0"/>
              <a:t>Excessive</a:t>
            </a:r>
            <a:r>
              <a:rPr lang="en-US" baseline="0" dirty="0"/>
              <a:t> metal removal by abrasive cleaning shall be avoided to protect against loss of shot-peen (compressive) layer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  <a:r>
              <a:rPr lang="en-US" baseline="0" dirty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 density shall be maintained at 50</a:t>
            </a:r>
            <a:r>
              <a:rPr lang="en-US" baseline="0" dirty="0"/>
              <a:t> – 70 amps/ft</a:t>
            </a:r>
            <a:r>
              <a:rPr lang="en-US" baseline="30000" dirty="0"/>
              <a:t>2 </a:t>
            </a:r>
            <a:r>
              <a:rPr lang="en-US" dirty="0"/>
              <a:t>for MIL-STD-870</a:t>
            </a:r>
          </a:p>
          <a:p>
            <a:r>
              <a:rPr lang="en-US" dirty="0"/>
              <a:t>Current density shall be maintained at 20 – 40 amps/ft</a:t>
            </a:r>
            <a:r>
              <a:rPr lang="en-US" baseline="30000" dirty="0"/>
              <a:t>2 </a:t>
            </a:r>
            <a:r>
              <a:rPr lang="en-US" dirty="0"/>
              <a:t>for QQ-P-416 and BPS 4006 (These processes have a 1-minute strike at 60 ASF.</a:t>
            </a:r>
            <a:endParaRPr lang="en-US" baseline="30000" dirty="0"/>
          </a:p>
          <a:p>
            <a:r>
              <a:rPr lang="en-US" dirty="0"/>
              <a:t>Auxiliary anodes shall be used for holes and recess areas</a:t>
            </a:r>
          </a:p>
          <a:p>
            <a:pPr lvl="1"/>
            <a:r>
              <a:rPr lang="en-US" dirty="0"/>
              <a:t>Open holes depth &gt; hole diameter</a:t>
            </a:r>
          </a:p>
          <a:p>
            <a:pPr lvl="1"/>
            <a:r>
              <a:rPr lang="en-US" dirty="0"/>
              <a:t>Blind holes depth &gt; ½ hole diameter</a:t>
            </a:r>
          </a:p>
          <a:p>
            <a:pPr lvl="1"/>
            <a:r>
              <a:rPr lang="en-US" dirty="0"/>
              <a:t>Recess depth &gt; ½ recess width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1192</Words>
  <Application>Microsoft Office PowerPoint</Application>
  <PresentationFormat>On-screen Show (4:3)</PresentationFormat>
  <Paragraphs>184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Low Embrittlement Cadmium Plating</vt:lpstr>
      <vt:lpstr>Scope</vt:lpstr>
      <vt:lpstr>Classes and Type</vt:lpstr>
      <vt:lpstr>Overview</vt:lpstr>
      <vt:lpstr>Applicable Documents</vt:lpstr>
      <vt:lpstr>Requirements –Training</vt:lpstr>
      <vt:lpstr>Training</vt:lpstr>
      <vt:lpstr>Processing Requirements</vt:lpstr>
      <vt:lpstr>Processing Requirements</vt:lpstr>
      <vt:lpstr>Processing Requirements</vt:lpstr>
      <vt:lpstr>Test Specimens</vt:lpstr>
      <vt:lpstr>Plating Property Requirements</vt:lpstr>
      <vt:lpstr>Plating Property Requirements</vt:lpstr>
      <vt:lpstr>Plating Property Requirements</vt:lpstr>
      <vt:lpstr>Plating Property Requirements</vt:lpstr>
      <vt:lpstr>Plating Property Requirements</vt:lpstr>
      <vt:lpstr>Procedure</vt:lpstr>
      <vt:lpstr>Procedure</vt:lpstr>
      <vt:lpstr>Procedure</vt:lpstr>
      <vt:lpstr>Procedure</vt:lpstr>
      <vt:lpstr>Procedure</vt:lpstr>
      <vt:lpstr>Procedure</vt:lpstr>
      <vt:lpstr>Process Control</vt:lpstr>
      <vt:lpstr>Pyrometry – AMS 2750 (WP 459)</vt:lpstr>
      <vt:lpstr>Stress Relief Record (WP 490)</vt:lpstr>
      <vt:lpstr>Recorder Charts (WP 459)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HectorGarza</dc:creator>
  <cp:lastModifiedBy>Hector Garza</cp:lastModifiedBy>
  <cp:revision>19</cp:revision>
  <dcterms:created xsi:type="dcterms:W3CDTF">2020-07-12T12:13:55Z</dcterms:created>
  <dcterms:modified xsi:type="dcterms:W3CDTF">2022-05-03T12:56:37Z</dcterms:modified>
</cp:coreProperties>
</file>