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09" r:id="rId3"/>
    <p:sldId id="483" r:id="rId4"/>
    <p:sldId id="310" r:id="rId5"/>
    <p:sldId id="311" r:id="rId6"/>
    <p:sldId id="312" r:id="rId7"/>
    <p:sldId id="31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51BB17-2805-4A02-A62A-49475A190278}">
          <p14:sldIdLst>
            <p14:sldId id="256"/>
            <p14:sldId id="309"/>
            <p14:sldId id="483"/>
            <p14:sldId id="310"/>
            <p14:sldId id="311"/>
            <p14:sldId id="312"/>
            <p14:sldId id="31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harahi, Hamidreza" initials="GH" lastIdx="3" clrIdx="0">
    <p:extLst>
      <p:ext uri="{19B8F6BF-5375-455C-9EA6-DF929625EA0E}">
        <p15:presenceInfo xmlns:p15="http://schemas.microsoft.com/office/powerpoint/2012/main" userId="Gharahi, Hamidreza" providerId="None"/>
      </p:ext>
    </p:extLst>
  </p:cmAuthor>
  <p:cmAuthor id="2" name="Hamidreza Gharahi" initials="HG" lastIdx="4" clrIdx="1">
    <p:extLst>
      <p:ext uri="{19B8F6BF-5375-455C-9EA6-DF929625EA0E}">
        <p15:presenceInfo xmlns:p15="http://schemas.microsoft.com/office/powerpoint/2012/main" userId="46c5a527207895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33"/>
    <a:srgbClr val="CC0066"/>
    <a:srgbClr val="0000FF"/>
    <a:srgbClr val="003319"/>
    <a:srgbClr val="99FF3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14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4"/>
    </p:cViewPr>
  </p:sorter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6CE3B-ECB4-4BC9-BE26-05728B2E9AA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4165D-4EE6-47DB-AD79-91FFDF7F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4165D-4EE6-47DB-AD79-91FFDF7F4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3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165D-4EE6-47DB-AD79-91FFDF7F41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61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165D-4EE6-47DB-AD79-91FFDF7F41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165D-4EE6-47DB-AD79-91FFDF7F41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7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165D-4EE6-47DB-AD79-91FFDF7F41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13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165D-4EE6-47DB-AD79-91FFDF7F41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67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165D-4EE6-47DB-AD79-91FFDF7F41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84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165D-4EE6-47DB-AD79-91FFDF7F41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70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165D-4EE6-47DB-AD79-91FFDF7F41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165D-4EE6-47DB-AD79-91FFDF7F41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46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165D-4EE6-47DB-AD79-91FFDF7F41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1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165D-4EE6-47DB-AD79-91FFDF7F4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13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165D-4EE6-47DB-AD79-91FFDF7F41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8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165D-4EE6-47DB-AD79-91FFDF7F41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70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165D-4EE6-47DB-AD79-91FFDF7F41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1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features of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coronary physiology dependent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 the size of the arteries and their location across the myocardium.</a:t>
            </a:r>
          </a:p>
          <a:p>
            <a:pPr algn="l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Tight regulation of coronary vascular functions is necessary for maintaining the blood circulation in the heart and eventually the whole cardiovascular system which is manifested in coronary pressure-flow autoregulation</a:t>
            </a:r>
          </a:p>
          <a:p>
            <a:pPr algn="l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Modulated via active SMCs in the microvascular  level.</a:t>
            </a:r>
          </a:p>
          <a:p>
            <a:pPr algn="l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u="none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Myocardial arteries are under significant compressive forces from the myocardium in a beating heart</a:t>
            </a:r>
          </a:p>
          <a:p>
            <a:pPr algn="l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2625" lvl="1" indent="-2254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Varies in vessels from subendocardial layer to subepicardial layer.</a:t>
            </a:r>
          </a:p>
          <a:p>
            <a:pPr marL="682625" lvl="1" indent="-225425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82625" lvl="1" indent="-2254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Flow is </a:t>
            </a:r>
            <a:r>
              <a:rPr lang="en-US" sz="1400" dirty="0" err="1">
                <a:latin typeface="Arial" panose="020B0604020202020204" pitchFamily="34" charset="0"/>
                <a:ea typeface="Times New Roman" panose="02020603050405020304" pitchFamily="18" charset="0"/>
              </a:rPr>
              <a:t>diastolically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 dominated.</a:t>
            </a:r>
          </a:p>
          <a:p>
            <a:pPr algn="l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165D-4EE6-47DB-AD79-91FFDF7F4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5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165D-4EE6-47DB-AD79-91FFDF7F4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71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165D-4EE6-47DB-AD79-91FFDF7F41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83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165D-4EE6-47DB-AD79-91FFDF7F41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7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165D-4EE6-47DB-AD79-91FFDF7F41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1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165D-4EE6-47DB-AD79-91FFDF7F41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13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165D-4EE6-47DB-AD79-91FFDF7F41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7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6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7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9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7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7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1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7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7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1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795FD-72F9-4A7C-B2FD-85C710AE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1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54"/>
          <p:cNvSpPr txBox="1">
            <a:spLocks noChangeArrowheads="1"/>
          </p:cNvSpPr>
          <p:nvPr/>
        </p:nvSpPr>
        <p:spPr>
          <a:xfrm>
            <a:off x="873755" y="2524436"/>
            <a:ext cx="7346792" cy="9045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cs typeface="HElVETICA" panose="020B0604020202020204" pitchFamily="34" charset="0"/>
              </a:rPr>
              <a:t>Constrained Mixture Model of Coronary Autoregulation</a:t>
            </a:r>
          </a:p>
          <a:p>
            <a:pPr algn="ctr"/>
            <a:endParaRPr lang="en-US" sz="2400" b="1" dirty="0">
              <a:solidFill>
                <a:schemeClr val="accent5">
                  <a:lumMod val="50000"/>
                </a:schemeClr>
              </a:solidFill>
              <a:cs typeface="HElVETICA" panose="020B0604020202020204" pitchFamily="34" charset="0"/>
            </a:endParaRPr>
          </a:p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cs typeface="HElVETICA" panose="020B0604020202020204" pitchFamily="34" charset="0"/>
              </a:rPr>
              <a:t>Oct 5</a:t>
            </a:r>
            <a:r>
              <a:rPr lang="en-US" sz="1400" b="1" baseline="30000" dirty="0">
                <a:solidFill>
                  <a:schemeClr val="accent5">
                    <a:lumMod val="50000"/>
                  </a:schemeClr>
                </a:solidFill>
                <a:cs typeface="HElVETICA" panose="020B0604020202020204" pitchFamily="34" charset="0"/>
              </a:rPr>
              <a:t>th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cs typeface="HElVETICA" panose="020B0604020202020204" pitchFamily="34" charset="0"/>
              </a:rPr>
              <a:t>, 2020</a:t>
            </a:r>
            <a:endParaRPr lang="en-US" sz="1400" dirty="0">
              <a:solidFill>
                <a:schemeClr val="accent5">
                  <a:lumMod val="50000"/>
                </a:schemeClr>
              </a:solidFill>
              <a:cs typeface="HElVETICA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4C835E-53C6-4D04-B309-8463FCCE2D3A}"/>
              </a:ext>
            </a:extLst>
          </p:cNvPr>
          <p:cNvCxnSpPr/>
          <p:nvPr/>
        </p:nvCxnSpPr>
        <p:spPr>
          <a:xfrm>
            <a:off x="1073425" y="3074579"/>
            <a:ext cx="6947452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C2F01-9AC5-4306-BD72-1019F3AE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5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12" y="105444"/>
            <a:ext cx="8552556" cy="650875"/>
          </a:xfrm>
        </p:spPr>
        <p:txBody>
          <a:bodyPr>
            <a:normAutofit/>
          </a:bodyPr>
          <a:lstStyle/>
          <a:p>
            <a:pPr lvl="1" rtl="0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Defining morphometry, structure, and hemodynamics of an entire coronary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58C29-88BD-45C3-B41E-FBC1752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10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D318000-CC2C-4BAA-A577-39BBFBC313C6}"/>
              </a:ext>
            </a:extLst>
          </p:cNvPr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E795FD-72F9-4A7C-B2FD-85C710AE9E56}" type="slidenum">
              <a:rPr lang="en-US" smtClean="0">
                <a:solidFill>
                  <a:srgbClr val="004D33"/>
                </a:solidFill>
                <a:latin typeface="Arial Narrow" panose="020B0606020202030204" pitchFamily="34" charset="0"/>
              </a:rPr>
              <a:pPr>
                <a:defRPr/>
              </a:pPr>
              <a:t>10</a:t>
            </a:fld>
            <a:endParaRPr lang="en-US">
              <a:solidFill>
                <a:srgbClr val="004D33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7EC36-312E-47C6-8FCE-67BEB3F3D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" y="1194424"/>
            <a:ext cx="7101840" cy="4689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3C66E1-2BFD-4889-A95E-71085EA2C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126" y="5614751"/>
            <a:ext cx="5957316" cy="33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3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12" y="105444"/>
            <a:ext cx="8552556" cy="650875"/>
          </a:xfrm>
        </p:spPr>
        <p:txBody>
          <a:bodyPr>
            <a:normAutofit/>
          </a:bodyPr>
          <a:lstStyle/>
          <a:p>
            <a:pPr lvl="1" rtl="0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Defining morphometry, structure, and hemodynamics of an entire coronary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58C29-88BD-45C3-B41E-FBC1752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11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D318000-CC2C-4BAA-A577-39BBFBC313C6}"/>
              </a:ext>
            </a:extLst>
          </p:cNvPr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E795FD-72F9-4A7C-B2FD-85C710AE9E56}" type="slidenum">
              <a:rPr lang="en-US" smtClean="0">
                <a:solidFill>
                  <a:srgbClr val="004D33"/>
                </a:solidFill>
                <a:latin typeface="Arial Narrow" panose="020B0606020202030204" pitchFamily="34" charset="0"/>
              </a:rPr>
              <a:pPr>
                <a:defRPr/>
              </a:pPr>
              <a:t>11</a:t>
            </a:fld>
            <a:endParaRPr lang="en-US">
              <a:solidFill>
                <a:srgbClr val="004D33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CFC7B-163A-44ED-9CDA-A074DB5C1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952" y="1120205"/>
            <a:ext cx="6102096" cy="516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4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12" y="105444"/>
            <a:ext cx="8552556" cy="650875"/>
          </a:xfrm>
        </p:spPr>
        <p:txBody>
          <a:bodyPr>
            <a:normAutofit/>
          </a:bodyPr>
          <a:lstStyle/>
          <a:p>
            <a:pPr lvl="1" rtl="0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Defining morphometry, structure, and hemodynamics of an entire coronary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58C29-88BD-45C3-B41E-FBC1752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12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D318000-CC2C-4BAA-A577-39BBFBC313C6}"/>
              </a:ext>
            </a:extLst>
          </p:cNvPr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E795FD-72F9-4A7C-B2FD-85C710AE9E56}" type="slidenum">
              <a:rPr lang="en-US" smtClean="0">
                <a:solidFill>
                  <a:srgbClr val="004D33"/>
                </a:solidFill>
                <a:latin typeface="Arial Narrow" panose="020B0606020202030204" pitchFamily="34" charset="0"/>
              </a:rPr>
              <a:pPr>
                <a:defRPr/>
              </a:pPr>
              <a:t>12</a:t>
            </a:fld>
            <a:endParaRPr lang="en-US">
              <a:solidFill>
                <a:srgbClr val="004D33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DD1D4-3FEB-4550-AFCC-F377DD99B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23" y="1801315"/>
            <a:ext cx="7298153" cy="32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9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12" y="105444"/>
            <a:ext cx="8552556" cy="650875"/>
          </a:xfrm>
        </p:spPr>
        <p:txBody>
          <a:bodyPr>
            <a:normAutofit/>
          </a:bodyPr>
          <a:lstStyle/>
          <a:p>
            <a:pPr lvl="1" rtl="0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Coronary Autoregulation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58C29-88BD-45C3-B41E-FBC1752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13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D318000-CC2C-4BAA-A577-39BBFBC313C6}"/>
              </a:ext>
            </a:extLst>
          </p:cNvPr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E795FD-72F9-4A7C-B2FD-85C710AE9E56}" type="slidenum">
              <a:rPr lang="en-US" smtClean="0">
                <a:solidFill>
                  <a:srgbClr val="004D33"/>
                </a:solidFill>
                <a:latin typeface="Arial Narrow" panose="020B0606020202030204" pitchFamily="34" charset="0"/>
              </a:rPr>
              <a:pPr>
                <a:defRPr/>
              </a:pPr>
              <a:t>13</a:t>
            </a:fld>
            <a:endParaRPr lang="en-US">
              <a:solidFill>
                <a:srgbClr val="004D33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8316-285F-4BB8-99BA-FD2D2AC30C2F}"/>
              </a:ext>
            </a:extLst>
          </p:cNvPr>
          <p:cNvSpPr txBox="1"/>
          <p:nvPr/>
        </p:nvSpPr>
        <p:spPr>
          <a:xfrm>
            <a:off x="479382" y="669957"/>
            <a:ext cx="2951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SMC tension: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Myogenic Response: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Metabolic control: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Shear-dependent control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2EDB25-0A5D-4B57-9AB2-9FF56964E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007377"/>
            <a:ext cx="7315200" cy="626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CBA952-7B85-48E3-92E2-65471F2C43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68" r="17744"/>
          <a:stretch/>
        </p:blipFill>
        <p:spPr>
          <a:xfrm>
            <a:off x="2114927" y="2655116"/>
            <a:ext cx="5371723" cy="11581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F2261E-7093-4021-BE3F-FBA7071A5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865340"/>
            <a:ext cx="7315200" cy="3649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5FD553-A6B8-41D2-A0D3-7988442D9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176788"/>
            <a:ext cx="7315200" cy="5370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CC3E05-1599-4D5F-9378-A6647CD1C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3995702"/>
            <a:ext cx="7315200" cy="60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12" y="105444"/>
            <a:ext cx="8552556" cy="650875"/>
          </a:xfrm>
        </p:spPr>
        <p:txBody>
          <a:bodyPr>
            <a:normAutofit/>
          </a:bodyPr>
          <a:lstStyle/>
          <a:p>
            <a:pPr lvl="1" rtl="0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Coronary Autoregulation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58C29-88BD-45C3-B41E-FBC1752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14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D318000-CC2C-4BAA-A577-39BBFBC313C6}"/>
              </a:ext>
            </a:extLst>
          </p:cNvPr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E795FD-72F9-4A7C-B2FD-85C710AE9E56}" type="slidenum">
              <a:rPr lang="en-US" smtClean="0">
                <a:solidFill>
                  <a:srgbClr val="004D33"/>
                </a:solidFill>
                <a:latin typeface="Arial Narrow" panose="020B0606020202030204" pitchFamily="34" charset="0"/>
              </a:rPr>
              <a:pPr>
                <a:defRPr/>
              </a:pPr>
              <a:t>14</a:t>
            </a:fld>
            <a:endParaRPr lang="en-US">
              <a:solidFill>
                <a:srgbClr val="004D33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8316-285F-4BB8-99BA-FD2D2AC30C2F}"/>
              </a:ext>
            </a:extLst>
          </p:cNvPr>
          <p:cNvSpPr txBox="1"/>
          <p:nvPr/>
        </p:nvSpPr>
        <p:spPr>
          <a:xfrm>
            <a:off x="479382" y="669957"/>
            <a:ext cx="803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Metabolic and Shear-dependent controls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289F6-18F0-4A69-B81F-0F631D4AC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780" y="2756976"/>
            <a:ext cx="5214440" cy="3908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84D3A5-DBD0-47D4-9E23-4E9398B18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114455"/>
            <a:ext cx="7315200" cy="3443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D06A30-B82B-4452-91B0-CA5FE19CA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6628" y="1718006"/>
            <a:ext cx="7315200" cy="4453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A143FD-9171-46FD-9D91-F0B486DD1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766" y="2236423"/>
            <a:ext cx="7315200" cy="5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5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12" y="105444"/>
            <a:ext cx="8552556" cy="650875"/>
          </a:xfrm>
        </p:spPr>
        <p:txBody>
          <a:bodyPr>
            <a:normAutofit/>
          </a:bodyPr>
          <a:lstStyle/>
          <a:p>
            <a:pPr lvl="1" rtl="0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Coronary Autoregulation model Parameters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58C29-88BD-45C3-B41E-FBC1752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15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D318000-CC2C-4BAA-A577-39BBFBC313C6}"/>
              </a:ext>
            </a:extLst>
          </p:cNvPr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E795FD-72F9-4A7C-B2FD-85C710AE9E56}" type="slidenum">
              <a:rPr lang="en-US" smtClean="0">
                <a:solidFill>
                  <a:srgbClr val="004D33"/>
                </a:solidFill>
                <a:latin typeface="Arial Narrow" panose="020B0606020202030204" pitchFamily="34" charset="0"/>
              </a:rPr>
              <a:pPr>
                <a:defRPr/>
              </a:pPr>
              <a:t>15</a:t>
            </a:fld>
            <a:endParaRPr lang="en-US">
              <a:solidFill>
                <a:srgbClr val="004D33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9C310-6CAE-4320-921F-7BFD54A38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62" y="1614304"/>
            <a:ext cx="7623476" cy="362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71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12" y="105444"/>
            <a:ext cx="8552556" cy="650875"/>
          </a:xfrm>
        </p:spPr>
        <p:txBody>
          <a:bodyPr>
            <a:normAutofit/>
          </a:bodyPr>
          <a:lstStyle/>
          <a:p>
            <a:pPr lvl="1" rtl="0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Coronary Autoregulation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58C29-88BD-45C3-B41E-FBC1752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16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D318000-CC2C-4BAA-A577-39BBFBC313C6}"/>
              </a:ext>
            </a:extLst>
          </p:cNvPr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E795FD-72F9-4A7C-B2FD-85C710AE9E56}" type="slidenum">
              <a:rPr lang="en-US" smtClean="0">
                <a:solidFill>
                  <a:srgbClr val="004D33"/>
                </a:solidFill>
                <a:latin typeface="Arial Narrow" panose="020B0606020202030204" pitchFamily="34" charset="0"/>
              </a:rPr>
              <a:pPr>
                <a:defRPr/>
              </a:pPr>
              <a:t>16</a:t>
            </a:fld>
            <a:endParaRPr lang="en-US">
              <a:solidFill>
                <a:srgbClr val="004D33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91FFE-A42B-4452-A923-38601F592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047" y="988387"/>
            <a:ext cx="5314917" cy="39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32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12" y="105444"/>
            <a:ext cx="8552556" cy="650875"/>
          </a:xfrm>
        </p:spPr>
        <p:txBody>
          <a:bodyPr>
            <a:normAutofit/>
          </a:bodyPr>
          <a:lstStyle/>
          <a:p>
            <a:pPr lvl="1" rtl="0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Coronary Autoregulation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58C29-88BD-45C3-B41E-FBC1752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17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D318000-CC2C-4BAA-A577-39BBFBC313C6}"/>
              </a:ext>
            </a:extLst>
          </p:cNvPr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E795FD-72F9-4A7C-B2FD-85C710AE9E56}" type="slidenum">
              <a:rPr lang="en-US" smtClean="0">
                <a:solidFill>
                  <a:srgbClr val="004D33"/>
                </a:solidFill>
                <a:latin typeface="Arial Narrow" panose="020B0606020202030204" pitchFamily="34" charset="0"/>
              </a:rPr>
              <a:pPr>
                <a:defRPr/>
              </a:pPr>
              <a:t>17</a:t>
            </a:fld>
            <a:endParaRPr lang="en-US">
              <a:solidFill>
                <a:srgbClr val="004D33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91FFE-A42B-4452-A923-38601F592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746" y="548132"/>
            <a:ext cx="3836507" cy="2880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F8396D-31DB-46E7-90E3-A1DE0207B9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10"/>
          <a:stretch/>
        </p:blipFill>
        <p:spPr>
          <a:xfrm>
            <a:off x="1314043" y="3683670"/>
            <a:ext cx="6515911" cy="2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69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12" y="105444"/>
            <a:ext cx="8552556" cy="650875"/>
          </a:xfrm>
        </p:spPr>
        <p:txBody>
          <a:bodyPr>
            <a:normAutofit/>
          </a:bodyPr>
          <a:lstStyle/>
          <a:p>
            <a:pPr lvl="1" rtl="0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Coronary Autoregulation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58C29-88BD-45C3-B41E-FBC1752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18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D318000-CC2C-4BAA-A577-39BBFBC313C6}"/>
              </a:ext>
            </a:extLst>
          </p:cNvPr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E795FD-72F9-4A7C-B2FD-85C710AE9E56}" type="slidenum">
              <a:rPr lang="en-US" smtClean="0">
                <a:solidFill>
                  <a:srgbClr val="004D33"/>
                </a:solidFill>
                <a:latin typeface="Arial Narrow" panose="020B0606020202030204" pitchFamily="34" charset="0"/>
              </a:rPr>
              <a:pPr>
                <a:defRPr/>
              </a:pPr>
              <a:t>18</a:t>
            </a:fld>
            <a:endParaRPr lang="en-US">
              <a:solidFill>
                <a:srgbClr val="004D33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D6234-715E-4E5F-A09B-787BFB965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17" y="0"/>
            <a:ext cx="5496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98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12" y="105444"/>
            <a:ext cx="8552556" cy="650875"/>
          </a:xfrm>
        </p:spPr>
        <p:txBody>
          <a:bodyPr>
            <a:normAutofit/>
          </a:bodyPr>
          <a:lstStyle/>
          <a:p>
            <a:pPr lvl="1" rtl="0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Coronary Autoregulation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58C29-88BD-45C3-B41E-FBC1752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19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D318000-CC2C-4BAA-A577-39BBFBC313C6}"/>
              </a:ext>
            </a:extLst>
          </p:cNvPr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E795FD-72F9-4A7C-B2FD-85C710AE9E56}" type="slidenum">
              <a:rPr lang="en-US" smtClean="0">
                <a:solidFill>
                  <a:srgbClr val="004D33"/>
                </a:solidFill>
                <a:latin typeface="Arial Narrow" panose="020B0606020202030204" pitchFamily="34" charset="0"/>
              </a:rPr>
              <a:pPr>
                <a:defRPr/>
              </a:pPr>
              <a:t>19</a:t>
            </a:fld>
            <a:endParaRPr lang="en-US">
              <a:solidFill>
                <a:srgbClr val="004D33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31469-276E-4DBA-9468-0A55F6581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535" y="3169640"/>
            <a:ext cx="3742231" cy="2806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39BAE4-B22B-462C-A4D9-20A54CAA9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614" y="881687"/>
            <a:ext cx="4632152" cy="2366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CE0141-4AEC-4E96-9550-9C045C1E1381}"/>
              </a:ext>
            </a:extLst>
          </p:cNvPr>
          <p:cNvSpPr txBox="1"/>
          <p:nvPr/>
        </p:nvSpPr>
        <p:spPr>
          <a:xfrm>
            <a:off x="247412" y="3609653"/>
            <a:ext cx="247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ENDO/EPI ratio:</a:t>
            </a:r>
          </a:p>
        </p:txBody>
      </p:sp>
    </p:spTree>
    <p:extLst>
      <p:ext uri="{BB962C8B-B14F-4D97-AF65-F5344CB8AC3E}">
        <p14:creationId xmlns:p14="http://schemas.microsoft.com/office/powerpoint/2010/main" val="175886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51937AC-4695-40A2-9A79-157B2473E93F}"/>
              </a:ext>
            </a:extLst>
          </p:cNvPr>
          <p:cNvSpPr txBox="1"/>
          <p:nvPr/>
        </p:nvSpPr>
        <p:spPr>
          <a:xfrm>
            <a:off x="362139" y="837314"/>
            <a:ext cx="832918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Coronary autoregulation is defined as the capability of the coronary circulation to maintain the blood supply to the heart over a range of perfusion pressures. 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sz="1600" dirty="0">
                <a:cs typeface="Times New Roman" panose="02020603050405020304" pitchFamily="18" charset="0"/>
              </a:rPr>
              <a:t>Putative mechanisms: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Myogenic: The ability of vessels to constrict in response to an increase in transmural force.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Metabolic: A local feedback mechanism where a vasodilation signal is initiated in response to either an increase in local oxygen consumption or oxygen extraction from the myocardial blood supply.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Endothelial: Shear-dependent control mechanism mediated via shear-induced production of nitric oxide (NO) or endothelin by the endothelial cells.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Neural and hormonal control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12" y="105444"/>
            <a:ext cx="7886700" cy="650875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Coronary Autoregulation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58C29-88BD-45C3-B41E-FBC1752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3344F-BD0E-482D-B0EA-80B316D5C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08" y="1748074"/>
            <a:ext cx="3766242" cy="251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95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12" y="105444"/>
            <a:ext cx="8552556" cy="650875"/>
          </a:xfrm>
        </p:spPr>
        <p:txBody>
          <a:bodyPr>
            <a:normAutofit/>
          </a:bodyPr>
          <a:lstStyle/>
          <a:p>
            <a:pPr lvl="1" rtl="0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Epicardial stenosis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58C29-88BD-45C3-B41E-FBC1752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20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D318000-CC2C-4BAA-A577-39BBFBC313C6}"/>
              </a:ext>
            </a:extLst>
          </p:cNvPr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E795FD-72F9-4A7C-B2FD-85C710AE9E56}" type="slidenum">
              <a:rPr lang="en-US" smtClean="0">
                <a:solidFill>
                  <a:srgbClr val="004D33"/>
                </a:solidFill>
                <a:latin typeface="Arial Narrow" panose="020B0606020202030204" pitchFamily="34" charset="0"/>
              </a:rPr>
              <a:pPr>
                <a:defRPr/>
              </a:pPr>
              <a:t>20</a:t>
            </a:fld>
            <a:endParaRPr lang="en-US">
              <a:solidFill>
                <a:srgbClr val="004D33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B41D9-9281-47E0-B590-E228F21A9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13" y="1235148"/>
            <a:ext cx="7609574" cy="34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62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12" y="105444"/>
            <a:ext cx="8552556" cy="650875"/>
          </a:xfrm>
        </p:spPr>
        <p:txBody>
          <a:bodyPr>
            <a:normAutofit/>
          </a:bodyPr>
          <a:lstStyle/>
          <a:p>
            <a:pPr lvl="1" rtl="0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Effects of drug administration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58C29-88BD-45C3-B41E-FBC1752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D318000-CC2C-4BAA-A577-39BBFBC313C6}"/>
              </a:ext>
            </a:extLst>
          </p:cNvPr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E795FD-72F9-4A7C-B2FD-85C710AE9E56}" type="slidenum">
              <a:rPr lang="en-US" smtClean="0">
                <a:solidFill>
                  <a:srgbClr val="004D33"/>
                </a:solidFill>
                <a:latin typeface="Arial Narrow" panose="020B0606020202030204" pitchFamily="34" charset="0"/>
              </a:rPr>
              <a:pPr>
                <a:defRPr/>
              </a:pPr>
              <a:t>21</a:t>
            </a:fld>
            <a:endParaRPr lang="en-US">
              <a:solidFill>
                <a:srgbClr val="004D33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DE6F5-47FC-4F09-BAA8-8302C1B6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42" y="1830739"/>
            <a:ext cx="7153695" cy="3196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A8B3F-C5C3-4602-A635-82DC7E1FCA15}"/>
              </a:ext>
            </a:extLst>
          </p:cNvPr>
          <p:cNvSpPr txBox="1"/>
          <p:nvPr/>
        </p:nvSpPr>
        <p:spPr>
          <a:xfrm>
            <a:off x="247412" y="774532"/>
            <a:ext cx="369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Adenosine: metabolic vasodilator</a:t>
            </a:r>
          </a:p>
          <a:p>
            <a:r>
              <a:rPr lang="en-US" dirty="0"/>
              <a:t>L-NAME: endothelial control inhibitor</a:t>
            </a:r>
          </a:p>
        </p:txBody>
      </p:sp>
    </p:spTree>
    <p:extLst>
      <p:ext uri="{BB962C8B-B14F-4D97-AF65-F5344CB8AC3E}">
        <p14:creationId xmlns:p14="http://schemas.microsoft.com/office/powerpoint/2010/main" val="769143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12" y="105444"/>
            <a:ext cx="8552556" cy="650875"/>
          </a:xfrm>
        </p:spPr>
        <p:txBody>
          <a:bodyPr>
            <a:normAutofit/>
          </a:bodyPr>
          <a:lstStyle/>
          <a:p>
            <a:pPr lvl="1" rtl="0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58C29-88BD-45C3-B41E-FBC1752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22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D318000-CC2C-4BAA-A577-39BBFBC313C6}"/>
              </a:ext>
            </a:extLst>
          </p:cNvPr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E795FD-72F9-4A7C-B2FD-85C710AE9E56}" type="slidenum">
              <a:rPr lang="en-US" smtClean="0">
                <a:solidFill>
                  <a:srgbClr val="004D33"/>
                </a:solidFill>
                <a:latin typeface="Arial Narrow" panose="020B0606020202030204" pitchFamily="34" charset="0"/>
              </a:rPr>
              <a:pPr>
                <a:defRPr/>
              </a:pPr>
              <a:t>22</a:t>
            </a:fld>
            <a:endParaRPr lang="en-US">
              <a:solidFill>
                <a:srgbClr val="004D33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A8B3F-C5C3-4602-A635-82DC7E1FCA15}"/>
              </a:ext>
            </a:extLst>
          </p:cNvPr>
          <p:cNvSpPr txBox="1"/>
          <p:nvPr/>
        </p:nvSpPr>
        <p:spPr>
          <a:xfrm>
            <a:off x="1007903" y="1163831"/>
            <a:ext cx="750744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Developed a model that combines data from literature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Our model captures the essential features of coronary autoregulation.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parameter estimations highlight what is needed in future experimental studies.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showed the utility of our model with two application examples.</a:t>
            </a:r>
          </a:p>
        </p:txBody>
      </p:sp>
    </p:spTree>
    <p:extLst>
      <p:ext uri="{BB962C8B-B14F-4D97-AF65-F5344CB8AC3E}">
        <p14:creationId xmlns:p14="http://schemas.microsoft.com/office/powerpoint/2010/main" val="368483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67" y="147456"/>
            <a:ext cx="7886700" cy="650875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Coronary Circulation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3</a:t>
            </a:fld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335719" y="29463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A62867-773C-471C-AA6E-57C9A296CABD}"/>
              </a:ext>
            </a:extLst>
          </p:cNvPr>
          <p:cNvGrpSpPr/>
          <p:nvPr/>
        </p:nvGrpSpPr>
        <p:grpSpPr>
          <a:xfrm>
            <a:off x="1334636" y="2300543"/>
            <a:ext cx="6474728" cy="2448826"/>
            <a:chOff x="400367" y="3542271"/>
            <a:chExt cx="4390635" cy="16605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5C20F4-A189-4765-B4BA-D71F9BA19FB3}"/>
                </a:ext>
              </a:extLst>
            </p:cNvPr>
            <p:cNvGrpSpPr/>
            <p:nvPr/>
          </p:nvGrpSpPr>
          <p:grpSpPr>
            <a:xfrm>
              <a:off x="400367" y="3542271"/>
              <a:ext cx="4390635" cy="1501451"/>
              <a:chOff x="-1562100" y="1297175"/>
              <a:chExt cx="9999438" cy="341947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A6DA07D-1031-46BC-9566-557A1035E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4288" y="1297175"/>
                <a:ext cx="5353050" cy="341947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050F235-7A21-4DC3-90EC-9F4C18DC0A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10070"/>
              <a:stretch/>
            </p:blipFill>
            <p:spPr>
              <a:xfrm>
                <a:off x="-1562100" y="1297175"/>
                <a:ext cx="5062386" cy="3248026"/>
              </a:xfrm>
              <a:prstGeom prst="rect">
                <a:avLst/>
              </a:prstGeom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144BD7-2E44-4276-948C-68E5B0B94575}"/>
                </a:ext>
              </a:extLst>
            </p:cNvPr>
            <p:cNvSpPr/>
            <p:nvPr/>
          </p:nvSpPr>
          <p:spPr>
            <a:xfrm>
              <a:off x="1017326" y="4956645"/>
              <a:ext cx="29097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Picture adapted from [Duncker and Bache 2008]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38A53D2-3477-4DB8-A299-D4F42F8ED842}"/>
              </a:ext>
            </a:extLst>
          </p:cNvPr>
          <p:cNvSpPr/>
          <p:nvPr/>
        </p:nvSpPr>
        <p:spPr>
          <a:xfrm>
            <a:off x="400367" y="92571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</a:rPr>
              <a:t>Cyclic compression of the vasculature:</a:t>
            </a:r>
          </a:p>
          <a:p>
            <a:pPr marL="342900" indent="-342900">
              <a:buAutoNum type="arabicPeriod"/>
            </a:pP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7D08A0-790A-4BB9-8E46-C2C05C27FAB2}"/>
              </a:ext>
            </a:extLst>
          </p:cNvPr>
          <p:cNvCxnSpPr/>
          <p:nvPr/>
        </p:nvCxnSpPr>
        <p:spPr>
          <a:xfrm flipV="1">
            <a:off x="724277" y="3865830"/>
            <a:ext cx="1276539" cy="12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3AE3FA-37A0-4BCF-9E05-D6EE6C54758F}"/>
              </a:ext>
            </a:extLst>
          </p:cNvPr>
          <p:cNvSpPr txBox="1"/>
          <p:nvPr/>
        </p:nvSpPr>
        <p:spPr>
          <a:xfrm>
            <a:off x="400367" y="5104883"/>
            <a:ext cx="214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Subendocardial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09850D-D5B7-4F69-9C20-D2AE7B1DC1CB}"/>
              </a:ext>
            </a:extLst>
          </p:cNvPr>
          <p:cNvSpPr txBox="1"/>
          <p:nvPr/>
        </p:nvSpPr>
        <p:spPr>
          <a:xfrm>
            <a:off x="47391" y="1608817"/>
            <a:ext cx="195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Subepicardial layer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3CB739-E52E-4B04-B7FD-BF23FD362ACA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024902" y="1978149"/>
            <a:ext cx="746119" cy="142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2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51937AC-4695-40A2-9A79-157B2473E93F}"/>
              </a:ext>
            </a:extLst>
          </p:cNvPr>
          <p:cNvSpPr txBox="1"/>
          <p:nvPr/>
        </p:nvSpPr>
        <p:spPr>
          <a:xfrm>
            <a:off x="407406" y="563611"/>
            <a:ext cx="832918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Many questions in coronary autoregulation: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Previously, researchers hypothesized that coronary autoregulation is modulated via metabolic control. But recently, myogenic control has been proposed to be the main driver. So, which one is more important?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If both mechanisms are working in parallel, what would be their relative contributions?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For metabolic control, what is the main metabolite (ATP or peroxide) that mediates the metabolic control?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Are these response size and location dependent?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How does autoregulation change in the setting of disease (e.g., obesity)?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Times New Roman" panose="02020603050405020304" pitchFamily="18" charset="0"/>
            </a:endParaRPr>
          </a:p>
          <a:p>
            <a:r>
              <a:rPr lang="en-US" sz="1600" dirty="0">
                <a:cs typeface="Times New Roman" panose="02020603050405020304" pitchFamily="18" charset="0"/>
              </a:rPr>
              <a:t>Computational methods can be combined with experimental measurements to answer some of these questions.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12" y="105444"/>
            <a:ext cx="7886700" cy="650875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Coronary Autoregulation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58C29-88BD-45C3-B41E-FBC1752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638BD-9392-4F7C-B396-CE101DBBE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091" y="3298227"/>
            <a:ext cx="3249817" cy="258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12" y="105444"/>
            <a:ext cx="7886700" cy="650875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Constrained mixture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58C29-88BD-45C3-B41E-FBC1752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5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D318000-CC2C-4BAA-A577-39BBFBC313C6}"/>
              </a:ext>
            </a:extLst>
          </p:cNvPr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E795FD-72F9-4A7C-B2FD-85C710AE9E56}" type="slidenum">
              <a:rPr lang="en-US" smtClean="0">
                <a:solidFill>
                  <a:srgbClr val="004D33"/>
                </a:solidFill>
                <a:latin typeface="Arial Narrow" panose="020B0606020202030204" pitchFamily="34" charset="0"/>
              </a:rPr>
              <a:pPr>
                <a:defRPr/>
              </a:pPr>
              <a:t>5</a:t>
            </a:fld>
            <a:endParaRPr lang="en-US">
              <a:solidFill>
                <a:srgbClr val="004D33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1250B-0ED2-4E05-89D9-F93517B9AC62}"/>
              </a:ext>
            </a:extLst>
          </p:cNvPr>
          <p:cNvSpPr txBox="1"/>
          <p:nvPr/>
        </p:nvSpPr>
        <p:spPr>
          <a:xfrm>
            <a:off x="381000" y="885374"/>
            <a:ext cx="558292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answer some of those questions, we develop a high-resolution model that can integrate data from various sources in a unified framework and can be extended to study long-term responses of vasculature.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Constrained mixture models of vascular mechanics: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constituents of the arterial wall have individually-prescribed mechanical behavior.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Constituents can have different stresses but deform together (no-slip).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Constituents can have passive and active behavior: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Passive: Collagen, elastin, smooth muscle cells SMCs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SMCs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control mechanisms fundamentally rely on modulating the active tension of the SMCs.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develop a model”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develop a constrained mixture model of coronary vessels.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 a homeostatic optimization framework to propagate the parameters of the constrained mixture model to a coronary tree.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equip our model with regulatory mechanisms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274047-7121-43B6-A65D-FA69156E2D4F}"/>
              </a:ext>
            </a:extLst>
          </p:cNvPr>
          <p:cNvGrpSpPr/>
          <p:nvPr/>
        </p:nvGrpSpPr>
        <p:grpSpPr>
          <a:xfrm>
            <a:off x="6159195" y="540964"/>
            <a:ext cx="2654909" cy="3193274"/>
            <a:chOff x="6422559" y="1094346"/>
            <a:chExt cx="2188040" cy="263173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6DD5AB-1DF1-4E4E-9E49-5805823E1CD0}"/>
                </a:ext>
              </a:extLst>
            </p:cNvPr>
            <p:cNvSpPr txBox="1"/>
            <p:nvPr/>
          </p:nvSpPr>
          <p:spPr>
            <a:xfrm>
              <a:off x="6422559" y="3325969"/>
              <a:ext cx="2188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Picture adapted from [Figueroa et al. 2009]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6FBA4F2-9405-4F22-8FC3-46D956CCC0BE}"/>
                </a:ext>
              </a:extLst>
            </p:cNvPr>
            <p:cNvGrpSpPr/>
            <p:nvPr/>
          </p:nvGrpSpPr>
          <p:grpSpPr>
            <a:xfrm>
              <a:off x="6466663" y="1094346"/>
              <a:ext cx="2099831" cy="2229560"/>
              <a:chOff x="6323394" y="1593122"/>
              <a:chExt cx="2099831" cy="222956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63AA7ED-5130-4D63-9973-A12671ED13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" r="528" b="6560"/>
              <a:stretch/>
            </p:blipFill>
            <p:spPr>
              <a:xfrm>
                <a:off x="6323394" y="1821722"/>
                <a:ext cx="2099831" cy="2000960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11AF775-947D-446E-B6C4-87E1BA861EF9}"/>
                  </a:ext>
                </a:extLst>
              </p:cNvPr>
              <p:cNvSpPr/>
              <p:nvPr/>
            </p:nvSpPr>
            <p:spPr>
              <a:xfrm>
                <a:off x="7848600" y="1593122"/>
                <a:ext cx="457200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079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12" y="105444"/>
            <a:ext cx="7886700" cy="650875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Methods: overall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58C29-88BD-45C3-B41E-FBC1752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6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D318000-CC2C-4BAA-A577-39BBFBC313C6}"/>
              </a:ext>
            </a:extLst>
          </p:cNvPr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E795FD-72F9-4A7C-B2FD-85C710AE9E56}" type="slidenum">
              <a:rPr lang="en-US" smtClean="0">
                <a:solidFill>
                  <a:srgbClr val="004D33"/>
                </a:solidFill>
                <a:latin typeface="Arial Narrow" panose="020B0606020202030204" pitchFamily="34" charset="0"/>
              </a:rPr>
              <a:pPr>
                <a:defRPr/>
              </a:pPr>
              <a:t>6</a:t>
            </a:fld>
            <a:endParaRPr lang="en-US">
              <a:solidFill>
                <a:srgbClr val="004D33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49FFB3-729F-46F8-A9C7-8CD20B38702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90" y="1543718"/>
            <a:ext cx="8431420" cy="3916647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30F489-4941-4A8E-A995-A2E6799A8490}"/>
              </a:ext>
            </a:extLst>
          </p:cNvPr>
          <p:cNvSpPr txBox="1"/>
          <p:nvPr/>
        </p:nvSpPr>
        <p:spPr>
          <a:xfrm>
            <a:off x="247412" y="780686"/>
            <a:ext cx="714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develop two coronary trees in subepicardial and subendocardial layers</a:t>
            </a:r>
          </a:p>
        </p:txBody>
      </p:sp>
    </p:spTree>
    <p:extLst>
      <p:ext uri="{BB962C8B-B14F-4D97-AF65-F5344CB8AC3E}">
        <p14:creationId xmlns:p14="http://schemas.microsoft.com/office/powerpoint/2010/main" val="155936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12" y="105444"/>
            <a:ext cx="7886700" cy="650875"/>
          </a:xfrm>
        </p:spPr>
        <p:txBody>
          <a:bodyPr>
            <a:normAutofit fontScale="90000"/>
          </a:bodyPr>
          <a:lstStyle/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Parameter estimation for the constrained mixture model of 8 representative coronary vessels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58C29-88BD-45C3-B41E-FBC1752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7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D318000-CC2C-4BAA-A577-39BBFBC313C6}"/>
              </a:ext>
            </a:extLst>
          </p:cNvPr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E795FD-72F9-4A7C-B2FD-85C710AE9E56}" type="slidenum">
              <a:rPr lang="en-US" smtClean="0">
                <a:solidFill>
                  <a:srgbClr val="004D33"/>
                </a:solidFill>
                <a:latin typeface="Arial Narrow" panose="020B0606020202030204" pitchFamily="34" charset="0"/>
              </a:rPr>
              <a:pPr>
                <a:defRPr/>
              </a:pPr>
              <a:t>7</a:t>
            </a:fld>
            <a:endParaRPr lang="en-US">
              <a:solidFill>
                <a:srgbClr val="004D33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E0A52E-D475-4991-B2D9-C6B1161A5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27" y="1986463"/>
            <a:ext cx="6574061" cy="39740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AE6678-ABFA-488C-ADEF-A3516A6FE8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528" b="6560"/>
          <a:stretch/>
        </p:blipFill>
        <p:spPr>
          <a:xfrm>
            <a:off x="7287483" y="564626"/>
            <a:ext cx="1693258" cy="161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6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12" y="105444"/>
            <a:ext cx="4521504" cy="650875"/>
          </a:xfrm>
        </p:spPr>
        <p:txBody>
          <a:bodyPr>
            <a:normAutofit fontScale="90000"/>
          </a:bodyPr>
          <a:lstStyle/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Parameter estimation for the constrained mixture model of 8 representative coronary vessels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58C29-88BD-45C3-B41E-FBC1752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8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D318000-CC2C-4BAA-A577-39BBFBC313C6}"/>
              </a:ext>
            </a:extLst>
          </p:cNvPr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E795FD-72F9-4A7C-B2FD-85C710AE9E56}" type="slidenum">
              <a:rPr lang="en-US" smtClean="0">
                <a:solidFill>
                  <a:srgbClr val="004D33"/>
                </a:solidFill>
                <a:latin typeface="Arial Narrow" panose="020B0606020202030204" pitchFamily="34" charset="0"/>
              </a:rPr>
              <a:pPr>
                <a:defRPr/>
              </a:pPr>
              <a:t>8</a:t>
            </a:fld>
            <a:endParaRPr lang="en-US">
              <a:solidFill>
                <a:srgbClr val="004D33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006DE-915E-42FA-AC2E-58D7A1FEB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328" y="0"/>
            <a:ext cx="388026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DB98E6-112D-4EF2-BEAC-2678EB90EA0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680642" y="887242"/>
            <a:ext cx="1303699" cy="28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AC995F-44D9-4706-B798-C73D6EF89485}"/>
              </a:ext>
            </a:extLst>
          </p:cNvPr>
          <p:cNvSpPr txBox="1"/>
          <p:nvPr/>
        </p:nvSpPr>
        <p:spPr>
          <a:xfrm>
            <a:off x="2915992" y="986828"/>
            <a:ext cx="176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Passive 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27BB6-49F7-4733-BEF9-BEE35098281C}"/>
              </a:ext>
            </a:extLst>
          </p:cNvPr>
          <p:cNvSpPr txBox="1"/>
          <p:nvPr/>
        </p:nvSpPr>
        <p:spPr>
          <a:xfrm>
            <a:off x="2842423" y="1586669"/>
            <a:ext cx="20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Myogenic response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DF0972-2B11-40A4-9133-CECEE4DDDAA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8485" y="1586669"/>
            <a:ext cx="138326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6EC8A2D-8AE6-4459-979B-624D8EBFE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66" y="2637786"/>
            <a:ext cx="6010555" cy="252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2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12" y="105444"/>
            <a:ext cx="8552556" cy="650875"/>
          </a:xfrm>
        </p:spPr>
        <p:txBody>
          <a:bodyPr>
            <a:normAutofit/>
          </a:bodyPr>
          <a:lstStyle/>
          <a:p>
            <a:pPr lvl="1" rtl="0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Defining morphometry, structure, and hemodynamics of an entire coronary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58C29-88BD-45C3-B41E-FBC1752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95FD-72F9-4A7C-B2FD-85C710AE9E56}" type="slidenum">
              <a:rPr lang="en-US" smtClean="0"/>
              <a:t>9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D318000-CC2C-4BAA-A577-39BBFBC313C6}"/>
              </a:ext>
            </a:extLst>
          </p:cNvPr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E795FD-72F9-4A7C-B2FD-85C710AE9E56}" type="slidenum">
              <a:rPr lang="en-US" smtClean="0">
                <a:solidFill>
                  <a:srgbClr val="004D33"/>
                </a:solidFill>
                <a:latin typeface="Arial Narrow" panose="020B0606020202030204" pitchFamily="34" charset="0"/>
              </a:rPr>
              <a:pPr>
                <a:defRPr/>
              </a:pPr>
              <a:t>9</a:t>
            </a:fld>
            <a:endParaRPr lang="en-US">
              <a:solidFill>
                <a:srgbClr val="004D33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163CC3-B16A-4EC8-AEBC-E7A0881819A2}"/>
              </a:ext>
            </a:extLst>
          </p:cNvPr>
          <p:cNvSpPr txBox="1"/>
          <p:nvPr/>
        </p:nvSpPr>
        <p:spPr>
          <a:xfrm>
            <a:off x="407407" y="905347"/>
            <a:ext cx="8392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To estimate the homeostatic morphometric (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e.g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diameters), structural (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e.g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thickness), and hemodynamics (e.g., wall shear stress) properties of a vascular tree by minimizing the global energy dissipation under the constraint of mechanical equilibrium.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916C31-AD23-47D7-8785-05F5C64B9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09" y="2272854"/>
            <a:ext cx="7148779" cy="6437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4C0F60-5648-471C-8DBD-A54EAED2B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09" y="2882131"/>
            <a:ext cx="7148779" cy="3364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137891-ECB5-4AC4-B0F8-7ABE6D838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21" y="3383382"/>
            <a:ext cx="7148779" cy="65105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77DE843-4EDC-498C-830F-98222A9621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421" y="4069240"/>
            <a:ext cx="7148779" cy="6126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98A9706-B5F4-497A-813D-BC1C1B87D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421" y="4811527"/>
            <a:ext cx="7148779" cy="6089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BB61BA-C946-498D-99B7-36E005C27C70}"/>
                  </a:ext>
                </a:extLst>
              </p:cNvPr>
              <p:cNvSpPr txBox="1"/>
              <p:nvPr/>
            </p:nvSpPr>
            <p:spPr>
              <a:xfrm>
                <a:off x="247412" y="5870615"/>
                <a:ext cx="7119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𝑡𝑚</m:t>
                        </m:r>
                      </m:sub>
                    </m:sSub>
                  </m:oMath>
                </a14:m>
                <a:r>
                  <a:rPr lang="en-US" dirty="0"/>
                  <a:t> is higher for the subepicardial vessels than subendocardial vessels.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BB61BA-C946-498D-99B7-36E005C27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12" y="5870615"/>
                <a:ext cx="7119321" cy="369332"/>
              </a:xfrm>
              <a:prstGeom prst="rect">
                <a:avLst/>
              </a:prstGeom>
              <a:blipFill>
                <a:blip r:embed="rId8"/>
                <a:stretch>
                  <a:fillRect l="-600" t="-8197" r="-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03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29795</TotalTime>
  <Words>807</Words>
  <Application>Microsoft Office PowerPoint</Application>
  <PresentationFormat>On-screen Show (4:3)</PresentationFormat>
  <Paragraphs>185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Cambria Math</vt:lpstr>
      <vt:lpstr>Office Theme</vt:lpstr>
      <vt:lpstr>PowerPoint Presentation</vt:lpstr>
      <vt:lpstr>Coronary Autoregulation</vt:lpstr>
      <vt:lpstr>Coronary Circulation</vt:lpstr>
      <vt:lpstr>Coronary Autoregulation</vt:lpstr>
      <vt:lpstr>Constrained mixture model</vt:lpstr>
      <vt:lpstr>Methods: overall approach</vt:lpstr>
      <vt:lpstr>Parameter estimation for the constrained mixture model of 8 representative coronary vessels</vt:lpstr>
      <vt:lpstr>Parameter estimation for the constrained mixture model of 8 representative coronary vessels</vt:lpstr>
      <vt:lpstr>Defining morphometry, structure, and hemodynamics of an entire coronary tree</vt:lpstr>
      <vt:lpstr>Defining morphometry, structure, and hemodynamics of an entire coronary tree</vt:lpstr>
      <vt:lpstr>Defining morphometry, structure, and hemodynamics of an entire coronary tree</vt:lpstr>
      <vt:lpstr>Defining morphometry, structure, and hemodynamics of an entire coronary tree</vt:lpstr>
      <vt:lpstr>Coronary Autoregulation model</vt:lpstr>
      <vt:lpstr>Coronary Autoregulation model</vt:lpstr>
      <vt:lpstr>Coronary Autoregulation model Parameters</vt:lpstr>
      <vt:lpstr>Coronary Autoregulation model</vt:lpstr>
      <vt:lpstr>Coronary Autoregulation model</vt:lpstr>
      <vt:lpstr>Coronary Autoregulation model</vt:lpstr>
      <vt:lpstr>Coronary Autoregulation model</vt:lpstr>
      <vt:lpstr>Epicardial stenosis</vt:lpstr>
      <vt:lpstr>Effects of drug administration</vt:lpstr>
      <vt:lpstr>Conclusion</vt:lpstr>
    </vt:vector>
  </TitlesOfParts>
  <Company>Michigan State University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</dc:creator>
  <cp:lastModifiedBy>Gharahi, Hamidreza</cp:lastModifiedBy>
  <cp:revision>2267</cp:revision>
  <dcterms:created xsi:type="dcterms:W3CDTF">2017-10-11T18:27:56Z</dcterms:created>
  <dcterms:modified xsi:type="dcterms:W3CDTF">2020-10-05T19:32:15Z</dcterms:modified>
</cp:coreProperties>
</file>