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38" r:id="rId2"/>
    <p:sldId id="344" r:id="rId3"/>
    <p:sldId id="343" r:id="rId4"/>
    <p:sldId id="332" r:id="rId5"/>
    <p:sldId id="258" r:id="rId6"/>
    <p:sldId id="316" r:id="rId7"/>
    <p:sldId id="260" r:id="rId8"/>
    <p:sldId id="334" r:id="rId9"/>
    <p:sldId id="297" r:id="rId10"/>
    <p:sldId id="261" r:id="rId11"/>
    <p:sldId id="345" r:id="rId12"/>
    <p:sldId id="298" r:id="rId13"/>
    <p:sldId id="341" r:id="rId14"/>
    <p:sldId id="329" r:id="rId15"/>
    <p:sldId id="263" r:id="rId16"/>
    <p:sldId id="302" r:id="rId17"/>
    <p:sldId id="265" r:id="rId18"/>
    <p:sldId id="342" r:id="rId19"/>
    <p:sldId id="279" r:id="rId20"/>
    <p:sldId id="282" r:id="rId21"/>
    <p:sldId id="285" r:id="rId22"/>
    <p:sldId id="287" r:id="rId23"/>
    <p:sldId id="313" r:id="rId24"/>
    <p:sldId id="288" r:id="rId25"/>
    <p:sldId id="335" r:id="rId26"/>
    <p:sldId id="336" r:id="rId27"/>
    <p:sldId id="346" r:id="rId28"/>
    <p:sldId id="289" r:id="rId29"/>
    <p:sldId id="314" r:id="rId30"/>
    <p:sldId id="339" r:id="rId31"/>
    <p:sldId id="323" r:id="rId32"/>
    <p:sldId id="290" r:id="rId33"/>
    <p:sldId id="340" r:id="rId34"/>
    <p:sldId id="324" r:id="rId35"/>
    <p:sldId id="292" r:id="rId36"/>
    <p:sldId id="315" r:id="rId37"/>
    <p:sldId id="347" r:id="rId38"/>
    <p:sldId id="348" r:id="rId39"/>
    <p:sldId id="256" r:id="rId40"/>
    <p:sldId id="257" r:id="rId41"/>
    <p:sldId id="349" r:id="rId42"/>
    <p:sldId id="259" r:id="rId43"/>
    <p:sldId id="272" r:id="rId44"/>
    <p:sldId id="273" r:id="rId45"/>
    <p:sldId id="274" r:id="rId46"/>
    <p:sldId id="275" r:id="rId47"/>
    <p:sldId id="276" r:id="rId48"/>
    <p:sldId id="277" r:id="rId49"/>
    <p:sldId id="280" r:id="rId50"/>
    <p:sldId id="350" r:id="rId51"/>
    <p:sldId id="351" r:id="rId52"/>
    <p:sldId id="352" r:id="rId53"/>
    <p:sldId id="262" r:id="rId54"/>
    <p:sldId id="353" r:id="rId55"/>
    <p:sldId id="264" r:id="rId56"/>
    <p:sldId id="354" r:id="rId57"/>
    <p:sldId id="266" r:id="rId58"/>
    <p:sldId id="269" r:id="rId59"/>
    <p:sldId id="268" r:id="rId60"/>
    <p:sldId id="270" r:id="rId61"/>
  </p:sldIdLst>
  <p:sldSz cx="9144000" cy="6858000" type="screen4x3"/>
  <p:notesSz cx="6761163" cy="99425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omic Sans MS" panose="030F0702030302020204" pitchFamily="66" charset="0"/>
        <a:ea typeface="서울도시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omic Sans MS" panose="030F0702030302020204" pitchFamily="66" charset="0"/>
        <a:ea typeface="서울도시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omic Sans MS" panose="030F0702030302020204" pitchFamily="66" charset="0"/>
        <a:ea typeface="서울도시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omic Sans MS" panose="030F0702030302020204" pitchFamily="66" charset="0"/>
        <a:ea typeface="서울도시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omic Sans MS" panose="030F0702030302020204" pitchFamily="66" charset="0"/>
        <a:ea typeface="서울도시" pitchFamily="18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Comic Sans MS" panose="030F0702030302020204" pitchFamily="66" charset="0"/>
        <a:ea typeface="서울도시" pitchFamily="18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Comic Sans MS" panose="030F0702030302020204" pitchFamily="66" charset="0"/>
        <a:ea typeface="서울도시" pitchFamily="18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Comic Sans MS" panose="030F0702030302020204" pitchFamily="66" charset="0"/>
        <a:ea typeface="서울도시" pitchFamily="18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Comic Sans MS" panose="030F0702030302020204" pitchFamily="66" charset="0"/>
        <a:ea typeface="서울도시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06600"/>
    <a:srgbClr val="008000"/>
    <a:srgbClr val="DDDDDD"/>
    <a:srgbClr val="FF0000"/>
    <a:srgbClr val="CC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37" autoAdjust="0"/>
  </p:normalViewPr>
  <p:slideViewPr>
    <p:cSldViewPr>
      <p:cViewPr varScale="1">
        <p:scale>
          <a:sx n="113" d="100"/>
          <a:sy n="113" d="100"/>
        </p:scale>
        <p:origin x="153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A7E44B1-3D5F-4CBA-B3A2-4819752EFF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83D35C9-49B5-4851-89AB-32DBE4020A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6785950B-28D8-46BF-97D5-286AF3C446C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AB7B66FC-FEC8-495D-B1CB-432B1C8C2B4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9368B4BC-9141-456C-91C7-40DE3D6763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25DFFC9-CBF3-42CC-B390-ED720E822E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7DC5B6F-3716-49B5-A01F-047A14F368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865124F-CC75-4D90-9C8D-58CCA89076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B1867CD-3B67-4094-A8CF-A401801CF66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22813"/>
            <a:ext cx="4957763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BBACFFB8-0484-4666-B676-BDED3B5F8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92B58AD9-140F-47F3-A6EE-798433C22B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445625"/>
            <a:ext cx="2930525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A819107-2101-46FC-AFEA-19D3BAEC78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C16FF6AE-1F43-4D17-AEC6-B34E76D7F5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0"/>
              </a:spcBef>
            </a:pPr>
            <a:fld id="{95FB3B8E-2F64-46EB-A289-E725C5F03A57}" type="slidenum">
              <a:rPr lang="en-US" altLang="ko-KR" smtClean="0"/>
              <a:pPr>
                <a:spcBef>
                  <a:spcPct val="0"/>
                </a:spcBef>
              </a:pPr>
              <a:t>1</a:t>
            </a:fld>
            <a:endParaRPr lang="en-US" altLang="ko-KR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55A0F46B-60A0-436D-8D13-9910B889D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6A2450B-92FB-4E7B-AAD3-243409C59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19107-2101-46FC-AFEA-19D3BAEC7876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192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9F3B4C-7816-45D2-9912-0DBE0F4EF0E5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19502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9F3B4C-7816-45D2-9912-0DBE0F4EF0E5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7723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9F3B4C-7816-45D2-9912-0DBE0F4EF0E5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247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A819107-2101-46FC-AFEA-19D3BAEC7876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2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79875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124200"/>
            <a:ext cx="3581400" cy="2819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980294FC-6995-49DB-A632-2FD7ACBDAB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68E0E66-063E-48E1-AE49-DBD4FC04F0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i="1"/>
            </a:lvl1pPr>
          </a:lstStyle>
          <a:p>
            <a:pPr>
              <a:defRPr/>
            </a:pPr>
            <a:r>
              <a:rPr lang="en-US" altLang="ko-KR"/>
              <a:t>Computer Architecture</a:t>
            </a:r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DF8F389-7049-4809-ABDE-7037E39375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1-</a:t>
            </a:r>
            <a:fld id="{9957E27B-1FD1-4E24-994F-1721C3B8FA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526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6B30D1-88CD-44AF-A150-5B473DB061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067216-2CCF-499D-8ADF-13ADBCB11E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BC16F7-5960-402A-8633-97CF470F0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1-</a:t>
            </a:r>
            <a:fld id="{785E4C63-B715-400F-8594-E75C168E97C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880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63246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6324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50C904-B906-4A0A-847C-17E29FEDEF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EC27DD-3A28-444B-8E28-A96392F749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08DBA7-7F98-408A-8C80-DDC18E602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1-</a:t>
            </a:r>
            <a:fld id="{A3669578-C123-4B2C-A81F-F98398EA37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082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E1F914-2852-4A99-90B9-6E6BCF7A03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9A57B5-BC08-4131-9A22-0C9425048D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5B0A704-52BF-4446-BFB8-CA29B53F46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1-</a:t>
            </a:r>
            <a:fld id="{CF968170-6376-46B9-BD30-241D5F96ED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981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5DE803-88BF-44BD-A3DD-FC9841581D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C03AA9-2924-471B-B4CA-5DAAC67605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A839A8-8049-4C3F-A826-C0CE0DEFC7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1-</a:t>
            </a:r>
            <a:fld id="{AAED4696-7972-4992-AAC8-40312CB10D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965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04800" y="762000"/>
            <a:ext cx="4191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191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8F901-4673-4192-B7F8-4DD1394B56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48FFA-99BE-418F-8E6F-4222775691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5B1D7A-1F38-4A26-9974-783C6399A6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1-</a:t>
            </a:r>
            <a:fld id="{92C00A55-4852-4071-A3F4-E104C2C96C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51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6A3DF6-D327-423B-B979-2BC1E25D51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817A4E0-A9DE-4DD1-B3CA-854C424DF5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05AF5BB-C294-41C7-B5DE-89A412F9A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1-</a:t>
            </a:r>
            <a:fld id="{35C31D83-4759-4E16-A43A-7A62F2B97A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109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BCC4B18-E520-4F28-A989-FE07BEEE6E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B89F805-43F3-4C4F-A081-5F767FF2C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19F3C1-567D-4457-8978-B2616C91A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1-</a:t>
            </a:r>
            <a:fld id="{DA78C26A-E92A-4D94-8381-0AF6CC00662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1653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03CF8A-8971-4FF6-B95A-603E370433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64AC43C-5C32-4277-95AE-A885BCF2E1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BABB6B2-1210-4FFE-8F3A-6DC2B85194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1-</a:t>
            </a:r>
            <a:fld id="{8549BCDE-BFE8-4BF6-A2F5-0BFAAF1EFC5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18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F0D818-9971-46B6-80CA-54D5BEB586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62EDC-F07B-471C-B2E5-3D28045EE6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BF12A7-B0AC-4C93-828D-9786CD708C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1-</a:t>
            </a:r>
            <a:fld id="{48A54CA0-F807-40B4-9E64-CDCBBEBFE19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29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F371AE-68A1-492E-AA68-9A38138C12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63FFB-330B-4AA5-83FF-7C98E6FC9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D0163D-2F3A-4540-A22B-70659A125A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1-</a:t>
            </a:r>
            <a:fld id="{990F4941-D8A4-412E-8776-9FD5B13C55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34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AEF85DC-F06B-41E0-88C2-B8C2940CB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8F52725-57CF-4816-9508-F9D02495A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762000"/>
            <a:ext cx="85344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5CB2213-E6A5-4D9A-B581-8FBA4EF337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solidFill>
                  <a:srgbClr val="000000"/>
                </a:solidFill>
                <a:ea typeface="HY헤드라인M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B69F65A-7594-458B-99D4-B58C3F3B61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553200"/>
            <a:ext cx="457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892B92-C7F3-4607-8591-0B284D247F1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solidFill>
                  <a:srgbClr val="000000"/>
                </a:solidFill>
                <a:ea typeface="HY헤드라인M" panose="02030600000101010101" pitchFamily="18" charset="-127"/>
              </a:defRPr>
            </a:lvl1pPr>
          </a:lstStyle>
          <a:p>
            <a:pPr>
              <a:defRPr/>
            </a:pPr>
            <a:r>
              <a:rPr lang="en-US" altLang="ko-KR"/>
              <a:t>1-</a:t>
            </a:r>
            <a:fld id="{A6E24CEC-0E8E-4E57-823C-B3FE319363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CC00CC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CC00CC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CC00CC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CC00CC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CC00CC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CC00CC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CC00CC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CC00CC"/>
          </a:solidFill>
          <a:latin typeface="굴림" pitchFamily="50" charset="-127"/>
          <a:ea typeface="굴림" pitchFamily="50" charset="-127"/>
        </a:defRPr>
      </a:lvl9pPr>
    </p:titleStyle>
    <p:bodyStyle>
      <a:lvl1pPr marL="609600" indent="-6096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kumimoji="1" sz="2400" b="1">
          <a:solidFill>
            <a:srgbClr val="000000"/>
          </a:solidFill>
          <a:latin typeface="+mn-lt"/>
          <a:ea typeface="+mn-ea"/>
          <a:cs typeface="+mn-cs"/>
        </a:defRPr>
      </a:lvl1pPr>
      <a:lvl2pPr marL="990600" indent="-5334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000" b="1">
          <a:solidFill>
            <a:srgbClr val="000000"/>
          </a:solidFill>
          <a:latin typeface="+mn-lt"/>
          <a:ea typeface="+mn-ea"/>
        </a:defRPr>
      </a:lvl2pPr>
      <a:lvl3pPr marL="1371600" indent="-4572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har char="o"/>
        <a:defRPr kumimoji="1" sz="2000" b="1">
          <a:solidFill>
            <a:srgbClr val="000000"/>
          </a:solidFill>
          <a:latin typeface="+mn-lt"/>
          <a:ea typeface="+mn-ea"/>
        </a:defRPr>
      </a:lvl3pPr>
      <a:lvl4pPr marL="1752600" indent="-3810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kumimoji="1" sz="2000" b="1">
          <a:solidFill>
            <a:srgbClr val="000000"/>
          </a:solidFill>
          <a:latin typeface="+mn-lt"/>
          <a:ea typeface="+mn-ea"/>
        </a:defRPr>
      </a:lvl4pPr>
      <a:lvl5pPr marL="2209800" indent="-381000" algn="l" rtl="0" eaLnBrk="0" fontAlgn="base" latinLnBrk="1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000" b="1">
          <a:solidFill>
            <a:srgbClr val="000000"/>
          </a:solidFill>
          <a:latin typeface="+mn-lt"/>
          <a:ea typeface="+mn-ea"/>
        </a:defRPr>
      </a:lvl5pPr>
      <a:lvl6pPr marL="2667000" indent="-381000" algn="l" rtl="0" fontAlgn="base" latinLnBrk="1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000" b="1">
          <a:solidFill>
            <a:srgbClr val="000000"/>
          </a:solidFill>
          <a:latin typeface="+mn-lt"/>
          <a:ea typeface="+mn-ea"/>
        </a:defRPr>
      </a:lvl6pPr>
      <a:lvl7pPr marL="3124200" indent="-381000" algn="l" rtl="0" fontAlgn="base" latinLnBrk="1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000" b="1">
          <a:solidFill>
            <a:srgbClr val="000000"/>
          </a:solidFill>
          <a:latin typeface="+mn-lt"/>
          <a:ea typeface="+mn-ea"/>
        </a:defRPr>
      </a:lvl7pPr>
      <a:lvl8pPr marL="3581400" indent="-381000" algn="l" rtl="0" fontAlgn="base" latinLnBrk="1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000" b="1">
          <a:solidFill>
            <a:srgbClr val="000000"/>
          </a:solidFill>
          <a:latin typeface="+mn-lt"/>
          <a:ea typeface="+mn-ea"/>
        </a:defRPr>
      </a:lvl8pPr>
      <a:lvl9pPr marL="4038600" indent="-381000" algn="l" rtl="0" fontAlgn="base" latinLnBrk="1">
        <a:lnSpc>
          <a:spcPct val="150000"/>
        </a:lnSpc>
        <a:spcBef>
          <a:spcPct val="20000"/>
        </a:spcBef>
        <a:spcAft>
          <a:spcPct val="0"/>
        </a:spcAft>
        <a:buChar char="»"/>
        <a:defRPr kumimoji="1" sz="2000" b="1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hanbit.co.kr/src/461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://terms.naver.com/entry.nhn?docId=856319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0277474-42A0-44A3-B6CD-16CFED8DBEF1}"/>
              </a:ext>
            </a:extLst>
          </p:cNvPr>
          <p:cNvSpPr/>
          <p:nvPr/>
        </p:nvSpPr>
        <p:spPr>
          <a:xfrm>
            <a:off x="1403350" y="1196975"/>
            <a:ext cx="6337300" cy="4392613"/>
          </a:xfrm>
          <a:prstGeom prst="rect">
            <a:avLst/>
          </a:prstGeom>
          <a:solidFill>
            <a:schemeClr val="accent5">
              <a:lumMod val="90000"/>
            </a:scheme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4800">
                <a:solidFill>
                  <a:srgbClr val="002060"/>
                </a:solidFill>
              </a:rPr>
              <a:t>&lt; </a:t>
            </a:r>
            <a:r>
              <a:rPr lang="ko-KR" altLang="en-US" sz="4800">
                <a:solidFill>
                  <a:srgbClr val="002060"/>
                </a:solidFill>
              </a:rPr>
              <a:t>교 재   소 개 </a:t>
            </a:r>
            <a:r>
              <a:rPr lang="en-US" altLang="ko-KR" sz="4800">
                <a:solidFill>
                  <a:srgbClr val="002060"/>
                </a:solidFill>
              </a:rPr>
              <a:t>&gt;</a:t>
            </a:r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ko-KR" altLang="en-US"/>
              <a:t>   </a:t>
            </a:r>
            <a:endParaRPr lang="en-US" altLang="ko-KR"/>
          </a:p>
          <a:p>
            <a:pPr algn="ctr">
              <a:defRPr/>
            </a:pPr>
            <a:r>
              <a:rPr lang="ko-KR" altLang="en-US" sz="2800">
                <a:solidFill>
                  <a:srgbClr val="006600"/>
                </a:solidFill>
              </a:rPr>
              <a:t>과목명     </a:t>
            </a:r>
            <a:r>
              <a:rPr lang="en-US" altLang="ko-KR" sz="2800">
                <a:solidFill>
                  <a:srgbClr val="006600"/>
                </a:solidFill>
              </a:rPr>
              <a:t>: </a:t>
            </a:r>
            <a:r>
              <a:rPr lang="ko-KR" altLang="en-US" sz="2800">
                <a:solidFill>
                  <a:srgbClr val="006600"/>
                </a:solidFill>
              </a:rPr>
              <a:t>컴퓨터활용실습</a:t>
            </a:r>
            <a:endParaRPr lang="en-US" altLang="ko-KR" sz="2800" dirty="0">
              <a:solidFill>
                <a:srgbClr val="006600"/>
              </a:solidFill>
            </a:endParaRPr>
          </a:p>
          <a:p>
            <a:pPr>
              <a:defRPr/>
            </a:pPr>
            <a:endParaRPr lang="en-US" altLang="ko-KR" sz="2800" dirty="0">
              <a:solidFill>
                <a:srgbClr val="006600"/>
              </a:solidFill>
            </a:endParaRPr>
          </a:p>
          <a:p>
            <a:pPr>
              <a:defRPr/>
            </a:pPr>
            <a:r>
              <a:rPr lang="ko-KR" altLang="en-US" sz="2800">
                <a:solidFill>
                  <a:srgbClr val="006600"/>
                </a:solidFill>
              </a:rPr>
              <a:t> </a:t>
            </a:r>
            <a:endParaRPr lang="ko-KR" altLang="en-US" sz="2800" dirty="0">
              <a:solidFill>
                <a:srgbClr val="006600"/>
              </a:solidFill>
            </a:endParaRPr>
          </a:p>
        </p:txBody>
      </p:sp>
    </p:spTree>
  </p:cSld>
  <p:clrMapOvr>
    <a:masterClrMapping/>
  </p:clrMapOvr>
  <p:transition spd="slow" advTm="129742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2">
            <a:extLst>
              <a:ext uri="{FF2B5EF4-FFF2-40B4-BE49-F238E27FC236}">
                <a16:creationId xmlns:a16="http://schemas.microsoft.com/office/drawing/2014/main" id="{E5AB9285-33E0-44B5-AC23-AE237F4F7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534400" cy="533400"/>
          </a:xfrm>
        </p:spPr>
        <p:txBody>
          <a:bodyPr/>
          <a:lstStyle/>
          <a:p>
            <a:pPr eaLnBrk="1" hangingPunct="1"/>
            <a:r>
              <a:rPr lang="ko-KR" altLang="en-US" u="sng">
                <a:solidFill>
                  <a:srgbClr val="FF0000"/>
                </a:solidFill>
              </a:rPr>
              <a:t>하드웨어 주요 구성요소</a:t>
            </a:r>
          </a:p>
        </p:txBody>
      </p:sp>
      <p:sp>
        <p:nvSpPr>
          <p:cNvPr id="8196" name="Rectangle 13">
            <a:extLst>
              <a:ext uri="{FF2B5EF4-FFF2-40B4-BE49-F238E27FC236}">
                <a16:creationId xmlns:a16="http://schemas.microsoft.com/office/drawing/2014/main" id="{6314C09D-09D0-4F70-9CC3-681EE55B4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534400" cy="5265737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ko-KR" sz="1800">
                <a:solidFill>
                  <a:srgbClr val="0000FF"/>
                </a:solidFill>
              </a:rPr>
              <a:t>CPU(</a:t>
            </a:r>
            <a:r>
              <a:rPr lang="ko-KR" altLang="en-US" sz="1800">
                <a:solidFill>
                  <a:srgbClr val="0000FF"/>
                </a:solidFill>
              </a:rPr>
              <a:t>중앙처리장치 </a:t>
            </a:r>
            <a:r>
              <a:rPr lang="en-US" altLang="ko-KR" sz="1800">
                <a:solidFill>
                  <a:srgbClr val="0000FF"/>
                </a:solidFill>
              </a:rPr>
              <a:t>: Central Processing Unit)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1800">
                <a:solidFill>
                  <a:srgbClr val="0000FF"/>
                </a:solidFill>
              </a:rPr>
              <a:t>주기억장치</a:t>
            </a:r>
            <a:r>
              <a:rPr lang="en-US" altLang="ko-KR" sz="1800">
                <a:solidFill>
                  <a:srgbClr val="0000FF"/>
                </a:solidFill>
              </a:rPr>
              <a:t>(main memory)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sz="1800">
                <a:solidFill>
                  <a:srgbClr val="0000FF"/>
                </a:solidFill>
              </a:rPr>
              <a:t>보조저장장치</a:t>
            </a:r>
            <a:endParaRPr lang="en-US" altLang="ko-KR" sz="1800">
              <a:solidFill>
                <a:srgbClr val="0000FF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ko-KR" altLang="en-US" sz="1800">
                <a:solidFill>
                  <a:srgbClr val="0000FF"/>
                </a:solidFill>
              </a:rPr>
              <a:t>입력장치</a:t>
            </a:r>
            <a:r>
              <a:rPr lang="en-US" altLang="ko-KR" sz="1800">
                <a:solidFill>
                  <a:srgbClr val="0000FF"/>
                </a:solidFill>
              </a:rPr>
              <a:t>/</a:t>
            </a:r>
            <a:r>
              <a:rPr lang="ko-KR" altLang="en-US" sz="1800">
                <a:solidFill>
                  <a:srgbClr val="0000FF"/>
                </a:solidFill>
              </a:rPr>
              <a:t>출력장치</a:t>
            </a:r>
            <a:br>
              <a:rPr lang="en-US" altLang="ko-KR" sz="1800">
                <a:solidFill>
                  <a:srgbClr val="0000FF"/>
                </a:solidFill>
              </a:rPr>
            </a:b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619580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2">
            <a:extLst>
              <a:ext uri="{FF2B5EF4-FFF2-40B4-BE49-F238E27FC236}">
                <a16:creationId xmlns:a16="http://schemas.microsoft.com/office/drawing/2014/main" id="{8F58E7EA-AD4D-4270-8B5C-3A732865EF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534400" cy="533400"/>
          </a:xfrm>
        </p:spPr>
        <p:txBody>
          <a:bodyPr/>
          <a:lstStyle/>
          <a:p>
            <a:pPr eaLnBrk="1" hangingPunct="1"/>
            <a:r>
              <a:rPr lang="ko-KR" altLang="en-US" u="sng">
                <a:solidFill>
                  <a:srgbClr val="FF0000"/>
                </a:solidFill>
              </a:rPr>
              <a:t>컴퓨터의 기본적인 구성요소들</a:t>
            </a: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A030D50B-4416-4898-97C2-19A6D4F2CE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534400" cy="58737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>
                <a:solidFill>
                  <a:srgbClr val="0000FF"/>
                </a:solidFill>
              </a:rPr>
              <a:t>중앙처리장치</a:t>
            </a:r>
            <a:r>
              <a:rPr lang="en-US" altLang="ko-KR">
                <a:solidFill>
                  <a:srgbClr val="0000FF"/>
                </a:solidFill>
              </a:rPr>
              <a:t>(Central Processing Unit: CPU)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프로세서</a:t>
            </a:r>
            <a:r>
              <a:rPr lang="en-US" altLang="ko-KR"/>
              <a:t>(processor)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ko-KR"/>
              <a:t>'</a:t>
            </a:r>
            <a:r>
              <a:rPr lang="ko-KR" altLang="en-US"/>
              <a:t>프로그램 실행</a:t>
            </a:r>
            <a:r>
              <a:rPr lang="en-US" altLang="ko-KR"/>
              <a:t>'</a:t>
            </a:r>
            <a:r>
              <a:rPr lang="ko-KR" altLang="en-US"/>
              <a:t>과 </a:t>
            </a:r>
            <a:r>
              <a:rPr lang="en-US" altLang="ko-KR"/>
              <a:t>'</a:t>
            </a:r>
            <a:r>
              <a:rPr lang="ko-KR" altLang="en-US"/>
              <a:t>데이터 처리</a:t>
            </a:r>
            <a:r>
              <a:rPr lang="en-US" altLang="ko-KR"/>
              <a:t>'</a:t>
            </a:r>
            <a:r>
              <a:rPr lang="ko-KR" altLang="en-US"/>
              <a:t>라는 중추적인 기능의 수행을 담당하는 요소</a:t>
            </a:r>
            <a:endParaRPr lang="en-US" altLang="ko-KR"/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컴퓨터의 이론적인 처리 속도는 </a:t>
            </a:r>
            <a:r>
              <a:rPr lang="en-US" altLang="ko-KR"/>
              <a:t>CPU</a:t>
            </a:r>
            <a:r>
              <a:rPr lang="ko-KR" altLang="en-US"/>
              <a:t>의 성능에 의해 결정</a:t>
            </a:r>
            <a:br>
              <a:rPr lang="en-US" altLang="ko-KR"/>
            </a:br>
            <a:r>
              <a:rPr lang="en-US" altLang="ko-KR" sz="1600"/>
              <a:t>(</a:t>
            </a:r>
            <a:r>
              <a:rPr lang="ko-KR" altLang="en-US" sz="1600"/>
              <a:t>실제 속도는 시스템 내 다른 요소들의 영향을 받아서 약간 더 낮아질 수 있다</a:t>
            </a:r>
            <a:r>
              <a:rPr lang="en-US" altLang="ko-KR" sz="1600"/>
              <a:t>)</a:t>
            </a:r>
            <a:endParaRPr lang="ko-KR" altLang="en-US" sz="1600"/>
          </a:p>
          <a:p>
            <a:pPr eaLnBrk="1" hangingPunct="1">
              <a:lnSpc>
                <a:spcPct val="140000"/>
              </a:lnSpc>
            </a:pPr>
            <a:r>
              <a:rPr lang="ko-KR" altLang="en-US">
                <a:solidFill>
                  <a:srgbClr val="0000FF"/>
                </a:solidFill>
              </a:rPr>
              <a:t>기억장치</a:t>
            </a:r>
            <a:r>
              <a:rPr lang="en-US" altLang="ko-KR">
                <a:solidFill>
                  <a:srgbClr val="0000FF"/>
                </a:solidFill>
              </a:rPr>
              <a:t> </a:t>
            </a:r>
            <a:br>
              <a:rPr lang="en-US" altLang="ko-KR">
                <a:solidFill>
                  <a:srgbClr val="0000FF"/>
                </a:solidFill>
              </a:rPr>
            </a:br>
            <a:r>
              <a:rPr lang="en-US" altLang="ko-KR">
                <a:solidFill>
                  <a:srgbClr val="008000"/>
                </a:solidFill>
              </a:rPr>
              <a:t>(1) </a:t>
            </a:r>
            <a:r>
              <a:rPr lang="ko-KR" altLang="en-US">
                <a:solidFill>
                  <a:srgbClr val="008000"/>
                </a:solidFill>
              </a:rPr>
              <a:t>주기억장치</a:t>
            </a:r>
            <a:r>
              <a:rPr lang="en-US" altLang="ko-KR">
                <a:solidFill>
                  <a:srgbClr val="008000"/>
                </a:solidFill>
              </a:rPr>
              <a:t>(main memory)</a:t>
            </a:r>
          </a:p>
          <a:p>
            <a:pPr lvl="2" eaLnBrk="1" hangingPunct="1">
              <a:lnSpc>
                <a:spcPct val="140000"/>
              </a:lnSpc>
            </a:pPr>
            <a:r>
              <a:rPr lang="en-US" altLang="ko-KR"/>
              <a:t>CPU </a:t>
            </a:r>
            <a:r>
              <a:rPr lang="ko-KR" altLang="en-US"/>
              <a:t>가까이 위치하며</a:t>
            </a:r>
            <a:r>
              <a:rPr lang="en-US" altLang="ko-KR"/>
              <a:t>, </a:t>
            </a:r>
            <a:r>
              <a:rPr lang="ko-KR" altLang="en-US"/>
              <a:t>반도체 기억장치 칩들로 구성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/>
              <a:t>고속의 읽기 및 쓰기가 가능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/>
              <a:t>가격이 높고 면적을 많이 차지 </a:t>
            </a:r>
            <a:r>
              <a:rPr lang="ko-KR" altLang="en-US">
                <a:sym typeface="Wingdings" panose="05000000000000000000" pitchFamily="2" charset="2"/>
              </a:rPr>
              <a:t> </a:t>
            </a:r>
            <a:r>
              <a:rPr lang="ko-KR" altLang="en-US"/>
              <a:t>저장 용량의 한계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/>
              <a:t>영구 저장 능력이 없기 때문에</a:t>
            </a:r>
            <a:r>
              <a:rPr lang="en-US" altLang="ko-KR"/>
              <a:t>, </a:t>
            </a:r>
            <a:r>
              <a:rPr lang="ko-KR" altLang="en-US"/>
              <a:t>일시적 저장장치로만 사용</a:t>
            </a:r>
          </a:p>
        </p:txBody>
      </p:sp>
    </p:spTree>
    <p:extLst>
      <p:ext uri="{BB962C8B-B14F-4D97-AF65-F5344CB8AC3E}">
        <p14:creationId xmlns:p14="http://schemas.microsoft.com/office/powerpoint/2010/main" val="32480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385"/>
    </mc:Choice>
    <mc:Fallback xmlns="">
      <p:transition spd="slow" advTm="22638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1034">
            <a:extLst>
              <a:ext uri="{FF2B5EF4-FFF2-40B4-BE49-F238E27FC236}">
                <a16:creationId xmlns:a16="http://schemas.microsoft.com/office/drawing/2014/main" id="{24F37502-81F5-469D-BD24-6C8E22A2C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77813"/>
            <a:ext cx="8534400" cy="533400"/>
          </a:xfrm>
        </p:spPr>
        <p:txBody>
          <a:bodyPr/>
          <a:lstStyle/>
          <a:p>
            <a:pPr eaLnBrk="1" hangingPunct="1"/>
            <a:r>
              <a:rPr lang="ko-KR" altLang="en-US" sz="2000" u="sng">
                <a:solidFill>
                  <a:srgbClr val="FF0000"/>
                </a:solidFill>
              </a:rPr>
              <a:t>컴퓨터의 기본적인 구성요소들 </a:t>
            </a:r>
            <a:r>
              <a:rPr lang="en-US" altLang="ko-KR" sz="2000" u="sng">
                <a:solidFill>
                  <a:srgbClr val="FF0000"/>
                </a:solidFill>
              </a:rPr>
              <a:t>(</a:t>
            </a:r>
            <a:r>
              <a:rPr lang="ko-KR" altLang="en-US" sz="2000" u="sng">
                <a:solidFill>
                  <a:srgbClr val="FF0000"/>
                </a:solidFill>
              </a:rPr>
              <a:t>계속</a:t>
            </a:r>
            <a:r>
              <a:rPr lang="en-US" altLang="ko-KR" sz="2000" u="sng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196" name="Rectangle 1035">
            <a:extLst>
              <a:ext uri="{FF2B5EF4-FFF2-40B4-BE49-F238E27FC236}">
                <a16:creationId xmlns:a16="http://schemas.microsoft.com/office/drawing/2014/main" id="{2489A3D3-75AD-4ED0-8800-E27EB82AB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304213" cy="52022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/>
              <a:t>     </a:t>
            </a:r>
            <a:r>
              <a:rPr lang="en-US" altLang="ko-KR">
                <a:solidFill>
                  <a:srgbClr val="008000"/>
                </a:solidFill>
              </a:rPr>
              <a:t>(2) </a:t>
            </a:r>
            <a:r>
              <a:rPr lang="ko-KR" altLang="en-US">
                <a:solidFill>
                  <a:srgbClr val="008000"/>
                </a:solidFill>
              </a:rPr>
              <a:t>보조저장장치</a:t>
            </a:r>
            <a:r>
              <a:rPr lang="en-US" altLang="ko-KR">
                <a:solidFill>
                  <a:srgbClr val="008000"/>
                </a:solidFill>
              </a:rPr>
              <a:t>(auxiliary storage device)</a:t>
            </a:r>
          </a:p>
          <a:p>
            <a:pPr lvl="2" eaLnBrk="1" hangingPunct="1"/>
            <a:r>
              <a:rPr lang="en-US" altLang="ko-KR"/>
              <a:t>2</a:t>
            </a:r>
            <a:r>
              <a:rPr lang="ko-KR" altLang="en-US"/>
              <a:t>차 기억장치</a:t>
            </a:r>
            <a:r>
              <a:rPr lang="en-US" altLang="ko-KR"/>
              <a:t>(secondary memory)</a:t>
            </a:r>
          </a:p>
          <a:p>
            <a:pPr lvl="2" eaLnBrk="1" hangingPunct="1"/>
            <a:r>
              <a:rPr lang="ko-KR" altLang="en-US"/>
              <a:t>저장 밀도가 높고</a:t>
            </a:r>
            <a:r>
              <a:rPr lang="en-US" altLang="ko-KR"/>
              <a:t>, </a:t>
            </a:r>
            <a:r>
              <a:rPr lang="ko-KR" altLang="en-US"/>
              <a:t>비트 당 가격이 낮음</a:t>
            </a:r>
            <a:endParaRPr lang="en-US" altLang="ko-KR"/>
          </a:p>
          <a:p>
            <a:pPr lvl="2" eaLnBrk="1" hangingPunct="1"/>
            <a:r>
              <a:rPr lang="ko-KR" altLang="en-US"/>
              <a:t>읽기</a:t>
            </a:r>
            <a:r>
              <a:rPr lang="en-US" altLang="ko-KR"/>
              <a:t>/</a:t>
            </a:r>
            <a:r>
              <a:rPr lang="ko-KR" altLang="en-US"/>
              <a:t>쓰기 속도가 느림</a:t>
            </a:r>
            <a:r>
              <a:rPr lang="en-US" altLang="ko-KR"/>
              <a:t>(</a:t>
            </a:r>
            <a:r>
              <a:rPr lang="ko-KR" altLang="en-US"/>
              <a:t>기계적인 장치가 포함되거나 쓰기 동작이 복잡한 반도체 칩들을 이용하기 때문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lvl="2" eaLnBrk="1" hangingPunct="1"/>
            <a:r>
              <a:rPr lang="ko-KR" altLang="en-US"/>
              <a:t>영구 저장 능력을 가진 저장장치 </a:t>
            </a:r>
            <a:r>
              <a:rPr lang="en-US" altLang="ko-KR"/>
              <a:t>: </a:t>
            </a:r>
            <a:r>
              <a:rPr lang="ko-KR" altLang="en-US"/>
              <a:t>하드 디스크</a:t>
            </a:r>
            <a:r>
              <a:rPr lang="en-US" altLang="ko-KR"/>
              <a:t>(hard disk), </a:t>
            </a:r>
            <a:r>
              <a:rPr lang="ko-KR" altLang="en-US"/>
              <a:t>플래시 메모리</a:t>
            </a:r>
            <a:r>
              <a:rPr lang="en-US" altLang="ko-KR"/>
              <a:t>(flash memory), SSD(solid-state drive),</a:t>
            </a:r>
            <a:br>
              <a:rPr lang="en-US" altLang="ko-KR"/>
            </a:br>
            <a:r>
              <a:rPr lang="en-US" altLang="ko-KR"/>
              <a:t>CD-ROM, </a:t>
            </a:r>
            <a:r>
              <a:rPr lang="ko-KR" altLang="en-US"/>
              <a:t>등</a:t>
            </a:r>
          </a:p>
          <a:p>
            <a:pPr lvl="2" eaLnBrk="1" hangingPunct="1"/>
            <a:r>
              <a:rPr lang="en-US" altLang="ko-KR"/>
              <a:t>CPU</a:t>
            </a:r>
            <a:r>
              <a:rPr lang="ko-KR" altLang="en-US"/>
              <a:t>가 직접 액세스</a:t>
            </a:r>
            <a:r>
              <a:rPr lang="en-US" altLang="ko-KR"/>
              <a:t>(Access : </a:t>
            </a:r>
            <a:r>
              <a:rPr lang="ko-KR" altLang="en-US"/>
              <a:t>읽기</a:t>
            </a:r>
            <a:r>
              <a:rPr lang="en-US" altLang="ko-KR"/>
              <a:t>/</a:t>
            </a:r>
            <a:r>
              <a:rPr lang="ko-KR" altLang="en-US"/>
              <a:t>쓰기</a:t>
            </a:r>
            <a:r>
              <a:rPr lang="en-US" altLang="ko-KR"/>
              <a:t>)</a:t>
            </a:r>
            <a:r>
              <a:rPr lang="ko-KR" altLang="en-US"/>
              <a:t>하지는 못하고</a:t>
            </a:r>
            <a:r>
              <a:rPr lang="en-US" altLang="ko-KR"/>
              <a:t>, </a:t>
            </a:r>
            <a:r>
              <a:rPr lang="ko-KR" altLang="en-US"/>
              <a:t>별도의 제어기</a:t>
            </a:r>
            <a:r>
              <a:rPr lang="en-US" altLang="ko-KR"/>
              <a:t>(Controller)</a:t>
            </a:r>
            <a:r>
              <a:rPr lang="ko-KR" altLang="en-US"/>
              <a:t>를 통해서만 가능</a:t>
            </a:r>
          </a:p>
        </p:txBody>
      </p:sp>
    </p:spTree>
    <p:extLst>
      <p:ext uri="{BB962C8B-B14F-4D97-AF65-F5344CB8AC3E}">
        <p14:creationId xmlns:p14="http://schemas.microsoft.com/office/powerpoint/2010/main" val="105519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622"/>
    </mc:Choice>
    <mc:Fallback xmlns="">
      <p:transition spd="slow" advTm="13162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펼쳐진 책">
            <a:extLst>
              <a:ext uri="{FF2B5EF4-FFF2-40B4-BE49-F238E27FC236}">
                <a16:creationId xmlns:a16="http://schemas.microsoft.com/office/drawing/2014/main" id="{89A56A51-D144-40DE-B7D6-820FE91AA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8332" y="3252605"/>
            <a:ext cx="914400" cy="914400"/>
          </a:xfrm>
          <a:prstGeom prst="rect">
            <a:avLst/>
          </a:prstGeom>
        </p:spPr>
      </p:pic>
      <p:pic>
        <p:nvPicPr>
          <p:cNvPr id="5" name="그래픽 4" descr="백팩">
            <a:extLst>
              <a:ext uri="{FF2B5EF4-FFF2-40B4-BE49-F238E27FC236}">
                <a16:creationId xmlns:a16="http://schemas.microsoft.com/office/drawing/2014/main" id="{46DE3455-FD51-44F9-A709-A38932A8F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0352" y="4418053"/>
            <a:ext cx="914400" cy="914400"/>
          </a:xfrm>
          <a:prstGeom prst="rect">
            <a:avLst/>
          </a:prstGeom>
        </p:spPr>
      </p:pic>
      <p:pic>
        <p:nvPicPr>
          <p:cNvPr id="7" name="그래픽 6" descr="먹고 있는 사람">
            <a:extLst>
              <a:ext uri="{FF2B5EF4-FFF2-40B4-BE49-F238E27FC236}">
                <a16:creationId xmlns:a16="http://schemas.microsoft.com/office/drawing/2014/main" id="{D18D1BD4-27AE-4F7F-8A28-A6B704F235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3608" y="2755776"/>
            <a:ext cx="2545432" cy="2545432"/>
          </a:xfrm>
          <a:prstGeom prst="rect">
            <a:avLst/>
          </a:prstGeom>
        </p:spPr>
      </p:pic>
      <p:pic>
        <p:nvPicPr>
          <p:cNvPr id="12" name="그래픽 11" descr="선반 위의 책">
            <a:extLst>
              <a:ext uri="{FF2B5EF4-FFF2-40B4-BE49-F238E27FC236}">
                <a16:creationId xmlns:a16="http://schemas.microsoft.com/office/drawing/2014/main" id="{51BB3CF7-F989-4CBB-82FC-01B193424C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0032" y="836712"/>
            <a:ext cx="1073449" cy="1472100"/>
          </a:xfrm>
          <a:prstGeom prst="rect">
            <a:avLst/>
          </a:prstGeom>
        </p:spPr>
      </p:pic>
      <p:pic>
        <p:nvPicPr>
          <p:cNvPr id="17" name="그래픽 16" descr="선반 위의 책">
            <a:extLst>
              <a:ext uri="{FF2B5EF4-FFF2-40B4-BE49-F238E27FC236}">
                <a16:creationId xmlns:a16="http://schemas.microsoft.com/office/drawing/2014/main" id="{710F2A7D-CC0A-4DB8-A785-D7397CF819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336" y="851857"/>
            <a:ext cx="1073449" cy="1472100"/>
          </a:xfrm>
          <a:prstGeom prst="rect">
            <a:avLst/>
          </a:prstGeom>
        </p:spPr>
      </p:pic>
      <p:pic>
        <p:nvPicPr>
          <p:cNvPr id="18" name="그래픽 17" descr="선반 위의 책">
            <a:extLst>
              <a:ext uri="{FF2B5EF4-FFF2-40B4-BE49-F238E27FC236}">
                <a16:creationId xmlns:a16="http://schemas.microsoft.com/office/drawing/2014/main" id="{55DD0A0C-509B-4DDD-AD64-BF8A9EF271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0032" y="1925392"/>
            <a:ext cx="1073449" cy="1472100"/>
          </a:xfrm>
          <a:prstGeom prst="rect">
            <a:avLst/>
          </a:prstGeom>
        </p:spPr>
      </p:pic>
      <p:pic>
        <p:nvPicPr>
          <p:cNvPr id="19" name="그래픽 18" descr="선반 위의 책">
            <a:extLst>
              <a:ext uri="{FF2B5EF4-FFF2-40B4-BE49-F238E27FC236}">
                <a16:creationId xmlns:a16="http://schemas.microsoft.com/office/drawing/2014/main" id="{93C495AB-7BB7-4E36-AD26-1FFCE5FCEC5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3008" y="1916832"/>
            <a:ext cx="1073449" cy="1472100"/>
          </a:xfrm>
          <a:prstGeom prst="rect">
            <a:avLst/>
          </a:prstGeom>
        </p:spPr>
      </p:pic>
      <p:pic>
        <p:nvPicPr>
          <p:cNvPr id="20" name="그래픽 19" descr="선반 위의 책">
            <a:extLst>
              <a:ext uri="{FF2B5EF4-FFF2-40B4-BE49-F238E27FC236}">
                <a16:creationId xmlns:a16="http://schemas.microsoft.com/office/drawing/2014/main" id="{10C343D6-7F4C-4F82-A405-7CE05E3C18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0032" y="2956452"/>
            <a:ext cx="1073449" cy="1472100"/>
          </a:xfrm>
          <a:prstGeom prst="rect">
            <a:avLst/>
          </a:prstGeom>
        </p:spPr>
      </p:pic>
      <p:pic>
        <p:nvPicPr>
          <p:cNvPr id="21" name="그래픽 20" descr="선반 위의 책">
            <a:extLst>
              <a:ext uri="{FF2B5EF4-FFF2-40B4-BE49-F238E27FC236}">
                <a16:creationId xmlns:a16="http://schemas.microsoft.com/office/drawing/2014/main" id="{9AF8E859-C36F-48D4-87F2-84FBBDAED5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66336" y="2971597"/>
            <a:ext cx="1073449" cy="1472100"/>
          </a:xfrm>
          <a:prstGeom prst="rect">
            <a:avLst/>
          </a:prstGeom>
        </p:spPr>
      </p:pic>
      <p:pic>
        <p:nvPicPr>
          <p:cNvPr id="22" name="그래픽 21" descr="선반 위의 책">
            <a:extLst>
              <a:ext uri="{FF2B5EF4-FFF2-40B4-BE49-F238E27FC236}">
                <a16:creationId xmlns:a16="http://schemas.microsoft.com/office/drawing/2014/main" id="{510F2FFB-EDD6-4CF6-B6F0-7487509EA8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0032" y="4045132"/>
            <a:ext cx="1073449" cy="1472100"/>
          </a:xfrm>
          <a:prstGeom prst="rect">
            <a:avLst/>
          </a:prstGeom>
        </p:spPr>
      </p:pic>
      <p:pic>
        <p:nvPicPr>
          <p:cNvPr id="23" name="그래픽 22" descr="선반 위의 책">
            <a:extLst>
              <a:ext uri="{FF2B5EF4-FFF2-40B4-BE49-F238E27FC236}">
                <a16:creationId xmlns:a16="http://schemas.microsoft.com/office/drawing/2014/main" id="{3B92D0F8-6D67-4A9E-AA89-7EF6978487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73008" y="4036572"/>
            <a:ext cx="1073449" cy="1472100"/>
          </a:xfrm>
          <a:prstGeom prst="rect">
            <a:avLst/>
          </a:prstGeom>
        </p:spPr>
      </p:pic>
      <p:pic>
        <p:nvPicPr>
          <p:cNvPr id="24" name="그래픽 23" descr="선반 위의 책">
            <a:extLst>
              <a:ext uri="{FF2B5EF4-FFF2-40B4-BE49-F238E27FC236}">
                <a16:creationId xmlns:a16="http://schemas.microsoft.com/office/drawing/2014/main" id="{ADAE1C0E-8A6C-4E48-B3CD-9EC0AEB45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3825" y="860417"/>
            <a:ext cx="1073449" cy="1472100"/>
          </a:xfrm>
          <a:prstGeom prst="rect">
            <a:avLst/>
          </a:prstGeom>
        </p:spPr>
      </p:pic>
      <p:pic>
        <p:nvPicPr>
          <p:cNvPr id="25" name="그래픽 24" descr="선반 위의 책">
            <a:extLst>
              <a:ext uri="{FF2B5EF4-FFF2-40B4-BE49-F238E27FC236}">
                <a16:creationId xmlns:a16="http://schemas.microsoft.com/office/drawing/2014/main" id="{07192C3B-9BFF-4C5B-9E44-6DC5DD81F0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0497" y="1925392"/>
            <a:ext cx="1073449" cy="1472100"/>
          </a:xfrm>
          <a:prstGeom prst="rect">
            <a:avLst/>
          </a:prstGeom>
        </p:spPr>
      </p:pic>
      <p:pic>
        <p:nvPicPr>
          <p:cNvPr id="26" name="그래픽 25" descr="선반 위의 책">
            <a:extLst>
              <a:ext uri="{FF2B5EF4-FFF2-40B4-BE49-F238E27FC236}">
                <a16:creationId xmlns:a16="http://schemas.microsoft.com/office/drawing/2014/main" id="{45117E67-033B-481F-A52B-97A60E6C0C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83825" y="2980157"/>
            <a:ext cx="1073449" cy="1472100"/>
          </a:xfrm>
          <a:prstGeom prst="rect">
            <a:avLst/>
          </a:prstGeom>
        </p:spPr>
      </p:pic>
      <p:pic>
        <p:nvPicPr>
          <p:cNvPr id="27" name="그래픽 26" descr="선반 위의 책">
            <a:extLst>
              <a:ext uri="{FF2B5EF4-FFF2-40B4-BE49-F238E27FC236}">
                <a16:creationId xmlns:a16="http://schemas.microsoft.com/office/drawing/2014/main" id="{8C0D2C97-0F66-4B76-A17B-880AD35680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0497" y="4045132"/>
            <a:ext cx="1073449" cy="14721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13E0B7-8B18-4B02-A4E0-7DEA4DC7D0B6}"/>
              </a:ext>
            </a:extLst>
          </p:cNvPr>
          <p:cNvSpPr txBox="1"/>
          <p:nvPr/>
        </p:nvSpPr>
        <p:spPr>
          <a:xfrm>
            <a:off x="5720444" y="54868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책장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5C54C1-28CF-4B8C-A163-8727D6BAA8FF}"/>
              </a:ext>
            </a:extLst>
          </p:cNvPr>
          <p:cNvSpPr txBox="1"/>
          <p:nvPr/>
        </p:nvSpPr>
        <p:spPr>
          <a:xfrm>
            <a:off x="7862664" y="3998789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가방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DC1741-9B96-40D0-B61C-56C5AD4022F4}"/>
              </a:ext>
            </a:extLst>
          </p:cNvPr>
          <p:cNvSpPr txBox="1"/>
          <p:nvPr/>
        </p:nvSpPr>
        <p:spPr>
          <a:xfrm>
            <a:off x="2544062" y="295645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책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72E358-7E05-453B-B2BD-5290CC29CB76}"/>
              </a:ext>
            </a:extLst>
          </p:cNvPr>
          <p:cNvSpPr txBox="1"/>
          <p:nvPr/>
        </p:nvSpPr>
        <p:spPr>
          <a:xfrm>
            <a:off x="-2796244" y="209192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CA5356-D6DF-46D1-897F-7B0AB79E2377}"/>
              </a:ext>
            </a:extLst>
          </p:cNvPr>
          <p:cNvSpPr txBox="1"/>
          <p:nvPr/>
        </p:nvSpPr>
        <p:spPr>
          <a:xfrm>
            <a:off x="3353968" y="379873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책상</a:t>
            </a:r>
          </a:p>
        </p:txBody>
      </p:sp>
    </p:spTree>
    <p:extLst>
      <p:ext uri="{BB962C8B-B14F-4D97-AF65-F5344CB8AC3E}">
        <p14:creationId xmlns:p14="http://schemas.microsoft.com/office/powerpoint/2010/main" val="296812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90AFA40F-03F2-4FAE-908A-841B5E524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49275"/>
            <a:ext cx="8534400" cy="431800"/>
          </a:xfrm>
        </p:spPr>
        <p:txBody>
          <a:bodyPr/>
          <a:lstStyle/>
          <a:p>
            <a:r>
              <a:rPr lang="ko-KR" altLang="en-US" sz="2000" u="sng">
                <a:solidFill>
                  <a:srgbClr val="FF0000"/>
                </a:solidFill>
              </a:rPr>
              <a:t>컴퓨터의 기본적인 구성요소들 </a:t>
            </a:r>
            <a:r>
              <a:rPr lang="en-US" altLang="ko-KR" sz="2000" u="sng">
                <a:solidFill>
                  <a:srgbClr val="FF0000"/>
                </a:solidFill>
              </a:rPr>
              <a:t>(</a:t>
            </a:r>
            <a:r>
              <a:rPr lang="ko-KR" altLang="en-US" sz="2000" u="sng">
                <a:solidFill>
                  <a:srgbClr val="FF0000"/>
                </a:solidFill>
              </a:rPr>
              <a:t>계속</a:t>
            </a:r>
            <a:r>
              <a:rPr lang="en-US" altLang="ko-KR" sz="2000" u="sng">
                <a:solidFill>
                  <a:srgbClr val="FF0000"/>
                </a:solidFill>
              </a:rPr>
              <a:t>)</a:t>
            </a:r>
            <a:endParaRPr lang="ko-KR" altLang="en-US" sz="2000"/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4C47E17F-F1EF-4404-90DB-AA8C204FE1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68413"/>
            <a:ext cx="8534400" cy="5208587"/>
          </a:xfrm>
        </p:spPr>
        <p:txBody>
          <a:bodyPr/>
          <a:lstStyle/>
          <a:p>
            <a:pPr eaLnBrk="1" hangingPunct="1"/>
            <a:r>
              <a:rPr lang="ko-KR" altLang="en-US">
                <a:solidFill>
                  <a:srgbClr val="0000FF"/>
                </a:solidFill>
              </a:rPr>
              <a:t>입출력장치</a:t>
            </a:r>
            <a:r>
              <a:rPr lang="en-US" altLang="ko-KR">
                <a:solidFill>
                  <a:srgbClr val="0000FF"/>
                </a:solidFill>
              </a:rPr>
              <a:t>(I/O device)</a:t>
            </a:r>
          </a:p>
          <a:p>
            <a:pPr lvl="1" eaLnBrk="1" hangingPunct="1"/>
            <a:r>
              <a:rPr lang="ko-KR" altLang="en-US"/>
              <a:t>입력장치</a:t>
            </a:r>
            <a:r>
              <a:rPr lang="en-US" altLang="ko-KR"/>
              <a:t>(input device)</a:t>
            </a:r>
            <a:r>
              <a:rPr lang="ko-KR" altLang="en-US"/>
              <a:t>와 출력장치</a:t>
            </a:r>
            <a:r>
              <a:rPr lang="en-US" altLang="ko-KR"/>
              <a:t>(output device)</a:t>
            </a:r>
            <a:r>
              <a:rPr lang="ko-KR" altLang="en-US"/>
              <a:t>의 통칭</a:t>
            </a:r>
            <a:endParaRPr lang="en-US" altLang="ko-KR"/>
          </a:p>
          <a:p>
            <a:pPr lvl="1" eaLnBrk="1" hangingPunct="1"/>
            <a:r>
              <a:rPr lang="ko-KR" altLang="en-US"/>
              <a:t>사용자</a:t>
            </a:r>
            <a:r>
              <a:rPr lang="en-US" altLang="ko-KR"/>
              <a:t>-</a:t>
            </a:r>
            <a:r>
              <a:rPr lang="ko-KR" altLang="en-US"/>
              <a:t>컴퓨터 간의 상호작용</a:t>
            </a:r>
            <a:r>
              <a:rPr lang="en-US" altLang="ko-KR"/>
              <a:t>(interaction)</a:t>
            </a:r>
            <a:r>
              <a:rPr lang="ko-KR" altLang="en-US"/>
              <a:t>을 위한 장치들</a:t>
            </a:r>
            <a:endParaRPr lang="en-US" altLang="ko-KR"/>
          </a:p>
          <a:p>
            <a:pPr lvl="1" eaLnBrk="1" hangingPunct="1"/>
            <a:r>
              <a:rPr lang="ko-KR" altLang="en-US"/>
              <a:t>입출력장치는 </a:t>
            </a:r>
            <a:r>
              <a:rPr lang="en-US" altLang="ko-KR"/>
              <a:t>CPU</a:t>
            </a:r>
            <a:r>
              <a:rPr lang="ko-KR" altLang="en-US"/>
              <a:t>와 직접 데이터를 교환할 수 없으며</a:t>
            </a:r>
            <a:r>
              <a:rPr lang="en-US" altLang="ko-KR"/>
              <a:t>, </a:t>
            </a:r>
            <a:r>
              <a:rPr lang="ko-KR" altLang="en-US"/>
              <a:t>각 장치를 위한 별도의 제어기가 </a:t>
            </a:r>
            <a:r>
              <a:rPr lang="en-US" altLang="ko-KR"/>
              <a:t>CPU</a:t>
            </a:r>
            <a:r>
              <a:rPr lang="ko-KR" altLang="en-US"/>
              <a:t>로부터 명령을 받아서 해당 장치의 동작을 제어하고 데이터를 이동시키는 일을 수행한다</a:t>
            </a:r>
            <a:endParaRPr lang="en-US" altLang="ko-KR"/>
          </a:p>
          <a:p>
            <a:pPr lvl="1" eaLnBrk="1" hangingPunct="1"/>
            <a:r>
              <a:rPr lang="ko-KR" altLang="en-US"/>
              <a:t>별도의 제어기를 통하여 액세스가 가능한 보조저장장치와 </a:t>
            </a:r>
            <a:r>
              <a:rPr lang="en-US" altLang="ko-KR"/>
              <a:t>I/O</a:t>
            </a:r>
            <a:r>
              <a:rPr lang="ko-KR" altLang="en-US"/>
              <a:t>장치들을 주변장치</a:t>
            </a:r>
            <a:r>
              <a:rPr lang="en-US" altLang="ko-KR"/>
              <a:t>(peripheral device)</a:t>
            </a:r>
            <a:r>
              <a:rPr lang="ko-KR" altLang="en-US"/>
              <a:t>라고도 부름</a:t>
            </a:r>
          </a:p>
        </p:txBody>
      </p:sp>
    </p:spTree>
    <p:extLst>
      <p:ext uri="{BB962C8B-B14F-4D97-AF65-F5344CB8AC3E}">
        <p14:creationId xmlns:p14="http://schemas.microsoft.com/office/powerpoint/2010/main" val="241989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727"/>
    </mc:Choice>
    <mc:Fallback xmlns="">
      <p:transition spd="slow" advTm="12872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>
            <a:extLst>
              <a:ext uri="{FF2B5EF4-FFF2-40B4-BE49-F238E27FC236}">
                <a16:creationId xmlns:a16="http://schemas.microsoft.com/office/drawing/2014/main" id="{02C96FEA-7BA5-49D9-B66B-E98E87C9A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/>
              <a:t> </a:t>
            </a:r>
            <a:r>
              <a:rPr lang="en-US" altLang="ko-KR">
                <a:solidFill>
                  <a:srgbClr val="0000FF"/>
                </a:solidFill>
              </a:rPr>
              <a:t>1.2 </a:t>
            </a:r>
            <a:r>
              <a:rPr lang="ko-KR" altLang="en-US">
                <a:solidFill>
                  <a:srgbClr val="0000FF"/>
                </a:solidFill>
              </a:rPr>
              <a:t>정보의 표현과 저장</a:t>
            </a:r>
          </a:p>
        </p:txBody>
      </p:sp>
      <p:sp>
        <p:nvSpPr>
          <p:cNvPr id="17412" name="Rectangle 14">
            <a:extLst>
              <a:ext uri="{FF2B5EF4-FFF2-40B4-BE49-F238E27FC236}">
                <a16:creationId xmlns:a16="http://schemas.microsoft.com/office/drawing/2014/main" id="{1289F31C-F784-44C8-B002-C0E96AC44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90600"/>
            <a:ext cx="8713788" cy="200635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600">
                <a:solidFill>
                  <a:srgbClr val="FF0000"/>
                </a:solidFill>
              </a:rPr>
              <a:t>컴퓨터 정보</a:t>
            </a:r>
            <a:r>
              <a:rPr lang="en-US" altLang="ko-KR" sz="1600"/>
              <a:t>: 2</a:t>
            </a:r>
            <a:r>
              <a:rPr lang="ko-KR" altLang="en-US" sz="1600"/>
              <a:t>진수 비트들로 표현된 프로그램 코드와 데이터</a:t>
            </a:r>
          </a:p>
          <a:p>
            <a:pPr eaLnBrk="1" hangingPunct="1">
              <a:defRPr/>
            </a:pPr>
            <a:r>
              <a:rPr lang="ko-KR" altLang="en-US" sz="1600">
                <a:solidFill>
                  <a:srgbClr val="FF0000"/>
                </a:solidFill>
              </a:rPr>
              <a:t>프로그램 코드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ko-KR" altLang="en-US" sz="1600">
                <a:solidFill>
                  <a:srgbClr val="0000FF"/>
                </a:solidFill>
              </a:rPr>
              <a:t>기계어</a:t>
            </a:r>
            <a:r>
              <a:rPr lang="en-US" altLang="ko-KR" sz="1600">
                <a:solidFill>
                  <a:srgbClr val="0000FF"/>
                </a:solidFill>
              </a:rPr>
              <a:t>(machine language)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sz="1600"/>
              <a:t>기계 코드</a:t>
            </a:r>
            <a:r>
              <a:rPr lang="en-US" altLang="ko-KR" sz="1600"/>
              <a:t>(machine code)</a:t>
            </a:r>
            <a:r>
              <a:rPr lang="ko-KR" altLang="en-US" sz="1600"/>
              <a:t>라고도 함 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ko-KR" altLang="en-US" sz="1600"/>
              <a:t>컴퓨터 하드웨어 부품들이 이해할 수 있는 언어로서</a:t>
            </a:r>
            <a:r>
              <a:rPr lang="en-US" altLang="ko-KR" sz="1600"/>
              <a:t>, 2</a:t>
            </a:r>
            <a:r>
              <a:rPr lang="ko-KR" altLang="en-US" sz="1600"/>
              <a:t>진 비트들로 구성</a:t>
            </a:r>
          </a:p>
          <a:p>
            <a:pPr lvl="2" eaLnBrk="1" hangingPunct="1">
              <a:lnSpc>
                <a:spcPct val="110000"/>
              </a:lnSpc>
              <a:defRPr/>
            </a:pPr>
            <a:endParaRPr lang="ko-KR" altLang="en-US" sz="1600"/>
          </a:p>
        </p:txBody>
      </p:sp>
      <p:sp>
        <p:nvSpPr>
          <p:cNvPr id="5" name="Rectangle 1034">
            <a:extLst>
              <a:ext uri="{FF2B5EF4-FFF2-40B4-BE49-F238E27FC236}">
                <a16:creationId xmlns:a16="http://schemas.microsoft.com/office/drawing/2014/main" id="{9C510EB9-9960-4758-9640-B8BC9B4B4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977087"/>
            <a:ext cx="792100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umimoji="1"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371600" indent="-4572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o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752600" indent="-3810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209800" indent="-3810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6670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31242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5814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40386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ko-KR" sz="1600" kern="0">
                <a:solidFill>
                  <a:srgbClr val="0000FF"/>
                </a:solidFill>
              </a:rPr>
              <a:t>        </a:t>
            </a:r>
            <a:r>
              <a:rPr lang="en-US" altLang="ko-KR" sz="1600" kern="0">
                <a:solidFill>
                  <a:srgbClr val="008000"/>
                </a:solidFill>
              </a:rPr>
              <a:t>[</a:t>
            </a:r>
            <a:r>
              <a:rPr lang="ko-KR" altLang="en-US" sz="1600" kern="0">
                <a:solidFill>
                  <a:srgbClr val="008000"/>
                </a:solidFill>
              </a:rPr>
              <a:t>예</a:t>
            </a:r>
            <a:r>
              <a:rPr lang="en-US" altLang="ko-KR" sz="1600" kern="0">
                <a:solidFill>
                  <a:srgbClr val="008000"/>
                </a:solidFill>
              </a:rPr>
              <a:t>]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sz="1600" kern="0">
              <a:solidFill>
                <a:srgbClr val="0000FF"/>
              </a:solidFill>
            </a:endParaRP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ko-KR" altLang="en-US" sz="1600" kern="0">
                <a:solidFill>
                  <a:srgbClr val="0000FF"/>
                </a:solidFill>
              </a:rPr>
              <a:t>연산 코드</a:t>
            </a:r>
            <a:r>
              <a:rPr lang="en-US" altLang="ko-KR" sz="1600" kern="0">
                <a:solidFill>
                  <a:srgbClr val="0000FF"/>
                </a:solidFill>
              </a:rPr>
              <a:t>(op code)</a:t>
            </a:r>
          </a:p>
          <a:p>
            <a:pPr marL="457200" lvl="1" indent="0" eaLnBrk="1" hangingPunct="1">
              <a:buNone/>
            </a:pPr>
            <a:r>
              <a:rPr lang="en-US" altLang="ko-KR" sz="1400" kern="0"/>
              <a:t>        - CPU</a:t>
            </a:r>
            <a:r>
              <a:rPr lang="ko-KR" altLang="en-US" sz="1400" kern="0"/>
              <a:t>가 수행할 연산을 지정해 주는 비트들</a:t>
            </a:r>
            <a:endParaRPr lang="en-US" altLang="ko-KR" sz="1400" kern="0"/>
          </a:p>
          <a:p>
            <a:pPr marL="457200" lvl="1" indent="0" eaLnBrk="1" hangingPunct="1">
              <a:buNone/>
            </a:pPr>
            <a:r>
              <a:rPr lang="ko-KR" altLang="en-US" sz="1400" kern="0"/>
              <a:t>        </a:t>
            </a:r>
            <a:r>
              <a:rPr lang="en-US" altLang="ko-KR" sz="1400" kern="0"/>
              <a:t>- </a:t>
            </a:r>
            <a:r>
              <a:rPr lang="ko-KR" altLang="en-US" sz="1400" kern="0"/>
              <a:t>비트 수 </a:t>
            </a:r>
            <a:r>
              <a:rPr lang="en-US" altLang="ko-KR" sz="1400" kern="0"/>
              <a:t>= ‘3’</a:t>
            </a:r>
            <a:r>
              <a:rPr lang="ko-KR" altLang="en-US" sz="1400" kern="0"/>
              <a:t>이라면</a:t>
            </a:r>
            <a:r>
              <a:rPr lang="en-US" altLang="ko-KR" sz="1400" kern="0"/>
              <a:t>, </a:t>
            </a:r>
            <a:r>
              <a:rPr lang="ko-KR" altLang="en-US" sz="1400" kern="0"/>
              <a:t>지정될 수 있는 연산의 최대 수</a:t>
            </a:r>
            <a:r>
              <a:rPr lang="en-US" altLang="ko-KR" sz="1400" kern="0"/>
              <a:t>:</a:t>
            </a:r>
            <a:r>
              <a:rPr lang="ko-KR" altLang="en-US" sz="1400" kern="0"/>
              <a:t> </a:t>
            </a:r>
            <a:r>
              <a:rPr lang="en-US" altLang="ko-KR" sz="1400" kern="0"/>
              <a:t>2</a:t>
            </a:r>
            <a:r>
              <a:rPr lang="en-US" altLang="ko-KR" sz="1400" kern="0" baseline="30000"/>
              <a:t>3</a:t>
            </a:r>
            <a:r>
              <a:rPr lang="en-US" altLang="ko-KR" sz="1400" kern="0"/>
              <a:t> = 8</a:t>
            </a:r>
            <a:r>
              <a:rPr lang="ko-KR" altLang="en-US" sz="1400" kern="0"/>
              <a:t>개</a:t>
            </a:r>
            <a:endParaRPr lang="en-US" altLang="ko-KR" sz="1400" kern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ko-KR" altLang="en-US" sz="1600" kern="0">
                <a:solidFill>
                  <a:srgbClr val="0000FF"/>
                </a:solidFill>
              </a:rPr>
              <a:t>오퍼랜드</a:t>
            </a:r>
            <a:r>
              <a:rPr lang="en-US" altLang="ko-KR" sz="1600" kern="0">
                <a:solidFill>
                  <a:srgbClr val="0000FF"/>
                </a:solidFill>
              </a:rPr>
              <a:t>(operand)</a:t>
            </a:r>
          </a:p>
          <a:p>
            <a:pPr marL="457200" lvl="1" indent="0" eaLnBrk="1" hangingPunct="1">
              <a:buNone/>
            </a:pPr>
            <a:r>
              <a:rPr lang="ko-KR" altLang="en-US" sz="1400" kern="0"/>
              <a:t>        </a:t>
            </a:r>
            <a:r>
              <a:rPr lang="en-US" altLang="ko-KR" sz="1400" kern="0"/>
              <a:t>- </a:t>
            </a:r>
            <a:r>
              <a:rPr lang="ko-KR" altLang="en-US" sz="1400" kern="0"/>
              <a:t>연산에 사용될 데이터 혹은 그것이 저장되어 있는 기억장치 주소</a:t>
            </a:r>
            <a:r>
              <a:rPr lang="en-US" altLang="ko-KR" sz="1400" kern="0"/>
              <a:t>(memory address)</a:t>
            </a:r>
            <a:r>
              <a:rPr lang="ko-KR" altLang="en-US" sz="1400" kern="0"/>
              <a:t> </a:t>
            </a:r>
          </a:p>
          <a:p>
            <a:pPr marL="457200" lvl="1" indent="0" eaLnBrk="1" hangingPunct="1">
              <a:buNone/>
            </a:pPr>
            <a:r>
              <a:rPr lang="ko-KR" altLang="en-US" sz="1400" kern="0"/>
              <a:t>        </a:t>
            </a:r>
            <a:r>
              <a:rPr lang="en-US" altLang="ko-KR" sz="1400" kern="0"/>
              <a:t>- </a:t>
            </a:r>
            <a:r>
              <a:rPr lang="ko-KR" altLang="en-US" sz="1400" kern="0"/>
              <a:t>비트 수 </a:t>
            </a:r>
            <a:r>
              <a:rPr lang="en-US" altLang="ko-KR" sz="1400" kern="0"/>
              <a:t>= ‘5’ </a:t>
            </a:r>
            <a:r>
              <a:rPr lang="ko-KR" altLang="en-US" sz="1400" kern="0"/>
              <a:t>라면</a:t>
            </a:r>
            <a:r>
              <a:rPr lang="en-US" altLang="ko-KR" sz="1400" kern="0"/>
              <a:t>, </a:t>
            </a:r>
            <a:r>
              <a:rPr lang="ko-KR" altLang="en-US" sz="1400" kern="0"/>
              <a:t>주소지정할 수 있는 기억 장소의 최대 수</a:t>
            </a:r>
            <a:r>
              <a:rPr lang="en-US" altLang="ko-KR" sz="1400" kern="0"/>
              <a:t>:</a:t>
            </a:r>
            <a:r>
              <a:rPr lang="ko-KR" altLang="en-US" sz="1400" kern="0"/>
              <a:t> </a:t>
            </a:r>
            <a:r>
              <a:rPr lang="en-US" altLang="ko-KR" sz="1400" kern="0"/>
              <a:t>2</a:t>
            </a:r>
            <a:r>
              <a:rPr lang="en-US" altLang="ko-KR" sz="1400" kern="0" baseline="30000"/>
              <a:t>5</a:t>
            </a:r>
            <a:r>
              <a:rPr lang="en-US" altLang="ko-KR" sz="1400" kern="0"/>
              <a:t>  = 32 </a:t>
            </a:r>
            <a:r>
              <a:rPr lang="ko-KR" altLang="en-US" sz="1400" kern="0"/>
              <a:t>개</a:t>
            </a:r>
          </a:p>
        </p:txBody>
      </p:sp>
      <p:pic>
        <p:nvPicPr>
          <p:cNvPr id="6" name="Picture 1035">
            <a:extLst>
              <a:ext uri="{FF2B5EF4-FFF2-40B4-BE49-F238E27FC236}">
                <a16:creationId xmlns:a16="http://schemas.microsoft.com/office/drawing/2014/main" id="{EF0F58B8-4EB8-43F3-A5F7-024C78306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495" y="2920752"/>
            <a:ext cx="2016224" cy="655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38D47B-DB52-458B-902F-7264CE934469}"/>
              </a:ext>
            </a:extLst>
          </p:cNvPr>
          <p:cNvSpPr txBox="1"/>
          <p:nvPr/>
        </p:nvSpPr>
        <p:spPr>
          <a:xfrm>
            <a:off x="7094854" y="2900887"/>
            <a:ext cx="61029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n-lt"/>
              </a:rPr>
              <a:t>000</a:t>
            </a:r>
          </a:p>
          <a:p>
            <a:r>
              <a:rPr lang="en-US" altLang="ko-KR" sz="1400">
                <a:latin typeface="+mn-lt"/>
              </a:rPr>
              <a:t>001</a:t>
            </a:r>
          </a:p>
          <a:p>
            <a:r>
              <a:rPr lang="en-US" altLang="ko-KR" sz="1400">
                <a:latin typeface="+mn-lt"/>
              </a:rPr>
              <a:t>010</a:t>
            </a:r>
          </a:p>
          <a:p>
            <a:r>
              <a:rPr lang="en-US" altLang="ko-KR" sz="1400">
                <a:latin typeface="+mn-lt"/>
              </a:rPr>
              <a:t>011</a:t>
            </a:r>
          </a:p>
          <a:p>
            <a:r>
              <a:rPr lang="en-US" altLang="ko-KR" sz="1400">
                <a:latin typeface="+mn-lt"/>
              </a:rPr>
              <a:t>100</a:t>
            </a:r>
          </a:p>
          <a:p>
            <a:r>
              <a:rPr lang="en-US" altLang="ko-KR" sz="1400">
                <a:latin typeface="+mn-lt"/>
              </a:rPr>
              <a:t>101</a:t>
            </a:r>
          </a:p>
          <a:p>
            <a:r>
              <a:rPr lang="en-US" altLang="ko-KR" sz="1400">
                <a:latin typeface="+mn-lt"/>
              </a:rPr>
              <a:t>110</a:t>
            </a:r>
          </a:p>
          <a:p>
            <a:r>
              <a:rPr lang="en-US" altLang="ko-KR" sz="1400">
                <a:latin typeface="+mn-lt"/>
              </a:rPr>
              <a:t>111</a:t>
            </a:r>
            <a:endParaRPr lang="ko-KR" altLang="en-US" sz="140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9858DC-A848-4562-A91B-87F2619B9F75}"/>
              </a:ext>
            </a:extLst>
          </p:cNvPr>
          <p:cNvSpPr txBox="1"/>
          <p:nvPr/>
        </p:nvSpPr>
        <p:spPr>
          <a:xfrm>
            <a:off x="7886700" y="2965137"/>
            <a:ext cx="898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latin typeface="+mn-lt"/>
              </a:rPr>
              <a:t>00000</a:t>
            </a:r>
          </a:p>
          <a:p>
            <a:r>
              <a:rPr lang="en-US" altLang="ko-KR" sz="1400">
                <a:latin typeface="+mn-lt"/>
              </a:rPr>
              <a:t>00001</a:t>
            </a:r>
          </a:p>
          <a:p>
            <a:r>
              <a:rPr lang="en-US" altLang="ko-KR" sz="1400">
                <a:latin typeface="+mn-lt"/>
              </a:rPr>
              <a:t>00010</a:t>
            </a:r>
          </a:p>
          <a:p>
            <a:r>
              <a:rPr lang="en-US" altLang="ko-KR" sz="1400">
                <a:latin typeface="+mn-lt"/>
              </a:rPr>
              <a:t>   … </a:t>
            </a:r>
          </a:p>
          <a:p>
            <a:r>
              <a:rPr lang="en-US" altLang="ko-KR" sz="1400">
                <a:latin typeface="+mn-lt"/>
              </a:rPr>
              <a:t>11110   </a:t>
            </a:r>
          </a:p>
          <a:p>
            <a:r>
              <a:rPr lang="en-US" altLang="ko-KR" sz="1400">
                <a:latin typeface="+mn-lt"/>
              </a:rPr>
              <a:t>11111</a:t>
            </a:r>
            <a:endParaRPr lang="ko-KR" altLang="en-US" sz="140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7926"/>
    </mc:Choice>
    <mc:Fallback xmlns="">
      <p:transition spd="slow" advTm="8079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17412" grpId="0" build="p"/>
      <p:bldP spid="5" grpId="0"/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3">
            <a:extLst>
              <a:ext uri="{FF2B5EF4-FFF2-40B4-BE49-F238E27FC236}">
                <a16:creationId xmlns:a16="http://schemas.microsoft.com/office/drawing/2014/main" id="{02C96FEA-7BA5-49D9-B66B-E98E87C9A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/>
              <a:t> </a:t>
            </a:r>
            <a:r>
              <a:rPr lang="en-US" altLang="ko-KR">
                <a:solidFill>
                  <a:srgbClr val="0000FF"/>
                </a:solidFill>
              </a:rPr>
              <a:t>1.2 </a:t>
            </a:r>
            <a:r>
              <a:rPr lang="ko-KR" altLang="en-US">
                <a:solidFill>
                  <a:srgbClr val="0000FF"/>
                </a:solidFill>
              </a:rPr>
              <a:t>정보의 표현과 저장</a:t>
            </a:r>
          </a:p>
        </p:txBody>
      </p:sp>
      <p:sp>
        <p:nvSpPr>
          <p:cNvPr id="17412" name="Rectangle 14">
            <a:extLst>
              <a:ext uri="{FF2B5EF4-FFF2-40B4-BE49-F238E27FC236}">
                <a16:creationId xmlns:a16="http://schemas.microsoft.com/office/drawing/2014/main" id="{1289F31C-F784-44C8-B002-C0E96AC44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80728"/>
            <a:ext cx="8713788" cy="351852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1600">
                <a:solidFill>
                  <a:srgbClr val="FF0000"/>
                </a:solidFill>
              </a:rPr>
              <a:t>프로그램 코드</a:t>
            </a:r>
          </a:p>
          <a:p>
            <a:pPr lvl="1" eaLnBrk="1" hangingPunct="1">
              <a:defRPr/>
            </a:pPr>
            <a:r>
              <a:rPr lang="ko-KR" altLang="en-US" sz="1400">
                <a:solidFill>
                  <a:srgbClr val="0000FF"/>
                </a:solidFill>
              </a:rPr>
              <a:t>어셈블리 언어</a:t>
            </a:r>
            <a:r>
              <a:rPr lang="en-US" altLang="ko-KR" sz="1400">
                <a:solidFill>
                  <a:srgbClr val="0000FF"/>
                </a:solidFill>
              </a:rPr>
              <a:t>(assembly language)</a:t>
            </a:r>
          </a:p>
          <a:p>
            <a:pPr lvl="2" eaLnBrk="1" hangingPunct="1">
              <a:defRPr/>
            </a:pPr>
            <a:r>
              <a:rPr lang="ko-KR" altLang="en-US" sz="1400"/>
              <a:t>고급 언어와 기계어</a:t>
            </a:r>
            <a:r>
              <a:rPr lang="en-US" altLang="ko-KR" sz="1400"/>
              <a:t> </a:t>
            </a:r>
            <a:r>
              <a:rPr lang="ko-KR" altLang="en-US" sz="1400"/>
              <a:t>사이의 중간 언어</a:t>
            </a:r>
            <a:endParaRPr lang="en-US" altLang="ko-KR" sz="1400"/>
          </a:p>
          <a:p>
            <a:pPr lvl="2" eaLnBrk="1" hangingPunct="1">
              <a:defRPr/>
            </a:pPr>
            <a:r>
              <a:rPr lang="ko-KR" altLang="en-US" sz="1400"/>
              <a:t>명령어의 동작을 의미하는 기호</a:t>
            </a:r>
            <a:r>
              <a:rPr lang="en-US" altLang="ko-KR" sz="1400"/>
              <a:t>(</a:t>
            </a:r>
            <a:r>
              <a:rPr lang="ko-KR" altLang="en-US" sz="1400"/>
              <a:t>니모닉</a:t>
            </a:r>
            <a:r>
              <a:rPr lang="en-US" altLang="ko-KR" sz="1400"/>
              <a:t>:mnemonic)</a:t>
            </a:r>
            <a:r>
              <a:rPr lang="ko-KR" altLang="en-US" sz="1400"/>
              <a:t>로 표시</a:t>
            </a:r>
          </a:p>
          <a:p>
            <a:pPr lvl="2" eaLnBrk="1" hangingPunct="1">
              <a:defRPr/>
            </a:pPr>
            <a:r>
              <a:rPr lang="ko-KR" altLang="en-US" sz="1400"/>
              <a:t>어셈블러</a:t>
            </a:r>
            <a:r>
              <a:rPr lang="en-US" altLang="ko-KR" sz="1400"/>
              <a:t>(assembler)</a:t>
            </a:r>
            <a:r>
              <a:rPr lang="ko-KR" altLang="en-US" sz="1400"/>
              <a:t>로</a:t>
            </a:r>
            <a:r>
              <a:rPr lang="en-US" altLang="ko-KR" sz="1400"/>
              <a:t> </a:t>
            </a:r>
            <a:r>
              <a:rPr lang="ko-KR" altLang="en-US" sz="1400"/>
              <a:t>번역되며</a:t>
            </a:r>
            <a:r>
              <a:rPr lang="en-US" altLang="ko-KR" sz="1400"/>
              <a:t>,</a:t>
            </a:r>
            <a:r>
              <a:rPr lang="ko-KR" altLang="en-US" sz="1400"/>
              <a:t> 기계어와 일대일</a:t>
            </a:r>
            <a:r>
              <a:rPr lang="en-US" altLang="ko-KR" sz="1400"/>
              <a:t> </a:t>
            </a:r>
            <a:r>
              <a:rPr lang="ko-KR" altLang="en-US" sz="1400"/>
              <a:t>대응</a:t>
            </a:r>
          </a:p>
          <a:p>
            <a:pPr lvl="1" eaLnBrk="1" hangingPunct="1">
              <a:defRPr/>
            </a:pPr>
            <a:r>
              <a:rPr lang="ko-KR" altLang="en-US" sz="1400">
                <a:solidFill>
                  <a:srgbClr val="0000FF"/>
                </a:solidFill>
              </a:rPr>
              <a:t>고급 언어</a:t>
            </a:r>
            <a:r>
              <a:rPr lang="en-US" altLang="ko-KR" sz="1400">
                <a:solidFill>
                  <a:srgbClr val="0000FF"/>
                </a:solidFill>
              </a:rPr>
              <a:t>(high-level language)</a:t>
            </a:r>
          </a:p>
          <a:p>
            <a:pPr lvl="2" eaLnBrk="1" hangingPunct="1">
              <a:defRPr/>
            </a:pPr>
            <a:r>
              <a:rPr lang="ko-KR" altLang="en-US" sz="1400"/>
              <a:t>영문자와 숫자로 구성되어 사람이 이해하기 쉬운 언어</a:t>
            </a:r>
          </a:p>
          <a:p>
            <a:pPr lvl="2" eaLnBrk="1" hangingPunct="1">
              <a:defRPr/>
            </a:pPr>
            <a:r>
              <a:rPr lang="en-US" altLang="ko-KR" sz="1400"/>
              <a:t>C, C++, PASCAL, FORTRAN, JAVA </a:t>
            </a:r>
            <a:r>
              <a:rPr lang="ko-KR" altLang="en-US" sz="1400"/>
              <a:t>등</a:t>
            </a:r>
            <a:endParaRPr lang="en-US" altLang="ko-KR" sz="1400"/>
          </a:p>
          <a:p>
            <a:pPr lvl="2" eaLnBrk="1" hangingPunct="1">
              <a:defRPr/>
            </a:pPr>
            <a:r>
              <a:rPr lang="ko-KR" altLang="en-US" sz="1400"/>
              <a:t>컴파일러</a:t>
            </a:r>
            <a:r>
              <a:rPr lang="en-US" altLang="ko-KR" sz="1400"/>
              <a:t>(compiler)</a:t>
            </a:r>
            <a:r>
              <a:rPr lang="ko-KR" altLang="en-US" sz="1400"/>
              <a:t>를 이용하여 기계어로 변역 </a:t>
            </a:r>
            <a:endParaRPr lang="en-US" altLang="ko-KR" sz="1400"/>
          </a:p>
          <a:p>
            <a:pPr lvl="2" eaLnBrk="1" hangingPunct="1">
              <a:defRPr/>
            </a:pPr>
            <a:endParaRPr lang="en-US" altLang="ko-KR" sz="1600"/>
          </a:p>
          <a:p>
            <a:pPr lvl="2" eaLnBrk="1" hangingPunct="1">
              <a:defRPr/>
            </a:pPr>
            <a:endParaRPr lang="en-US" altLang="ko-KR" sz="1600"/>
          </a:p>
          <a:p>
            <a:pPr marL="533400" lvl="1" indent="0" eaLnBrk="1" hangingPunct="1">
              <a:buFont typeface="Wingdings" panose="05000000000000000000" pitchFamily="2" charset="2"/>
              <a:buNone/>
              <a:defRPr/>
            </a:pPr>
            <a:endParaRPr lang="ko-KR" altLang="en-US" sz="1600"/>
          </a:p>
          <a:p>
            <a:pPr lvl="2" eaLnBrk="1" hangingPunct="1">
              <a:defRPr/>
            </a:pPr>
            <a:endParaRPr lang="ko-KR" altLang="en-US" sz="1600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89825E4-958A-4A77-A3F9-ADADE1A3C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853849"/>
            <a:ext cx="45720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umimoji="1"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371600" indent="-4572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o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752600" indent="-3810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209800" indent="-3810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6670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31242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5814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40386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buNone/>
            </a:pPr>
            <a:r>
              <a:rPr lang="en-US" altLang="ko-KR" sz="1200" kern="0">
                <a:solidFill>
                  <a:srgbClr val="0000FF"/>
                </a:solidFill>
              </a:rPr>
              <a:t>* </a:t>
            </a:r>
            <a:r>
              <a:rPr lang="ko-KR" altLang="en-US" sz="1200" kern="0">
                <a:solidFill>
                  <a:srgbClr val="0000FF"/>
                </a:solidFill>
              </a:rPr>
              <a:t>고급언어</a:t>
            </a:r>
            <a:r>
              <a:rPr lang="en-US" altLang="ko-KR" sz="1200" kern="0">
                <a:solidFill>
                  <a:srgbClr val="0000FF"/>
                </a:solidFill>
              </a:rPr>
              <a:t>(High level languge)</a:t>
            </a:r>
            <a:endParaRPr lang="en-US" altLang="ko-KR" sz="1200" kern="0"/>
          </a:p>
          <a:p>
            <a:pPr marL="457200" lvl="1" indent="0" eaLnBrk="1" hangingPunct="1">
              <a:buNone/>
            </a:pPr>
            <a:r>
              <a:rPr lang="ko-KR" altLang="en-US" sz="1200" kern="0">
                <a:solidFill>
                  <a:srgbClr val="0000FF"/>
                </a:solidFill>
              </a:rPr>
              <a:t>   저급언어</a:t>
            </a:r>
            <a:r>
              <a:rPr lang="en-US" altLang="ko-KR" sz="1200" kern="0">
                <a:solidFill>
                  <a:srgbClr val="0000FF"/>
                </a:solidFill>
              </a:rPr>
              <a:t>(Low level language)</a:t>
            </a:r>
            <a:r>
              <a:rPr lang="en-US" altLang="ko-KR" sz="12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kern="0"/>
              <a:t>: </a:t>
            </a:r>
            <a:r>
              <a:rPr lang="ko-KR" altLang="en-US" sz="1200" kern="0"/>
              <a:t>어셈블리 언어</a:t>
            </a:r>
            <a:r>
              <a:rPr lang="en-US" altLang="ko-KR" sz="1200" kern="0"/>
              <a:t>, </a:t>
            </a:r>
            <a:r>
              <a:rPr lang="ko-KR" altLang="en-US" sz="1200" kern="0"/>
              <a:t>기계어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5A785F6-09FF-434A-84ED-B27C94FB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316100"/>
            <a:ext cx="3452193" cy="131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59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2668"/>
    </mc:Choice>
    <mc:Fallback xmlns="">
      <p:transition spd="slow" advTm="70266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2">
            <a:extLst>
              <a:ext uri="{FF2B5EF4-FFF2-40B4-BE49-F238E27FC236}">
                <a16:creationId xmlns:a16="http://schemas.microsoft.com/office/drawing/2014/main" id="{2D8E1A64-03A0-48D4-8334-4CC9491E7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534400" cy="533400"/>
          </a:xfrm>
        </p:spPr>
        <p:txBody>
          <a:bodyPr/>
          <a:lstStyle/>
          <a:p>
            <a:pPr eaLnBrk="1" hangingPunct="1"/>
            <a:r>
              <a:rPr lang="ko-KR" altLang="en-US" sz="2400" u="sng">
                <a:solidFill>
                  <a:srgbClr val="FF0000"/>
                </a:solidFill>
              </a:rPr>
              <a:t>프로그램 코드와 데이터의 기억장치 저장</a:t>
            </a:r>
          </a:p>
        </p:txBody>
      </p:sp>
      <p:sp>
        <p:nvSpPr>
          <p:cNvPr id="7172" name="Rectangle 13">
            <a:extLst>
              <a:ext uri="{FF2B5EF4-FFF2-40B4-BE49-F238E27FC236}">
                <a16:creationId xmlns:a16="http://schemas.microsoft.com/office/drawing/2014/main" id="{DB59D2B8-9761-4575-965B-A716B4476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5059363" cy="5280025"/>
          </a:xfrm>
        </p:spPr>
        <p:txBody>
          <a:bodyPr/>
          <a:lstStyle/>
          <a:p>
            <a:pPr eaLnBrk="1" hangingPunct="1"/>
            <a:r>
              <a:rPr lang="ko-KR" altLang="en-US" sz="2000">
                <a:solidFill>
                  <a:schemeClr val="tx1"/>
                </a:solidFill>
              </a:rPr>
              <a:t>프로그램 코드</a:t>
            </a:r>
            <a:r>
              <a:rPr lang="en-US" altLang="ko-KR" sz="2000">
                <a:solidFill>
                  <a:schemeClr val="tx1"/>
                </a:solidFill>
              </a:rPr>
              <a:t>(</a:t>
            </a:r>
            <a:r>
              <a:rPr lang="ko-KR" altLang="en-US" sz="2000">
                <a:solidFill>
                  <a:schemeClr val="tx1"/>
                </a:solidFill>
              </a:rPr>
              <a:t>명령어</a:t>
            </a:r>
            <a:r>
              <a:rPr lang="en-US" altLang="ko-KR" sz="2000">
                <a:solidFill>
                  <a:schemeClr val="tx1"/>
                </a:solidFill>
              </a:rPr>
              <a:t>)</a:t>
            </a:r>
            <a:r>
              <a:rPr lang="ko-KR" altLang="en-US" sz="2000">
                <a:solidFill>
                  <a:schemeClr val="tx1"/>
                </a:solidFill>
              </a:rPr>
              <a:t>와 데이터는 지정된 기억 장소에 저장</a:t>
            </a:r>
            <a:endParaRPr lang="en-US" altLang="ko-KR" sz="2000">
              <a:solidFill>
                <a:schemeClr val="tx1"/>
              </a:solidFill>
            </a:endParaRPr>
          </a:p>
          <a:p>
            <a:pPr eaLnBrk="1" hangingPunct="1"/>
            <a:r>
              <a:rPr lang="ko-KR" altLang="en-US" sz="2000">
                <a:solidFill>
                  <a:schemeClr val="tx1"/>
                </a:solidFill>
              </a:rPr>
              <a:t>단어</a:t>
            </a:r>
            <a:r>
              <a:rPr lang="en-US" altLang="ko-KR" sz="2000">
                <a:solidFill>
                  <a:schemeClr val="tx1"/>
                </a:solidFill>
              </a:rPr>
              <a:t>(word)</a:t>
            </a:r>
            <a:r>
              <a:rPr lang="ko-KR" altLang="en-US" sz="2000">
                <a:solidFill>
                  <a:schemeClr val="tx1"/>
                </a:solidFill>
              </a:rPr>
              <a:t> 단위로 저장</a:t>
            </a:r>
            <a:endParaRPr lang="en-US" altLang="ko-KR" sz="2000">
              <a:solidFill>
                <a:schemeClr val="tx1"/>
              </a:solidFill>
            </a:endParaRPr>
          </a:p>
          <a:p>
            <a:pPr lvl="1" eaLnBrk="1" hangingPunct="1"/>
            <a:r>
              <a:rPr lang="ko-KR" altLang="en-US">
                <a:solidFill>
                  <a:srgbClr val="0000FF"/>
                </a:solidFill>
              </a:rPr>
              <a:t>단어</a:t>
            </a:r>
            <a:r>
              <a:rPr lang="en-US" altLang="ko-KR">
                <a:solidFill>
                  <a:srgbClr val="0000FF"/>
                </a:solidFill>
              </a:rPr>
              <a:t>: </a:t>
            </a:r>
            <a:r>
              <a:rPr lang="ko-KR" altLang="en-US">
                <a:solidFill>
                  <a:srgbClr val="0000FF"/>
                </a:solidFill>
              </a:rPr>
              <a:t>각 기억 장소에 저장되는 정보의 기본 단위로서</a:t>
            </a:r>
            <a:r>
              <a:rPr lang="en-US" altLang="ko-KR">
                <a:solidFill>
                  <a:srgbClr val="0000FF"/>
                </a:solidFill>
              </a:rPr>
              <a:t>, CPU</a:t>
            </a:r>
            <a:r>
              <a:rPr lang="ko-KR" altLang="en-US">
                <a:solidFill>
                  <a:srgbClr val="0000FF"/>
                </a:solidFill>
              </a:rPr>
              <a:t>에 의해 한 번에 처리될 수 있는 비트들의 그룹</a:t>
            </a:r>
            <a:endParaRPr lang="en-US" altLang="ko-KR">
              <a:solidFill>
                <a:srgbClr val="0000FF"/>
              </a:solidFill>
            </a:endParaRPr>
          </a:p>
          <a:p>
            <a:pPr lvl="1" eaLnBrk="1" hangingPunct="1"/>
            <a:r>
              <a:rPr lang="ko-KR" altLang="en-US">
                <a:solidFill>
                  <a:srgbClr val="0000FF"/>
                </a:solidFill>
              </a:rPr>
              <a:t>단어 길이의 예</a:t>
            </a:r>
            <a:r>
              <a:rPr lang="en-US" altLang="ko-KR">
                <a:solidFill>
                  <a:srgbClr val="0000FF"/>
                </a:solidFill>
              </a:rPr>
              <a:t>:</a:t>
            </a:r>
            <a:r>
              <a:rPr lang="en-US" altLang="ko-KR" sz="1800">
                <a:solidFill>
                  <a:srgbClr val="008000"/>
                </a:solidFill>
              </a:rPr>
              <a:t> 8</a:t>
            </a:r>
            <a:r>
              <a:rPr lang="ko-KR" altLang="en-US" sz="1800">
                <a:solidFill>
                  <a:srgbClr val="008000"/>
                </a:solidFill>
              </a:rPr>
              <a:t>비트</a:t>
            </a:r>
            <a:r>
              <a:rPr lang="en-US" altLang="ko-KR" sz="1800">
                <a:solidFill>
                  <a:srgbClr val="008000"/>
                </a:solidFill>
              </a:rPr>
              <a:t>, 32</a:t>
            </a:r>
            <a:r>
              <a:rPr lang="ko-KR" altLang="en-US" sz="1800">
                <a:solidFill>
                  <a:srgbClr val="008000"/>
                </a:solidFill>
              </a:rPr>
              <a:t>비트</a:t>
            </a:r>
            <a:r>
              <a:rPr lang="en-US" altLang="ko-KR" sz="1800">
                <a:solidFill>
                  <a:srgbClr val="008000"/>
                </a:solidFill>
              </a:rPr>
              <a:t>, 64</a:t>
            </a:r>
            <a:r>
              <a:rPr lang="ko-KR" altLang="en-US" sz="1800">
                <a:solidFill>
                  <a:srgbClr val="008000"/>
                </a:solidFill>
              </a:rPr>
              <a:t>비트</a:t>
            </a:r>
            <a:r>
              <a:rPr lang="en-US" altLang="ko-KR" sz="1800">
                <a:solidFill>
                  <a:srgbClr val="008000"/>
                </a:solidFill>
              </a:rPr>
              <a:t>, 128</a:t>
            </a:r>
            <a:r>
              <a:rPr lang="ko-KR" altLang="en-US" sz="1800">
                <a:solidFill>
                  <a:srgbClr val="008000"/>
                </a:solidFill>
              </a:rPr>
              <a:t>비트 </a:t>
            </a:r>
            <a:endParaRPr lang="en-US" altLang="ko-KR" sz="1800">
              <a:solidFill>
                <a:srgbClr val="008000"/>
              </a:solidFill>
            </a:endParaRPr>
          </a:p>
          <a:p>
            <a:pPr lvl="1" eaLnBrk="1" hangingPunct="1"/>
            <a:r>
              <a:rPr lang="ko-KR" altLang="en-US">
                <a:solidFill>
                  <a:srgbClr val="0000FF"/>
                </a:solidFill>
              </a:rPr>
              <a:t>주소지정 단위</a:t>
            </a:r>
            <a:r>
              <a:rPr lang="en-US" altLang="ko-KR">
                <a:solidFill>
                  <a:srgbClr val="0000FF"/>
                </a:solidFill>
              </a:rPr>
              <a:t>: </a:t>
            </a:r>
            <a:r>
              <a:rPr lang="ko-KR" altLang="en-US">
                <a:solidFill>
                  <a:srgbClr val="0000FF"/>
                </a:solidFill>
              </a:rPr>
              <a:t>단어 단위 혹은 </a:t>
            </a:r>
            <a:br>
              <a:rPr lang="en-US" altLang="ko-KR">
                <a:solidFill>
                  <a:srgbClr val="0000FF"/>
                </a:solidFill>
              </a:rPr>
            </a:br>
            <a:r>
              <a:rPr lang="ko-KR" altLang="en-US">
                <a:solidFill>
                  <a:srgbClr val="0000FF"/>
                </a:solidFill>
              </a:rPr>
              <a:t>바이트</a:t>
            </a:r>
            <a:r>
              <a:rPr lang="en-US" altLang="ko-KR">
                <a:solidFill>
                  <a:srgbClr val="0000FF"/>
                </a:solidFill>
              </a:rPr>
              <a:t>(byte)</a:t>
            </a:r>
            <a:r>
              <a:rPr lang="ko-KR" altLang="en-US">
                <a:solidFill>
                  <a:srgbClr val="0000FF"/>
                </a:solidFill>
              </a:rPr>
              <a:t> 단위</a:t>
            </a:r>
          </a:p>
        </p:txBody>
      </p:sp>
      <p:pic>
        <p:nvPicPr>
          <p:cNvPr id="7173" name="Picture 14">
            <a:extLst>
              <a:ext uri="{FF2B5EF4-FFF2-40B4-BE49-F238E27FC236}">
                <a16:creationId xmlns:a16="http://schemas.microsoft.com/office/drawing/2014/main" id="{B083F49F-4B26-4FD8-8FEF-33A32C17B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557338"/>
            <a:ext cx="3203575" cy="453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128"/>
    </mc:Choice>
    <mc:Fallback xmlns="">
      <p:transition spd="slow" advTm="13912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851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1034">
            <a:extLst>
              <a:ext uri="{FF2B5EF4-FFF2-40B4-BE49-F238E27FC236}">
                <a16:creationId xmlns:a16="http://schemas.microsoft.com/office/drawing/2014/main" id="{A9B9EAB7-3ED3-44E0-96E3-0D80CB578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>
                <a:solidFill>
                  <a:srgbClr val="0000FF"/>
                </a:solidFill>
              </a:rPr>
              <a:t>1.4 </a:t>
            </a:r>
            <a:r>
              <a:rPr lang="ko-KR" altLang="en-US">
                <a:solidFill>
                  <a:srgbClr val="0000FF"/>
                </a:solidFill>
              </a:rPr>
              <a:t>컴퓨터 구조의 발전 과정</a:t>
            </a:r>
          </a:p>
        </p:txBody>
      </p:sp>
      <p:sp>
        <p:nvSpPr>
          <p:cNvPr id="5124" name="Rectangle 1035">
            <a:extLst>
              <a:ext uri="{FF2B5EF4-FFF2-40B4-BE49-F238E27FC236}">
                <a16:creationId xmlns:a16="http://schemas.microsoft.com/office/drawing/2014/main" id="{7A7BA4C2-E9E1-4192-A4C5-C85983C20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3340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>
                <a:solidFill>
                  <a:schemeClr val="tx1"/>
                </a:solidFill>
              </a:rPr>
              <a:t>주요 부품들의 발전 과정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릴레이</a:t>
            </a:r>
            <a:r>
              <a:rPr lang="en-US" altLang="ko-KR"/>
              <a:t>(relay) → </a:t>
            </a:r>
            <a:r>
              <a:rPr lang="ko-KR" altLang="en-US"/>
              <a:t>진공관 → 트랜지스터 → 반도체 집적회로</a:t>
            </a:r>
            <a:r>
              <a:rPr lang="en-US" altLang="ko-KR"/>
              <a:t>(IC)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발전 과정에서 개선된 특성들</a:t>
            </a:r>
            <a:r>
              <a:rPr lang="en-US" altLang="ko-KR"/>
              <a:t>:</a:t>
            </a:r>
            <a:endParaRPr lang="ko-KR" altLang="en-US"/>
          </a:p>
          <a:p>
            <a:pPr lvl="2" eaLnBrk="1" hangingPunct="1">
              <a:lnSpc>
                <a:spcPct val="140000"/>
              </a:lnSpc>
            </a:pPr>
            <a:r>
              <a:rPr lang="ko-KR" altLang="en-US">
                <a:solidFill>
                  <a:srgbClr val="0000FF"/>
                </a:solidFill>
              </a:rPr>
              <a:t>처리속도 향상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>
                <a:solidFill>
                  <a:srgbClr val="0000FF"/>
                </a:solidFill>
              </a:rPr>
              <a:t>저장용량 증가 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>
                <a:solidFill>
                  <a:srgbClr val="0000FF"/>
                </a:solidFill>
              </a:rPr>
              <a:t>크기 감소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>
                <a:solidFill>
                  <a:srgbClr val="0000FF"/>
                </a:solidFill>
              </a:rPr>
              <a:t>가격 하락 </a:t>
            </a:r>
          </a:p>
          <a:p>
            <a:pPr lvl="2" eaLnBrk="1" hangingPunct="1">
              <a:lnSpc>
                <a:spcPct val="140000"/>
              </a:lnSpc>
            </a:pPr>
            <a:r>
              <a:rPr lang="ko-KR" altLang="en-US">
                <a:solidFill>
                  <a:srgbClr val="0000FF"/>
                </a:solidFill>
              </a:rPr>
              <a:t>신뢰도 향상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/>
              <a:t>초기 컴퓨터들의 근본적인 설계 개념과 동작 원리가 현대의 컴퓨터들과 거의 같음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523"/>
    </mc:Choice>
    <mc:Fallback xmlns="">
      <p:transition spd="slow" advTm="9852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3A47CE-4695-4C03-A49F-3B60FA2E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1-</a:t>
            </a:r>
            <a:fld id="{8549BCDE-BFE8-4BF6-A2F5-0BFAAF1EFC5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C4C79-0F5A-4AD6-866A-552D9120A54E}"/>
              </a:ext>
            </a:extLst>
          </p:cNvPr>
          <p:cNvSpPr txBox="1">
            <a:spLocks/>
          </p:cNvSpPr>
          <p:nvPr/>
        </p:nvSpPr>
        <p:spPr>
          <a:xfrm>
            <a:off x="3419872" y="1196975"/>
            <a:ext cx="5256584" cy="5472113"/>
          </a:xfrm>
          <a:prstGeom prst="rect">
            <a:avLst/>
          </a:prstGeom>
        </p:spPr>
        <p:txBody>
          <a:bodyPr/>
          <a:lstStyle>
            <a:lvl1pPr marL="609600" indent="-609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umimoji="1"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371600" indent="-4572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o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752600" indent="-3810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209800" indent="-3810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6670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31242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5814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40386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ko-KR" sz="1800" kern="0"/>
          </a:p>
          <a:p>
            <a:pPr lvl="1">
              <a:defRPr/>
            </a:pPr>
            <a:r>
              <a:rPr lang="ko-KR" altLang="en-US" sz="1800" b="0" kern="0"/>
              <a:t>교재명 </a:t>
            </a:r>
            <a:r>
              <a:rPr lang="en-US" altLang="ko-KR" sz="1800" b="0" kern="0"/>
              <a:t>: </a:t>
            </a:r>
            <a:r>
              <a:rPr lang="ko-KR" altLang="en-US" sz="1800" b="0" kern="0"/>
              <a:t>엑셀 </a:t>
            </a:r>
            <a:r>
              <a:rPr lang="en-US" altLang="ko-KR" sz="1800" b="0" kern="0"/>
              <a:t>2019 </a:t>
            </a:r>
            <a:br>
              <a:rPr lang="en-US" altLang="ko-KR" sz="1800" b="0" kern="0"/>
            </a:br>
            <a:r>
              <a:rPr lang="en-US" altLang="ko-KR" sz="1800" b="0" kern="0"/>
              <a:t>     (</a:t>
            </a:r>
            <a:r>
              <a:rPr lang="ko-KR" altLang="en-US" sz="1800" b="0" kern="0"/>
              <a:t>친절한 단계별 예제로 내공을 쌓는</a:t>
            </a:r>
            <a:r>
              <a:rPr lang="en-US" altLang="ko-KR" sz="1800" b="0" kern="0"/>
              <a:t>)</a:t>
            </a:r>
          </a:p>
          <a:p>
            <a:pPr lvl="1">
              <a:defRPr/>
            </a:pPr>
            <a:r>
              <a:rPr lang="ko-KR" altLang="en-US" sz="1800" b="0" kern="0"/>
              <a:t>저자    </a:t>
            </a:r>
            <a:r>
              <a:rPr lang="en-US" altLang="ko-KR" sz="1800" b="0" kern="0"/>
              <a:t>: </a:t>
            </a:r>
            <a:r>
              <a:rPr lang="ko-KR" altLang="en-US" sz="1800" b="0" kern="0"/>
              <a:t>김지연</a:t>
            </a:r>
            <a:endParaRPr lang="en-US" altLang="ko-KR" sz="1800" b="0" kern="0"/>
          </a:p>
          <a:p>
            <a:pPr lvl="1">
              <a:defRPr/>
            </a:pPr>
            <a:r>
              <a:rPr lang="ko-KR" altLang="en-US" sz="1800" b="0" kern="0"/>
              <a:t>출판사 </a:t>
            </a:r>
            <a:r>
              <a:rPr lang="en-US" altLang="ko-KR" sz="1800" b="0" kern="0"/>
              <a:t>: </a:t>
            </a:r>
            <a:r>
              <a:rPr lang="ko-KR" altLang="en-US" sz="1800" b="0" kern="0"/>
              <a:t>한빛아카데미㈜</a:t>
            </a:r>
            <a:endParaRPr lang="en-US" altLang="ko-KR" sz="1800" b="0" kern="0"/>
          </a:p>
          <a:p>
            <a:pPr lvl="1">
              <a:defRPr/>
            </a:pPr>
            <a:endParaRPr lang="en-US" altLang="ko-KR" sz="1800" b="0" kern="0"/>
          </a:p>
          <a:p>
            <a:pPr lvl="1">
              <a:defRPr/>
            </a:pPr>
            <a:r>
              <a:rPr lang="ko-KR" altLang="en-US" sz="1800" b="0" kern="0"/>
              <a:t>예제 파일 </a:t>
            </a:r>
            <a:r>
              <a:rPr lang="en-US" altLang="ko-KR" sz="1800" b="0" kern="0"/>
              <a:t>: </a:t>
            </a:r>
            <a:r>
              <a:rPr lang="en-US" altLang="ko-KR" sz="1800" b="0" kern="0">
                <a:hlinkClick r:id="rId2"/>
              </a:rPr>
              <a:t>http://www.hanbit.co.kr/src/4611</a:t>
            </a:r>
            <a:endParaRPr lang="en-US" altLang="ko-KR" sz="1800" b="0" kern="0"/>
          </a:p>
          <a:p>
            <a:pPr lvl="1">
              <a:defRPr/>
            </a:pPr>
            <a:endParaRPr lang="en-US" altLang="ko-KR" sz="1800" b="0" kern="0"/>
          </a:p>
          <a:p>
            <a:pPr>
              <a:defRPr/>
            </a:pPr>
            <a:endParaRPr lang="en-US" altLang="ko-KR" sz="1800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00414B-5024-47CA-8598-466E59EE7A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628800"/>
            <a:ext cx="2744339" cy="37518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DA7FE7-08C4-40D8-9773-3C5EC5D3D068}"/>
              </a:ext>
            </a:extLst>
          </p:cNvPr>
          <p:cNvCxnSpPr>
            <a:cxnSpLocks/>
          </p:cNvCxnSpPr>
          <p:nvPr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556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3">
            <a:extLst>
              <a:ext uri="{FF2B5EF4-FFF2-40B4-BE49-F238E27FC236}">
                <a16:creationId xmlns:a16="http://schemas.microsoft.com/office/drawing/2014/main" id="{7E22DCE0-844C-4D01-B039-221B048B2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66800"/>
            <a:ext cx="8424862" cy="4800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ko-KR" sz="2000" u="sng">
                <a:solidFill>
                  <a:srgbClr val="0000FF"/>
                </a:solidFill>
              </a:rPr>
              <a:t>ENIAC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ko-KR" sz="1800"/>
              <a:t>Electronic Numerical Integrator And Computer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/>
              <a:t>펜실바니아 대학에서 개발한 진공관을 사용한 </a:t>
            </a:r>
            <a:r>
              <a:rPr lang="ko-KR" altLang="en-US" sz="1800" u="sng">
                <a:solidFill>
                  <a:srgbClr val="0000FF"/>
                </a:solidFill>
              </a:rPr>
              <a:t>최초의 전자식 컴퓨터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/>
              <a:t>문제점</a:t>
            </a:r>
            <a:r>
              <a:rPr lang="en-US" altLang="ko-KR" sz="1800"/>
              <a:t>: </a:t>
            </a:r>
            <a:r>
              <a:rPr lang="ko-KR" altLang="en-US" sz="1800"/>
              <a:t>프로그램의 저장 및 변경 불가능</a:t>
            </a:r>
            <a:endParaRPr lang="en-US" altLang="ko-KR" sz="1800"/>
          </a:p>
          <a:p>
            <a:pPr eaLnBrk="1" hangingPunct="1">
              <a:lnSpc>
                <a:spcPct val="140000"/>
              </a:lnSpc>
            </a:pPr>
            <a:r>
              <a:rPr lang="en-US" altLang="ko-KR" sz="2200">
                <a:solidFill>
                  <a:srgbClr val="FF0000"/>
                </a:solidFill>
              </a:rPr>
              <a:t>Stored-program(</a:t>
            </a:r>
            <a:r>
              <a:rPr lang="ko-KR" altLang="en-US" sz="2200">
                <a:solidFill>
                  <a:srgbClr val="FF0000"/>
                </a:solidFill>
              </a:rPr>
              <a:t>프로그램 내장</a:t>
            </a:r>
            <a:r>
              <a:rPr lang="en-US" altLang="ko-KR" sz="2200">
                <a:solidFill>
                  <a:srgbClr val="FF0000"/>
                </a:solidFill>
              </a:rPr>
              <a:t>) </a:t>
            </a:r>
            <a:r>
              <a:rPr lang="ko-KR" altLang="en-US" sz="2200">
                <a:solidFill>
                  <a:srgbClr val="FF0000"/>
                </a:solidFill>
              </a:rPr>
              <a:t>개념</a:t>
            </a:r>
            <a:endParaRPr lang="ko-KR" altLang="en-US" sz="2200">
              <a:solidFill>
                <a:schemeClr val="tx1"/>
              </a:solidFill>
            </a:endParaRPr>
          </a:p>
          <a:p>
            <a:pPr lvl="1" eaLnBrk="1" hangingPunct="1">
              <a:lnSpc>
                <a:spcPct val="140000"/>
              </a:lnSpc>
            </a:pPr>
            <a:r>
              <a:rPr lang="ko-KR" altLang="en-US">
                <a:solidFill>
                  <a:srgbClr val="0000FF"/>
                </a:solidFill>
              </a:rPr>
              <a:t>폰노이만</a:t>
            </a:r>
            <a:r>
              <a:rPr lang="en-US" altLang="ko-KR">
                <a:solidFill>
                  <a:srgbClr val="0000FF"/>
                </a:solidFill>
              </a:rPr>
              <a:t>(Von Neumann)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>
                <a:solidFill>
                  <a:srgbClr val="0000FF"/>
                </a:solidFill>
              </a:rPr>
              <a:t>프로그램과 데이터를 내부에 저장</a:t>
            </a:r>
            <a:endParaRPr lang="en-US" altLang="ko-KR">
              <a:solidFill>
                <a:srgbClr val="0000FF"/>
              </a:solidFill>
            </a:endParaRPr>
          </a:p>
          <a:p>
            <a:pPr lvl="1" eaLnBrk="1" hangingPunct="1">
              <a:lnSpc>
                <a:spcPct val="140000"/>
              </a:lnSpc>
            </a:pPr>
            <a:r>
              <a:rPr lang="en-US" altLang="ko-KR">
                <a:solidFill>
                  <a:schemeClr val="tx1"/>
                </a:solidFill>
              </a:rPr>
              <a:t>1945</a:t>
            </a:r>
            <a:r>
              <a:rPr lang="ko-KR" altLang="en-US">
                <a:solidFill>
                  <a:schemeClr val="tx1"/>
                </a:solidFill>
              </a:rPr>
              <a:t>년 발표 후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/>
              <a:t> </a:t>
            </a:r>
            <a:r>
              <a:rPr lang="en-US" altLang="ko-KR">
                <a:solidFill>
                  <a:schemeClr val="tx1"/>
                </a:solidFill>
              </a:rPr>
              <a:t>EDVAC(Electronic Discrete Variable Computer) </a:t>
            </a:r>
            <a:r>
              <a:rPr lang="ko-KR" altLang="en-US">
                <a:solidFill>
                  <a:schemeClr val="tx1"/>
                </a:solidFill>
              </a:rPr>
              <a:t>개발에 실제 적용</a:t>
            </a:r>
            <a:endParaRPr lang="ko-KR" altLang="en-US" sz="1600">
              <a:solidFill>
                <a:srgbClr val="008000"/>
              </a:solidFill>
            </a:endParaRPr>
          </a:p>
        </p:txBody>
      </p:sp>
      <p:sp>
        <p:nvSpPr>
          <p:cNvPr id="6148" name="Rectangle 10">
            <a:extLst>
              <a:ext uri="{FF2B5EF4-FFF2-40B4-BE49-F238E27FC236}">
                <a16:creationId xmlns:a16="http://schemas.microsoft.com/office/drawing/2014/main" id="{1647DE3C-1473-4CAD-8CDF-FBA297962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 sz="2400">
                <a:solidFill>
                  <a:schemeClr val="tx1"/>
                </a:solidFill>
              </a:rPr>
              <a:t>1.4.1 </a:t>
            </a:r>
            <a:r>
              <a:rPr lang="ko-KR" altLang="en-US" sz="2400">
                <a:solidFill>
                  <a:schemeClr val="tx1"/>
                </a:solidFill>
              </a:rPr>
              <a:t>초기 컴퓨터들의 구조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241"/>
    </mc:Choice>
    <mc:Fallback xmlns="">
      <p:transition spd="slow" advTm="12624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0">
            <a:extLst>
              <a:ext uri="{FF2B5EF4-FFF2-40B4-BE49-F238E27FC236}">
                <a16:creationId xmlns:a16="http://schemas.microsoft.com/office/drawing/2014/main" id="{605F5137-3B59-47AE-B78B-2B0663180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 sz="2400">
                <a:solidFill>
                  <a:schemeClr val="tx1"/>
                </a:solidFill>
              </a:rPr>
              <a:t>1.4.2 </a:t>
            </a:r>
            <a:r>
              <a:rPr lang="ko-KR" altLang="en-US" sz="2400">
                <a:solidFill>
                  <a:schemeClr val="tx1"/>
                </a:solidFill>
              </a:rPr>
              <a:t>주요 컴퓨터 부품들의 발전 경위</a:t>
            </a:r>
          </a:p>
        </p:txBody>
      </p:sp>
      <p:sp>
        <p:nvSpPr>
          <p:cNvPr id="7172" name="Rectangle 11">
            <a:extLst>
              <a:ext uri="{FF2B5EF4-FFF2-40B4-BE49-F238E27FC236}">
                <a16:creationId xmlns:a16="http://schemas.microsoft.com/office/drawing/2014/main" id="{6202BC18-97AD-4FB7-B5E2-0713ABA20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731250" cy="54864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>
                <a:solidFill>
                  <a:srgbClr val="0000FF"/>
                </a:solidFill>
              </a:rPr>
              <a:t>트랜지스터</a:t>
            </a:r>
            <a:r>
              <a:rPr lang="en-US" altLang="ko-KR">
                <a:solidFill>
                  <a:srgbClr val="0000FF"/>
                </a:solidFill>
              </a:rPr>
              <a:t>(transistor)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초기</a:t>
            </a:r>
            <a:r>
              <a:rPr lang="en-US" altLang="ko-KR">
                <a:solidFill>
                  <a:srgbClr val="008000"/>
                </a:solidFill>
              </a:rPr>
              <a:t>(</a:t>
            </a:r>
            <a:r>
              <a:rPr lang="ko-KR" altLang="en-US">
                <a:solidFill>
                  <a:srgbClr val="008000"/>
                </a:solidFill>
              </a:rPr>
              <a:t>제</a:t>
            </a:r>
            <a:r>
              <a:rPr lang="en-US" altLang="ko-KR">
                <a:solidFill>
                  <a:srgbClr val="008000"/>
                </a:solidFill>
              </a:rPr>
              <a:t>1</a:t>
            </a:r>
            <a:r>
              <a:rPr lang="ko-KR" altLang="en-US">
                <a:solidFill>
                  <a:srgbClr val="008000"/>
                </a:solidFill>
              </a:rPr>
              <a:t>세대</a:t>
            </a:r>
            <a:r>
              <a:rPr lang="en-US" altLang="ko-KR">
                <a:solidFill>
                  <a:srgbClr val="008000"/>
                </a:solidFill>
              </a:rPr>
              <a:t>) </a:t>
            </a:r>
            <a:r>
              <a:rPr lang="ko-KR" altLang="en-US"/>
              <a:t>전자식 컴퓨터의 핵심 부품인 진공관을 대체한 전자 부품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진공관보다 작고 싸며 더 적은 열을 발산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반도체 재료인 실리콘</a:t>
            </a:r>
            <a:r>
              <a:rPr lang="en-US" altLang="ko-KR"/>
              <a:t>(Si)</a:t>
            </a:r>
            <a:r>
              <a:rPr lang="ko-KR" altLang="en-US"/>
              <a:t>으로 만들어진 고체</a:t>
            </a:r>
            <a:r>
              <a:rPr lang="en-US" altLang="ko-KR"/>
              <a:t>(solid-state) </a:t>
            </a:r>
            <a:r>
              <a:rPr lang="ko-KR" altLang="en-US"/>
              <a:t>장치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>
                <a:solidFill>
                  <a:srgbClr val="008000"/>
                </a:solidFill>
              </a:rPr>
              <a:t>제</a:t>
            </a:r>
            <a:r>
              <a:rPr lang="en-US" altLang="ko-KR">
                <a:solidFill>
                  <a:srgbClr val="008000"/>
                </a:solidFill>
              </a:rPr>
              <a:t>2</a:t>
            </a:r>
            <a:r>
              <a:rPr lang="ko-KR" altLang="en-US">
                <a:solidFill>
                  <a:srgbClr val="008000"/>
                </a:solidFill>
              </a:rPr>
              <a:t>세대 </a:t>
            </a:r>
            <a:r>
              <a:rPr lang="ko-KR" altLang="en-US"/>
              <a:t>컴퓨터들의 핵심 부품</a:t>
            </a:r>
            <a:endParaRPr lang="ko-KR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초기 컴퓨터들은 약 </a:t>
            </a:r>
            <a:r>
              <a:rPr lang="en-US" altLang="ko-KR"/>
              <a:t>1000</a:t>
            </a:r>
            <a:r>
              <a:rPr lang="ko-KR" altLang="en-US"/>
              <a:t>개의 트랜지스터들로 구성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>
                <a:solidFill>
                  <a:srgbClr val="0000FF"/>
                </a:solidFill>
              </a:rPr>
              <a:t>집적 회로</a:t>
            </a:r>
            <a:r>
              <a:rPr lang="en-US" altLang="ko-KR">
                <a:solidFill>
                  <a:srgbClr val="0000FF"/>
                </a:solidFill>
              </a:rPr>
              <a:t>(Integrated Circuit: IC)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/>
              <a:t>수만 개 이상의 트랜지스터들을 하나의 반도체 칩에 집적시킨 전자 부품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>
                <a:solidFill>
                  <a:srgbClr val="008000"/>
                </a:solidFill>
              </a:rPr>
              <a:t>제</a:t>
            </a:r>
            <a:r>
              <a:rPr lang="en-US" altLang="ko-KR">
                <a:solidFill>
                  <a:srgbClr val="008000"/>
                </a:solidFill>
              </a:rPr>
              <a:t>3</a:t>
            </a:r>
            <a:r>
              <a:rPr lang="ko-KR" altLang="en-US">
                <a:solidFill>
                  <a:srgbClr val="008000"/>
                </a:solidFill>
              </a:rPr>
              <a:t>세대 </a:t>
            </a:r>
            <a:r>
              <a:rPr lang="ko-KR" altLang="en-US"/>
              <a:t>컴퓨터들의 핵심 부품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072"/>
    </mc:Choice>
    <mc:Fallback xmlns="">
      <p:transition spd="slow" advTm="14207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>
            <a:extLst>
              <a:ext uri="{FF2B5EF4-FFF2-40B4-BE49-F238E27FC236}">
                <a16:creationId xmlns:a16="http://schemas.microsoft.com/office/drawing/2014/main" id="{00A86797-D373-426E-A4FA-057D6A3728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533400"/>
          </a:xfrm>
        </p:spPr>
        <p:txBody>
          <a:bodyPr/>
          <a:lstStyle/>
          <a:p>
            <a:pPr eaLnBrk="1" hangingPunct="1"/>
            <a:r>
              <a:rPr lang="ko-KR" altLang="en-US" sz="2400" u="sng">
                <a:solidFill>
                  <a:srgbClr val="0000FF"/>
                </a:solidFill>
              </a:rPr>
              <a:t>집적도에 따른 </a:t>
            </a:r>
            <a:r>
              <a:rPr lang="en-US" altLang="ko-KR" sz="2400" u="sng">
                <a:solidFill>
                  <a:srgbClr val="0000FF"/>
                </a:solidFill>
              </a:rPr>
              <a:t>IC</a:t>
            </a:r>
            <a:r>
              <a:rPr lang="ko-KR" altLang="en-US" sz="2400" u="sng">
                <a:solidFill>
                  <a:srgbClr val="0000FF"/>
                </a:solidFill>
              </a:rPr>
              <a:t>의 분류</a:t>
            </a:r>
          </a:p>
        </p:txBody>
      </p:sp>
      <p:sp>
        <p:nvSpPr>
          <p:cNvPr id="8196" name="Rectangle 9">
            <a:extLst>
              <a:ext uri="{FF2B5EF4-FFF2-40B4-BE49-F238E27FC236}">
                <a16:creationId xmlns:a16="http://schemas.microsoft.com/office/drawing/2014/main" id="{1356D724-D5C4-453B-ABBC-070F495E7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5626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ko-KR" sz="2000" dirty="0">
                <a:solidFill>
                  <a:srgbClr val="0000FF"/>
                </a:solidFill>
              </a:rPr>
              <a:t>SSI(Small Scale IC)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dirty="0"/>
              <a:t>수십 개의 트랜지스터들이 집적되는 소규모 </a:t>
            </a:r>
            <a:r>
              <a:rPr lang="en-US" altLang="ko-KR" sz="1800" dirty="0"/>
              <a:t>IC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dirty="0"/>
              <a:t>최근에는 주로 기본적인 디지털 게이트</a:t>
            </a:r>
            <a:r>
              <a:rPr lang="en-US" altLang="ko-KR" sz="1800" dirty="0"/>
              <a:t>(digital gate)</a:t>
            </a:r>
            <a:r>
              <a:rPr lang="ko-KR" altLang="en-US" sz="1800" dirty="0"/>
              <a:t>들을 포함하는 칩으로만 사용됨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2000" dirty="0">
                <a:solidFill>
                  <a:srgbClr val="0000FF"/>
                </a:solidFill>
              </a:rPr>
              <a:t>MSI(Medium Scale IC)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dirty="0"/>
              <a:t>수백 개의 트랜지스터들이 집적되는 </a:t>
            </a:r>
            <a:r>
              <a:rPr lang="en-US" altLang="ko-KR" sz="1800" dirty="0"/>
              <a:t>IC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dirty="0"/>
              <a:t>카운터</a:t>
            </a:r>
            <a:r>
              <a:rPr lang="en-US" altLang="ko-KR" sz="1800" dirty="0"/>
              <a:t>(counter), </a:t>
            </a:r>
            <a:r>
              <a:rPr lang="ko-KR" altLang="en-US" sz="1800" dirty="0"/>
              <a:t>해독기</a:t>
            </a:r>
            <a:r>
              <a:rPr lang="en-US" altLang="ko-KR" sz="1800" dirty="0"/>
              <a:t>(decoder) </a:t>
            </a:r>
            <a:r>
              <a:rPr lang="ko-KR" altLang="en-US" sz="1800" dirty="0"/>
              <a:t>또는 시프트 레지스터</a:t>
            </a:r>
            <a:r>
              <a:rPr lang="en-US" altLang="ko-KR" sz="1800" dirty="0"/>
              <a:t>(shift register)</a:t>
            </a:r>
            <a:r>
              <a:rPr lang="ko-KR" altLang="en-US" sz="1800" dirty="0"/>
              <a:t>와 같은 조합 회로나 순차 회로를 포함하는 칩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ko-KR" sz="2000" dirty="0">
                <a:solidFill>
                  <a:srgbClr val="0000FF"/>
                </a:solidFill>
              </a:rPr>
              <a:t>LSI(Large Scale IC)</a:t>
            </a:r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dirty="0"/>
              <a:t>수천 개의 트랜지스터들이 집적되는 대규모 </a:t>
            </a:r>
            <a:r>
              <a:rPr lang="en-US" altLang="ko-KR" sz="1800" dirty="0"/>
              <a:t>IC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ko-KR" sz="1800" dirty="0"/>
              <a:t>8-</a:t>
            </a:r>
            <a:r>
              <a:rPr lang="ko-KR" altLang="en-US" sz="1800" dirty="0"/>
              <a:t>비트 마이크로프로세서 칩이나 소규모 반도체 기억장치 칩</a:t>
            </a:r>
            <a:endParaRPr lang="en-US" altLang="ko-KR" sz="1800" dirty="0"/>
          </a:p>
          <a:p>
            <a:pPr lvl="1" eaLnBrk="1" hangingPunct="1">
              <a:lnSpc>
                <a:spcPct val="140000"/>
              </a:lnSpc>
            </a:pPr>
            <a:r>
              <a:rPr lang="ko-KR" altLang="en-US" sz="1800" dirty="0"/>
              <a:t>마이크로프로세서를 등장시킨 </a:t>
            </a:r>
            <a:r>
              <a:rPr lang="en-US" altLang="ko-KR" sz="1800" dirty="0"/>
              <a:t>LSI</a:t>
            </a:r>
            <a:r>
              <a:rPr lang="ko-KR" altLang="en-US" sz="1800" dirty="0"/>
              <a:t>기술이 개발된 시점부터 </a:t>
            </a:r>
            <a:r>
              <a:rPr lang="en-US" altLang="ko-KR" sz="1800" dirty="0"/>
              <a:t>4</a:t>
            </a:r>
            <a:r>
              <a:rPr lang="ko-KR" altLang="en-US" sz="1800"/>
              <a:t>세대로 구분</a:t>
            </a:r>
            <a:endParaRPr lang="en-US" altLang="ko-KR" sz="1800"/>
          </a:p>
          <a:p>
            <a:pPr marL="457200" lvl="1" indent="0" eaLnBrk="1" hangingPunct="1">
              <a:buNone/>
              <a:defRPr/>
            </a:pPr>
            <a:r>
              <a:rPr lang="en-US" altLang="ko-KR" sz="1600" dirty="0">
                <a:solidFill>
                  <a:srgbClr val="0000FF"/>
                </a:solidFill>
              </a:rPr>
              <a:t>         </a:t>
            </a:r>
            <a:r>
              <a:rPr lang="en-US" altLang="ko-KR" sz="1200" dirty="0">
                <a:solidFill>
                  <a:srgbClr val="0000FF"/>
                </a:solidFill>
              </a:rPr>
              <a:t>* </a:t>
            </a:r>
            <a:r>
              <a:rPr lang="ko-KR" altLang="en-US" sz="1200" dirty="0">
                <a:solidFill>
                  <a:srgbClr val="0000FF"/>
                </a:solidFill>
              </a:rPr>
              <a:t>마이크로프로세서 </a:t>
            </a:r>
            <a:r>
              <a:rPr lang="en-US" altLang="ko-KR" sz="1200" dirty="0">
                <a:solidFill>
                  <a:srgbClr val="0000FF"/>
                </a:solidFill>
              </a:rPr>
              <a:t>: CPU </a:t>
            </a:r>
            <a:r>
              <a:rPr lang="ko-KR" altLang="en-US" sz="1200" dirty="0">
                <a:solidFill>
                  <a:srgbClr val="0000FF"/>
                </a:solidFill>
              </a:rPr>
              <a:t>내부 회로 전체를 하나의 반도체 칩에 넣어 제조한 </a:t>
            </a:r>
            <a:r>
              <a:rPr lang="en-US" altLang="ko-KR" sz="1200" dirty="0">
                <a:solidFill>
                  <a:srgbClr val="0000FF"/>
                </a:solidFill>
              </a:rPr>
              <a:t>IC</a:t>
            </a:r>
          </a:p>
          <a:p>
            <a:pPr lvl="1" eaLnBrk="1" hangingPunct="1">
              <a:lnSpc>
                <a:spcPct val="140000"/>
              </a:lnSpc>
            </a:pPr>
            <a:endParaRPr lang="ko-KR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887"/>
    </mc:Choice>
    <mc:Fallback xmlns="">
      <p:transition spd="slow" advTm="15888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1030">
            <a:extLst>
              <a:ext uri="{FF2B5EF4-FFF2-40B4-BE49-F238E27FC236}">
                <a16:creationId xmlns:a16="http://schemas.microsoft.com/office/drawing/2014/main" id="{18BD2C9F-26E3-4CB4-9D1F-0A268E58C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8534400" cy="533400"/>
          </a:xfrm>
        </p:spPr>
        <p:txBody>
          <a:bodyPr/>
          <a:lstStyle/>
          <a:p>
            <a:pPr eaLnBrk="1" hangingPunct="1"/>
            <a:r>
              <a:rPr lang="ko-KR" altLang="en-US" sz="2000" u="sng">
                <a:solidFill>
                  <a:srgbClr val="0000FF"/>
                </a:solidFill>
              </a:rPr>
              <a:t>집적도에 따른 </a:t>
            </a:r>
            <a:r>
              <a:rPr lang="en-US" altLang="ko-KR" sz="2000" u="sng">
                <a:solidFill>
                  <a:srgbClr val="0000FF"/>
                </a:solidFill>
              </a:rPr>
              <a:t>IC</a:t>
            </a:r>
            <a:r>
              <a:rPr lang="ko-KR" altLang="en-US" sz="2000" u="sng">
                <a:solidFill>
                  <a:srgbClr val="0000FF"/>
                </a:solidFill>
              </a:rPr>
              <a:t>의 분류 </a:t>
            </a:r>
            <a:r>
              <a:rPr lang="en-US" altLang="ko-KR" sz="2000" u="sng">
                <a:solidFill>
                  <a:srgbClr val="0000FF"/>
                </a:solidFill>
              </a:rPr>
              <a:t>(</a:t>
            </a:r>
            <a:r>
              <a:rPr lang="ko-KR" altLang="en-US" sz="2000" u="sng">
                <a:solidFill>
                  <a:srgbClr val="0000FF"/>
                </a:solidFill>
              </a:rPr>
              <a:t>계속</a:t>
            </a:r>
            <a:r>
              <a:rPr lang="en-US" altLang="ko-KR" sz="2000" u="sng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9220" name="Rectangle 1031">
            <a:extLst>
              <a:ext uri="{FF2B5EF4-FFF2-40B4-BE49-F238E27FC236}">
                <a16:creationId xmlns:a16="http://schemas.microsoft.com/office/drawing/2014/main" id="{EBE3051E-2B0B-4C12-8707-CFD4D42C5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43913" cy="5257800"/>
          </a:xfrm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rgbClr val="0000FF"/>
                </a:solidFill>
              </a:rPr>
              <a:t>VLSI(Very Large Scale IC)</a:t>
            </a:r>
          </a:p>
          <a:p>
            <a:pPr lvl="1" eaLnBrk="1" hangingPunct="1"/>
            <a:r>
              <a:rPr lang="ko-KR" altLang="en-US" dirty="0"/>
              <a:t>수만 내지 수십만 개 이상의 트랜지스터들이 집적되는 초대규모 </a:t>
            </a:r>
            <a:r>
              <a:rPr lang="en-US" altLang="ko-KR" dirty="0"/>
              <a:t>IC</a:t>
            </a:r>
          </a:p>
          <a:p>
            <a:pPr lvl="1" eaLnBrk="1" hangingPunct="1"/>
            <a:r>
              <a:rPr lang="ko-KR" altLang="en-US" dirty="0"/>
              <a:t>마이크로프로세서 칩들과 대용량 반도체 기억장치 칩</a:t>
            </a:r>
          </a:p>
          <a:p>
            <a:pPr eaLnBrk="1" hangingPunct="1"/>
            <a:r>
              <a:rPr lang="en-US" altLang="ko-KR" dirty="0">
                <a:solidFill>
                  <a:srgbClr val="0000FF"/>
                </a:solidFill>
              </a:rPr>
              <a:t>ULSI(Ultra Large Scale IC)</a:t>
            </a:r>
          </a:p>
          <a:p>
            <a:pPr lvl="1" eaLnBrk="1" hangingPunct="1"/>
            <a:r>
              <a:rPr lang="ko-KR" altLang="en-US" dirty="0"/>
              <a:t>수백만 개 이상의 트랜지스터들이 집적되는 </a:t>
            </a:r>
            <a:r>
              <a:rPr lang="en-US" altLang="ko-KR" dirty="0"/>
              <a:t>32-</a:t>
            </a:r>
            <a:r>
              <a:rPr lang="ko-KR" altLang="en-US" dirty="0" err="1"/>
              <a:t>비트급</a:t>
            </a:r>
            <a:r>
              <a:rPr lang="ko-KR" altLang="en-US" dirty="0"/>
              <a:t> 이상 마이크로프로세서 칩들과 수백 메가비트 이상의 반도체 기억장치 칩들 및 앞으로 출현할 고밀도 반도체 칩들을 지칭하기 위한 용어로서</a:t>
            </a:r>
            <a:r>
              <a:rPr lang="en-US" altLang="ko-KR" dirty="0"/>
              <a:t>, VVLSI(</a:t>
            </a:r>
            <a:r>
              <a:rPr lang="en-US" altLang="ko-KR" dirty="0" err="1"/>
              <a:t>VeryVery</a:t>
            </a:r>
            <a:r>
              <a:rPr lang="en-US" altLang="ko-KR" dirty="0"/>
              <a:t> Large Scale IC)</a:t>
            </a:r>
            <a:r>
              <a:rPr lang="ko-KR" altLang="en-US" dirty="0"/>
              <a:t>라고도 불림</a:t>
            </a:r>
          </a:p>
          <a:p>
            <a:pPr lvl="1" eaLnBrk="1" hangingPunct="1"/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35"/>
    </mc:Choice>
    <mc:Fallback xmlns="">
      <p:transition spd="slow" advTm="8203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6">
            <a:extLst>
              <a:ext uri="{FF2B5EF4-FFF2-40B4-BE49-F238E27FC236}">
                <a16:creationId xmlns:a16="http://schemas.microsoft.com/office/drawing/2014/main" id="{3AD2E6A0-A9DB-480B-9E02-D4DCEC4297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ko-KR" sz="2400" u="sng">
                <a:solidFill>
                  <a:srgbClr val="0000FF"/>
                </a:solidFill>
              </a:rPr>
              <a:t>IC </a:t>
            </a:r>
            <a:r>
              <a:rPr lang="ko-KR" altLang="en-US" sz="2400" u="sng">
                <a:solidFill>
                  <a:srgbClr val="0000FF"/>
                </a:solidFill>
              </a:rPr>
              <a:t>사용에 따른 이점</a:t>
            </a:r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7C26A853-3B3C-4843-A4C6-D81BF9B893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208963" cy="5208587"/>
          </a:xfrm>
        </p:spPr>
        <p:txBody>
          <a:bodyPr/>
          <a:lstStyle/>
          <a:p>
            <a:pPr eaLnBrk="1" hangingPunct="1"/>
            <a:r>
              <a:rPr lang="ko-KR" altLang="en-US" sz="2000"/>
              <a:t>회로들이 더 근접하여 위치하게 됨으로써 전기적 통로가 짧아짐 </a:t>
            </a:r>
            <a:r>
              <a:rPr lang="ko-KR" altLang="en-US" sz="2000">
                <a:sym typeface="Wingdings" panose="05000000000000000000" pitchFamily="2" charset="2"/>
              </a:rPr>
              <a:t></a:t>
            </a:r>
            <a:r>
              <a:rPr lang="ko-KR" altLang="en-US" sz="2000"/>
              <a:t> 동작 속도가 크게 상승</a:t>
            </a:r>
          </a:p>
          <a:p>
            <a:pPr eaLnBrk="1" hangingPunct="1"/>
            <a:r>
              <a:rPr lang="ko-KR" altLang="en-US" sz="2000"/>
              <a:t>컴퓨터 크기의 감소</a:t>
            </a:r>
          </a:p>
          <a:p>
            <a:pPr eaLnBrk="1" hangingPunct="1"/>
            <a:r>
              <a:rPr lang="ko-KR" altLang="en-US" sz="2000"/>
              <a:t>회로들 간의 상호 연결이 칩 내부에서 이루어짐 </a:t>
            </a:r>
            <a:r>
              <a:rPr lang="ko-KR" altLang="en-US" sz="2000">
                <a:sym typeface="Wingdings" panose="05000000000000000000" pitchFamily="2" charset="2"/>
              </a:rPr>
              <a:t></a:t>
            </a:r>
            <a:r>
              <a:rPr lang="ko-KR" altLang="en-US" sz="2000"/>
              <a:t> 부품들의 신뢰도 향상</a:t>
            </a:r>
          </a:p>
          <a:p>
            <a:pPr eaLnBrk="1" hangingPunct="1"/>
            <a:r>
              <a:rPr lang="ko-KR" altLang="en-US" sz="2000"/>
              <a:t>전력소모 감소 및 냉각장치의 소형화</a:t>
            </a:r>
          </a:p>
          <a:p>
            <a:pPr eaLnBrk="1" hangingPunct="1"/>
            <a:r>
              <a:rPr lang="ko-KR" altLang="en-US" sz="2000"/>
              <a:t>집적도가 높아져도 칩의 가격은 거의 변하지 않았기 때문에</a:t>
            </a:r>
            <a:r>
              <a:rPr lang="en-US" altLang="ko-KR" sz="2000"/>
              <a:t>, </a:t>
            </a:r>
            <a:r>
              <a:rPr lang="ko-KR" altLang="en-US" sz="2000"/>
              <a:t>결과적으로 컴퓨터 가격 하락</a:t>
            </a:r>
          </a:p>
          <a:p>
            <a:pPr marL="609600" lvl="1" indent="-609600" eaLnBrk="1" hangingPunct="1">
              <a:buFont typeface="Wingdings" panose="05000000000000000000" pitchFamily="2" charset="2"/>
              <a:buChar char="q"/>
            </a:pPr>
            <a:r>
              <a:rPr lang="ko-KR" altLang="en-US">
                <a:solidFill>
                  <a:srgbClr val="FF0000"/>
                </a:solidFill>
              </a:rPr>
              <a:t>마이크로프로세서를 등장시킨 </a:t>
            </a:r>
            <a:r>
              <a:rPr lang="en-US" altLang="ko-KR">
                <a:solidFill>
                  <a:srgbClr val="FF0000"/>
                </a:solidFill>
              </a:rPr>
              <a:t>LSI </a:t>
            </a:r>
            <a:r>
              <a:rPr lang="ko-KR" altLang="en-US">
                <a:solidFill>
                  <a:srgbClr val="FF0000"/>
                </a:solidFill>
              </a:rPr>
              <a:t>기술이 개발된 시점부터 컴퓨터 세대는 제 </a:t>
            </a:r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ko-KR" altLang="en-US">
                <a:solidFill>
                  <a:srgbClr val="FF0000"/>
                </a:solidFill>
              </a:rPr>
              <a:t>세대로 구분되고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이 세대에서 개인용 컴퓨터</a:t>
            </a:r>
            <a:r>
              <a:rPr lang="en-US" altLang="ko-KR">
                <a:solidFill>
                  <a:srgbClr val="FF0000"/>
                </a:solidFill>
              </a:rPr>
              <a:t>(PC)</a:t>
            </a:r>
            <a:r>
              <a:rPr lang="ko-KR" altLang="en-US">
                <a:solidFill>
                  <a:srgbClr val="FF0000"/>
                </a:solidFill>
              </a:rPr>
              <a:t>가 출현하였고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초고속 슈퍼컴퓨터들이 개발됨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298"/>
    </mc:Choice>
    <mc:Fallback xmlns="">
      <p:transition spd="slow" advTm="10229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8">
            <a:extLst>
              <a:ext uri="{FF2B5EF4-FFF2-40B4-BE49-F238E27FC236}">
                <a16:creationId xmlns:a16="http://schemas.microsoft.com/office/drawing/2014/main" id="{CA13F283-6E3A-45AC-934F-CFC203064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>
                <a:solidFill>
                  <a:schemeClr val="tx1"/>
                </a:solidFill>
              </a:rPr>
              <a:t>1.4.3 </a:t>
            </a:r>
            <a:r>
              <a:rPr lang="ko-KR" altLang="en-US">
                <a:solidFill>
                  <a:schemeClr val="tx1"/>
                </a:solidFill>
              </a:rPr>
              <a:t>컴퓨터시스템의 분류와 발전 동향</a:t>
            </a:r>
          </a:p>
        </p:txBody>
      </p:sp>
      <p:sp>
        <p:nvSpPr>
          <p:cNvPr id="11268" name="Rectangle 9">
            <a:extLst>
              <a:ext uri="{FF2B5EF4-FFF2-40B4-BE49-F238E27FC236}">
                <a16:creationId xmlns:a16="http://schemas.microsoft.com/office/drawing/2014/main" id="{B8199E9D-C6B4-4A29-A1FE-FEB2299EE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59813" cy="5098504"/>
          </a:xfrm>
        </p:spPr>
        <p:txBody>
          <a:bodyPr/>
          <a:lstStyle/>
          <a:p>
            <a:pPr eaLnBrk="1" hangingPunct="1"/>
            <a:r>
              <a:rPr lang="ko-KR" altLang="en-US" sz="2000" dirty="0">
                <a:solidFill>
                  <a:schemeClr val="tx1"/>
                </a:solidFill>
              </a:rPr>
              <a:t>초기의 컴퓨터들 및 그에 기반하여 </a:t>
            </a:r>
            <a:r>
              <a:rPr lang="en-US" altLang="ko-KR" sz="2000" dirty="0">
                <a:solidFill>
                  <a:schemeClr val="tx1"/>
                </a:solidFill>
              </a:rPr>
              <a:t>IBM</a:t>
            </a:r>
            <a:r>
              <a:rPr lang="ko-KR" altLang="en-US" sz="2000" dirty="0">
                <a:solidFill>
                  <a:schemeClr val="tx1"/>
                </a:solidFill>
              </a:rPr>
              <a:t>이 개발하였던 컴퓨터시스템들은 모두 그 당시로서는 대형 </a:t>
            </a:r>
            <a:r>
              <a:rPr lang="ko-KR" altLang="en-US" sz="2000" dirty="0" err="1">
                <a:solidFill>
                  <a:schemeClr val="tx1"/>
                </a:solidFill>
              </a:rPr>
              <a:t>메인프레임</a:t>
            </a:r>
            <a:r>
              <a:rPr lang="en-US" altLang="ko-KR" sz="2000" dirty="0">
                <a:solidFill>
                  <a:schemeClr val="tx1"/>
                </a:solidFill>
              </a:rPr>
              <a:t>(mainframe) </a:t>
            </a:r>
            <a:r>
              <a:rPr lang="ko-KR" altLang="en-US" sz="2000" dirty="0">
                <a:solidFill>
                  <a:schemeClr val="tx1"/>
                </a:solidFill>
              </a:rPr>
              <a:t>시스템이었음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 eaLnBrk="1" hangingPunct="1"/>
            <a:r>
              <a:rPr lang="ko-KR" altLang="en-US" sz="1800" dirty="0">
                <a:solidFill>
                  <a:schemeClr val="tx1"/>
                </a:solidFill>
              </a:rPr>
              <a:t>가격이나 크기 때문에 정부기관이나 대규모 회사 혹은 대학에서만 보유할 수 있었음</a:t>
            </a:r>
          </a:p>
          <a:p>
            <a:pPr eaLnBrk="1" hangingPunct="1"/>
            <a:r>
              <a:rPr lang="ko-KR" altLang="en-US" sz="2000" dirty="0">
                <a:solidFill>
                  <a:schemeClr val="tx1"/>
                </a:solidFill>
              </a:rPr>
              <a:t>그 후 </a:t>
            </a:r>
            <a:r>
              <a:rPr lang="en-US" altLang="ko-KR" sz="2000" dirty="0">
                <a:solidFill>
                  <a:schemeClr val="tx1"/>
                </a:solidFill>
              </a:rPr>
              <a:t>DEC</a:t>
            </a:r>
            <a:r>
              <a:rPr lang="ko-KR" altLang="en-US" sz="2000" dirty="0">
                <a:solidFill>
                  <a:schemeClr val="tx1"/>
                </a:solidFill>
              </a:rPr>
              <a:t>가 개발한 </a:t>
            </a:r>
            <a:r>
              <a:rPr lang="en-US" altLang="ko-KR" sz="2000" dirty="0">
                <a:solidFill>
                  <a:schemeClr val="tx1"/>
                </a:solidFill>
              </a:rPr>
              <a:t>PDP-8 </a:t>
            </a:r>
            <a:r>
              <a:rPr lang="ko-KR" altLang="en-US" sz="2000" dirty="0">
                <a:solidFill>
                  <a:schemeClr val="tx1"/>
                </a:solidFill>
              </a:rPr>
              <a:t>시스템을 시작으로 미니컴퓨터</a:t>
            </a:r>
            <a:r>
              <a:rPr lang="en-US" altLang="ko-KR" sz="2000" dirty="0">
                <a:solidFill>
                  <a:schemeClr val="tx1"/>
                </a:solidFill>
              </a:rPr>
              <a:t>(minicomputer) </a:t>
            </a:r>
            <a:r>
              <a:rPr lang="ko-KR" altLang="en-US" sz="2000" dirty="0">
                <a:solidFill>
                  <a:schemeClr val="tx1"/>
                </a:solidFill>
              </a:rPr>
              <a:t>시대가 열리면서 컴퓨터시스템들은 대형 컴퓨터와 미니컴퓨터라는 두 가지 분류로 나누어지게 됨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 eaLnBrk="1" hangingPunct="1"/>
            <a:r>
              <a:rPr lang="ko-KR" altLang="en-US" sz="1800" dirty="0">
                <a:solidFill>
                  <a:schemeClr val="tx1"/>
                </a:solidFill>
              </a:rPr>
              <a:t>미니 컴퓨터는 대형 컴퓨터에 비하여 가격이 </a:t>
            </a:r>
            <a:r>
              <a:rPr lang="en-US" altLang="ko-KR" sz="1800" dirty="0">
                <a:solidFill>
                  <a:schemeClr val="tx1"/>
                </a:solidFill>
              </a:rPr>
              <a:t>10</a:t>
            </a:r>
            <a:r>
              <a:rPr lang="ko-KR" altLang="en-US" sz="1800" dirty="0">
                <a:solidFill>
                  <a:schemeClr val="tx1"/>
                </a:solidFill>
              </a:rPr>
              <a:t>분의 </a:t>
            </a:r>
            <a:r>
              <a:rPr lang="en-US" altLang="ko-KR" sz="1800" dirty="0">
                <a:solidFill>
                  <a:schemeClr val="tx1"/>
                </a:solidFill>
              </a:rPr>
              <a:t>1</a:t>
            </a:r>
            <a:r>
              <a:rPr lang="ko-KR" altLang="en-US" sz="1800" dirty="0">
                <a:solidFill>
                  <a:schemeClr val="tx1"/>
                </a:solidFill>
              </a:rPr>
              <a:t>이하였기 때문에</a:t>
            </a:r>
            <a:r>
              <a:rPr lang="en-US" altLang="ko-KR" sz="1800" dirty="0">
                <a:solidFill>
                  <a:schemeClr val="tx1"/>
                </a:solidFill>
              </a:rPr>
              <a:t>, </a:t>
            </a:r>
            <a:r>
              <a:rPr lang="ko-KR" altLang="en-US" sz="1800" dirty="0">
                <a:solidFill>
                  <a:schemeClr val="tx1"/>
                </a:solidFill>
              </a:rPr>
              <a:t>그 때부터 대학의 실험실이나 일반회사의 단위 부서에서도 컴퓨터를 별도로 보급할 수 있게 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210"/>
    </mc:Choice>
    <mc:Fallback xmlns="">
      <p:transition spd="slow" advTm="14121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>
            <a:extLst>
              <a:ext uri="{FF2B5EF4-FFF2-40B4-BE49-F238E27FC236}">
                <a16:creationId xmlns:a16="http://schemas.microsoft.com/office/drawing/2014/main" id="{C153635C-CF1A-4FD7-AD7E-D00F46AAB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>
                <a:solidFill>
                  <a:schemeClr val="tx1"/>
                </a:solidFill>
              </a:rPr>
              <a:t>1.4.3 </a:t>
            </a:r>
            <a:r>
              <a:rPr lang="ko-KR" altLang="en-US">
                <a:solidFill>
                  <a:schemeClr val="tx1"/>
                </a:solidFill>
              </a:rPr>
              <a:t>컴퓨터시스템의 분류와 발전 동향</a:t>
            </a:r>
          </a:p>
        </p:txBody>
      </p:sp>
      <p:sp>
        <p:nvSpPr>
          <p:cNvPr id="39940" name="Rectangle 9">
            <a:extLst>
              <a:ext uri="{FF2B5EF4-FFF2-40B4-BE49-F238E27FC236}">
                <a16:creationId xmlns:a16="http://schemas.microsoft.com/office/drawing/2014/main" id="{9A9B7230-BF34-4AD1-817E-F41CF3082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en-US" altLang="ko-KR" sz="2000" dirty="0">
                <a:solidFill>
                  <a:srgbClr val="FF0000"/>
                </a:solidFill>
              </a:rPr>
              <a:t>1970</a:t>
            </a:r>
            <a:r>
              <a:rPr lang="ko-KR" altLang="en-US" sz="2000" dirty="0">
                <a:solidFill>
                  <a:srgbClr val="FF0000"/>
                </a:solidFill>
              </a:rPr>
              <a:t>년대에 들어와 마이크로프로세서</a:t>
            </a:r>
            <a:r>
              <a:rPr lang="en-US" altLang="ko-KR" sz="2000" dirty="0">
                <a:solidFill>
                  <a:srgbClr val="FF0000"/>
                </a:solidFill>
              </a:rPr>
              <a:t>(microprocessor)</a:t>
            </a:r>
            <a:r>
              <a:rPr lang="ko-KR" altLang="en-US" sz="2000" dirty="0">
                <a:solidFill>
                  <a:srgbClr val="FF0000"/>
                </a:solidFill>
              </a:rPr>
              <a:t>가 출현하면서 컴퓨터의 크기가 더욱 줄어들고 가격도 급속히 하락함에 따라</a:t>
            </a:r>
            <a:r>
              <a:rPr lang="en-US" altLang="ko-KR" sz="2000" dirty="0">
                <a:solidFill>
                  <a:srgbClr val="FF0000"/>
                </a:solidFill>
              </a:rPr>
              <a:t>, 1980</a:t>
            </a:r>
            <a:r>
              <a:rPr lang="ko-KR" altLang="en-US" sz="2000" dirty="0">
                <a:solidFill>
                  <a:srgbClr val="FF0000"/>
                </a:solidFill>
              </a:rPr>
              <a:t>년대 초부터 개인도 컴퓨터를 보유할 수 있게 되었음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200000"/>
              </a:lnSpc>
              <a:defRPr/>
            </a:pPr>
            <a:r>
              <a:rPr lang="ko-KR" altLang="en-US" sz="1800" dirty="0"/>
              <a:t>대형 </a:t>
            </a:r>
            <a:r>
              <a:rPr lang="ko-KR" altLang="en-US" sz="1800" dirty="0" err="1"/>
              <a:t>메인프레임</a:t>
            </a:r>
            <a:r>
              <a:rPr lang="ko-KR" altLang="en-US" sz="1800" dirty="0"/>
              <a:t> 컴퓨터가 주류를 이루던 초기에 비하여 미니컴퓨터가 출현한 이후에 컴퓨터 시장과 응용 분야가 크게 확대되었음</a:t>
            </a:r>
            <a:endParaRPr lang="en-US" altLang="ko-KR" sz="1800" dirty="0"/>
          </a:p>
          <a:p>
            <a:pPr lvl="1" eaLnBrk="1" hangingPunct="1">
              <a:lnSpc>
                <a:spcPct val="200000"/>
              </a:lnSpc>
              <a:defRPr/>
            </a:pPr>
            <a:r>
              <a:rPr lang="ko-KR" altLang="en-US" sz="1800" dirty="0"/>
              <a:t>마찬가지로</a:t>
            </a:r>
            <a:r>
              <a:rPr lang="en-US" altLang="ko-KR" sz="1800" dirty="0"/>
              <a:t>, </a:t>
            </a:r>
            <a:r>
              <a:rPr lang="ko-KR" altLang="en-US" sz="1800" dirty="0"/>
              <a:t>개인이 컴퓨터를 소유하게 되면서 컴퓨터 보급이 크게 확산되었을 뿐만 아니라 사회적으로 큰 변화가 일어나게 됨</a:t>
            </a:r>
            <a:endParaRPr lang="en-US" altLang="ko-KR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557"/>
    </mc:Choice>
    <mc:Fallback xmlns="">
      <p:transition spd="slow" advTm="20755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>
            <a:extLst>
              <a:ext uri="{FF2B5EF4-FFF2-40B4-BE49-F238E27FC236}">
                <a16:creationId xmlns:a16="http://schemas.microsoft.com/office/drawing/2014/main" id="{C153635C-CF1A-4FD7-AD7E-D00F46AAB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>
                <a:solidFill>
                  <a:schemeClr val="tx1"/>
                </a:solidFill>
              </a:rPr>
              <a:t>1.4.3 </a:t>
            </a:r>
            <a:r>
              <a:rPr lang="ko-KR" altLang="en-US">
                <a:solidFill>
                  <a:schemeClr val="tx1"/>
                </a:solidFill>
              </a:rPr>
              <a:t>컴퓨터시스템의 분류와 발전 동향</a:t>
            </a:r>
          </a:p>
        </p:txBody>
      </p:sp>
      <p:sp>
        <p:nvSpPr>
          <p:cNvPr id="39940" name="Rectangle 9">
            <a:extLst>
              <a:ext uri="{FF2B5EF4-FFF2-40B4-BE49-F238E27FC236}">
                <a16:creationId xmlns:a16="http://schemas.microsoft.com/office/drawing/2014/main" id="{9A9B7230-BF34-4AD1-817E-F41CF3082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pPr lvl="1" eaLnBrk="1" hangingPunct="1">
              <a:lnSpc>
                <a:spcPct val="200000"/>
              </a:lnSpc>
              <a:defRPr/>
            </a:pPr>
            <a:r>
              <a:rPr lang="ko-KR" altLang="en-US" sz="1800" dirty="0"/>
              <a:t>그때까지 컴퓨터의 주요 용도는 고속 산술적 계산이나 데이터베이스 관리 등으로 한정되어 있었으나</a:t>
            </a:r>
            <a:r>
              <a:rPr lang="en-US" altLang="ko-KR" sz="1800" dirty="0"/>
              <a:t>, </a:t>
            </a:r>
            <a:r>
              <a:rPr lang="ko-KR" altLang="en-US" sz="1800" dirty="0"/>
              <a:t>개인용 컴퓨터의 보급과 더불어 그러한 용도 외에도 문서 작성</a:t>
            </a:r>
            <a:r>
              <a:rPr lang="en-US" altLang="ko-KR" sz="1800" dirty="0"/>
              <a:t>, </a:t>
            </a:r>
            <a:r>
              <a:rPr lang="ko-KR" altLang="en-US" sz="1800" dirty="0"/>
              <a:t>오락이나 취미 활동</a:t>
            </a:r>
            <a:r>
              <a:rPr lang="en-US" altLang="ko-KR" sz="1800" dirty="0"/>
              <a:t>, </a:t>
            </a:r>
            <a:r>
              <a:rPr lang="ko-KR" altLang="en-US" sz="1800" dirty="0"/>
              <a:t>인터넷 활용 등으로 컴퓨터 응용분야가 크게 확대됨</a:t>
            </a:r>
            <a:endParaRPr lang="en-US" altLang="ko-KR" sz="1800" dirty="0"/>
          </a:p>
          <a:p>
            <a:pPr lvl="1" eaLnBrk="1" hangingPunct="1">
              <a:lnSpc>
                <a:spcPct val="200000"/>
              </a:lnSpc>
              <a:defRPr/>
            </a:pPr>
            <a:r>
              <a:rPr lang="ko-KR" altLang="en-US" sz="1800" dirty="0"/>
              <a:t>이러한 컴퓨터 기술의 발전은 컴퓨터 네트워크의 고속화와 연계하여 정보화 사회의 출현을 촉진하는 계기가 되었음</a:t>
            </a:r>
            <a:endParaRPr lang="en-US" altLang="ko-KR" dirty="0"/>
          </a:p>
          <a:p>
            <a:pPr marL="457200" lvl="1" indent="0"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FF"/>
                </a:solidFill>
              </a:rPr>
              <a:t>* </a:t>
            </a:r>
            <a:r>
              <a:rPr lang="ko-KR" altLang="en-US" dirty="0">
                <a:solidFill>
                  <a:srgbClr val="0000FF"/>
                </a:solidFill>
              </a:rPr>
              <a:t>마이크로프로세서</a:t>
            </a:r>
            <a:endParaRPr lang="en-US" altLang="ko-KR" dirty="0">
              <a:solidFill>
                <a:srgbClr val="0000FF"/>
              </a:solidFill>
            </a:endParaRPr>
          </a:p>
          <a:p>
            <a:pPr marL="457200" lvl="1" indent="0"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en-US" altLang="ko-KR" sz="1800" dirty="0"/>
              <a:t>CPU </a:t>
            </a:r>
            <a:r>
              <a:rPr lang="ko-KR" altLang="en-US" sz="1800" dirty="0"/>
              <a:t>내부 회로 전체를 하나의 반도체 칩에 넣어 제조한 </a:t>
            </a:r>
            <a:r>
              <a:rPr lang="en-US" altLang="ko-KR" sz="1800" dirty="0"/>
              <a:t>IC</a:t>
            </a:r>
          </a:p>
          <a:p>
            <a:pPr marL="457200" lvl="1" indent="0" eaLnBrk="1" hangingPunct="1">
              <a:lnSpc>
                <a:spcPct val="20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   - </a:t>
            </a:r>
            <a:r>
              <a:rPr lang="ko-KR" altLang="en-US" sz="1800" dirty="0"/>
              <a:t>컴퓨터의 크기 감소 및 가격 하락에 지대한 영향을 미친 혁신적 전자부품</a:t>
            </a:r>
          </a:p>
        </p:txBody>
      </p:sp>
    </p:spTree>
    <p:extLst>
      <p:ext uri="{BB962C8B-B14F-4D97-AF65-F5344CB8AC3E}">
        <p14:creationId xmlns:p14="http://schemas.microsoft.com/office/powerpoint/2010/main" val="354976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557"/>
    </mc:Choice>
    <mc:Fallback xmlns="">
      <p:transition spd="slow" advTm="20755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>
            <a:extLst>
              <a:ext uri="{FF2B5EF4-FFF2-40B4-BE49-F238E27FC236}">
                <a16:creationId xmlns:a16="http://schemas.microsoft.com/office/drawing/2014/main" id="{0B56FC54-FA89-4BC4-BAD8-0A26768AE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>
                <a:solidFill>
                  <a:schemeClr val="tx1"/>
                </a:solidFill>
              </a:rPr>
              <a:t>1.4.3 </a:t>
            </a:r>
            <a:r>
              <a:rPr lang="ko-KR" altLang="en-US">
                <a:solidFill>
                  <a:schemeClr val="tx1"/>
                </a:solidFill>
              </a:rPr>
              <a:t>컴퓨터시스템의 분류와 발전 동향</a:t>
            </a:r>
          </a:p>
        </p:txBody>
      </p:sp>
      <p:sp>
        <p:nvSpPr>
          <p:cNvPr id="39940" name="Rectangle 9">
            <a:extLst>
              <a:ext uri="{FF2B5EF4-FFF2-40B4-BE49-F238E27FC236}">
                <a16:creationId xmlns:a16="http://schemas.microsoft.com/office/drawing/2014/main" id="{9A9B7230-BF34-4AD1-817E-F41CF30821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54102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ko-KR" altLang="en-US" sz="1800" dirty="0">
                <a:solidFill>
                  <a:srgbClr val="0000FF"/>
                </a:solidFill>
              </a:rPr>
              <a:t>성능</a:t>
            </a:r>
            <a:r>
              <a:rPr lang="en-US" altLang="ko-KR" sz="1800" dirty="0">
                <a:solidFill>
                  <a:srgbClr val="0000FF"/>
                </a:solidFill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</a:rPr>
              <a:t>크기 및 가격에 따라 분류되고 있는 여러 종류의 컴퓨터들의 구조적 특징을 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ko-KR" altLang="en-US" sz="1800" dirty="0">
                <a:solidFill>
                  <a:srgbClr val="0000FF"/>
                </a:solidFill>
              </a:rPr>
              <a:t>개괄적으로 소개</a:t>
            </a:r>
            <a:endParaRPr lang="en-US" altLang="ko-KR" sz="1800" dirty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solidFill>
                <a:srgbClr val="0000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ko-KR" dirty="0">
                <a:solidFill>
                  <a:srgbClr val="0000FF"/>
                </a:solidFill>
              </a:rPr>
              <a:t>1) </a:t>
            </a:r>
            <a:r>
              <a:rPr lang="ko-KR" altLang="en-US" dirty="0">
                <a:solidFill>
                  <a:srgbClr val="0000FF"/>
                </a:solidFill>
              </a:rPr>
              <a:t>개인용 컴퓨터</a:t>
            </a:r>
            <a:r>
              <a:rPr lang="en-US" altLang="ko-KR" dirty="0">
                <a:solidFill>
                  <a:srgbClr val="0000FF"/>
                </a:solidFill>
              </a:rPr>
              <a:t>(PC)</a:t>
            </a:r>
          </a:p>
          <a:p>
            <a:pPr eaLnBrk="1" hangingPunct="1">
              <a:defRPr/>
            </a:pPr>
            <a:r>
              <a:rPr lang="ko-KR" altLang="en-US" sz="2000" dirty="0">
                <a:solidFill>
                  <a:srgbClr val="FF0000"/>
                </a:solidFill>
              </a:rPr>
              <a:t>특징</a:t>
            </a:r>
          </a:p>
          <a:p>
            <a:pPr lvl="1" eaLnBrk="1" hangingPunct="1">
              <a:defRPr/>
            </a:pPr>
            <a:r>
              <a:rPr lang="ko-KR" altLang="en-US" sz="1800" dirty="0"/>
              <a:t>마이크로프로세서의 출현과 더불어 개발되기 시작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소형</a:t>
            </a:r>
            <a:r>
              <a:rPr lang="en-US" altLang="ko-KR" sz="1800" dirty="0"/>
              <a:t>, </a:t>
            </a:r>
            <a:r>
              <a:rPr lang="ko-KR" altLang="en-US" sz="1800" dirty="0"/>
              <a:t>저가이나 구조적 측면에서는 다른 컴퓨터 분류들과 근본적으로 다르지 않음</a:t>
            </a:r>
            <a:endParaRPr lang="en-US" altLang="ko-KR" sz="1800" dirty="0"/>
          </a:p>
          <a:p>
            <a:pPr lvl="1" eaLnBrk="1" hangingPunct="1">
              <a:defRPr/>
            </a:pPr>
            <a:r>
              <a:rPr lang="ko-KR" altLang="en-US" sz="1800" dirty="0"/>
              <a:t>수십 </a:t>
            </a:r>
            <a:r>
              <a:rPr lang="ko-KR" altLang="en-US" sz="1800" dirty="0" err="1"/>
              <a:t>년전의</a:t>
            </a:r>
            <a:r>
              <a:rPr lang="ko-KR" altLang="en-US" sz="1800" dirty="0"/>
              <a:t> 대형 </a:t>
            </a:r>
            <a:r>
              <a:rPr lang="ko-KR" altLang="en-US" sz="1800" dirty="0" err="1"/>
              <a:t>메인프레임</a:t>
            </a:r>
            <a:r>
              <a:rPr lang="ko-KR" altLang="en-US" sz="1800" dirty="0"/>
              <a:t> 컴퓨터의 성능을 능가</a:t>
            </a:r>
            <a:endParaRPr lang="en-US" altLang="ko-KR" sz="1800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      (</a:t>
            </a:r>
            <a:r>
              <a:rPr lang="ko-KR" altLang="en-US" sz="1800" dirty="0"/>
              <a:t>고성능 마이크로프로세서의 개발에 기인하고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그 이외 다른 </a:t>
            </a:r>
            <a:endParaRPr lang="en-US" altLang="ko-KR" sz="1800" dirty="0"/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       </a:t>
            </a:r>
            <a:r>
              <a:rPr lang="ko-KR" altLang="en-US" sz="1800" dirty="0"/>
              <a:t>부품들의 고집적화와 고속화도 주요 요인이 되고 있음</a:t>
            </a:r>
            <a:r>
              <a:rPr lang="en-US" altLang="ko-KR" sz="1800" dirty="0"/>
              <a:t>)</a:t>
            </a:r>
            <a:endParaRPr lang="ko-KR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692"/>
    </mc:Choice>
    <mc:Fallback xmlns="">
      <p:transition spd="slow" advTm="94692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8">
            <a:extLst>
              <a:ext uri="{FF2B5EF4-FFF2-40B4-BE49-F238E27FC236}">
                <a16:creationId xmlns:a16="http://schemas.microsoft.com/office/drawing/2014/main" id="{A7D1330C-49C3-4988-96D0-67E4FD198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533400"/>
          </a:xfrm>
        </p:spPr>
        <p:txBody>
          <a:bodyPr/>
          <a:lstStyle/>
          <a:p>
            <a:pPr eaLnBrk="1" hangingPunct="1"/>
            <a:r>
              <a:rPr lang="ko-KR" altLang="en-US" sz="2000" u="sng">
                <a:solidFill>
                  <a:srgbClr val="FF0000"/>
                </a:solidFill>
              </a:rPr>
              <a:t>개인용 컴퓨터 </a:t>
            </a:r>
            <a:r>
              <a:rPr lang="en-US" altLang="ko-KR" sz="2000" u="sng">
                <a:solidFill>
                  <a:srgbClr val="FF0000"/>
                </a:solidFill>
              </a:rPr>
              <a:t>(</a:t>
            </a:r>
            <a:r>
              <a:rPr lang="ko-KR" altLang="en-US" sz="2000" u="sng">
                <a:solidFill>
                  <a:srgbClr val="FF0000"/>
                </a:solidFill>
              </a:rPr>
              <a:t>계속</a:t>
            </a:r>
            <a:r>
              <a:rPr lang="en-US" altLang="ko-KR" sz="2000" u="sng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340" name="Rectangle 1029">
            <a:extLst>
              <a:ext uri="{FF2B5EF4-FFF2-40B4-BE49-F238E27FC236}">
                <a16:creationId xmlns:a16="http://schemas.microsoft.com/office/drawing/2014/main" id="{8CADDFAB-E87F-46A2-9F42-7383CBB93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720"/>
            <a:ext cx="8534400" cy="4321274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주요 발전 동향</a:t>
            </a:r>
          </a:p>
          <a:p>
            <a:pPr lvl="1" eaLnBrk="1" hangingPunct="1">
              <a:lnSpc>
                <a:spcPct val="200000"/>
              </a:lnSpc>
            </a:pPr>
            <a:r>
              <a:rPr lang="ko-KR" altLang="en-US" dirty="0"/>
              <a:t>성능이 개선된 새로운 </a:t>
            </a:r>
            <a:r>
              <a:rPr lang="ko-KR" altLang="en-US" dirty="0" err="1"/>
              <a:t>마이크로프로세서들의</a:t>
            </a:r>
            <a:r>
              <a:rPr lang="ko-KR" altLang="en-US" dirty="0"/>
              <a:t> 등장에 따라 </a:t>
            </a:r>
            <a:r>
              <a:rPr lang="en-US" altLang="ko-KR" dirty="0"/>
              <a:t>PC</a:t>
            </a:r>
            <a:r>
              <a:rPr lang="ko-KR" altLang="en-US" dirty="0"/>
              <a:t>의 성능은 계속 향상</a:t>
            </a:r>
          </a:p>
          <a:p>
            <a:pPr lvl="1" eaLnBrk="1" hangingPunct="1">
              <a:lnSpc>
                <a:spcPct val="200000"/>
              </a:lnSpc>
            </a:pPr>
            <a:r>
              <a:rPr lang="ko-KR" altLang="en-US" dirty="0"/>
              <a:t>프로세서가 다수의 </a:t>
            </a:r>
            <a:r>
              <a:rPr lang="en-US" altLang="ko-KR" dirty="0"/>
              <a:t>ALU</a:t>
            </a:r>
            <a:r>
              <a:rPr lang="ko-KR" altLang="en-US" dirty="0"/>
              <a:t>들 혹은 명령어 실행 </a:t>
            </a:r>
            <a:r>
              <a:rPr lang="ko-KR" altLang="en-US" dirty="0" err="1"/>
              <a:t>유니트들을</a:t>
            </a:r>
            <a:r>
              <a:rPr lang="ko-KR" altLang="en-US" dirty="0"/>
              <a:t> 포함하는 </a:t>
            </a:r>
            <a:r>
              <a:rPr lang="ko-KR" altLang="en-US" dirty="0" err="1"/>
              <a:t>슈퍼스칼라구조로</a:t>
            </a:r>
            <a:r>
              <a:rPr lang="ko-KR" altLang="en-US" dirty="0"/>
              <a:t> 발전하고</a:t>
            </a:r>
            <a:r>
              <a:rPr lang="en-US" altLang="ko-KR" dirty="0"/>
              <a:t>, </a:t>
            </a:r>
            <a:r>
              <a:rPr lang="ko-KR" altLang="en-US" dirty="0"/>
              <a:t>하나의 칩 내에 여러 개의 </a:t>
            </a:r>
            <a:r>
              <a:rPr lang="en-US" altLang="ko-KR" dirty="0"/>
              <a:t>CPU </a:t>
            </a:r>
            <a:r>
              <a:rPr lang="ko-KR" altLang="en-US" dirty="0"/>
              <a:t>코어들을 포함시킨 멀티</a:t>
            </a:r>
            <a:r>
              <a:rPr lang="en-US" altLang="ko-KR" dirty="0"/>
              <a:t>-</a:t>
            </a:r>
            <a:r>
              <a:rPr lang="ko-KR" altLang="en-US" dirty="0"/>
              <a:t>코어 프로세서</a:t>
            </a:r>
            <a:r>
              <a:rPr lang="en-US" altLang="ko-KR" dirty="0"/>
              <a:t>(multi-core processor)</a:t>
            </a:r>
            <a:r>
              <a:rPr lang="ko-KR" altLang="en-US" dirty="0"/>
              <a:t>들이</a:t>
            </a:r>
            <a:r>
              <a:rPr lang="en-US" altLang="ko-KR" dirty="0"/>
              <a:t> </a:t>
            </a:r>
            <a:r>
              <a:rPr lang="ko-KR" altLang="en-US" dirty="0"/>
              <a:t>출현하면서 처리 속도 향상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64"/>
    </mc:Choice>
    <mc:Fallback xmlns="">
      <p:transition spd="slow" advTm="9436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4">
            <a:extLst>
              <a:ext uri="{FF2B5EF4-FFF2-40B4-BE49-F238E27FC236}">
                <a16:creationId xmlns:a16="http://schemas.microsoft.com/office/drawing/2014/main" id="{51DCCF0B-8C88-4E9E-ADA4-66EC3EE3B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ko-KR" u="sng">
                <a:solidFill>
                  <a:srgbClr val="FF0000"/>
                </a:solidFill>
              </a:rPr>
              <a:t>Computer ?</a:t>
            </a:r>
            <a:endParaRPr lang="ko-KR" altLang="en-US" u="sng">
              <a:solidFill>
                <a:srgbClr val="FF0000"/>
              </a:solidFill>
            </a:endParaRPr>
          </a:p>
        </p:txBody>
      </p:sp>
      <p:pic>
        <p:nvPicPr>
          <p:cNvPr id="6" name="그래픽 5" descr="컴퓨터">
            <a:extLst>
              <a:ext uri="{FF2B5EF4-FFF2-40B4-BE49-F238E27FC236}">
                <a16:creationId xmlns:a16="http://schemas.microsoft.com/office/drawing/2014/main" id="{E50D2114-5EF2-4102-87D0-97B04C16C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1071563"/>
            <a:ext cx="2376488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7D52620-D378-4B6B-8783-FFB3C17E9112}"/>
              </a:ext>
            </a:extLst>
          </p:cNvPr>
          <p:cNvSpPr txBox="1"/>
          <p:nvPr/>
        </p:nvSpPr>
        <p:spPr>
          <a:xfrm>
            <a:off x="4961418" y="1496980"/>
            <a:ext cx="1962473" cy="115095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latin typeface="+mj-lt"/>
              </a:rPr>
              <a:t>계산하다</a:t>
            </a:r>
            <a:endParaRPr lang="en-US" altLang="ko-KR" sz="160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latin typeface="+mj-lt"/>
              </a:rPr>
              <a:t>전자계산기</a:t>
            </a:r>
            <a:endParaRPr lang="en-US" altLang="ko-KR" sz="160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latin typeface="+mj-lt"/>
              </a:rPr>
              <a:t>전자계산학과</a:t>
            </a:r>
            <a:endParaRPr lang="ko-KR" altLang="en-US" sz="1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D54AFB-D262-4B95-9486-93883621F34D}"/>
              </a:ext>
            </a:extLst>
          </p:cNvPr>
          <p:cNvSpPr txBox="1"/>
          <p:nvPr/>
        </p:nvSpPr>
        <p:spPr>
          <a:xfrm>
            <a:off x="4932040" y="2854108"/>
            <a:ext cx="1962473" cy="1150956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latin typeface="+mj-lt"/>
              </a:rPr>
              <a:t>계산</a:t>
            </a:r>
            <a:endParaRPr lang="en-US" altLang="ko-KR" sz="160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latin typeface="+mj-lt"/>
              </a:rPr>
              <a:t>정보처리</a:t>
            </a:r>
            <a:endParaRPr lang="en-US" altLang="ko-KR" sz="160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latin typeface="+mj-lt"/>
              </a:rPr>
              <a:t>지식처리</a:t>
            </a:r>
            <a:endParaRPr lang="en-US" altLang="ko-KR" sz="1600"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C18D08-621E-4CE0-810B-B79BE67CEA0B}"/>
              </a:ext>
            </a:extLst>
          </p:cNvPr>
          <p:cNvSpPr txBox="1"/>
          <p:nvPr/>
        </p:nvSpPr>
        <p:spPr>
          <a:xfrm>
            <a:off x="395536" y="4725144"/>
            <a:ext cx="8280920" cy="41229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latin typeface="+mj-lt"/>
              </a:rPr>
              <a:t>영상처리</a:t>
            </a:r>
            <a:r>
              <a:rPr lang="en-US" altLang="ko-KR" sz="1600">
                <a:latin typeface="+mj-lt"/>
              </a:rPr>
              <a:t>/</a:t>
            </a:r>
            <a:r>
              <a:rPr lang="ko-KR" altLang="en-US" sz="1600">
                <a:latin typeface="+mj-lt"/>
              </a:rPr>
              <a:t>제어계측</a:t>
            </a:r>
            <a:r>
              <a:rPr lang="en-US" altLang="ko-KR" sz="1600">
                <a:latin typeface="+mj-lt"/>
              </a:rPr>
              <a:t>/</a:t>
            </a:r>
            <a:r>
              <a:rPr lang="ko-KR" altLang="en-US" sz="1600">
                <a:latin typeface="+mj-lt"/>
              </a:rPr>
              <a:t>데이터베이스 응용</a:t>
            </a:r>
            <a:r>
              <a:rPr lang="en-US" altLang="ko-KR" sz="1600">
                <a:latin typeface="+mj-lt"/>
              </a:rPr>
              <a:t>/</a:t>
            </a:r>
            <a:r>
              <a:rPr lang="ko-KR" altLang="en-US" sz="1600">
                <a:latin typeface="+mj-lt"/>
              </a:rPr>
              <a:t>인터넷 활용</a:t>
            </a:r>
            <a:r>
              <a:rPr lang="en-US" altLang="ko-KR" sz="1600">
                <a:latin typeface="+mj-lt"/>
              </a:rPr>
              <a:t>/</a:t>
            </a:r>
            <a:r>
              <a:rPr lang="ko-KR" altLang="en-US" sz="1600">
                <a:latin typeface="+mj-lt"/>
              </a:rPr>
              <a:t>인공지능</a:t>
            </a:r>
            <a:r>
              <a:rPr lang="en-US" altLang="ko-KR" sz="1600">
                <a:latin typeface="+mj-lt"/>
              </a:rPr>
              <a:t>/</a:t>
            </a:r>
            <a:r>
              <a:rPr lang="ko-KR" altLang="en-US" sz="1600">
                <a:latin typeface="+mj-lt"/>
              </a:rPr>
              <a:t>사물 인터넷 </a:t>
            </a:r>
            <a:r>
              <a:rPr lang="en-US" altLang="ko-KR" sz="1600">
                <a:latin typeface="+mj-lt"/>
              </a:rPr>
              <a:t>/</a:t>
            </a:r>
            <a:r>
              <a:rPr lang="ko-KR" altLang="en-US" sz="1600">
                <a:latin typeface="+mj-lt"/>
              </a:rPr>
              <a:t>빅데이터 등 </a:t>
            </a:r>
            <a:endParaRPr lang="ko-KR" altLang="en-US" sz="16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6482517"/>
      </p:ext>
    </p:extLst>
  </p:cSld>
  <p:clrMapOvr>
    <a:masterClrMapping/>
  </p:clrMapOvr>
  <p:transition spd="slow" advTm="2793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20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028">
            <a:extLst>
              <a:ext uri="{FF2B5EF4-FFF2-40B4-BE49-F238E27FC236}">
                <a16:creationId xmlns:a16="http://schemas.microsoft.com/office/drawing/2014/main" id="{A7D1330C-49C3-4988-96D0-67E4FD198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534400" cy="533400"/>
          </a:xfrm>
        </p:spPr>
        <p:txBody>
          <a:bodyPr/>
          <a:lstStyle/>
          <a:p>
            <a:pPr eaLnBrk="1" hangingPunct="1"/>
            <a:r>
              <a:rPr lang="ko-KR" altLang="en-US" sz="2000" u="sng">
                <a:solidFill>
                  <a:srgbClr val="FF0000"/>
                </a:solidFill>
              </a:rPr>
              <a:t>개인용 컴퓨터 </a:t>
            </a:r>
            <a:r>
              <a:rPr lang="en-US" altLang="ko-KR" sz="2000" u="sng">
                <a:solidFill>
                  <a:srgbClr val="FF0000"/>
                </a:solidFill>
              </a:rPr>
              <a:t>(</a:t>
            </a:r>
            <a:r>
              <a:rPr lang="ko-KR" altLang="en-US" sz="2000" u="sng">
                <a:solidFill>
                  <a:srgbClr val="FF0000"/>
                </a:solidFill>
              </a:rPr>
              <a:t>계속</a:t>
            </a:r>
            <a:r>
              <a:rPr lang="en-US" altLang="ko-KR" sz="2000" u="sng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4340" name="Rectangle 1029">
            <a:extLst>
              <a:ext uri="{FF2B5EF4-FFF2-40B4-BE49-F238E27FC236}">
                <a16:creationId xmlns:a16="http://schemas.microsoft.com/office/drawing/2014/main" id="{8CADDFAB-E87F-46A2-9F42-7383CBB93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720"/>
            <a:ext cx="8534400" cy="4321274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주요 발전 동향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칩의 집적도가 높아지면서 주변 요소들이 </a:t>
            </a:r>
            <a:r>
              <a:rPr lang="en-US" altLang="ko-KR" dirty="0"/>
              <a:t>CPU </a:t>
            </a:r>
            <a:r>
              <a:rPr lang="ko-KR" altLang="en-US" dirty="0"/>
              <a:t>칩 내부에 포함됨에 따라</a:t>
            </a:r>
            <a:r>
              <a:rPr lang="en-US" altLang="ko-KR" dirty="0"/>
              <a:t>, </a:t>
            </a:r>
            <a:r>
              <a:rPr lang="ko-KR" altLang="en-US" dirty="0"/>
              <a:t>속도와 신뢰도가 크게 향상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GPU(Graphic Processing Unit)</a:t>
            </a:r>
            <a:r>
              <a:rPr lang="ko-KR" altLang="en-US" dirty="0"/>
              <a:t>를 계산보조장치로 사용함으로써 고속 그래픽 </a:t>
            </a:r>
            <a:r>
              <a:rPr lang="ko-KR" altLang="en-US" dirty="0" err="1"/>
              <a:t>처리뿐</a:t>
            </a:r>
            <a:r>
              <a:rPr lang="ko-KR" altLang="en-US" dirty="0"/>
              <a:t> 아니라 복잡한 과학기술 계산들도 높은 속도로 처리할 수 있게 됨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주기억장치와 보조저장장치의 용량 증가</a:t>
            </a:r>
            <a:r>
              <a:rPr lang="en-US" altLang="ko-KR" dirty="0"/>
              <a:t>, </a:t>
            </a:r>
            <a:r>
              <a:rPr lang="ko-KR" altLang="en-US" dirty="0"/>
              <a:t>종류 다양화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94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64"/>
    </mc:Choice>
    <mc:Fallback xmlns="">
      <p:transition spd="slow" advTm="94364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6860D38B-41E1-4372-94E2-94962BD86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06388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 sz="2400">
                <a:solidFill>
                  <a:srgbClr val="0000FF"/>
                </a:solidFill>
              </a:rPr>
              <a:t>2) </a:t>
            </a:r>
            <a:r>
              <a:rPr lang="ko-KR" altLang="en-US" sz="2400">
                <a:solidFill>
                  <a:srgbClr val="0000FF"/>
                </a:solidFill>
              </a:rPr>
              <a:t>임베디드 컴퓨터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3FC6CBA-EA14-45CC-8090-976B5967C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370887" cy="5424487"/>
          </a:xfrm>
        </p:spPr>
        <p:txBody>
          <a:bodyPr/>
          <a:lstStyle/>
          <a:p>
            <a:pPr eaLnBrk="1" hangingPunct="1"/>
            <a:r>
              <a:rPr lang="en-US" altLang="ko-KR" sz="2000">
                <a:solidFill>
                  <a:srgbClr val="0000FF"/>
                </a:solidFill>
              </a:rPr>
              <a:t>Embedded Computer(</a:t>
            </a:r>
            <a:r>
              <a:rPr lang="ko-KR" altLang="en-US" sz="2000">
                <a:solidFill>
                  <a:srgbClr val="0000FF"/>
                </a:solidFill>
              </a:rPr>
              <a:t>내장 컴퓨터라고도 부름</a:t>
            </a:r>
            <a:r>
              <a:rPr lang="en-US" altLang="ko-KR" sz="2000">
                <a:solidFill>
                  <a:srgbClr val="0000FF"/>
                </a:solidFill>
              </a:rPr>
              <a:t>)</a:t>
            </a:r>
          </a:p>
          <a:p>
            <a:pPr eaLnBrk="1" hangingPunct="1"/>
            <a:r>
              <a:rPr lang="ko-KR" altLang="en-US" sz="2000"/>
              <a:t>기계 장치나 전자 장치들의 내부에 포함되어</a:t>
            </a:r>
            <a:r>
              <a:rPr lang="en-US" altLang="ko-KR" sz="2000"/>
              <a:t>, </a:t>
            </a:r>
            <a:r>
              <a:rPr lang="ko-KR" altLang="en-US" sz="2000"/>
              <a:t>그 장치들의 동작을 </a:t>
            </a:r>
            <a:br>
              <a:rPr lang="en-US" altLang="ko-KR" sz="2000"/>
            </a:br>
            <a:r>
              <a:rPr lang="ko-KR" altLang="en-US" sz="2000"/>
              <a:t>제어</a:t>
            </a:r>
            <a:r>
              <a:rPr lang="en-US" altLang="ko-KR" sz="2000"/>
              <a:t>(control)</a:t>
            </a:r>
            <a:r>
              <a:rPr lang="ko-KR" altLang="en-US" sz="2000"/>
              <a:t>하는 소형 컴퓨터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ko-KR">
                <a:solidFill>
                  <a:srgbClr val="009900"/>
                </a:solidFill>
              </a:rPr>
              <a:t>[</a:t>
            </a:r>
            <a:r>
              <a:rPr lang="ko-KR" altLang="en-US">
                <a:solidFill>
                  <a:srgbClr val="009900"/>
                </a:solidFill>
              </a:rPr>
              <a:t>예</a:t>
            </a:r>
            <a:r>
              <a:rPr lang="en-US" altLang="ko-KR">
                <a:solidFill>
                  <a:srgbClr val="009900"/>
                </a:solidFill>
              </a:rPr>
              <a:t>] </a:t>
            </a:r>
            <a:r>
              <a:rPr lang="ko-KR" altLang="en-US">
                <a:solidFill>
                  <a:srgbClr val="009900"/>
                </a:solidFill>
              </a:rPr>
              <a:t>가전제품</a:t>
            </a:r>
            <a:r>
              <a:rPr lang="en-US" altLang="ko-KR">
                <a:solidFill>
                  <a:srgbClr val="009900"/>
                </a:solidFill>
              </a:rPr>
              <a:t>, </a:t>
            </a:r>
            <a:r>
              <a:rPr lang="ko-KR" altLang="en-US">
                <a:solidFill>
                  <a:srgbClr val="009900"/>
                </a:solidFill>
              </a:rPr>
              <a:t>컴퓨터 주변기기</a:t>
            </a:r>
            <a:r>
              <a:rPr lang="en-US" altLang="ko-KR">
                <a:solidFill>
                  <a:srgbClr val="009900"/>
                </a:solidFill>
              </a:rPr>
              <a:t>, </a:t>
            </a:r>
            <a:r>
              <a:rPr lang="ko-KR" altLang="en-US">
                <a:solidFill>
                  <a:srgbClr val="009900"/>
                </a:solidFill>
              </a:rPr>
              <a:t>모바일폰</a:t>
            </a:r>
            <a:r>
              <a:rPr lang="en-US" altLang="ko-KR">
                <a:solidFill>
                  <a:srgbClr val="009900"/>
                </a:solidFill>
              </a:rPr>
              <a:t>, </a:t>
            </a:r>
            <a:r>
              <a:rPr lang="ko-KR" altLang="en-US">
                <a:solidFill>
                  <a:srgbClr val="009900"/>
                </a:solidFill>
              </a:rPr>
              <a:t>비디오 게임기</a:t>
            </a:r>
            <a:r>
              <a:rPr lang="en-US" altLang="ko-KR">
                <a:solidFill>
                  <a:srgbClr val="009900"/>
                </a:solidFill>
              </a:rPr>
              <a:t>, </a:t>
            </a:r>
            <a:r>
              <a:rPr lang="ko-KR" altLang="en-US">
                <a:solidFill>
                  <a:srgbClr val="009900"/>
                </a:solidFill>
              </a:rPr>
              <a:t>자동차 등</a:t>
            </a:r>
          </a:p>
          <a:p>
            <a:pPr eaLnBrk="1" hangingPunct="1"/>
            <a:r>
              <a:rPr lang="ko-KR" altLang="en-US" sz="2000">
                <a:solidFill>
                  <a:schemeClr val="tx1"/>
                </a:solidFill>
              </a:rPr>
              <a:t>최소의 비용으로</a:t>
            </a:r>
            <a:r>
              <a:rPr lang="en-US" altLang="ko-KR" sz="2000">
                <a:solidFill>
                  <a:schemeClr val="tx1"/>
                </a:solidFill>
              </a:rPr>
              <a:t>, </a:t>
            </a:r>
            <a:r>
              <a:rPr lang="ko-KR" altLang="en-US" sz="2000">
                <a:solidFill>
                  <a:schemeClr val="tx1"/>
                </a:solidFill>
              </a:rPr>
              <a:t>필요한 만큼의 성능 제공하도록 설계됨</a:t>
            </a:r>
          </a:p>
          <a:p>
            <a:pPr eaLnBrk="1" hangingPunct="1"/>
            <a:r>
              <a:rPr lang="ko-KR" altLang="en-US" sz="2000">
                <a:solidFill>
                  <a:schemeClr val="tx1"/>
                </a:solidFill>
              </a:rPr>
              <a:t>실시간 처리</a:t>
            </a:r>
            <a:r>
              <a:rPr lang="en-US" altLang="ko-KR" sz="2000">
                <a:solidFill>
                  <a:schemeClr val="tx1"/>
                </a:solidFill>
              </a:rPr>
              <a:t>(real-time processing)</a:t>
            </a:r>
            <a:r>
              <a:rPr lang="ko-KR" altLang="en-US" sz="2000">
                <a:solidFill>
                  <a:schemeClr val="tx1"/>
                </a:solidFill>
              </a:rPr>
              <a:t>를 해야 하는 경우가 많음</a:t>
            </a:r>
            <a:endParaRPr lang="en-US" altLang="ko-KR" sz="2000">
              <a:solidFill>
                <a:schemeClr val="tx1"/>
              </a:solidFill>
            </a:endParaRPr>
          </a:p>
          <a:p>
            <a:pPr lvl="1" eaLnBrk="1" hangingPunct="1"/>
            <a:r>
              <a:rPr lang="ko-KR" altLang="en-US" sz="1600">
                <a:solidFill>
                  <a:schemeClr val="tx1"/>
                </a:solidFill>
              </a:rPr>
              <a:t>외부 신호를 받아서 그에 대한 프로그램 처리를 정해진 시간 내에 완료</a:t>
            </a:r>
            <a:endParaRPr lang="en-US" altLang="ko-KR" sz="1600">
              <a:solidFill>
                <a:schemeClr val="tx1"/>
              </a:solidFill>
            </a:endParaRPr>
          </a:p>
          <a:p>
            <a:pPr lvl="1" eaLnBrk="1" hangingPunct="1"/>
            <a:r>
              <a:rPr lang="ko-KR" altLang="en-US" sz="1600">
                <a:solidFill>
                  <a:schemeClr val="tx1"/>
                </a:solidFill>
              </a:rPr>
              <a:t>이 요구조건을 만족시키기 위하여 일반적으로 각 응용에 맞게 특수 설계된 하드웨어와 소프트웨어를 결합한 형태를 가짐</a:t>
            </a:r>
            <a:endParaRPr lang="en-US" altLang="ko-KR" sz="1600">
              <a:solidFill>
                <a:schemeClr val="tx1"/>
              </a:solidFill>
            </a:endParaRPr>
          </a:p>
          <a:p>
            <a:pPr eaLnBrk="1" hangingPunct="1"/>
            <a:r>
              <a:rPr lang="en-US" altLang="ko-KR" sz="2000"/>
              <a:t>IoT(Internet of Things:</a:t>
            </a:r>
            <a:r>
              <a:rPr lang="ko-KR" altLang="en-US" sz="2000"/>
              <a:t>사물인터넷</a:t>
            </a:r>
            <a:r>
              <a:rPr lang="en-US" altLang="ko-KR" sz="2000"/>
              <a:t>), </a:t>
            </a:r>
            <a:r>
              <a:rPr lang="ko-KR" altLang="en-US" sz="2000"/>
              <a:t>지능형 로봇의 핵심 요소로도 사용되어 더욱 다양해지고 보급도 확대될 전망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1983"/>
    </mc:Choice>
    <mc:Fallback xmlns="">
      <p:transition spd="slow" advTm="161983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">
            <a:extLst>
              <a:ext uri="{FF2B5EF4-FFF2-40B4-BE49-F238E27FC236}">
                <a16:creationId xmlns:a16="http://schemas.microsoft.com/office/drawing/2014/main" id="{C6C08FBD-008D-4E78-B64E-57D3C827E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ko-KR" sz="2400">
                <a:solidFill>
                  <a:srgbClr val="0000FF"/>
                </a:solidFill>
              </a:rPr>
              <a:t>3) </a:t>
            </a:r>
            <a:r>
              <a:rPr lang="ko-KR" altLang="en-US" sz="2400">
                <a:solidFill>
                  <a:srgbClr val="0000FF"/>
                </a:solidFill>
              </a:rPr>
              <a:t>서버급 컴퓨터시스템</a:t>
            </a:r>
          </a:p>
        </p:txBody>
      </p:sp>
      <p:sp>
        <p:nvSpPr>
          <p:cNvPr id="43012" name="Rectangle 9">
            <a:extLst>
              <a:ext uri="{FF2B5EF4-FFF2-40B4-BE49-F238E27FC236}">
                <a16:creationId xmlns:a16="http://schemas.microsoft.com/office/drawing/2014/main" id="{48388FD0-7195-45FE-ADED-04337E3E6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dirty="0">
                <a:solidFill>
                  <a:srgbClr val="FF0000"/>
                </a:solidFill>
              </a:rPr>
              <a:t>워크스테이션</a:t>
            </a:r>
            <a:r>
              <a:rPr lang="en-US" altLang="ko-KR" dirty="0">
                <a:solidFill>
                  <a:srgbClr val="FF0000"/>
                </a:solidFill>
              </a:rPr>
              <a:t>(workstation)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고속 그래픽처리 및 시뮬레이션 등에 사용되는 </a:t>
            </a:r>
            <a:r>
              <a:rPr lang="en-US" altLang="ko-KR" dirty="0"/>
              <a:t> 64-</a:t>
            </a:r>
            <a:r>
              <a:rPr lang="ko-KR" altLang="en-US" dirty="0" err="1"/>
              <a:t>비트급</a:t>
            </a:r>
            <a:r>
              <a:rPr lang="ko-KR" altLang="en-US" dirty="0"/>
              <a:t> 고성능 컴퓨터 마이크로프로세서 사용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고속 그래픽 처리 하드웨어 포함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dirty="0"/>
              <a:t>주요 응용 </a:t>
            </a:r>
            <a:r>
              <a:rPr lang="en-US" altLang="ko-KR" dirty="0"/>
              <a:t>: 3</a:t>
            </a:r>
            <a:r>
              <a:rPr lang="ko-KR" altLang="en-US" dirty="0"/>
              <a:t>차원 동영상처리</a:t>
            </a:r>
            <a:r>
              <a:rPr lang="en-US" altLang="ko-KR" dirty="0"/>
              <a:t>, </a:t>
            </a:r>
            <a:r>
              <a:rPr lang="ko-KR" altLang="en-US" dirty="0"/>
              <a:t>시뮬레이션</a:t>
            </a:r>
            <a:r>
              <a:rPr lang="en-US" altLang="ko-KR" dirty="0"/>
              <a:t>, </a:t>
            </a:r>
            <a:r>
              <a:rPr lang="ko-KR" altLang="en-US" dirty="0"/>
              <a:t>컴퓨터 이용 설계</a:t>
            </a:r>
            <a:r>
              <a:rPr lang="en-US" altLang="ko-KR" dirty="0"/>
              <a:t>(CAD) </a:t>
            </a:r>
            <a:r>
              <a:rPr lang="ko-KR" altLang="en-US" dirty="0"/>
              <a:t>등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dirty="0"/>
              <a:t>OS : UNIX, LINUX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altLang="ko-KR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165"/>
    </mc:Choice>
    <mc:Fallback xmlns="">
      <p:transition spd="slow" advTm="202165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">
            <a:extLst>
              <a:ext uri="{FF2B5EF4-FFF2-40B4-BE49-F238E27FC236}">
                <a16:creationId xmlns:a16="http://schemas.microsoft.com/office/drawing/2014/main" id="{C6C08FBD-008D-4E78-B64E-57D3C827E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ko-KR" sz="2400">
                <a:solidFill>
                  <a:srgbClr val="0000FF"/>
                </a:solidFill>
              </a:rPr>
              <a:t>3) </a:t>
            </a:r>
            <a:r>
              <a:rPr lang="ko-KR" altLang="en-US" sz="2400">
                <a:solidFill>
                  <a:srgbClr val="0000FF"/>
                </a:solidFill>
              </a:rPr>
              <a:t>서버급 컴퓨터시스템</a:t>
            </a:r>
          </a:p>
        </p:txBody>
      </p:sp>
      <p:sp>
        <p:nvSpPr>
          <p:cNvPr id="43012" name="Rectangle 9">
            <a:extLst>
              <a:ext uri="{FF2B5EF4-FFF2-40B4-BE49-F238E27FC236}">
                <a16:creationId xmlns:a16="http://schemas.microsoft.com/office/drawing/2014/main" id="{48388FD0-7195-45FE-ADED-04337E3E6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ko-KR" altLang="en-US" sz="2000" dirty="0" err="1">
                <a:solidFill>
                  <a:srgbClr val="FF0000"/>
                </a:solidFill>
              </a:rPr>
              <a:t>슈퍼미니컴퓨터</a:t>
            </a:r>
            <a:r>
              <a:rPr lang="en-US" altLang="ko-KR" sz="2000" dirty="0">
                <a:solidFill>
                  <a:srgbClr val="FF0000"/>
                </a:solidFill>
              </a:rPr>
              <a:t>(Super-minicomputer)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sz="1800" dirty="0"/>
              <a:t>시스템 구조 </a:t>
            </a:r>
            <a:r>
              <a:rPr lang="en-US" altLang="ko-KR" sz="1800" dirty="0"/>
              <a:t>: </a:t>
            </a:r>
            <a:r>
              <a:rPr lang="ko-KR" altLang="en-US" sz="1800" dirty="0"/>
              <a:t>한 시스템 내에</a:t>
            </a:r>
            <a:r>
              <a:rPr lang="en-US" altLang="ko-KR" sz="1800" dirty="0"/>
              <a:t> 20</a:t>
            </a:r>
            <a:r>
              <a:rPr lang="ko-KR" altLang="en-US" sz="1800" dirty="0"/>
              <a:t>개 이상의 프로세서들을 포함하는 다중프로세서</a:t>
            </a:r>
            <a:r>
              <a:rPr lang="en-US" altLang="ko-KR" sz="1800" dirty="0"/>
              <a:t>(multiprocessor) </a:t>
            </a:r>
            <a:r>
              <a:rPr lang="ko-KR" altLang="en-US" sz="1800" dirty="0"/>
              <a:t>구조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sz="1800" dirty="0"/>
              <a:t>성능 </a:t>
            </a:r>
            <a:r>
              <a:rPr lang="en-US" altLang="ko-KR" sz="1800" dirty="0"/>
              <a:t>: </a:t>
            </a:r>
            <a:r>
              <a:rPr lang="ko-KR" altLang="en-US" sz="1800" dirty="0"/>
              <a:t>과거의 </a:t>
            </a:r>
            <a:r>
              <a:rPr lang="en-US" altLang="ko-KR" sz="1800" dirty="0"/>
              <a:t>VAX-11 </a:t>
            </a:r>
            <a:r>
              <a:rPr lang="ko-KR" altLang="en-US" sz="1800" dirty="0"/>
              <a:t>미니컴퓨터 성능의 수십 배 이상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altLang="ko-KR" sz="1800" dirty="0"/>
              <a:t>OS : UNIX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ko-KR" altLang="en-US" sz="1800" dirty="0"/>
              <a:t>중형 </a:t>
            </a:r>
            <a:r>
              <a:rPr lang="ko-KR" altLang="en-US" sz="1800" dirty="0" err="1"/>
              <a:t>서버급</a:t>
            </a:r>
            <a:r>
              <a:rPr lang="ko-KR" altLang="en-US" sz="1800" dirty="0"/>
              <a:t> 시스템들이 다운사이징</a:t>
            </a:r>
            <a:r>
              <a:rPr lang="en-US" altLang="ko-KR" sz="1800" dirty="0"/>
              <a:t>(downsizing)</a:t>
            </a:r>
            <a:r>
              <a:rPr lang="ko-KR" altLang="en-US" sz="1800" dirty="0"/>
              <a:t>화</a:t>
            </a:r>
            <a:r>
              <a:rPr lang="en-US" altLang="ko-KR" sz="1800" dirty="0"/>
              <a:t> </a:t>
            </a:r>
            <a:r>
              <a:rPr lang="ko-KR" altLang="en-US" sz="1800" dirty="0"/>
              <a:t>주도</a:t>
            </a:r>
            <a:endParaRPr lang="en-US" altLang="ko-KR" sz="1800" dirty="0"/>
          </a:p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ko-KR" altLang="en-US" sz="1800" dirty="0">
                <a:sym typeface="Wingdings" panose="05000000000000000000" pitchFamily="2" charset="2"/>
              </a:rPr>
              <a:t>         </a:t>
            </a:r>
            <a:r>
              <a:rPr lang="ko-KR" altLang="en-US" sz="1800" dirty="0"/>
              <a:t>최근 중형 </a:t>
            </a:r>
            <a:r>
              <a:rPr lang="ko-KR" altLang="en-US" sz="1800" dirty="0" err="1"/>
              <a:t>서버급</a:t>
            </a:r>
            <a:r>
              <a:rPr lang="ko-KR" altLang="en-US" sz="1800" dirty="0"/>
              <a:t> 시스템들의 성능과 저장 용량이 계속 상승하고</a:t>
            </a:r>
            <a:r>
              <a:rPr lang="en-US" altLang="ko-KR" sz="1800" dirty="0"/>
              <a:t>, </a:t>
            </a:r>
          </a:p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            </a:t>
            </a:r>
            <a:r>
              <a:rPr lang="ko-KR" altLang="en-US" sz="1800" dirty="0"/>
              <a:t>네트워크 </a:t>
            </a:r>
            <a:endParaRPr lang="en-US" altLang="ko-KR" sz="1800" dirty="0"/>
          </a:p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            </a:t>
            </a:r>
            <a:r>
              <a:rPr lang="ko-KR" altLang="en-US" sz="1800" dirty="0"/>
              <a:t>설비가 확충됨에 따라 하나의 대형 시스템을 사용하기보다는 </a:t>
            </a:r>
            <a:endParaRPr lang="en-US" altLang="ko-KR" sz="1800" dirty="0"/>
          </a:p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            </a:t>
            </a:r>
            <a:r>
              <a:rPr lang="ko-KR" altLang="en-US" sz="1800" dirty="0"/>
              <a:t>여러 개의 중형 </a:t>
            </a:r>
            <a:r>
              <a:rPr lang="ko-KR" altLang="en-US" sz="1800" dirty="0" err="1"/>
              <a:t>서버급</a:t>
            </a:r>
            <a:r>
              <a:rPr lang="ko-KR" altLang="en-US" sz="1800" dirty="0"/>
              <a:t> 컴퓨터시스템들을 네트워크에 접속하여 응용</a:t>
            </a:r>
            <a:endParaRPr lang="en-US" altLang="ko-KR" sz="1800" dirty="0"/>
          </a:p>
          <a:p>
            <a:pPr marL="457200" lvl="1" indent="0" eaLnBrk="1" hangingPunct="1">
              <a:lnSpc>
                <a:spcPct val="13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800" dirty="0"/>
              <a:t>           (</a:t>
            </a:r>
            <a:r>
              <a:rPr lang="ko-KR" altLang="en-US" sz="1800" dirty="0"/>
              <a:t>혹은 용도</a:t>
            </a:r>
            <a:r>
              <a:rPr lang="en-US" altLang="ko-KR" sz="1800" dirty="0"/>
              <a:t>)</a:t>
            </a:r>
            <a:r>
              <a:rPr lang="ko-KR" altLang="en-US" sz="1800" dirty="0"/>
              <a:t>별로 구분하여 사용하는 컴퓨팅 환경을 구축하는 경향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99071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165"/>
    </mc:Choice>
    <mc:Fallback xmlns="">
      <p:transition spd="slow" advTm="202165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6DA720F8-F1A6-4D96-AE0B-C24FB1400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8534400" cy="533400"/>
          </a:xfrm>
        </p:spPr>
        <p:txBody>
          <a:bodyPr/>
          <a:lstStyle/>
          <a:p>
            <a:pPr eaLnBrk="1" hangingPunct="1"/>
            <a:r>
              <a:rPr lang="ko-KR" altLang="en-US" u="sng">
                <a:solidFill>
                  <a:srgbClr val="FF0000"/>
                </a:solidFill>
              </a:rPr>
              <a:t>다중프로세서시스템의 구조</a:t>
            </a:r>
          </a:p>
        </p:txBody>
      </p:sp>
      <p:pic>
        <p:nvPicPr>
          <p:cNvPr id="17412" name="그림 1">
            <a:extLst>
              <a:ext uri="{FF2B5EF4-FFF2-40B4-BE49-F238E27FC236}">
                <a16:creationId xmlns:a16="http://schemas.microsoft.com/office/drawing/2014/main" id="{9D94E9A4-7925-43C9-B1A1-0FE63C120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52736"/>
            <a:ext cx="7416948" cy="4033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9">
            <a:extLst>
              <a:ext uri="{FF2B5EF4-FFF2-40B4-BE49-F238E27FC236}">
                <a16:creationId xmlns:a16="http://schemas.microsoft.com/office/drawing/2014/main" id="{956D0E8D-79A6-45F0-A48F-88FBBB63F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86818"/>
            <a:ext cx="8534400" cy="103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kumimoji="1" sz="24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371600" indent="-4572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o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752600" indent="-3810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209800" indent="-381000" algn="l" rtl="0" eaLnBrk="0" fontAlgn="base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6670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31242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5814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4038600" indent="-381000" algn="l" rtl="0" fontAlgn="base" latinLnBrk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ko-KR" altLang="en-US" sz="1600" kern="0"/>
              <a:t>일반적으로 사용되고 있는 다중프로세서 시스템의 구조는 하나의 시스템 버스에 다수의 프로세서들과 주기억장치 및 </a:t>
            </a:r>
            <a:r>
              <a:rPr lang="en-US" altLang="ko-KR" sz="1600" kern="0"/>
              <a:t>I/O </a:t>
            </a:r>
            <a:r>
              <a:rPr lang="ko-KR" altLang="en-US" sz="1600" kern="0"/>
              <a:t>장치들이 모두 접속되어 있음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123"/>
    </mc:Choice>
    <mc:Fallback xmlns="">
      <p:transition spd="slow" advTm="3512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6">
            <a:extLst>
              <a:ext uri="{FF2B5EF4-FFF2-40B4-BE49-F238E27FC236}">
                <a16:creationId xmlns:a16="http://schemas.microsoft.com/office/drawing/2014/main" id="{D7EC799C-69CF-45C2-84B1-9F451F16F8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 sz="2400">
                <a:solidFill>
                  <a:srgbClr val="0000FF"/>
                </a:solidFill>
              </a:rPr>
              <a:t>4) </a:t>
            </a:r>
            <a:r>
              <a:rPr lang="ko-KR" altLang="en-US" sz="2400">
                <a:solidFill>
                  <a:srgbClr val="0000FF"/>
                </a:solidFill>
              </a:rPr>
              <a:t>메인프레임 컴퓨터</a:t>
            </a:r>
            <a:r>
              <a:rPr lang="en-US" altLang="ko-KR" sz="2400">
                <a:solidFill>
                  <a:srgbClr val="0000FF"/>
                </a:solidFill>
              </a:rPr>
              <a:t>(mainframe computer)</a:t>
            </a:r>
          </a:p>
        </p:txBody>
      </p:sp>
      <p:sp>
        <p:nvSpPr>
          <p:cNvPr id="18436" name="Rectangle 7">
            <a:extLst>
              <a:ext uri="{FF2B5EF4-FFF2-40B4-BE49-F238E27FC236}">
                <a16:creationId xmlns:a16="http://schemas.microsoft.com/office/drawing/2014/main" id="{EB8CC861-210D-4273-9D01-99DAAC3C53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68413"/>
            <a:ext cx="8534400" cy="5208587"/>
          </a:xfrm>
        </p:spPr>
        <p:txBody>
          <a:bodyPr/>
          <a:lstStyle/>
          <a:p>
            <a:pPr eaLnBrk="1" hangingPunct="1"/>
            <a:r>
              <a:rPr lang="ko-KR" altLang="en-US" sz="2200"/>
              <a:t>중앙집중식 컴퓨팅을 위한 대형 컴퓨터 </a:t>
            </a:r>
            <a:endParaRPr lang="en-US" altLang="ko-KR" sz="2200"/>
          </a:p>
          <a:p>
            <a:pPr eaLnBrk="1" hangingPunct="1"/>
            <a:r>
              <a:rPr lang="en-US" altLang="ko-KR" sz="2200"/>
              <a:t>IBM 360 </a:t>
            </a:r>
            <a:r>
              <a:rPr lang="ko-KR" altLang="en-US" sz="2200"/>
              <a:t>및 </a:t>
            </a:r>
            <a:r>
              <a:rPr lang="en-US" altLang="ko-KR" sz="2200"/>
              <a:t>370 </a:t>
            </a:r>
            <a:r>
              <a:rPr lang="ko-KR" altLang="en-US" sz="2200"/>
              <a:t>계열</a:t>
            </a:r>
            <a:r>
              <a:rPr lang="en-US" altLang="ko-KR" sz="2200"/>
              <a:t>, 3081, 3090 </a:t>
            </a:r>
            <a:r>
              <a:rPr lang="ko-KR" altLang="en-US" sz="2200"/>
              <a:t>등으로부터 계속 발전되어 오고 있음</a:t>
            </a:r>
            <a:endParaRPr lang="en-US" altLang="ko-KR" sz="2200"/>
          </a:p>
          <a:p>
            <a:pPr eaLnBrk="1" hangingPunct="1"/>
            <a:r>
              <a:rPr lang="ko-KR" altLang="en-US" sz="2200"/>
              <a:t>대용량 저장장치 보유</a:t>
            </a:r>
          </a:p>
          <a:p>
            <a:pPr eaLnBrk="1" hangingPunct="1"/>
            <a:r>
              <a:rPr lang="ko-KR" altLang="en-US" sz="2200"/>
              <a:t>다중 </a:t>
            </a:r>
            <a:r>
              <a:rPr lang="en-US" altLang="ko-KR" sz="2200"/>
              <a:t>I/O </a:t>
            </a:r>
            <a:r>
              <a:rPr lang="ko-KR" altLang="en-US" sz="2200"/>
              <a:t>채널을 이용한 고속 </a:t>
            </a:r>
            <a:r>
              <a:rPr lang="en-US" altLang="ko-KR" sz="2200"/>
              <a:t>I/O </a:t>
            </a:r>
            <a:r>
              <a:rPr lang="ko-KR" altLang="en-US" sz="2200"/>
              <a:t>처리 능력 보유</a:t>
            </a:r>
          </a:p>
          <a:p>
            <a:pPr eaLnBrk="1" hangingPunct="1"/>
            <a:r>
              <a:rPr lang="ko-KR" altLang="en-US" sz="2200"/>
              <a:t>대규모 데이터베이스 저장 및 관리용으로 사용</a:t>
            </a:r>
            <a:endParaRPr lang="en-US" altLang="ko-KR" sz="2200"/>
          </a:p>
          <a:p>
            <a:pPr eaLnBrk="1" hangingPunct="1"/>
            <a:r>
              <a:rPr lang="ko-KR" altLang="en-US" sz="2200"/>
              <a:t>정부기관</a:t>
            </a:r>
            <a:r>
              <a:rPr lang="en-US" altLang="ko-KR" sz="2200"/>
              <a:t>, </a:t>
            </a:r>
            <a:r>
              <a:rPr lang="ko-KR" altLang="en-US" sz="2200"/>
              <a:t>은행</a:t>
            </a:r>
            <a:r>
              <a:rPr lang="en-US" altLang="ko-KR" sz="2200"/>
              <a:t>, </a:t>
            </a:r>
            <a:r>
              <a:rPr lang="ko-KR" altLang="en-US" sz="2200"/>
              <a:t>대형 인터넷포탈사이트 등에서 대규모 데이터베이스</a:t>
            </a:r>
            <a:r>
              <a:rPr lang="en-US" altLang="ko-KR" sz="2200"/>
              <a:t>(</a:t>
            </a:r>
            <a:r>
              <a:rPr lang="ko-KR" altLang="en-US" sz="2200"/>
              <a:t>빅데이터</a:t>
            </a:r>
            <a:r>
              <a:rPr lang="en-US" altLang="ko-KR" sz="2200"/>
              <a:t>) </a:t>
            </a:r>
            <a:r>
              <a:rPr lang="ko-KR" altLang="en-US" sz="2200"/>
              <a:t>저장 및 관리용으로 사용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517"/>
    </mc:Choice>
    <mc:Fallback xmlns="">
      <p:transition spd="slow" advTm="55517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30">
            <a:extLst>
              <a:ext uri="{FF2B5EF4-FFF2-40B4-BE49-F238E27FC236}">
                <a16:creationId xmlns:a16="http://schemas.microsoft.com/office/drawing/2014/main" id="{821070C6-DF93-49E4-85FB-932125E0E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31304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 sz="2400">
                <a:solidFill>
                  <a:srgbClr val="0000FF"/>
                </a:solidFill>
              </a:rPr>
              <a:t>5) </a:t>
            </a:r>
            <a:r>
              <a:rPr lang="ko-KR" altLang="en-US" sz="2400">
                <a:solidFill>
                  <a:srgbClr val="0000FF"/>
                </a:solidFill>
              </a:rPr>
              <a:t>슈퍼컴퓨터</a:t>
            </a:r>
            <a:r>
              <a:rPr lang="en-US" altLang="ko-KR" sz="2400">
                <a:solidFill>
                  <a:srgbClr val="0000FF"/>
                </a:solidFill>
              </a:rPr>
              <a:t>(supercomputer)</a:t>
            </a:r>
          </a:p>
        </p:txBody>
      </p:sp>
      <p:sp>
        <p:nvSpPr>
          <p:cNvPr id="46084" name="Rectangle 1031">
            <a:extLst>
              <a:ext uri="{FF2B5EF4-FFF2-40B4-BE49-F238E27FC236}">
                <a16:creationId xmlns:a16="http://schemas.microsoft.com/office/drawing/2014/main" id="{2CF203B2-86B6-40C8-8A34-8A8B6F484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801" y="836712"/>
            <a:ext cx="8846687" cy="5789984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ko-KR" altLang="en-US" sz="1600" dirty="0"/>
              <a:t>현존하는 컴퓨터들 중에서 처리 속도와 기억장치 용량이 다른 컴퓨터들에 비하여 상대적으로 월등한 컴퓨터 시스템들</a:t>
            </a:r>
            <a:endParaRPr lang="en-US" altLang="ko-KR" sz="1600" dirty="0"/>
          </a:p>
          <a:p>
            <a:pPr marL="457200" lvl="1" indent="0" eaLnBrk="1" hangingPunct="1">
              <a:lnSpc>
                <a:spcPct val="140000"/>
              </a:lnSpc>
              <a:buNone/>
              <a:defRPr/>
            </a:pPr>
            <a:r>
              <a:rPr lang="en-US" altLang="ko-KR" sz="1200" dirty="0"/>
              <a:t>    </a:t>
            </a:r>
            <a:r>
              <a:rPr lang="en-US" altLang="ko-KR" sz="1400" dirty="0"/>
              <a:t>        </a:t>
            </a:r>
            <a:endParaRPr lang="ko-KR" altLang="en-US" sz="1100" dirty="0">
              <a:solidFill>
                <a:srgbClr val="0000FF"/>
              </a:solidFill>
            </a:endParaRPr>
          </a:p>
          <a:p>
            <a:pPr eaLnBrk="1" hangingPunct="1">
              <a:lnSpc>
                <a:spcPct val="140000"/>
              </a:lnSpc>
              <a:defRPr/>
            </a:pPr>
            <a:r>
              <a:rPr lang="ko-KR" altLang="en-US" sz="1600" dirty="0"/>
              <a:t>주요 응용 분야들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altLang="ko-KR" sz="1400" dirty="0"/>
              <a:t>VLSI </a:t>
            </a:r>
            <a:r>
              <a:rPr lang="ko-KR" altLang="en-US" sz="1400" dirty="0"/>
              <a:t>회로 설계</a:t>
            </a:r>
            <a:r>
              <a:rPr lang="en-US" altLang="ko-KR" sz="1400" dirty="0"/>
              <a:t>, </a:t>
            </a:r>
            <a:r>
              <a:rPr lang="ko-KR" altLang="en-US" sz="1400" dirty="0"/>
              <a:t>항공우주공학</a:t>
            </a:r>
            <a:r>
              <a:rPr lang="en-US" altLang="ko-KR" sz="1400" dirty="0"/>
              <a:t>, </a:t>
            </a:r>
            <a:r>
              <a:rPr lang="ko-KR" altLang="en-US" sz="1400" dirty="0"/>
              <a:t>천문학</a:t>
            </a:r>
            <a:r>
              <a:rPr lang="en-US" altLang="ko-KR" sz="1400" dirty="0"/>
              <a:t>(</a:t>
            </a:r>
            <a:r>
              <a:rPr lang="ko-KR" altLang="en-US" sz="1400" dirty="0"/>
              <a:t>일기 예보</a:t>
            </a:r>
            <a:r>
              <a:rPr lang="en-US" altLang="ko-KR" sz="1400" dirty="0"/>
              <a:t>), </a:t>
            </a:r>
            <a:r>
              <a:rPr lang="ko-KR" altLang="en-US" sz="1400" dirty="0"/>
              <a:t>구조 공학</a:t>
            </a:r>
            <a:r>
              <a:rPr lang="en-US" altLang="ko-KR" sz="1400" dirty="0"/>
              <a:t>, </a:t>
            </a:r>
            <a:r>
              <a:rPr lang="ko-KR" altLang="en-US" sz="1400" dirty="0"/>
              <a:t>유전 탐사</a:t>
            </a:r>
            <a:r>
              <a:rPr lang="en-US" altLang="ko-KR" sz="1400" dirty="0"/>
              <a:t>, </a:t>
            </a:r>
            <a:r>
              <a:rPr lang="ko-KR" altLang="en-US" sz="1400" dirty="0"/>
              <a:t>핵공학</a:t>
            </a:r>
            <a:r>
              <a:rPr lang="en-US" altLang="ko-KR" sz="1400" dirty="0"/>
              <a:t>, </a:t>
            </a:r>
            <a:r>
              <a:rPr lang="ko-KR" altLang="en-US" sz="1400" dirty="0"/>
              <a:t>인공지능</a:t>
            </a:r>
            <a:r>
              <a:rPr lang="en-US" altLang="ko-KR" sz="1400" dirty="0"/>
              <a:t>, </a:t>
            </a:r>
            <a:r>
              <a:rPr lang="ko-KR" altLang="en-US" sz="1400" dirty="0"/>
              <a:t>입체 영상처리 등과 같은 대규모 과학 계산 및 시뮬레이션</a:t>
            </a:r>
            <a:br>
              <a:rPr lang="en-US" altLang="ko-KR" sz="1400" dirty="0"/>
            </a:br>
            <a:endParaRPr lang="en-US" altLang="ko-KR" sz="1400" dirty="0"/>
          </a:p>
          <a:p>
            <a:pPr eaLnBrk="1" hangingPunct="1">
              <a:lnSpc>
                <a:spcPct val="140000"/>
              </a:lnSpc>
              <a:defRPr/>
            </a:pPr>
            <a:r>
              <a:rPr lang="ko-KR" altLang="en-US" sz="1600" dirty="0"/>
              <a:t>분류 기준</a:t>
            </a:r>
            <a:r>
              <a:rPr lang="en-US" altLang="ko-KR" sz="1600" dirty="0"/>
              <a:t>: </a:t>
            </a:r>
            <a:r>
              <a:rPr lang="ko-KR" altLang="en-US" sz="1600" dirty="0"/>
              <a:t>계속적으로 상승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ko-KR" altLang="en-US" sz="1400" dirty="0"/>
              <a:t>최초의 슈퍼컴퓨터인 </a:t>
            </a:r>
            <a:r>
              <a:rPr lang="en-US" altLang="ko-KR" sz="1400" dirty="0"/>
              <a:t>CRAY-1</a:t>
            </a:r>
            <a:r>
              <a:rPr lang="ko-KR" altLang="en-US" sz="1400" dirty="0"/>
              <a:t>의 속도는 </a:t>
            </a:r>
            <a:r>
              <a:rPr lang="en-US" altLang="ko-KR" sz="1400" dirty="0"/>
              <a:t>100 MFLOPS</a:t>
            </a:r>
          </a:p>
          <a:p>
            <a:pPr lvl="1" eaLnBrk="1" hangingPunct="1">
              <a:lnSpc>
                <a:spcPct val="140000"/>
              </a:lnSpc>
              <a:defRPr/>
            </a:pPr>
            <a:endParaRPr lang="en-US" altLang="ko-KR" sz="1400" dirty="0"/>
          </a:p>
          <a:p>
            <a:pPr marL="457200" lvl="1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* FLOPS(Floating-Point Operations Per Second)</a:t>
            </a:r>
          </a:p>
          <a:p>
            <a:pPr marL="457200" lvl="1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초당 부동소수점 연산을 처리하는 속도의 단위</a:t>
            </a:r>
            <a:br>
              <a:rPr lang="en-US" altLang="ko-KR" sz="1400" dirty="0"/>
            </a:br>
            <a:r>
              <a:rPr lang="en-US" altLang="ko-KR" sz="1400" dirty="0"/>
              <a:t>* </a:t>
            </a:r>
            <a:r>
              <a:rPr lang="ko-KR" altLang="en-US" sz="1400" dirty="0"/>
              <a:t>단위 접두사</a:t>
            </a:r>
            <a:endParaRPr lang="en-US" altLang="ko-KR" sz="1400" dirty="0"/>
          </a:p>
          <a:p>
            <a:pPr marL="457200" lvl="1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kilo(2</a:t>
            </a:r>
            <a:r>
              <a:rPr lang="en-US" altLang="ko-KR" sz="1400" baseline="30000" dirty="0"/>
              <a:t>10  </a:t>
            </a:r>
            <a:r>
              <a:rPr lang="en-US" altLang="ko-KR" sz="1400" dirty="0"/>
              <a:t>=1,024)          10</a:t>
            </a:r>
            <a:r>
              <a:rPr lang="en-US" altLang="ko-KR" sz="1400" baseline="30000" dirty="0"/>
              <a:t>3  </a:t>
            </a:r>
            <a:r>
              <a:rPr lang="en-US" altLang="ko-KR" sz="1400" dirty="0"/>
              <a:t>=1,000</a:t>
            </a:r>
          </a:p>
          <a:p>
            <a:pPr marL="457200" lvl="1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Mega(2</a:t>
            </a:r>
            <a:r>
              <a:rPr lang="en-US" altLang="ko-KR" sz="1400" baseline="30000" dirty="0"/>
              <a:t>20 </a:t>
            </a:r>
            <a:r>
              <a:rPr lang="en-US" altLang="ko-KR" sz="1400" dirty="0"/>
              <a:t>=1,048,576)        10</a:t>
            </a:r>
            <a:r>
              <a:rPr lang="en-US" altLang="ko-KR" sz="1400" baseline="30000" dirty="0"/>
              <a:t>6  </a:t>
            </a:r>
            <a:r>
              <a:rPr lang="en-US" altLang="ko-KR" sz="1400" dirty="0"/>
              <a:t>=1,000,000 </a:t>
            </a:r>
            <a:r>
              <a:rPr lang="ko-KR" altLang="en-US" sz="1400" dirty="0"/>
              <a:t>백만</a:t>
            </a:r>
            <a:endParaRPr lang="en-US" altLang="ko-KR" sz="1400" dirty="0"/>
          </a:p>
          <a:p>
            <a:pPr marL="457200" lvl="1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Giga(2</a:t>
            </a:r>
            <a:r>
              <a:rPr lang="en-US" altLang="ko-KR" sz="1400" baseline="30000" dirty="0"/>
              <a:t>30 </a:t>
            </a:r>
            <a:r>
              <a:rPr lang="en-US" altLang="ko-KR" sz="1400" dirty="0"/>
              <a:t>≒ 10</a:t>
            </a:r>
            <a:r>
              <a:rPr lang="en-US" altLang="ko-KR" sz="1400" baseline="30000" dirty="0"/>
              <a:t>9 </a:t>
            </a:r>
            <a:r>
              <a:rPr lang="en-US" altLang="ko-KR" sz="1400" dirty="0"/>
              <a:t>,</a:t>
            </a:r>
            <a:r>
              <a:rPr lang="ko-KR" altLang="en-US" sz="1400" dirty="0"/>
              <a:t>십억</a:t>
            </a:r>
            <a:r>
              <a:rPr lang="en-US" altLang="ko-KR" sz="1400" dirty="0"/>
              <a:t>)   Tera(2</a:t>
            </a:r>
            <a:r>
              <a:rPr lang="en-US" altLang="ko-KR" sz="1400" baseline="30000" dirty="0"/>
              <a:t>40 </a:t>
            </a:r>
            <a:r>
              <a:rPr lang="en-US" altLang="ko-KR" sz="1400" dirty="0"/>
              <a:t>≒ 10</a:t>
            </a:r>
            <a:r>
              <a:rPr lang="en-US" altLang="ko-KR" sz="1400" baseline="30000" dirty="0"/>
              <a:t>12 </a:t>
            </a:r>
            <a:r>
              <a:rPr lang="en-US" altLang="ko-KR" sz="1400" dirty="0"/>
              <a:t>,</a:t>
            </a:r>
            <a:r>
              <a:rPr lang="ko-KR" altLang="en-US" sz="1400" dirty="0"/>
              <a:t>일조</a:t>
            </a:r>
            <a:r>
              <a:rPr lang="en-US" altLang="ko-KR" sz="1400" dirty="0"/>
              <a:t>)   Peta(2</a:t>
            </a:r>
            <a:r>
              <a:rPr lang="en-US" altLang="ko-KR" sz="1400" baseline="30000" dirty="0"/>
              <a:t>50 </a:t>
            </a:r>
            <a:r>
              <a:rPr lang="en-US" altLang="ko-KR" sz="1400" dirty="0"/>
              <a:t>≒ 10</a:t>
            </a:r>
            <a:r>
              <a:rPr lang="en-US" altLang="ko-KR" sz="1400" baseline="30000" dirty="0"/>
              <a:t>15 </a:t>
            </a:r>
            <a:r>
              <a:rPr lang="en-US" altLang="ko-KR" sz="1400" dirty="0"/>
              <a:t>,</a:t>
            </a:r>
            <a:r>
              <a:rPr lang="ko-KR" altLang="en-US" sz="1400" dirty="0"/>
              <a:t>천조</a:t>
            </a:r>
            <a:r>
              <a:rPr lang="en-US" altLang="ko-KR" sz="1400" dirty="0"/>
              <a:t>)   </a:t>
            </a:r>
            <a:r>
              <a:rPr lang="en-US" altLang="ko-KR" sz="1400" dirty="0" err="1"/>
              <a:t>Exa</a:t>
            </a:r>
            <a:r>
              <a:rPr lang="en-US" altLang="ko-KR" sz="1400" dirty="0"/>
              <a:t>(2</a:t>
            </a:r>
            <a:r>
              <a:rPr lang="en-US" altLang="ko-KR" sz="1400" baseline="30000" dirty="0"/>
              <a:t>60 </a:t>
            </a:r>
            <a:r>
              <a:rPr lang="en-US" altLang="ko-KR" sz="1400" dirty="0"/>
              <a:t>≒ 10</a:t>
            </a:r>
            <a:r>
              <a:rPr lang="en-US" altLang="ko-KR" sz="1400" baseline="30000" dirty="0"/>
              <a:t>18 </a:t>
            </a:r>
            <a:r>
              <a:rPr lang="en-US" altLang="ko-KR" sz="1400" dirty="0"/>
              <a:t>,</a:t>
            </a:r>
            <a:r>
              <a:rPr lang="ko-KR" altLang="en-US" sz="1400" dirty="0"/>
              <a:t>백경</a:t>
            </a:r>
            <a:r>
              <a:rPr lang="en-US" altLang="ko-KR" sz="1400" dirty="0"/>
              <a:t>)</a:t>
            </a:r>
          </a:p>
          <a:p>
            <a:pPr marL="457200" lvl="1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endParaRPr lang="en-US" altLang="ko-KR" sz="1200" dirty="0"/>
          </a:p>
          <a:p>
            <a:pPr marL="457200" lvl="1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endParaRPr lang="en-US" altLang="ko-KR" sz="1200" dirty="0"/>
          </a:p>
          <a:p>
            <a:pPr lvl="1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endParaRPr lang="ko-KR" altLang="en-US" sz="1400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2D4791F-7D02-4793-83AD-28DE44DA456C}"/>
              </a:ext>
            </a:extLst>
          </p:cNvPr>
          <p:cNvSpPr/>
          <p:nvPr/>
        </p:nvSpPr>
        <p:spPr bwMode="auto">
          <a:xfrm>
            <a:off x="2267744" y="5405032"/>
            <a:ext cx="288032" cy="144016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2400" i="0" u="none" strike="noStrike" normalizeH="0" baseline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itchFamily="66" charset="0"/>
              <a:ea typeface="서울도시" pitchFamily="18" charset="-127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0C8F6D-CE95-4121-B926-E8C65E54DABA}"/>
              </a:ext>
            </a:extLst>
          </p:cNvPr>
          <p:cNvSpPr/>
          <p:nvPr/>
        </p:nvSpPr>
        <p:spPr bwMode="auto">
          <a:xfrm>
            <a:off x="2699792" y="5778164"/>
            <a:ext cx="288032" cy="130924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1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2400" i="0" u="none" strike="noStrike" normalizeH="0" baseline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itchFamily="66" charset="0"/>
              <a:ea typeface="서울도시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121"/>
    </mc:Choice>
    <mc:Fallback xmlns="">
      <p:transition spd="slow" advTm="52312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30">
            <a:extLst>
              <a:ext uri="{FF2B5EF4-FFF2-40B4-BE49-F238E27FC236}">
                <a16:creationId xmlns:a16="http://schemas.microsoft.com/office/drawing/2014/main" id="{821070C6-DF93-49E4-85FB-932125E0E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31304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 sz="2400">
                <a:solidFill>
                  <a:srgbClr val="0000FF"/>
                </a:solidFill>
              </a:rPr>
              <a:t>5) </a:t>
            </a:r>
            <a:r>
              <a:rPr lang="ko-KR" altLang="en-US" sz="2400">
                <a:solidFill>
                  <a:srgbClr val="0000FF"/>
                </a:solidFill>
              </a:rPr>
              <a:t>슈퍼컴퓨터</a:t>
            </a:r>
            <a:r>
              <a:rPr lang="en-US" altLang="ko-KR" sz="2400">
                <a:solidFill>
                  <a:srgbClr val="0000FF"/>
                </a:solidFill>
              </a:rPr>
              <a:t>(supercomputer)</a:t>
            </a:r>
          </a:p>
        </p:txBody>
      </p:sp>
      <p:sp>
        <p:nvSpPr>
          <p:cNvPr id="46084" name="Rectangle 1031">
            <a:extLst>
              <a:ext uri="{FF2B5EF4-FFF2-40B4-BE49-F238E27FC236}">
                <a16:creationId xmlns:a16="http://schemas.microsoft.com/office/drawing/2014/main" id="{2CF203B2-86B6-40C8-8A34-8A8B6F484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801" y="764704"/>
            <a:ext cx="8918695" cy="586199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ko-KR" altLang="en-US" sz="1600" dirty="0"/>
              <a:t>분류 기준</a:t>
            </a:r>
            <a:r>
              <a:rPr lang="en-US" altLang="ko-KR" sz="1600" dirty="0"/>
              <a:t>: </a:t>
            </a:r>
            <a:r>
              <a:rPr lang="ko-KR" altLang="en-US" sz="1600" dirty="0"/>
              <a:t>계속적으로 상승</a:t>
            </a:r>
          </a:p>
          <a:p>
            <a:pPr marL="7620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▪ </a:t>
            </a:r>
            <a:r>
              <a:rPr lang="ko-KR" altLang="en-US" sz="1400" dirty="0"/>
              <a:t>최초의 슈퍼컴퓨터인 </a:t>
            </a:r>
            <a:r>
              <a:rPr lang="en-US" altLang="ko-KR" sz="1400" dirty="0"/>
              <a:t>CRAY-1</a:t>
            </a:r>
            <a:r>
              <a:rPr lang="ko-KR" altLang="en-US" sz="1400" dirty="0"/>
              <a:t>의 속도는 </a:t>
            </a:r>
            <a:r>
              <a:rPr lang="en-US" altLang="ko-KR" sz="1400" dirty="0"/>
              <a:t>100 MFLOPS</a:t>
            </a:r>
          </a:p>
          <a:p>
            <a:pPr marL="7620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- </a:t>
            </a:r>
            <a:r>
              <a:rPr lang="ko-KR" altLang="en-US" sz="1400" dirty="0"/>
              <a:t>최근의 슈퍼컴퓨터들의 속도는 수백</a:t>
            </a:r>
            <a:r>
              <a:rPr lang="en-US" altLang="ko-KR" sz="1400" dirty="0"/>
              <a:t>PFLOPS</a:t>
            </a:r>
            <a:r>
              <a:rPr lang="ko-KR" altLang="en-US" sz="1400" dirty="0"/>
              <a:t>급 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수십억 배 향상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▪  </a:t>
            </a:r>
            <a:r>
              <a:rPr lang="ko-KR" altLang="en-US" sz="1400" dirty="0"/>
              <a:t>매년 </a:t>
            </a:r>
            <a:r>
              <a:rPr lang="en-US" altLang="ko-KR" sz="1400" dirty="0"/>
              <a:t>6</a:t>
            </a:r>
            <a:r>
              <a:rPr lang="ko-KR" altLang="en-US" sz="1400" dirty="0"/>
              <a:t>월</a:t>
            </a:r>
            <a:r>
              <a:rPr lang="en-US" altLang="ko-KR" sz="1400" dirty="0"/>
              <a:t>, 11</a:t>
            </a:r>
            <a:r>
              <a:rPr lang="ko-KR" altLang="en-US" sz="1400" dirty="0"/>
              <a:t>월 슈퍼컴퓨팅 컨퍼런스에서 세계 슈퍼 컴퓨터 </a:t>
            </a:r>
            <a:r>
              <a:rPr lang="en-US" altLang="ko-KR" sz="1400" dirty="0"/>
              <a:t>Top500 </a:t>
            </a:r>
            <a:r>
              <a:rPr lang="ko-KR" altLang="en-US" sz="1400" dirty="0"/>
              <a:t>순위 발표</a:t>
            </a:r>
            <a:endParaRPr lang="en-US" altLang="ko-KR" sz="1400" dirty="0"/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- 2023</a:t>
            </a:r>
            <a:r>
              <a:rPr lang="ko-KR" altLang="en-US" sz="1400" dirty="0"/>
              <a:t>년 </a:t>
            </a:r>
            <a:r>
              <a:rPr lang="en-US" altLang="ko-KR" sz="1400" dirty="0"/>
              <a:t>6</a:t>
            </a:r>
            <a:r>
              <a:rPr lang="ko-KR" altLang="en-US" sz="1400" dirty="0"/>
              <a:t>월 발표 결과</a:t>
            </a:r>
            <a:endParaRPr lang="en-US" altLang="ko-KR" sz="1400" dirty="0"/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1</a:t>
            </a:r>
            <a:r>
              <a:rPr lang="ko-KR" altLang="en-US" sz="1400" dirty="0"/>
              <a:t>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프론티어</a:t>
            </a:r>
            <a:r>
              <a:rPr lang="en-US" altLang="ko-KR" sz="1400" dirty="0"/>
              <a:t>(Frontier) – </a:t>
            </a:r>
            <a:r>
              <a:rPr lang="ko-KR" altLang="en-US" sz="1400" dirty="0"/>
              <a:t>미국 </a:t>
            </a:r>
            <a:r>
              <a:rPr lang="ko-KR" altLang="en-US" sz="1400" dirty="0" err="1"/>
              <a:t>오크리지</a:t>
            </a:r>
            <a:r>
              <a:rPr lang="ko-KR" altLang="en-US" sz="1400" dirty="0"/>
              <a:t> 국립연구소</a:t>
            </a:r>
            <a:r>
              <a:rPr lang="en-US" altLang="ko-KR" sz="1400" dirty="0"/>
              <a:t>(ORNL, Oak Ridge National Lab)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                                    </a:t>
            </a:r>
            <a:r>
              <a:rPr lang="ko-KR" altLang="en-US" sz="1400" dirty="0"/>
              <a:t>제조사 </a:t>
            </a:r>
            <a:r>
              <a:rPr lang="en-US" altLang="ko-KR" sz="1400" dirty="0"/>
              <a:t>HPE(Hewlett Packard Enterprise),  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                                    </a:t>
            </a:r>
            <a:r>
              <a:rPr lang="ko-KR" altLang="en-US" sz="1400" dirty="0"/>
              <a:t>성능 </a:t>
            </a:r>
            <a:r>
              <a:rPr lang="en-US" altLang="ko-KR" sz="1400" dirty="0"/>
              <a:t>1.194EFlpos (</a:t>
            </a:r>
            <a:r>
              <a:rPr lang="ko-KR" altLang="en-US" sz="1400" dirty="0"/>
              <a:t>초당</a:t>
            </a:r>
            <a:r>
              <a:rPr lang="en-US" altLang="ko-KR" sz="1400" dirty="0"/>
              <a:t> 119.4</a:t>
            </a:r>
            <a:r>
              <a:rPr lang="ko-KR" altLang="en-US" sz="1400" dirty="0" err="1"/>
              <a:t>경번</a:t>
            </a:r>
            <a:r>
              <a:rPr lang="ko-KR" altLang="en-US" sz="1400" dirty="0"/>
              <a:t> 부동소수점수 연산 가능</a:t>
            </a:r>
            <a:r>
              <a:rPr lang="en-US" altLang="ko-KR" sz="1400" dirty="0"/>
              <a:t>)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 2</a:t>
            </a:r>
            <a:r>
              <a:rPr lang="ko-KR" altLang="en-US" sz="1400" dirty="0"/>
              <a:t>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후가쿠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일본 이화학연구소</a:t>
            </a:r>
            <a:r>
              <a:rPr lang="en-US" altLang="ko-KR" sz="1400" dirty="0"/>
              <a:t>,</a:t>
            </a:r>
            <a:r>
              <a:rPr lang="ko-KR" altLang="en-US" sz="1400" dirty="0"/>
              <a:t> 제조사 </a:t>
            </a:r>
            <a:r>
              <a:rPr lang="en-US" altLang="ko-KR" sz="1400" dirty="0"/>
              <a:t>Fujitsu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ko-KR" altLang="en-US" sz="1400" dirty="0"/>
              <a:t>                                 성능 </a:t>
            </a:r>
            <a:r>
              <a:rPr lang="en-US" altLang="ko-KR" sz="1400" dirty="0"/>
              <a:t>442 PFLOPS (</a:t>
            </a:r>
            <a:r>
              <a:rPr lang="ko-KR" altLang="en-US" sz="1400" dirty="0"/>
              <a:t>초당</a:t>
            </a:r>
            <a:r>
              <a:rPr lang="en-US" altLang="ko-KR" sz="1400" dirty="0"/>
              <a:t> 44.2</a:t>
            </a:r>
            <a:r>
              <a:rPr lang="ko-KR" altLang="en-US" sz="1400" dirty="0" err="1"/>
              <a:t>경번</a:t>
            </a:r>
            <a:r>
              <a:rPr lang="ko-KR" altLang="en-US" sz="1400" dirty="0"/>
              <a:t> 부동소수점수 연산 가능</a:t>
            </a:r>
            <a:r>
              <a:rPr lang="en-US" altLang="ko-KR" sz="1400" dirty="0"/>
              <a:t>)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 3</a:t>
            </a:r>
            <a:r>
              <a:rPr lang="ko-KR" altLang="en-US" sz="1400" dirty="0"/>
              <a:t>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루미</a:t>
            </a:r>
            <a:r>
              <a:rPr lang="ko-KR" altLang="en-US" sz="1400" dirty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핀란드 유로</a:t>
            </a:r>
            <a:r>
              <a:rPr lang="en-US" altLang="ko-KR" sz="1400" dirty="0"/>
              <a:t>HPC </a:t>
            </a:r>
            <a:r>
              <a:rPr lang="ko-KR" altLang="en-US" sz="1400" dirty="0"/>
              <a:t>센터</a:t>
            </a:r>
            <a:r>
              <a:rPr lang="en-US" altLang="ko-KR" sz="1400" dirty="0"/>
              <a:t>, </a:t>
            </a:r>
            <a:r>
              <a:rPr lang="ko-KR" altLang="en-US" sz="1400" dirty="0"/>
              <a:t>제조사 </a:t>
            </a:r>
            <a:r>
              <a:rPr lang="en-US" altLang="ko-KR" sz="1400" dirty="0"/>
              <a:t>HPE(Hewlett Packard Enterprise)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ko-KR" altLang="en-US" sz="1400" dirty="0"/>
              <a:t>                              성능 </a:t>
            </a:r>
            <a:r>
              <a:rPr lang="en-US" altLang="ko-KR" sz="1400" dirty="0"/>
              <a:t>309 PFLOPS 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4</a:t>
            </a:r>
            <a:r>
              <a:rPr lang="ko-KR" altLang="en-US" sz="1400" dirty="0"/>
              <a:t>위 </a:t>
            </a:r>
            <a:r>
              <a:rPr lang="en-US" altLang="ko-KR" sz="1400" dirty="0"/>
              <a:t>: </a:t>
            </a:r>
            <a:r>
              <a:rPr lang="ko-KR" altLang="en-US" sz="1400" dirty="0"/>
              <a:t>레오나르도 </a:t>
            </a:r>
            <a:r>
              <a:rPr lang="en-US" altLang="ko-KR" sz="1400" dirty="0"/>
              <a:t>- </a:t>
            </a:r>
            <a:r>
              <a:rPr lang="ko-KR" altLang="en-US" sz="1400" dirty="0"/>
              <a:t>이탈리아 유로</a:t>
            </a:r>
            <a:r>
              <a:rPr lang="en-US" altLang="ko-KR" sz="1400" dirty="0"/>
              <a:t>HPC </a:t>
            </a:r>
            <a:r>
              <a:rPr lang="ko-KR" altLang="en-US" sz="1400" dirty="0"/>
              <a:t>센터</a:t>
            </a:r>
            <a:r>
              <a:rPr lang="en-US" altLang="ko-KR" sz="1400" dirty="0"/>
              <a:t>, </a:t>
            </a:r>
            <a:r>
              <a:rPr lang="ko-KR" altLang="en-US" sz="1400" dirty="0"/>
              <a:t>성능 </a:t>
            </a:r>
            <a:r>
              <a:rPr lang="en-US" altLang="ko-KR" sz="1400" dirty="0"/>
              <a:t>238.7 PFLOPS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5</a:t>
            </a:r>
            <a:r>
              <a:rPr lang="ko-KR" altLang="en-US" sz="1400" dirty="0"/>
              <a:t>위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서밋</a:t>
            </a:r>
            <a:r>
              <a:rPr lang="en-US" altLang="ko-KR" sz="1400" dirty="0"/>
              <a:t> – </a:t>
            </a:r>
            <a:r>
              <a:rPr lang="ko-KR" altLang="en-US" sz="1400" dirty="0"/>
              <a:t>미국 </a:t>
            </a:r>
            <a:r>
              <a:rPr lang="ko-KR" altLang="en-US" sz="1400" dirty="0" err="1"/>
              <a:t>오크리지</a:t>
            </a:r>
            <a:r>
              <a:rPr lang="ko-KR" altLang="en-US" sz="1400" dirty="0"/>
              <a:t> 국립연구소</a:t>
            </a:r>
            <a:r>
              <a:rPr lang="en-US" altLang="ko-KR" sz="1400" dirty="0"/>
              <a:t>, </a:t>
            </a:r>
            <a:r>
              <a:rPr lang="ko-KR" altLang="en-US" sz="1400" dirty="0"/>
              <a:t>성능 </a:t>
            </a:r>
            <a:r>
              <a:rPr lang="en-US" altLang="ko-KR" sz="1400" dirty="0"/>
              <a:t>148 PFLOPS</a:t>
            </a:r>
          </a:p>
          <a:p>
            <a:pPr lvl="1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699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121"/>
    </mc:Choice>
    <mc:Fallback xmlns="">
      <p:transition spd="slow" advTm="52312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1030">
            <a:extLst>
              <a:ext uri="{FF2B5EF4-FFF2-40B4-BE49-F238E27FC236}">
                <a16:creationId xmlns:a16="http://schemas.microsoft.com/office/drawing/2014/main" id="{821070C6-DF93-49E4-85FB-932125E0E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31304"/>
            <a:ext cx="8534400" cy="533400"/>
          </a:xfrm>
        </p:spPr>
        <p:txBody>
          <a:bodyPr/>
          <a:lstStyle/>
          <a:p>
            <a:pPr algn="l" eaLnBrk="1" hangingPunct="1"/>
            <a:r>
              <a:rPr lang="en-US" altLang="ko-KR" sz="2400">
                <a:solidFill>
                  <a:srgbClr val="0000FF"/>
                </a:solidFill>
              </a:rPr>
              <a:t>5) </a:t>
            </a:r>
            <a:r>
              <a:rPr lang="ko-KR" altLang="en-US" sz="2400">
                <a:solidFill>
                  <a:srgbClr val="0000FF"/>
                </a:solidFill>
              </a:rPr>
              <a:t>슈퍼컴퓨터</a:t>
            </a:r>
            <a:r>
              <a:rPr lang="en-US" altLang="ko-KR" sz="2400">
                <a:solidFill>
                  <a:srgbClr val="0000FF"/>
                </a:solidFill>
              </a:rPr>
              <a:t>(supercomputer)</a:t>
            </a:r>
          </a:p>
        </p:txBody>
      </p:sp>
      <p:sp>
        <p:nvSpPr>
          <p:cNvPr id="46084" name="Rectangle 1031">
            <a:extLst>
              <a:ext uri="{FF2B5EF4-FFF2-40B4-BE49-F238E27FC236}">
                <a16:creationId xmlns:a16="http://schemas.microsoft.com/office/drawing/2014/main" id="{2CF203B2-86B6-40C8-8A34-8A8B6F484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801" y="764704"/>
            <a:ext cx="8918695" cy="586199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endParaRPr lang="en-US" altLang="ko-KR" sz="1200" dirty="0"/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ko-KR" sz="1400" dirty="0"/>
              <a:t>- </a:t>
            </a:r>
            <a:r>
              <a:rPr lang="ko-KR" altLang="en-US" sz="1400" dirty="0"/>
              <a:t>우리나라 슈퍼컴퓨터</a:t>
            </a:r>
            <a:endParaRPr lang="en-US" altLang="ko-KR" sz="1400" dirty="0"/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            20</a:t>
            </a:r>
            <a:r>
              <a:rPr lang="ko-KR" altLang="en-US" sz="1400" dirty="0"/>
              <a:t>위 </a:t>
            </a:r>
            <a:r>
              <a:rPr lang="en-US" altLang="ko-KR" sz="1400" dirty="0"/>
              <a:t>– SSC-21(</a:t>
            </a:r>
            <a:r>
              <a:rPr lang="ko-KR" altLang="en-US" sz="1400" dirty="0"/>
              <a:t>삼성종합기술원</a:t>
            </a:r>
            <a:r>
              <a:rPr lang="en-US" altLang="ko-KR" sz="1400" dirty="0"/>
              <a:t>) / 25.2 PFLOPS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            37</a:t>
            </a:r>
            <a:r>
              <a:rPr lang="ko-KR" altLang="en-US" sz="1400" dirty="0"/>
              <a:t>위 </a:t>
            </a:r>
            <a:r>
              <a:rPr lang="en-US" altLang="ko-KR" sz="1400" dirty="0"/>
              <a:t>– </a:t>
            </a:r>
            <a:r>
              <a:rPr lang="ko-KR" altLang="en-US" sz="1400" dirty="0"/>
              <a:t>구루</a:t>
            </a:r>
            <a:r>
              <a:rPr lang="en-US" altLang="ko-KR" sz="1400" dirty="0"/>
              <a:t>(</a:t>
            </a:r>
            <a:r>
              <a:rPr lang="ko-KR" altLang="en-US" sz="1400" dirty="0"/>
              <a:t>기상청</a:t>
            </a:r>
            <a:r>
              <a:rPr lang="en-US" altLang="ko-KR" sz="1400" dirty="0"/>
              <a:t>), 38</a:t>
            </a:r>
            <a:r>
              <a:rPr lang="ko-KR" altLang="en-US" sz="1400" dirty="0"/>
              <a:t>위 </a:t>
            </a:r>
            <a:r>
              <a:rPr lang="en-US" altLang="ko-KR" sz="1400" dirty="0"/>
              <a:t>– </a:t>
            </a:r>
            <a:r>
              <a:rPr lang="ko-KR" altLang="en-US" sz="1400" dirty="0"/>
              <a:t>마루</a:t>
            </a:r>
            <a:r>
              <a:rPr lang="en-US" altLang="ko-KR" sz="1400" dirty="0"/>
              <a:t>(</a:t>
            </a:r>
            <a:r>
              <a:rPr lang="ko-KR" altLang="en-US" sz="1400" dirty="0"/>
              <a:t>기상청</a:t>
            </a:r>
            <a:r>
              <a:rPr lang="en-US" altLang="ko-KR" sz="1400" dirty="0"/>
              <a:t>)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            47</a:t>
            </a:r>
            <a:r>
              <a:rPr lang="ko-KR" altLang="en-US" sz="1400" dirty="0"/>
              <a:t>위 </a:t>
            </a:r>
            <a:r>
              <a:rPr lang="en-US" altLang="ko-KR" sz="1400" dirty="0"/>
              <a:t>– SKT </a:t>
            </a:r>
            <a:r>
              <a:rPr lang="ko-KR" altLang="en-US" sz="1400" dirty="0"/>
              <a:t>타이탄</a:t>
            </a:r>
            <a:endParaRPr lang="en-US" altLang="ko-KR" sz="1400" dirty="0"/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endParaRPr lang="en-US" altLang="ko-KR" sz="1400" dirty="0"/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- </a:t>
            </a:r>
            <a:r>
              <a:rPr lang="ko-KR" altLang="en-US" sz="1400" dirty="0"/>
              <a:t>국가별 </a:t>
            </a:r>
            <a:r>
              <a:rPr lang="en-US" altLang="ko-KR" sz="1400" dirty="0"/>
              <a:t>   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           Top 500 </a:t>
            </a:r>
            <a:r>
              <a:rPr lang="ko-KR" altLang="en-US" sz="1400" dirty="0"/>
              <a:t>순위 중 성능 면 점유율 </a:t>
            </a:r>
            <a:r>
              <a:rPr lang="en-US" altLang="ko-KR" sz="1400" dirty="0"/>
              <a:t>: </a:t>
            </a:r>
            <a:r>
              <a:rPr lang="ko-KR" altLang="en-US" sz="1400" dirty="0"/>
              <a:t>미국 </a:t>
            </a:r>
            <a:r>
              <a:rPr lang="en-US" altLang="ko-KR" sz="1400" dirty="0"/>
              <a:t>45.7%, </a:t>
            </a:r>
            <a:r>
              <a:rPr lang="ko-KR" altLang="en-US" sz="1400" dirty="0"/>
              <a:t>일본 </a:t>
            </a:r>
            <a:r>
              <a:rPr lang="en-US" altLang="ko-KR" sz="1400" dirty="0"/>
              <a:t>: 12.5%, </a:t>
            </a:r>
            <a:r>
              <a:rPr lang="ko-KR" altLang="en-US" sz="1400" dirty="0"/>
              <a:t>중국 </a:t>
            </a:r>
            <a:r>
              <a:rPr lang="en-US" altLang="ko-KR" sz="1400" dirty="0"/>
              <a:t>: 8.9%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                                  </a:t>
            </a:r>
            <a:r>
              <a:rPr lang="ko-KR" altLang="en-US" sz="1400" dirty="0"/>
              <a:t>수량 면 점유율 </a:t>
            </a:r>
            <a:r>
              <a:rPr lang="en-US" altLang="ko-KR" sz="1400" dirty="0"/>
              <a:t>: </a:t>
            </a:r>
            <a:r>
              <a:rPr lang="ko-KR" altLang="en-US" sz="1400" dirty="0"/>
              <a:t>미국 </a:t>
            </a:r>
            <a:r>
              <a:rPr lang="en-US" altLang="ko-KR" sz="1400" dirty="0"/>
              <a:t>150(30.0%), </a:t>
            </a:r>
            <a:r>
              <a:rPr lang="ko-KR" altLang="en-US" sz="1400" dirty="0"/>
              <a:t>중국 </a:t>
            </a:r>
            <a:r>
              <a:rPr lang="en-US" altLang="ko-KR" sz="1400" dirty="0"/>
              <a:t>134(26.8%), </a:t>
            </a:r>
            <a:r>
              <a:rPr lang="ko-KR" altLang="en-US" sz="1400" dirty="0"/>
              <a:t>유럽 </a:t>
            </a:r>
            <a:r>
              <a:rPr lang="en-US" altLang="ko-KR" sz="1400" dirty="0"/>
              <a:t>133</a:t>
            </a:r>
            <a:r>
              <a:rPr lang="ko-KR" altLang="en-US" sz="1400" dirty="0"/>
              <a:t>개</a:t>
            </a:r>
            <a:r>
              <a:rPr lang="en-US" altLang="ko-KR" sz="1400" dirty="0"/>
              <a:t>(26.6%)</a:t>
            </a:r>
          </a:p>
          <a:p>
            <a:pPr marL="0" indent="0" eaLnBrk="1" hangingPunct="1">
              <a:lnSpc>
                <a:spcPct val="140000"/>
              </a:lnSpc>
              <a:buNone/>
              <a:defRPr/>
            </a:pPr>
            <a:r>
              <a:rPr lang="en-US" altLang="ko-KR" sz="1400" dirty="0"/>
              <a:t>                        </a:t>
            </a:r>
            <a:r>
              <a:rPr lang="ko-KR" altLang="en-US" sz="1400" dirty="0"/>
              <a:t>우리나라의 국가별 보유대수 순위는 </a:t>
            </a:r>
            <a:r>
              <a:rPr lang="en-US" altLang="ko-KR" sz="1400" dirty="0"/>
              <a:t>9</a:t>
            </a:r>
            <a:r>
              <a:rPr lang="ko-KR" altLang="en-US" sz="1400" dirty="0"/>
              <a:t>위 </a:t>
            </a:r>
            <a:r>
              <a:rPr lang="en-US" altLang="ko-KR" sz="1400" dirty="0"/>
              <a:t>: </a:t>
            </a:r>
            <a:r>
              <a:rPr lang="ko-KR" altLang="en-US" sz="1400" dirty="0"/>
              <a:t>총 </a:t>
            </a:r>
            <a:r>
              <a:rPr lang="en-US" altLang="ko-KR" sz="1400" dirty="0"/>
              <a:t>8</a:t>
            </a:r>
            <a:r>
              <a:rPr lang="ko-KR" altLang="en-US" sz="1400" dirty="0"/>
              <a:t>대의 슈퍼컴퓨터 보유</a:t>
            </a:r>
            <a:endParaRPr lang="en-US" altLang="ko-KR" sz="1400" dirty="0"/>
          </a:p>
          <a:p>
            <a:pPr marL="457200" lvl="1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            * </a:t>
            </a:r>
            <a:r>
              <a:rPr lang="ko-KR" altLang="en-US" sz="1400" dirty="0"/>
              <a:t>인공지능과 빅데이터 분석 등에 필요한 컴퓨팅 자원의 요구가 커지면서 </a:t>
            </a:r>
            <a:endParaRPr lang="en-US" altLang="ko-KR" sz="1400" dirty="0"/>
          </a:p>
          <a:p>
            <a:pPr marL="457200" lvl="1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               </a:t>
            </a:r>
            <a:r>
              <a:rPr lang="ko-KR" altLang="en-US" sz="1400" dirty="0"/>
              <a:t>국내에서도 삼성</a:t>
            </a:r>
            <a:r>
              <a:rPr lang="en-US" altLang="ko-KR" sz="1400" dirty="0"/>
              <a:t>, SKT</a:t>
            </a:r>
            <a:r>
              <a:rPr lang="ko-KR" altLang="en-US" sz="1400" dirty="0"/>
              <a:t>와 같은 대기업에서 </a:t>
            </a:r>
            <a:endParaRPr lang="en-US" altLang="ko-KR" sz="1400" dirty="0"/>
          </a:p>
          <a:p>
            <a:pPr marL="457200" lvl="1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r>
              <a:rPr lang="en-US" altLang="ko-KR" sz="1400" dirty="0"/>
              <a:t>               </a:t>
            </a:r>
            <a:r>
              <a:rPr lang="ko-KR" altLang="en-US" sz="1400" dirty="0"/>
              <a:t>본격적으로 슈퍼컴퓨팅 인프라에 투자하기 시작</a:t>
            </a:r>
            <a:endParaRPr lang="en-US" altLang="ko-KR" sz="1400" dirty="0"/>
          </a:p>
          <a:p>
            <a:pPr marL="457200" lvl="1" indent="0" eaLnBrk="1" hangingPunct="1">
              <a:lnSpc>
                <a:spcPct val="140000"/>
              </a:lnSpc>
              <a:buFont typeface="Wingdings" panose="05000000000000000000" pitchFamily="2" charset="2"/>
              <a:buNone/>
              <a:defRPr/>
            </a:pPr>
            <a:endParaRPr lang="en-US" altLang="ko-KR" sz="1400" dirty="0"/>
          </a:p>
          <a:p>
            <a:pPr lvl="1" eaLnBrk="1" hangingPunct="1">
              <a:lnSpc>
                <a:spcPct val="140000"/>
              </a:lnSpc>
              <a:buFont typeface="Arial" panose="020B0604020202020204" pitchFamily="34" charset="0"/>
              <a:buChar char="•"/>
              <a:defRPr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9514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121"/>
    </mc:Choice>
    <mc:Fallback xmlns="">
      <p:transition spd="slow" advTm="52312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2060"/>
                </a:solidFill>
              </a:rPr>
              <a:t>Operating System ?</a:t>
            </a:r>
            <a:endParaRPr lang="ko-KR" altLang="en-US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4">
            <a:extLst>
              <a:ext uri="{FF2B5EF4-FFF2-40B4-BE49-F238E27FC236}">
                <a16:creationId xmlns:a16="http://schemas.microsoft.com/office/drawing/2014/main" id="{51DCCF0B-8C88-4E9E-ADA4-66EC3EE3B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533400"/>
          </a:xfrm>
        </p:spPr>
        <p:txBody>
          <a:bodyPr/>
          <a:lstStyle/>
          <a:p>
            <a:pPr eaLnBrk="1" hangingPunct="1"/>
            <a:r>
              <a:rPr lang="en-US" altLang="ko-KR" u="sng">
                <a:solidFill>
                  <a:srgbClr val="FF0000"/>
                </a:solidFill>
              </a:rPr>
              <a:t>Computer ?</a:t>
            </a:r>
            <a:endParaRPr lang="ko-KR" altLang="en-US" u="sng">
              <a:solidFill>
                <a:srgbClr val="FF0000"/>
              </a:solidFill>
            </a:endParaRPr>
          </a:p>
        </p:txBody>
      </p:sp>
      <p:pic>
        <p:nvPicPr>
          <p:cNvPr id="6" name="그래픽 5" descr="컴퓨터">
            <a:extLst>
              <a:ext uri="{FF2B5EF4-FFF2-40B4-BE49-F238E27FC236}">
                <a16:creationId xmlns:a16="http://schemas.microsoft.com/office/drawing/2014/main" id="{E50D2114-5EF2-4102-87D0-97B04C16C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1071563"/>
            <a:ext cx="2376488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래픽 7" descr="남자">
            <a:extLst>
              <a:ext uri="{FF2B5EF4-FFF2-40B4-BE49-F238E27FC236}">
                <a16:creationId xmlns:a16="http://schemas.microsoft.com/office/drawing/2014/main" id="{8A5249D8-16CB-4750-A4B9-E96556B0F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713" y="1223963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그래픽 11" descr="목록">
            <a:extLst>
              <a:ext uri="{FF2B5EF4-FFF2-40B4-BE49-F238E27FC236}">
                <a16:creationId xmlns:a16="http://schemas.microsoft.com/office/drawing/2014/main" id="{88C300FB-48D7-4BA9-971A-FA89B95FB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0" y="3684588"/>
            <a:ext cx="13843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BF50A6-75E5-4BD3-945E-D835609C1E62}"/>
              </a:ext>
            </a:extLst>
          </p:cNvPr>
          <p:cNvSpPr txBox="1"/>
          <p:nvPr/>
        </p:nvSpPr>
        <p:spPr>
          <a:xfrm>
            <a:off x="1395413" y="3343275"/>
            <a:ext cx="2376487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800">
                <a:latin typeface="+mj-lt"/>
              </a:rPr>
              <a:t>하드웨어</a:t>
            </a:r>
            <a:r>
              <a:rPr lang="en-US" altLang="ko-KR" sz="1800">
                <a:latin typeface="+mj-lt"/>
              </a:rPr>
              <a:t>(Hardware)</a:t>
            </a:r>
            <a:endParaRPr lang="ko-KR" altLang="en-US" sz="180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83F0E6-237E-4178-9D3C-352FF5238050}"/>
              </a:ext>
            </a:extLst>
          </p:cNvPr>
          <p:cNvSpPr txBox="1"/>
          <p:nvPr/>
        </p:nvSpPr>
        <p:spPr>
          <a:xfrm>
            <a:off x="6084888" y="4221163"/>
            <a:ext cx="23749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800">
                <a:latin typeface="+mj-lt"/>
              </a:rPr>
              <a:t>프로그램</a:t>
            </a:r>
            <a:r>
              <a:rPr lang="en-US" altLang="ko-KR" sz="1800">
                <a:latin typeface="+mj-lt"/>
              </a:rPr>
              <a:t>(Program)</a:t>
            </a:r>
            <a:endParaRPr lang="ko-KR" altLang="en-US" sz="180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35B7B9-D62F-4FD9-95EF-5205D0119C99}"/>
              </a:ext>
            </a:extLst>
          </p:cNvPr>
          <p:cNvSpPr txBox="1"/>
          <p:nvPr/>
        </p:nvSpPr>
        <p:spPr>
          <a:xfrm>
            <a:off x="6084888" y="4716463"/>
            <a:ext cx="26638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800" dirty="0">
                <a:latin typeface="+mj-lt"/>
              </a:rPr>
              <a:t>소프트웨어</a:t>
            </a:r>
            <a:r>
              <a:rPr lang="en-US" altLang="ko-KR" sz="1800" dirty="0">
                <a:latin typeface="+mj-lt"/>
              </a:rPr>
              <a:t>(Software)</a:t>
            </a:r>
            <a:endParaRPr lang="ko-KR" altLang="en-US" sz="1800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A93A25-437F-4D75-8078-DA675213D576}"/>
              </a:ext>
            </a:extLst>
          </p:cNvPr>
          <p:cNvSpPr txBox="1"/>
          <p:nvPr/>
        </p:nvSpPr>
        <p:spPr>
          <a:xfrm>
            <a:off x="1990725" y="5366809"/>
            <a:ext cx="4810125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1800" dirty="0">
                <a:latin typeface="+mj-lt"/>
              </a:rPr>
              <a:t>프로그래밍 언어</a:t>
            </a:r>
            <a:r>
              <a:rPr lang="en-US" altLang="ko-KR" sz="1800" dirty="0">
                <a:latin typeface="+mj-lt"/>
              </a:rPr>
              <a:t>(Programming Language)</a:t>
            </a:r>
            <a:endParaRPr lang="ko-KR" altLang="en-US" sz="1800" dirty="0">
              <a:latin typeface="+mj-lt"/>
            </a:endParaRPr>
          </a:p>
        </p:txBody>
      </p:sp>
      <p:sp>
        <p:nvSpPr>
          <p:cNvPr id="7179" name="화살표: 아래쪽 13">
            <a:extLst>
              <a:ext uri="{FF2B5EF4-FFF2-40B4-BE49-F238E27FC236}">
                <a16:creationId xmlns:a16="http://schemas.microsoft.com/office/drawing/2014/main" id="{8C82E91B-53C2-4A59-B31D-9EEC7644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3213100"/>
            <a:ext cx="792162" cy="369888"/>
          </a:xfrm>
          <a:prstGeom prst="downArrow">
            <a:avLst>
              <a:gd name="adj1" fmla="val 50000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endParaRPr lang="ko-KR" altLang="en-US"/>
          </a:p>
        </p:txBody>
      </p:sp>
      <p:pic>
        <p:nvPicPr>
          <p:cNvPr id="21" name="그래픽 20" descr="시계 방향으로 굽은 화살표">
            <a:extLst>
              <a:ext uri="{FF2B5EF4-FFF2-40B4-BE49-F238E27FC236}">
                <a16:creationId xmlns:a16="http://schemas.microsoft.com/office/drawing/2014/main" id="{1E4882E8-F97C-4A18-B917-07E4B7E7A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388" y="29400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그래픽 23" descr="시계 방향으로 굽은 화살표">
            <a:extLst>
              <a:ext uri="{FF2B5EF4-FFF2-40B4-BE49-F238E27FC236}">
                <a16:creationId xmlns:a16="http://schemas.microsoft.com/office/drawing/2014/main" id="{D3F21BEE-9ABE-4E6F-ACC3-2B41E414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270909">
            <a:off x="5838825" y="288607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7F7A53-336B-4677-8F71-39D3A2E18105}"/>
              </a:ext>
            </a:extLst>
          </p:cNvPr>
          <p:cNvSpPr txBox="1"/>
          <p:nvPr/>
        </p:nvSpPr>
        <p:spPr>
          <a:xfrm>
            <a:off x="1470025" y="3862388"/>
            <a:ext cx="1112838" cy="101441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200">
                <a:latin typeface="+mj-lt"/>
              </a:rPr>
              <a:t>CPU</a:t>
            </a:r>
            <a:br>
              <a:rPr lang="en-US" altLang="ko-KR" sz="1200">
                <a:latin typeface="+mj-lt"/>
              </a:rPr>
            </a:br>
            <a:r>
              <a:rPr lang="ko-KR" altLang="en-US" sz="1200">
                <a:latin typeface="+mj-lt"/>
              </a:rPr>
              <a:t>주기억장치</a:t>
            </a:r>
            <a:endParaRPr lang="en-US" altLang="ko-KR" sz="1200">
              <a:latin typeface="+mj-lt"/>
            </a:endParaRPr>
          </a:p>
          <a:p>
            <a:pPr>
              <a:defRPr/>
            </a:pPr>
            <a:r>
              <a:rPr lang="ko-KR" altLang="en-US" sz="1200">
                <a:latin typeface="+mj-lt"/>
              </a:rPr>
              <a:t>보조저장장치</a:t>
            </a:r>
            <a:endParaRPr lang="en-US" altLang="ko-KR" sz="1200">
              <a:latin typeface="+mj-lt"/>
            </a:endParaRPr>
          </a:p>
          <a:p>
            <a:pPr>
              <a:defRPr/>
            </a:pPr>
            <a:r>
              <a:rPr lang="ko-KR" altLang="en-US" sz="1200">
                <a:latin typeface="+mj-lt"/>
              </a:rPr>
              <a:t>입출력장치</a:t>
            </a:r>
            <a:endParaRPr lang="en-US" altLang="ko-KR" sz="1200">
              <a:latin typeface="+mj-lt"/>
            </a:endParaRPr>
          </a:p>
          <a:p>
            <a:pPr>
              <a:defRPr/>
            </a:pPr>
            <a:r>
              <a:rPr lang="en-US" altLang="ko-KR" sz="1200" b="1">
                <a:latin typeface="+mj-lt"/>
              </a:rPr>
              <a:t>…</a:t>
            </a:r>
            <a:endParaRPr lang="ko-KR" altLang="en-US" sz="1200" b="1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D52620-D378-4B6B-8783-FFB3C17E9112}"/>
              </a:ext>
            </a:extLst>
          </p:cNvPr>
          <p:cNvSpPr txBox="1"/>
          <p:nvPr/>
        </p:nvSpPr>
        <p:spPr>
          <a:xfrm>
            <a:off x="6907213" y="5210176"/>
            <a:ext cx="1962473" cy="781624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+mj-lt"/>
              </a:rPr>
              <a:t>응용 소프트웨어</a:t>
            </a:r>
            <a:endParaRPr lang="en-US" altLang="ko-KR" sz="160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latin typeface="+mj-lt"/>
              </a:rPr>
              <a:t>시스템 소프트웨어</a:t>
            </a:r>
          </a:p>
        </p:txBody>
      </p:sp>
    </p:spTree>
    <p:custDataLst>
      <p:tags r:id="rId1"/>
    </p:custDataLst>
  </p:cSld>
  <p:clrMapOvr>
    <a:masterClrMapping/>
  </p:clrMapOvr>
  <p:transition spd="slow" advTm="2793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13" grpId="0"/>
      <p:bldP spid="17" grpId="0"/>
      <p:bldP spid="18" grpId="0"/>
      <p:bldP spid="19" grpId="0"/>
      <p:bldP spid="14" grpId="0" animBg="1"/>
      <p:bldP spid="2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95536" y="1868631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Char char="-"/>
            </a:pPr>
            <a:endParaRPr lang="en-US" altLang="ko-KR" sz="1800" dirty="0">
              <a:latin typeface="맑은고딕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sz="1800" dirty="0">
                <a:latin typeface="맑은고딕"/>
              </a:rPr>
              <a:t> Operating System </a:t>
            </a:r>
            <a:r>
              <a:rPr lang="ko-KR" altLang="en-US" sz="1800" dirty="0">
                <a:latin typeface="맑은고딕"/>
              </a:rPr>
              <a:t>정의</a:t>
            </a:r>
            <a:endParaRPr lang="en-US" altLang="ko-KR" sz="1800" dirty="0">
              <a:latin typeface="맑은고딕"/>
            </a:endParaRPr>
          </a:p>
          <a:p>
            <a:pPr>
              <a:buFont typeface="Wingdings" pitchFamily="2" charset="2"/>
              <a:buChar char="u"/>
            </a:pPr>
            <a:endParaRPr lang="en-US" altLang="ko-KR" sz="1800" dirty="0">
              <a:latin typeface="맑은고딕"/>
            </a:endParaRPr>
          </a:p>
          <a:p>
            <a:pPr>
              <a:buFontTx/>
              <a:buChar char="-"/>
            </a:pPr>
            <a:r>
              <a:rPr lang="en-US" altLang="ko-KR" sz="1800" dirty="0">
                <a:latin typeface="맑은고딕"/>
              </a:rPr>
              <a:t> (   </a:t>
            </a:r>
            <a:r>
              <a:rPr lang="en-US" altLang="ko-KR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맑은고딕"/>
              </a:rPr>
              <a:t>                </a:t>
            </a:r>
            <a:r>
              <a:rPr lang="en-US" altLang="ko-KR" sz="1800" dirty="0">
                <a:latin typeface="맑은고딕"/>
              </a:rPr>
              <a:t>)  (                 )  </a:t>
            </a:r>
            <a:r>
              <a:rPr lang="ko-KR" altLang="en-US" sz="1800" dirty="0">
                <a:latin typeface="맑은고딕"/>
              </a:rPr>
              <a:t>운영하는  </a:t>
            </a:r>
            <a:r>
              <a:rPr lang="en-US" altLang="ko-KR" sz="1800" dirty="0">
                <a:latin typeface="맑은고딕"/>
              </a:rPr>
              <a:t>(                  ) </a:t>
            </a:r>
            <a:r>
              <a:rPr lang="ko-KR" altLang="en-US" sz="1800" dirty="0">
                <a:latin typeface="맑은고딕"/>
              </a:rPr>
              <a:t>체제</a:t>
            </a:r>
            <a:endParaRPr lang="en-US" altLang="ko-KR" sz="1800" dirty="0">
              <a:latin typeface="맑은고딕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6287" y="2636912"/>
            <a:ext cx="1703465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고딕"/>
              </a:rPr>
              <a:t>컴퓨터자원을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79481" y="2636912"/>
            <a:ext cx="1320742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맑은고딕"/>
              </a:rPr>
              <a:t>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843808" y="2500739"/>
            <a:ext cx="792088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noFill/>
                <a:latin typeface="맑은고딕"/>
              </a:rPr>
              <a:t>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04379" y="2636912"/>
            <a:ext cx="1499869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고딕"/>
              </a:rPr>
              <a:t>소프트웨어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555776" y="2636912"/>
            <a:ext cx="1408071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맑은고딕"/>
              </a:rPr>
              <a:t>효율적으로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5536" y="620688"/>
            <a:ext cx="6768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sz="1800" dirty="0">
                <a:latin typeface="맑은고딕"/>
              </a:rPr>
              <a:t> Operating System </a:t>
            </a:r>
          </a:p>
          <a:p>
            <a:endParaRPr lang="en-US" altLang="ko-KR" sz="1800" dirty="0">
              <a:latin typeface="맑은고딕"/>
            </a:endParaRPr>
          </a:p>
          <a:p>
            <a:pPr>
              <a:buFontTx/>
              <a:buChar char="-"/>
            </a:pPr>
            <a:r>
              <a:rPr lang="ko-KR" altLang="en-US" sz="1800" dirty="0">
                <a:latin typeface="맑은고딕"/>
              </a:rPr>
              <a:t> 운영체제</a:t>
            </a:r>
            <a:endParaRPr lang="en-US" altLang="ko-KR" sz="1800" dirty="0">
              <a:latin typeface="맑은고딕"/>
            </a:endParaRPr>
          </a:p>
          <a:p>
            <a:pPr>
              <a:buFontTx/>
              <a:buChar char="-"/>
            </a:pPr>
            <a:r>
              <a:rPr lang="en-US" altLang="ko-KR" sz="1800" dirty="0">
                <a:latin typeface="맑은고딕"/>
              </a:rPr>
              <a:t>  O.S.</a:t>
            </a:r>
          </a:p>
          <a:p>
            <a:endParaRPr lang="ko-KR" altLang="en-US" sz="1800" dirty="0">
              <a:latin typeface="맑은고딕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289"/>
    </mc:Choice>
    <mc:Fallback xmlns="">
      <p:transition spd="slow" advTm="1702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7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83568" y="764704"/>
            <a:ext cx="792088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endParaRPr lang="en-US" altLang="ko-KR" dirty="0">
              <a:latin typeface="+mn-lt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dirty="0">
                <a:latin typeface="+mn-lt"/>
              </a:rPr>
              <a:t> </a:t>
            </a:r>
            <a:r>
              <a:rPr lang="en-US" altLang="ko-KR" sz="2000" dirty="0">
                <a:latin typeface="+mn-ea"/>
                <a:ea typeface="+mn-ea"/>
              </a:rPr>
              <a:t>Operating System </a:t>
            </a:r>
            <a:r>
              <a:rPr lang="ko-KR" altLang="en-US" sz="2000" dirty="0">
                <a:latin typeface="+mn-ea"/>
                <a:ea typeface="+mn-ea"/>
              </a:rPr>
              <a:t>역할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sz="2000" b="1" dirty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en-US" altLang="ko-KR" sz="2000" b="1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컴퓨터의 각종 자원</a:t>
            </a:r>
            <a:r>
              <a:rPr lang="en-US" altLang="ko-KR" sz="2000" dirty="0">
                <a:latin typeface="+mn-ea"/>
                <a:ea typeface="+mn-ea"/>
              </a:rPr>
              <a:t>(Resource)</a:t>
            </a:r>
            <a:r>
              <a:rPr lang="ko-KR" altLang="en-US" sz="2000" dirty="0">
                <a:latin typeface="+mn-ea"/>
                <a:ea typeface="+mn-ea"/>
              </a:rPr>
              <a:t>들을 효율적으로 운영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+mn-ea"/>
                <a:ea typeface="+mn-ea"/>
              </a:rPr>
              <a:t> </a:t>
            </a:r>
            <a:r>
              <a:rPr lang="ko-KR" altLang="en-US" sz="2000" dirty="0">
                <a:latin typeface="+mn-ea"/>
                <a:ea typeface="+mn-ea"/>
              </a:rPr>
              <a:t>컴퓨터 </a:t>
            </a:r>
            <a:r>
              <a:rPr lang="en-US" altLang="ko-KR" sz="2000" dirty="0">
                <a:latin typeface="+mn-ea"/>
                <a:ea typeface="+mn-ea"/>
              </a:rPr>
              <a:t>user</a:t>
            </a:r>
            <a:r>
              <a:rPr lang="ko-KR" altLang="en-US" sz="2000" dirty="0">
                <a:latin typeface="+mn-ea"/>
                <a:ea typeface="+mn-ea"/>
              </a:rPr>
              <a:t>들이 쉽게 사용할 수 있도록 </a:t>
            </a:r>
            <a:r>
              <a:rPr lang="en-US" altLang="ko-KR" sz="2000" dirty="0">
                <a:latin typeface="+mn-ea"/>
                <a:ea typeface="+mn-ea"/>
              </a:rPr>
              <a:t>interface </a:t>
            </a:r>
            <a:r>
              <a:rPr lang="ko-KR" altLang="en-US" sz="2000" dirty="0">
                <a:latin typeface="+mn-ea"/>
                <a:ea typeface="+mn-ea"/>
              </a:rPr>
              <a:t>역할 수행</a:t>
            </a:r>
            <a:endParaRPr lang="en-US" altLang="ko-KR" sz="2000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endParaRPr lang="ko-KR" altLang="en-US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326"/>
    </mc:Choice>
    <mc:Fallback xmlns="">
      <p:transition spd="slow" advTm="62326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764704"/>
            <a:ext cx="792088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endParaRPr lang="en-US" altLang="ko-KR" dirty="0"/>
          </a:p>
          <a:p>
            <a:pPr>
              <a:buFont typeface="Wingdings" pitchFamily="2" charset="2"/>
              <a:buChar char="u"/>
            </a:pPr>
            <a:r>
              <a:rPr lang="en-US" altLang="ko-KR" dirty="0"/>
              <a:t> </a:t>
            </a:r>
            <a:r>
              <a:rPr lang="ko-KR" altLang="en-US" dirty="0">
                <a:latin typeface="+mn-lt"/>
              </a:rPr>
              <a:t>컴퓨터 자원</a:t>
            </a:r>
            <a:r>
              <a:rPr lang="en-US" altLang="ko-KR" dirty="0">
                <a:latin typeface="+mn-lt"/>
              </a:rPr>
              <a:t>(Resource)</a:t>
            </a:r>
          </a:p>
          <a:p>
            <a:pPr>
              <a:buFontTx/>
              <a:buChar char="-"/>
            </a:pPr>
            <a:endParaRPr lang="en-US" altLang="ko-KR" dirty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>
                <a:latin typeface="+mn-lt"/>
              </a:rPr>
              <a:t> Hardware</a:t>
            </a:r>
          </a:p>
          <a:p>
            <a:pPr>
              <a:buFontTx/>
              <a:buChar char="-"/>
            </a:pPr>
            <a:r>
              <a:rPr lang="en-US" altLang="ko-KR" dirty="0">
                <a:latin typeface="+mn-lt"/>
              </a:rPr>
              <a:t> CPU (Central Processing Unit)</a:t>
            </a:r>
          </a:p>
          <a:p>
            <a:pPr>
              <a:buFontTx/>
              <a:buChar char="-"/>
            </a:pPr>
            <a:r>
              <a:rPr lang="en-US" altLang="ko-KR" dirty="0">
                <a:latin typeface="+mn-lt"/>
              </a:rPr>
              <a:t> Main Memory</a:t>
            </a:r>
          </a:p>
          <a:p>
            <a:pPr>
              <a:buFontTx/>
              <a:buChar char="-"/>
            </a:pP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보조기억장치</a:t>
            </a:r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입력장치</a:t>
            </a:r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+mn-lt"/>
              </a:rPr>
              <a:t> </a:t>
            </a:r>
            <a:r>
              <a:rPr lang="ko-KR" altLang="en-US" dirty="0">
                <a:latin typeface="+mn-lt"/>
              </a:rPr>
              <a:t>출력장치</a:t>
            </a:r>
            <a:endParaRPr lang="en-US" altLang="ko-KR" dirty="0">
              <a:latin typeface="+mn-lt"/>
            </a:endParaRPr>
          </a:p>
          <a:p>
            <a:pPr>
              <a:buFontTx/>
              <a:buChar char="-"/>
            </a:pPr>
            <a:endParaRPr lang="en-US" altLang="ko-KR" dirty="0">
              <a:latin typeface="+mn-lt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>
                <a:latin typeface="+mn-lt"/>
              </a:rPr>
              <a:t> Software</a:t>
            </a:r>
          </a:p>
          <a:p>
            <a:pPr>
              <a:buFontTx/>
              <a:buChar char="-"/>
            </a:pPr>
            <a:r>
              <a:rPr lang="en-US" altLang="ko-KR" dirty="0">
                <a:latin typeface="+mn-lt"/>
              </a:rPr>
              <a:t> System Program(</a:t>
            </a:r>
            <a:r>
              <a:rPr lang="ko-KR" altLang="en-US" dirty="0">
                <a:latin typeface="+mn-lt"/>
              </a:rPr>
              <a:t>시스템 프로그램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buFontTx/>
              <a:buChar char="-"/>
            </a:pPr>
            <a:r>
              <a:rPr lang="en-US" altLang="ko-KR" dirty="0">
                <a:latin typeface="+mn-lt"/>
              </a:rPr>
              <a:t> Application Program(</a:t>
            </a:r>
            <a:r>
              <a:rPr lang="ko-KR" altLang="en-US" dirty="0">
                <a:latin typeface="+mn-lt"/>
              </a:rPr>
              <a:t>응용 프로그램</a:t>
            </a:r>
            <a:r>
              <a:rPr lang="en-US" altLang="ko-KR" dirty="0">
                <a:latin typeface="+mn-lt"/>
              </a:rPr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~1\a\LOCALS~1\Temp\UNI00000bf80012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6832"/>
            <a:ext cx="5400675" cy="3638550"/>
          </a:xfrm>
          <a:prstGeom prst="rect">
            <a:avLst/>
          </a:prstGeom>
          <a:noFill/>
        </p:spPr>
      </p:pic>
      <p:sp>
        <p:nvSpPr>
          <p:cNvPr id="3" name="직사각형 2"/>
          <p:cNvSpPr/>
          <p:nvPr/>
        </p:nvSpPr>
        <p:spPr>
          <a:xfrm>
            <a:off x="827584" y="620688"/>
            <a:ext cx="7344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2) O.S. </a:t>
            </a:r>
            <a:r>
              <a:rPr lang="ko-KR" altLang="en-US" dirty="0">
                <a:latin typeface="+mn-ea"/>
                <a:ea typeface="+mn-ea"/>
              </a:rPr>
              <a:t>역할 </a:t>
            </a:r>
            <a:r>
              <a:rPr lang="en-US" altLang="ko-KR" dirty="0">
                <a:latin typeface="+mn-ea"/>
                <a:ea typeface="+mn-ea"/>
              </a:rPr>
              <a:t>1 : </a:t>
            </a:r>
            <a:r>
              <a:rPr lang="ko-KR" altLang="en-US" dirty="0">
                <a:latin typeface="+mn-ea"/>
                <a:ea typeface="+mn-ea"/>
              </a:rPr>
              <a:t>컴퓨터의 각종 자원</a:t>
            </a:r>
            <a:r>
              <a:rPr lang="en-US" altLang="ko-KR" dirty="0">
                <a:latin typeface="+mn-ea"/>
                <a:ea typeface="+mn-ea"/>
              </a:rPr>
              <a:t>(Resource)</a:t>
            </a:r>
            <a:r>
              <a:rPr lang="ko-KR" altLang="en-US" dirty="0">
                <a:latin typeface="+mn-ea"/>
                <a:ea typeface="+mn-ea"/>
              </a:rPr>
              <a:t>들을 효율적으로 운영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:\DOCUME~1\a\LOCALS~1\Temp\UNI00000bf8001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340768"/>
            <a:ext cx="6276658" cy="4104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176337"/>
            <a:ext cx="7029450" cy="4505325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390650"/>
            <a:ext cx="7200900" cy="40767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DOCUME~1\a\LOCALS~1\Temp\UNI00000bf8003e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772816"/>
            <a:ext cx="6593426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C:\DOCUME~1\a\LOCALS~1\Temp\UNI00000bf80049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6732252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827584" y="620688"/>
            <a:ext cx="73448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+mn-lt"/>
              </a:rPr>
              <a:t>2) O.S. </a:t>
            </a:r>
            <a:r>
              <a:rPr lang="ko-KR" altLang="en-US" sz="1800" dirty="0">
                <a:latin typeface="+mn-lt"/>
              </a:rPr>
              <a:t>역할 </a:t>
            </a:r>
            <a:r>
              <a:rPr lang="en-US" altLang="ko-KR" sz="1800" dirty="0">
                <a:latin typeface="+mn-lt"/>
              </a:rPr>
              <a:t>1 : </a:t>
            </a:r>
            <a:r>
              <a:rPr lang="ko-KR" altLang="en-US" sz="1800" dirty="0">
                <a:latin typeface="+mn-lt"/>
              </a:rPr>
              <a:t>컴퓨터의 각종 자원</a:t>
            </a:r>
            <a:r>
              <a:rPr lang="en-US" altLang="ko-KR" sz="1800" dirty="0">
                <a:latin typeface="+mn-lt"/>
              </a:rPr>
              <a:t>(Resource)</a:t>
            </a:r>
            <a:r>
              <a:rPr lang="ko-KR" altLang="en-US" sz="1800" dirty="0">
                <a:latin typeface="+mn-lt"/>
              </a:rPr>
              <a:t>들을 효율적으로 운영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4">
            <a:extLst>
              <a:ext uri="{FF2B5EF4-FFF2-40B4-BE49-F238E27FC236}">
                <a16:creationId xmlns:a16="http://schemas.microsoft.com/office/drawing/2014/main" id="{D983B661-5030-4261-BFE5-7EFD5FB74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534400" cy="533400"/>
          </a:xfrm>
        </p:spPr>
        <p:txBody>
          <a:bodyPr/>
          <a:lstStyle/>
          <a:p>
            <a:pPr eaLnBrk="1" hangingPunct="1"/>
            <a:r>
              <a:rPr lang="ko-KR" altLang="en-US" u="sng">
                <a:solidFill>
                  <a:srgbClr val="FF0000"/>
                </a:solidFill>
              </a:rPr>
              <a:t>컴퓨터시스템 구성 요소 정리</a:t>
            </a:r>
          </a:p>
        </p:txBody>
      </p:sp>
      <p:sp>
        <p:nvSpPr>
          <p:cNvPr id="5124" name="Rectangle 25">
            <a:extLst>
              <a:ext uri="{FF2B5EF4-FFF2-40B4-BE49-F238E27FC236}">
                <a16:creationId xmlns:a16="http://schemas.microsoft.com/office/drawing/2014/main" id="{0A671AF0-98AC-45D4-8770-65EBAFB97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92213"/>
            <a:ext cx="8731250" cy="5181600"/>
          </a:xfrm>
        </p:spPr>
        <p:txBody>
          <a:bodyPr/>
          <a:lstStyle/>
          <a:p>
            <a:pPr eaLnBrk="1" hangingPunct="1"/>
            <a:r>
              <a:rPr lang="ko-KR" altLang="en-US">
                <a:solidFill>
                  <a:srgbClr val="0000FF"/>
                </a:solidFill>
              </a:rPr>
              <a:t>하드웨어</a:t>
            </a:r>
            <a:r>
              <a:rPr lang="en-US" altLang="ko-KR">
                <a:solidFill>
                  <a:srgbClr val="0000FF"/>
                </a:solidFill>
              </a:rPr>
              <a:t>(hardware)</a:t>
            </a:r>
          </a:p>
          <a:p>
            <a:pPr lvl="1" eaLnBrk="1" hangingPunct="1"/>
            <a:r>
              <a:rPr lang="ko-KR" altLang="en-US"/>
              <a:t>컴퓨터 정보들의 전송 통로를 제공해 주고</a:t>
            </a:r>
            <a:r>
              <a:rPr lang="en-US" altLang="ko-KR"/>
              <a:t>, </a:t>
            </a:r>
            <a:r>
              <a:rPr lang="ko-KR" altLang="en-US"/>
              <a:t>그 정보에 대한 처리가 실제 일어나게 해주는 물리적인 실체들</a:t>
            </a:r>
          </a:p>
          <a:p>
            <a:pPr eaLnBrk="1" hangingPunct="1"/>
            <a:r>
              <a:rPr lang="ko-KR" altLang="en-US">
                <a:solidFill>
                  <a:srgbClr val="0000FF"/>
                </a:solidFill>
              </a:rPr>
              <a:t>소프트웨어</a:t>
            </a:r>
            <a:r>
              <a:rPr lang="en-US" altLang="ko-KR">
                <a:solidFill>
                  <a:srgbClr val="0000FF"/>
                </a:solidFill>
              </a:rPr>
              <a:t>(software)</a:t>
            </a:r>
          </a:p>
          <a:p>
            <a:pPr lvl="1" eaLnBrk="1" hangingPunct="1"/>
            <a:r>
              <a:rPr lang="ko-KR" altLang="en-US"/>
              <a:t>정보들이 이동하는 방향과 정보 처리의 종류를 지정해주고</a:t>
            </a:r>
            <a:r>
              <a:rPr lang="en-US" altLang="ko-KR"/>
              <a:t>, </a:t>
            </a:r>
            <a:r>
              <a:rPr lang="ko-KR" altLang="en-US"/>
              <a:t>그러한 동작들이 일어나는 시간을 지정해주는 명령</a:t>
            </a:r>
            <a:r>
              <a:rPr lang="en-US" altLang="ko-KR"/>
              <a:t>(command)</a:t>
            </a:r>
            <a:r>
              <a:rPr lang="ko-KR" altLang="en-US"/>
              <a:t>들의 집합</a:t>
            </a:r>
          </a:p>
          <a:p>
            <a:pPr lvl="1" eaLnBrk="1" hangingPunct="1"/>
            <a:r>
              <a:rPr lang="ko-KR" altLang="en-US">
                <a:solidFill>
                  <a:srgbClr val="008000"/>
                </a:solidFill>
              </a:rPr>
              <a:t>시스템 소프트웨어</a:t>
            </a:r>
            <a:r>
              <a:rPr lang="en-US" altLang="ko-KR">
                <a:solidFill>
                  <a:srgbClr val="008000"/>
                </a:solidFill>
              </a:rPr>
              <a:t>(system software)</a:t>
            </a:r>
            <a:r>
              <a:rPr lang="en-US" altLang="ko-KR"/>
              <a:t>: OS(Windows 10, Unix, Linux, </a:t>
            </a:r>
            <a:r>
              <a:rPr lang="ko-KR" altLang="en-US"/>
              <a:t>등</a:t>
            </a:r>
            <a:r>
              <a:rPr lang="en-US" altLang="ko-KR"/>
              <a:t>), </a:t>
            </a:r>
            <a:r>
              <a:rPr lang="ko-KR" altLang="en-US"/>
              <a:t>각종 유틸리티 프로그램들</a:t>
            </a:r>
            <a:r>
              <a:rPr lang="en-US" altLang="ko-KR"/>
              <a:t>(</a:t>
            </a:r>
            <a:r>
              <a:rPr lang="ko-KR" altLang="en-US"/>
              <a:t>프린터</a:t>
            </a:r>
            <a:r>
              <a:rPr lang="en-US" altLang="ko-KR"/>
              <a:t> </a:t>
            </a:r>
            <a:r>
              <a:rPr lang="ko-KR" altLang="en-US"/>
              <a:t>드라이버</a:t>
            </a:r>
            <a:r>
              <a:rPr lang="en-US" altLang="ko-KR"/>
              <a:t>,</a:t>
            </a:r>
            <a:r>
              <a:rPr lang="ko-KR" altLang="en-US"/>
              <a:t> 등</a:t>
            </a:r>
            <a:r>
              <a:rPr lang="en-US" altLang="ko-KR"/>
              <a:t>)</a:t>
            </a:r>
          </a:p>
          <a:p>
            <a:pPr lvl="1" eaLnBrk="1" hangingPunct="1"/>
            <a:r>
              <a:rPr lang="ko-KR" altLang="en-US">
                <a:solidFill>
                  <a:srgbClr val="008000"/>
                </a:solidFill>
              </a:rPr>
              <a:t>응용 소프트웨어</a:t>
            </a:r>
            <a:r>
              <a:rPr lang="en-US" altLang="ko-KR">
                <a:solidFill>
                  <a:srgbClr val="008000"/>
                </a:solidFill>
              </a:rPr>
              <a:t>(application software)</a:t>
            </a:r>
            <a:r>
              <a:rPr lang="en-US" altLang="ko-KR"/>
              <a:t>: MS-Excel, </a:t>
            </a:r>
            <a:r>
              <a:rPr lang="ko-KR" altLang="en-US"/>
              <a:t>워드프로세서</a:t>
            </a:r>
            <a:r>
              <a:rPr lang="en-US" altLang="ko-KR"/>
              <a:t>, </a:t>
            </a:r>
            <a:r>
              <a:rPr lang="ko-KR" altLang="en-US"/>
              <a:t>웹브라우저</a:t>
            </a:r>
            <a:r>
              <a:rPr lang="en-US" altLang="ko-KR"/>
              <a:t> </a:t>
            </a:r>
            <a:r>
              <a:rPr lang="ko-KR" altLang="en-US"/>
              <a:t>등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postfiles12.naver.net/20130508_171/syd7474_1367939288199HuVT1_JPEG/Jaguar-C-XF_Concept_02.jpg?type=w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7704" y="1988840"/>
            <a:ext cx="5238750" cy="3400426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42691" y="692696"/>
            <a:ext cx="8113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</a:rPr>
              <a:t>2) O.S. </a:t>
            </a:r>
            <a:r>
              <a:rPr lang="ko-KR" altLang="en-US" sz="1800" dirty="0">
                <a:latin typeface="+mn-ea"/>
                <a:ea typeface="+mn-ea"/>
              </a:rPr>
              <a:t>역할 </a:t>
            </a:r>
            <a:r>
              <a:rPr lang="en-US" altLang="ko-KR" sz="1800" dirty="0">
                <a:latin typeface="+mn-ea"/>
                <a:ea typeface="+mn-ea"/>
              </a:rPr>
              <a:t>2 : </a:t>
            </a:r>
            <a:r>
              <a:rPr lang="ko-KR" altLang="en-US" sz="1800" dirty="0">
                <a:latin typeface="+mn-ea"/>
                <a:ea typeface="+mn-ea"/>
              </a:rPr>
              <a:t>컴퓨터 </a:t>
            </a:r>
            <a:r>
              <a:rPr lang="en-US" altLang="ko-KR" sz="1800" dirty="0">
                <a:latin typeface="+mn-ea"/>
                <a:ea typeface="+mn-ea"/>
              </a:rPr>
              <a:t>user</a:t>
            </a:r>
            <a:r>
              <a:rPr lang="ko-KR" altLang="en-US" sz="1800" dirty="0">
                <a:latin typeface="+mn-ea"/>
                <a:ea typeface="+mn-ea"/>
              </a:rPr>
              <a:t>들이 쉽게 사용할 수 있도록 </a:t>
            </a:r>
            <a:r>
              <a:rPr lang="en-US" altLang="ko-KR" sz="1800" dirty="0">
                <a:latin typeface="+mn-ea"/>
                <a:ea typeface="+mn-ea"/>
              </a:rPr>
              <a:t>interface </a:t>
            </a:r>
            <a:r>
              <a:rPr lang="ko-KR" altLang="en-US" sz="1800" dirty="0">
                <a:latin typeface="+mn-ea"/>
                <a:ea typeface="+mn-ea"/>
              </a:rPr>
              <a:t>역할 수행</a:t>
            </a:r>
          </a:p>
        </p:txBody>
      </p:sp>
    </p:spTree>
    <p:custDataLst>
      <p:tags r:id="rId1"/>
    </p:custDataLst>
  </p:cSld>
  <p:clrMapOvr>
    <a:masterClrMapping/>
  </p:clrMapOvr>
  <p:transition advTm="2396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http://postfiles1.naver.net/20130726_128/hdblife_1374794264125t0p2Y_JPEG/cm07008864.jpg?type=w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79712" y="1340768"/>
            <a:ext cx="6062293" cy="403244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80"/>
    </mc:Choice>
    <mc:Fallback xmlns="">
      <p:transition spd="slow" advTm="2818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postfiles1.naver.net/20130207_48/car_biz_1360232692630UhoP3_JPEG/%BF%A3%C1%F8%B7%EB%B8%ED%C4%AA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556792"/>
            <a:ext cx="4343400" cy="3619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598"/>
    </mc:Choice>
    <mc:Fallback xmlns="">
      <p:transition spd="slow" advTm="88598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://postfiles5.naver.net/20101116_116/daramjuo_1289915499681gUih3_JPEG/2-333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80728"/>
            <a:ext cx="7048500" cy="458152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89"/>
    </mc:Choice>
    <mc:Fallback xmlns="">
      <p:transition spd="slow" advTm="42189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postfiles9.naver.net/20101116_40/daramjuo_1289915500037lsK4J_JPEG/1-3.jpg?type=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88840"/>
            <a:ext cx="7048500" cy="22479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803"/>
    </mc:Choice>
    <mc:Fallback xmlns="">
      <p:transition spd="slow" advTm="56803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postfiles1.naver.net/20110909_224/lg0987_1315505466089ie312_JPEG/03.jpg?type=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412776"/>
            <a:ext cx="5702281" cy="37444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409"/>
    </mc:Choice>
    <mc:Fallback xmlns="">
      <p:transition spd="slow" advTm="418409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원통 4"/>
          <p:cNvSpPr/>
          <p:nvPr/>
        </p:nvSpPr>
        <p:spPr bwMode="auto">
          <a:xfrm>
            <a:off x="6553200" y="2348880"/>
            <a:ext cx="2232248" cy="3816424"/>
          </a:xfrm>
          <a:prstGeom prst="ca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76256" y="1844824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하드디스크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6876256" y="3284984"/>
            <a:ext cx="828092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7143595" y="3484873"/>
            <a:ext cx="828092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직사각형 9"/>
          <p:cNvSpPr/>
          <p:nvPr/>
        </p:nvSpPr>
        <p:spPr bwMode="auto">
          <a:xfrm>
            <a:off x="7344308" y="3717032"/>
            <a:ext cx="828092" cy="165618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6901234" y="5534878"/>
            <a:ext cx="911126" cy="36004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08304" y="3832432"/>
            <a:ext cx="950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프로그램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84368" y="5517232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데이타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 bwMode="auto">
          <a:xfrm>
            <a:off x="3563888" y="2060847"/>
            <a:ext cx="1512168" cy="3624221"/>
          </a:xfrm>
          <a:prstGeom prst="rect">
            <a:avLst/>
          </a:prstGeom>
          <a:solidFill>
            <a:srgbClr val="99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3563888" y="2996952"/>
            <a:ext cx="15121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직선 연결선 16"/>
          <p:cNvCxnSpPr/>
          <p:nvPr/>
        </p:nvCxnSpPr>
        <p:spPr bwMode="auto">
          <a:xfrm>
            <a:off x="3563888" y="3861048"/>
            <a:ext cx="15121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/>
        </p:nvCxnSpPr>
        <p:spPr bwMode="auto">
          <a:xfrm>
            <a:off x="3563888" y="4725144"/>
            <a:ext cx="151216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직사각형 18"/>
          <p:cNvSpPr/>
          <p:nvPr/>
        </p:nvSpPr>
        <p:spPr bwMode="auto">
          <a:xfrm>
            <a:off x="3627583" y="2132856"/>
            <a:ext cx="1393090" cy="7877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프로그램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35896" y="16288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주기억장치</a:t>
            </a:r>
          </a:p>
        </p:txBody>
      </p:sp>
      <p:cxnSp>
        <p:nvCxnSpPr>
          <p:cNvPr id="22" name="직선 화살표 연결선 21"/>
          <p:cNvCxnSpPr/>
          <p:nvPr/>
        </p:nvCxnSpPr>
        <p:spPr bwMode="auto">
          <a:xfrm flipH="1" flipV="1">
            <a:off x="5220072" y="2564904"/>
            <a:ext cx="2088232" cy="1389638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직선 연결선 23"/>
          <p:cNvCxnSpPr/>
          <p:nvPr/>
        </p:nvCxnSpPr>
        <p:spPr bwMode="auto">
          <a:xfrm>
            <a:off x="3779912" y="2263299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직선 연결선 25"/>
          <p:cNvCxnSpPr/>
          <p:nvPr/>
        </p:nvCxnSpPr>
        <p:spPr bwMode="auto">
          <a:xfrm>
            <a:off x="3779912" y="234888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직선 연결선 26"/>
          <p:cNvCxnSpPr/>
          <p:nvPr/>
        </p:nvCxnSpPr>
        <p:spPr bwMode="auto">
          <a:xfrm>
            <a:off x="3779912" y="270892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직선 연결선 27"/>
          <p:cNvCxnSpPr/>
          <p:nvPr/>
        </p:nvCxnSpPr>
        <p:spPr bwMode="auto">
          <a:xfrm>
            <a:off x="3779912" y="278092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253413" y="2071881"/>
            <a:ext cx="123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인스트럭션</a:t>
            </a:r>
            <a:endParaRPr lang="ko-KR" altLang="en-US" sz="1200" dirty="0"/>
          </a:p>
        </p:txBody>
      </p:sp>
      <p:sp>
        <p:nvSpPr>
          <p:cNvPr id="30" name="타원 29"/>
          <p:cNvSpPr/>
          <p:nvPr/>
        </p:nvSpPr>
        <p:spPr bwMode="auto">
          <a:xfrm>
            <a:off x="478400" y="2420888"/>
            <a:ext cx="1728192" cy="172819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9552" y="1781200"/>
            <a:ext cx="1368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CPU</a:t>
            </a:r>
            <a:endParaRPr lang="ko-KR" altLang="en-US" sz="1600" dirty="0"/>
          </a:p>
        </p:txBody>
      </p:sp>
      <p:cxnSp>
        <p:nvCxnSpPr>
          <p:cNvPr id="33" name="직선 화살표 연결선 32"/>
          <p:cNvCxnSpPr/>
          <p:nvPr/>
        </p:nvCxnSpPr>
        <p:spPr bwMode="auto">
          <a:xfrm flipH="1">
            <a:off x="2187913" y="2420888"/>
            <a:ext cx="1320592" cy="32920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2195736" y="2708920"/>
            <a:ext cx="123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fetch</a:t>
            </a:r>
            <a:endParaRPr lang="ko-KR" alt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669237" y="4304129"/>
            <a:ext cx="1238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execute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 bwMode="auto">
          <a:xfrm>
            <a:off x="971600" y="2780928"/>
            <a:ext cx="792088" cy="1396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786904" y="5875893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프로세스</a:t>
            </a:r>
            <a:r>
              <a:rPr lang="en-US" altLang="ko-KR" dirty="0">
                <a:solidFill>
                  <a:srgbClr val="FF0000"/>
                </a:solidFill>
              </a:rPr>
              <a:t>(Process)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289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582"/>
    </mc:Choice>
    <mc:Fallback xmlns="">
      <p:transition spd="slow" advTm="1945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 animBg="1"/>
      <p:bldP spid="10" grpId="0" animBg="1"/>
      <p:bldP spid="11" grpId="0" animBg="1"/>
      <p:bldP spid="12" grpId="0"/>
      <p:bldP spid="13" grpId="0"/>
      <p:bldP spid="14" grpId="0" animBg="1"/>
      <p:bldP spid="19" grpId="0" animBg="1"/>
      <p:bldP spid="20" grpId="0"/>
      <p:bldP spid="29" grpId="0"/>
      <p:bldP spid="30" grpId="0" animBg="1"/>
      <p:bldP spid="31" grpId="0"/>
      <p:bldP spid="34" grpId="0"/>
      <p:bldP spid="35" grpId="0"/>
      <p:bldP spid="36" grpId="0" animBg="1"/>
      <p:bldP spid="3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postfiles7.naver.net/20110919_182/heo_uu_1316409824623Jlh7e_JPEG/%A4%B7%A4%B7%A4%BA%A4%B8.jpg?type=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052736"/>
            <a:ext cx="6268322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postfiles8.naver.net/20130327_167/tmdgus9747_1364367579831X2VI2_PNG/asgdsdgggg.png?type=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92696"/>
            <a:ext cx="6822926" cy="54459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764704"/>
            <a:ext cx="792088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endParaRPr lang="en-US" altLang="ko-KR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운영체제 종류</a:t>
            </a:r>
            <a:endParaRPr lang="en-US" altLang="ko-KR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 Server</a:t>
            </a:r>
            <a:r>
              <a:rPr lang="ko-KR" altLang="en-US" dirty="0">
                <a:latin typeface="+mn-ea"/>
                <a:ea typeface="+mn-ea"/>
              </a:rPr>
              <a:t>용</a:t>
            </a:r>
            <a:endParaRPr lang="en-US" altLang="ko-KR" dirty="0">
              <a:latin typeface="+mn-ea"/>
              <a:ea typeface="+mn-ea"/>
            </a:endParaRPr>
          </a:p>
          <a:p>
            <a:pPr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 UNIX</a:t>
            </a:r>
          </a:p>
          <a:p>
            <a:pPr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 Linux</a:t>
            </a:r>
          </a:p>
          <a:p>
            <a:pPr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 Windows Server</a:t>
            </a:r>
          </a:p>
          <a:p>
            <a:pPr>
              <a:buFontTx/>
              <a:buChar char="-"/>
            </a:pPr>
            <a:endParaRPr lang="en-US" altLang="ko-KR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dirty="0">
                <a:latin typeface="+mn-ea"/>
                <a:ea typeface="+mn-ea"/>
              </a:rPr>
              <a:t> PC</a:t>
            </a:r>
            <a:r>
              <a:rPr lang="ko-KR" altLang="en-US" dirty="0">
                <a:latin typeface="+mn-ea"/>
                <a:ea typeface="+mn-ea"/>
              </a:rPr>
              <a:t>용</a:t>
            </a:r>
            <a:endParaRPr lang="en-US" altLang="ko-KR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ko-KR" altLang="en-US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0" name="Group 1034">
            <a:extLst>
              <a:ext uri="{FF2B5EF4-FFF2-40B4-BE49-F238E27FC236}">
                <a16:creationId xmlns:a16="http://schemas.microsoft.com/office/drawing/2014/main" id="{576B7BA4-EFE6-47BA-982C-15ACEE8FC8C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060848"/>
            <a:ext cx="7315200" cy="3200400"/>
            <a:chOff x="624" y="1392"/>
            <a:chExt cx="4608" cy="2016"/>
          </a:xfrm>
        </p:grpSpPr>
        <p:sp>
          <p:nvSpPr>
            <p:cNvPr id="4102" name="AutoShape 1030">
              <a:extLst>
                <a:ext uri="{FF2B5EF4-FFF2-40B4-BE49-F238E27FC236}">
                  <a16:creationId xmlns:a16="http://schemas.microsoft.com/office/drawing/2014/main" id="{1AB7AEC7-879D-4FA3-AEA2-B721ACCF1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832"/>
              <a:ext cx="4608" cy="576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9pPr>
            </a:lstStyle>
            <a:p>
              <a:pPr algn="ctr" eaLnBrk="1" latinLnBrk="1" hangingPunct="1">
                <a:lnSpc>
                  <a:spcPct val="15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ko-KR" altLang="en-US" b="1">
                  <a:latin typeface="굴림" panose="020B0600000101010101" pitchFamily="50" charset="-127"/>
                  <a:ea typeface="굴림" panose="020B0600000101010101" pitchFamily="50" charset="-127"/>
                </a:rPr>
                <a:t>하드웨어</a:t>
              </a:r>
              <a:r>
                <a:rPr lang="en-US" altLang="ko-KR" b="1">
                  <a:latin typeface="굴림" panose="020B0600000101010101" pitchFamily="50" charset="-127"/>
                  <a:ea typeface="굴림" panose="020B0600000101010101" pitchFamily="50" charset="-127"/>
                </a:rPr>
                <a:t>(hardware)</a:t>
              </a:r>
            </a:p>
          </p:txBody>
        </p:sp>
        <p:sp>
          <p:nvSpPr>
            <p:cNvPr id="4103" name="AutoShape 1031">
              <a:extLst>
                <a:ext uri="{FF2B5EF4-FFF2-40B4-BE49-F238E27FC236}">
                  <a16:creationId xmlns:a16="http://schemas.microsoft.com/office/drawing/2014/main" id="{4E22B8D2-2745-4562-AA1E-453DDAD8B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60"/>
              <a:ext cx="3648" cy="57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9pPr>
            </a:lstStyle>
            <a:p>
              <a:pPr algn="ctr" eaLnBrk="1" latinLnBrk="1" hangingPunct="1">
                <a:lnSpc>
                  <a:spcPct val="150000"/>
                </a:lnSpc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ko-KR" altLang="en-US" b="1">
                  <a:latin typeface="굴림" panose="020B0600000101010101" pitchFamily="50" charset="-127"/>
                  <a:ea typeface="굴림" panose="020B0600000101010101" pitchFamily="50" charset="-127"/>
                </a:rPr>
                <a:t>시스템 소프트웨어</a:t>
              </a:r>
              <a:r>
                <a:rPr lang="en-US" altLang="ko-KR" b="1">
                  <a:latin typeface="굴림" panose="020B0600000101010101" pitchFamily="50" charset="-127"/>
                  <a:ea typeface="굴림" panose="020B0600000101010101" pitchFamily="50" charset="-127"/>
                </a:rPr>
                <a:t>(system software)</a:t>
              </a:r>
            </a:p>
          </p:txBody>
        </p:sp>
        <p:sp>
          <p:nvSpPr>
            <p:cNvPr id="4104" name="AutoShape 1032">
              <a:extLst>
                <a:ext uri="{FF2B5EF4-FFF2-40B4-BE49-F238E27FC236}">
                  <a16:creationId xmlns:a16="http://schemas.microsoft.com/office/drawing/2014/main" id="{2D664C38-B5EC-49C2-BC93-C8854EBA2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92"/>
              <a:ext cx="2160" cy="672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  <a:ea typeface="서울도시" pitchFamily="18" charset="-127"/>
                </a:defRPr>
              </a:lvl9pPr>
            </a:lstStyle>
            <a:p>
              <a:pPr algn="ctr" eaLnBrk="1" latinLnBrk="1" hangingPunct="1"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ko-KR" altLang="en-US" b="1">
                  <a:latin typeface="굴림" panose="020B0600000101010101" pitchFamily="50" charset="-127"/>
                  <a:ea typeface="굴림" panose="020B0600000101010101" pitchFamily="50" charset="-127"/>
                </a:rPr>
                <a:t>응용 소프트웨어</a:t>
              </a:r>
              <a:br>
                <a:rPr lang="ko-KR" altLang="en-US" b="1">
                  <a:latin typeface="굴림" panose="020B0600000101010101" pitchFamily="50" charset="-127"/>
                  <a:ea typeface="굴림" panose="020B0600000101010101" pitchFamily="50" charset="-127"/>
                </a:rPr>
              </a:br>
              <a:r>
                <a:rPr lang="en-US" altLang="ko-KR" b="1">
                  <a:latin typeface="굴림" panose="020B0600000101010101" pitchFamily="50" charset="-127"/>
                  <a:ea typeface="굴림" panose="020B0600000101010101" pitchFamily="50" charset="-127"/>
                </a:rPr>
                <a:t>(application software)</a:t>
              </a:r>
            </a:p>
          </p:txBody>
        </p:sp>
      </p:grpSp>
      <p:sp>
        <p:nvSpPr>
          <p:cNvPr id="4101" name="Text Box 1037">
            <a:extLst>
              <a:ext uri="{FF2B5EF4-FFF2-40B4-BE49-F238E27FC236}">
                <a16:creationId xmlns:a16="http://schemas.microsoft.com/office/drawing/2014/main" id="{237B2929-363D-4619-952D-C682A634E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764704"/>
            <a:ext cx="344328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eaLnBrk="1" latinLnBrk="1" hangingPunct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ko-KR" altLang="en-US" sz="2800" b="1" u="sng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컴퓨터시스템의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B6796-B00F-45DD-A600-9CC66E7911FD}"/>
              </a:ext>
            </a:extLst>
          </p:cNvPr>
          <p:cNvSpPr txBox="1"/>
          <p:nvPr/>
        </p:nvSpPr>
        <p:spPr>
          <a:xfrm>
            <a:off x="8317954" y="4601941"/>
            <a:ext cx="502518" cy="4042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+mj-lt"/>
              </a:rPr>
              <a:t>PC</a:t>
            </a:r>
            <a:endParaRPr lang="ko-KR" altLang="en-US" sz="16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537F0-8E70-4C9A-83C1-484232EBAC81}"/>
              </a:ext>
            </a:extLst>
          </p:cNvPr>
          <p:cNvSpPr txBox="1"/>
          <p:nvPr/>
        </p:nvSpPr>
        <p:spPr>
          <a:xfrm>
            <a:off x="47625" y="4536955"/>
            <a:ext cx="866775" cy="4042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>
                <a:latin typeface="+mj-lt"/>
              </a:rPr>
              <a:t>Server</a:t>
            </a:r>
            <a:endParaRPr lang="ko-KR" alt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83568" y="764704"/>
            <a:ext cx="7920880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u"/>
            </a:pPr>
            <a:endParaRPr lang="en-US" altLang="ko-KR" dirty="0"/>
          </a:p>
          <a:p>
            <a:pPr>
              <a:buFont typeface="Wingdings" pitchFamily="2" charset="2"/>
              <a:buChar char="u"/>
            </a:pPr>
            <a:r>
              <a:rPr lang="en-US" altLang="ko-KR" dirty="0"/>
              <a:t> </a:t>
            </a:r>
            <a:r>
              <a:rPr lang="en-US" altLang="ko-KR" sz="2000" dirty="0">
                <a:latin typeface="+mn-ea"/>
                <a:ea typeface="+mn-ea"/>
              </a:rPr>
              <a:t>UNIX</a:t>
            </a:r>
          </a:p>
          <a:p>
            <a:pPr>
              <a:buFontTx/>
              <a:buChar char="-"/>
            </a:pPr>
            <a:endParaRPr lang="en-US" altLang="ko-KR" sz="2000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800" dirty="0">
                <a:latin typeface="+mn-ea"/>
                <a:ea typeface="+mn-ea"/>
              </a:rPr>
              <a:t> 1969</a:t>
            </a:r>
            <a:r>
              <a:rPr lang="ko-KR" altLang="en-US" sz="1800" dirty="0">
                <a:latin typeface="+mn-ea"/>
                <a:ea typeface="+mn-ea"/>
              </a:rPr>
              <a:t>년 미국 벨</a:t>
            </a:r>
            <a:r>
              <a:rPr lang="en-US" altLang="ko-KR" sz="1800" dirty="0">
                <a:latin typeface="+mn-ea"/>
                <a:ea typeface="+mn-ea"/>
              </a:rPr>
              <a:t>(Bell) </a:t>
            </a:r>
            <a:r>
              <a:rPr lang="ko-KR" altLang="en-US" sz="1800" dirty="0">
                <a:latin typeface="+mn-ea"/>
                <a:ea typeface="+mn-ea"/>
              </a:rPr>
              <a:t>연구소에서 개발</a:t>
            </a:r>
            <a:r>
              <a:rPr lang="en-US" altLang="ko-KR" sz="1800" dirty="0">
                <a:latin typeface="+mn-ea"/>
                <a:ea typeface="+mn-ea"/>
              </a:rPr>
              <a:t>(Ken Thompson, Dennis Ritchie)</a:t>
            </a:r>
          </a:p>
          <a:p>
            <a:pPr>
              <a:buFont typeface="Wingdings" pitchFamily="2" charset="2"/>
              <a:buChar char="§"/>
            </a:pP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소프트웨어 개발용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800" dirty="0">
                <a:latin typeface="+mn-ea"/>
                <a:ea typeface="+mn-ea"/>
              </a:rPr>
              <a:t> 1973</a:t>
            </a:r>
            <a:r>
              <a:rPr lang="ko-KR" altLang="en-US" sz="1800" dirty="0">
                <a:latin typeface="+mn-ea"/>
                <a:ea typeface="+mn-ea"/>
              </a:rPr>
              <a:t>년에 프로그램 대부분이 </a:t>
            </a:r>
            <a:r>
              <a:rPr lang="en-US" altLang="ko-KR" sz="1800" dirty="0">
                <a:latin typeface="+mn-ea"/>
                <a:ea typeface="+mn-ea"/>
              </a:rPr>
              <a:t>C </a:t>
            </a:r>
            <a:r>
              <a:rPr lang="ko-KR" altLang="en-US" sz="1800" dirty="0">
                <a:latin typeface="+mn-ea"/>
                <a:ea typeface="+mn-ea"/>
              </a:rPr>
              <a:t>언어로 수정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§"/>
            </a:pP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 err="1">
                <a:latin typeface="+mn-ea"/>
                <a:ea typeface="+mn-ea"/>
                <a:hlinkClick r:id="rId2"/>
              </a:rPr>
              <a:t>이식성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§"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sz="1800" dirty="0">
                <a:latin typeface="+mn-ea"/>
                <a:ea typeface="+mn-ea"/>
              </a:rPr>
              <a:t> System V</a:t>
            </a:r>
            <a:r>
              <a:rPr lang="ko-KR" altLang="en-US" sz="1800" dirty="0">
                <a:latin typeface="+mn-ea"/>
                <a:ea typeface="+mn-ea"/>
              </a:rPr>
              <a:t>계와 </a:t>
            </a:r>
            <a:r>
              <a:rPr lang="en-US" altLang="ko-KR" sz="1800" dirty="0">
                <a:latin typeface="+mn-ea"/>
                <a:ea typeface="+mn-ea"/>
              </a:rPr>
              <a:t>BSD</a:t>
            </a:r>
            <a:r>
              <a:rPr lang="ko-KR" altLang="en-US" sz="1800" dirty="0">
                <a:latin typeface="+mn-ea"/>
                <a:ea typeface="+mn-ea"/>
              </a:rPr>
              <a:t>계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sz="1800" dirty="0">
                <a:latin typeface="+mn-ea"/>
                <a:ea typeface="+mn-ea"/>
              </a:rPr>
              <a:t> UNIX-like OS</a:t>
            </a:r>
          </a:p>
          <a:p>
            <a:pPr>
              <a:buFont typeface="Wingdings" pitchFamily="2" charset="2"/>
              <a:buChar char="u"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u"/>
            </a:pPr>
            <a:r>
              <a:rPr lang="en-US" altLang="ko-KR" sz="1800" dirty="0">
                <a:latin typeface="+mn-ea"/>
                <a:ea typeface="+mn-ea"/>
              </a:rPr>
              <a:t> Linux</a:t>
            </a:r>
          </a:p>
          <a:p>
            <a:r>
              <a:rPr lang="en-US" altLang="ko-KR" sz="1800" dirty="0">
                <a:latin typeface="+mn-ea"/>
                <a:ea typeface="+mn-ea"/>
              </a:rPr>
              <a:t> - 1991</a:t>
            </a:r>
            <a:r>
              <a:rPr lang="ko-KR" altLang="en-US" sz="1800" dirty="0">
                <a:latin typeface="+mn-ea"/>
                <a:ea typeface="+mn-ea"/>
              </a:rPr>
              <a:t>년 </a:t>
            </a:r>
            <a:r>
              <a:rPr lang="en-US" altLang="ko-KR" sz="1800" dirty="0" err="1">
                <a:latin typeface="+mn-ea"/>
                <a:ea typeface="+mn-ea"/>
              </a:rPr>
              <a:t>Linus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en-US" altLang="ko-KR" sz="1800" dirty="0" err="1">
                <a:latin typeface="+mn-ea"/>
                <a:ea typeface="+mn-ea"/>
              </a:rPr>
              <a:t>Torvalds</a:t>
            </a:r>
            <a:r>
              <a:rPr lang="ko-KR" altLang="en-US" sz="1800" dirty="0">
                <a:latin typeface="+mn-ea"/>
                <a:ea typeface="+mn-ea"/>
              </a:rPr>
              <a:t>가</a:t>
            </a:r>
            <a:r>
              <a:rPr lang="en-US" altLang="ko-KR" sz="1800" dirty="0">
                <a:latin typeface="+mn-ea"/>
                <a:ea typeface="+mn-ea"/>
              </a:rPr>
              <a:t> </a:t>
            </a:r>
            <a:r>
              <a:rPr lang="ko-KR" altLang="en-US" sz="1800" dirty="0">
                <a:latin typeface="+mn-ea"/>
                <a:ea typeface="+mn-ea"/>
              </a:rPr>
              <a:t>헬싱키대학시절 개발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1800" dirty="0">
              <a:latin typeface="+mn-ea"/>
              <a:ea typeface="+mn-ea"/>
            </a:endParaRPr>
          </a:p>
          <a:p>
            <a:pPr>
              <a:buFont typeface="Wingdings" pitchFamily="2" charset="2"/>
              <a:buChar char="u"/>
            </a:pPr>
            <a:endParaRPr lang="en-US" altLang="ko-KR" sz="2000" dirty="0">
              <a:latin typeface="+mn-ea"/>
              <a:ea typeface="+mn-ea"/>
            </a:endParaRP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ko-KR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1">
            <a:extLst>
              <a:ext uri="{FF2B5EF4-FFF2-40B4-BE49-F238E27FC236}">
                <a16:creationId xmlns:a16="http://schemas.microsoft.com/office/drawing/2014/main" id="{BE206A45-22C1-4F2B-B707-A98E1BD1D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25538"/>
            <a:ext cx="8534400" cy="5351462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>
                <a:solidFill>
                  <a:srgbClr val="0000FF"/>
                </a:solidFill>
              </a:rPr>
              <a:t>컴퓨터의 기능</a:t>
            </a:r>
            <a:r>
              <a:rPr lang="en-US" altLang="ko-KR"/>
              <a:t>: </a:t>
            </a:r>
            <a:r>
              <a:rPr lang="ko-KR" altLang="en-US"/>
              <a:t>프로그램 코드를 정해진 순서대로 수행</a:t>
            </a:r>
          </a:p>
          <a:p>
            <a:pPr lvl="1" eaLnBrk="1" hangingPunct="1">
              <a:defRPr/>
            </a:pPr>
            <a:r>
              <a:rPr lang="ko-KR" altLang="en-US"/>
              <a:t>이 과정에서 필요한 데이터를 읽어서</a:t>
            </a:r>
            <a:r>
              <a:rPr lang="en-US" altLang="ko-KR"/>
              <a:t>(read), </a:t>
            </a:r>
            <a:r>
              <a:rPr lang="ko-KR" altLang="en-US"/>
              <a:t>처리</a:t>
            </a:r>
            <a:r>
              <a:rPr lang="en-US" altLang="ko-KR"/>
              <a:t>(processing)</a:t>
            </a:r>
            <a:r>
              <a:rPr lang="ko-KR" altLang="en-US"/>
              <a:t>하고</a:t>
            </a:r>
            <a:r>
              <a:rPr lang="en-US" altLang="ko-KR"/>
              <a:t>, </a:t>
            </a:r>
            <a:r>
              <a:rPr lang="ko-KR" altLang="en-US"/>
              <a:t>저장</a:t>
            </a:r>
            <a:r>
              <a:rPr lang="en-US" altLang="ko-KR"/>
              <a:t>(store)</a:t>
            </a:r>
            <a:r>
              <a:rPr lang="ko-KR" altLang="en-US"/>
              <a:t>한다</a:t>
            </a:r>
            <a:endParaRPr lang="en-US" altLang="ko-KR"/>
          </a:p>
          <a:p>
            <a:pPr eaLnBrk="1" hangingPunct="1">
              <a:defRPr/>
            </a:pPr>
            <a:r>
              <a:rPr lang="ko-KR" altLang="en-US">
                <a:solidFill>
                  <a:srgbClr val="0000FF"/>
                </a:solidFill>
              </a:rPr>
              <a:t>컴퓨터의 기본 구조</a:t>
            </a:r>
            <a:endParaRPr lang="en-US" altLang="ko-KR">
              <a:solidFill>
                <a:srgbClr val="0000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ko-KR" altLang="en-US">
                <a:solidFill>
                  <a:srgbClr val="0000FF"/>
                </a:solidFill>
              </a:rPr>
              <a:t>       </a:t>
            </a:r>
            <a:r>
              <a:rPr lang="ko-KR" altLang="en-US" sz="1800">
                <a:solidFill>
                  <a:srgbClr val="0000FF"/>
                </a:solidFill>
              </a:rPr>
              <a:t>주요 구성요소들</a:t>
            </a:r>
            <a:r>
              <a:rPr lang="en-US" altLang="ko-KR" sz="1800"/>
              <a:t>: </a:t>
            </a:r>
            <a:r>
              <a:rPr lang="ko-KR" altLang="en-US" sz="1800"/>
              <a:t>중앙처리장치</a:t>
            </a:r>
            <a:r>
              <a:rPr lang="en-US" altLang="ko-KR" sz="1800"/>
              <a:t>, </a:t>
            </a:r>
            <a:r>
              <a:rPr lang="ko-KR" altLang="en-US" sz="1800"/>
              <a:t>기억장치</a:t>
            </a:r>
            <a:r>
              <a:rPr lang="en-US" altLang="ko-KR" sz="1800"/>
              <a:t>, </a:t>
            </a:r>
            <a:r>
              <a:rPr lang="ko-KR" altLang="en-US" sz="1800"/>
              <a:t>입출력장치  </a:t>
            </a:r>
          </a:p>
        </p:txBody>
      </p:sp>
      <p:pic>
        <p:nvPicPr>
          <p:cNvPr id="5124" name="Picture 13">
            <a:extLst>
              <a:ext uri="{FF2B5EF4-FFF2-40B4-BE49-F238E27FC236}">
                <a16:creationId xmlns:a16="http://schemas.microsoft.com/office/drawing/2014/main" id="{12ABC65D-FE0C-4DCA-8C6B-365F94083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4076700"/>
            <a:ext cx="50546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035">
            <a:extLst>
              <a:ext uri="{FF2B5EF4-FFF2-40B4-BE49-F238E27FC236}">
                <a16:creationId xmlns:a16="http://schemas.microsoft.com/office/drawing/2014/main" id="{D7E7D74B-072A-4D06-883C-44B32A122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3375"/>
            <a:ext cx="853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CC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CC"/>
                </a:solidFill>
                <a:latin typeface="굴림" pitchFamily="50" charset="-127"/>
                <a:ea typeface="굴림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CC"/>
                </a:solidFill>
                <a:latin typeface="굴림" pitchFamily="50" charset="-127"/>
                <a:ea typeface="굴림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CC"/>
                </a:solidFill>
                <a:latin typeface="굴림" pitchFamily="50" charset="-127"/>
                <a:ea typeface="굴림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CC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CC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CC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CC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CC00CC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r>
              <a:rPr lang="en-US" altLang="ko-KR" kern="0">
                <a:solidFill>
                  <a:schemeClr val="tx1"/>
                </a:solidFill>
              </a:rPr>
              <a:t>	</a:t>
            </a:r>
            <a:r>
              <a:rPr lang="en-US" altLang="ko-KR" kern="0">
                <a:solidFill>
                  <a:srgbClr val="0000FF"/>
                </a:solidFill>
              </a:rPr>
              <a:t>1.1 </a:t>
            </a:r>
            <a:r>
              <a:rPr lang="ko-KR" altLang="en-US" kern="0">
                <a:solidFill>
                  <a:srgbClr val="0000FF"/>
                </a:solidFill>
              </a:rPr>
              <a:t>컴퓨터의 기본 구조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466"/>
    </mc:Choice>
    <mc:Fallback xmlns="">
      <p:transition spd="slow" advTm="7146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통 4">
            <a:extLst>
              <a:ext uri="{FF2B5EF4-FFF2-40B4-BE49-F238E27FC236}">
                <a16:creationId xmlns:a16="http://schemas.microsoft.com/office/drawing/2014/main" id="{469A4852-5BBC-4171-839E-EAAA85CF0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349500"/>
            <a:ext cx="2232025" cy="3816350"/>
          </a:xfrm>
          <a:prstGeom prst="can">
            <a:avLst>
              <a:gd name="adj" fmla="val 2499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eaLnBrk="1" hangingPunct="1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ED47F-51D9-4E0D-96F6-40CD38E9B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1844675"/>
            <a:ext cx="1368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algn="ctr"/>
            <a:r>
              <a:rPr lang="ko-KR" altLang="en-US" sz="1600"/>
              <a:t>하드디스크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CA3225-9069-488A-9206-5DED3F9F3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3" y="3284538"/>
            <a:ext cx="828675" cy="165735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eaLnBrk="1" hangingPunct="1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56C4D-82CB-43E6-8D29-C24094DA9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3484563"/>
            <a:ext cx="828675" cy="1655762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eaLnBrk="1" hangingPunct="1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15A6A5-FF9C-4CB9-BDA7-5FAFFBF1E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775" y="3716338"/>
            <a:ext cx="828675" cy="165735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eaLnBrk="1" hangingPunct="1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2DD99A-F498-43F3-BF63-47CD9A5AF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5535613"/>
            <a:ext cx="911225" cy="358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eaLnBrk="1" hangingPunct="1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C0FA6B-9A30-4CB5-BA2E-C13C39674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3832225"/>
            <a:ext cx="9493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r>
              <a:rPr lang="ko-KR" altLang="en-US" sz="1400"/>
              <a:t>프로그램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DB39E0-3FD8-4817-9301-4EC547B3A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5113" y="5516563"/>
            <a:ext cx="86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r>
              <a:rPr lang="ko-KR" altLang="en-US" sz="1400"/>
              <a:t>데이타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84047F-A50A-4DA7-B898-DCD262132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2060575"/>
            <a:ext cx="1512887" cy="3624263"/>
          </a:xfrm>
          <a:prstGeom prst="rect">
            <a:avLst/>
          </a:prstGeom>
          <a:solidFill>
            <a:srgbClr val="99FF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eaLnBrk="1" hangingPunct="1"/>
            <a:endParaRPr kumimoji="0" lang="ko-KR" altLang="en-US" sz="1800">
              <a:latin typeface="Arial" panose="020B0604020202020204" pitchFamily="34" charset="0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C24C585-4918-4954-AC77-7D5718A0F3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3938" y="2997200"/>
            <a:ext cx="15128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24A066C-250E-45D6-9AFF-BE33B027C50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3938" y="3860800"/>
            <a:ext cx="15128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A2ECA2B-5A1B-4ACF-B523-4476C34F85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3938" y="4724400"/>
            <a:ext cx="151288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474FFE4-390C-4CFE-B376-7A315BDF1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7438" y="2133600"/>
            <a:ext cx="1393825" cy="787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algn="ctr" eaLnBrk="1" hangingPunct="1"/>
            <a:endParaRPr kumimoji="0" lang="en-US" altLang="ko-KR" sz="1400">
              <a:latin typeface="Arial" panose="020B0604020202020204" pitchFamily="34" charset="0"/>
            </a:endParaRPr>
          </a:p>
          <a:p>
            <a:pPr algn="ctr" eaLnBrk="1" hangingPunct="1"/>
            <a:r>
              <a:rPr kumimoji="0" lang="ko-KR" altLang="en-US" sz="1400">
                <a:latin typeface="Arial" panose="020B0604020202020204" pitchFamily="34" charset="0"/>
              </a:rPr>
              <a:t>프로그램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9B594-2FA0-4045-B57B-D4B75BC08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75" y="1628775"/>
            <a:ext cx="1368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algn="ctr"/>
            <a:r>
              <a:rPr lang="ko-KR" altLang="en-US" sz="1600"/>
              <a:t>주기억장치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BF11D91-F20C-4E5E-93F0-B72277B8B2E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19700" y="2565400"/>
            <a:ext cx="2089150" cy="1389063"/>
          </a:xfrm>
          <a:prstGeom prst="straightConnector1">
            <a:avLst/>
          </a:prstGeom>
          <a:noFill/>
          <a:ln w="41275" algn="ctr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BCD1A30-12CA-4B34-AB81-2FDECADC7F3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838" y="2263775"/>
            <a:ext cx="7921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5D01D06E-C4A8-4074-BFAB-01AA8DB471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838" y="2349500"/>
            <a:ext cx="7921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2DC3B66-0B35-4AE5-8C39-DBED963A7B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838" y="2708275"/>
            <a:ext cx="7921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DBC81E7-C05E-464D-AC2D-D967737B87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79838" y="2781300"/>
            <a:ext cx="792162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890EDA-FFE4-473E-A90C-70E310EF3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071688"/>
            <a:ext cx="12398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algn="ctr"/>
            <a:r>
              <a:rPr lang="ko-KR" altLang="en-US" sz="1200"/>
              <a:t>인스트럭션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E4A3AF37-9ED5-4340-89F4-2F690F1AC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2420938"/>
            <a:ext cx="1728787" cy="1728787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eaLnBrk="1" hangingPunct="1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506F4E-8B03-4048-9381-32DEF1C63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81175"/>
            <a:ext cx="13684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algn="ctr"/>
            <a:r>
              <a:rPr lang="en-US" altLang="ko-KR" sz="1600"/>
              <a:t>CPU</a:t>
            </a:r>
            <a:endParaRPr lang="ko-KR" altLang="en-US" sz="160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D47CFB5-1C60-4F0A-B624-21846C05E12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187575" y="2420938"/>
            <a:ext cx="1320800" cy="328612"/>
          </a:xfrm>
          <a:prstGeom prst="straightConnector1">
            <a:avLst/>
          </a:prstGeom>
          <a:noFill/>
          <a:ln w="25400" algn="ctr">
            <a:solidFill>
              <a:srgbClr val="7030A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BDBB6C7-19D5-41DA-A5FD-265BC9EF0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708275"/>
            <a:ext cx="12382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algn="ctr"/>
            <a:r>
              <a:rPr lang="en-US" altLang="ko-KR" sz="1200"/>
              <a:t>fetch</a:t>
            </a:r>
            <a:endParaRPr lang="ko-KR" alt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CAC2AA-7F67-44BE-AA5E-40772E373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303713"/>
            <a:ext cx="1238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algn="ctr"/>
            <a:r>
              <a:rPr lang="en-US" altLang="ko-KR" sz="1200"/>
              <a:t>execute</a:t>
            </a:r>
            <a:endParaRPr lang="ko-KR" altLang="en-US" sz="120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FE3242-0497-4BD7-96D9-18F33A71D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81300"/>
            <a:ext cx="792163" cy="1397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eaLnBrk="1" hangingPunct="1"/>
            <a:endParaRPr kumimoji="0" lang="ko-KR" altLang="en-US" sz="1800"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42BA761-217F-4A5B-9B04-2E11BBA8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5875338"/>
            <a:ext cx="3311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omic Sans MS" panose="030F0702030302020204" pitchFamily="66" charset="0"/>
                <a:ea typeface="서울도시" pitchFamily="18" charset="-127"/>
              </a:defRPr>
            </a:lvl9pPr>
          </a:lstStyle>
          <a:p>
            <a:pPr algn="ctr"/>
            <a:r>
              <a:rPr lang="ko-KR" altLang="en-US">
                <a:solidFill>
                  <a:srgbClr val="FF0000"/>
                </a:solidFill>
              </a:rPr>
              <a:t>프로세스</a:t>
            </a:r>
            <a:r>
              <a:rPr lang="en-US" altLang="ko-KR">
                <a:solidFill>
                  <a:srgbClr val="FF0000"/>
                </a:solidFill>
              </a:rPr>
              <a:t>(Process)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6174" name="제목 2">
            <a:extLst>
              <a:ext uri="{FF2B5EF4-FFF2-40B4-BE49-F238E27FC236}">
                <a16:creationId xmlns:a16="http://schemas.microsoft.com/office/drawing/2014/main" id="{F8BA8D9B-3712-4EF0-81BF-300ED3DE4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782"/>
    </mc:Choice>
    <mc:Fallback xmlns="">
      <p:transition spd="slow" advTm="2767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9" grpId="0" animBg="1"/>
      <p:bldP spid="20" grpId="0"/>
      <p:bldP spid="26" grpId="0"/>
      <p:bldP spid="27" grpId="0" animBg="1"/>
      <p:bldP spid="28" grpId="0"/>
      <p:bldP spid="30" grpId="0"/>
      <p:bldP spid="31" grpId="0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1029">
            <a:extLst>
              <a:ext uri="{FF2B5EF4-FFF2-40B4-BE49-F238E27FC236}">
                <a16:creationId xmlns:a16="http://schemas.microsoft.com/office/drawing/2014/main" id="{2E094B29-5FC7-4C07-9122-8855ECA6A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33376"/>
            <a:ext cx="8534400" cy="649366"/>
          </a:xfrm>
        </p:spPr>
        <p:txBody>
          <a:bodyPr/>
          <a:lstStyle/>
          <a:p>
            <a:pPr eaLnBrk="1" hangingPunct="1"/>
            <a:r>
              <a:rPr lang="ko-KR" altLang="en-US" u="sng">
                <a:solidFill>
                  <a:srgbClr val="0000FF"/>
                </a:solidFill>
              </a:rPr>
              <a:t>컴퓨터 하드웨어의 주요 요소들</a:t>
            </a:r>
          </a:p>
        </p:txBody>
      </p:sp>
      <p:pic>
        <p:nvPicPr>
          <p:cNvPr id="6148" name="그림 1">
            <a:extLst>
              <a:ext uri="{FF2B5EF4-FFF2-40B4-BE49-F238E27FC236}">
                <a16:creationId xmlns:a16="http://schemas.microsoft.com/office/drawing/2014/main" id="{49F3EB3B-778F-43A5-BE07-299790A6F9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38" y="985882"/>
            <a:ext cx="7796212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32C4DE-0EEB-4EB4-B502-6AA996C2287E}"/>
              </a:ext>
            </a:extLst>
          </p:cNvPr>
          <p:cNvSpPr txBox="1"/>
          <p:nvPr/>
        </p:nvSpPr>
        <p:spPr>
          <a:xfrm>
            <a:off x="4202212" y="980728"/>
            <a:ext cx="657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00FF"/>
                </a:solidFill>
              </a:rPr>
              <a:t>본체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F306E-4CB4-4B33-A881-985E7329F36E}"/>
              </a:ext>
            </a:extLst>
          </p:cNvPr>
          <p:cNvSpPr txBox="1"/>
          <p:nvPr/>
        </p:nvSpPr>
        <p:spPr>
          <a:xfrm>
            <a:off x="5364088" y="1224899"/>
            <a:ext cx="8591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00FF"/>
                </a:solidFill>
              </a:rPr>
              <a:t>모니터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2B6B8-FD92-4C7F-9535-3E82E0AF1356}"/>
              </a:ext>
            </a:extLst>
          </p:cNvPr>
          <p:cNvSpPr txBox="1"/>
          <p:nvPr/>
        </p:nvSpPr>
        <p:spPr>
          <a:xfrm>
            <a:off x="6372200" y="326349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00FF"/>
                </a:solidFill>
              </a:rPr>
              <a:t>키보드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2EEE6-9EDA-462B-8818-46CB670D9E6E}"/>
              </a:ext>
            </a:extLst>
          </p:cNvPr>
          <p:cNvSpPr txBox="1"/>
          <p:nvPr/>
        </p:nvSpPr>
        <p:spPr>
          <a:xfrm>
            <a:off x="7020272" y="254341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solidFill>
                  <a:srgbClr val="0000FF"/>
                </a:solidFill>
              </a:rPr>
              <a:t>마우스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8CB011-9AFF-46AE-BA3A-7C53F28D4776}"/>
              </a:ext>
            </a:extLst>
          </p:cNvPr>
          <p:cNvSpPr txBox="1"/>
          <p:nvPr/>
        </p:nvSpPr>
        <p:spPr>
          <a:xfrm>
            <a:off x="3059832" y="2697306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메인보드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18063-1E65-41D7-8FE6-12C806C6CB53}"/>
              </a:ext>
            </a:extLst>
          </p:cNvPr>
          <p:cNvSpPr txBox="1"/>
          <p:nvPr/>
        </p:nvSpPr>
        <p:spPr>
          <a:xfrm>
            <a:off x="1691680" y="1772060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  <a:latin typeface="+mn-lt"/>
              </a:rPr>
              <a:t>CPU</a:t>
            </a:r>
            <a:endParaRPr lang="ko-KR" altLang="en-US" sz="120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87092A-2C46-4644-8E2F-D263ADF83ED2}"/>
              </a:ext>
            </a:extLst>
          </p:cNvPr>
          <p:cNvSpPr txBox="1"/>
          <p:nvPr/>
        </p:nvSpPr>
        <p:spPr>
          <a:xfrm>
            <a:off x="971600" y="2413525"/>
            <a:ext cx="1368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주기억장치 모듈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AA676-D706-48C5-BD8D-C9450AD5B034}"/>
              </a:ext>
            </a:extLst>
          </p:cNvPr>
          <p:cNvSpPr txBox="1"/>
          <p:nvPr/>
        </p:nvSpPr>
        <p:spPr>
          <a:xfrm>
            <a:off x="1043608" y="2770475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확장보드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956492-29CF-4479-AC7B-338B9E583D2B}"/>
              </a:ext>
            </a:extLst>
          </p:cNvPr>
          <p:cNvSpPr txBox="1"/>
          <p:nvPr/>
        </p:nvSpPr>
        <p:spPr>
          <a:xfrm>
            <a:off x="2445628" y="1272675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전원공급장치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369E0-255B-4CA6-BBAD-1A3153A9DA58}"/>
              </a:ext>
            </a:extLst>
          </p:cNvPr>
          <p:cNvSpPr txBox="1"/>
          <p:nvPr/>
        </p:nvSpPr>
        <p:spPr>
          <a:xfrm>
            <a:off x="3779912" y="2523673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광 저장장치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032FF8-407B-4ACF-9923-1E89FD845A24}"/>
              </a:ext>
            </a:extLst>
          </p:cNvPr>
          <p:cNvSpPr txBox="1"/>
          <p:nvPr/>
        </p:nvSpPr>
        <p:spPr>
          <a:xfrm>
            <a:off x="4572000" y="311948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하드 디스크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DA5A9-82FC-41A9-B3BD-4B5FB05B68E0}"/>
              </a:ext>
            </a:extLst>
          </p:cNvPr>
          <p:cNvSpPr txBox="1"/>
          <p:nvPr/>
        </p:nvSpPr>
        <p:spPr>
          <a:xfrm>
            <a:off x="683568" y="4077072"/>
            <a:ext cx="7632848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+mn-lt"/>
              </a:rPr>
              <a:t>메인보드</a:t>
            </a:r>
            <a:r>
              <a:rPr lang="en-US" altLang="ko-KR" sz="1600">
                <a:latin typeface="+mn-lt"/>
              </a:rPr>
              <a:t>(main board) </a:t>
            </a:r>
          </a:p>
          <a:p>
            <a:r>
              <a:rPr lang="en-US" altLang="ko-KR" sz="1600">
                <a:latin typeface="+mn-lt"/>
              </a:rPr>
              <a:t> - </a:t>
            </a:r>
            <a:r>
              <a:rPr lang="ko-KR" altLang="en-US" sz="1600">
                <a:latin typeface="+mn-lt"/>
              </a:rPr>
              <a:t>주요 </a:t>
            </a:r>
            <a:r>
              <a:rPr lang="en-US" altLang="ko-KR" sz="1600">
                <a:latin typeface="+mn-lt"/>
              </a:rPr>
              <a:t>IC </a:t>
            </a:r>
            <a:r>
              <a:rPr lang="ko-KR" altLang="en-US" sz="1600">
                <a:latin typeface="+mn-lt"/>
              </a:rPr>
              <a:t>칩들과 메모리 모듈</a:t>
            </a:r>
            <a:r>
              <a:rPr lang="en-US" altLang="ko-KR" sz="1600">
                <a:latin typeface="+mn-lt"/>
              </a:rPr>
              <a:t>, I/O</a:t>
            </a:r>
            <a:r>
              <a:rPr lang="ko-KR" altLang="en-US" sz="1600">
                <a:latin typeface="+mn-lt"/>
              </a:rPr>
              <a:t>장치 인터페이스를 위한 슬롯들이 장착되는</a:t>
            </a:r>
            <a:endParaRPr lang="en-US" altLang="ko-KR" sz="1600">
              <a:latin typeface="+mn-lt"/>
            </a:endParaRPr>
          </a:p>
          <a:p>
            <a:r>
              <a:rPr lang="en-US" altLang="ko-KR" sz="1600">
                <a:latin typeface="+mn-lt"/>
              </a:rPr>
              <a:t>   </a:t>
            </a:r>
            <a:r>
              <a:rPr lang="ko-KR" altLang="en-US" sz="1600">
                <a:latin typeface="+mn-lt"/>
              </a:rPr>
              <a:t>기판으로</a:t>
            </a:r>
            <a:r>
              <a:rPr lang="en-US" altLang="ko-KR" sz="1600">
                <a:latin typeface="+mn-lt"/>
              </a:rPr>
              <a:t>, </a:t>
            </a:r>
            <a:r>
              <a:rPr lang="ko-KR" altLang="en-US" sz="1600">
                <a:latin typeface="+mn-lt"/>
              </a:rPr>
              <a:t>주기판 혹은 마더 보드</a:t>
            </a:r>
            <a:r>
              <a:rPr lang="en-US" altLang="ko-KR" sz="1600">
                <a:latin typeface="+mn-lt"/>
              </a:rPr>
              <a:t>(mother board)</a:t>
            </a:r>
            <a:r>
              <a:rPr lang="ko-KR" altLang="en-US" sz="1600">
                <a:latin typeface="+mn-lt"/>
              </a:rPr>
              <a:t>라고도 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41EC59-DA06-4266-A2F5-5A1C03DA4660}"/>
              </a:ext>
            </a:extLst>
          </p:cNvPr>
          <p:cNvSpPr txBox="1"/>
          <p:nvPr/>
        </p:nvSpPr>
        <p:spPr>
          <a:xfrm>
            <a:off x="683568" y="5046275"/>
            <a:ext cx="7632848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+mn-lt"/>
              </a:rPr>
              <a:t>확장 보드</a:t>
            </a:r>
            <a:r>
              <a:rPr lang="en-US" altLang="ko-KR" sz="1600">
                <a:latin typeface="+mn-lt"/>
              </a:rPr>
              <a:t>(expansion board)</a:t>
            </a:r>
          </a:p>
          <a:p>
            <a:r>
              <a:rPr lang="en-US" altLang="ko-KR" sz="1600">
                <a:latin typeface="+mn-lt"/>
              </a:rPr>
              <a:t> - </a:t>
            </a:r>
            <a:r>
              <a:rPr lang="ko-KR" altLang="en-US" sz="1600">
                <a:latin typeface="+mn-lt"/>
              </a:rPr>
              <a:t>사운드 카드와 같이 기능 추가를 위하여 장착되는 각종 보드들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B2D01D-BE67-4B2A-9614-209DF8074C21}"/>
              </a:ext>
            </a:extLst>
          </p:cNvPr>
          <p:cNvSpPr txBox="1"/>
          <p:nvPr/>
        </p:nvSpPr>
        <p:spPr>
          <a:xfrm>
            <a:off x="683568" y="5796553"/>
            <a:ext cx="7632848" cy="58477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+mn-lt"/>
              </a:rPr>
              <a:t>광 저장장치</a:t>
            </a:r>
            <a:r>
              <a:rPr lang="en-US" altLang="ko-KR" sz="1600">
                <a:latin typeface="+mn-lt"/>
              </a:rPr>
              <a:t>(optical storage device)</a:t>
            </a:r>
          </a:p>
          <a:p>
            <a:r>
              <a:rPr lang="en-US" altLang="ko-KR" sz="1600">
                <a:latin typeface="+mn-lt"/>
              </a:rPr>
              <a:t> - CD-ROM,</a:t>
            </a:r>
            <a:r>
              <a:rPr lang="ko-KR" altLang="en-US" sz="1600">
                <a:latin typeface="+mn-lt"/>
              </a:rPr>
              <a:t> </a:t>
            </a:r>
            <a:r>
              <a:rPr lang="en-US" altLang="ko-KR" sz="1600">
                <a:latin typeface="+mn-lt"/>
              </a:rPr>
              <a:t>DVD,</a:t>
            </a:r>
            <a:r>
              <a:rPr lang="ko-KR" altLang="en-US" sz="1600">
                <a:latin typeface="+mn-lt"/>
              </a:rPr>
              <a:t> 블루레이 디스크 등</a:t>
            </a:r>
          </a:p>
        </p:txBody>
      </p:sp>
    </p:spTree>
    <p:extLst>
      <p:ext uri="{BB962C8B-B14F-4D97-AF65-F5344CB8AC3E}">
        <p14:creationId xmlns:p14="http://schemas.microsoft.com/office/powerpoint/2010/main" val="12518861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20.5|12.8|8.2|5.1|49.4|1.2|10.4|4.5|2.6|3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20.5|12.8|8.2|5.1|49.4|1.2|10.4|4.5|2.6|3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17.5|2.4|19.5|1.1|15|1.9|84.7|18|24.8|2.6|3.8|14.2|38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8.6|279.1|202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3.2|53.8|24.9|1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|31|5.4|1.3|39.6|9.4|5.2|1.9|7.5|23.9|8.5"/>
</p:tagLst>
</file>

<file path=ppt/theme/theme1.xml><?xml version="1.0" encoding="utf-8"?>
<a:theme xmlns:a="http://schemas.openxmlformats.org/drawingml/2006/main" name="기본 디자인">
  <a:themeElements>
    <a:clrScheme name="기본 디자인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5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서울도시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5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  <a:ea typeface="서울도시" pitchFamily="18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3847</TotalTime>
  <Words>2781</Words>
  <Application>Microsoft Office PowerPoint</Application>
  <PresentationFormat>화면 슬라이드 쇼(4:3)</PresentationFormat>
  <Paragraphs>430</Paragraphs>
  <Slides>60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7" baseType="lpstr">
      <vt:lpstr>굴림</vt:lpstr>
      <vt:lpstr>맑은고딕</vt:lpstr>
      <vt:lpstr>Arial</vt:lpstr>
      <vt:lpstr>Comic Sans MS</vt:lpstr>
      <vt:lpstr>Times New Roman</vt:lpstr>
      <vt:lpstr>Wingdings</vt:lpstr>
      <vt:lpstr>기본 디자인</vt:lpstr>
      <vt:lpstr>PowerPoint 프레젠테이션</vt:lpstr>
      <vt:lpstr>PowerPoint 프레젠테이션</vt:lpstr>
      <vt:lpstr>Computer ?</vt:lpstr>
      <vt:lpstr>Computer ?</vt:lpstr>
      <vt:lpstr>컴퓨터시스템 구성 요소 정리</vt:lpstr>
      <vt:lpstr>PowerPoint 프레젠테이션</vt:lpstr>
      <vt:lpstr>PowerPoint 프레젠테이션</vt:lpstr>
      <vt:lpstr>PowerPoint 프레젠테이션</vt:lpstr>
      <vt:lpstr>컴퓨터 하드웨어의 주요 요소들</vt:lpstr>
      <vt:lpstr>하드웨어 주요 구성요소</vt:lpstr>
      <vt:lpstr>컴퓨터의 기본적인 구성요소들</vt:lpstr>
      <vt:lpstr>컴퓨터의 기본적인 구성요소들 (계속)</vt:lpstr>
      <vt:lpstr>PowerPoint 프레젠테이션</vt:lpstr>
      <vt:lpstr>컴퓨터의 기본적인 구성요소들 (계속)</vt:lpstr>
      <vt:lpstr> 1.2 정보의 표현과 저장</vt:lpstr>
      <vt:lpstr> 1.2 정보의 표현과 저장</vt:lpstr>
      <vt:lpstr>프로그램 코드와 데이터의 기억장치 저장</vt:lpstr>
      <vt:lpstr>PowerPoint 프레젠테이션</vt:lpstr>
      <vt:lpstr>1.4 컴퓨터 구조의 발전 과정</vt:lpstr>
      <vt:lpstr>1.4.1 초기 컴퓨터들의 구조</vt:lpstr>
      <vt:lpstr>1.4.2 주요 컴퓨터 부품들의 발전 경위</vt:lpstr>
      <vt:lpstr>집적도에 따른 IC의 분류</vt:lpstr>
      <vt:lpstr>집적도에 따른 IC의 분류 (계속)</vt:lpstr>
      <vt:lpstr>IC 사용에 따른 이점</vt:lpstr>
      <vt:lpstr>1.4.3 컴퓨터시스템의 분류와 발전 동향</vt:lpstr>
      <vt:lpstr>1.4.3 컴퓨터시스템의 분류와 발전 동향</vt:lpstr>
      <vt:lpstr>1.4.3 컴퓨터시스템의 분류와 발전 동향</vt:lpstr>
      <vt:lpstr>1.4.3 컴퓨터시스템의 분류와 발전 동향</vt:lpstr>
      <vt:lpstr>개인용 컴퓨터 (계속)</vt:lpstr>
      <vt:lpstr>개인용 컴퓨터 (계속)</vt:lpstr>
      <vt:lpstr>2) 임베디드 컴퓨터</vt:lpstr>
      <vt:lpstr>3) 서버급 컴퓨터시스템</vt:lpstr>
      <vt:lpstr>3) 서버급 컴퓨터시스템</vt:lpstr>
      <vt:lpstr>다중프로세서시스템의 구조</vt:lpstr>
      <vt:lpstr>4) 메인프레임 컴퓨터(mainframe computer)</vt:lpstr>
      <vt:lpstr>5) 슈퍼컴퓨터(supercomputer)</vt:lpstr>
      <vt:lpstr>5) 슈퍼컴퓨터(supercomputer)</vt:lpstr>
      <vt:lpstr>5) 슈퍼컴퓨터(supercomputer)</vt:lpstr>
      <vt:lpstr>Operating System ?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Yonsei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jhkim-pc</dc:creator>
  <cp:lastModifiedBy>D502-Prof</cp:lastModifiedBy>
  <cp:revision>213</cp:revision>
  <cp:lastPrinted>2020-08-27T03:07:23Z</cp:lastPrinted>
  <dcterms:created xsi:type="dcterms:W3CDTF">2003-01-24T02:04:40Z</dcterms:created>
  <dcterms:modified xsi:type="dcterms:W3CDTF">2025-03-20T03:47:20Z</dcterms:modified>
</cp:coreProperties>
</file>