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11"/>
  </p:notesMasterIdLst>
  <p:handoutMasterIdLst>
    <p:handoutMasterId r:id="rId12"/>
  </p:handoutMasterIdLst>
  <p:sldIdLst>
    <p:sldId id="266" r:id="rId2"/>
    <p:sldId id="330" r:id="rId3"/>
    <p:sldId id="334" r:id="rId4"/>
    <p:sldId id="335" r:id="rId5"/>
    <p:sldId id="340" r:id="rId6"/>
    <p:sldId id="337" r:id="rId7"/>
    <p:sldId id="338" r:id="rId8"/>
    <p:sldId id="336" r:id="rId9"/>
    <p:sldId id="282" r:id="rId10"/>
  </p:sldIdLst>
  <p:sldSz cx="12192000" cy="6858000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C5FF"/>
    <a:srgbClr val="008DF6"/>
    <a:srgbClr val="0083E6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487" autoAdjust="0"/>
  </p:normalViewPr>
  <p:slideViewPr>
    <p:cSldViewPr>
      <p:cViewPr varScale="1">
        <p:scale>
          <a:sx n="104" d="100"/>
          <a:sy n="104" d="100"/>
        </p:scale>
        <p:origin x="8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25/05/2023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25/05/2023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With the data science program of LHL I’ve achieved a better blend of skills objective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(30-45 sec)</a:t>
            </a:r>
          </a:p>
          <a:p>
            <a:endParaRPr lang="en-US" noProof="0" dirty="0"/>
          </a:p>
          <a:p>
            <a:r>
              <a:rPr lang="en-US" noProof="0" dirty="0"/>
              <a:t>What inspired me?: this is a real case scenario of small companies that currently want to deploy AI+ML models aiming to improve their business</a:t>
            </a:r>
          </a:p>
          <a:p>
            <a:endParaRPr lang="en-US" noProof="0" dirty="0"/>
          </a:p>
          <a:p>
            <a:r>
              <a:rPr lang="en-US" noProof="0" dirty="0"/>
              <a:t>Additionally, it inspired me that the black box requires most of the knowledge learnt in this bootcamp.</a:t>
            </a:r>
          </a:p>
          <a:p>
            <a:endParaRPr lang="en-US" noProof="0" dirty="0"/>
          </a:p>
          <a:p>
            <a:r>
              <a:rPr lang="en-US" noProof="0" dirty="0"/>
              <a:t>I learned how to work with time series to generate predictions while at the same time producing historical analysis of data trends and time components. I struggled a little bit configuring the </a:t>
            </a:r>
            <a:r>
              <a:rPr lang="en-US" noProof="0" dirty="0" err="1"/>
              <a:t>hyperparams</a:t>
            </a:r>
            <a:r>
              <a:rPr lang="en-US" noProof="0" dirty="0"/>
              <a:t> tuning but in the end it worked well.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333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(120-150secs)</a:t>
            </a:r>
            <a:endParaRPr lang="en-CA" sz="1200" dirty="0"/>
          </a:p>
          <a:p>
            <a:pPr marL="0" marR="0" lvl="0" indent="0" algn="l" defTabSz="9142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4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767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63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5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0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625600" y="5124451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4865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621537" y="6355080"/>
            <a:ext cx="16256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1219200" y="5048251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1219201" y="5048251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1" y="274643"/>
            <a:ext cx="27432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09601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1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4865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219201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28601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28601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7606" y="1295400"/>
            <a:ext cx="5389033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133601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6197601" y="2133601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28601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609601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8432800" y="1219203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09601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406401" y="304801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500857"/>
            <a:ext cx="109728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09601" y="1905001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09601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09601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728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1" y="1219201"/>
            <a:ext cx="109728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534400" y="6356351"/>
            <a:ext cx="3052064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25/05/2023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864864" y="6356351"/>
            <a:ext cx="46736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6864" y="6356351"/>
            <a:ext cx="26416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609601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609601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590614" y="6447425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shboard%20Demo.mk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7B1DDC-B1A3-46F7-91BC-25B81B1E988A}"/>
              </a:ext>
            </a:extLst>
          </p:cNvPr>
          <p:cNvSpPr/>
          <p:nvPr/>
        </p:nvSpPr>
        <p:spPr>
          <a:xfrm>
            <a:off x="1487488" y="5054365"/>
            <a:ext cx="9505056" cy="684076"/>
          </a:xfrm>
          <a:prstGeom prst="rect">
            <a:avLst/>
          </a:prstGeom>
          <a:solidFill>
            <a:srgbClr val="21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03512" y="1772816"/>
            <a:ext cx="8784976" cy="648072"/>
          </a:xfrm>
        </p:spPr>
        <p:txBody>
          <a:bodyPr>
            <a:noAutofit/>
          </a:bodyPr>
          <a:lstStyle/>
          <a:p>
            <a:pPr algn="ctr"/>
            <a:r>
              <a:rPr lang="en-CA" sz="3600" b="1" dirty="0">
                <a:latin typeface="Arial" pitchFamily="34" charset="0"/>
                <a:cs typeface="Arial" pitchFamily="34" charset="0"/>
              </a:rPr>
              <a:t>Demand Prediction Project</a:t>
            </a:r>
            <a:br>
              <a:rPr lang="en-CA" b="1" dirty="0">
                <a:latin typeface="Arial" pitchFamily="34" charset="0"/>
                <a:cs typeface="Arial" pitchFamily="34" charset="0"/>
              </a:rPr>
            </a:br>
            <a:br>
              <a:rPr lang="en-CA" sz="2000" b="1" dirty="0">
                <a:latin typeface="Arial" pitchFamily="34" charset="0"/>
                <a:cs typeface="Arial" pitchFamily="34" charset="0"/>
              </a:rPr>
            </a:br>
            <a:r>
              <a:rPr lang="en-CA" sz="2400" b="1" i="1" dirty="0">
                <a:latin typeface="Arial" pitchFamily="34" charset="0"/>
                <a:cs typeface="Arial" pitchFamily="34" charset="0"/>
              </a:rPr>
              <a:t>Top4sport Company </a:t>
            </a:r>
            <a:endParaRPr lang="en-CA" sz="2400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423592" y="5219920"/>
            <a:ext cx="7344816" cy="400097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Science 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1B5CA-27F0-4B8D-9448-D0F5CA0A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180" y="416910"/>
            <a:ext cx="2828452" cy="360178"/>
          </a:xfrm>
          <a:prstGeom prst="rect">
            <a:avLst/>
          </a:prstGeom>
        </p:spPr>
      </p:pic>
      <p:pic>
        <p:nvPicPr>
          <p:cNvPr id="7" name="Imagen 2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7A64144-B938-45AD-B7C4-5EB525483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37815"/>
            <a:ext cx="2173889" cy="1081744"/>
          </a:xfrm>
          <a:prstGeom prst="rect">
            <a:avLst/>
          </a:prstGeom>
        </p:spPr>
      </p:pic>
      <p:sp>
        <p:nvSpPr>
          <p:cNvPr id="9" name="Rectángulo 23">
            <a:extLst>
              <a:ext uri="{FF2B5EF4-FFF2-40B4-BE49-F238E27FC236}">
                <a16:creationId xmlns:a16="http://schemas.microsoft.com/office/drawing/2014/main" id="{C01C503F-F52B-44C6-92DF-69C082389654}"/>
              </a:ext>
            </a:extLst>
          </p:cNvPr>
          <p:cNvSpPr/>
          <p:nvPr/>
        </p:nvSpPr>
        <p:spPr>
          <a:xfrm>
            <a:off x="0" y="1119559"/>
            <a:ext cx="12192000" cy="103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11736-E7BA-45D8-BACA-6E2BFEC8EC6F}"/>
              </a:ext>
            </a:extLst>
          </p:cNvPr>
          <p:cNvSpPr/>
          <p:nvPr/>
        </p:nvSpPr>
        <p:spPr>
          <a:xfrm>
            <a:off x="1487488" y="3645024"/>
            <a:ext cx="9505056" cy="1296144"/>
          </a:xfrm>
          <a:prstGeom prst="rect">
            <a:avLst/>
          </a:prstGeom>
          <a:solidFill>
            <a:srgbClr val="21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23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HENRY GIORGI</a:t>
            </a:r>
          </a:p>
          <a:p>
            <a:pPr algn="ctr"/>
            <a:endParaRPr lang="en-U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-9872"/>
            <a:ext cx="10972800" cy="990600"/>
          </a:xfrm>
        </p:spPr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s-CO" sz="4000" b="1" cap="all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About</a:t>
            </a:r>
            <a:r>
              <a:rPr lang="es-CO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me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56352"/>
            <a:ext cx="12192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F0CC7-61C4-4114-8A8F-5A8BC93B6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t="2222" r="5201" b="14300"/>
          <a:stretch/>
        </p:blipFill>
        <p:spPr>
          <a:xfrm>
            <a:off x="695400" y="1687039"/>
            <a:ext cx="2304256" cy="277569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9A79D-F7A8-4172-A4E9-057B3B058627}"/>
              </a:ext>
            </a:extLst>
          </p:cNvPr>
          <p:cNvSpPr txBox="1"/>
          <p:nvPr/>
        </p:nvSpPr>
        <p:spPr>
          <a:xfrm>
            <a:off x="911424" y="4544089"/>
            <a:ext cx="1973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Henry Giorgi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CE5D0B-ABB2-4226-A7EE-D3B5466E3D6C}"/>
              </a:ext>
            </a:extLst>
          </p:cNvPr>
          <p:cNvGrpSpPr/>
          <p:nvPr/>
        </p:nvGrpSpPr>
        <p:grpSpPr>
          <a:xfrm>
            <a:off x="375602" y="4941168"/>
            <a:ext cx="3200118" cy="1069350"/>
            <a:chOff x="335360" y="5203573"/>
            <a:chExt cx="3200118" cy="1069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A44877-401D-486F-89B3-2952120E6CC1}"/>
                </a:ext>
              </a:extLst>
            </p:cNvPr>
            <p:cNvSpPr txBox="1"/>
            <p:nvPr/>
          </p:nvSpPr>
          <p:spPr>
            <a:xfrm>
              <a:off x="623392" y="5236742"/>
              <a:ext cx="2912086" cy="103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700"/>
                </a:spcBef>
              </a:pPr>
              <a:r>
                <a:rPr lang="en-CA" sz="1600" b="1" dirty="0"/>
                <a:t>hgiorgib@gmail.com</a:t>
              </a:r>
            </a:p>
            <a:p>
              <a:pPr>
                <a:spcBef>
                  <a:spcPts val="700"/>
                </a:spcBef>
              </a:pPr>
              <a:r>
                <a:rPr lang="en-CA" sz="1600" b="1" dirty="0"/>
                <a:t>linkedin.com/in/henry-</a:t>
              </a:r>
              <a:r>
                <a:rPr lang="en-CA" sz="1600" b="1" dirty="0" err="1"/>
                <a:t>giorgi</a:t>
              </a:r>
              <a:endParaRPr lang="en-CA" sz="1600" b="1" dirty="0"/>
            </a:p>
            <a:p>
              <a:pPr>
                <a:spcBef>
                  <a:spcPts val="700"/>
                </a:spcBef>
              </a:pPr>
              <a:r>
                <a:rPr lang="en-CA" sz="1600" b="1" dirty="0" err="1"/>
                <a:t>hgiorgib</a:t>
              </a:r>
              <a:endParaRPr lang="en-CA" sz="1600" b="1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B54859-6010-492D-9B2F-E74A4F3A8BFA}"/>
                </a:ext>
              </a:extLst>
            </p:cNvPr>
            <p:cNvGrpSpPr/>
            <p:nvPr/>
          </p:nvGrpSpPr>
          <p:grpSpPr>
            <a:xfrm>
              <a:off x="335360" y="5203573"/>
              <a:ext cx="385667" cy="975427"/>
              <a:chOff x="335360" y="5203573"/>
              <a:chExt cx="385667" cy="975427"/>
            </a:xfrm>
          </p:grpSpPr>
          <p:grpSp>
            <p:nvGrpSpPr>
              <p:cNvPr id="10" name="Grupo 11">
                <a:extLst>
                  <a:ext uri="{FF2B5EF4-FFF2-40B4-BE49-F238E27FC236}">
                    <a16:creationId xmlns:a16="http://schemas.microsoft.com/office/drawing/2014/main" id="{CA5DA0A2-C17F-400F-87C4-899A9C8D1ED6}"/>
                  </a:ext>
                </a:extLst>
              </p:cNvPr>
              <p:cNvGrpSpPr/>
              <p:nvPr/>
            </p:nvGrpSpPr>
            <p:grpSpPr>
              <a:xfrm>
                <a:off x="335360" y="5203573"/>
                <a:ext cx="385667" cy="385667"/>
                <a:chOff x="1705589" y="2690139"/>
                <a:chExt cx="504056" cy="504056"/>
              </a:xfrm>
            </p:grpSpPr>
            <p:sp>
              <p:nvSpPr>
                <p:cNvPr id="11" name="Elipse 8">
                  <a:extLst>
                    <a:ext uri="{FF2B5EF4-FFF2-40B4-BE49-F238E27FC236}">
                      <a16:creationId xmlns:a16="http://schemas.microsoft.com/office/drawing/2014/main" id="{F884C8AA-7037-49B2-B456-5C0172E735E3}"/>
                    </a:ext>
                  </a:extLst>
                </p:cNvPr>
                <p:cNvSpPr/>
                <p:nvPr/>
              </p:nvSpPr>
              <p:spPr>
                <a:xfrm>
                  <a:off x="1705589" y="269013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pic>
              <p:nvPicPr>
                <p:cNvPr id="12" name="Imagen 10" descr="Icono&#10;&#10;Descripción generada automáticamente">
                  <a:extLst>
                    <a:ext uri="{FF2B5EF4-FFF2-40B4-BE49-F238E27FC236}">
                      <a16:creationId xmlns:a16="http://schemas.microsoft.com/office/drawing/2014/main" id="{40B9A5E2-96A6-41E5-B316-209271330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1336" y="2763592"/>
                  <a:ext cx="357150" cy="357150"/>
                </a:xfrm>
                <a:prstGeom prst="rect">
                  <a:avLst/>
                </a:prstGeom>
              </p:spPr>
            </p:pic>
          </p:grpSp>
          <p:pic>
            <p:nvPicPr>
              <p:cNvPr id="17" name="Imagen 25" descr="Icono&#10;&#10;Descripción generada automáticamente">
                <a:extLst>
                  <a:ext uri="{FF2B5EF4-FFF2-40B4-BE49-F238E27FC236}">
                    <a16:creationId xmlns:a16="http://schemas.microsoft.com/office/drawing/2014/main" id="{3317382C-F485-408D-8D4A-82B9E69B7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368" y="5589240"/>
                <a:ext cx="255547" cy="255547"/>
              </a:xfrm>
              <a:prstGeom prst="rect">
                <a:avLst/>
              </a:prstGeom>
            </p:spPr>
          </p:pic>
          <p:pic>
            <p:nvPicPr>
              <p:cNvPr id="18" name="Imagen 29" descr="Forma&#10;&#10;Descripción generada automáticamente con confianza baja">
                <a:extLst>
                  <a:ext uri="{FF2B5EF4-FFF2-40B4-BE49-F238E27FC236}">
                    <a16:creationId xmlns:a16="http://schemas.microsoft.com/office/drawing/2014/main" id="{748402B8-D3B8-4699-9BD6-8B08819AD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672" y="5877272"/>
                <a:ext cx="301728" cy="301728"/>
              </a:xfrm>
              <a:prstGeom prst="rect">
                <a:avLst/>
              </a:prstGeom>
            </p:spPr>
          </p:pic>
        </p:grpSp>
      </p:grpSp>
      <p:sp>
        <p:nvSpPr>
          <p:cNvPr id="20" name="Rectángulo 23">
            <a:extLst>
              <a:ext uri="{FF2B5EF4-FFF2-40B4-BE49-F238E27FC236}">
                <a16:creationId xmlns:a16="http://schemas.microsoft.com/office/drawing/2014/main" id="{366CE835-3B93-4EE0-A79E-59FCC2943583}"/>
              </a:ext>
            </a:extLst>
          </p:cNvPr>
          <p:cNvSpPr/>
          <p:nvPr/>
        </p:nvSpPr>
        <p:spPr>
          <a:xfrm>
            <a:off x="0" y="1119559"/>
            <a:ext cx="12192000" cy="103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ounded Rectangle 22">
            <a:extLst>
              <a:ext uri="{FF2B5EF4-FFF2-40B4-BE49-F238E27FC236}">
                <a16:creationId xmlns:a16="http://schemas.microsoft.com/office/drawing/2014/main" id="{C58A6328-853F-4840-81DE-AB1164D6ED6B}"/>
              </a:ext>
            </a:extLst>
          </p:cNvPr>
          <p:cNvSpPr/>
          <p:nvPr/>
        </p:nvSpPr>
        <p:spPr>
          <a:xfrm>
            <a:off x="3888431" y="1998952"/>
            <a:ext cx="7752185" cy="7794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Objective: </a:t>
            </a:r>
            <a:r>
              <a:rPr lang="en-US" sz="2000" dirty="0">
                <a:solidFill>
                  <a:schemeClr val="tx1"/>
                </a:solidFill>
              </a:rPr>
              <a:t>To leverage the power of ML+AI to drive performance, competitiveness, and customer satisfaction for businesses.</a:t>
            </a:r>
          </a:p>
        </p:txBody>
      </p: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3FB8DF1E-15CE-413C-926E-9D7DCE7466B6}"/>
              </a:ext>
            </a:extLst>
          </p:cNvPr>
          <p:cNvSpPr/>
          <p:nvPr/>
        </p:nvSpPr>
        <p:spPr>
          <a:xfrm>
            <a:off x="3888431" y="3140969"/>
            <a:ext cx="7752185" cy="1584176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Blend of technical and business academic background and expertise: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Electronics Engineering background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MSc in Energy Economics and Finance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Consulting and product and project management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144457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-9872"/>
            <a:ext cx="10972800" cy="990600"/>
          </a:xfrm>
        </p:spPr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s-CO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INSPIRATION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/>
              <a:pPr>
                <a:defRPr/>
              </a:pPr>
              <a:t>3</a:t>
            </a:fld>
            <a:endParaRPr lang="es-ES" sz="1500" b="1" dirty="0"/>
          </a:p>
        </p:txBody>
      </p:sp>
      <p:pic>
        <p:nvPicPr>
          <p:cNvPr id="1026" name="Picture 2" descr="BlackBox">
            <a:extLst>
              <a:ext uri="{FF2B5EF4-FFF2-40B4-BE49-F238E27FC236}">
                <a16:creationId xmlns:a16="http://schemas.microsoft.com/office/drawing/2014/main" id="{EEC0DE24-9CE0-4F5A-9748-1451684E2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0" t="10080" r="16000" b="9280"/>
          <a:stretch/>
        </p:blipFill>
        <p:spPr bwMode="auto">
          <a:xfrm>
            <a:off x="4727850" y="2029987"/>
            <a:ext cx="2448273" cy="279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 3 | Usb Flash Drive Images - Free Download on Freepik">
            <a:extLst>
              <a:ext uri="{FF2B5EF4-FFF2-40B4-BE49-F238E27FC236}">
                <a16:creationId xmlns:a16="http://schemas.microsoft.com/office/drawing/2014/main" id="{221664AC-0C86-4DA7-86D6-4E10DA03E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5" b="27852"/>
          <a:stretch/>
        </p:blipFill>
        <p:spPr bwMode="auto">
          <a:xfrm>
            <a:off x="1018931" y="3068960"/>
            <a:ext cx="1542049" cy="70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BEB5A4D-E441-49AC-BE3E-16BFE6E5D242}"/>
              </a:ext>
            </a:extLst>
          </p:cNvPr>
          <p:cNvSpPr/>
          <p:nvPr/>
        </p:nvSpPr>
        <p:spPr>
          <a:xfrm>
            <a:off x="3287688" y="3201857"/>
            <a:ext cx="792088" cy="490185"/>
          </a:xfrm>
          <a:prstGeom prst="rightArrow">
            <a:avLst/>
          </a:prstGeom>
          <a:solidFill>
            <a:srgbClr val="008DF6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395470-713F-4AC3-A6B5-41845987BFB4}"/>
              </a:ext>
            </a:extLst>
          </p:cNvPr>
          <p:cNvSpPr/>
          <p:nvPr/>
        </p:nvSpPr>
        <p:spPr>
          <a:xfrm>
            <a:off x="7752184" y="3129849"/>
            <a:ext cx="864096" cy="562201"/>
          </a:xfrm>
          <a:prstGeom prst="rightArrow">
            <a:avLst/>
          </a:prstGeom>
          <a:solidFill>
            <a:srgbClr val="008DF6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AA4B8-082F-4EA7-87C2-9154FA7A12E5}"/>
              </a:ext>
            </a:extLst>
          </p:cNvPr>
          <p:cNvSpPr txBox="1"/>
          <p:nvPr/>
        </p:nvSpPr>
        <p:spPr>
          <a:xfrm>
            <a:off x="479376" y="4038933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2 csv files (Orders and items)</a:t>
            </a:r>
          </a:p>
          <a:p>
            <a:pPr algn="ctr"/>
            <a:r>
              <a:rPr lang="en-CA" sz="1400" b="1" dirty="0"/>
              <a:t>+2.5 M entries </a:t>
            </a:r>
          </a:p>
          <a:p>
            <a:pPr algn="ctr"/>
            <a:r>
              <a:rPr lang="en-CA" sz="1400" b="1" dirty="0"/>
              <a:t>30 columns</a:t>
            </a:r>
          </a:p>
          <a:p>
            <a:pPr algn="ctr"/>
            <a:r>
              <a:rPr lang="en-CA" sz="1400" b="1" dirty="0"/>
              <a:t>2.5 years of info (2019-2022)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7266F-E714-443B-8C0E-C79208AE22BE}"/>
              </a:ext>
            </a:extLst>
          </p:cNvPr>
          <p:cNvSpPr txBox="1"/>
          <p:nvPr/>
        </p:nvSpPr>
        <p:spPr>
          <a:xfrm>
            <a:off x="4903384" y="1628800"/>
            <a:ext cx="2200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IA-ML | Data 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E38BE-CA9B-4E4A-9536-904822BC56E9}"/>
              </a:ext>
            </a:extLst>
          </p:cNvPr>
          <p:cNvSpPr txBox="1"/>
          <p:nvPr/>
        </p:nvSpPr>
        <p:spPr>
          <a:xfrm>
            <a:off x="4826517" y="4964349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b="1" dirty="0"/>
              <a:t>Challenge: 1.5 weeks to </a:t>
            </a:r>
          </a:p>
          <a:p>
            <a:pPr algn="ctr"/>
            <a:r>
              <a:rPr lang="en-CA" sz="1400" b="1" dirty="0"/>
              <a:t>develop a deliverable</a:t>
            </a:r>
          </a:p>
        </p:txBody>
      </p:sp>
      <p:pic>
        <p:nvPicPr>
          <p:cNvPr id="1032" name="Picture 8" descr="Light bulb image 1">
            <a:extLst>
              <a:ext uri="{FF2B5EF4-FFF2-40B4-BE49-F238E27FC236}">
                <a16:creationId xmlns:a16="http://schemas.microsoft.com/office/drawing/2014/main" id="{B19373CC-E862-416F-A9D7-11F84C586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4" t="6951" r="14787" b="5900"/>
          <a:stretch/>
        </p:blipFill>
        <p:spPr bwMode="auto">
          <a:xfrm>
            <a:off x="10020436" y="1740461"/>
            <a:ext cx="612068" cy="75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F62FB0-5AAE-4F1B-BBB8-6D6688CF81A6}"/>
              </a:ext>
            </a:extLst>
          </p:cNvPr>
          <p:cNvSpPr txBox="1"/>
          <p:nvPr/>
        </p:nvSpPr>
        <p:spPr>
          <a:xfrm>
            <a:off x="4816306" y="126876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 Prediction</a:t>
            </a:r>
          </a:p>
        </p:txBody>
      </p:sp>
      <p:pic>
        <p:nvPicPr>
          <p:cNvPr id="1034" name="Picture 10" descr="How to Prototype Dashboards">
            <a:extLst>
              <a:ext uri="{FF2B5EF4-FFF2-40B4-BE49-F238E27FC236}">
                <a16:creationId xmlns:a16="http://schemas.microsoft.com/office/drawing/2014/main" id="{6E3DA46D-81A4-482F-8EC7-C944ABEE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2711590"/>
            <a:ext cx="2445422" cy="16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E966F2-C735-4BB9-AAEF-526E5871B9DB}"/>
              </a:ext>
            </a:extLst>
          </p:cNvPr>
          <p:cNvSpPr/>
          <p:nvPr/>
        </p:nvSpPr>
        <p:spPr>
          <a:xfrm>
            <a:off x="4763730" y="5747682"/>
            <a:ext cx="2484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i="1" dirty="0">
                <a:latin typeface="Arial" pitchFamily="34" charset="0"/>
                <a:cs typeface="Arial" pitchFamily="34" charset="0"/>
              </a:rPr>
              <a:t>Top4sport Company </a:t>
            </a:r>
            <a:endParaRPr lang="en-US" dirty="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165596EA-A793-402F-BAB8-27D12776D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6356352"/>
            <a:ext cx="12192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8" name="Rectángulo 23">
            <a:extLst>
              <a:ext uri="{FF2B5EF4-FFF2-40B4-BE49-F238E27FC236}">
                <a16:creationId xmlns:a16="http://schemas.microsoft.com/office/drawing/2014/main" id="{84DFAD95-9F72-4396-AA9E-8E2EB4964EA6}"/>
              </a:ext>
            </a:extLst>
          </p:cNvPr>
          <p:cNvSpPr/>
          <p:nvPr/>
        </p:nvSpPr>
        <p:spPr>
          <a:xfrm>
            <a:off x="0" y="1119559"/>
            <a:ext cx="12192000" cy="103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26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44624"/>
            <a:ext cx="10972800" cy="990600"/>
          </a:xfrm>
        </p:spPr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US" sz="4000" b="1" cap="all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WorkFlow</a:t>
            </a:r>
            <a:endParaRPr lang="en-US" sz="40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A43DD0E4-CC12-4C6B-B207-86E947BE3B36}"/>
              </a:ext>
            </a:extLst>
          </p:cNvPr>
          <p:cNvSpPr/>
          <p:nvPr/>
        </p:nvSpPr>
        <p:spPr>
          <a:xfrm>
            <a:off x="1381691" y="2637330"/>
            <a:ext cx="2438329" cy="1879589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*Data cleaning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*Data organization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*Orders and items tables merge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*Feature selection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*Feature engineering (Net sales and Gross Profit)</a:t>
            </a:r>
          </a:p>
        </p:txBody>
      </p:sp>
      <p:cxnSp>
        <p:nvCxnSpPr>
          <p:cNvPr id="10" name="Straight Arrow Connector 17">
            <a:extLst>
              <a:ext uri="{FF2B5EF4-FFF2-40B4-BE49-F238E27FC236}">
                <a16:creationId xmlns:a16="http://schemas.microsoft.com/office/drawing/2014/main" id="{79249236-6DE9-4F1E-B56A-D50D3875F5D1}"/>
              </a:ext>
            </a:extLst>
          </p:cNvPr>
          <p:cNvCxnSpPr>
            <a:cxnSpLocks/>
          </p:cNvCxnSpPr>
          <p:nvPr/>
        </p:nvCxnSpPr>
        <p:spPr>
          <a:xfrm>
            <a:off x="3834455" y="3514437"/>
            <a:ext cx="1109417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CD1BF9D5-474C-4CDB-A4B9-98900780FB53}"/>
              </a:ext>
            </a:extLst>
          </p:cNvPr>
          <p:cNvSpPr/>
          <p:nvPr/>
        </p:nvSpPr>
        <p:spPr>
          <a:xfrm>
            <a:off x="1700948" y="1918878"/>
            <a:ext cx="1802767" cy="5740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EDA + Feature Engineering</a:t>
            </a:r>
          </a:p>
        </p:txBody>
      </p:sp>
      <p:cxnSp>
        <p:nvCxnSpPr>
          <p:cNvPr id="12" name="Straight Connector 52">
            <a:extLst>
              <a:ext uri="{FF2B5EF4-FFF2-40B4-BE49-F238E27FC236}">
                <a16:creationId xmlns:a16="http://schemas.microsoft.com/office/drawing/2014/main" id="{1517C2F7-1871-4F9D-9D74-1B64C2ACA02E}"/>
              </a:ext>
            </a:extLst>
          </p:cNvPr>
          <p:cNvCxnSpPr>
            <a:cxnSpLocks/>
          </p:cNvCxnSpPr>
          <p:nvPr/>
        </p:nvCxnSpPr>
        <p:spPr>
          <a:xfrm>
            <a:off x="2567608" y="2527674"/>
            <a:ext cx="0" cy="10924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26C30E76-4C52-4593-A931-704CC061B02B}"/>
              </a:ext>
            </a:extLst>
          </p:cNvPr>
          <p:cNvSpPr/>
          <p:nvPr/>
        </p:nvSpPr>
        <p:spPr>
          <a:xfrm>
            <a:off x="1919536" y="4653136"/>
            <a:ext cx="1319138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Dataset (CSV)</a:t>
            </a:r>
          </a:p>
        </p:txBody>
      </p:sp>
      <p:sp>
        <p:nvSpPr>
          <p:cNvPr id="14" name="32 Rectángulo redondeado">
            <a:extLst>
              <a:ext uri="{FF2B5EF4-FFF2-40B4-BE49-F238E27FC236}">
                <a16:creationId xmlns:a16="http://schemas.microsoft.com/office/drawing/2014/main" id="{138A3AD4-68FC-435C-B18F-7AFAD70EFAFB}"/>
              </a:ext>
            </a:extLst>
          </p:cNvPr>
          <p:cNvSpPr/>
          <p:nvPr/>
        </p:nvSpPr>
        <p:spPr>
          <a:xfrm>
            <a:off x="1271464" y="1772817"/>
            <a:ext cx="2664296" cy="338434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ounded Rectangle 11">
            <a:extLst>
              <a:ext uri="{FF2B5EF4-FFF2-40B4-BE49-F238E27FC236}">
                <a16:creationId xmlns:a16="http://schemas.microsoft.com/office/drawing/2014/main" id="{5E299109-94DE-4A45-9AE3-5DFA88CD4EF5}"/>
              </a:ext>
            </a:extLst>
          </p:cNvPr>
          <p:cNvSpPr/>
          <p:nvPr/>
        </p:nvSpPr>
        <p:spPr>
          <a:xfrm>
            <a:off x="4943872" y="2780114"/>
            <a:ext cx="2175450" cy="1440162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*Demand prediction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*Demand Analysis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*Metrics calculation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CA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Hyperparams</a:t>
            </a:r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tuning</a:t>
            </a: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2D5F77FD-21A9-4CBB-883D-1DD7F459E001}"/>
              </a:ext>
            </a:extLst>
          </p:cNvPr>
          <p:cNvSpPr/>
          <p:nvPr/>
        </p:nvSpPr>
        <p:spPr>
          <a:xfrm>
            <a:off x="5126983" y="1929747"/>
            <a:ext cx="1762126" cy="5537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Times Series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EDD81-5AA3-4E67-A883-50BBA139DD91}"/>
              </a:ext>
            </a:extLst>
          </p:cNvPr>
          <p:cNvCxnSpPr>
            <a:cxnSpLocks/>
          </p:cNvCxnSpPr>
          <p:nvPr/>
        </p:nvCxnSpPr>
        <p:spPr>
          <a:xfrm>
            <a:off x="6025015" y="2483476"/>
            <a:ext cx="0" cy="29664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2">
            <a:extLst>
              <a:ext uri="{FF2B5EF4-FFF2-40B4-BE49-F238E27FC236}">
                <a16:creationId xmlns:a16="http://schemas.microsoft.com/office/drawing/2014/main" id="{72F56081-A1FA-4BA8-B4E2-6CF39E896B17}"/>
              </a:ext>
            </a:extLst>
          </p:cNvPr>
          <p:cNvSpPr/>
          <p:nvPr/>
        </p:nvSpPr>
        <p:spPr>
          <a:xfrm>
            <a:off x="5245975" y="4516917"/>
            <a:ext cx="1715142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FB Prophet Model</a:t>
            </a:r>
          </a:p>
        </p:txBody>
      </p:sp>
      <p:cxnSp>
        <p:nvCxnSpPr>
          <p:cNvPr id="20" name="Straight Connector 52">
            <a:extLst>
              <a:ext uri="{FF2B5EF4-FFF2-40B4-BE49-F238E27FC236}">
                <a16:creationId xmlns:a16="http://schemas.microsoft.com/office/drawing/2014/main" id="{97379C9C-7FB1-4FD7-945D-69496EDDA521}"/>
              </a:ext>
            </a:extLst>
          </p:cNvPr>
          <p:cNvCxnSpPr>
            <a:cxnSpLocks/>
          </p:cNvCxnSpPr>
          <p:nvPr/>
        </p:nvCxnSpPr>
        <p:spPr>
          <a:xfrm>
            <a:off x="6061017" y="4220276"/>
            <a:ext cx="0" cy="2840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2 Rectángulo redondeado">
            <a:extLst>
              <a:ext uri="{FF2B5EF4-FFF2-40B4-BE49-F238E27FC236}">
                <a16:creationId xmlns:a16="http://schemas.microsoft.com/office/drawing/2014/main" id="{7CEF0224-BE38-4BED-925F-03B0475A5873}"/>
              </a:ext>
            </a:extLst>
          </p:cNvPr>
          <p:cNvSpPr/>
          <p:nvPr/>
        </p:nvSpPr>
        <p:spPr>
          <a:xfrm>
            <a:off x="4728869" y="1772819"/>
            <a:ext cx="2664296" cy="338435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Straight Arrow Connector 17">
            <a:extLst>
              <a:ext uri="{FF2B5EF4-FFF2-40B4-BE49-F238E27FC236}">
                <a16:creationId xmlns:a16="http://schemas.microsoft.com/office/drawing/2014/main" id="{2A19AF22-2EC5-4706-AE77-F8B21AD3D85F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7119322" y="3500195"/>
            <a:ext cx="1093299" cy="3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E08A5683-AF72-474A-9EC5-DC7D8C385903}"/>
              </a:ext>
            </a:extLst>
          </p:cNvPr>
          <p:cNvSpPr/>
          <p:nvPr/>
        </p:nvSpPr>
        <p:spPr>
          <a:xfrm>
            <a:off x="8212621" y="2780117"/>
            <a:ext cx="2347875" cy="1440161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*Top and lower countries in net sales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*Top products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*Gross profit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*Predictions</a:t>
            </a:r>
          </a:p>
        </p:txBody>
      </p:sp>
      <p:sp>
        <p:nvSpPr>
          <p:cNvPr id="30" name="Rounded Rectangle 22">
            <a:extLst>
              <a:ext uri="{FF2B5EF4-FFF2-40B4-BE49-F238E27FC236}">
                <a16:creationId xmlns:a16="http://schemas.microsoft.com/office/drawing/2014/main" id="{138EB239-116D-46CA-90B7-40FFBF6F4D05}"/>
              </a:ext>
            </a:extLst>
          </p:cNvPr>
          <p:cNvSpPr/>
          <p:nvPr/>
        </p:nvSpPr>
        <p:spPr>
          <a:xfrm>
            <a:off x="8562525" y="1991769"/>
            <a:ext cx="169168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Visualization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9B3C59-FCE0-4930-9E76-152784D93DCC}"/>
              </a:ext>
            </a:extLst>
          </p:cNvPr>
          <p:cNvCxnSpPr>
            <a:cxnSpLocks/>
          </p:cNvCxnSpPr>
          <p:nvPr/>
        </p:nvCxnSpPr>
        <p:spPr>
          <a:xfrm>
            <a:off x="9392309" y="2415210"/>
            <a:ext cx="0" cy="36490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22">
            <a:extLst>
              <a:ext uri="{FF2B5EF4-FFF2-40B4-BE49-F238E27FC236}">
                <a16:creationId xmlns:a16="http://schemas.microsoft.com/office/drawing/2014/main" id="{BFC93C3A-0300-4056-8589-1491C4FACBC6}"/>
              </a:ext>
            </a:extLst>
          </p:cNvPr>
          <p:cNvSpPr/>
          <p:nvPr/>
        </p:nvSpPr>
        <p:spPr>
          <a:xfrm>
            <a:off x="8393010" y="4500111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Tableau Dashboard</a:t>
            </a:r>
          </a:p>
        </p:txBody>
      </p:sp>
      <p:cxnSp>
        <p:nvCxnSpPr>
          <p:cNvPr id="33" name="Straight Connector 52">
            <a:extLst>
              <a:ext uri="{FF2B5EF4-FFF2-40B4-BE49-F238E27FC236}">
                <a16:creationId xmlns:a16="http://schemas.microsoft.com/office/drawing/2014/main" id="{D4ED8A1C-E1E9-4529-A136-16056870535B}"/>
              </a:ext>
            </a:extLst>
          </p:cNvPr>
          <p:cNvCxnSpPr>
            <a:cxnSpLocks/>
          </p:cNvCxnSpPr>
          <p:nvPr/>
        </p:nvCxnSpPr>
        <p:spPr>
          <a:xfrm>
            <a:off x="9408365" y="4217782"/>
            <a:ext cx="0" cy="28652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2 Rectángulo redondeado">
            <a:extLst>
              <a:ext uri="{FF2B5EF4-FFF2-40B4-BE49-F238E27FC236}">
                <a16:creationId xmlns:a16="http://schemas.microsoft.com/office/drawing/2014/main" id="{D371EBA0-2829-484E-B3A4-6A162E09B7CC}"/>
              </a:ext>
            </a:extLst>
          </p:cNvPr>
          <p:cNvSpPr/>
          <p:nvPr/>
        </p:nvSpPr>
        <p:spPr>
          <a:xfrm>
            <a:off x="8040217" y="1772819"/>
            <a:ext cx="2736303" cy="3384367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189D49AA-1B59-43A7-A2BD-B36F7DD38DFC}"/>
              </a:ext>
            </a:extLst>
          </p:cNvPr>
          <p:cNvCxnSpPr>
            <a:cxnSpLocks/>
          </p:cNvCxnSpPr>
          <p:nvPr/>
        </p:nvCxnSpPr>
        <p:spPr>
          <a:xfrm>
            <a:off x="2580603" y="4518432"/>
            <a:ext cx="0" cy="13470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EF9080-294D-4D09-A1D7-20EF84DA1C31}"/>
              </a:ext>
            </a:extLst>
          </p:cNvPr>
          <p:cNvSpPr txBox="1"/>
          <p:nvPr/>
        </p:nvSpPr>
        <p:spPr>
          <a:xfrm>
            <a:off x="2587998" y="5661251"/>
            <a:ext cx="732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Tech Stack: Python: Pandas, </a:t>
            </a:r>
            <a:r>
              <a:rPr lang="en-CA" sz="1400" b="1" dirty="0" err="1"/>
              <a:t>Numpy</a:t>
            </a:r>
            <a:r>
              <a:rPr lang="en-CA" sz="1400" b="1" dirty="0"/>
              <a:t>, Matplotlib, Seaborn, </a:t>
            </a:r>
            <a:r>
              <a:rPr lang="en-CA" sz="1400" b="1" dirty="0" err="1"/>
              <a:t>Sklearn</a:t>
            </a:r>
            <a:r>
              <a:rPr lang="en-CA" sz="1400" b="1" dirty="0"/>
              <a:t>, FB Prophet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529937BA-3177-4195-82C1-3AA246A61B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6356352"/>
            <a:ext cx="12192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27" name="Rectángulo 23">
            <a:extLst>
              <a:ext uri="{FF2B5EF4-FFF2-40B4-BE49-F238E27FC236}">
                <a16:creationId xmlns:a16="http://schemas.microsoft.com/office/drawing/2014/main" id="{900FD34D-05E9-4452-8796-FBB04512915B}"/>
              </a:ext>
            </a:extLst>
          </p:cNvPr>
          <p:cNvSpPr/>
          <p:nvPr/>
        </p:nvSpPr>
        <p:spPr>
          <a:xfrm>
            <a:off x="0" y="1119559"/>
            <a:ext cx="12192000" cy="103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79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44624"/>
            <a:ext cx="10972800" cy="990600"/>
          </a:xfrm>
        </p:spPr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ADC1F25-A35C-4E45-B688-AAB147D0FFF2}"/>
              </a:ext>
            </a:extLst>
          </p:cNvPr>
          <p:cNvSpPr txBox="1">
            <a:spLocks/>
          </p:cNvSpPr>
          <p:nvPr/>
        </p:nvSpPr>
        <p:spPr>
          <a:xfrm>
            <a:off x="7862065" y="5577468"/>
            <a:ext cx="2088232" cy="330903"/>
          </a:xfrm>
          <a:prstGeom prst="rect">
            <a:avLst/>
          </a:prstGeom>
        </p:spPr>
        <p:txBody>
          <a:bodyPr vert="horz" lIns="91430" tIns="45714" rIns="91430" bIns="45714">
            <a:noAutofit/>
          </a:bodyPr>
          <a:lstStyle>
            <a:lvl1pPr marL="274289" indent="-274289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79" indent="-274289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868" indent="-22857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158" indent="-22857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indent="-22857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735" indent="-18286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95" indent="-18286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55" indent="-18286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314" indent="-18286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i="1" dirty="0">
                <a:latin typeface="Trebuchet MS" panose="020B0603020202020204" pitchFamily="34" charset="0"/>
              </a:rPr>
              <a:t>Hyper-params tuning:</a:t>
            </a:r>
            <a:endParaRPr lang="en-CA" sz="1400" b="1" i="1" dirty="0">
              <a:latin typeface="Trebuchet MS" panose="020B060302020202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sz="1400" b="1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7E9C7B2-E76C-4379-8034-E682BC085104}"/>
              </a:ext>
            </a:extLst>
          </p:cNvPr>
          <p:cNvSpPr txBox="1">
            <a:spLocks/>
          </p:cNvSpPr>
          <p:nvPr/>
        </p:nvSpPr>
        <p:spPr>
          <a:xfrm>
            <a:off x="9547448" y="1933954"/>
            <a:ext cx="1656184" cy="297079"/>
          </a:xfrm>
          <a:prstGeom prst="rect">
            <a:avLst/>
          </a:prstGeom>
        </p:spPr>
        <p:txBody>
          <a:bodyPr vert="horz" lIns="91430" tIns="45714" rIns="91430" bIns="45714">
            <a:noAutofit/>
          </a:bodyPr>
          <a:lstStyle>
            <a:lvl1pPr marL="274289" indent="-274289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79" indent="-274289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868" indent="-22857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158" indent="-22857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indent="-22857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735" indent="-18286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95" indent="-18286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55" indent="-18286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314" indent="-18286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200" b="1" i="1" dirty="0">
                <a:latin typeface="Trebuchet MS" panose="020B0603020202020204" pitchFamily="34" charset="0"/>
              </a:rPr>
              <a:t>Std dev = 44,638.42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C941FB-AF0D-47AF-B6DC-F4398FC73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27724"/>
              </p:ext>
            </p:extLst>
          </p:nvPr>
        </p:nvGraphicFramePr>
        <p:xfrm>
          <a:off x="8256240" y="1772816"/>
          <a:ext cx="1219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926601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66276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  <a:latin typeface="Trebuchet MS" panose="020B0603020202020204" pitchFamily="34" charset="0"/>
                        </a:rPr>
                        <a:t>METRIC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  <a:latin typeface="Trebuchet MS" panose="020B0603020202020204" pitchFamily="34" charset="0"/>
                        </a:rPr>
                        <a:t>VALUE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9693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i="1" u="none" strike="noStrike" dirty="0">
                          <a:effectLst/>
                          <a:latin typeface="Trebuchet MS" panose="020B0603020202020204" pitchFamily="34" charset="0"/>
                        </a:rPr>
                        <a:t>r2</a:t>
                      </a:r>
                      <a:endParaRPr lang="en-CA" sz="1100" b="0" i="1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  <a:latin typeface="Trebuchet MS" panose="020B0603020202020204" pitchFamily="34" charset="0"/>
                        </a:rPr>
                        <a:t>0.464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4234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i="1" u="none" strike="noStrike" dirty="0">
                          <a:effectLst/>
                          <a:latin typeface="Trebuchet MS" panose="020B0603020202020204" pitchFamily="34" charset="0"/>
                        </a:rPr>
                        <a:t>MAE</a:t>
                      </a:r>
                      <a:endParaRPr lang="en-CA" sz="1100" b="0" i="1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  <a:latin typeface="Trebuchet MS" panose="020B0603020202020204" pitchFamily="34" charset="0"/>
                        </a:rPr>
                        <a:t>22,058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96462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0E9F4E2-BFC2-4F9B-88C3-B79823DC2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22202"/>
              </p:ext>
            </p:extLst>
          </p:nvPr>
        </p:nvGraphicFramePr>
        <p:xfrm>
          <a:off x="10133384" y="5457170"/>
          <a:ext cx="12192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926601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66276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  <a:latin typeface="Trebuchet MS" panose="020B0603020202020204" pitchFamily="34" charset="0"/>
                        </a:rPr>
                        <a:t>METRIC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  <a:latin typeface="Trebuchet MS" panose="020B0603020202020204" pitchFamily="34" charset="0"/>
                        </a:rPr>
                        <a:t>VALUE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9693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i="1" u="none" strike="noStrike" dirty="0">
                          <a:effectLst/>
                          <a:latin typeface="Trebuchet MS" panose="020B0603020202020204" pitchFamily="34" charset="0"/>
                        </a:rPr>
                        <a:t>r2</a:t>
                      </a:r>
                      <a:endParaRPr lang="en-CA" sz="1100" b="0" i="1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" panose="020B0603020202020204" pitchFamily="34" charset="0"/>
                        </a:rPr>
                        <a:t>0.533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4234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i="1" u="none" strike="noStrike" dirty="0">
                          <a:effectLst/>
                          <a:latin typeface="Trebuchet MS" panose="020B0603020202020204" pitchFamily="34" charset="0"/>
                        </a:rPr>
                        <a:t>MAE</a:t>
                      </a:r>
                      <a:endParaRPr lang="en-CA" sz="1100" b="0" i="1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  <a:latin typeface="Trebuchet MS" panose="020B0603020202020204" pitchFamily="34" charset="0"/>
                        </a:rPr>
                        <a:t>23,159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964626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0D9F7C3-94E1-41A0-AA47-993070E2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6" y="1703092"/>
            <a:ext cx="6514238" cy="3886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EDD96E-6DAF-4A2D-BFFE-6A668CB9F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468" y="2446308"/>
            <a:ext cx="3697116" cy="3010862"/>
          </a:xfrm>
          <a:prstGeom prst="rect">
            <a:avLst/>
          </a:prstGeom>
        </p:spPr>
      </p:pic>
      <p:sp>
        <p:nvSpPr>
          <p:cNvPr id="11" name="Line 7">
            <a:extLst>
              <a:ext uri="{FF2B5EF4-FFF2-40B4-BE49-F238E27FC236}">
                <a16:creationId xmlns:a16="http://schemas.microsoft.com/office/drawing/2014/main" id="{E9C4D097-4A86-46D6-A745-393188A6E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6356352"/>
            <a:ext cx="12192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3" name="Rectángulo 23">
            <a:extLst>
              <a:ext uri="{FF2B5EF4-FFF2-40B4-BE49-F238E27FC236}">
                <a16:creationId xmlns:a16="http://schemas.microsoft.com/office/drawing/2014/main" id="{6C5464CC-4C9F-43E7-BA6F-8C30AB1811CD}"/>
              </a:ext>
            </a:extLst>
          </p:cNvPr>
          <p:cNvSpPr/>
          <p:nvPr/>
        </p:nvSpPr>
        <p:spPr>
          <a:xfrm>
            <a:off x="0" y="1119559"/>
            <a:ext cx="12192000" cy="103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52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44624"/>
            <a:ext cx="10972800" cy="990600"/>
          </a:xfrm>
        </p:spPr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/>
              <a:pPr>
                <a:defRPr/>
              </a:pPr>
              <a:t>6</a:t>
            </a:fld>
            <a:endParaRPr lang="es-ES" sz="15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9E098-80C0-43DE-8F18-08383573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408356"/>
            <a:ext cx="4925757" cy="4947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ECC85B-62B2-4730-A35B-12D0E8DD1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276872"/>
            <a:ext cx="5277162" cy="3148155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5C4111F-860E-46AC-AC5A-B8B7F51EE104}"/>
              </a:ext>
            </a:extLst>
          </p:cNvPr>
          <p:cNvSpPr txBox="1">
            <a:spLocks/>
          </p:cNvSpPr>
          <p:nvPr/>
        </p:nvSpPr>
        <p:spPr>
          <a:xfrm>
            <a:off x="1415480" y="1480306"/>
            <a:ext cx="3095256" cy="330903"/>
          </a:xfrm>
          <a:prstGeom prst="rect">
            <a:avLst/>
          </a:prstGeom>
        </p:spPr>
        <p:txBody>
          <a:bodyPr vert="horz" lIns="91430" tIns="45714" rIns="91430" bIns="45714">
            <a:noAutofit/>
          </a:bodyPr>
          <a:lstStyle>
            <a:lvl1pPr marL="274289" indent="-274289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79" indent="-274289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868" indent="-22857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158" indent="-22857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indent="-22857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735" indent="-18286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95" indent="-18286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55" indent="-18286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314" indent="-18286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800" b="1" i="1" dirty="0"/>
              <a:t>ALL COUNTRIES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b="1" i="1" dirty="0"/>
              <a:t>Time Series Components</a:t>
            </a:r>
            <a:endParaRPr lang="en-CA" sz="1400" b="1" i="1" dirty="0"/>
          </a:p>
          <a:p>
            <a:pPr marL="0" indent="0" fontAlgn="auto">
              <a:spcAft>
                <a:spcPts val="0"/>
              </a:spcAft>
              <a:buNone/>
            </a:pPr>
            <a:endParaRPr lang="en-US" sz="1400" b="1" dirty="0">
              <a:latin typeface="Trebuchet MS" panose="020B0603020202020204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86E57DC-D393-4F5F-A32F-E9A2AFE511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6356352"/>
            <a:ext cx="12192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0" name="Rectángulo 23">
            <a:extLst>
              <a:ext uri="{FF2B5EF4-FFF2-40B4-BE49-F238E27FC236}">
                <a16:creationId xmlns:a16="http://schemas.microsoft.com/office/drawing/2014/main" id="{383C2A7D-5772-4189-8A69-50BA26F4E435}"/>
              </a:ext>
            </a:extLst>
          </p:cNvPr>
          <p:cNvSpPr/>
          <p:nvPr/>
        </p:nvSpPr>
        <p:spPr>
          <a:xfrm>
            <a:off x="0" y="1119559"/>
            <a:ext cx="12192000" cy="103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4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/>
              <a:pPr>
                <a:defRPr/>
              </a:pPr>
              <a:t>7</a:t>
            </a:fld>
            <a:endParaRPr lang="es-ES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1FFB2-1D42-489C-AA3B-953D3BEDB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0"/>
          <a:stretch/>
        </p:blipFill>
        <p:spPr>
          <a:xfrm>
            <a:off x="1055440" y="44633"/>
            <a:ext cx="9721080" cy="67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8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s-CO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TABLEAU - DASHBOARD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/>
              <a:pPr>
                <a:defRPr/>
              </a:pPr>
              <a:t>8</a:t>
            </a:fld>
            <a:endParaRPr lang="es-ES" sz="1500" b="1" dirty="0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C22259B-EF5D-46E8-945F-CCB0D5E3C0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6356352"/>
            <a:ext cx="12192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8" name="Rectángulo 23">
            <a:extLst>
              <a:ext uri="{FF2B5EF4-FFF2-40B4-BE49-F238E27FC236}">
                <a16:creationId xmlns:a16="http://schemas.microsoft.com/office/drawing/2014/main" id="{50CD482D-94FA-4644-AEEA-8216C3553734}"/>
              </a:ext>
            </a:extLst>
          </p:cNvPr>
          <p:cNvSpPr/>
          <p:nvPr/>
        </p:nvSpPr>
        <p:spPr>
          <a:xfrm>
            <a:off x="0" y="1119559"/>
            <a:ext cx="12192000" cy="103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8AB64A2D-C20E-42BF-A3DA-F50EC36E0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1301685"/>
            <a:ext cx="6501984" cy="49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3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FFB306-6AF9-4813-9B1D-D866643A7673}"/>
              </a:ext>
            </a:extLst>
          </p:cNvPr>
          <p:cNvSpPr/>
          <p:nvPr/>
        </p:nvSpPr>
        <p:spPr>
          <a:xfrm>
            <a:off x="1487488" y="3645024"/>
            <a:ext cx="9505056" cy="1296144"/>
          </a:xfrm>
          <a:prstGeom prst="rect">
            <a:avLst/>
          </a:prstGeom>
          <a:solidFill>
            <a:srgbClr val="21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67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n-US" sz="40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A11CB-AF28-4A93-90C6-74E933665EE5}"/>
              </a:ext>
            </a:extLst>
          </p:cNvPr>
          <p:cNvSpPr/>
          <p:nvPr/>
        </p:nvSpPr>
        <p:spPr>
          <a:xfrm>
            <a:off x="1487488" y="5054365"/>
            <a:ext cx="9505056" cy="684076"/>
          </a:xfrm>
          <a:prstGeom prst="rect">
            <a:avLst/>
          </a:prstGeom>
          <a:solidFill>
            <a:srgbClr val="21C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DD930D2F-C892-4F02-879B-C46124ADBD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6356352"/>
            <a:ext cx="12192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6" name="Rectángulo 23">
            <a:extLst>
              <a:ext uri="{FF2B5EF4-FFF2-40B4-BE49-F238E27FC236}">
                <a16:creationId xmlns:a16="http://schemas.microsoft.com/office/drawing/2014/main" id="{25CA9AE2-4A26-4475-B4A7-2E96AB79E5CA}"/>
              </a:ext>
            </a:extLst>
          </p:cNvPr>
          <p:cNvSpPr/>
          <p:nvPr/>
        </p:nvSpPr>
        <p:spPr>
          <a:xfrm>
            <a:off x="0" y="1119559"/>
            <a:ext cx="12192000" cy="103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10578</TotalTime>
  <Words>360</Words>
  <Application>Microsoft Office PowerPoint</Application>
  <PresentationFormat>Widescreen</PresentationFormat>
  <Paragraphs>89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Bookman Old Style</vt:lpstr>
      <vt:lpstr>Calibri</vt:lpstr>
      <vt:lpstr>Gill Sans MT</vt:lpstr>
      <vt:lpstr>Trebuchet MS</vt:lpstr>
      <vt:lpstr>Wingdings</vt:lpstr>
      <vt:lpstr>Wingdings 3</vt:lpstr>
      <vt:lpstr>Origen</vt:lpstr>
      <vt:lpstr>Demand Prediction Project  Top4sport Company </vt:lpstr>
      <vt:lpstr>About me</vt:lpstr>
      <vt:lpstr>INSPIRATION</vt:lpstr>
      <vt:lpstr>WorkFlow</vt:lpstr>
      <vt:lpstr>RESULTS</vt:lpstr>
      <vt:lpstr>RESULTS</vt:lpstr>
      <vt:lpstr>PowerPoint Presentation</vt:lpstr>
      <vt:lpstr>TABLEAU - DASHBOARD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609</cp:revision>
  <dcterms:created xsi:type="dcterms:W3CDTF">2009-10-21T20:02:21Z</dcterms:created>
  <dcterms:modified xsi:type="dcterms:W3CDTF">2023-05-25T16:58:32Z</dcterms:modified>
</cp:coreProperties>
</file>