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9"/>
  </p:notesMasterIdLst>
  <p:handoutMasterIdLst>
    <p:handoutMasterId r:id="rId10"/>
  </p:handoutMasterIdLst>
  <p:sldIdLst>
    <p:sldId id="266" r:id="rId2"/>
    <p:sldId id="304" r:id="rId3"/>
    <p:sldId id="326" r:id="rId4"/>
    <p:sldId id="323" r:id="rId5"/>
    <p:sldId id="324" r:id="rId6"/>
    <p:sldId id="325" r:id="rId7"/>
    <p:sldId id="282" r:id="rId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256" autoAdjust="0"/>
  </p:normalViewPr>
  <p:slideViewPr>
    <p:cSldViewPr>
      <p:cViewPr varScale="1">
        <p:scale>
          <a:sx n="113" d="100"/>
          <a:sy n="113" d="100"/>
        </p:scale>
        <p:origin x="15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13/03/2023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13/03/2023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94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79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82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0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8784976" cy="1152128"/>
          </a:xfrm>
        </p:spPr>
        <p:txBody>
          <a:bodyPr>
            <a:noAutofit/>
          </a:bodyPr>
          <a:lstStyle/>
          <a:p>
            <a:pPr algn="ctr"/>
            <a:r>
              <a:rPr lang="es-CO" sz="2200" b="1" dirty="0" err="1">
                <a:latin typeface="Arial" pitchFamily="34" charset="0"/>
                <a:cs typeface="Arial" pitchFamily="34" charset="0"/>
              </a:rPr>
              <a:t>Transforming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s-CO" sz="2200" b="1" dirty="0" err="1">
                <a:latin typeface="Arial" pitchFamily="34" charset="0"/>
                <a:cs typeface="Arial" pitchFamily="34" charset="0"/>
              </a:rPr>
              <a:t>Analyzing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Data </a:t>
            </a:r>
            <a:r>
              <a:rPr lang="es-CO" sz="2200" b="1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SQL</a:t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200" b="1" i="1" dirty="0" err="1">
                <a:latin typeface="Arial" pitchFamily="34" charset="0"/>
                <a:cs typeface="Arial" pitchFamily="34" charset="0"/>
              </a:rPr>
              <a:t>eCommerce</a:t>
            </a:r>
            <a:endParaRPr lang="es-CO" sz="22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FABIÁN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086927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s-ES" dirty="0">
                <a:latin typeface="Arial" pitchFamily="34" charset="0"/>
                <a:cs typeface="Arial" pitchFamily="34" charset="0"/>
              </a:rPr>
              <a:t>Data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Science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Bootcamp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954" name="Picture 2" descr="PostgreSQL Logo transparent PNG - StickPNG">
            <a:extLst>
              <a:ext uri="{FF2B5EF4-FFF2-40B4-BE49-F238E27FC236}">
                <a16:creationId xmlns:a16="http://schemas.microsoft.com/office/drawing/2014/main" id="{23D29299-C4A8-4928-B104-70EFAF0B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1647"/>
            <a:ext cx="1553871" cy="16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s-CO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1" y="1556794"/>
            <a:ext cx="8229600" cy="4176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1. Project Flow Structure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2. Results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3. QA Process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4. Future Work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7" name="Imagen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3" y="6349697"/>
            <a:ext cx="971599" cy="50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PROJECT FLOW STRUCTURE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37D2BEC-F3FC-4EB4-B56B-9B9DA15234D7}"/>
              </a:ext>
            </a:extLst>
          </p:cNvPr>
          <p:cNvSpPr/>
          <p:nvPr/>
        </p:nvSpPr>
        <p:spPr>
          <a:xfrm>
            <a:off x="503040" y="3623226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Erase empty and irrelevant columns</a:t>
            </a:r>
            <a:r>
              <a:rPr lang="es-CO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6180DB2-C878-4BF0-B8E5-FD748C23C01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65648" y="4083938"/>
            <a:ext cx="69763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FAD4B8E-5A07-45B3-BFB4-5D47AD5699D4}"/>
              </a:ext>
            </a:extLst>
          </p:cNvPr>
          <p:cNvSpPr/>
          <p:nvPr/>
        </p:nvSpPr>
        <p:spPr>
          <a:xfrm>
            <a:off x="251520" y="2882339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EXCEL</a:t>
            </a:r>
          </a:p>
        </p:txBody>
      </p: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7D84A1B6-C2EB-4F88-9196-F096D55835ED}"/>
              </a:ext>
            </a:extLst>
          </p:cNvPr>
          <p:cNvCxnSpPr/>
          <p:nvPr/>
        </p:nvCxnSpPr>
        <p:spPr>
          <a:xfrm rot="5400000">
            <a:off x="1055588" y="344565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2">
            <a:extLst>
              <a:ext uri="{FF2B5EF4-FFF2-40B4-BE49-F238E27FC236}">
                <a16:creationId xmlns:a16="http://schemas.microsoft.com/office/drawing/2014/main" id="{AA8C42C5-8B07-45A7-AE80-7721EDAC36A6}"/>
              </a:ext>
            </a:extLst>
          </p:cNvPr>
          <p:cNvSpPr/>
          <p:nvPr/>
        </p:nvSpPr>
        <p:spPr>
          <a:xfrm>
            <a:off x="251520" y="4912790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OPTIMIZED CSV FILES</a:t>
            </a:r>
          </a:p>
        </p:txBody>
      </p:sp>
      <p:cxnSp>
        <p:nvCxnSpPr>
          <p:cNvPr id="34" name="Straight Connector 52">
            <a:extLst>
              <a:ext uri="{FF2B5EF4-FFF2-40B4-BE49-F238E27FC236}">
                <a16:creationId xmlns:a16="http://schemas.microsoft.com/office/drawing/2014/main" id="{72748E9D-7973-47A4-B4DC-2D384994E099}"/>
              </a:ext>
            </a:extLst>
          </p:cNvPr>
          <p:cNvCxnSpPr/>
          <p:nvPr/>
        </p:nvCxnSpPr>
        <p:spPr>
          <a:xfrm rot="5400000">
            <a:off x="1055588" y="4693750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2 Rectángulo redondeado">
            <a:extLst>
              <a:ext uri="{FF2B5EF4-FFF2-40B4-BE49-F238E27FC236}">
                <a16:creationId xmlns:a16="http://schemas.microsoft.com/office/drawing/2014/main" id="{AB762A0E-AC07-4778-BD3C-DA87868D3897}"/>
              </a:ext>
            </a:extLst>
          </p:cNvPr>
          <p:cNvSpPr/>
          <p:nvPr/>
        </p:nvSpPr>
        <p:spPr>
          <a:xfrm>
            <a:off x="179512" y="2565708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8" name="39 Grupo">
            <a:extLst>
              <a:ext uri="{FF2B5EF4-FFF2-40B4-BE49-F238E27FC236}">
                <a16:creationId xmlns:a16="http://schemas.microsoft.com/office/drawing/2014/main" id="{A37EF772-3CC8-4F00-9CAB-8DBC40436CA0}"/>
              </a:ext>
            </a:extLst>
          </p:cNvPr>
          <p:cNvGrpSpPr/>
          <p:nvPr/>
        </p:nvGrpSpPr>
        <p:grpSpPr>
          <a:xfrm>
            <a:off x="287016" y="1693001"/>
            <a:ext cx="1944216" cy="800258"/>
            <a:chOff x="251520" y="1772816"/>
            <a:chExt cx="1944216" cy="864096"/>
          </a:xfrm>
        </p:grpSpPr>
        <p:sp>
          <p:nvSpPr>
            <p:cNvPr id="48" name="36 CuadroTexto">
              <a:extLst>
                <a:ext uri="{FF2B5EF4-FFF2-40B4-BE49-F238E27FC236}">
                  <a16:creationId xmlns:a16="http://schemas.microsoft.com/office/drawing/2014/main" id="{39B7F235-3C96-4FBE-AA35-5544071E3809}"/>
                </a:ext>
              </a:extLst>
            </p:cNvPr>
            <p:cNvSpPr txBox="1"/>
            <p:nvPr/>
          </p:nvSpPr>
          <p:spPr>
            <a:xfrm>
              <a:off x="251520" y="1872407"/>
              <a:ext cx="1944216" cy="47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i="1" dirty="0">
                  <a:latin typeface="Arial" pitchFamily="34" charset="0"/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49" name="37 Elipse">
              <a:extLst>
                <a:ext uri="{FF2B5EF4-FFF2-40B4-BE49-F238E27FC236}">
                  <a16:creationId xmlns:a16="http://schemas.microsoft.com/office/drawing/2014/main" id="{873432B3-6305-4591-8266-7720A1D15B6E}"/>
                </a:ext>
              </a:extLst>
            </p:cNvPr>
            <p:cNvSpPr/>
            <p:nvPr/>
          </p:nvSpPr>
          <p:spPr>
            <a:xfrm>
              <a:off x="323528" y="1772816"/>
              <a:ext cx="1800200" cy="86409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0" name="Rounded Rectangle 11">
            <a:extLst>
              <a:ext uri="{FF2B5EF4-FFF2-40B4-BE49-F238E27FC236}">
                <a16:creationId xmlns:a16="http://schemas.microsoft.com/office/drawing/2014/main" id="{3794AF85-5D78-474C-9241-B5033A13F64C}"/>
              </a:ext>
            </a:extLst>
          </p:cNvPr>
          <p:cNvSpPr/>
          <p:nvPr/>
        </p:nvSpPr>
        <p:spPr>
          <a:xfrm>
            <a:off x="2663280" y="3623226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 data types in columns </a:t>
            </a:r>
          </a:p>
        </p:txBody>
      </p: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4156A4F8-85B4-4B9E-B5DB-D76D711B737D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4125888" y="4083939"/>
            <a:ext cx="769640" cy="1239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2">
            <a:extLst>
              <a:ext uri="{FF2B5EF4-FFF2-40B4-BE49-F238E27FC236}">
                <a16:creationId xmlns:a16="http://schemas.microsoft.com/office/drawing/2014/main" id="{F114EAF7-A059-468C-AD92-2270069B1F01}"/>
              </a:ext>
            </a:extLst>
          </p:cNvPr>
          <p:cNvSpPr/>
          <p:nvPr/>
        </p:nvSpPr>
        <p:spPr>
          <a:xfrm>
            <a:off x="2411760" y="2882339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IMPORTING TO POSTGERSQL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8F1E9D-4F54-46AB-8B94-582050220B02}"/>
              </a:ext>
            </a:extLst>
          </p:cNvPr>
          <p:cNvCxnSpPr/>
          <p:nvPr/>
        </p:nvCxnSpPr>
        <p:spPr>
          <a:xfrm rot="5400000">
            <a:off x="3215828" y="344565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2">
            <a:extLst>
              <a:ext uri="{FF2B5EF4-FFF2-40B4-BE49-F238E27FC236}">
                <a16:creationId xmlns:a16="http://schemas.microsoft.com/office/drawing/2014/main" id="{33871DA7-0B45-479E-B1E8-2901435BE52D}"/>
              </a:ext>
            </a:extLst>
          </p:cNvPr>
          <p:cNvSpPr/>
          <p:nvPr/>
        </p:nvSpPr>
        <p:spPr>
          <a:xfrm>
            <a:off x="2411760" y="4912790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 DB</a:t>
            </a:r>
          </a:p>
        </p:txBody>
      </p:sp>
      <p:cxnSp>
        <p:nvCxnSpPr>
          <p:cNvPr id="55" name="Straight Connector 52">
            <a:extLst>
              <a:ext uri="{FF2B5EF4-FFF2-40B4-BE49-F238E27FC236}">
                <a16:creationId xmlns:a16="http://schemas.microsoft.com/office/drawing/2014/main" id="{57581539-4DAA-44B0-9E8A-F9BA55772DD2}"/>
              </a:ext>
            </a:extLst>
          </p:cNvPr>
          <p:cNvCxnSpPr/>
          <p:nvPr/>
        </p:nvCxnSpPr>
        <p:spPr>
          <a:xfrm rot="5400000">
            <a:off x="3215828" y="4693750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2 Rectángulo redondeado">
            <a:extLst>
              <a:ext uri="{FF2B5EF4-FFF2-40B4-BE49-F238E27FC236}">
                <a16:creationId xmlns:a16="http://schemas.microsoft.com/office/drawing/2014/main" id="{F3D12193-1C0F-4E8B-924A-397EBA32EE0D}"/>
              </a:ext>
            </a:extLst>
          </p:cNvPr>
          <p:cNvSpPr/>
          <p:nvPr/>
        </p:nvSpPr>
        <p:spPr>
          <a:xfrm>
            <a:off x="2411760" y="2565708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36 CuadroTexto">
            <a:extLst>
              <a:ext uri="{FF2B5EF4-FFF2-40B4-BE49-F238E27FC236}">
                <a16:creationId xmlns:a16="http://schemas.microsoft.com/office/drawing/2014/main" id="{779DEF48-EB07-4C01-96A7-52928D321E14}"/>
              </a:ext>
            </a:extLst>
          </p:cNvPr>
          <p:cNvSpPr txBox="1"/>
          <p:nvPr/>
        </p:nvSpPr>
        <p:spPr>
          <a:xfrm>
            <a:off x="2447256" y="194181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itchFamily="34" charset="0"/>
                <a:cs typeface="Arial" pitchFamily="34" charset="0"/>
              </a:rPr>
              <a:t>DATA LOAD</a:t>
            </a:r>
          </a:p>
        </p:txBody>
      </p:sp>
      <p:sp>
        <p:nvSpPr>
          <p:cNvPr id="59" name="37 Elipse">
            <a:extLst>
              <a:ext uri="{FF2B5EF4-FFF2-40B4-BE49-F238E27FC236}">
                <a16:creationId xmlns:a16="http://schemas.microsoft.com/office/drawing/2014/main" id="{3F60AFE4-0A26-41C8-8F33-57CE7A82D8C2}"/>
              </a:ext>
            </a:extLst>
          </p:cNvPr>
          <p:cNvSpPr/>
          <p:nvPr/>
        </p:nvSpPr>
        <p:spPr>
          <a:xfrm>
            <a:off x="2555268" y="1861410"/>
            <a:ext cx="1620180" cy="4407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ounded Rectangle 11">
            <a:extLst>
              <a:ext uri="{FF2B5EF4-FFF2-40B4-BE49-F238E27FC236}">
                <a16:creationId xmlns:a16="http://schemas.microsoft.com/office/drawing/2014/main" id="{E2FB76A5-753C-4C15-8C5A-EF630F8E7B11}"/>
              </a:ext>
            </a:extLst>
          </p:cNvPr>
          <p:cNvSpPr/>
          <p:nvPr/>
        </p:nvSpPr>
        <p:spPr>
          <a:xfrm>
            <a:off x="4895528" y="3624465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cleaning and validation</a:t>
            </a:r>
          </a:p>
        </p:txBody>
      </p: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B308A0ED-6772-4AFB-9A6D-C1A22F173B67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6358136" y="4085178"/>
            <a:ext cx="878160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D2A1D26A-CBC8-42D1-9235-CDB9CD7D0148}"/>
              </a:ext>
            </a:extLst>
          </p:cNvPr>
          <p:cNvSpPr/>
          <p:nvPr/>
        </p:nvSpPr>
        <p:spPr>
          <a:xfrm>
            <a:off x="4644008" y="2883578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POSTGRESQL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C9F744-761A-43B8-9DF6-A3BADE44A643}"/>
              </a:ext>
            </a:extLst>
          </p:cNvPr>
          <p:cNvCxnSpPr/>
          <p:nvPr/>
        </p:nvCxnSpPr>
        <p:spPr>
          <a:xfrm rot="5400000">
            <a:off x="5448076" y="3446898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2">
            <a:extLst>
              <a:ext uri="{FF2B5EF4-FFF2-40B4-BE49-F238E27FC236}">
                <a16:creationId xmlns:a16="http://schemas.microsoft.com/office/drawing/2014/main" id="{D621D8D6-19B7-477B-8744-284FCAACD2D4}"/>
              </a:ext>
            </a:extLst>
          </p:cNvPr>
          <p:cNvSpPr/>
          <p:nvPr/>
        </p:nvSpPr>
        <p:spPr>
          <a:xfrm>
            <a:off x="4644008" y="4914029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RAW-OPTIMEZED DB</a:t>
            </a:r>
            <a:endParaRPr lang="en-U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Connector 52">
            <a:extLst>
              <a:ext uri="{FF2B5EF4-FFF2-40B4-BE49-F238E27FC236}">
                <a16:creationId xmlns:a16="http://schemas.microsoft.com/office/drawing/2014/main" id="{43050EE6-A2CC-4515-8C5F-136C29BB028F}"/>
              </a:ext>
            </a:extLst>
          </p:cNvPr>
          <p:cNvCxnSpPr/>
          <p:nvPr/>
        </p:nvCxnSpPr>
        <p:spPr>
          <a:xfrm rot="5400000">
            <a:off x="5448076" y="469498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32 Rectángulo redondeado">
            <a:extLst>
              <a:ext uri="{FF2B5EF4-FFF2-40B4-BE49-F238E27FC236}">
                <a16:creationId xmlns:a16="http://schemas.microsoft.com/office/drawing/2014/main" id="{F25D0577-58B6-414E-A2F6-2AA4CEF986BD}"/>
              </a:ext>
            </a:extLst>
          </p:cNvPr>
          <p:cNvSpPr/>
          <p:nvPr/>
        </p:nvSpPr>
        <p:spPr>
          <a:xfrm>
            <a:off x="4644008" y="2566947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0" name="39 Grupo">
            <a:extLst>
              <a:ext uri="{FF2B5EF4-FFF2-40B4-BE49-F238E27FC236}">
                <a16:creationId xmlns:a16="http://schemas.microsoft.com/office/drawing/2014/main" id="{D30E02F2-8970-422B-881B-7E29EB0A11CC}"/>
              </a:ext>
            </a:extLst>
          </p:cNvPr>
          <p:cNvGrpSpPr/>
          <p:nvPr/>
        </p:nvGrpSpPr>
        <p:grpSpPr>
          <a:xfrm>
            <a:off x="4751512" y="1673524"/>
            <a:ext cx="1944216" cy="749342"/>
            <a:chOff x="251520" y="1772816"/>
            <a:chExt cx="1944216" cy="864096"/>
          </a:xfrm>
        </p:grpSpPr>
        <p:sp>
          <p:nvSpPr>
            <p:cNvPr id="71" name="36 CuadroTexto">
              <a:extLst>
                <a:ext uri="{FF2B5EF4-FFF2-40B4-BE49-F238E27FC236}">
                  <a16:creationId xmlns:a16="http://schemas.microsoft.com/office/drawing/2014/main" id="{ED6FB496-0821-4DFE-A0D0-1EF6EB7F9E75}"/>
                </a:ext>
              </a:extLst>
            </p:cNvPr>
            <p:cNvSpPr txBox="1"/>
            <p:nvPr/>
          </p:nvSpPr>
          <p:spPr>
            <a:xfrm>
              <a:off x="251520" y="1872407"/>
              <a:ext cx="1944216" cy="47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i="1" dirty="0">
                  <a:latin typeface="Arial" pitchFamily="34" charset="0"/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72" name="37 Elipse">
              <a:extLst>
                <a:ext uri="{FF2B5EF4-FFF2-40B4-BE49-F238E27FC236}">
                  <a16:creationId xmlns:a16="http://schemas.microsoft.com/office/drawing/2014/main" id="{644AE2AE-D235-4EB8-8835-C4A9F7ECAB42}"/>
                </a:ext>
              </a:extLst>
            </p:cNvPr>
            <p:cNvSpPr/>
            <p:nvPr/>
          </p:nvSpPr>
          <p:spPr>
            <a:xfrm>
              <a:off x="323528" y="1772816"/>
              <a:ext cx="1800200" cy="86409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3" name="Rounded Rectangle 11">
            <a:extLst>
              <a:ext uri="{FF2B5EF4-FFF2-40B4-BE49-F238E27FC236}">
                <a16:creationId xmlns:a16="http://schemas.microsoft.com/office/drawing/2014/main" id="{7BDA89FB-3A09-4E51-BE5B-42BF836F6ED7}"/>
              </a:ext>
            </a:extLst>
          </p:cNvPr>
          <p:cNvSpPr/>
          <p:nvPr/>
        </p:nvSpPr>
        <p:spPr>
          <a:xfrm>
            <a:off x="7236296" y="3624465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Answer questions + Perform QA processes </a:t>
            </a:r>
          </a:p>
        </p:txBody>
      </p:sp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41305A1B-7A05-4810-BEDF-1F1686B8F67D}"/>
              </a:ext>
            </a:extLst>
          </p:cNvPr>
          <p:cNvSpPr/>
          <p:nvPr/>
        </p:nvSpPr>
        <p:spPr>
          <a:xfrm>
            <a:off x="6984776" y="2883578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POSTGRESQL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A1CDFF-53A6-4364-B653-D4DD09A41A07}"/>
              </a:ext>
            </a:extLst>
          </p:cNvPr>
          <p:cNvCxnSpPr/>
          <p:nvPr/>
        </p:nvCxnSpPr>
        <p:spPr>
          <a:xfrm rot="5400000">
            <a:off x="7716836" y="3446898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22">
            <a:extLst>
              <a:ext uri="{FF2B5EF4-FFF2-40B4-BE49-F238E27FC236}">
                <a16:creationId xmlns:a16="http://schemas.microsoft.com/office/drawing/2014/main" id="{1BA76FF6-F62E-4E1F-9EF1-DFF04D1F661D}"/>
              </a:ext>
            </a:extLst>
          </p:cNvPr>
          <p:cNvSpPr/>
          <p:nvPr/>
        </p:nvSpPr>
        <p:spPr>
          <a:xfrm>
            <a:off x="6984776" y="4914029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DEBUGED QUERIES</a:t>
            </a:r>
          </a:p>
        </p:txBody>
      </p:sp>
      <p:cxnSp>
        <p:nvCxnSpPr>
          <p:cNvPr id="78" name="Straight Connector 52">
            <a:extLst>
              <a:ext uri="{FF2B5EF4-FFF2-40B4-BE49-F238E27FC236}">
                <a16:creationId xmlns:a16="http://schemas.microsoft.com/office/drawing/2014/main" id="{5E74B867-BCDD-46EA-A182-4BF5700D52CF}"/>
              </a:ext>
            </a:extLst>
          </p:cNvPr>
          <p:cNvCxnSpPr/>
          <p:nvPr/>
        </p:nvCxnSpPr>
        <p:spPr>
          <a:xfrm rot="5400000">
            <a:off x="7788844" y="469498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2 Rectángulo redondeado">
            <a:extLst>
              <a:ext uri="{FF2B5EF4-FFF2-40B4-BE49-F238E27FC236}">
                <a16:creationId xmlns:a16="http://schemas.microsoft.com/office/drawing/2014/main" id="{2B858BCA-2EEE-456A-8167-ECD0DBACB63B}"/>
              </a:ext>
            </a:extLst>
          </p:cNvPr>
          <p:cNvSpPr/>
          <p:nvPr/>
        </p:nvSpPr>
        <p:spPr>
          <a:xfrm>
            <a:off x="6912768" y="2566947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36 CuadroTexto">
            <a:extLst>
              <a:ext uri="{FF2B5EF4-FFF2-40B4-BE49-F238E27FC236}">
                <a16:creationId xmlns:a16="http://schemas.microsoft.com/office/drawing/2014/main" id="{7C3E3B51-6B77-4357-BDE4-39D92EB572D1}"/>
              </a:ext>
            </a:extLst>
          </p:cNvPr>
          <p:cNvSpPr txBox="1"/>
          <p:nvPr/>
        </p:nvSpPr>
        <p:spPr>
          <a:xfrm>
            <a:off x="7020272" y="191683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itchFamily="34" charset="0"/>
                <a:cs typeface="Arial" pitchFamily="34" charset="0"/>
              </a:rPr>
              <a:t>QA</a:t>
            </a:r>
          </a:p>
        </p:txBody>
      </p:sp>
      <p:sp>
        <p:nvSpPr>
          <p:cNvPr id="85" name="37 Elipse">
            <a:extLst>
              <a:ext uri="{FF2B5EF4-FFF2-40B4-BE49-F238E27FC236}">
                <a16:creationId xmlns:a16="http://schemas.microsoft.com/office/drawing/2014/main" id="{A7B03B75-BBC7-447C-97C2-79651A9479F1}"/>
              </a:ext>
            </a:extLst>
          </p:cNvPr>
          <p:cNvSpPr/>
          <p:nvPr/>
        </p:nvSpPr>
        <p:spPr>
          <a:xfrm>
            <a:off x="7200292" y="1844824"/>
            <a:ext cx="1620180" cy="4407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3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7" name="21 Rectángulo">
            <a:extLst>
              <a:ext uri="{FF2B5EF4-FFF2-40B4-BE49-F238E27FC236}">
                <a16:creationId xmlns:a16="http://schemas.microsoft.com/office/drawing/2014/main" id="{29C208A5-4314-4B47-ABBF-F591B3927E71}"/>
              </a:ext>
            </a:extLst>
          </p:cNvPr>
          <p:cNvSpPr/>
          <p:nvPr/>
        </p:nvSpPr>
        <p:spPr>
          <a:xfrm>
            <a:off x="467544" y="1751905"/>
            <a:ext cx="81472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Cities with the highest level of transaction revenues: </a:t>
            </a:r>
            <a:r>
              <a:rPr lang="en-US" dirty="0"/>
              <a:t>Atlanta, Sunnyvale, and Los Angeles (US), Tel-Avid (Israel), and Sydney (Australia).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Cities with the highest average number of products ordered: </a:t>
            </a:r>
            <a:r>
              <a:rPr lang="en-US" dirty="0"/>
              <a:t>Council Bluffs, Bellflower, and Bellingham (US), Cork (Ireland), and Santiago (Chile)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Categories with the highest amounts of ordered products: </a:t>
            </a:r>
            <a:r>
              <a:rPr lang="en-US" dirty="0"/>
              <a:t>Fun (Home - Accessories) and </a:t>
            </a:r>
            <a:r>
              <a:rPr lang="en-US" dirty="0" err="1"/>
              <a:t>Sport&amp;Fitness</a:t>
            </a:r>
            <a:r>
              <a:rPr lang="en-US" dirty="0"/>
              <a:t> (Home - Accessories).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Top-selling products: </a:t>
            </a:r>
            <a:r>
              <a:rPr lang="en-US" dirty="0"/>
              <a:t>Kick Ball and 22oz Water Bottle.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3 cities in terms of revenue generation: </a:t>
            </a:r>
            <a:r>
              <a:rPr lang="en-US" dirty="0"/>
              <a:t>San Francisco, Sunnyvale, and Atlanta (from the US).</a:t>
            </a:r>
          </a:p>
        </p:txBody>
      </p:sp>
    </p:spTree>
    <p:extLst>
      <p:ext uri="{BB962C8B-B14F-4D97-AF65-F5344CB8AC3E}">
        <p14:creationId xmlns:p14="http://schemas.microsoft.com/office/powerpoint/2010/main" val="84224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QA PROCESS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1" name="21 Rectángulo">
            <a:extLst>
              <a:ext uri="{FF2B5EF4-FFF2-40B4-BE49-F238E27FC236}">
                <a16:creationId xmlns:a16="http://schemas.microsoft.com/office/drawing/2014/main" id="{7023028D-2D55-4B86-B09D-78252B53B67A}"/>
              </a:ext>
            </a:extLst>
          </p:cNvPr>
          <p:cNvSpPr/>
          <p:nvPr/>
        </p:nvSpPr>
        <p:spPr>
          <a:xfrm>
            <a:off x="467544" y="1124744"/>
            <a:ext cx="806380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Risk areas:</a:t>
            </a:r>
          </a:p>
          <a:p>
            <a:endParaRPr lang="en-CA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rows containing changes that make challenging to differentiate between errors and correct info.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info in rows that contain relevant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CA" b="1" i="1" dirty="0"/>
              <a:t>QA process planed in 2 stages:</a:t>
            </a:r>
          </a:p>
          <a:p>
            <a:endParaRPr lang="en-CA" b="1" i="1" dirty="0"/>
          </a:p>
          <a:p>
            <a:r>
              <a:rPr lang="en-US" b="1" dirty="0"/>
              <a:t>1. </a:t>
            </a:r>
            <a:r>
              <a:rPr lang="en-CA" b="1" dirty="0"/>
              <a:t>Manual spot check.</a:t>
            </a:r>
            <a:endParaRPr lang="en-US" dirty="0"/>
          </a:p>
          <a:p>
            <a:endParaRPr lang="en-CA" b="1" i="1" dirty="0"/>
          </a:p>
          <a:p>
            <a:r>
              <a:rPr lang="en-US" dirty="0"/>
              <a:t>1.1. Excel (Counting rows + </a:t>
            </a:r>
            <a:r>
              <a:rPr lang="en-CA" dirty="0"/>
              <a:t>identifying empty columns and data uniqueness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1.2. SQL (Validation of results comparing with some statistics, identifying and removing nulls. Logic validation by testing spot cases and grouping results by different variables).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CA" b="1" dirty="0"/>
              <a:t>Systematic validation: </a:t>
            </a:r>
            <a:r>
              <a:rPr lang="en-CA" dirty="0"/>
              <a:t>Developing queries to validate my results (</a:t>
            </a:r>
            <a:r>
              <a:rPr lang="en-US" dirty="0"/>
              <a:t>For future work.</a:t>
            </a:r>
          </a:p>
        </p:txBody>
      </p:sp>
    </p:spTree>
    <p:extLst>
      <p:ext uri="{BB962C8B-B14F-4D97-AF65-F5344CB8AC3E}">
        <p14:creationId xmlns:p14="http://schemas.microsoft.com/office/powerpoint/2010/main" val="401333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600771" y="1547500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/>
              <a:t>Having more time I would do:</a:t>
            </a:r>
            <a:endParaRPr lang="en-CA" dirty="0"/>
          </a:p>
        </p:txBody>
      </p:sp>
      <p:sp>
        <p:nvSpPr>
          <p:cNvPr id="8" name="21 Rectángulo">
            <a:extLst>
              <a:ext uri="{FF2B5EF4-FFF2-40B4-BE49-F238E27FC236}">
                <a16:creationId xmlns:a16="http://schemas.microsoft.com/office/drawing/2014/main" id="{800E9FA8-71B7-4B4A-950A-8724AEAAD17E}"/>
              </a:ext>
            </a:extLst>
          </p:cNvPr>
          <p:cNvSpPr/>
          <p:nvPr/>
        </p:nvSpPr>
        <p:spPr>
          <a:xfrm>
            <a:off x="539551" y="2416820"/>
            <a:ext cx="8147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en-US" dirty="0"/>
              <a:t>A deeper DB QA process, verifying it data completeness, uniqueness, and consistency, and creating a new clean copy of the eCommerce DB. 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dirty="0"/>
              <a:t>A more exhaustive results verification to improve my queries.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87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8563</TotalTime>
  <Words>363</Words>
  <Application>Microsoft Office PowerPoint</Application>
  <PresentationFormat>On-screen Show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Gill Sans MT</vt:lpstr>
      <vt:lpstr>Wingdings</vt:lpstr>
      <vt:lpstr>Wingdings 3</vt:lpstr>
      <vt:lpstr>Origen</vt:lpstr>
      <vt:lpstr>Transforming and Analyzing Data with SQL  eCommerce</vt:lpstr>
      <vt:lpstr>Agenda</vt:lpstr>
      <vt:lpstr>1. PROJECT FLOW STRUCTURE</vt:lpstr>
      <vt:lpstr>2. results</vt:lpstr>
      <vt:lpstr>3. QA PROCESS</vt:lpstr>
      <vt:lpstr>4. FUTURE WORK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577</cp:revision>
  <dcterms:created xsi:type="dcterms:W3CDTF">2009-10-21T20:02:21Z</dcterms:created>
  <dcterms:modified xsi:type="dcterms:W3CDTF">2023-03-13T20:11:16Z</dcterms:modified>
</cp:coreProperties>
</file>