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61"/>
  </p:notesMasterIdLst>
  <p:handoutMasterIdLst>
    <p:handoutMasterId r:id="rId62"/>
  </p:handoutMasterIdLst>
  <p:sldIdLst>
    <p:sldId id="256" r:id="rId2"/>
    <p:sldId id="259" r:id="rId3"/>
    <p:sldId id="284" r:id="rId4"/>
    <p:sldId id="386" r:id="rId5"/>
    <p:sldId id="321" r:id="rId6"/>
    <p:sldId id="289" r:id="rId7"/>
    <p:sldId id="333" r:id="rId8"/>
    <p:sldId id="325" r:id="rId9"/>
    <p:sldId id="326" r:id="rId10"/>
    <p:sldId id="293" r:id="rId11"/>
    <p:sldId id="442" r:id="rId12"/>
    <p:sldId id="327" r:id="rId13"/>
    <p:sldId id="328" r:id="rId14"/>
    <p:sldId id="329" r:id="rId15"/>
    <p:sldId id="330" r:id="rId16"/>
    <p:sldId id="331" r:id="rId17"/>
    <p:sldId id="335" r:id="rId18"/>
    <p:sldId id="336" r:id="rId19"/>
    <p:sldId id="337" r:id="rId20"/>
    <p:sldId id="338" r:id="rId21"/>
    <p:sldId id="339" r:id="rId22"/>
    <p:sldId id="341" r:id="rId23"/>
    <p:sldId id="340" r:id="rId24"/>
    <p:sldId id="342" r:id="rId25"/>
    <p:sldId id="343" r:id="rId26"/>
    <p:sldId id="345" r:id="rId27"/>
    <p:sldId id="346" r:id="rId28"/>
    <p:sldId id="349" r:id="rId29"/>
    <p:sldId id="350" r:id="rId30"/>
    <p:sldId id="348" r:id="rId31"/>
    <p:sldId id="351" r:id="rId32"/>
    <p:sldId id="352" r:id="rId33"/>
    <p:sldId id="353" r:id="rId34"/>
    <p:sldId id="354" r:id="rId35"/>
    <p:sldId id="355" r:id="rId36"/>
    <p:sldId id="358" r:id="rId37"/>
    <p:sldId id="359" r:id="rId38"/>
    <p:sldId id="360" r:id="rId39"/>
    <p:sldId id="361" r:id="rId40"/>
    <p:sldId id="362" r:id="rId41"/>
    <p:sldId id="363" r:id="rId42"/>
    <p:sldId id="364" r:id="rId43"/>
    <p:sldId id="365" r:id="rId44"/>
    <p:sldId id="366" r:id="rId45"/>
    <p:sldId id="367" r:id="rId46"/>
    <p:sldId id="368" r:id="rId47"/>
    <p:sldId id="369" r:id="rId48"/>
    <p:sldId id="371" r:id="rId49"/>
    <p:sldId id="374" r:id="rId50"/>
    <p:sldId id="372" r:id="rId51"/>
    <p:sldId id="376" r:id="rId52"/>
    <p:sldId id="377" r:id="rId53"/>
    <p:sldId id="378" r:id="rId54"/>
    <p:sldId id="379" r:id="rId55"/>
    <p:sldId id="380" r:id="rId56"/>
    <p:sldId id="382" r:id="rId57"/>
    <p:sldId id="383" r:id="rId58"/>
    <p:sldId id="384" r:id="rId59"/>
    <p:sldId id="288" r:id="rId60"/>
  </p:sldIdLst>
  <p:sldSz cx="6858000" cy="51435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8" userDrawn="1">
          <p15:clr>
            <a:srgbClr val="A4A3A4"/>
          </p15:clr>
        </p15:guide>
        <p15:guide id="2" pos="2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5454"/>
    <a:srgbClr val="51B3CD"/>
    <a:srgbClr val="1B4367"/>
    <a:srgbClr val="1D4971"/>
    <a:srgbClr val="2690F3"/>
    <a:srgbClr val="1D4865"/>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6" autoAdjust="0"/>
    <p:restoredTop sz="87064" autoAdjust="0"/>
  </p:normalViewPr>
  <p:slideViewPr>
    <p:cSldViewPr snapToGrid="0">
      <p:cViewPr varScale="1">
        <p:scale>
          <a:sx n="122" d="100"/>
          <a:sy n="122" d="100"/>
        </p:scale>
        <p:origin x="1232" y="80"/>
      </p:cViewPr>
      <p:guideLst>
        <p:guide orient="horz" pos="758"/>
        <p:guide pos="255"/>
      </p:guideLst>
    </p:cSldViewPr>
  </p:slideViewPr>
  <p:notesTextViewPr>
    <p:cViewPr>
      <p:scale>
        <a:sx n="75" d="100"/>
        <a:sy n="75" d="100"/>
      </p:scale>
      <p:origin x="0" y="0"/>
    </p:cViewPr>
  </p:notesTextViewPr>
  <p:sorterViewPr>
    <p:cViewPr>
      <p:scale>
        <a:sx n="186" d="100"/>
        <a:sy n="186" d="100"/>
      </p:scale>
      <p:origin x="0" y="-2335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2021/4/23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2021/4/23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597699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65578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355179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218141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649295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872592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374316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3216929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301255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775249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63336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285750" lvl="0" indent="-285750">
              <a:buFont typeface="Wingdings" panose="05000000000000000000" pitchFamily="2" charset="2"/>
              <a:buChar char="ü"/>
            </a:pPr>
            <a:r>
              <a:rPr lang="zh-CN" altLang="zh-CN" b="1" dirty="0"/>
              <a:t>简洁易用</a:t>
            </a:r>
            <a:endParaRPr lang="en-US" altLang="zh-CN" dirty="0"/>
          </a:p>
          <a:p>
            <a:pPr lvl="1"/>
            <a:r>
              <a:rPr lang="en-US" altLang="zh-CN" dirty="0"/>
              <a:t>1.</a:t>
            </a:r>
            <a:r>
              <a:rPr lang="zh-CN" altLang="zh-CN" dirty="0"/>
              <a:t>易学习（让开发者尽量花比较少的时间来学习）；</a:t>
            </a:r>
            <a:endParaRPr lang="en-US" altLang="zh-CN" dirty="0"/>
          </a:p>
          <a:p>
            <a:pPr lvl="1"/>
            <a:r>
              <a:rPr lang="en-US" altLang="zh-CN" dirty="0"/>
              <a:t>2.</a:t>
            </a:r>
            <a:r>
              <a:rPr lang="zh-CN" altLang="zh-CN" dirty="0"/>
              <a:t>少侵入（</a:t>
            </a:r>
            <a:r>
              <a:rPr lang="en-US" altLang="zh-CN" dirty="0"/>
              <a:t> SDK</a:t>
            </a:r>
            <a:r>
              <a:rPr lang="zh-CN" altLang="zh-CN" dirty="0"/>
              <a:t>接入时用户尽可能的少的修改主应用代码）；</a:t>
            </a:r>
            <a:endParaRPr lang="en-US" altLang="zh-CN" dirty="0"/>
          </a:p>
          <a:p>
            <a:pPr lvl="1"/>
            <a:r>
              <a:rPr lang="en-US" altLang="zh-CN" dirty="0"/>
              <a:t>3.</a:t>
            </a:r>
            <a:r>
              <a:rPr lang="zh-CN" altLang="zh-CN" dirty="0"/>
              <a:t>少升级（</a:t>
            </a:r>
            <a:r>
              <a:rPr lang="en-US" altLang="zh-CN" dirty="0"/>
              <a:t>SDK</a:t>
            </a:r>
            <a:r>
              <a:rPr lang="zh-CN" altLang="zh-CN" dirty="0"/>
              <a:t>接入后不会频繁要求升级）。</a:t>
            </a:r>
          </a:p>
          <a:p>
            <a:pPr marL="285750" lvl="0" indent="-285750">
              <a:buFont typeface="Wingdings" panose="05000000000000000000" pitchFamily="2" charset="2"/>
              <a:buChar char="ü"/>
            </a:pPr>
            <a:r>
              <a:rPr lang="zh-CN" altLang="zh-CN" b="1" dirty="0"/>
              <a:t>稳定</a:t>
            </a:r>
            <a:r>
              <a:rPr lang="zh-CN" altLang="zh-CN" dirty="0"/>
              <a:t>：</a:t>
            </a:r>
            <a:endParaRPr lang="en-US" altLang="zh-CN" dirty="0"/>
          </a:p>
          <a:p>
            <a:pPr lvl="1"/>
            <a:r>
              <a:rPr lang="en-US" altLang="zh-CN" dirty="0"/>
              <a:t>1.</a:t>
            </a:r>
            <a:r>
              <a:rPr lang="zh-CN" altLang="zh-CN" dirty="0"/>
              <a:t>稳定的</a:t>
            </a:r>
            <a:r>
              <a:rPr lang="en-US" altLang="zh-CN" dirty="0"/>
              <a:t>API</a:t>
            </a:r>
            <a:r>
              <a:rPr lang="zh-CN" altLang="zh-CN" dirty="0"/>
              <a:t>（对外提供稳定的</a:t>
            </a:r>
            <a:r>
              <a:rPr lang="en-US" altLang="zh-CN" dirty="0"/>
              <a:t>API</a:t>
            </a:r>
            <a:r>
              <a:rPr lang="zh-CN" altLang="zh-CN" dirty="0"/>
              <a:t>一旦确定</a:t>
            </a:r>
            <a:r>
              <a:rPr lang="zh-CN" altLang="en-US" dirty="0"/>
              <a:t>，</a:t>
            </a:r>
            <a:r>
              <a:rPr lang="zh-CN" altLang="zh-CN" dirty="0"/>
              <a:t>如无非常严重情况不可更改）；</a:t>
            </a:r>
            <a:endParaRPr lang="en-US" altLang="zh-CN" dirty="0"/>
          </a:p>
          <a:p>
            <a:pPr lvl="1"/>
            <a:r>
              <a:rPr lang="en-US" altLang="zh-CN" dirty="0"/>
              <a:t>2.</a:t>
            </a:r>
            <a:r>
              <a:rPr lang="zh-CN" altLang="zh-CN" dirty="0"/>
              <a:t>稳定的业务（在稳定的</a:t>
            </a:r>
            <a:r>
              <a:rPr lang="en-US" altLang="zh-CN" dirty="0"/>
              <a:t>API</a:t>
            </a:r>
            <a:r>
              <a:rPr lang="zh-CN" altLang="zh-CN" dirty="0"/>
              <a:t>后</a:t>
            </a:r>
            <a:r>
              <a:rPr lang="zh-CN" altLang="en-US" dirty="0"/>
              <a:t>，</a:t>
            </a:r>
            <a:r>
              <a:rPr lang="zh-CN" altLang="zh-CN" dirty="0"/>
              <a:t>要有稳定的业务来支撑</a:t>
            </a:r>
            <a:r>
              <a:rPr lang="zh-CN" altLang="en-US" dirty="0"/>
              <a:t>，</a:t>
            </a:r>
            <a:r>
              <a:rPr lang="zh-CN" altLang="zh-CN" dirty="0"/>
              <a:t>业务逻辑也不可随意更改）；</a:t>
            </a:r>
            <a:endParaRPr lang="en-US" altLang="zh-CN" dirty="0"/>
          </a:p>
          <a:p>
            <a:pPr lvl="1"/>
            <a:r>
              <a:rPr lang="en-US" altLang="zh-CN" dirty="0"/>
              <a:t>3.</a:t>
            </a:r>
            <a:r>
              <a:rPr lang="zh-CN" altLang="zh-CN" dirty="0"/>
              <a:t>稳定的运行（</a:t>
            </a:r>
            <a:r>
              <a:rPr lang="en-US" altLang="zh-CN" dirty="0"/>
              <a:t>SDK</a:t>
            </a:r>
            <a:r>
              <a:rPr lang="zh-CN" altLang="zh-CN" dirty="0"/>
              <a:t>运行错误异常较少）</a:t>
            </a:r>
          </a:p>
          <a:p>
            <a:pPr marL="285750" lvl="0" indent="-285750">
              <a:buFont typeface="Wingdings" panose="05000000000000000000" pitchFamily="2" charset="2"/>
              <a:buChar char="ü"/>
            </a:pPr>
            <a:r>
              <a:rPr lang="zh-CN" altLang="zh-CN" b="1" dirty="0"/>
              <a:t>高效</a:t>
            </a:r>
            <a:r>
              <a:rPr lang="zh-CN" altLang="zh-CN" dirty="0"/>
              <a:t>：</a:t>
            </a:r>
            <a:endParaRPr lang="en-US" altLang="zh-CN" dirty="0"/>
          </a:p>
          <a:p>
            <a:pPr lvl="1"/>
            <a:r>
              <a:rPr lang="en-US" altLang="zh-CN" dirty="0"/>
              <a:t>1.</a:t>
            </a:r>
            <a:r>
              <a:rPr lang="zh-CN" altLang="zh-CN" dirty="0"/>
              <a:t>内存占用少；</a:t>
            </a:r>
            <a:endParaRPr lang="en-US" altLang="zh-CN" dirty="0"/>
          </a:p>
          <a:p>
            <a:pPr lvl="1"/>
            <a:r>
              <a:rPr lang="en-US" altLang="zh-CN" dirty="0"/>
              <a:t>2.</a:t>
            </a:r>
            <a:r>
              <a:rPr lang="zh-CN" altLang="zh-CN" dirty="0"/>
              <a:t>流量费用低；</a:t>
            </a:r>
            <a:endParaRPr lang="en-US" altLang="zh-CN" dirty="0"/>
          </a:p>
          <a:p>
            <a:pPr lvl="1"/>
            <a:r>
              <a:rPr lang="en-US" altLang="zh-CN" dirty="0"/>
              <a:t>3.</a:t>
            </a:r>
            <a:r>
              <a:rPr lang="zh-CN" altLang="zh-CN" dirty="0"/>
              <a:t>电量消耗少；</a:t>
            </a:r>
            <a:endParaRPr lang="en-US" altLang="zh-CN" dirty="0"/>
          </a:p>
          <a:p>
            <a:pPr lvl="1"/>
            <a:r>
              <a:rPr lang="en-US" altLang="zh-CN" dirty="0"/>
              <a:t>4.</a:t>
            </a:r>
            <a:r>
              <a:rPr lang="zh-CN" altLang="zh-CN" dirty="0"/>
              <a:t>时间响应快。</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244240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389296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281627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781310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3650764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721013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0564447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826428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288959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6361908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149723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14595912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7693249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193382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9787067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804952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18769040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9852219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64656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6799245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5692090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405787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27799524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22729643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4209838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21384148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34497677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9099235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48</a:t>
            </a:fld>
            <a:endParaRPr lang="zh-CN" altLang="en-US"/>
          </a:p>
        </p:txBody>
      </p:sp>
    </p:spTree>
    <p:extLst>
      <p:ext uri="{BB962C8B-B14F-4D97-AF65-F5344CB8AC3E}">
        <p14:creationId xmlns:p14="http://schemas.microsoft.com/office/powerpoint/2010/main" val="21083074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49</a:t>
            </a:fld>
            <a:endParaRPr lang="zh-CN" altLang="en-US"/>
          </a:p>
        </p:txBody>
      </p:sp>
    </p:spTree>
    <p:extLst>
      <p:ext uri="{BB962C8B-B14F-4D97-AF65-F5344CB8AC3E}">
        <p14:creationId xmlns:p14="http://schemas.microsoft.com/office/powerpoint/2010/main" val="312322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173005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50</a:t>
            </a:fld>
            <a:endParaRPr lang="zh-CN" altLang="en-US"/>
          </a:p>
        </p:txBody>
      </p:sp>
    </p:spTree>
    <p:extLst>
      <p:ext uri="{BB962C8B-B14F-4D97-AF65-F5344CB8AC3E}">
        <p14:creationId xmlns:p14="http://schemas.microsoft.com/office/powerpoint/2010/main" val="36042044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51</a:t>
            </a:fld>
            <a:endParaRPr lang="zh-CN" altLang="en-US"/>
          </a:p>
        </p:txBody>
      </p:sp>
    </p:spTree>
    <p:extLst>
      <p:ext uri="{BB962C8B-B14F-4D97-AF65-F5344CB8AC3E}">
        <p14:creationId xmlns:p14="http://schemas.microsoft.com/office/powerpoint/2010/main" val="26101115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52</a:t>
            </a:fld>
            <a:endParaRPr lang="zh-CN" altLang="en-US"/>
          </a:p>
        </p:txBody>
      </p:sp>
    </p:spTree>
    <p:extLst>
      <p:ext uri="{BB962C8B-B14F-4D97-AF65-F5344CB8AC3E}">
        <p14:creationId xmlns:p14="http://schemas.microsoft.com/office/powerpoint/2010/main" val="8030416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53</a:t>
            </a:fld>
            <a:endParaRPr lang="zh-CN" altLang="en-US"/>
          </a:p>
        </p:txBody>
      </p:sp>
    </p:spTree>
    <p:extLst>
      <p:ext uri="{BB962C8B-B14F-4D97-AF65-F5344CB8AC3E}">
        <p14:creationId xmlns:p14="http://schemas.microsoft.com/office/powerpoint/2010/main" val="16645851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54</a:t>
            </a:fld>
            <a:endParaRPr lang="zh-CN" altLang="en-US"/>
          </a:p>
        </p:txBody>
      </p:sp>
    </p:spTree>
    <p:extLst>
      <p:ext uri="{BB962C8B-B14F-4D97-AF65-F5344CB8AC3E}">
        <p14:creationId xmlns:p14="http://schemas.microsoft.com/office/powerpoint/2010/main" val="40595418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55</a:t>
            </a:fld>
            <a:endParaRPr lang="zh-CN" altLang="en-US"/>
          </a:p>
        </p:txBody>
      </p:sp>
    </p:spTree>
    <p:extLst>
      <p:ext uri="{BB962C8B-B14F-4D97-AF65-F5344CB8AC3E}">
        <p14:creationId xmlns:p14="http://schemas.microsoft.com/office/powerpoint/2010/main" val="7644665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56</a:t>
            </a:fld>
            <a:endParaRPr lang="zh-CN" altLang="en-US"/>
          </a:p>
        </p:txBody>
      </p:sp>
    </p:spTree>
    <p:extLst>
      <p:ext uri="{BB962C8B-B14F-4D97-AF65-F5344CB8AC3E}">
        <p14:creationId xmlns:p14="http://schemas.microsoft.com/office/powerpoint/2010/main" val="18597289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57</a:t>
            </a:fld>
            <a:endParaRPr lang="zh-CN" altLang="en-US"/>
          </a:p>
        </p:txBody>
      </p:sp>
    </p:spTree>
    <p:extLst>
      <p:ext uri="{BB962C8B-B14F-4D97-AF65-F5344CB8AC3E}">
        <p14:creationId xmlns:p14="http://schemas.microsoft.com/office/powerpoint/2010/main" val="36361475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58</a:t>
            </a:fld>
            <a:endParaRPr lang="zh-CN" altLang="en-US"/>
          </a:p>
        </p:txBody>
      </p:sp>
    </p:spTree>
    <p:extLst>
      <p:ext uri="{BB962C8B-B14F-4D97-AF65-F5344CB8AC3E}">
        <p14:creationId xmlns:p14="http://schemas.microsoft.com/office/powerpoint/2010/main" val="25320068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59</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751213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537005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884653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959394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841772"/>
            <a:ext cx="58293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2701528"/>
            <a:ext cx="51435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2021/4/23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62773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2021/4/23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89613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3844"/>
            <a:ext cx="1478756"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273844"/>
            <a:ext cx="4350544"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2021/4/23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169416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185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276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2021/4/23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5766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5"/>
            <a:ext cx="5915025"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F288E0-7875-42C4-84C8-98DBBD3BF4D2}" type="datetimeFigureOut">
              <a:rPr lang="zh-CN" altLang="en-US" smtClean="0"/>
              <a:t>2021/4/23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191769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1369219"/>
            <a:ext cx="291465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471863" y="1369219"/>
            <a:ext cx="291465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2F288E0-7875-42C4-84C8-98DBBD3BF4D2}" type="datetimeFigureOut">
              <a:rPr lang="zh-CN" altLang="en-US" smtClean="0"/>
              <a:t>2021/4/23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50531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273845"/>
            <a:ext cx="5915025"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1260872"/>
            <a:ext cx="2901255"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1878806"/>
            <a:ext cx="2901255"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471863" y="1260872"/>
            <a:ext cx="2915543"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1878806"/>
            <a:ext cx="2915543"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2F288E0-7875-42C4-84C8-98DBBD3BF4D2}" type="datetimeFigureOut">
              <a:rPr lang="zh-CN" altLang="en-US" smtClean="0"/>
              <a:t>2021/4/23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418999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2F288E0-7875-42C4-84C8-98DBBD3BF4D2}" type="datetimeFigureOut">
              <a:rPr lang="zh-CN" altLang="en-US" smtClean="0"/>
              <a:t>2021/4/23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4506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288E0-7875-42C4-84C8-98DBBD3BF4D2}" type="datetimeFigureOut">
              <a:rPr lang="zh-CN" altLang="en-US" smtClean="0"/>
              <a:t>2021/4/23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87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740570"/>
            <a:ext cx="3471863"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2021/4/23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523282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740570"/>
            <a:ext cx="3471863"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2021/4/23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88207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3845"/>
            <a:ext cx="5915025"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1369219"/>
            <a:ext cx="5915025"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471488" y="4767264"/>
            <a:ext cx="15430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t>2021/4/23</a:t>
            </a:fld>
            <a:endParaRPr lang="zh-CN" altLang="en-US"/>
          </a:p>
        </p:txBody>
      </p:sp>
      <p:sp>
        <p:nvSpPr>
          <p:cNvPr id="5" name="Footer Placeholder 4"/>
          <p:cNvSpPr>
            <a:spLocks noGrp="1"/>
          </p:cNvSpPr>
          <p:nvPr>
            <p:ph type="ftr" sz="quarter" idx="3"/>
          </p:nvPr>
        </p:nvSpPr>
        <p:spPr>
          <a:xfrm>
            <a:off x="2271713" y="4767264"/>
            <a:ext cx="2314575"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4767264"/>
            <a:ext cx="15430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6774302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3.xml"/><Relationship Id="rId7" Type="http://schemas.openxmlformats.org/officeDocument/2006/relationships/image" Target="../media/image41.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0.wmf"/><Relationship Id="rId4" Type="http://schemas.openxmlformats.org/officeDocument/2006/relationships/oleObject" Target="../embeddings/oleObject1.bin"/><Relationship Id="rId9" Type="http://schemas.openxmlformats.org/officeDocument/2006/relationships/image" Target="../media/image42.w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3.wmf"/><Relationship Id="rId4" Type="http://schemas.openxmlformats.org/officeDocument/2006/relationships/oleObject" Target="../embeddings/oleObject4.bin"/></Relationships>
</file>

<file path=ppt/slides/_rels/slide5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8.jpeg"/><Relationship Id="rId11" Type="http://schemas.openxmlformats.org/officeDocument/2006/relationships/image" Target="../media/image23.jpe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jpeg"/><Relationship Id="rId9"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4" cstate="print">
            <a:extLst>
              <a:ext uri="{BEBA8EAE-BF5A-486C-A8C5-ECC9F3942E4B}">
                <a14:imgProps xmlns:a14="http://schemas.microsoft.com/office/drawing/2010/main">
                  <a14:imgLayer r:embed="rId5">
                    <a14:imgEffect>
                      <a14:backgroundRemoval t="9375" b="89286" l="8462" r="93231">
                        <a14:foregroundMark x1="30769" y1="40625" x2="34615" y2="34821"/>
                        <a14:foregroundMark x1="33231" y1="28125" x2="33077" y2="31696"/>
                        <a14:foregroundMark x1="43231" y1="32589" x2="46769" y2="29018"/>
                        <a14:foregroundMark x1="52000" y1="34821" x2="53077" y2="34821"/>
                        <a14:foregroundMark x1="52308" y1="54911" x2="54154" y2="46875"/>
                        <a14:foregroundMark x1="54769" y1="39286" x2="55231" y2="41071"/>
                        <a14:foregroundMark x1="65231" y1="41964" x2="67231" y2="39732"/>
                        <a14:foregroundMark x1="75538" y1="32589" x2="74769" y2="40179"/>
                        <a14:foregroundMark x1="90154" y1="28125" x2="89231" y2="31250"/>
                        <a14:foregroundMark x1="85692" y1="32589" x2="85692" y2="34375"/>
                        <a14:foregroundMark x1="86308" y1="40179" x2="87846" y2="37946"/>
                        <a14:foregroundMark x1="83846" y1="45982" x2="83385" y2="47321"/>
                        <a14:foregroundMark x1="88462" y1="44196" x2="88462" y2="45089"/>
                        <a14:foregroundMark x1="29846" y1="67411" x2="29846" y2="67411"/>
                        <a14:foregroundMark x1="33538" y1="67411" x2="33538" y2="67411"/>
                        <a14:foregroundMark x1="34769" y1="66964" x2="34769" y2="66964"/>
                        <a14:foregroundMark x1="36154" y1="67411" x2="36154" y2="67411"/>
                        <a14:foregroundMark x1="36154" y1="64732" x2="36154" y2="64732"/>
                        <a14:foregroundMark x1="38462" y1="68304" x2="38462" y2="68304"/>
                        <a14:foregroundMark x1="39692" y1="67857" x2="39692" y2="67857"/>
                        <a14:foregroundMark x1="42923" y1="66071" x2="42923" y2="66071"/>
                        <a14:foregroundMark x1="45846" y1="67857" x2="45846" y2="67857"/>
                        <a14:foregroundMark x1="48000" y1="67411" x2="48000" y2="67411"/>
                        <a14:foregroundMark x1="46769" y1="67411" x2="46769" y2="67411"/>
                        <a14:foregroundMark x1="48154" y1="64732" x2="48154" y2="64732"/>
                        <a14:foregroundMark x1="49692" y1="68304" x2="49692" y2="68304"/>
                        <a14:foregroundMark x1="51538" y1="67857" x2="51538" y2="67857"/>
                        <a14:foregroundMark x1="54000" y1="67411" x2="54000" y2="67411"/>
                        <a14:foregroundMark x1="55538" y1="67411" x2="55538" y2="67411"/>
                        <a14:foregroundMark x1="57692" y1="67411" x2="57692" y2="67411"/>
                        <a14:foregroundMark x1="57692" y1="64286" x2="57692" y2="64286"/>
                        <a14:foregroundMark x1="59077" y1="68304" x2="59077" y2="68304"/>
                        <a14:foregroundMark x1="60615" y1="67857" x2="60615" y2="67857"/>
                        <a14:foregroundMark x1="64154" y1="70089" x2="64154" y2="70089"/>
                        <a14:foregroundMark x1="66615" y1="68304" x2="66615" y2="68304"/>
                        <a14:foregroundMark x1="69692" y1="66071" x2="69692" y2="66071"/>
                        <a14:foregroundMark x1="71231" y1="68304" x2="71231" y2="68304"/>
                        <a14:foregroundMark x1="73846" y1="67411" x2="73846" y2="67411"/>
                        <a14:foregroundMark x1="76000" y1="66071" x2="76000" y2="66071"/>
                        <a14:foregroundMark x1="78308" y1="68304" x2="78308" y2="68304"/>
                        <a14:foregroundMark x1="80923" y1="67411" x2="80923" y2="67411"/>
                        <a14:foregroundMark x1="83077" y1="66964" x2="83077" y2="66964"/>
                        <a14:foregroundMark x1="84769" y1="67411" x2="84769" y2="67411"/>
                        <a14:foregroundMark x1="86615" y1="67411" x2="86615" y2="67411"/>
                        <a14:foregroundMark x1="89077" y1="68304" x2="89077" y2="68304"/>
                      </a14:backgroundRemoval>
                    </a14:imgEffect>
                  </a14:imgLayer>
                </a14:imgProps>
              </a:ext>
              <a:ext uri="{28A0092B-C50C-407E-A947-70E740481C1C}">
                <a14:useLocalDpi xmlns:a14="http://schemas.microsoft.com/office/drawing/2010/main" val="0"/>
              </a:ext>
            </a:extLst>
          </a:blip>
          <a:stretch>
            <a:fillRect/>
          </a:stretch>
        </p:blipFill>
        <p:spPr>
          <a:xfrm>
            <a:off x="5221808" y="150522"/>
            <a:ext cx="1564005" cy="538980"/>
          </a:xfrm>
          <a:prstGeom prst="rect">
            <a:avLst/>
          </a:prstGeom>
        </p:spPr>
      </p:pic>
      <p:sp>
        <p:nvSpPr>
          <p:cNvPr id="11" name="文本框 10"/>
          <p:cNvSpPr txBox="1"/>
          <p:nvPr/>
        </p:nvSpPr>
        <p:spPr>
          <a:xfrm>
            <a:off x="3212038" y="1447277"/>
            <a:ext cx="3017576" cy="438584"/>
          </a:xfrm>
          <a:prstGeom prst="rect">
            <a:avLst/>
          </a:prstGeom>
          <a:noFill/>
        </p:spPr>
        <p:txBody>
          <a:bodyPr wrap="square" lIns="68580" tIns="34291" rIns="68580" bIns="34291" rtlCol="0">
            <a:spAutoFit/>
          </a:bodyPr>
          <a:lstStyle/>
          <a:p>
            <a:r>
              <a:rPr lang="zh-CN" altLang="en-US" sz="2400" b="1" dirty="0">
                <a:solidFill>
                  <a:srgbClr val="1B4367"/>
                </a:solidFill>
                <a:latin typeface="微软雅黑"/>
                <a:ea typeface="微软雅黑"/>
                <a:cs typeface="+mn-ea"/>
                <a:sym typeface="+mn-lt"/>
              </a:rPr>
              <a:t>第二章  大数据采集</a:t>
            </a:r>
          </a:p>
        </p:txBody>
      </p:sp>
      <p:sp>
        <p:nvSpPr>
          <p:cNvPr id="12" name="文本框 11"/>
          <p:cNvSpPr txBox="1"/>
          <p:nvPr/>
        </p:nvSpPr>
        <p:spPr>
          <a:xfrm>
            <a:off x="3543027" y="2771458"/>
            <a:ext cx="3357562" cy="1792800"/>
          </a:xfrm>
          <a:prstGeom prst="rect">
            <a:avLst/>
          </a:prstGeom>
          <a:noFill/>
          <a:ln w="9525">
            <a:noFill/>
            <a:miter/>
          </a:ln>
          <a:effectLst/>
        </p:spPr>
        <p:txBody>
          <a:bodyPr vert="horz" wrap="square" lIns="68580" tIns="34291" rIns="68580" bIns="34291" anchor="t">
            <a:spAutoFit/>
          </a:bodyPr>
          <a:lstStyle/>
          <a:p>
            <a:pPr eaLnBrk="0" hangingPunct="0"/>
            <a:r>
              <a:rPr lang="zh-CN" altLang="en-US" dirty="0">
                <a:latin typeface="华文细黑" panose="02010600040101010101" pitchFamily="2" charset="-122"/>
                <a:ea typeface="华文细黑" panose="02010600040101010101" pitchFamily="2" charset="-122"/>
              </a:rPr>
              <a:t>大连理工大学软件学院</a:t>
            </a:r>
            <a:br>
              <a:rPr lang="zh-CN" altLang="en-US" dirty="0">
                <a:latin typeface="华文细黑" panose="02010600040101010101" pitchFamily="2" charset="-122"/>
                <a:ea typeface="华文细黑" panose="02010600040101010101" pitchFamily="2" charset="-122"/>
              </a:rPr>
            </a:br>
            <a:br>
              <a:rPr lang="zh-CN" altLang="en-US" dirty="0">
                <a:latin typeface="华文细黑" panose="02010600040101010101" pitchFamily="2" charset="-122"/>
                <a:ea typeface="华文细黑" panose="02010600040101010101" pitchFamily="2" charset="-122"/>
              </a:rPr>
            </a:br>
            <a:r>
              <a:rPr lang="zh-CN" altLang="en-US" dirty="0">
                <a:latin typeface="华文细黑" panose="02010600040101010101" pitchFamily="2" charset="-122"/>
                <a:ea typeface="华文细黑" panose="02010600040101010101" pitchFamily="2" charset="-122"/>
              </a:rPr>
              <a:t>赵亮 博士、副教授、硕士生导师</a:t>
            </a:r>
            <a:br>
              <a:rPr lang="zh-CN" altLang="en-US" dirty="0">
                <a:latin typeface="华文细黑" panose="02010600040101010101" pitchFamily="2" charset="-122"/>
                <a:ea typeface="华文细黑" panose="02010600040101010101" pitchFamily="2" charset="-122"/>
              </a:rPr>
            </a:br>
            <a:br>
              <a:rPr lang="zh-CN" altLang="en-US" dirty="0">
                <a:latin typeface="华文细黑" panose="02010600040101010101" pitchFamily="2" charset="-122"/>
                <a:ea typeface="华文细黑" panose="02010600040101010101" pitchFamily="2" charset="-122"/>
              </a:rPr>
            </a:br>
            <a:r>
              <a:rPr lang="zh-CN" altLang="en-US" dirty="0">
                <a:latin typeface="华文细黑" panose="02010600040101010101" pitchFamily="2" charset="-122"/>
                <a:ea typeface="华文细黑" panose="02010600040101010101" pitchFamily="2" charset="-122"/>
              </a:rPr>
              <a:t>办公室：综合楼</a:t>
            </a:r>
            <a:r>
              <a:rPr lang="en-US" altLang="zh-CN" dirty="0">
                <a:latin typeface="华文细黑" panose="02010600040101010101" pitchFamily="2" charset="-122"/>
                <a:ea typeface="华文细黑" panose="02010600040101010101" pitchFamily="2" charset="-122"/>
              </a:rPr>
              <a:t>417</a:t>
            </a:r>
            <a:br>
              <a:rPr lang="en-US" altLang="zh-CN" dirty="0">
                <a:latin typeface="华文细黑" panose="02010600040101010101" pitchFamily="2" charset="-122"/>
                <a:ea typeface="华文细黑" panose="02010600040101010101" pitchFamily="2" charset="-122"/>
              </a:rPr>
            </a:br>
            <a:r>
              <a:rPr lang="zh-CN" altLang="en-US" dirty="0">
                <a:latin typeface="华文细黑" panose="02010600040101010101" pitchFamily="2" charset="-122"/>
                <a:ea typeface="华文细黑" panose="02010600040101010101" pitchFamily="2" charset="-122"/>
              </a:rPr>
              <a:t>实验室：综合楼一楼</a:t>
            </a:r>
            <a:br>
              <a:rPr lang="en-US" altLang="zh-CN" dirty="0">
                <a:latin typeface="华文细黑" panose="02010600040101010101" pitchFamily="2" charset="-122"/>
                <a:ea typeface="华文细黑" panose="02010600040101010101" pitchFamily="2" charset="-122"/>
              </a:rPr>
            </a:br>
            <a:br>
              <a:rPr lang="en-US" altLang="zh-CN" dirty="0">
                <a:solidFill>
                  <a:srgbClr val="0000CC"/>
                </a:solidFill>
                <a:latin typeface="华文细黑" panose="02010600040101010101" pitchFamily="2" charset="-122"/>
                <a:ea typeface="华文细黑" panose="02010600040101010101" pitchFamily="2" charset="-122"/>
              </a:rPr>
            </a:br>
            <a:endParaRPr lang="zh-CN" altLang="en-US" dirty="0">
              <a:solidFill>
                <a:prstClr val="black">
                  <a:lumMod val="75000"/>
                  <a:lumOff val="25000"/>
                </a:prstClr>
              </a:solidFill>
              <a:latin typeface="华文细黑" panose="02010600040101010101" pitchFamily="2" charset="-122"/>
              <a:ea typeface="华文细黑" panose="0201060004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2" y="275357"/>
            <a:ext cx="1407910"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大数据采集</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grpSp>
        <p:nvGrpSpPr>
          <p:cNvPr id="42" name="组合 41"/>
          <p:cNvGrpSpPr/>
          <p:nvPr/>
        </p:nvGrpSpPr>
        <p:grpSpPr>
          <a:xfrm>
            <a:off x="389719" y="818133"/>
            <a:ext cx="1602562" cy="368593"/>
            <a:chOff x="1177246" y="918048"/>
            <a:chExt cx="1602562" cy="368593"/>
          </a:xfrm>
        </p:grpSpPr>
        <p:sp>
          <p:nvSpPr>
            <p:cNvPr id="43" name="TextBox 1210"/>
            <p:cNvSpPr/>
            <p:nvPr/>
          </p:nvSpPr>
          <p:spPr>
            <a:xfrm>
              <a:off x="1615387" y="932020"/>
              <a:ext cx="1164421"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挑战与困难</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44" name="组合 43"/>
            <p:cNvGrpSpPr/>
            <p:nvPr/>
          </p:nvGrpSpPr>
          <p:grpSpPr>
            <a:xfrm>
              <a:off x="1177246" y="918048"/>
              <a:ext cx="448164" cy="368593"/>
              <a:chOff x="5630584" y="966369"/>
              <a:chExt cx="476097" cy="391567"/>
            </a:xfrm>
            <a:solidFill>
              <a:srgbClr val="1B4367"/>
            </a:solidFill>
          </p:grpSpPr>
          <p:sp>
            <p:nvSpPr>
              <p:cNvPr id="45" name="椭圆 44"/>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46"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sp>
        <p:nvSpPr>
          <p:cNvPr id="9" name="矩形 8"/>
          <p:cNvSpPr/>
          <p:nvPr/>
        </p:nvSpPr>
        <p:spPr>
          <a:xfrm>
            <a:off x="430074" y="1239838"/>
            <a:ext cx="6052930" cy="3323987"/>
          </a:xfrm>
          <a:prstGeom prst="rect">
            <a:avLst/>
          </a:prstGeom>
        </p:spPr>
        <p:txBody>
          <a:bodyPr wrap="square">
            <a:spAutoFit/>
          </a:bodyPr>
          <a:lstStyle/>
          <a:p>
            <a:pPr algn="just">
              <a:lnSpc>
                <a:spcPct val="125000"/>
              </a:lnSpc>
            </a:pPr>
            <a:r>
              <a:rPr lang="zh-CN" altLang="zh-CN" b="1" dirty="0"/>
              <a:t>大数据的价值不在于存储数据本身</a:t>
            </a:r>
            <a:r>
              <a:rPr lang="zh-CN" altLang="en-US" dirty="0"/>
              <a:t>，</a:t>
            </a:r>
            <a:r>
              <a:rPr lang="zh-CN" altLang="zh-CN" dirty="0"/>
              <a:t>而在于</a:t>
            </a:r>
            <a:r>
              <a:rPr lang="zh-CN" altLang="zh-CN" b="1" dirty="0"/>
              <a:t>如何挖掘数据</a:t>
            </a:r>
            <a:r>
              <a:rPr lang="zh-CN" altLang="en-US" dirty="0"/>
              <a:t>，</a:t>
            </a:r>
            <a:r>
              <a:rPr lang="zh-CN" altLang="zh-CN" dirty="0"/>
              <a:t>只要具有足够的数据源</a:t>
            </a:r>
            <a:r>
              <a:rPr lang="zh-CN" altLang="en-US" dirty="0"/>
              <a:t>，</a:t>
            </a:r>
            <a:r>
              <a:rPr lang="zh-CN" altLang="zh-CN" dirty="0"/>
              <a:t>才可挖掘出数据背后的价值。因此</a:t>
            </a:r>
            <a:r>
              <a:rPr lang="zh-CN" altLang="en-US" dirty="0"/>
              <a:t>，</a:t>
            </a:r>
            <a:r>
              <a:rPr lang="zh-CN" altLang="zh-CN" dirty="0"/>
              <a:t>大数据采集是非常重要的基础。针对如此庞大的数据量</a:t>
            </a:r>
            <a:r>
              <a:rPr lang="zh-CN" altLang="en-US" dirty="0"/>
              <a:t>，</a:t>
            </a:r>
            <a:r>
              <a:rPr lang="zh-CN" altLang="zh-CN" dirty="0"/>
              <a:t>在数据采集过程中</a:t>
            </a:r>
            <a:r>
              <a:rPr lang="zh-CN" altLang="en-US" dirty="0"/>
              <a:t>，</a:t>
            </a:r>
            <a:r>
              <a:rPr lang="zh-CN" altLang="zh-CN" dirty="0"/>
              <a:t>主要</a:t>
            </a:r>
            <a:r>
              <a:rPr lang="zh-CN" altLang="zh-CN" b="1" dirty="0"/>
              <a:t>面临的挑战和困难</a:t>
            </a:r>
            <a:r>
              <a:rPr lang="zh-CN" altLang="zh-CN" dirty="0"/>
              <a:t>如下：</a:t>
            </a:r>
            <a:endParaRPr lang="en-US" altLang="zh-CN" dirty="0">
              <a:latin typeface="Times New Roman" panose="02020603050405020304" pitchFamily="18" charset="0"/>
            </a:endParaRPr>
          </a:p>
          <a:p>
            <a:pPr marL="342900" lvl="0" indent="-342900" algn="just">
              <a:lnSpc>
                <a:spcPct val="125000"/>
              </a:lnSpc>
              <a:spcAft>
                <a:spcPts val="0"/>
              </a:spcAft>
              <a:buFont typeface="Wingdings" panose="05000000000000000000" pitchFamily="2" charset="2"/>
              <a:buChar char=""/>
            </a:pPr>
            <a:r>
              <a:rPr lang="zh-CN" altLang="zh-CN" b="1" dirty="0">
                <a:latin typeface="Times New Roman" panose="02020603050405020304" pitchFamily="18" charset="0"/>
              </a:rPr>
              <a:t>数据的分布性</a:t>
            </a:r>
            <a:r>
              <a:rPr lang="zh-CN" altLang="zh-CN" dirty="0">
                <a:latin typeface="Times New Roman" panose="02020603050405020304" pitchFamily="18" charset="0"/>
              </a:rPr>
              <a:t>：文档数据分布在数以百万计的不同服务器上</a:t>
            </a:r>
            <a:r>
              <a:rPr lang="zh-CN" altLang="en-US" dirty="0">
                <a:latin typeface="Times New Roman" panose="02020603050405020304" pitchFamily="18" charset="0"/>
              </a:rPr>
              <a:t>，</a:t>
            </a:r>
            <a:r>
              <a:rPr lang="zh-CN" altLang="zh-CN" dirty="0">
                <a:latin typeface="Times New Roman" panose="02020603050405020304" pitchFamily="18" charset="0"/>
              </a:rPr>
              <a:t>没有预先定义的拓扑结构相连。</a:t>
            </a:r>
          </a:p>
          <a:p>
            <a:pPr marL="342900" lvl="0" indent="-342900" algn="just">
              <a:lnSpc>
                <a:spcPct val="125000"/>
              </a:lnSpc>
              <a:spcAft>
                <a:spcPts val="0"/>
              </a:spcAft>
              <a:buFont typeface="Wingdings" panose="05000000000000000000" pitchFamily="2" charset="2"/>
              <a:buChar char=""/>
            </a:pPr>
            <a:r>
              <a:rPr lang="zh-CN" altLang="zh-CN" b="1" dirty="0">
                <a:latin typeface="Times New Roman" panose="02020603050405020304" pitchFamily="18" charset="0"/>
              </a:rPr>
              <a:t>数据的不稳定性：</a:t>
            </a:r>
            <a:r>
              <a:rPr lang="zh-CN" altLang="zh-CN" dirty="0">
                <a:latin typeface="Times New Roman" panose="02020603050405020304" pitchFamily="18" charset="0"/>
              </a:rPr>
              <a:t>系统会定期或不定期地添加和删除数据。</a:t>
            </a:r>
          </a:p>
          <a:p>
            <a:pPr marL="342900" lvl="0" indent="-342900" algn="just">
              <a:lnSpc>
                <a:spcPct val="125000"/>
              </a:lnSpc>
              <a:spcAft>
                <a:spcPts val="0"/>
              </a:spcAft>
              <a:buFont typeface="Wingdings" panose="05000000000000000000" pitchFamily="2" charset="2"/>
              <a:buChar char=""/>
            </a:pPr>
            <a:r>
              <a:rPr lang="zh-CN" altLang="zh-CN" b="1" dirty="0">
                <a:latin typeface="Times New Roman" panose="02020603050405020304" pitchFamily="18" charset="0"/>
              </a:rPr>
              <a:t>数据的无结构和冗余性：</a:t>
            </a:r>
            <a:r>
              <a:rPr lang="zh-CN" altLang="zh-CN" dirty="0">
                <a:latin typeface="Times New Roman" panose="02020603050405020304" pitchFamily="18" charset="0"/>
              </a:rPr>
              <a:t>很多网络数据没有</a:t>
            </a:r>
            <a:r>
              <a:rPr lang="zh-CN" altLang="en-US" dirty="0">
                <a:latin typeface="Times New Roman" panose="02020603050405020304" pitchFamily="18" charset="0"/>
              </a:rPr>
              <a:t>统一</a:t>
            </a:r>
            <a:r>
              <a:rPr lang="zh-CN" altLang="zh-CN" dirty="0">
                <a:latin typeface="Times New Roman" panose="02020603050405020304" pitchFamily="18" charset="0"/>
              </a:rPr>
              <a:t>的机构</a:t>
            </a:r>
            <a:r>
              <a:rPr lang="zh-CN" altLang="en-US" dirty="0">
                <a:latin typeface="Times New Roman" panose="02020603050405020304" pitchFamily="18" charset="0"/>
              </a:rPr>
              <a:t>，</a:t>
            </a:r>
            <a:r>
              <a:rPr lang="zh-CN" altLang="zh-CN" dirty="0">
                <a:latin typeface="Times New Roman" panose="02020603050405020304" pitchFamily="18" charset="0"/>
              </a:rPr>
              <a:t>并存在大量重复信息。</a:t>
            </a:r>
          </a:p>
          <a:p>
            <a:pPr marL="342900" lvl="0" indent="-342900" algn="just">
              <a:lnSpc>
                <a:spcPct val="125000"/>
              </a:lnSpc>
              <a:spcAft>
                <a:spcPts val="0"/>
              </a:spcAft>
              <a:buFont typeface="Wingdings" panose="05000000000000000000" pitchFamily="2" charset="2"/>
              <a:buChar char=""/>
            </a:pPr>
            <a:r>
              <a:rPr lang="zh-CN" altLang="zh-CN" b="1" dirty="0">
                <a:latin typeface="Times New Roman" panose="02020603050405020304" pitchFamily="18" charset="0"/>
              </a:rPr>
              <a:t>数据的错误性：</a:t>
            </a:r>
            <a:r>
              <a:rPr lang="zh-CN" altLang="zh-CN" dirty="0">
                <a:latin typeface="Times New Roman" panose="02020603050405020304" pitchFamily="18" charset="0"/>
              </a:rPr>
              <a:t>数据可能是错误的或无效的。错误来源有录入错误</a:t>
            </a:r>
            <a:r>
              <a:rPr lang="zh-CN" altLang="en-US" dirty="0">
                <a:latin typeface="Times New Roman" panose="02020603050405020304" pitchFamily="18" charset="0"/>
              </a:rPr>
              <a:t>，</a:t>
            </a:r>
            <a:r>
              <a:rPr lang="zh-CN" altLang="zh-CN" dirty="0">
                <a:latin typeface="Times New Roman" panose="02020603050405020304" pitchFamily="18" charset="0"/>
              </a:rPr>
              <a:t>语法错误、</a:t>
            </a:r>
            <a:r>
              <a:rPr lang="en-US" altLang="zh-CN" dirty="0">
                <a:latin typeface="Times New Roman" panose="02020603050405020304" pitchFamily="18" charset="0"/>
              </a:rPr>
              <a:t>OCR</a:t>
            </a:r>
            <a:r>
              <a:rPr lang="zh-CN" altLang="zh-CN" dirty="0">
                <a:latin typeface="Times New Roman" panose="02020603050405020304" pitchFamily="18" charset="0"/>
              </a:rPr>
              <a:t>错误等。</a:t>
            </a:r>
          </a:p>
          <a:p>
            <a:pPr marL="342900" lvl="0" indent="-342900" algn="just">
              <a:lnSpc>
                <a:spcPct val="125000"/>
              </a:lnSpc>
              <a:spcAft>
                <a:spcPts val="0"/>
              </a:spcAft>
              <a:buFont typeface="Wingdings" panose="05000000000000000000" pitchFamily="2" charset="2"/>
              <a:buChar char=""/>
            </a:pPr>
            <a:r>
              <a:rPr lang="zh-CN" altLang="zh-CN" b="1" dirty="0">
                <a:latin typeface="Times New Roman" panose="02020603050405020304" pitchFamily="18" charset="0"/>
              </a:rPr>
              <a:t>数据结构复杂</a:t>
            </a:r>
            <a:r>
              <a:rPr lang="zh-CN" altLang="zh-CN" dirty="0">
                <a:latin typeface="Times New Roman" panose="02020603050405020304" pitchFamily="18" charset="0"/>
              </a:rPr>
              <a:t>：既有</a:t>
            </a:r>
            <a:r>
              <a:rPr lang="en-US" altLang="zh-CN" dirty="0">
                <a:latin typeface="Times New Roman" panose="02020603050405020304" pitchFamily="18" charset="0"/>
              </a:rPr>
              <a:t>3</a:t>
            </a:r>
            <a:r>
              <a:rPr lang="zh-CN" altLang="zh-CN" dirty="0">
                <a:latin typeface="Times New Roman" panose="02020603050405020304" pitchFamily="18" charset="0"/>
              </a:rPr>
              <a:t>存储在关系数据库中的结构化数据</a:t>
            </a:r>
            <a:r>
              <a:rPr lang="zh-CN" altLang="en-US" dirty="0">
                <a:latin typeface="Times New Roman" panose="02020603050405020304" pitchFamily="18" charset="0"/>
              </a:rPr>
              <a:t>，</a:t>
            </a:r>
            <a:r>
              <a:rPr lang="zh-CN" altLang="zh-CN" dirty="0">
                <a:latin typeface="Times New Roman" panose="02020603050405020304" pitchFamily="18" charset="0"/>
              </a:rPr>
              <a:t>也有文档、系统日志、图形图像、语音、视频等非结构化数据</a:t>
            </a:r>
          </a:p>
        </p:txBody>
      </p:sp>
    </p:spTree>
    <p:extLst>
      <p:ext uri="{BB962C8B-B14F-4D97-AF65-F5344CB8AC3E}">
        <p14:creationId xmlns:p14="http://schemas.microsoft.com/office/powerpoint/2010/main" val="10566899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椭圆 7"/>
          <p:cNvSpPr/>
          <p:nvPr/>
        </p:nvSpPr>
        <p:spPr>
          <a:xfrm>
            <a:off x="2768243" y="1428750"/>
            <a:ext cx="1321514" cy="1331788"/>
          </a:xfrm>
          <a:prstGeom prst="ellipse">
            <a:avLst/>
          </a:prstGeom>
          <a:solidFill>
            <a:srgbClr val="1B4367"/>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9" name="文本框 8"/>
          <p:cNvSpPr txBox="1"/>
          <p:nvPr/>
        </p:nvSpPr>
        <p:spPr>
          <a:xfrm>
            <a:off x="1591353" y="2953062"/>
            <a:ext cx="3675294" cy="438584"/>
          </a:xfrm>
          <a:prstGeom prst="rect">
            <a:avLst/>
          </a:prstGeom>
          <a:noFill/>
        </p:spPr>
        <p:txBody>
          <a:bodyPr wrap="square" lIns="68580" tIns="34291" rIns="68580" bIns="34291"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B4367"/>
                </a:solidFill>
                <a:effectLst/>
                <a:uLnTx/>
                <a:uFillTx/>
                <a:latin typeface="微软雅黑"/>
                <a:ea typeface="微软雅黑"/>
                <a:cs typeface="+mn-ea"/>
                <a:sym typeface="+mn-lt"/>
              </a:rPr>
              <a:t>大数据采集架构</a:t>
            </a:r>
          </a:p>
        </p:txBody>
      </p:sp>
      <p:sp>
        <p:nvSpPr>
          <p:cNvPr id="10" name="文本框 11"/>
          <p:cNvSpPr txBox="1"/>
          <p:nvPr/>
        </p:nvSpPr>
        <p:spPr>
          <a:xfrm>
            <a:off x="2661224" y="1840566"/>
            <a:ext cx="1526668" cy="797464"/>
          </a:xfrm>
          <a:prstGeom prst="rect">
            <a:avLst/>
          </a:prstGeom>
          <a:noFill/>
        </p:spPr>
        <p:txBody>
          <a:bodyPr wrap="square" lIns="68580" tIns="34291" rIns="68580" bIns="34291" rtlCol="0">
            <a:spAutoFit/>
          </a:bodyPr>
          <a:lstStyle/>
          <a:p>
            <a:pPr marL="0" marR="0" lvl="0" indent="0" algn="ctr" defTabSz="685800" rtl="0" eaLnBrk="1" fontAlgn="auto" latinLnBrk="0" hangingPunct="1">
              <a:lnSpc>
                <a:spcPts val="3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prstClr val="white"/>
                </a:solidFill>
                <a:effectLst/>
                <a:uLnTx/>
                <a:uFillTx/>
                <a:latin typeface="微软雅黑"/>
                <a:ea typeface="微软雅黑"/>
                <a:cs typeface="+mn-ea"/>
                <a:sym typeface="+mn-lt"/>
              </a:rPr>
              <a:t>02</a:t>
            </a:r>
            <a:endParaRPr kumimoji="0" lang="zh-CN" altLang="en-US" sz="4400" b="0" i="0" u="none" strike="noStrike" kern="1200" cap="none" spc="0" normalizeH="0" baseline="0" noProof="0" dirty="0">
              <a:ln>
                <a:noFill/>
              </a:ln>
              <a:solidFill>
                <a:prstClr val="white"/>
              </a:solidFill>
              <a:effectLst/>
              <a:uLnTx/>
              <a:uFillTx/>
              <a:latin typeface="微软雅黑"/>
              <a:ea typeface="微软雅黑"/>
              <a:cs typeface="+mn-ea"/>
              <a:sym typeface="+mn-lt"/>
            </a:endParaRPr>
          </a:p>
          <a:p>
            <a:pPr marL="0" marR="0" lvl="0" indent="0" algn="ctr" defTabSz="685800" rtl="0" eaLnBrk="1" fontAlgn="auto" latinLnBrk="0" hangingPunct="1">
              <a:lnSpc>
                <a:spcPts val="3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a:ea typeface="微软雅黑"/>
                <a:cs typeface="+mn-ea"/>
                <a:sym typeface="+mn-lt"/>
              </a:rPr>
              <a:t>PART </a:t>
            </a:r>
          </a:p>
        </p:txBody>
      </p:sp>
    </p:spTree>
    <p:extLst>
      <p:ext uri="{BB962C8B-B14F-4D97-AF65-F5344CB8AC3E}">
        <p14:creationId xmlns:p14="http://schemas.microsoft.com/office/powerpoint/2010/main" val="35953223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2" y="275357"/>
            <a:ext cx="1680404"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大数据采集架构</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9" name="矩形 8"/>
          <p:cNvSpPr/>
          <p:nvPr/>
        </p:nvSpPr>
        <p:spPr>
          <a:xfrm>
            <a:off x="462775" y="772806"/>
            <a:ext cx="6052930" cy="603563"/>
          </a:xfrm>
          <a:prstGeom prst="rect">
            <a:avLst/>
          </a:prstGeom>
        </p:spPr>
        <p:txBody>
          <a:bodyPr wrap="square">
            <a:spAutoFit/>
          </a:bodyPr>
          <a:lstStyle/>
          <a:p>
            <a:pPr algn="just">
              <a:lnSpc>
                <a:spcPct val="125000"/>
              </a:lnSpc>
            </a:pPr>
            <a:r>
              <a:rPr lang="zh-CN" altLang="zh-CN" dirty="0"/>
              <a:t>目前</a:t>
            </a:r>
            <a:r>
              <a:rPr lang="zh-CN" altLang="en-US" dirty="0"/>
              <a:t>，</a:t>
            </a:r>
            <a:r>
              <a:rPr lang="zh-CN" altLang="zh-CN" dirty="0"/>
              <a:t>现在越来越多的企业通过架设</a:t>
            </a:r>
            <a:r>
              <a:rPr lang="zh-CN" altLang="zh-CN" dirty="0">
                <a:solidFill>
                  <a:srgbClr val="FF0000"/>
                </a:solidFill>
              </a:rPr>
              <a:t>日志采集系统</a:t>
            </a:r>
            <a:r>
              <a:rPr lang="zh-CN" altLang="zh-CN" dirty="0"/>
              <a:t>来保存这些数据</a:t>
            </a:r>
            <a:r>
              <a:rPr lang="zh-CN" altLang="en-US" dirty="0"/>
              <a:t>，</a:t>
            </a:r>
            <a:r>
              <a:rPr lang="zh-CN" altLang="zh-CN" dirty="0"/>
              <a:t>希望通过这些数据获取其中的商业或社会价值。</a:t>
            </a:r>
            <a:endParaRPr lang="zh-CN" altLang="zh-CN" dirty="0">
              <a:latin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958277094"/>
              </p:ext>
            </p:extLst>
          </p:nvPr>
        </p:nvGraphicFramePr>
        <p:xfrm>
          <a:off x="462775" y="1570335"/>
          <a:ext cx="6199042" cy="3087333"/>
        </p:xfrm>
        <a:graphic>
          <a:graphicData uri="http://schemas.openxmlformats.org/drawingml/2006/table">
            <a:tbl>
              <a:tblPr firstRow="1" firstCol="1" bandRow="1"/>
              <a:tblGrid>
                <a:gridCol w="680325">
                  <a:extLst>
                    <a:ext uri="{9D8B030D-6E8A-4147-A177-3AD203B41FA5}">
                      <a16:colId xmlns:a16="http://schemas.microsoft.com/office/drawing/2014/main" val="20000"/>
                    </a:ext>
                  </a:extLst>
                </a:gridCol>
                <a:gridCol w="1352144">
                  <a:extLst>
                    <a:ext uri="{9D8B030D-6E8A-4147-A177-3AD203B41FA5}">
                      <a16:colId xmlns:a16="http://schemas.microsoft.com/office/drawing/2014/main" val="20001"/>
                    </a:ext>
                  </a:extLst>
                </a:gridCol>
                <a:gridCol w="1381328">
                  <a:extLst>
                    <a:ext uri="{9D8B030D-6E8A-4147-A177-3AD203B41FA5}">
                      <a16:colId xmlns:a16="http://schemas.microsoft.com/office/drawing/2014/main" val="20002"/>
                    </a:ext>
                  </a:extLst>
                </a:gridCol>
                <a:gridCol w="1575881">
                  <a:extLst>
                    <a:ext uri="{9D8B030D-6E8A-4147-A177-3AD203B41FA5}">
                      <a16:colId xmlns:a16="http://schemas.microsoft.com/office/drawing/2014/main" val="20003"/>
                    </a:ext>
                  </a:extLst>
                </a:gridCol>
                <a:gridCol w="1209364">
                  <a:extLst>
                    <a:ext uri="{9D8B030D-6E8A-4147-A177-3AD203B41FA5}">
                      <a16:colId xmlns:a16="http://schemas.microsoft.com/office/drawing/2014/main" val="20004"/>
                    </a:ext>
                  </a:extLst>
                </a:gridCol>
              </a:tblGrid>
              <a:tr h="126798">
                <a:tc>
                  <a:txBody>
                    <a:bodyPr/>
                    <a:lstStyle/>
                    <a:p>
                      <a:pPr indent="0" algn="ctr">
                        <a:lnSpc>
                          <a:spcPct val="125000"/>
                        </a:lnSpc>
                        <a:spcAft>
                          <a:spcPts val="0"/>
                        </a:spcAft>
                      </a:pPr>
                      <a:r>
                        <a:rPr lang="en-US" sz="1000" b="1"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en-US" sz="1000" b="1">
                          <a:effectLst/>
                          <a:latin typeface="Times New Roman" panose="02020603050405020304" pitchFamily="18" charset="0"/>
                          <a:ea typeface="宋体" panose="02010600030101010101" pitchFamily="2" charset="-122"/>
                          <a:cs typeface="Times New Roman" panose="02020603050405020304" pitchFamily="18" charset="0"/>
                        </a:rPr>
                        <a:t>Scribe</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en-US" sz="1000" b="1">
                          <a:effectLst/>
                          <a:latin typeface="Times New Roman" panose="02020603050405020304" pitchFamily="18" charset="0"/>
                          <a:ea typeface="宋体" panose="02010600030101010101" pitchFamily="2" charset="-122"/>
                          <a:cs typeface="Times New Roman" panose="02020603050405020304" pitchFamily="18" charset="0"/>
                        </a:rPr>
                        <a:t>Chukwa</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en-US" sz="1000" b="1">
                          <a:effectLst/>
                          <a:latin typeface="Times New Roman" panose="02020603050405020304" pitchFamily="18" charset="0"/>
                          <a:ea typeface="宋体" panose="02010600030101010101" pitchFamily="2" charset="-122"/>
                          <a:cs typeface="Times New Roman" panose="02020603050405020304" pitchFamily="18" charset="0"/>
                        </a:rPr>
                        <a:t>Kafka</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en-US" sz="1000" b="1">
                          <a:effectLst/>
                          <a:latin typeface="Times New Roman" panose="02020603050405020304" pitchFamily="18" charset="0"/>
                          <a:ea typeface="宋体" panose="02010600030101010101" pitchFamily="2" charset="-122"/>
                          <a:cs typeface="Times New Roman" panose="02020603050405020304" pitchFamily="18" charset="0"/>
                        </a:rPr>
                        <a:t>Flume</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0000"/>
                  </a:ext>
                </a:extLst>
              </a:tr>
              <a:tr h="253595">
                <a:tc>
                  <a:txBody>
                    <a:bodyPr/>
                    <a:lstStyle/>
                    <a:p>
                      <a:pPr indent="0" algn="ctr">
                        <a:lnSpc>
                          <a:spcPct val="125000"/>
                        </a:lnSpc>
                        <a:spcAft>
                          <a:spcPts val="0"/>
                        </a:spcAft>
                      </a:pPr>
                      <a:r>
                        <a:rPr lang="zh-CN" sz="1000" b="1" dirty="0">
                          <a:effectLst/>
                          <a:latin typeface="Times New Roman" panose="02020603050405020304" pitchFamily="18" charset="0"/>
                          <a:ea typeface="宋体" panose="02010600030101010101" pitchFamily="2" charset="-122"/>
                          <a:cs typeface="Times New Roman" panose="02020603050405020304" pitchFamily="18" charset="0"/>
                        </a:rPr>
                        <a:t>实现语言</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en-US" sz="1000">
                          <a:effectLst/>
                          <a:latin typeface="Times New Roman" panose="02020603050405020304" pitchFamily="18" charset="0"/>
                          <a:ea typeface="宋体" panose="02010600030101010101" pitchFamily="2" charset="-122"/>
                          <a:cs typeface="Times New Roman" panose="02020603050405020304" pitchFamily="18" charset="0"/>
                        </a:rPr>
                        <a:t>C/C++</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en-US" sz="1000">
                          <a:effectLst/>
                          <a:latin typeface="Times New Roman" panose="02020603050405020304" pitchFamily="18" charset="0"/>
                          <a:ea typeface="宋体" panose="02010600030101010101" pitchFamily="2" charset="-122"/>
                          <a:cs typeface="Times New Roman" panose="02020603050405020304" pitchFamily="18" charset="0"/>
                        </a:rPr>
                        <a:t>Java</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en-US" sz="1000">
                          <a:effectLst/>
                          <a:latin typeface="Times New Roman" panose="02020603050405020304" pitchFamily="18" charset="0"/>
                          <a:ea typeface="宋体" panose="02010600030101010101" pitchFamily="2" charset="-122"/>
                          <a:cs typeface="Times New Roman" panose="02020603050405020304" pitchFamily="18" charset="0"/>
                        </a:rPr>
                        <a:t>Scala</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en-US" sz="1000">
                          <a:effectLst/>
                          <a:latin typeface="Times New Roman" panose="02020603050405020304" pitchFamily="18" charset="0"/>
                          <a:ea typeface="宋体" panose="02010600030101010101" pitchFamily="2" charset="-122"/>
                          <a:cs typeface="Times New Roman" panose="02020603050405020304" pitchFamily="18" charset="0"/>
                        </a:rPr>
                        <a:t>Java</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0001"/>
                  </a:ext>
                </a:extLst>
              </a:tr>
              <a:tr h="206983">
                <a:tc>
                  <a:txBody>
                    <a:bodyPr/>
                    <a:lstStyle/>
                    <a:p>
                      <a:pPr indent="0" algn="ctr">
                        <a:lnSpc>
                          <a:spcPct val="125000"/>
                        </a:lnSpc>
                        <a:spcAft>
                          <a:spcPts val="0"/>
                        </a:spcAft>
                      </a:pPr>
                      <a:r>
                        <a:rPr lang="zh-CN" sz="1000" b="1">
                          <a:effectLst/>
                          <a:latin typeface="Times New Roman" panose="02020603050405020304" pitchFamily="18" charset="0"/>
                          <a:ea typeface="宋体" panose="02010600030101010101" pitchFamily="2" charset="-122"/>
                          <a:cs typeface="Times New Roman" panose="02020603050405020304" pitchFamily="18" charset="0"/>
                        </a:rPr>
                        <a:t>框架</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en-US" sz="1000">
                          <a:effectLst/>
                          <a:latin typeface="Times New Roman" panose="02020603050405020304" pitchFamily="18" charset="0"/>
                          <a:ea typeface="宋体" panose="02010600030101010101" pitchFamily="2" charset="-122"/>
                          <a:cs typeface="Times New Roman" panose="02020603050405020304" pitchFamily="18" charset="0"/>
                        </a:rPr>
                        <a:t>Push/push</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en-US" sz="1000">
                          <a:effectLst/>
                          <a:latin typeface="Times New Roman" panose="02020603050405020304" pitchFamily="18" charset="0"/>
                          <a:ea typeface="宋体" panose="02010600030101010101" pitchFamily="2" charset="-122"/>
                          <a:cs typeface="Times New Roman" panose="02020603050405020304" pitchFamily="18" charset="0"/>
                        </a:rPr>
                        <a:t>Push/push</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en-US" sz="1000">
                          <a:effectLst/>
                          <a:latin typeface="Times New Roman" panose="02020603050405020304" pitchFamily="18" charset="0"/>
                          <a:ea typeface="宋体" panose="02010600030101010101" pitchFamily="2" charset="-122"/>
                          <a:cs typeface="Times New Roman" panose="02020603050405020304" pitchFamily="18" charset="0"/>
                        </a:rPr>
                        <a:t>Push/pull</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en-US" sz="1000">
                          <a:effectLst/>
                          <a:latin typeface="Times New Roman" panose="02020603050405020304" pitchFamily="18" charset="0"/>
                          <a:ea typeface="宋体" panose="02010600030101010101" pitchFamily="2" charset="-122"/>
                          <a:cs typeface="Times New Roman" panose="02020603050405020304" pitchFamily="18" charset="0"/>
                        </a:rPr>
                        <a:t>Push/push</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0002"/>
                  </a:ext>
                </a:extLst>
              </a:tr>
              <a:tr h="1141180">
                <a:tc>
                  <a:txBody>
                    <a:bodyPr/>
                    <a:lstStyle/>
                    <a:p>
                      <a:pPr indent="0" algn="ctr">
                        <a:lnSpc>
                          <a:spcPct val="125000"/>
                        </a:lnSpc>
                        <a:spcAft>
                          <a:spcPts val="0"/>
                        </a:spcAft>
                      </a:pPr>
                      <a:r>
                        <a:rPr lang="zh-CN" sz="1000" b="1">
                          <a:effectLst/>
                          <a:latin typeface="Times New Roman" panose="02020603050405020304" pitchFamily="18" charset="0"/>
                          <a:ea typeface="宋体" panose="02010600030101010101" pitchFamily="2" charset="-122"/>
                          <a:cs typeface="Times New Roman" panose="02020603050405020304" pitchFamily="18" charset="0"/>
                        </a:rPr>
                        <a:t>容错性</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just">
                        <a:lnSpc>
                          <a:spcPct val="125000"/>
                        </a:lnSpc>
                        <a:spcAft>
                          <a:spcPts val="0"/>
                        </a:spcAft>
                      </a:pPr>
                      <a:r>
                        <a:rPr lang="en-US" sz="1000" dirty="0">
                          <a:effectLst/>
                          <a:latin typeface="Times New Roman" panose="02020603050405020304" pitchFamily="18" charset="0"/>
                          <a:ea typeface="宋体" panose="02010600030101010101" pitchFamily="2" charset="-122"/>
                          <a:cs typeface="Times New Roman" panose="02020603050405020304" pitchFamily="18" charset="0"/>
                        </a:rPr>
                        <a:t>Collector</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000" dirty="0">
                          <a:effectLst/>
                          <a:latin typeface="Times New Roman" panose="02020603050405020304" pitchFamily="18" charset="0"/>
                          <a:ea typeface="宋体" panose="02010600030101010101" pitchFamily="2" charset="-122"/>
                          <a:cs typeface="Times New Roman" panose="02020603050405020304" pitchFamily="18" charset="0"/>
                        </a:rPr>
                        <a:t>Store</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之间有容错机制</a:t>
                      </a:r>
                      <a:r>
                        <a:rPr lang="zh-CN" altLang="en-US" sz="1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000" dirty="0">
                          <a:effectLst/>
                          <a:latin typeface="Times New Roman" panose="02020603050405020304" pitchFamily="18" charset="0"/>
                          <a:ea typeface="宋体" panose="02010600030101010101" pitchFamily="2" charset="-122"/>
                          <a:cs typeface="Times New Roman" panose="02020603050405020304" pitchFamily="18" charset="0"/>
                        </a:rPr>
                        <a:t>Agent</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000" dirty="0">
                          <a:effectLst/>
                          <a:latin typeface="Times New Roman" panose="02020603050405020304" pitchFamily="18" charset="0"/>
                          <a:ea typeface="宋体" panose="02010600030101010101" pitchFamily="2" charset="-122"/>
                          <a:cs typeface="Times New Roman" panose="02020603050405020304" pitchFamily="18" charset="0"/>
                        </a:rPr>
                        <a:t>Collector</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之间的容错用户自己定义</a:t>
                      </a: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just">
                        <a:lnSpc>
                          <a:spcPct val="125000"/>
                        </a:lnSpc>
                        <a:spcAft>
                          <a:spcPts val="0"/>
                        </a:spcAft>
                      </a:pPr>
                      <a:r>
                        <a:rPr lang="en-US" sz="1000" dirty="0">
                          <a:effectLst/>
                          <a:latin typeface="Times New Roman" panose="02020603050405020304" pitchFamily="18" charset="0"/>
                          <a:ea typeface="宋体" panose="02010600030101010101" pitchFamily="2" charset="-122"/>
                          <a:cs typeface="Times New Roman" panose="02020603050405020304" pitchFamily="18" charset="0"/>
                        </a:rPr>
                        <a:t>Agent</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定期记录已发送给</a:t>
                      </a:r>
                      <a:r>
                        <a:rPr lang="en-US" sz="1000" dirty="0">
                          <a:effectLst/>
                          <a:latin typeface="Times New Roman" panose="02020603050405020304" pitchFamily="18" charset="0"/>
                          <a:ea typeface="宋体" panose="02010600030101010101" pitchFamily="2" charset="-122"/>
                          <a:cs typeface="Times New Roman" panose="02020603050405020304" pitchFamily="18" charset="0"/>
                        </a:rPr>
                        <a:t>Collector</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的数据偏移量。一旦出错</a:t>
                      </a:r>
                      <a:r>
                        <a:rPr lang="zh-CN" altLang="en-US" sz="1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根据记录的偏移量继续获取数据</a:t>
                      </a: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just">
                        <a:lnSpc>
                          <a:spcPct val="125000"/>
                        </a:lnSpc>
                        <a:spcAft>
                          <a:spcPts val="0"/>
                        </a:spcAft>
                      </a:pPr>
                      <a:r>
                        <a:rPr lang="en-US" sz="1000" dirty="0">
                          <a:effectLst/>
                          <a:latin typeface="Times New Roman" panose="02020603050405020304" pitchFamily="18" charset="0"/>
                          <a:ea typeface="宋体" panose="02010600030101010101" pitchFamily="2" charset="-122"/>
                          <a:cs typeface="Times New Roman" panose="02020603050405020304" pitchFamily="18" charset="0"/>
                        </a:rPr>
                        <a:t>Agent</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通过</a:t>
                      </a:r>
                      <a:r>
                        <a:rPr lang="en-US" sz="1000" dirty="0">
                          <a:effectLst/>
                          <a:latin typeface="Times New Roman" panose="02020603050405020304" pitchFamily="18" charset="0"/>
                          <a:ea typeface="宋体" panose="02010600030101010101" pitchFamily="2" charset="-122"/>
                          <a:cs typeface="Times New Roman" panose="02020603050405020304" pitchFamily="18" charset="0"/>
                        </a:rPr>
                        <a:t>Collector </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自动识别并获取可用的</a:t>
                      </a:r>
                      <a:r>
                        <a:rPr lang="en-US" sz="1000" dirty="0">
                          <a:effectLst/>
                          <a:latin typeface="Times New Roman" panose="02020603050405020304" pitchFamily="18" charset="0"/>
                          <a:ea typeface="宋体" panose="02010600030101010101" pitchFamily="2" charset="-122"/>
                          <a:cs typeface="Times New Roman" panose="02020603050405020304" pitchFamily="18" charset="0"/>
                        </a:rPr>
                        <a:t>Collector</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000" dirty="0">
                          <a:effectLst/>
                          <a:latin typeface="Times New Roman" panose="02020603050405020304" pitchFamily="18" charset="0"/>
                          <a:ea typeface="宋体" panose="02010600030101010101" pitchFamily="2" charset="-122"/>
                          <a:cs typeface="Times New Roman" panose="02020603050405020304" pitchFamily="18" charset="0"/>
                        </a:rPr>
                        <a:t>Store</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保存已经获取的数据偏移量</a:t>
                      </a:r>
                      <a:r>
                        <a:rPr lang="zh-CN" altLang="en-US" sz="1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一旦</a:t>
                      </a:r>
                      <a:r>
                        <a:rPr lang="en-US" sz="1000" dirty="0">
                          <a:effectLst/>
                          <a:latin typeface="Times New Roman" panose="02020603050405020304" pitchFamily="18" charset="0"/>
                          <a:ea typeface="宋体" panose="02010600030101010101" pitchFamily="2" charset="-122"/>
                          <a:cs typeface="Times New Roman" panose="02020603050405020304" pitchFamily="18" charset="0"/>
                        </a:rPr>
                        <a:t>Collector</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出现故障</a:t>
                      </a:r>
                      <a:r>
                        <a:rPr lang="zh-CN" altLang="en-US" sz="1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根据记录的偏移量继续获取数据。</a:t>
                      </a: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just">
                        <a:lnSpc>
                          <a:spcPct val="125000"/>
                        </a:lnSpc>
                        <a:spcAft>
                          <a:spcPts val="0"/>
                        </a:spcAft>
                      </a:pPr>
                      <a:r>
                        <a:rPr lang="en-US" sz="1000" dirty="0">
                          <a:effectLst/>
                          <a:latin typeface="Times New Roman" panose="02020603050405020304" pitchFamily="18" charset="0"/>
                          <a:ea typeface="宋体" panose="02010600030101010101" pitchFamily="2" charset="-122"/>
                          <a:cs typeface="Times New Roman" panose="02020603050405020304" pitchFamily="18" charset="0"/>
                        </a:rPr>
                        <a:t>Agent</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000" dirty="0">
                          <a:effectLst/>
                          <a:latin typeface="Times New Roman" panose="02020603050405020304" pitchFamily="18" charset="0"/>
                          <a:ea typeface="宋体" panose="02010600030101010101" pitchFamily="2" charset="-122"/>
                          <a:cs typeface="Times New Roman" panose="02020603050405020304" pitchFamily="18" charset="0"/>
                        </a:rPr>
                        <a:t>Collector</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以及</a:t>
                      </a:r>
                      <a:r>
                        <a:rPr lang="en-US" sz="1000" dirty="0">
                          <a:effectLst/>
                          <a:latin typeface="Times New Roman" panose="02020603050405020304" pitchFamily="18" charset="0"/>
                          <a:ea typeface="宋体" panose="02010600030101010101" pitchFamily="2" charset="-122"/>
                          <a:cs typeface="Times New Roman" panose="02020603050405020304" pitchFamily="18" charset="0"/>
                        </a:rPr>
                        <a:t>collector</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000" dirty="0">
                          <a:effectLst/>
                          <a:latin typeface="Times New Roman" panose="02020603050405020304" pitchFamily="18" charset="0"/>
                          <a:ea typeface="宋体" panose="02010600030101010101" pitchFamily="2" charset="-122"/>
                          <a:cs typeface="Times New Roman" panose="02020603050405020304" pitchFamily="18" charset="0"/>
                        </a:rPr>
                        <a:t>Store</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之间均有通融弄错机制</a:t>
                      </a:r>
                      <a:r>
                        <a:rPr lang="zh-CN" altLang="en-US" sz="1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且提供三种界别的可靠保证</a:t>
                      </a:r>
                    </a:p>
                  </a:txBody>
                  <a:tcPr marL="48631" marR="48631" marT="0" marB="0" anchor="ctr">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0003"/>
                  </a:ext>
                </a:extLst>
              </a:tr>
              <a:tr h="253595">
                <a:tc>
                  <a:txBody>
                    <a:bodyPr/>
                    <a:lstStyle/>
                    <a:p>
                      <a:pPr indent="0" algn="ctr">
                        <a:lnSpc>
                          <a:spcPct val="125000"/>
                        </a:lnSpc>
                        <a:spcAft>
                          <a:spcPts val="0"/>
                        </a:spcAft>
                      </a:pPr>
                      <a:r>
                        <a:rPr lang="zh-CN" sz="1000" b="1">
                          <a:effectLst/>
                          <a:latin typeface="Times New Roman" panose="02020603050405020304" pitchFamily="18" charset="0"/>
                          <a:ea typeface="宋体" panose="02010600030101010101" pitchFamily="2" charset="-122"/>
                          <a:cs typeface="Times New Roman" panose="02020603050405020304" pitchFamily="18" charset="0"/>
                        </a:rPr>
                        <a:t>负载均衡</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zh-CN" sz="1000">
                          <a:effectLst/>
                          <a:latin typeface="Times New Roman" panose="02020603050405020304" pitchFamily="18" charset="0"/>
                          <a:ea typeface="宋体" panose="02010600030101010101" pitchFamily="2" charset="-122"/>
                          <a:cs typeface="Times New Roman" panose="02020603050405020304" pitchFamily="18" charset="0"/>
                        </a:rPr>
                        <a:t>无</a:t>
                      </a: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zh-CN" sz="1000">
                          <a:effectLst/>
                          <a:latin typeface="Times New Roman" panose="02020603050405020304" pitchFamily="18" charset="0"/>
                          <a:ea typeface="宋体" panose="02010600030101010101" pitchFamily="2" charset="-122"/>
                          <a:cs typeface="Times New Roman" panose="02020603050405020304" pitchFamily="18" charset="0"/>
                        </a:rPr>
                        <a:t>无</a:t>
                      </a: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zh-CN" sz="1000">
                          <a:effectLst/>
                          <a:latin typeface="Times New Roman" panose="02020603050405020304" pitchFamily="18" charset="0"/>
                          <a:ea typeface="宋体" panose="02010600030101010101" pitchFamily="2" charset="-122"/>
                          <a:cs typeface="Times New Roman" panose="02020603050405020304" pitchFamily="18" charset="0"/>
                        </a:rPr>
                        <a:t>使用</a:t>
                      </a:r>
                      <a:r>
                        <a:rPr lang="en-US" sz="1000">
                          <a:effectLst/>
                          <a:latin typeface="Times New Roman" panose="02020603050405020304" pitchFamily="18" charset="0"/>
                          <a:ea typeface="宋体" panose="02010600030101010101" pitchFamily="2" charset="-122"/>
                          <a:cs typeface="Times New Roman" panose="02020603050405020304" pitchFamily="18" charset="0"/>
                        </a:rPr>
                        <a:t>ZooKeeper</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zh-CN" sz="1000">
                          <a:effectLst/>
                          <a:latin typeface="Times New Roman" panose="02020603050405020304" pitchFamily="18" charset="0"/>
                          <a:ea typeface="宋体" panose="02010600030101010101" pitchFamily="2" charset="-122"/>
                          <a:cs typeface="Times New Roman" panose="02020603050405020304" pitchFamily="18" charset="0"/>
                        </a:rPr>
                        <a:t>使用</a:t>
                      </a:r>
                      <a:r>
                        <a:rPr lang="en-US" sz="1000">
                          <a:effectLst/>
                          <a:latin typeface="Times New Roman" panose="02020603050405020304" pitchFamily="18" charset="0"/>
                          <a:ea typeface="宋体" panose="02010600030101010101" pitchFamily="2" charset="-122"/>
                          <a:cs typeface="Times New Roman" panose="02020603050405020304" pitchFamily="18" charset="0"/>
                        </a:rPr>
                        <a:t>ZooKeeper</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0004"/>
                  </a:ext>
                </a:extLst>
              </a:tr>
              <a:tr h="507191">
                <a:tc>
                  <a:txBody>
                    <a:bodyPr/>
                    <a:lstStyle/>
                    <a:p>
                      <a:pPr indent="0" algn="ctr">
                        <a:lnSpc>
                          <a:spcPct val="125000"/>
                        </a:lnSpc>
                        <a:spcAft>
                          <a:spcPts val="0"/>
                        </a:spcAft>
                      </a:pPr>
                      <a:r>
                        <a:rPr lang="en-US" sz="1000" b="1">
                          <a:effectLst/>
                          <a:latin typeface="Times New Roman" panose="02020603050405020304" pitchFamily="18" charset="0"/>
                          <a:ea typeface="宋体" panose="02010600030101010101" pitchFamily="2" charset="-122"/>
                          <a:cs typeface="Times New Roman" panose="02020603050405020304" pitchFamily="18" charset="0"/>
                        </a:rPr>
                        <a:t>Agent</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en-US" sz="1000">
                          <a:effectLst/>
                          <a:latin typeface="Times New Roman" panose="02020603050405020304" pitchFamily="18" charset="0"/>
                          <a:ea typeface="宋体" panose="02010600030101010101" pitchFamily="2" charset="-122"/>
                          <a:cs typeface="Times New Roman" panose="02020603050405020304" pitchFamily="18" charset="0"/>
                        </a:rPr>
                        <a:t>ThriftClient</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just">
                        <a:lnSpc>
                          <a:spcPct val="125000"/>
                        </a:lnSpc>
                        <a:spcAft>
                          <a:spcPts val="0"/>
                        </a:spcAft>
                      </a:pPr>
                      <a:r>
                        <a:rPr lang="zh-CN" sz="1000">
                          <a:effectLst/>
                          <a:latin typeface="Times New Roman" panose="02020603050405020304" pitchFamily="18" charset="0"/>
                          <a:ea typeface="宋体" panose="02010600030101010101" pitchFamily="2" charset="-122"/>
                          <a:cs typeface="Times New Roman" panose="02020603050405020304" pitchFamily="18" charset="0"/>
                        </a:rPr>
                        <a:t>获取</a:t>
                      </a:r>
                      <a:r>
                        <a:rPr lang="en-US" sz="1000">
                          <a:effectLst/>
                          <a:latin typeface="Times New Roman" panose="02020603050405020304" pitchFamily="18" charset="0"/>
                          <a:ea typeface="宋体" panose="02010600030101010101" pitchFamily="2" charset="-122"/>
                          <a:cs typeface="Times New Roman" panose="02020603050405020304" pitchFamily="18" charset="0"/>
                        </a:rPr>
                        <a:t>Hadoop logs</a:t>
                      </a:r>
                      <a:r>
                        <a:rPr lang="zh-CN" sz="1000">
                          <a:effectLst/>
                          <a:latin typeface="Times New Roman" panose="02020603050405020304" pitchFamily="18" charset="0"/>
                          <a:ea typeface="宋体" panose="02010600030101010101" pitchFamily="2" charset="-122"/>
                          <a:cs typeface="Times New Roman" panose="02020603050405020304" pitchFamily="18" charset="0"/>
                        </a:rPr>
                        <a:t>的</a:t>
                      </a:r>
                      <a:r>
                        <a:rPr lang="en-US" sz="1000">
                          <a:effectLst/>
                          <a:latin typeface="Times New Roman" panose="02020603050405020304" pitchFamily="18" charset="0"/>
                          <a:ea typeface="宋体" panose="02010600030101010101" pitchFamily="2" charset="-122"/>
                          <a:cs typeface="Times New Roman" panose="02020603050405020304" pitchFamily="18" charset="0"/>
                        </a:rPr>
                        <a:t>Agent</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just">
                        <a:lnSpc>
                          <a:spcPct val="125000"/>
                        </a:lnSpc>
                        <a:spcAft>
                          <a:spcPts val="0"/>
                        </a:spcAft>
                      </a:pPr>
                      <a:r>
                        <a:rPr lang="zh-CN" sz="1000">
                          <a:effectLst/>
                          <a:latin typeface="Times New Roman" panose="02020603050405020304" pitchFamily="18" charset="0"/>
                          <a:ea typeface="宋体" panose="02010600030101010101" pitchFamily="2" charset="-122"/>
                          <a:cs typeface="Times New Roman" panose="02020603050405020304" pitchFamily="18" charset="0"/>
                        </a:rPr>
                        <a:t>需要根据</a:t>
                      </a:r>
                      <a:r>
                        <a:rPr lang="en-US" sz="1000">
                          <a:effectLst/>
                          <a:latin typeface="Times New Roman" panose="02020603050405020304" pitchFamily="18" charset="0"/>
                          <a:ea typeface="宋体" panose="02010600030101010101" pitchFamily="2" charset="-122"/>
                          <a:cs typeface="Times New Roman" panose="02020603050405020304" pitchFamily="18" charset="0"/>
                        </a:rPr>
                        <a:t>Kafka</a:t>
                      </a:r>
                      <a:r>
                        <a:rPr lang="zh-CN" sz="1000">
                          <a:effectLst/>
                          <a:latin typeface="Times New Roman" panose="02020603050405020304" pitchFamily="18" charset="0"/>
                          <a:ea typeface="宋体" panose="02010600030101010101" pitchFamily="2" charset="-122"/>
                          <a:cs typeface="Times New Roman" panose="02020603050405020304" pitchFamily="18" charset="0"/>
                        </a:rPr>
                        <a:t>提供</a:t>
                      </a:r>
                      <a:r>
                        <a:rPr lang="en-US" sz="1000">
                          <a:effectLst/>
                          <a:latin typeface="Times New Roman" panose="02020603050405020304" pitchFamily="18" charset="0"/>
                          <a:ea typeface="宋体" panose="02010600030101010101" pitchFamily="2" charset="-122"/>
                          <a:cs typeface="Times New Roman" panose="02020603050405020304" pitchFamily="18" charset="0"/>
                        </a:rPr>
                        <a:t>low-level</a:t>
                      </a:r>
                      <a:r>
                        <a:rPr lang="zh-CN" sz="1000">
                          <a:effectLst/>
                          <a:latin typeface="Times New Roman" panose="02020603050405020304" pitchFamily="18" charset="0"/>
                          <a:ea typeface="宋体" panose="02010600030101010101" pitchFamily="2" charset="-122"/>
                          <a:cs typeface="Times New Roman" panose="02020603050405020304" pitchFamily="18" charset="0"/>
                        </a:rPr>
                        <a:t>和</a:t>
                      </a:r>
                      <a:r>
                        <a:rPr lang="en-US" sz="1000">
                          <a:effectLst/>
                          <a:latin typeface="Times New Roman" panose="02020603050405020304" pitchFamily="18" charset="0"/>
                          <a:ea typeface="宋体" panose="02010600030101010101" pitchFamily="2" charset="-122"/>
                          <a:cs typeface="Times New Roman" panose="02020603050405020304" pitchFamily="18" charset="0"/>
                        </a:rPr>
                        <a:t>high-level API</a:t>
                      </a:r>
                      <a:r>
                        <a:rPr lang="zh-CN" sz="1000">
                          <a:effectLst/>
                          <a:latin typeface="Times New Roman" panose="02020603050405020304" pitchFamily="18" charset="0"/>
                          <a:ea typeface="宋体" panose="02010600030101010101" pitchFamily="2" charset="-122"/>
                          <a:cs typeface="Times New Roman" panose="02020603050405020304" pitchFamily="18" charset="0"/>
                        </a:rPr>
                        <a:t>自己定义</a:t>
                      </a: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zh-CN" sz="1000">
                          <a:effectLst/>
                          <a:latin typeface="Times New Roman" panose="02020603050405020304" pitchFamily="18" charset="0"/>
                          <a:ea typeface="宋体" panose="02010600030101010101" pitchFamily="2" charset="-122"/>
                          <a:cs typeface="Times New Roman" panose="02020603050405020304" pitchFamily="18" charset="0"/>
                        </a:rPr>
                        <a:t>提供丰富的</a:t>
                      </a:r>
                      <a:r>
                        <a:rPr lang="en-US" sz="1000">
                          <a:effectLst/>
                          <a:latin typeface="Times New Roman" panose="02020603050405020304" pitchFamily="18" charset="0"/>
                          <a:ea typeface="宋体" panose="02010600030101010101" pitchFamily="2" charset="-122"/>
                          <a:cs typeface="Times New Roman" panose="02020603050405020304" pitchFamily="18" charset="0"/>
                        </a:rPr>
                        <a:t>Agent</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0005"/>
                  </a:ext>
                </a:extLst>
              </a:tr>
              <a:tr h="253595">
                <a:tc>
                  <a:txBody>
                    <a:bodyPr/>
                    <a:lstStyle/>
                    <a:p>
                      <a:pPr indent="0" algn="ctr">
                        <a:lnSpc>
                          <a:spcPct val="125000"/>
                        </a:lnSpc>
                        <a:spcAft>
                          <a:spcPts val="0"/>
                        </a:spcAft>
                      </a:pPr>
                      <a:r>
                        <a:rPr lang="en-US" sz="1000" b="1">
                          <a:effectLst/>
                          <a:latin typeface="Times New Roman" panose="02020603050405020304" pitchFamily="18" charset="0"/>
                          <a:ea typeface="宋体" panose="02010600030101010101" pitchFamily="2" charset="-122"/>
                          <a:cs typeface="Times New Roman" panose="02020603050405020304" pitchFamily="18" charset="0"/>
                        </a:rPr>
                        <a:t>Collector</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en-US" sz="1000">
                          <a:effectLst/>
                          <a:latin typeface="Times New Roman" panose="02020603050405020304" pitchFamily="18" charset="0"/>
                          <a:ea typeface="宋体" panose="02010600030101010101" pitchFamily="2" charset="-122"/>
                          <a:cs typeface="Times New Roman" panose="02020603050405020304" pitchFamily="18" charset="0"/>
                        </a:rPr>
                        <a:t>ThriftServer</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just">
                        <a:lnSpc>
                          <a:spcPct val="125000"/>
                        </a:lnSpc>
                        <a:spcAft>
                          <a:spcPts val="0"/>
                        </a:spcAft>
                      </a:pPr>
                      <a:r>
                        <a:rPr lang="zh-CN" sz="1000">
                          <a:effectLst/>
                          <a:latin typeface="Times New Roman" panose="02020603050405020304" pitchFamily="18" charset="0"/>
                          <a:ea typeface="宋体" panose="02010600030101010101" pitchFamily="2" charset="-122"/>
                          <a:cs typeface="Times New Roman" panose="02020603050405020304" pitchFamily="18" charset="0"/>
                        </a:rPr>
                        <a:t>系统提供</a:t>
                      </a:r>
                      <a:r>
                        <a:rPr lang="en-US" sz="1000">
                          <a:effectLst/>
                          <a:latin typeface="Times New Roman" panose="02020603050405020304" pitchFamily="18" charset="0"/>
                          <a:ea typeface="宋体" panose="02010600030101010101" pitchFamily="2" charset="-122"/>
                          <a:cs typeface="Times New Roman" panose="02020603050405020304" pitchFamily="18" charset="0"/>
                        </a:rPr>
                        <a:t>Collector</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just">
                        <a:lnSpc>
                          <a:spcPct val="125000"/>
                        </a:lnSpc>
                        <a:spcAft>
                          <a:spcPts val="0"/>
                        </a:spcAft>
                      </a:pPr>
                      <a:r>
                        <a:rPr lang="zh-CN" sz="1000">
                          <a:effectLst/>
                          <a:latin typeface="Times New Roman" panose="02020603050405020304" pitchFamily="18" charset="0"/>
                          <a:ea typeface="宋体" panose="02010600030101010101" pitchFamily="2" charset="-122"/>
                          <a:cs typeface="Times New Roman" panose="02020603050405020304" pitchFamily="18" charset="0"/>
                        </a:rPr>
                        <a:t>使用</a:t>
                      </a:r>
                      <a:r>
                        <a:rPr lang="en-US" sz="1000">
                          <a:effectLst/>
                          <a:latin typeface="Times New Roman" panose="02020603050405020304" pitchFamily="18" charset="0"/>
                          <a:ea typeface="宋体" panose="02010600030101010101" pitchFamily="2" charset="-122"/>
                          <a:cs typeface="Times New Roman" panose="02020603050405020304" pitchFamily="18" charset="0"/>
                        </a:rPr>
                        <a:t>Sendfile</a:t>
                      </a:r>
                      <a:r>
                        <a:rPr lang="zh-CN" sz="1000">
                          <a:effectLst/>
                          <a:latin typeface="Times New Roman" panose="02020603050405020304" pitchFamily="18" charset="0"/>
                          <a:ea typeface="宋体" panose="02010600030101010101" pitchFamily="2" charset="-122"/>
                          <a:cs typeface="Times New Roman" panose="02020603050405020304" pitchFamily="18" charset="0"/>
                        </a:rPr>
                        <a:t>、</a:t>
                      </a:r>
                      <a:r>
                        <a:rPr lang="en-US" sz="1000">
                          <a:effectLst/>
                          <a:latin typeface="Times New Roman" panose="02020603050405020304" pitchFamily="18" charset="0"/>
                          <a:ea typeface="宋体" panose="02010600030101010101" pitchFamily="2" charset="-122"/>
                          <a:cs typeface="Times New Roman" panose="02020603050405020304" pitchFamily="18" charset="0"/>
                        </a:rPr>
                        <a:t>Zerocopy</a:t>
                      </a:r>
                      <a:r>
                        <a:rPr lang="zh-CN" sz="1000">
                          <a:effectLst/>
                          <a:latin typeface="Times New Roman" panose="02020603050405020304" pitchFamily="18" charset="0"/>
                          <a:ea typeface="宋体" panose="02010600030101010101" pitchFamily="2" charset="-122"/>
                          <a:cs typeface="Times New Roman" panose="02020603050405020304" pitchFamily="18" charset="0"/>
                        </a:rPr>
                        <a:t>等</a:t>
                      </a: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zh-CN" sz="1000">
                          <a:effectLst/>
                          <a:latin typeface="Times New Roman" panose="02020603050405020304" pitchFamily="18" charset="0"/>
                          <a:ea typeface="宋体" panose="02010600030101010101" pitchFamily="2" charset="-122"/>
                          <a:cs typeface="Times New Roman" panose="02020603050405020304" pitchFamily="18" charset="0"/>
                        </a:rPr>
                        <a:t>系统提供</a:t>
                      </a:r>
                      <a:r>
                        <a:rPr lang="en-US" sz="1000">
                          <a:effectLst/>
                          <a:latin typeface="Times New Roman" panose="02020603050405020304" pitchFamily="18" charset="0"/>
                          <a:ea typeface="宋体" panose="02010600030101010101" pitchFamily="2" charset="-122"/>
                          <a:cs typeface="Times New Roman" panose="02020603050405020304" pitchFamily="18" charset="0"/>
                        </a:rPr>
                        <a:t>Collector</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0006"/>
                  </a:ext>
                </a:extLst>
              </a:tr>
              <a:tr h="253595">
                <a:tc>
                  <a:txBody>
                    <a:bodyPr/>
                    <a:lstStyle/>
                    <a:p>
                      <a:pPr indent="0" algn="ctr">
                        <a:lnSpc>
                          <a:spcPct val="125000"/>
                        </a:lnSpc>
                        <a:spcAft>
                          <a:spcPts val="0"/>
                        </a:spcAft>
                      </a:pPr>
                      <a:r>
                        <a:rPr lang="en-US" sz="1000" b="1" dirty="0">
                          <a:effectLst/>
                          <a:latin typeface="Times New Roman" panose="02020603050405020304" pitchFamily="18" charset="0"/>
                          <a:ea typeface="宋体" panose="02010600030101010101" pitchFamily="2" charset="-122"/>
                          <a:cs typeface="Times New Roman" panose="02020603050405020304" pitchFamily="18" charset="0"/>
                        </a:rPr>
                        <a:t>Store</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a:noFill/>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zh-CN" sz="1000">
                          <a:effectLst/>
                          <a:latin typeface="Times New Roman" panose="02020603050405020304" pitchFamily="18" charset="0"/>
                          <a:ea typeface="宋体" panose="02010600030101010101" pitchFamily="2" charset="-122"/>
                          <a:cs typeface="Times New Roman" panose="02020603050405020304" pitchFamily="18" charset="0"/>
                        </a:rPr>
                        <a:t>直接支持</a:t>
                      </a:r>
                      <a:r>
                        <a:rPr lang="en-US" sz="1000">
                          <a:effectLst/>
                          <a:latin typeface="Times New Roman" panose="02020603050405020304" pitchFamily="18" charset="0"/>
                          <a:ea typeface="宋体" panose="02010600030101010101" pitchFamily="2" charset="-122"/>
                          <a:cs typeface="Times New Roman" panose="02020603050405020304" pitchFamily="18" charset="0"/>
                        </a:rPr>
                        <a:t>HDFS</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直接支持</a:t>
                      </a:r>
                      <a:r>
                        <a:rPr lang="en-US" sz="1000" dirty="0">
                          <a:effectLst/>
                          <a:latin typeface="Times New Roman" panose="02020603050405020304" pitchFamily="18" charset="0"/>
                          <a:ea typeface="宋体" panose="02010600030101010101" pitchFamily="2" charset="-122"/>
                          <a:cs typeface="Times New Roman" panose="02020603050405020304" pitchFamily="18" charset="0"/>
                        </a:rPr>
                        <a:t>HDFS</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zh-CN" sz="1000">
                          <a:effectLst/>
                          <a:latin typeface="Times New Roman" panose="02020603050405020304" pitchFamily="18" charset="0"/>
                          <a:ea typeface="宋体" panose="02010600030101010101" pitchFamily="2" charset="-122"/>
                          <a:cs typeface="Times New Roman" panose="02020603050405020304" pitchFamily="18" charset="0"/>
                        </a:rPr>
                        <a:t>直接支持</a:t>
                      </a:r>
                      <a:r>
                        <a:rPr lang="en-US" sz="1000">
                          <a:effectLst/>
                          <a:latin typeface="Times New Roman" panose="02020603050405020304" pitchFamily="18" charset="0"/>
                          <a:ea typeface="宋体" panose="02010600030101010101" pitchFamily="2" charset="-122"/>
                          <a:cs typeface="Times New Roman" panose="02020603050405020304" pitchFamily="18" charset="0"/>
                        </a:rPr>
                        <a:t>HDFS</a:t>
                      </a:r>
                      <a:endParaRPr lang="zh-CN" sz="100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indent="0" algn="ctr">
                        <a:lnSpc>
                          <a:spcPct val="125000"/>
                        </a:lnSpc>
                        <a:spcAft>
                          <a:spcPts val="0"/>
                        </a:spcAft>
                      </a:pPr>
                      <a:r>
                        <a:rPr lang="zh-CN" sz="1000" dirty="0">
                          <a:effectLst/>
                          <a:latin typeface="Times New Roman" panose="02020603050405020304" pitchFamily="18" charset="0"/>
                          <a:ea typeface="宋体" panose="02010600030101010101" pitchFamily="2" charset="-122"/>
                          <a:cs typeface="Times New Roman" panose="02020603050405020304" pitchFamily="18" charset="0"/>
                        </a:rPr>
                        <a:t>直接支持</a:t>
                      </a:r>
                      <a:r>
                        <a:rPr lang="en-US" sz="1000" dirty="0">
                          <a:effectLst/>
                          <a:latin typeface="Times New Roman" panose="02020603050405020304" pitchFamily="18" charset="0"/>
                          <a:ea typeface="宋体" panose="02010600030101010101" pitchFamily="2" charset="-122"/>
                          <a:cs typeface="Times New Roman" panose="02020603050405020304" pitchFamily="18" charset="0"/>
                        </a:rPr>
                        <a:t>HDFS</a:t>
                      </a:r>
                      <a:endParaRPr lang="zh-CN" sz="1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631" marR="48631" marT="0" marB="0" anchor="ctr">
                    <a:lnL w="1270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7438633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2" y="275357"/>
            <a:ext cx="1739398"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大数据采集架构</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grpSp>
        <p:nvGrpSpPr>
          <p:cNvPr id="42" name="组合 41"/>
          <p:cNvGrpSpPr/>
          <p:nvPr/>
        </p:nvGrpSpPr>
        <p:grpSpPr>
          <a:xfrm>
            <a:off x="389714" y="818133"/>
            <a:ext cx="1209832" cy="368593"/>
            <a:chOff x="1177241" y="918048"/>
            <a:chExt cx="1209832" cy="368593"/>
          </a:xfrm>
        </p:grpSpPr>
        <p:sp>
          <p:nvSpPr>
            <p:cNvPr id="43" name="TextBox 1210"/>
            <p:cNvSpPr/>
            <p:nvPr/>
          </p:nvSpPr>
          <p:spPr>
            <a:xfrm>
              <a:off x="1615387" y="932020"/>
              <a:ext cx="771686"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en-US" altLang="zh-CN" sz="1600" b="1" kern="0" dirty="0">
                  <a:solidFill>
                    <a:srgbClr val="1B4367"/>
                  </a:solidFill>
                  <a:latin typeface="微软雅黑"/>
                  <a:ea typeface="微软雅黑"/>
                  <a:cs typeface="+mn-ea"/>
                  <a:sym typeface="+mn-lt"/>
                </a:rPr>
                <a:t>Scribe</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44" name="组合 43"/>
            <p:cNvGrpSpPr/>
            <p:nvPr/>
          </p:nvGrpSpPr>
          <p:grpSpPr>
            <a:xfrm>
              <a:off x="1177241" y="918048"/>
              <a:ext cx="448164" cy="368593"/>
              <a:chOff x="5630591" y="966369"/>
              <a:chExt cx="476098" cy="391567"/>
            </a:xfrm>
            <a:solidFill>
              <a:srgbClr val="1B4367"/>
            </a:solidFill>
          </p:grpSpPr>
          <p:sp>
            <p:nvSpPr>
              <p:cNvPr id="45" name="椭圆 44"/>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46"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01</a:t>
                </a:r>
              </a:p>
            </p:txBody>
          </p:sp>
        </p:grpSp>
      </p:grpSp>
      <p:sp>
        <p:nvSpPr>
          <p:cNvPr id="9" name="矩形 8"/>
          <p:cNvSpPr/>
          <p:nvPr/>
        </p:nvSpPr>
        <p:spPr>
          <a:xfrm>
            <a:off x="430074" y="1239838"/>
            <a:ext cx="6052930" cy="1438855"/>
          </a:xfrm>
          <a:prstGeom prst="rect">
            <a:avLst/>
          </a:prstGeom>
        </p:spPr>
        <p:txBody>
          <a:bodyPr wrap="square">
            <a:spAutoFit/>
          </a:bodyPr>
          <a:lstStyle/>
          <a:p>
            <a:pPr algn="just">
              <a:lnSpc>
                <a:spcPct val="125000"/>
              </a:lnSpc>
            </a:pPr>
            <a:r>
              <a:rPr lang="en-US" altLang="zh-CN" dirty="0"/>
              <a:t>Scribe</a:t>
            </a:r>
            <a:r>
              <a:rPr lang="zh-CN" altLang="zh-CN" dirty="0"/>
              <a:t>是</a:t>
            </a:r>
            <a:r>
              <a:rPr lang="en-US" altLang="zh-CN" dirty="0"/>
              <a:t>Facebook</a:t>
            </a:r>
            <a:r>
              <a:rPr lang="zh-CN" altLang="zh-CN" dirty="0"/>
              <a:t>开源的日志收集系统</a:t>
            </a:r>
            <a:r>
              <a:rPr lang="zh-CN" altLang="en-US" dirty="0"/>
              <a:t>，</a:t>
            </a:r>
            <a:r>
              <a:rPr lang="zh-CN" altLang="zh-CN" dirty="0"/>
              <a:t>能够从各种日志源上收集日志</a:t>
            </a:r>
            <a:r>
              <a:rPr lang="zh-CN" altLang="en-US" dirty="0"/>
              <a:t>，</a:t>
            </a:r>
            <a:r>
              <a:rPr lang="zh-CN" altLang="zh-CN" dirty="0"/>
              <a:t>存储到中央存储系统（</a:t>
            </a:r>
            <a:r>
              <a:rPr lang="zh-CN" altLang="en-US" dirty="0"/>
              <a:t>如</a:t>
            </a:r>
            <a:r>
              <a:rPr lang="en-US" altLang="zh-CN" dirty="0"/>
              <a:t>NFS</a:t>
            </a:r>
            <a:r>
              <a:rPr lang="zh-CN" altLang="en-US" dirty="0"/>
              <a:t>，</a:t>
            </a:r>
            <a:r>
              <a:rPr lang="zh-CN" altLang="zh-CN" dirty="0"/>
              <a:t>分布式文件系统等）以便于进行集中统计分析处理。它为</a:t>
            </a:r>
            <a:r>
              <a:rPr lang="zh-CN" altLang="zh-CN" dirty="0">
                <a:solidFill>
                  <a:srgbClr val="FF0000"/>
                </a:solidFill>
              </a:rPr>
              <a:t>日志的“分布式收集</a:t>
            </a:r>
            <a:r>
              <a:rPr lang="zh-CN" altLang="en-US" dirty="0">
                <a:solidFill>
                  <a:srgbClr val="FF0000"/>
                </a:solidFill>
              </a:rPr>
              <a:t>，</a:t>
            </a:r>
            <a:r>
              <a:rPr lang="zh-CN" altLang="zh-CN" dirty="0">
                <a:solidFill>
                  <a:srgbClr val="FF0000"/>
                </a:solidFill>
              </a:rPr>
              <a:t>统一处理”提供了一个可扩展的</a:t>
            </a:r>
            <a:r>
              <a:rPr lang="zh-CN" altLang="en-US" dirty="0">
                <a:solidFill>
                  <a:srgbClr val="FF0000"/>
                </a:solidFill>
              </a:rPr>
              <a:t>，</a:t>
            </a:r>
            <a:r>
              <a:rPr lang="zh-CN" altLang="zh-CN" dirty="0">
                <a:solidFill>
                  <a:srgbClr val="FF0000"/>
                </a:solidFill>
              </a:rPr>
              <a:t>高容错的方案</a:t>
            </a:r>
            <a:r>
              <a:rPr lang="zh-CN" altLang="zh-CN" dirty="0"/>
              <a:t>。当后端的存储系统</a:t>
            </a:r>
            <a:r>
              <a:rPr lang="en-US" altLang="zh-CN" dirty="0"/>
              <a:t>crash</a:t>
            </a:r>
            <a:r>
              <a:rPr lang="zh-CN" altLang="zh-CN" dirty="0"/>
              <a:t>时</a:t>
            </a:r>
            <a:r>
              <a:rPr lang="zh-CN" altLang="en-US" dirty="0"/>
              <a:t>，</a:t>
            </a:r>
            <a:r>
              <a:rPr lang="en-US" altLang="zh-CN" dirty="0"/>
              <a:t>Scribe</a:t>
            </a:r>
            <a:r>
              <a:rPr lang="zh-CN" altLang="zh-CN" dirty="0"/>
              <a:t>会将数据写到本地磁盘上</a:t>
            </a:r>
            <a:r>
              <a:rPr lang="zh-CN" altLang="en-US" dirty="0"/>
              <a:t>，</a:t>
            </a:r>
            <a:r>
              <a:rPr lang="zh-CN" altLang="zh-CN" dirty="0"/>
              <a:t>当存储系统恢复正常后</a:t>
            </a:r>
            <a:r>
              <a:rPr lang="zh-CN" altLang="en-US" dirty="0"/>
              <a:t>，</a:t>
            </a:r>
            <a:r>
              <a:rPr lang="en-US" altLang="zh-CN" dirty="0"/>
              <a:t>Scribe</a:t>
            </a:r>
            <a:r>
              <a:rPr lang="zh-CN" altLang="zh-CN" dirty="0"/>
              <a:t>将日志重新加载到存储系统中。</a:t>
            </a:r>
            <a:endParaRPr lang="zh-CN" altLang="zh-CN" dirty="0">
              <a:latin typeface="Times New Roman" panose="02020603050405020304" pitchFamily="18" charset="0"/>
            </a:endParaRPr>
          </a:p>
        </p:txBody>
      </p:sp>
      <p:pic>
        <p:nvPicPr>
          <p:cNvPr id="317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139" y="2822959"/>
            <a:ext cx="4498975" cy="207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55273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1" y="275357"/>
            <a:ext cx="179839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大数据采集架构</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grpSp>
        <p:nvGrpSpPr>
          <p:cNvPr id="42" name="组合 41"/>
          <p:cNvGrpSpPr/>
          <p:nvPr/>
        </p:nvGrpSpPr>
        <p:grpSpPr>
          <a:xfrm>
            <a:off x="389719" y="818133"/>
            <a:ext cx="1395775" cy="368593"/>
            <a:chOff x="1177246" y="918048"/>
            <a:chExt cx="1395775" cy="368593"/>
          </a:xfrm>
        </p:grpSpPr>
        <p:sp>
          <p:nvSpPr>
            <p:cNvPr id="43" name="TextBox 1210"/>
            <p:cNvSpPr/>
            <p:nvPr/>
          </p:nvSpPr>
          <p:spPr>
            <a:xfrm>
              <a:off x="1615387" y="932020"/>
              <a:ext cx="957634"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en-US" altLang="zh-CN" sz="1600" b="1" kern="0" dirty="0" err="1">
                  <a:solidFill>
                    <a:srgbClr val="1B4367"/>
                  </a:solidFill>
                  <a:latin typeface="微软雅黑"/>
                  <a:ea typeface="微软雅黑"/>
                  <a:cs typeface="+mn-ea"/>
                  <a:sym typeface="+mn-lt"/>
                </a:rPr>
                <a:t>Chukwa</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44" name="组合 43"/>
            <p:cNvGrpSpPr/>
            <p:nvPr/>
          </p:nvGrpSpPr>
          <p:grpSpPr>
            <a:xfrm>
              <a:off x="1177246" y="918048"/>
              <a:ext cx="448164" cy="368593"/>
              <a:chOff x="5630584" y="966369"/>
              <a:chExt cx="476097" cy="391567"/>
            </a:xfrm>
            <a:solidFill>
              <a:srgbClr val="1B4367"/>
            </a:solidFill>
          </p:grpSpPr>
          <p:sp>
            <p:nvSpPr>
              <p:cNvPr id="45" name="椭圆 44"/>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46"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sp>
        <p:nvSpPr>
          <p:cNvPr id="9" name="矩形 8"/>
          <p:cNvSpPr/>
          <p:nvPr/>
        </p:nvSpPr>
        <p:spPr>
          <a:xfrm>
            <a:off x="430074" y="1239838"/>
            <a:ext cx="6052930" cy="1438855"/>
          </a:xfrm>
          <a:prstGeom prst="rect">
            <a:avLst/>
          </a:prstGeom>
        </p:spPr>
        <p:txBody>
          <a:bodyPr wrap="square">
            <a:spAutoFit/>
          </a:bodyPr>
          <a:lstStyle/>
          <a:p>
            <a:pPr algn="just">
              <a:lnSpc>
                <a:spcPct val="125000"/>
              </a:lnSpc>
            </a:pPr>
            <a:r>
              <a:rPr lang="en-US" altLang="zh-CN" dirty="0" err="1"/>
              <a:t>Chukwa</a:t>
            </a:r>
            <a:r>
              <a:rPr lang="zh-CN" altLang="zh-CN" dirty="0"/>
              <a:t>是一个</a:t>
            </a:r>
            <a:r>
              <a:rPr lang="zh-CN" altLang="zh-CN" dirty="0">
                <a:solidFill>
                  <a:srgbClr val="FF0000"/>
                </a:solidFill>
              </a:rPr>
              <a:t>开源的监控大型分布式系统的数据收集系统</a:t>
            </a:r>
            <a:r>
              <a:rPr lang="zh-CN" altLang="en-US" dirty="0"/>
              <a:t>，</a:t>
            </a:r>
            <a:r>
              <a:rPr lang="zh-CN" altLang="zh-CN" dirty="0"/>
              <a:t>它构建于</a:t>
            </a:r>
            <a:r>
              <a:rPr lang="en-US" altLang="zh-CN" dirty="0"/>
              <a:t>HDFS</a:t>
            </a:r>
            <a:r>
              <a:rPr lang="zh-CN" altLang="zh-CN" dirty="0"/>
              <a:t>和</a:t>
            </a:r>
            <a:r>
              <a:rPr lang="en-US" altLang="zh-CN" dirty="0"/>
              <a:t>Map/Reduce</a:t>
            </a:r>
            <a:r>
              <a:rPr lang="zh-CN" altLang="zh-CN" dirty="0"/>
              <a:t>框架之上</a:t>
            </a:r>
            <a:r>
              <a:rPr lang="zh-CN" altLang="en-US" dirty="0"/>
              <a:t>，</a:t>
            </a:r>
            <a:r>
              <a:rPr lang="zh-CN" altLang="zh-CN" dirty="0"/>
              <a:t>并继承了</a:t>
            </a:r>
            <a:r>
              <a:rPr lang="en-US" altLang="zh-CN" dirty="0"/>
              <a:t>Hadoop</a:t>
            </a:r>
            <a:r>
              <a:rPr lang="zh-CN" altLang="zh-CN" dirty="0"/>
              <a:t>优秀的扩展性和健壮性。在数据分析方面</a:t>
            </a:r>
            <a:r>
              <a:rPr lang="zh-CN" altLang="en-US" dirty="0"/>
              <a:t>，</a:t>
            </a:r>
            <a:r>
              <a:rPr lang="en-US" altLang="zh-CN" dirty="0" err="1"/>
              <a:t>Chukwa</a:t>
            </a:r>
            <a:r>
              <a:rPr lang="zh-CN" altLang="zh-CN" dirty="0"/>
              <a:t>拥有一套灵活、强大的工具</a:t>
            </a:r>
            <a:r>
              <a:rPr lang="zh-CN" altLang="en-US" dirty="0"/>
              <a:t>，</a:t>
            </a:r>
            <a:r>
              <a:rPr lang="zh-CN" altLang="zh-CN" dirty="0"/>
              <a:t>可用于监控和分析结果来更好的利用所收集的数据结果</a:t>
            </a:r>
            <a:r>
              <a:rPr lang="zh-CN" altLang="en-US" dirty="0"/>
              <a:t>，</a:t>
            </a:r>
            <a:r>
              <a:rPr lang="en-US" altLang="zh-CN" dirty="0"/>
              <a:t> </a:t>
            </a:r>
            <a:r>
              <a:rPr lang="zh-CN" altLang="zh-CN" dirty="0"/>
              <a:t>提供了很多模块以支持</a:t>
            </a:r>
            <a:r>
              <a:rPr lang="en-US" altLang="zh-CN" dirty="0"/>
              <a:t>Hadoop</a:t>
            </a:r>
            <a:r>
              <a:rPr lang="zh-CN" altLang="zh-CN" dirty="0"/>
              <a:t>集群日志分析</a:t>
            </a:r>
            <a:r>
              <a:rPr lang="zh-CN" altLang="en-US" dirty="0"/>
              <a:t>。</a:t>
            </a:r>
            <a:endParaRPr lang="zh-CN" altLang="zh-CN" dirty="0">
              <a:latin typeface="Times New Roman" panose="02020603050405020304" pitchFamily="18" charset="0"/>
            </a:endParaRPr>
          </a:p>
        </p:txBody>
      </p:sp>
      <p:pic>
        <p:nvPicPr>
          <p:cNvPr id="327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74" y="2782957"/>
            <a:ext cx="5756275" cy="162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56883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1" y="275357"/>
            <a:ext cx="1704985"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大数据采集架构</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grpSp>
        <p:nvGrpSpPr>
          <p:cNvPr id="42" name="组合 41"/>
          <p:cNvGrpSpPr/>
          <p:nvPr/>
        </p:nvGrpSpPr>
        <p:grpSpPr>
          <a:xfrm>
            <a:off x="389719" y="818133"/>
            <a:ext cx="1161737" cy="368593"/>
            <a:chOff x="1177246" y="918048"/>
            <a:chExt cx="1161737" cy="368593"/>
          </a:xfrm>
        </p:grpSpPr>
        <p:sp>
          <p:nvSpPr>
            <p:cNvPr id="43" name="TextBox 1210"/>
            <p:cNvSpPr/>
            <p:nvPr/>
          </p:nvSpPr>
          <p:spPr>
            <a:xfrm>
              <a:off x="1615387" y="932020"/>
              <a:ext cx="723596"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en-US" altLang="zh-CN" sz="1600" b="1" kern="0" dirty="0">
                  <a:solidFill>
                    <a:srgbClr val="1B4367"/>
                  </a:solidFill>
                  <a:latin typeface="微软雅黑"/>
                  <a:ea typeface="微软雅黑"/>
                  <a:cs typeface="+mn-ea"/>
                  <a:sym typeface="+mn-lt"/>
                </a:rPr>
                <a:t>Kafka</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44" name="组合 43"/>
            <p:cNvGrpSpPr/>
            <p:nvPr/>
          </p:nvGrpSpPr>
          <p:grpSpPr>
            <a:xfrm>
              <a:off x="1177246" y="918048"/>
              <a:ext cx="448164" cy="368593"/>
              <a:chOff x="5630584" y="966369"/>
              <a:chExt cx="476097" cy="391567"/>
            </a:xfrm>
            <a:solidFill>
              <a:srgbClr val="1B4367"/>
            </a:solidFill>
          </p:grpSpPr>
          <p:sp>
            <p:nvSpPr>
              <p:cNvPr id="45" name="椭圆 44"/>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46"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03</a:t>
                </a:r>
              </a:p>
            </p:txBody>
          </p:sp>
        </p:grpSp>
      </p:grpSp>
      <p:sp>
        <p:nvSpPr>
          <p:cNvPr id="9" name="矩形 8"/>
          <p:cNvSpPr/>
          <p:nvPr/>
        </p:nvSpPr>
        <p:spPr>
          <a:xfrm>
            <a:off x="430074" y="1239838"/>
            <a:ext cx="6052930" cy="1438855"/>
          </a:xfrm>
          <a:prstGeom prst="rect">
            <a:avLst/>
          </a:prstGeom>
        </p:spPr>
        <p:txBody>
          <a:bodyPr wrap="square">
            <a:spAutoFit/>
          </a:bodyPr>
          <a:lstStyle/>
          <a:p>
            <a:pPr algn="just">
              <a:lnSpc>
                <a:spcPct val="125000"/>
              </a:lnSpc>
            </a:pPr>
            <a:r>
              <a:rPr lang="en-US" altLang="zh-CN" dirty="0"/>
              <a:t>Kafka</a:t>
            </a:r>
            <a:r>
              <a:rPr lang="zh-CN" altLang="zh-CN" dirty="0"/>
              <a:t>是一个</a:t>
            </a:r>
            <a:r>
              <a:rPr lang="zh-CN" altLang="zh-CN" dirty="0">
                <a:solidFill>
                  <a:srgbClr val="FF0000"/>
                </a:solidFill>
              </a:rPr>
              <a:t>分布式消息队列</a:t>
            </a:r>
            <a:r>
              <a:rPr lang="zh-CN" altLang="zh-CN" dirty="0"/>
              <a:t>。具有高性能、持久化、多副本备份、横向扩展能力。生产者往队列里写消息</a:t>
            </a:r>
            <a:r>
              <a:rPr lang="zh-CN" altLang="en-US" dirty="0"/>
              <a:t>，</a:t>
            </a:r>
            <a:r>
              <a:rPr lang="zh-CN" altLang="zh-CN" dirty="0"/>
              <a:t>消费者从</a:t>
            </a:r>
            <a:r>
              <a:rPr lang="zh-CN" altLang="en-US" dirty="0"/>
              <a:t>队</a:t>
            </a:r>
            <a:r>
              <a:rPr lang="zh-CN" altLang="zh-CN" dirty="0"/>
              <a:t>列里取消息进行业务逻辑。</a:t>
            </a:r>
            <a:r>
              <a:rPr lang="en-US" altLang="zh-CN" dirty="0"/>
              <a:t>Kafka</a:t>
            </a:r>
            <a:r>
              <a:rPr lang="zh-CN" altLang="zh-CN" dirty="0"/>
              <a:t>的主要使用场景有：</a:t>
            </a:r>
            <a:r>
              <a:rPr lang="en-US" altLang="zh-CN" dirty="0"/>
              <a:t>1</a:t>
            </a:r>
            <a:r>
              <a:rPr lang="zh-CN" altLang="zh-CN" dirty="0"/>
              <a:t>）消息队列功能：在系统或应用程序之间构建可靠的用于传输实时数据的管道；</a:t>
            </a:r>
            <a:r>
              <a:rPr lang="en-US" altLang="zh-CN" dirty="0"/>
              <a:t>2</a:t>
            </a:r>
            <a:r>
              <a:rPr lang="zh-CN" altLang="zh-CN" dirty="0"/>
              <a:t>）数据处理功能：构建实时的流数据处理程序来变换或处理数据流。</a:t>
            </a:r>
            <a:endParaRPr lang="zh-CN" altLang="zh-CN" dirty="0">
              <a:latin typeface="Times New Roman" panose="02020603050405020304" pitchFamily="18" charset="0"/>
            </a:endParaRPr>
          </a:p>
        </p:txBody>
      </p:sp>
      <p:pic>
        <p:nvPicPr>
          <p:cNvPr id="33793"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6843" y="2774020"/>
            <a:ext cx="3179391" cy="2249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27367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1" y="275357"/>
            <a:ext cx="1857385"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大数据采集架构</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grpSp>
        <p:nvGrpSpPr>
          <p:cNvPr id="42" name="组合 41"/>
          <p:cNvGrpSpPr/>
          <p:nvPr/>
        </p:nvGrpSpPr>
        <p:grpSpPr>
          <a:xfrm>
            <a:off x="389719" y="818133"/>
            <a:ext cx="1206621" cy="368593"/>
            <a:chOff x="1177246" y="918048"/>
            <a:chExt cx="1206621" cy="368593"/>
          </a:xfrm>
        </p:grpSpPr>
        <p:sp>
          <p:nvSpPr>
            <p:cNvPr id="43" name="TextBox 1210"/>
            <p:cNvSpPr/>
            <p:nvPr/>
          </p:nvSpPr>
          <p:spPr>
            <a:xfrm>
              <a:off x="1615387" y="932020"/>
              <a:ext cx="768480"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en-US" altLang="zh-CN" sz="1600" b="1" kern="0" dirty="0">
                  <a:solidFill>
                    <a:srgbClr val="1B4367"/>
                  </a:solidFill>
                  <a:latin typeface="微软雅黑"/>
                  <a:ea typeface="微软雅黑"/>
                  <a:cs typeface="+mn-ea"/>
                  <a:sym typeface="+mn-lt"/>
                </a:rPr>
                <a:t>Flume</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44" name="组合 43"/>
            <p:cNvGrpSpPr/>
            <p:nvPr/>
          </p:nvGrpSpPr>
          <p:grpSpPr>
            <a:xfrm>
              <a:off x="1177246" y="918048"/>
              <a:ext cx="448164" cy="368593"/>
              <a:chOff x="5630584" y="966369"/>
              <a:chExt cx="476097" cy="391567"/>
            </a:xfrm>
            <a:solidFill>
              <a:srgbClr val="1B4367"/>
            </a:solidFill>
          </p:grpSpPr>
          <p:sp>
            <p:nvSpPr>
              <p:cNvPr id="45" name="椭圆 44"/>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46"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04</a:t>
                </a:r>
              </a:p>
            </p:txBody>
          </p:sp>
        </p:grpSp>
      </p:grpSp>
      <p:sp>
        <p:nvSpPr>
          <p:cNvPr id="9" name="矩形 8"/>
          <p:cNvSpPr/>
          <p:nvPr/>
        </p:nvSpPr>
        <p:spPr>
          <a:xfrm>
            <a:off x="430074" y="1239838"/>
            <a:ext cx="6052930" cy="1169551"/>
          </a:xfrm>
          <a:prstGeom prst="rect">
            <a:avLst/>
          </a:prstGeom>
        </p:spPr>
        <p:txBody>
          <a:bodyPr wrap="square">
            <a:spAutoFit/>
          </a:bodyPr>
          <a:lstStyle/>
          <a:p>
            <a:pPr algn="just">
              <a:lnSpc>
                <a:spcPct val="125000"/>
              </a:lnSpc>
            </a:pPr>
            <a:r>
              <a:rPr lang="en-US" altLang="zh-CN" dirty="0"/>
              <a:t>Flume</a:t>
            </a:r>
            <a:r>
              <a:rPr lang="zh-CN" altLang="zh-CN" dirty="0"/>
              <a:t>是一个分布式、可靠、和高可用的</a:t>
            </a:r>
            <a:r>
              <a:rPr lang="zh-CN" altLang="zh-CN" dirty="0">
                <a:solidFill>
                  <a:srgbClr val="FF0000"/>
                </a:solidFill>
              </a:rPr>
              <a:t>海量日志采集、聚合和传输的系统</a:t>
            </a:r>
            <a:r>
              <a:rPr lang="zh-CN" altLang="zh-CN" dirty="0"/>
              <a:t>。支持在日志系统中定制各类数据发送方</a:t>
            </a:r>
            <a:r>
              <a:rPr lang="zh-CN" altLang="en-US" dirty="0"/>
              <a:t>，</a:t>
            </a:r>
            <a:r>
              <a:rPr lang="zh-CN" altLang="zh-CN" dirty="0"/>
              <a:t>用于收集数据</a:t>
            </a:r>
            <a:r>
              <a:rPr lang="en-US" altLang="zh-CN" dirty="0"/>
              <a:t>; </a:t>
            </a:r>
            <a:r>
              <a:rPr lang="zh-CN" altLang="zh-CN" dirty="0"/>
              <a:t>同时</a:t>
            </a:r>
            <a:r>
              <a:rPr lang="zh-CN" altLang="en-US" dirty="0"/>
              <a:t>，</a:t>
            </a:r>
            <a:r>
              <a:rPr lang="en-US" altLang="zh-CN" dirty="0"/>
              <a:t>Flume</a:t>
            </a:r>
            <a:r>
              <a:rPr lang="zh-CN" altLang="zh-CN" dirty="0"/>
              <a:t>提供对</a:t>
            </a:r>
            <a:r>
              <a:rPr lang="zh-CN" altLang="zh-CN" dirty="0">
                <a:solidFill>
                  <a:srgbClr val="FF0000"/>
                </a:solidFill>
              </a:rPr>
              <a:t>数据</a:t>
            </a:r>
            <a:r>
              <a:rPr lang="zh-CN" altLang="zh-CN" dirty="0"/>
              <a:t>进行</a:t>
            </a:r>
            <a:r>
              <a:rPr lang="zh-CN" altLang="zh-CN" dirty="0">
                <a:solidFill>
                  <a:srgbClr val="FF0000"/>
                </a:solidFill>
              </a:rPr>
              <a:t>简单处理</a:t>
            </a:r>
            <a:r>
              <a:rPr lang="zh-CN" altLang="en-US" dirty="0"/>
              <a:t>，</a:t>
            </a:r>
            <a:r>
              <a:rPr lang="zh-CN" altLang="zh-CN" dirty="0"/>
              <a:t>并写到各种数据接受方</a:t>
            </a:r>
            <a:r>
              <a:rPr lang="en-US" altLang="zh-CN" dirty="0"/>
              <a:t>(</a:t>
            </a:r>
            <a:r>
              <a:rPr lang="zh-CN" altLang="zh-CN" dirty="0"/>
              <a:t>比如文本、</a:t>
            </a:r>
            <a:r>
              <a:rPr lang="en-US" altLang="zh-CN" dirty="0"/>
              <a:t>HDFS</a:t>
            </a:r>
            <a:r>
              <a:rPr lang="zh-CN" altLang="zh-CN" dirty="0"/>
              <a:t>、</a:t>
            </a:r>
            <a:r>
              <a:rPr lang="en-US" altLang="zh-CN" dirty="0" err="1"/>
              <a:t>HBase</a:t>
            </a:r>
            <a:r>
              <a:rPr lang="zh-CN" altLang="zh-CN" dirty="0"/>
              <a:t>等</a:t>
            </a:r>
            <a:r>
              <a:rPr lang="en-US" altLang="zh-CN" dirty="0"/>
              <a:t>)</a:t>
            </a:r>
            <a:r>
              <a:rPr lang="zh-CN" altLang="zh-CN" dirty="0"/>
              <a:t>的能力 。</a:t>
            </a:r>
            <a:endParaRPr lang="zh-CN" altLang="zh-CN" dirty="0">
              <a:latin typeface="Times New Roman" panose="02020603050405020304" pitchFamily="18" charset="0"/>
            </a:endParaRPr>
          </a:p>
        </p:txBody>
      </p:sp>
      <p:grpSp>
        <p:nvGrpSpPr>
          <p:cNvPr id="6" name="组合 5"/>
          <p:cNvGrpSpPr/>
          <p:nvPr/>
        </p:nvGrpSpPr>
        <p:grpSpPr>
          <a:xfrm>
            <a:off x="668880" y="2615664"/>
            <a:ext cx="5462649" cy="1657562"/>
            <a:chOff x="668880" y="2615664"/>
            <a:chExt cx="5462649" cy="1657562"/>
          </a:xfrm>
        </p:grpSpPr>
        <p:sp>
          <p:nvSpPr>
            <p:cNvPr id="19" name="云形 18"/>
            <p:cNvSpPr/>
            <p:nvPr/>
          </p:nvSpPr>
          <p:spPr>
            <a:xfrm>
              <a:off x="668880" y="3396156"/>
              <a:ext cx="1103376" cy="638810"/>
            </a:xfrm>
            <a:prstGeom prst="clou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000" dirty="0"/>
                <a:t>网络</a:t>
              </a:r>
              <a:endParaRPr lang="en-US" altLang="zh-CN" sz="1000" dirty="0"/>
            </a:p>
            <a:p>
              <a:pPr algn="ctr"/>
              <a:r>
                <a:rPr lang="zh-CN" altLang="en-US" sz="1000" dirty="0"/>
                <a:t>服务器</a:t>
              </a:r>
            </a:p>
          </p:txBody>
        </p:sp>
        <p:sp>
          <p:nvSpPr>
            <p:cNvPr id="20" name="椭圆 19"/>
            <p:cNvSpPr/>
            <p:nvPr/>
          </p:nvSpPr>
          <p:spPr>
            <a:xfrm>
              <a:off x="2214724" y="3224093"/>
              <a:ext cx="792480" cy="4151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000" dirty="0">
                  <a:latin typeface="Times New Roman" panose="02020603050405020304" pitchFamily="18" charset="0"/>
                  <a:cs typeface="Times New Roman" panose="02020603050405020304" pitchFamily="18" charset="0"/>
                </a:rPr>
                <a:t>Source</a:t>
              </a:r>
              <a:endParaRPr lang="zh-CN" altLang="en-US" sz="1000" dirty="0">
                <a:latin typeface="Times New Roman" panose="02020603050405020304" pitchFamily="18" charset="0"/>
                <a:cs typeface="Times New Roman" panose="02020603050405020304" pitchFamily="18" charset="0"/>
              </a:endParaRPr>
            </a:p>
          </p:txBody>
        </p:sp>
        <p:sp>
          <p:nvSpPr>
            <p:cNvPr id="21" name="流程图: 磁盘 20"/>
            <p:cNvSpPr/>
            <p:nvPr/>
          </p:nvSpPr>
          <p:spPr>
            <a:xfrm rot="5400000">
              <a:off x="3417602" y="3233007"/>
              <a:ext cx="413136" cy="1044956"/>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vert="vert270" rtlCol="0" anchor="ctr"/>
            <a:lstStyle/>
            <a:p>
              <a:pPr algn="ctr"/>
              <a:r>
                <a:rPr lang="en-US" altLang="zh-CN" sz="1000" dirty="0">
                  <a:latin typeface="Times New Roman" panose="02020603050405020304" pitchFamily="18" charset="0"/>
                  <a:cs typeface="Times New Roman" panose="02020603050405020304" pitchFamily="18" charset="0"/>
                </a:rPr>
                <a:t>Channel</a:t>
              </a:r>
              <a:endParaRPr lang="zh-CN" altLang="en-US" sz="1000" dirty="0">
                <a:latin typeface="Times New Roman" panose="02020603050405020304" pitchFamily="18" charset="0"/>
                <a:cs typeface="Times New Roman" panose="02020603050405020304" pitchFamily="18" charset="0"/>
              </a:endParaRPr>
            </a:p>
          </p:txBody>
        </p:sp>
        <p:sp>
          <p:nvSpPr>
            <p:cNvPr id="22" name="椭圆 21"/>
            <p:cNvSpPr/>
            <p:nvPr/>
          </p:nvSpPr>
          <p:spPr>
            <a:xfrm>
              <a:off x="4278728" y="3235897"/>
              <a:ext cx="792480" cy="4151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000" dirty="0">
                  <a:latin typeface="Times New Roman" panose="02020603050405020304" pitchFamily="18" charset="0"/>
                  <a:cs typeface="Times New Roman" panose="02020603050405020304" pitchFamily="18" charset="0"/>
                </a:rPr>
                <a:t>Sink</a:t>
              </a:r>
              <a:endParaRPr lang="zh-CN" altLang="en-US" sz="1000" dirty="0">
                <a:latin typeface="Times New Roman" panose="02020603050405020304" pitchFamily="18" charset="0"/>
                <a:cs typeface="Times New Roman" panose="02020603050405020304" pitchFamily="18" charset="0"/>
              </a:endParaRPr>
            </a:p>
          </p:txBody>
        </p:sp>
        <p:sp>
          <p:nvSpPr>
            <p:cNvPr id="23" name="流程图: 磁盘 22"/>
            <p:cNvSpPr/>
            <p:nvPr/>
          </p:nvSpPr>
          <p:spPr>
            <a:xfrm>
              <a:off x="5593690" y="3755485"/>
              <a:ext cx="535682" cy="517741"/>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000" dirty="0">
                  <a:latin typeface="Times New Roman" panose="02020603050405020304" pitchFamily="18" charset="0"/>
                  <a:cs typeface="Times New Roman" panose="02020603050405020304" pitchFamily="18" charset="0"/>
                </a:rPr>
                <a:t>HDFS</a:t>
              </a:r>
              <a:endParaRPr lang="zh-CN" altLang="en-US" sz="1000" dirty="0">
                <a:latin typeface="Times New Roman" panose="02020603050405020304" pitchFamily="18" charset="0"/>
                <a:cs typeface="Times New Roman" panose="02020603050405020304" pitchFamily="18" charset="0"/>
              </a:endParaRPr>
            </a:p>
          </p:txBody>
        </p:sp>
        <p:sp>
          <p:nvSpPr>
            <p:cNvPr id="24" name="矩形 23"/>
            <p:cNvSpPr/>
            <p:nvPr/>
          </p:nvSpPr>
          <p:spPr>
            <a:xfrm>
              <a:off x="2056228" y="2843611"/>
              <a:ext cx="3149600" cy="133614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文本框 24"/>
            <p:cNvSpPr txBox="1"/>
            <p:nvPr/>
          </p:nvSpPr>
          <p:spPr>
            <a:xfrm>
              <a:off x="4642574" y="3920222"/>
              <a:ext cx="498855" cy="246221"/>
            </a:xfrm>
            <a:prstGeom prst="rect">
              <a:avLst/>
            </a:prstGeom>
            <a:noFill/>
          </p:spPr>
          <p:txBody>
            <a:bodyPr wrap="none" rtlCol="0">
              <a:spAutoFit/>
            </a:bodyPr>
            <a:lstStyle/>
            <a:p>
              <a:r>
                <a:rPr lang="en-US" altLang="zh-CN" sz="1000" dirty="0">
                  <a:latin typeface="Times New Roman" panose="02020603050405020304" pitchFamily="18" charset="0"/>
                  <a:cs typeface="Times New Roman" panose="02020603050405020304" pitchFamily="18" charset="0"/>
                </a:rPr>
                <a:t>Agent</a:t>
              </a:r>
              <a:endParaRPr lang="zh-CN" altLang="en-US" sz="1000" dirty="0">
                <a:latin typeface="Times New Roman" panose="02020603050405020304" pitchFamily="18" charset="0"/>
                <a:cs typeface="Times New Roman" panose="02020603050405020304" pitchFamily="18" charset="0"/>
              </a:endParaRPr>
            </a:p>
          </p:txBody>
        </p:sp>
        <p:cxnSp>
          <p:nvCxnSpPr>
            <p:cNvPr id="26" name="直接箭头连接符 25"/>
            <p:cNvCxnSpPr>
              <a:stCxn id="19" idx="0"/>
              <a:endCxn id="20" idx="2"/>
            </p:cNvCxnSpPr>
            <p:nvPr/>
          </p:nvCxnSpPr>
          <p:spPr>
            <a:xfrm flipV="1">
              <a:off x="1771337" y="3431668"/>
              <a:ext cx="443387" cy="28389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5"/>
              <a:endCxn id="21" idx="3"/>
            </p:cNvCxnSpPr>
            <p:nvPr/>
          </p:nvCxnSpPr>
          <p:spPr>
            <a:xfrm>
              <a:off x="2891148" y="3578446"/>
              <a:ext cx="210544" cy="17703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1"/>
              <a:endCxn id="22" idx="3"/>
            </p:cNvCxnSpPr>
            <p:nvPr/>
          </p:nvCxnSpPr>
          <p:spPr>
            <a:xfrm flipV="1">
              <a:off x="4146648" y="3590250"/>
              <a:ext cx="248136" cy="16523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2" idx="6"/>
              <a:endCxn id="23" idx="2"/>
            </p:cNvCxnSpPr>
            <p:nvPr/>
          </p:nvCxnSpPr>
          <p:spPr>
            <a:xfrm>
              <a:off x="5071208" y="3443472"/>
              <a:ext cx="522482" cy="5708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流程图: 磁盘 29"/>
            <p:cNvSpPr/>
            <p:nvPr/>
          </p:nvSpPr>
          <p:spPr>
            <a:xfrm>
              <a:off x="5595847" y="2615664"/>
              <a:ext cx="535682" cy="517741"/>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000" dirty="0" err="1">
                  <a:latin typeface="Times New Roman" panose="02020603050405020304" pitchFamily="18" charset="0"/>
                  <a:cs typeface="Times New Roman" panose="02020603050405020304" pitchFamily="18" charset="0"/>
                </a:rPr>
                <a:t>HBase</a:t>
              </a:r>
              <a:endParaRPr lang="zh-CN" altLang="en-US" sz="1000" dirty="0">
                <a:latin typeface="Times New Roman" panose="02020603050405020304" pitchFamily="18" charset="0"/>
                <a:cs typeface="Times New Roman" panose="02020603050405020304" pitchFamily="18" charset="0"/>
              </a:endParaRPr>
            </a:p>
          </p:txBody>
        </p:sp>
        <p:cxnSp>
          <p:nvCxnSpPr>
            <p:cNvPr id="31" name="直接箭头连接符 30"/>
            <p:cNvCxnSpPr>
              <a:stCxn id="22" idx="6"/>
              <a:endCxn id="30" idx="2"/>
            </p:cNvCxnSpPr>
            <p:nvPr/>
          </p:nvCxnSpPr>
          <p:spPr>
            <a:xfrm flipV="1">
              <a:off x="5071208" y="2874535"/>
              <a:ext cx="524639" cy="5689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流程图: 文档 31"/>
            <p:cNvSpPr/>
            <p:nvPr/>
          </p:nvSpPr>
          <p:spPr>
            <a:xfrm>
              <a:off x="5593331" y="3252436"/>
              <a:ext cx="536400" cy="372110"/>
            </a:xfrm>
            <a:prstGeom prst="flowChartDocumen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000" dirty="0"/>
                <a:t>文本</a:t>
              </a:r>
            </a:p>
          </p:txBody>
        </p:sp>
        <p:cxnSp>
          <p:nvCxnSpPr>
            <p:cNvPr id="33" name="直接箭头连接符 32"/>
            <p:cNvCxnSpPr>
              <a:stCxn id="22" idx="6"/>
              <a:endCxn id="32" idx="1"/>
            </p:cNvCxnSpPr>
            <p:nvPr/>
          </p:nvCxnSpPr>
          <p:spPr>
            <a:xfrm flipV="1">
              <a:off x="5071208" y="3438491"/>
              <a:ext cx="522123" cy="498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52005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椭圆 7"/>
          <p:cNvSpPr/>
          <p:nvPr/>
        </p:nvSpPr>
        <p:spPr>
          <a:xfrm>
            <a:off x="2768243" y="1428750"/>
            <a:ext cx="1321514" cy="1331788"/>
          </a:xfrm>
          <a:prstGeom prst="ellipse">
            <a:avLst/>
          </a:prstGeom>
          <a:solidFill>
            <a:srgbClr val="1B4367"/>
          </a:solidFill>
          <a:ln w="12700" cap="flat" cmpd="sng" algn="ctr">
            <a:noFill/>
            <a:prstDash val="solid"/>
            <a:miter lim="800000"/>
          </a:ln>
          <a:effectLst/>
        </p:spPr>
        <p:txBody>
          <a:bodyPr rtlCol="0" anchor="ctr"/>
          <a:lstStyle/>
          <a:p>
            <a:pPr algn="ctr" defTabSz="914400">
              <a:defRPr/>
            </a:pPr>
            <a:endParaRPr lang="zh-CN" altLang="en-US" sz="1800" kern="0">
              <a:solidFill>
                <a:prstClr val="white"/>
              </a:solidFill>
              <a:latin typeface="微软雅黑"/>
              <a:ea typeface="微软雅黑"/>
            </a:endParaRPr>
          </a:p>
        </p:txBody>
      </p:sp>
      <p:sp>
        <p:nvSpPr>
          <p:cNvPr id="9" name="文本框 8"/>
          <p:cNvSpPr txBox="1"/>
          <p:nvPr/>
        </p:nvSpPr>
        <p:spPr>
          <a:xfrm>
            <a:off x="1501882" y="2953062"/>
            <a:ext cx="3845351" cy="438584"/>
          </a:xfrm>
          <a:prstGeom prst="rect">
            <a:avLst/>
          </a:prstGeom>
          <a:noFill/>
        </p:spPr>
        <p:txBody>
          <a:bodyPr wrap="square" lIns="68580" tIns="34291" rIns="68580" bIns="34291" rtlCol="0">
            <a:spAutoFit/>
          </a:bodyPr>
          <a:lstStyle/>
          <a:p>
            <a:pPr algn="ctr"/>
            <a:r>
              <a:rPr lang="zh-CN" altLang="en-US" sz="2400" b="1" dirty="0">
                <a:solidFill>
                  <a:srgbClr val="1B4367"/>
                </a:solidFill>
                <a:latin typeface="微软雅黑"/>
                <a:ea typeface="微软雅黑"/>
                <a:cs typeface="+mn-ea"/>
                <a:sym typeface="+mn-lt"/>
              </a:rPr>
              <a:t>互联网数据抓取与处理技术</a:t>
            </a:r>
          </a:p>
        </p:txBody>
      </p:sp>
      <p:sp>
        <p:nvSpPr>
          <p:cNvPr id="10" name="文本框 11"/>
          <p:cNvSpPr txBox="1"/>
          <p:nvPr/>
        </p:nvSpPr>
        <p:spPr>
          <a:xfrm>
            <a:off x="2661224" y="1840566"/>
            <a:ext cx="1526668" cy="797464"/>
          </a:xfrm>
          <a:prstGeom prst="rect">
            <a:avLst/>
          </a:prstGeom>
          <a:noFill/>
        </p:spPr>
        <p:txBody>
          <a:bodyPr wrap="square" lIns="68580" tIns="34291" rIns="68580" bIns="34291" rtlCol="0">
            <a:spAutoFit/>
          </a:bodyPr>
          <a:lstStyle/>
          <a:p>
            <a:pPr algn="ctr">
              <a:lnSpc>
                <a:spcPts val="3000"/>
              </a:lnSpc>
            </a:pPr>
            <a:r>
              <a:rPr lang="en-US" altLang="zh-CN" sz="4400" dirty="0">
                <a:solidFill>
                  <a:prstClr val="white"/>
                </a:solidFill>
                <a:latin typeface="微软雅黑"/>
                <a:ea typeface="微软雅黑"/>
                <a:cs typeface="+mn-ea"/>
                <a:sym typeface="+mn-lt"/>
              </a:rPr>
              <a:t>03</a:t>
            </a:r>
            <a:endParaRPr lang="zh-CN" altLang="en-US" sz="4400" dirty="0">
              <a:solidFill>
                <a:prstClr val="white"/>
              </a:solidFill>
              <a:latin typeface="微软雅黑"/>
              <a:ea typeface="微软雅黑"/>
              <a:cs typeface="+mn-ea"/>
              <a:sym typeface="+mn-lt"/>
            </a:endParaRPr>
          </a:p>
          <a:p>
            <a:pPr algn="ctr">
              <a:lnSpc>
                <a:spcPts val="3000"/>
              </a:lnSpc>
            </a:pPr>
            <a:r>
              <a:rPr lang="en-US" altLang="zh-CN" sz="1800" dirty="0">
                <a:solidFill>
                  <a:prstClr val="white"/>
                </a:solidFill>
                <a:latin typeface="微软雅黑"/>
                <a:ea typeface="微软雅黑"/>
                <a:cs typeface="+mn-ea"/>
                <a:sym typeface="+mn-lt"/>
              </a:rPr>
              <a:t>PART </a:t>
            </a:r>
          </a:p>
        </p:txBody>
      </p:sp>
    </p:spTree>
    <p:extLst>
      <p:ext uri="{BB962C8B-B14F-4D97-AF65-F5344CB8AC3E}">
        <p14:creationId xmlns:p14="http://schemas.microsoft.com/office/powerpoint/2010/main" val="9133472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29" name="文本框 28"/>
          <p:cNvSpPr txBox="1"/>
          <p:nvPr/>
        </p:nvSpPr>
        <p:spPr>
          <a:xfrm>
            <a:off x="610512" y="820958"/>
            <a:ext cx="5722668" cy="1169551"/>
          </a:xfrm>
          <a:prstGeom prst="rect">
            <a:avLst/>
          </a:prstGeom>
          <a:noFill/>
        </p:spPr>
        <p:txBody>
          <a:bodyPr wrap="square" rtlCol="0">
            <a:spAutoFit/>
          </a:bodyPr>
          <a:lstStyle/>
          <a:p>
            <a:pPr>
              <a:lnSpc>
                <a:spcPct val="125000"/>
              </a:lnSpc>
            </a:pPr>
            <a:r>
              <a:rPr lang="zh-CN" altLang="zh-CN" dirty="0"/>
              <a:t>互联网数据中沉淀着大量能反映用户偏好倾向、事件趋势等的相关信息。更重要的是</a:t>
            </a:r>
            <a:r>
              <a:rPr lang="zh-CN" altLang="en-US" dirty="0"/>
              <a:t>，</a:t>
            </a:r>
            <a:r>
              <a:rPr lang="zh-CN" altLang="zh-CN" dirty="0"/>
              <a:t>互联网数据均是以</a:t>
            </a:r>
            <a:r>
              <a:rPr lang="zh-CN" altLang="zh-CN" b="1" dirty="0">
                <a:solidFill>
                  <a:srgbClr val="FF0000"/>
                </a:solidFill>
              </a:rPr>
              <a:t>共享</a:t>
            </a:r>
            <a:r>
              <a:rPr lang="zh-CN" altLang="zh-CN" dirty="0">
                <a:solidFill>
                  <a:srgbClr val="FF0000"/>
                </a:solidFill>
              </a:rPr>
              <a:t>和</a:t>
            </a:r>
            <a:r>
              <a:rPr lang="zh-CN" altLang="zh-CN" b="1" dirty="0">
                <a:solidFill>
                  <a:srgbClr val="FF0000"/>
                </a:solidFill>
              </a:rPr>
              <a:t>开放</a:t>
            </a:r>
            <a:r>
              <a:rPr lang="zh-CN" altLang="zh-CN" dirty="0"/>
              <a:t>的形式存放于互联网中的</a:t>
            </a:r>
            <a:r>
              <a:rPr lang="zh-CN" altLang="en-US" dirty="0"/>
              <a:t>，因此</a:t>
            </a:r>
            <a:r>
              <a:rPr lang="zh-CN" altLang="zh-CN" b="1" dirty="0"/>
              <a:t>互联网数据采集的成本较低</a:t>
            </a:r>
            <a:r>
              <a:rPr lang="zh-CN" altLang="zh-CN" dirty="0"/>
              <a:t>。常用的数据采集方式为</a:t>
            </a:r>
            <a:r>
              <a:rPr lang="en-US" altLang="zh-CN" b="1" dirty="0">
                <a:solidFill>
                  <a:srgbClr val="FF0000"/>
                </a:solidFill>
              </a:rPr>
              <a:t>APP</a:t>
            </a:r>
            <a:r>
              <a:rPr lang="zh-CN" altLang="en-US" b="1" dirty="0">
                <a:solidFill>
                  <a:srgbClr val="FF0000"/>
                </a:solidFill>
              </a:rPr>
              <a:t>端数据</a:t>
            </a:r>
            <a:r>
              <a:rPr lang="zh-CN" altLang="zh-CN" b="1" dirty="0">
                <a:solidFill>
                  <a:srgbClr val="FF0000"/>
                </a:solidFill>
              </a:rPr>
              <a:t>采集</a:t>
            </a:r>
            <a:r>
              <a:rPr lang="zh-CN" altLang="zh-CN" dirty="0"/>
              <a:t>和</a:t>
            </a:r>
            <a:r>
              <a:rPr lang="en-US" altLang="zh-CN" b="1" dirty="0">
                <a:solidFill>
                  <a:srgbClr val="FF0000"/>
                </a:solidFill>
              </a:rPr>
              <a:t>web</a:t>
            </a:r>
            <a:r>
              <a:rPr lang="zh-CN" altLang="zh-CN" b="1" dirty="0">
                <a:solidFill>
                  <a:srgbClr val="FF0000"/>
                </a:solidFill>
              </a:rPr>
              <a:t>端</a:t>
            </a:r>
            <a:r>
              <a:rPr lang="zh-CN" altLang="en-US" b="1" dirty="0">
                <a:solidFill>
                  <a:srgbClr val="FF0000"/>
                </a:solidFill>
              </a:rPr>
              <a:t>数据</a:t>
            </a:r>
            <a:r>
              <a:rPr lang="zh-CN" altLang="zh-CN" b="1" dirty="0">
                <a:solidFill>
                  <a:srgbClr val="FF0000"/>
                </a:solidFill>
              </a:rPr>
              <a:t>采集</a:t>
            </a:r>
            <a:r>
              <a:rPr lang="zh-CN" altLang="zh-CN" dirty="0"/>
              <a:t>。</a:t>
            </a:r>
            <a:endParaRPr lang="zh-CN" altLang="en-US" dirty="0">
              <a:solidFill>
                <a:prstClr val="black"/>
              </a:solidFill>
              <a:latin typeface="微软雅黑"/>
              <a:ea typeface="微软雅黑"/>
            </a:endParaRPr>
          </a:p>
        </p:txBody>
      </p:sp>
      <p:sp>
        <p:nvSpPr>
          <p:cNvPr id="30" name="文本框 29"/>
          <p:cNvSpPr txBox="1"/>
          <p:nvPr/>
        </p:nvSpPr>
        <p:spPr>
          <a:xfrm>
            <a:off x="610512" y="2089777"/>
            <a:ext cx="5722668" cy="977191"/>
          </a:xfrm>
          <a:prstGeom prst="rect">
            <a:avLst/>
          </a:prstGeom>
          <a:noFill/>
        </p:spPr>
        <p:txBody>
          <a:bodyPr wrap="square" rtlCol="0">
            <a:spAutoFit/>
          </a:bodyPr>
          <a:lstStyle/>
          <a:p>
            <a:pPr marL="285750" indent="-285750">
              <a:lnSpc>
                <a:spcPct val="125000"/>
              </a:lnSpc>
              <a:spcAft>
                <a:spcPts val="600"/>
              </a:spcAft>
              <a:buFont typeface="Wingdings" panose="05000000000000000000" pitchFamily="2" charset="2"/>
              <a:buChar char="Ø"/>
            </a:pPr>
            <a:r>
              <a:rPr lang="en-US" altLang="zh-CN" b="1" dirty="0">
                <a:solidFill>
                  <a:srgbClr val="FF0000"/>
                </a:solidFill>
              </a:rPr>
              <a:t>APP</a:t>
            </a:r>
            <a:r>
              <a:rPr lang="zh-CN" altLang="en-US" b="1" dirty="0">
                <a:solidFill>
                  <a:srgbClr val="FF0000"/>
                </a:solidFill>
              </a:rPr>
              <a:t>端数据采集：</a:t>
            </a:r>
            <a:r>
              <a:rPr lang="zh-CN" altLang="zh-CN" dirty="0"/>
              <a:t>是指针对</a:t>
            </a:r>
            <a:r>
              <a:rPr lang="en-US" altLang="zh-CN" dirty="0"/>
              <a:t>APP</a:t>
            </a:r>
            <a:r>
              <a:rPr lang="zh-CN" altLang="zh-CN" dirty="0"/>
              <a:t>端的互联网数据采集过程。</a:t>
            </a:r>
            <a:endParaRPr lang="en-US" altLang="zh-CN" b="1" dirty="0">
              <a:solidFill>
                <a:srgbClr val="FF0000"/>
              </a:solidFill>
            </a:endParaRPr>
          </a:p>
          <a:p>
            <a:pPr marL="285750" indent="-285750">
              <a:lnSpc>
                <a:spcPct val="125000"/>
              </a:lnSpc>
              <a:spcAft>
                <a:spcPts val="600"/>
              </a:spcAft>
              <a:buFont typeface="Wingdings" panose="05000000000000000000" pitchFamily="2" charset="2"/>
              <a:buChar char="Ø"/>
            </a:pPr>
            <a:r>
              <a:rPr lang="en-US" altLang="zh-CN" b="1" dirty="0">
                <a:solidFill>
                  <a:srgbClr val="FF0000"/>
                </a:solidFill>
              </a:rPr>
              <a:t>Web</a:t>
            </a:r>
            <a:r>
              <a:rPr lang="zh-CN" altLang="en-US" b="1" dirty="0">
                <a:solidFill>
                  <a:srgbClr val="FF0000"/>
                </a:solidFill>
              </a:rPr>
              <a:t>端</a:t>
            </a:r>
            <a:r>
              <a:rPr lang="zh-CN" altLang="zh-CN" b="1" dirty="0">
                <a:solidFill>
                  <a:srgbClr val="FF0000"/>
                </a:solidFill>
              </a:rPr>
              <a:t>数据采集</a:t>
            </a:r>
            <a:r>
              <a:rPr lang="zh-CN" altLang="en-US" b="1" dirty="0">
                <a:solidFill>
                  <a:srgbClr val="FF0000"/>
                </a:solidFill>
              </a:rPr>
              <a:t>：</a:t>
            </a:r>
            <a:r>
              <a:rPr lang="zh-CN" altLang="zh-CN" dirty="0"/>
              <a:t>是指针对</a:t>
            </a:r>
            <a:r>
              <a:rPr lang="en-US" altLang="zh-CN" dirty="0"/>
              <a:t>PC/WAP</a:t>
            </a:r>
            <a:r>
              <a:rPr lang="zh-CN" altLang="zh-CN" dirty="0"/>
              <a:t>端的互联网数据采集过程</a:t>
            </a:r>
            <a:r>
              <a:rPr lang="zh-CN" altLang="en-US" dirty="0"/>
              <a:t>，</a:t>
            </a:r>
            <a:r>
              <a:rPr lang="zh-CN" altLang="zh-CN" dirty="0"/>
              <a:t>一定程度上又可以被称为</a:t>
            </a:r>
            <a:r>
              <a:rPr lang="zh-CN" altLang="zh-CN" b="1" dirty="0">
                <a:solidFill>
                  <a:srgbClr val="FF0000"/>
                </a:solidFill>
              </a:rPr>
              <a:t>网络爬虫</a:t>
            </a:r>
            <a:r>
              <a:rPr lang="zh-CN" altLang="en-US" dirty="0"/>
              <a:t>。</a:t>
            </a:r>
            <a:endParaRPr lang="en-US" altLang="zh-CN" dirty="0"/>
          </a:p>
        </p:txBody>
      </p:sp>
      <p:sp>
        <p:nvSpPr>
          <p:cNvPr id="11" name="文本框 10"/>
          <p:cNvSpPr txBox="1"/>
          <p:nvPr/>
        </p:nvSpPr>
        <p:spPr>
          <a:xfrm>
            <a:off x="610512" y="275357"/>
            <a:ext cx="2889926"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互联网数据抓取与处理技术</a:t>
            </a:r>
          </a:p>
        </p:txBody>
      </p:sp>
      <p:pic>
        <p:nvPicPr>
          <p:cNvPr id="12" name="图片 11"/>
          <p:cNvPicPr>
            <a:picLocks noChangeAspect="1"/>
          </p:cNvPicPr>
          <p:nvPr/>
        </p:nvPicPr>
        <p:blipFill rotWithShape="1">
          <a:blip r:embed="rId3"/>
          <a:srcRect b="42510"/>
          <a:stretch/>
        </p:blipFill>
        <p:spPr>
          <a:xfrm>
            <a:off x="3977268" y="3353348"/>
            <a:ext cx="975208" cy="646927"/>
          </a:xfrm>
          <a:prstGeom prst="rect">
            <a:avLst/>
          </a:prstGeom>
        </p:spPr>
      </p:pic>
      <p:pic>
        <p:nvPicPr>
          <p:cNvPr id="13" name="图片 12"/>
          <p:cNvPicPr>
            <a:picLocks noChangeAspect="1"/>
          </p:cNvPicPr>
          <p:nvPr/>
        </p:nvPicPr>
        <p:blipFill>
          <a:blip r:embed="rId4"/>
          <a:stretch>
            <a:fillRect/>
          </a:stretch>
        </p:blipFill>
        <p:spPr>
          <a:xfrm>
            <a:off x="5208512" y="3321666"/>
            <a:ext cx="764465" cy="615245"/>
          </a:xfrm>
          <a:prstGeom prst="rect">
            <a:avLst/>
          </a:prstGeom>
        </p:spPr>
      </p:pic>
      <p:pic>
        <p:nvPicPr>
          <p:cNvPr id="14" name="图片 13"/>
          <p:cNvPicPr>
            <a:picLocks noChangeAspect="1"/>
          </p:cNvPicPr>
          <p:nvPr/>
        </p:nvPicPr>
        <p:blipFill>
          <a:blip r:embed="rId5"/>
          <a:stretch>
            <a:fillRect/>
          </a:stretch>
        </p:blipFill>
        <p:spPr>
          <a:xfrm>
            <a:off x="5208513" y="4162213"/>
            <a:ext cx="764465" cy="641440"/>
          </a:xfrm>
          <a:prstGeom prst="rect">
            <a:avLst/>
          </a:prstGeom>
        </p:spPr>
      </p:pic>
      <p:pic>
        <p:nvPicPr>
          <p:cNvPr id="15" name="图片 14"/>
          <p:cNvPicPr>
            <a:picLocks noChangeAspect="1"/>
          </p:cNvPicPr>
          <p:nvPr/>
        </p:nvPicPr>
        <p:blipFill>
          <a:blip r:embed="rId6"/>
          <a:stretch>
            <a:fillRect/>
          </a:stretch>
        </p:blipFill>
        <p:spPr>
          <a:xfrm>
            <a:off x="3964917" y="4193895"/>
            <a:ext cx="988896" cy="641440"/>
          </a:xfrm>
          <a:prstGeom prst="rect">
            <a:avLst/>
          </a:prstGeom>
        </p:spPr>
      </p:pic>
      <p:pic>
        <p:nvPicPr>
          <p:cNvPr id="17" name="Picture 10" descr="https://timgsa.baidu.com/timg?image&amp;quality=80&amp;size=b9999_10000&amp;sec=1556365434270&amp;di=87f1a37a68900f187a8f5d03d854caff&amp;imgtype=0&amp;src=http%3A%2F%2Fn1.itc.cn%2Fimg8%2Fwb%2Frecom%2F2016%2F04%2F15%2F146070561763215603.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4504" y="3353348"/>
            <a:ext cx="2195554" cy="1332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35544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1" y="275357"/>
            <a:ext cx="1864331" cy="330862"/>
          </a:xfrm>
          <a:prstGeom prst="rect">
            <a:avLst/>
          </a:prstGeom>
          <a:noFill/>
        </p:spPr>
        <p:txBody>
          <a:bodyPr wrap="square" lIns="68580" tIns="34291" rIns="68580" bIns="34291" rtlCol="0">
            <a:spAutoFit/>
          </a:bodyPr>
          <a:lstStyle/>
          <a:p>
            <a:r>
              <a:rPr lang="en-US" altLang="zh-CN" sz="1700" b="1" dirty="0">
                <a:solidFill>
                  <a:srgbClr val="1B4367"/>
                </a:solidFill>
                <a:latin typeface="微软雅黑"/>
                <a:ea typeface="微软雅黑"/>
                <a:cs typeface="+mn-ea"/>
                <a:sym typeface="+mn-lt"/>
              </a:rPr>
              <a:t>APP</a:t>
            </a:r>
            <a:r>
              <a:rPr lang="zh-CN" altLang="en-US" sz="1700" b="1" dirty="0">
                <a:solidFill>
                  <a:srgbClr val="1B4367"/>
                </a:solidFill>
                <a:latin typeface="微软雅黑"/>
                <a:ea typeface="微软雅黑"/>
                <a:cs typeface="+mn-ea"/>
                <a:sym typeface="+mn-lt"/>
              </a:rPr>
              <a:t>端数据收集</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grpSp>
        <p:nvGrpSpPr>
          <p:cNvPr id="42" name="组合 41"/>
          <p:cNvGrpSpPr/>
          <p:nvPr/>
        </p:nvGrpSpPr>
        <p:grpSpPr>
          <a:xfrm>
            <a:off x="389719" y="818133"/>
            <a:ext cx="2218115" cy="368593"/>
            <a:chOff x="1177246" y="918048"/>
            <a:chExt cx="2218115" cy="368593"/>
          </a:xfrm>
        </p:grpSpPr>
        <p:sp>
          <p:nvSpPr>
            <p:cNvPr id="43" name="TextBox 1210"/>
            <p:cNvSpPr/>
            <p:nvPr/>
          </p:nvSpPr>
          <p:spPr>
            <a:xfrm>
              <a:off x="1615387" y="932020"/>
              <a:ext cx="1779974"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数据采集基本流程</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44" name="组合 43"/>
            <p:cNvGrpSpPr/>
            <p:nvPr/>
          </p:nvGrpSpPr>
          <p:grpSpPr>
            <a:xfrm>
              <a:off x="1177246" y="918048"/>
              <a:ext cx="448164" cy="368593"/>
              <a:chOff x="5630584" y="966369"/>
              <a:chExt cx="476097" cy="391567"/>
            </a:xfrm>
            <a:solidFill>
              <a:srgbClr val="1B4367"/>
            </a:solidFill>
          </p:grpSpPr>
          <p:sp>
            <p:nvSpPr>
              <p:cNvPr id="45" name="椭圆 44"/>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46"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01</a:t>
                </a:r>
              </a:p>
            </p:txBody>
          </p:sp>
        </p:grpSp>
      </p:grpSp>
      <p:pic>
        <p:nvPicPr>
          <p:cNvPr id="3584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342" y="1448302"/>
            <a:ext cx="3821315" cy="6761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615337" y="2225121"/>
            <a:ext cx="16273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sz="1000" b="0" i="0" u="none" strike="noStrike" cap="none" normalizeH="0" baseline="0" dirty="0">
                <a:ln>
                  <a:noFill/>
                </a:ln>
                <a:solidFill>
                  <a:srgbClr val="2F2F2F"/>
                </a:solidFill>
                <a:effectLst/>
                <a:latin typeface="Arial" panose="020B0604020202020204" pitchFamily="34" charset="0"/>
                <a:ea typeface="宋体" panose="02010600030101010101" pitchFamily="2" charset="-122"/>
                <a:cs typeface="Arial" panose="020B0604020202020204" pitchFamily="34" charset="0"/>
              </a:rPr>
              <a:t>图  数据采集基本流程</a:t>
            </a: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34" name="矩形 33"/>
          <p:cNvSpPr/>
          <p:nvPr/>
        </p:nvSpPr>
        <p:spPr>
          <a:xfrm>
            <a:off x="430074" y="2818216"/>
            <a:ext cx="6052930" cy="1815882"/>
          </a:xfrm>
          <a:prstGeom prst="rect">
            <a:avLst/>
          </a:prstGeom>
        </p:spPr>
        <p:txBody>
          <a:bodyPr wrap="square">
            <a:spAutoFit/>
          </a:bodyPr>
          <a:lstStyle/>
          <a:p>
            <a:pPr lvl="0"/>
            <a:r>
              <a:rPr lang="en-US" altLang="zh-CN" b="1" dirty="0">
                <a:solidFill>
                  <a:srgbClr val="FF0000"/>
                </a:solidFill>
              </a:rPr>
              <a:t>1. </a:t>
            </a:r>
            <a:r>
              <a:rPr lang="zh-CN" altLang="zh-CN" b="1" dirty="0">
                <a:solidFill>
                  <a:srgbClr val="FF0000"/>
                </a:solidFill>
              </a:rPr>
              <a:t>数据抓取：</a:t>
            </a:r>
            <a:r>
              <a:rPr lang="zh-CN" altLang="zh-CN" dirty="0"/>
              <a:t>抓取</a:t>
            </a:r>
            <a:r>
              <a:rPr lang="en-US" altLang="zh-CN" dirty="0"/>
              <a:t>App</a:t>
            </a:r>
            <a:r>
              <a:rPr lang="zh-CN" altLang="zh-CN" dirty="0"/>
              <a:t>运行数据</a:t>
            </a:r>
            <a:r>
              <a:rPr lang="zh-CN" altLang="en-US" dirty="0"/>
              <a:t>，</a:t>
            </a:r>
            <a:r>
              <a:rPr lang="zh-CN" altLang="zh-CN" dirty="0"/>
              <a:t>例如</a:t>
            </a:r>
            <a:r>
              <a:rPr lang="zh-CN" altLang="zh-CN" dirty="0">
                <a:solidFill>
                  <a:srgbClr val="FF0000"/>
                </a:solidFill>
              </a:rPr>
              <a:t>用户点击事件、性能数据、运行异常崩溃</a:t>
            </a:r>
            <a:r>
              <a:rPr lang="zh-CN" altLang="zh-CN" dirty="0"/>
              <a:t>等</a:t>
            </a:r>
            <a:r>
              <a:rPr lang="zh-CN" altLang="en-US" dirty="0"/>
              <a:t>，</a:t>
            </a:r>
            <a:r>
              <a:rPr lang="zh-CN" altLang="zh-CN" dirty="0"/>
              <a:t>也叫数据采集</a:t>
            </a:r>
            <a:r>
              <a:rPr lang="zh-CN" altLang="en-US" dirty="0"/>
              <a:t>（本</a:t>
            </a:r>
            <a:r>
              <a:rPr lang="en-US" altLang="zh-CN" dirty="0"/>
              <a:t>PPT</a:t>
            </a:r>
            <a:r>
              <a:rPr lang="zh-CN" altLang="zh-CN" dirty="0"/>
              <a:t>中统称为数据抓取</a:t>
            </a:r>
            <a:r>
              <a:rPr lang="zh-CN" altLang="en-US" dirty="0"/>
              <a:t>）</a:t>
            </a:r>
            <a:r>
              <a:rPr lang="zh-CN" altLang="zh-CN" dirty="0"/>
              <a:t>。数据抓取技术大概分为两类：</a:t>
            </a:r>
            <a:endParaRPr lang="zh-CN" altLang="zh-CN" b="1" dirty="0"/>
          </a:p>
          <a:p>
            <a:pPr marL="628650" lvl="1" indent="-285750">
              <a:buFont typeface="Wingdings" panose="05000000000000000000" pitchFamily="2" charset="2"/>
              <a:buChar char="Ø"/>
            </a:pPr>
            <a:r>
              <a:rPr lang="zh-CN" altLang="zh-CN" b="1" dirty="0"/>
              <a:t>侵入式抓取</a:t>
            </a:r>
            <a:r>
              <a:rPr lang="zh-CN" altLang="en-US" b="1" dirty="0"/>
              <a:t>：</a:t>
            </a:r>
            <a:r>
              <a:rPr lang="zh-CN" altLang="zh-CN" dirty="0"/>
              <a:t>也叫</a:t>
            </a:r>
            <a:r>
              <a:rPr lang="zh-CN" altLang="zh-CN" b="1" dirty="0">
                <a:solidFill>
                  <a:srgbClr val="FF0000"/>
                </a:solidFill>
              </a:rPr>
              <a:t>代码中埋点</a:t>
            </a:r>
            <a:r>
              <a:rPr lang="zh-CN" altLang="en-US" b="1" dirty="0"/>
              <a:t>。</a:t>
            </a:r>
            <a:r>
              <a:rPr lang="zh-CN" altLang="zh-CN" dirty="0"/>
              <a:t>其中</a:t>
            </a:r>
            <a:r>
              <a:rPr lang="zh-CN" altLang="en-US" dirty="0"/>
              <a:t>，</a:t>
            </a:r>
            <a:r>
              <a:rPr lang="zh-CN" altLang="zh-CN" dirty="0"/>
              <a:t>代码中埋点是指的在写业务代码时</a:t>
            </a:r>
            <a:r>
              <a:rPr lang="zh-CN" altLang="en-US" dirty="0"/>
              <a:t>，</a:t>
            </a:r>
            <a:r>
              <a:rPr lang="zh-CN" altLang="zh-CN" dirty="0"/>
              <a:t>用软件工程师人为</a:t>
            </a:r>
            <a:r>
              <a:rPr lang="zh-CN" altLang="en-US" dirty="0"/>
              <a:t>添加</a:t>
            </a:r>
            <a:r>
              <a:rPr lang="zh-CN" altLang="zh-CN" dirty="0"/>
              <a:t>的抓取业务流程、性能数据等的代码。</a:t>
            </a:r>
          </a:p>
          <a:p>
            <a:pPr marL="628650" lvl="1" indent="-285750">
              <a:buFont typeface="Wingdings" panose="05000000000000000000" pitchFamily="2" charset="2"/>
              <a:buChar char="Ø"/>
            </a:pPr>
            <a:r>
              <a:rPr lang="zh-CN" altLang="zh-CN" b="1" dirty="0"/>
              <a:t>非侵入式抓取</a:t>
            </a:r>
            <a:r>
              <a:rPr lang="zh-CN" altLang="en-US" b="1" dirty="0"/>
              <a:t>：</a:t>
            </a:r>
            <a:r>
              <a:rPr lang="zh-CN" altLang="zh-CN" dirty="0"/>
              <a:t>也可以叫</a:t>
            </a:r>
            <a:r>
              <a:rPr lang="zh-CN" altLang="zh-CN" b="1" dirty="0">
                <a:solidFill>
                  <a:srgbClr val="FF0000"/>
                </a:solidFill>
              </a:rPr>
              <a:t>无痕埋点</a:t>
            </a:r>
            <a:r>
              <a:rPr lang="zh-CN" altLang="en-US" dirty="0"/>
              <a:t>，</a:t>
            </a:r>
            <a:r>
              <a:rPr lang="zh-CN" altLang="zh-CN" dirty="0"/>
              <a:t>主要通过监听各种</a:t>
            </a:r>
            <a:r>
              <a:rPr lang="en-US" altLang="zh-CN" dirty="0"/>
              <a:t>APP</a:t>
            </a:r>
            <a:r>
              <a:rPr lang="zh-CN" altLang="zh-CN" dirty="0"/>
              <a:t>页面的点击事件</a:t>
            </a:r>
            <a:r>
              <a:rPr lang="zh-CN" altLang="en-US" dirty="0"/>
              <a:t>，</a:t>
            </a:r>
            <a:r>
              <a:rPr lang="zh-CN" altLang="zh-CN" dirty="0"/>
              <a:t>来获取相应数据。如</a:t>
            </a:r>
            <a:r>
              <a:rPr lang="en-US" altLang="zh-CN" dirty="0"/>
              <a:t>AspectJ</a:t>
            </a:r>
            <a:r>
              <a:rPr lang="zh-CN" altLang="zh-CN" dirty="0"/>
              <a:t>技术。</a:t>
            </a:r>
          </a:p>
        </p:txBody>
      </p:sp>
    </p:spTree>
    <p:extLst>
      <p:ext uri="{BB962C8B-B14F-4D97-AF65-F5344CB8AC3E}">
        <p14:creationId xmlns:p14="http://schemas.microsoft.com/office/powerpoint/2010/main" val="400466210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4" name="文本框 43"/>
          <p:cNvSpPr txBox="1"/>
          <p:nvPr/>
        </p:nvSpPr>
        <p:spPr>
          <a:xfrm>
            <a:off x="3187585" y="1767684"/>
            <a:ext cx="2520000" cy="340519"/>
          </a:xfrm>
          <a:prstGeom prst="roundRect">
            <a:avLst/>
          </a:prstGeom>
          <a:solidFill>
            <a:srgbClr val="1B4367"/>
          </a:solidFill>
        </p:spPr>
        <p:txBody>
          <a:bodyPr wrap="square" rtlCol="0">
            <a:spAutoFit/>
          </a:bodyPr>
          <a:lstStyle/>
          <a:p>
            <a:r>
              <a:rPr lang="zh-CN" altLang="en-US" dirty="0">
                <a:solidFill>
                  <a:prstClr val="white"/>
                </a:solidFill>
                <a:latin typeface="微软雅黑"/>
                <a:ea typeface="微软雅黑"/>
                <a:cs typeface="+mn-ea"/>
                <a:sym typeface="+mn-lt"/>
              </a:rPr>
              <a:t>数据采集基础</a:t>
            </a:r>
          </a:p>
        </p:txBody>
      </p:sp>
      <p:grpSp>
        <p:nvGrpSpPr>
          <p:cNvPr id="45" name="组合 44"/>
          <p:cNvGrpSpPr/>
          <p:nvPr/>
        </p:nvGrpSpPr>
        <p:grpSpPr>
          <a:xfrm>
            <a:off x="2678310" y="1747861"/>
            <a:ext cx="478533" cy="393570"/>
            <a:chOff x="5640108" y="966369"/>
            <a:chExt cx="476097" cy="391567"/>
          </a:xfrm>
        </p:grpSpPr>
        <p:sp>
          <p:nvSpPr>
            <p:cNvPr id="46" name="椭圆 45"/>
            <p:cNvSpPr/>
            <p:nvPr/>
          </p:nvSpPr>
          <p:spPr>
            <a:xfrm>
              <a:off x="5673454" y="966369"/>
              <a:ext cx="391567" cy="391567"/>
            </a:xfrm>
            <a:prstGeom prst="ellipse">
              <a:avLst/>
            </a:prstGeom>
            <a:solidFill>
              <a:srgbClr val="1B4367"/>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47" name="文本框 17"/>
            <p:cNvSpPr txBox="1"/>
            <p:nvPr/>
          </p:nvSpPr>
          <p:spPr>
            <a:xfrm>
              <a:off x="5640108" y="975817"/>
              <a:ext cx="476097" cy="36745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微软雅黑"/>
                  <a:ea typeface="微软雅黑"/>
                  <a:cs typeface="+mn-ea"/>
                  <a:sym typeface="+mn-lt"/>
                </a:rPr>
                <a:t>01</a:t>
              </a:r>
            </a:p>
          </p:txBody>
        </p:sp>
      </p:grpSp>
      <p:sp>
        <p:nvSpPr>
          <p:cNvPr id="48" name="文本框 47"/>
          <p:cNvSpPr txBox="1"/>
          <p:nvPr/>
        </p:nvSpPr>
        <p:spPr>
          <a:xfrm>
            <a:off x="85192" y="2206536"/>
            <a:ext cx="2147299" cy="646331"/>
          </a:xfrm>
          <a:prstGeom prst="rect">
            <a:avLst/>
          </a:prstGeom>
          <a:noFill/>
        </p:spPr>
        <p:txBody>
          <a:bodyPr vert="horz" wrap="square" rtlCol="0">
            <a:spAutoFit/>
          </a:bodyPr>
          <a:lstStyle/>
          <a:p>
            <a:r>
              <a:rPr lang="zh-CN" altLang="en-US" sz="3600" b="1" spc="-225" dirty="0">
                <a:solidFill>
                  <a:srgbClr val="1B4367"/>
                </a:solidFill>
                <a:latin typeface="微软雅黑"/>
                <a:ea typeface="微软雅黑"/>
                <a:cs typeface="+mn-ea"/>
                <a:sym typeface="+mn-lt"/>
              </a:rPr>
              <a:t>目 录</a:t>
            </a:r>
          </a:p>
        </p:txBody>
      </p:sp>
      <p:sp>
        <p:nvSpPr>
          <p:cNvPr id="49" name="文本框 48"/>
          <p:cNvSpPr txBox="1"/>
          <p:nvPr/>
        </p:nvSpPr>
        <p:spPr>
          <a:xfrm>
            <a:off x="85192" y="2837733"/>
            <a:ext cx="2113155" cy="369332"/>
          </a:xfrm>
          <a:prstGeom prst="rect">
            <a:avLst/>
          </a:prstGeom>
          <a:noFill/>
        </p:spPr>
        <p:txBody>
          <a:bodyPr vert="horz" wrap="square" rtlCol="0">
            <a:spAutoFit/>
          </a:bodyPr>
          <a:lstStyle/>
          <a:p>
            <a:r>
              <a:rPr lang="en-US" altLang="zh-CN" sz="1800" b="1" dirty="0">
                <a:solidFill>
                  <a:srgbClr val="1B4367"/>
                </a:solidFill>
                <a:latin typeface="微软雅黑"/>
                <a:ea typeface="微软雅黑"/>
                <a:cs typeface="+mn-ea"/>
                <a:sym typeface="+mn-lt"/>
              </a:rPr>
              <a:t>CONTENTS</a:t>
            </a:r>
          </a:p>
        </p:txBody>
      </p:sp>
      <p:sp>
        <p:nvSpPr>
          <p:cNvPr id="50" name="文本框 10"/>
          <p:cNvSpPr txBox="1"/>
          <p:nvPr/>
        </p:nvSpPr>
        <p:spPr>
          <a:xfrm>
            <a:off x="3187585" y="2726362"/>
            <a:ext cx="2520000" cy="340519"/>
          </a:xfrm>
          <a:prstGeom prst="roundRect">
            <a:avLst/>
          </a:prstGeom>
          <a:solidFill>
            <a:srgbClr val="1B4367"/>
          </a:solidFill>
        </p:spPr>
        <p:txBody>
          <a:bodyPr wrap="square" rtlCol="0">
            <a:spAutoFit/>
          </a:bodyPr>
          <a:lstStyle/>
          <a:p>
            <a:r>
              <a:rPr lang="zh-CN" altLang="en-US" dirty="0">
                <a:solidFill>
                  <a:prstClr val="white"/>
                </a:solidFill>
                <a:latin typeface="微软雅黑"/>
                <a:ea typeface="微软雅黑"/>
                <a:cs typeface="+mn-ea"/>
                <a:sym typeface="+mn-lt"/>
              </a:rPr>
              <a:t>大数据采集架构</a:t>
            </a:r>
          </a:p>
        </p:txBody>
      </p:sp>
      <p:grpSp>
        <p:nvGrpSpPr>
          <p:cNvPr id="51" name="组合 50"/>
          <p:cNvGrpSpPr/>
          <p:nvPr/>
        </p:nvGrpSpPr>
        <p:grpSpPr>
          <a:xfrm>
            <a:off x="2678314" y="2688051"/>
            <a:ext cx="478533" cy="393570"/>
            <a:chOff x="5640108" y="966369"/>
            <a:chExt cx="476097" cy="391567"/>
          </a:xfrm>
        </p:grpSpPr>
        <p:sp>
          <p:nvSpPr>
            <p:cNvPr id="52" name="椭圆 51"/>
            <p:cNvSpPr/>
            <p:nvPr/>
          </p:nvSpPr>
          <p:spPr>
            <a:xfrm>
              <a:off x="5673454" y="966369"/>
              <a:ext cx="391567" cy="391567"/>
            </a:xfrm>
            <a:prstGeom prst="ellipse">
              <a:avLst/>
            </a:prstGeom>
            <a:solidFill>
              <a:srgbClr val="1B4367"/>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53" name="文本框 17"/>
            <p:cNvSpPr txBox="1"/>
            <p:nvPr/>
          </p:nvSpPr>
          <p:spPr>
            <a:xfrm>
              <a:off x="5640108" y="975817"/>
              <a:ext cx="476097" cy="36745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nvGrpSpPr>
          <p:cNvPr id="54" name="组合 53"/>
          <p:cNvGrpSpPr/>
          <p:nvPr/>
        </p:nvGrpSpPr>
        <p:grpSpPr>
          <a:xfrm>
            <a:off x="2711827" y="3812213"/>
            <a:ext cx="478533" cy="393570"/>
            <a:chOff x="5640108" y="966369"/>
            <a:chExt cx="476097" cy="391567"/>
          </a:xfrm>
        </p:grpSpPr>
        <p:sp>
          <p:nvSpPr>
            <p:cNvPr id="55" name="椭圆 54"/>
            <p:cNvSpPr/>
            <p:nvPr/>
          </p:nvSpPr>
          <p:spPr>
            <a:xfrm>
              <a:off x="5673454" y="966369"/>
              <a:ext cx="391567" cy="391567"/>
            </a:xfrm>
            <a:prstGeom prst="ellipse">
              <a:avLst/>
            </a:prstGeom>
            <a:solidFill>
              <a:srgbClr val="1B4367"/>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56" name="文本框 17"/>
            <p:cNvSpPr txBox="1"/>
            <p:nvPr/>
          </p:nvSpPr>
          <p:spPr>
            <a:xfrm>
              <a:off x="5640108" y="975817"/>
              <a:ext cx="476097" cy="36745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微软雅黑"/>
                  <a:ea typeface="微软雅黑"/>
                  <a:cs typeface="+mn-ea"/>
                  <a:sym typeface="+mn-lt"/>
                </a:rPr>
                <a:t>03</a:t>
              </a:r>
            </a:p>
          </p:txBody>
        </p:sp>
      </p:grpSp>
      <p:sp>
        <p:nvSpPr>
          <p:cNvPr id="61" name="燕尾形 60"/>
          <p:cNvSpPr/>
          <p:nvPr/>
        </p:nvSpPr>
        <p:spPr>
          <a:xfrm>
            <a:off x="1219200" y="2325927"/>
            <a:ext cx="245410" cy="355577"/>
          </a:xfrm>
          <a:prstGeom prst="chevron">
            <a:avLst/>
          </a:prstGeom>
          <a:solidFill>
            <a:srgbClr val="1B436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prstClr val="white"/>
              </a:solidFill>
              <a:effectLst/>
              <a:uLnTx/>
              <a:uFillTx/>
              <a:latin typeface="微软雅黑"/>
              <a:ea typeface="微软雅黑"/>
            </a:endParaRPr>
          </a:p>
        </p:txBody>
      </p:sp>
      <p:sp>
        <p:nvSpPr>
          <p:cNvPr id="62" name="文本框 10"/>
          <p:cNvSpPr txBox="1"/>
          <p:nvPr/>
        </p:nvSpPr>
        <p:spPr>
          <a:xfrm>
            <a:off x="3221927" y="3846226"/>
            <a:ext cx="2520000" cy="340519"/>
          </a:xfrm>
          <a:prstGeom prst="roundRect">
            <a:avLst/>
          </a:prstGeom>
          <a:solidFill>
            <a:srgbClr val="1B4367"/>
          </a:solidFill>
        </p:spPr>
        <p:txBody>
          <a:bodyPr wrap="square" rtlCol="0">
            <a:spAutoFit/>
          </a:bodyPr>
          <a:lstStyle/>
          <a:p>
            <a:r>
              <a:rPr lang="zh-CN" altLang="en-US" dirty="0">
                <a:solidFill>
                  <a:prstClr val="white"/>
                </a:solidFill>
                <a:latin typeface="微软雅黑"/>
                <a:ea typeface="微软雅黑"/>
                <a:cs typeface="+mn-ea"/>
                <a:sym typeface="+mn-lt"/>
              </a:rPr>
              <a:t>互联网数据抓取与处理技术</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1" y="275357"/>
            <a:ext cx="1864331" cy="330862"/>
          </a:xfrm>
          <a:prstGeom prst="rect">
            <a:avLst/>
          </a:prstGeom>
          <a:noFill/>
        </p:spPr>
        <p:txBody>
          <a:bodyPr wrap="square" lIns="68580" tIns="34291" rIns="68580" bIns="34291" rtlCol="0">
            <a:spAutoFit/>
          </a:bodyPr>
          <a:lstStyle/>
          <a:p>
            <a:r>
              <a:rPr lang="en-US" altLang="zh-CN" sz="1700" b="1" dirty="0">
                <a:solidFill>
                  <a:srgbClr val="1B4367"/>
                </a:solidFill>
                <a:latin typeface="微软雅黑"/>
                <a:ea typeface="微软雅黑"/>
                <a:cs typeface="+mn-ea"/>
                <a:sym typeface="+mn-lt"/>
              </a:rPr>
              <a:t>APP</a:t>
            </a:r>
            <a:r>
              <a:rPr lang="zh-CN" altLang="en-US" sz="1700" b="1" dirty="0">
                <a:solidFill>
                  <a:srgbClr val="1B4367"/>
                </a:solidFill>
                <a:latin typeface="微软雅黑"/>
                <a:ea typeface="微软雅黑"/>
                <a:cs typeface="+mn-ea"/>
                <a:sym typeface="+mn-lt"/>
              </a:rPr>
              <a:t>端数据收集</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grpSp>
        <p:nvGrpSpPr>
          <p:cNvPr id="42" name="组合 41"/>
          <p:cNvGrpSpPr/>
          <p:nvPr/>
        </p:nvGrpSpPr>
        <p:grpSpPr>
          <a:xfrm>
            <a:off x="389719" y="818133"/>
            <a:ext cx="2218115" cy="368593"/>
            <a:chOff x="1177246" y="918048"/>
            <a:chExt cx="2218115" cy="368593"/>
          </a:xfrm>
        </p:grpSpPr>
        <p:sp>
          <p:nvSpPr>
            <p:cNvPr id="43" name="TextBox 1210"/>
            <p:cNvSpPr/>
            <p:nvPr/>
          </p:nvSpPr>
          <p:spPr>
            <a:xfrm>
              <a:off x="1615387" y="932020"/>
              <a:ext cx="1779974"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数据采集基本流程</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44" name="组合 43"/>
            <p:cNvGrpSpPr/>
            <p:nvPr/>
          </p:nvGrpSpPr>
          <p:grpSpPr>
            <a:xfrm>
              <a:off x="1177246" y="918048"/>
              <a:ext cx="448164" cy="368593"/>
              <a:chOff x="5630584" y="966369"/>
              <a:chExt cx="476097" cy="391567"/>
            </a:xfrm>
            <a:solidFill>
              <a:srgbClr val="1B4367"/>
            </a:solidFill>
          </p:grpSpPr>
          <p:sp>
            <p:nvSpPr>
              <p:cNvPr id="45" name="椭圆 44"/>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46"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01</a:t>
                </a:r>
              </a:p>
            </p:txBody>
          </p:sp>
        </p:grpSp>
      </p:grpSp>
      <p:pic>
        <p:nvPicPr>
          <p:cNvPr id="3584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342" y="1448302"/>
            <a:ext cx="3821315" cy="6761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615337" y="2225121"/>
            <a:ext cx="162732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sz="1000" b="0" i="0" u="none" strike="noStrike" cap="none" normalizeH="0" baseline="0" dirty="0">
                <a:ln>
                  <a:noFill/>
                </a:ln>
                <a:solidFill>
                  <a:srgbClr val="2F2F2F"/>
                </a:solidFill>
                <a:effectLst/>
                <a:latin typeface="Arial" panose="020B0604020202020204" pitchFamily="34" charset="0"/>
                <a:ea typeface="宋体" panose="02010600030101010101" pitchFamily="2" charset="-122"/>
                <a:cs typeface="Arial" panose="020B0604020202020204" pitchFamily="34" charset="0"/>
              </a:rPr>
              <a:t>图  数据采集基本流程</a:t>
            </a: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34" name="矩形 33"/>
          <p:cNvSpPr/>
          <p:nvPr/>
        </p:nvSpPr>
        <p:spPr>
          <a:xfrm>
            <a:off x="430074" y="2818216"/>
            <a:ext cx="6052930" cy="1977464"/>
          </a:xfrm>
          <a:prstGeom prst="rect">
            <a:avLst/>
          </a:prstGeom>
        </p:spPr>
        <p:txBody>
          <a:bodyPr wrap="square">
            <a:spAutoFit/>
          </a:bodyPr>
          <a:lstStyle/>
          <a:p>
            <a:pPr lvl="0">
              <a:lnSpc>
                <a:spcPct val="125000"/>
              </a:lnSpc>
            </a:pPr>
            <a:r>
              <a:rPr lang="en-US" altLang="zh-CN" b="1" dirty="0">
                <a:solidFill>
                  <a:srgbClr val="FF0000"/>
                </a:solidFill>
              </a:rPr>
              <a:t>2. </a:t>
            </a:r>
            <a:r>
              <a:rPr lang="zh-CN" altLang="zh-CN" b="1" dirty="0">
                <a:solidFill>
                  <a:srgbClr val="FF0000"/>
                </a:solidFill>
              </a:rPr>
              <a:t>数据缓存</a:t>
            </a:r>
            <a:r>
              <a:rPr lang="zh-CN" altLang="zh-CN" dirty="0"/>
              <a:t>：根据数据抓取时</a:t>
            </a:r>
            <a:r>
              <a:rPr lang="en-US" altLang="zh-CN" dirty="0"/>
              <a:t>App</a:t>
            </a:r>
            <a:r>
              <a:rPr lang="zh-CN" altLang="zh-CN" dirty="0"/>
              <a:t>运行环境</a:t>
            </a:r>
            <a:r>
              <a:rPr lang="zh-CN" altLang="en-US" dirty="0"/>
              <a:t>，</a:t>
            </a:r>
            <a:r>
              <a:rPr lang="zh-CN" altLang="zh-CN" dirty="0"/>
              <a:t>进行不同策略的本地缓存。</a:t>
            </a:r>
            <a:endParaRPr lang="en-US" altLang="zh-CN" dirty="0"/>
          </a:p>
          <a:p>
            <a:pPr marL="628650" lvl="1" indent="-285750">
              <a:lnSpc>
                <a:spcPct val="125000"/>
              </a:lnSpc>
              <a:buFont typeface="Wingdings" panose="05000000000000000000" pitchFamily="2" charset="2"/>
              <a:buChar char="Ø"/>
            </a:pPr>
            <a:r>
              <a:rPr lang="zh-CN" altLang="zh-CN" b="1" dirty="0"/>
              <a:t>缓存方式</a:t>
            </a:r>
            <a:r>
              <a:rPr lang="zh-CN" altLang="en-US" dirty="0"/>
              <a:t>：</a:t>
            </a:r>
            <a:r>
              <a:rPr lang="zh-CN" altLang="zh-CN" dirty="0"/>
              <a:t>文件缓存、数据库缓存、内存缓存等；</a:t>
            </a:r>
            <a:endParaRPr lang="en-US" altLang="zh-CN" dirty="0"/>
          </a:p>
          <a:p>
            <a:pPr marL="628650" lvl="1" indent="-285750">
              <a:lnSpc>
                <a:spcPct val="125000"/>
              </a:lnSpc>
              <a:buFont typeface="Wingdings" panose="05000000000000000000" pitchFamily="2" charset="2"/>
              <a:buChar char="Ø"/>
            </a:pPr>
            <a:r>
              <a:rPr lang="zh-CN" altLang="zh-CN" b="1" dirty="0"/>
              <a:t>缓存时间</a:t>
            </a:r>
            <a:r>
              <a:rPr lang="zh-CN" altLang="en-US" dirty="0"/>
              <a:t>：</a:t>
            </a:r>
            <a:r>
              <a:rPr lang="zh-CN" altLang="zh-CN" dirty="0"/>
              <a:t>立马上报、每天上报、每小时上报等；</a:t>
            </a:r>
            <a:endParaRPr lang="en-US" altLang="zh-CN" dirty="0"/>
          </a:p>
          <a:p>
            <a:pPr marL="628650" lvl="1" indent="-285750">
              <a:lnSpc>
                <a:spcPct val="125000"/>
              </a:lnSpc>
              <a:buFont typeface="Wingdings" panose="05000000000000000000" pitchFamily="2" charset="2"/>
              <a:buChar char="Ø"/>
            </a:pPr>
            <a:r>
              <a:rPr lang="zh-CN" altLang="zh-CN" b="1" dirty="0"/>
              <a:t>触发上报时机</a:t>
            </a:r>
            <a:r>
              <a:rPr lang="zh-CN" altLang="en-US" dirty="0"/>
              <a:t>：</a:t>
            </a:r>
            <a:r>
              <a:rPr lang="zh-CN" altLang="zh-CN" dirty="0"/>
              <a:t>例如</a:t>
            </a:r>
            <a:r>
              <a:rPr lang="zh-CN" altLang="en-US" dirty="0"/>
              <a:t>，</a:t>
            </a:r>
            <a:r>
              <a:rPr lang="zh-CN" altLang="zh-CN" dirty="0"/>
              <a:t>将用户浏览页面的情况存储于本地数据库</a:t>
            </a:r>
            <a:r>
              <a:rPr lang="zh-CN" altLang="en-US" dirty="0"/>
              <a:t>，</a:t>
            </a:r>
            <a:r>
              <a:rPr lang="zh-CN" altLang="zh-CN" dirty="0"/>
              <a:t>等用户处于</a:t>
            </a:r>
            <a:r>
              <a:rPr lang="en-US" altLang="zh-CN" dirty="0"/>
              <a:t>WIFI</a:t>
            </a:r>
            <a:r>
              <a:rPr lang="zh-CN" altLang="zh-CN" dirty="0"/>
              <a:t>环境时候把数据上传到服务器。</a:t>
            </a:r>
            <a:endParaRPr lang="en-US" altLang="zh-CN" dirty="0"/>
          </a:p>
          <a:p>
            <a:pPr marL="628650" lvl="1" indent="-285750">
              <a:lnSpc>
                <a:spcPct val="125000"/>
              </a:lnSpc>
              <a:buFont typeface="Wingdings" panose="05000000000000000000" pitchFamily="2" charset="2"/>
              <a:buChar char="Ø"/>
            </a:pPr>
            <a:endParaRPr lang="en-US" altLang="zh-CN" dirty="0"/>
          </a:p>
          <a:p>
            <a:pPr>
              <a:lnSpc>
                <a:spcPct val="125000"/>
              </a:lnSpc>
            </a:pPr>
            <a:r>
              <a:rPr lang="en-US" altLang="zh-CN" b="1" dirty="0">
                <a:solidFill>
                  <a:srgbClr val="FF0000"/>
                </a:solidFill>
              </a:rPr>
              <a:t>3. </a:t>
            </a:r>
            <a:r>
              <a:rPr lang="zh-CN" altLang="en-US" b="1" dirty="0">
                <a:solidFill>
                  <a:srgbClr val="FF0000"/>
                </a:solidFill>
              </a:rPr>
              <a:t>数据上报</a:t>
            </a:r>
            <a:r>
              <a:rPr lang="zh-CN" altLang="en-US" dirty="0"/>
              <a:t>：</a:t>
            </a:r>
            <a:r>
              <a:rPr lang="zh-CN" altLang="zh-CN" dirty="0"/>
              <a:t>把抓取到的数据和缓存数据上传到后台服务器。</a:t>
            </a:r>
            <a:endParaRPr lang="en-US" altLang="zh-CN" dirty="0"/>
          </a:p>
        </p:txBody>
      </p:sp>
    </p:spTree>
    <p:extLst>
      <p:ext uri="{BB962C8B-B14F-4D97-AF65-F5344CB8AC3E}">
        <p14:creationId xmlns:p14="http://schemas.microsoft.com/office/powerpoint/2010/main" val="275312402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1" y="275357"/>
            <a:ext cx="1864331" cy="330862"/>
          </a:xfrm>
          <a:prstGeom prst="rect">
            <a:avLst/>
          </a:prstGeom>
          <a:noFill/>
        </p:spPr>
        <p:txBody>
          <a:bodyPr wrap="square" lIns="68580" tIns="34291" rIns="68580" bIns="34291" rtlCol="0">
            <a:spAutoFit/>
          </a:bodyPr>
          <a:lstStyle/>
          <a:p>
            <a:r>
              <a:rPr lang="en-US" altLang="zh-CN" sz="1700" b="1" dirty="0">
                <a:solidFill>
                  <a:srgbClr val="1B4367"/>
                </a:solidFill>
                <a:latin typeface="微软雅黑"/>
                <a:ea typeface="微软雅黑"/>
                <a:cs typeface="+mn-ea"/>
                <a:sym typeface="+mn-lt"/>
              </a:rPr>
              <a:t>APP</a:t>
            </a:r>
            <a:r>
              <a:rPr lang="zh-CN" altLang="en-US" sz="1700" b="1" dirty="0">
                <a:solidFill>
                  <a:srgbClr val="1B4367"/>
                </a:solidFill>
                <a:latin typeface="微软雅黑"/>
                <a:ea typeface="微软雅黑"/>
                <a:cs typeface="+mn-ea"/>
                <a:sym typeface="+mn-lt"/>
              </a:rPr>
              <a:t>端数据收集</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grpSp>
        <p:nvGrpSpPr>
          <p:cNvPr id="42" name="组合 41"/>
          <p:cNvGrpSpPr/>
          <p:nvPr/>
        </p:nvGrpSpPr>
        <p:grpSpPr>
          <a:xfrm>
            <a:off x="389719" y="818133"/>
            <a:ext cx="3261671" cy="368593"/>
            <a:chOff x="1177246" y="918048"/>
            <a:chExt cx="3261671" cy="368593"/>
          </a:xfrm>
        </p:grpSpPr>
        <p:sp>
          <p:nvSpPr>
            <p:cNvPr id="43" name="TextBox 1210"/>
            <p:cNvSpPr/>
            <p:nvPr/>
          </p:nvSpPr>
          <p:spPr>
            <a:xfrm>
              <a:off x="1615387" y="932020"/>
              <a:ext cx="2823530"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软件开发工具包（</a:t>
              </a:r>
              <a:r>
                <a:rPr lang="en-US" altLang="zh-CN" sz="1600" b="1" kern="0" dirty="0">
                  <a:solidFill>
                    <a:srgbClr val="1B4367"/>
                  </a:solidFill>
                  <a:latin typeface="微软雅黑"/>
                  <a:ea typeface="微软雅黑"/>
                  <a:cs typeface="+mn-ea"/>
                  <a:sym typeface="+mn-lt"/>
                </a:rPr>
                <a:t>SDK</a:t>
              </a:r>
              <a:r>
                <a:rPr lang="zh-CN" altLang="en-US" sz="1600" b="1" kern="0" dirty="0">
                  <a:solidFill>
                    <a:srgbClr val="1B4367"/>
                  </a:solidFill>
                  <a:latin typeface="微软雅黑"/>
                  <a:ea typeface="微软雅黑"/>
                  <a:cs typeface="+mn-ea"/>
                  <a:sym typeface="+mn-lt"/>
                </a:rPr>
                <a:t>）要求</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44" name="组合 43"/>
            <p:cNvGrpSpPr/>
            <p:nvPr/>
          </p:nvGrpSpPr>
          <p:grpSpPr>
            <a:xfrm>
              <a:off x="1177246" y="918048"/>
              <a:ext cx="448164" cy="368593"/>
              <a:chOff x="5630584" y="966369"/>
              <a:chExt cx="476097" cy="391567"/>
            </a:xfrm>
            <a:solidFill>
              <a:srgbClr val="1B4367"/>
            </a:solidFill>
          </p:grpSpPr>
          <p:sp>
            <p:nvSpPr>
              <p:cNvPr id="45" name="椭圆 44"/>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46"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sp>
        <p:nvSpPr>
          <p:cNvPr id="34" name="矩形 33"/>
          <p:cNvSpPr/>
          <p:nvPr/>
        </p:nvSpPr>
        <p:spPr>
          <a:xfrm>
            <a:off x="404813" y="1222515"/>
            <a:ext cx="6052930" cy="2169825"/>
          </a:xfrm>
          <a:prstGeom prst="rect">
            <a:avLst/>
          </a:prstGeom>
        </p:spPr>
        <p:txBody>
          <a:bodyPr wrap="square">
            <a:spAutoFit/>
          </a:bodyPr>
          <a:lstStyle/>
          <a:p>
            <a:pPr>
              <a:lnSpc>
                <a:spcPct val="125000"/>
              </a:lnSpc>
              <a:spcBef>
                <a:spcPts val="600"/>
              </a:spcBef>
              <a:spcAft>
                <a:spcPts val="600"/>
              </a:spcAft>
            </a:pPr>
            <a:r>
              <a:rPr lang="zh-CN" altLang="zh-CN" dirty="0"/>
              <a:t>为了方便使用</a:t>
            </a:r>
            <a:r>
              <a:rPr lang="zh-CN" altLang="en-US" dirty="0"/>
              <a:t>，</a:t>
            </a:r>
            <a:r>
              <a:rPr lang="zh-CN" altLang="zh-CN" dirty="0"/>
              <a:t>我们一般会把</a:t>
            </a:r>
            <a:r>
              <a:rPr lang="en-US" altLang="zh-CN" b="1" dirty="0"/>
              <a:t>APP</a:t>
            </a:r>
            <a:r>
              <a:rPr lang="zh-CN" altLang="en-US" b="1" dirty="0"/>
              <a:t>端</a:t>
            </a:r>
            <a:r>
              <a:rPr lang="zh-CN" altLang="zh-CN" b="1" dirty="0"/>
              <a:t>数据采集</a:t>
            </a:r>
            <a:r>
              <a:rPr lang="zh-CN" altLang="zh-CN" dirty="0"/>
              <a:t>部分做成</a:t>
            </a:r>
            <a:r>
              <a:rPr lang="en-US" altLang="zh-CN" dirty="0"/>
              <a:t>APP</a:t>
            </a:r>
            <a:r>
              <a:rPr lang="zh-CN" altLang="zh-CN" dirty="0"/>
              <a:t>软件开发工具包（</a:t>
            </a:r>
            <a:r>
              <a:rPr lang="en-US" altLang="zh-CN" dirty="0"/>
              <a:t>Software Development Kit</a:t>
            </a:r>
            <a:r>
              <a:rPr lang="zh-CN" altLang="en-US" dirty="0"/>
              <a:t>，</a:t>
            </a:r>
            <a:r>
              <a:rPr lang="en-US" altLang="zh-CN" dirty="0"/>
              <a:t>SDK</a:t>
            </a:r>
            <a:r>
              <a:rPr lang="zh-CN" altLang="zh-CN" dirty="0"/>
              <a:t>）</a:t>
            </a:r>
            <a:r>
              <a:rPr lang="zh-CN" altLang="en-US" dirty="0"/>
              <a:t>中</a:t>
            </a:r>
            <a:r>
              <a:rPr lang="zh-CN" altLang="zh-CN" dirty="0"/>
              <a:t>一个</a:t>
            </a:r>
            <a:r>
              <a:rPr lang="zh-CN" altLang="zh-CN" b="1" dirty="0"/>
              <a:t>单独的模块</a:t>
            </a:r>
            <a:r>
              <a:rPr lang="zh-CN" altLang="en-US" dirty="0"/>
              <a:t>，</a:t>
            </a:r>
            <a:r>
              <a:rPr lang="zh-CN" altLang="zh-CN" dirty="0"/>
              <a:t>以</a:t>
            </a:r>
            <a:r>
              <a:rPr lang="en-US" altLang="zh-CN" b="1" dirty="0"/>
              <a:t>Lib</a:t>
            </a:r>
            <a:r>
              <a:rPr lang="zh-CN" altLang="zh-CN" dirty="0"/>
              <a:t>的形式提供给主应用使用。一个好的</a:t>
            </a:r>
            <a:r>
              <a:rPr lang="en-US" altLang="zh-CN" dirty="0"/>
              <a:t>SDK</a:t>
            </a:r>
            <a:r>
              <a:rPr lang="zh-CN" altLang="zh-CN" dirty="0"/>
              <a:t>要满足如下条件：</a:t>
            </a:r>
          </a:p>
          <a:p>
            <a:pPr marL="628650" lvl="1" indent="-285750">
              <a:lnSpc>
                <a:spcPct val="125000"/>
              </a:lnSpc>
              <a:spcBef>
                <a:spcPts val="600"/>
              </a:spcBef>
              <a:spcAft>
                <a:spcPts val="600"/>
              </a:spcAft>
              <a:buFont typeface="Wingdings" panose="05000000000000000000" pitchFamily="2" charset="2"/>
              <a:buChar char="ü"/>
            </a:pPr>
            <a:r>
              <a:rPr lang="zh-CN" altLang="zh-CN" b="1" dirty="0">
                <a:solidFill>
                  <a:srgbClr val="FF0000"/>
                </a:solidFill>
              </a:rPr>
              <a:t>简洁易用</a:t>
            </a:r>
            <a:endParaRPr lang="en-US" altLang="zh-CN" dirty="0">
              <a:solidFill>
                <a:srgbClr val="FF0000"/>
              </a:solidFill>
            </a:endParaRPr>
          </a:p>
          <a:p>
            <a:pPr marL="628650" lvl="1" indent="-285750">
              <a:lnSpc>
                <a:spcPct val="125000"/>
              </a:lnSpc>
              <a:spcBef>
                <a:spcPts val="600"/>
              </a:spcBef>
              <a:spcAft>
                <a:spcPts val="600"/>
              </a:spcAft>
              <a:buFont typeface="Wingdings" panose="05000000000000000000" pitchFamily="2" charset="2"/>
              <a:buChar char="ü"/>
            </a:pPr>
            <a:r>
              <a:rPr lang="zh-CN" altLang="zh-CN" b="1" dirty="0">
                <a:solidFill>
                  <a:srgbClr val="FF0000"/>
                </a:solidFill>
              </a:rPr>
              <a:t>稳定</a:t>
            </a:r>
            <a:endParaRPr lang="en-US" altLang="zh-CN" dirty="0">
              <a:solidFill>
                <a:srgbClr val="FF0000"/>
              </a:solidFill>
            </a:endParaRPr>
          </a:p>
          <a:p>
            <a:pPr marL="628650" lvl="1" indent="-285750">
              <a:lnSpc>
                <a:spcPct val="125000"/>
              </a:lnSpc>
              <a:spcBef>
                <a:spcPts val="600"/>
              </a:spcBef>
              <a:spcAft>
                <a:spcPts val="600"/>
              </a:spcAft>
              <a:buFont typeface="Wingdings" panose="05000000000000000000" pitchFamily="2" charset="2"/>
              <a:buChar char="ü"/>
            </a:pPr>
            <a:r>
              <a:rPr lang="zh-CN" altLang="zh-CN" b="1" dirty="0">
                <a:solidFill>
                  <a:srgbClr val="FF0000"/>
                </a:solidFill>
              </a:rPr>
              <a:t>高效</a:t>
            </a:r>
            <a:endParaRPr lang="en-US" altLang="zh-CN" dirty="0">
              <a:solidFill>
                <a:srgbClr val="FF0000"/>
              </a:solidFill>
            </a:endParaRPr>
          </a:p>
        </p:txBody>
      </p:sp>
    </p:spTree>
    <p:extLst>
      <p:ext uri="{BB962C8B-B14F-4D97-AF65-F5344CB8AC3E}">
        <p14:creationId xmlns:p14="http://schemas.microsoft.com/office/powerpoint/2010/main" val="427775262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1" y="275357"/>
            <a:ext cx="1864331" cy="330862"/>
          </a:xfrm>
          <a:prstGeom prst="rect">
            <a:avLst/>
          </a:prstGeom>
          <a:noFill/>
        </p:spPr>
        <p:txBody>
          <a:bodyPr wrap="square" lIns="68580" tIns="34291" rIns="68580" bIns="34291" rtlCol="0">
            <a:spAutoFit/>
          </a:bodyPr>
          <a:lstStyle/>
          <a:p>
            <a:r>
              <a:rPr lang="en-US" altLang="zh-CN" sz="1700" b="1" dirty="0">
                <a:solidFill>
                  <a:srgbClr val="1B4367"/>
                </a:solidFill>
                <a:latin typeface="微软雅黑"/>
                <a:ea typeface="微软雅黑"/>
                <a:cs typeface="+mn-ea"/>
                <a:sym typeface="+mn-lt"/>
              </a:rPr>
              <a:t>APP</a:t>
            </a:r>
            <a:r>
              <a:rPr lang="zh-CN" altLang="en-US" sz="1700" b="1" dirty="0">
                <a:solidFill>
                  <a:srgbClr val="1B4367"/>
                </a:solidFill>
                <a:latin typeface="微软雅黑"/>
                <a:ea typeface="微软雅黑"/>
                <a:cs typeface="+mn-ea"/>
                <a:sym typeface="+mn-lt"/>
              </a:rPr>
              <a:t>端数据收集</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grpSp>
        <p:nvGrpSpPr>
          <p:cNvPr id="42" name="组合 41"/>
          <p:cNvGrpSpPr/>
          <p:nvPr/>
        </p:nvGrpSpPr>
        <p:grpSpPr>
          <a:xfrm>
            <a:off x="389719" y="818133"/>
            <a:ext cx="1602562" cy="368593"/>
            <a:chOff x="1177246" y="918048"/>
            <a:chExt cx="1602562" cy="368593"/>
          </a:xfrm>
        </p:grpSpPr>
        <p:sp>
          <p:nvSpPr>
            <p:cNvPr id="43" name="TextBox 1210"/>
            <p:cNvSpPr/>
            <p:nvPr/>
          </p:nvSpPr>
          <p:spPr>
            <a:xfrm>
              <a:off x="1615387" y="932020"/>
              <a:ext cx="1164421"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优点与缺点</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44" name="组合 43"/>
            <p:cNvGrpSpPr/>
            <p:nvPr/>
          </p:nvGrpSpPr>
          <p:grpSpPr>
            <a:xfrm>
              <a:off x="1177246" y="918048"/>
              <a:ext cx="448164" cy="368593"/>
              <a:chOff x="5630584" y="966369"/>
              <a:chExt cx="476097" cy="391567"/>
            </a:xfrm>
            <a:solidFill>
              <a:srgbClr val="1B4367"/>
            </a:solidFill>
          </p:grpSpPr>
          <p:sp>
            <p:nvSpPr>
              <p:cNvPr id="45" name="椭圆 44"/>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46"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03</a:t>
                </a:r>
              </a:p>
            </p:txBody>
          </p:sp>
        </p:grpSp>
      </p:grpSp>
      <p:sp>
        <p:nvSpPr>
          <p:cNvPr id="34" name="矩形 33"/>
          <p:cNvSpPr/>
          <p:nvPr/>
        </p:nvSpPr>
        <p:spPr>
          <a:xfrm>
            <a:off x="404813" y="1222515"/>
            <a:ext cx="6052930" cy="2477601"/>
          </a:xfrm>
          <a:prstGeom prst="rect">
            <a:avLst/>
          </a:prstGeom>
        </p:spPr>
        <p:txBody>
          <a:bodyPr wrap="square">
            <a:spAutoFit/>
          </a:bodyPr>
          <a:lstStyle/>
          <a:p>
            <a:pPr>
              <a:lnSpc>
                <a:spcPct val="125000"/>
              </a:lnSpc>
              <a:spcBef>
                <a:spcPts val="600"/>
              </a:spcBef>
              <a:spcAft>
                <a:spcPts val="600"/>
              </a:spcAft>
            </a:pPr>
            <a:r>
              <a:rPr lang="zh-CN" altLang="en-US" b="1" dirty="0"/>
              <a:t>优点：</a:t>
            </a:r>
            <a:endParaRPr lang="en-US" altLang="zh-CN" b="1" dirty="0"/>
          </a:p>
          <a:p>
            <a:pPr marL="685800" lvl="1" indent="-342900">
              <a:lnSpc>
                <a:spcPct val="125000"/>
              </a:lnSpc>
              <a:buFont typeface="+mj-lt"/>
              <a:buAutoNum type="arabicPeriod"/>
            </a:pPr>
            <a:r>
              <a:rPr lang="zh-CN" altLang="en-US" dirty="0"/>
              <a:t>具有明确的目的性，可自定义收集的数据类型，内容等。</a:t>
            </a:r>
            <a:endParaRPr lang="en-US" altLang="zh-CN" dirty="0"/>
          </a:p>
          <a:p>
            <a:pPr marL="685800" lvl="1" indent="-342900">
              <a:lnSpc>
                <a:spcPct val="125000"/>
              </a:lnSpc>
              <a:buFont typeface="+mj-lt"/>
              <a:buAutoNum type="arabicPeriod"/>
            </a:pPr>
            <a:r>
              <a:rPr lang="zh-CN" altLang="en-US" dirty="0"/>
              <a:t>较少的“脏数据”。</a:t>
            </a:r>
            <a:endParaRPr lang="en-US" altLang="zh-CN" dirty="0"/>
          </a:p>
          <a:p>
            <a:pPr marL="685800" lvl="1" indent="-342900">
              <a:lnSpc>
                <a:spcPct val="125000"/>
              </a:lnSpc>
              <a:buFont typeface="+mj-lt"/>
              <a:buAutoNum type="arabicPeriod"/>
            </a:pPr>
            <a:r>
              <a:rPr lang="zh-CN" altLang="en-US" dirty="0"/>
              <a:t>可“随时随地”进行数据采集。</a:t>
            </a:r>
            <a:endParaRPr lang="en-US" altLang="zh-CN" b="1" dirty="0"/>
          </a:p>
          <a:p>
            <a:pPr>
              <a:lnSpc>
                <a:spcPct val="125000"/>
              </a:lnSpc>
              <a:spcBef>
                <a:spcPts val="600"/>
              </a:spcBef>
              <a:spcAft>
                <a:spcPts val="600"/>
              </a:spcAft>
            </a:pPr>
            <a:r>
              <a:rPr lang="zh-CN" altLang="en-US" b="1" dirty="0"/>
              <a:t>缺点：</a:t>
            </a:r>
            <a:endParaRPr lang="en-US" altLang="zh-CN" b="1" dirty="0"/>
          </a:p>
          <a:p>
            <a:pPr marL="685800" lvl="1" indent="-342900">
              <a:lnSpc>
                <a:spcPct val="125000"/>
              </a:lnSpc>
              <a:buFont typeface="+mj-lt"/>
              <a:buAutoNum type="arabicPeriod"/>
            </a:pPr>
            <a:r>
              <a:rPr lang="zh-CN" altLang="en-US" dirty="0"/>
              <a:t>属于</a:t>
            </a:r>
            <a:r>
              <a:rPr lang="en-US" altLang="zh-CN" dirty="0"/>
              <a:t>APP</a:t>
            </a:r>
            <a:r>
              <a:rPr lang="zh-CN" altLang="en-US" dirty="0"/>
              <a:t>内部采集，部分采集方式属于闭源采集。</a:t>
            </a:r>
            <a:endParaRPr lang="en-US" altLang="zh-CN" dirty="0"/>
          </a:p>
          <a:p>
            <a:pPr marL="685800" lvl="1" indent="-342900">
              <a:lnSpc>
                <a:spcPct val="125000"/>
              </a:lnSpc>
              <a:buFont typeface="+mj-lt"/>
              <a:buAutoNum type="arabicPeriod"/>
            </a:pPr>
            <a:r>
              <a:rPr lang="zh-CN" altLang="zh-CN" dirty="0"/>
              <a:t>数据采集</a:t>
            </a:r>
            <a:r>
              <a:rPr lang="zh-CN" altLang="en-US" dirty="0"/>
              <a:t>总</a:t>
            </a:r>
            <a:r>
              <a:rPr lang="zh-CN" altLang="zh-CN" dirty="0"/>
              <a:t>量过</a:t>
            </a:r>
            <a:r>
              <a:rPr lang="zh-CN" altLang="en-US" dirty="0"/>
              <a:t>多且并未清理</a:t>
            </a:r>
            <a:r>
              <a:rPr lang="zh-CN" altLang="zh-CN" dirty="0"/>
              <a:t>时</a:t>
            </a:r>
            <a:r>
              <a:rPr lang="zh-CN" altLang="en-US" dirty="0"/>
              <a:t>，可能导致</a:t>
            </a:r>
            <a:r>
              <a:rPr lang="zh-CN" altLang="zh-CN" dirty="0"/>
              <a:t>手机内存</a:t>
            </a:r>
            <a:r>
              <a:rPr lang="zh-CN" altLang="en-US" dirty="0"/>
              <a:t>不足。</a:t>
            </a:r>
            <a:endParaRPr lang="en-US" altLang="zh-CN" dirty="0"/>
          </a:p>
          <a:p>
            <a:pPr marL="685800" lvl="1" indent="-342900">
              <a:lnSpc>
                <a:spcPct val="125000"/>
              </a:lnSpc>
              <a:buFont typeface="+mj-lt"/>
              <a:buAutoNum type="arabicPeriod"/>
            </a:pPr>
            <a:r>
              <a:rPr lang="zh-CN" altLang="en-US" dirty="0"/>
              <a:t>存在“侵犯用户个人隐私”的风险 。</a:t>
            </a:r>
            <a:endParaRPr lang="en-US" altLang="zh-CN" dirty="0"/>
          </a:p>
        </p:txBody>
      </p:sp>
    </p:spTree>
    <p:extLst>
      <p:ext uri="{BB962C8B-B14F-4D97-AF65-F5344CB8AC3E}">
        <p14:creationId xmlns:p14="http://schemas.microsoft.com/office/powerpoint/2010/main" val="300757243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grpSp>
        <p:nvGrpSpPr>
          <p:cNvPr id="42" name="组合 41"/>
          <p:cNvGrpSpPr/>
          <p:nvPr/>
        </p:nvGrpSpPr>
        <p:grpSpPr>
          <a:xfrm>
            <a:off x="389719" y="818133"/>
            <a:ext cx="1807747" cy="368593"/>
            <a:chOff x="1177246" y="918048"/>
            <a:chExt cx="1807747" cy="368593"/>
          </a:xfrm>
        </p:grpSpPr>
        <p:sp>
          <p:nvSpPr>
            <p:cNvPr id="43" name="TextBox 1210"/>
            <p:cNvSpPr/>
            <p:nvPr/>
          </p:nvSpPr>
          <p:spPr>
            <a:xfrm>
              <a:off x="1615387" y="932020"/>
              <a:ext cx="1369606"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网络爬虫概述</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44" name="组合 43"/>
            <p:cNvGrpSpPr/>
            <p:nvPr/>
          </p:nvGrpSpPr>
          <p:grpSpPr>
            <a:xfrm>
              <a:off x="1177246" y="918048"/>
              <a:ext cx="448164" cy="368593"/>
              <a:chOff x="5630584" y="966369"/>
              <a:chExt cx="476097" cy="391567"/>
            </a:xfrm>
            <a:solidFill>
              <a:srgbClr val="1B4367"/>
            </a:solidFill>
          </p:grpSpPr>
          <p:sp>
            <p:nvSpPr>
              <p:cNvPr id="45" name="椭圆 44"/>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46"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01</a:t>
                </a:r>
              </a:p>
            </p:txBody>
          </p:sp>
        </p:grpSp>
      </p:grpSp>
      <p:sp>
        <p:nvSpPr>
          <p:cNvPr id="34" name="矩形 33"/>
          <p:cNvSpPr/>
          <p:nvPr/>
        </p:nvSpPr>
        <p:spPr>
          <a:xfrm>
            <a:off x="404813" y="1222515"/>
            <a:ext cx="6052930" cy="1169551"/>
          </a:xfrm>
          <a:prstGeom prst="rect">
            <a:avLst/>
          </a:prstGeom>
        </p:spPr>
        <p:txBody>
          <a:bodyPr wrap="square">
            <a:spAutoFit/>
          </a:bodyPr>
          <a:lstStyle/>
          <a:p>
            <a:pPr>
              <a:lnSpc>
                <a:spcPct val="125000"/>
              </a:lnSpc>
              <a:spcBef>
                <a:spcPts val="600"/>
              </a:spcBef>
              <a:spcAft>
                <a:spcPts val="600"/>
              </a:spcAft>
            </a:pPr>
            <a:r>
              <a:rPr lang="zh-CN" altLang="zh-CN" dirty="0"/>
              <a:t>尽管目前移动端的应用较为广泛</a:t>
            </a:r>
            <a:r>
              <a:rPr lang="zh-CN" altLang="en-US" dirty="0"/>
              <a:t>，</a:t>
            </a:r>
            <a:r>
              <a:rPr lang="zh-CN" altLang="zh-CN" dirty="0"/>
              <a:t>但由于涉及用户隐私</a:t>
            </a:r>
            <a:r>
              <a:rPr lang="zh-CN" altLang="en-US" dirty="0"/>
              <a:t>，</a:t>
            </a:r>
            <a:r>
              <a:rPr lang="zh-CN" altLang="zh-CN" dirty="0"/>
              <a:t>企业知识产权等相关问题</a:t>
            </a:r>
            <a:r>
              <a:rPr lang="zh-CN" altLang="en-US" dirty="0"/>
              <a:t>，</a:t>
            </a:r>
            <a:r>
              <a:rPr lang="zh-CN" altLang="zh-CN" dirty="0"/>
              <a:t>因此</a:t>
            </a:r>
            <a:r>
              <a:rPr lang="zh-CN" altLang="en-US" dirty="0"/>
              <a:t>，</a:t>
            </a:r>
            <a:r>
              <a:rPr lang="en-US" altLang="zh-CN" dirty="0"/>
              <a:t>APP</a:t>
            </a:r>
            <a:r>
              <a:rPr lang="zh-CN" altLang="zh-CN" dirty="0"/>
              <a:t>采集通常是企业内部需要对用户行为进行分析时采用的常规方式。而在学术领域</a:t>
            </a:r>
            <a:r>
              <a:rPr lang="zh-CN" altLang="en-US" dirty="0"/>
              <a:t>，</a:t>
            </a:r>
            <a:r>
              <a:rPr lang="zh-CN" altLang="zh-CN" dirty="0"/>
              <a:t>传统</a:t>
            </a:r>
            <a:r>
              <a:rPr lang="en-US" altLang="zh-CN" dirty="0"/>
              <a:t>Web</a:t>
            </a:r>
            <a:r>
              <a:rPr lang="zh-CN" altLang="zh-CN" dirty="0"/>
              <a:t>端数据采集应用广泛。而针对</a:t>
            </a:r>
            <a:r>
              <a:rPr lang="en-US" altLang="zh-CN" dirty="0"/>
              <a:t>Web</a:t>
            </a:r>
            <a:r>
              <a:rPr lang="zh-CN" altLang="zh-CN" dirty="0"/>
              <a:t>端的数据采集从一定程度上又可以被称为</a:t>
            </a:r>
            <a:r>
              <a:rPr lang="zh-CN" altLang="zh-CN" b="1" dirty="0"/>
              <a:t>网络爬虫</a:t>
            </a:r>
            <a:r>
              <a:rPr lang="zh-CN" altLang="zh-CN" dirty="0"/>
              <a:t>。</a:t>
            </a:r>
            <a:endParaRPr lang="en-US" altLang="zh-CN" dirty="0"/>
          </a:p>
        </p:txBody>
      </p:sp>
      <p:sp>
        <p:nvSpPr>
          <p:cNvPr id="2" name="矩形 1"/>
          <p:cNvSpPr/>
          <p:nvPr/>
        </p:nvSpPr>
        <p:spPr>
          <a:xfrm>
            <a:off x="430074" y="2596833"/>
            <a:ext cx="6155552" cy="900246"/>
          </a:xfrm>
          <a:prstGeom prst="rect">
            <a:avLst/>
          </a:prstGeom>
        </p:spPr>
        <p:txBody>
          <a:bodyPr wrap="square">
            <a:spAutoFit/>
          </a:bodyPr>
          <a:lstStyle/>
          <a:p>
            <a:pPr>
              <a:lnSpc>
                <a:spcPct val="125000"/>
              </a:lnSpc>
              <a:spcBef>
                <a:spcPts val="600"/>
              </a:spcBef>
              <a:spcAft>
                <a:spcPts val="600"/>
              </a:spcAft>
            </a:pPr>
            <a:r>
              <a:rPr lang="en-US" altLang="zh-CN" dirty="0">
                <a:solidFill>
                  <a:srgbClr val="FF0000"/>
                </a:solidFill>
              </a:rPr>
              <a:t>WIKI</a:t>
            </a:r>
            <a:r>
              <a:rPr lang="zh-CN" altLang="en-US" dirty="0">
                <a:solidFill>
                  <a:srgbClr val="FF0000"/>
                </a:solidFill>
              </a:rPr>
              <a:t>定义：“</a:t>
            </a:r>
            <a:r>
              <a:rPr lang="en-US" altLang="zh-CN" dirty="0"/>
              <a:t>A </a:t>
            </a:r>
            <a:r>
              <a:rPr lang="en-US" altLang="zh-CN" b="1" dirty="0"/>
              <a:t>Web crawler</a:t>
            </a:r>
            <a:r>
              <a:rPr lang="zh-CN" altLang="en-US" dirty="0"/>
              <a:t>，</a:t>
            </a:r>
            <a:r>
              <a:rPr lang="en-US" altLang="zh-CN" dirty="0"/>
              <a:t> sometimes called a </a:t>
            </a:r>
            <a:r>
              <a:rPr lang="en-US" altLang="zh-CN" b="1" dirty="0"/>
              <a:t>spider</a:t>
            </a:r>
            <a:r>
              <a:rPr lang="en-US" altLang="zh-CN" dirty="0"/>
              <a:t> or </a:t>
            </a:r>
            <a:r>
              <a:rPr lang="en-US" altLang="zh-CN" b="1" dirty="0" err="1"/>
              <a:t>spiderbot</a:t>
            </a:r>
            <a:r>
              <a:rPr lang="en-US" altLang="zh-CN" dirty="0"/>
              <a:t> and often shortened to </a:t>
            </a:r>
            <a:r>
              <a:rPr lang="en-US" altLang="zh-CN" b="1" dirty="0"/>
              <a:t>crawler</a:t>
            </a:r>
            <a:r>
              <a:rPr lang="zh-CN" altLang="en-US" dirty="0"/>
              <a:t>，</a:t>
            </a:r>
            <a:r>
              <a:rPr lang="en-US" altLang="zh-CN" dirty="0"/>
              <a:t> is an </a:t>
            </a:r>
            <a:r>
              <a:rPr lang="en-US" altLang="zh-CN" b="1" dirty="0"/>
              <a:t>Internet bot</a:t>
            </a:r>
            <a:r>
              <a:rPr lang="en-US" altLang="zh-CN" dirty="0"/>
              <a:t> that </a:t>
            </a:r>
            <a:r>
              <a:rPr lang="en-US" altLang="zh-CN" b="1" dirty="0"/>
              <a:t>systematically browses the World Wide Web</a:t>
            </a:r>
            <a:r>
              <a:rPr lang="zh-CN" altLang="en-US" dirty="0"/>
              <a:t>，</a:t>
            </a:r>
            <a:r>
              <a:rPr lang="en-US" altLang="zh-CN" dirty="0"/>
              <a:t> typically for the purpose of </a:t>
            </a:r>
            <a:r>
              <a:rPr lang="en-US" altLang="zh-CN" b="1" dirty="0"/>
              <a:t>Web indexing</a:t>
            </a:r>
            <a:r>
              <a:rPr lang="en-US" altLang="zh-CN" dirty="0"/>
              <a:t> (</a:t>
            </a:r>
            <a:r>
              <a:rPr lang="en-US" altLang="zh-CN" i="1" dirty="0"/>
              <a:t>web </a:t>
            </a:r>
            <a:r>
              <a:rPr lang="en-US" altLang="zh-CN" i="1" dirty="0" err="1"/>
              <a:t>spidering</a:t>
            </a:r>
            <a:r>
              <a:rPr lang="en-US" altLang="zh-CN" dirty="0"/>
              <a:t>).</a:t>
            </a:r>
            <a:r>
              <a:rPr lang="zh-CN" altLang="en-US" dirty="0">
                <a:solidFill>
                  <a:srgbClr val="FF0000"/>
                </a:solidFill>
              </a:rPr>
              <a:t>”</a:t>
            </a:r>
            <a:endParaRPr lang="en-US" altLang="zh-CN" dirty="0">
              <a:solidFill>
                <a:srgbClr val="FF0000"/>
              </a:solidFill>
            </a:endParaRPr>
          </a:p>
        </p:txBody>
      </p:sp>
      <p:sp>
        <p:nvSpPr>
          <p:cNvPr id="3" name="矩形 2"/>
          <p:cNvSpPr/>
          <p:nvPr/>
        </p:nvSpPr>
        <p:spPr>
          <a:xfrm>
            <a:off x="404813" y="3725250"/>
            <a:ext cx="6052930" cy="1169551"/>
          </a:xfrm>
          <a:prstGeom prst="rect">
            <a:avLst/>
          </a:prstGeom>
        </p:spPr>
        <p:txBody>
          <a:bodyPr wrap="square">
            <a:spAutoFit/>
          </a:bodyPr>
          <a:lstStyle/>
          <a:p>
            <a:pPr>
              <a:lnSpc>
                <a:spcPct val="125000"/>
              </a:lnSpc>
              <a:spcBef>
                <a:spcPts val="600"/>
              </a:spcBef>
              <a:spcAft>
                <a:spcPts val="600"/>
              </a:spcAft>
            </a:pPr>
            <a:r>
              <a:rPr lang="zh-CN" altLang="en-US" dirty="0">
                <a:solidFill>
                  <a:srgbClr val="FF0000"/>
                </a:solidFill>
              </a:rPr>
              <a:t>百度定义：</a:t>
            </a:r>
            <a:r>
              <a:rPr lang="zh-CN" altLang="en-US" dirty="0"/>
              <a:t>网络爬虫（又被称为网页蜘蛛，网络机器人，在</a:t>
            </a:r>
            <a:r>
              <a:rPr lang="en-US" altLang="zh-CN" dirty="0"/>
              <a:t>FOAF</a:t>
            </a:r>
            <a:r>
              <a:rPr lang="zh-CN" altLang="en-US" dirty="0"/>
              <a:t>社区中间，更经常的称为网页追逐者），是一种</a:t>
            </a:r>
            <a:r>
              <a:rPr lang="zh-CN" altLang="en-US" b="1" dirty="0"/>
              <a:t>按照一定的规则，自动地抓取万维网信息的程序或者脚本</a:t>
            </a:r>
            <a:r>
              <a:rPr lang="zh-CN" altLang="en-US" dirty="0"/>
              <a:t>。另外一些不常使用的名字还有蚂蚁、自动索引、模拟程序或者蠕虫。</a:t>
            </a:r>
            <a:endParaRPr lang="en-US" altLang="zh-CN" dirty="0">
              <a:solidFill>
                <a:srgbClr val="FF0000"/>
              </a:solidFill>
            </a:endParaRPr>
          </a:p>
        </p:txBody>
      </p:sp>
    </p:spTree>
    <p:extLst>
      <p:ext uri="{BB962C8B-B14F-4D97-AF65-F5344CB8AC3E}">
        <p14:creationId xmlns:p14="http://schemas.microsoft.com/office/powerpoint/2010/main" val="375418332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grpSp>
        <p:nvGrpSpPr>
          <p:cNvPr id="42" name="组合 41"/>
          <p:cNvGrpSpPr/>
          <p:nvPr/>
        </p:nvGrpSpPr>
        <p:grpSpPr>
          <a:xfrm>
            <a:off x="389719" y="818133"/>
            <a:ext cx="1807747" cy="368593"/>
            <a:chOff x="1177246" y="918048"/>
            <a:chExt cx="1807747" cy="368593"/>
          </a:xfrm>
        </p:grpSpPr>
        <p:sp>
          <p:nvSpPr>
            <p:cNvPr id="43" name="TextBox 1210"/>
            <p:cNvSpPr/>
            <p:nvPr/>
          </p:nvSpPr>
          <p:spPr>
            <a:xfrm>
              <a:off x="1615387" y="932020"/>
              <a:ext cx="1369606"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网络爬虫概述</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44" name="组合 43"/>
            <p:cNvGrpSpPr/>
            <p:nvPr/>
          </p:nvGrpSpPr>
          <p:grpSpPr>
            <a:xfrm>
              <a:off x="1177246" y="918048"/>
              <a:ext cx="448164" cy="368593"/>
              <a:chOff x="5630584" y="966369"/>
              <a:chExt cx="476097" cy="391567"/>
            </a:xfrm>
            <a:solidFill>
              <a:srgbClr val="1B4367"/>
            </a:solidFill>
          </p:grpSpPr>
          <p:sp>
            <p:nvSpPr>
              <p:cNvPr id="45" name="椭圆 44"/>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46"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01</a:t>
                </a:r>
              </a:p>
            </p:txBody>
          </p:sp>
        </p:grpSp>
      </p:grpSp>
      <p:sp>
        <p:nvSpPr>
          <p:cNvPr id="34" name="矩形 33"/>
          <p:cNvSpPr/>
          <p:nvPr/>
        </p:nvSpPr>
        <p:spPr>
          <a:xfrm>
            <a:off x="404813" y="1222515"/>
            <a:ext cx="6052930" cy="3539430"/>
          </a:xfrm>
          <a:prstGeom prst="rect">
            <a:avLst/>
          </a:prstGeom>
        </p:spPr>
        <p:txBody>
          <a:bodyPr wrap="square">
            <a:spAutoFit/>
          </a:bodyPr>
          <a:lstStyle/>
          <a:p>
            <a:r>
              <a:rPr lang="zh-CN" altLang="zh-CN" dirty="0"/>
              <a:t>网络爬虫</a:t>
            </a:r>
            <a:r>
              <a:rPr lang="zh-CN" altLang="en-US" dirty="0"/>
              <a:t>应用</a:t>
            </a:r>
            <a:r>
              <a:rPr lang="zh-CN" altLang="zh-CN" dirty="0"/>
              <a:t>广泛</a:t>
            </a:r>
            <a:r>
              <a:rPr lang="zh-CN" altLang="en-US" dirty="0"/>
              <a:t>，</a:t>
            </a:r>
            <a:r>
              <a:rPr lang="zh-CN" altLang="zh-CN" dirty="0"/>
              <a:t>常见的应用包括：</a:t>
            </a:r>
            <a:endParaRPr lang="en-US" altLang="zh-CN" dirty="0"/>
          </a:p>
          <a:p>
            <a:endParaRPr lang="zh-CN" altLang="zh-CN" dirty="0"/>
          </a:p>
          <a:p>
            <a:pPr marL="285750" lvl="0" indent="-285750">
              <a:buFont typeface="Wingdings" panose="05000000000000000000" pitchFamily="2" charset="2"/>
              <a:buChar char="Ø"/>
            </a:pPr>
            <a:r>
              <a:rPr lang="zh-CN" altLang="zh-CN" b="1" dirty="0"/>
              <a:t>服务于搜索引擎：</a:t>
            </a:r>
            <a:r>
              <a:rPr lang="zh-CN" altLang="zh-CN" dirty="0"/>
              <a:t>网络爬虫采集互联网上尚未索引的数据</a:t>
            </a:r>
            <a:r>
              <a:rPr lang="zh-CN" altLang="en-US" dirty="0"/>
              <a:t>，</a:t>
            </a:r>
            <a:r>
              <a:rPr lang="zh-CN" altLang="zh-CN" dirty="0"/>
              <a:t>索引到搜索引擎到索引</a:t>
            </a:r>
            <a:r>
              <a:rPr lang="zh-CN" altLang="en-US" dirty="0"/>
              <a:t>，</a:t>
            </a:r>
            <a:r>
              <a:rPr lang="zh-CN" altLang="zh-CN" dirty="0"/>
              <a:t>方便用户搜索。</a:t>
            </a:r>
          </a:p>
          <a:p>
            <a:pPr marL="285750" lvl="0" indent="-285750">
              <a:buFont typeface="Wingdings" panose="05000000000000000000" pitchFamily="2" charset="2"/>
              <a:buChar char="Ø"/>
            </a:pPr>
            <a:r>
              <a:rPr lang="zh-CN" altLang="zh-CN" b="1" dirty="0"/>
              <a:t>采集网络数据</a:t>
            </a:r>
            <a:r>
              <a:rPr lang="zh-CN" altLang="en-US" b="1" dirty="0"/>
              <a:t>，</a:t>
            </a:r>
            <a:r>
              <a:rPr lang="zh-CN" altLang="zh-CN" b="1" dirty="0"/>
              <a:t>用于数据分析</a:t>
            </a:r>
            <a:r>
              <a:rPr lang="zh-CN" altLang="zh-CN" dirty="0"/>
              <a:t>：数据分析到数据来源</a:t>
            </a:r>
            <a:r>
              <a:rPr lang="zh-CN" altLang="en-US" dirty="0"/>
              <a:t>，</a:t>
            </a:r>
            <a:r>
              <a:rPr lang="zh-CN" altLang="zh-CN" dirty="0"/>
              <a:t>一部分来自于互联网</a:t>
            </a:r>
            <a:r>
              <a:rPr lang="zh-CN" altLang="en-US" dirty="0"/>
              <a:t>，</a:t>
            </a:r>
            <a:r>
              <a:rPr lang="zh-CN" altLang="zh-CN" dirty="0"/>
              <a:t>在对数据进行分析之前</a:t>
            </a:r>
            <a:r>
              <a:rPr lang="zh-CN" altLang="en-US" dirty="0"/>
              <a:t>，</a:t>
            </a:r>
            <a:r>
              <a:rPr lang="zh-CN" altLang="zh-CN" dirty="0"/>
              <a:t>需要使用爬技术</a:t>
            </a:r>
            <a:r>
              <a:rPr lang="zh-CN" altLang="en-US" dirty="0"/>
              <a:t>，</a:t>
            </a:r>
            <a:r>
              <a:rPr lang="zh-CN" altLang="zh-CN" dirty="0"/>
              <a:t>将数据采集到以后</a:t>
            </a:r>
            <a:r>
              <a:rPr lang="zh-CN" altLang="en-US" dirty="0"/>
              <a:t>，</a:t>
            </a:r>
            <a:r>
              <a:rPr lang="zh-CN" altLang="zh-CN" dirty="0"/>
              <a:t>进行数据清洗</a:t>
            </a:r>
            <a:r>
              <a:rPr lang="zh-CN" altLang="en-US" dirty="0"/>
              <a:t>，</a:t>
            </a:r>
            <a:r>
              <a:rPr lang="zh-CN" altLang="zh-CN" dirty="0"/>
              <a:t>结构化</a:t>
            </a:r>
            <a:r>
              <a:rPr lang="zh-CN" altLang="en-US" dirty="0"/>
              <a:t>，</a:t>
            </a:r>
            <a:r>
              <a:rPr lang="zh-CN" altLang="zh-CN" dirty="0"/>
              <a:t>然后才能对数据进行分析。</a:t>
            </a:r>
          </a:p>
          <a:p>
            <a:pPr marL="285750" lvl="0" indent="-285750">
              <a:buFont typeface="Wingdings" panose="05000000000000000000" pitchFamily="2" charset="2"/>
              <a:buChar char="Ø"/>
            </a:pPr>
            <a:r>
              <a:rPr lang="zh-CN" altLang="zh-CN" b="1" dirty="0"/>
              <a:t>舆情监测 ： </a:t>
            </a:r>
            <a:r>
              <a:rPr lang="zh-CN" altLang="zh-CN" dirty="0"/>
              <a:t>舆情监测</a:t>
            </a:r>
            <a:r>
              <a:rPr lang="zh-CN" altLang="en-US" dirty="0"/>
              <a:t>，</a:t>
            </a:r>
            <a:r>
              <a:rPr lang="zh-CN" altLang="zh-CN" dirty="0"/>
              <a:t>整合互联网信息采集技术及信息智能处理技术通过对互联网海量信息自动抓取、自动分类聚类、主题检测、专题聚焦</a:t>
            </a:r>
            <a:r>
              <a:rPr lang="zh-CN" altLang="en-US" dirty="0"/>
              <a:t>，</a:t>
            </a:r>
            <a:r>
              <a:rPr lang="zh-CN" altLang="zh-CN" dirty="0"/>
              <a:t>实现用户的网络舆情监测和新闻专题追踪等信息需求</a:t>
            </a:r>
            <a:r>
              <a:rPr lang="zh-CN" altLang="en-US" dirty="0"/>
              <a:t>，</a:t>
            </a:r>
            <a:r>
              <a:rPr lang="zh-CN" altLang="zh-CN" dirty="0"/>
              <a:t>形成简报、报告、图表等分析结果</a:t>
            </a:r>
            <a:r>
              <a:rPr lang="zh-CN" altLang="en-US" dirty="0"/>
              <a:t>，</a:t>
            </a:r>
            <a:r>
              <a:rPr lang="zh-CN" altLang="zh-CN" dirty="0"/>
              <a:t>为客户全面掌握群众思想动态</a:t>
            </a:r>
            <a:r>
              <a:rPr lang="zh-CN" altLang="en-US" dirty="0"/>
              <a:t>，</a:t>
            </a:r>
            <a:r>
              <a:rPr lang="zh-CN" altLang="zh-CN" dirty="0"/>
              <a:t>做出正确舆论引导</a:t>
            </a:r>
            <a:r>
              <a:rPr lang="zh-CN" altLang="en-US" dirty="0"/>
              <a:t>，</a:t>
            </a:r>
            <a:r>
              <a:rPr lang="zh-CN" altLang="zh-CN" dirty="0"/>
              <a:t>提供分析依据。</a:t>
            </a:r>
          </a:p>
          <a:p>
            <a:pPr marL="285750" lvl="0" indent="-285750">
              <a:buFont typeface="Wingdings" panose="05000000000000000000" pitchFamily="2" charset="2"/>
              <a:buChar char="Ø"/>
            </a:pPr>
            <a:r>
              <a:rPr lang="zh-CN" altLang="zh-CN" b="1" dirty="0"/>
              <a:t>产品基础服务： </a:t>
            </a:r>
            <a:r>
              <a:rPr lang="zh-CN" altLang="zh-CN" dirty="0"/>
              <a:t>根据产品的具体要求</a:t>
            </a:r>
            <a:r>
              <a:rPr lang="zh-CN" altLang="en-US" dirty="0"/>
              <a:t>，</a:t>
            </a:r>
            <a:r>
              <a:rPr lang="zh-CN" altLang="zh-CN" dirty="0"/>
              <a:t>通过网络爬虫技术</a:t>
            </a:r>
            <a:r>
              <a:rPr lang="zh-CN" altLang="en-US" dirty="0"/>
              <a:t>，</a:t>
            </a:r>
            <a:r>
              <a:rPr lang="zh-CN" altLang="zh-CN" dirty="0"/>
              <a:t>对互联网中的信息进行爬取</a:t>
            </a:r>
            <a:r>
              <a:rPr lang="zh-CN" altLang="en-US" dirty="0"/>
              <a:t>，</a:t>
            </a:r>
            <a:r>
              <a:rPr lang="zh-CN" altLang="zh-CN" dirty="0"/>
              <a:t>为产品进行基础服务支持。</a:t>
            </a:r>
          </a:p>
          <a:p>
            <a:pPr marL="285750" indent="-285750">
              <a:buFont typeface="Wingdings" panose="05000000000000000000" pitchFamily="2" charset="2"/>
              <a:buChar char="Ø"/>
            </a:pPr>
            <a:r>
              <a:rPr lang="zh-CN" altLang="zh-CN" b="1" dirty="0"/>
              <a:t>聚合应用：</a:t>
            </a:r>
            <a:r>
              <a:rPr lang="zh-CN" altLang="zh-CN" dirty="0"/>
              <a:t>通过爬虫技术</a:t>
            </a:r>
            <a:r>
              <a:rPr lang="zh-CN" altLang="en-US" dirty="0"/>
              <a:t>，</a:t>
            </a:r>
            <a:r>
              <a:rPr lang="zh-CN" altLang="zh-CN" dirty="0"/>
              <a:t>采集同该行业相关都网站上都内容</a:t>
            </a:r>
            <a:r>
              <a:rPr lang="zh-CN" altLang="en-US" dirty="0"/>
              <a:t>，</a:t>
            </a:r>
            <a:r>
              <a:rPr lang="zh-CN" altLang="zh-CN" dirty="0"/>
              <a:t>然后自己再经过整理展示。</a:t>
            </a:r>
            <a:endParaRPr lang="en-US" altLang="zh-CN" dirty="0"/>
          </a:p>
        </p:txBody>
      </p:sp>
    </p:spTree>
    <p:extLst>
      <p:ext uri="{BB962C8B-B14F-4D97-AF65-F5344CB8AC3E}">
        <p14:creationId xmlns:p14="http://schemas.microsoft.com/office/powerpoint/2010/main" val="313025111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404813" y="1222515"/>
            <a:ext cx="6052930" cy="900246"/>
          </a:xfrm>
          <a:prstGeom prst="rect">
            <a:avLst/>
          </a:prstGeom>
        </p:spPr>
        <p:txBody>
          <a:bodyPr wrap="square">
            <a:spAutoFit/>
          </a:bodyPr>
          <a:lstStyle/>
          <a:p>
            <a:pPr>
              <a:lnSpc>
                <a:spcPct val="125000"/>
              </a:lnSpc>
            </a:pPr>
            <a:r>
              <a:rPr lang="zh-CN" altLang="en-US" dirty="0"/>
              <a:t>网络爬虫工作流程共</a:t>
            </a:r>
            <a:r>
              <a:rPr lang="en-US" altLang="zh-CN" dirty="0"/>
              <a:t>4</a:t>
            </a:r>
            <a:r>
              <a:rPr lang="zh-CN" altLang="en-US" dirty="0"/>
              <a:t>步，分别是</a:t>
            </a:r>
            <a:endParaRPr lang="en-US" altLang="zh-CN" dirty="0"/>
          </a:p>
          <a:p>
            <a:pPr>
              <a:lnSpc>
                <a:spcPct val="125000"/>
              </a:lnSpc>
            </a:pPr>
            <a:r>
              <a:rPr lang="zh-CN" altLang="en-US" b="1" dirty="0"/>
              <a:t>第一步：</a:t>
            </a:r>
            <a:r>
              <a:rPr lang="zh-CN" altLang="zh-CN" dirty="0"/>
              <a:t>选取一部分精心挑选的种子</a:t>
            </a:r>
            <a:r>
              <a:rPr lang="en-US" altLang="zh-CN" dirty="0"/>
              <a:t>URL</a:t>
            </a:r>
            <a:r>
              <a:rPr lang="zh-CN" altLang="zh-CN" dirty="0"/>
              <a:t>。</a:t>
            </a:r>
            <a:endParaRPr lang="en-US" altLang="zh-CN" dirty="0"/>
          </a:p>
          <a:p>
            <a:pPr>
              <a:lnSpc>
                <a:spcPct val="125000"/>
              </a:lnSpc>
            </a:pPr>
            <a:r>
              <a:rPr lang="zh-CN" altLang="en-US" b="1" dirty="0"/>
              <a:t>第二步：</a:t>
            </a:r>
            <a:r>
              <a:rPr lang="zh-CN" altLang="zh-CN" dirty="0"/>
              <a:t>将这些</a:t>
            </a:r>
            <a:r>
              <a:rPr lang="en-US" altLang="zh-CN" dirty="0"/>
              <a:t>URL</a:t>
            </a:r>
            <a:r>
              <a:rPr lang="zh-CN" altLang="zh-CN" dirty="0"/>
              <a:t>放入待抓取</a:t>
            </a:r>
            <a:r>
              <a:rPr lang="en-US" altLang="zh-CN" dirty="0"/>
              <a:t>URL</a:t>
            </a:r>
            <a:r>
              <a:rPr lang="zh-CN" altLang="zh-CN" dirty="0"/>
              <a:t>队列。</a:t>
            </a:r>
            <a:endParaRPr lang="en-US" altLang="zh-CN" dirty="0"/>
          </a:p>
        </p:txBody>
      </p:sp>
      <p:pic>
        <p:nvPicPr>
          <p:cNvPr id="3993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831" y="2463821"/>
            <a:ext cx="4146893" cy="255585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389719" y="818133"/>
            <a:ext cx="1397378" cy="368593"/>
            <a:chOff x="1177246" y="918048"/>
            <a:chExt cx="1397378" cy="368593"/>
          </a:xfrm>
        </p:grpSpPr>
        <p:sp>
          <p:nvSpPr>
            <p:cNvPr id="14" name="TextBox 1210"/>
            <p:cNvSpPr/>
            <p:nvPr/>
          </p:nvSpPr>
          <p:spPr>
            <a:xfrm>
              <a:off x="1615387" y="932020"/>
              <a:ext cx="959237"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工作流程</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15" name="组合 14"/>
            <p:cNvGrpSpPr/>
            <p:nvPr/>
          </p:nvGrpSpPr>
          <p:grpSpPr>
            <a:xfrm>
              <a:off x="1177246" y="918048"/>
              <a:ext cx="448164" cy="368593"/>
              <a:chOff x="5630584" y="966369"/>
              <a:chExt cx="476097" cy="391567"/>
            </a:xfrm>
            <a:solidFill>
              <a:srgbClr val="1B4367"/>
            </a:solidFill>
          </p:grpSpPr>
          <p:sp>
            <p:nvSpPr>
              <p:cNvPr id="16" name="椭圆 15"/>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17"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spTree>
    <p:extLst>
      <p:ext uri="{BB962C8B-B14F-4D97-AF65-F5344CB8AC3E}">
        <p14:creationId xmlns:p14="http://schemas.microsoft.com/office/powerpoint/2010/main" val="122974758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404813" y="1222515"/>
            <a:ext cx="6052930" cy="1169551"/>
          </a:xfrm>
          <a:prstGeom prst="rect">
            <a:avLst/>
          </a:prstGeom>
        </p:spPr>
        <p:txBody>
          <a:bodyPr wrap="square">
            <a:spAutoFit/>
          </a:bodyPr>
          <a:lstStyle/>
          <a:p>
            <a:pPr>
              <a:lnSpc>
                <a:spcPct val="125000"/>
              </a:lnSpc>
            </a:pPr>
            <a:r>
              <a:rPr lang="zh-CN" altLang="en-US" dirty="0"/>
              <a:t>网络爬虫工作流程共</a:t>
            </a:r>
            <a:r>
              <a:rPr lang="en-US" altLang="zh-CN" dirty="0"/>
              <a:t>4</a:t>
            </a:r>
            <a:r>
              <a:rPr lang="zh-CN" altLang="en-US" dirty="0"/>
              <a:t>步，分别是</a:t>
            </a:r>
            <a:endParaRPr lang="en-US" altLang="zh-CN" dirty="0"/>
          </a:p>
          <a:p>
            <a:pPr>
              <a:lnSpc>
                <a:spcPct val="125000"/>
              </a:lnSpc>
            </a:pPr>
            <a:r>
              <a:rPr lang="zh-CN" altLang="en-US" b="1" dirty="0">
                <a:latin typeface="Times New Roman" panose="02020603050405020304" pitchFamily="18" charset="0"/>
                <a:cs typeface="Times New Roman" panose="02020603050405020304" pitchFamily="18" charset="0"/>
              </a:rPr>
              <a:t>第三步：</a:t>
            </a:r>
            <a:r>
              <a:rPr lang="zh-CN" altLang="zh-CN" dirty="0">
                <a:latin typeface="Times New Roman" panose="02020603050405020304" pitchFamily="18" charset="0"/>
                <a:cs typeface="Times New Roman" panose="02020603050405020304" pitchFamily="18" charset="0"/>
              </a:rPr>
              <a:t>从待抓取</a:t>
            </a:r>
            <a:r>
              <a:rPr lang="en-US" altLang="zh-CN" dirty="0">
                <a:latin typeface="Times New Roman" panose="02020603050405020304" pitchFamily="18" charset="0"/>
              </a:rPr>
              <a:t>URL</a:t>
            </a:r>
            <a:r>
              <a:rPr lang="zh-CN" altLang="zh-CN" dirty="0">
                <a:latin typeface="Times New Roman" panose="02020603050405020304" pitchFamily="18" charset="0"/>
                <a:cs typeface="Times New Roman" panose="02020603050405020304" pitchFamily="18" charset="0"/>
              </a:rPr>
              <a:t>队列中取出待抓取</a:t>
            </a:r>
            <a:r>
              <a:rPr lang="en-US" altLang="zh-CN" dirty="0">
                <a:latin typeface="Times New Roman" panose="02020603050405020304" pitchFamily="18" charset="0"/>
              </a:rPr>
              <a:t>URL</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解析</a:t>
            </a:r>
            <a:r>
              <a:rPr lang="en-US" altLang="zh-CN" dirty="0">
                <a:latin typeface="Times New Roman" panose="02020603050405020304" pitchFamily="18" charset="0"/>
              </a:rPr>
              <a:t>DNS</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并且得到主机的</a:t>
            </a:r>
            <a:r>
              <a:rPr lang="en-US" altLang="zh-CN" dirty="0" err="1">
                <a:latin typeface="Times New Roman" panose="02020603050405020304" pitchFamily="18" charset="0"/>
              </a:rPr>
              <a:t>ip</a:t>
            </a:r>
            <a:r>
              <a:rPr lang="zh-CN" altLang="zh-CN" dirty="0">
                <a:latin typeface="Times New Roman" panose="02020603050405020304" pitchFamily="18" charset="0"/>
                <a:cs typeface="Times New Roman" panose="02020603050405020304" pitchFamily="18" charset="0"/>
              </a:rPr>
              <a:t>地址</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并将</a:t>
            </a:r>
            <a:r>
              <a:rPr lang="en-US" altLang="zh-CN" dirty="0">
                <a:latin typeface="Times New Roman" panose="02020603050405020304" pitchFamily="18" charset="0"/>
              </a:rPr>
              <a:t>URL</a:t>
            </a:r>
            <a:r>
              <a:rPr lang="zh-CN" altLang="zh-CN" dirty="0">
                <a:latin typeface="Times New Roman" panose="02020603050405020304" pitchFamily="18" charset="0"/>
                <a:cs typeface="Times New Roman" panose="02020603050405020304" pitchFamily="18" charset="0"/>
              </a:rPr>
              <a:t>对应的网页下载下来</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存储进已下载网页库中。此外</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将这些</a:t>
            </a:r>
            <a:r>
              <a:rPr lang="en-US" altLang="zh-CN" dirty="0">
                <a:latin typeface="Times New Roman" panose="02020603050405020304" pitchFamily="18" charset="0"/>
              </a:rPr>
              <a:t>URL</a:t>
            </a:r>
            <a:r>
              <a:rPr lang="zh-CN" altLang="zh-CN" dirty="0">
                <a:latin typeface="Times New Roman" panose="02020603050405020304" pitchFamily="18" charset="0"/>
                <a:cs typeface="Times New Roman" panose="02020603050405020304" pitchFamily="18" charset="0"/>
              </a:rPr>
              <a:t>放进已抓取</a:t>
            </a:r>
            <a:r>
              <a:rPr lang="en-US" altLang="zh-CN" dirty="0">
                <a:latin typeface="Times New Roman" panose="02020603050405020304" pitchFamily="18" charset="0"/>
              </a:rPr>
              <a:t>URL</a:t>
            </a:r>
            <a:r>
              <a:rPr lang="zh-CN" altLang="zh-CN" dirty="0">
                <a:latin typeface="Times New Roman" panose="02020603050405020304" pitchFamily="18" charset="0"/>
                <a:cs typeface="Times New Roman" panose="02020603050405020304" pitchFamily="18" charset="0"/>
              </a:rPr>
              <a:t>队列。</a:t>
            </a:r>
            <a:endParaRPr lang="en-US" altLang="zh-CN" dirty="0">
              <a:latin typeface="Times New Roman" panose="02020603050405020304" pitchFamily="18" charset="0"/>
              <a:cs typeface="Times New Roman" panose="02020603050405020304" pitchFamily="18" charset="0"/>
            </a:endParaRPr>
          </a:p>
        </p:txBody>
      </p:sp>
      <p:pic>
        <p:nvPicPr>
          <p:cNvPr id="3993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831" y="2467003"/>
            <a:ext cx="4146893" cy="2555854"/>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grpSp>
        <p:nvGrpSpPr>
          <p:cNvPr id="18" name="组合 17"/>
          <p:cNvGrpSpPr/>
          <p:nvPr/>
        </p:nvGrpSpPr>
        <p:grpSpPr>
          <a:xfrm>
            <a:off x="389719" y="818133"/>
            <a:ext cx="1397378" cy="368593"/>
            <a:chOff x="1177246" y="918048"/>
            <a:chExt cx="1397378" cy="368593"/>
          </a:xfrm>
        </p:grpSpPr>
        <p:sp>
          <p:nvSpPr>
            <p:cNvPr id="19" name="TextBox 1210"/>
            <p:cNvSpPr/>
            <p:nvPr/>
          </p:nvSpPr>
          <p:spPr>
            <a:xfrm>
              <a:off x="1615387" y="932020"/>
              <a:ext cx="959237"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工作流程</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spTree>
    <p:extLst>
      <p:ext uri="{BB962C8B-B14F-4D97-AF65-F5344CB8AC3E}">
        <p14:creationId xmlns:p14="http://schemas.microsoft.com/office/powerpoint/2010/main" val="58824672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404813" y="1222515"/>
            <a:ext cx="6052930" cy="900246"/>
          </a:xfrm>
          <a:prstGeom prst="rect">
            <a:avLst/>
          </a:prstGeom>
        </p:spPr>
        <p:txBody>
          <a:bodyPr wrap="square">
            <a:spAutoFit/>
          </a:bodyPr>
          <a:lstStyle/>
          <a:p>
            <a:pPr>
              <a:lnSpc>
                <a:spcPct val="125000"/>
              </a:lnSpc>
            </a:pPr>
            <a:r>
              <a:rPr lang="zh-CN" altLang="en-US" dirty="0"/>
              <a:t>网络爬虫工作流程共</a:t>
            </a:r>
            <a:r>
              <a:rPr lang="en-US" altLang="zh-CN" dirty="0"/>
              <a:t>4</a:t>
            </a:r>
            <a:r>
              <a:rPr lang="zh-CN" altLang="en-US" dirty="0"/>
              <a:t>步，分别是</a:t>
            </a:r>
            <a:endParaRPr lang="en-US" altLang="zh-CN" dirty="0"/>
          </a:p>
          <a:p>
            <a:pPr>
              <a:lnSpc>
                <a:spcPct val="125000"/>
              </a:lnSpc>
            </a:pPr>
            <a:r>
              <a:rPr lang="zh-CN" altLang="en-US" b="1" dirty="0">
                <a:latin typeface="Times New Roman" panose="02020603050405020304" pitchFamily="18" charset="0"/>
                <a:cs typeface="Times New Roman" panose="02020603050405020304" pitchFamily="18" charset="0"/>
              </a:rPr>
              <a:t>第四步：</a:t>
            </a:r>
            <a:r>
              <a:rPr lang="zh-CN" altLang="zh-CN" dirty="0">
                <a:latin typeface="Times New Roman" panose="02020603050405020304" pitchFamily="18" charset="0"/>
                <a:cs typeface="Times New Roman" panose="02020603050405020304" pitchFamily="18" charset="0"/>
              </a:rPr>
              <a:t>分析已抓取</a:t>
            </a:r>
            <a:r>
              <a:rPr lang="en-US" altLang="zh-CN" dirty="0">
                <a:latin typeface="Times New Roman" panose="02020603050405020304" pitchFamily="18" charset="0"/>
              </a:rPr>
              <a:t>URL</a:t>
            </a:r>
            <a:r>
              <a:rPr lang="zh-CN" altLang="zh-CN" dirty="0">
                <a:latin typeface="Times New Roman" panose="02020603050405020304" pitchFamily="18" charset="0"/>
                <a:cs typeface="Times New Roman" panose="02020603050405020304" pitchFamily="18" charset="0"/>
              </a:rPr>
              <a:t>队列中的</a:t>
            </a:r>
            <a:r>
              <a:rPr lang="en-US" altLang="zh-CN" dirty="0">
                <a:latin typeface="Times New Roman" panose="02020603050405020304" pitchFamily="18" charset="0"/>
              </a:rPr>
              <a:t>URL</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分析其中的其他</a:t>
            </a:r>
            <a:r>
              <a:rPr lang="en-US" altLang="zh-CN" dirty="0">
                <a:latin typeface="Times New Roman" panose="02020603050405020304" pitchFamily="18" charset="0"/>
              </a:rPr>
              <a:t>URL</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并且将</a:t>
            </a:r>
            <a:r>
              <a:rPr lang="en-US" altLang="zh-CN" dirty="0">
                <a:latin typeface="Times New Roman" panose="02020603050405020304" pitchFamily="18" charset="0"/>
              </a:rPr>
              <a:t>URL</a:t>
            </a:r>
            <a:r>
              <a:rPr lang="zh-CN" altLang="zh-CN" dirty="0">
                <a:latin typeface="Times New Roman" panose="02020603050405020304" pitchFamily="18" charset="0"/>
                <a:cs typeface="Times New Roman" panose="02020603050405020304" pitchFamily="18" charset="0"/>
              </a:rPr>
              <a:t>放入待抓取</a:t>
            </a:r>
            <a:r>
              <a:rPr lang="en-US" altLang="zh-CN" dirty="0">
                <a:latin typeface="Times New Roman" panose="02020603050405020304" pitchFamily="18" charset="0"/>
              </a:rPr>
              <a:t>URL</a:t>
            </a:r>
            <a:r>
              <a:rPr lang="zh-CN" altLang="zh-CN" dirty="0">
                <a:latin typeface="Times New Roman" panose="02020603050405020304" pitchFamily="18" charset="0"/>
                <a:cs typeface="Times New Roman" panose="02020603050405020304" pitchFamily="18" charset="0"/>
              </a:rPr>
              <a:t>队列</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从而进入下一个循环。</a:t>
            </a:r>
            <a:endParaRPr lang="zh-CN" altLang="en-US" dirty="0"/>
          </a:p>
        </p:txBody>
      </p:sp>
      <p:pic>
        <p:nvPicPr>
          <p:cNvPr id="3993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831" y="2467003"/>
            <a:ext cx="4146893" cy="2555854"/>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grpSp>
        <p:nvGrpSpPr>
          <p:cNvPr id="23" name="组合 22"/>
          <p:cNvGrpSpPr/>
          <p:nvPr/>
        </p:nvGrpSpPr>
        <p:grpSpPr>
          <a:xfrm>
            <a:off x="389719" y="818133"/>
            <a:ext cx="1397378" cy="368593"/>
            <a:chOff x="1177246" y="918048"/>
            <a:chExt cx="1397378" cy="368593"/>
          </a:xfrm>
        </p:grpSpPr>
        <p:sp>
          <p:nvSpPr>
            <p:cNvPr id="24" name="TextBox 1210"/>
            <p:cNvSpPr/>
            <p:nvPr/>
          </p:nvSpPr>
          <p:spPr>
            <a:xfrm>
              <a:off x="1615387" y="932020"/>
              <a:ext cx="959237"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工作流程</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5" name="组合 24"/>
            <p:cNvGrpSpPr/>
            <p:nvPr/>
          </p:nvGrpSpPr>
          <p:grpSpPr>
            <a:xfrm>
              <a:off x="1177246" y="918048"/>
              <a:ext cx="448164" cy="368593"/>
              <a:chOff x="5630584" y="966369"/>
              <a:chExt cx="476097" cy="391567"/>
            </a:xfrm>
            <a:solidFill>
              <a:srgbClr val="1B4367"/>
            </a:solidFill>
          </p:grpSpPr>
          <p:sp>
            <p:nvSpPr>
              <p:cNvPr id="26" name="椭圆 25"/>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7"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spTree>
    <p:extLst>
      <p:ext uri="{BB962C8B-B14F-4D97-AF65-F5344CB8AC3E}">
        <p14:creationId xmlns:p14="http://schemas.microsoft.com/office/powerpoint/2010/main" val="51687061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grpSp>
        <p:nvGrpSpPr>
          <p:cNvPr id="42" name="组合 41"/>
          <p:cNvGrpSpPr/>
          <p:nvPr/>
        </p:nvGrpSpPr>
        <p:grpSpPr>
          <a:xfrm>
            <a:off x="389719" y="818133"/>
            <a:ext cx="1397378" cy="368593"/>
            <a:chOff x="1177246" y="918048"/>
            <a:chExt cx="1397378" cy="368593"/>
          </a:xfrm>
        </p:grpSpPr>
        <p:sp>
          <p:nvSpPr>
            <p:cNvPr id="43" name="TextBox 1210"/>
            <p:cNvSpPr/>
            <p:nvPr/>
          </p:nvSpPr>
          <p:spPr>
            <a:xfrm>
              <a:off x="1615387" y="932020"/>
              <a:ext cx="959237"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抓取策略</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44" name="组合 43"/>
            <p:cNvGrpSpPr/>
            <p:nvPr/>
          </p:nvGrpSpPr>
          <p:grpSpPr>
            <a:xfrm>
              <a:off x="1177246" y="918048"/>
              <a:ext cx="448164" cy="368593"/>
              <a:chOff x="5630584" y="966369"/>
              <a:chExt cx="476097" cy="391567"/>
            </a:xfrm>
            <a:solidFill>
              <a:srgbClr val="1B4367"/>
            </a:solidFill>
          </p:grpSpPr>
          <p:sp>
            <p:nvSpPr>
              <p:cNvPr id="45" name="椭圆 44"/>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46"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03</a:t>
                </a:r>
              </a:p>
            </p:txBody>
          </p:sp>
        </p:grpSp>
      </p:grpSp>
      <p:sp>
        <p:nvSpPr>
          <p:cNvPr id="34" name="矩形 33"/>
          <p:cNvSpPr/>
          <p:nvPr/>
        </p:nvSpPr>
        <p:spPr>
          <a:xfrm>
            <a:off x="404813" y="1222515"/>
            <a:ext cx="6052930" cy="900246"/>
          </a:xfrm>
          <a:prstGeom prst="rect">
            <a:avLst/>
          </a:prstGeom>
        </p:spPr>
        <p:txBody>
          <a:bodyPr wrap="square">
            <a:spAutoFit/>
          </a:bodyPr>
          <a:lstStyle/>
          <a:p>
            <a:pPr>
              <a:lnSpc>
                <a:spcPct val="125000"/>
              </a:lnSpc>
            </a:pPr>
            <a:r>
              <a:rPr lang="zh-CN" altLang="zh-CN" dirty="0"/>
              <a:t>在爬虫系统中</a:t>
            </a:r>
            <a:r>
              <a:rPr lang="zh-CN" altLang="en-US" dirty="0"/>
              <a:t>，</a:t>
            </a:r>
            <a:r>
              <a:rPr lang="zh-CN" altLang="zh-CN" dirty="0">
                <a:solidFill>
                  <a:srgbClr val="FF0000"/>
                </a:solidFill>
              </a:rPr>
              <a:t>待抓取</a:t>
            </a:r>
            <a:r>
              <a:rPr lang="en-US" altLang="zh-CN" dirty="0">
                <a:solidFill>
                  <a:srgbClr val="FF0000"/>
                </a:solidFill>
              </a:rPr>
              <a:t>URL</a:t>
            </a:r>
            <a:r>
              <a:rPr lang="zh-CN" altLang="zh-CN" dirty="0">
                <a:solidFill>
                  <a:srgbClr val="FF0000"/>
                </a:solidFill>
              </a:rPr>
              <a:t>队列是很重要的一部分</a:t>
            </a:r>
            <a:r>
              <a:rPr lang="zh-CN" altLang="zh-CN" dirty="0"/>
              <a:t>。同时</a:t>
            </a:r>
            <a:r>
              <a:rPr lang="zh-CN" altLang="zh-CN" dirty="0">
                <a:solidFill>
                  <a:srgbClr val="FF0000"/>
                </a:solidFill>
              </a:rPr>
              <a:t>待抓取</a:t>
            </a:r>
            <a:r>
              <a:rPr lang="en-US" altLang="zh-CN" dirty="0">
                <a:solidFill>
                  <a:srgbClr val="FF0000"/>
                </a:solidFill>
              </a:rPr>
              <a:t>URL</a:t>
            </a:r>
            <a:r>
              <a:rPr lang="zh-CN" altLang="zh-CN" dirty="0">
                <a:solidFill>
                  <a:srgbClr val="FF0000"/>
                </a:solidFill>
              </a:rPr>
              <a:t>队列中的</a:t>
            </a:r>
            <a:r>
              <a:rPr lang="en-US" altLang="zh-CN" dirty="0">
                <a:solidFill>
                  <a:srgbClr val="FF0000"/>
                </a:solidFill>
              </a:rPr>
              <a:t>URL</a:t>
            </a:r>
            <a:r>
              <a:rPr lang="zh-CN" altLang="zh-CN" dirty="0">
                <a:solidFill>
                  <a:srgbClr val="FF0000"/>
                </a:solidFill>
              </a:rPr>
              <a:t>排序也是一个很重要的问题</a:t>
            </a:r>
            <a:r>
              <a:rPr lang="zh-CN" altLang="zh-CN" dirty="0"/>
              <a:t>。网络爬虫的</a:t>
            </a:r>
            <a:r>
              <a:rPr lang="zh-CN" altLang="zh-CN" b="1" dirty="0">
                <a:solidFill>
                  <a:srgbClr val="FF0000"/>
                </a:solidFill>
              </a:rPr>
              <a:t>抓取策略</a:t>
            </a:r>
            <a:r>
              <a:rPr lang="zh-CN" altLang="zh-CN" dirty="0"/>
              <a:t>是指</a:t>
            </a:r>
            <a:r>
              <a:rPr lang="zh-CN" altLang="zh-CN" b="1" dirty="0"/>
              <a:t>在网络爬虫系统中决定</a:t>
            </a:r>
            <a:r>
              <a:rPr lang="en-US" altLang="zh-CN" b="1" dirty="0"/>
              <a:t>URL</a:t>
            </a:r>
            <a:r>
              <a:rPr lang="zh-CN" altLang="zh-CN" b="1" dirty="0"/>
              <a:t>在待抓取</a:t>
            </a:r>
            <a:r>
              <a:rPr lang="en-US" altLang="zh-CN" b="1" dirty="0"/>
              <a:t>URL</a:t>
            </a:r>
            <a:r>
              <a:rPr lang="zh-CN" altLang="zh-CN" b="1" dirty="0"/>
              <a:t>队列中排序顺序的方法</a:t>
            </a:r>
            <a:r>
              <a:rPr lang="zh-CN" altLang="zh-CN" dirty="0"/>
              <a:t>。</a:t>
            </a:r>
            <a:endParaRPr lang="zh-CN" altLang="en-US" dirty="0"/>
          </a:p>
        </p:txBody>
      </p:sp>
      <p:sp>
        <p:nvSpPr>
          <p:cNvPr id="3" name="矩形 2"/>
          <p:cNvSpPr/>
          <p:nvPr/>
        </p:nvSpPr>
        <p:spPr>
          <a:xfrm>
            <a:off x="425675" y="2174295"/>
            <a:ext cx="3629490" cy="2323713"/>
          </a:xfrm>
          <a:prstGeom prst="rect">
            <a:avLst/>
          </a:prstGeom>
        </p:spPr>
        <p:txBody>
          <a:bodyPr wrap="square">
            <a:spAutoFit/>
          </a:bodyPr>
          <a:lstStyle/>
          <a:p>
            <a:pPr lvl="0" algn="just">
              <a:lnSpc>
                <a:spcPct val="125000"/>
              </a:lnSpc>
              <a:spcAft>
                <a:spcPts val="0"/>
              </a:spcAft>
            </a:pPr>
            <a:r>
              <a:rPr lang="en-US" altLang="zh-CN" b="1" dirty="0">
                <a:latin typeface="Times New Roman" panose="02020603050405020304" pitchFamily="18" charset="0"/>
              </a:rPr>
              <a:t>1) </a:t>
            </a:r>
            <a:r>
              <a:rPr lang="zh-CN" altLang="zh-CN" b="1" dirty="0">
                <a:latin typeface="Times New Roman" panose="02020603050405020304" pitchFamily="18" charset="0"/>
              </a:rPr>
              <a:t>深度优先策略</a:t>
            </a:r>
            <a:r>
              <a:rPr lang="zh-CN" altLang="en-US" b="1" dirty="0">
                <a:latin typeface="Times New Roman" panose="02020603050405020304" pitchFamily="18" charset="0"/>
              </a:rPr>
              <a:t>：</a:t>
            </a:r>
            <a:r>
              <a:rPr lang="zh-CN" altLang="zh-CN" dirty="0">
                <a:latin typeface="Times New Roman" panose="02020603050405020304" pitchFamily="18" charset="0"/>
              </a:rPr>
              <a:t>是按照深度由低到高的顺序依次访问下一级网页链接</a:t>
            </a:r>
            <a:r>
              <a:rPr lang="zh-CN" altLang="en-US" dirty="0">
                <a:latin typeface="Times New Roman" panose="02020603050405020304" pitchFamily="18" charset="0"/>
              </a:rPr>
              <a:t>，</a:t>
            </a:r>
            <a:r>
              <a:rPr lang="zh-CN" altLang="zh-CN" dirty="0">
                <a:latin typeface="Times New Roman" panose="02020603050405020304" pitchFamily="18" charset="0"/>
              </a:rPr>
              <a:t>直到不能再深入为止。爬虫在完成一个爬行分支后返回到上一链接节点进一步搜索其他链接。当所有链接遍历完后</a:t>
            </a:r>
            <a:r>
              <a:rPr lang="zh-CN" altLang="en-US" dirty="0">
                <a:latin typeface="Times New Roman" panose="02020603050405020304" pitchFamily="18" charset="0"/>
              </a:rPr>
              <a:t>，</a:t>
            </a:r>
            <a:r>
              <a:rPr lang="zh-CN" altLang="zh-CN" dirty="0">
                <a:latin typeface="Times New Roman" panose="02020603050405020304" pitchFamily="18" charset="0"/>
              </a:rPr>
              <a:t>爬行任务结束。深度优先策略比较适合</a:t>
            </a:r>
            <a:r>
              <a:rPr lang="zh-CN" altLang="zh-CN" b="1" dirty="0">
                <a:solidFill>
                  <a:srgbClr val="FF0000"/>
                </a:solidFill>
                <a:latin typeface="Times New Roman" panose="02020603050405020304" pitchFamily="18" charset="0"/>
              </a:rPr>
              <a:t>垂直搜索或站内搜索</a:t>
            </a:r>
            <a:r>
              <a:rPr lang="zh-CN" altLang="zh-CN" dirty="0">
                <a:latin typeface="Times New Roman" panose="02020603050405020304" pitchFamily="18" charset="0"/>
              </a:rPr>
              <a:t>。</a:t>
            </a:r>
            <a:endParaRPr lang="en-US" altLang="zh-CN" dirty="0">
              <a:latin typeface="Times New Roman" panose="02020603050405020304" pitchFamily="18" charset="0"/>
            </a:endParaRPr>
          </a:p>
          <a:p>
            <a:pPr lvl="0" algn="just">
              <a:lnSpc>
                <a:spcPct val="125000"/>
              </a:lnSpc>
              <a:spcBef>
                <a:spcPts val="600"/>
              </a:spcBef>
              <a:spcAft>
                <a:spcPts val="0"/>
              </a:spcAft>
            </a:pPr>
            <a:r>
              <a:rPr lang="zh-CN" altLang="zh-CN" dirty="0"/>
              <a:t>按照深度优先策略</a:t>
            </a:r>
            <a:r>
              <a:rPr lang="zh-CN" altLang="en-US" dirty="0"/>
              <a:t>，</a:t>
            </a:r>
            <a:r>
              <a:rPr lang="zh-CN" altLang="zh-CN" dirty="0"/>
              <a:t>爬虫的顺序为</a:t>
            </a:r>
            <a:r>
              <a:rPr lang="en-US" altLang="zh-CN" dirty="0"/>
              <a:t>:</a:t>
            </a:r>
          </a:p>
          <a:p>
            <a:pPr lvl="0" algn="ctr">
              <a:lnSpc>
                <a:spcPct val="125000"/>
              </a:lnSpc>
              <a:spcAft>
                <a:spcPts val="0"/>
              </a:spcAft>
            </a:pPr>
            <a:r>
              <a:rPr lang="en-US" altLang="zh-CN" dirty="0"/>
              <a:t>A</a:t>
            </a:r>
            <a:r>
              <a:rPr lang="zh-CN" altLang="zh-CN" dirty="0"/>
              <a:t>→</a:t>
            </a:r>
            <a:r>
              <a:rPr lang="en-US" altLang="zh-CN" dirty="0"/>
              <a:t>B</a:t>
            </a:r>
            <a:r>
              <a:rPr lang="zh-CN" altLang="zh-CN" dirty="0"/>
              <a:t>→</a:t>
            </a:r>
            <a:r>
              <a:rPr lang="en-US" altLang="zh-CN" dirty="0"/>
              <a:t>D</a:t>
            </a:r>
            <a:r>
              <a:rPr lang="zh-CN" altLang="zh-CN" dirty="0"/>
              <a:t>→</a:t>
            </a:r>
            <a:r>
              <a:rPr lang="en-US" altLang="zh-CN" dirty="0"/>
              <a:t>E</a:t>
            </a:r>
            <a:r>
              <a:rPr lang="zh-CN" altLang="zh-CN" dirty="0"/>
              <a:t>→</a:t>
            </a:r>
            <a:r>
              <a:rPr lang="en-US" altLang="zh-CN" dirty="0"/>
              <a:t>I</a:t>
            </a:r>
            <a:r>
              <a:rPr lang="zh-CN" altLang="zh-CN" dirty="0"/>
              <a:t>→</a:t>
            </a:r>
            <a:r>
              <a:rPr lang="en-US" altLang="zh-CN" dirty="0"/>
              <a:t>C</a:t>
            </a:r>
            <a:r>
              <a:rPr lang="zh-CN" altLang="zh-CN" dirty="0"/>
              <a:t>→</a:t>
            </a:r>
            <a:r>
              <a:rPr lang="en-US" altLang="zh-CN" dirty="0"/>
              <a:t>F</a:t>
            </a:r>
            <a:r>
              <a:rPr lang="zh-CN" altLang="zh-CN" dirty="0"/>
              <a:t>→</a:t>
            </a:r>
            <a:r>
              <a:rPr lang="en-US" altLang="zh-CN" dirty="0"/>
              <a:t>G</a:t>
            </a:r>
            <a:r>
              <a:rPr lang="zh-CN" altLang="zh-CN" dirty="0"/>
              <a:t>→</a:t>
            </a:r>
            <a:r>
              <a:rPr lang="en-US" altLang="zh-CN" dirty="0"/>
              <a:t>H</a:t>
            </a:r>
            <a:r>
              <a:rPr lang="zh-CN" altLang="zh-CN" dirty="0"/>
              <a:t>。</a:t>
            </a:r>
            <a:endParaRPr lang="zh-CN" altLang="en-US" dirty="0"/>
          </a:p>
        </p:txBody>
      </p:sp>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035" y="2607590"/>
            <a:ext cx="2054708" cy="1814873"/>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spTree>
    <p:extLst>
      <p:ext uri="{BB962C8B-B14F-4D97-AF65-F5344CB8AC3E}">
        <p14:creationId xmlns:p14="http://schemas.microsoft.com/office/powerpoint/2010/main" val="414915740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404813" y="1222515"/>
            <a:ext cx="6052930" cy="900246"/>
          </a:xfrm>
          <a:prstGeom prst="rect">
            <a:avLst/>
          </a:prstGeom>
        </p:spPr>
        <p:txBody>
          <a:bodyPr wrap="square">
            <a:spAutoFit/>
          </a:bodyPr>
          <a:lstStyle/>
          <a:p>
            <a:pPr>
              <a:lnSpc>
                <a:spcPct val="125000"/>
              </a:lnSpc>
            </a:pPr>
            <a:r>
              <a:rPr lang="zh-CN" altLang="zh-CN" dirty="0"/>
              <a:t>在爬虫系统中</a:t>
            </a:r>
            <a:r>
              <a:rPr lang="zh-CN" altLang="en-US" dirty="0"/>
              <a:t>，</a:t>
            </a:r>
            <a:r>
              <a:rPr lang="zh-CN" altLang="zh-CN" dirty="0"/>
              <a:t>待抓取</a:t>
            </a:r>
            <a:r>
              <a:rPr lang="en-US" altLang="zh-CN" dirty="0"/>
              <a:t>URL</a:t>
            </a:r>
            <a:r>
              <a:rPr lang="zh-CN" altLang="zh-CN" dirty="0"/>
              <a:t>队列是很重要的一部分。同时待抓取</a:t>
            </a:r>
            <a:r>
              <a:rPr lang="en-US" altLang="zh-CN" dirty="0"/>
              <a:t>URL</a:t>
            </a:r>
            <a:r>
              <a:rPr lang="zh-CN" altLang="zh-CN" dirty="0"/>
              <a:t>队列中的</a:t>
            </a:r>
            <a:r>
              <a:rPr lang="en-US" altLang="zh-CN" dirty="0"/>
              <a:t>URL</a:t>
            </a:r>
            <a:r>
              <a:rPr lang="zh-CN" altLang="zh-CN" dirty="0"/>
              <a:t>排序也是一个很重要的问题。网络爬虫的</a:t>
            </a:r>
            <a:r>
              <a:rPr lang="zh-CN" altLang="zh-CN" b="1" dirty="0">
                <a:solidFill>
                  <a:srgbClr val="FF0000"/>
                </a:solidFill>
              </a:rPr>
              <a:t>抓取策略</a:t>
            </a:r>
            <a:r>
              <a:rPr lang="zh-CN" altLang="zh-CN" dirty="0"/>
              <a:t>是指</a:t>
            </a:r>
            <a:r>
              <a:rPr lang="zh-CN" altLang="zh-CN" b="1" dirty="0"/>
              <a:t>在网络爬虫系统中决定</a:t>
            </a:r>
            <a:r>
              <a:rPr lang="en-US" altLang="zh-CN" b="1" dirty="0"/>
              <a:t>URL</a:t>
            </a:r>
            <a:r>
              <a:rPr lang="zh-CN" altLang="zh-CN" b="1" dirty="0"/>
              <a:t>在待抓取</a:t>
            </a:r>
            <a:r>
              <a:rPr lang="en-US" altLang="zh-CN" b="1" dirty="0"/>
              <a:t>URL</a:t>
            </a:r>
            <a:r>
              <a:rPr lang="zh-CN" altLang="zh-CN" b="1" dirty="0"/>
              <a:t>队列中排序顺序的方法</a:t>
            </a:r>
            <a:r>
              <a:rPr lang="zh-CN" altLang="zh-CN" dirty="0"/>
              <a:t>。</a:t>
            </a:r>
            <a:endParaRPr lang="zh-CN" altLang="en-US" dirty="0"/>
          </a:p>
        </p:txBody>
      </p:sp>
      <p:sp>
        <p:nvSpPr>
          <p:cNvPr id="3" name="矩形 2"/>
          <p:cNvSpPr/>
          <p:nvPr/>
        </p:nvSpPr>
        <p:spPr>
          <a:xfrm>
            <a:off x="425675" y="2174295"/>
            <a:ext cx="3629490" cy="2323713"/>
          </a:xfrm>
          <a:prstGeom prst="rect">
            <a:avLst/>
          </a:prstGeom>
        </p:spPr>
        <p:txBody>
          <a:bodyPr wrap="square">
            <a:spAutoFit/>
          </a:bodyPr>
          <a:lstStyle/>
          <a:p>
            <a:pPr lvl="0" algn="just">
              <a:lnSpc>
                <a:spcPct val="125000"/>
              </a:lnSpc>
              <a:spcAft>
                <a:spcPts val="0"/>
              </a:spcAft>
            </a:pPr>
            <a:r>
              <a:rPr lang="en-US" altLang="zh-CN" b="1" dirty="0">
                <a:latin typeface="Times New Roman" panose="02020603050405020304" pitchFamily="18" charset="0"/>
              </a:rPr>
              <a:t>2) </a:t>
            </a:r>
            <a:r>
              <a:rPr lang="zh-CN" altLang="zh-CN" b="1" dirty="0">
                <a:latin typeface="Times New Roman" panose="02020603050405020304" pitchFamily="18" charset="0"/>
                <a:cs typeface="Times New Roman" panose="02020603050405020304" pitchFamily="18" charset="0"/>
              </a:rPr>
              <a:t>广度优先策略</a:t>
            </a:r>
            <a:r>
              <a:rPr lang="zh-CN" altLang="en-US" b="1"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是按照广度优先的搜索思想</a:t>
            </a:r>
            <a:r>
              <a:rPr lang="zh-CN" altLang="en-US" dirty="0">
                <a:latin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逐层抓取</a:t>
            </a:r>
            <a:r>
              <a:rPr lang="en-US" altLang="zh-CN" dirty="0">
                <a:latin typeface="Times New Roman" panose="02020603050405020304" pitchFamily="18" charset="0"/>
              </a:rPr>
              <a:t>URL</a:t>
            </a:r>
            <a:r>
              <a:rPr lang="zh-CN" altLang="zh-CN" dirty="0">
                <a:latin typeface="Times New Roman" panose="02020603050405020304" pitchFamily="18" charset="0"/>
                <a:cs typeface="Times New Roman" panose="02020603050405020304" pitchFamily="18" charset="0"/>
              </a:rPr>
              <a:t>池中的每一个</a:t>
            </a:r>
            <a:r>
              <a:rPr lang="en-US" altLang="zh-CN" dirty="0">
                <a:latin typeface="Times New Roman" panose="02020603050405020304" pitchFamily="18" charset="0"/>
              </a:rPr>
              <a:t>URL</a:t>
            </a:r>
            <a:r>
              <a:rPr lang="zh-CN" altLang="zh-CN" dirty="0">
                <a:latin typeface="Times New Roman" panose="02020603050405020304" pitchFamily="18" charset="0"/>
                <a:cs typeface="Times New Roman" panose="02020603050405020304" pitchFamily="18" charset="0"/>
              </a:rPr>
              <a:t>的内容</a:t>
            </a:r>
            <a:r>
              <a:rPr lang="zh-CN" altLang="en-US" dirty="0">
                <a:latin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并将每一层的</a:t>
            </a:r>
            <a:r>
              <a:rPr lang="en-US" altLang="zh-CN" dirty="0">
                <a:latin typeface="Times New Roman" panose="02020603050405020304" pitchFamily="18" charset="0"/>
              </a:rPr>
              <a:t>URL</a:t>
            </a:r>
            <a:r>
              <a:rPr lang="zh-CN" altLang="zh-CN" dirty="0">
                <a:latin typeface="Times New Roman" panose="02020603050405020304" pitchFamily="18" charset="0"/>
                <a:cs typeface="Times New Roman" panose="02020603050405020304" pitchFamily="18" charset="0"/>
              </a:rPr>
              <a:t>纳入</a:t>
            </a:r>
            <a:r>
              <a:rPr lang="en-US" altLang="zh-CN" dirty="0">
                <a:latin typeface="Times New Roman" panose="02020603050405020304" pitchFamily="18" charset="0"/>
              </a:rPr>
              <a:t>URL</a:t>
            </a:r>
            <a:r>
              <a:rPr lang="zh-CN" altLang="zh-CN" dirty="0">
                <a:latin typeface="Times New Roman" panose="02020603050405020304" pitchFamily="18" charset="0"/>
                <a:cs typeface="Times New Roman" panose="02020603050405020304" pitchFamily="18" charset="0"/>
              </a:rPr>
              <a:t>池中</a:t>
            </a:r>
            <a:r>
              <a:rPr lang="zh-CN" altLang="en-US" dirty="0">
                <a:latin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按照广度优先的策略继续遍历</a:t>
            </a:r>
            <a:r>
              <a:rPr lang="zh-CN" altLang="en-US" dirty="0">
                <a:latin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由此可见</a:t>
            </a:r>
            <a:r>
              <a:rPr lang="zh-CN" altLang="en-US" dirty="0">
                <a:latin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这种策略属于盲目搜索</a:t>
            </a:r>
            <a:r>
              <a:rPr lang="zh-CN" altLang="en-US" dirty="0">
                <a:latin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 会彻底地搜索整张图</a:t>
            </a:r>
            <a:r>
              <a:rPr lang="zh-CN" altLang="en-US" dirty="0">
                <a:latin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 效率较低。这种策略</a:t>
            </a:r>
            <a:r>
              <a:rPr lang="zh-CN" altLang="zh-CN" b="1" dirty="0">
                <a:latin typeface="Times New Roman" panose="02020603050405020304" pitchFamily="18" charset="0"/>
                <a:cs typeface="Times New Roman" panose="02020603050405020304" pitchFamily="18" charset="0"/>
              </a:rPr>
              <a:t>多用</a:t>
            </a:r>
            <a:r>
              <a:rPr lang="zh-CN" altLang="en-US" b="1" dirty="0">
                <a:latin typeface="Times New Roman" panose="02020603050405020304" pitchFamily="18" charset="0"/>
                <a:cs typeface="Times New Roman" panose="02020603050405020304" pitchFamily="18" charset="0"/>
              </a:rPr>
              <a:t>于</a:t>
            </a:r>
            <a:r>
              <a:rPr lang="zh-CN" altLang="zh-CN" b="1" dirty="0">
                <a:solidFill>
                  <a:srgbClr val="FF0000"/>
                </a:solidFill>
                <a:latin typeface="Times New Roman" panose="02020603050405020304" pitchFamily="18" charset="0"/>
                <a:cs typeface="Times New Roman" panose="02020603050405020304" pitchFamily="18" charset="0"/>
              </a:rPr>
              <a:t>主题爬虫</a:t>
            </a:r>
            <a:r>
              <a:rPr lang="zh-CN" altLang="zh-CN" dirty="0">
                <a:latin typeface="Times New Roman" panose="02020603050405020304" pitchFamily="18" charset="0"/>
                <a:cs typeface="Times New Roman" panose="02020603050405020304" pitchFamily="18" charset="0"/>
              </a:rPr>
              <a:t>。</a:t>
            </a:r>
            <a:endParaRPr lang="zh-CN" altLang="en-US" dirty="0"/>
          </a:p>
          <a:p>
            <a:pPr lvl="0" algn="just">
              <a:lnSpc>
                <a:spcPct val="125000"/>
              </a:lnSpc>
              <a:spcBef>
                <a:spcPts val="600"/>
              </a:spcBef>
              <a:spcAft>
                <a:spcPts val="0"/>
              </a:spcAft>
            </a:pPr>
            <a:r>
              <a:rPr lang="zh-CN" altLang="zh-CN" dirty="0"/>
              <a:t>按照深度优先策略</a:t>
            </a:r>
            <a:r>
              <a:rPr lang="zh-CN" altLang="en-US" dirty="0"/>
              <a:t>，</a:t>
            </a:r>
            <a:r>
              <a:rPr lang="zh-CN" altLang="zh-CN" dirty="0"/>
              <a:t>爬虫的顺序为</a:t>
            </a:r>
            <a:r>
              <a:rPr lang="en-US" altLang="zh-CN" dirty="0"/>
              <a:t>:</a:t>
            </a:r>
          </a:p>
          <a:p>
            <a:pPr lvl="0" algn="ctr">
              <a:lnSpc>
                <a:spcPct val="125000"/>
              </a:lnSpc>
              <a:spcAft>
                <a:spcPts val="0"/>
              </a:spcAft>
            </a:pPr>
            <a:r>
              <a:rPr lang="en-US" altLang="zh-CN" dirty="0"/>
              <a:t>A</a:t>
            </a:r>
            <a:r>
              <a:rPr lang="zh-CN" altLang="zh-CN" dirty="0"/>
              <a:t>→</a:t>
            </a:r>
            <a:r>
              <a:rPr lang="en-US" altLang="zh-CN" dirty="0"/>
              <a:t>B</a:t>
            </a:r>
            <a:r>
              <a:rPr lang="zh-CN" altLang="zh-CN" dirty="0"/>
              <a:t>→</a:t>
            </a:r>
            <a:r>
              <a:rPr lang="en-US" altLang="zh-CN" dirty="0"/>
              <a:t>C</a:t>
            </a:r>
            <a:r>
              <a:rPr lang="zh-CN" altLang="zh-CN" dirty="0"/>
              <a:t>→</a:t>
            </a:r>
            <a:r>
              <a:rPr lang="en-US" altLang="zh-CN" dirty="0"/>
              <a:t>D</a:t>
            </a:r>
            <a:r>
              <a:rPr lang="zh-CN" altLang="zh-CN" dirty="0"/>
              <a:t>→</a:t>
            </a:r>
            <a:r>
              <a:rPr lang="en-US" altLang="zh-CN" dirty="0"/>
              <a:t>E</a:t>
            </a:r>
            <a:r>
              <a:rPr lang="zh-CN" altLang="zh-CN" dirty="0"/>
              <a:t>→</a:t>
            </a:r>
            <a:r>
              <a:rPr lang="en-US" altLang="zh-CN" dirty="0"/>
              <a:t>F</a:t>
            </a:r>
            <a:r>
              <a:rPr lang="zh-CN" altLang="zh-CN" dirty="0"/>
              <a:t>→</a:t>
            </a:r>
            <a:r>
              <a:rPr lang="en-US" altLang="zh-CN" dirty="0"/>
              <a:t>G</a:t>
            </a:r>
            <a:r>
              <a:rPr lang="zh-CN" altLang="zh-CN" dirty="0"/>
              <a:t>→</a:t>
            </a:r>
            <a:r>
              <a:rPr lang="en-US" altLang="zh-CN" dirty="0"/>
              <a:t>H</a:t>
            </a:r>
            <a:r>
              <a:rPr lang="zh-CN" altLang="zh-CN" dirty="0"/>
              <a:t>→</a:t>
            </a:r>
            <a:r>
              <a:rPr lang="en-US" altLang="zh-CN" dirty="0"/>
              <a:t>I</a:t>
            </a:r>
            <a:r>
              <a:rPr lang="zh-CN" altLang="zh-CN" dirty="0"/>
              <a:t>。</a:t>
            </a:r>
            <a:endParaRPr lang="zh-CN" altLang="en-US" dirty="0"/>
          </a:p>
        </p:txBody>
      </p:sp>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035" y="2607590"/>
            <a:ext cx="2054708" cy="1814873"/>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grpSp>
        <p:nvGrpSpPr>
          <p:cNvPr id="13" name="组合 12"/>
          <p:cNvGrpSpPr/>
          <p:nvPr/>
        </p:nvGrpSpPr>
        <p:grpSpPr>
          <a:xfrm>
            <a:off x="389719" y="818133"/>
            <a:ext cx="1397378" cy="368593"/>
            <a:chOff x="1177246" y="918048"/>
            <a:chExt cx="1397378" cy="368593"/>
          </a:xfrm>
        </p:grpSpPr>
        <p:sp>
          <p:nvSpPr>
            <p:cNvPr id="14" name="TextBox 1210"/>
            <p:cNvSpPr/>
            <p:nvPr/>
          </p:nvSpPr>
          <p:spPr>
            <a:xfrm>
              <a:off x="1615387" y="932020"/>
              <a:ext cx="959237"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抓取策略</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15" name="组合 14"/>
            <p:cNvGrpSpPr/>
            <p:nvPr/>
          </p:nvGrpSpPr>
          <p:grpSpPr>
            <a:xfrm>
              <a:off x="1177246" y="918048"/>
              <a:ext cx="448164" cy="368593"/>
              <a:chOff x="5630584" y="966369"/>
              <a:chExt cx="476097" cy="391567"/>
            </a:xfrm>
            <a:solidFill>
              <a:srgbClr val="1B4367"/>
            </a:solidFill>
          </p:grpSpPr>
          <p:sp>
            <p:nvSpPr>
              <p:cNvPr id="16" name="椭圆 15"/>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17"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03</a:t>
                </a:r>
              </a:p>
            </p:txBody>
          </p:sp>
        </p:grpSp>
      </p:grpSp>
    </p:spTree>
    <p:extLst>
      <p:ext uri="{BB962C8B-B14F-4D97-AF65-F5344CB8AC3E}">
        <p14:creationId xmlns:p14="http://schemas.microsoft.com/office/powerpoint/2010/main" val="372469942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椭圆 7"/>
          <p:cNvSpPr/>
          <p:nvPr/>
        </p:nvSpPr>
        <p:spPr>
          <a:xfrm>
            <a:off x="2768243" y="1428750"/>
            <a:ext cx="1321514" cy="1331788"/>
          </a:xfrm>
          <a:prstGeom prst="ellipse">
            <a:avLst/>
          </a:prstGeom>
          <a:solidFill>
            <a:srgbClr val="1B436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a:ea typeface="微软雅黑"/>
            </a:endParaRPr>
          </a:p>
        </p:txBody>
      </p:sp>
      <p:sp>
        <p:nvSpPr>
          <p:cNvPr id="9" name="文本框 8"/>
          <p:cNvSpPr txBox="1"/>
          <p:nvPr/>
        </p:nvSpPr>
        <p:spPr>
          <a:xfrm>
            <a:off x="1591353" y="2953062"/>
            <a:ext cx="3675294" cy="438584"/>
          </a:xfrm>
          <a:prstGeom prst="rect">
            <a:avLst/>
          </a:prstGeom>
          <a:noFill/>
        </p:spPr>
        <p:txBody>
          <a:bodyPr wrap="square" lIns="68580" tIns="34291" rIns="68580" bIns="34291" rtlCol="0">
            <a:spAutoFit/>
          </a:bodyPr>
          <a:lstStyle/>
          <a:p>
            <a:pPr algn="ctr"/>
            <a:r>
              <a:rPr lang="zh-CN" altLang="en-US" sz="2400" b="1" dirty="0">
                <a:solidFill>
                  <a:srgbClr val="1B4367"/>
                </a:solidFill>
                <a:latin typeface="微软雅黑"/>
                <a:ea typeface="微软雅黑"/>
                <a:cs typeface="+mn-ea"/>
                <a:sym typeface="+mn-lt"/>
              </a:rPr>
              <a:t>数据采集基础</a:t>
            </a:r>
          </a:p>
        </p:txBody>
      </p:sp>
      <p:sp>
        <p:nvSpPr>
          <p:cNvPr id="10" name="文本框 11"/>
          <p:cNvSpPr txBox="1"/>
          <p:nvPr/>
        </p:nvSpPr>
        <p:spPr>
          <a:xfrm>
            <a:off x="2661224" y="1840566"/>
            <a:ext cx="1526668" cy="838693"/>
          </a:xfrm>
          <a:prstGeom prst="rect">
            <a:avLst/>
          </a:prstGeom>
          <a:noFill/>
        </p:spPr>
        <p:txBody>
          <a:bodyPr wrap="square" lIns="68580" tIns="34291" rIns="68580" bIns="34291" rtlCol="0">
            <a:spAutoFit/>
          </a:bodyPr>
          <a:lstStyle/>
          <a:p>
            <a:pPr algn="ctr">
              <a:lnSpc>
                <a:spcPts val="3000"/>
              </a:lnSpc>
            </a:pPr>
            <a:r>
              <a:rPr lang="en-US" altLang="zh-CN" sz="4400" dirty="0">
                <a:solidFill>
                  <a:prstClr val="white"/>
                </a:solidFill>
                <a:latin typeface="微软雅黑"/>
                <a:ea typeface="微软雅黑"/>
                <a:cs typeface="+mn-ea"/>
                <a:sym typeface="+mn-lt"/>
              </a:rPr>
              <a:t>01</a:t>
            </a:r>
            <a:endParaRPr lang="zh-CN" altLang="en-US" sz="4400" dirty="0">
              <a:solidFill>
                <a:prstClr val="white"/>
              </a:solidFill>
              <a:latin typeface="微软雅黑"/>
              <a:ea typeface="微软雅黑"/>
              <a:cs typeface="+mn-ea"/>
              <a:sym typeface="+mn-lt"/>
            </a:endParaRPr>
          </a:p>
          <a:p>
            <a:pPr algn="ctr">
              <a:lnSpc>
                <a:spcPts val="3000"/>
              </a:lnSpc>
            </a:pPr>
            <a:r>
              <a:rPr lang="en-US" altLang="zh-CN" sz="1800" dirty="0">
                <a:solidFill>
                  <a:prstClr val="white"/>
                </a:solidFill>
                <a:latin typeface="微软雅黑"/>
                <a:ea typeface="微软雅黑"/>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404813" y="1222515"/>
            <a:ext cx="6052930" cy="900246"/>
          </a:xfrm>
          <a:prstGeom prst="rect">
            <a:avLst/>
          </a:prstGeom>
        </p:spPr>
        <p:txBody>
          <a:bodyPr wrap="square">
            <a:spAutoFit/>
          </a:bodyPr>
          <a:lstStyle/>
          <a:p>
            <a:pPr>
              <a:lnSpc>
                <a:spcPct val="125000"/>
              </a:lnSpc>
            </a:pPr>
            <a:r>
              <a:rPr lang="zh-CN" altLang="zh-CN" dirty="0"/>
              <a:t>在爬虫系统中</a:t>
            </a:r>
            <a:r>
              <a:rPr lang="zh-CN" altLang="en-US" dirty="0"/>
              <a:t>，</a:t>
            </a:r>
            <a:r>
              <a:rPr lang="zh-CN" altLang="zh-CN" dirty="0"/>
              <a:t>待抓取</a:t>
            </a:r>
            <a:r>
              <a:rPr lang="en-US" altLang="zh-CN" dirty="0"/>
              <a:t>URL</a:t>
            </a:r>
            <a:r>
              <a:rPr lang="zh-CN" altLang="zh-CN" dirty="0"/>
              <a:t>队列是很重要的一部分。同时待抓取</a:t>
            </a:r>
            <a:r>
              <a:rPr lang="en-US" altLang="zh-CN" dirty="0"/>
              <a:t>URL</a:t>
            </a:r>
            <a:r>
              <a:rPr lang="zh-CN" altLang="zh-CN" dirty="0"/>
              <a:t>队列中的</a:t>
            </a:r>
            <a:r>
              <a:rPr lang="en-US" altLang="zh-CN" dirty="0"/>
              <a:t>URL</a:t>
            </a:r>
            <a:r>
              <a:rPr lang="zh-CN" altLang="zh-CN" dirty="0"/>
              <a:t>排序也是一个很重要的问题。网络爬虫的</a:t>
            </a:r>
            <a:r>
              <a:rPr lang="zh-CN" altLang="zh-CN" b="1" dirty="0">
                <a:solidFill>
                  <a:srgbClr val="FF0000"/>
                </a:solidFill>
              </a:rPr>
              <a:t>抓取策略</a:t>
            </a:r>
            <a:r>
              <a:rPr lang="zh-CN" altLang="zh-CN" dirty="0"/>
              <a:t>是指</a:t>
            </a:r>
            <a:r>
              <a:rPr lang="zh-CN" altLang="zh-CN" b="1" dirty="0"/>
              <a:t>在网络爬虫系统中决定</a:t>
            </a:r>
            <a:r>
              <a:rPr lang="en-US" altLang="zh-CN" b="1" dirty="0"/>
              <a:t>URL</a:t>
            </a:r>
            <a:r>
              <a:rPr lang="zh-CN" altLang="zh-CN" b="1" dirty="0"/>
              <a:t>在待抓取</a:t>
            </a:r>
            <a:r>
              <a:rPr lang="en-US" altLang="zh-CN" b="1" dirty="0"/>
              <a:t>URL</a:t>
            </a:r>
            <a:r>
              <a:rPr lang="zh-CN" altLang="zh-CN" b="1" dirty="0"/>
              <a:t>队列中排序顺序的方法</a:t>
            </a:r>
            <a:r>
              <a:rPr lang="zh-CN" altLang="zh-CN" dirty="0"/>
              <a:t>。</a:t>
            </a:r>
            <a:endParaRPr lang="zh-CN" altLang="en-US" dirty="0"/>
          </a:p>
        </p:txBody>
      </p:sp>
      <p:sp>
        <p:nvSpPr>
          <p:cNvPr id="3" name="矩形 2"/>
          <p:cNvSpPr/>
          <p:nvPr/>
        </p:nvSpPr>
        <p:spPr>
          <a:xfrm>
            <a:off x="425675" y="2174295"/>
            <a:ext cx="6032068" cy="1977464"/>
          </a:xfrm>
          <a:prstGeom prst="rect">
            <a:avLst/>
          </a:prstGeom>
        </p:spPr>
        <p:txBody>
          <a:bodyPr wrap="square">
            <a:spAutoFit/>
          </a:bodyPr>
          <a:lstStyle/>
          <a:p>
            <a:pPr lvl="0" algn="just">
              <a:lnSpc>
                <a:spcPct val="125000"/>
              </a:lnSpc>
              <a:spcAft>
                <a:spcPts val="0"/>
              </a:spcAft>
            </a:pPr>
            <a:r>
              <a:rPr lang="en-US" altLang="zh-CN" b="1" dirty="0"/>
              <a:t>3) </a:t>
            </a:r>
            <a:r>
              <a:rPr lang="zh-CN" altLang="zh-CN" b="1" dirty="0"/>
              <a:t>局部 </a:t>
            </a:r>
            <a:r>
              <a:rPr lang="en-US" altLang="zh-CN" b="1" dirty="0"/>
              <a:t>PageRank</a:t>
            </a:r>
            <a:r>
              <a:rPr lang="zh-CN" altLang="zh-CN" b="1" dirty="0"/>
              <a:t>策略</a:t>
            </a:r>
            <a:r>
              <a:rPr lang="zh-CN" altLang="en-US" b="1" dirty="0"/>
              <a:t>：</a:t>
            </a:r>
            <a:r>
              <a:rPr lang="zh-CN" altLang="zh-CN" dirty="0"/>
              <a:t>是借鉴</a:t>
            </a:r>
            <a:r>
              <a:rPr lang="en-US" altLang="zh-CN" dirty="0"/>
              <a:t>PageRank</a:t>
            </a:r>
            <a:r>
              <a:rPr lang="zh-CN" altLang="zh-CN" dirty="0"/>
              <a:t>的思想</a:t>
            </a:r>
            <a:r>
              <a:rPr lang="zh-CN" altLang="en-US" dirty="0"/>
              <a:t>，</a:t>
            </a:r>
            <a:r>
              <a:rPr lang="zh-CN" altLang="zh-CN" dirty="0"/>
              <a:t>按照一定的网页分析算法</a:t>
            </a:r>
            <a:r>
              <a:rPr lang="zh-CN" altLang="en-US" dirty="0"/>
              <a:t>，</a:t>
            </a:r>
            <a:r>
              <a:rPr lang="zh-CN" altLang="zh-CN" b="1" dirty="0"/>
              <a:t>预测候选</a:t>
            </a:r>
            <a:r>
              <a:rPr lang="en-US" altLang="zh-CN" b="1" dirty="0"/>
              <a:t>URL</a:t>
            </a:r>
            <a:r>
              <a:rPr lang="zh-CN" altLang="zh-CN" b="1" dirty="0"/>
              <a:t>与目标网页的相似度或与主题的相关性</a:t>
            </a:r>
            <a:r>
              <a:rPr lang="zh-CN" altLang="en-US" dirty="0"/>
              <a:t>，</a:t>
            </a:r>
            <a:r>
              <a:rPr lang="zh-CN" altLang="zh-CN" dirty="0"/>
              <a:t>并选取</a:t>
            </a:r>
            <a:r>
              <a:rPr lang="zh-CN" altLang="zh-CN" b="1" dirty="0"/>
              <a:t>评价最好的一个或几个</a:t>
            </a:r>
            <a:r>
              <a:rPr lang="en-US" altLang="zh-CN" b="1" dirty="0"/>
              <a:t>URL</a:t>
            </a:r>
            <a:r>
              <a:rPr lang="zh-CN" altLang="zh-CN" b="1" dirty="0"/>
              <a:t>进行抓取</a:t>
            </a:r>
            <a:r>
              <a:rPr lang="zh-CN" altLang="en-US" dirty="0"/>
              <a:t>，</a:t>
            </a:r>
            <a:r>
              <a:rPr lang="zh-CN" altLang="zh-CN" dirty="0"/>
              <a:t>即对已经下载的网页</a:t>
            </a:r>
            <a:r>
              <a:rPr lang="zh-CN" altLang="en-US" dirty="0"/>
              <a:t>，</a:t>
            </a:r>
            <a:r>
              <a:rPr lang="zh-CN" altLang="zh-CN" dirty="0"/>
              <a:t>连同待抓取</a:t>
            </a:r>
            <a:r>
              <a:rPr lang="en-US" altLang="zh-CN" dirty="0"/>
              <a:t>URL</a:t>
            </a:r>
            <a:r>
              <a:rPr lang="zh-CN" altLang="zh-CN" dirty="0"/>
              <a:t>队列中的</a:t>
            </a:r>
            <a:r>
              <a:rPr lang="en-US" altLang="zh-CN" dirty="0"/>
              <a:t>URL</a:t>
            </a:r>
            <a:r>
              <a:rPr lang="zh-CN" altLang="zh-CN" dirty="0"/>
              <a:t>形成网页集合</a:t>
            </a:r>
            <a:r>
              <a:rPr lang="zh-CN" altLang="en-US" dirty="0"/>
              <a:t>，</a:t>
            </a:r>
            <a:r>
              <a:rPr lang="zh-CN" altLang="zh-CN" dirty="0"/>
              <a:t>计算每个页面的</a:t>
            </a:r>
            <a:r>
              <a:rPr lang="en-US" altLang="zh-CN" dirty="0"/>
              <a:t>PageRank</a:t>
            </a:r>
            <a:r>
              <a:rPr lang="zh-CN" altLang="zh-CN" dirty="0"/>
              <a:t>值</a:t>
            </a:r>
            <a:r>
              <a:rPr lang="zh-CN" altLang="en-US" dirty="0"/>
              <a:t>，</a:t>
            </a:r>
            <a:r>
              <a:rPr lang="zh-CN" altLang="zh-CN" dirty="0"/>
              <a:t>计算完之后</a:t>
            </a:r>
            <a:r>
              <a:rPr lang="zh-CN" altLang="en-US" dirty="0"/>
              <a:t>，</a:t>
            </a:r>
            <a:r>
              <a:rPr lang="zh-CN" altLang="zh-CN" dirty="0"/>
              <a:t>将待抓取</a:t>
            </a:r>
            <a:r>
              <a:rPr lang="en-US" altLang="zh-CN" dirty="0"/>
              <a:t>URL</a:t>
            </a:r>
            <a:r>
              <a:rPr lang="zh-CN" altLang="zh-CN" dirty="0"/>
              <a:t>队列中的</a:t>
            </a:r>
            <a:r>
              <a:rPr lang="en-US" altLang="zh-CN" dirty="0"/>
              <a:t>URL</a:t>
            </a:r>
            <a:r>
              <a:rPr lang="zh-CN" altLang="zh-CN" dirty="0"/>
              <a:t>按照</a:t>
            </a:r>
            <a:r>
              <a:rPr lang="en-US" altLang="zh-CN" dirty="0"/>
              <a:t>PageRank</a:t>
            </a:r>
            <a:r>
              <a:rPr lang="zh-CN" altLang="zh-CN" dirty="0"/>
              <a:t>值的大小排列</a:t>
            </a:r>
            <a:r>
              <a:rPr lang="zh-CN" altLang="en-US" dirty="0"/>
              <a:t>，</a:t>
            </a:r>
            <a:r>
              <a:rPr lang="zh-CN" altLang="zh-CN" dirty="0"/>
              <a:t>并按照该顺序抓取页面。但是</a:t>
            </a:r>
            <a:r>
              <a:rPr lang="zh-CN" altLang="en-US" dirty="0"/>
              <a:t>，</a:t>
            </a:r>
            <a:r>
              <a:rPr lang="zh-CN" altLang="zh-CN" dirty="0"/>
              <a:t>这种策略由于网络中</a:t>
            </a:r>
            <a:r>
              <a:rPr lang="zh-CN" altLang="zh-CN" dirty="0">
                <a:solidFill>
                  <a:srgbClr val="FF0000"/>
                </a:solidFill>
              </a:rPr>
              <a:t>广告链接、作弊链接的存在</a:t>
            </a:r>
            <a:r>
              <a:rPr lang="zh-CN" altLang="en-US" dirty="0">
                <a:solidFill>
                  <a:srgbClr val="FF0000"/>
                </a:solidFill>
              </a:rPr>
              <a:t>，</a:t>
            </a:r>
            <a:r>
              <a:rPr lang="zh-CN" altLang="zh-CN" dirty="0">
                <a:solidFill>
                  <a:srgbClr val="FF0000"/>
                </a:solidFill>
              </a:rPr>
              <a:t>易导致</a:t>
            </a:r>
            <a:r>
              <a:rPr lang="en-US" altLang="zh-CN" dirty="0">
                <a:solidFill>
                  <a:srgbClr val="FF0000"/>
                </a:solidFill>
              </a:rPr>
              <a:t>PageRank</a:t>
            </a:r>
            <a:r>
              <a:rPr lang="zh-CN" altLang="zh-CN" dirty="0">
                <a:solidFill>
                  <a:srgbClr val="FF0000"/>
                </a:solidFill>
              </a:rPr>
              <a:t>的值不能完全刻画其重要程度</a:t>
            </a:r>
            <a:r>
              <a:rPr lang="zh-CN" altLang="en-US" dirty="0"/>
              <a:t>，</a:t>
            </a:r>
            <a:r>
              <a:rPr lang="zh-CN" altLang="zh-CN" dirty="0"/>
              <a:t>从而导致抓取的数据无效。</a:t>
            </a:r>
            <a:endParaRPr lang="zh-CN" altLang="en-US" dirty="0"/>
          </a:p>
        </p:txBody>
      </p:sp>
      <p:sp>
        <p:nvSpPr>
          <p:cNvPr id="12" name="文本框 11"/>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grpSp>
        <p:nvGrpSpPr>
          <p:cNvPr id="13" name="组合 12"/>
          <p:cNvGrpSpPr/>
          <p:nvPr/>
        </p:nvGrpSpPr>
        <p:grpSpPr>
          <a:xfrm>
            <a:off x="389719" y="818133"/>
            <a:ext cx="1397378" cy="368593"/>
            <a:chOff x="1177246" y="918048"/>
            <a:chExt cx="1397378" cy="368593"/>
          </a:xfrm>
        </p:grpSpPr>
        <p:sp>
          <p:nvSpPr>
            <p:cNvPr id="14" name="TextBox 1210"/>
            <p:cNvSpPr/>
            <p:nvPr/>
          </p:nvSpPr>
          <p:spPr>
            <a:xfrm>
              <a:off x="1615387" y="932020"/>
              <a:ext cx="959237"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抓取策略</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15" name="组合 14"/>
            <p:cNvGrpSpPr/>
            <p:nvPr/>
          </p:nvGrpSpPr>
          <p:grpSpPr>
            <a:xfrm>
              <a:off x="1177246" y="918048"/>
              <a:ext cx="448164" cy="368593"/>
              <a:chOff x="5630584" y="966369"/>
              <a:chExt cx="476097" cy="391567"/>
            </a:xfrm>
            <a:solidFill>
              <a:srgbClr val="1B4367"/>
            </a:solidFill>
          </p:grpSpPr>
          <p:sp>
            <p:nvSpPr>
              <p:cNvPr id="16" name="椭圆 15"/>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17"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03</a:t>
                </a:r>
              </a:p>
            </p:txBody>
          </p:sp>
        </p:grpSp>
      </p:grpSp>
    </p:spTree>
    <p:extLst>
      <p:ext uri="{BB962C8B-B14F-4D97-AF65-F5344CB8AC3E}">
        <p14:creationId xmlns:p14="http://schemas.microsoft.com/office/powerpoint/2010/main" val="349493867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404813" y="1222515"/>
            <a:ext cx="6052930" cy="900246"/>
          </a:xfrm>
          <a:prstGeom prst="rect">
            <a:avLst/>
          </a:prstGeom>
        </p:spPr>
        <p:txBody>
          <a:bodyPr wrap="square">
            <a:spAutoFit/>
          </a:bodyPr>
          <a:lstStyle/>
          <a:p>
            <a:pPr>
              <a:lnSpc>
                <a:spcPct val="125000"/>
              </a:lnSpc>
            </a:pPr>
            <a:r>
              <a:rPr lang="zh-CN" altLang="zh-CN" dirty="0"/>
              <a:t>在爬虫系统中</a:t>
            </a:r>
            <a:r>
              <a:rPr lang="zh-CN" altLang="en-US" dirty="0"/>
              <a:t>，</a:t>
            </a:r>
            <a:r>
              <a:rPr lang="zh-CN" altLang="zh-CN" dirty="0"/>
              <a:t>待抓取</a:t>
            </a:r>
            <a:r>
              <a:rPr lang="en-US" altLang="zh-CN" dirty="0"/>
              <a:t>URL</a:t>
            </a:r>
            <a:r>
              <a:rPr lang="zh-CN" altLang="zh-CN" dirty="0"/>
              <a:t>队列是很重要的一部分。同时待抓取</a:t>
            </a:r>
            <a:r>
              <a:rPr lang="en-US" altLang="zh-CN" dirty="0"/>
              <a:t>URL</a:t>
            </a:r>
            <a:r>
              <a:rPr lang="zh-CN" altLang="zh-CN" dirty="0"/>
              <a:t>队列中的</a:t>
            </a:r>
            <a:r>
              <a:rPr lang="en-US" altLang="zh-CN" dirty="0"/>
              <a:t>URL</a:t>
            </a:r>
            <a:r>
              <a:rPr lang="zh-CN" altLang="zh-CN" dirty="0"/>
              <a:t>排序也是一个很重要的问题。网络爬虫的</a:t>
            </a:r>
            <a:r>
              <a:rPr lang="zh-CN" altLang="zh-CN" b="1" dirty="0">
                <a:solidFill>
                  <a:srgbClr val="FF0000"/>
                </a:solidFill>
              </a:rPr>
              <a:t>抓取策略</a:t>
            </a:r>
            <a:r>
              <a:rPr lang="zh-CN" altLang="zh-CN" dirty="0"/>
              <a:t>是指</a:t>
            </a:r>
            <a:r>
              <a:rPr lang="zh-CN" altLang="zh-CN" b="1" dirty="0"/>
              <a:t>在网络爬虫系统中决定</a:t>
            </a:r>
            <a:r>
              <a:rPr lang="en-US" altLang="zh-CN" b="1" dirty="0"/>
              <a:t>URL</a:t>
            </a:r>
            <a:r>
              <a:rPr lang="zh-CN" altLang="zh-CN" b="1" dirty="0"/>
              <a:t>在待抓取</a:t>
            </a:r>
            <a:r>
              <a:rPr lang="en-US" altLang="zh-CN" b="1" dirty="0"/>
              <a:t>URL</a:t>
            </a:r>
            <a:r>
              <a:rPr lang="zh-CN" altLang="zh-CN" b="1" dirty="0"/>
              <a:t>队列中排序顺序的方法</a:t>
            </a:r>
            <a:r>
              <a:rPr lang="zh-CN" altLang="zh-CN" dirty="0"/>
              <a:t>。</a:t>
            </a:r>
            <a:endParaRPr lang="zh-CN" altLang="en-US" dirty="0"/>
          </a:p>
        </p:txBody>
      </p:sp>
      <p:sp>
        <p:nvSpPr>
          <p:cNvPr id="3" name="矩形 2"/>
          <p:cNvSpPr/>
          <p:nvPr/>
        </p:nvSpPr>
        <p:spPr>
          <a:xfrm>
            <a:off x="425675" y="2174295"/>
            <a:ext cx="6032068" cy="1977464"/>
          </a:xfrm>
          <a:prstGeom prst="rect">
            <a:avLst/>
          </a:prstGeom>
        </p:spPr>
        <p:txBody>
          <a:bodyPr wrap="square">
            <a:spAutoFit/>
          </a:bodyPr>
          <a:lstStyle/>
          <a:p>
            <a:pPr lvl="0" algn="just">
              <a:lnSpc>
                <a:spcPct val="125000"/>
              </a:lnSpc>
              <a:spcAft>
                <a:spcPts val="0"/>
              </a:spcAft>
            </a:pPr>
            <a:r>
              <a:rPr lang="en-US" altLang="zh-CN" b="1" dirty="0"/>
              <a:t>4) OPIC(Online Page Importance Computation)</a:t>
            </a:r>
            <a:r>
              <a:rPr lang="zh-CN" altLang="zh-CN" b="1" dirty="0"/>
              <a:t>策略</a:t>
            </a:r>
            <a:r>
              <a:rPr lang="zh-CN" altLang="en-US" dirty="0"/>
              <a:t>：</a:t>
            </a:r>
            <a:r>
              <a:rPr lang="zh-CN" altLang="zh-CN" dirty="0"/>
              <a:t>实际上也是对页面进行一个重要性打分。初始时</a:t>
            </a:r>
            <a:r>
              <a:rPr lang="zh-CN" altLang="en-US" dirty="0"/>
              <a:t>，</a:t>
            </a:r>
            <a:r>
              <a:rPr lang="zh-CN" altLang="zh-CN" dirty="0"/>
              <a:t>给所有页面一个相同的初始现金</a:t>
            </a:r>
            <a:r>
              <a:rPr lang="en-US" altLang="zh-CN" dirty="0"/>
              <a:t>(cash)</a:t>
            </a:r>
            <a:r>
              <a:rPr lang="zh-CN" altLang="zh-CN" dirty="0"/>
              <a:t>。当下载了某个页面</a:t>
            </a:r>
            <a:r>
              <a:rPr lang="en-US" altLang="zh-CN" dirty="0"/>
              <a:t>P</a:t>
            </a:r>
            <a:r>
              <a:rPr lang="zh-CN" altLang="zh-CN" dirty="0"/>
              <a:t>之后</a:t>
            </a:r>
            <a:r>
              <a:rPr lang="zh-CN" altLang="en-US" dirty="0"/>
              <a:t>，</a:t>
            </a:r>
            <a:r>
              <a:rPr lang="zh-CN" altLang="zh-CN" dirty="0"/>
              <a:t>将</a:t>
            </a:r>
            <a:r>
              <a:rPr lang="en-US" altLang="zh-CN" dirty="0"/>
              <a:t>P</a:t>
            </a:r>
            <a:r>
              <a:rPr lang="zh-CN" altLang="zh-CN" dirty="0"/>
              <a:t>的现金分摊给所有从</a:t>
            </a:r>
            <a:r>
              <a:rPr lang="en-US" altLang="zh-CN" dirty="0"/>
              <a:t>P</a:t>
            </a:r>
            <a:r>
              <a:rPr lang="zh-CN" altLang="zh-CN" dirty="0"/>
              <a:t>中分析出的链接</a:t>
            </a:r>
            <a:r>
              <a:rPr lang="zh-CN" altLang="en-US" dirty="0"/>
              <a:t>，</a:t>
            </a:r>
            <a:r>
              <a:rPr lang="zh-CN" altLang="zh-CN" dirty="0"/>
              <a:t>并将</a:t>
            </a:r>
            <a:r>
              <a:rPr lang="en-US" altLang="zh-CN" dirty="0"/>
              <a:t>P</a:t>
            </a:r>
            <a:r>
              <a:rPr lang="zh-CN" altLang="zh-CN" dirty="0"/>
              <a:t>的现金清空。对于待抓取</a:t>
            </a:r>
            <a:r>
              <a:rPr lang="en-US" altLang="zh-CN" dirty="0"/>
              <a:t>URL</a:t>
            </a:r>
            <a:r>
              <a:rPr lang="zh-CN" altLang="zh-CN" dirty="0"/>
              <a:t>队列中的所有页面都须按照现金数进行排序。与</a:t>
            </a:r>
            <a:r>
              <a:rPr lang="en-US" altLang="zh-CN" dirty="0"/>
              <a:t> PageRank</a:t>
            </a:r>
            <a:r>
              <a:rPr lang="zh-CN" altLang="zh-CN" dirty="0"/>
              <a:t>相比</a:t>
            </a:r>
            <a:r>
              <a:rPr lang="zh-CN" altLang="en-US" dirty="0"/>
              <a:t>，</a:t>
            </a:r>
            <a:r>
              <a:rPr lang="en-US" altLang="zh-CN" dirty="0"/>
              <a:t> PageRank</a:t>
            </a:r>
            <a:r>
              <a:rPr lang="zh-CN" altLang="zh-CN" dirty="0"/>
              <a:t>每次都需要迭代计算</a:t>
            </a:r>
            <a:r>
              <a:rPr lang="zh-CN" altLang="en-US" dirty="0"/>
              <a:t>，</a:t>
            </a:r>
            <a:r>
              <a:rPr lang="zh-CN" altLang="zh-CN" dirty="0"/>
              <a:t>而</a:t>
            </a:r>
            <a:r>
              <a:rPr lang="en-US" altLang="zh-CN" dirty="0"/>
              <a:t>OPIC</a:t>
            </a:r>
            <a:r>
              <a:rPr lang="zh-CN" altLang="zh-CN" dirty="0"/>
              <a:t>策略</a:t>
            </a:r>
            <a:r>
              <a:rPr lang="zh-CN" altLang="zh-CN" b="1" dirty="0">
                <a:solidFill>
                  <a:srgbClr val="FF0000"/>
                </a:solidFill>
              </a:rPr>
              <a:t>不需要迭代过程</a:t>
            </a:r>
            <a:r>
              <a:rPr lang="zh-CN" altLang="zh-CN" dirty="0"/>
              <a:t>。因此</a:t>
            </a:r>
            <a:r>
              <a:rPr lang="zh-CN" altLang="en-US" dirty="0"/>
              <a:t>，</a:t>
            </a:r>
            <a:r>
              <a:rPr lang="en-US" altLang="zh-CN" dirty="0"/>
              <a:t>OPIC</a:t>
            </a:r>
            <a:r>
              <a:rPr lang="zh-CN" altLang="zh-CN" dirty="0"/>
              <a:t>计算速度明显快于局部</a:t>
            </a:r>
            <a:r>
              <a:rPr lang="en-US" altLang="zh-CN" dirty="0"/>
              <a:t>PageRank</a:t>
            </a:r>
            <a:r>
              <a:rPr lang="zh-CN" altLang="zh-CN" dirty="0"/>
              <a:t>策略</a:t>
            </a:r>
            <a:r>
              <a:rPr lang="zh-CN" altLang="en-US" dirty="0"/>
              <a:t>，</a:t>
            </a:r>
            <a:r>
              <a:rPr lang="zh-CN" altLang="zh-CN" dirty="0"/>
              <a:t>这是一种较好的重要性衡量策略</a:t>
            </a:r>
            <a:r>
              <a:rPr lang="zh-CN" altLang="en-US" dirty="0"/>
              <a:t>，</a:t>
            </a:r>
            <a:r>
              <a:rPr lang="zh-CN" altLang="zh-CN" b="1" dirty="0">
                <a:solidFill>
                  <a:srgbClr val="FF0000"/>
                </a:solidFill>
              </a:rPr>
              <a:t>适合实时计算场景</a:t>
            </a:r>
            <a:r>
              <a:rPr lang="zh-CN" altLang="en-US" b="1" dirty="0">
                <a:solidFill>
                  <a:srgbClr val="FF0000"/>
                </a:solidFill>
              </a:rPr>
              <a:t>。</a:t>
            </a:r>
          </a:p>
        </p:txBody>
      </p: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grpSp>
        <p:nvGrpSpPr>
          <p:cNvPr id="17" name="组合 16"/>
          <p:cNvGrpSpPr/>
          <p:nvPr/>
        </p:nvGrpSpPr>
        <p:grpSpPr>
          <a:xfrm>
            <a:off x="389719" y="818133"/>
            <a:ext cx="1397378" cy="368593"/>
            <a:chOff x="1177246" y="918048"/>
            <a:chExt cx="1397378" cy="368593"/>
          </a:xfrm>
        </p:grpSpPr>
        <p:sp>
          <p:nvSpPr>
            <p:cNvPr id="18" name="TextBox 1210"/>
            <p:cNvSpPr/>
            <p:nvPr/>
          </p:nvSpPr>
          <p:spPr>
            <a:xfrm>
              <a:off x="1615387" y="932020"/>
              <a:ext cx="959237"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抓取策略</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19" name="组合 18"/>
            <p:cNvGrpSpPr/>
            <p:nvPr/>
          </p:nvGrpSpPr>
          <p:grpSpPr>
            <a:xfrm>
              <a:off x="1177246" y="918048"/>
              <a:ext cx="448164" cy="368593"/>
              <a:chOff x="5630584" y="966369"/>
              <a:chExt cx="476097" cy="391567"/>
            </a:xfrm>
            <a:solidFill>
              <a:srgbClr val="1B4367"/>
            </a:solidFill>
          </p:grpSpPr>
          <p:sp>
            <p:nvSpPr>
              <p:cNvPr id="20" name="椭圆 19"/>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1"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03</a:t>
                </a:r>
              </a:p>
            </p:txBody>
          </p:sp>
        </p:grpSp>
      </p:grpSp>
    </p:spTree>
    <p:extLst>
      <p:ext uri="{BB962C8B-B14F-4D97-AF65-F5344CB8AC3E}">
        <p14:creationId xmlns:p14="http://schemas.microsoft.com/office/powerpoint/2010/main" val="28082717"/>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404813" y="1222515"/>
            <a:ext cx="6052930" cy="900246"/>
          </a:xfrm>
          <a:prstGeom prst="rect">
            <a:avLst/>
          </a:prstGeom>
        </p:spPr>
        <p:txBody>
          <a:bodyPr wrap="square">
            <a:spAutoFit/>
          </a:bodyPr>
          <a:lstStyle/>
          <a:p>
            <a:pPr>
              <a:lnSpc>
                <a:spcPct val="125000"/>
              </a:lnSpc>
            </a:pPr>
            <a:r>
              <a:rPr lang="zh-CN" altLang="zh-CN" dirty="0"/>
              <a:t>在爬虫系统中</a:t>
            </a:r>
            <a:r>
              <a:rPr lang="zh-CN" altLang="en-US" dirty="0"/>
              <a:t>，</a:t>
            </a:r>
            <a:r>
              <a:rPr lang="zh-CN" altLang="zh-CN" dirty="0"/>
              <a:t>待抓取</a:t>
            </a:r>
            <a:r>
              <a:rPr lang="en-US" altLang="zh-CN" dirty="0"/>
              <a:t>URL</a:t>
            </a:r>
            <a:r>
              <a:rPr lang="zh-CN" altLang="zh-CN" dirty="0"/>
              <a:t>队列是很重要的一部分。同时待抓取</a:t>
            </a:r>
            <a:r>
              <a:rPr lang="en-US" altLang="zh-CN" dirty="0"/>
              <a:t>URL</a:t>
            </a:r>
            <a:r>
              <a:rPr lang="zh-CN" altLang="zh-CN" dirty="0"/>
              <a:t>队列中的</a:t>
            </a:r>
            <a:r>
              <a:rPr lang="en-US" altLang="zh-CN" dirty="0"/>
              <a:t>URL</a:t>
            </a:r>
            <a:r>
              <a:rPr lang="zh-CN" altLang="zh-CN" dirty="0"/>
              <a:t>排序也是一个很重要的问题。网络爬虫的</a:t>
            </a:r>
            <a:r>
              <a:rPr lang="zh-CN" altLang="zh-CN" b="1" dirty="0">
                <a:solidFill>
                  <a:srgbClr val="FF0000"/>
                </a:solidFill>
              </a:rPr>
              <a:t>抓取策略</a:t>
            </a:r>
            <a:r>
              <a:rPr lang="zh-CN" altLang="zh-CN" dirty="0"/>
              <a:t>是指</a:t>
            </a:r>
            <a:r>
              <a:rPr lang="zh-CN" altLang="zh-CN" b="1" dirty="0"/>
              <a:t>在网络爬虫系统中决定</a:t>
            </a:r>
            <a:r>
              <a:rPr lang="en-US" altLang="zh-CN" b="1" dirty="0"/>
              <a:t>URL</a:t>
            </a:r>
            <a:r>
              <a:rPr lang="zh-CN" altLang="zh-CN" b="1" dirty="0"/>
              <a:t>在待抓取</a:t>
            </a:r>
            <a:r>
              <a:rPr lang="en-US" altLang="zh-CN" b="1" dirty="0"/>
              <a:t>URL</a:t>
            </a:r>
            <a:r>
              <a:rPr lang="zh-CN" altLang="zh-CN" b="1" dirty="0"/>
              <a:t>队列中排序顺序的方法</a:t>
            </a:r>
            <a:r>
              <a:rPr lang="zh-CN" altLang="zh-CN" dirty="0"/>
              <a:t>。</a:t>
            </a:r>
            <a:endParaRPr lang="zh-CN" altLang="en-US" dirty="0"/>
          </a:p>
        </p:txBody>
      </p:sp>
      <p:sp>
        <p:nvSpPr>
          <p:cNvPr id="3" name="矩形 2"/>
          <p:cNvSpPr/>
          <p:nvPr/>
        </p:nvSpPr>
        <p:spPr>
          <a:xfrm>
            <a:off x="425675" y="2174295"/>
            <a:ext cx="6032068" cy="3093154"/>
          </a:xfrm>
          <a:prstGeom prst="rect">
            <a:avLst/>
          </a:prstGeom>
        </p:spPr>
        <p:txBody>
          <a:bodyPr wrap="square">
            <a:spAutoFit/>
          </a:bodyPr>
          <a:lstStyle/>
          <a:p>
            <a:pPr lvl="0" algn="just">
              <a:lnSpc>
                <a:spcPct val="125000"/>
              </a:lnSpc>
              <a:spcAft>
                <a:spcPts val="0"/>
              </a:spcAft>
            </a:pPr>
            <a:r>
              <a:rPr lang="en-US" altLang="zh-CN" b="1" dirty="0"/>
              <a:t>5) </a:t>
            </a:r>
            <a:r>
              <a:rPr lang="zh-CN" altLang="zh-CN" b="1" dirty="0"/>
              <a:t>大站优先策略</a:t>
            </a:r>
            <a:r>
              <a:rPr lang="zh-CN" altLang="en-US" b="1" dirty="0"/>
              <a:t>：</a:t>
            </a:r>
            <a:r>
              <a:rPr lang="zh-CN" altLang="zh-CN" dirty="0"/>
              <a:t>是指对于待抓取</a:t>
            </a:r>
            <a:r>
              <a:rPr lang="en-US" altLang="zh-CN" dirty="0"/>
              <a:t>URL</a:t>
            </a:r>
            <a:r>
              <a:rPr lang="zh-CN" altLang="zh-CN" dirty="0"/>
              <a:t>队列中的所有网页</a:t>
            </a:r>
            <a:r>
              <a:rPr lang="zh-CN" altLang="en-US" dirty="0"/>
              <a:t>，</a:t>
            </a:r>
            <a:r>
              <a:rPr lang="zh-CN" altLang="zh-CN" b="1" dirty="0">
                <a:solidFill>
                  <a:srgbClr val="FF0000"/>
                </a:solidFill>
              </a:rPr>
              <a:t>根据所属的网站进行分类</a:t>
            </a:r>
            <a:r>
              <a:rPr lang="zh-CN" altLang="zh-CN" dirty="0"/>
              <a:t>。对于待下载页面量大的网站</a:t>
            </a:r>
            <a:r>
              <a:rPr lang="zh-CN" altLang="en-US" dirty="0"/>
              <a:t>，</a:t>
            </a:r>
            <a:r>
              <a:rPr lang="zh-CN" altLang="zh-CN" dirty="0"/>
              <a:t>优先下载。这种策略的本质思想倾向于</a:t>
            </a:r>
            <a:r>
              <a:rPr lang="zh-CN" altLang="zh-CN" b="1" dirty="0">
                <a:solidFill>
                  <a:srgbClr val="FF0000"/>
                </a:solidFill>
              </a:rPr>
              <a:t>优先下载大型网站</a:t>
            </a:r>
            <a:r>
              <a:rPr lang="zh-CN" altLang="en-US" dirty="0"/>
              <a:t>，</a:t>
            </a:r>
            <a:r>
              <a:rPr lang="zh-CN" altLang="zh-CN" dirty="0"/>
              <a:t>大型网站往往包含最多的页面</a:t>
            </a:r>
            <a:r>
              <a:rPr lang="zh-CN" altLang="en-US" dirty="0"/>
              <a:t>，</a:t>
            </a:r>
            <a:r>
              <a:rPr lang="zh-CN" altLang="zh-CN" dirty="0"/>
              <a:t>而且大型网站往往是著名企业的内容</a:t>
            </a:r>
            <a:r>
              <a:rPr lang="zh-CN" altLang="en-US" dirty="0"/>
              <a:t>，</a:t>
            </a:r>
            <a:r>
              <a:rPr lang="zh-CN" altLang="zh-CN" dirty="0"/>
              <a:t>网页质量一般较高。大量实际应用表明</a:t>
            </a:r>
            <a:r>
              <a:rPr lang="zh-CN" altLang="zh-CN" b="1" dirty="0"/>
              <a:t>这种策略优于深度优先策略</a:t>
            </a:r>
            <a:r>
              <a:rPr lang="zh-CN" altLang="en-US" dirty="0"/>
              <a:t>。</a:t>
            </a:r>
            <a:endParaRPr lang="en-US" altLang="zh-CN" dirty="0"/>
          </a:p>
          <a:p>
            <a:pPr lvl="0" algn="just">
              <a:lnSpc>
                <a:spcPct val="125000"/>
              </a:lnSpc>
              <a:spcBef>
                <a:spcPts val="600"/>
              </a:spcBef>
              <a:spcAft>
                <a:spcPts val="600"/>
              </a:spcAft>
            </a:pPr>
            <a:r>
              <a:rPr lang="en-US" altLang="zh-CN" b="1" dirty="0"/>
              <a:t>6) </a:t>
            </a:r>
            <a:r>
              <a:rPr lang="zh-CN" altLang="en-US" b="1" dirty="0"/>
              <a:t>反向链接数策略：</a:t>
            </a:r>
            <a:r>
              <a:rPr lang="zh-CN" altLang="en-US" dirty="0"/>
              <a:t>是指</a:t>
            </a:r>
            <a:r>
              <a:rPr lang="zh-CN" altLang="en-US" b="1" dirty="0"/>
              <a:t>一个网页被其他网页链接指向的数量</a:t>
            </a:r>
            <a:r>
              <a:rPr lang="zh-CN" altLang="en-US" dirty="0"/>
              <a:t>。反向链接数表示的是一个网页的内容</a:t>
            </a:r>
            <a:r>
              <a:rPr lang="zh-CN" altLang="en-US" b="1" dirty="0">
                <a:solidFill>
                  <a:srgbClr val="FF0000"/>
                </a:solidFill>
              </a:rPr>
              <a:t>受到其他人推荐的程度</a:t>
            </a:r>
            <a:r>
              <a:rPr lang="zh-CN" altLang="en-US" dirty="0"/>
              <a:t>。</a:t>
            </a:r>
            <a:endParaRPr lang="en-US" altLang="zh-CN" dirty="0"/>
          </a:p>
          <a:p>
            <a:pPr lvl="0" algn="just">
              <a:lnSpc>
                <a:spcPct val="125000"/>
              </a:lnSpc>
              <a:spcBef>
                <a:spcPts val="600"/>
              </a:spcBef>
              <a:spcAft>
                <a:spcPts val="600"/>
              </a:spcAft>
            </a:pPr>
            <a:r>
              <a:rPr lang="en-US" altLang="zh-CN" b="1" dirty="0"/>
              <a:t>7) </a:t>
            </a:r>
            <a:r>
              <a:rPr lang="zh-CN" altLang="en-US" b="1" dirty="0"/>
              <a:t>最佳优先搜索策略：</a:t>
            </a:r>
            <a:r>
              <a:rPr lang="zh-CN" altLang="en-US" dirty="0"/>
              <a:t>是通过计算</a:t>
            </a:r>
            <a:r>
              <a:rPr lang="en-US" altLang="zh-CN" dirty="0"/>
              <a:t>URL</a:t>
            </a:r>
            <a:r>
              <a:rPr lang="zh-CN" altLang="en-US" dirty="0"/>
              <a:t>描述文本与目标网页的相似度或者与主题的相关性，根据</a:t>
            </a:r>
            <a:r>
              <a:rPr lang="zh-CN" altLang="en-US" b="1" dirty="0">
                <a:solidFill>
                  <a:srgbClr val="FF0000"/>
                </a:solidFill>
              </a:rPr>
              <a:t>所设定的阈值</a:t>
            </a:r>
            <a:r>
              <a:rPr lang="zh-CN" altLang="en-US" dirty="0"/>
              <a:t>选出有效</a:t>
            </a:r>
            <a:r>
              <a:rPr lang="en-US" altLang="zh-CN" dirty="0"/>
              <a:t>URL</a:t>
            </a:r>
            <a:r>
              <a:rPr lang="zh-CN" altLang="en-US" dirty="0"/>
              <a:t>进行抓取。</a:t>
            </a:r>
          </a:p>
          <a:p>
            <a:pPr lvl="0" algn="just">
              <a:lnSpc>
                <a:spcPct val="125000"/>
              </a:lnSpc>
              <a:spcAft>
                <a:spcPts val="0"/>
              </a:spcAft>
            </a:pPr>
            <a:endParaRPr lang="zh-CN" altLang="en-US" b="1" dirty="0">
              <a:solidFill>
                <a:srgbClr val="FF0000"/>
              </a:solidFill>
            </a:endParaRPr>
          </a:p>
        </p:txBody>
      </p: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grpSp>
        <p:nvGrpSpPr>
          <p:cNvPr id="17" name="组合 16"/>
          <p:cNvGrpSpPr/>
          <p:nvPr/>
        </p:nvGrpSpPr>
        <p:grpSpPr>
          <a:xfrm>
            <a:off x="389719" y="818133"/>
            <a:ext cx="1397378" cy="368593"/>
            <a:chOff x="1177246" y="918048"/>
            <a:chExt cx="1397378" cy="368593"/>
          </a:xfrm>
        </p:grpSpPr>
        <p:sp>
          <p:nvSpPr>
            <p:cNvPr id="18" name="TextBox 1210"/>
            <p:cNvSpPr/>
            <p:nvPr/>
          </p:nvSpPr>
          <p:spPr>
            <a:xfrm>
              <a:off x="1615387" y="932020"/>
              <a:ext cx="959237"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抓取策略</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19" name="组合 18"/>
            <p:cNvGrpSpPr/>
            <p:nvPr/>
          </p:nvGrpSpPr>
          <p:grpSpPr>
            <a:xfrm>
              <a:off x="1177246" y="918048"/>
              <a:ext cx="448164" cy="368593"/>
              <a:chOff x="5630584" y="966369"/>
              <a:chExt cx="476097" cy="391567"/>
            </a:xfrm>
            <a:solidFill>
              <a:srgbClr val="1B4367"/>
            </a:solidFill>
          </p:grpSpPr>
          <p:sp>
            <p:nvSpPr>
              <p:cNvPr id="20" name="椭圆 19"/>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1"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03</a:t>
                </a:r>
              </a:p>
            </p:txBody>
          </p:sp>
        </p:grpSp>
      </p:grpSp>
    </p:spTree>
    <p:extLst>
      <p:ext uri="{BB962C8B-B14F-4D97-AF65-F5344CB8AC3E}">
        <p14:creationId xmlns:p14="http://schemas.microsoft.com/office/powerpoint/2010/main" val="356737831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404813" y="1222515"/>
            <a:ext cx="6052930" cy="900246"/>
          </a:xfrm>
          <a:prstGeom prst="rect">
            <a:avLst/>
          </a:prstGeom>
        </p:spPr>
        <p:txBody>
          <a:bodyPr wrap="square">
            <a:spAutoFit/>
          </a:bodyPr>
          <a:lstStyle/>
          <a:p>
            <a:pPr>
              <a:lnSpc>
                <a:spcPct val="125000"/>
              </a:lnSpc>
            </a:pPr>
            <a:r>
              <a:rPr lang="zh-CN" altLang="zh-CN" dirty="0"/>
              <a:t>互联网中的网页信息经常更新</a:t>
            </a:r>
            <a:r>
              <a:rPr lang="zh-CN" altLang="en-US" dirty="0"/>
              <a:t>，</a:t>
            </a:r>
            <a:r>
              <a:rPr lang="zh-CN" altLang="zh-CN" dirty="0"/>
              <a:t>而网络爬虫程序须在网页更新后</a:t>
            </a:r>
            <a:r>
              <a:rPr lang="zh-CN" altLang="en-US" dirty="0"/>
              <a:t>，</a:t>
            </a:r>
            <a:r>
              <a:rPr lang="zh-CN" altLang="zh-CN" dirty="0"/>
              <a:t>对这些网页进行</a:t>
            </a:r>
            <a:r>
              <a:rPr lang="zh-CN" altLang="zh-CN" dirty="0">
                <a:solidFill>
                  <a:srgbClr val="FF0000"/>
                </a:solidFill>
              </a:rPr>
              <a:t>重新爬取</a:t>
            </a:r>
            <a:r>
              <a:rPr lang="zh-CN" altLang="zh-CN" dirty="0"/>
              <a:t>。常见的网页更新策略包括</a:t>
            </a:r>
            <a:r>
              <a:rPr lang="zh-CN" altLang="zh-CN" b="1" dirty="0">
                <a:solidFill>
                  <a:srgbClr val="FF0000"/>
                </a:solidFill>
              </a:rPr>
              <a:t>用户体验策略</a:t>
            </a:r>
            <a:r>
              <a:rPr lang="zh-CN" altLang="zh-CN" dirty="0"/>
              <a:t>、</a:t>
            </a:r>
            <a:r>
              <a:rPr lang="zh-CN" altLang="zh-CN" b="1" dirty="0">
                <a:solidFill>
                  <a:srgbClr val="FF0000"/>
                </a:solidFill>
              </a:rPr>
              <a:t>历史数据策略</a:t>
            </a:r>
            <a:r>
              <a:rPr lang="zh-CN" altLang="zh-CN" dirty="0"/>
              <a:t>以及</a:t>
            </a:r>
            <a:r>
              <a:rPr lang="zh-CN" altLang="zh-CN" b="1" dirty="0">
                <a:solidFill>
                  <a:srgbClr val="FF0000"/>
                </a:solidFill>
              </a:rPr>
              <a:t>聚类分析策略</a:t>
            </a:r>
            <a:r>
              <a:rPr lang="zh-CN" altLang="zh-CN" dirty="0"/>
              <a:t>等。</a:t>
            </a:r>
            <a:endParaRPr lang="zh-CN" altLang="en-US" dirty="0"/>
          </a:p>
        </p:txBody>
      </p:sp>
      <p:sp>
        <p:nvSpPr>
          <p:cNvPr id="3" name="矩形 2"/>
          <p:cNvSpPr/>
          <p:nvPr/>
        </p:nvSpPr>
        <p:spPr>
          <a:xfrm>
            <a:off x="425675" y="2174295"/>
            <a:ext cx="6032068" cy="2131353"/>
          </a:xfrm>
          <a:prstGeom prst="rect">
            <a:avLst/>
          </a:prstGeom>
        </p:spPr>
        <p:txBody>
          <a:bodyPr wrap="square">
            <a:spAutoFit/>
          </a:bodyPr>
          <a:lstStyle/>
          <a:p>
            <a:pPr lvl="0">
              <a:lnSpc>
                <a:spcPct val="125000"/>
              </a:lnSpc>
              <a:spcBef>
                <a:spcPts val="600"/>
              </a:spcBef>
              <a:spcAft>
                <a:spcPts val="600"/>
              </a:spcAft>
            </a:pPr>
            <a:r>
              <a:rPr lang="en-US" altLang="zh-CN" dirty="0"/>
              <a:t>1</a:t>
            </a:r>
            <a:r>
              <a:rPr lang="en-US" altLang="zh-CN" b="1" dirty="0"/>
              <a:t>) </a:t>
            </a:r>
            <a:r>
              <a:rPr lang="zh-CN" altLang="zh-CN" b="1" dirty="0"/>
              <a:t>用户体验策略</a:t>
            </a:r>
            <a:r>
              <a:rPr lang="zh-CN" altLang="en-US" b="1" dirty="0"/>
              <a:t>：</a:t>
            </a:r>
            <a:r>
              <a:rPr lang="zh-CN" altLang="zh-CN" dirty="0"/>
              <a:t>在搜索引擎查询某个关键词时</a:t>
            </a:r>
            <a:r>
              <a:rPr lang="zh-CN" altLang="en-US" dirty="0"/>
              <a:t>，以用户体验为主，</a:t>
            </a:r>
            <a:r>
              <a:rPr lang="zh-CN" altLang="zh-CN" dirty="0"/>
              <a:t>在爬虫服务器资源有限的情况下</a:t>
            </a:r>
            <a:r>
              <a:rPr lang="zh-CN" altLang="en-US" dirty="0"/>
              <a:t>，</a:t>
            </a:r>
            <a:r>
              <a:rPr lang="zh-CN" altLang="zh-CN" dirty="0"/>
              <a:t>爬虫会</a:t>
            </a:r>
            <a:r>
              <a:rPr lang="zh-CN" altLang="zh-CN" b="1" dirty="0">
                <a:solidFill>
                  <a:srgbClr val="FF0000"/>
                </a:solidFill>
              </a:rPr>
              <a:t>优先更新排名结果靠前的网页</a:t>
            </a:r>
            <a:r>
              <a:rPr lang="zh-CN" altLang="zh-CN" dirty="0"/>
              <a:t>。在用户体验策略中</a:t>
            </a:r>
            <a:r>
              <a:rPr lang="zh-CN" altLang="en-US" dirty="0"/>
              <a:t>，</a:t>
            </a:r>
            <a:r>
              <a:rPr lang="zh-CN" altLang="zh-CN" dirty="0"/>
              <a:t>爬虫程序中会</a:t>
            </a:r>
            <a:r>
              <a:rPr lang="zh-CN" altLang="zh-CN" b="1" dirty="0">
                <a:solidFill>
                  <a:srgbClr val="FF0000"/>
                </a:solidFill>
              </a:rPr>
              <a:t>保留对应网页的多个历史版本</a:t>
            </a:r>
            <a:r>
              <a:rPr lang="zh-CN" altLang="en-US" dirty="0"/>
              <a:t>，</a:t>
            </a:r>
            <a:r>
              <a:rPr lang="zh-CN" altLang="zh-CN" dirty="0"/>
              <a:t>并</a:t>
            </a:r>
            <a:r>
              <a:rPr lang="zh-CN" altLang="zh-CN" b="1" dirty="0">
                <a:solidFill>
                  <a:srgbClr val="FF0000"/>
                </a:solidFill>
              </a:rPr>
              <a:t>进行对应分析</a:t>
            </a:r>
            <a:r>
              <a:rPr lang="zh-CN" altLang="en-US" dirty="0"/>
              <a:t>，</a:t>
            </a:r>
            <a:r>
              <a:rPr lang="zh-CN" altLang="zh-CN" dirty="0"/>
              <a:t>依据这多个历史版本的内容更新、搜索质量影响、用户体验等信息</a:t>
            </a:r>
            <a:r>
              <a:rPr lang="zh-CN" altLang="en-US" dirty="0"/>
              <a:t>，</a:t>
            </a:r>
            <a:r>
              <a:rPr lang="zh-CN" altLang="zh-CN" dirty="0"/>
              <a:t>来确定网页的爬取周期。</a:t>
            </a:r>
          </a:p>
          <a:p>
            <a:pPr>
              <a:lnSpc>
                <a:spcPct val="125000"/>
              </a:lnSpc>
              <a:spcBef>
                <a:spcPts val="600"/>
              </a:spcBef>
              <a:spcAft>
                <a:spcPts val="600"/>
              </a:spcAft>
            </a:pPr>
            <a:r>
              <a:rPr lang="en-US" altLang="zh-CN" b="1" dirty="0"/>
              <a:t>2) </a:t>
            </a:r>
            <a:r>
              <a:rPr lang="zh-CN" altLang="zh-CN" b="1" dirty="0"/>
              <a:t>历史数据策略</a:t>
            </a:r>
            <a:r>
              <a:rPr lang="zh-CN" altLang="en-US" b="1" dirty="0"/>
              <a:t>：</a:t>
            </a:r>
            <a:r>
              <a:rPr lang="zh-CN" altLang="zh-CN" dirty="0"/>
              <a:t>是</a:t>
            </a:r>
            <a:r>
              <a:rPr lang="zh-CN" altLang="zh-CN" b="1" dirty="0">
                <a:solidFill>
                  <a:srgbClr val="FF0000"/>
                </a:solidFill>
              </a:rPr>
              <a:t>依据网页的历史更新数据</a:t>
            </a:r>
            <a:r>
              <a:rPr lang="zh-CN" altLang="en-US" b="1" dirty="0"/>
              <a:t>，</a:t>
            </a:r>
            <a:r>
              <a:rPr lang="zh-CN" altLang="zh-CN" dirty="0"/>
              <a:t>通过泊松分布进行建模等手段</a:t>
            </a:r>
            <a:r>
              <a:rPr lang="zh-CN" altLang="en-US" dirty="0"/>
              <a:t>，</a:t>
            </a:r>
            <a:r>
              <a:rPr lang="zh-CN" altLang="zh-CN" b="1" dirty="0">
                <a:solidFill>
                  <a:srgbClr val="FF0000"/>
                </a:solidFill>
              </a:rPr>
              <a:t>预测该网页下一次更新的时间</a:t>
            </a:r>
            <a:r>
              <a:rPr lang="zh-CN" altLang="en-US" dirty="0"/>
              <a:t>，</a:t>
            </a:r>
            <a:r>
              <a:rPr lang="zh-CN" altLang="zh-CN" dirty="0"/>
              <a:t>从而确定</a:t>
            </a:r>
            <a:r>
              <a:rPr lang="zh-CN" altLang="en-US" dirty="0"/>
              <a:t>网页的爬取</a:t>
            </a:r>
            <a:r>
              <a:rPr lang="zh-CN" altLang="zh-CN" dirty="0"/>
              <a:t>周期。</a:t>
            </a:r>
            <a:endParaRPr lang="zh-CN" altLang="en-US" b="1" dirty="0">
              <a:solidFill>
                <a:srgbClr val="FF0000"/>
              </a:solidFill>
            </a:endParaRPr>
          </a:p>
        </p:txBody>
      </p: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grpSp>
        <p:nvGrpSpPr>
          <p:cNvPr id="12" name="组合 11"/>
          <p:cNvGrpSpPr/>
          <p:nvPr/>
        </p:nvGrpSpPr>
        <p:grpSpPr>
          <a:xfrm>
            <a:off x="389719" y="818133"/>
            <a:ext cx="1397378" cy="368593"/>
            <a:chOff x="1177246" y="918048"/>
            <a:chExt cx="1397378" cy="368593"/>
          </a:xfrm>
        </p:grpSpPr>
        <p:sp>
          <p:nvSpPr>
            <p:cNvPr id="13" name="TextBox 1210"/>
            <p:cNvSpPr/>
            <p:nvPr/>
          </p:nvSpPr>
          <p:spPr>
            <a:xfrm>
              <a:off x="1615387" y="932020"/>
              <a:ext cx="959237"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更新策略</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14" name="组合 13"/>
            <p:cNvGrpSpPr/>
            <p:nvPr/>
          </p:nvGrpSpPr>
          <p:grpSpPr>
            <a:xfrm>
              <a:off x="1177246" y="918048"/>
              <a:ext cx="448164" cy="368593"/>
              <a:chOff x="5630584" y="966369"/>
              <a:chExt cx="476097" cy="391567"/>
            </a:xfrm>
            <a:solidFill>
              <a:srgbClr val="1B4367"/>
            </a:solidFill>
          </p:grpSpPr>
          <p:sp>
            <p:nvSpPr>
              <p:cNvPr id="15" name="椭圆 14"/>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04</a:t>
                </a:r>
              </a:p>
            </p:txBody>
          </p:sp>
        </p:grpSp>
      </p:grpSp>
    </p:spTree>
    <p:extLst>
      <p:ext uri="{BB962C8B-B14F-4D97-AF65-F5344CB8AC3E}">
        <p14:creationId xmlns:p14="http://schemas.microsoft.com/office/powerpoint/2010/main" val="3840810510"/>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404813" y="1222515"/>
            <a:ext cx="6052930" cy="900246"/>
          </a:xfrm>
          <a:prstGeom prst="rect">
            <a:avLst/>
          </a:prstGeom>
        </p:spPr>
        <p:txBody>
          <a:bodyPr wrap="square">
            <a:spAutoFit/>
          </a:bodyPr>
          <a:lstStyle/>
          <a:p>
            <a:pPr>
              <a:lnSpc>
                <a:spcPct val="125000"/>
              </a:lnSpc>
            </a:pPr>
            <a:r>
              <a:rPr lang="zh-CN" altLang="zh-CN" dirty="0"/>
              <a:t>互联网中的网页信息经常更新</a:t>
            </a:r>
            <a:r>
              <a:rPr lang="zh-CN" altLang="en-US" dirty="0"/>
              <a:t>，</a:t>
            </a:r>
            <a:r>
              <a:rPr lang="zh-CN" altLang="zh-CN" dirty="0"/>
              <a:t>而网络爬虫程序须在网页更新后</a:t>
            </a:r>
            <a:r>
              <a:rPr lang="zh-CN" altLang="en-US" dirty="0"/>
              <a:t>，</a:t>
            </a:r>
            <a:r>
              <a:rPr lang="zh-CN" altLang="zh-CN" dirty="0"/>
              <a:t>对这些网页进行重新爬取。常见的网页更新策略包括</a:t>
            </a:r>
            <a:r>
              <a:rPr lang="zh-CN" altLang="zh-CN" b="1" dirty="0">
                <a:solidFill>
                  <a:srgbClr val="FF0000"/>
                </a:solidFill>
              </a:rPr>
              <a:t>用户体验策略</a:t>
            </a:r>
            <a:r>
              <a:rPr lang="zh-CN" altLang="zh-CN" dirty="0"/>
              <a:t>、</a:t>
            </a:r>
            <a:r>
              <a:rPr lang="zh-CN" altLang="zh-CN" b="1" dirty="0">
                <a:solidFill>
                  <a:srgbClr val="FF0000"/>
                </a:solidFill>
              </a:rPr>
              <a:t>历史数据策略</a:t>
            </a:r>
            <a:r>
              <a:rPr lang="zh-CN" altLang="zh-CN" dirty="0"/>
              <a:t>以及</a:t>
            </a:r>
            <a:r>
              <a:rPr lang="zh-CN" altLang="zh-CN" b="1" dirty="0">
                <a:solidFill>
                  <a:srgbClr val="FF0000"/>
                </a:solidFill>
              </a:rPr>
              <a:t>聚类分析策略</a:t>
            </a:r>
            <a:r>
              <a:rPr lang="zh-CN" altLang="zh-CN" dirty="0"/>
              <a:t>等。</a:t>
            </a:r>
            <a:endParaRPr lang="zh-CN" altLang="en-US" dirty="0"/>
          </a:p>
        </p:txBody>
      </p:sp>
      <p:sp>
        <p:nvSpPr>
          <p:cNvPr id="3" name="矩形 2"/>
          <p:cNvSpPr/>
          <p:nvPr/>
        </p:nvSpPr>
        <p:spPr>
          <a:xfrm>
            <a:off x="425675" y="2174295"/>
            <a:ext cx="3321377" cy="3054682"/>
          </a:xfrm>
          <a:prstGeom prst="rect">
            <a:avLst/>
          </a:prstGeom>
        </p:spPr>
        <p:txBody>
          <a:bodyPr wrap="square">
            <a:spAutoFit/>
          </a:bodyPr>
          <a:lstStyle/>
          <a:p>
            <a:pPr lvl="0">
              <a:lnSpc>
                <a:spcPct val="125000"/>
              </a:lnSpc>
              <a:spcBef>
                <a:spcPts val="600"/>
              </a:spcBef>
              <a:spcAft>
                <a:spcPts val="600"/>
              </a:spcAft>
            </a:pPr>
            <a:r>
              <a:rPr lang="en-US" altLang="zh-CN" b="1" dirty="0"/>
              <a:t>3) </a:t>
            </a:r>
            <a:r>
              <a:rPr lang="zh-CN" altLang="zh-CN" b="1" dirty="0"/>
              <a:t>聚类分析策略</a:t>
            </a:r>
            <a:r>
              <a:rPr lang="zh-CN" altLang="en-US" b="1" dirty="0"/>
              <a:t>：</a:t>
            </a:r>
            <a:r>
              <a:rPr lang="zh-CN" altLang="zh-CN" dirty="0"/>
              <a:t>是将聚类分析算法运用于爬虫对网页更新的一种策略。其基本原理是首先</a:t>
            </a:r>
            <a:r>
              <a:rPr lang="zh-CN" altLang="zh-CN" b="1" dirty="0">
                <a:solidFill>
                  <a:srgbClr val="FF0000"/>
                </a:solidFill>
              </a:rPr>
              <a:t>将海量网页进行聚类分析</a:t>
            </a:r>
            <a:r>
              <a:rPr lang="en-US" altLang="zh-CN" dirty="0"/>
              <a:t>(</a:t>
            </a:r>
            <a:r>
              <a:rPr lang="zh-CN" altLang="zh-CN" dirty="0"/>
              <a:t>即按照相似性进行分类</a:t>
            </a:r>
            <a:r>
              <a:rPr lang="en-US" altLang="zh-CN" dirty="0"/>
              <a:t>)</a:t>
            </a:r>
            <a:r>
              <a:rPr lang="zh-CN" altLang="en-US" dirty="0"/>
              <a:t>。通常，</a:t>
            </a:r>
            <a:r>
              <a:rPr lang="zh-CN" altLang="zh-CN" dirty="0"/>
              <a:t>相似网页的更新频率类似。</a:t>
            </a:r>
            <a:r>
              <a:rPr lang="zh-CN" altLang="en-US" dirty="0"/>
              <a:t>然后，</a:t>
            </a:r>
            <a:r>
              <a:rPr lang="zh-CN" altLang="zh-CN" dirty="0"/>
              <a:t>这些</a:t>
            </a:r>
            <a:r>
              <a:rPr lang="zh-CN" altLang="en-US" dirty="0"/>
              <a:t>网页</a:t>
            </a:r>
            <a:r>
              <a:rPr lang="zh-CN" altLang="zh-CN" dirty="0"/>
              <a:t>会被分为多个</a:t>
            </a:r>
            <a:r>
              <a:rPr lang="zh-CN" altLang="en-US" dirty="0"/>
              <a:t>簇</a:t>
            </a:r>
            <a:r>
              <a:rPr lang="zh-CN" altLang="en-US" b="1" dirty="0"/>
              <a:t>，</a:t>
            </a:r>
            <a:r>
              <a:rPr lang="zh-CN" altLang="zh-CN" b="1" dirty="0"/>
              <a:t>每个</a:t>
            </a:r>
            <a:r>
              <a:rPr lang="zh-CN" altLang="en-US" b="1" dirty="0"/>
              <a:t>簇（</a:t>
            </a:r>
            <a:r>
              <a:rPr lang="en-US" altLang="zh-CN" b="1" dirty="0"/>
              <a:t>Cluster</a:t>
            </a:r>
            <a:r>
              <a:rPr lang="zh-CN" altLang="en-US" b="1" dirty="0"/>
              <a:t>）</a:t>
            </a:r>
            <a:r>
              <a:rPr lang="zh-CN" altLang="zh-CN" b="1" dirty="0"/>
              <a:t>中的网页具有类似的属性</a:t>
            </a:r>
            <a:r>
              <a:rPr lang="zh-CN" altLang="en-US" dirty="0"/>
              <a:t>，</a:t>
            </a:r>
            <a:r>
              <a:rPr lang="zh-CN" altLang="zh-CN" dirty="0"/>
              <a:t>即具有类似的更新频率。然后</a:t>
            </a:r>
            <a:r>
              <a:rPr lang="zh-CN" altLang="en-US" dirty="0"/>
              <a:t>，</a:t>
            </a:r>
            <a:r>
              <a:rPr lang="zh-CN" altLang="zh-CN" dirty="0"/>
              <a:t>对聚类结果中的</a:t>
            </a:r>
            <a:r>
              <a:rPr lang="zh-CN" altLang="zh-CN" b="1" dirty="0">
                <a:solidFill>
                  <a:srgbClr val="FF0000"/>
                </a:solidFill>
              </a:rPr>
              <a:t>每个</a:t>
            </a:r>
            <a:r>
              <a:rPr lang="zh-CN" altLang="en-US" b="1" dirty="0">
                <a:solidFill>
                  <a:srgbClr val="FF0000"/>
                </a:solidFill>
              </a:rPr>
              <a:t>簇</a:t>
            </a:r>
            <a:r>
              <a:rPr lang="zh-CN" altLang="zh-CN" b="1" dirty="0">
                <a:solidFill>
                  <a:srgbClr val="FF0000"/>
                </a:solidFill>
              </a:rPr>
              <a:t>中的网页进行抽样</a:t>
            </a:r>
            <a:r>
              <a:rPr lang="zh-CN" altLang="en-US" dirty="0"/>
              <a:t>，</a:t>
            </a:r>
            <a:r>
              <a:rPr lang="zh-CN" altLang="zh-CN" dirty="0"/>
              <a:t>并</a:t>
            </a:r>
            <a:r>
              <a:rPr lang="zh-CN" altLang="zh-CN" b="1" dirty="0">
                <a:solidFill>
                  <a:srgbClr val="FF0000"/>
                </a:solidFill>
              </a:rPr>
              <a:t>计算出抽样网页的平均更新频率</a:t>
            </a:r>
            <a:r>
              <a:rPr lang="zh-CN" altLang="en-US" dirty="0"/>
              <a:t>，</a:t>
            </a:r>
            <a:r>
              <a:rPr lang="zh-CN" altLang="zh-CN" dirty="0"/>
              <a:t>从而确定每个聚类的网页爬行频率</a:t>
            </a:r>
            <a:r>
              <a:rPr lang="zh-CN" altLang="en-US" dirty="0"/>
              <a:t>。</a:t>
            </a:r>
            <a:endParaRPr lang="zh-CN" altLang="en-US" b="1" dirty="0">
              <a:solidFill>
                <a:srgbClr val="FF0000"/>
              </a:solidFill>
            </a:endParaRPr>
          </a:p>
        </p:txBody>
      </p:sp>
      <p:pic>
        <p:nvPicPr>
          <p:cNvPr id="4" name="图片 3"/>
          <p:cNvPicPr>
            <a:picLocks noChangeAspect="1"/>
          </p:cNvPicPr>
          <p:nvPr/>
        </p:nvPicPr>
        <p:blipFill>
          <a:blip r:embed="rId3"/>
          <a:stretch>
            <a:fillRect/>
          </a:stretch>
        </p:blipFill>
        <p:spPr>
          <a:xfrm>
            <a:off x="3747052" y="2486984"/>
            <a:ext cx="2897889" cy="2160000"/>
          </a:xfrm>
          <a:prstGeom prst="rect">
            <a:avLst/>
          </a:prstGeom>
        </p:spPr>
      </p:pic>
      <p:sp>
        <p:nvSpPr>
          <p:cNvPr id="14" name="文本框 13"/>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grpSp>
        <p:nvGrpSpPr>
          <p:cNvPr id="20" name="组合 19"/>
          <p:cNvGrpSpPr/>
          <p:nvPr/>
        </p:nvGrpSpPr>
        <p:grpSpPr>
          <a:xfrm>
            <a:off x="389719" y="818133"/>
            <a:ext cx="1397378" cy="368593"/>
            <a:chOff x="1177246" y="918048"/>
            <a:chExt cx="1397378" cy="368593"/>
          </a:xfrm>
        </p:grpSpPr>
        <p:sp>
          <p:nvSpPr>
            <p:cNvPr id="21" name="TextBox 1210"/>
            <p:cNvSpPr/>
            <p:nvPr/>
          </p:nvSpPr>
          <p:spPr>
            <a:xfrm>
              <a:off x="1615387" y="932020"/>
              <a:ext cx="959237"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更新策略</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2" name="组合 21"/>
            <p:cNvGrpSpPr/>
            <p:nvPr/>
          </p:nvGrpSpPr>
          <p:grpSpPr>
            <a:xfrm>
              <a:off x="1177246" y="918048"/>
              <a:ext cx="448164" cy="368593"/>
              <a:chOff x="5630584" y="966369"/>
              <a:chExt cx="476097" cy="391567"/>
            </a:xfrm>
            <a:solidFill>
              <a:srgbClr val="1B4367"/>
            </a:solidFill>
          </p:grpSpPr>
          <p:sp>
            <p:nvSpPr>
              <p:cNvPr id="23" name="椭圆 22"/>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4"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04</a:t>
                </a:r>
              </a:p>
            </p:txBody>
          </p:sp>
        </p:grpSp>
      </p:grpSp>
    </p:spTree>
    <p:extLst>
      <p:ext uri="{BB962C8B-B14F-4D97-AF65-F5344CB8AC3E}">
        <p14:creationId xmlns:p14="http://schemas.microsoft.com/office/powerpoint/2010/main" val="4001477348"/>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389719" y="927736"/>
            <a:ext cx="6052930" cy="361637"/>
          </a:xfrm>
          <a:prstGeom prst="rect">
            <a:avLst/>
          </a:prstGeom>
        </p:spPr>
        <p:txBody>
          <a:bodyPr wrap="square">
            <a:spAutoFit/>
          </a:bodyPr>
          <a:lstStyle/>
          <a:p>
            <a:pPr>
              <a:lnSpc>
                <a:spcPct val="125000"/>
              </a:lnSpc>
            </a:pPr>
            <a:r>
              <a:rPr lang="zh-CN" altLang="zh-CN" dirty="0"/>
              <a:t>按</a:t>
            </a:r>
            <a:r>
              <a:rPr lang="zh-CN" altLang="zh-CN" b="1" dirty="0">
                <a:solidFill>
                  <a:srgbClr val="FF0000"/>
                </a:solidFill>
              </a:rPr>
              <a:t>网络爬虫功能</a:t>
            </a:r>
            <a:r>
              <a:rPr lang="zh-CN" altLang="zh-CN" dirty="0"/>
              <a:t>可以分为</a:t>
            </a:r>
            <a:r>
              <a:rPr lang="zh-CN" altLang="zh-CN" b="1" dirty="0">
                <a:solidFill>
                  <a:srgbClr val="FF0000"/>
                </a:solidFill>
              </a:rPr>
              <a:t>批量型爬虫</a:t>
            </a:r>
            <a:r>
              <a:rPr lang="zh-CN" altLang="zh-CN" dirty="0"/>
              <a:t>、</a:t>
            </a:r>
            <a:r>
              <a:rPr lang="zh-CN" altLang="zh-CN" b="1" dirty="0">
                <a:solidFill>
                  <a:srgbClr val="FF0000"/>
                </a:solidFill>
              </a:rPr>
              <a:t>增量型爬虫</a:t>
            </a:r>
            <a:r>
              <a:rPr lang="zh-CN" altLang="zh-CN" dirty="0"/>
              <a:t>和</a:t>
            </a:r>
            <a:r>
              <a:rPr lang="zh-CN" altLang="zh-CN" b="1" dirty="0">
                <a:solidFill>
                  <a:srgbClr val="FF0000"/>
                </a:solidFill>
              </a:rPr>
              <a:t>垂直</a:t>
            </a:r>
            <a:r>
              <a:rPr lang="zh-CN" altLang="en-US" b="1" dirty="0">
                <a:solidFill>
                  <a:srgbClr val="FF0000"/>
                </a:solidFill>
              </a:rPr>
              <a:t>型</a:t>
            </a:r>
            <a:r>
              <a:rPr lang="zh-CN" altLang="zh-CN" b="1" dirty="0">
                <a:solidFill>
                  <a:srgbClr val="FF0000"/>
                </a:solidFill>
              </a:rPr>
              <a:t>爬虫</a:t>
            </a:r>
            <a:r>
              <a:rPr lang="zh-CN" altLang="zh-CN" dirty="0"/>
              <a:t>三类</a:t>
            </a:r>
            <a:r>
              <a:rPr lang="zh-CN" altLang="en-US" dirty="0"/>
              <a:t>。</a:t>
            </a:r>
          </a:p>
        </p:txBody>
      </p:sp>
      <p:sp>
        <p:nvSpPr>
          <p:cNvPr id="3" name="矩形 2"/>
          <p:cNvSpPr/>
          <p:nvPr/>
        </p:nvSpPr>
        <p:spPr>
          <a:xfrm>
            <a:off x="368300" y="1325585"/>
            <a:ext cx="6032068" cy="1438855"/>
          </a:xfrm>
          <a:prstGeom prst="rect">
            <a:avLst/>
          </a:prstGeom>
        </p:spPr>
        <p:txBody>
          <a:bodyPr wrap="square">
            <a:spAutoFit/>
          </a:bodyPr>
          <a:lstStyle/>
          <a:p>
            <a:pPr lvl="0">
              <a:lnSpc>
                <a:spcPct val="125000"/>
              </a:lnSpc>
              <a:spcAft>
                <a:spcPts val="300"/>
              </a:spcAft>
            </a:pPr>
            <a:r>
              <a:rPr lang="en-US" altLang="zh-CN" b="1" dirty="0"/>
              <a:t>1) </a:t>
            </a:r>
            <a:r>
              <a:rPr lang="zh-CN" altLang="en-US" b="1" dirty="0"/>
              <a:t>批量型爬虫：</a:t>
            </a:r>
            <a:r>
              <a:rPr lang="zh-CN" altLang="en-US" dirty="0"/>
              <a:t>是</a:t>
            </a:r>
            <a:r>
              <a:rPr lang="zh-CN" altLang="en-US" b="1" dirty="0"/>
              <a:t>根据用户配置进行网络数据的抓取</a:t>
            </a:r>
            <a:r>
              <a:rPr lang="zh-CN" altLang="en-US" dirty="0"/>
              <a:t>，用户通常需要配置的信息包括</a:t>
            </a:r>
            <a:r>
              <a:rPr lang="en-US" altLang="zh-CN" i="1" u="sng" dirty="0"/>
              <a:t>URL</a:t>
            </a:r>
            <a:r>
              <a:rPr lang="zh-CN" altLang="en-US" i="1" u="sng" dirty="0"/>
              <a:t>或</a:t>
            </a:r>
            <a:r>
              <a:rPr lang="en-US" altLang="zh-CN" i="1" u="sng" dirty="0"/>
              <a:t>URL</a:t>
            </a:r>
            <a:r>
              <a:rPr lang="zh-CN" altLang="en-US" i="1" u="sng" dirty="0"/>
              <a:t>池</a:t>
            </a:r>
            <a:r>
              <a:rPr lang="zh-CN" altLang="en-US" i="1" dirty="0"/>
              <a:t>、</a:t>
            </a:r>
            <a:r>
              <a:rPr lang="zh-CN" altLang="en-US" i="1" u="sng" dirty="0"/>
              <a:t>爬虫累计工作时间 </a:t>
            </a:r>
            <a:r>
              <a:rPr lang="zh-CN" altLang="en-US" dirty="0"/>
              <a:t>和</a:t>
            </a:r>
            <a:r>
              <a:rPr lang="zh-CN" altLang="en-US" i="1" u="sng" dirty="0"/>
              <a:t>爬虫累计获取的数据量 </a:t>
            </a:r>
            <a:r>
              <a:rPr lang="zh-CN" altLang="en-US" dirty="0"/>
              <a:t>等信息。这种方法适用于互联网数据获取的</a:t>
            </a:r>
            <a:r>
              <a:rPr lang="zh-CN" altLang="en-US" b="1" dirty="0"/>
              <a:t>任何场景</a:t>
            </a:r>
            <a:r>
              <a:rPr lang="zh-CN" altLang="en-US" dirty="0"/>
              <a:t>，通常用于评估算法的可行性以及审计目标</a:t>
            </a:r>
            <a:r>
              <a:rPr lang="en-US" altLang="zh-CN" dirty="0"/>
              <a:t>URL</a:t>
            </a:r>
            <a:r>
              <a:rPr lang="zh-CN" altLang="en-US" dirty="0"/>
              <a:t>数据的可用性。批量式爬虫实际上是</a:t>
            </a:r>
            <a:r>
              <a:rPr lang="zh-CN" altLang="en-US" b="1" dirty="0">
                <a:solidFill>
                  <a:srgbClr val="FF0000"/>
                </a:solidFill>
              </a:rPr>
              <a:t>增量型爬虫和垂直型爬虫的基础</a:t>
            </a:r>
            <a:r>
              <a:rPr lang="zh-CN" altLang="en-US" dirty="0"/>
              <a:t>。</a:t>
            </a:r>
            <a:endParaRPr lang="en-US" altLang="zh-CN" dirty="0"/>
          </a:p>
        </p:txBody>
      </p:sp>
      <p:sp>
        <p:nvSpPr>
          <p:cNvPr id="11" name="文本框 10"/>
          <p:cNvSpPr txBox="1"/>
          <p:nvPr/>
        </p:nvSpPr>
        <p:spPr>
          <a:xfrm>
            <a:off x="610511" y="275357"/>
            <a:ext cx="1997323"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常见网络爬虫方法</a:t>
            </a:r>
          </a:p>
        </p:txBody>
      </p:sp>
      <p:sp>
        <p:nvSpPr>
          <p:cNvPr id="18" name="矩形 17"/>
          <p:cNvSpPr/>
          <p:nvPr/>
        </p:nvSpPr>
        <p:spPr>
          <a:xfrm>
            <a:off x="368300" y="2764440"/>
            <a:ext cx="6032068" cy="900246"/>
          </a:xfrm>
          <a:prstGeom prst="rect">
            <a:avLst/>
          </a:prstGeom>
        </p:spPr>
        <p:txBody>
          <a:bodyPr wrap="square">
            <a:spAutoFit/>
          </a:bodyPr>
          <a:lstStyle/>
          <a:p>
            <a:pPr lvl="0">
              <a:lnSpc>
                <a:spcPct val="125000"/>
              </a:lnSpc>
              <a:spcAft>
                <a:spcPts val="300"/>
              </a:spcAft>
            </a:pPr>
            <a:r>
              <a:rPr lang="en-US" altLang="zh-CN" b="1" dirty="0"/>
              <a:t>2) </a:t>
            </a:r>
            <a:r>
              <a:rPr lang="zh-CN" altLang="en-US" b="1" dirty="0"/>
              <a:t>增量型爬虫</a:t>
            </a:r>
            <a:r>
              <a:rPr lang="zh-CN" altLang="en-US" dirty="0"/>
              <a:t>：</a:t>
            </a:r>
            <a:r>
              <a:rPr lang="zh-CN" altLang="en-US" b="1" dirty="0"/>
              <a:t>根据用户配置</a:t>
            </a:r>
            <a:r>
              <a:rPr lang="zh-CN" altLang="en-US" b="1" dirty="0">
                <a:solidFill>
                  <a:srgbClr val="FF0000"/>
                </a:solidFill>
              </a:rPr>
              <a:t>持续进行</a:t>
            </a:r>
            <a:r>
              <a:rPr lang="zh-CN" altLang="en-US" b="1" dirty="0"/>
              <a:t>网络数据的抓取</a:t>
            </a:r>
            <a:r>
              <a:rPr lang="zh-CN" altLang="en-US" dirty="0"/>
              <a:t>，用户通常需要配置的信息包括</a:t>
            </a:r>
            <a:r>
              <a:rPr lang="en-US" altLang="zh-CN" i="1" u="sng" dirty="0"/>
              <a:t>URL</a:t>
            </a:r>
            <a:r>
              <a:rPr lang="zh-CN" altLang="en-US" i="1" u="sng" dirty="0"/>
              <a:t>池</a:t>
            </a:r>
            <a:r>
              <a:rPr lang="zh-CN" altLang="en-US" dirty="0"/>
              <a:t>、</a:t>
            </a:r>
            <a:r>
              <a:rPr lang="zh-CN" altLang="en-US" i="1" u="sng" dirty="0"/>
              <a:t>单个</a:t>
            </a:r>
            <a:r>
              <a:rPr lang="en-US" altLang="zh-CN" i="1" u="sng" dirty="0"/>
              <a:t>URL</a:t>
            </a:r>
            <a:r>
              <a:rPr lang="zh-CN" altLang="en-US" i="1" u="sng" dirty="0"/>
              <a:t>数据抓取频度 </a:t>
            </a:r>
            <a:r>
              <a:rPr lang="zh-CN" altLang="en-US" dirty="0"/>
              <a:t>和</a:t>
            </a:r>
            <a:r>
              <a:rPr lang="zh-CN" altLang="en-US" i="1" u="sng" dirty="0"/>
              <a:t>数据更新策略 </a:t>
            </a:r>
            <a:r>
              <a:rPr lang="zh-CN" altLang="en-US" dirty="0"/>
              <a:t>等信息。这种方法可以</a:t>
            </a:r>
            <a:r>
              <a:rPr lang="zh-CN" altLang="en-US" b="1" dirty="0">
                <a:solidFill>
                  <a:srgbClr val="FF0000"/>
                </a:solidFill>
              </a:rPr>
              <a:t>实时获取互联网数据</a:t>
            </a:r>
            <a:r>
              <a:rPr lang="zh-CN" altLang="en-US" dirty="0"/>
              <a:t>，适用于通用的</a:t>
            </a:r>
            <a:r>
              <a:rPr lang="zh-CN" altLang="en-US" b="1" dirty="0">
                <a:solidFill>
                  <a:srgbClr val="FF0000"/>
                </a:solidFill>
              </a:rPr>
              <a:t>商业搜索引擎。</a:t>
            </a:r>
            <a:endParaRPr lang="en-US" altLang="zh-CN" b="1" dirty="0">
              <a:solidFill>
                <a:srgbClr val="FF0000"/>
              </a:solidFill>
            </a:endParaRPr>
          </a:p>
        </p:txBody>
      </p:sp>
      <p:sp>
        <p:nvSpPr>
          <p:cNvPr id="2" name="矩形 1"/>
          <p:cNvSpPr/>
          <p:nvPr/>
        </p:nvSpPr>
        <p:spPr>
          <a:xfrm>
            <a:off x="389718" y="3641283"/>
            <a:ext cx="6010649" cy="1169551"/>
          </a:xfrm>
          <a:prstGeom prst="rect">
            <a:avLst/>
          </a:prstGeom>
        </p:spPr>
        <p:txBody>
          <a:bodyPr wrap="square">
            <a:spAutoFit/>
          </a:bodyPr>
          <a:lstStyle/>
          <a:p>
            <a:pPr lvl="0">
              <a:lnSpc>
                <a:spcPct val="125000"/>
              </a:lnSpc>
              <a:spcAft>
                <a:spcPts val="300"/>
              </a:spcAft>
            </a:pPr>
            <a:r>
              <a:rPr lang="en-US" altLang="zh-CN" b="1" dirty="0"/>
              <a:t>3) </a:t>
            </a:r>
            <a:r>
              <a:rPr lang="zh-CN" altLang="zh-CN" b="1" dirty="0"/>
              <a:t>垂直型爬虫</a:t>
            </a:r>
            <a:r>
              <a:rPr lang="zh-CN" altLang="en-US" b="1" dirty="0"/>
              <a:t>：</a:t>
            </a:r>
            <a:r>
              <a:rPr lang="zh-CN" altLang="zh-CN" dirty="0"/>
              <a:t>是</a:t>
            </a:r>
            <a:r>
              <a:rPr lang="zh-CN" altLang="zh-CN" b="1" dirty="0"/>
              <a:t>根据用户配置</a:t>
            </a:r>
            <a:r>
              <a:rPr lang="zh-CN" altLang="zh-CN" b="1" dirty="0">
                <a:solidFill>
                  <a:srgbClr val="FF0000"/>
                </a:solidFill>
              </a:rPr>
              <a:t>持续进行指定网络数据</a:t>
            </a:r>
            <a:r>
              <a:rPr lang="zh-CN" altLang="zh-CN" b="1" dirty="0"/>
              <a:t>的抓取</a:t>
            </a:r>
            <a:r>
              <a:rPr lang="zh-CN" altLang="en-US" dirty="0"/>
              <a:t>，</a:t>
            </a:r>
            <a:r>
              <a:rPr lang="zh-CN" altLang="zh-CN" dirty="0"/>
              <a:t>用户通常需要配置的信息包括</a:t>
            </a:r>
            <a:r>
              <a:rPr lang="en-US" altLang="zh-CN" i="1" u="sng" dirty="0"/>
              <a:t>URL</a:t>
            </a:r>
            <a:r>
              <a:rPr lang="zh-CN" altLang="zh-CN" i="1" u="sng" dirty="0"/>
              <a:t>或</a:t>
            </a:r>
            <a:r>
              <a:rPr lang="en-US" altLang="zh-CN" i="1" u="sng" dirty="0"/>
              <a:t>URL</a:t>
            </a:r>
            <a:r>
              <a:rPr lang="zh-CN" altLang="zh-CN" i="1" u="sng" dirty="0"/>
              <a:t>池</a:t>
            </a:r>
            <a:r>
              <a:rPr lang="zh-CN" altLang="zh-CN" dirty="0"/>
              <a:t>、</a:t>
            </a:r>
            <a:r>
              <a:rPr lang="zh-CN" altLang="zh-CN" i="1" u="sng" dirty="0"/>
              <a:t>敏感热词</a:t>
            </a:r>
            <a:r>
              <a:rPr lang="en-US" altLang="zh-CN" i="1" u="sng" dirty="0"/>
              <a:t> </a:t>
            </a:r>
            <a:r>
              <a:rPr lang="zh-CN" altLang="zh-CN" dirty="0"/>
              <a:t>和</a:t>
            </a:r>
            <a:r>
              <a:rPr lang="zh-CN" altLang="zh-CN" i="1" u="sng" dirty="0"/>
              <a:t>数据更新策略</a:t>
            </a:r>
            <a:r>
              <a:rPr lang="en-US" altLang="zh-CN" i="1" u="sng" dirty="0"/>
              <a:t> </a:t>
            </a:r>
            <a:r>
              <a:rPr lang="zh-CN" altLang="zh-CN" dirty="0"/>
              <a:t>等信息。这种方法可以</a:t>
            </a:r>
            <a:r>
              <a:rPr lang="zh-CN" altLang="zh-CN" b="1" dirty="0">
                <a:solidFill>
                  <a:srgbClr val="FF0000"/>
                </a:solidFill>
              </a:rPr>
              <a:t>实时获取互联网中与指定内容相关的数据</a:t>
            </a:r>
            <a:r>
              <a:rPr lang="zh-CN" altLang="en-US" dirty="0"/>
              <a:t>，适用于</a:t>
            </a:r>
            <a:r>
              <a:rPr lang="zh-CN" altLang="zh-CN" b="1" dirty="0"/>
              <a:t>垂直搜索网站</a:t>
            </a:r>
            <a:r>
              <a:rPr lang="zh-CN" altLang="zh-CN" dirty="0"/>
              <a:t>或者</a:t>
            </a:r>
            <a:r>
              <a:rPr lang="zh-CN" altLang="zh-CN" b="1" dirty="0"/>
              <a:t>垂直行业网站</a:t>
            </a:r>
            <a:r>
              <a:rPr lang="zh-CN" altLang="zh-CN" dirty="0"/>
              <a:t>。</a:t>
            </a:r>
            <a:endParaRPr lang="en-US" altLang="zh-CN" dirty="0">
              <a:solidFill>
                <a:srgbClr val="FF0000"/>
              </a:solidFill>
            </a:endParaRPr>
          </a:p>
        </p:txBody>
      </p:sp>
    </p:spTree>
    <p:extLst>
      <p:ext uri="{BB962C8B-B14F-4D97-AF65-F5344CB8AC3E}">
        <p14:creationId xmlns:p14="http://schemas.microsoft.com/office/powerpoint/2010/main" val="1431135242"/>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389719" y="929875"/>
            <a:ext cx="6052930" cy="630942"/>
          </a:xfrm>
          <a:prstGeom prst="rect">
            <a:avLst/>
          </a:prstGeom>
        </p:spPr>
        <p:txBody>
          <a:bodyPr wrap="square">
            <a:spAutoFit/>
          </a:bodyPr>
          <a:lstStyle/>
          <a:p>
            <a:pPr>
              <a:lnSpc>
                <a:spcPct val="125000"/>
              </a:lnSpc>
            </a:pPr>
            <a:r>
              <a:rPr lang="zh-CN" altLang="zh-CN" dirty="0"/>
              <a:t>按</a:t>
            </a:r>
            <a:r>
              <a:rPr lang="zh-CN" altLang="zh-CN" b="1" dirty="0">
                <a:solidFill>
                  <a:srgbClr val="FF0000"/>
                </a:solidFill>
              </a:rPr>
              <a:t>网络爬虫系统结构和实现技术</a:t>
            </a:r>
            <a:r>
              <a:rPr lang="zh-CN" altLang="zh-CN" dirty="0"/>
              <a:t>可以分为</a:t>
            </a:r>
            <a:r>
              <a:rPr lang="zh-CN" altLang="zh-CN" b="1" dirty="0">
                <a:solidFill>
                  <a:srgbClr val="FF0000"/>
                </a:solidFill>
              </a:rPr>
              <a:t>通用网络爬虫</a:t>
            </a:r>
            <a:r>
              <a:rPr lang="zh-CN" altLang="zh-CN" dirty="0"/>
              <a:t>、</a:t>
            </a:r>
            <a:r>
              <a:rPr lang="zh-CN" altLang="zh-CN" b="1" dirty="0">
                <a:solidFill>
                  <a:srgbClr val="FF0000"/>
                </a:solidFill>
              </a:rPr>
              <a:t>聚焦网络爬虫</a:t>
            </a:r>
            <a:r>
              <a:rPr lang="zh-CN" altLang="zh-CN" dirty="0"/>
              <a:t>、</a:t>
            </a:r>
            <a:r>
              <a:rPr lang="zh-CN" altLang="zh-CN" b="1" dirty="0">
                <a:solidFill>
                  <a:srgbClr val="FF0000"/>
                </a:solidFill>
              </a:rPr>
              <a:t>深层网络爬虫</a:t>
            </a:r>
            <a:r>
              <a:rPr lang="zh-CN" altLang="zh-CN" dirty="0"/>
              <a:t>、</a:t>
            </a:r>
            <a:r>
              <a:rPr lang="zh-CN" altLang="zh-CN" b="1" dirty="0">
                <a:solidFill>
                  <a:srgbClr val="FF0000"/>
                </a:solidFill>
              </a:rPr>
              <a:t>分布式网络爬虫</a:t>
            </a:r>
            <a:r>
              <a:rPr lang="zh-CN" altLang="zh-CN" dirty="0"/>
              <a:t>等方法</a:t>
            </a:r>
            <a:r>
              <a:rPr lang="zh-CN" altLang="en-US" dirty="0"/>
              <a:t>。</a:t>
            </a:r>
          </a:p>
        </p:txBody>
      </p:sp>
      <p:sp>
        <p:nvSpPr>
          <p:cNvPr id="3" name="矩形 2"/>
          <p:cNvSpPr/>
          <p:nvPr/>
        </p:nvSpPr>
        <p:spPr>
          <a:xfrm>
            <a:off x="400150" y="1537414"/>
            <a:ext cx="6032068" cy="900246"/>
          </a:xfrm>
          <a:prstGeom prst="rect">
            <a:avLst/>
          </a:prstGeom>
        </p:spPr>
        <p:txBody>
          <a:bodyPr wrap="square">
            <a:spAutoFit/>
          </a:bodyPr>
          <a:lstStyle/>
          <a:p>
            <a:pPr lvl="0">
              <a:lnSpc>
                <a:spcPct val="125000"/>
              </a:lnSpc>
              <a:spcAft>
                <a:spcPts val="300"/>
              </a:spcAft>
            </a:pPr>
            <a:r>
              <a:rPr lang="en-US" altLang="zh-CN" b="1" dirty="0"/>
              <a:t>1) </a:t>
            </a:r>
            <a:r>
              <a:rPr lang="zh-CN" altLang="en-US" b="1" dirty="0"/>
              <a:t>通用网络爬虫（</a:t>
            </a:r>
            <a:r>
              <a:rPr lang="zh-CN" altLang="zh-CN" b="1" dirty="0"/>
              <a:t>全网爬虫</a:t>
            </a:r>
            <a:r>
              <a:rPr lang="zh-CN" altLang="en-US" b="1" dirty="0"/>
              <a:t>）：</a:t>
            </a:r>
            <a:r>
              <a:rPr lang="zh-CN" altLang="zh-CN" dirty="0"/>
              <a:t>它是根据预先设定的一个或若干初始种子</a:t>
            </a:r>
            <a:r>
              <a:rPr lang="en-US" altLang="zh-CN" dirty="0"/>
              <a:t>URL</a:t>
            </a:r>
            <a:r>
              <a:rPr lang="zh-CN" altLang="zh-CN" dirty="0"/>
              <a:t>为开始</a:t>
            </a:r>
            <a:r>
              <a:rPr lang="zh-CN" altLang="en-US" dirty="0"/>
              <a:t>，</a:t>
            </a:r>
            <a:r>
              <a:rPr lang="zh-CN" altLang="en-US" dirty="0">
                <a:solidFill>
                  <a:srgbClr val="FF0000"/>
                </a:solidFill>
              </a:rPr>
              <a:t>迭代下载收集到的</a:t>
            </a:r>
            <a:r>
              <a:rPr lang="en-US" altLang="zh-CN" dirty="0">
                <a:solidFill>
                  <a:srgbClr val="FF0000"/>
                </a:solidFill>
              </a:rPr>
              <a:t>URL</a:t>
            </a:r>
            <a:r>
              <a:rPr lang="zh-CN" altLang="en-US" dirty="0">
                <a:solidFill>
                  <a:srgbClr val="FF0000"/>
                </a:solidFill>
              </a:rPr>
              <a:t>页面内容，直至满足停止条件</a:t>
            </a:r>
            <a:r>
              <a:rPr lang="zh-CN" altLang="en-US" dirty="0"/>
              <a:t>。</a:t>
            </a:r>
            <a:r>
              <a:rPr lang="zh-CN" altLang="zh-CN" dirty="0"/>
              <a:t>主要为</a:t>
            </a:r>
            <a:r>
              <a:rPr lang="zh-CN" altLang="zh-CN" b="1" dirty="0"/>
              <a:t>门户站点</a:t>
            </a:r>
            <a:r>
              <a:rPr lang="zh-CN" altLang="en-US" b="1" dirty="0"/>
              <a:t>、</a:t>
            </a:r>
            <a:r>
              <a:rPr lang="zh-CN" altLang="zh-CN" b="1" dirty="0"/>
              <a:t>搜索引擎</a:t>
            </a:r>
            <a:r>
              <a:rPr lang="zh-CN" altLang="zh-CN" dirty="0"/>
              <a:t>和</a:t>
            </a:r>
            <a:r>
              <a:rPr lang="zh-CN" altLang="zh-CN" b="1" dirty="0"/>
              <a:t>大型</a:t>
            </a:r>
            <a:r>
              <a:rPr lang="en-US" altLang="zh-CN" b="1" dirty="0"/>
              <a:t>Web</a:t>
            </a:r>
            <a:r>
              <a:rPr lang="zh-CN" altLang="zh-CN" b="1" dirty="0"/>
              <a:t>服务</a:t>
            </a:r>
            <a:r>
              <a:rPr lang="zh-CN" altLang="zh-CN" dirty="0"/>
              <a:t>提供商采集数据</a:t>
            </a:r>
            <a:r>
              <a:rPr lang="zh-CN" altLang="en-US" dirty="0"/>
              <a:t>。</a:t>
            </a:r>
            <a:endParaRPr lang="en-US" altLang="zh-CN" dirty="0">
              <a:solidFill>
                <a:srgbClr val="FF0000"/>
              </a:solidFill>
            </a:endParaRPr>
          </a:p>
        </p:txBody>
      </p: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pic>
        <p:nvPicPr>
          <p:cNvPr id="573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843" y="2600960"/>
            <a:ext cx="5412682" cy="230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50287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389401" y="927418"/>
            <a:ext cx="6052930" cy="607539"/>
          </a:xfrm>
          <a:prstGeom prst="rect">
            <a:avLst/>
          </a:prstGeom>
        </p:spPr>
        <p:txBody>
          <a:bodyPr wrap="square">
            <a:spAutoFit/>
          </a:bodyPr>
          <a:lstStyle/>
          <a:p>
            <a:pPr>
              <a:lnSpc>
                <a:spcPct val="125000"/>
              </a:lnSpc>
            </a:pPr>
            <a:r>
              <a:rPr lang="zh-CN" altLang="zh-CN" dirty="0"/>
              <a:t>按</a:t>
            </a:r>
            <a:r>
              <a:rPr lang="zh-CN" altLang="zh-CN" b="1" dirty="0">
                <a:solidFill>
                  <a:srgbClr val="FF0000"/>
                </a:solidFill>
              </a:rPr>
              <a:t>网络爬虫系统结构和实现技术</a:t>
            </a:r>
            <a:r>
              <a:rPr lang="zh-CN" altLang="zh-CN" dirty="0"/>
              <a:t>可以分为</a:t>
            </a:r>
            <a:r>
              <a:rPr lang="zh-CN" altLang="zh-CN" b="1" dirty="0">
                <a:solidFill>
                  <a:srgbClr val="FF0000"/>
                </a:solidFill>
              </a:rPr>
              <a:t>通用网络爬虫</a:t>
            </a:r>
            <a:r>
              <a:rPr lang="zh-CN" altLang="zh-CN" dirty="0"/>
              <a:t>、</a:t>
            </a:r>
            <a:r>
              <a:rPr lang="zh-CN" altLang="zh-CN" b="1" dirty="0">
                <a:solidFill>
                  <a:srgbClr val="FF0000"/>
                </a:solidFill>
              </a:rPr>
              <a:t>聚焦网络爬虫</a:t>
            </a:r>
            <a:r>
              <a:rPr lang="zh-CN" altLang="zh-CN" dirty="0"/>
              <a:t>、</a:t>
            </a:r>
            <a:r>
              <a:rPr lang="zh-CN" altLang="zh-CN" b="1" dirty="0">
                <a:solidFill>
                  <a:srgbClr val="FF0000"/>
                </a:solidFill>
              </a:rPr>
              <a:t>深层网络爬虫</a:t>
            </a:r>
            <a:r>
              <a:rPr lang="zh-CN" altLang="zh-CN" dirty="0"/>
              <a:t>、</a:t>
            </a:r>
            <a:r>
              <a:rPr lang="zh-CN" altLang="zh-CN" b="1" dirty="0">
                <a:solidFill>
                  <a:srgbClr val="FF0000"/>
                </a:solidFill>
              </a:rPr>
              <a:t>分布式网络爬虫</a:t>
            </a:r>
            <a:r>
              <a:rPr lang="zh-CN" altLang="zh-CN" dirty="0"/>
              <a:t>等方法</a:t>
            </a:r>
            <a:endParaRPr lang="zh-CN" altLang="en-US" dirty="0"/>
          </a:p>
        </p:txBody>
      </p:sp>
      <p:sp>
        <p:nvSpPr>
          <p:cNvPr id="3" name="矩形 2"/>
          <p:cNvSpPr/>
          <p:nvPr/>
        </p:nvSpPr>
        <p:spPr>
          <a:xfrm>
            <a:off x="383686" y="1552003"/>
            <a:ext cx="6032068" cy="900246"/>
          </a:xfrm>
          <a:prstGeom prst="rect">
            <a:avLst/>
          </a:prstGeom>
        </p:spPr>
        <p:txBody>
          <a:bodyPr wrap="square">
            <a:spAutoFit/>
          </a:bodyPr>
          <a:lstStyle/>
          <a:p>
            <a:pPr lvl="0">
              <a:lnSpc>
                <a:spcPct val="125000"/>
              </a:lnSpc>
              <a:spcAft>
                <a:spcPts val="300"/>
              </a:spcAft>
            </a:pPr>
            <a:r>
              <a:rPr lang="en-US" altLang="zh-CN" b="1" dirty="0"/>
              <a:t>2) </a:t>
            </a:r>
            <a:r>
              <a:rPr lang="zh-CN" altLang="zh-CN" b="1" dirty="0"/>
              <a:t>聚焦网络爬虫</a:t>
            </a:r>
            <a:r>
              <a:rPr lang="zh-CN" altLang="en-US" b="1" dirty="0"/>
              <a:t>（</a:t>
            </a:r>
            <a:r>
              <a:rPr lang="zh-CN" altLang="zh-CN" b="1" dirty="0"/>
              <a:t>主题网络爬虫</a:t>
            </a:r>
            <a:r>
              <a:rPr lang="zh-CN" altLang="en-US" b="1" dirty="0"/>
              <a:t>）</a:t>
            </a:r>
            <a:r>
              <a:rPr lang="zh-CN" altLang="en-US" dirty="0"/>
              <a:t>：</a:t>
            </a:r>
            <a:r>
              <a:rPr lang="zh-CN" altLang="zh-CN" dirty="0"/>
              <a:t>是</a:t>
            </a:r>
            <a:r>
              <a:rPr lang="zh-CN" altLang="zh-CN" dirty="0">
                <a:solidFill>
                  <a:srgbClr val="FF0000"/>
                </a:solidFill>
              </a:rPr>
              <a:t>按照预先定义好的主题</a:t>
            </a:r>
            <a:r>
              <a:rPr lang="zh-CN" altLang="zh-CN" dirty="0"/>
              <a:t>有选择地进行网页爬虫的一种爬虫技术。相对于通用网络爬虫</a:t>
            </a:r>
            <a:r>
              <a:rPr lang="zh-CN" altLang="en-US" dirty="0"/>
              <a:t>，</a:t>
            </a:r>
            <a:r>
              <a:rPr lang="zh-CN" altLang="zh-CN" dirty="0"/>
              <a:t> 增加</a:t>
            </a:r>
            <a:r>
              <a:rPr lang="zh-CN" altLang="zh-CN" b="1" dirty="0">
                <a:solidFill>
                  <a:srgbClr val="FF0000"/>
                </a:solidFill>
              </a:rPr>
              <a:t>目标定义</a:t>
            </a:r>
            <a:r>
              <a:rPr lang="zh-CN" altLang="zh-CN" dirty="0"/>
              <a:t>和</a:t>
            </a:r>
            <a:r>
              <a:rPr lang="zh-CN" altLang="zh-CN" b="1" dirty="0">
                <a:solidFill>
                  <a:srgbClr val="FF0000"/>
                </a:solidFill>
              </a:rPr>
              <a:t>过滤机制</a:t>
            </a:r>
            <a:r>
              <a:rPr lang="zh-CN" altLang="zh-CN" dirty="0"/>
              <a:t>。</a:t>
            </a:r>
            <a:endParaRPr lang="en-US" altLang="zh-CN" dirty="0">
              <a:solidFill>
                <a:srgbClr val="FF0000"/>
              </a:solidFill>
            </a:endParaRPr>
          </a:p>
        </p:txBody>
      </p: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pic>
        <p:nvPicPr>
          <p:cNvPr id="2" name="图片 1"/>
          <p:cNvPicPr>
            <a:picLocks noChangeAspect="1"/>
          </p:cNvPicPr>
          <p:nvPr/>
        </p:nvPicPr>
        <p:blipFill rotWithShape="1">
          <a:blip r:embed="rId3"/>
          <a:srcRect l="3948"/>
          <a:stretch/>
        </p:blipFill>
        <p:spPr>
          <a:xfrm>
            <a:off x="833277" y="2469295"/>
            <a:ext cx="5195318" cy="2525119"/>
          </a:xfrm>
          <a:prstGeom prst="rect">
            <a:avLst/>
          </a:prstGeom>
        </p:spPr>
      </p:pic>
      <p:sp>
        <p:nvSpPr>
          <p:cNvPr id="4" name="矩形 3"/>
          <p:cNvSpPr/>
          <p:nvPr/>
        </p:nvSpPr>
        <p:spPr>
          <a:xfrm>
            <a:off x="794061" y="3886201"/>
            <a:ext cx="946314" cy="563383"/>
          </a:xfrm>
          <a:prstGeom prst="rect">
            <a:avLst/>
          </a:prstGeom>
          <a:noFill/>
          <a:ln w="28575">
            <a:solidFill>
              <a:srgbClr val="F65454"/>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矩形 16"/>
          <p:cNvSpPr/>
          <p:nvPr/>
        </p:nvSpPr>
        <p:spPr>
          <a:xfrm>
            <a:off x="3313903" y="3013215"/>
            <a:ext cx="662941" cy="638018"/>
          </a:xfrm>
          <a:prstGeom prst="rect">
            <a:avLst/>
          </a:prstGeom>
          <a:noFill/>
          <a:ln w="28575">
            <a:solidFill>
              <a:srgbClr val="F65454"/>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80361475"/>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pic>
        <p:nvPicPr>
          <p:cNvPr id="5" name="图片 4"/>
          <p:cNvPicPr>
            <a:picLocks noChangeAspect="1"/>
          </p:cNvPicPr>
          <p:nvPr/>
        </p:nvPicPr>
        <p:blipFill>
          <a:blip r:embed="rId3"/>
          <a:stretch>
            <a:fillRect/>
          </a:stretch>
        </p:blipFill>
        <p:spPr>
          <a:xfrm>
            <a:off x="1074455" y="2647203"/>
            <a:ext cx="4650530" cy="2323868"/>
          </a:xfrm>
          <a:prstGeom prst="rect">
            <a:avLst/>
          </a:prstGeom>
        </p:spPr>
      </p:pic>
      <p:sp>
        <p:nvSpPr>
          <p:cNvPr id="18" name="矩形 17"/>
          <p:cNvSpPr/>
          <p:nvPr/>
        </p:nvSpPr>
        <p:spPr>
          <a:xfrm>
            <a:off x="389401" y="927418"/>
            <a:ext cx="6052930" cy="607539"/>
          </a:xfrm>
          <a:prstGeom prst="rect">
            <a:avLst/>
          </a:prstGeom>
        </p:spPr>
        <p:txBody>
          <a:bodyPr wrap="square">
            <a:spAutoFit/>
          </a:bodyPr>
          <a:lstStyle/>
          <a:p>
            <a:pPr>
              <a:lnSpc>
                <a:spcPct val="125000"/>
              </a:lnSpc>
            </a:pPr>
            <a:r>
              <a:rPr lang="zh-CN" altLang="zh-CN" dirty="0"/>
              <a:t>按</a:t>
            </a:r>
            <a:r>
              <a:rPr lang="zh-CN" altLang="zh-CN" b="1" dirty="0">
                <a:solidFill>
                  <a:srgbClr val="FF0000"/>
                </a:solidFill>
              </a:rPr>
              <a:t>网络爬虫系统结构和实现技术</a:t>
            </a:r>
            <a:r>
              <a:rPr lang="zh-CN" altLang="zh-CN" dirty="0"/>
              <a:t>可以分为</a:t>
            </a:r>
            <a:r>
              <a:rPr lang="zh-CN" altLang="zh-CN" b="1" dirty="0">
                <a:solidFill>
                  <a:srgbClr val="FF0000"/>
                </a:solidFill>
              </a:rPr>
              <a:t>通用网络爬虫</a:t>
            </a:r>
            <a:r>
              <a:rPr lang="zh-CN" altLang="zh-CN" dirty="0"/>
              <a:t>、</a:t>
            </a:r>
            <a:r>
              <a:rPr lang="zh-CN" altLang="zh-CN" b="1" dirty="0">
                <a:solidFill>
                  <a:srgbClr val="FF0000"/>
                </a:solidFill>
              </a:rPr>
              <a:t>聚焦网络爬虫</a:t>
            </a:r>
            <a:r>
              <a:rPr lang="zh-CN" altLang="zh-CN" dirty="0"/>
              <a:t>、</a:t>
            </a:r>
            <a:r>
              <a:rPr lang="zh-CN" altLang="zh-CN" b="1" dirty="0">
                <a:solidFill>
                  <a:srgbClr val="FF0000"/>
                </a:solidFill>
              </a:rPr>
              <a:t>深层网络爬虫</a:t>
            </a:r>
            <a:r>
              <a:rPr lang="zh-CN" altLang="zh-CN" dirty="0"/>
              <a:t>、</a:t>
            </a:r>
            <a:r>
              <a:rPr lang="zh-CN" altLang="zh-CN" b="1" dirty="0">
                <a:solidFill>
                  <a:srgbClr val="FF0000"/>
                </a:solidFill>
              </a:rPr>
              <a:t>分布式网络爬虫</a:t>
            </a:r>
            <a:r>
              <a:rPr lang="zh-CN" altLang="zh-CN" dirty="0"/>
              <a:t>等方法</a:t>
            </a:r>
            <a:endParaRPr lang="zh-CN" altLang="en-US" dirty="0"/>
          </a:p>
        </p:txBody>
      </p:sp>
      <p:sp>
        <p:nvSpPr>
          <p:cNvPr id="19" name="矩形 18"/>
          <p:cNvSpPr/>
          <p:nvPr/>
        </p:nvSpPr>
        <p:spPr>
          <a:xfrm>
            <a:off x="383686" y="1552003"/>
            <a:ext cx="6032068" cy="1169551"/>
          </a:xfrm>
          <a:prstGeom prst="rect">
            <a:avLst/>
          </a:prstGeom>
        </p:spPr>
        <p:txBody>
          <a:bodyPr wrap="square">
            <a:spAutoFit/>
          </a:bodyPr>
          <a:lstStyle/>
          <a:p>
            <a:pPr lvl="0">
              <a:lnSpc>
                <a:spcPct val="125000"/>
              </a:lnSpc>
              <a:spcAft>
                <a:spcPts val="300"/>
              </a:spcAft>
            </a:pPr>
            <a:r>
              <a:rPr lang="en-US" altLang="zh-CN" b="1" dirty="0"/>
              <a:t>3) </a:t>
            </a:r>
            <a:r>
              <a:rPr lang="zh-CN" altLang="en-US" b="1" dirty="0"/>
              <a:t>深层网络爬虫</a:t>
            </a:r>
            <a:r>
              <a:rPr lang="zh-CN" altLang="en-US" dirty="0"/>
              <a:t>：</a:t>
            </a:r>
            <a:r>
              <a:rPr lang="zh-CN" altLang="zh-CN" dirty="0"/>
              <a:t>在访问并解析出</a:t>
            </a:r>
            <a:r>
              <a:rPr lang="en-US" altLang="zh-CN" dirty="0"/>
              <a:t>URL</a:t>
            </a:r>
            <a:r>
              <a:rPr lang="zh-CN" altLang="zh-CN" dirty="0"/>
              <a:t>后</a:t>
            </a:r>
            <a:r>
              <a:rPr lang="zh-CN" altLang="en-US" dirty="0"/>
              <a:t>，</a:t>
            </a:r>
            <a:r>
              <a:rPr lang="zh-CN" altLang="zh-CN" dirty="0"/>
              <a:t>还需要</a:t>
            </a:r>
            <a:r>
              <a:rPr lang="zh-CN" altLang="zh-CN" b="1" dirty="0"/>
              <a:t>继续分析</a:t>
            </a:r>
            <a:r>
              <a:rPr lang="zh-CN" altLang="zh-CN" dirty="0"/>
              <a:t>该页面是否包含有</a:t>
            </a:r>
            <a:r>
              <a:rPr lang="zh-CN" altLang="zh-CN" b="1" dirty="0"/>
              <a:t>深层页面入口的表单</a:t>
            </a:r>
            <a:r>
              <a:rPr lang="zh-CN" altLang="zh-CN" dirty="0"/>
              <a:t>。若包含</a:t>
            </a:r>
            <a:r>
              <a:rPr lang="zh-CN" altLang="en-US" dirty="0"/>
              <a:t>，</a:t>
            </a:r>
            <a:r>
              <a:rPr lang="zh-CN" altLang="zh-CN" dirty="0"/>
              <a:t>则还要</a:t>
            </a:r>
            <a:r>
              <a:rPr lang="zh-CN" altLang="zh-CN" b="1" dirty="0"/>
              <a:t>模拟人的行为</a:t>
            </a:r>
            <a:r>
              <a:rPr lang="zh-CN" altLang="zh-CN" dirty="0"/>
              <a:t>对该表单进行分析、填充并提交</a:t>
            </a:r>
            <a:r>
              <a:rPr lang="zh-CN" altLang="en-US" dirty="0"/>
              <a:t>，</a:t>
            </a:r>
            <a:r>
              <a:rPr lang="zh-CN" altLang="zh-CN" dirty="0"/>
              <a:t>最后</a:t>
            </a:r>
            <a:r>
              <a:rPr lang="zh-CN" altLang="zh-CN" b="1" dirty="0"/>
              <a:t>从返回页面中提取所需要的内容</a:t>
            </a:r>
            <a:r>
              <a:rPr lang="zh-CN" altLang="en-US" dirty="0"/>
              <a:t>，</a:t>
            </a:r>
            <a:r>
              <a:rPr lang="zh-CN" altLang="zh-CN" dirty="0"/>
              <a:t>将其加入到搜索引擎中参与索引以供用户查找。</a:t>
            </a:r>
            <a:endParaRPr lang="en-US" altLang="zh-CN" dirty="0">
              <a:solidFill>
                <a:srgbClr val="FF0000"/>
              </a:solidFill>
            </a:endParaRPr>
          </a:p>
        </p:txBody>
      </p:sp>
    </p:spTree>
    <p:extLst>
      <p:ext uri="{BB962C8B-B14F-4D97-AF65-F5344CB8AC3E}">
        <p14:creationId xmlns:p14="http://schemas.microsoft.com/office/powerpoint/2010/main" val="224965115"/>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89401" y="927418"/>
            <a:ext cx="6052930" cy="607539"/>
          </a:xfrm>
          <a:prstGeom prst="rect">
            <a:avLst/>
          </a:prstGeom>
        </p:spPr>
        <p:txBody>
          <a:bodyPr wrap="square">
            <a:spAutoFit/>
          </a:bodyPr>
          <a:lstStyle/>
          <a:p>
            <a:pPr>
              <a:lnSpc>
                <a:spcPct val="125000"/>
              </a:lnSpc>
            </a:pPr>
            <a:r>
              <a:rPr lang="zh-CN" altLang="zh-CN" dirty="0"/>
              <a:t>按</a:t>
            </a:r>
            <a:r>
              <a:rPr lang="zh-CN" altLang="zh-CN" b="1" dirty="0">
                <a:solidFill>
                  <a:srgbClr val="FF0000"/>
                </a:solidFill>
              </a:rPr>
              <a:t>网络爬虫系统结构和实现技术</a:t>
            </a:r>
            <a:r>
              <a:rPr lang="zh-CN" altLang="zh-CN" dirty="0"/>
              <a:t>可以分为</a:t>
            </a:r>
            <a:r>
              <a:rPr lang="zh-CN" altLang="zh-CN" b="1" dirty="0">
                <a:solidFill>
                  <a:srgbClr val="FF0000"/>
                </a:solidFill>
              </a:rPr>
              <a:t>通用网络爬虫</a:t>
            </a:r>
            <a:r>
              <a:rPr lang="zh-CN" altLang="zh-CN" dirty="0"/>
              <a:t>、</a:t>
            </a:r>
            <a:r>
              <a:rPr lang="zh-CN" altLang="zh-CN" b="1" dirty="0">
                <a:solidFill>
                  <a:srgbClr val="FF0000"/>
                </a:solidFill>
              </a:rPr>
              <a:t>聚焦网络爬虫</a:t>
            </a:r>
            <a:r>
              <a:rPr lang="zh-CN" altLang="zh-CN" dirty="0"/>
              <a:t>、</a:t>
            </a:r>
            <a:r>
              <a:rPr lang="zh-CN" altLang="zh-CN" b="1" dirty="0">
                <a:solidFill>
                  <a:srgbClr val="FF0000"/>
                </a:solidFill>
              </a:rPr>
              <a:t>深层网络爬虫</a:t>
            </a:r>
            <a:r>
              <a:rPr lang="zh-CN" altLang="zh-CN" dirty="0"/>
              <a:t>、</a:t>
            </a:r>
            <a:r>
              <a:rPr lang="zh-CN" altLang="zh-CN" b="1" dirty="0">
                <a:solidFill>
                  <a:srgbClr val="FF0000"/>
                </a:solidFill>
              </a:rPr>
              <a:t>分布式网络爬虫</a:t>
            </a:r>
            <a:r>
              <a:rPr lang="zh-CN" altLang="zh-CN" dirty="0"/>
              <a:t>等方法</a:t>
            </a:r>
            <a:endParaRPr lang="zh-CN" altLang="en-US" dirty="0"/>
          </a:p>
        </p:txBody>
      </p:sp>
      <p:sp>
        <p:nvSpPr>
          <p:cNvPr id="21" name="矩形 20"/>
          <p:cNvSpPr/>
          <p:nvPr/>
        </p:nvSpPr>
        <p:spPr>
          <a:xfrm>
            <a:off x="383686" y="1552003"/>
            <a:ext cx="6032068" cy="900246"/>
          </a:xfrm>
          <a:prstGeom prst="rect">
            <a:avLst/>
          </a:prstGeom>
        </p:spPr>
        <p:txBody>
          <a:bodyPr wrap="square">
            <a:spAutoFit/>
          </a:bodyPr>
          <a:lstStyle/>
          <a:p>
            <a:pPr lvl="0">
              <a:lnSpc>
                <a:spcPct val="125000"/>
              </a:lnSpc>
              <a:spcAft>
                <a:spcPts val="300"/>
              </a:spcAft>
            </a:pPr>
            <a:r>
              <a:rPr lang="en-US" altLang="zh-CN" b="1" dirty="0"/>
              <a:t>4)</a:t>
            </a:r>
            <a:r>
              <a:rPr lang="zh-CN" altLang="en-US" b="1" dirty="0"/>
              <a:t>分布式网络爬虫：</a:t>
            </a:r>
            <a:r>
              <a:rPr lang="zh-CN" altLang="en-US" dirty="0"/>
              <a:t>包含多个爬虫，每个爬虫需要完成的任务和单个的爬行器类似，它们从互联网上下载网页，并把网页保存在本地的磁盘上，从中抽取</a:t>
            </a:r>
            <a:r>
              <a:rPr lang="en-US" altLang="zh-CN" dirty="0"/>
              <a:t>URL</a:t>
            </a:r>
            <a:r>
              <a:rPr lang="zh-CN" altLang="en-US" dirty="0"/>
              <a:t>并沿着这些</a:t>
            </a:r>
            <a:r>
              <a:rPr lang="en-US" altLang="zh-CN" dirty="0"/>
              <a:t>URL</a:t>
            </a:r>
            <a:r>
              <a:rPr lang="zh-CN" altLang="en-US" dirty="0"/>
              <a:t>的指向继续爬行。</a:t>
            </a:r>
            <a:endParaRPr lang="en-US" altLang="zh-CN" dirty="0">
              <a:solidFill>
                <a:srgbClr val="FF0000"/>
              </a:solidFill>
            </a:endParaRP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pic>
        <p:nvPicPr>
          <p:cNvPr id="604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603" y="2604305"/>
            <a:ext cx="2793497" cy="239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78141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29"/>
          <p:cNvSpPr txBox="1">
            <a:spLocks noChangeArrowheads="1"/>
          </p:cNvSpPr>
          <p:nvPr/>
        </p:nvSpPr>
        <p:spPr bwMode="auto">
          <a:xfrm>
            <a:off x="4027735" y="812237"/>
            <a:ext cx="2260440" cy="74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ct val="125000"/>
              </a:lnSpc>
            </a:pPr>
            <a:r>
              <a:rPr lang="zh-CN" altLang="en-US" sz="1200" dirty="0">
                <a:latin typeface="华文细黑" panose="02010600040101010101" pitchFamily="2" charset="-122"/>
                <a:ea typeface="华文细黑" panose="02010600040101010101" pitchFamily="2" charset="-122"/>
              </a:rPr>
              <a:t>利用计算机硬件和软件技术对数据进行有效的收集、存储、处理和应用的过程。</a:t>
            </a:r>
            <a:endParaRPr lang="zh-CN" altLang="en-US" sz="11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53" name="TextBox 30"/>
          <p:cNvSpPr txBox="1">
            <a:spLocks noChangeArrowheads="1"/>
          </p:cNvSpPr>
          <p:nvPr/>
        </p:nvSpPr>
        <p:spPr bwMode="auto">
          <a:xfrm>
            <a:off x="219300" y="792362"/>
            <a:ext cx="2310482" cy="97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ct val="125000"/>
              </a:lnSpc>
            </a:pPr>
            <a:r>
              <a:rPr lang="zh-CN" altLang="en-US" sz="1200" dirty="0">
                <a:latin typeface="华文细黑" panose="02010600040101010101" pitchFamily="2" charset="-122"/>
                <a:ea typeface="华文细黑" panose="02010600040101010101" pitchFamily="2" charset="-122"/>
              </a:rPr>
              <a:t>是指在主要的处理以前对数据进行的一些处理。</a:t>
            </a:r>
            <a:endParaRPr lang="en-US" altLang="zh-CN" sz="1200" dirty="0">
              <a:latin typeface="华文细黑" panose="02010600040101010101" pitchFamily="2" charset="-122"/>
              <a:ea typeface="华文细黑" panose="02010600040101010101" pitchFamily="2" charset="-122"/>
            </a:endParaRPr>
          </a:p>
          <a:p>
            <a:pPr>
              <a:lnSpc>
                <a:spcPct val="125000"/>
              </a:lnSpc>
            </a:pPr>
            <a:r>
              <a:rPr lang="zh-CN" altLang="en-US" sz="1200" dirty="0">
                <a:latin typeface="华文细黑" panose="02010600040101010101" pitchFamily="2" charset="-122"/>
                <a:ea typeface="华文细黑" panose="02010600040101010101" pitchFamily="2" charset="-122"/>
              </a:rPr>
              <a:t>分类：数据清理，数据集成，数据变换，数据归约</a:t>
            </a:r>
            <a:endParaRPr lang="zh-CN" altLang="en-US" sz="11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54" name="TextBox 31"/>
          <p:cNvSpPr txBox="1">
            <a:spLocks noChangeArrowheads="1"/>
          </p:cNvSpPr>
          <p:nvPr/>
        </p:nvSpPr>
        <p:spPr bwMode="auto">
          <a:xfrm>
            <a:off x="235589" y="2348114"/>
            <a:ext cx="1955079" cy="120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ct val="125000"/>
              </a:lnSpc>
            </a:pPr>
            <a:r>
              <a:rPr lang="zh-CN" altLang="en-US" sz="1200" dirty="0">
                <a:latin typeface="华文细黑" panose="02010600040101010101" pitchFamily="2" charset="-122"/>
                <a:ea typeface="华文细黑" panose="02010600040101010101" pitchFamily="2" charset="-122"/>
              </a:rPr>
              <a:t>是利用计算机图形学和图像处理技术，将数据转换成图形或图像在屏幕上显示出来，再进行交互处理的理论、方法和技术。</a:t>
            </a:r>
            <a:endParaRPr lang="zh-CN" altLang="en-US" sz="11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55" name="TextBox 32"/>
          <p:cNvSpPr txBox="1">
            <a:spLocks noChangeArrowheads="1"/>
          </p:cNvSpPr>
          <p:nvPr/>
        </p:nvSpPr>
        <p:spPr bwMode="auto">
          <a:xfrm>
            <a:off x="4666655" y="2117282"/>
            <a:ext cx="1993478" cy="166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ct val="125000"/>
              </a:lnSpc>
            </a:pPr>
            <a:r>
              <a:rPr lang="zh-CN" altLang="en-US" sz="1200" dirty="0">
                <a:latin typeface="华文细黑" panose="02010600040101010101" pitchFamily="2" charset="-122"/>
                <a:ea typeface="华文细黑" panose="02010600040101010101" pitchFamily="2" charset="-122"/>
              </a:rPr>
              <a:t>又称为</a:t>
            </a:r>
            <a:r>
              <a:rPr lang="zh-CN" altLang="en-US" sz="1200" b="1" dirty="0">
                <a:latin typeface="华文细黑" panose="02010600040101010101" pitchFamily="2" charset="-122"/>
                <a:ea typeface="华文细黑" panose="02010600040101010101" pitchFamily="2" charset="-122"/>
              </a:rPr>
              <a:t>资料探勘</a:t>
            </a:r>
            <a:r>
              <a:rPr lang="zh-CN" altLang="en-US" sz="1200" dirty="0">
                <a:latin typeface="华文细黑" panose="02010600040101010101" pitchFamily="2" charset="-122"/>
                <a:ea typeface="华文细黑" panose="02010600040101010101" pitchFamily="2" charset="-122"/>
              </a:rPr>
              <a:t>、</a:t>
            </a:r>
            <a:r>
              <a:rPr lang="zh-CN" altLang="en-US" sz="1200" b="1" dirty="0">
                <a:latin typeface="华文细黑" panose="02010600040101010101" pitchFamily="2" charset="-122"/>
                <a:ea typeface="华文细黑" panose="02010600040101010101" pitchFamily="2" charset="-122"/>
              </a:rPr>
              <a:t>数据采矿</a:t>
            </a:r>
            <a:r>
              <a:rPr lang="zh-CN" altLang="en-US" sz="1200" dirty="0">
                <a:latin typeface="华文细黑" panose="02010600040101010101" pitchFamily="2" charset="-122"/>
                <a:ea typeface="华文细黑" panose="02010600040101010101" pitchFamily="2" charset="-122"/>
              </a:rPr>
              <a:t>。</a:t>
            </a:r>
            <a:endParaRPr lang="en-US" altLang="zh-CN" sz="1200" dirty="0">
              <a:latin typeface="华文细黑" panose="02010600040101010101" pitchFamily="2" charset="-122"/>
              <a:ea typeface="华文细黑" panose="02010600040101010101" pitchFamily="2" charset="-122"/>
            </a:endParaRPr>
          </a:p>
          <a:p>
            <a:pPr>
              <a:lnSpc>
                <a:spcPct val="125000"/>
              </a:lnSpc>
            </a:pPr>
            <a:r>
              <a:rPr lang="zh-CN" altLang="en-US" sz="1200" dirty="0">
                <a:latin typeface="华文细黑" panose="02010600040101010101" pitchFamily="2" charset="-122"/>
                <a:ea typeface="华文细黑" panose="02010600040101010101" pitchFamily="2" charset="-122"/>
              </a:rPr>
              <a:t>是数据库知识发现（</a:t>
            </a:r>
            <a:r>
              <a:rPr lang="en-US" altLang="zh-CN" sz="1200" dirty="0">
                <a:latin typeface="华文细黑" panose="02010600040101010101" pitchFamily="2" charset="-122"/>
                <a:ea typeface="华文细黑" panose="02010600040101010101" pitchFamily="2" charset="-122"/>
              </a:rPr>
              <a:t>Knowledge-Discovery in Databases</a:t>
            </a:r>
            <a:r>
              <a:rPr lang="zh-CN" altLang="en-US" sz="1200" dirty="0">
                <a:latin typeface="华文细黑" panose="02010600040101010101" pitchFamily="2" charset="-122"/>
                <a:ea typeface="华文细黑" panose="02010600040101010101" pitchFamily="2" charset="-122"/>
              </a:rPr>
              <a:t>，简称：</a:t>
            </a:r>
            <a:r>
              <a:rPr lang="en-US" altLang="zh-CN" sz="1200" dirty="0">
                <a:latin typeface="华文细黑" panose="02010600040101010101" pitchFamily="2" charset="-122"/>
                <a:ea typeface="华文细黑" panose="02010600040101010101" pitchFamily="2" charset="-122"/>
              </a:rPr>
              <a:t>KDD)</a:t>
            </a:r>
            <a:r>
              <a:rPr lang="zh-CN" altLang="en-US" sz="1200" dirty="0">
                <a:latin typeface="华文细黑" panose="02010600040101010101" pitchFamily="2" charset="-122"/>
                <a:ea typeface="华文细黑" panose="02010600040101010101" pitchFamily="2" charset="-122"/>
              </a:rPr>
              <a:t>中的一个步骤。</a:t>
            </a:r>
            <a:endParaRPr lang="en-US" altLang="zh-CN" sz="1200" dirty="0">
              <a:latin typeface="华文细黑" panose="02010600040101010101" pitchFamily="2" charset="-122"/>
              <a:ea typeface="华文细黑" panose="02010600040101010101" pitchFamily="2" charset="-122"/>
            </a:endParaRPr>
          </a:p>
          <a:p>
            <a:pPr>
              <a:lnSpc>
                <a:spcPct val="125000"/>
              </a:lnSpc>
            </a:pPr>
            <a:r>
              <a:rPr lang="zh-CN" altLang="en-US" sz="1200" dirty="0">
                <a:latin typeface="华文细黑" panose="02010600040101010101" pitchFamily="2" charset="-122"/>
                <a:ea typeface="华文细黑" panose="02010600040101010101" pitchFamily="2" charset="-122"/>
              </a:rPr>
              <a:t>指从大量的数据中通过算法搜索隐藏于其中信息的过程。</a:t>
            </a:r>
            <a:endParaRPr lang="zh-CN" altLang="en-US" sz="11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56" name="TextBox 33"/>
          <p:cNvSpPr txBox="1">
            <a:spLocks noChangeArrowheads="1"/>
          </p:cNvSpPr>
          <p:nvPr/>
        </p:nvSpPr>
        <p:spPr bwMode="auto">
          <a:xfrm>
            <a:off x="1499616" y="3867746"/>
            <a:ext cx="3117758" cy="74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ct val="125000"/>
              </a:lnSpc>
            </a:pPr>
            <a:r>
              <a:rPr lang="zh-CN" altLang="en-US" sz="1200" dirty="0">
                <a:latin typeface="华文细黑" panose="02010600040101010101" pitchFamily="2" charset="-122"/>
                <a:ea typeface="华文细黑" panose="02010600040101010101" pitchFamily="2" charset="-122"/>
              </a:rPr>
              <a:t>是指在计算机或智能系统中，模拟人类的智能推理方式，依据推理控制策略，利用形式化的知识进行机器思维和求解问题的过程。</a:t>
            </a:r>
            <a:endParaRPr lang="zh-CN" altLang="en-US" sz="11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57" name="环形箭头 15"/>
          <p:cNvSpPr>
            <a:spLocks/>
          </p:cNvSpPr>
          <p:nvPr/>
        </p:nvSpPr>
        <p:spPr bwMode="auto">
          <a:xfrm>
            <a:off x="2338686" y="1587057"/>
            <a:ext cx="2152948" cy="2152948"/>
          </a:xfrm>
          <a:custGeom>
            <a:avLst/>
            <a:gdLst>
              <a:gd name="T0" fmla="*/ 3447338 w 3827462"/>
              <a:gd name="T1" fmla="*/ 1008122 h 3827463"/>
              <a:gd name="T2" fmla="*/ 3688519 w 3827462"/>
              <a:gd name="T3" fmla="*/ 1764717 h 3827463"/>
              <a:gd name="T4" fmla="*/ 3820762 w 3827462"/>
              <a:gd name="T5" fmla="*/ 1765838 h 3827463"/>
              <a:gd name="T6" fmla="*/ 3595190 w 3827462"/>
              <a:gd name="T7" fmla="*/ 1927981 h 3827463"/>
              <a:gd name="T8" fmla="*/ 3356355 w 3827462"/>
              <a:gd name="T9" fmla="*/ 1761902 h 3827463"/>
              <a:gd name="T10" fmla="*/ 3488541 w 3827462"/>
              <a:gd name="T11" fmla="*/ 1763023 h 3827463"/>
              <a:gd name="T12" fmla="*/ 3275959 w 3827462"/>
              <a:gd name="T13" fmla="*/ 1109323 h 3827463"/>
              <a:gd name="T14" fmla="*/ 3447338 w 3827462"/>
              <a:gd name="T15" fmla="*/ 1008122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447338" y="1008122"/>
                </a:moveTo>
                <a:cubicBezTo>
                  <a:pt x="3583647" y="1238955"/>
                  <a:pt x="3666090" y="1497582"/>
                  <a:pt x="3688519" y="1764717"/>
                </a:cubicBezTo>
                <a:lnTo>
                  <a:pt x="3820762" y="1765838"/>
                </a:lnTo>
                <a:lnTo>
                  <a:pt x="3595190" y="1927981"/>
                </a:lnTo>
                <a:lnTo>
                  <a:pt x="3356355" y="1761902"/>
                </a:lnTo>
                <a:lnTo>
                  <a:pt x="3488541" y="1763023"/>
                </a:lnTo>
                <a:cubicBezTo>
                  <a:pt x="3466449" y="1532176"/>
                  <a:pt x="3393875" y="1309009"/>
                  <a:pt x="3275959" y="1109323"/>
                </a:cubicBezTo>
                <a:lnTo>
                  <a:pt x="3447338" y="1008122"/>
                </a:lnTo>
                <a:close/>
              </a:path>
            </a:pathLst>
          </a:custGeom>
          <a:solidFill>
            <a:srgbClr val="1B4367"/>
          </a:solidFill>
          <a:ln w="9525">
            <a:noFill/>
          </a:ln>
        </p:spPr>
        <p:txBody>
          <a:bodyPr lIns="51435" tIns="25718" rIns="51435" bIns="25718"/>
          <a:lstStyle/>
          <a:p>
            <a:endParaRPr lang="zh-CN" altLang="en-US" sz="1050">
              <a:solidFill>
                <a:schemeClr val="bg1"/>
              </a:solidFill>
            </a:endParaRPr>
          </a:p>
        </p:txBody>
      </p:sp>
      <p:sp>
        <p:nvSpPr>
          <p:cNvPr id="58" name="环形箭头 17"/>
          <p:cNvSpPr>
            <a:spLocks/>
          </p:cNvSpPr>
          <p:nvPr/>
        </p:nvSpPr>
        <p:spPr bwMode="auto">
          <a:xfrm>
            <a:off x="2338686" y="1587057"/>
            <a:ext cx="2152948" cy="2152948"/>
          </a:xfrm>
          <a:custGeom>
            <a:avLst/>
            <a:gdLst>
              <a:gd name="T0" fmla="*/ 3325627 w 3827462"/>
              <a:gd name="T1" fmla="*/ 2999378 h 3827463"/>
              <a:gd name="T2" fmla="*/ 2603197 w 3827462"/>
              <a:gd name="T3" fmla="*/ 3555900 h 3827463"/>
              <a:gd name="T4" fmla="*/ 2642943 w 3827462"/>
              <a:gd name="T5" fmla="*/ 3682034 h 3827463"/>
              <a:gd name="T6" fmla="*/ 2419100 w 3827462"/>
              <a:gd name="T7" fmla="*/ 3517511 h 3827463"/>
              <a:gd name="T8" fmla="*/ 2503364 w 3827462"/>
              <a:gd name="T9" fmla="*/ 3239081 h 3827463"/>
              <a:gd name="T10" fmla="*/ 2543093 w 3827462"/>
              <a:gd name="T11" fmla="*/ 3365160 h 3827463"/>
              <a:gd name="T12" fmla="*/ 3167850 w 3827462"/>
              <a:gd name="T13" fmla="*/ 2878059 h 3827463"/>
              <a:gd name="T14" fmla="*/ 3325627 w 3827462"/>
              <a:gd name="T15" fmla="*/ 2999378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325627" y="2999378"/>
                </a:moveTo>
                <a:cubicBezTo>
                  <a:pt x="3137195" y="3244437"/>
                  <a:pt x="2888223" y="3436231"/>
                  <a:pt x="2603197" y="3555900"/>
                </a:cubicBezTo>
                <a:lnTo>
                  <a:pt x="2642943" y="3682034"/>
                </a:lnTo>
                <a:lnTo>
                  <a:pt x="2419100" y="3517511"/>
                </a:lnTo>
                <a:lnTo>
                  <a:pt x="2503364" y="3239081"/>
                </a:lnTo>
                <a:lnTo>
                  <a:pt x="2543093" y="3365160"/>
                </a:lnTo>
                <a:cubicBezTo>
                  <a:pt x="2789286" y="3258407"/>
                  <a:pt x="3004279" y="3090784"/>
                  <a:pt x="3167850" y="2878059"/>
                </a:cubicBezTo>
                <a:lnTo>
                  <a:pt x="3325627" y="2999378"/>
                </a:lnTo>
                <a:close/>
              </a:path>
            </a:pathLst>
          </a:custGeom>
          <a:solidFill>
            <a:srgbClr val="1B4367"/>
          </a:solidFill>
          <a:ln w="9525">
            <a:noFill/>
          </a:ln>
        </p:spPr>
        <p:txBody>
          <a:bodyPr lIns="51435" tIns="25718" rIns="51435" bIns="25718"/>
          <a:lstStyle/>
          <a:p>
            <a:endParaRPr lang="zh-CN" altLang="en-US" sz="1050">
              <a:solidFill>
                <a:schemeClr val="bg1"/>
              </a:solidFill>
            </a:endParaRPr>
          </a:p>
        </p:txBody>
      </p:sp>
      <p:sp>
        <p:nvSpPr>
          <p:cNvPr id="59" name="环形箭头 19"/>
          <p:cNvSpPr>
            <a:spLocks/>
          </p:cNvSpPr>
          <p:nvPr/>
        </p:nvSpPr>
        <p:spPr bwMode="auto">
          <a:xfrm>
            <a:off x="2338686" y="1587057"/>
            <a:ext cx="2152948" cy="2152948"/>
          </a:xfrm>
          <a:custGeom>
            <a:avLst/>
            <a:gdLst>
              <a:gd name="T0" fmla="*/ 1378454 w 3827462"/>
              <a:gd name="T1" fmla="*/ 3612425 h 3827463"/>
              <a:gd name="T2" fmla="*/ 607834 w 3827462"/>
              <a:gd name="T3" fmla="*/ 3124811 h 3827463"/>
              <a:gd name="T4" fmla="*/ 502996 w 3827462"/>
              <a:gd name="T5" fmla="*/ 3205424 h 3827463"/>
              <a:gd name="T6" fmla="*/ 580723 w 3827462"/>
              <a:gd name="T7" fmla="*/ 2938718 h 3827463"/>
              <a:gd name="T8" fmla="*/ 871164 w 3827462"/>
              <a:gd name="T9" fmla="*/ 2922329 h 3827463"/>
              <a:gd name="T10" fmla="*/ 766371 w 3827462"/>
              <a:gd name="T11" fmla="*/ 3002907 h 3827463"/>
              <a:gd name="T12" fmla="*/ 1438271 w 3827462"/>
              <a:gd name="T13" fmla="*/ 3422597 h 3827463"/>
              <a:gd name="T14" fmla="*/ 1378454 w 3827462"/>
              <a:gd name="T15" fmla="*/ 36124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78454" y="3612425"/>
                </a:moveTo>
                <a:cubicBezTo>
                  <a:pt x="1083617" y="3519519"/>
                  <a:pt x="818037" y="3351472"/>
                  <a:pt x="607834" y="3124811"/>
                </a:cubicBezTo>
                <a:lnTo>
                  <a:pt x="502996" y="3205424"/>
                </a:lnTo>
                <a:lnTo>
                  <a:pt x="580723" y="2938718"/>
                </a:lnTo>
                <a:lnTo>
                  <a:pt x="871164" y="2922329"/>
                </a:lnTo>
                <a:lnTo>
                  <a:pt x="766371" y="3002907"/>
                </a:lnTo>
                <a:cubicBezTo>
                  <a:pt x="951119" y="3197524"/>
                  <a:pt x="1182335" y="3341949"/>
                  <a:pt x="1438271" y="3422597"/>
                </a:cubicBezTo>
                <a:lnTo>
                  <a:pt x="1378454" y="3612425"/>
                </a:lnTo>
                <a:close/>
              </a:path>
            </a:pathLst>
          </a:custGeom>
          <a:solidFill>
            <a:srgbClr val="1B4367"/>
          </a:solidFill>
          <a:ln w="9525">
            <a:noFill/>
          </a:ln>
        </p:spPr>
        <p:txBody>
          <a:bodyPr lIns="51435" tIns="25718" rIns="51435" bIns="25718"/>
          <a:lstStyle/>
          <a:p>
            <a:endParaRPr lang="zh-CN" altLang="en-US" sz="1050">
              <a:solidFill>
                <a:schemeClr val="bg1"/>
              </a:solidFill>
            </a:endParaRPr>
          </a:p>
        </p:txBody>
      </p:sp>
      <p:sp>
        <p:nvSpPr>
          <p:cNvPr id="60" name="环形箭头 21"/>
          <p:cNvSpPr>
            <a:spLocks/>
          </p:cNvSpPr>
          <p:nvPr/>
        </p:nvSpPr>
        <p:spPr bwMode="auto">
          <a:xfrm>
            <a:off x="2338686" y="1587057"/>
            <a:ext cx="2152948" cy="2152948"/>
          </a:xfrm>
          <a:custGeom>
            <a:avLst/>
            <a:gdLst>
              <a:gd name="T0" fmla="*/ 132762 w 3827462"/>
              <a:gd name="T1" fmla="*/ 1928825 h 3827463"/>
              <a:gd name="T2" fmla="*/ 303229 w 3827462"/>
              <a:gd name="T3" fmla="*/ 1153231 h 3827463"/>
              <a:gd name="T4" fmla="*/ 189353 w 3827462"/>
              <a:gd name="T5" fmla="*/ 1085986 h 3827463"/>
              <a:gd name="T6" fmla="*/ 465813 w 3827462"/>
              <a:gd name="T7" fmla="*/ 1058722 h 3827463"/>
              <a:gd name="T8" fmla="*/ 589258 w 3827462"/>
              <a:gd name="T9" fmla="*/ 1322134 h 3827463"/>
              <a:gd name="T10" fmla="*/ 475432 w 3827462"/>
              <a:gd name="T11" fmla="*/ 1254918 h 3827463"/>
              <a:gd name="T12" fmla="*/ 331783 w 3827462"/>
              <a:gd name="T13" fmla="*/ 1927138 h 3827463"/>
              <a:gd name="T14" fmla="*/ 132762 w 3827462"/>
              <a:gd name="T15" fmla="*/ 19288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2762" y="1928825"/>
                </a:moveTo>
                <a:cubicBezTo>
                  <a:pt x="130490" y="1660759"/>
                  <a:pt x="188761" y="1395639"/>
                  <a:pt x="303229" y="1153231"/>
                </a:cubicBezTo>
                <a:lnTo>
                  <a:pt x="189353" y="1085986"/>
                </a:lnTo>
                <a:lnTo>
                  <a:pt x="465813" y="1058722"/>
                </a:lnTo>
                <a:lnTo>
                  <a:pt x="589258" y="1322134"/>
                </a:lnTo>
                <a:lnTo>
                  <a:pt x="475432" y="1254918"/>
                </a:lnTo>
                <a:cubicBezTo>
                  <a:pt x="378858" y="1465754"/>
                  <a:pt x="329818" y="1695244"/>
                  <a:pt x="331783" y="1927138"/>
                </a:cubicBezTo>
                <a:lnTo>
                  <a:pt x="132762" y="1928825"/>
                </a:lnTo>
                <a:close/>
              </a:path>
            </a:pathLst>
          </a:custGeom>
          <a:solidFill>
            <a:srgbClr val="1B4367"/>
          </a:solidFill>
          <a:ln w="9525">
            <a:noFill/>
          </a:ln>
        </p:spPr>
        <p:txBody>
          <a:bodyPr lIns="51435" tIns="25718" rIns="51435" bIns="25718"/>
          <a:lstStyle/>
          <a:p>
            <a:endParaRPr lang="zh-CN" altLang="en-US" sz="1050">
              <a:solidFill>
                <a:schemeClr val="bg1"/>
              </a:solidFill>
            </a:endParaRPr>
          </a:p>
        </p:txBody>
      </p:sp>
      <p:sp>
        <p:nvSpPr>
          <p:cNvPr id="61" name="环形箭头 23"/>
          <p:cNvSpPr>
            <a:spLocks/>
          </p:cNvSpPr>
          <p:nvPr/>
        </p:nvSpPr>
        <p:spPr bwMode="auto">
          <a:xfrm>
            <a:off x="2338686" y="1587057"/>
            <a:ext cx="2152948" cy="2152948"/>
          </a:xfrm>
          <a:custGeom>
            <a:avLst/>
            <a:gdLst>
              <a:gd name="T0" fmla="*/ 1402143 w 3827462"/>
              <a:gd name="T1" fmla="*/ 207755 h 3827463"/>
              <a:gd name="T2" fmla="*/ 2266009 w 3827462"/>
              <a:gd name="T3" fmla="*/ 167885 h 3827463"/>
              <a:gd name="T4" fmla="*/ 2303996 w 3827462"/>
              <a:gd name="T5" fmla="*/ 41210 h 3827463"/>
              <a:gd name="T6" fmla="*/ 2396735 w 3827462"/>
              <a:gd name="T7" fmla="*/ 303075 h 3827463"/>
              <a:gd name="T8" fmla="*/ 2170594 w 3827462"/>
              <a:gd name="T9" fmla="*/ 486063 h 3827463"/>
              <a:gd name="T10" fmla="*/ 2208565 w 3827462"/>
              <a:gd name="T11" fmla="*/ 359443 h 3827463"/>
              <a:gd name="T12" fmla="*/ 1459312 w 3827462"/>
              <a:gd name="T13" fmla="*/ 398396 h 3827463"/>
              <a:gd name="T14" fmla="*/ 1402143 w 3827462"/>
              <a:gd name="T15" fmla="*/ 20775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402143" y="207755"/>
                </a:moveTo>
                <a:cubicBezTo>
                  <a:pt x="1682450" y="123697"/>
                  <a:pt x="1979151" y="110003"/>
                  <a:pt x="2266009" y="167885"/>
                </a:cubicBezTo>
                <a:lnTo>
                  <a:pt x="2303996" y="41210"/>
                </a:lnTo>
                <a:lnTo>
                  <a:pt x="2396735" y="303075"/>
                </a:lnTo>
                <a:lnTo>
                  <a:pt x="2170594" y="486063"/>
                </a:lnTo>
                <a:lnTo>
                  <a:pt x="2208565" y="359443"/>
                </a:lnTo>
                <a:cubicBezTo>
                  <a:pt x="1959304" y="312161"/>
                  <a:pt x="1702327" y="325520"/>
                  <a:pt x="1459312" y="398396"/>
                </a:cubicBezTo>
                <a:lnTo>
                  <a:pt x="1402143" y="207755"/>
                </a:lnTo>
                <a:close/>
              </a:path>
            </a:pathLst>
          </a:custGeom>
          <a:solidFill>
            <a:srgbClr val="1B4367"/>
          </a:solidFill>
          <a:ln w="9525">
            <a:noFill/>
          </a:ln>
        </p:spPr>
        <p:txBody>
          <a:bodyPr lIns="51435" tIns="25718" rIns="51435" bIns="25718"/>
          <a:lstStyle/>
          <a:p>
            <a:endParaRPr lang="zh-CN" altLang="en-US" sz="1050">
              <a:solidFill>
                <a:schemeClr val="bg1"/>
              </a:solidFill>
            </a:endParaRPr>
          </a:p>
        </p:txBody>
      </p:sp>
      <p:grpSp>
        <p:nvGrpSpPr>
          <p:cNvPr id="62" name="组合 35"/>
          <p:cNvGrpSpPr>
            <a:grpSpLocks/>
          </p:cNvGrpSpPr>
          <p:nvPr/>
        </p:nvGrpSpPr>
        <p:grpSpPr bwMode="auto">
          <a:xfrm>
            <a:off x="2475464" y="1670995"/>
            <a:ext cx="588624" cy="479525"/>
            <a:chOff x="-103579" y="0"/>
            <a:chExt cx="1122442" cy="914400"/>
          </a:xfrm>
        </p:grpSpPr>
        <p:sp>
          <p:nvSpPr>
            <p:cNvPr id="63" name="椭圆 34"/>
            <p:cNvSpPr>
              <a:spLocks noChangeArrowheads="1"/>
            </p:cNvSpPr>
            <p:nvPr/>
          </p:nvSpPr>
          <p:spPr bwMode="auto">
            <a:xfrm>
              <a:off x="0" y="0"/>
              <a:ext cx="914400" cy="914400"/>
            </a:xfrm>
            <a:prstGeom prst="ellipse">
              <a:avLst/>
            </a:prstGeom>
            <a:solidFill>
              <a:srgbClr val="1B4367"/>
            </a:solidFill>
            <a:ln w="9525">
              <a:noFill/>
              <a:round/>
              <a:headEnd/>
              <a:tailEnd/>
            </a:ln>
          </p:spPr>
          <p:txBody>
            <a:bodyPr anchor="ctr"/>
            <a:lstStyle/>
            <a:p>
              <a:pPr algn="ctr" eaLnBrk="1" hangingPunct="1"/>
              <a:endParaRPr lang="zh-CN" altLang="en-US" sz="900" b="1">
                <a:solidFill>
                  <a:schemeClr val="bg1"/>
                </a:solidFill>
              </a:endParaRPr>
            </a:p>
          </p:txBody>
        </p:sp>
        <p:sp>
          <p:nvSpPr>
            <p:cNvPr id="64" name="TextBox 24"/>
            <p:cNvSpPr txBox="1">
              <a:spLocks noChangeArrowheads="1"/>
            </p:cNvSpPr>
            <p:nvPr/>
          </p:nvSpPr>
          <p:spPr bwMode="auto">
            <a:xfrm>
              <a:off x="-103579" y="213241"/>
              <a:ext cx="1122442" cy="48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sz="1050" b="1" dirty="0">
                  <a:solidFill>
                    <a:schemeClr val="bg1"/>
                  </a:solidFill>
                </a:rPr>
                <a:t>预处理</a:t>
              </a:r>
            </a:p>
          </p:txBody>
        </p:sp>
      </p:grpSp>
      <p:grpSp>
        <p:nvGrpSpPr>
          <p:cNvPr id="65" name="组合 36"/>
          <p:cNvGrpSpPr>
            <a:grpSpLocks/>
          </p:cNvGrpSpPr>
          <p:nvPr/>
        </p:nvGrpSpPr>
        <p:grpSpPr bwMode="auto">
          <a:xfrm>
            <a:off x="3787973" y="1670995"/>
            <a:ext cx="479525" cy="479525"/>
            <a:chOff x="0" y="0"/>
            <a:chExt cx="914400" cy="914400"/>
          </a:xfrm>
        </p:grpSpPr>
        <p:sp>
          <p:nvSpPr>
            <p:cNvPr id="66" name="椭圆 37"/>
            <p:cNvSpPr>
              <a:spLocks noChangeArrowheads="1"/>
            </p:cNvSpPr>
            <p:nvPr/>
          </p:nvSpPr>
          <p:spPr bwMode="auto">
            <a:xfrm>
              <a:off x="0" y="0"/>
              <a:ext cx="914400" cy="914400"/>
            </a:xfrm>
            <a:prstGeom prst="ellipse">
              <a:avLst/>
            </a:prstGeom>
            <a:solidFill>
              <a:srgbClr val="1B4367"/>
            </a:solidFill>
            <a:ln w="9525">
              <a:noFill/>
              <a:round/>
              <a:headEnd/>
              <a:tailEnd/>
            </a:ln>
          </p:spPr>
          <p:txBody>
            <a:bodyPr anchor="ctr"/>
            <a:lstStyle/>
            <a:p>
              <a:pPr algn="ctr" eaLnBrk="1" hangingPunct="1"/>
              <a:endParaRPr lang="zh-CN" altLang="en-US" sz="900" b="1">
                <a:solidFill>
                  <a:schemeClr val="bg1"/>
                </a:solidFill>
              </a:endParaRPr>
            </a:p>
          </p:txBody>
        </p:sp>
        <p:sp>
          <p:nvSpPr>
            <p:cNvPr id="67" name="TextBox 38"/>
            <p:cNvSpPr txBox="1">
              <a:spLocks noChangeArrowheads="1"/>
            </p:cNvSpPr>
            <p:nvPr/>
          </p:nvSpPr>
          <p:spPr bwMode="auto">
            <a:xfrm>
              <a:off x="24364" y="187266"/>
              <a:ext cx="865670" cy="48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sz="1050" b="1" dirty="0">
                  <a:solidFill>
                    <a:schemeClr val="bg1"/>
                  </a:solidFill>
                </a:rPr>
                <a:t>管理</a:t>
              </a:r>
            </a:p>
          </p:txBody>
        </p:sp>
      </p:grpSp>
      <p:grpSp>
        <p:nvGrpSpPr>
          <p:cNvPr id="68" name="组合 39"/>
          <p:cNvGrpSpPr>
            <a:grpSpLocks/>
          </p:cNvGrpSpPr>
          <p:nvPr/>
        </p:nvGrpSpPr>
        <p:grpSpPr bwMode="auto">
          <a:xfrm>
            <a:off x="4080867" y="2713090"/>
            <a:ext cx="479525" cy="479524"/>
            <a:chOff x="0" y="0"/>
            <a:chExt cx="914400" cy="914400"/>
          </a:xfrm>
        </p:grpSpPr>
        <p:sp>
          <p:nvSpPr>
            <p:cNvPr id="69" name="椭圆 40"/>
            <p:cNvSpPr>
              <a:spLocks noChangeArrowheads="1"/>
            </p:cNvSpPr>
            <p:nvPr/>
          </p:nvSpPr>
          <p:spPr bwMode="auto">
            <a:xfrm>
              <a:off x="0" y="0"/>
              <a:ext cx="914400" cy="914400"/>
            </a:xfrm>
            <a:prstGeom prst="ellipse">
              <a:avLst/>
            </a:prstGeom>
            <a:solidFill>
              <a:srgbClr val="1B4367"/>
            </a:solidFill>
            <a:ln w="9525">
              <a:noFill/>
              <a:round/>
              <a:headEnd/>
              <a:tailEnd/>
            </a:ln>
          </p:spPr>
          <p:txBody>
            <a:bodyPr anchor="ctr"/>
            <a:lstStyle/>
            <a:p>
              <a:pPr algn="ctr" eaLnBrk="1" hangingPunct="1"/>
              <a:endParaRPr lang="zh-CN" altLang="en-US" sz="900" b="1">
                <a:solidFill>
                  <a:schemeClr val="bg1"/>
                </a:solidFill>
              </a:endParaRPr>
            </a:p>
          </p:txBody>
        </p:sp>
        <p:sp>
          <p:nvSpPr>
            <p:cNvPr id="70" name="TextBox 41"/>
            <p:cNvSpPr txBox="1">
              <a:spLocks noChangeArrowheads="1"/>
            </p:cNvSpPr>
            <p:nvPr/>
          </p:nvSpPr>
          <p:spPr bwMode="auto">
            <a:xfrm>
              <a:off x="18933" y="215105"/>
              <a:ext cx="865670" cy="48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sz="1050" b="1" dirty="0">
                  <a:solidFill>
                    <a:schemeClr val="bg1"/>
                  </a:solidFill>
                </a:rPr>
                <a:t>挖掘</a:t>
              </a:r>
            </a:p>
          </p:txBody>
        </p:sp>
      </p:grpSp>
      <p:grpSp>
        <p:nvGrpSpPr>
          <p:cNvPr id="71" name="组合 42"/>
          <p:cNvGrpSpPr>
            <a:grpSpLocks/>
          </p:cNvGrpSpPr>
          <p:nvPr/>
        </p:nvGrpSpPr>
        <p:grpSpPr bwMode="auto">
          <a:xfrm>
            <a:off x="2181152" y="2713090"/>
            <a:ext cx="588624" cy="479524"/>
            <a:chOff x="-113094" y="0"/>
            <a:chExt cx="1122442" cy="914400"/>
          </a:xfrm>
        </p:grpSpPr>
        <p:sp>
          <p:nvSpPr>
            <p:cNvPr id="72" name="椭圆 43"/>
            <p:cNvSpPr>
              <a:spLocks noChangeArrowheads="1"/>
            </p:cNvSpPr>
            <p:nvPr/>
          </p:nvSpPr>
          <p:spPr bwMode="auto">
            <a:xfrm>
              <a:off x="0" y="0"/>
              <a:ext cx="914400" cy="914400"/>
            </a:xfrm>
            <a:prstGeom prst="ellipse">
              <a:avLst/>
            </a:prstGeom>
            <a:solidFill>
              <a:srgbClr val="1B4367"/>
            </a:solidFill>
            <a:ln w="9525">
              <a:noFill/>
              <a:round/>
              <a:headEnd/>
              <a:tailEnd/>
            </a:ln>
          </p:spPr>
          <p:txBody>
            <a:bodyPr anchor="ctr"/>
            <a:lstStyle/>
            <a:p>
              <a:pPr algn="ctr" eaLnBrk="1" hangingPunct="1"/>
              <a:endParaRPr lang="zh-CN" altLang="en-US" sz="900" b="1">
                <a:solidFill>
                  <a:schemeClr val="bg1"/>
                </a:solidFill>
              </a:endParaRPr>
            </a:p>
          </p:txBody>
        </p:sp>
        <p:sp>
          <p:nvSpPr>
            <p:cNvPr id="73" name="TextBox 44"/>
            <p:cNvSpPr txBox="1">
              <a:spLocks noChangeArrowheads="1"/>
            </p:cNvSpPr>
            <p:nvPr/>
          </p:nvSpPr>
          <p:spPr bwMode="auto">
            <a:xfrm>
              <a:off x="-113094" y="214643"/>
              <a:ext cx="1122442" cy="48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sz="1050" b="1" dirty="0">
                  <a:solidFill>
                    <a:schemeClr val="bg1"/>
                  </a:solidFill>
                </a:rPr>
                <a:t>可视化</a:t>
              </a:r>
            </a:p>
          </p:txBody>
        </p:sp>
      </p:grpSp>
      <p:grpSp>
        <p:nvGrpSpPr>
          <p:cNvPr id="74" name="组合 45"/>
          <p:cNvGrpSpPr>
            <a:grpSpLocks/>
          </p:cNvGrpSpPr>
          <p:nvPr/>
        </p:nvGrpSpPr>
        <p:grpSpPr bwMode="auto">
          <a:xfrm>
            <a:off x="3175397" y="3327453"/>
            <a:ext cx="479525" cy="479524"/>
            <a:chOff x="0" y="0"/>
            <a:chExt cx="914400" cy="914400"/>
          </a:xfrm>
        </p:grpSpPr>
        <p:sp>
          <p:nvSpPr>
            <p:cNvPr id="75" name="椭圆 46"/>
            <p:cNvSpPr>
              <a:spLocks noChangeArrowheads="1"/>
            </p:cNvSpPr>
            <p:nvPr/>
          </p:nvSpPr>
          <p:spPr bwMode="auto">
            <a:xfrm>
              <a:off x="0" y="0"/>
              <a:ext cx="914400" cy="914400"/>
            </a:xfrm>
            <a:prstGeom prst="ellipse">
              <a:avLst/>
            </a:prstGeom>
            <a:solidFill>
              <a:srgbClr val="1B4367"/>
            </a:solidFill>
            <a:ln w="9525">
              <a:noFill/>
              <a:round/>
              <a:headEnd/>
              <a:tailEnd/>
            </a:ln>
          </p:spPr>
          <p:txBody>
            <a:bodyPr anchor="ctr"/>
            <a:lstStyle/>
            <a:p>
              <a:pPr algn="ctr" eaLnBrk="1" hangingPunct="1"/>
              <a:endParaRPr lang="zh-CN" altLang="en-US" sz="900" b="1">
                <a:solidFill>
                  <a:schemeClr val="bg1"/>
                </a:solidFill>
              </a:endParaRPr>
            </a:p>
          </p:txBody>
        </p:sp>
        <p:sp>
          <p:nvSpPr>
            <p:cNvPr id="76" name="TextBox 47"/>
            <p:cNvSpPr txBox="1">
              <a:spLocks noChangeArrowheads="1"/>
            </p:cNvSpPr>
            <p:nvPr/>
          </p:nvSpPr>
          <p:spPr bwMode="auto">
            <a:xfrm>
              <a:off x="24364" y="215105"/>
              <a:ext cx="865670" cy="48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zh-CN" altLang="en-US" sz="1050" b="1" dirty="0">
                  <a:solidFill>
                    <a:schemeClr val="bg1"/>
                  </a:solidFill>
                </a:rPr>
                <a:t>推理</a:t>
              </a:r>
            </a:p>
          </p:txBody>
        </p:sp>
      </p:grpSp>
      <p:sp>
        <p:nvSpPr>
          <p:cNvPr id="77" name="Freeform 711"/>
          <p:cNvSpPr>
            <a:spLocks/>
          </p:cNvSpPr>
          <p:nvPr/>
        </p:nvSpPr>
        <p:spPr bwMode="auto">
          <a:xfrm>
            <a:off x="3031630" y="2410374"/>
            <a:ext cx="738485" cy="506314"/>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51435" tIns="25718" rIns="51435" bIns="25718"/>
          <a:lstStyle/>
          <a:p>
            <a:endParaRPr lang="zh-CN" altLang="en-US" sz="1050">
              <a:solidFill>
                <a:schemeClr val="bg1"/>
              </a:solidFill>
            </a:endParaRPr>
          </a:p>
        </p:txBody>
      </p:sp>
      <p:sp>
        <p:nvSpPr>
          <p:cNvPr id="30" name="文本框 29"/>
          <p:cNvSpPr txBox="1"/>
          <p:nvPr/>
        </p:nvSpPr>
        <p:spPr>
          <a:xfrm>
            <a:off x="610512" y="275357"/>
            <a:ext cx="1764940"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大数据技术概述</a:t>
            </a:r>
          </a:p>
        </p:txBody>
      </p:sp>
      <p:cxnSp>
        <p:nvCxnSpPr>
          <p:cNvPr id="31" name="直接连接符 30"/>
          <p:cNvCxnSpPr/>
          <p:nvPr/>
        </p:nvCxnSpPr>
        <p:spPr>
          <a:xfrm>
            <a:off x="668880" y="616264"/>
            <a:ext cx="480259" cy="0"/>
          </a:xfrm>
          <a:prstGeom prst="line">
            <a:avLst/>
          </a:prstGeom>
          <a:noFill/>
          <a:ln w="9525" cap="flat" cmpd="sng" algn="ctr">
            <a:solidFill>
              <a:srgbClr val="1B4367"/>
            </a:solidFill>
            <a:prstDash val="solid"/>
            <a:miter lim="800000"/>
          </a:ln>
          <a:effectLst/>
        </p:spPr>
      </p:cxnSp>
    </p:spTree>
    <p:extLst>
      <p:ext uri="{BB962C8B-B14F-4D97-AF65-F5344CB8AC3E}">
        <p14:creationId xmlns:p14="http://schemas.microsoft.com/office/powerpoint/2010/main" val="12666730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ppt_w</p:attrName>
                                        </p:attrNameLst>
                                      </p:cBhvr>
                                      <p:tavLst>
                                        <p:tav tm="0">
                                          <p:val>
                                            <p:fltVal val="0"/>
                                          </p:val>
                                        </p:tav>
                                        <p:tav tm="100000">
                                          <p:val>
                                            <p:strVal val="#ppt_w"/>
                                          </p:val>
                                        </p:tav>
                                      </p:tavLst>
                                    </p:anim>
                                    <p:anim calcmode="lin" valueType="num">
                                      <p:cBhvr>
                                        <p:cTn id="14" dur="500" fill="hold"/>
                                        <p:tgtEl>
                                          <p:spTgt spid="62"/>
                                        </p:tgtEl>
                                        <p:attrNameLst>
                                          <p:attrName>ppt_h</p:attrName>
                                        </p:attrNameLst>
                                      </p:cBhvr>
                                      <p:tavLst>
                                        <p:tav tm="0">
                                          <p:val>
                                            <p:fltVal val="0"/>
                                          </p:val>
                                        </p:tav>
                                        <p:tav tm="100000">
                                          <p:val>
                                            <p:strVal val="#ppt_h"/>
                                          </p:val>
                                        </p:tav>
                                      </p:tavLst>
                                    </p:anim>
                                    <p:animEffect transition="in" filter="fade">
                                      <p:cBhvr>
                                        <p:cTn id="15" dur="500"/>
                                        <p:tgtEl>
                                          <p:spTgt spid="62"/>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left)">
                                      <p:cBhvr>
                                        <p:cTn id="19" dur="500"/>
                                        <p:tgtEl>
                                          <p:spTgt spid="61"/>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p:cTn id="23" dur="500" fill="hold"/>
                                        <p:tgtEl>
                                          <p:spTgt spid="65"/>
                                        </p:tgtEl>
                                        <p:attrNameLst>
                                          <p:attrName>ppt_w</p:attrName>
                                        </p:attrNameLst>
                                      </p:cBhvr>
                                      <p:tavLst>
                                        <p:tav tm="0">
                                          <p:val>
                                            <p:fltVal val="0"/>
                                          </p:val>
                                        </p:tav>
                                        <p:tav tm="100000">
                                          <p:val>
                                            <p:strVal val="#ppt_w"/>
                                          </p:val>
                                        </p:tav>
                                      </p:tavLst>
                                    </p:anim>
                                    <p:anim calcmode="lin" valueType="num">
                                      <p:cBhvr>
                                        <p:cTn id="24" dur="500" fill="hold"/>
                                        <p:tgtEl>
                                          <p:spTgt spid="65"/>
                                        </p:tgtEl>
                                        <p:attrNameLst>
                                          <p:attrName>ppt_h</p:attrName>
                                        </p:attrNameLst>
                                      </p:cBhvr>
                                      <p:tavLst>
                                        <p:tav tm="0">
                                          <p:val>
                                            <p:fltVal val="0"/>
                                          </p:val>
                                        </p:tav>
                                        <p:tav tm="100000">
                                          <p:val>
                                            <p:strVal val="#ppt_h"/>
                                          </p:val>
                                        </p:tav>
                                      </p:tavLst>
                                    </p:anim>
                                    <p:animEffect transition="in" filter="fade">
                                      <p:cBhvr>
                                        <p:cTn id="25" dur="500"/>
                                        <p:tgtEl>
                                          <p:spTgt spid="65"/>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up)">
                                      <p:cBhvr>
                                        <p:cTn id="29" dur="500"/>
                                        <p:tgtEl>
                                          <p:spTgt spid="57"/>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p:cTn id="33" dur="500" fill="hold"/>
                                        <p:tgtEl>
                                          <p:spTgt spid="68"/>
                                        </p:tgtEl>
                                        <p:attrNameLst>
                                          <p:attrName>ppt_w</p:attrName>
                                        </p:attrNameLst>
                                      </p:cBhvr>
                                      <p:tavLst>
                                        <p:tav tm="0">
                                          <p:val>
                                            <p:fltVal val="0"/>
                                          </p:val>
                                        </p:tav>
                                        <p:tav tm="100000">
                                          <p:val>
                                            <p:strVal val="#ppt_w"/>
                                          </p:val>
                                        </p:tav>
                                      </p:tavLst>
                                    </p:anim>
                                    <p:anim calcmode="lin" valueType="num">
                                      <p:cBhvr>
                                        <p:cTn id="34" dur="500" fill="hold"/>
                                        <p:tgtEl>
                                          <p:spTgt spid="68"/>
                                        </p:tgtEl>
                                        <p:attrNameLst>
                                          <p:attrName>ppt_h</p:attrName>
                                        </p:attrNameLst>
                                      </p:cBhvr>
                                      <p:tavLst>
                                        <p:tav tm="0">
                                          <p:val>
                                            <p:fltVal val="0"/>
                                          </p:val>
                                        </p:tav>
                                        <p:tav tm="100000">
                                          <p:val>
                                            <p:strVal val="#ppt_h"/>
                                          </p:val>
                                        </p:tav>
                                      </p:tavLst>
                                    </p:anim>
                                    <p:animEffect transition="in" filter="fade">
                                      <p:cBhvr>
                                        <p:cTn id="35" dur="500"/>
                                        <p:tgtEl>
                                          <p:spTgt spid="68"/>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up)">
                                      <p:cBhvr>
                                        <p:cTn id="39" dur="500"/>
                                        <p:tgtEl>
                                          <p:spTgt spid="58"/>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 calcmode="lin" valueType="num">
                                      <p:cBhvr>
                                        <p:cTn id="43" dur="500" fill="hold"/>
                                        <p:tgtEl>
                                          <p:spTgt spid="74"/>
                                        </p:tgtEl>
                                        <p:attrNameLst>
                                          <p:attrName>ppt_w</p:attrName>
                                        </p:attrNameLst>
                                      </p:cBhvr>
                                      <p:tavLst>
                                        <p:tav tm="0">
                                          <p:val>
                                            <p:fltVal val="0"/>
                                          </p:val>
                                        </p:tav>
                                        <p:tav tm="100000">
                                          <p:val>
                                            <p:strVal val="#ppt_w"/>
                                          </p:val>
                                        </p:tav>
                                      </p:tavLst>
                                    </p:anim>
                                    <p:anim calcmode="lin" valueType="num">
                                      <p:cBhvr>
                                        <p:cTn id="44" dur="500" fill="hold"/>
                                        <p:tgtEl>
                                          <p:spTgt spid="74"/>
                                        </p:tgtEl>
                                        <p:attrNameLst>
                                          <p:attrName>ppt_h</p:attrName>
                                        </p:attrNameLst>
                                      </p:cBhvr>
                                      <p:tavLst>
                                        <p:tav tm="0">
                                          <p:val>
                                            <p:fltVal val="0"/>
                                          </p:val>
                                        </p:tav>
                                        <p:tav tm="100000">
                                          <p:val>
                                            <p:strVal val="#ppt_h"/>
                                          </p:val>
                                        </p:tav>
                                      </p:tavLst>
                                    </p:anim>
                                    <p:animEffect transition="in" filter="fade">
                                      <p:cBhvr>
                                        <p:cTn id="45" dur="500"/>
                                        <p:tgtEl>
                                          <p:spTgt spid="74"/>
                                        </p:tgtEl>
                                      </p:cBhvr>
                                    </p:animEffect>
                                  </p:childTnLst>
                                </p:cTn>
                              </p:par>
                            </p:childTnLst>
                          </p:cTn>
                        </p:par>
                        <p:par>
                          <p:cTn id="46" fill="hold">
                            <p:stCondLst>
                              <p:cond delay="4000"/>
                            </p:stCondLst>
                            <p:childTnLst>
                              <p:par>
                                <p:cTn id="47" presetID="22" presetClass="entr" presetSubtype="2"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right)">
                                      <p:cBhvr>
                                        <p:cTn id="49" dur="500"/>
                                        <p:tgtEl>
                                          <p:spTgt spid="59"/>
                                        </p:tgtEl>
                                      </p:cBhvr>
                                    </p:animEffect>
                                  </p:childTnLst>
                                </p:cTn>
                              </p:par>
                            </p:childTnLst>
                          </p:cTn>
                        </p:par>
                        <p:par>
                          <p:cTn id="50" fill="hold">
                            <p:stCondLst>
                              <p:cond delay="4500"/>
                            </p:stCondLst>
                            <p:childTnLst>
                              <p:par>
                                <p:cTn id="51" presetID="10" presetClass="entr" presetSubtype="0" fill="hold" nodeType="afterEffect">
                                  <p:stCondLst>
                                    <p:cond delay="0"/>
                                  </p:stCondLst>
                                  <p:childTnLst>
                                    <p:set>
                                      <p:cBhvr>
                                        <p:cTn id="52" dur="1" fill="hold">
                                          <p:stCondLst>
                                            <p:cond delay="0"/>
                                          </p:stCondLst>
                                        </p:cTn>
                                        <p:tgtEl>
                                          <p:spTgt spid="71"/>
                                        </p:tgtEl>
                                        <p:attrNameLst>
                                          <p:attrName>style.visibility</p:attrName>
                                        </p:attrNameLst>
                                      </p:cBhvr>
                                      <p:to>
                                        <p:strVal val="visible"/>
                                      </p:to>
                                    </p:set>
                                    <p:anim calcmode="lin" valueType="num">
                                      <p:cBhvr>
                                        <p:cTn id="53" dur="500" fill="hold"/>
                                        <p:tgtEl>
                                          <p:spTgt spid="71"/>
                                        </p:tgtEl>
                                        <p:attrNameLst>
                                          <p:attrName>ppt_w</p:attrName>
                                        </p:attrNameLst>
                                      </p:cBhvr>
                                      <p:tavLst>
                                        <p:tav tm="0">
                                          <p:val>
                                            <p:fltVal val="0"/>
                                          </p:val>
                                        </p:tav>
                                        <p:tav tm="100000">
                                          <p:val>
                                            <p:strVal val="#ppt_w"/>
                                          </p:val>
                                        </p:tav>
                                      </p:tavLst>
                                    </p:anim>
                                    <p:anim calcmode="lin" valueType="num">
                                      <p:cBhvr>
                                        <p:cTn id="54" dur="500" fill="hold"/>
                                        <p:tgtEl>
                                          <p:spTgt spid="71"/>
                                        </p:tgtEl>
                                        <p:attrNameLst>
                                          <p:attrName>ppt_h</p:attrName>
                                        </p:attrNameLst>
                                      </p:cBhvr>
                                      <p:tavLst>
                                        <p:tav tm="0">
                                          <p:val>
                                            <p:fltVal val="0"/>
                                          </p:val>
                                        </p:tav>
                                        <p:tav tm="100000">
                                          <p:val>
                                            <p:strVal val="#ppt_h"/>
                                          </p:val>
                                        </p:tav>
                                      </p:tavLst>
                                    </p:anim>
                                    <p:animEffect transition="in" filter="fade">
                                      <p:cBhvr>
                                        <p:cTn id="55" dur="500"/>
                                        <p:tgtEl>
                                          <p:spTgt spid="71"/>
                                        </p:tgtEl>
                                      </p:cBhvr>
                                    </p:animEffect>
                                  </p:childTnLst>
                                </p:cTn>
                              </p:par>
                            </p:childTnLst>
                          </p:cTn>
                        </p:par>
                        <p:par>
                          <p:cTn id="56" fill="hold">
                            <p:stCondLst>
                              <p:cond delay="5000"/>
                            </p:stCondLst>
                            <p:childTnLst>
                              <p:par>
                                <p:cTn id="57" presetID="22" presetClass="entr" presetSubtype="4"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wipe(down)">
                                      <p:cBhvr>
                                        <p:cTn id="59" dur="500"/>
                                        <p:tgtEl>
                                          <p:spTgt spid="60"/>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500"/>
                                        <p:tgtEl>
                                          <p:spTgt spid="53"/>
                                        </p:tgtEl>
                                      </p:cBhvr>
                                    </p:animEffect>
                                  </p:childTnLst>
                                </p:cTn>
                              </p:par>
                            </p:childTnLst>
                          </p:cTn>
                        </p:par>
                        <p:par>
                          <p:cTn id="64" fill="hold">
                            <p:stCondLst>
                              <p:cond delay="6000"/>
                            </p:stCondLst>
                            <p:childTnLst>
                              <p:par>
                                <p:cTn id="65" presetID="10" presetClass="entr" presetSubtype="0"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par>
                          <p:cTn id="68" fill="hold">
                            <p:stCondLst>
                              <p:cond delay="6500"/>
                            </p:stCondLst>
                            <p:childTnLst>
                              <p:par>
                                <p:cTn id="69" presetID="10" presetClass="entr" presetSubtype="0"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fade">
                                      <p:cBhvr>
                                        <p:cTn id="71" dur="500"/>
                                        <p:tgtEl>
                                          <p:spTgt spid="55"/>
                                        </p:tgtEl>
                                      </p:cBhvr>
                                    </p:animEffect>
                                  </p:childTnLst>
                                </p:cTn>
                              </p:par>
                            </p:childTnLst>
                          </p:cTn>
                        </p:par>
                        <p:par>
                          <p:cTn id="72" fill="hold">
                            <p:stCondLst>
                              <p:cond delay="7000"/>
                            </p:stCondLst>
                            <p:childTnLst>
                              <p:par>
                                <p:cTn id="73" presetID="10" presetClass="entr" presetSubtype="0" fill="hold" grpId="0" nodeType="after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fade">
                                      <p:cBhvr>
                                        <p:cTn id="75" dur="500"/>
                                        <p:tgtEl>
                                          <p:spTgt spid="56"/>
                                        </p:tgtEl>
                                      </p:cBhvr>
                                    </p:animEffect>
                                  </p:childTnLst>
                                </p:cTn>
                              </p:par>
                            </p:childTnLst>
                          </p:cTn>
                        </p:par>
                        <p:par>
                          <p:cTn id="76" fill="hold">
                            <p:stCondLst>
                              <p:cond delay="7500"/>
                            </p:stCondLst>
                            <p:childTnLst>
                              <p:par>
                                <p:cTn id="77" presetID="10" presetClass="entr" presetSubtype="0" fill="hold" grpId="0" nodeType="after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utoUpdateAnimBg="0"/>
      <p:bldP spid="53" grpId="0" autoUpdateAnimBg="0"/>
      <p:bldP spid="54" grpId="0" autoUpdateAnimBg="0"/>
      <p:bldP spid="55" grpId="0" autoUpdateAnimBg="0"/>
      <p:bldP spid="56" grpId="0" autoUpdateAnimBg="0"/>
      <p:bldP spid="57" grpId="0" animBg="1"/>
      <p:bldP spid="58" grpId="0" animBg="1"/>
      <p:bldP spid="59" grpId="0" animBg="1"/>
      <p:bldP spid="60" grpId="0" animBg="1"/>
      <p:bldP spid="61" grpId="0" animBg="1"/>
      <p:bldP spid="7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89401" y="927418"/>
            <a:ext cx="6052930" cy="607539"/>
          </a:xfrm>
          <a:prstGeom prst="rect">
            <a:avLst/>
          </a:prstGeom>
        </p:spPr>
        <p:txBody>
          <a:bodyPr wrap="square">
            <a:spAutoFit/>
          </a:bodyPr>
          <a:lstStyle/>
          <a:p>
            <a:pPr>
              <a:lnSpc>
                <a:spcPct val="125000"/>
              </a:lnSpc>
            </a:pPr>
            <a:r>
              <a:rPr lang="zh-CN" altLang="zh-CN" dirty="0"/>
              <a:t>按</a:t>
            </a:r>
            <a:r>
              <a:rPr lang="zh-CN" altLang="zh-CN" b="1" dirty="0">
                <a:solidFill>
                  <a:srgbClr val="FF0000"/>
                </a:solidFill>
              </a:rPr>
              <a:t>网络爬虫系统结构和实现技术</a:t>
            </a:r>
            <a:r>
              <a:rPr lang="zh-CN" altLang="zh-CN" dirty="0"/>
              <a:t>可以分为</a:t>
            </a:r>
            <a:r>
              <a:rPr lang="zh-CN" altLang="zh-CN" b="1" dirty="0">
                <a:solidFill>
                  <a:srgbClr val="FF0000"/>
                </a:solidFill>
              </a:rPr>
              <a:t>通用网络爬虫</a:t>
            </a:r>
            <a:r>
              <a:rPr lang="zh-CN" altLang="zh-CN" dirty="0"/>
              <a:t>、</a:t>
            </a:r>
            <a:r>
              <a:rPr lang="zh-CN" altLang="zh-CN" b="1" dirty="0">
                <a:solidFill>
                  <a:srgbClr val="FF0000"/>
                </a:solidFill>
              </a:rPr>
              <a:t>聚焦网络爬虫</a:t>
            </a:r>
            <a:r>
              <a:rPr lang="zh-CN" altLang="zh-CN" dirty="0"/>
              <a:t>、</a:t>
            </a:r>
            <a:r>
              <a:rPr lang="zh-CN" altLang="zh-CN" b="1" dirty="0">
                <a:solidFill>
                  <a:srgbClr val="FF0000"/>
                </a:solidFill>
              </a:rPr>
              <a:t>深层网络爬虫</a:t>
            </a:r>
            <a:r>
              <a:rPr lang="zh-CN" altLang="zh-CN" dirty="0"/>
              <a:t>、</a:t>
            </a:r>
            <a:r>
              <a:rPr lang="zh-CN" altLang="zh-CN" b="1" dirty="0">
                <a:solidFill>
                  <a:srgbClr val="FF0000"/>
                </a:solidFill>
              </a:rPr>
              <a:t>分布式网络爬虫</a:t>
            </a:r>
            <a:r>
              <a:rPr lang="zh-CN" altLang="zh-CN" dirty="0"/>
              <a:t>等方法</a:t>
            </a:r>
            <a:endParaRPr lang="zh-CN" altLang="en-US" dirty="0"/>
          </a:p>
        </p:txBody>
      </p:sp>
      <p:sp>
        <p:nvSpPr>
          <p:cNvPr id="19" name="矩形 18"/>
          <p:cNvSpPr/>
          <p:nvPr/>
        </p:nvSpPr>
        <p:spPr>
          <a:xfrm>
            <a:off x="383686" y="1552003"/>
            <a:ext cx="6032068" cy="915315"/>
          </a:xfrm>
          <a:prstGeom prst="rect">
            <a:avLst/>
          </a:prstGeom>
        </p:spPr>
        <p:txBody>
          <a:bodyPr wrap="square">
            <a:spAutoFit/>
          </a:bodyPr>
          <a:lstStyle/>
          <a:p>
            <a:pPr lvl="0">
              <a:lnSpc>
                <a:spcPct val="125000"/>
              </a:lnSpc>
              <a:spcAft>
                <a:spcPts val="300"/>
              </a:spcAft>
            </a:pPr>
            <a:r>
              <a:rPr lang="en-US" altLang="zh-CN" b="1" dirty="0"/>
              <a:t>4)</a:t>
            </a:r>
            <a:r>
              <a:rPr lang="zh-CN" altLang="en-US" b="1" dirty="0"/>
              <a:t>分布式网络爬虫：</a:t>
            </a:r>
            <a:endParaRPr lang="en-US" altLang="zh-CN" b="1" dirty="0"/>
          </a:p>
          <a:p>
            <a:pPr lvl="0">
              <a:lnSpc>
                <a:spcPct val="125000"/>
              </a:lnSpc>
              <a:spcAft>
                <a:spcPts val="300"/>
              </a:spcAft>
            </a:pPr>
            <a:r>
              <a:rPr lang="zh-CN" altLang="zh-CN" dirty="0"/>
              <a:t>重点在于</a:t>
            </a:r>
            <a:r>
              <a:rPr lang="zh-CN" altLang="zh-CN" b="1" dirty="0">
                <a:solidFill>
                  <a:srgbClr val="FF0000"/>
                </a:solidFill>
              </a:rPr>
              <a:t>爬虫如何进行通信</a:t>
            </a:r>
            <a:r>
              <a:rPr lang="zh-CN" altLang="en-US" dirty="0"/>
              <a:t>。</a:t>
            </a:r>
            <a:r>
              <a:rPr lang="zh-CN" altLang="zh-CN" dirty="0"/>
              <a:t>目前分布式网络爬虫按</a:t>
            </a:r>
            <a:r>
              <a:rPr lang="zh-CN" altLang="zh-CN" b="1" dirty="0"/>
              <a:t>通信方式</a:t>
            </a:r>
            <a:r>
              <a:rPr lang="zh-CN" altLang="zh-CN" dirty="0"/>
              <a:t>不同可以分为</a:t>
            </a:r>
            <a:r>
              <a:rPr lang="zh-CN" altLang="zh-CN" b="1" dirty="0">
                <a:solidFill>
                  <a:srgbClr val="FF0000"/>
                </a:solidFill>
              </a:rPr>
              <a:t>主从式</a:t>
            </a:r>
            <a:r>
              <a:rPr lang="zh-CN" altLang="zh-CN" dirty="0"/>
              <a:t>和</a:t>
            </a:r>
            <a:r>
              <a:rPr lang="zh-CN" altLang="zh-CN" b="1" dirty="0">
                <a:solidFill>
                  <a:srgbClr val="FF0000"/>
                </a:solidFill>
              </a:rPr>
              <a:t>对等式</a:t>
            </a:r>
            <a:r>
              <a:rPr lang="zh-CN" altLang="zh-CN" dirty="0"/>
              <a:t>。</a:t>
            </a:r>
            <a:endParaRPr lang="en-US" altLang="zh-CN" dirty="0">
              <a:solidFill>
                <a:srgbClr val="FF0000"/>
              </a:solidFill>
            </a:endParaRP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pic>
        <p:nvPicPr>
          <p:cNvPr id="4" name="图片 3"/>
          <p:cNvPicPr>
            <a:picLocks noChangeAspect="1"/>
          </p:cNvPicPr>
          <p:nvPr/>
        </p:nvPicPr>
        <p:blipFill>
          <a:blip r:embed="rId3"/>
          <a:stretch>
            <a:fillRect/>
          </a:stretch>
        </p:blipFill>
        <p:spPr>
          <a:xfrm>
            <a:off x="3887411" y="2571750"/>
            <a:ext cx="2351496" cy="2512060"/>
          </a:xfrm>
          <a:prstGeom prst="rect">
            <a:avLst/>
          </a:prstGeom>
        </p:spPr>
      </p:pic>
      <p:sp>
        <p:nvSpPr>
          <p:cNvPr id="17" name="矩形 16"/>
          <p:cNvSpPr/>
          <p:nvPr/>
        </p:nvSpPr>
        <p:spPr>
          <a:xfrm>
            <a:off x="383686" y="2742867"/>
            <a:ext cx="3274457" cy="2169825"/>
          </a:xfrm>
          <a:prstGeom prst="rect">
            <a:avLst/>
          </a:prstGeom>
        </p:spPr>
        <p:txBody>
          <a:bodyPr wrap="square">
            <a:spAutoFit/>
          </a:bodyPr>
          <a:lstStyle/>
          <a:p>
            <a:pPr lvl="0">
              <a:lnSpc>
                <a:spcPct val="125000"/>
              </a:lnSpc>
              <a:spcAft>
                <a:spcPts val="300"/>
              </a:spcAft>
            </a:pPr>
            <a:r>
              <a:rPr lang="en-US" altLang="zh-CN" b="1" dirty="0"/>
              <a:t>a)</a:t>
            </a:r>
            <a:r>
              <a:rPr lang="zh-CN" altLang="en-US" b="1" dirty="0"/>
              <a:t>主从式：</a:t>
            </a:r>
            <a:r>
              <a:rPr lang="zh-CN" altLang="zh-CN" b="1" dirty="0">
                <a:solidFill>
                  <a:srgbClr val="FF0000"/>
                </a:solidFill>
              </a:rPr>
              <a:t>实现简单、利于管理</a:t>
            </a:r>
            <a:endParaRPr lang="en-US" altLang="zh-CN" b="1" dirty="0">
              <a:solidFill>
                <a:srgbClr val="FF0000"/>
              </a:solidFill>
            </a:endParaRPr>
          </a:p>
          <a:p>
            <a:pPr marL="285750" lvl="0" indent="-285750">
              <a:lnSpc>
                <a:spcPct val="125000"/>
              </a:lnSpc>
              <a:spcBef>
                <a:spcPts val="600"/>
              </a:spcBef>
              <a:buFont typeface="Wingdings" panose="05000000000000000000" pitchFamily="2" charset="2"/>
              <a:buChar char="Ø"/>
            </a:pPr>
            <a:r>
              <a:rPr lang="en-US" altLang="zh-CN" dirty="0"/>
              <a:t>Master</a:t>
            </a:r>
            <a:r>
              <a:rPr lang="zh-CN" altLang="en-US" dirty="0"/>
              <a:t>服务器：</a:t>
            </a:r>
            <a:endParaRPr lang="en-US" altLang="zh-CN" dirty="0"/>
          </a:p>
          <a:p>
            <a:pPr marL="628650" lvl="1" indent="-285750">
              <a:lnSpc>
                <a:spcPct val="125000"/>
              </a:lnSpc>
              <a:buFont typeface="Wingdings" panose="05000000000000000000" pitchFamily="2" charset="2"/>
              <a:buChar char="Ø"/>
            </a:pPr>
            <a:r>
              <a:rPr lang="zh-CN" altLang="zh-CN" dirty="0"/>
              <a:t>维护待抓取</a:t>
            </a:r>
            <a:r>
              <a:rPr lang="en-US" altLang="zh-CN" dirty="0"/>
              <a:t>URL</a:t>
            </a:r>
            <a:r>
              <a:rPr lang="zh-CN" altLang="zh-CN" dirty="0"/>
              <a:t>队列</a:t>
            </a:r>
            <a:r>
              <a:rPr lang="zh-CN" altLang="en-US" dirty="0"/>
              <a:t>；</a:t>
            </a:r>
            <a:r>
              <a:rPr lang="zh-CN" altLang="zh-CN" dirty="0"/>
              <a:t> </a:t>
            </a:r>
            <a:endParaRPr lang="en-US" altLang="zh-CN" dirty="0"/>
          </a:p>
          <a:p>
            <a:pPr marL="628650" lvl="1" indent="-285750">
              <a:lnSpc>
                <a:spcPct val="125000"/>
              </a:lnSpc>
              <a:buFont typeface="Wingdings" panose="05000000000000000000" pitchFamily="2" charset="2"/>
              <a:buChar char="Ø"/>
            </a:pPr>
            <a:r>
              <a:rPr lang="zh-CN" altLang="zh-CN" dirty="0"/>
              <a:t>分发</a:t>
            </a:r>
            <a:r>
              <a:rPr lang="en-US" altLang="zh-CN" dirty="0"/>
              <a:t>URL</a:t>
            </a:r>
            <a:r>
              <a:rPr lang="zh-CN" altLang="zh-CN" dirty="0"/>
              <a:t>到不同的</a:t>
            </a:r>
            <a:r>
              <a:rPr lang="en-US" altLang="zh-CN" dirty="0"/>
              <a:t> Slave</a:t>
            </a:r>
            <a:r>
              <a:rPr lang="zh-CN" altLang="zh-CN" dirty="0"/>
              <a:t>服务器</a:t>
            </a:r>
            <a:r>
              <a:rPr lang="zh-CN" altLang="en-US" dirty="0"/>
              <a:t>；</a:t>
            </a:r>
            <a:endParaRPr lang="en-US" altLang="zh-CN" dirty="0"/>
          </a:p>
          <a:p>
            <a:pPr marL="628650" lvl="1" indent="-285750">
              <a:lnSpc>
                <a:spcPct val="125000"/>
              </a:lnSpc>
              <a:buFont typeface="Wingdings" panose="05000000000000000000" pitchFamily="2" charset="2"/>
              <a:buChar char="Ø"/>
            </a:pPr>
            <a:r>
              <a:rPr lang="zh-CN" altLang="zh-CN" dirty="0"/>
              <a:t>调解</a:t>
            </a:r>
            <a:r>
              <a:rPr lang="en-US" altLang="zh-CN" dirty="0"/>
              <a:t> Slave</a:t>
            </a:r>
            <a:r>
              <a:rPr lang="zh-CN" altLang="zh-CN" dirty="0"/>
              <a:t>服务器的负载情况</a:t>
            </a:r>
            <a:r>
              <a:rPr lang="zh-CN" altLang="en-US" dirty="0"/>
              <a:t>。</a:t>
            </a:r>
            <a:endParaRPr lang="en-US" altLang="zh-CN" dirty="0"/>
          </a:p>
          <a:p>
            <a:pPr marL="285750" lvl="0" indent="-285750">
              <a:lnSpc>
                <a:spcPct val="125000"/>
              </a:lnSpc>
              <a:spcBef>
                <a:spcPts val="600"/>
              </a:spcBef>
              <a:buFont typeface="Wingdings" panose="05000000000000000000" pitchFamily="2" charset="2"/>
              <a:buChar char="Ø"/>
            </a:pPr>
            <a:r>
              <a:rPr lang="en-US" altLang="zh-CN" dirty="0"/>
              <a:t>Slave</a:t>
            </a:r>
            <a:r>
              <a:rPr lang="zh-CN" altLang="en-US" dirty="0"/>
              <a:t>服务器：</a:t>
            </a:r>
            <a:r>
              <a:rPr lang="zh-CN" altLang="zh-CN" dirty="0"/>
              <a:t>负责实际的</a:t>
            </a:r>
            <a:r>
              <a:rPr lang="zh-CN" altLang="zh-CN" b="1" dirty="0"/>
              <a:t>网页下载</a:t>
            </a:r>
            <a:r>
              <a:rPr lang="zh-CN" altLang="zh-CN" dirty="0"/>
              <a:t>工作</a:t>
            </a:r>
            <a:r>
              <a:rPr lang="zh-CN" altLang="en-US" dirty="0"/>
              <a:t>，</a:t>
            </a:r>
            <a:r>
              <a:rPr lang="zh-CN" altLang="zh-CN" dirty="0"/>
              <a:t>各个</a:t>
            </a:r>
            <a:r>
              <a:rPr lang="en-US" altLang="zh-CN" dirty="0"/>
              <a:t>Slave</a:t>
            </a:r>
            <a:r>
              <a:rPr lang="zh-CN" altLang="zh-CN" dirty="0"/>
              <a:t>之间</a:t>
            </a:r>
            <a:r>
              <a:rPr lang="zh-CN" altLang="zh-CN" b="1" dirty="0"/>
              <a:t>互</a:t>
            </a:r>
            <a:r>
              <a:rPr lang="zh-CN" altLang="en-US" b="1" dirty="0"/>
              <a:t>不</a:t>
            </a:r>
            <a:r>
              <a:rPr lang="zh-CN" altLang="zh-CN" b="1" dirty="0"/>
              <a:t>通信</a:t>
            </a:r>
            <a:endParaRPr lang="en-US" altLang="zh-CN" b="1" dirty="0">
              <a:solidFill>
                <a:srgbClr val="FF0000"/>
              </a:solidFill>
            </a:endParaRPr>
          </a:p>
        </p:txBody>
      </p:sp>
    </p:spTree>
    <p:extLst>
      <p:ext uri="{BB962C8B-B14F-4D97-AF65-F5344CB8AC3E}">
        <p14:creationId xmlns:p14="http://schemas.microsoft.com/office/powerpoint/2010/main" val="121712397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83686" y="2742867"/>
            <a:ext cx="3274457" cy="1515800"/>
          </a:xfrm>
          <a:prstGeom prst="rect">
            <a:avLst/>
          </a:prstGeom>
        </p:spPr>
        <p:txBody>
          <a:bodyPr wrap="square">
            <a:spAutoFit/>
          </a:bodyPr>
          <a:lstStyle/>
          <a:p>
            <a:pPr lvl="0">
              <a:lnSpc>
                <a:spcPct val="125000"/>
              </a:lnSpc>
              <a:spcAft>
                <a:spcPts val="300"/>
              </a:spcAft>
            </a:pPr>
            <a:r>
              <a:rPr lang="en-US" altLang="zh-CN" b="1" dirty="0"/>
              <a:t>b)</a:t>
            </a:r>
            <a:r>
              <a:rPr lang="zh-CN" altLang="en-US" b="1" dirty="0"/>
              <a:t>对等式：</a:t>
            </a:r>
            <a:endParaRPr lang="en-US" altLang="zh-CN" b="1" dirty="0"/>
          </a:p>
          <a:p>
            <a:pPr marL="285750" lvl="0" indent="-285750">
              <a:lnSpc>
                <a:spcPct val="125000"/>
              </a:lnSpc>
              <a:spcAft>
                <a:spcPts val="300"/>
              </a:spcAft>
              <a:buFont typeface="Wingdings" panose="05000000000000000000" pitchFamily="2" charset="2"/>
              <a:buChar char="Ø"/>
            </a:pPr>
            <a:r>
              <a:rPr lang="en-US" altLang="zh-CN" dirty="0"/>
              <a:t>hash</a:t>
            </a:r>
            <a:r>
              <a:rPr lang="zh-CN" altLang="zh-CN" dirty="0"/>
              <a:t>算法</a:t>
            </a:r>
            <a:r>
              <a:rPr lang="zh-CN" altLang="en-US" dirty="0"/>
              <a:t>：</a:t>
            </a:r>
            <a:r>
              <a:rPr lang="zh-CN" altLang="zh-CN" dirty="0"/>
              <a:t>分配待抓取的</a:t>
            </a:r>
            <a:r>
              <a:rPr lang="en-US" altLang="zh-CN" dirty="0"/>
              <a:t>URL</a:t>
            </a:r>
            <a:r>
              <a:rPr lang="zh-CN" altLang="en-US" dirty="0"/>
              <a:t>至</a:t>
            </a:r>
            <a:r>
              <a:rPr lang="zh-CN" altLang="zh-CN" dirty="0"/>
              <a:t>不同的服务器</a:t>
            </a:r>
            <a:endParaRPr lang="en-US" altLang="zh-CN" dirty="0"/>
          </a:p>
          <a:p>
            <a:pPr marL="285750" lvl="0" indent="-285750">
              <a:lnSpc>
                <a:spcPct val="125000"/>
              </a:lnSpc>
              <a:spcAft>
                <a:spcPts val="300"/>
              </a:spcAft>
              <a:buFont typeface="Wingdings" panose="05000000000000000000" pitchFamily="2" charset="2"/>
              <a:buChar char="Ø"/>
            </a:pPr>
            <a:r>
              <a:rPr lang="zh-CN" altLang="en-US" dirty="0"/>
              <a:t>抓取服务器：</a:t>
            </a:r>
            <a:r>
              <a:rPr lang="zh-CN" altLang="zh-CN" dirty="0"/>
              <a:t>负责实际的网页下载工作</a:t>
            </a:r>
            <a:endParaRPr lang="en-US" altLang="zh-CN" b="1" dirty="0">
              <a:solidFill>
                <a:srgbClr val="FF0000"/>
              </a:solidFill>
            </a:endParaRP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网络爬虫技术</a:t>
            </a:r>
          </a:p>
        </p:txBody>
      </p:sp>
      <p:pic>
        <p:nvPicPr>
          <p:cNvPr id="6553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1120" y="2571750"/>
            <a:ext cx="2363788" cy="2597150"/>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389401" y="927418"/>
            <a:ext cx="6052930" cy="607539"/>
          </a:xfrm>
          <a:prstGeom prst="rect">
            <a:avLst/>
          </a:prstGeom>
        </p:spPr>
        <p:txBody>
          <a:bodyPr wrap="square">
            <a:spAutoFit/>
          </a:bodyPr>
          <a:lstStyle/>
          <a:p>
            <a:pPr>
              <a:lnSpc>
                <a:spcPct val="125000"/>
              </a:lnSpc>
            </a:pPr>
            <a:r>
              <a:rPr lang="zh-CN" altLang="zh-CN" dirty="0"/>
              <a:t>按</a:t>
            </a:r>
            <a:r>
              <a:rPr lang="zh-CN" altLang="zh-CN" b="1" dirty="0">
                <a:solidFill>
                  <a:srgbClr val="FF0000"/>
                </a:solidFill>
              </a:rPr>
              <a:t>网络爬虫系统结构和实现技术</a:t>
            </a:r>
            <a:r>
              <a:rPr lang="zh-CN" altLang="zh-CN" dirty="0"/>
              <a:t>可以分为</a:t>
            </a:r>
            <a:r>
              <a:rPr lang="zh-CN" altLang="zh-CN" b="1" dirty="0">
                <a:solidFill>
                  <a:srgbClr val="FF0000"/>
                </a:solidFill>
              </a:rPr>
              <a:t>通用网络爬虫</a:t>
            </a:r>
            <a:r>
              <a:rPr lang="zh-CN" altLang="zh-CN" dirty="0"/>
              <a:t>、</a:t>
            </a:r>
            <a:r>
              <a:rPr lang="zh-CN" altLang="zh-CN" b="1" dirty="0">
                <a:solidFill>
                  <a:srgbClr val="FF0000"/>
                </a:solidFill>
              </a:rPr>
              <a:t>聚焦网络爬虫</a:t>
            </a:r>
            <a:r>
              <a:rPr lang="zh-CN" altLang="zh-CN" dirty="0"/>
              <a:t>、</a:t>
            </a:r>
            <a:r>
              <a:rPr lang="zh-CN" altLang="zh-CN" b="1" dirty="0">
                <a:solidFill>
                  <a:srgbClr val="FF0000"/>
                </a:solidFill>
              </a:rPr>
              <a:t>深层网络爬虫</a:t>
            </a:r>
            <a:r>
              <a:rPr lang="zh-CN" altLang="zh-CN" dirty="0"/>
              <a:t>、</a:t>
            </a:r>
            <a:r>
              <a:rPr lang="zh-CN" altLang="zh-CN" b="1" dirty="0">
                <a:solidFill>
                  <a:srgbClr val="FF0000"/>
                </a:solidFill>
              </a:rPr>
              <a:t>分布式网络爬虫</a:t>
            </a:r>
            <a:r>
              <a:rPr lang="zh-CN" altLang="zh-CN" dirty="0"/>
              <a:t>等方法</a:t>
            </a:r>
            <a:endParaRPr lang="zh-CN" altLang="en-US" dirty="0"/>
          </a:p>
        </p:txBody>
      </p:sp>
      <p:sp>
        <p:nvSpPr>
          <p:cNvPr id="19" name="矩形 18"/>
          <p:cNvSpPr/>
          <p:nvPr/>
        </p:nvSpPr>
        <p:spPr>
          <a:xfrm>
            <a:off x="383686" y="1552003"/>
            <a:ext cx="6032068" cy="915315"/>
          </a:xfrm>
          <a:prstGeom prst="rect">
            <a:avLst/>
          </a:prstGeom>
        </p:spPr>
        <p:txBody>
          <a:bodyPr wrap="square">
            <a:spAutoFit/>
          </a:bodyPr>
          <a:lstStyle/>
          <a:p>
            <a:pPr lvl="0">
              <a:lnSpc>
                <a:spcPct val="125000"/>
              </a:lnSpc>
              <a:spcAft>
                <a:spcPts val="300"/>
              </a:spcAft>
            </a:pPr>
            <a:r>
              <a:rPr lang="en-US" altLang="zh-CN" b="1" dirty="0"/>
              <a:t>4)</a:t>
            </a:r>
            <a:r>
              <a:rPr lang="zh-CN" altLang="en-US" b="1" dirty="0"/>
              <a:t>分布式网络爬虫：</a:t>
            </a:r>
            <a:endParaRPr lang="en-US" altLang="zh-CN" b="1" dirty="0"/>
          </a:p>
          <a:p>
            <a:pPr lvl="0">
              <a:lnSpc>
                <a:spcPct val="125000"/>
              </a:lnSpc>
              <a:spcAft>
                <a:spcPts val="300"/>
              </a:spcAft>
            </a:pPr>
            <a:r>
              <a:rPr lang="zh-CN" altLang="zh-CN" dirty="0"/>
              <a:t>重点在于</a:t>
            </a:r>
            <a:r>
              <a:rPr lang="zh-CN" altLang="zh-CN" b="1" dirty="0">
                <a:solidFill>
                  <a:srgbClr val="FF0000"/>
                </a:solidFill>
              </a:rPr>
              <a:t>爬虫如何进行通信</a:t>
            </a:r>
            <a:r>
              <a:rPr lang="zh-CN" altLang="en-US" dirty="0"/>
              <a:t>。</a:t>
            </a:r>
            <a:r>
              <a:rPr lang="zh-CN" altLang="zh-CN" dirty="0"/>
              <a:t>目前分布式网络爬虫按</a:t>
            </a:r>
            <a:r>
              <a:rPr lang="zh-CN" altLang="zh-CN" b="1" dirty="0"/>
              <a:t>通信方式</a:t>
            </a:r>
            <a:r>
              <a:rPr lang="zh-CN" altLang="zh-CN" dirty="0"/>
              <a:t>不同可以分为</a:t>
            </a:r>
            <a:r>
              <a:rPr lang="zh-CN" altLang="zh-CN" b="1" dirty="0">
                <a:solidFill>
                  <a:srgbClr val="FF0000"/>
                </a:solidFill>
              </a:rPr>
              <a:t>主从式</a:t>
            </a:r>
            <a:r>
              <a:rPr lang="zh-CN" altLang="zh-CN" dirty="0"/>
              <a:t>和</a:t>
            </a:r>
            <a:r>
              <a:rPr lang="zh-CN" altLang="zh-CN" b="1" dirty="0">
                <a:solidFill>
                  <a:srgbClr val="FF0000"/>
                </a:solidFill>
              </a:rPr>
              <a:t>对等式</a:t>
            </a:r>
            <a:r>
              <a:rPr lang="zh-CN" altLang="zh-CN" dirty="0"/>
              <a:t>。</a:t>
            </a:r>
            <a:endParaRPr lang="en-US" altLang="zh-CN" dirty="0">
              <a:solidFill>
                <a:srgbClr val="FF0000"/>
              </a:solidFill>
            </a:endParaRPr>
          </a:p>
        </p:txBody>
      </p:sp>
    </p:spTree>
    <p:extLst>
      <p:ext uri="{BB962C8B-B14F-4D97-AF65-F5344CB8AC3E}">
        <p14:creationId xmlns:p14="http://schemas.microsoft.com/office/powerpoint/2010/main" val="2423380578"/>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404813" y="1222515"/>
            <a:ext cx="6052930" cy="1977464"/>
          </a:xfrm>
          <a:prstGeom prst="rect">
            <a:avLst/>
          </a:prstGeom>
        </p:spPr>
        <p:txBody>
          <a:bodyPr wrap="square">
            <a:spAutoFit/>
          </a:bodyPr>
          <a:lstStyle/>
          <a:p>
            <a:pPr>
              <a:lnSpc>
                <a:spcPct val="125000"/>
              </a:lnSpc>
            </a:pPr>
            <a:r>
              <a:rPr lang="zh-CN" altLang="zh-CN" dirty="0"/>
              <a:t>文本分词是</a:t>
            </a:r>
            <a:r>
              <a:rPr lang="zh-CN" altLang="zh-CN" dirty="0">
                <a:solidFill>
                  <a:srgbClr val="FF0000"/>
                </a:solidFill>
              </a:rPr>
              <a:t>将字符串文本划分为有意义的单位的过程</a:t>
            </a:r>
            <a:r>
              <a:rPr lang="zh-CN" altLang="en-US" dirty="0">
                <a:solidFill>
                  <a:srgbClr val="FF0000"/>
                </a:solidFill>
              </a:rPr>
              <a:t>，</a:t>
            </a:r>
            <a:r>
              <a:rPr lang="zh-CN" altLang="zh-CN" dirty="0">
                <a:solidFill>
                  <a:srgbClr val="FF0000"/>
                </a:solidFill>
              </a:rPr>
              <a:t>如词语、句子或主题</a:t>
            </a:r>
            <a:r>
              <a:rPr lang="zh-CN" altLang="en-US" dirty="0"/>
              <a:t>。</a:t>
            </a:r>
            <a:endParaRPr lang="en-US" altLang="zh-CN" dirty="0"/>
          </a:p>
          <a:p>
            <a:pPr>
              <a:lnSpc>
                <a:spcPct val="125000"/>
              </a:lnSpc>
            </a:pPr>
            <a:r>
              <a:rPr lang="zh-CN" altLang="zh-CN" dirty="0"/>
              <a:t>中文分词也称为切分</a:t>
            </a:r>
            <a:r>
              <a:rPr lang="zh-CN" altLang="en-US" dirty="0"/>
              <a:t>，</a:t>
            </a:r>
            <a:r>
              <a:rPr lang="zh-CN" altLang="zh-CN" dirty="0"/>
              <a:t>是将中文文本分割成若干个独立、有意义的基本单位的过程。中文分词的准确度会直接影响搜索结果的相关度排序。</a:t>
            </a:r>
            <a:endParaRPr lang="en-US" altLang="zh-CN" dirty="0"/>
          </a:p>
          <a:p>
            <a:pPr>
              <a:lnSpc>
                <a:spcPct val="125000"/>
              </a:lnSpc>
            </a:pPr>
            <a:endParaRPr lang="en-US" altLang="zh-CN" dirty="0"/>
          </a:p>
          <a:p>
            <a:pPr>
              <a:lnSpc>
                <a:spcPct val="125000"/>
              </a:lnSpc>
            </a:pPr>
            <a:r>
              <a:rPr lang="zh-CN" altLang="zh-CN" dirty="0"/>
              <a:t>分词算法的基本原理是根据输入的字符串文本进行分词处理、过滤处理</a:t>
            </a:r>
            <a:r>
              <a:rPr lang="zh-CN" altLang="en-US" dirty="0"/>
              <a:t>，</a:t>
            </a:r>
            <a:r>
              <a:rPr lang="zh-CN" altLang="zh-CN" dirty="0"/>
              <a:t>然后输出分词后的结果</a:t>
            </a:r>
            <a:r>
              <a:rPr lang="zh-CN" altLang="en-US" dirty="0"/>
              <a:t>，</a:t>
            </a:r>
            <a:r>
              <a:rPr lang="zh-CN" altLang="zh-CN" dirty="0"/>
              <a:t>包括英文单词、中文单词以及数字串等一系列切分好的字符串</a:t>
            </a:r>
            <a:r>
              <a:rPr lang="zh-CN" altLang="en-US" dirty="0"/>
              <a:t>。</a:t>
            </a:r>
          </a:p>
        </p:txBody>
      </p: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文本数据处理</a:t>
            </a:r>
          </a:p>
        </p:txBody>
      </p:sp>
      <p:grpSp>
        <p:nvGrpSpPr>
          <p:cNvPr id="18" name="组合 17"/>
          <p:cNvGrpSpPr/>
          <p:nvPr/>
        </p:nvGrpSpPr>
        <p:grpSpPr>
          <a:xfrm>
            <a:off x="389719" y="818133"/>
            <a:ext cx="1807747" cy="368593"/>
            <a:chOff x="1177246" y="918048"/>
            <a:chExt cx="1807747" cy="368593"/>
          </a:xfrm>
        </p:grpSpPr>
        <p:sp>
          <p:nvSpPr>
            <p:cNvPr id="19" name="TextBox 1210"/>
            <p:cNvSpPr/>
            <p:nvPr/>
          </p:nvSpPr>
          <p:spPr>
            <a:xfrm>
              <a:off x="1615387" y="932020"/>
              <a:ext cx="1369606"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文本分词概述</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01</a:t>
                </a:r>
              </a:p>
            </p:txBody>
          </p:sp>
        </p:grpSp>
      </p:grpSp>
      <p:pic>
        <p:nvPicPr>
          <p:cNvPr id="6656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624" y="3463247"/>
            <a:ext cx="5327308" cy="70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866083"/>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404813" y="1222515"/>
            <a:ext cx="6052930" cy="630942"/>
          </a:xfrm>
          <a:prstGeom prst="rect">
            <a:avLst/>
          </a:prstGeom>
        </p:spPr>
        <p:txBody>
          <a:bodyPr wrap="square">
            <a:spAutoFit/>
          </a:bodyPr>
          <a:lstStyle/>
          <a:p>
            <a:pPr>
              <a:lnSpc>
                <a:spcPct val="125000"/>
              </a:lnSpc>
            </a:pPr>
            <a:r>
              <a:rPr lang="zh-CN" altLang="zh-CN" dirty="0"/>
              <a:t>现有的中文分词方法可分为三大类</a:t>
            </a:r>
            <a:r>
              <a:rPr lang="zh-CN" altLang="en-US" dirty="0"/>
              <a:t>，</a:t>
            </a:r>
            <a:r>
              <a:rPr lang="zh-CN" altLang="zh-CN" dirty="0"/>
              <a:t>即</a:t>
            </a:r>
            <a:r>
              <a:rPr lang="zh-CN" altLang="zh-CN" b="1" dirty="0">
                <a:solidFill>
                  <a:srgbClr val="FF0000"/>
                </a:solidFill>
              </a:rPr>
              <a:t>基于字符串匹配的分词方法</a:t>
            </a:r>
            <a:r>
              <a:rPr lang="zh-CN" altLang="zh-CN" dirty="0"/>
              <a:t>、</a:t>
            </a:r>
            <a:r>
              <a:rPr lang="zh-CN" altLang="zh-CN" b="1" dirty="0">
                <a:solidFill>
                  <a:srgbClr val="FF0000"/>
                </a:solidFill>
              </a:rPr>
              <a:t>基于理解的分词方法</a:t>
            </a:r>
            <a:r>
              <a:rPr lang="zh-CN" altLang="zh-CN" dirty="0"/>
              <a:t>和</a:t>
            </a:r>
            <a:r>
              <a:rPr lang="zh-CN" altLang="zh-CN" b="1" dirty="0">
                <a:solidFill>
                  <a:srgbClr val="FF0000"/>
                </a:solidFill>
              </a:rPr>
              <a:t>基于统计的分词方法</a:t>
            </a:r>
            <a:r>
              <a:rPr lang="zh-CN" altLang="zh-CN" dirty="0"/>
              <a:t>。</a:t>
            </a:r>
            <a:endParaRPr lang="zh-CN" altLang="en-US" dirty="0"/>
          </a:p>
        </p:txBody>
      </p: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文本数据处理</a:t>
            </a:r>
          </a:p>
        </p:txBody>
      </p:sp>
      <p:grpSp>
        <p:nvGrpSpPr>
          <p:cNvPr id="18" name="组合 17"/>
          <p:cNvGrpSpPr/>
          <p:nvPr/>
        </p:nvGrpSpPr>
        <p:grpSpPr>
          <a:xfrm>
            <a:off x="389719" y="818133"/>
            <a:ext cx="1807747" cy="368593"/>
            <a:chOff x="1177246" y="918048"/>
            <a:chExt cx="1807747" cy="368593"/>
          </a:xfrm>
        </p:grpSpPr>
        <p:sp>
          <p:nvSpPr>
            <p:cNvPr id="19" name="TextBox 1210"/>
            <p:cNvSpPr/>
            <p:nvPr/>
          </p:nvSpPr>
          <p:spPr>
            <a:xfrm>
              <a:off x="1615387" y="932020"/>
              <a:ext cx="1369606"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中文分词算法</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sp>
        <p:nvSpPr>
          <p:cNvPr id="12" name="矩形 11"/>
          <p:cNvSpPr/>
          <p:nvPr/>
        </p:nvSpPr>
        <p:spPr>
          <a:xfrm>
            <a:off x="430074" y="1838811"/>
            <a:ext cx="6052930" cy="2862322"/>
          </a:xfrm>
          <a:prstGeom prst="rect">
            <a:avLst/>
          </a:prstGeom>
        </p:spPr>
        <p:txBody>
          <a:bodyPr wrap="square">
            <a:spAutoFit/>
          </a:bodyPr>
          <a:lstStyle/>
          <a:p>
            <a:pPr>
              <a:lnSpc>
                <a:spcPct val="125000"/>
              </a:lnSpc>
            </a:pPr>
            <a:r>
              <a:rPr lang="en-US" altLang="zh-CN" b="1" dirty="0"/>
              <a:t>1. </a:t>
            </a:r>
            <a:r>
              <a:rPr lang="zh-CN" altLang="zh-CN" b="1" dirty="0"/>
              <a:t>基于字符串匹配的分词方法</a:t>
            </a:r>
            <a:r>
              <a:rPr lang="zh-CN" altLang="en-US" b="1" dirty="0"/>
              <a:t>（</a:t>
            </a:r>
            <a:r>
              <a:rPr lang="zh-CN" altLang="zh-CN" b="1" dirty="0"/>
              <a:t>机械分词方法</a:t>
            </a:r>
            <a:r>
              <a:rPr lang="zh-CN" altLang="en-US" b="1" dirty="0"/>
              <a:t>）</a:t>
            </a:r>
            <a:r>
              <a:rPr lang="en-US" altLang="zh-CN" b="1" dirty="0"/>
              <a:t>——</a:t>
            </a:r>
            <a:r>
              <a:rPr lang="zh-CN" altLang="en-US" b="1" dirty="0"/>
              <a:t>初分手段</a:t>
            </a:r>
            <a:endParaRPr lang="en-US" altLang="zh-CN" b="1" dirty="0"/>
          </a:p>
          <a:p>
            <a:pPr>
              <a:lnSpc>
                <a:spcPct val="125000"/>
              </a:lnSpc>
              <a:spcAft>
                <a:spcPts val="600"/>
              </a:spcAft>
            </a:pPr>
            <a:r>
              <a:rPr lang="zh-CN" altLang="zh-CN" dirty="0"/>
              <a:t>它是按照一定的策略将待分析的句子</a:t>
            </a:r>
            <a:r>
              <a:rPr lang="en-US" altLang="zh-CN" dirty="0"/>
              <a:t>(</a:t>
            </a:r>
            <a:r>
              <a:rPr lang="zh-CN" altLang="zh-CN" dirty="0"/>
              <a:t>字符串</a:t>
            </a:r>
            <a:r>
              <a:rPr lang="en-US" altLang="zh-CN" dirty="0"/>
              <a:t>)</a:t>
            </a:r>
            <a:r>
              <a:rPr lang="zh-CN" altLang="zh-CN" dirty="0"/>
              <a:t>与一个“充分大的”机器词典中的词条进行匹配</a:t>
            </a:r>
            <a:r>
              <a:rPr lang="zh-CN" altLang="en-US" dirty="0"/>
              <a:t>，</a:t>
            </a:r>
            <a:r>
              <a:rPr lang="zh-CN" altLang="zh-CN" dirty="0"/>
              <a:t>若在词典中找到某个字符串</a:t>
            </a:r>
            <a:r>
              <a:rPr lang="zh-CN" altLang="en-US" dirty="0"/>
              <a:t>，</a:t>
            </a:r>
            <a:r>
              <a:rPr lang="zh-CN" altLang="zh-CN" dirty="0"/>
              <a:t>则匹配成功（识别出一个分词）。常用的机械分词方法包括</a:t>
            </a:r>
            <a:r>
              <a:rPr lang="zh-CN" altLang="en-US" dirty="0"/>
              <a:t>：</a:t>
            </a:r>
            <a:endParaRPr lang="en-US" altLang="zh-CN" dirty="0"/>
          </a:p>
          <a:p>
            <a:pPr marL="285750" indent="-285750">
              <a:lnSpc>
                <a:spcPct val="125000"/>
              </a:lnSpc>
              <a:buFont typeface="Wingdings" panose="05000000000000000000" pitchFamily="2" charset="2"/>
              <a:buChar char="Ø"/>
            </a:pPr>
            <a:r>
              <a:rPr lang="zh-CN" altLang="zh-CN" b="1" dirty="0">
                <a:solidFill>
                  <a:srgbClr val="FF0000"/>
                </a:solidFill>
              </a:rPr>
              <a:t>正向最大匹配法</a:t>
            </a:r>
            <a:r>
              <a:rPr lang="zh-CN" altLang="en-US" dirty="0"/>
              <a:t>：</a:t>
            </a:r>
            <a:r>
              <a:rPr lang="zh-CN" altLang="zh-CN" dirty="0"/>
              <a:t>由左到右的方向将待分词文本中的几个连续字符</a:t>
            </a:r>
            <a:r>
              <a:rPr lang="zh-CN" altLang="zh-CN" b="1" dirty="0"/>
              <a:t>与词典匹配</a:t>
            </a:r>
            <a:r>
              <a:rPr lang="zh-CN" altLang="en-US" b="1" dirty="0"/>
              <a:t>，</a:t>
            </a:r>
            <a:r>
              <a:rPr lang="zh-CN" altLang="zh-CN" dirty="0"/>
              <a:t>如果匹配上</a:t>
            </a:r>
            <a:r>
              <a:rPr lang="zh-CN" altLang="en-US" dirty="0"/>
              <a:t>，</a:t>
            </a:r>
            <a:r>
              <a:rPr lang="zh-CN" altLang="zh-CN" dirty="0"/>
              <a:t>则切分出一个词</a:t>
            </a:r>
            <a:endParaRPr lang="en-US" altLang="zh-CN" dirty="0"/>
          </a:p>
          <a:p>
            <a:pPr marL="285750" indent="-285750">
              <a:lnSpc>
                <a:spcPct val="125000"/>
              </a:lnSpc>
              <a:buFont typeface="Wingdings" panose="05000000000000000000" pitchFamily="2" charset="2"/>
              <a:buChar char="Ø"/>
            </a:pPr>
            <a:r>
              <a:rPr lang="zh-CN" altLang="zh-CN" b="1" dirty="0">
                <a:solidFill>
                  <a:srgbClr val="FF0000"/>
                </a:solidFill>
              </a:rPr>
              <a:t>逆向最大匹配法</a:t>
            </a:r>
            <a:r>
              <a:rPr lang="zh-CN" altLang="en-US" dirty="0"/>
              <a:t>：</a:t>
            </a:r>
            <a:r>
              <a:rPr lang="zh-CN" altLang="zh-CN" dirty="0"/>
              <a:t>由右到左的方向</a:t>
            </a:r>
            <a:r>
              <a:rPr lang="zh-CN" altLang="en-US" dirty="0"/>
              <a:t>进行最大匹配</a:t>
            </a:r>
            <a:endParaRPr lang="en-US" altLang="zh-CN" dirty="0"/>
          </a:p>
          <a:p>
            <a:pPr marL="285750" indent="-285750">
              <a:lnSpc>
                <a:spcPct val="125000"/>
              </a:lnSpc>
              <a:buFont typeface="Wingdings" panose="05000000000000000000" pitchFamily="2" charset="2"/>
              <a:buChar char="Ø"/>
            </a:pPr>
            <a:r>
              <a:rPr lang="zh-CN" altLang="zh-CN" b="1" dirty="0">
                <a:solidFill>
                  <a:srgbClr val="FF0000"/>
                </a:solidFill>
              </a:rPr>
              <a:t>双向</a:t>
            </a:r>
            <a:r>
              <a:rPr lang="zh-CN" altLang="en-US" b="1" dirty="0">
                <a:solidFill>
                  <a:srgbClr val="FF0000"/>
                </a:solidFill>
              </a:rPr>
              <a:t>最大</a:t>
            </a:r>
            <a:r>
              <a:rPr lang="zh-CN" altLang="zh-CN" b="1" dirty="0">
                <a:solidFill>
                  <a:srgbClr val="FF0000"/>
                </a:solidFill>
              </a:rPr>
              <a:t>匹配法</a:t>
            </a:r>
            <a:r>
              <a:rPr lang="zh-CN" altLang="en-US" b="1" dirty="0">
                <a:solidFill>
                  <a:srgbClr val="FF0000"/>
                </a:solidFill>
              </a:rPr>
              <a:t>：</a:t>
            </a:r>
            <a:r>
              <a:rPr lang="zh-CN" altLang="zh-CN" b="1" dirty="0">
                <a:solidFill>
                  <a:srgbClr val="FF0000"/>
                </a:solidFill>
              </a:rPr>
              <a:t>正向最大匹配法</a:t>
            </a:r>
            <a:r>
              <a:rPr lang="zh-CN" altLang="zh-CN" dirty="0"/>
              <a:t>与</a:t>
            </a:r>
            <a:r>
              <a:rPr lang="zh-CN" altLang="zh-CN" b="1" dirty="0">
                <a:solidFill>
                  <a:srgbClr val="FF0000"/>
                </a:solidFill>
              </a:rPr>
              <a:t>逆向最大匹配法</a:t>
            </a:r>
            <a:r>
              <a:rPr lang="zh-CN" altLang="en-US" dirty="0"/>
              <a:t>的进行</a:t>
            </a:r>
            <a:r>
              <a:rPr lang="zh-CN" altLang="en-US" b="1" dirty="0">
                <a:solidFill>
                  <a:srgbClr val="FF0000"/>
                </a:solidFill>
              </a:rPr>
              <a:t>结果对比</a:t>
            </a:r>
            <a:endParaRPr lang="en-US" altLang="zh-CN" b="1" dirty="0">
              <a:solidFill>
                <a:srgbClr val="FF0000"/>
              </a:solidFill>
            </a:endParaRPr>
          </a:p>
          <a:p>
            <a:pPr marL="285750" indent="-285750">
              <a:lnSpc>
                <a:spcPct val="125000"/>
              </a:lnSpc>
              <a:buFont typeface="Wingdings" panose="05000000000000000000" pitchFamily="2" charset="2"/>
              <a:buChar char="Ø"/>
            </a:pPr>
            <a:r>
              <a:rPr lang="zh-CN" altLang="zh-CN" b="1" dirty="0">
                <a:solidFill>
                  <a:srgbClr val="FF0000"/>
                </a:solidFill>
              </a:rPr>
              <a:t>最少切分法</a:t>
            </a:r>
            <a:r>
              <a:rPr lang="zh-CN" altLang="en-US" dirty="0"/>
              <a:t>：取几种分案中分词数最少的方案保证</a:t>
            </a:r>
            <a:r>
              <a:rPr lang="zh-CN" altLang="zh-CN" dirty="0"/>
              <a:t>切出的词数最小</a:t>
            </a:r>
            <a:endParaRPr lang="en-US" altLang="zh-CN" dirty="0"/>
          </a:p>
          <a:p>
            <a:pPr marL="285750" indent="-285750">
              <a:lnSpc>
                <a:spcPct val="125000"/>
              </a:lnSpc>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269422932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404813" y="1222515"/>
            <a:ext cx="6052930" cy="630942"/>
          </a:xfrm>
          <a:prstGeom prst="rect">
            <a:avLst/>
          </a:prstGeom>
        </p:spPr>
        <p:txBody>
          <a:bodyPr wrap="square">
            <a:spAutoFit/>
          </a:bodyPr>
          <a:lstStyle/>
          <a:p>
            <a:pPr>
              <a:lnSpc>
                <a:spcPct val="125000"/>
              </a:lnSpc>
            </a:pPr>
            <a:r>
              <a:rPr lang="zh-CN" altLang="zh-CN" dirty="0"/>
              <a:t>现有的中文分词方法可分为三大类</a:t>
            </a:r>
            <a:r>
              <a:rPr lang="zh-CN" altLang="en-US" dirty="0"/>
              <a:t>，</a:t>
            </a:r>
            <a:r>
              <a:rPr lang="zh-CN" altLang="zh-CN" dirty="0"/>
              <a:t>即</a:t>
            </a:r>
            <a:r>
              <a:rPr lang="zh-CN" altLang="zh-CN" b="1" dirty="0">
                <a:solidFill>
                  <a:srgbClr val="FF0000"/>
                </a:solidFill>
              </a:rPr>
              <a:t>基于字符串匹配的分词方法</a:t>
            </a:r>
            <a:r>
              <a:rPr lang="zh-CN" altLang="zh-CN" dirty="0"/>
              <a:t>、</a:t>
            </a:r>
            <a:r>
              <a:rPr lang="zh-CN" altLang="zh-CN" b="1" dirty="0">
                <a:solidFill>
                  <a:srgbClr val="FF0000"/>
                </a:solidFill>
              </a:rPr>
              <a:t>基于理解的分词方法</a:t>
            </a:r>
            <a:r>
              <a:rPr lang="zh-CN" altLang="zh-CN" dirty="0"/>
              <a:t>和</a:t>
            </a:r>
            <a:r>
              <a:rPr lang="zh-CN" altLang="zh-CN" b="1" dirty="0">
                <a:solidFill>
                  <a:srgbClr val="FF0000"/>
                </a:solidFill>
              </a:rPr>
              <a:t>基于统计的分词方法</a:t>
            </a:r>
            <a:r>
              <a:rPr lang="zh-CN" altLang="zh-CN" dirty="0"/>
              <a:t>。</a:t>
            </a:r>
            <a:endParaRPr lang="zh-CN" altLang="en-US" dirty="0"/>
          </a:p>
        </p:txBody>
      </p: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文本数据处理</a:t>
            </a:r>
          </a:p>
        </p:txBody>
      </p:sp>
      <p:grpSp>
        <p:nvGrpSpPr>
          <p:cNvPr id="18" name="组合 17"/>
          <p:cNvGrpSpPr/>
          <p:nvPr/>
        </p:nvGrpSpPr>
        <p:grpSpPr>
          <a:xfrm>
            <a:off x="389719" y="818133"/>
            <a:ext cx="1807747" cy="368593"/>
            <a:chOff x="1177246" y="918048"/>
            <a:chExt cx="1807747" cy="368593"/>
          </a:xfrm>
        </p:grpSpPr>
        <p:sp>
          <p:nvSpPr>
            <p:cNvPr id="19" name="TextBox 1210"/>
            <p:cNvSpPr/>
            <p:nvPr/>
          </p:nvSpPr>
          <p:spPr>
            <a:xfrm>
              <a:off x="1615387" y="932020"/>
              <a:ext cx="1369606"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中文分词算法</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sp>
        <p:nvSpPr>
          <p:cNvPr id="12" name="矩形 11"/>
          <p:cNvSpPr/>
          <p:nvPr/>
        </p:nvSpPr>
        <p:spPr>
          <a:xfrm>
            <a:off x="430074" y="1838811"/>
            <a:ext cx="6052930" cy="1246495"/>
          </a:xfrm>
          <a:prstGeom prst="rect">
            <a:avLst/>
          </a:prstGeom>
        </p:spPr>
        <p:txBody>
          <a:bodyPr wrap="square">
            <a:spAutoFit/>
          </a:bodyPr>
          <a:lstStyle/>
          <a:p>
            <a:pPr>
              <a:lnSpc>
                <a:spcPct val="125000"/>
              </a:lnSpc>
            </a:pPr>
            <a:r>
              <a:rPr lang="en-US" altLang="zh-CN" b="1" dirty="0"/>
              <a:t>2.</a:t>
            </a:r>
            <a:r>
              <a:rPr lang="zh-CN" altLang="en-US" b="1" dirty="0"/>
              <a:t>基于理解的分词方法（人工智能）</a:t>
            </a:r>
            <a:r>
              <a:rPr lang="en-US" altLang="zh-CN" b="1" dirty="0"/>
              <a:t>——</a:t>
            </a:r>
            <a:r>
              <a:rPr lang="zh-CN" altLang="en-US" b="1" dirty="0"/>
              <a:t>难以实现</a:t>
            </a:r>
            <a:endParaRPr lang="en-US" altLang="zh-CN" b="1" dirty="0"/>
          </a:p>
          <a:p>
            <a:pPr>
              <a:lnSpc>
                <a:spcPct val="125000"/>
              </a:lnSpc>
              <a:spcAft>
                <a:spcPts val="600"/>
              </a:spcAft>
            </a:pPr>
            <a:r>
              <a:rPr lang="zh-CN" altLang="zh-CN" dirty="0"/>
              <a:t>通过让</a:t>
            </a:r>
            <a:r>
              <a:rPr lang="zh-CN" altLang="zh-CN" b="1" dirty="0">
                <a:solidFill>
                  <a:srgbClr val="FF0000"/>
                </a:solidFill>
              </a:rPr>
              <a:t>计算机模拟人对句子的理解</a:t>
            </a:r>
            <a:r>
              <a:rPr lang="zh-CN" altLang="zh-CN" dirty="0"/>
              <a:t>达到识别词的效果。</a:t>
            </a:r>
            <a:endParaRPr lang="en-US" altLang="zh-CN" dirty="0"/>
          </a:p>
          <a:p>
            <a:pPr>
              <a:lnSpc>
                <a:spcPct val="125000"/>
              </a:lnSpc>
              <a:spcAft>
                <a:spcPts val="600"/>
              </a:spcAft>
            </a:pPr>
            <a:r>
              <a:rPr lang="zh-CN" altLang="zh-CN" dirty="0"/>
              <a:t>基本思想</a:t>
            </a:r>
            <a:r>
              <a:rPr lang="zh-CN" altLang="en-US" dirty="0"/>
              <a:t>：</a:t>
            </a:r>
            <a:r>
              <a:rPr lang="zh-CN" altLang="zh-CN" dirty="0"/>
              <a:t>在分词的同时进行句法、语义分析</a:t>
            </a:r>
            <a:r>
              <a:rPr lang="zh-CN" altLang="en-US" dirty="0"/>
              <a:t>，</a:t>
            </a:r>
            <a:r>
              <a:rPr lang="zh-CN" altLang="zh-CN" dirty="0"/>
              <a:t>利用句法信息和语义信息来处理歧义现象。</a:t>
            </a:r>
            <a:endParaRPr lang="zh-CN" altLang="en-US" dirty="0"/>
          </a:p>
        </p:txBody>
      </p:sp>
      <p:sp>
        <p:nvSpPr>
          <p:cNvPr id="13" name="矩形 12"/>
          <p:cNvSpPr/>
          <p:nvPr/>
        </p:nvSpPr>
        <p:spPr>
          <a:xfrm>
            <a:off x="430074" y="3094063"/>
            <a:ext cx="6052930" cy="1862048"/>
          </a:xfrm>
          <a:prstGeom prst="rect">
            <a:avLst/>
          </a:prstGeom>
        </p:spPr>
        <p:txBody>
          <a:bodyPr wrap="square">
            <a:spAutoFit/>
          </a:bodyPr>
          <a:lstStyle/>
          <a:p>
            <a:pPr>
              <a:lnSpc>
                <a:spcPct val="125000"/>
              </a:lnSpc>
            </a:pPr>
            <a:r>
              <a:rPr lang="en-US" altLang="zh-CN" b="1" dirty="0"/>
              <a:t>3.</a:t>
            </a:r>
            <a:r>
              <a:rPr lang="zh-CN" altLang="en-US" b="1" dirty="0"/>
              <a:t>基于统计的分词方法</a:t>
            </a:r>
            <a:endParaRPr lang="en-US" altLang="zh-CN" b="1" dirty="0"/>
          </a:p>
          <a:p>
            <a:pPr>
              <a:lnSpc>
                <a:spcPct val="125000"/>
              </a:lnSpc>
              <a:spcAft>
                <a:spcPts val="600"/>
              </a:spcAft>
            </a:pPr>
            <a:r>
              <a:rPr lang="zh-CN" altLang="zh-CN" dirty="0"/>
              <a:t>在</a:t>
            </a:r>
            <a:r>
              <a:rPr lang="zh-CN" altLang="zh-CN" b="1" dirty="0">
                <a:solidFill>
                  <a:srgbClr val="FF0000"/>
                </a:solidFill>
              </a:rPr>
              <a:t>给定大量已经分词的文本</a:t>
            </a:r>
            <a:r>
              <a:rPr lang="zh-CN" altLang="zh-CN" dirty="0"/>
              <a:t>的前提下</a:t>
            </a:r>
            <a:r>
              <a:rPr lang="zh-CN" altLang="en-US" dirty="0"/>
              <a:t>，</a:t>
            </a:r>
            <a:r>
              <a:rPr lang="zh-CN" altLang="zh-CN" dirty="0"/>
              <a:t>利用</a:t>
            </a:r>
            <a:r>
              <a:rPr lang="zh-CN" altLang="zh-CN" b="1" dirty="0">
                <a:solidFill>
                  <a:srgbClr val="FF0000"/>
                </a:solidFill>
              </a:rPr>
              <a:t>统计原理、机器学习模型</a:t>
            </a:r>
            <a:r>
              <a:rPr lang="zh-CN" altLang="zh-CN" dirty="0"/>
              <a:t>来学习词语切分的规律</a:t>
            </a:r>
            <a:r>
              <a:rPr lang="en-US" altLang="zh-CN" dirty="0"/>
              <a:t>(</a:t>
            </a:r>
            <a:r>
              <a:rPr lang="zh-CN" altLang="zh-CN" dirty="0"/>
              <a:t>称为训练</a:t>
            </a:r>
            <a:r>
              <a:rPr lang="en-US" altLang="zh-CN" dirty="0"/>
              <a:t>)</a:t>
            </a:r>
            <a:r>
              <a:rPr lang="zh-CN" altLang="en-US" dirty="0"/>
              <a:t>，</a:t>
            </a:r>
            <a:r>
              <a:rPr lang="zh-CN" altLang="zh-CN" dirty="0"/>
              <a:t>从而</a:t>
            </a:r>
            <a:r>
              <a:rPr lang="zh-CN" altLang="zh-CN" b="1" dirty="0">
                <a:solidFill>
                  <a:srgbClr val="FF0000"/>
                </a:solidFill>
              </a:rPr>
              <a:t>实现对未知文本的切分</a:t>
            </a:r>
            <a:r>
              <a:rPr lang="zh-CN" altLang="zh-CN" dirty="0"/>
              <a:t>。主要的统计模型包括</a:t>
            </a:r>
            <a:r>
              <a:rPr lang="zh-CN" altLang="en-US" dirty="0"/>
              <a:t>：</a:t>
            </a:r>
            <a:endParaRPr lang="en-US" altLang="zh-CN" dirty="0"/>
          </a:p>
          <a:p>
            <a:pPr>
              <a:lnSpc>
                <a:spcPct val="125000"/>
              </a:lnSpc>
              <a:spcAft>
                <a:spcPts val="600"/>
              </a:spcAft>
            </a:pPr>
            <a:r>
              <a:rPr lang="en-US" altLang="zh-CN" i="1" dirty="0"/>
              <a:t>N</a:t>
            </a:r>
            <a:r>
              <a:rPr lang="zh-CN" altLang="zh-CN" dirty="0"/>
              <a:t>元模型</a:t>
            </a:r>
            <a:r>
              <a:rPr lang="en-US" altLang="zh-CN" dirty="0"/>
              <a:t>(</a:t>
            </a:r>
            <a:r>
              <a:rPr lang="en-US" altLang="zh-CN" i="1" dirty="0"/>
              <a:t>N</a:t>
            </a:r>
            <a:r>
              <a:rPr lang="en-US" altLang="zh-CN" dirty="0"/>
              <a:t>-gram)		</a:t>
            </a:r>
            <a:r>
              <a:rPr lang="zh-CN" altLang="zh-CN" dirty="0"/>
              <a:t>隐马尔可夫模型</a:t>
            </a:r>
            <a:r>
              <a:rPr lang="en-US" altLang="zh-CN" dirty="0"/>
              <a:t>( hidden </a:t>
            </a:r>
            <a:r>
              <a:rPr lang="en-US" altLang="zh-CN" dirty="0" err="1"/>
              <a:t>markov</a:t>
            </a:r>
            <a:r>
              <a:rPr lang="en-US" altLang="zh-CN" dirty="0"/>
              <a:t> model</a:t>
            </a:r>
            <a:r>
              <a:rPr lang="zh-CN" altLang="en-US" dirty="0"/>
              <a:t>，</a:t>
            </a:r>
            <a:r>
              <a:rPr lang="en-US" altLang="zh-CN" dirty="0"/>
              <a:t>HMM)</a:t>
            </a:r>
            <a:r>
              <a:rPr lang="zh-CN" altLang="en-US" dirty="0"/>
              <a:t>；</a:t>
            </a:r>
            <a:endParaRPr lang="en-US" altLang="zh-CN" dirty="0"/>
          </a:p>
          <a:p>
            <a:pPr>
              <a:lnSpc>
                <a:spcPct val="125000"/>
              </a:lnSpc>
              <a:spcAft>
                <a:spcPts val="600"/>
              </a:spcAft>
            </a:pPr>
            <a:r>
              <a:rPr lang="zh-CN" altLang="zh-CN" dirty="0"/>
              <a:t>最大熵模型</a:t>
            </a:r>
            <a:r>
              <a:rPr lang="en-US" altLang="zh-CN" dirty="0"/>
              <a:t>(ME) 		</a:t>
            </a:r>
            <a:r>
              <a:rPr lang="zh-CN" altLang="zh-CN" dirty="0"/>
              <a:t>条件随机场模型</a:t>
            </a:r>
            <a:r>
              <a:rPr lang="en-US" altLang="zh-CN" dirty="0"/>
              <a:t>( conditional random feds</a:t>
            </a:r>
            <a:r>
              <a:rPr lang="zh-CN" altLang="en-US" dirty="0"/>
              <a:t>，</a:t>
            </a:r>
            <a:r>
              <a:rPr lang="en-US" altLang="zh-CN" dirty="0"/>
              <a:t>CRF)</a:t>
            </a:r>
            <a:r>
              <a:rPr lang="zh-CN" altLang="zh-CN" dirty="0"/>
              <a:t>。</a:t>
            </a:r>
            <a:endParaRPr lang="zh-CN" altLang="en-US" dirty="0"/>
          </a:p>
        </p:txBody>
      </p:sp>
    </p:spTree>
    <p:extLst>
      <p:ext uri="{BB962C8B-B14F-4D97-AF65-F5344CB8AC3E}">
        <p14:creationId xmlns:p14="http://schemas.microsoft.com/office/powerpoint/2010/main" val="3953637201"/>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404813" y="1222515"/>
            <a:ext cx="6052930" cy="630942"/>
          </a:xfrm>
          <a:prstGeom prst="rect">
            <a:avLst/>
          </a:prstGeom>
        </p:spPr>
        <p:txBody>
          <a:bodyPr wrap="square">
            <a:spAutoFit/>
          </a:bodyPr>
          <a:lstStyle/>
          <a:p>
            <a:pPr>
              <a:lnSpc>
                <a:spcPct val="125000"/>
              </a:lnSpc>
            </a:pPr>
            <a:r>
              <a:rPr lang="zh-CN" altLang="zh-CN" dirty="0"/>
              <a:t>现有的中文分词方法可分为三大类</a:t>
            </a:r>
            <a:r>
              <a:rPr lang="zh-CN" altLang="en-US" dirty="0"/>
              <a:t>，</a:t>
            </a:r>
            <a:r>
              <a:rPr lang="zh-CN" altLang="zh-CN" dirty="0"/>
              <a:t>即</a:t>
            </a:r>
            <a:r>
              <a:rPr lang="zh-CN" altLang="zh-CN" b="1" dirty="0">
                <a:solidFill>
                  <a:srgbClr val="FF0000"/>
                </a:solidFill>
              </a:rPr>
              <a:t>基于字符串匹配的分词方法</a:t>
            </a:r>
            <a:r>
              <a:rPr lang="zh-CN" altLang="zh-CN" dirty="0"/>
              <a:t>、</a:t>
            </a:r>
            <a:r>
              <a:rPr lang="zh-CN" altLang="zh-CN" b="1" dirty="0">
                <a:solidFill>
                  <a:srgbClr val="FF0000"/>
                </a:solidFill>
              </a:rPr>
              <a:t>基于理解的分词方法</a:t>
            </a:r>
            <a:r>
              <a:rPr lang="zh-CN" altLang="zh-CN" dirty="0"/>
              <a:t>和</a:t>
            </a:r>
            <a:r>
              <a:rPr lang="zh-CN" altLang="zh-CN" b="1" dirty="0">
                <a:solidFill>
                  <a:srgbClr val="FF0000"/>
                </a:solidFill>
              </a:rPr>
              <a:t>基于统计的分词方法</a:t>
            </a:r>
            <a:r>
              <a:rPr lang="zh-CN" altLang="zh-CN" dirty="0"/>
              <a:t>。</a:t>
            </a:r>
            <a:endParaRPr lang="zh-CN" altLang="en-US" dirty="0"/>
          </a:p>
        </p:txBody>
      </p: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文本数据处理</a:t>
            </a:r>
          </a:p>
        </p:txBody>
      </p:sp>
      <p:grpSp>
        <p:nvGrpSpPr>
          <p:cNvPr id="18" name="组合 17"/>
          <p:cNvGrpSpPr/>
          <p:nvPr/>
        </p:nvGrpSpPr>
        <p:grpSpPr>
          <a:xfrm>
            <a:off x="389719" y="818133"/>
            <a:ext cx="1807747" cy="368593"/>
            <a:chOff x="1177246" y="918048"/>
            <a:chExt cx="1807747" cy="368593"/>
          </a:xfrm>
        </p:grpSpPr>
        <p:sp>
          <p:nvSpPr>
            <p:cNvPr id="19" name="TextBox 1210"/>
            <p:cNvSpPr/>
            <p:nvPr/>
          </p:nvSpPr>
          <p:spPr>
            <a:xfrm>
              <a:off x="1615387" y="932020"/>
              <a:ext cx="1369606"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中文分词算法</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graphicFrame>
        <p:nvGraphicFramePr>
          <p:cNvPr id="3" name="表格 2"/>
          <p:cNvGraphicFramePr>
            <a:graphicFrameLocks noGrp="1"/>
          </p:cNvGraphicFramePr>
          <p:nvPr>
            <p:extLst>
              <p:ext uri="{D42A27DB-BD31-4B8C-83A1-F6EECF244321}">
                <p14:modId xmlns:p14="http://schemas.microsoft.com/office/powerpoint/2010/main" val="3795421199"/>
              </p:ext>
            </p:extLst>
          </p:nvPr>
        </p:nvGraphicFramePr>
        <p:xfrm>
          <a:off x="430074" y="2530887"/>
          <a:ext cx="5918931" cy="1994816"/>
        </p:xfrm>
        <a:graphic>
          <a:graphicData uri="http://schemas.openxmlformats.org/drawingml/2006/table">
            <a:tbl>
              <a:tblPr firstRow="1" firstCol="1" bandRow="1"/>
              <a:tblGrid>
                <a:gridCol w="906474">
                  <a:extLst>
                    <a:ext uri="{9D8B030D-6E8A-4147-A177-3AD203B41FA5}">
                      <a16:colId xmlns:a16="http://schemas.microsoft.com/office/drawing/2014/main" val="20000"/>
                    </a:ext>
                  </a:extLst>
                </a:gridCol>
                <a:gridCol w="1881212">
                  <a:extLst>
                    <a:ext uri="{9D8B030D-6E8A-4147-A177-3AD203B41FA5}">
                      <a16:colId xmlns:a16="http://schemas.microsoft.com/office/drawing/2014/main" val="20001"/>
                    </a:ext>
                  </a:extLst>
                </a:gridCol>
                <a:gridCol w="1551008">
                  <a:extLst>
                    <a:ext uri="{9D8B030D-6E8A-4147-A177-3AD203B41FA5}">
                      <a16:colId xmlns:a16="http://schemas.microsoft.com/office/drawing/2014/main" val="20002"/>
                    </a:ext>
                  </a:extLst>
                </a:gridCol>
                <a:gridCol w="1580237">
                  <a:extLst>
                    <a:ext uri="{9D8B030D-6E8A-4147-A177-3AD203B41FA5}">
                      <a16:colId xmlns:a16="http://schemas.microsoft.com/office/drawing/2014/main" val="20003"/>
                    </a:ext>
                  </a:extLst>
                </a:gridCol>
              </a:tblGrid>
              <a:tr h="249352">
                <a:tc>
                  <a:txBody>
                    <a:bodyPr/>
                    <a:lstStyle/>
                    <a:p>
                      <a:pPr indent="0" algn="ctr">
                        <a:lnSpc>
                          <a:spcPct val="125000"/>
                        </a:lnSpc>
                        <a:spcAft>
                          <a:spcPts val="0"/>
                        </a:spcAft>
                      </a:pPr>
                      <a:r>
                        <a:rPr lang="zh-CN" sz="1050" b="1">
                          <a:effectLst/>
                          <a:latin typeface="Times New Roman" panose="02020603050405020304" pitchFamily="18" charset="0"/>
                          <a:ea typeface="宋体" panose="02010600030101010101" pitchFamily="2" charset="-122"/>
                          <a:cs typeface="Times New Roman" panose="02020603050405020304" pitchFamily="18" charset="0"/>
                        </a:rPr>
                        <a:t>分词方法</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b="1">
                          <a:effectLst/>
                          <a:latin typeface="Times New Roman" panose="02020603050405020304" pitchFamily="18" charset="0"/>
                          <a:ea typeface="宋体" panose="02010600030101010101" pitchFamily="2" charset="-122"/>
                          <a:cs typeface="Times New Roman" panose="02020603050405020304" pitchFamily="18" charset="0"/>
                        </a:rPr>
                        <a:t>基于字符串匹配的分词方法</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b="1" dirty="0">
                          <a:effectLst/>
                          <a:latin typeface="Times New Roman" panose="02020603050405020304" pitchFamily="18" charset="0"/>
                          <a:ea typeface="宋体" panose="02010600030101010101" pitchFamily="2" charset="-122"/>
                          <a:cs typeface="Times New Roman" panose="02020603050405020304" pitchFamily="18" charset="0"/>
                        </a:rPr>
                        <a:t>基于理解的分词方法</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b="1">
                          <a:effectLst/>
                          <a:latin typeface="Times New Roman" panose="02020603050405020304" pitchFamily="18" charset="0"/>
                          <a:ea typeface="宋体" panose="02010600030101010101" pitchFamily="2" charset="-122"/>
                          <a:cs typeface="Times New Roman" panose="02020603050405020304" pitchFamily="18" charset="0"/>
                        </a:rPr>
                        <a:t>基于统计的分词方法</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9352">
                <a:tc>
                  <a:txBody>
                    <a:bodyPr/>
                    <a:lstStyle/>
                    <a:p>
                      <a:pPr indent="0" algn="ctr">
                        <a:lnSpc>
                          <a:spcPct val="125000"/>
                        </a:lnSpc>
                        <a:spcAft>
                          <a:spcPts val="0"/>
                        </a:spcAft>
                      </a:pPr>
                      <a:r>
                        <a:rPr lang="zh-CN" sz="1050" b="1">
                          <a:effectLst/>
                          <a:latin typeface="Times New Roman" panose="02020603050405020304" pitchFamily="18" charset="0"/>
                          <a:ea typeface="宋体" panose="02010600030101010101" pitchFamily="2" charset="-122"/>
                          <a:cs typeface="Times New Roman" panose="02020603050405020304" pitchFamily="18" charset="0"/>
                        </a:rPr>
                        <a:t>准确度</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一般</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准确度高</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比较准确</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9352">
                <a:tc>
                  <a:txBody>
                    <a:bodyPr/>
                    <a:lstStyle/>
                    <a:p>
                      <a:pPr indent="0" algn="ctr">
                        <a:lnSpc>
                          <a:spcPct val="125000"/>
                        </a:lnSpc>
                        <a:spcAft>
                          <a:spcPts val="0"/>
                        </a:spcAft>
                      </a:pPr>
                      <a:r>
                        <a:rPr lang="zh-CN" sz="1050" b="1">
                          <a:effectLst/>
                          <a:latin typeface="Times New Roman" panose="02020603050405020304" pitchFamily="18" charset="0"/>
                          <a:ea typeface="宋体" panose="02010600030101010101" pitchFamily="2" charset="-122"/>
                          <a:cs typeface="Times New Roman" panose="02020603050405020304" pitchFamily="18" charset="0"/>
                        </a:rPr>
                        <a:t>分词速度</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快</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慢</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一般</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9352">
                <a:tc>
                  <a:txBody>
                    <a:bodyPr/>
                    <a:lstStyle/>
                    <a:p>
                      <a:pPr indent="0" algn="ctr">
                        <a:lnSpc>
                          <a:spcPct val="125000"/>
                        </a:lnSpc>
                        <a:spcAft>
                          <a:spcPts val="0"/>
                        </a:spcAft>
                      </a:pPr>
                      <a:r>
                        <a:rPr lang="zh-CN" sz="1050" b="1">
                          <a:effectLst/>
                          <a:latin typeface="Times New Roman" panose="02020603050405020304" pitchFamily="18" charset="0"/>
                          <a:ea typeface="宋体" panose="02010600030101010101" pitchFamily="2" charset="-122"/>
                          <a:cs typeface="Times New Roman" panose="02020603050405020304" pitchFamily="18" charset="0"/>
                        </a:rPr>
                        <a:t>新词识别</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差</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强</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强</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9352">
                <a:tc>
                  <a:txBody>
                    <a:bodyPr/>
                    <a:lstStyle/>
                    <a:p>
                      <a:pPr indent="0" algn="ctr">
                        <a:lnSpc>
                          <a:spcPct val="125000"/>
                        </a:lnSpc>
                        <a:spcAft>
                          <a:spcPts val="0"/>
                        </a:spcAft>
                      </a:pPr>
                      <a:r>
                        <a:rPr lang="zh-CN" sz="1050" b="1">
                          <a:effectLst/>
                          <a:latin typeface="Times New Roman" panose="02020603050405020304" pitchFamily="18" charset="0"/>
                          <a:ea typeface="宋体" panose="02010600030101010101" pitchFamily="2" charset="-122"/>
                          <a:cs typeface="Times New Roman" panose="02020603050405020304" pitchFamily="18" charset="0"/>
                        </a:rPr>
                        <a:t>歧义识别</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差</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强</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强</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9352">
                <a:tc>
                  <a:txBody>
                    <a:bodyPr/>
                    <a:lstStyle/>
                    <a:p>
                      <a:pPr indent="0" algn="ctr">
                        <a:lnSpc>
                          <a:spcPct val="125000"/>
                        </a:lnSpc>
                        <a:spcAft>
                          <a:spcPts val="0"/>
                        </a:spcAft>
                      </a:pPr>
                      <a:r>
                        <a:rPr lang="zh-CN" sz="1050" b="1">
                          <a:effectLst/>
                          <a:latin typeface="Times New Roman" panose="02020603050405020304" pitchFamily="18" charset="0"/>
                          <a:ea typeface="宋体" panose="02010600030101010101" pitchFamily="2" charset="-122"/>
                          <a:cs typeface="Times New Roman" panose="02020603050405020304" pitchFamily="18" charset="0"/>
                        </a:rPr>
                        <a:t>语料库</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不需要</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不需要</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需要</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9352">
                <a:tc>
                  <a:txBody>
                    <a:bodyPr/>
                    <a:lstStyle/>
                    <a:p>
                      <a:pPr indent="0" algn="ctr">
                        <a:lnSpc>
                          <a:spcPct val="125000"/>
                        </a:lnSpc>
                        <a:spcAft>
                          <a:spcPts val="0"/>
                        </a:spcAft>
                      </a:pPr>
                      <a:r>
                        <a:rPr lang="zh-CN" sz="1050" b="1">
                          <a:effectLst/>
                          <a:latin typeface="Times New Roman" panose="02020603050405020304" pitchFamily="18" charset="0"/>
                          <a:ea typeface="宋体" panose="02010600030101010101" pitchFamily="2" charset="-122"/>
                          <a:cs typeface="Times New Roman" panose="02020603050405020304" pitchFamily="18" charset="0"/>
                        </a:rPr>
                        <a:t>规则库</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不需要</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需要</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不需要</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9352">
                <a:tc>
                  <a:txBody>
                    <a:bodyPr/>
                    <a:lstStyle/>
                    <a:p>
                      <a:pPr indent="0" algn="ctr">
                        <a:lnSpc>
                          <a:spcPct val="125000"/>
                        </a:lnSpc>
                        <a:spcAft>
                          <a:spcPts val="0"/>
                        </a:spcAft>
                      </a:pPr>
                      <a:r>
                        <a:rPr lang="zh-CN" sz="1050" b="1">
                          <a:effectLst/>
                          <a:latin typeface="Times New Roman" panose="02020603050405020304" pitchFamily="18" charset="0"/>
                          <a:ea typeface="宋体" panose="02010600030101010101" pitchFamily="2" charset="-122"/>
                          <a:cs typeface="Times New Roman" panose="02020603050405020304" pitchFamily="18" charset="0"/>
                        </a:rPr>
                        <a:t>算法复杂度</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容易</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困难</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25000"/>
                        </a:lnSpc>
                        <a:spcAft>
                          <a:spcPts val="0"/>
                        </a:spcAft>
                      </a:pPr>
                      <a:r>
                        <a:rPr lang="zh-CN" sz="1050" dirty="0">
                          <a:effectLst/>
                          <a:latin typeface="Times New Roman" panose="02020603050405020304" pitchFamily="18" charset="0"/>
                          <a:ea typeface="宋体" panose="02010600030101010101" pitchFamily="2" charset="-122"/>
                          <a:cs typeface="Times New Roman" panose="02020603050405020304" pitchFamily="18" charset="0"/>
                        </a:rPr>
                        <a:t>一般</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 name="矩形 3"/>
          <p:cNvSpPr/>
          <p:nvPr/>
        </p:nvSpPr>
        <p:spPr>
          <a:xfrm>
            <a:off x="2531031" y="2138573"/>
            <a:ext cx="1800493" cy="307777"/>
          </a:xfrm>
          <a:prstGeom prst="rect">
            <a:avLst/>
          </a:prstGeom>
        </p:spPr>
        <p:txBody>
          <a:bodyPr wrap="none">
            <a:spAutoFit/>
          </a:bodyPr>
          <a:lstStyle/>
          <a:p>
            <a:r>
              <a:rPr lang="zh-CN" altLang="zh-CN" dirty="0">
                <a:latin typeface="Times New Roman" panose="02020603050405020304" pitchFamily="18" charset="0"/>
                <a:cs typeface="Times New Roman" panose="02020603050405020304" pitchFamily="18" charset="0"/>
              </a:rPr>
              <a:t>各种分词方法的比较</a:t>
            </a:r>
            <a:endParaRPr lang="zh-CN" altLang="en-US" dirty="0"/>
          </a:p>
        </p:txBody>
      </p:sp>
    </p:spTree>
    <p:extLst>
      <p:ext uri="{BB962C8B-B14F-4D97-AF65-F5344CB8AC3E}">
        <p14:creationId xmlns:p14="http://schemas.microsoft.com/office/powerpoint/2010/main" val="503962996"/>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文本数据处理</a:t>
            </a:r>
          </a:p>
        </p:txBody>
      </p:sp>
      <p:grpSp>
        <p:nvGrpSpPr>
          <p:cNvPr id="18" name="组合 17"/>
          <p:cNvGrpSpPr/>
          <p:nvPr/>
        </p:nvGrpSpPr>
        <p:grpSpPr>
          <a:xfrm>
            <a:off x="389719" y="818133"/>
            <a:ext cx="3603110" cy="368593"/>
            <a:chOff x="1177246" y="918048"/>
            <a:chExt cx="3603110" cy="368593"/>
          </a:xfrm>
        </p:grpSpPr>
        <p:sp>
          <p:nvSpPr>
            <p:cNvPr id="19" name="TextBox 1210"/>
            <p:cNvSpPr/>
            <p:nvPr/>
          </p:nvSpPr>
          <p:spPr>
            <a:xfrm>
              <a:off x="1615387" y="932020"/>
              <a:ext cx="3164969"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中文分词算法 </a:t>
              </a:r>
              <a:r>
                <a:rPr lang="en-US" altLang="zh-CN" sz="1600" b="1" kern="0" dirty="0">
                  <a:solidFill>
                    <a:srgbClr val="1B4367"/>
                  </a:solidFill>
                  <a:latin typeface="微软雅黑"/>
                  <a:ea typeface="微软雅黑"/>
                  <a:cs typeface="+mn-ea"/>
                  <a:sym typeface="+mn-lt"/>
                </a:rPr>
                <a:t>—— MMSEG</a:t>
              </a:r>
              <a:r>
                <a:rPr lang="zh-CN" altLang="en-US" sz="1600" b="1" kern="0" dirty="0">
                  <a:solidFill>
                    <a:srgbClr val="1B4367"/>
                  </a:solidFill>
                  <a:latin typeface="微软雅黑"/>
                  <a:ea typeface="微软雅黑"/>
                  <a:cs typeface="+mn-ea"/>
                  <a:sym typeface="+mn-lt"/>
                </a:rPr>
                <a:t>算法</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grpSp>
        <p:nvGrpSpPr>
          <p:cNvPr id="32" name="组合 31"/>
          <p:cNvGrpSpPr/>
          <p:nvPr/>
        </p:nvGrpSpPr>
        <p:grpSpPr>
          <a:xfrm>
            <a:off x="1137566" y="3699402"/>
            <a:ext cx="844059" cy="476731"/>
            <a:chOff x="4365343" y="195608"/>
            <a:chExt cx="844059" cy="481971"/>
          </a:xfrm>
        </p:grpSpPr>
        <p:sp>
          <p:nvSpPr>
            <p:cNvPr id="35" name="矩形 34"/>
            <p:cNvSpPr/>
            <p:nvPr/>
          </p:nvSpPr>
          <p:spPr>
            <a:xfrm>
              <a:off x="4365343" y="195608"/>
              <a:ext cx="844059" cy="48197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000" dirty="0">
                <a:latin typeface="Times New Roman" panose="02020603050405020304" pitchFamily="18" charset="0"/>
                <a:cs typeface="Times New Roman" panose="02020603050405020304" pitchFamily="18" charset="0"/>
              </a:endParaRPr>
            </a:p>
          </p:txBody>
        </p:sp>
        <p:sp>
          <p:nvSpPr>
            <p:cNvPr id="33" name="矩形 32"/>
            <p:cNvSpPr/>
            <p:nvPr/>
          </p:nvSpPr>
          <p:spPr>
            <a:xfrm>
              <a:off x="4438558" y="313483"/>
              <a:ext cx="697628" cy="246221"/>
            </a:xfrm>
            <a:prstGeom prst="rect">
              <a:avLst/>
            </a:prstGeom>
          </p:spPr>
          <p:txBody>
            <a:bodyPr wrap="none">
              <a:spAutoFit/>
            </a:bodyPr>
            <a:lstStyle/>
            <a:p>
              <a:pPr algn="ctr"/>
              <a:r>
                <a:rPr lang="zh-CN" altLang="en-US" sz="1000" dirty="0">
                  <a:latin typeface="Times New Roman" panose="02020603050405020304" pitchFamily="18" charset="0"/>
                  <a:cs typeface="Times New Roman" panose="02020603050405020304" pitchFamily="18" charset="0"/>
                </a:rPr>
                <a:t>输入文本</a:t>
              </a:r>
            </a:p>
          </p:txBody>
        </p:sp>
      </p:grpSp>
      <p:sp>
        <p:nvSpPr>
          <p:cNvPr id="36" name="圆角矩形 35"/>
          <p:cNvSpPr/>
          <p:nvPr/>
        </p:nvSpPr>
        <p:spPr>
          <a:xfrm>
            <a:off x="2602733" y="3147111"/>
            <a:ext cx="768845" cy="4492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00" dirty="0"/>
              <a:t>匹配算法</a:t>
            </a:r>
          </a:p>
        </p:txBody>
      </p:sp>
      <p:sp>
        <p:nvSpPr>
          <p:cNvPr id="37" name="圆角矩形 36"/>
          <p:cNvSpPr/>
          <p:nvPr/>
        </p:nvSpPr>
        <p:spPr>
          <a:xfrm>
            <a:off x="3538662" y="3147110"/>
            <a:ext cx="768845" cy="4492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00" dirty="0"/>
              <a:t>消歧规则</a:t>
            </a:r>
          </a:p>
        </p:txBody>
      </p:sp>
      <p:sp>
        <p:nvSpPr>
          <p:cNvPr id="38" name="椭圆 37"/>
          <p:cNvSpPr/>
          <p:nvPr/>
        </p:nvSpPr>
        <p:spPr>
          <a:xfrm>
            <a:off x="3077965" y="3661138"/>
            <a:ext cx="728576" cy="562039"/>
          </a:xfrm>
          <a:prstGeom prst="ellipse">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000" dirty="0">
                <a:latin typeface="Times New Roman" panose="02020603050405020304" pitchFamily="18" charset="0"/>
                <a:cs typeface="Times New Roman" panose="02020603050405020304" pitchFamily="18" charset="0"/>
              </a:rPr>
              <a:t>分词</a:t>
            </a:r>
          </a:p>
        </p:txBody>
      </p:sp>
      <p:sp>
        <p:nvSpPr>
          <p:cNvPr id="39" name="圆角矩形 38"/>
          <p:cNvSpPr/>
          <p:nvPr/>
        </p:nvSpPr>
        <p:spPr>
          <a:xfrm>
            <a:off x="3053030" y="4313739"/>
            <a:ext cx="768845" cy="4492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00" dirty="0"/>
              <a:t>词典</a:t>
            </a:r>
          </a:p>
        </p:txBody>
      </p:sp>
      <p:grpSp>
        <p:nvGrpSpPr>
          <p:cNvPr id="40" name="组合 39"/>
          <p:cNvGrpSpPr/>
          <p:nvPr/>
        </p:nvGrpSpPr>
        <p:grpSpPr>
          <a:xfrm>
            <a:off x="4772394" y="3699402"/>
            <a:ext cx="844059" cy="476731"/>
            <a:chOff x="4365343" y="195608"/>
            <a:chExt cx="844059" cy="481971"/>
          </a:xfrm>
        </p:grpSpPr>
        <p:sp>
          <p:nvSpPr>
            <p:cNvPr id="42" name="矩形 41"/>
            <p:cNvSpPr/>
            <p:nvPr/>
          </p:nvSpPr>
          <p:spPr>
            <a:xfrm>
              <a:off x="4365343" y="195608"/>
              <a:ext cx="844059" cy="48197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000" dirty="0">
                <a:latin typeface="Times New Roman" panose="02020603050405020304" pitchFamily="18" charset="0"/>
                <a:cs typeface="Times New Roman" panose="02020603050405020304" pitchFamily="18" charset="0"/>
              </a:endParaRPr>
            </a:p>
          </p:txBody>
        </p:sp>
        <p:sp>
          <p:nvSpPr>
            <p:cNvPr id="41" name="矩形 40"/>
            <p:cNvSpPr/>
            <p:nvPr/>
          </p:nvSpPr>
          <p:spPr>
            <a:xfrm>
              <a:off x="4438558" y="313483"/>
              <a:ext cx="697627" cy="248927"/>
            </a:xfrm>
            <a:prstGeom prst="rect">
              <a:avLst/>
            </a:prstGeom>
          </p:spPr>
          <p:txBody>
            <a:bodyPr wrap="none">
              <a:spAutoFit/>
            </a:bodyPr>
            <a:lstStyle/>
            <a:p>
              <a:pPr algn="ctr"/>
              <a:r>
                <a:rPr lang="zh-CN" altLang="en-US" sz="1000" dirty="0">
                  <a:latin typeface="Times New Roman" panose="02020603050405020304" pitchFamily="18" charset="0"/>
                  <a:cs typeface="Times New Roman" panose="02020603050405020304" pitchFamily="18" charset="0"/>
                </a:rPr>
                <a:t>输出文本</a:t>
              </a:r>
            </a:p>
          </p:txBody>
        </p:sp>
      </p:grpSp>
      <p:sp>
        <p:nvSpPr>
          <p:cNvPr id="43" name="矩形 42"/>
          <p:cNvSpPr/>
          <p:nvPr/>
        </p:nvSpPr>
        <p:spPr>
          <a:xfrm>
            <a:off x="2450864" y="3007006"/>
            <a:ext cx="1973179" cy="1856680"/>
          </a:xfrm>
          <a:prstGeom prst="rect">
            <a:avLst/>
          </a:prstGeom>
          <a:no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000" dirty="0">
              <a:latin typeface="Times New Roman" panose="02020603050405020304" pitchFamily="18" charset="0"/>
              <a:cs typeface="Times New Roman" panose="02020603050405020304" pitchFamily="18" charset="0"/>
            </a:endParaRPr>
          </a:p>
        </p:txBody>
      </p:sp>
      <p:cxnSp>
        <p:nvCxnSpPr>
          <p:cNvPr id="44" name="直接箭头连接符 43"/>
          <p:cNvCxnSpPr>
            <a:stCxn id="35" idx="3"/>
            <a:endCxn id="43" idx="1"/>
          </p:cNvCxnSpPr>
          <p:nvPr/>
        </p:nvCxnSpPr>
        <p:spPr>
          <a:xfrm flipV="1">
            <a:off x="1981625" y="3935346"/>
            <a:ext cx="469239" cy="2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3" idx="3"/>
            <a:endCxn id="42" idx="1"/>
          </p:cNvCxnSpPr>
          <p:nvPr/>
        </p:nvCxnSpPr>
        <p:spPr>
          <a:xfrm>
            <a:off x="4424043" y="3935346"/>
            <a:ext cx="348351" cy="2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04813" y="1222515"/>
            <a:ext cx="6052930" cy="1530868"/>
          </a:xfrm>
          <a:prstGeom prst="rect">
            <a:avLst/>
          </a:prstGeom>
        </p:spPr>
        <p:txBody>
          <a:bodyPr wrap="square">
            <a:spAutoFit/>
          </a:bodyPr>
          <a:lstStyle/>
          <a:p>
            <a:pPr>
              <a:lnSpc>
                <a:spcPct val="125000"/>
              </a:lnSpc>
            </a:pPr>
            <a:r>
              <a:rPr lang="en-US" altLang="zh-CN" dirty="0">
                <a:latin typeface="Times New Roman" panose="02020603050405020304" pitchFamily="18" charset="0"/>
                <a:cs typeface="Times New Roman" panose="02020603050405020304" pitchFamily="18" charset="0"/>
              </a:rPr>
              <a:t>MMSEG</a:t>
            </a:r>
            <a:r>
              <a:rPr lang="zh-CN" altLang="zh-CN" dirty="0">
                <a:latin typeface="Times New Roman" panose="02020603050405020304" pitchFamily="18" charset="0"/>
                <a:cs typeface="Times New Roman" panose="02020603050405020304" pitchFamily="18" charset="0"/>
              </a:rPr>
              <a:t>分词算法是一种基</a:t>
            </a:r>
            <a:r>
              <a:rPr lang="zh-CN" altLang="en-US" dirty="0">
                <a:latin typeface="Times New Roman" panose="02020603050405020304" pitchFamily="18" charset="0"/>
                <a:cs typeface="Times New Roman" panose="02020603050405020304" pitchFamily="18" charset="0"/>
              </a:rPr>
              <a:t>于字</a:t>
            </a:r>
            <a:r>
              <a:rPr lang="zh-CN" altLang="zh-CN" dirty="0">
                <a:latin typeface="Times New Roman" panose="02020603050405020304" pitchFamily="18" charset="0"/>
                <a:cs typeface="Times New Roman" panose="02020603050405020304" pitchFamily="18" charset="0"/>
              </a:rPr>
              <a:t>符串匹配的分词方法</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其基本思想是通过匹配算法和词典进行匹配</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再根据消歧规则将最终的分词结果输出。</a:t>
            </a:r>
            <a:endParaRPr lang="en-US" altLang="zh-CN" dirty="0">
              <a:latin typeface="Times New Roman" panose="02020603050405020304" pitchFamily="18" charset="0"/>
              <a:cs typeface="Times New Roman" panose="02020603050405020304" pitchFamily="18" charset="0"/>
            </a:endParaRPr>
          </a:p>
          <a:p>
            <a:pPr>
              <a:lnSpc>
                <a:spcPct val="125000"/>
              </a:lnSpc>
              <a:spcBef>
                <a:spcPts val="600"/>
              </a:spcBef>
            </a:pPr>
            <a:r>
              <a:rPr lang="zh-CN" altLang="en-US" dirty="0"/>
              <a:t>基本流程：</a:t>
            </a:r>
            <a:endParaRPr lang="en-US" altLang="zh-CN" dirty="0"/>
          </a:p>
          <a:p>
            <a:pPr>
              <a:lnSpc>
                <a:spcPct val="125000"/>
              </a:lnSpc>
              <a:spcBef>
                <a:spcPts val="300"/>
              </a:spcBef>
            </a:pPr>
            <a:r>
              <a:rPr lang="zh-CN" altLang="zh-CN" dirty="0"/>
              <a:t>从一个完整的句子里</a:t>
            </a:r>
            <a:r>
              <a:rPr lang="zh-CN" altLang="en-US" dirty="0"/>
              <a:t>，</a:t>
            </a:r>
            <a:r>
              <a:rPr lang="zh-CN" altLang="zh-CN" dirty="0"/>
              <a:t>按照</a:t>
            </a:r>
            <a:r>
              <a:rPr lang="zh-CN" altLang="zh-CN" dirty="0">
                <a:solidFill>
                  <a:srgbClr val="FF0000"/>
                </a:solidFill>
              </a:rPr>
              <a:t>从左向右的顺序</a:t>
            </a:r>
            <a:r>
              <a:rPr lang="zh-CN" altLang="en-US" dirty="0">
                <a:solidFill>
                  <a:srgbClr val="FF0000"/>
                </a:solidFill>
              </a:rPr>
              <a:t>，以词典为标准，</a:t>
            </a:r>
            <a:r>
              <a:rPr lang="en-US" altLang="zh-CN" dirty="0">
                <a:solidFill>
                  <a:srgbClr val="FF0000"/>
                </a:solidFill>
              </a:rPr>
              <a:t> </a:t>
            </a:r>
            <a:r>
              <a:rPr lang="zh-CN" altLang="zh-CN" dirty="0">
                <a:solidFill>
                  <a:srgbClr val="FF0000"/>
                </a:solidFill>
              </a:rPr>
              <a:t>通过匹配算法识别出多种不同的组合</a:t>
            </a:r>
            <a:r>
              <a:rPr lang="zh-CN" altLang="en-US" dirty="0">
                <a:solidFill>
                  <a:srgbClr val="FF0000"/>
                </a:solidFill>
              </a:rPr>
              <a:t>，</a:t>
            </a:r>
            <a:r>
              <a:rPr lang="en-US" altLang="zh-CN" dirty="0">
                <a:solidFill>
                  <a:srgbClr val="FF0000"/>
                </a:solidFill>
              </a:rPr>
              <a:t> </a:t>
            </a:r>
            <a:r>
              <a:rPr lang="zh-CN" altLang="zh-CN" dirty="0">
                <a:solidFill>
                  <a:srgbClr val="FF0000"/>
                </a:solidFill>
              </a:rPr>
              <a:t>然后根据消歧规则</a:t>
            </a:r>
            <a:r>
              <a:rPr lang="zh-CN" altLang="en-US" dirty="0">
                <a:solidFill>
                  <a:srgbClr val="FF0000"/>
                </a:solidFill>
              </a:rPr>
              <a:t>，</a:t>
            </a:r>
            <a:r>
              <a:rPr lang="en-US" altLang="zh-CN" dirty="0">
                <a:solidFill>
                  <a:srgbClr val="FF0000"/>
                </a:solidFill>
              </a:rPr>
              <a:t> </a:t>
            </a:r>
            <a:r>
              <a:rPr lang="zh-CN" altLang="zh-CN" dirty="0">
                <a:solidFill>
                  <a:srgbClr val="FF0000"/>
                </a:solidFill>
              </a:rPr>
              <a:t>确定最佳的备选词组合</a:t>
            </a:r>
            <a:r>
              <a:rPr lang="zh-CN" altLang="zh-CN" dirty="0"/>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635381"/>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404813" y="1199365"/>
            <a:ext cx="6052930" cy="1246495"/>
          </a:xfrm>
          <a:prstGeom prst="rect">
            <a:avLst/>
          </a:prstGeom>
        </p:spPr>
        <p:txBody>
          <a:bodyPr wrap="square">
            <a:spAutoFit/>
          </a:bodyPr>
          <a:lstStyle/>
          <a:p>
            <a:pPr>
              <a:lnSpc>
                <a:spcPct val="125000"/>
              </a:lnSpc>
              <a:spcBef>
                <a:spcPts val="600"/>
              </a:spcBef>
            </a:pPr>
            <a:r>
              <a:rPr lang="en-US" altLang="zh-CN" sz="1600" b="1" dirty="0">
                <a:solidFill>
                  <a:srgbClr val="FF0000"/>
                </a:solidFill>
                <a:latin typeface="Times New Roman" panose="02020603050405020304" pitchFamily="18" charset="0"/>
                <a:cs typeface="Times New Roman" panose="02020603050405020304" pitchFamily="18" charset="0"/>
              </a:rPr>
              <a:t>1. </a:t>
            </a:r>
            <a:r>
              <a:rPr lang="zh-CN" altLang="en-US" sz="1600" b="1" dirty="0">
                <a:solidFill>
                  <a:srgbClr val="FF0000"/>
                </a:solidFill>
                <a:latin typeface="Times New Roman" panose="02020603050405020304" pitchFamily="18" charset="0"/>
                <a:cs typeface="Times New Roman" panose="02020603050405020304" pitchFamily="18" charset="0"/>
              </a:rPr>
              <a:t>词典：</a:t>
            </a:r>
            <a:endParaRPr lang="en-US" altLang="zh-CN" sz="1200" dirty="0">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Ø"/>
            </a:pPr>
            <a:r>
              <a:rPr lang="en-US" altLang="zh-CN" dirty="0" err="1">
                <a:latin typeface="Times New Roman" panose="02020603050405020304" pitchFamily="18" charset="0"/>
                <a:cs typeface="Times New Roman" panose="02020603050405020304" pitchFamily="18" charset="0"/>
              </a:rPr>
              <a:t>chas.dic</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汉字字典</a:t>
            </a:r>
            <a:r>
              <a:rPr lang="en-US" altLang="zh-CN" dirty="0">
                <a:latin typeface="Times New Roman" panose="02020603050405020304" pitchFamily="18" charset="0"/>
                <a:cs typeface="Times New Roman" panose="02020603050405020304" pitchFamily="18" charset="0"/>
              </a:rPr>
              <a:t>)</a:t>
            </a:r>
          </a:p>
          <a:p>
            <a:pPr marL="285750" indent="-285750">
              <a:lnSpc>
                <a:spcPct val="125000"/>
              </a:lnSpc>
              <a:buFont typeface="Wingdings" panose="05000000000000000000" pitchFamily="2" charset="2"/>
              <a:buChar char="Ø"/>
            </a:pPr>
            <a:r>
              <a:rPr lang="en-US" altLang="zh-CN" dirty="0" err="1">
                <a:latin typeface="Times New Roman" panose="02020603050405020304" pitchFamily="18" charset="0"/>
                <a:cs typeface="Times New Roman" panose="02020603050405020304" pitchFamily="18" charset="0"/>
              </a:rPr>
              <a:t>units.dic</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中文单位词语</a:t>
            </a:r>
            <a:r>
              <a:rPr lang="en-US" altLang="zh-CN" dirty="0">
                <a:latin typeface="Times New Roman" panose="02020603050405020304" pitchFamily="18" charset="0"/>
                <a:cs typeface="Times New Roman" panose="02020603050405020304" pitchFamily="18" charset="0"/>
              </a:rPr>
              <a:t>)</a:t>
            </a:r>
          </a:p>
          <a:p>
            <a:pPr marL="285750" indent="-285750">
              <a:lnSpc>
                <a:spcPct val="125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words..</a:t>
            </a:r>
            <a:r>
              <a:rPr lang="en-US" altLang="zh-CN" dirty="0" err="1">
                <a:latin typeface="Times New Roman" panose="02020603050405020304" pitchFamily="18" charset="0"/>
                <a:cs typeface="Times New Roman" panose="02020603050405020304" pitchFamily="18" charset="0"/>
              </a:rPr>
              <a:t>dic</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自定义词典</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存储自定义词条</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作为新名词、专有词的判断。</a:t>
            </a:r>
            <a:endParaRPr lang="zh-CN" altLang="en-US"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文本数据处理</a:t>
            </a:r>
          </a:p>
        </p:txBody>
      </p:sp>
      <p:grpSp>
        <p:nvGrpSpPr>
          <p:cNvPr id="18" name="组合 17"/>
          <p:cNvGrpSpPr/>
          <p:nvPr/>
        </p:nvGrpSpPr>
        <p:grpSpPr>
          <a:xfrm>
            <a:off x="389719" y="818133"/>
            <a:ext cx="3603110" cy="368593"/>
            <a:chOff x="1177246" y="918048"/>
            <a:chExt cx="3603110" cy="368593"/>
          </a:xfrm>
        </p:grpSpPr>
        <p:sp>
          <p:nvSpPr>
            <p:cNvPr id="19" name="TextBox 1210"/>
            <p:cNvSpPr/>
            <p:nvPr/>
          </p:nvSpPr>
          <p:spPr>
            <a:xfrm>
              <a:off x="1615387" y="932020"/>
              <a:ext cx="3164969"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中文分词算法 </a:t>
              </a:r>
              <a:r>
                <a:rPr lang="en-US" altLang="zh-CN" sz="1600" b="1" kern="0" dirty="0">
                  <a:solidFill>
                    <a:srgbClr val="1B4367"/>
                  </a:solidFill>
                  <a:latin typeface="微软雅黑"/>
                  <a:ea typeface="微软雅黑"/>
                  <a:cs typeface="+mn-ea"/>
                  <a:sym typeface="+mn-lt"/>
                </a:rPr>
                <a:t>—— MMSEG</a:t>
              </a:r>
              <a:r>
                <a:rPr lang="zh-CN" altLang="en-US" sz="1600" b="1" kern="0" dirty="0">
                  <a:solidFill>
                    <a:srgbClr val="1B4367"/>
                  </a:solidFill>
                  <a:latin typeface="微软雅黑"/>
                  <a:ea typeface="微软雅黑"/>
                  <a:cs typeface="+mn-ea"/>
                  <a:sym typeface="+mn-lt"/>
                </a:rPr>
                <a:t>算法</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grpSp>
        <p:nvGrpSpPr>
          <p:cNvPr id="32" name="组合 31"/>
          <p:cNvGrpSpPr/>
          <p:nvPr/>
        </p:nvGrpSpPr>
        <p:grpSpPr>
          <a:xfrm>
            <a:off x="1137566" y="3699400"/>
            <a:ext cx="844059" cy="476731"/>
            <a:chOff x="4365343" y="195608"/>
            <a:chExt cx="844059" cy="481971"/>
          </a:xfrm>
        </p:grpSpPr>
        <p:sp>
          <p:nvSpPr>
            <p:cNvPr id="35" name="矩形 34"/>
            <p:cNvSpPr/>
            <p:nvPr/>
          </p:nvSpPr>
          <p:spPr>
            <a:xfrm>
              <a:off x="4365343" y="195608"/>
              <a:ext cx="844059" cy="48197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000" dirty="0">
                <a:latin typeface="Times New Roman" panose="02020603050405020304" pitchFamily="18" charset="0"/>
                <a:cs typeface="Times New Roman" panose="02020603050405020304" pitchFamily="18" charset="0"/>
              </a:endParaRPr>
            </a:p>
          </p:txBody>
        </p:sp>
        <p:sp>
          <p:nvSpPr>
            <p:cNvPr id="33" name="矩形 32"/>
            <p:cNvSpPr/>
            <p:nvPr/>
          </p:nvSpPr>
          <p:spPr>
            <a:xfrm>
              <a:off x="4438558" y="313483"/>
              <a:ext cx="697628" cy="246221"/>
            </a:xfrm>
            <a:prstGeom prst="rect">
              <a:avLst/>
            </a:prstGeom>
          </p:spPr>
          <p:txBody>
            <a:bodyPr wrap="none">
              <a:spAutoFit/>
            </a:bodyPr>
            <a:lstStyle/>
            <a:p>
              <a:pPr algn="ctr"/>
              <a:r>
                <a:rPr lang="zh-CN" altLang="en-US" sz="1000" dirty="0">
                  <a:latin typeface="Times New Roman" panose="02020603050405020304" pitchFamily="18" charset="0"/>
                  <a:cs typeface="Times New Roman" panose="02020603050405020304" pitchFamily="18" charset="0"/>
                </a:rPr>
                <a:t>输入文本</a:t>
              </a:r>
            </a:p>
          </p:txBody>
        </p:sp>
      </p:grpSp>
      <p:sp>
        <p:nvSpPr>
          <p:cNvPr id="36" name="圆角矩形 35"/>
          <p:cNvSpPr/>
          <p:nvPr/>
        </p:nvSpPr>
        <p:spPr>
          <a:xfrm>
            <a:off x="2602733" y="3147109"/>
            <a:ext cx="768845" cy="4492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00" dirty="0"/>
              <a:t>匹配算法</a:t>
            </a:r>
          </a:p>
        </p:txBody>
      </p:sp>
      <p:sp>
        <p:nvSpPr>
          <p:cNvPr id="37" name="圆角矩形 36"/>
          <p:cNvSpPr/>
          <p:nvPr/>
        </p:nvSpPr>
        <p:spPr>
          <a:xfrm>
            <a:off x="3538662" y="3147108"/>
            <a:ext cx="768845" cy="4492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00" dirty="0"/>
              <a:t>消歧规则</a:t>
            </a:r>
          </a:p>
        </p:txBody>
      </p:sp>
      <p:sp>
        <p:nvSpPr>
          <p:cNvPr id="38" name="椭圆 37"/>
          <p:cNvSpPr/>
          <p:nvPr/>
        </p:nvSpPr>
        <p:spPr>
          <a:xfrm>
            <a:off x="3077965" y="3661136"/>
            <a:ext cx="728576" cy="562039"/>
          </a:xfrm>
          <a:prstGeom prst="ellipse">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000" dirty="0">
                <a:latin typeface="Times New Roman" panose="02020603050405020304" pitchFamily="18" charset="0"/>
                <a:cs typeface="Times New Roman" panose="02020603050405020304" pitchFamily="18" charset="0"/>
              </a:rPr>
              <a:t>分词</a:t>
            </a:r>
          </a:p>
        </p:txBody>
      </p:sp>
      <p:sp>
        <p:nvSpPr>
          <p:cNvPr id="39" name="圆角矩形 38"/>
          <p:cNvSpPr/>
          <p:nvPr/>
        </p:nvSpPr>
        <p:spPr>
          <a:xfrm>
            <a:off x="3053030" y="4313737"/>
            <a:ext cx="768845" cy="4492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00" dirty="0"/>
              <a:t>词典</a:t>
            </a:r>
          </a:p>
        </p:txBody>
      </p:sp>
      <p:grpSp>
        <p:nvGrpSpPr>
          <p:cNvPr id="40" name="组合 39"/>
          <p:cNvGrpSpPr/>
          <p:nvPr/>
        </p:nvGrpSpPr>
        <p:grpSpPr>
          <a:xfrm>
            <a:off x="4772394" y="3699400"/>
            <a:ext cx="844059" cy="476731"/>
            <a:chOff x="4365343" y="195608"/>
            <a:chExt cx="844059" cy="481971"/>
          </a:xfrm>
        </p:grpSpPr>
        <p:sp>
          <p:nvSpPr>
            <p:cNvPr id="42" name="矩形 41"/>
            <p:cNvSpPr/>
            <p:nvPr/>
          </p:nvSpPr>
          <p:spPr>
            <a:xfrm>
              <a:off x="4365343" y="195608"/>
              <a:ext cx="844059" cy="48197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000" dirty="0">
                <a:latin typeface="Times New Roman" panose="02020603050405020304" pitchFamily="18" charset="0"/>
                <a:cs typeface="Times New Roman" panose="02020603050405020304" pitchFamily="18" charset="0"/>
              </a:endParaRPr>
            </a:p>
          </p:txBody>
        </p:sp>
        <p:sp>
          <p:nvSpPr>
            <p:cNvPr id="41" name="矩形 40"/>
            <p:cNvSpPr/>
            <p:nvPr/>
          </p:nvSpPr>
          <p:spPr>
            <a:xfrm>
              <a:off x="4438558" y="313483"/>
              <a:ext cx="697627" cy="248927"/>
            </a:xfrm>
            <a:prstGeom prst="rect">
              <a:avLst/>
            </a:prstGeom>
          </p:spPr>
          <p:txBody>
            <a:bodyPr wrap="none">
              <a:spAutoFit/>
            </a:bodyPr>
            <a:lstStyle/>
            <a:p>
              <a:pPr algn="ctr"/>
              <a:r>
                <a:rPr lang="zh-CN" altLang="en-US" sz="1000" dirty="0">
                  <a:latin typeface="Times New Roman" panose="02020603050405020304" pitchFamily="18" charset="0"/>
                  <a:cs typeface="Times New Roman" panose="02020603050405020304" pitchFamily="18" charset="0"/>
                </a:rPr>
                <a:t>输出文本</a:t>
              </a:r>
            </a:p>
          </p:txBody>
        </p:sp>
      </p:grpSp>
      <p:sp>
        <p:nvSpPr>
          <p:cNvPr id="43" name="矩形 42"/>
          <p:cNvSpPr/>
          <p:nvPr/>
        </p:nvSpPr>
        <p:spPr>
          <a:xfrm>
            <a:off x="2450864" y="3007004"/>
            <a:ext cx="1973179" cy="1856680"/>
          </a:xfrm>
          <a:prstGeom prst="rect">
            <a:avLst/>
          </a:prstGeom>
          <a:no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000" dirty="0">
              <a:latin typeface="Times New Roman" panose="02020603050405020304" pitchFamily="18" charset="0"/>
              <a:cs typeface="Times New Roman" panose="02020603050405020304" pitchFamily="18" charset="0"/>
            </a:endParaRPr>
          </a:p>
        </p:txBody>
      </p:sp>
      <p:cxnSp>
        <p:nvCxnSpPr>
          <p:cNvPr id="44" name="直接箭头连接符 43"/>
          <p:cNvCxnSpPr>
            <a:stCxn id="35" idx="3"/>
            <a:endCxn id="43" idx="1"/>
          </p:cNvCxnSpPr>
          <p:nvPr/>
        </p:nvCxnSpPr>
        <p:spPr>
          <a:xfrm flipV="1">
            <a:off x="1981625" y="3935344"/>
            <a:ext cx="469239" cy="2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3" idx="3"/>
            <a:endCxn id="42" idx="1"/>
          </p:cNvCxnSpPr>
          <p:nvPr/>
        </p:nvCxnSpPr>
        <p:spPr>
          <a:xfrm>
            <a:off x="4424043" y="3935344"/>
            <a:ext cx="348351" cy="2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958121" y="4250521"/>
            <a:ext cx="946314" cy="563383"/>
          </a:xfrm>
          <a:prstGeom prst="rect">
            <a:avLst/>
          </a:prstGeom>
          <a:noFill/>
          <a:ln w="28575">
            <a:solidFill>
              <a:srgbClr val="F65454"/>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37304675"/>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404813" y="1199365"/>
            <a:ext cx="6052930" cy="707886"/>
          </a:xfrm>
          <a:prstGeom prst="rect">
            <a:avLst/>
          </a:prstGeom>
        </p:spPr>
        <p:txBody>
          <a:bodyPr wrap="square">
            <a:spAutoFit/>
          </a:bodyPr>
          <a:lstStyle/>
          <a:p>
            <a:pPr>
              <a:lnSpc>
                <a:spcPct val="125000"/>
              </a:lnSpc>
              <a:spcBef>
                <a:spcPts val="600"/>
              </a:spcBef>
            </a:pPr>
            <a:r>
              <a:rPr lang="en-US" altLang="zh-CN" b="1" dirty="0">
                <a:solidFill>
                  <a:srgbClr val="FF0000"/>
                </a:solidFill>
                <a:latin typeface="Times New Roman" panose="02020603050405020304" pitchFamily="18" charset="0"/>
                <a:cs typeface="Times New Roman" panose="02020603050405020304" pitchFamily="18" charset="0"/>
              </a:rPr>
              <a:t>2. </a:t>
            </a:r>
            <a:r>
              <a:rPr lang="zh-CN" altLang="zh-CN" b="1" dirty="0">
                <a:solidFill>
                  <a:srgbClr val="FF0000"/>
                </a:solidFill>
                <a:latin typeface="Times New Roman" panose="02020603050405020304" pitchFamily="18" charset="0"/>
                <a:cs typeface="Times New Roman" panose="02020603050405020304" pitchFamily="18" charset="0"/>
              </a:rPr>
              <a:t>匹配算法</a:t>
            </a:r>
            <a:endParaRPr lang="en-US" altLang="zh-CN" b="1" dirty="0">
              <a:solidFill>
                <a:srgbClr val="FF0000"/>
              </a:solidFill>
              <a:latin typeface="Times New Roman" panose="02020603050405020304" pitchFamily="18" charset="0"/>
              <a:cs typeface="Times New Roman" panose="02020603050405020304" pitchFamily="18" charset="0"/>
            </a:endParaRPr>
          </a:p>
          <a:p>
            <a:pPr marL="285750" indent="-285750">
              <a:lnSpc>
                <a:spcPct val="125000"/>
              </a:lnSpc>
              <a:spcBef>
                <a:spcPts val="600"/>
              </a:spcBef>
              <a:buFont typeface="Wingdings" panose="05000000000000000000" pitchFamily="2" charset="2"/>
              <a:buChar char="Ø"/>
            </a:pPr>
            <a:r>
              <a:rPr lang="zh-CN" altLang="zh-CN" dirty="0"/>
              <a:t>简单最大匹配</a:t>
            </a:r>
            <a:r>
              <a:rPr lang="zh-CN" altLang="en-US" dirty="0"/>
              <a:t>：从</a:t>
            </a:r>
            <a:r>
              <a:rPr lang="zh-CN" altLang="zh-CN" dirty="0"/>
              <a:t>待分词文本的左边开始</a:t>
            </a:r>
            <a:r>
              <a:rPr lang="zh-CN" altLang="en-US" dirty="0"/>
              <a:t>，</a:t>
            </a:r>
            <a:r>
              <a:rPr lang="zh-CN" altLang="zh-CN" dirty="0"/>
              <a:t>列出</a:t>
            </a:r>
            <a:r>
              <a:rPr lang="zh-CN" altLang="zh-CN" b="1" dirty="0">
                <a:solidFill>
                  <a:srgbClr val="FF0000"/>
                </a:solidFill>
              </a:rPr>
              <a:t>所有可能的分词结果</a:t>
            </a:r>
            <a:r>
              <a:rPr lang="zh-CN" altLang="en-US" dirty="0"/>
              <a:t>。</a:t>
            </a:r>
            <a:endParaRPr lang="en-US" altLang="zh-CN" dirty="0"/>
          </a:p>
        </p:txBody>
      </p: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文本数据处理</a:t>
            </a:r>
          </a:p>
        </p:txBody>
      </p:sp>
      <p:grpSp>
        <p:nvGrpSpPr>
          <p:cNvPr id="18" name="组合 17"/>
          <p:cNvGrpSpPr/>
          <p:nvPr/>
        </p:nvGrpSpPr>
        <p:grpSpPr>
          <a:xfrm>
            <a:off x="389719" y="818133"/>
            <a:ext cx="3603110" cy="368593"/>
            <a:chOff x="1177246" y="918048"/>
            <a:chExt cx="3603110" cy="368593"/>
          </a:xfrm>
        </p:grpSpPr>
        <p:sp>
          <p:nvSpPr>
            <p:cNvPr id="19" name="TextBox 1210"/>
            <p:cNvSpPr/>
            <p:nvPr/>
          </p:nvSpPr>
          <p:spPr>
            <a:xfrm>
              <a:off x="1615387" y="932020"/>
              <a:ext cx="3164969"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中文分词算法 </a:t>
              </a:r>
              <a:r>
                <a:rPr lang="en-US" altLang="zh-CN" sz="1600" b="1" kern="0" dirty="0">
                  <a:solidFill>
                    <a:srgbClr val="1B4367"/>
                  </a:solidFill>
                  <a:latin typeface="微软雅黑"/>
                  <a:ea typeface="微软雅黑"/>
                  <a:cs typeface="+mn-ea"/>
                  <a:sym typeface="+mn-lt"/>
                </a:rPr>
                <a:t>—— MMSEG</a:t>
              </a:r>
              <a:r>
                <a:rPr lang="zh-CN" altLang="en-US" sz="1600" b="1" kern="0" dirty="0">
                  <a:solidFill>
                    <a:srgbClr val="1B4367"/>
                  </a:solidFill>
                  <a:latin typeface="微软雅黑"/>
                  <a:ea typeface="微软雅黑"/>
                  <a:cs typeface="+mn-ea"/>
                  <a:sym typeface="+mn-lt"/>
                </a:rPr>
                <a:t>算法</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grpSp>
        <p:nvGrpSpPr>
          <p:cNvPr id="32" name="组合 31"/>
          <p:cNvGrpSpPr/>
          <p:nvPr/>
        </p:nvGrpSpPr>
        <p:grpSpPr>
          <a:xfrm>
            <a:off x="2234846" y="3712516"/>
            <a:ext cx="844059" cy="476731"/>
            <a:chOff x="4365343" y="195608"/>
            <a:chExt cx="844059" cy="481971"/>
          </a:xfrm>
        </p:grpSpPr>
        <p:sp>
          <p:nvSpPr>
            <p:cNvPr id="35" name="矩形 34"/>
            <p:cNvSpPr/>
            <p:nvPr/>
          </p:nvSpPr>
          <p:spPr>
            <a:xfrm>
              <a:off x="4365343" y="195608"/>
              <a:ext cx="844059" cy="48197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000" dirty="0">
                <a:latin typeface="Times New Roman" panose="02020603050405020304" pitchFamily="18" charset="0"/>
                <a:cs typeface="Times New Roman" panose="02020603050405020304" pitchFamily="18" charset="0"/>
              </a:endParaRPr>
            </a:p>
          </p:txBody>
        </p:sp>
        <p:sp>
          <p:nvSpPr>
            <p:cNvPr id="33" name="矩形 32"/>
            <p:cNvSpPr/>
            <p:nvPr/>
          </p:nvSpPr>
          <p:spPr>
            <a:xfrm>
              <a:off x="4438558" y="313483"/>
              <a:ext cx="697628" cy="246221"/>
            </a:xfrm>
            <a:prstGeom prst="rect">
              <a:avLst/>
            </a:prstGeom>
          </p:spPr>
          <p:txBody>
            <a:bodyPr wrap="none">
              <a:spAutoFit/>
            </a:bodyPr>
            <a:lstStyle/>
            <a:p>
              <a:pPr algn="ctr"/>
              <a:r>
                <a:rPr lang="zh-CN" altLang="en-US" sz="1000" dirty="0">
                  <a:latin typeface="Times New Roman" panose="02020603050405020304" pitchFamily="18" charset="0"/>
                  <a:cs typeface="Times New Roman" panose="02020603050405020304" pitchFamily="18" charset="0"/>
                </a:rPr>
                <a:t>输入文本</a:t>
              </a:r>
            </a:p>
          </p:txBody>
        </p:sp>
      </p:grpSp>
      <p:sp>
        <p:nvSpPr>
          <p:cNvPr id="36" name="圆角矩形 35"/>
          <p:cNvSpPr/>
          <p:nvPr/>
        </p:nvSpPr>
        <p:spPr>
          <a:xfrm>
            <a:off x="3700013" y="3160225"/>
            <a:ext cx="768845" cy="4492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00" dirty="0"/>
              <a:t>匹配算法</a:t>
            </a:r>
          </a:p>
        </p:txBody>
      </p:sp>
      <p:sp>
        <p:nvSpPr>
          <p:cNvPr id="37" name="圆角矩形 36"/>
          <p:cNvSpPr/>
          <p:nvPr/>
        </p:nvSpPr>
        <p:spPr>
          <a:xfrm>
            <a:off x="4635942" y="3160224"/>
            <a:ext cx="768845" cy="4492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00" dirty="0"/>
              <a:t>消歧规则</a:t>
            </a:r>
          </a:p>
        </p:txBody>
      </p:sp>
      <p:sp>
        <p:nvSpPr>
          <p:cNvPr id="38" name="椭圆 37"/>
          <p:cNvSpPr/>
          <p:nvPr/>
        </p:nvSpPr>
        <p:spPr>
          <a:xfrm>
            <a:off x="4175245" y="3674252"/>
            <a:ext cx="728576" cy="562039"/>
          </a:xfrm>
          <a:prstGeom prst="ellipse">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000" dirty="0">
                <a:latin typeface="Times New Roman" panose="02020603050405020304" pitchFamily="18" charset="0"/>
                <a:cs typeface="Times New Roman" panose="02020603050405020304" pitchFamily="18" charset="0"/>
              </a:rPr>
              <a:t>分词</a:t>
            </a:r>
          </a:p>
        </p:txBody>
      </p:sp>
      <p:sp>
        <p:nvSpPr>
          <p:cNvPr id="39" name="圆角矩形 38"/>
          <p:cNvSpPr/>
          <p:nvPr/>
        </p:nvSpPr>
        <p:spPr>
          <a:xfrm>
            <a:off x="4150310" y="4326853"/>
            <a:ext cx="768845" cy="4492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00" dirty="0"/>
              <a:t>词典</a:t>
            </a:r>
          </a:p>
        </p:txBody>
      </p:sp>
      <p:grpSp>
        <p:nvGrpSpPr>
          <p:cNvPr id="40" name="组合 39"/>
          <p:cNvGrpSpPr/>
          <p:nvPr/>
        </p:nvGrpSpPr>
        <p:grpSpPr>
          <a:xfrm>
            <a:off x="5869674" y="3712516"/>
            <a:ext cx="844059" cy="476731"/>
            <a:chOff x="4365343" y="195608"/>
            <a:chExt cx="844059" cy="481971"/>
          </a:xfrm>
        </p:grpSpPr>
        <p:sp>
          <p:nvSpPr>
            <p:cNvPr id="42" name="矩形 41"/>
            <p:cNvSpPr/>
            <p:nvPr/>
          </p:nvSpPr>
          <p:spPr>
            <a:xfrm>
              <a:off x="4365343" y="195608"/>
              <a:ext cx="844059" cy="48197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000" dirty="0">
                <a:latin typeface="Times New Roman" panose="02020603050405020304" pitchFamily="18" charset="0"/>
                <a:cs typeface="Times New Roman" panose="02020603050405020304" pitchFamily="18" charset="0"/>
              </a:endParaRPr>
            </a:p>
          </p:txBody>
        </p:sp>
        <p:sp>
          <p:nvSpPr>
            <p:cNvPr id="41" name="矩形 40"/>
            <p:cNvSpPr/>
            <p:nvPr/>
          </p:nvSpPr>
          <p:spPr>
            <a:xfrm>
              <a:off x="4438558" y="313483"/>
              <a:ext cx="697627" cy="248927"/>
            </a:xfrm>
            <a:prstGeom prst="rect">
              <a:avLst/>
            </a:prstGeom>
          </p:spPr>
          <p:txBody>
            <a:bodyPr wrap="none">
              <a:spAutoFit/>
            </a:bodyPr>
            <a:lstStyle/>
            <a:p>
              <a:pPr algn="ctr"/>
              <a:r>
                <a:rPr lang="zh-CN" altLang="en-US" sz="1000" dirty="0">
                  <a:latin typeface="Times New Roman" panose="02020603050405020304" pitchFamily="18" charset="0"/>
                  <a:cs typeface="Times New Roman" panose="02020603050405020304" pitchFamily="18" charset="0"/>
                </a:rPr>
                <a:t>输出文本</a:t>
              </a:r>
            </a:p>
          </p:txBody>
        </p:sp>
      </p:grpSp>
      <p:sp>
        <p:nvSpPr>
          <p:cNvPr id="43" name="矩形 42"/>
          <p:cNvSpPr/>
          <p:nvPr/>
        </p:nvSpPr>
        <p:spPr>
          <a:xfrm>
            <a:off x="3548144" y="3020120"/>
            <a:ext cx="1973179" cy="1856680"/>
          </a:xfrm>
          <a:prstGeom prst="rect">
            <a:avLst/>
          </a:prstGeom>
          <a:no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000" dirty="0">
              <a:latin typeface="Times New Roman" panose="02020603050405020304" pitchFamily="18" charset="0"/>
              <a:cs typeface="Times New Roman" panose="02020603050405020304" pitchFamily="18" charset="0"/>
            </a:endParaRPr>
          </a:p>
        </p:txBody>
      </p:sp>
      <p:cxnSp>
        <p:nvCxnSpPr>
          <p:cNvPr id="44" name="直接箭头连接符 43"/>
          <p:cNvCxnSpPr>
            <a:stCxn id="35" idx="3"/>
            <a:endCxn id="43" idx="1"/>
          </p:cNvCxnSpPr>
          <p:nvPr/>
        </p:nvCxnSpPr>
        <p:spPr>
          <a:xfrm flipV="1">
            <a:off x="3078905" y="3948460"/>
            <a:ext cx="469239" cy="2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3" idx="3"/>
            <a:endCxn id="42" idx="1"/>
          </p:cNvCxnSpPr>
          <p:nvPr/>
        </p:nvCxnSpPr>
        <p:spPr>
          <a:xfrm>
            <a:off x="5521323" y="3948460"/>
            <a:ext cx="348351" cy="2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618886" y="3103172"/>
            <a:ext cx="946314" cy="563383"/>
          </a:xfrm>
          <a:prstGeom prst="rect">
            <a:avLst/>
          </a:prstGeom>
          <a:noFill/>
          <a:ln w="28575">
            <a:solidFill>
              <a:srgbClr val="F65454"/>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矩形 1"/>
          <p:cNvSpPr/>
          <p:nvPr/>
        </p:nvSpPr>
        <p:spPr>
          <a:xfrm>
            <a:off x="535290" y="1659438"/>
            <a:ext cx="4243170" cy="2188356"/>
          </a:xfrm>
          <a:prstGeom prst="rect">
            <a:avLst/>
          </a:prstGeom>
        </p:spPr>
        <p:txBody>
          <a:bodyPr wrap="square">
            <a:spAutoFit/>
          </a:bodyPr>
          <a:lstStyle/>
          <a:p>
            <a:pPr>
              <a:lnSpc>
                <a:spcPct val="125000"/>
              </a:lnSpc>
              <a:spcBef>
                <a:spcPts val="300"/>
              </a:spcBef>
            </a:pPr>
            <a:endParaRPr lang="en-US" altLang="zh-CN" dirty="0"/>
          </a:p>
          <a:p>
            <a:pPr>
              <a:lnSpc>
                <a:spcPct val="125000"/>
              </a:lnSpc>
              <a:spcBef>
                <a:spcPts val="300"/>
              </a:spcBef>
            </a:pPr>
            <a:r>
              <a:rPr lang="zh-CN" altLang="en-US" dirty="0"/>
              <a:t>“国际化大都市”的简单匹配算法的分词结果为：</a:t>
            </a:r>
          </a:p>
          <a:p>
            <a:pPr marL="180000" lvl="1">
              <a:lnSpc>
                <a:spcPct val="125000"/>
              </a:lnSpc>
              <a:spcBef>
                <a:spcPts val="300"/>
              </a:spcBef>
            </a:pPr>
            <a:r>
              <a:rPr lang="zh-CN" altLang="en-US" dirty="0"/>
              <a:t>国</a:t>
            </a:r>
          </a:p>
          <a:p>
            <a:pPr marL="180000" lvl="1">
              <a:lnSpc>
                <a:spcPct val="125000"/>
              </a:lnSpc>
              <a:spcBef>
                <a:spcPts val="300"/>
              </a:spcBef>
            </a:pPr>
            <a:r>
              <a:rPr lang="zh-CN" altLang="en-US" dirty="0"/>
              <a:t>国际</a:t>
            </a:r>
          </a:p>
          <a:p>
            <a:pPr marL="180000" lvl="1">
              <a:lnSpc>
                <a:spcPct val="125000"/>
              </a:lnSpc>
              <a:spcBef>
                <a:spcPts val="300"/>
              </a:spcBef>
            </a:pPr>
            <a:r>
              <a:rPr lang="zh-CN" altLang="en-US" dirty="0"/>
              <a:t>国际化</a:t>
            </a:r>
          </a:p>
          <a:p>
            <a:pPr marL="180000" lvl="1">
              <a:lnSpc>
                <a:spcPct val="125000"/>
              </a:lnSpc>
              <a:spcBef>
                <a:spcPts val="300"/>
              </a:spcBef>
            </a:pPr>
            <a:r>
              <a:rPr lang="zh-CN" altLang="en-US" dirty="0"/>
              <a:t>国际化大</a:t>
            </a:r>
          </a:p>
          <a:p>
            <a:pPr marL="180000" lvl="1">
              <a:lnSpc>
                <a:spcPct val="125000"/>
              </a:lnSpc>
              <a:spcBef>
                <a:spcPts val="300"/>
              </a:spcBef>
            </a:pPr>
            <a:r>
              <a:rPr lang="en-US" altLang="zh-CN" dirty="0"/>
              <a:t>...</a:t>
            </a:r>
          </a:p>
        </p:txBody>
      </p:sp>
    </p:spTree>
    <p:extLst>
      <p:ext uri="{BB962C8B-B14F-4D97-AF65-F5344CB8AC3E}">
        <p14:creationId xmlns:p14="http://schemas.microsoft.com/office/powerpoint/2010/main" val="1753754724"/>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5290" y="2081530"/>
            <a:ext cx="4243170" cy="2716128"/>
          </a:xfrm>
          <a:prstGeom prst="rect">
            <a:avLst/>
          </a:prstGeom>
        </p:spPr>
        <p:txBody>
          <a:bodyPr wrap="square">
            <a:spAutoFit/>
          </a:bodyPr>
          <a:lstStyle/>
          <a:p>
            <a:endParaRPr lang="en-US" altLang="zh-CN" dirty="0"/>
          </a:p>
          <a:p>
            <a:r>
              <a:rPr lang="zh-CN" altLang="zh-CN" dirty="0"/>
              <a:t>“研究大数据”的复杂最大匹配算法的分词结果为</a:t>
            </a:r>
            <a:r>
              <a:rPr lang="en-US" altLang="zh-CN" dirty="0"/>
              <a:t>:</a:t>
            </a:r>
            <a:endParaRPr lang="zh-CN" altLang="zh-CN" dirty="0"/>
          </a:p>
          <a:p>
            <a:pPr marL="180000" lvl="1">
              <a:lnSpc>
                <a:spcPct val="125000"/>
              </a:lnSpc>
              <a:spcBef>
                <a:spcPts val="300"/>
              </a:spcBef>
            </a:pPr>
            <a:r>
              <a:rPr lang="zh-CN" altLang="zh-CN" dirty="0"/>
              <a:t>研</a:t>
            </a:r>
            <a:r>
              <a:rPr lang="en-US" altLang="zh-CN" dirty="0"/>
              <a:t>|</a:t>
            </a:r>
            <a:r>
              <a:rPr lang="zh-CN" altLang="zh-CN" dirty="0"/>
              <a:t>究</a:t>
            </a:r>
            <a:r>
              <a:rPr lang="en-US" altLang="zh-CN" dirty="0"/>
              <a:t>|</a:t>
            </a:r>
            <a:r>
              <a:rPr lang="zh-CN" altLang="zh-CN" dirty="0"/>
              <a:t>大</a:t>
            </a:r>
          </a:p>
          <a:p>
            <a:pPr marL="180000" lvl="1">
              <a:lnSpc>
                <a:spcPct val="125000"/>
              </a:lnSpc>
              <a:spcBef>
                <a:spcPts val="300"/>
              </a:spcBef>
            </a:pPr>
            <a:r>
              <a:rPr lang="zh-CN" altLang="zh-CN" dirty="0"/>
              <a:t>研</a:t>
            </a:r>
            <a:r>
              <a:rPr lang="en-US" altLang="zh-CN" dirty="0"/>
              <a:t>|</a:t>
            </a:r>
            <a:r>
              <a:rPr lang="zh-CN" altLang="zh-CN" dirty="0"/>
              <a:t>究</a:t>
            </a:r>
            <a:r>
              <a:rPr lang="en-US" altLang="zh-CN" dirty="0"/>
              <a:t>|</a:t>
            </a:r>
            <a:r>
              <a:rPr lang="zh-CN" altLang="zh-CN" dirty="0"/>
              <a:t>大数</a:t>
            </a:r>
          </a:p>
          <a:p>
            <a:pPr marL="180000" lvl="1">
              <a:lnSpc>
                <a:spcPct val="125000"/>
              </a:lnSpc>
              <a:spcBef>
                <a:spcPts val="300"/>
              </a:spcBef>
            </a:pPr>
            <a:r>
              <a:rPr lang="zh-CN" altLang="zh-CN" dirty="0"/>
              <a:t>研究</a:t>
            </a:r>
            <a:r>
              <a:rPr lang="en-US" altLang="zh-CN" dirty="0"/>
              <a:t>|</a:t>
            </a:r>
            <a:r>
              <a:rPr lang="zh-CN" altLang="zh-CN" dirty="0"/>
              <a:t>大</a:t>
            </a:r>
            <a:r>
              <a:rPr lang="en-US" altLang="zh-CN" dirty="0"/>
              <a:t>|</a:t>
            </a:r>
            <a:r>
              <a:rPr lang="zh-CN" altLang="zh-CN" dirty="0"/>
              <a:t>数</a:t>
            </a:r>
          </a:p>
          <a:p>
            <a:pPr marL="180000" lvl="1">
              <a:lnSpc>
                <a:spcPct val="125000"/>
              </a:lnSpc>
              <a:spcBef>
                <a:spcPts val="300"/>
              </a:spcBef>
            </a:pPr>
            <a:r>
              <a:rPr lang="zh-CN" altLang="zh-CN" dirty="0"/>
              <a:t>研究</a:t>
            </a:r>
            <a:r>
              <a:rPr lang="en-US" altLang="zh-CN" dirty="0"/>
              <a:t>|</a:t>
            </a:r>
            <a:r>
              <a:rPr lang="zh-CN" altLang="zh-CN" dirty="0"/>
              <a:t>大</a:t>
            </a:r>
            <a:r>
              <a:rPr lang="en-US" altLang="zh-CN" dirty="0"/>
              <a:t>|</a:t>
            </a:r>
            <a:r>
              <a:rPr lang="zh-CN" altLang="zh-CN" dirty="0"/>
              <a:t>数据</a:t>
            </a:r>
          </a:p>
          <a:p>
            <a:pPr marL="180000" lvl="1">
              <a:lnSpc>
                <a:spcPct val="125000"/>
              </a:lnSpc>
              <a:spcBef>
                <a:spcPts val="300"/>
              </a:spcBef>
            </a:pPr>
            <a:r>
              <a:rPr lang="zh-CN" altLang="zh-CN" dirty="0"/>
              <a:t>研究</a:t>
            </a:r>
            <a:r>
              <a:rPr lang="en-US" altLang="zh-CN" dirty="0"/>
              <a:t>|</a:t>
            </a:r>
            <a:r>
              <a:rPr lang="zh-CN" altLang="zh-CN" dirty="0"/>
              <a:t>大数</a:t>
            </a:r>
            <a:r>
              <a:rPr lang="en-US" altLang="zh-CN" dirty="0"/>
              <a:t>|</a:t>
            </a:r>
            <a:r>
              <a:rPr lang="zh-CN" altLang="zh-CN" dirty="0"/>
              <a:t>据</a:t>
            </a:r>
          </a:p>
          <a:p>
            <a:pPr marL="180000" lvl="1">
              <a:lnSpc>
                <a:spcPct val="125000"/>
              </a:lnSpc>
              <a:spcBef>
                <a:spcPts val="300"/>
              </a:spcBef>
            </a:pPr>
            <a:r>
              <a:rPr lang="zh-CN" altLang="zh-CN" dirty="0"/>
              <a:t>研究大</a:t>
            </a:r>
            <a:r>
              <a:rPr lang="en-US" altLang="zh-CN" dirty="0"/>
              <a:t>|</a:t>
            </a:r>
            <a:r>
              <a:rPr lang="zh-CN" altLang="zh-CN" dirty="0"/>
              <a:t>数</a:t>
            </a:r>
            <a:r>
              <a:rPr lang="en-US" altLang="zh-CN" dirty="0"/>
              <a:t>|</a:t>
            </a:r>
            <a:r>
              <a:rPr lang="zh-CN" altLang="zh-CN" dirty="0"/>
              <a:t>据</a:t>
            </a:r>
          </a:p>
          <a:p>
            <a:pPr marL="180000" lvl="1">
              <a:lnSpc>
                <a:spcPct val="125000"/>
              </a:lnSpc>
              <a:spcBef>
                <a:spcPts val="300"/>
              </a:spcBef>
            </a:pPr>
            <a:r>
              <a:rPr lang="en-US" altLang="zh-CN" sz="1600" b="1" dirty="0"/>
              <a:t>…</a:t>
            </a:r>
            <a:endParaRPr lang="zh-CN" altLang="zh-CN" sz="1600" b="1" dirty="0"/>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404813" y="1199365"/>
            <a:ext cx="6052930" cy="977191"/>
          </a:xfrm>
          <a:prstGeom prst="rect">
            <a:avLst/>
          </a:prstGeom>
        </p:spPr>
        <p:txBody>
          <a:bodyPr wrap="square">
            <a:spAutoFit/>
          </a:bodyPr>
          <a:lstStyle/>
          <a:p>
            <a:pPr>
              <a:lnSpc>
                <a:spcPct val="125000"/>
              </a:lnSpc>
              <a:spcBef>
                <a:spcPts val="600"/>
              </a:spcBef>
            </a:pPr>
            <a:r>
              <a:rPr lang="en-US" altLang="zh-CN" b="1" dirty="0">
                <a:solidFill>
                  <a:srgbClr val="FF0000"/>
                </a:solidFill>
                <a:latin typeface="Times New Roman" panose="02020603050405020304" pitchFamily="18" charset="0"/>
                <a:cs typeface="Times New Roman" panose="02020603050405020304" pitchFamily="18" charset="0"/>
              </a:rPr>
              <a:t>2. </a:t>
            </a:r>
            <a:r>
              <a:rPr lang="zh-CN" altLang="zh-CN" b="1" dirty="0">
                <a:solidFill>
                  <a:srgbClr val="FF0000"/>
                </a:solidFill>
                <a:latin typeface="Times New Roman" panose="02020603050405020304" pitchFamily="18" charset="0"/>
                <a:cs typeface="Times New Roman" panose="02020603050405020304" pitchFamily="18" charset="0"/>
              </a:rPr>
              <a:t>匹配算法</a:t>
            </a:r>
            <a:endParaRPr lang="en-US" altLang="zh-CN" b="1" dirty="0">
              <a:solidFill>
                <a:srgbClr val="FF0000"/>
              </a:solidFill>
              <a:latin typeface="Times New Roman" panose="02020603050405020304" pitchFamily="18" charset="0"/>
              <a:cs typeface="Times New Roman" panose="02020603050405020304" pitchFamily="18" charset="0"/>
            </a:endParaRPr>
          </a:p>
          <a:p>
            <a:pPr marL="285750" indent="-285750">
              <a:lnSpc>
                <a:spcPct val="125000"/>
              </a:lnSpc>
              <a:spcBef>
                <a:spcPts val="600"/>
              </a:spcBef>
              <a:buFont typeface="Wingdings" panose="05000000000000000000" pitchFamily="2" charset="2"/>
              <a:buChar char="Ø"/>
            </a:pPr>
            <a:r>
              <a:rPr lang="zh-CN" altLang="zh-CN" dirty="0"/>
              <a:t>复杂最大匹配</a:t>
            </a:r>
            <a:r>
              <a:rPr lang="zh-CN" altLang="en-US" dirty="0"/>
              <a:t>：以</a:t>
            </a:r>
            <a:r>
              <a:rPr lang="zh-CN" altLang="zh-CN" b="1" dirty="0">
                <a:solidFill>
                  <a:srgbClr val="FF0000"/>
                </a:solidFill>
              </a:rPr>
              <a:t>给定字为起始位置</a:t>
            </a:r>
            <a:r>
              <a:rPr lang="zh-CN" altLang="en-US" dirty="0"/>
              <a:t>，</a:t>
            </a:r>
            <a:r>
              <a:rPr lang="en-US" altLang="zh-CN" dirty="0"/>
              <a:t> </a:t>
            </a:r>
            <a:r>
              <a:rPr lang="zh-CN" altLang="en-US" dirty="0"/>
              <a:t>向右</a:t>
            </a:r>
            <a:r>
              <a:rPr lang="zh-CN" altLang="zh-CN" dirty="0"/>
              <a:t>得到所有可能的“</a:t>
            </a:r>
            <a:r>
              <a:rPr lang="zh-CN" altLang="zh-CN" b="1" dirty="0">
                <a:solidFill>
                  <a:srgbClr val="FF0000"/>
                </a:solidFill>
              </a:rPr>
              <a:t>以三个词为一组</a:t>
            </a:r>
            <a:r>
              <a:rPr lang="zh-CN" altLang="zh-CN" dirty="0"/>
              <a:t>”的</a:t>
            </a:r>
            <a:r>
              <a:rPr lang="zh-CN" altLang="en-US" dirty="0"/>
              <a:t>切词</a:t>
            </a:r>
            <a:r>
              <a:rPr lang="zh-CN" altLang="zh-CN" dirty="0"/>
              <a:t>组合</a:t>
            </a:r>
            <a:r>
              <a:rPr lang="zh-CN" altLang="en-US" dirty="0"/>
              <a:t>。</a:t>
            </a:r>
            <a:endParaRPr lang="en-US" altLang="zh-CN" dirty="0"/>
          </a:p>
        </p:txBody>
      </p: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文本数据处理</a:t>
            </a:r>
          </a:p>
        </p:txBody>
      </p:sp>
      <p:grpSp>
        <p:nvGrpSpPr>
          <p:cNvPr id="18" name="组合 17"/>
          <p:cNvGrpSpPr/>
          <p:nvPr/>
        </p:nvGrpSpPr>
        <p:grpSpPr>
          <a:xfrm>
            <a:off x="389719" y="818133"/>
            <a:ext cx="3603110" cy="368593"/>
            <a:chOff x="1177246" y="918048"/>
            <a:chExt cx="3603110" cy="368593"/>
          </a:xfrm>
        </p:grpSpPr>
        <p:sp>
          <p:nvSpPr>
            <p:cNvPr id="19" name="TextBox 1210"/>
            <p:cNvSpPr/>
            <p:nvPr/>
          </p:nvSpPr>
          <p:spPr>
            <a:xfrm>
              <a:off x="1615387" y="932020"/>
              <a:ext cx="3164969"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中文分词算法 </a:t>
              </a:r>
              <a:r>
                <a:rPr lang="en-US" altLang="zh-CN" sz="1600" b="1" kern="0" dirty="0">
                  <a:solidFill>
                    <a:srgbClr val="1B4367"/>
                  </a:solidFill>
                  <a:latin typeface="微软雅黑"/>
                  <a:ea typeface="微软雅黑"/>
                  <a:cs typeface="+mn-ea"/>
                  <a:sym typeface="+mn-lt"/>
                </a:rPr>
                <a:t>—— MMSEG</a:t>
              </a:r>
              <a:r>
                <a:rPr lang="zh-CN" altLang="en-US" sz="1600" b="1" kern="0" dirty="0">
                  <a:solidFill>
                    <a:srgbClr val="1B4367"/>
                  </a:solidFill>
                  <a:latin typeface="微软雅黑"/>
                  <a:ea typeface="微软雅黑"/>
                  <a:cs typeface="+mn-ea"/>
                  <a:sym typeface="+mn-lt"/>
                </a:rPr>
                <a:t>算法</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grpSp>
        <p:nvGrpSpPr>
          <p:cNvPr id="32" name="组合 31"/>
          <p:cNvGrpSpPr/>
          <p:nvPr/>
        </p:nvGrpSpPr>
        <p:grpSpPr>
          <a:xfrm>
            <a:off x="2234846" y="3712516"/>
            <a:ext cx="844059" cy="476731"/>
            <a:chOff x="4365343" y="195608"/>
            <a:chExt cx="844059" cy="481971"/>
          </a:xfrm>
        </p:grpSpPr>
        <p:sp>
          <p:nvSpPr>
            <p:cNvPr id="35" name="矩形 34"/>
            <p:cNvSpPr/>
            <p:nvPr/>
          </p:nvSpPr>
          <p:spPr>
            <a:xfrm>
              <a:off x="4365343" y="195608"/>
              <a:ext cx="844059" cy="48197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000" dirty="0">
                <a:latin typeface="Times New Roman" panose="02020603050405020304" pitchFamily="18" charset="0"/>
                <a:cs typeface="Times New Roman" panose="02020603050405020304" pitchFamily="18" charset="0"/>
              </a:endParaRPr>
            </a:p>
          </p:txBody>
        </p:sp>
        <p:sp>
          <p:nvSpPr>
            <p:cNvPr id="33" name="矩形 32"/>
            <p:cNvSpPr/>
            <p:nvPr/>
          </p:nvSpPr>
          <p:spPr>
            <a:xfrm>
              <a:off x="4438558" y="313483"/>
              <a:ext cx="697628" cy="246221"/>
            </a:xfrm>
            <a:prstGeom prst="rect">
              <a:avLst/>
            </a:prstGeom>
          </p:spPr>
          <p:txBody>
            <a:bodyPr wrap="none">
              <a:spAutoFit/>
            </a:bodyPr>
            <a:lstStyle/>
            <a:p>
              <a:pPr algn="ctr"/>
              <a:r>
                <a:rPr lang="zh-CN" altLang="en-US" sz="1000" dirty="0">
                  <a:latin typeface="Times New Roman" panose="02020603050405020304" pitchFamily="18" charset="0"/>
                  <a:cs typeface="Times New Roman" panose="02020603050405020304" pitchFamily="18" charset="0"/>
                </a:rPr>
                <a:t>输入文本</a:t>
              </a:r>
            </a:p>
          </p:txBody>
        </p:sp>
      </p:grpSp>
      <p:sp>
        <p:nvSpPr>
          <p:cNvPr id="36" name="圆角矩形 35"/>
          <p:cNvSpPr/>
          <p:nvPr/>
        </p:nvSpPr>
        <p:spPr>
          <a:xfrm>
            <a:off x="3700013" y="3160225"/>
            <a:ext cx="768845" cy="4492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00" dirty="0"/>
              <a:t>匹配算法</a:t>
            </a:r>
          </a:p>
        </p:txBody>
      </p:sp>
      <p:sp>
        <p:nvSpPr>
          <p:cNvPr id="37" name="圆角矩形 36"/>
          <p:cNvSpPr/>
          <p:nvPr/>
        </p:nvSpPr>
        <p:spPr>
          <a:xfrm>
            <a:off x="4635942" y="3160224"/>
            <a:ext cx="768845" cy="4492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00" dirty="0"/>
              <a:t>消歧规则</a:t>
            </a:r>
          </a:p>
        </p:txBody>
      </p:sp>
      <p:sp>
        <p:nvSpPr>
          <p:cNvPr id="38" name="椭圆 37"/>
          <p:cNvSpPr/>
          <p:nvPr/>
        </p:nvSpPr>
        <p:spPr>
          <a:xfrm>
            <a:off x="4175245" y="3674252"/>
            <a:ext cx="728576" cy="562039"/>
          </a:xfrm>
          <a:prstGeom prst="ellipse">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000" dirty="0">
                <a:latin typeface="Times New Roman" panose="02020603050405020304" pitchFamily="18" charset="0"/>
                <a:cs typeface="Times New Roman" panose="02020603050405020304" pitchFamily="18" charset="0"/>
              </a:rPr>
              <a:t>分词</a:t>
            </a:r>
          </a:p>
        </p:txBody>
      </p:sp>
      <p:sp>
        <p:nvSpPr>
          <p:cNvPr id="39" name="圆角矩形 38"/>
          <p:cNvSpPr/>
          <p:nvPr/>
        </p:nvSpPr>
        <p:spPr>
          <a:xfrm>
            <a:off x="4150310" y="4326853"/>
            <a:ext cx="768845" cy="4492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00" dirty="0"/>
              <a:t>词典</a:t>
            </a:r>
          </a:p>
        </p:txBody>
      </p:sp>
      <p:grpSp>
        <p:nvGrpSpPr>
          <p:cNvPr id="40" name="组合 39"/>
          <p:cNvGrpSpPr/>
          <p:nvPr/>
        </p:nvGrpSpPr>
        <p:grpSpPr>
          <a:xfrm>
            <a:off x="5869674" y="3712516"/>
            <a:ext cx="844059" cy="476731"/>
            <a:chOff x="4365343" y="195608"/>
            <a:chExt cx="844059" cy="481971"/>
          </a:xfrm>
        </p:grpSpPr>
        <p:sp>
          <p:nvSpPr>
            <p:cNvPr id="42" name="矩形 41"/>
            <p:cNvSpPr/>
            <p:nvPr/>
          </p:nvSpPr>
          <p:spPr>
            <a:xfrm>
              <a:off x="4365343" y="195608"/>
              <a:ext cx="844059" cy="481971"/>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000" dirty="0">
                <a:latin typeface="Times New Roman" panose="02020603050405020304" pitchFamily="18" charset="0"/>
                <a:cs typeface="Times New Roman" panose="02020603050405020304" pitchFamily="18" charset="0"/>
              </a:endParaRPr>
            </a:p>
          </p:txBody>
        </p:sp>
        <p:sp>
          <p:nvSpPr>
            <p:cNvPr id="41" name="矩形 40"/>
            <p:cNvSpPr/>
            <p:nvPr/>
          </p:nvSpPr>
          <p:spPr>
            <a:xfrm>
              <a:off x="4438558" y="313483"/>
              <a:ext cx="697627" cy="248927"/>
            </a:xfrm>
            <a:prstGeom prst="rect">
              <a:avLst/>
            </a:prstGeom>
          </p:spPr>
          <p:txBody>
            <a:bodyPr wrap="none">
              <a:spAutoFit/>
            </a:bodyPr>
            <a:lstStyle/>
            <a:p>
              <a:pPr algn="ctr"/>
              <a:r>
                <a:rPr lang="zh-CN" altLang="en-US" sz="1000" dirty="0">
                  <a:latin typeface="Times New Roman" panose="02020603050405020304" pitchFamily="18" charset="0"/>
                  <a:cs typeface="Times New Roman" panose="02020603050405020304" pitchFamily="18" charset="0"/>
                </a:rPr>
                <a:t>输出文本</a:t>
              </a:r>
            </a:p>
          </p:txBody>
        </p:sp>
      </p:grpSp>
      <p:sp>
        <p:nvSpPr>
          <p:cNvPr id="43" name="矩形 42"/>
          <p:cNvSpPr/>
          <p:nvPr/>
        </p:nvSpPr>
        <p:spPr>
          <a:xfrm>
            <a:off x="3548144" y="3020120"/>
            <a:ext cx="1973179" cy="1856680"/>
          </a:xfrm>
          <a:prstGeom prst="rect">
            <a:avLst/>
          </a:prstGeom>
          <a:no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000" dirty="0">
              <a:latin typeface="Times New Roman" panose="02020603050405020304" pitchFamily="18" charset="0"/>
              <a:cs typeface="Times New Roman" panose="02020603050405020304" pitchFamily="18" charset="0"/>
            </a:endParaRPr>
          </a:p>
        </p:txBody>
      </p:sp>
      <p:cxnSp>
        <p:nvCxnSpPr>
          <p:cNvPr id="44" name="直接箭头连接符 43"/>
          <p:cNvCxnSpPr>
            <a:stCxn id="35" idx="3"/>
            <a:endCxn id="43" idx="1"/>
          </p:cNvCxnSpPr>
          <p:nvPr/>
        </p:nvCxnSpPr>
        <p:spPr>
          <a:xfrm flipV="1">
            <a:off x="3078905" y="3948460"/>
            <a:ext cx="469239" cy="2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3" idx="3"/>
            <a:endCxn id="42" idx="1"/>
          </p:cNvCxnSpPr>
          <p:nvPr/>
        </p:nvCxnSpPr>
        <p:spPr>
          <a:xfrm>
            <a:off x="5521323" y="3948460"/>
            <a:ext cx="348351" cy="2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618886" y="3103172"/>
            <a:ext cx="946314" cy="563383"/>
          </a:xfrm>
          <a:prstGeom prst="rect">
            <a:avLst/>
          </a:prstGeom>
          <a:noFill/>
          <a:ln w="28575">
            <a:solidFill>
              <a:srgbClr val="F65454"/>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49101799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2" y="275357"/>
            <a:ext cx="1764940"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数据采集基础</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29" name="文本框 28"/>
          <p:cNvSpPr txBox="1"/>
          <p:nvPr/>
        </p:nvSpPr>
        <p:spPr>
          <a:xfrm>
            <a:off x="610512" y="820958"/>
            <a:ext cx="5722668" cy="630942"/>
          </a:xfrm>
          <a:prstGeom prst="rect">
            <a:avLst/>
          </a:prstGeom>
          <a:noFill/>
        </p:spPr>
        <p:txBody>
          <a:bodyPr wrap="square" rtlCol="0">
            <a:spAutoFit/>
          </a:bodyPr>
          <a:lstStyle/>
          <a:p>
            <a:pPr>
              <a:lnSpc>
                <a:spcPct val="125000"/>
              </a:lnSpc>
            </a:pPr>
            <a:r>
              <a:rPr lang="zh-CN" altLang="zh-CN" dirty="0"/>
              <a:t>数据采集是计算机与外部世界之间联系的桥梁</a:t>
            </a:r>
            <a:r>
              <a:rPr lang="zh-CN" altLang="en-US" dirty="0"/>
              <a:t>，</a:t>
            </a:r>
            <a:r>
              <a:rPr lang="zh-CN" altLang="zh-CN" dirty="0"/>
              <a:t>是获取信息的重要途径。</a:t>
            </a:r>
            <a:r>
              <a:rPr lang="zh-CN" altLang="en-US" dirty="0"/>
              <a:t>主要分为两种，</a:t>
            </a:r>
            <a:r>
              <a:rPr lang="zh-CN" altLang="en-US" b="1" dirty="0">
                <a:solidFill>
                  <a:srgbClr val="FF0000"/>
                </a:solidFill>
              </a:rPr>
              <a:t>传统数据采集</a:t>
            </a:r>
            <a:r>
              <a:rPr lang="zh-CN" altLang="en-US" dirty="0"/>
              <a:t>和</a:t>
            </a:r>
            <a:r>
              <a:rPr lang="zh-CN" altLang="en-US" b="1" dirty="0">
                <a:solidFill>
                  <a:srgbClr val="FF0000"/>
                </a:solidFill>
              </a:rPr>
              <a:t>大数据采集</a:t>
            </a:r>
            <a:r>
              <a:rPr lang="zh-CN" altLang="en-US" dirty="0"/>
              <a:t>：</a:t>
            </a:r>
            <a:endParaRPr lang="zh-CN" altLang="en-US" dirty="0">
              <a:solidFill>
                <a:prstClr val="black"/>
              </a:solidFill>
              <a:latin typeface="微软雅黑"/>
              <a:ea typeface="微软雅黑"/>
            </a:endParaRPr>
          </a:p>
        </p:txBody>
      </p:sp>
      <p:sp>
        <p:nvSpPr>
          <p:cNvPr id="30" name="文本框 29"/>
          <p:cNvSpPr txBox="1"/>
          <p:nvPr/>
        </p:nvSpPr>
        <p:spPr>
          <a:xfrm>
            <a:off x="610512" y="1531950"/>
            <a:ext cx="5722668" cy="630942"/>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zh-CN" b="1" dirty="0">
                <a:solidFill>
                  <a:srgbClr val="FF0000"/>
                </a:solidFill>
              </a:rPr>
              <a:t>传统数据采集</a:t>
            </a:r>
            <a:r>
              <a:rPr lang="zh-CN" altLang="zh-CN" dirty="0"/>
              <a:t>解决了从信息到数字信号的处理过程</a:t>
            </a:r>
            <a:r>
              <a:rPr lang="zh-CN" altLang="en-US" dirty="0"/>
              <a:t>，</a:t>
            </a:r>
            <a:r>
              <a:rPr lang="zh-CN" altLang="zh-CN" dirty="0"/>
              <a:t>这一过程数据量小</a:t>
            </a:r>
            <a:r>
              <a:rPr lang="zh-CN" altLang="en-US" dirty="0"/>
              <a:t>，</a:t>
            </a:r>
            <a:r>
              <a:rPr lang="zh-CN" altLang="zh-CN" dirty="0"/>
              <a:t>数据结构简单</a:t>
            </a:r>
            <a:r>
              <a:rPr lang="zh-CN" altLang="en-US" dirty="0"/>
              <a:t>，</a:t>
            </a:r>
            <a:r>
              <a:rPr lang="zh-CN" altLang="zh-CN" dirty="0"/>
              <a:t>数据存储和处理简单。</a:t>
            </a:r>
            <a:endParaRPr lang="zh-CN" altLang="en-US" dirty="0">
              <a:solidFill>
                <a:prstClr val="black"/>
              </a:solidFill>
              <a:latin typeface="微软雅黑"/>
              <a:ea typeface="微软雅黑"/>
            </a:endParaRPr>
          </a:p>
        </p:txBody>
      </p:sp>
      <p:sp>
        <p:nvSpPr>
          <p:cNvPr id="9" name="文本框 8"/>
          <p:cNvSpPr txBox="1"/>
          <p:nvPr/>
        </p:nvSpPr>
        <p:spPr>
          <a:xfrm>
            <a:off x="610512" y="2242942"/>
            <a:ext cx="5722668" cy="630942"/>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zh-CN" b="1" dirty="0">
                <a:solidFill>
                  <a:srgbClr val="FF0000"/>
                </a:solidFill>
              </a:rPr>
              <a:t>大数据采集</a:t>
            </a:r>
            <a:r>
              <a:rPr lang="zh-CN" altLang="zh-CN" dirty="0"/>
              <a:t>在确定用户目标的基础上</a:t>
            </a:r>
            <a:r>
              <a:rPr lang="zh-CN" altLang="en-US" dirty="0"/>
              <a:t>，</a:t>
            </a:r>
            <a:r>
              <a:rPr lang="zh-CN" altLang="zh-CN" dirty="0"/>
              <a:t>针对该范围内的海量数据的智能化识别、跟踪及采集过程。</a:t>
            </a:r>
            <a:endParaRPr lang="zh-CN" altLang="en-US" dirty="0">
              <a:solidFill>
                <a:prstClr val="black"/>
              </a:solidFill>
              <a:latin typeface="微软雅黑"/>
              <a:ea typeface="微软雅黑"/>
            </a:endParaRPr>
          </a:p>
        </p:txBody>
      </p:sp>
      <p:pic>
        <p:nvPicPr>
          <p:cNvPr id="24578" name="Picture 2" descr="https://timgsa.baidu.com/timg?image&amp;quality=80&amp;size=b9999_10000&amp;sec=1556359895676&amp;di=1438e0b3de1cabd6cf6548bf1d92b8b7&amp;imgtype=0&amp;src=http%3A%2F%2Fztd00.photos.bdimg.com%2Fztd%2Fw%3D700%3Bq%3D50%2Fsign%3D6b96d4ac07b30f24359aee03f8aea07e%2F342ac65c10385343ebedf8ec9b13b07ecb8088d8.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489" y="3034238"/>
            <a:ext cx="1620000" cy="1278000"/>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https://timgsa.baidu.com/timg?image&amp;quality=80&amp;size=b9999_10000&amp;sec=1556359928854&amp;di=a4ea17fa7f2e90dffdd2c194e5f2eb1f&amp;imgtype=0&amp;src=http%3A%2F%2Fdingyue.nosdn.127.net%2FIKIehytTaCu3qWmLnow2Lus1Twd7344LhR5jYQr4bWMtm1527674793176transferflag.png"/>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2326" y="3034238"/>
            <a:ext cx="1620000" cy="1278000"/>
          </a:xfrm>
          <a:prstGeom prst="rect">
            <a:avLst/>
          </a:prstGeom>
          <a:noFill/>
          <a:extLst>
            <a:ext uri="{909E8E84-426E-40DD-AFC4-6F175D3DCCD1}">
              <a14:hiddenFill xmlns:a14="http://schemas.microsoft.com/office/drawing/2010/main">
                <a:solidFill>
                  <a:srgbClr val="FFFFFF"/>
                </a:solidFill>
              </a14:hiddenFill>
            </a:ext>
          </a:extLst>
        </p:spPr>
      </p:pic>
      <p:pic>
        <p:nvPicPr>
          <p:cNvPr id="24582" name="Picture 6" descr="https://timgsa.baidu.com/timg?image&amp;quality=80&amp;size=b9999_10000&amp;sec=1556359982555&amp;di=b6289e6c8631a7812bf32f626a4e4180&amp;imgtype=0&amp;src=http%3A%2F%2Fwww.jiton.com%2Fueditor%2Fjt%2Fimage%2F20180530%2F1527648887754468.jpg"/>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5163" y="3034238"/>
            <a:ext cx="1620000" cy="1278000"/>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p:cNvSpPr txBox="1"/>
          <p:nvPr/>
        </p:nvSpPr>
        <p:spPr>
          <a:xfrm>
            <a:off x="2599680" y="4485137"/>
            <a:ext cx="1845483" cy="307777"/>
          </a:xfrm>
          <a:prstGeom prst="rect">
            <a:avLst/>
          </a:prstGeom>
          <a:noFill/>
        </p:spPr>
        <p:txBody>
          <a:bodyPr wrap="square" rtlCol="0">
            <a:spAutoFit/>
          </a:bodyPr>
          <a:lstStyle/>
          <a:p>
            <a:r>
              <a:rPr lang="zh-CN" altLang="en-US" dirty="0"/>
              <a:t>几种大数据采集设备</a:t>
            </a:r>
            <a:endParaRPr lang="zh-CN" altLang="en-US" dirty="0">
              <a:solidFill>
                <a:prstClr val="black"/>
              </a:solidFill>
              <a:latin typeface="微软雅黑"/>
              <a:ea typeface="微软雅黑"/>
            </a:endParaRPr>
          </a:p>
        </p:txBody>
      </p:sp>
      <p:sp>
        <p:nvSpPr>
          <p:cNvPr id="15" name="矩形 15">
            <a:extLst>
              <a:ext uri="{FF2B5EF4-FFF2-40B4-BE49-F238E27FC236}">
                <a16:creationId xmlns:a16="http://schemas.microsoft.com/office/drawing/2014/main" id="{C6A6A712-514D-463A-880C-264C7AE9FD53}"/>
              </a:ext>
            </a:extLst>
          </p:cNvPr>
          <p:cNvSpPr>
            <a:spLocks noChangeArrowheads="1"/>
          </p:cNvSpPr>
          <p:nvPr/>
        </p:nvSpPr>
        <p:spPr bwMode="auto">
          <a:xfrm>
            <a:off x="1575852" y="1219559"/>
            <a:ext cx="3463158" cy="1886665"/>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050">
              <a:solidFill>
                <a:srgbClr val="FFFFFF"/>
              </a:solidFill>
              <a:latin typeface="宋体" panose="02010600030101010101" pitchFamily="2" charset="-122"/>
              <a:sym typeface="宋体" panose="02010600030101010101" pitchFamily="2" charset="-122"/>
            </a:endParaRPr>
          </a:p>
        </p:txBody>
      </p:sp>
      <p:sp>
        <p:nvSpPr>
          <p:cNvPr id="17" name="矩形 18">
            <a:extLst>
              <a:ext uri="{FF2B5EF4-FFF2-40B4-BE49-F238E27FC236}">
                <a16:creationId xmlns:a16="http://schemas.microsoft.com/office/drawing/2014/main" id="{F54AE3F3-3A99-4A25-9383-D5579A52E239}"/>
              </a:ext>
            </a:extLst>
          </p:cNvPr>
          <p:cNvSpPr>
            <a:spLocks noChangeArrowheads="1"/>
          </p:cNvSpPr>
          <p:nvPr/>
        </p:nvSpPr>
        <p:spPr bwMode="auto">
          <a:xfrm>
            <a:off x="1717074" y="1351517"/>
            <a:ext cx="3180714" cy="168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dirty="0">
                <a:latin typeface="微软雅黑" panose="020B0503020204020204" pitchFamily="34" charset="-122"/>
                <a:ea typeface="微软雅黑" panose="020B0503020204020204" pitchFamily="34" charset="-122"/>
              </a:rPr>
              <a:t>大型强子对撞机</a:t>
            </a:r>
            <a:r>
              <a:rPr lang="en-US" altLang="zh-CN" dirty="0">
                <a:latin typeface="微软雅黑" panose="020B0503020204020204" pitchFamily="34" charset="-122"/>
                <a:ea typeface="微软雅黑" panose="020B0503020204020204" pitchFamily="34" charset="-122"/>
              </a:rPr>
              <a:t>LHC</a:t>
            </a:r>
            <a:r>
              <a:rPr lang="zh-CN" altLang="zh-CN" dirty="0">
                <a:latin typeface="微软雅黑" panose="020B0503020204020204" pitchFamily="34" charset="-122"/>
                <a:ea typeface="微软雅黑" panose="020B0503020204020204" pitchFamily="34" charset="-122"/>
              </a:rPr>
              <a:t>每秒可产生</a:t>
            </a:r>
            <a:r>
              <a:rPr lang="en-US" altLang="zh-CN" dirty="0">
                <a:solidFill>
                  <a:srgbClr val="FF0000"/>
                </a:solidFill>
                <a:latin typeface="微软雅黑" panose="020B0503020204020204" pitchFamily="34" charset="-122"/>
                <a:ea typeface="微软雅黑" panose="020B0503020204020204" pitchFamily="34" charset="-122"/>
              </a:rPr>
              <a:t>1GB</a:t>
            </a:r>
            <a:r>
              <a:rPr lang="zh-CN" altLang="zh-CN" dirty="0">
                <a:latin typeface="微软雅黑" panose="020B0503020204020204" pitchFamily="34" charset="-122"/>
                <a:ea typeface="微软雅黑" panose="020B0503020204020204" pitchFamily="34" charset="-122"/>
              </a:rPr>
              <a:t>的数据，计划中</a:t>
            </a:r>
            <a:r>
              <a:rPr lang="en-US" altLang="zh-CN" dirty="0">
                <a:latin typeface="微软雅黑" panose="020B0503020204020204" pitchFamily="34" charset="-122"/>
                <a:ea typeface="微软雅黑" panose="020B0503020204020204" pitchFamily="34" charset="-122"/>
              </a:rPr>
              <a:t>2020</a:t>
            </a:r>
            <a:r>
              <a:rPr lang="zh-CN" altLang="zh-CN" dirty="0">
                <a:latin typeface="微软雅黑" panose="020B0503020204020204" pitchFamily="34" charset="-122"/>
                <a:ea typeface="微软雅黑" panose="020B0503020204020204" pitchFamily="34" charset="-122"/>
              </a:rPr>
              <a:t>年初将达到每年</a:t>
            </a:r>
            <a:r>
              <a:rPr lang="en-US" altLang="zh-CN" dirty="0">
                <a:solidFill>
                  <a:srgbClr val="FF0000"/>
                </a:solidFill>
                <a:latin typeface="微软雅黑" panose="020B0503020204020204" pitchFamily="34" charset="-122"/>
                <a:ea typeface="微软雅黑" panose="020B0503020204020204" pitchFamily="34" charset="-122"/>
              </a:rPr>
              <a:t>110PB</a:t>
            </a:r>
            <a:r>
              <a:rPr lang="zh-CN" altLang="zh-CN" dirty="0">
                <a:latin typeface="微软雅黑" panose="020B0503020204020204" pitchFamily="34" charset="-122"/>
                <a:ea typeface="微软雅黑" panose="020B0503020204020204" pitchFamily="34" charset="-122"/>
              </a:rPr>
              <a:t>，最终将达到每年</a:t>
            </a:r>
            <a:r>
              <a:rPr lang="en-US" altLang="zh-CN" dirty="0">
                <a:solidFill>
                  <a:srgbClr val="FF0000"/>
                </a:solidFill>
                <a:latin typeface="微软雅黑" panose="020B0503020204020204" pitchFamily="34" charset="-122"/>
                <a:ea typeface="微软雅黑" panose="020B0503020204020204" pitchFamily="34" charset="-122"/>
              </a:rPr>
              <a:t>400PB</a:t>
            </a:r>
            <a:r>
              <a:rPr lang="zh-CN" altLang="zh-CN" dirty="0">
                <a:latin typeface="微软雅黑" panose="020B0503020204020204" pitchFamily="34" charset="-122"/>
                <a:ea typeface="微软雅黑" panose="020B0503020204020204" pitchFamily="34" charset="-122"/>
              </a:rPr>
              <a:t>。这些数据将汇集到</a:t>
            </a:r>
            <a:r>
              <a:rPr lang="en-US" altLang="zh-CN" dirty="0">
                <a:latin typeface="微软雅黑" panose="020B0503020204020204" pitchFamily="34" charset="-122"/>
                <a:ea typeface="微软雅黑" panose="020B0503020204020204" pitchFamily="34" charset="-122"/>
              </a:rPr>
              <a:t>CERN</a:t>
            </a:r>
            <a:r>
              <a:rPr lang="zh-CN" altLang="zh-CN" dirty="0">
                <a:latin typeface="微软雅黑" panose="020B0503020204020204" pitchFamily="34" charset="-122"/>
                <a:ea typeface="微软雅黑" panose="020B0503020204020204" pitchFamily="34" charset="-122"/>
              </a:rPr>
              <a:t>大本营，然后通过光纤传递到计算机中心存储起来</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用于</a:t>
            </a:r>
            <a:r>
              <a:rPr lang="zh-CN" altLang="zh-CN" dirty="0">
                <a:solidFill>
                  <a:srgbClr val="FF0000"/>
                </a:solidFill>
                <a:latin typeface="微软雅黑" panose="020B0503020204020204" pitchFamily="34" charset="-122"/>
                <a:ea typeface="微软雅黑" panose="020B0503020204020204" pitchFamily="34" charset="-122"/>
              </a:rPr>
              <a:t>物理学</a:t>
            </a:r>
            <a:r>
              <a:rPr lang="zh-CN" altLang="zh-CN" dirty="0">
                <a:latin typeface="微软雅黑" panose="020B0503020204020204" pitchFamily="34" charset="-122"/>
                <a:ea typeface="微软雅黑" panose="020B0503020204020204" pitchFamily="34" charset="-122"/>
              </a:rPr>
              <a:t>的相关研究</a:t>
            </a:r>
            <a:r>
              <a:rPr lang="zh-CN" altLang="en-US" dirty="0">
                <a:latin typeface="微软雅黑" panose="020B0503020204020204" pitchFamily="34" charset="-122"/>
                <a:ea typeface="微软雅黑" panose="020B0503020204020204" pitchFamily="34" charset="-122"/>
              </a:rPr>
              <a:t>。</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矩形 2">
            <a:extLst>
              <a:ext uri="{FF2B5EF4-FFF2-40B4-BE49-F238E27FC236}">
                <a16:creationId xmlns:a16="http://schemas.microsoft.com/office/drawing/2014/main" id="{20D38CCF-D83E-4E5A-A0A9-0B001F2F0FCC}"/>
              </a:ext>
            </a:extLst>
          </p:cNvPr>
          <p:cNvSpPr>
            <a:spLocks noChangeArrowheads="1"/>
          </p:cNvSpPr>
          <p:nvPr/>
        </p:nvSpPr>
        <p:spPr bwMode="auto">
          <a:xfrm>
            <a:off x="1763773" y="1391720"/>
            <a:ext cx="3101975" cy="160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buFont typeface="Arial" panose="020B0604020202020204" pitchFamily="34" charset="0"/>
              <a:buNone/>
            </a:pPr>
            <a:r>
              <a:rPr lang="zh-CN" altLang="en-US" sz="1600" dirty="0">
                <a:latin typeface="微软雅黑" panose="020B0503020204020204" pitchFamily="34" charset="-122"/>
                <a:ea typeface="微软雅黑" panose="020B0503020204020204" pitchFamily="34" charset="-122"/>
              </a:rPr>
              <a:t>射电望远镜</a:t>
            </a:r>
            <a:r>
              <a:rPr lang="zh-CN" altLang="zh-CN" sz="1600" dirty="0">
                <a:latin typeface="微软雅黑" panose="020B0503020204020204" pitchFamily="34" charset="-122"/>
                <a:ea typeface="微软雅黑" panose="020B0503020204020204" pitchFamily="34" charset="-122"/>
              </a:rPr>
              <a:t>每秒采集的数据量计划大于</a:t>
            </a:r>
            <a:r>
              <a:rPr lang="en-US" altLang="zh-CN" sz="1600" dirty="0">
                <a:solidFill>
                  <a:srgbClr val="FF0000"/>
                </a:solidFill>
                <a:latin typeface="微软雅黑" panose="020B0503020204020204" pitchFamily="34" charset="-122"/>
                <a:ea typeface="微软雅黑" panose="020B0503020204020204" pitchFamily="34" charset="-122"/>
              </a:rPr>
              <a:t>12TB</a:t>
            </a:r>
            <a:r>
              <a:rPr lang="zh-CN" altLang="zh-CN" sz="1600" dirty="0">
                <a:latin typeface="微软雅黑" panose="020B0503020204020204" pitchFamily="34" charset="-122"/>
                <a:ea typeface="微软雅黑" panose="020B0503020204020204" pitchFamily="34" charset="-122"/>
              </a:rPr>
              <a:t>，相当于</a:t>
            </a:r>
            <a:r>
              <a:rPr lang="en-US" altLang="zh-CN" sz="1600" dirty="0">
                <a:latin typeface="微软雅黑" panose="020B0503020204020204" pitchFamily="34" charset="-122"/>
                <a:ea typeface="微软雅黑" panose="020B0503020204020204" pitchFamily="34" charset="-122"/>
              </a:rPr>
              <a:t>2013</a:t>
            </a:r>
            <a:r>
              <a:rPr lang="zh-CN" altLang="zh-CN" sz="1600" dirty="0">
                <a:latin typeface="微软雅黑" panose="020B0503020204020204" pitchFamily="34" charset="-122"/>
                <a:ea typeface="微软雅黑" panose="020B0503020204020204" pitchFamily="34" charset="-122"/>
              </a:rPr>
              <a:t>年底中国互联网国际出口带宽的</a:t>
            </a:r>
            <a:r>
              <a:rPr lang="en-US" altLang="zh-CN" sz="1600" dirty="0">
                <a:solidFill>
                  <a:srgbClr val="FF0000"/>
                </a:solidFill>
                <a:latin typeface="微软雅黑" panose="020B0503020204020204" pitchFamily="34" charset="-122"/>
                <a:ea typeface="微软雅黑" panose="020B0503020204020204" pitchFamily="34" charset="-122"/>
              </a:rPr>
              <a:t>3.5</a:t>
            </a:r>
            <a:r>
              <a:rPr lang="zh-CN" altLang="zh-CN" sz="1600" dirty="0">
                <a:solidFill>
                  <a:srgbClr val="FF0000"/>
                </a:solidFill>
                <a:latin typeface="微软雅黑" panose="020B0503020204020204" pitchFamily="34" charset="-122"/>
                <a:ea typeface="微软雅黑" panose="020B0503020204020204" pitchFamily="34" charset="-122"/>
              </a:rPr>
              <a:t>倍</a:t>
            </a:r>
            <a:r>
              <a:rPr lang="zh-CN" altLang="zh-CN" sz="1600" dirty="0">
                <a:latin typeface="微软雅黑" panose="020B0503020204020204" pitchFamily="34" charset="-122"/>
                <a:ea typeface="微软雅黑" panose="020B0503020204020204" pitchFamily="34" charset="-122"/>
              </a:rPr>
              <a:t>，相当于谷歌每年数据量的</a:t>
            </a:r>
            <a:r>
              <a:rPr lang="en-US" altLang="zh-CN" sz="1600" dirty="0">
                <a:solidFill>
                  <a:srgbClr val="FF0000"/>
                </a:solidFill>
                <a:latin typeface="微软雅黑" panose="020B0503020204020204" pitchFamily="34" charset="-122"/>
                <a:ea typeface="微软雅黑" panose="020B0503020204020204" pitchFamily="34" charset="-122"/>
              </a:rPr>
              <a:t>30</a:t>
            </a:r>
            <a:r>
              <a:rPr lang="zh-CN" altLang="zh-CN" sz="1600" dirty="0">
                <a:solidFill>
                  <a:srgbClr val="FF0000"/>
                </a:solidFill>
                <a:latin typeface="微软雅黑" panose="020B0503020204020204" pitchFamily="34" charset="-122"/>
                <a:ea typeface="微软雅黑" panose="020B0503020204020204" pitchFamily="34" charset="-122"/>
              </a:rPr>
              <a:t>倍</a:t>
            </a:r>
            <a:r>
              <a:rPr lang="zh-CN" altLang="zh-CN" sz="1600" dirty="0">
                <a:latin typeface="微软雅黑" panose="020B0503020204020204" pitchFamily="34" charset="-122"/>
                <a:ea typeface="微软雅黑" panose="020B0503020204020204" pitchFamily="34" charset="-122"/>
              </a:rPr>
              <a:t>。</a:t>
            </a:r>
            <a:endParaRPr lang="en-US" altLang="zh-CN" sz="1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1482704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p:bldP spid="17" grpId="1"/>
      <p:bldP spid="18" grpId="0"/>
      <p:bldP spid="18"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34" name="矩形 33"/>
          <p:cNvSpPr/>
          <p:nvPr/>
        </p:nvSpPr>
        <p:spPr>
          <a:xfrm>
            <a:off x="404813" y="1199365"/>
            <a:ext cx="6052930" cy="2900794"/>
          </a:xfrm>
          <a:prstGeom prst="rect">
            <a:avLst/>
          </a:prstGeom>
        </p:spPr>
        <p:txBody>
          <a:bodyPr wrap="square">
            <a:spAutoFit/>
          </a:bodyPr>
          <a:lstStyle/>
          <a:p>
            <a:pPr>
              <a:lnSpc>
                <a:spcPct val="125000"/>
              </a:lnSpc>
              <a:spcBef>
                <a:spcPts val="600"/>
              </a:spcBef>
            </a:pPr>
            <a:r>
              <a:rPr lang="en-US" altLang="zh-CN" b="1" dirty="0">
                <a:solidFill>
                  <a:srgbClr val="FF0000"/>
                </a:solidFill>
                <a:latin typeface="Times New Roman" panose="02020603050405020304" pitchFamily="18" charset="0"/>
                <a:cs typeface="Times New Roman" panose="02020603050405020304" pitchFamily="18" charset="0"/>
              </a:rPr>
              <a:t>3. </a:t>
            </a:r>
            <a:r>
              <a:rPr lang="zh-CN" altLang="en-US" b="1" dirty="0">
                <a:solidFill>
                  <a:srgbClr val="FF0000"/>
                </a:solidFill>
                <a:latin typeface="Times New Roman" panose="02020603050405020304" pitchFamily="18" charset="0"/>
                <a:cs typeface="Times New Roman" panose="02020603050405020304" pitchFamily="18" charset="0"/>
              </a:rPr>
              <a:t>消除歧义</a:t>
            </a:r>
            <a:endParaRPr lang="en-US" altLang="zh-CN" b="1" dirty="0">
              <a:solidFill>
                <a:srgbClr val="FF0000"/>
              </a:solidFill>
              <a:latin typeface="Times New Roman" panose="02020603050405020304" pitchFamily="18" charset="0"/>
              <a:cs typeface="Times New Roman" panose="02020603050405020304" pitchFamily="18" charset="0"/>
            </a:endParaRPr>
          </a:p>
          <a:p>
            <a:pPr>
              <a:lnSpc>
                <a:spcPct val="125000"/>
              </a:lnSpc>
              <a:spcBef>
                <a:spcPts val="600"/>
              </a:spcBef>
            </a:pPr>
            <a:r>
              <a:rPr lang="en-US" altLang="zh-CN" dirty="0"/>
              <a:t>MMSEG</a:t>
            </a:r>
            <a:r>
              <a:rPr lang="zh-CN" altLang="en-US" dirty="0"/>
              <a:t>词算法根据汉语语言的基本成词习惯提出了四个规则进行过滤，直到只有一种结果或者第四个规则使用完毕。这四种规则为</a:t>
            </a:r>
            <a:r>
              <a:rPr lang="en-US" altLang="zh-CN" dirty="0"/>
              <a:t>:</a:t>
            </a:r>
          </a:p>
          <a:p>
            <a:pPr>
              <a:lnSpc>
                <a:spcPct val="125000"/>
              </a:lnSpc>
              <a:spcBef>
                <a:spcPts val="600"/>
              </a:spcBef>
            </a:pPr>
            <a:r>
              <a:rPr lang="zh-CN" altLang="en-US" dirty="0"/>
              <a:t>规则</a:t>
            </a:r>
            <a:r>
              <a:rPr lang="en-US" altLang="zh-CN" dirty="0"/>
              <a:t>1: </a:t>
            </a:r>
            <a:r>
              <a:rPr lang="zh-CN" altLang="en-US" dirty="0"/>
              <a:t>备选词组合的</a:t>
            </a:r>
            <a:r>
              <a:rPr lang="zh-CN" altLang="en-US" b="1" dirty="0">
                <a:solidFill>
                  <a:srgbClr val="FF0000"/>
                </a:solidFill>
              </a:rPr>
              <a:t>最大匹配</a:t>
            </a:r>
            <a:r>
              <a:rPr lang="zh-CN" altLang="en-US" dirty="0"/>
              <a:t>规则</a:t>
            </a:r>
            <a:r>
              <a:rPr lang="en-US" altLang="zh-CN" dirty="0"/>
              <a:t>(</a:t>
            </a:r>
            <a:r>
              <a:rPr lang="en-US" altLang="zh-CN" dirty="0" err="1"/>
              <a:t>maximun</a:t>
            </a:r>
            <a:r>
              <a:rPr lang="en-US" altLang="zh-CN" dirty="0"/>
              <a:t> matching)</a:t>
            </a:r>
          </a:p>
          <a:p>
            <a:pPr>
              <a:lnSpc>
                <a:spcPct val="125000"/>
              </a:lnSpc>
              <a:spcBef>
                <a:spcPts val="600"/>
              </a:spcBef>
            </a:pPr>
            <a:r>
              <a:rPr lang="zh-CN" altLang="en-US" dirty="0"/>
              <a:t>规则</a:t>
            </a:r>
            <a:r>
              <a:rPr lang="en-US" altLang="zh-CN" dirty="0"/>
              <a:t>2: </a:t>
            </a:r>
            <a:r>
              <a:rPr lang="zh-CN" altLang="en-US" dirty="0"/>
              <a:t>备选词组合的</a:t>
            </a:r>
            <a:r>
              <a:rPr lang="zh-CN" altLang="en-US" b="1" dirty="0">
                <a:solidFill>
                  <a:srgbClr val="FF0000"/>
                </a:solidFill>
              </a:rPr>
              <a:t>平均词长最大</a:t>
            </a:r>
            <a:r>
              <a:rPr lang="zh-CN" altLang="en-US" dirty="0"/>
              <a:t>规则</a:t>
            </a:r>
            <a:r>
              <a:rPr lang="en-US" altLang="zh-CN" dirty="0"/>
              <a:t>(largest average word length)</a:t>
            </a:r>
            <a:r>
              <a:rPr lang="zh-CN" altLang="en-US" dirty="0"/>
              <a:t>。</a:t>
            </a:r>
          </a:p>
          <a:p>
            <a:pPr>
              <a:lnSpc>
                <a:spcPct val="125000"/>
              </a:lnSpc>
              <a:spcBef>
                <a:spcPts val="600"/>
              </a:spcBef>
            </a:pPr>
            <a:r>
              <a:rPr lang="zh-CN" altLang="en-US" dirty="0"/>
              <a:t>规则</a:t>
            </a:r>
            <a:r>
              <a:rPr lang="en-US" altLang="zh-CN" dirty="0"/>
              <a:t>3: </a:t>
            </a:r>
            <a:r>
              <a:rPr lang="zh-CN" altLang="en-US" dirty="0"/>
              <a:t>备选词组合的</a:t>
            </a:r>
            <a:r>
              <a:rPr lang="zh-CN" altLang="en-US" b="1" dirty="0">
                <a:solidFill>
                  <a:srgbClr val="FF0000"/>
                </a:solidFill>
              </a:rPr>
              <a:t>词长变化最小</a:t>
            </a:r>
            <a:r>
              <a:rPr lang="zh-CN" altLang="en-US" dirty="0"/>
              <a:t>规则</a:t>
            </a:r>
            <a:r>
              <a:rPr lang="en-US" altLang="zh-CN" dirty="0"/>
              <a:t>(small variance of word lengths)</a:t>
            </a:r>
            <a:r>
              <a:rPr lang="zh-CN" altLang="en-US" dirty="0"/>
              <a:t>。</a:t>
            </a:r>
          </a:p>
          <a:p>
            <a:pPr>
              <a:lnSpc>
                <a:spcPct val="125000"/>
              </a:lnSpc>
              <a:spcBef>
                <a:spcPts val="600"/>
              </a:spcBef>
            </a:pPr>
            <a:r>
              <a:rPr lang="zh-CN" altLang="en-US" dirty="0"/>
              <a:t>规则</a:t>
            </a:r>
            <a:r>
              <a:rPr lang="en-US" altLang="zh-CN" dirty="0"/>
              <a:t>4: </a:t>
            </a:r>
            <a:r>
              <a:rPr lang="zh-CN" altLang="en-US" dirty="0"/>
              <a:t>备选词组合中，单字词的</a:t>
            </a:r>
            <a:r>
              <a:rPr lang="zh-CN" altLang="en-US" b="1" dirty="0">
                <a:solidFill>
                  <a:srgbClr val="FF0000"/>
                </a:solidFill>
              </a:rPr>
              <a:t>出现频率统计值最高</a:t>
            </a:r>
            <a:r>
              <a:rPr lang="en-US" altLang="zh-CN" dirty="0"/>
              <a:t>(largest sum of degree of morphemic freedom of one-character words)(</a:t>
            </a:r>
            <a:r>
              <a:rPr lang="zh-CN" altLang="en-US" dirty="0"/>
              <a:t>或者取单字词频的自然对数，然后将得到的值相加，取总和最大的词</a:t>
            </a:r>
            <a:r>
              <a:rPr lang="en-US" altLang="zh-CN" dirty="0"/>
              <a:t>)</a:t>
            </a:r>
            <a:r>
              <a:rPr lang="zh-CN" altLang="en-US" dirty="0"/>
              <a:t>。</a:t>
            </a:r>
          </a:p>
        </p:txBody>
      </p: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文本数据处理</a:t>
            </a:r>
          </a:p>
        </p:txBody>
      </p:sp>
      <p:grpSp>
        <p:nvGrpSpPr>
          <p:cNvPr id="18" name="组合 17"/>
          <p:cNvGrpSpPr/>
          <p:nvPr/>
        </p:nvGrpSpPr>
        <p:grpSpPr>
          <a:xfrm>
            <a:off x="389719" y="818133"/>
            <a:ext cx="3603110" cy="368593"/>
            <a:chOff x="1177246" y="918048"/>
            <a:chExt cx="3603110" cy="368593"/>
          </a:xfrm>
        </p:grpSpPr>
        <p:sp>
          <p:nvSpPr>
            <p:cNvPr id="19" name="TextBox 1210"/>
            <p:cNvSpPr/>
            <p:nvPr/>
          </p:nvSpPr>
          <p:spPr>
            <a:xfrm>
              <a:off x="1615387" y="932020"/>
              <a:ext cx="3164969"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中文分词算法 </a:t>
              </a:r>
              <a:r>
                <a:rPr lang="en-US" altLang="zh-CN" sz="1600" b="1" kern="0" dirty="0">
                  <a:solidFill>
                    <a:srgbClr val="1B4367"/>
                  </a:solidFill>
                  <a:latin typeface="微软雅黑"/>
                  <a:ea typeface="微软雅黑"/>
                  <a:cs typeface="+mn-ea"/>
                  <a:sym typeface="+mn-lt"/>
                </a:rPr>
                <a:t>—— MMSEG</a:t>
              </a:r>
              <a:r>
                <a:rPr lang="zh-CN" altLang="en-US" sz="1600" b="1" kern="0" dirty="0">
                  <a:solidFill>
                    <a:srgbClr val="1B4367"/>
                  </a:solidFill>
                  <a:latin typeface="微软雅黑"/>
                  <a:ea typeface="微软雅黑"/>
                  <a:cs typeface="+mn-ea"/>
                  <a:sym typeface="+mn-lt"/>
                </a:rPr>
                <a:t>算法</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spTree>
    <p:extLst>
      <p:ext uri="{BB962C8B-B14F-4D97-AF65-F5344CB8AC3E}">
        <p14:creationId xmlns:p14="http://schemas.microsoft.com/office/powerpoint/2010/main" val="985020244"/>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04813" y="1199365"/>
            <a:ext cx="6052930" cy="707886"/>
          </a:xfrm>
          <a:prstGeom prst="rect">
            <a:avLst/>
          </a:prstGeom>
        </p:spPr>
        <p:txBody>
          <a:bodyPr wrap="square">
            <a:spAutoFit/>
          </a:bodyPr>
          <a:lstStyle/>
          <a:p>
            <a:pPr>
              <a:lnSpc>
                <a:spcPct val="125000"/>
              </a:lnSpc>
              <a:spcBef>
                <a:spcPts val="600"/>
              </a:spcBef>
            </a:pPr>
            <a:r>
              <a:rPr lang="en-US" altLang="zh-CN" b="1" dirty="0">
                <a:solidFill>
                  <a:srgbClr val="FF0000"/>
                </a:solidFill>
                <a:latin typeface="Times New Roman" panose="02020603050405020304" pitchFamily="18" charset="0"/>
                <a:cs typeface="Times New Roman" panose="02020603050405020304" pitchFamily="18" charset="0"/>
              </a:rPr>
              <a:t>3. </a:t>
            </a:r>
            <a:r>
              <a:rPr lang="zh-CN" altLang="en-US" b="1" dirty="0">
                <a:solidFill>
                  <a:srgbClr val="FF0000"/>
                </a:solidFill>
                <a:latin typeface="Times New Roman" panose="02020603050405020304" pitchFamily="18" charset="0"/>
                <a:cs typeface="Times New Roman" panose="02020603050405020304" pitchFamily="18" charset="0"/>
              </a:rPr>
              <a:t>四种歧义消除规则</a:t>
            </a:r>
            <a:endParaRPr lang="en-US" altLang="zh-CN" b="1" dirty="0">
              <a:solidFill>
                <a:srgbClr val="FF0000"/>
              </a:solidFill>
              <a:latin typeface="Times New Roman" panose="02020603050405020304" pitchFamily="18" charset="0"/>
              <a:cs typeface="Times New Roman" panose="02020603050405020304" pitchFamily="18" charset="0"/>
            </a:endParaRPr>
          </a:p>
          <a:p>
            <a:pPr>
              <a:lnSpc>
                <a:spcPct val="125000"/>
              </a:lnSpc>
              <a:spcBef>
                <a:spcPts val="600"/>
              </a:spcBef>
            </a:pPr>
            <a:r>
              <a:rPr lang="zh-CN" altLang="en-US" dirty="0"/>
              <a:t>规则</a:t>
            </a:r>
            <a:r>
              <a:rPr lang="en-US" altLang="zh-CN" dirty="0"/>
              <a:t>1: </a:t>
            </a:r>
            <a:r>
              <a:rPr lang="zh-CN" altLang="en-US" dirty="0"/>
              <a:t>备选词组合的</a:t>
            </a:r>
            <a:r>
              <a:rPr lang="zh-CN" altLang="en-US" b="1" dirty="0">
                <a:solidFill>
                  <a:srgbClr val="FF0000"/>
                </a:solidFill>
              </a:rPr>
              <a:t>最大匹配</a:t>
            </a:r>
            <a:r>
              <a:rPr lang="zh-CN" altLang="en-US" dirty="0"/>
              <a:t>规则</a:t>
            </a:r>
            <a:r>
              <a:rPr lang="en-US" altLang="zh-CN" dirty="0"/>
              <a:t>(</a:t>
            </a:r>
            <a:r>
              <a:rPr lang="en-US" altLang="zh-CN" dirty="0" err="1"/>
              <a:t>maximun</a:t>
            </a:r>
            <a:r>
              <a:rPr lang="en-US" altLang="zh-CN" dirty="0"/>
              <a:t> matching)</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文本数据处理</a:t>
            </a:r>
          </a:p>
        </p:txBody>
      </p:sp>
      <p:grpSp>
        <p:nvGrpSpPr>
          <p:cNvPr id="18" name="组合 17"/>
          <p:cNvGrpSpPr/>
          <p:nvPr/>
        </p:nvGrpSpPr>
        <p:grpSpPr>
          <a:xfrm>
            <a:off x="389719" y="818133"/>
            <a:ext cx="3603110" cy="368593"/>
            <a:chOff x="1177246" y="918048"/>
            <a:chExt cx="3603110" cy="368593"/>
          </a:xfrm>
        </p:grpSpPr>
        <p:sp>
          <p:nvSpPr>
            <p:cNvPr id="19" name="TextBox 1210"/>
            <p:cNvSpPr/>
            <p:nvPr/>
          </p:nvSpPr>
          <p:spPr>
            <a:xfrm>
              <a:off x="1615387" y="932020"/>
              <a:ext cx="3164969"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中文分词算法 </a:t>
              </a:r>
              <a:r>
                <a:rPr lang="en-US" altLang="zh-CN" sz="1600" b="1" kern="0" dirty="0">
                  <a:solidFill>
                    <a:srgbClr val="1B4367"/>
                  </a:solidFill>
                  <a:latin typeface="微软雅黑"/>
                  <a:ea typeface="微软雅黑"/>
                  <a:cs typeface="+mn-ea"/>
                  <a:sym typeface="+mn-lt"/>
                </a:rPr>
                <a:t>—— MMSEG</a:t>
              </a:r>
              <a:r>
                <a:rPr lang="zh-CN" altLang="en-US" sz="1600" b="1" kern="0" dirty="0">
                  <a:solidFill>
                    <a:srgbClr val="1B4367"/>
                  </a:solidFill>
                  <a:latin typeface="微软雅黑"/>
                  <a:ea typeface="微软雅黑"/>
                  <a:cs typeface="+mn-ea"/>
                  <a:sym typeface="+mn-lt"/>
                </a:rPr>
                <a:t>算法</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sp>
        <p:nvSpPr>
          <p:cNvPr id="10" name="矩形 9"/>
          <p:cNvSpPr/>
          <p:nvPr/>
        </p:nvSpPr>
        <p:spPr>
          <a:xfrm>
            <a:off x="389719" y="1976102"/>
            <a:ext cx="6052930" cy="738664"/>
          </a:xfrm>
          <a:prstGeom prst="rect">
            <a:avLst/>
          </a:prstGeom>
        </p:spPr>
        <p:txBody>
          <a:bodyPr wrap="square">
            <a:spAutoFit/>
          </a:bodyPr>
          <a:lstStyle/>
          <a:p>
            <a:pPr marL="0" lvl="1"/>
            <a:r>
              <a:rPr lang="zh-CN" altLang="en-US" b="1" dirty="0">
                <a:solidFill>
                  <a:srgbClr val="FF0000"/>
                </a:solidFill>
                <a:latin typeface="Times New Roman" panose="02020603050405020304" pitchFamily="18" charset="0"/>
                <a:cs typeface="Times New Roman" panose="02020603050405020304" pitchFamily="18" charset="0"/>
              </a:rPr>
              <a:t>假设：</a:t>
            </a:r>
            <a:r>
              <a:rPr lang="zh-CN" altLang="zh-CN" dirty="0"/>
              <a:t>“研究大数据”的复杂最大匹配算法的分词结果为</a:t>
            </a:r>
            <a:r>
              <a:rPr lang="zh-CN" altLang="en-US" dirty="0"/>
              <a:t>：</a:t>
            </a:r>
            <a:endParaRPr lang="en-US" altLang="zh-CN" dirty="0"/>
          </a:p>
          <a:p>
            <a:pPr marL="0" lvl="1"/>
            <a:r>
              <a:rPr lang="zh-CN" altLang="en-US" dirty="0"/>
              <a:t>“</a:t>
            </a:r>
            <a:r>
              <a:rPr lang="zh-CN" altLang="zh-CN" dirty="0"/>
              <a:t>研</a:t>
            </a:r>
            <a:r>
              <a:rPr lang="en-US" altLang="zh-CN" dirty="0"/>
              <a:t>|</a:t>
            </a:r>
            <a:r>
              <a:rPr lang="zh-CN" altLang="zh-CN" dirty="0"/>
              <a:t>究</a:t>
            </a:r>
            <a:r>
              <a:rPr lang="en-US" altLang="zh-CN" dirty="0"/>
              <a:t>|</a:t>
            </a:r>
            <a:r>
              <a:rPr lang="zh-CN" altLang="zh-CN" dirty="0"/>
              <a:t>大</a:t>
            </a:r>
            <a:r>
              <a:rPr lang="zh-CN" altLang="en-US" dirty="0"/>
              <a:t>”、“</a:t>
            </a:r>
            <a:r>
              <a:rPr lang="zh-CN" altLang="zh-CN" dirty="0"/>
              <a:t>研</a:t>
            </a:r>
            <a:r>
              <a:rPr lang="en-US" altLang="zh-CN" dirty="0"/>
              <a:t>|</a:t>
            </a:r>
            <a:r>
              <a:rPr lang="zh-CN" altLang="zh-CN" dirty="0"/>
              <a:t>究</a:t>
            </a:r>
            <a:r>
              <a:rPr lang="en-US" altLang="zh-CN" dirty="0"/>
              <a:t>|</a:t>
            </a:r>
            <a:r>
              <a:rPr lang="zh-CN" altLang="zh-CN" dirty="0"/>
              <a:t>大数</a:t>
            </a:r>
            <a:r>
              <a:rPr lang="zh-CN" altLang="en-US" dirty="0"/>
              <a:t>”、“</a:t>
            </a:r>
            <a:r>
              <a:rPr lang="zh-CN" altLang="zh-CN" dirty="0"/>
              <a:t>研究</a:t>
            </a:r>
            <a:r>
              <a:rPr lang="en-US" altLang="zh-CN" dirty="0"/>
              <a:t>|</a:t>
            </a:r>
            <a:r>
              <a:rPr lang="zh-CN" altLang="zh-CN" dirty="0"/>
              <a:t>大</a:t>
            </a:r>
            <a:r>
              <a:rPr lang="en-US" altLang="zh-CN" dirty="0"/>
              <a:t>|</a:t>
            </a:r>
            <a:r>
              <a:rPr lang="zh-CN" altLang="zh-CN" dirty="0"/>
              <a:t>数</a:t>
            </a:r>
            <a:r>
              <a:rPr lang="zh-CN" altLang="en-US" dirty="0"/>
              <a:t>”、“</a:t>
            </a:r>
            <a:r>
              <a:rPr lang="zh-CN" altLang="zh-CN" dirty="0"/>
              <a:t>研究</a:t>
            </a:r>
            <a:r>
              <a:rPr lang="en-US" altLang="zh-CN" dirty="0"/>
              <a:t>|</a:t>
            </a:r>
            <a:r>
              <a:rPr lang="zh-CN" altLang="zh-CN" dirty="0"/>
              <a:t>大</a:t>
            </a:r>
            <a:r>
              <a:rPr lang="en-US" altLang="zh-CN" dirty="0"/>
              <a:t>|</a:t>
            </a:r>
            <a:r>
              <a:rPr lang="zh-CN" altLang="zh-CN" dirty="0"/>
              <a:t>数据</a:t>
            </a:r>
            <a:r>
              <a:rPr lang="zh-CN" altLang="en-US" dirty="0"/>
              <a:t>”、“</a:t>
            </a:r>
            <a:r>
              <a:rPr lang="zh-CN" altLang="zh-CN" dirty="0"/>
              <a:t>研究</a:t>
            </a:r>
            <a:r>
              <a:rPr lang="en-US" altLang="zh-CN" dirty="0"/>
              <a:t>|</a:t>
            </a:r>
            <a:r>
              <a:rPr lang="zh-CN" altLang="zh-CN" dirty="0"/>
              <a:t>大数</a:t>
            </a:r>
            <a:r>
              <a:rPr lang="en-US" altLang="zh-CN" dirty="0"/>
              <a:t>|</a:t>
            </a:r>
            <a:r>
              <a:rPr lang="zh-CN" altLang="zh-CN" dirty="0"/>
              <a:t>据</a:t>
            </a:r>
            <a:r>
              <a:rPr lang="zh-CN" altLang="en-US" dirty="0"/>
              <a:t>”、“</a:t>
            </a:r>
            <a:r>
              <a:rPr lang="zh-CN" altLang="zh-CN" dirty="0"/>
              <a:t>研究大</a:t>
            </a:r>
            <a:r>
              <a:rPr lang="en-US" altLang="zh-CN" dirty="0"/>
              <a:t>|</a:t>
            </a:r>
            <a:r>
              <a:rPr lang="zh-CN" altLang="zh-CN" dirty="0"/>
              <a:t>数</a:t>
            </a:r>
            <a:r>
              <a:rPr lang="en-US" altLang="zh-CN" dirty="0"/>
              <a:t>|</a:t>
            </a:r>
            <a:r>
              <a:rPr lang="zh-CN" altLang="zh-CN" dirty="0"/>
              <a:t>据</a:t>
            </a:r>
            <a:r>
              <a:rPr lang="zh-CN" altLang="en-US" dirty="0"/>
              <a:t>”</a:t>
            </a:r>
            <a:endParaRPr lang="en-US" altLang="zh-CN" dirty="0"/>
          </a:p>
        </p:txBody>
      </p:sp>
      <p:pic>
        <p:nvPicPr>
          <p:cNvPr id="12" name="图片 11"/>
          <p:cNvPicPr>
            <a:picLocks noChangeAspect="1"/>
          </p:cNvPicPr>
          <p:nvPr/>
        </p:nvPicPr>
        <p:blipFill>
          <a:blip r:embed="rId3"/>
          <a:stretch>
            <a:fillRect/>
          </a:stretch>
        </p:blipFill>
        <p:spPr>
          <a:xfrm>
            <a:off x="798667" y="2783617"/>
            <a:ext cx="5054917" cy="2121897"/>
          </a:xfrm>
          <a:prstGeom prst="rect">
            <a:avLst/>
          </a:prstGeom>
        </p:spPr>
      </p:pic>
      <p:sp>
        <p:nvSpPr>
          <p:cNvPr id="13" name="矩形 12"/>
          <p:cNvSpPr/>
          <p:nvPr/>
        </p:nvSpPr>
        <p:spPr>
          <a:xfrm>
            <a:off x="2332920" y="4495960"/>
            <a:ext cx="2005509" cy="438582"/>
          </a:xfrm>
          <a:prstGeom prst="rect">
            <a:avLst/>
          </a:prstGeom>
        </p:spPr>
        <p:txBody>
          <a:bodyPr wrap="square">
            <a:spAutoFit/>
          </a:bodyPr>
          <a:lstStyle/>
          <a:p>
            <a:pPr algn="ctr">
              <a:lnSpc>
                <a:spcPct val="125000"/>
              </a:lnSpc>
              <a:spcAft>
                <a:spcPts val="0"/>
              </a:spcAft>
            </a:pPr>
            <a:r>
              <a:rPr lang="zh-CN" altLang="en-US" sz="1800" b="1" dirty="0">
                <a:solidFill>
                  <a:srgbClr val="FF0000"/>
                </a:solidFill>
                <a:latin typeface="Times New Roman" panose="02020603050405020304" pitchFamily="18" charset="0"/>
              </a:rPr>
              <a:t>选 </a:t>
            </a:r>
            <a:r>
              <a:rPr lang="en-US" altLang="zh-CN" sz="1800" b="1" dirty="0">
                <a:solidFill>
                  <a:srgbClr val="FF0000"/>
                </a:solidFill>
                <a:latin typeface="Times New Roman" panose="02020603050405020304" pitchFamily="18" charset="0"/>
              </a:rPr>
              <a:t>C4</a:t>
            </a:r>
            <a:r>
              <a:rPr lang="zh-CN" altLang="en-US" sz="1800" b="1" dirty="0">
                <a:solidFill>
                  <a:srgbClr val="FF0000"/>
                </a:solidFill>
                <a:latin typeface="Times New Roman" panose="02020603050405020304" pitchFamily="18" charset="0"/>
              </a:rPr>
              <a:t>，</a:t>
            </a:r>
            <a:r>
              <a:rPr lang="en-US" altLang="zh-CN" sz="1800" b="1" dirty="0">
                <a:solidFill>
                  <a:srgbClr val="FF0000"/>
                </a:solidFill>
                <a:latin typeface="Times New Roman" panose="02020603050405020304" pitchFamily="18" charset="0"/>
              </a:rPr>
              <a:t>C5</a:t>
            </a:r>
            <a:r>
              <a:rPr lang="zh-CN" altLang="en-US" sz="1800" b="1" dirty="0">
                <a:solidFill>
                  <a:srgbClr val="FF0000"/>
                </a:solidFill>
                <a:latin typeface="Times New Roman" panose="02020603050405020304" pitchFamily="18" charset="0"/>
              </a:rPr>
              <a:t>，</a:t>
            </a:r>
            <a:r>
              <a:rPr lang="en-US" altLang="zh-CN" sz="1800" b="1" dirty="0">
                <a:solidFill>
                  <a:srgbClr val="FF0000"/>
                </a:solidFill>
                <a:latin typeface="Times New Roman" panose="02020603050405020304" pitchFamily="18" charset="0"/>
              </a:rPr>
              <a:t>C6</a:t>
            </a:r>
            <a:endParaRPr lang="zh-CN" altLang="zh-CN" sz="18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2235842846"/>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04813" y="1199365"/>
            <a:ext cx="6052930" cy="707886"/>
          </a:xfrm>
          <a:prstGeom prst="rect">
            <a:avLst/>
          </a:prstGeom>
        </p:spPr>
        <p:txBody>
          <a:bodyPr wrap="square">
            <a:spAutoFit/>
          </a:bodyPr>
          <a:lstStyle/>
          <a:p>
            <a:pPr>
              <a:lnSpc>
                <a:spcPct val="125000"/>
              </a:lnSpc>
              <a:spcBef>
                <a:spcPts val="600"/>
              </a:spcBef>
            </a:pPr>
            <a:r>
              <a:rPr lang="en-US" altLang="zh-CN" b="1" dirty="0">
                <a:solidFill>
                  <a:srgbClr val="FF0000"/>
                </a:solidFill>
                <a:latin typeface="Times New Roman" panose="02020603050405020304" pitchFamily="18" charset="0"/>
                <a:cs typeface="Times New Roman" panose="02020603050405020304" pitchFamily="18" charset="0"/>
              </a:rPr>
              <a:t>3. </a:t>
            </a:r>
            <a:r>
              <a:rPr lang="zh-CN" altLang="en-US" b="1" dirty="0">
                <a:solidFill>
                  <a:srgbClr val="FF0000"/>
                </a:solidFill>
                <a:latin typeface="Times New Roman" panose="02020603050405020304" pitchFamily="18" charset="0"/>
                <a:cs typeface="Times New Roman" panose="02020603050405020304" pitchFamily="18" charset="0"/>
              </a:rPr>
              <a:t>四种歧义消除规则</a:t>
            </a:r>
            <a:endParaRPr lang="en-US" altLang="zh-CN" b="1" dirty="0">
              <a:solidFill>
                <a:srgbClr val="FF0000"/>
              </a:solidFill>
              <a:latin typeface="Times New Roman" panose="02020603050405020304" pitchFamily="18" charset="0"/>
              <a:cs typeface="Times New Roman" panose="02020603050405020304" pitchFamily="18" charset="0"/>
            </a:endParaRPr>
          </a:p>
          <a:p>
            <a:pPr>
              <a:lnSpc>
                <a:spcPct val="125000"/>
              </a:lnSpc>
              <a:spcBef>
                <a:spcPts val="600"/>
              </a:spcBef>
            </a:pPr>
            <a:r>
              <a:rPr lang="zh-CN" altLang="en-US" dirty="0"/>
              <a:t>规则</a:t>
            </a:r>
            <a:r>
              <a:rPr lang="en-US" altLang="zh-CN" dirty="0"/>
              <a:t>2: </a:t>
            </a:r>
            <a:r>
              <a:rPr lang="zh-CN" altLang="en-US" dirty="0"/>
              <a:t>备选词组合的</a:t>
            </a:r>
            <a:r>
              <a:rPr lang="zh-CN" altLang="en-US" b="1" dirty="0">
                <a:solidFill>
                  <a:srgbClr val="FF0000"/>
                </a:solidFill>
              </a:rPr>
              <a:t>平均词长最大</a:t>
            </a:r>
            <a:r>
              <a:rPr lang="zh-CN" altLang="en-US" dirty="0"/>
              <a:t>规则</a:t>
            </a:r>
            <a:r>
              <a:rPr lang="en-US" altLang="zh-CN" dirty="0"/>
              <a:t>(largest average word length)</a:t>
            </a:r>
            <a:r>
              <a:rPr lang="zh-CN" altLang="en-US" dirty="0"/>
              <a:t>。</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文本数据处理</a:t>
            </a:r>
          </a:p>
        </p:txBody>
      </p:sp>
      <p:grpSp>
        <p:nvGrpSpPr>
          <p:cNvPr id="18" name="组合 17"/>
          <p:cNvGrpSpPr/>
          <p:nvPr/>
        </p:nvGrpSpPr>
        <p:grpSpPr>
          <a:xfrm>
            <a:off x="389719" y="818133"/>
            <a:ext cx="3603110" cy="368593"/>
            <a:chOff x="1177246" y="918048"/>
            <a:chExt cx="3603110" cy="368593"/>
          </a:xfrm>
        </p:grpSpPr>
        <p:sp>
          <p:nvSpPr>
            <p:cNvPr id="19" name="TextBox 1210"/>
            <p:cNvSpPr/>
            <p:nvPr/>
          </p:nvSpPr>
          <p:spPr>
            <a:xfrm>
              <a:off x="1615387" y="932020"/>
              <a:ext cx="3164969"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中文分词算法 </a:t>
              </a:r>
              <a:r>
                <a:rPr lang="en-US" altLang="zh-CN" sz="1600" b="1" kern="0" dirty="0">
                  <a:solidFill>
                    <a:srgbClr val="1B4367"/>
                  </a:solidFill>
                  <a:latin typeface="微软雅黑"/>
                  <a:ea typeface="微软雅黑"/>
                  <a:cs typeface="+mn-ea"/>
                  <a:sym typeface="+mn-lt"/>
                </a:rPr>
                <a:t>—— MMSEG</a:t>
              </a:r>
              <a:r>
                <a:rPr lang="zh-CN" altLang="en-US" sz="1600" b="1" kern="0" dirty="0">
                  <a:solidFill>
                    <a:srgbClr val="1B4367"/>
                  </a:solidFill>
                  <a:latin typeface="微软雅黑"/>
                  <a:ea typeface="微软雅黑"/>
                  <a:cs typeface="+mn-ea"/>
                  <a:sym typeface="+mn-lt"/>
                </a:rPr>
                <a:t>算法</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sp>
        <p:nvSpPr>
          <p:cNvPr id="2" name="矩形 1"/>
          <p:cNvSpPr/>
          <p:nvPr/>
        </p:nvSpPr>
        <p:spPr>
          <a:xfrm>
            <a:off x="389719" y="1929529"/>
            <a:ext cx="5831840" cy="900246"/>
          </a:xfrm>
          <a:prstGeom prst="rect">
            <a:avLst/>
          </a:prstGeom>
        </p:spPr>
        <p:txBody>
          <a:bodyPr wrap="square">
            <a:spAutoFit/>
          </a:bodyPr>
          <a:lstStyle/>
          <a:p>
            <a:pPr indent="266700" algn="just">
              <a:lnSpc>
                <a:spcPct val="125000"/>
              </a:lnSpc>
              <a:spcAft>
                <a:spcPts val="0"/>
              </a:spcAft>
            </a:pPr>
            <a:r>
              <a:rPr lang="en-US" altLang="zh-CN" dirty="0">
                <a:latin typeface="Times New Roman" panose="02020603050405020304" pitchFamily="18" charset="0"/>
              </a:rPr>
              <a:t>average word length(C4)= average word length(</a:t>
            </a:r>
            <a:r>
              <a:rPr lang="zh-CN" altLang="zh-CN" dirty="0">
                <a:latin typeface="Times New Roman" panose="02020603050405020304" pitchFamily="18" charset="0"/>
              </a:rPr>
              <a:t>研究</a:t>
            </a:r>
            <a:r>
              <a:rPr lang="en-US" altLang="zh-CN" dirty="0">
                <a:latin typeface="Times New Roman" panose="02020603050405020304" pitchFamily="18" charset="0"/>
              </a:rPr>
              <a:t>|</a:t>
            </a:r>
            <a:r>
              <a:rPr lang="zh-CN" altLang="zh-CN" dirty="0">
                <a:latin typeface="Times New Roman" panose="02020603050405020304" pitchFamily="18" charset="0"/>
              </a:rPr>
              <a:t>大</a:t>
            </a:r>
            <a:r>
              <a:rPr lang="en-US" altLang="zh-CN" dirty="0">
                <a:latin typeface="Times New Roman" panose="02020603050405020304" pitchFamily="18" charset="0"/>
              </a:rPr>
              <a:t>|</a:t>
            </a:r>
            <a:r>
              <a:rPr lang="zh-CN" altLang="zh-CN" dirty="0">
                <a:latin typeface="Times New Roman" panose="02020603050405020304" pitchFamily="18" charset="0"/>
              </a:rPr>
              <a:t>数据</a:t>
            </a:r>
            <a:r>
              <a:rPr lang="en-US" altLang="zh-CN" dirty="0">
                <a:latin typeface="Times New Roman" panose="02020603050405020304" pitchFamily="18" charset="0"/>
              </a:rPr>
              <a:t>)=5/3</a:t>
            </a:r>
            <a:endParaRPr lang="zh-CN" altLang="zh-CN" dirty="0">
              <a:latin typeface="Times New Roman" panose="02020603050405020304" pitchFamily="18" charset="0"/>
            </a:endParaRPr>
          </a:p>
          <a:p>
            <a:pPr indent="266700" algn="just">
              <a:lnSpc>
                <a:spcPct val="125000"/>
              </a:lnSpc>
              <a:spcAft>
                <a:spcPts val="0"/>
              </a:spcAft>
            </a:pPr>
            <a:r>
              <a:rPr lang="en-US" altLang="zh-CN" dirty="0">
                <a:latin typeface="Times New Roman" panose="02020603050405020304" pitchFamily="18" charset="0"/>
              </a:rPr>
              <a:t>average word length(C5)= average word length(</a:t>
            </a:r>
            <a:r>
              <a:rPr lang="zh-CN" altLang="zh-CN" dirty="0">
                <a:latin typeface="Times New Roman" panose="02020603050405020304" pitchFamily="18" charset="0"/>
              </a:rPr>
              <a:t>研究</a:t>
            </a:r>
            <a:r>
              <a:rPr lang="en-US" altLang="zh-CN" dirty="0">
                <a:latin typeface="Times New Roman" panose="02020603050405020304" pitchFamily="18" charset="0"/>
              </a:rPr>
              <a:t>|</a:t>
            </a:r>
            <a:r>
              <a:rPr lang="zh-CN" altLang="zh-CN" dirty="0">
                <a:latin typeface="Times New Roman" panose="02020603050405020304" pitchFamily="18" charset="0"/>
              </a:rPr>
              <a:t>大数</a:t>
            </a:r>
            <a:r>
              <a:rPr lang="en-US" altLang="zh-CN" dirty="0">
                <a:latin typeface="Times New Roman" panose="02020603050405020304" pitchFamily="18" charset="0"/>
              </a:rPr>
              <a:t>|</a:t>
            </a:r>
            <a:r>
              <a:rPr lang="zh-CN" altLang="zh-CN" dirty="0">
                <a:latin typeface="Times New Roman" panose="02020603050405020304" pitchFamily="18" charset="0"/>
              </a:rPr>
              <a:t>据</a:t>
            </a:r>
            <a:r>
              <a:rPr lang="en-US" altLang="zh-CN" dirty="0">
                <a:latin typeface="Times New Roman" panose="02020603050405020304" pitchFamily="18" charset="0"/>
              </a:rPr>
              <a:t>)=5/3</a:t>
            </a:r>
            <a:endParaRPr lang="zh-CN" altLang="zh-CN" dirty="0">
              <a:latin typeface="Times New Roman" panose="02020603050405020304" pitchFamily="18" charset="0"/>
            </a:endParaRPr>
          </a:p>
          <a:p>
            <a:pPr indent="266700" algn="just">
              <a:lnSpc>
                <a:spcPct val="125000"/>
              </a:lnSpc>
              <a:spcAft>
                <a:spcPts val="0"/>
              </a:spcAft>
            </a:pPr>
            <a:r>
              <a:rPr lang="en-US" altLang="zh-CN" dirty="0">
                <a:latin typeface="Times New Roman" panose="02020603050405020304" pitchFamily="18" charset="0"/>
              </a:rPr>
              <a:t>average word length(C6)= average word length(</a:t>
            </a:r>
            <a:r>
              <a:rPr lang="zh-CN" altLang="zh-CN" dirty="0">
                <a:latin typeface="Times New Roman" panose="02020603050405020304" pitchFamily="18" charset="0"/>
              </a:rPr>
              <a:t>研究大</a:t>
            </a:r>
            <a:r>
              <a:rPr lang="en-US" altLang="zh-CN" dirty="0">
                <a:latin typeface="Times New Roman" panose="02020603050405020304" pitchFamily="18" charset="0"/>
              </a:rPr>
              <a:t>|</a:t>
            </a:r>
            <a:r>
              <a:rPr lang="zh-CN" altLang="zh-CN" dirty="0">
                <a:latin typeface="Times New Roman" panose="02020603050405020304" pitchFamily="18" charset="0"/>
              </a:rPr>
              <a:t>数</a:t>
            </a:r>
            <a:r>
              <a:rPr lang="en-US" altLang="zh-CN" dirty="0">
                <a:latin typeface="Times New Roman" panose="02020603050405020304" pitchFamily="18" charset="0"/>
              </a:rPr>
              <a:t>|</a:t>
            </a:r>
            <a:r>
              <a:rPr lang="zh-CN" altLang="zh-CN" dirty="0">
                <a:latin typeface="Times New Roman" panose="02020603050405020304" pitchFamily="18" charset="0"/>
              </a:rPr>
              <a:t>据</a:t>
            </a:r>
            <a:r>
              <a:rPr lang="en-US" altLang="zh-CN" dirty="0">
                <a:latin typeface="Times New Roman" panose="02020603050405020304" pitchFamily="18" charset="0"/>
              </a:rPr>
              <a:t>)=5/3</a:t>
            </a:r>
            <a:endParaRPr lang="zh-CN" altLang="zh-CN" dirty="0">
              <a:latin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516927" y="3206706"/>
            <a:ext cx="5637496" cy="1131614"/>
          </a:xfrm>
          <a:prstGeom prst="rect">
            <a:avLst/>
          </a:prstGeom>
        </p:spPr>
      </p:pic>
      <p:sp>
        <p:nvSpPr>
          <p:cNvPr id="31" name="矩形 30"/>
          <p:cNvSpPr/>
          <p:nvPr/>
        </p:nvSpPr>
        <p:spPr>
          <a:xfrm>
            <a:off x="2332920" y="4495960"/>
            <a:ext cx="2005509" cy="438582"/>
          </a:xfrm>
          <a:prstGeom prst="rect">
            <a:avLst/>
          </a:prstGeom>
        </p:spPr>
        <p:txBody>
          <a:bodyPr wrap="square">
            <a:spAutoFit/>
          </a:bodyPr>
          <a:lstStyle/>
          <a:p>
            <a:pPr algn="ctr">
              <a:lnSpc>
                <a:spcPct val="125000"/>
              </a:lnSpc>
              <a:spcAft>
                <a:spcPts val="0"/>
              </a:spcAft>
            </a:pPr>
            <a:r>
              <a:rPr lang="zh-CN" altLang="en-US" sz="1800" b="1" dirty="0">
                <a:solidFill>
                  <a:srgbClr val="FF0000"/>
                </a:solidFill>
                <a:latin typeface="Times New Roman" panose="02020603050405020304" pitchFamily="18" charset="0"/>
              </a:rPr>
              <a:t>选 </a:t>
            </a:r>
            <a:r>
              <a:rPr lang="en-US" altLang="zh-CN" sz="1800" b="1" dirty="0">
                <a:solidFill>
                  <a:srgbClr val="FF0000"/>
                </a:solidFill>
                <a:latin typeface="Times New Roman" panose="02020603050405020304" pitchFamily="18" charset="0"/>
              </a:rPr>
              <a:t>C4</a:t>
            </a:r>
            <a:r>
              <a:rPr lang="zh-CN" altLang="en-US" sz="1800" b="1" dirty="0">
                <a:solidFill>
                  <a:srgbClr val="FF0000"/>
                </a:solidFill>
                <a:latin typeface="Times New Roman" panose="02020603050405020304" pitchFamily="18" charset="0"/>
              </a:rPr>
              <a:t>，</a:t>
            </a:r>
            <a:r>
              <a:rPr lang="en-US" altLang="zh-CN" sz="1800" b="1" dirty="0">
                <a:solidFill>
                  <a:srgbClr val="FF0000"/>
                </a:solidFill>
                <a:latin typeface="Times New Roman" panose="02020603050405020304" pitchFamily="18" charset="0"/>
              </a:rPr>
              <a:t>C5</a:t>
            </a:r>
            <a:r>
              <a:rPr lang="zh-CN" altLang="en-US" sz="1800" b="1" dirty="0">
                <a:solidFill>
                  <a:srgbClr val="FF0000"/>
                </a:solidFill>
                <a:latin typeface="Times New Roman" panose="02020603050405020304" pitchFamily="18" charset="0"/>
              </a:rPr>
              <a:t>，</a:t>
            </a:r>
            <a:r>
              <a:rPr lang="en-US" altLang="zh-CN" sz="1800" b="1" dirty="0">
                <a:solidFill>
                  <a:srgbClr val="FF0000"/>
                </a:solidFill>
                <a:latin typeface="Times New Roman" panose="02020603050405020304" pitchFamily="18" charset="0"/>
              </a:rPr>
              <a:t>C6</a:t>
            </a:r>
            <a:endParaRPr lang="zh-CN" altLang="zh-CN" sz="18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215314716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04813" y="1199365"/>
            <a:ext cx="6052930" cy="707886"/>
          </a:xfrm>
          <a:prstGeom prst="rect">
            <a:avLst/>
          </a:prstGeom>
        </p:spPr>
        <p:txBody>
          <a:bodyPr wrap="square">
            <a:spAutoFit/>
          </a:bodyPr>
          <a:lstStyle/>
          <a:p>
            <a:pPr>
              <a:lnSpc>
                <a:spcPct val="125000"/>
              </a:lnSpc>
              <a:spcBef>
                <a:spcPts val="600"/>
              </a:spcBef>
            </a:pPr>
            <a:r>
              <a:rPr lang="en-US" altLang="zh-CN" b="1" dirty="0">
                <a:solidFill>
                  <a:srgbClr val="FF0000"/>
                </a:solidFill>
                <a:latin typeface="Times New Roman" panose="02020603050405020304" pitchFamily="18" charset="0"/>
                <a:cs typeface="Times New Roman" panose="02020603050405020304" pitchFamily="18" charset="0"/>
              </a:rPr>
              <a:t>3. </a:t>
            </a:r>
            <a:r>
              <a:rPr lang="zh-CN" altLang="en-US" b="1" dirty="0">
                <a:solidFill>
                  <a:srgbClr val="FF0000"/>
                </a:solidFill>
                <a:latin typeface="Times New Roman" panose="02020603050405020304" pitchFamily="18" charset="0"/>
                <a:cs typeface="Times New Roman" panose="02020603050405020304" pitchFamily="18" charset="0"/>
              </a:rPr>
              <a:t>四种歧义消除规则</a:t>
            </a:r>
            <a:endParaRPr lang="en-US" altLang="zh-CN" b="1" dirty="0">
              <a:solidFill>
                <a:srgbClr val="FF0000"/>
              </a:solidFill>
              <a:latin typeface="Times New Roman" panose="02020603050405020304" pitchFamily="18" charset="0"/>
              <a:cs typeface="Times New Roman" panose="02020603050405020304" pitchFamily="18" charset="0"/>
            </a:endParaRPr>
          </a:p>
          <a:p>
            <a:pPr>
              <a:lnSpc>
                <a:spcPct val="125000"/>
              </a:lnSpc>
              <a:spcBef>
                <a:spcPts val="600"/>
              </a:spcBef>
            </a:pPr>
            <a:r>
              <a:rPr lang="zh-CN" altLang="en-US" dirty="0"/>
              <a:t>规则</a:t>
            </a:r>
            <a:r>
              <a:rPr lang="en-US" altLang="zh-CN" dirty="0"/>
              <a:t>3: </a:t>
            </a:r>
            <a:r>
              <a:rPr lang="zh-CN" altLang="en-US" dirty="0"/>
              <a:t>备选词组合的</a:t>
            </a:r>
            <a:r>
              <a:rPr lang="zh-CN" altLang="en-US" b="1" dirty="0">
                <a:solidFill>
                  <a:srgbClr val="FF0000"/>
                </a:solidFill>
              </a:rPr>
              <a:t>词长变化最小</a:t>
            </a:r>
            <a:r>
              <a:rPr lang="zh-CN" altLang="en-US" dirty="0"/>
              <a:t>规则</a:t>
            </a:r>
            <a:r>
              <a:rPr lang="en-US" altLang="zh-CN" dirty="0"/>
              <a:t>(small variance of word lengths)</a:t>
            </a:r>
            <a:r>
              <a:rPr lang="zh-CN" altLang="en-US" dirty="0"/>
              <a:t>。</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文本数据处理</a:t>
            </a:r>
          </a:p>
        </p:txBody>
      </p:sp>
      <p:grpSp>
        <p:nvGrpSpPr>
          <p:cNvPr id="18" name="组合 17"/>
          <p:cNvGrpSpPr/>
          <p:nvPr/>
        </p:nvGrpSpPr>
        <p:grpSpPr>
          <a:xfrm>
            <a:off x="389719" y="818133"/>
            <a:ext cx="3603110" cy="368593"/>
            <a:chOff x="1177246" y="918048"/>
            <a:chExt cx="3603110" cy="368593"/>
          </a:xfrm>
        </p:grpSpPr>
        <p:sp>
          <p:nvSpPr>
            <p:cNvPr id="19" name="TextBox 1210"/>
            <p:cNvSpPr/>
            <p:nvPr/>
          </p:nvSpPr>
          <p:spPr>
            <a:xfrm>
              <a:off x="1615387" y="932020"/>
              <a:ext cx="3164969"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中文分词算法 </a:t>
              </a:r>
              <a:r>
                <a:rPr lang="en-US" altLang="zh-CN" sz="1600" b="1" kern="0" dirty="0">
                  <a:solidFill>
                    <a:srgbClr val="1B4367"/>
                  </a:solidFill>
                  <a:latin typeface="微软雅黑"/>
                  <a:ea typeface="微软雅黑"/>
                  <a:cs typeface="+mn-ea"/>
                  <a:sym typeface="+mn-lt"/>
                </a:rPr>
                <a:t>—— MMSEG</a:t>
              </a:r>
              <a:r>
                <a:rPr lang="zh-CN" altLang="en-US" sz="1600" b="1" kern="0" dirty="0">
                  <a:solidFill>
                    <a:srgbClr val="1B4367"/>
                  </a:solidFill>
                  <a:latin typeface="微软雅黑"/>
                  <a:ea typeface="微软雅黑"/>
                  <a:cs typeface="+mn-ea"/>
                  <a:sym typeface="+mn-lt"/>
                </a:rPr>
                <a:t>算法</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graphicFrame>
        <p:nvGraphicFramePr>
          <p:cNvPr id="3" name="对象 2"/>
          <p:cNvGraphicFramePr>
            <a:graphicFrameLocks noChangeAspect="1"/>
          </p:cNvGraphicFramePr>
          <p:nvPr>
            <p:extLst>
              <p:ext uri="{D42A27DB-BD31-4B8C-83A1-F6EECF244321}">
                <p14:modId xmlns:p14="http://schemas.microsoft.com/office/powerpoint/2010/main" val="797535949"/>
              </p:ext>
            </p:extLst>
          </p:nvPr>
        </p:nvGraphicFramePr>
        <p:xfrm>
          <a:off x="1005840" y="2897737"/>
          <a:ext cx="4281554" cy="725227"/>
        </p:xfrm>
        <a:graphic>
          <a:graphicData uri="http://schemas.openxmlformats.org/presentationml/2006/ole">
            <mc:AlternateContent xmlns:mc="http://schemas.openxmlformats.org/markup-compatibility/2006">
              <mc:Choice xmlns:v="urn:schemas-microsoft-com:vml" Requires="v">
                <p:oleObj spid="_x0000_s71795" name="Equation" r:id="rId4" imgW="3505200" imgH="596900" progId="Equation.DSMT4">
                  <p:embed/>
                </p:oleObj>
              </mc:Choice>
              <mc:Fallback>
                <p:oleObj name="Equation" r:id="rId4" imgW="3505200" imgH="5969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5840" y="2897737"/>
                        <a:ext cx="4281554" cy="725227"/>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37980566"/>
              </p:ext>
            </p:extLst>
          </p:nvPr>
        </p:nvGraphicFramePr>
        <p:xfrm>
          <a:off x="1005840" y="2066925"/>
          <a:ext cx="4281554" cy="725227"/>
        </p:xfrm>
        <a:graphic>
          <a:graphicData uri="http://schemas.openxmlformats.org/presentationml/2006/ole">
            <mc:AlternateContent xmlns:mc="http://schemas.openxmlformats.org/markup-compatibility/2006">
              <mc:Choice xmlns:v="urn:schemas-microsoft-com:vml" Requires="v">
                <p:oleObj spid="_x0000_s71796" name="Equation" r:id="rId6" imgW="3505200" imgH="596900" progId="Equation.DSMT4">
                  <p:embed/>
                </p:oleObj>
              </mc:Choice>
              <mc:Fallback>
                <p:oleObj name="Equation" r:id="rId6" imgW="3505200" imgH="5969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5840" y="2066925"/>
                        <a:ext cx="4281554" cy="725227"/>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212995736"/>
              </p:ext>
            </p:extLst>
          </p:nvPr>
        </p:nvGraphicFramePr>
        <p:xfrm>
          <a:off x="1005840" y="3643573"/>
          <a:ext cx="4262163" cy="725227"/>
        </p:xfrm>
        <a:graphic>
          <a:graphicData uri="http://schemas.openxmlformats.org/presentationml/2006/ole">
            <mc:AlternateContent xmlns:mc="http://schemas.openxmlformats.org/markup-compatibility/2006">
              <mc:Choice xmlns:v="urn:schemas-microsoft-com:vml" Requires="v">
                <p:oleObj spid="_x0000_s71797" name="Equation" r:id="rId8" imgW="3492500" imgH="596900" progId="Equation.DSMT4">
                  <p:embed/>
                </p:oleObj>
              </mc:Choice>
              <mc:Fallback>
                <p:oleObj name="Equation" r:id="rId8" imgW="3492500" imgH="596900"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5840" y="3643573"/>
                        <a:ext cx="4262163" cy="725227"/>
                      </a:xfrm>
                      <a:prstGeom prst="rect">
                        <a:avLst/>
                      </a:prstGeom>
                      <a:noFill/>
                    </p:spPr>
                  </p:pic>
                </p:oleObj>
              </mc:Fallback>
            </mc:AlternateContent>
          </a:graphicData>
        </a:graphic>
      </p:graphicFrame>
      <p:sp>
        <p:nvSpPr>
          <p:cNvPr id="23" name="矩形 22"/>
          <p:cNvSpPr/>
          <p:nvPr/>
        </p:nvSpPr>
        <p:spPr>
          <a:xfrm>
            <a:off x="914400" y="1959039"/>
            <a:ext cx="4612640" cy="1663926"/>
          </a:xfrm>
          <a:prstGeom prst="rect">
            <a:avLst/>
          </a:prstGeom>
          <a:noFill/>
          <a:ln w="28575">
            <a:solidFill>
              <a:srgbClr val="F65454"/>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4" name="矩形 23"/>
          <p:cNvSpPr/>
          <p:nvPr/>
        </p:nvSpPr>
        <p:spPr>
          <a:xfrm>
            <a:off x="2657931" y="4507414"/>
            <a:ext cx="1546693" cy="438582"/>
          </a:xfrm>
          <a:prstGeom prst="rect">
            <a:avLst/>
          </a:prstGeom>
        </p:spPr>
        <p:txBody>
          <a:bodyPr wrap="square">
            <a:spAutoFit/>
          </a:bodyPr>
          <a:lstStyle/>
          <a:p>
            <a:pPr algn="ctr">
              <a:lnSpc>
                <a:spcPct val="125000"/>
              </a:lnSpc>
              <a:spcAft>
                <a:spcPts val="0"/>
              </a:spcAft>
            </a:pPr>
            <a:r>
              <a:rPr lang="zh-CN" altLang="en-US" sz="1800" b="1" dirty="0">
                <a:solidFill>
                  <a:srgbClr val="FF0000"/>
                </a:solidFill>
                <a:latin typeface="Times New Roman" panose="02020603050405020304" pitchFamily="18" charset="0"/>
              </a:rPr>
              <a:t>选 </a:t>
            </a:r>
            <a:r>
              <a:rPr lang="en-US" altLang="zh-CN" sz="1800" b="1" dirty="0">
                <a:solidFill>
                  <a:srgbClr val="FF0000"/>
                </a:solidFill>
                <a:latin typeface="Times New Roman" panose="02020603050405020304" pitchFamily="18" charset="0"/>
              </a:rPr>
              <a:t>C4</a:t>
            </a:r>
            <a:r>
              <a:rPr lang="zh-CN" altLang="en-US" sz="1800" b="1" dirty="0">
                <a:solidFill>
                  <a:srgbClr val="FF0000"/>
                </a:solidFill>
                <a:latin typeface="Times New Roman" panose="02020603050405020304" pitchFamily="18" charset="0"/>
              </a:rPr>
              <a:t>，</a:t>
            </a:r>
            <a:r>
              <a:rPr lang="en-US" altLang="zh-CN" sz="1800" b="1" dirty="0">
                <a:solidFill>
                  <a:srgbClr val="FF0000"/>
                </a:solidFill>
                <a:latin typeface="Times New Roman" panose="02020603050405020304" pitchFamily="18" charset="0"/>
              </a:rPr>
              <a:t>C5</a:t>
            </a:r>
            <a:endParaRPr lang="zh-CN" altLang="zh-CN" sz="18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2594965703"/>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04813" y="1199365"/>
            <a:ext cx="6052930" cy="1246495"/>
          </a:xfrm>
          <a:prstGeom prst="rect">
            <a:avLst/>
          </a:prstGeom>
        </p:spPr>
        <p:txBody>
          <a:bodyPr wrap="square">
            <a:spAutoFit/>
          </a:bodyPr>
          <a:lstStyle/>
          <a:p>
            <a:pPr>
              <a:lnSpc>
                <a:spcPct val="125000"/>
              </a:lnSpc>
              <a:spcBef>
                <a:spcPts val="600"/>
              </a:spcBef>
            </a:pPr>
            <a:r>
              <a:rPr lang="en-US" altLang="zh-CN" b="1" dirty="0">
                <a:solidFill>
                  <a:srgbClr val="FF0000"/>
                </a:solidFill>
                <a:latin typeface="Times New Roman" panose="02020603050405020304" pitchFamily="18" charset="0"/>
                <a:cs typeface="Times New Roman" panose="02020603050405020304" pitchFamily="18" charset="0"/>
              </a:rPr>
              <a:t>3. </a:t>
            </a:r>
            <a:r>
              <a:rPr lang="zh-CN" altLang="en-US" b="1" dirty="0">
                <a:solidFill>
                  <a:srgbClr val="FF0000"/>
                </a:solidFill>
                <a:latin typeface="Times New Roman" panose="02020603050405020304" pitchFamily="18" charset="0"/>
                <a:cs typeface="Times New Roman" panose="02020603050405020304" pitchFamily="18" charset="0"/>
              </a:rPr>
              <a:t>四种歧义消除规则</a:t>
            </a:r>
            <a:endParaRPr lang="en-US" altLang="zh-CN" b="1" dirty="0">
              <a:solidFill>
                <a:srgbClr val="FF0000"/>
              </a:solidFill>
              <a:latin typeface="Times New Roman" panose="02020603050405020304" pitchFamily="18" charset="0"/>
              <a:cs typeface="Times New Roman" panose="02020603050405020304" pitchFamily="18" charset="0"/>
            </a:endParaRPr>
          </a:p>
          <a:p>
            <a:pPr>
              <a:lnSpc>
                <a:spcPct val="125000"/>
              </a:lnSpc>
              <a:spcBef>
                <a:spcPts val="600"/>
              </a:spcBef>
            </a:pPr>
            <a:r>
              <a:rPr lang="zh-CN" altLang="en-US" dirty="0"/>
              <a:t>规则</a:t>
            </a:r>
            <a:r>
              <a:rPr lang="en-US" altLang="zh-CN" dirty="0"/>
              <a:t>4: </a:t>
            </a:r>
            <a:r>
              <a:rPr lang="zh-CN" altLang="en-US" dirty="0"/>
              <a:t>备选词组合中，</a:t>
            </a:r>
            <a:r>
              <a:rPr lang="zh-CN" altLang="en-US" b="1" dirty="0">
                <a:solidFill>
                  <a:srgbClr val="FF0000"/>
                </a:solidFill>
              </a:rPr>
              <a:t>单字词的出现频率统计值最高</a:t>
            </a:r>
            <a:r>
              <a:rPr lang="en-US" altLang="zh-CN" dirty="0"/>
              <a:t>(largest sum of degree of morphemic freedom of one-character words)(</a:t>
            </a:r>
            <a:r>
              <a:rPr lang="zh-CN" altLang="en-US" dirty="0"/>
              <a:t>或者取单字词频的自然对数，然后将得到的值相加，取总和最大的词</a:t>
            </a:r>
            <a:r>
              <a:rPr lang="en-US" altLang="zh-CN" dirty="0"/>
              <a:t>)</a:t>
            </a:r>
            <a:r>
              <a:rPr lang="zh-CN" altLang="en-US" dirty="0"/>
              <a:t>。</a:t>
            </a:r>
            <a:endParaRPr lang="en-US" altLang="zh-CN" dirty="0"/>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文本数据处理</a:t>
            </a:r>
          </a:p>
        </p:txBody>
      </p:sp>
      <p:grpSp>
        <p:nvGrpSpPr>
          <p:cNvPr id="18" name="组合 17"/>
          <p:cNvGrpSpPr/>
          <p:nvPr/>
        </p:nvGrpSpPr>
        <p:grpSpPr>
          <a:xfrm>
            <a:off x="389719" y="818133"/>
            <a:ext cx="3603110" cy="368593"/>
            <a:chOff x="1177246" y="918048"/>
            <a:chExt cx="3603110" cy="368593"/>
          </a:xfrm>
        </p:grpSpPr>
        <p:sp>
          <p:nvSpPr>
            <p:cNvPr id="19" name="TextBox 1210"/>
            <p:cNvSpPr/>
            <p:nvPr/>
          </p:nvSpPr>
          <p:spPr>
            <a:xfrm>
              <a:off x="1615387" y="932020"/>
              <a:ext cx="3164969"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中文分词算法 </a:t>
              </a:r>
              <a:r>
                <a:rPr lang="en-US" altLang="zh-CN" sz="1600" b="1" kern="0" dirty="0">
                  <a:solidFill>
                    <a:srgbClr val="1B4367"/>
                  </a:solidFill>
                  <a:latin typeface="微软雅黑"/>
                  <a:ea typeface="微软雅黑"/>
                  <a:cs typeface="+mn-ea"/>
                  <a:sym typeface="+mn-lt"/>
                </a:rPr>
                <a:t>—— MMSEG</a:t>
              </a:r>
              <a:r>
                <a:rPr lang="zh-CN" altLang="en-US" sz="1600" b="1" kern="0" dirty="0">
                  <a:solidFill>
                    <a:srgbClr val="1B4367"/>
                  </a:solidFill>
                  <a:latin typeface="微软雅黑"/>
                  <a:ea typeface="微软雅黑"/>
                  <a:cs typeface="+mn-ea"/>
                  <a:sym typeface="+mn-lt"/>
                </a:rPr>
                <a:t>算法</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02</a:t>
                </a:r>
              </a:p>
            </p:txBody>
          </p:sp>
        </p:grpSp>
      </p:grpSp>
      <p:sp>
        <p:nvSpPr>
          <p:cNvPr id="24" name="矩形 23"/>
          <p:cNvSpPr/>
          <p:nvPr/>
        </p:nvSpPr>
        <p:spPr>
          <a:xfrm>
            <a:off x="2118643" y="4487094"/>
            <a:ext cx="2625269" cy="438582"/>
          </a:xfrm>
          <a:prstGeom prst="rect">
            <a:avLst/>
          </a:prstGeom>
        </p:spPr>
        <p:txBody>
          <a:bodyPr wrap="square">
            <a:spAutoFit/>
          </a:bodyPr>
          <a:lstStyle/>
          <a:p>
            <a:pPr algn="ctr">
              <a:lnSpc>
                <a:spcPct val="125000"/>
              </a:lnSpc>
              <a:spcAft>
                <a:spcPts val="0"/>
              </a:spcAft>
            </a:pPr>
            <a:r>
              <a:rPr lang="zh-CN" altLang="en-US" sz="1800" b="1" dirty="0">
                <a:solidFill>
                  <a:srgbClr val="FF0000"/>
                </a:solidFill>
                <a:latin typeface="Times New Roman" panose="02020603050405020304" pitchFamily="18" charset="0"/>
              </a:rPr>
              <a:t>选 </a:t>
            </a:r>
            <a:r>
              <a:rPr lang="en-US" altLang="zh-CN" sz="1800" b="1" dirty="0">
                <a:solidFill>
                  <a:srgbClr val="FF0000"/>
                </a:solidFill>
                <a:latin typeface="Times New Roman" panose="02020603050405020304" pitchFamily="18" charset="0"/>
              </a:rPr>
              <a:t>C4:</a:t>
            </a:r>
            <a:r>
              <a:rPr lang="zh-CN" altLang="en-US" sz="1800" b="1" dirty="0">
                <a:solidFill>
                  <a:srgbClr val="FF0000"/>
                </a:solidFill>
                <a:latin typeface="Times New Roman" panose="02020603050405020304" pitchFamily="18" charset="0"/>
              </a:rPr>
              <a:t>“研究</a:t>
            </a:r>
            <a:r>
              <a:rPr lang="en-US" altLang="zh-CN" sz="1800" b="1" dirty="0">
                <a:solidFill>
                  <a:srgbClr val="FF0000"/>
                </a:solidFill>
                <a:latin typeface="Times New Roman" panose="02020603050405020304" pitchFamily="18" charset="0"/>
              </a:rPr>
              <a:t>|</a:t>
            </a:r>
            <a:r>
              <a:rPr lang="zh-CN" altLang="en-US" sz="1800" b="1" dirty="0">
                <a:solidFill>
                  <a:srgbClr val="FF0000"/>
                </a:solidFill>
                <a:latin typeface="Times New Roman" panose="02020603050405020304" pitchFamily="18" charset="0"/>
              </a:rPr>
              <a:t>大</a:t>
            </a:r>
            <a:r>
              <a:rPr lang="en-US" altLang="zh-CN" sz="1800" b="1" dirty="0">
                <a:solidFill>
                  <a:srgbClr val="FF0000"/>
                </a:solidFill>
                <a:latin typeface="Times New Roman" panose="02020603050405020304" pitchFamily="18" charset="0"/>
              </a:rPr>
              <a:t>|</a:t>
            </a:r>
            <a:r>
              <a:rPr lang="zh-CN" altLang="en-US" sz="1800" b="1" dirty="0">
                <a:solidFill>
                  <a:srgbClr val="FF0000"/>
                </a:solidFill>
                <a:latin typeface="Times New Roman" panose="02020603050405020304" pitchFamily="18" charset="0"/>
              </a:rPr>
              <a:t>数据”</a:t>
            </a:r>
            <a:endParaRPr lang="zh-CN" altLang="zh-CN" sz="1800" b="1" dirty="0">
              <a:solidFill>
                <a:srgbClr val="FF0000"/>
              </a:solidFill>
              <a:latin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1518902"/>
              </p:ext>
            </p:extLst>
          </p:nvPr>
        </p:nvGraphicFramePr>
        <p:xfrm>
          <a:off x="1985010" y="3805692"/>
          <a:ext cx="2628590" cy="400547"/>
        </p:xfrm>
        <a:graphic>
          <a:graphicData uri="http://schemas.openxmlformats.org/presentationml/2006/ole">
            <mc:AlternateContent xmlns:mc="http://schemas.openxmlformats.org/markup-compatibility/2006">
              <mc:Choice xmlns:v="urn:schemas-microsoft-com:vml" Requires="v">
                <p:oleObj spid="_x0000_s79911" name="Equation" r:id="rId4" imgW="1333440" imgH="203040" progId="Equation.DSMT4">
                  <p:embed/>
                </p:oleObj>
              </mc:Choice>
              <mc:Fallback>
                <p:oleObj name="Equation" r:id="rId4" imgW="1333440" imgH="203040" progId="Equation.DSMT4">
                  <p:embed/>
                  <p:pic>
                    <p:nvPicPr>
                      <p:cNvPr id="0" name=""/>
                      <p:cNvPicPr/>
                      <p:nvPr/>
                    </p:nvPicPr>
                    <p:blipFill>
                      <a:blip r:embed="rId5"/>
                      <a:stretch>
                        <a:fillRect/>
                      </a:stretch>
                    </p:blipFill>
                    <p:spPr>
                      <a:xfrm>
                        <a:off x="1985010" y="3805692"/>
                        <a:ext cx="2628590" cy="400547"/>
                      </a:xfrm>
                      <a:prstGeom prst="rect">
                        <a:avLst/>
                      </a:prstGeom>
                    </p:spPr>
                  </p:pic>
                </p:oleObj>
              </mc:Fallback>
            </mc:AlternateContent>
          </a:graphicData>
        </a:graphic>
      </p:graphicFrame>
      <p:sp>
        <p:nvSpPr>
          <p:cNvPr id="4" name="矩形 3"/>
          <p:cNvSpPr/>
          <p:nvPr/>
        </p:nvSpPr>
        <p:spPr>
          <a:xfrm>
            <a:off x="430074" y="2507410"/>
            <a:ext cx="6027669" cy="954107"/>
          </a:xfrm>
          <a:prstGeom prst="rect">
            <a:avLst/>
          </a:prstGeom>
        </p:spPr>
        <p:txBody>
          <a:bodyPr wrap="square">
            <a:spAutoFit/>
          </a:bodyPr>
          <a:lstStyle/>
          <a:p>
            <a:r>
              <a:rPr lang="zh-CN" altLang="en-US" dirty="0">
                <a:solidFill>
                  <a:srgbClr val="000000"/>
                </a:solidFill>
                <a:latin typeface="Verdana" panose="020B0604030504040204" pitchFamily="34" charset="0"/>
              </a:rPr>
              <a:t>所谓单字自由度（</a:t>
            </a:r>
            <a:r>
              <a:rPr lang="en-US" altLang="zh-CN" dirty="0"/>
              <a:t> morphemic freedom of one-character words </a:t>
            </a:r>
            <a:r>
              <a:rPr lang="zh-CN" altLang="en-US" dirty="0">
                <a:solidFill>
                  <a:srgbClr val="000000"/>
                </a:solidFill>
                <a:latin typeface="Verdana" panose="020B0604030504040204" pitchFamily="34" charset="0"/>
              </a:rPr>
              <a:t>），能够简单的理解为这个字作为单独出现的语境次数。比方“的”常常作为定语修饰字，常常出如今各种语境。可是“的”偶尔也会和其它字词组成成语。比方“目的”等，这样的组合会影响改字的自由度。关键在于词典内容。</a:t>
            </a:r>
            <a:endParaRPr lang="zh-CN" altLang="en-US" dirty="0"/>
          </a:p>
        </p:txBody>
      </p:sp>
    </p:spTree>
    <p:extLst>
      <p:ext uri="{BB962C8B-B14F-4D97-AF65-F5344CB8AC3E}">
        <p14:creationId xmlns:p14="http://schemas.microsoft.com/office/powerpoint/2010/main" val="1964954663"/>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30074" y="1360131"/>
            <a:ext cx="6052930" cy="784830"/>
          </a:xfrm>
          <a:prstGeom prst="rect">
            <a:avLst/>
          </a:prstGeom>
        </p:spPr>
        <p:txBody>
          <a:bodyPr wrap="square">
            <a:spAutoFit/>
          </a:bodyPr>
          <a:lstStyle/>
          <a:p>
            <a:pPr>
              <a:lnSpc>
                <a:spcPct val="125000"/>
              </a:lnSpc>
              <a:spcBef>
                <a:spcPts val="600"/>
              </a:spcBef>
            </a:pPr>
            <a:r>
              <a:rPr lang="en-US" altLang="zh-CN" sz="1600" b="1" dirty="0"/>
              <a:t>		</a:t>
            </a:r>
            <a:r>
              <a:rPr lang="en-US" altLang="zh-CN" sz="1600" b="1" dirty="0" err="1"/>
              <a:t>Jieba</a:t>
            </a:r>
            <a:r>
              <a:rPr lang="en-US" altLang="zh-CN" sz="1600" b="1" dirty="0"/>
              <a:t>			THULAC</a:t>
            </a:r>
          </a:p>
          <a:p>
            <a:pPr>
              <a:lnSpc>
                <a:spcPct val="125000"/>
              </a:lnSpc>
              <a:spcBef>
                <a:spcPts val="600"/>
              </a:spcBef>
            </a:pPr>
            <a:r>
              <a:rPr lang="en-US" altLang="zh-CN" sz="1600" b="1" dirty="0"/>
              <a:t>		</a:t>
            </a:r>
            <a:r>
              <a:rPr lang="en-US" altLang="zh-CN" sz="1600" b="1" dirty="0" err="1"/>
              <a:t>SnowNLP</a:t>
            </a:r>
            <a:r>
              <a:rPr lang="en-US" altLang="zh-CN" sz="1600" b="1" dirty="0"/>
              <a:t>		NLPR</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文本数据处理</a:t>
            </a:r>
          </a:p>
        </p:txBody>
      </p:sp>
      <p:grpSp>
        <p:nvGrpSpPr>
          <p:cNvPr id="18" name="组合 17"/>
          <p:cNvGrpSpPr/>
          <p:nvPr/>
        </p:nvGrpSpPr>
        <p:grpSpPr>
          <a:xfrm>
            <a:off x="389719" y="818133"/>
            <a:ext cx="2218115" cy="368593"/>
            <a:chOff x="1177246" y="918048"/>
            <a:chExt cx="2218115" cy="368593"/>
          </a:xfrm>
        </p:grpSpPr>
        <p:sp>
          <p:nvSpPr>
            <p:cNvPr id="19" name="TextBox 1210"/>
            <p:cNvSpPr/>
            <p:nvPr/>
          </p:nvSpPr>
          <p:spPr>
            <a:xfrm>
              <a:off x="1615387" y="932020"/>
              <a:ext cx="1779974"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常用中文分词工具</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03</a:t>
                </a:r>
              </a:p>
            </p:txBody>
          </p:sp>
        </p:grpSp>
      </p:grpSp>
      <p:pic>
        <p:nvPicPr>
          <p:cNvPr id="80900" name="Picture 4" descr="è¿éåå¾çæ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39" y="2146326"/>
            <a:ext cx="6541835" cy="282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8298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04813" y="1199365"/>
            <a:ext cx="6052930" cy="1515800"/>
          </a:xfrm>
          <a:prstGeom prst="rect">
            <a:avLst/>
          </a:prstGeom>
        </p:spPr>
        <p:txBody>
          <a:bodyPr wrap="square">
            <a:spAutoFit/>
          </a:bodyPr>
          <a:lstStyle/>
          <a:p>
            <a:pPr algn="just">
              <a:lnSpc>
                <a:spcPct val="125000"/>
              </a:lnSpc>
              <a:spcBef>
                <a:spcPts val="600"/>
              </a:spcBef>
            </a:pPr>
            <a:r>
              <a:rPr lang="zh-CN" altLang="en-US" b="1" dirty="0">
                <a:solidFill>
                  <a:srgbClr val="FF0000"/>
                </a:solidFill>
                <a:latin typeface="Times New Roman" panose="02020603050405020304" pitchFamily="18" charset="0"/>
                <a:cs typeface="Times New Roman" panose="02020603050405020304" pitchFamily="18" charset="0"/>
              </a:rPr>
              <a:t>网络爬虫</a:t>
            </a:r>
            <a:r>
              <a:rPr lang="zh-CN" altLang="en-US" dirty="0">
                <a:latin typeface="Times New Roman" panose="02020603050405020304" pitchFamily="18" charset="0"/>
                <a:cs typeface="Times New Roman" panose="02020603050405020304" pitchFamily="18" charset="0"/>
              </a:rPr>
              <a:t>在爬取相应的网页后</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会将网页存储到服务器的原始数据库中</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然后爬虫程序尤其是搜索引擎将会对这些网页进行</a:t>
            </a:r>
            <a:r>
              <a:rPr lang="zh-CN" altLang="en-US" b="1" dirty="0">
                <a:latin typeface="Times New Roman" panose="02020603050405020304" pitchFamily="18" charset="0"/>
                <a:cs typeface="Times New Roman" panose="02020603050405020304" pitchFamily="18" charset="0"/>
              </a:rPr>
              <a:t>分析并确定各网页的重要性</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从而</a:t>
            </a:r>
            <a:r>
              <a:rPr lang="zh-CN" altLang="en-US" b="1" dirty="0">
                <a:solidFill>
                  <a:srgbClr val="FF0000"/>
                </a:solidFill>
                <a:latin typeface="Times New Roman" panose="02020603050405020304" pitchFamily="18" charset="0"/>
                <a:cs typeface="Times New Roman" panose="02020603050405020304" pitchFamily="18" charset="0"/>
              </a:rPr>
              <a:t>确定网页的优先级和用户检索结果的网页排名</a:t>
            </a:r>
            <a:r>
              <a:rPr lang="zh-CN" altLang="en-US" dirty="0">
                <a:latin typeface="Times New Roman" panose="02020603050405020304" pitchFamily="18" charset="0"/>
                <a:cs typeface="Times New Roman" panose="02020603050405020304" pitchFamily="18" charset="0"/>
              </a:rPr>
              <a:t>。</a:t>
            </a:r>
          </a:p>
          <a:p>
            <a:pPr algn="just">
              <a:lnSpc>
                <a:spcPct val="125000"/>
              </a:lnSpc>
              <a:spcBef>
                <a:spcPts val="600"/>
              </a:spcBef>
            </a:pPr>
            <a:r>
              <a:rPr lang="zh-CN" altLang="en-US" dirty="0">
                <a:latin typeface="Times New Roman" panose="02020603050405020304" pitchFamily="18" charset="0"/>
                <a:cs typeface="Times New Roman" panose="02020603050405020304" pitchFamily="18" charset="0"/>
              </a:rPr>
              <a:t>常用的网页分析算法包括</a:t>
            </a:r>
            <a:r>
              <a:rPr lang="zh-CN" altLang="en-US" b="1" dirty="0">
                <a:solidFill>
                  <a:srgbClr val="FF0000"/>
                </a:solidFill>
                <a:latin typeface="Times New Roman" panose="02020603050405020304" pitchFamily="18" charset="0"/>
                <a:cs typeface="Times New Roman" panose="02020603050405020304" pitchFamily="18" charset="0"/>
              </a:rPr>
              <a:t>基于用户行为的网页分析算法</a:t>
            </a:r>
            <a:r>
              <a:rPr lang="zh-CN" altLang="en-US" dirty="0">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基于网络拓扑的网页分析算法</a:t>
            </a:r>
            <a:r>
              <a:rPr lang="zh-CN" altLang="en-US" dirty="0">
                <a:latin typeface="Times New Roman" panose="02020603050405020304" pitchFamily="18" charset="0"/>
                <a:cs typeface="Times New Roman" panose="02020603050405020304" pitchFamily="18" charset="0"/>
              </a:rPr>
              <a:t>及</a:t>
            </a:r>
            <a:r>
              <a:rPr lang="zh-CN" altLang="en-US" b="1" dirty="0">
                <a:solidFill>
                  <a:srgbClr val="FF0000"/>
                </a:solidFill>
                <a:latin typeface="Times New Roman" panose="02020603050405020304" pitchFamily="18" charset="0"/>
                <a:cs typeface="Times New Roman" panose="02020603050405020304" pitchFamily="18" charset="0"/>
              </a:rPr>
              <a:t>基于网页内容的网页分析算法</a:t>
            </a:r>
            <a:r>
              <a:rPr lang="zh-CN" altLang="en-US" dirty="0">
                <a:latin typeface="Times New Roman" panose="02020603050405020304" pitchFamily="18" charset="0"/>
                <a:cs typeface="Times New Roman" panose="02020603050405020304" pitchFamily="18" charset="0"/>
              </a:rPr>
              <a:t>等。</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文本数据处理</a:t>
            </a:r>
          </a:p>
        </p:txBody>
      </p:sp>
      <p:grpSp>
        <p:nvGrpSpPr>
          <p:cNvPr id="18" name="组合 17"/>
          <p:cNvGrpSpPr/>
          <p:nvPr/>
        </p:nvGrpSpPr>
        <p:grpSpPr>
          <a:xfrm>
            <a:off x="389719" y="818133"/>
            <a:ext cx="1807747" cy="368593"/>
            <a:chOff x="1177246" y="918048"/>
            <a:chExt cx="1807747" cy="368593"/>
          </a:xfrm>
        </p:grpSpPr>
        <p:sp>
          <p:nvSpPr>
            <p:cNvPr id="19" name="TextBox 1210"/>
            <p:cNvSpPr/>
            <p:nvPr/>
          </p:nvSpPr>
          <p:spPr>
            <a:xfrm>
              <a:off x="1615387" y="932020"/>
              <a:ext cx="1369606"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网页分析算法</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04</a:t>
                </a:r>
              </a:p>
            </p:txBody>
          </p:sp>
        </p:grpSp>
      </p:grpSp>
      <p:sp>
        <p:nvSpPr>
          <p:cNvPr id="13" name="矩形 12"/>
          <p:cNvSpPr/>
          <p:nvPr/>
        </p:nvSpPr>
        <p:spPr>
          <a:xfrm>
            <a:off x="430074" y="2787650"/>
            <a:ext cx="6052930" cy="1246495"/>
          </a:xfrm>
          <a:prstGeom prst="rect">
            <a:avLst/>
          </a:prstGeom>
        </p:spPr>
        <p:txBody>
          <a:bodyPr wrap="square">
            <a:spAutoFit/>
          </a:bodyPr>
          <a:lstStyle/>
          <a:p>
            <a:pPr>
              <a:lnSpc>
                <a:spcPct val="125000"/>
              </a:lnSpc>
              <a:spcBef>
                <a:spcPts val="600"/>
              </a:spcBef>
            </a:pPr>
            <a:r>
              <a:rPr lang="en-US" altLang="zh-CN" b="1" dirty="0">
                <a:latin typeface="Times New Roman" panose="02020603050405020304" pitchFamily="18" charset="0"/>
                <a:cs typeface="Times New Roman" panose="02020603050405020304" pitchFamily="18" charset="0"/>
              </a:rPr>
              <a:t>1. </a:t>
            </a:r>
            <a:r>
              <a:rPr lang="zh-CN" altLang="zh-CN" b="1" dirty="0">
                <a:latin typeface="Times New Roman" panose="02020603050405020304" pitchFamily="18" charset="0"/>
                <a:cs typeface="Times New Roman" panose="02020603050405020304" pitchFamily="18" charset="0"/>
              </a:rPr>
              <a:t>基于用户行为的网页分析算法</a:t>
            </a:r>
            <a:endParaRPr lang="en-US" altLang="zh-CN" b="1" dirty="0">
              <a:latin typeface="Times New Roman" panose="02020603050405020304" pitchFamily="18" charset="0"/>
              <a:cs typeface="Times New Roman" panose="02020603050405020304" pitchFamily="18" charset="0"/>
            </a:endParaRPr>
          </a:p>
          <a:p>
            <a:pPr algn="just">
              <a:lnSpc>
                <a:spcPct val="125000"/>
              </a:lnSpc>
              <a:spcBef>
                <a:spcPts val="600"/>
              </a:spcBef>
            </a:pPr>
            <a:r>
              <a:rPr lang="zh-CN" altLang="zh-CN" dirty="0"/>
              <a:t>依据用户对这些网页的访问行为</a:t>
            </a:r>
            <a:r>
              <a:rPr lang="en-US" altLang="zh-CN" dirty="0"/>
              <a:t>,</a:t>
            </a:r>
            <a:r>
              <a:rPr lang="zh-CN" altLang="zh-CN" dirty="0"/>
              <a:t>对这些网页进行评价。用户行为包括用户对网页的访问频率、用户对网页的访问时长、用户的单击率等信息对网页进行综合评价。</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519598"/>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04813" y="1199365"/>
            <a:ext cx="6052930" cy="1515800"/>
          </a:xfrm>
          <a:prstGeom prst="rect">
            <a:avLst/>
          </a:prstGeom>
        </p:spPr>
        <p:txBody>
          <a:bodyPr wrap="square">
            <a:spAutoFit/>
          </a:bodyPr>
          <a:lstStyle/>
          <a:p>
            <a:pPr algn="just">
              <a:lnSpc>
                <a:spcPct val="125000"/>
              </a:lnSpc>
              <a:spcBef>
                <a:spcPts val="600"/>
              </a:spcBef>
            </a:pPr>
            <a:r>
              <a:rPr lang="zh-CN" altLang="en-US" b="1" dirty="0">
                <a:solidFill>
                  <a:srgbClr val="FF0000"/>
                </a:solidFill>
                <a:latin typeface="Times New Roman" panose="02020603050405020304" pitchFamily="18" charset="0"/>
                <a:cs typeface="Times New Roman" panose="02020603050405020304" pitchFamily="18" charset="0"/>
              </a:rPr>
              <a:t>网络爬虫</a:t>
            </a:r>
            <a:r>
              <a:rPr lang="zh-CN" altLang="en-US" dirty="0">
                <a:latin typeface="Times New Roman" panose="02020603050405020304" pitchFamily="18" charset="0"/>
                <a:cs typeface="Times New Roman" panose="02020603050405020304" pitchFamily="18" charset="0"/>
              </a:rPr>
              <a:t>在爬取相应的网页后</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会将网页存储到服务器的原始数据库中</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然后爬虫程序尤其是搜索引擎将会对这些网页进行</a:t>
            </a:r>
            <a:r>
              <a:rPr lang="zh-CN" altLang="en-US" b="1" dirty="0">
                <a:latin typeface="Times New Roman" panose="02020603050405020304" pitchFamily="18" charset="0"/>
                <a:cs typeface="Times New Roman" panose="02020603050405020304" pitchFamily="18" charset="0"/>
              </a:rPr>
              <a:t>分析并确定各网页的重要性</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从而</a:t>
            </a:r>
            <a:r>
              <a:rPr lang="zh-CN" altLang="en-US" b="1" dirty="0">
                <a:solidFill>
                  <a:srgbClr val="FF0000"/>
                </a:solidFill>
                <a:latin typeface="Times New Roman" panose="02020603050405020304" pitchFamily="18" charset="0"/>
                <a:cs typeface="Times New Roman" panose="02020603050405020304" pitchFamily="18" charset="0"/>
              </a:rPr>
              <a:t>确定网页的优先级和用户检索结果的网页排名</a:t>
            </a:r>
            <a:r>
              <a:rPr lang="zh-CN" altLang="en-US" dirty="0">
                <a:latin typeface="Times New Roman" panose="02020603050405020304" pitchFamily="18" charset="0"/>
                <a:cs typeface="Times New Roman" panose="02020603050405020304" pitchFamily="18" charset="0"/>
              </a:rPr>
              <a:t>。</a:t>
            </a:r>
          </a:p>
          <a:p>
            <a:pPr algn="just">
              <a:lnSpc>
                <a:spcPct val="125000"/>
              </a:lnSpc>
              <a:spcBef>
                <a:spcPts val="600"/>
              </a:spcBef>
            </a:pPr>
            <a:r>
              <a:rPr lang="zh-CN" altLang="en-US" dirty="0">
                <a:latin typeface="Times New Roman" panose="02020603050405020304" pitchFamily="18" charset="0"/>
                <a:cs typeface="Times New Roman" panose="02020603050405020304" pitchFamily="18" charset="0"/>
              </a:rPr>
              <a:t>常用的网页分析算法包括</a:t>
            </a:r>
            <a:r>
              <a:rPr lang="zh-CN" altLang="en-US" b="1" dirty="0">
                <a:solidFill>
                  <a:srgbClr val="FF0000"/>
                </a:solidFill>
                <a:latin typeface="Times New Roman" panose="02020603050405020304" pitchFamily="18" charset="0"/>
                <a:cs typeface="Times New Roman" panose="02020603050405020304" pitchFamily="18" charset="0"/>
              </a:rPr>
              <a:t>基于用户行为的网页分析算法</a:t>
            </a:r>
            <a:r>
              <a:rPr lang="zh-CN" altLang="en-US" dirty="0">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基于网络拓扑的网页分析算法</a:t>
            </a:r>
            <a:r>
              <a:rPr lang="zh-CN" altLang="en-US" dirty="0">
                <a:latin typeface="Times New Roman" panose="02020603050405020304" pitchFamily="18" charset="0"/>
                <a:cs typeface="Times New Roman" panose="02020603050405020304" pitchFamily="18" charset="0"/>
              </a:rPr>
              <a:t>及</a:t>
            </a:r>
            <a:r>
              <a:rPr lang="zh-CN" altLang="en-US" b="1" dirty="0">
                <a:solidFill>
                  <a:srgbClr val="FF0000"/>
                </a:solidFill>
                <a:latin typeface="Times New Roman" panose="02020603050405020304" pitchFamily="18" charset="0"/>
                <a:cs typeface="Times New Roman" panose="02020603050405020304" pitchFamily="18" charset="0"/>
              </a:rPr>
              <a:t>基于网页内容的网页分析算法</a:t>
            </a:r>
            <a:r>
              <a:rPr lang="zh-CN" altLang="en-US" dirty="0">
                <a:latin typeface="Times New Roman" panose="02020603050405020304" pitchFamily="18" charset="0"/>
                <a:cs typeface="Times New Roman" panose="02020603050405020304" pitchFamily="18" charset="0"/>
              </a:rPr>
              <a:t>等。</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文本数据处理</a:t>
            </a:r>
          </a:p>
        </p:txBody>
      </p:sp>
      <p:grpSp>
        <p:nvGrpSpPr>
          <p:cNvPr id="18" name="组合 17"/>
          <p:cNvGrpSpPr/>
          <p:nvPr/>
        </p:nvGrpSpPr>
        <p:grpSpPr>
          <a:xfrm>
            <a:off x="389719" y="818133"/>
            <a:ext cx="1807747" cy="368593"/>
            <a:chOff x="1177246" y="918048"/>
            <a:chExt cx="1807747" cy="368593"/>
          </a:xfrm>
        </p:grpSpPr>
        <p:sp>
          <p:nvSpPr>
            <p:cNvPr id="19" name="TextBox 1210"/>
            <p:cNvSpPr/>
            <p:nvPr/>
          </p:nvSpPr>
          <p:spPr>
            <a:xfrm>
              <a:off x="1615387" y="932020"/>
              <a:ext cx="1369606"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网页分析算法</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04</a:t>
                </a:r>
              </a:p>
            </p:txBody>
          </p:sp>
        </p:grpSp>
      </p:grpSp>
      <p:sp>
        <p:nvSpPr>
          <p:cNvPr id="13" name="矩形 12"/>
          <p:cNvSpPr/>
          <p:nvPr/>
        </p:nvSpPr>
        <p:spPr>
          <a:xfrm>
            <a:off x="430074" y="2787650"/>
            <a:ext cx="6052930" cy="2285241"/>
          </a:xfrm>
          <a:prstGeom prst="rect">
            <a:avLst/>
          </a:prstGeom>
        </p:spPr>
        <p:txBody>
          <a:bodyPr wrap="square">
            <a:spAutoFit/>
          </a:bodyPr>
          <a:lstStyle/>
          <a:p>
            <a:pPr>
              <a:lnSpc>
                <a:spcPct val="125000"/>
              </a:lnSpc>
              <a:spcBef>
                <a:spcPts val="600"/>
              </a:spcBef>
            </a:pPr>
            <a:r>
              <a:rPr lang="en-US" altLang="zh-CN"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基于网络拓扑的网页分析算法</a:t>
            </a:r>
            <a:endParaRPr lang="en-US" altLang="zh-CN" b="1" dirty="0">
              <a:latin typeface="Times New Roman" panose="02020603050405020304" pitchFamily="18" charset="0"/>
              <a:cs typeface="Times New Roman" panose="02020603050405020304" pitchFamily="18" charset="0"/>
            </a:endParaRPr>
          </a:p>
          <a:p>
            <a:pPr algn="just">
              <a:lnSpc>
                <a:spcPct val="125000"/>
              </a:lnSpc>
              <a:spcBef>
                <a:spcPts val="600"/>
              </a:spcBef>
            </a:pPr>
            <a:r>
              <a:rPr lang="zh-CN" altLang="zh-CN" dirty="0"/>
              <a:t>根据网页的链接关系、结构关系、已知网页或数据等对网页进行分析的一种算法。常见的基于网络拓扑的网页分析算法包括</a:t>
            </a:r>
            <a:endParaRPr lang="en-US" altLang="zh-CN" dirty="0"/>
          </a:p>
          <a:p>
            <a:pPr marL="285750" indent="-285750" algn="just">
              <a:lnSpc>
                <a:spcPct val="125000"/>
              </a:lnSpc>
              <a:spcBef>
                <a:spcPts val="600"/>
              </a:spcBef>
              <a:buFont typeface="Wingdings" panose="05000000000000000000" pitchFamily="2" charset="2"/>
              <a:buChar char="Ø"/>
            </a:pPr>
            <a:r>
              <a:rPr lang="zh-CN" altLang="zh-CN" dirty="0"/>
              <a:t>基于网页粒度的分析算法</a:t>
            </a:r>
            <a:r>
              <a:rPr lang="zh-CN" altLang="en-US" dirty="0"/>
              <a:t>：如，</a:t>
            </a:r>
            <a:r>
              <a:rPr lang="en-US" altLang="zh-CN" dirty="0"/>
              <a:t>PageRank &amp;&amp;&amp; HITS</a:t>
            </a:r>
          </a:p>
          <a:p>
            <a:pPr marL="285750" indent="-285750" algn="just">
              <a:lnSpc>
                <a:spcPct val="125000"/>
              </a:lnSpc>
              <a:spcBef>
                <a:spcPts val="600"/>
              </a:spcBef>
              <a:buFont typeface="Wingdings" panose="05000000000000000000" pitchFamily="2" charset="2"/>
              <a:buChar char="Ø"/>
            </a:pPr>
            <a:r>
              <a:rPr lang="zh-CN" altLang="zh-CN" dirty="0"/>
              <a:t>基于网站粒度的分析算法</a:t>
            </a:r>
            <a:r>
              <a:rPr lang="zh-CN" altLang="en-US" dirty="0"/>
              <a:t>：</a:t>
            </a:r>
            <a:r>
              <a:rPr lang="zh-CN" altLang="zh-CN" dirty="0"/>
              <a:t>站点的划分和站点等级</a:t>
            </a:r>
            <a:r>
              <a:rPr lang="en-US" altLang="zh-CN" dirty="0"/>
              <a:t>(SiteRank)</a:t>
            </a:r>
            <a:r>
              <a:rPr lang="zh-CN" altLang="zh-CN" dirty="0"/>
              <a:t>的计算</a:t>
            </a:r>
            <a:endParaRPr lang="en-US" altLang="zh-CN" dirty="0"/>
          </a:p>
          <a:p>
            <a:pPr marL="285750" indent="-285750" algn="just">
              <a:lnSpc>
                <a:spcPct val="125000"/>
              </a:lnSpc>
              <a:spcBef>
                <a:spcPts val="600"/>
              </a:spcBef>
              <a:buFont typeface="Wingdings" panose="05000000000000000000" pitchFamily="2" charset="2"/>
              <a:buChar char="Ø"/>
            </a:pPr>
            <a:r>
              <a:rPr lang="zh-CN" altLang="zh-CN" dirty="0"/>
              <a:t>基于网页块粒度的分析算法</a:t>
            </a:r>
            <a:r>
              <a:rPr lang="zh-CN" altLang="en-US" dirty="0"/>
              <a:t>：</a:t>
            </a:r>
            <a:r>
              <a:rPr lang="zh-CN" altLang="zh-CN" dirty="0"/>
              <a:t>将对网页外部链接划分层次</a:t>
            </a:r>
            <a:r>
              <a:rPr lang="en-US" altLang="zh-CN" dirty="0"/>
              <a:t>,</a:t>
            </a:r>
            <a:r>
              <a:rPr lang="zh-CN" altLang="zh-CN" dirty="0"/>
              <a:t>不同层次的外部链接重要程度不同。</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205244"/>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04813" y="1199365"/>
            <a:ext cx="6052930" cy="1515800"/>
          </a:xfrm>
          <a:prstGeom prst="rect">
            <a:avLst/>
          </a:prstGeom>
        </p:spPr>
        <p:txBody>
          <a:bodyPr wrap="square">
            <a:spAutoFit/>
          </a:bodyPr>
          <a:lstStyle/>
          <a:p>
            <a:pPr algn="just">
              <a:lnSpc>
                <a:spcPct val="125000"/>
              </a:lnSpc>
              <a:spcBef>
                <a:spcPts val="600"/>
              </a:spcBef>
            </a:pPr>
            <a:r>
              <a:rPr lang="zh-CN" altLang="en-US" b="1" dirty="0">
                <a:solidFill>
                  <a:srgbClr val="FF0000"/>
                </a:solidFill>
                <a:latin typeface="Times New Roman" panose="02020603050405020304" pitchFamily="18" charset="0"/>
                <a:cs typeface="Times New Roman" panose="02020603050405020304" pitchFamily="18" charset="0"/>
              </a:rPr>
              <a:t>网络爬虫</a:t>
            </a:r>
            <a:r>
              <a:rPr lang="zh-CN" altLang="en-US" dirty="0">
                <a:latin typeface="Times New Roman" panose="02020603050405020304" pitchFamily="18" charset="0"/>
                <a:cs typeface="Times New Roman" panose="02020603050405020304" pitchFamily="18" charset="0"/>
              </a:rPr>
              <a:t>在爬取相应的网页后</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会将网页存储到服务器的原始数据库中</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然后爬虫程序尤其是搜索引擎将会对这些网页进行</a:t>
            </a:r>
            <a:r>
              <a:rPr lang="zh-CN" altLang="en-US" b="1" dirty="0">
                <a:latin typeface="Times New Roman" panose="02020603050405020304" pitchFamily="18" charset="0"/>
                <a:cs typeface="Times New Roman" panose="02020603050405020304" pitchFamily="18" charset="0"/>
              </a:rPr>
              <a:t>分析并确定各网页的重要性</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从而</a:t>
            </a:r>
            <a:r>
              <a:rPr lang="zh-CN" altLang="en-US" b="1" dirty="0">
                <a:solidFill>
                  <a:srgbClr val="FF0000"/>
                </a:solidFill>
                <a:latin typeface="Times New Roman" panose="02020603050405020304" pitchFamily="18" charset="0"/>
                <a:cs typeface="Times New Roman" panose="02020603050405020304" pitchFamily="18" charset="0"/>
              </a:rPr>
              <a:t>确定网页的优先级和用户检索结果的网页排名</a:t>
            </a:r>
            <a:r>
              <a:rPr lang="zh-CN" altLang="en-US" dirty="0">
                <a:latin typeface="Times New Roman" panose="02020603050405020304" pitchFamily="18" charset="0"/>
                <a:cs typeface="Times New Roman" panose="02020603050405020304" pitchFamily="18" charset="0"/>
              </a:rPr>
              <a:t>。</a:t>
            </a:r>
          </a:p>
          <a:p>
            <a:pPr algn="just">
              <a:lnSpc>
                <a:spcPct val="125000"/>
              </a:lnSpc>
              <a:spcBef>
                <a:spcPts val="600"/>
              </a:spcBef>
            </a:pPr>
            <a:r>
              <a:rPr lang="zh-CN" altLang="en-US" dirty="0">
                <a:latin typeface="Times New Roman" panose="02020603050405020304" pitchFamily="18" charset="0"/>
                <a:cs typeface="Times New Roman" panose="02020603050405020304" pitchFamily="18" charset="0"/>
              </a:rPr>
              <a:t>常用的网页分析算法包括</a:t>
            </a:r>
            <a:r>
              <a:rPr lang="zh-CN" altLang="en-US" b="1" dirty="0">
                <a:solidFill>
                  <a:srgbClr val="FF0000"/>
                </a:solidFill>
                <a:latin typeface="Times New Roman" panose="02020603050405020304" pitchFamily="18" charset="0"/>
                <a:cs typeface="Times New Roman" panose="02020603050405020304" pitchFamily="18" charset="0"/>
              </a:rPr>
              <a:t>基于用户行为的网页分析算法</a:t>
            </a:r>
            <a:r>
              <a:rPr lang="zh-CN" altLang="en-US" dirty="0">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基于网络拓扑的网页分析算法</a:t>
            </a:r>
            <a:r>
              <a:rPr lang="zh-CN" altLang="en-US" dirty="0">
                <a:latin typeface="Times New Roman" panose="02020603050405020304" pitchFamily="18" charset="0"/>
                <a:cs typeface="Times New Roman" panose="02020603050405020304" pitchFamily="18" charset="0"/>
              </a:rPr>
              <a:t>及</a:t>
            </a:r>
            <a:r>
              <a:rPr lang="zh-CN" altLang="en-US" b="1" dirty="0">
                <a:solidFill>
                  <a:srgbClr val="FF0000"/>
                </a:solidFill>
                <a:latin typeface="Times New Roman" panose="02020603050405020304" pitchFamily="18" charset="0"/>
                <a:cs typeface="Times New Roman" panose="02020603050405020304" pitchFamily="18" charset="0"/>
              </a:rPr>
              <a:t>基于网页内容的网页分析算法</a:t>
            </a:r>
            <a:r>
              <a:rPr lang="zh-CN" altLang="en-US" dirty="0">
                <a:latin typeface="Times New Roman" panose="02020603050405020304" pitchFamily="18" charset="0"/>
                <a:cs typeface="Times New Roman" panose="02020603050405020304" pitchFamily="18" charset="0"/>
              </a:rPr>
              <a:t>等。</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11" name="文本框 10"/>
          <p:cNvSpPr txBox="1"/>
          <p:nvPr/>
        </p:nvSpPr>
        <p:spPr>
          <a:xfrm>
            <a:off x="610511" y="275357"/>
            <a:ext cx="1864331"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文本数据处理</a:t>
            </a:r>
          </a:p>
        </p:txBody>
      </p:sp>
      <p:grpSp>
        <p:nvGrpSpPr>
          <p:cNvPr id="18" name="组合 17"/>
          <p:cNvGrpSpPr/>
          <p:nvPr/>
        </p:nvGrpSpPr>
        <p:grpSpPr>
          <a:xfrm>
            <a:off x="389719" y="818133"/>
            <a:ext cx="1807747" cy="368593"/>
            <a:chOff x="1177246" y="918048"/>
            <a:chExt cx="1807747" cy="368593"/>
          </a:xfrm>
        </p:grpSpPr>
        <p:sp>
          <p:nvSpPr>
            <p:cNvPr id="19" name="TextBox 1210"/>
            <p:cNvSpPr/>
            <p:nvPr/>
          </p:nvSpPr>
          <p:spPr>
            <a:xfrm>
              <a:off x="1615387" y="932020"/>
              <a:ext cx="1369606"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网页分析算法</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0" name="组合 19"/>
            <p:cNvGrpSpPr/>
            <p:nvPr/>
          </p:nvGrpSpPr>
          <p:grpSpPr>
            <a:xfrm>
              <a:off x="1177246" y="918048"/>
              <a:ext cx="448164" cy="368593"/>
              <a:chOff x="5630584" y="966369"/>
              <a:chExt cx="476097" cy="391567"/>
            </a:xfrm>
            <a:solidFill>
              <a:srgbClr val="1B4367"/>
            </a:solidFill>
          </p:grpSpPr>
          <p:sp>
            <p:nvSpPr>
              <p:cNvPr id="21" name="椭圆 20"/>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2"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04</a:t>
                </a:r>
              </a:p>
            </p:txBody>
          </p:sp>
        </p:grpSp>
      </p:grpSp>
      <p:sp>
        <p:nvSpPr>
          <p:cNvPr id="13" name="矩形 12"/>
          <p:cNvSpPr/>
          <p:nvPr/>
        </p:nvSpPr>
        <p:spPr>
          <a:xfrm>
            <a:off x="430074" y="2787650"/>
            <a:ext cx="6052930" cy="1054135"/>
          </a:xfrm>
          <a:prstGeom prst="rect">
            <a:avLst/>
          </a:prstGeom>
        </p:spPr>
        <p:txBody>
          <a:bodyPr wrap="square">
            <a:spAutoFit/>
          </a:bodyPr>
          <a:lstStyle/>
          <a:p>
            <a:pPr>
              <a:lnSpc>
                <a:spcPct val="125000"/>
              </a:lnSpc>
              <a:spcBef>
                <a:spcPts val="600"/>
              </a:spcBef>
            </a:pP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基于网页内容的网页分析算法</a:t>
            </a:r>
            <a:endParaRPr lang="en-US" altLang="zh-CN" b="1" dirty="0">
              <a:latin typeface="Times New Roman" panose="02020603050405020304" pitchFamily="18" charset="0"/>
              <a:cs typeface="Times New Roman" panose="02020603050405020304" pitchFamily="18" charset="0"/>
            </a:endParaRPr>
          </a:p>
          <a:p>
            <a:pPr algn="just">
              <a:lnSpc>
                <a:spcPct val="125000"/>
              </a:lnSpc>
              <a:spcBef>
                <a:spcPts val="600"/>
              </a:spcBef>
            </a:pPr>
            <a:r>
              <a:rPr lang="zh-CN" altLang="en-US" dirty="0"/>
              <a:t>是指利用网页内容</a:t>
            </a:r>
            <a:r>
              <a:rPr lang="en-US" altLang="zh-CN" dirty="0"/>
              <a:t>(</a:t>
            </a:r>
            <a:r>
              <a:rPr lang="zh-CN" altLang="en-US" dirty="0"/>
              <a:t>文本、数据等资源</a:t>
            </a:r>
            <a:r>
              <a:rPr lang="en-US" altLang="zh-CN" dirty="0"/>
              <a:t>)</a:t>
            </a:r>
            <a:r>
              <a:rPr lang="zh-CN" altLang="en-US" dirty="0"/>
              <a:t>特征对网页进行评价。</a:t>
            </a:r>
            <a:endParaRPr lang="en-US" altLang="zh-CN" dirty="0"/>
          </a:p>
          <a:p>
            <a:pPr algn="just">
              <a:lnSpc>
                <a:spcPct val="125000"/>
              </a:lnSpc>
              <a:spcBef>
                <a:spcPts val="600"/>
              </a:spcBef>
            </a:pPr>
            <a:r>
              <a:rPr lang="zh-CN" altLang="en-US" dirty="0"/>
              <a:t>最常用的算法是基于词频统计或词位置加权的网页分析算法</a:t>
            </a:r>
            <a:r>
              <a:rPr lang="en-US" altLang="zh-CN" dirty="0"/>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597096"/>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1780610" y="2056501"/>
            <a:ext cx="3204329" cy="813685"/>
          </a:xfrm>
          <a:prstGeom prst="rect">
            <a:avLst/>
          </a:prstGeom>
          <a:noFill/>
        </p:spPr>
        <p:txBody>
          <a:bodyPr wrap="square" lIns="51435" tIns="25718" rIns="51435" bIns="25718" rtlCol="0">
            <a:spAutoFit/>
          </a:bodyPr>
          <a:lstStyle/>
          <a:p>
            <a:pPr algn="ctr">
              <a:defRPr/>
            </a:pPr>
            <a:r>
              <a:rPr lang="en-US" altLang="zh-CN" sz="495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2" y="275357"/>
            <a:ext cx="1764940"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传统数据采集</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29" name="文本框 28"/>
          <p:cNvSpPr txBox="1"/>
          <p:nvPr/>
        </p:nvSpPr>
        <p:spPr>
          <a:xfrm>
            <a:off x="610512" y="820958"/>
            <a:ext cx="5722668" cy="900246"/>
          </a:xfrm>
          <a:prstGeom prst="rect">
            <a:avLst/>
          </a:prstGeom>
          <a:noFill/>
        </p:spPr>
        <p:txBody>
          <a:bodyPr wrap="square" rtlCol="0">
            <a:spAutoFit/>
          </a:bodyPr>
          <a:lstStyle/>
          <a:p>
            <a:pPr>
              <a:lnSpc>
                <a:spcPct val="125000"/>
              </a:lnSpc>
            </a:pPr>
            <a:r>
              <a:rPr lang="zh-CN" altLang="en-US" dirty="0"/>
              <a:t>传统</a:t>
            </a:r>
            <a:r>
              <a:rPr lang="zh-CN" altLang="zh-CN" dirty="0"/>
              <a:t>数据采集系统性能的好坏</a:t>
            </a:r>
            <a:r>
              <a:rPr lang="zh-CN" altLang="en-US" dirty="0"/>
              <a:t>，</a:t>
            </a:r>
            <a:r>
              <a:rPr lang="zh-CN" altLang="zh-CN" dirty="0"/>
              <a:t>主要取决于它的精度和速度。在保证精度的条件下</a:t>
            </a:r>
            <a:r>
              <a:rPr lang="zh-CN" altLang="en-US" dirty="0"/>
              <a:t>，</a:t>
            </a:r>
            <a:r>
              <a:rPr lang="zh-CN" altLang="zh-CN" dirty="0"/>
              <a:t>应该尽可能提高采样速度</a:t>
            </a:r>
            <a:r>
              <a:rPr lang="zh-CN" altLang="en-US" dirty="0"/>
              <a:t>，</a:t>
            </a:r>
            <a:r>
              <a:rPr lang="zh-CN" altLang="zh-CN" dirty="0"/>
              <a:t>以满足实时采集、实时处理和实时控制等对速度的要求。</a:t>
            </a:r>
            <a:r>
              <a:rPr lang="zh-CN" altLang="zh-CN" b="1" dirty="0">
                <a:solidFill>
                  <a:srgbClr val="FF0000"/>
                </a:solidFill>
              </a:rPr>
              <a:t>传统数据采集系统</a:t>
            </a:r>
            <a:r>
              <a:rPr lang="zh-CN" altLang="zh-CN" dirty="0"/>
              <a:t>都具有以下几个</a:t>
            </a:r>
            <a:r>
              <a:rPr lang="zh-CN" altLang="zh-CN" b="1" dirty="0">
                <a:solidFill>
                  <a:srgbClr val="FF0000"/>
                </a:solidFill>
              </a:rPr>
              <a:t>特点</a:t>
            </a:r>
            <a:r>
              <a:rPr lang="zh-CN" altLang="zh-CN" dirty="0"/>
              <a:t>：</a:t>
            </a:r>
          </a:p>
        </p:txBody>
      </p:sp>
      <p:sp>
        <p:nvSpPr>
          <p:cNvPr id="4" name="矩形 3"/>
          <p:cNvSpPr/>
          <p:nvPr/>
        </p:nvSpPr>
        <p:spPr>
          <a:xfrm>
            <a:off x="949124" y="1704006"/>
            <a:ext cx="5384056" cy="1977464"/>
          </a:xfrm>
          <a:prstGeom prst="rect">
            <a:avLst/>
          </a:prstGeom>
        </p:spPr>
        <p:txBody>
          <a:bodyPr wrap="square">
            <a:spAutoFit/>
          </a:bodyPr>
          <a:lstStyle/>
          <a:p>
            <a:pPr marL="342900" lvl="0" indent="-342900" algn="just">
              <a:lnSpc>
                <a:spcPct val="125000"/>
              </a:lnSpc>
              <a:spcAft>
                <a:spcPts val="0"/>
              </a:spcAft>
              <a:buFont typeface="+mj-lt"/>
              <a:buAutoNum type="arabicPeriod"/>
            </a:pPr>
            <a:r>
              <a:rPr lang="zh-CN" altLang="zh-CN" b="1" dirty="0">
                <a:latin typeface="Times New Roman" panose="02020603050405020304" pitchFamily="18" charset="0"/>
              </a:rPr>
              <a:t>包含有计算机系统</a:t>
            </a:r>
            <a:r>
              <a:rPr lang="zh-CN" altLang="zh-CN" dirty="0">
                <a:latin typeface="Times New Roman" panose="02020603050405020304" pitchFamily="18" charset="0"/>
              </a:rPr>
              <a:t>。</a:t>
            </a:r>
          </a:p>
          <a:p>
            <a:pPr marL="342900" lvl="0" indent="-342900" algn="just">
              <a:lnSpc>
                <a:spcPct val="125000"/>
              </a:lnSpc>
              <a:spcAft>
                <a:spcPts val="0"/>
              </a:spcAft>
              <a:buFont typeface="+mj-lt"/>
              <a:buAutoNum type="arabicPeriod"/>
            </a:pPr>
            <a:r>
              <a:rPr lang="zh-CN" altLang="zh-CN" b="1" dirty="0">
                <a:latin typeface="Times New Roman" panose="02020603050405020304" pitchFamily="18" charset="0"/>
              </a:rPr>
              <a:t>软件</a:t>
            </a:r>
            <a:r>
              <a:rPr lang="zh-CN" altLang="zh-CN" dirty="0">
                <a:latin typeface="Times New Roman" panose="02020603050405020304" pitchFamily="18" charset="0"/>
              </a:rPr>
              <a:t>在数据采集系统中的</a:t>
            </a:r>
            <a:r>
              <a:rPr lang="zh-CN" altLang="zh-CN" b="1" dirty="0">
                <a:latin typeface="Times New Roman" panose="02020603050405020304" pitchFamily="18" charset="0"/>
              </a:rPr>
              <a:t>作用大</a:t>
            </a:r>
            <a:r>
              <a:rPr lang="zh-CN" altLang="zh-CN" dirty="0">
                <a:latin typeface="Times New Roman" panose="02020603050405020304" pitchFamily="18" charset="0"/>
              </a:rPr>
              <a:t>。</a:t>
            </a:r>
          </a:p>
          <a:p>
            <a:pPr marL="342900" lvl="0" indent="-342900" algn="just">
              <a:lnSpc>
                <a:spcPct val="125000"/>
              </a:lnSpc>
              <a:spcAft>
                <a:spcPts val="0"/>
              </a:spcAft>
              <a:buFont typeface="+mj-lt"/>
              <a:buAutoNum type="arabicPeriod"/>
            </a:pPr>
            <a:r>
              <a:rPr lang="zh-CN" altLang="zh-CN" b="1" dirty="0">
                <a:latin typeface="Times New Roman" panose="02020603050405020304" pitchFamily="18" charset="0"/>
              </a:rPr>
              <a:t>数据采集与处理相互融合的系统</a:t>
            </a:r>
            <a:r>
              <a:rPr lang="zh-CN" altLang="en-US" dirty="0">
                <a:latin typeface="Times New Roman" panose="02020603050405020304" pitchFamily="18" charset="0"/>
              </a:rPr>
              <a:t>，</a:t>
            </a:r>
            <a:r>
              <a:rPr lang="zh-CN" altLang="zh-CN" dirty="0">
                <a:latin typeface="Times New Roman" panose="02020603050405020304" pitchFamily="18" charset="0"/>
              </a:rPr>
              <a:t>可实现从数据采集、处理到控制的全部工作。</a:t>
            </a:r>
          </a:p>
          <a:p>
            <a:pPr marL="342900" lvl="0" indent="-342900" algn="just">
              <a:lnSpc>
                <a:spcPct val="125000"/>
              </a:lnSpc>
              <a:spcAft>
                <a:spcPts val="0"/>
              </a:spcAft>
              <a:buFont typeface="+mj-lt"/>
              <a:buAutoNum type="arabicPeriod"/>
            </a:pPr>
            <a:r>
              <a:rPr lang="zh-CN" altLang="zh-CN" dirty="0">
                <a:latin typeface="Times New Roman" panose="02020603050405020304" pitchFamily="18" charset="0"/>
              </a:rPr>
              <a:t>速度快</a:t>
            </a:r>
            <a:r>
              <a:rPr lang="zh-CN" altLang="en-US" dirty="0">
                <a:latin typeface="Times New Roman" panose="02020603050405020304" pitchFamily="18" charset="0"/>
              </a:rPr>
              <a:t>，</a:t>
            </a:r>
            <a:r>
              <a:rPr lang="zh-CN" altLang="zh-CN" dirty="0">
                <a:latin typeface="Times New Roman" panose="02020603050405020304" pitchFamily="18" charset="0"/>
              </a:rPr>
              <a:t>数据采集过程一般都具有“实时”特性。</a:t>
            </a:r>
          </a:p>
          <a:p>
            <a:pPr marL="342900" lvl="0" indent="-342900" algn="just">
              <a:lnSpc>
                <a:spcPct val="125000"/>
              </a:lnSpc>
              <a:spcAft>
                <a:spcPts val="0"/>
              </a:spcAft>
              <a:buFont typeface="+mj-lt"/>
              <a:buAutoNum type="arabicPeriod"/>
            </a:pPr>
            <a:r>
              <a:rPr lang="zh-CN" altLang="zh-CN" b="1" dirty="0">
                <a:latin typeface="Times New Roman" panose="02020603050405020304" pitchFamily="18" charset="0"/>
              </a:rPr>
              <a:t>电路集成度高</a:t>
            </a:r>
            <a:r>
              <a:rPr lang="zh-CN" altLang="en-US" dirty="0">
                <a:latin typeface="Times New Roman" panose="02020603050405020304" pitchFamily="18" charset="0"/>
              </a:rPr>
              <a:t>，</a:t>
            </a:r>
            <a:r>
              <a:rPr lang="zh-CN" altLang="zh-CN" dirty="0">
                <a:latin typeface="Times New Roman" panose="02020603050405020304" pitchFamily="18" charset="0"/>
              </a:rPr>
              <a:t>数据采集系统的体积小</a:t>
            </a:r>
            <a:r>
              <a:rPr lang="zh-CN" altLang="en-US" dirty="0">
                <a:latin typeface="Times New Roman" panose="02020603050405020304" pitchFamily="18" charset="0"/>
              </a:rPr>
              <a:t>，</a:t>
            </a:r>
            <a:r>
              <a:rPr lang="zh-CN" altLang="zh-CN" dirty="0">
                <a:latin typeface="Times New Roman" panose="02020603050405020304" pitchFamily="18" charset="0"/>
              </a:rPr>
              <a:t>可靠性高。</a:t>
            </a:r>
          </a:p>
          <a:p>
            <a:pPr marL="342900" lvl="0" indent="-342900" algn="just">
              <a:lnSpc>
                <a:spcPct val="125000"/>
              </a:lnSpc>
              <a:spcAft>
                <a:spcPts val="0"/>
              </a:spcAft>
              <a:buFont typeface="+mj-lt"/>
              <a:buAutoNum type="arabicPeriod"/>
            </a:pPr>
            <a:r>
              <a:rPr lang="zh-CN" altLang="zh-CN" b="1" dirty="0">
                <a:latin typeface="Times New Roman" panose="02020603050405020304" pitchFamily="18" charset="0"/>
              </a:rPr>
              <a:t>先进的采集技术</a:t>
            </a:r>
            <a:r>
              <a:rPr lang="zh-CN" altLang="en-US" dirty="0">
                <a:latin typeface="Times New Roman" panose="02020603050405020304" pitchFamily="18" charset="0"/>
              </a:rPr>
              <a:t>：</a:t>
            </a:r>
            <a:r>
              <a:rPr lang="zh-CN" altLang="zh-CN" dirty="0">
                <a:latin typeface="Times New Roman" panose="02020603050405020304" pitchFamily="18" charset="0"/>
              </a:rPr>
              <a:t>总线采集技术、分布式采集技术等。</a:t>
            </a:r>
          </a:p>
        </p:txBody>
      </p:sp>
      <p:sp>
        <p:nvSpPr>
          <p:cNvPr id="33" name="文本框 32"/>
          <p:cNvSpPr txBox="1"/>
          <p:nvPr/>
        </p:nvSpPr>
        <p:spPr>
          <a:xfrm>
            <a:off x="610512" y="3704645"/>
            <a:ext cx="5722668" cy="1438855"/>
          </a:xfrm>
          <a:prstGeom prst="rect">
            <a:avLst/>
          </a:prstGeom>
          <a:noFill/>
        </p:spPr>
        <p:txBody>
          <a:bodyPr wrap="square" rtlCol="0">
            <a:spAutoFit/>
          </a:bodyPr>
          <a:lstStyle/>
          <a:p>
            <a:pPr>
              <a:lnSpc>
                <a:spcPct val="125000"/>
              </a:lnSpc>
            </a:pPr>
            <a:r>
              <a:rPr lang="zh-CN" altLang="zh-CN" b="1" dirty="0">
                <a:solidFill>
                  <a:srgbClr val="FF0000"/>
                </a:solidFill>
              </a:rPr>
              <a:t>传统数据采集系统</a:t>
            </a:r>
            <a:r>
              <a:rPr lang="zh-CN" altLang="en-US" dirty="0"/>
              <a:t>存在以下</a:t>
            </a:r>
            <a:r>
              <a:rPr lang="zh-CN" altLang="en-US" b="1" dirty="0">
                <a:solidFill>
                  <a:srgbClr val="FF0000"/>
                </a:solidFill>
              </a:rPr>
              <a:t>不足</a:t>
            </a:r>
            <a:r>
              <a:rPr lang="zh-CN" altLang="zh-CN" dirty="0"/>
              <a:t>：传统的数据采集来源单一</a:t>
            </a:r>
            <a:r>
              <a:rPr lang="zh-CN" altLang="en-US" dirty="0"/>
              <a:t>，</a:t>
            </a:r>
            <a:r>
              <a:rPr lang="zh-CN" altLang="zh-CN" dirty="0"/>
              <a:t>且</a:t>
            </a:r>
            <a:r>
              <a:rPr lang="zh-CN" altLang="zh-CN" b="1" dirty="0">
                <a:solidFill>
                  <a:srgbClr val="FF0000"/>
                </a:solidFill>
              </a:rPr>
              <a:t>存储、管理和分析数据量</a:t>
            </a:r>
            <a:r>
              <a:rPr lang="zh-CN" altLang="zh-CN" dirty="0"/>
              <a:t>也相对</a:t>
            </a:r>
            <a:r>
              <a:rPr lang="zh-CN" altLang="zh-CN" b="1" dirty="0">
                <a:solidFill>
                  <a:srgbClr val="FF0000"/>
                </a:solidFill>
              </a:rPr>
              <a:t>较小</a:t>
            </a:r>
            <a:r>
              <a:rPr lang="zh-CN" altLang="en-US" dirty="0"/>
              <a:t>，</a:t>
            </a:r>
            <a:r>
              <a:rPr lang="zh-CN" altLang="zh-CN" dirty="0"/>
              <a:t>大多采用</a:t>
            </a:r>
            <a:r>
              <a:rPr lang="zh-CN" altLang="zh-CN" b="1" dirty="0"/>
              <a:t>关系型数据库</a:t>
            </a:r>
            <a:r>
              <a:rPr lang="zh-CN" altLang="zh-CN" dirty="0"/>
              <a:t>和</a:t>
            </a:r>
            <a:r>
              <a:rPr lang="zh-CN" altLang="zh-CN" b="1" dirty="0"/>
              <a:t>并行数据仓库</a:t>
            </a:r>
            <a:r>
              <a:rPr lang="zh-CN" altLang="zh-CN" dirty="0"/>
              <a:t>即可处理。对依靠并行计算提升数据处理速度方面而言</a:t>
            </a:r>
            <a:r>
              <a:rPr lang="zh-CN" altLang="en-US" dirty="0"/>
              <a:t>，</a:t>
            </a:r>
            <a:r>
              <a:rPr lang="zh-CN" altLang="zh-CN" dirty="0"/>
              <a:t>传统的并行数据库技术</a:t>
            </a:r>
            <a:r>
              <a:rPr lang="zh-CN" altLang="zh-CN" b="1" dirty="0">
                <a:solidFill>
                  <a:srgbClr val="FF0000"/>
                </a:solidFill>
              </a:rPr>
              <a:t>追求高度一致性和容错性</a:t>
            </a:r>
            <a:r>
              <a:rPr lang="zh-CN" altLang="en-US" dirty="0"/>
              <a:t>，</a:t>
            </a:r>
            <a:r>
              <a:rPr lang="zh-CN" altLang="zh-CN" dirty="0"/>
              <a:t>根据</a:t>
            </a:r>
            <a:r>
              <a:rPr lang="en-US" altLang="zh-CN" dirty="0"/>
              <a:t>CAP</a:t>
            </a:r>
            <a:r>
              <a:rPr lang="zh-CN" altLang="zh-CN" dirty="0"/>
              <a:t>理论</a:t>
            </a:r>
            <a:r>
              <a:rPr lang="zh-CN" altLang="en-US" dirty="0"/>
              <a:t>，</a:t>
            </a:r>
            <a:r>
              <a:rPr lang="zh-CN" altLang="zh-CN" b="1" dirty="0"/>
              <a:t>难以保证其可用性和扩展性</a:t>
            </a:r>
            <a:r>
              <a:rPr lang="zh-CN" altLang="zh-CN" dirty="0"/>
              <a:t>。</a:t>
            </a:r>
          </a:p>
        </p:txBody>
      </p:sp>
    </p:spTree>
    <p:extLst>
      <p:ext uri="{BB962C8B-B14F-4D97-AF65-F5344CB8AC3E}">
        <p14:creationId xmlns:p14="http://schemas.microsoft.com/office/powerpoint/2010/main" val="27635397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2" y="275357"/>
            <a:ext cx="1764940"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大数据采集</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sp>
        <p:nvSpPr>
          <p:cNvPr id="2" name="矩形 1"/>
          <p:cNvSpPr/>
          <p:nvPr/>
        </p:nvSpPr>
        <p:spPr>
          <a:xfrm>
            <a:off x="785083" y="1696356"/>
            <a:ext cx="5581448" cy="1169551"/>
          </a:xfrm>
          <a:prstGeom prst="rect">
            <a:avLst/>
          </a:prstGeom>
        </p:spPr>
        <p:txBody>
          <a:bodyPr wrap="square">
            <a:spAutoFit/>
          </a:bodyPr>
          <a:lstStyle/>
          <a:p>
            <a:pPr lvl="0">
              <a:lnSpc>
                <a:spcPct val="125000"/>
              </a:lnSpc>
            </a:pPr>
            <a:r>
              <a:rPr lang="zh-CN" altLang="zh-CN" b="1" dirty="0">
                <a:solidFill>
                  <a:srgbClr val="FF0000"/>
                </a:solidFill>
              </a:rPr>
              <a:t>传感器</a:t>
            </a:r>
            <a:r>
              <a:rPr lang="zh-CN" altLang="en-US" b="1" dirty="0">
                <a:solidFill>
                  <a:srgbClr val="FF0000"/>
                </a:solidFill>
              </a:rPr>
              <a:t>数据</a:t>
            </a:r>
            <a:r>
              <a:rPr lang="zh-CN" altLang="zh-CN" dirty="0"/>
              <a:t>：指通过</a:t>
            </a:r>
            <a:r>
              <a:rPr lang="zh-CN" altLang="zh-CN" b="1" dirty="0"/>
              <a:t>传感器等物联网设备</a:t>
            </a:r>
            <a:r>
              <a:rPr lang="zh-CN" altLang="zh-CN" dirty="0"/>
              <a:t>获取到的数据。</a:t>
            </a:r>
            <a:endParaRPr lang="en-US" altLang="zh-CN" dirty="0"/>
          </a:p>
          <a:p>
            <a:pPr marL="342900" lvl="0" indent="-342900">
              <a:lnSpc>
                <a:spcPct val="125000"/>
              </a:lnSpc>
              <a:buAutoNum type="arabicPeriod"/>
            </a:pPr>
            <a:r>
              <a:rPr lang="zh-CN" altLang="zh-CN" dirty="0"/>
              <a:t>这类信息是</a:t>
            </a:r>
            <a:r>
              <a:rPr lang="zh-CN" altLang="zh-CN" b="1" dirty="0"/>
              <a:t>实时产生</a:t>
            </a:r>
            <a:r>
              <a:rPr lang="zh-CN" altLang="zh-CN" dirty="0"/>
              <a:t>的</a:t>
            </a:r>
            <a:r>
              <a:rPr lang="zh-CN" altLang="en-US" dirty="0"/>
              <a:t>，</a:t>
            </a:r>
            <a:endParaRPr lang="en-US" altLang="zh-CN" dirty="0"/>
          </a:p>
          <a:p>
            <a:pPr marL="342900" lvl="0" indent="-342900">
              <a:lnSpc>
                <a:spcPct val="125000"/>
              </a:lnSpc>
              <a:buAutoNum type="arabicPeriod"/>
            </a:pPr>
            <a:r>
              <a:rPr lang="zh-CN" altLang="zh-CN" dirty="0"/>
              <a:t>观测结果的</a:t>
            </a:r>
            <a:r>
              <a:rPr lang="zh-CN" altLang="zh-CN" b="1" dirty="0"/>
              <a:t>数量和周期性</a:t>
            </a:r>
            <a:r>
              <a:rPr lang="zh-CN" altLang="zh-CN" dirty="0"/>
              <a:t>将是</a:t>
            </a:r>
            <a:r>
              <a:rPr lang="zh-CN" altLang="zh-CN" b="1" dirty="0"/>
              <a:t>可变</a:t>
            </a:r>
            <a:r>
              <a:rPr lang="zh-CN" altLang="zh-CN" dirty="0"/>
              <a:t>的。</a:t>
            </a:r>
            <a:endParaRPr lang="en-US" altLang="zh-CN" dirty="0"/>
          </a:p>
          <a:p>
            <a:pPr marL="342900" lvl="0" indent="-342900">
              <a:lnSpc>
                <a:spcPct val="125000"/>
              </a:lnSpc>
              <a:buAutoNum type="arabicPeriod"/>
            </a:pPr>
            <a:r>
              <a:rPr lang="zh-CN" altLang="zh-CN" dirty="0"/>
              <a:t>数据质量主要取决于</a:t>
            </a:r>
            <a:r>
              <a:rPr lang="zh-CN" altLang="zh-CN" b="1" dirty="0"/>
              <a:t>传感器是否以预期方式进行精确测量</a:t>
            </a:r>
            <a:r>
              <a:rPr lang="zh-CN" altLang="zh-CN" dirty="0"/>
              <a:t>。</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339" y="2914268"/>
            <a:ext cx="2971653" cy="149568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4842" y="3010966"/>
            <a:ext cx="2265216" cy="1503793"/>
          </a:xfrm>
          <a:prstGeom prst="rect">
            <a:avLst/>
          </a:prstGeom>
        </p:spPr>
      </p:pic>
      <p:grpSp>
        <p:nvGrpSpPr>
          <p:cNvPr id="13" name="组合 12"/>
          <p:cNvGrpSpPr/>
          <p:nvPr/>
        </p:nvGrpSpPr>
        <p:grpSpPr>
          <a:xfrm>
            <a:off x="389719" y="818133"/>
            <a:ext cx="1602562" cy="368593"/>
            <a:chOff x="1177246" y="918048"/>
            <a:chExt cx="1602562" cy="368593"/>
          </a:xfrm>
        </p:grpSpPr>
        <p:sp>
          <p:nvSpPr>
            <p:cNvPr id="14" name="TextBox 1210"/>
            <p:cNvSpPr/>
            <p:nvPr/>
          </p:nvSpPr>
          <p:spPr>
            <a:xfrm>
              <a:off x="1615387" y="932020"/>
              <a:ext cx="1164421"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大数据分类</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15" name="组合 14"/>
            <p:cNvGrpSpPr/>
            <p:nvPr/>
          </p:nvGrpSpPr>
          <p:grpSpPr>
            <a:xfrm>
              <a:off x="1177246" y="918048"/>
              <a:ext cx="448164" cy="368593"/>
              <a:chOff x="5630584" y="966369"/>
              <a:chExt cx="476097" cy="391567"/>
            </a:xfrm>
            <a:solidFill>
              <a:srgbClr val="1B4367"/>
            </a:solidFill>
          </p:grpSpPr>
          <p:sp>
            <p:nvSpPr>
              <p:cNvPr id="16" name="椭圆 15"/>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17"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01</a:t>
                </a:r>
              </a:p>
            </p:txBody>
          </p:sp>
        </p:grpSp>
      </p:grpSp>
      <p:sp>
        <p:nvSpPr>
          <p:cNvPr id="23" name="文本框 22"/>
          <p:cNvSpPr txBox="1"/>
          <p:nvPr/>
        </p:nvSpPr>
        <p:spPr>
          <a:xfrm>
            <a:off x="785083" y="1245596"/>
            <a:ext cx="5722668" cy="361637"/>
          </a:xfrm>
          <a:prstGeom prst="rect">
            <a:avLst/>
          </a:prstGeom>
          <a:noFill/>
        </p:spPr>
        <p:txBody>
          <a:bodyPr wrap="square" rtlCol="0">
            <a:spAutoFit/>
          </a:bodyPr>
          <a:lstStyle/>
          <a:p>
            <a:pPr algn="just">
              <a:lnSpc>
                <a:spcPct val="125000"/>
              </a:lnSpc>
            </a:pPr>
            <a:r>
              <a:rPr lang="zh-CN" altLang="zh-CN" dirty="0"/>
              <a:t>根据数据来源</a:t>
            </a:r>
            <a:r>
              <a:rPr lang="zh-CN" altLang="en-US" dirty="0"/>
              <a:t>形式</a:t>
            </a:r>
            <a:r>
              <a:rPr lang="zh-CN" altLang="zh-CN" dirty="0"/>
              <a:t>不同</a:t>
            </a:r>
            <a:r>
              <a:rPr lang="zh-CN" altLang="en-US" dirty="0"/>
              <a:t>，</a:t>
            </a:r>
            <a:r>
              <a:rPr lang="zh-CN" altLang="zh-CN" dirty="0"/>
              <a:t>数据大致分为如下</a:t>
            </a:r>
            <a:r>
              <a:rPr lang="zh-CN" altLang="en-US" dirty="0"/>
              <a:t>三</a:t>
            </a:r>
            <a:r>
              <a:rPr lang="zh-CN" altLang="zh-CN" dirty="0"/>
              <a:t>种</a:t>
            </a:r>
            <a:r>
              <a:rPr lang="zh-CN" altLang="en-US" dirty="0"/>
              <a:t>：</a:t>
            </a:r>
            <a:endParaRPr lang="zh-CN" altLang="zh-CN" dirty="0"/>
          </a:p>
        </p:txBody>
      </p:sp>
    </p:spTree>
    <p:extLst>
      <p:ext uri="{BB962C8B-B14F-4D97-AF65-F5344CB8AC3E}">
        <p14:creationId xmlns:p14="http://schemas.microsoft.com/office/powerpoint/2010/main" val="308804130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2" y="275357"/>
            <a:ext cx="1764940"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大数据采集</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pic>
        <p:nvPicPr>
          <p:cNvPr id="9" name="图片 8"/>
          <p:cNvPicPr>
            <a:picLocks noChangeAspect="1"/>
          </p:cNvPicPr>
          <p:nvPr/>
        </p:nvPicPr>
        <p:blipFill rotWithShape="1">
          <a:blip r:embed="rId3"/>
          <a:srcRect b="42510"/>
          <a:stretch/>
        </p:blipFill>
        <p:spPr>
          <a:xfrm>
            <a:off x="3977268" y="3353348"/>
            <a:ext cx="975208" cy="646927"/>
          </a:xfrm>
          <a:prstGeom prst="rect">
            <a:avLst/>
          </a:prstGeom>
        </p:spPr>
      </p:pic>
      <p:pic>
        <p:nvPicPr>
          <p:cNvPr id="23" name="图片 22"/>
          <p:cNvPicPr>
            <a:picLocks noChangeAspect="1"/>
          </p:cNvPicPr>
          <p:nvPr/>
        </p:nvPicPr>
        <p:blipFill>
          <a:blip r:embed="rId4"/>
          <a:stretch>
            <a:fillRect/>
          </a:stretch>
        </p:blipFill>
        <p:spPr>
          <a:xfrm>
            <a:off x="5208512" y="3321666"/>
            <a:ext cx="764465" cy="615245"/>
          </a:xfrm>
          <a:prstGeom prst="rect">
            <a:avLst/>
          </a:prstGeom>
        </p:spPr>
      </p:pic>
      <p:pic>
        <p:nvPicPr>
          <p:cNvPr id="24" name="图片 23"/>
          <p:cNvPicPr>
            <a:picLocks noChangeAspect="1"/>
          </p:cNvPicPr>
          <p:nvPr/>
        </p:nvPicPr>
        <p:blipFill>
          <a:blip r:embed="rId5"/>
          <a:stretch>
            <a:fillRect/>
          </a:stretch>
        </p:blipFill>
        <p:spPr>
          <a:xfrm>
            <a:off x="5208513" y="4162213"/>
            <a:ext cx="764465" cy="641440"/>
          </a:xfrm>
          <a:prstGeom prst="rect">
            <a:avLst/>
          </a:prstGeom>
        </p:spPr>
      </p:pic>
      <p:pic>
        <p:nvPicPr>
          <p:cNvPr id="25" name="图片 24"/>
          <p:cNvPicPr>
            <a:picLocks noChangeAspect="1"/>
          </p:cNvPicPr>
          <p:nvPr/>
        </p:nvPicPr>
        <p:blipFill>
          <a:blip r:embed="rId6"/>
          <a:stretch>
            <a:fillRect/>
          </a:stretch>
        </p:blipFill>
        <p:spPr>
          <a:xfrm>
            <a:off x="3964917" y="4193895"/>
            <a:ext cx="988896" cy="641440"/>
          </a:xfrm>
          <a:prstGeom prst="rect">
            <a:avLst/>
          </a:prstGeom>
        </p:spPr>
      </p:pic>
      <p:pic>
        <p:nvPicPr>
          <p:cNvPr id="26634" name="Picture 10" descr="https://timgsa.baidu.com/timg?image&amp;quality=80&amp;size=b9999_10000&amp;sec=1556365434270&amp;di=87f1a37a68900f187a8f5d03d854caff&amp;imgtype=0&amp;src=http%3A%2F%2Fn1.itc.cn%2Fimg8%2Fwb%2Frecom%2F2016%2F04%2F15%2F146070561763215603.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4504" y="3353348"/>
            <a:ext cx="2195554" cy="1332562"/>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p:cNvSpPr/>
          <p:nvPr/>
        </p:nvSpPr>
        <p:spPr>
          <a:xfrm>
            <a:off x="785082" y="1696356"/>
            <a:ext cx="5625445" cy="1169551"/>
          </a:xfrm>
          <a:prstGeom prst="rect">
            <a:avLst/>
          </a:prstGeom>
        </p:spPr>
        <p:txBody>
          <a:bodyPr wrap="square">
            <a:spAutoFit/>
          </a:bodyPr>
          <a:lstStyle/>
          <a:p>
            <a:pPr lvl="0" algn="just">
              <a:lnSpc>
                <a:spcPct val="125000"/>
              </a:lnSpc>
            </a:pPr>
            <a:r>
              <a:rPr lang="zh-CN" altLang="en-US" b="1" dirty="0">
                <a:solidFill>
                  <a:srgbClr val="FF0000"/>
                </a:solidFill>
              </a:rPr>
              <a:t>互联网数据</a:t>
            </a:r>
            <a:r>
              <a:rPr lang="zh-CN" altLang="zh-CN" dirty="0"/>
              <a:t>：指通过</a:t>
            </a:r>
            <a:r>
              <a:rPr lang="zh-CN" altLang="zh-CN" b="1" dirty="0"/>
              <a:t>互联网等网络</a:t>
            </a:r>
            <a:r>
              <a:rPr lang="zh-CN" altLang="zh-CN" dirty="0"/>
              <a:t>产生的数据。主要源于各种网络和社交媒体的半结构化和非结构化数据</a:t>
            </a:r>
            <a:r>
              <a:rPr lang="zh-CN" altLang="en-US" dirty="0"/>
              <a:t>，</a:t>
            </a:r>
            <a:r>
              <a:rPr lang="zh-CN" altLang="zh-CN" dirty="0"/>
              <a:t>包括</a:t>
            </a:r>
            <a:r>
              <a:rPr lang="en-US" altLang="zh-CN" dirty="0"/>
              <a:t>Web</a:t>
            </a:r>
            <a:r>
              <a:rPr lang="zh-CN" altLang="zh-CN" dirty="0"/>
              <a:t>文本和点击流数据、</a:t>
            </a:r>
            <a:r>
              <a:rPr lang="en-US" altLang="zh-CN" dirty="0"/>
              <a:t>GPS</a:t>
            </a:r>
            <a:r>
              <a:rPr lang="zh-CN" altLang="zh-CN" dirty="0"/>
              <a:t>和地理定位映射数据</a:t>
            </a:r>
            <a:r>
              <a:rPr lang="zh-CN" altLang="en-US" dirty="0"/>
              <a:t>，</a:t>
            </a:r>
            <a:r>
              <a:rPr lang="zh-CN" altLang="zh-CN" dirty="0"/>
              <a:t>通过管理文件传输协议传送的海量图像文件</a:t>
            </a:r>
            <a:r>
              <a:rPr lang="zh-CN" altLang="en-US" dirty="0"/>
              <a:t>，</a:t>
            </a:r>
            <a:r>
              <a:rPr lang="zh-CN" altLang="zh-CN" dirty="0"/>
              <a:t>评价数据、科学信息、电子邮件等数据。</a:t>
            </a:r>
            <a:endParaRPr lang="en-US" altLang="zh-CN" dirty="0"/>
          </a:p>
        </p:txBody>
      </p:sp>
      <p:grpSp>
        <p:nvGrpSpPr>
          <p:cNvPr id="32" name="组合 31"/>
          <p:cNvGrpSpPr/>
          <p:nvPr/>
        </p:nvGrpSpPr>
        <p:grpSpPr>
          <a:xfrm>
            <a:off x="389719" y="818133"/>
            <a:ext cx="1602562" cy="368593"/>
            <a:chOff x="1177246" y="918048"/>
            <a:chExt cx="1602562" cy="368593"/>
          </a:xfrm>
        </p:grpSpPr>
        <p:sp>
          <p:nvSpPr>
            <p:cNvPr id="33" name="TextBox 1210"/>
            <p:cNvSpPr/>
            <p:nvPr/>
          </p:nvSpPr>
          <p:spPr>
            <a:xfrm>
              <a:off x="1615387" y="932020"/>
              <a:ext cx="1164421"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大数据分类</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34" name="组合 33"/>
            <p:cNvGrpSpPr/>
            <p:nvPr/>
          </p:nvGrpSpPr>
          <p:grpSpPr>
            <a:xfrm>
              <a:off x="1177246" y="918048"/>
              <a:ext cx="448164" cy="368593"/>
              <a:chOff x="5630584" y="966369"/>
              <a:chExt cx="476097" cy="391567"/>
            </a:xfrm>
            <a:solidFill>
              <a:srgbClr val="1B4367"/>
            </a:solidFill>
          </p:grpSpPr>
          <p:sp>
            <p:nvSpPr>
              <p:cNvPr id="35" name="椭圆 34"/>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36"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01</a:t>
                </a:r>
              </a:p>
            </p:txBody>
          </p:sp>
        </p:grpSp>
      </p:grpSp>
      <p:sp>
        <p:nvSpPr>
          <p:cNvPr id="37" name="文本框 36"/>
          <p:cNvSpPr txBox="1"/>
          <p:nvPr/>
        </p:nvSpPr>
        <p:spPr>
          <a:xfrm>
            <a:off x="785083" y="1245596"/>
            <a:ext cx="5722668" cy="361637"/>
          </a:xfrm>
          <a:prstGeom prst="rect">
            <a:avLst/>
          </a:prstGeom>
          <a:noFill/>
        </p:spPr>
        <p:txBody>
          <a:bodyPr wrap="square" rtlCol="0">
            <a:spAutoFit/>
          </a:bodyPr>
          <a:lstStyle/>
          <a:p>
            <a:pPr algn="just">
              <a:lnSpc>
                <a:spcPct val="125000"/>
              </a:lnSpc>
            </a:pPr>
            <a:r>
              <a:rPr lang="zh-CN" altLang="zh-CN" dirty="0"/>
              <a:t>根据数据来源</a:t>
            </a:r>
            <a:r>
              <a:rPr lang="zh-CN" altLang="en-US" dirty="0"/>
              <a:t>形式</a:t>
            </a:r>
            <a:r>
              <a:rPr lang="zh-CN" altLang="zh-CN" dirty="0"/>
              <a:t>不同</a:t>
            </a:r>
            <a:r>
              <a:rPr lang="zh-CN" altLang="en-US" dirty="0"/>
              <a:t>，</a:t>
            </a:r>
            <a:r>
              <a:rPr lang="zh-CN" altLang="zh-CN" dirty="0"/>
              <a:t>数据大致分为如下</a:t>
            </a:r>
            <a:r>
              <a:rPr lang="zh-CN" altLang="en-US" dirty="0"/>
              <a:t>三</a:t>
            </a:r>
            <a:r>
              <a:rPr lang="zh-CN" altLang="zh-CN" dirty="0"/>
              <a:t>种</a:t>
            </a:r>
            <a:r>
              <a:rPr lang="zh-CN" altLang="en-US" dirty="0"/>
              <a:t>：</a:t>
            </a:r>
            <a:endParaRPr lang="zh-CN" altLang="zh-CN" dirty="0"/>
          </a:p>
        </p:txBody>
      </p:sp>
    </p:spTree>
    <p:extLst>
      <p:ext uri="{BB962C8B-B14F-4D97-AF65-F5344CB8AC3E}">
        <p14:creationId xmlns:p14="http://schemas.microsoft.com/office/powerpoint/2010/main" val="426764733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610512" y="275357"/>
            <a:ext cx="1764940" cy="330862"/>
          </a:xfrm>
          <a:prstGeom prst="rect">
            <a:avLst/>
          </a:prstGeom>
          <a:noFill/>
        </p:spPr>
        <p:txBody>
          <a:bodyPr wrap="square" lIns="68580" tIns="34291" rIns="68580" bIns="34291" rtlCol="0">
            <a:spAutoFit/>
          </a:bodyPr>
          <a:lstStyle/>
          <a:p>
            <a:r>
              <a:rPr lang="zh-CN" altLang="en-US" sz="1700" b="1" dirty="0">
                <a:solidFill>
                  <a:srgbClr val="1B4367"/>
                </a:solidFill>
                <a:latin typeface="微软雅黑"/>
                <a:ea typeface="微软雅黑"/>
                <a:cs typeface="+mn-ea"/>
                <a:sym typeface="+mn-lt"/>
              </a:rPr>
              <a:t>大数据采集</a:t>
            </a:r>
          </a:p>
        </p:txBody>
      </p:sp>
      <p:cxnSp>
        <p:nvCxnSpPr>
          <p:cNvPr id="64" name="直接连接符 63"/>
          <p:cNvCxnSpPr/>
          <p:nvPr/>
        </p:nvCxnSpPr>
        <p:spPr>
          <a:xfrm>
            <a:off x="668880" y="616264"/>
            <a:ext cx="480259" cy="0"/>
          </a:xfrm>
          <a:prstGeom prst="line">
            <a:avLst/>
          </a:prstGeom>
          <a:noFill/>
          <a:ln w="9525" cap="flat" cmpd="sng" algn="ctr">
            <a:solidFill>
              <a:srgbClr val="1B4367"/>
            </a:solidFill>
            <a:prstDash val="solid"/>
            <a:miter lim="800000"/>
          </a:ln>
          <a:effectLst/>
        </p:spPr>
      </p:cxnSp>
      <p:pic>
        <p:nvPicPr>
          <p:cNvPr id="5" name="图片 4"/>
          <p:cNvPicPr>
            <a:picLocks noChangeAspect="1"/>
          </p:cNvPicPr>
          <p:nvPr/>
        </p:nvPicPr>
        <p:blipFill>
          <a:blip r:embed="rId3"/>
          <a:stretch>
            <a:fillRect/>
          </a:stretch>
        </p:blipFill>
        <p:spPr>
          <a:xfrm>
            <a:off x="1034497" y="3523142"/>
            <a:ext cx="1256366" cy="527437"/>
          </a:xfrm>
          <a:prstGeom prst="rect">
            <a:avLst/>
          </a:prstGeom>
        </p:spPr>
      </p:pic>
      <p:pic>
        <p:nvPicPr>
          <p:cNvPr id="27652" name="Picture 4" descr="https://timgsa.baidu.com/timg?image&amp;quality=80&amp;size=b9999_10000&amp;sec=1556363186441&amp;di=8b6acb580f45dc6891c9c439772d2e16&amp;imgtype=0&amp;src=http%3A%2F%2Fimg.qichacha.com%2FProduct%2F5d4bde75-4571-4ffb-b052-80c5a3c4cc67.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8744" b="26244"/>
          <a:stretch/>
        </p:blipFill>
        <p:spPr bwMode="auto">
          <a:xfrm>
            <a:off x="2290863" y="3499018"/>
            <a:ext cx="1362941" cy="613497"/>
          </a:xfrm>
          <a:prstGeom prst="rect">
            <a:avLst/>
          </a:prstGeom>
          <a:noFill/>
          <a:extLst>
            <a:ext uri="{909E8E84-426E-40DD-AFC4-6F175D3DCCD1}">
              <a14:hiddenFill xmlns:a14="http://schemas.microsoft.com/office/drawing/2010/main">
                <a:solidFill>
                  <a:srgbClr val="FFFFFF"/>
                </a:solidFill>
              </a14:hiddenFill>
            </a:ext>
          </a:extLst>
        </p:spPr>
      </p:pic>
      <p:pic>
        <p:nvPicPr>
          <p:cNvPr id="27654" name="Picture 6" descr="https://timgsa.baidu.com/timg?image&amp;quality=80&amp;size=b9999_10000&amp;sec=1556363227124&amp;di=cd2d5cd3d04e40a42f76cf1c028bfdbc&amp;imgtype=0&amp;src=http%3A%2F%2Fhbimg.b0.upaiyun.com%2Fd77f9fe117f0932b541f7ae5e030b35b4e7373862bb0f-ZbVcQv_fw6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97028" y="3499018"/>
            <a:ext cx="587538" cy="587538"/>
          </a:xfrm>
          <a:prstGeom prst="rect">
            <a:avLst/>
          </a:prstGeom>
          <a:noFill/>
          <a:extLst>
            <a:ext uri="{909E8E84-426E-40DD-AFC4-6F175D3DCCD1}">
              <a14:hiddenFill xmlns:a14="http://schemas.microsoft.com/office/drawing/2010/main">
                <a:solidFill>
                  <a:srgbClr val="FFFFFF"/>
                </a:solidFill>
              </a14:hiddenFill>
            </a:ext>
          </a:extLst>
        </p:spPr>
      </p:pic>
      <p:pic>
        <p:nvPicPr>
          <p:cNvPr id="27656" name="Picture 8" descr="https://timgsa.baidu.com/timg?image&amp;quality=80&amp;size=b9999_10000&amp;sec=1556363271665&amp;di=1c251d8d74a4f0e238b19359adea87ef&amp;imgtype=0&amp;src=http%3A%2F%2Fhbimg.b0.upaiyun.com%2F5667c06ab78f66d9b64b14119d40e2a1606ce70e1e73-FDbTnk_fw65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85983" y="3470236"/>
            <a:ext cx="587538" cy="587538"/>
          </a:xfrm>
          <a:prstGeom prst="rect">
            <a:avLst/>
          </a:prstGeom>
          <a:noFill/>
          <a:extLst>
            <a:ext uri="{909E8E84-426E-40DD-AFC4-6F175D3DCCD1}">
              <a14:hiddenFill xmlns:a14="http://schemas.microsoft.com/office/drawing/2010/main">
                <a:solidFill>
                  <a:srgbClr val="FFFFFF"/>
                </a:solidFill>
              </a14:hiddenFill>
            </a:ext>
          </a:extLst>
        </p:spPr>
      </p:pic>
      <p:pic>
        <p:nvPicPr>
          <p:cNvPr id="27658" name="Picture 10" descr="https://timgsa.baidu.com/timg?image&amp;quality=80&amp;size=b9999_10000&amp;sec=1556363373192&amp;di=343213493eed68ad8d6934c86894d49f&amp;imgtype=0&amp;src=http%3A%2F%2Fwww.56dr.com%2Finfo%2Fuploads%2Fallimg%2Fc150425%2F142c34260N020-23J4.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 r="4267"/>
          <a:stretch/>
        </p:blipFill>
        <p:spPr bwMode="auto">
          <a:xfrm>
            <a:off x="1034497" y="4185100"/>
            <a:ext cx="1273734" cy="549944"/>
          </a:xfrm>
          <a:prstGeom prst="rect">
            <a:avLst/>
          </a:prstGeom>
          <a:noFill/>
          <a:extLst>
            <a:ext uri="{909E8E84-426E-40DD-AFC4-6F175D3DCCD1}">
              <a14:hiddenFill xmlns:a14="http://schemas.microsoft.com/office/drawing/2010/main">
                <a:solidFill>
                  <a:srgbClr val="FFFFFF"/>
                </a:solidFill>
              </a14:hiddenFill>
            </a:ext>
          </a:extLst>
        </p:spPr>
      </p:pic>
      <p:pic>
        <p:nvPicPr>
          <p:cNvPr id="27660" name="Picture 12" descr="https://timgsa.baidu.com/timg?image&amp;quality=80&amp;size=b9999_10000&amp;sec=1556363405541&amp;di=96f8621ae43a49a93d96e580ef3c5872&amp;imgtype=0&amp;src=http%3A%2F%2F0.rc.xiniu.com%2Fg2%2FM00%2F0C%2FD8%2FCgAGe1mlEt-AS0KaAACtA67MVeI438.jpg"/>
          <p:cNvPicPr>
            <a:picLocks noChangeArrowheads="1"/>
          </p:cNvPicPr>
          <p:nvPr/>
        </p:nvPicPr>
        <p:blipFill rotWithShape="1">
          <a:blip r:embed="rId8" cstate="print">
            <a:extLst>
              <a:ext uri="{28A0092B-C50C-407E-A947-70E740481C1C}">
                <a14:useLocalDpi xmlns:a14="http://schemas.microsoft.com/office/drawing/2010/main" val="0"/>
              </a:ext>
            </a:extLst>
          </a:blip>
          <a:srcRect l="58198" t="16523" r="8774" b="15931"/>
          <a:stretch/>
        </p:blipFill>
        <p:spPr bwMode="auto">
          <a:xfrm>
            <a:off x="5074938" y="3473526"/>
            <a:ext cx="587538" cy="587538"/>
          </a:xfrm>
          <a:prstGeom prst="rect">
            <a:avLst/>
          </a:prstGeom>
          <a:noFill/>
          <a:extLst>
            <a:ext uri="{909E8E84-426E-40DD-AFC4-6F175D3DCCD1}">
              <a14:hiddenFill xmlns:a14="http://schemas.microsoft.com/office/drawing/2010/main">
                <a:solidFill>
                  <a:srgbClr val="FFFFFF"/>
                </a:solidFill>
              </a14:hiddenFill>
            </a:ext>
          </a:extLst>
        </p:spPr>
      </p:pic>
      <p:pic>
        <p:nvPicPr>
          <p:cNvPr id="27662" name="Picture 14" descr="https://ss1.bdstatic.com/70cFuXSh_Q1YnxGkpoWK1HF6hhy/it/u=683031851,273133848&amp;fm=26&amp;gp=0.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5952" t="23697" r="17727" b="25266"/>
          <a:stretch/>
        </p:blipFill>
        <p:spPr bwMode="auto">
          <a:xfrm>
            <a:off x="2454474" y="4185100"/>
            <a:ext cx="1353033" cy="549944"/>
          </a:xfrm>
          <a:prstGeom prst="rect">
            <a:avLst/>
          </a:prstGeom>
          <a:noFill/>
          <a:extLst>
            <a:ext uri="{909E8E84-426E-40DD-AFC4-6F175D3DCCD1}">
              <a14:hiddenFill xmlns:a14="http://schemas.microsoft.com/office/drawing/2010/main">
                <a:solidFill>
                  <a:srgbClr val="FFFFFF"/>
                </a:solidFill>
              </a14:hiddenFill>
            </a:ext>
          </a:extLst>
        </p:spPr>
      </p:pic>
      <p:pic>
        <p:nvPicPr>
          <p:cNvPr id="27664" name="Picture 16" descr="https://timgsa.baidu.com/timg?image&amp;quality=80&amp;size=b9999_10000&amp;sec=1556363580762&amp;di=dc4627490aabc7a2a7c65ea6607ef427&amp;imgtype=0&amp;src=http%3A%2F%2Fpic1.jumeili.cn%2Fupload%2Fothers%2Flegou0924.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53750" y="4181098"/>
            <a:ext cx="861694" cy="553946"/>
          </a:xfrm>
          <a:prstGeom prst="rect">
            <a:avLst/>
          </a:prstGeom>
          <a:noFill/>
          <a:extLst>
            <a:ext uri="{909E8E84-426E-40DD-AFC4-6F175D3DCCD1}">
              <a14:hiddenFill xmlns:a14="http://schemas.microsoft.com/office/drawing/2010/main">
                <a:solidFill>
                  <a:srgbClr val="FFFFFF"/>
                </a:solidFill>
              </a14:hiddenFill>
            </a:ext>
          </a:extLst>
        </p:spPr>
      </p:pic>
      <p:pic>
        <p:nvPicPr>
          <p:cNvPr id="27666" name="Picture 18" descr="https://timgsa.baidu.com/timg?image&amp;quality=80&amp;size=b9999_10000&amp;sec=1556363836763&amp;di=631fbd95c93c0dec97af70551dc6ce49&amp;imgtype=0&amp;src=http%3A%2F%2Fimgs.ebrun.com%2Fresources%2F2017_03%2F2017_03_23%2F20170323_1490256835251.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7133" t="789" r="16405"/>
          <a:stretch/>
        </p:blipFill>
        <p:spPr bwMode="auto">
          <a:xfrm>
            <a:off x="5074938" y="4167901"/>
            <a:ext cx="587538" cy="584343"/>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21"/>
          <p:cNvSpPr/>
          <p:nvPr/>
        </p:nvSpPr>
        <p:spPr>
          <a:xfrm>
            <a:off x="785083" y="1696356"/>
            <a:ext cx="5581448" cy="1708160"/>
          </a:xfrm>
          <a:prstGeom prst="rect">
            <a:avLst/>
          </a:prstGeom>
        </p:spPr>
        <p:txBody>
          <a:bodyPr wrap="square">
            <a:spAutoFit/>
          </a:bodyPr>
          <a:lstStyle/>
          <a:p>
            <a:pPr lvl="0">
              <a:lnSpc>
                <a:spcPct val="125000"/>
              </a:lnSpc>
            </a:pPr>
            <a:r>
              <a:rPr lang="zh-CN" altLang="en-US" b="1" dirty="0">
                <a:solidFill>
                  <a:srgbClr val="FF0000"/>
                </a:solidFill>
              </a:rPr>
              <a:t>业务数据</a:t>
            </a:r>
            <a:r>
              <a:rPr lang="zh-CN" altLang="zh-CN" dirty="0"/>
              <a:t>：指记录在</a:t>
            </a:r>
            <a:r>
              <a:rPr lang="zh-CN" altLang="zh-CN" b="1" dirty="0"/>
              <a:t>结构化或非结构化数据库</a:t>
            </a:r>
            <a:r>
              <a:rPr lang="zh-CN" altLang="zh-CN" dirty="0"/>
              <a:t>中的</a:t>
            </a:r>
            <a:r>
              <a:rPr lang="zh-CN" altLang="zh-CN" b="1" dirty="0"/>
              <a:t>由业务活动产生</a:t>
            </a:r>
            <a:r>
              <a:rPr lang="zh-CN" altLang="zh-CN" dirty="0"/>
              <a:t>的数据。当记录在结构化数据库上时</a:t>
            </a:r>
            <a:r>
              <a:rPr lang="zh-CN" altLang="en-US" dirty="0"/>
              <a:t>，</a:t>
            </a:r>
            <a:r>
              <a:rPr lang="zh-CN" altLang="zh-CN" dirty="0"/>
              <a:t>分析数据并获得统计指标的最常见问题：</a:t>
            </a:r>
            <a:endParaRPr lang="en-US" altLang="zh-CN" dirty="0"/>
          </a:p>
          <a:p>
            <a:pPr marL="285750" lvl="0" indent="-285750">
              <a:lnSpc>
                <a:spcPct val="125000"/>
              </a:lnSpc>
              <a:buFont typeface="Wingdings" panose="05000000000000000000" pitchFamily="2" charset="2"/>
              <a:buChar char="Ø"/>
            </a:pPr>
            <a:r>
              <a:rPr lang="zh-CN" altLang="zh-CN" dirty="0"/>
              <a:t>第一种</a:t>
            </a:r>
            <a:r>
              <a:rPr lang="zh-CN" altLang="en-US" dirty="0"/>
              <a:t>，</a:t>
            </a:r>
            <a:r>
              <a:rPr lang="zh-CN" altLang="zh-CN" b="1" dirty="0"/>
              <a:t>大量信息及数据产生的周期</a:t>
            </a:r>
            <a:r>
              <a:rPr lang="zh-CN" altLang="en-US" dirty="0"/>
              <a:t>，</a:t>
            </a:r>
            <a:r>
              <a:rPr lang="zh-CN" altLang="zh-CN" dirty="0"/>
              <a:t>有时这些数据生成速度非常快</a:t>
            </a:r>
            <a:r>
              <a:rPr lang="zh-CN" altLang="en-US" dirty="0"/>
              <a:t>，</a:t>
            </a:r>
            <a:r>
              <a:rPr lang="zh-CN" altLang="zh-CN" dirty="0"/>
              <a:t>每秒可以生成数千条记录。</a:t>
            </a:r>
            <a:endParaRPr lang="en-US" altLang="zh-CN" dirty="0"/>
          </a:p>
          <a:p>
            <a:pPr marL="285750" lvl="0" indent="-285750">
              <a:lnSpc>
                <a:spcPct val="125000"/>
              </a:lnSpc>
              <a:buFont typeface="Wingdings" panose="05000000000000000000" pitchFamily="2" charset="2"/>
              <a:buChar char="Ø"/>
            </a:pPr>
            <a:r>
              <a:rPr lang="zh-CN" altLang="zh-CN" dirty="0"/>
              <a:t>第二</a:t>
            </a:r>
            <a:r>
              <a:rPr lang="zh-CN" altLang="en-US" dirty="0"/>
              <a:t>种，</a:t>
            </a:r>
            <a:r>
              <a:rPr lang="zh-CN" altLang="zh-CN" b="1" dirty="0"/>
              <a:t>不可以直接存储在关系数据库中的格式</a:t>
            </a:r>
            <a:r>
              <a:rPr lang="zh-CN" altLang="en-US" dirty="0"/>
              <a:t>，</a:t>
            </a:r>
            <a:r>
              <a:rPr lang="zh-CN" altLang="zh-CN" dirty="0"/>
              <a:t>如电子发票。</a:t>
            </a:r>
          </a:p>
        </p:txBody>
      </p:sp>
      <p:grpSp>
        <p:nvGrpSpPr>
          <p:cNvPr id="23" name="组合 22"/>
          <p:cNvGrpSpPr/>
          <p:nvPr/>
        </p:nvGrpSpPr>
        <p:grpSpPr>
          <a:xfrm>
            <a:off x="389719" y="818133"/>
            <a:ext cx="1602562" cy="368593"/>
            <a:chOff x="1177246" y="918048"/>
            <a:chExt cx="1602562" cy="368593"/>
          </a:xfrm>
        </p:grpSpPr>
        <p:sp>
          <p:nvSpPr>
            <p:cNvPr id="24" name="TextBox 1210"/>
            <p:cNvSpPr/>
            <p:nvPr/>
          </p:nvSpPr>
          <p:spPr>
            <a:xfrm>
              <a:off x="1615387" y="932020"/>
              <a:ext cx="1164421" cy="31547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1" rIns="68580" bIns="34291">
              <a:spAutoFit/>
            </a:bodyPr>
            <a:lstStyle/>
            <a:p>
              <a:pPr lvl="0" defTabSz="914400"/>
              <a:r>
                <a:rPr lang="zh-CN" altLang="en-US" sz="1600" b="1" kern="0" dirty="0">
                  <a:solidFill>
                    <a:srgbClr val="1B4367"/>
                  </a:solidFill>
                  <a:latin typeface="微软雅黑"/>
                  <a:ea typeface="微软雅黑"/>
                  <a:cs typeface="+mn-ea"/>
                  <a:sym typeface="+mn-lt"/>
                </a:rPr>
                <a:t>大数据分类</a:t>
              </a:r>
              <a:endParaRPr kumimoji="0" lang="zh-CN" altLang="en-US" sz="1600" b="1" i="0" u="none" strike="noStrike" kern="0" cap="none" spc="0" normalizeH="0" baseline="0" noProof="0" dirty="0">
                <a:ln>
                  <a:noFill/>
                </a:ln>
                <a:solidFill>
                  <a:srgbClr val="1B4367"/>
                </a:solidFill>
                <a:effectLst/>
                <a:uLnTx/>
                <a:uFillTx/>
                <a:latin typeface="微软雅黑"/>
                <a:ea typeface="微软雅黑"/>
                <a:cs typeface="+mn-ea"/>
                <a:sym typeface="+mn-lt"/>
              </a:endParaRPr>
            </a:p>
          </p:txBody>
        </p:sp>
        <p:grpSp>
          <p:nvGrpSpPr>
            <p:cNvPr id="25" name="组合 24"/>
            <p:cNvGrpSpPr/>
            <p:nvPr/>
          </p:nvGrpSpPr>
          <p:grpSpPr>
            <a:xfrm>
              <a:off x="1177246" y="918048"/>
              <a:ext cx="448164" cy="368593"/>
              <a:chOff x="5630584" y="966369"/>
              <a:chExt cx="476097" cy="391567"/>
            </a:xfrm>
            <a:solidFill>
              <a:srgbClr val="1B4367"/>
            </a:solidFill>
          </p:grpSpPr>
          <p:sp>
            <p:nvSpPr>
              <p:cNvPr id="26" name="椭圆 25"/>
              <p:cNvSpPr/>
              <p:nvPr/>
            </p:nvSpPr>
            <p:spPr>
              <a:xfrm>
                <a:off x="5673454" y="966369"/>
                <a:ext cx="391567" cy="391567"/>
              </a:xfrm>
              <a:prstGeom prst="ellipse">
                <a:avLst/>
              </a:prstGeom>
              <a:grp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500" b="0" i="0" u="none" strike="noStrike" kern="0" cap="none" spc="0" normalizeH="0" baseline="0" noProof="0">
                  <a:ln>
                    <a:noFill/>
                  </a:ln>
                  <a:solidFill>
                    <a:prstClr val="white"/>
                  </a:solidFill>
                  <a:effectLst/>
                  <a:uLnTx/>
                  <a:uFillTx/>
                  <a:latin typeface="微软雅黑"/>
                  <a:ea typeface="微软雅黑"/>
                  <a:cs typeface="+mn-ea"/>
                  <a:sym typeface="+mn-lt"/>
                </a:endParaRPr>
              </a:p>
            </p:txBody>
          </p:sp>
          <p:sp>
            <p:nvSpPr>
              <p:cNvPr id="27" name="文本框 17"/>
              <p:cNvSpPr txBox="1"/>
              <p:nvPr/>
            </p:nvSpPr>
            <p:spPr>
              <a:xfrm>
                <a:off x="5630584" y="1004389"/>
                <a:ext cx="476097" cy="343308"/>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0" i="0" u="none" strike="noStrike" kern="0" cap="none" spc="0" normalizeH="0" baseline="0" noProof="0" dirty="0">
                    <a:ln>
                      <a:noFill/>
                    </a:ln>
                    <a:solidFill>
                      <a:prstClr val="white"/>
                    </a:solidFill>
                    <a:effectLst/>
                    <a:uLnTx/>
                    <a:uFillTx/>
                    <a:latin typeface="微软雅黑"/>
                    <a:ea typeface="微软雅黑"/>
                    <a:cs typeface="+mn-ea"/>
                    <a:sym typeface="+mn-lt"/>
                  </a:rPr>
                  <a:t>01</a:t>
                </a:r>
              </a:p>
            </p:txBody>
          </p:sp>
        </p:grpSp>
      </p:grpSp>
      <p:sp>
        <p:nvSpPr>
          <p:cNvPr id="28" name="文本框 27"/>
          <p:cNvSpPr txBox="1"/>
          <p:nvPr/>
        </p:nvSpPr>
        <p:spPr>
          <a:xfrm>
            <a:off x="785083" y="1245596"/>
            <a:ext cx="5722668" cy="361637"/>
          </a:xfrm>
          <a:prstGeom prst="rect">
            <a:avLst/>
          </a:prstGeom>
          <a:noFill/>
        </p:spPr>
        <p:txBody>
          <a:bodyPr wrap="square" rtlCol="0">
            <a:spAutoFit/>
          </a:bodyPr>
          <a:lstStyle/>
          <a:p>
            <a:pPr algn="just">
              <a:lnSpc>
                <a:spcPct val="125000"/>
              </a:lnSpc>
            </a:pPr>
            <a:r>
              <a:rPr lang="zh-CN" altLang="zh-CN" dirty="0"/>
              <a:t>根据数据来源</a:t>
            </a:r>
            <a:r>
              <a:rPr lang="zh-CN" altLang="en-US" dirty="0"/>
              <a:t>形式</a:t>
            </a:r>
            <a:r>
              <a:rPr lang="zh-CN" altLang="zh-CN" dirty="0"/>
              <a:t>不同</a:t>
            </a:r>
            <a:r>
              <a:rPr lang="zh-CN" altLang="en-US" dirty="0"/>
              <a:t>，</a:t>
            </a:r>
            <a:r>
              <a:rPr lang="zh-CN" altLang="zh-CN" dirty="0"/>
              <a:t>数据大致分为如下</a:t>
            </a:r>
            <a:r>
              <a:rPr lang="zh-CN" altLang="en-US" dirty="0"/>
              <a:t>三</a:t>
            </a:r>
            <a:r>
              <a:rPr lang="zh-CN" altLang="zh-CN" dirty="0"/>
              <a:t>种</a:t>
            </a:r>
            <a:r>
              <a:rPr lang="zh-CN" altLang="en-US" dirty="0"/>
              <a:t>：</a:t>
            </a:r>
            <a:endParaRPr lang="zh-CN" altLang="zh-CN" dirty="0"/>
          </a:p>
        </p:txBody>
      </p:sp>
    </p:spTree>
    <p:extLst>
      <p:ext uri="{BB962C8B-B14F-4D97-AF65-F5344CB8AC3E}">
        <p14:creationId xmlns:p14="http://schemas.microsoft.com/office/powerpoint/2010/main" val="118491014"/>
      </p:ext>
    </p:extLst>
  </p:cSld>
  <p:clrMapOvr>
    <a:masterClrMapping/>
  </p:clrMapOvr>
  <p:transition spd="slow">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8226</TotalTime>
  <Words>6488</Words>
  <Application>Microsoft Office PowerPoint</Application>
  <PresentationFormat>自定义</PresentationFormat>
  <Paragraphs>562</Paragraphs>
  <Slides>59</Slides>
  <Notes>59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70" baseType="lpstr">
      <vt:lpstr>华文细黑</vt:lpstr>
      <vt:lpstr>宋体</vt:lpstr>
      <vt:lpstr>微软雅黑</vt:lpstr>
      <vt:lpstr>Arial</vt:lpstr>
      <vt:lpstr>Calibri</vt:lpstr>
      <vt:lpstr>Calibri Light</vt:lpstr>
      <vt:lpstr>Times New Roman</vt:lpstr>
      <vt:lpstr>Verdana</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Matt</cp:lastModifiedBy>
  <cp:revision>278</cp:revision>
  <dcterms:created xsi:type="dcterms:W3CDTF">2016-05-20T12:59:00Z</dcterms:created>
  <dcterms:modified xsi:type="dcterms:W3CDTF">2021-04-23T08:56:56Z</dcterms:modified>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