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256" r:id="rId2"/>
    <p:sldId id="295" r:id="rId3"/>
    <p:sldId id="680" r:id="rId4"/>
    <p:sldId id="682" r:id="rId5"/>
    <p:sldId id="683" r:id="rId6"/>
    <p:sldId id="679" r:id="rId7"/>
    <p:sldId id="681" r:id="rId8"/>
    <p:sldId id="380" r:id="rId9"/>
    <p:sldId id="684" r:id="rId10"/>
    <p:sldId id="695" r:id="rId11"/>
    <p:sldId id="696" r:id="rId12"/>
    <p:sldId id="697" r:id="rId13"/>
    <p:sldId id="702" r:id="rId14"/>
    <p:sldId id="699" r:id="rId15"/>
    <p:sldId id="698" r:id="rId16"/>
    <p:sldId id="700" r:id="rId17"/>
    <p:sldId id="685" r:id="rId18"/>
    <p:sldId id="381" r:id="rId19"/>
    <p:sldId id="687" r:id="rId20"/>
    <p:sldId id="382" r:id="rId21"/>
    <p:sldId id="729" r:id="rId22"/>
    <p:sldId id="688" r:id="rId23"/>
    <p:sldId id="740" r:id="rId24"/>
    <p:sldId id="689" r:id="rId25"/>
    <p:sldId id="741" r:id="rId26"/>
    <p:sldId id="387" r:id="rId27"/>
    <p:sldId id="694" r:id="rId28"/>
    <p:sldId id="389" r:id="rId29"/>
    <p:sldId id="712" r:id="rId30"/>
    <p:sldId id="713" r:id="rId31"/>
    <p:sldId id="715" r:id="rId32"/>
    <p:sldId id="716" r:id="rId33"/>
    <p:sldId id="717" r:id="rId34"/>
    <p:sldId id="718" r:id="rId35"/>
    <p:sldId id="719" r:id="rId36"/>
    <p:sldId id="720" r:id="rId37"/>
    <p:sldId id="721" r:id="rId38"/>
    <p:sldId id="722" r:id="rId39"/>
    <p:sldId id="701" r:id="rId40"/>
    <p:sldId id="703" r:id="rId41"/>
    <p:sldId id="704" r:id="rId42"/>
    <p:sldId id="706" r:id="rId43"/>
    <p:sldId id="705" r:id="rId44"/>
    <p:sldId id="742" r:id="rId45"/>
    <p:sldId id="385" r:id="rId46"/>
    <p:sldId id="707" r:id="rId47"/>
    <p:sldId id="708" r:id="rId48"/>
    <p:sldId id="710" r:id="rId49"/>
    <p:sldId id="709" r:id="rId50"/>
    <p:sldId id="711" r:id="rId51"/>
    <p:sldId id="386" r:id="rId52"/>
    <p:sldId id="744" r:id="rId53"/>
    <p:sldId id="686" r:id="rId54"/>
    <p:sldId id="384" r:id="rId55"/>
    <p:sldId id="690" r:id="rId56"/>
    <p:sldId id="691" r:id="rId57"/>
    <p:sldId id="692" r:id="rId58"/>
    <p:sldId id="745" r:id="rId59"/>
    <p:sldId id="747" r:id="rId60"/>
    <p:sldId id="748" r:id="rId61"/>
    <p:sldId id="743" r:id="rId62"/>
    <p:sldId id="390" r:id="rId63"/>
    <p:sldId id="391" r:id="rId64"/>
    <p:sldId id="392" r:id="rId65"/>
    <p:sldId id="393" r:id="rId66"/>
    <p:sldId id="394" r:id="rId67"/>
    <p:sldId id="396" r:id="rId68"/>
    <p:sldId id="397" r:id="rId69"/>
    <p:sldId id="398" r:id="rId70"/>
    <p:sldId id="399" r:id="rId71"/>
    <p:sldId id="723" r:id="rId72"/>
    <p:sldId id="724" r:id="rId73"/>
    <p:sldId id="725" r:id="rId74"/>
    <p:sldId id="727" r:id="rId75"/>
    <p:sldId id="730" r:id="rId76"/>
    <p:sldId id="726" r:id="rId77"/>
    <p:sldId id="728" r:id="rId78"/>
    <p:sldId id="731" r:id="rId79"/>
    <p:sldId id="732" r:id="rId80"/>
    <p:sldId id="734" r:id="rId81"/>
    <p:sldId id="733" r:id="rId82"/>
    <p:sldId id="735" r:id="rId83"/>
    <p:sldId id="736" r:id="rId84"/>
    <p:sldId id="737" r:id="rId85"/>
    <p:sldId id="738" r:id="rId86"/>
    <p:sldId id="739" r:id="rId87"/>
    <p:sldId id="746" r:id="rId88"/>
    <p:sldId id="402" r:id="rId89"/>
    <p:sldId id="749" r:id="rId90"/>
    <p:sldId id="750" r:id="rId91"/>
    <p:sldId id="403" r:id="rId92"/>
    <p:sldId id="404" r:id="rId93"/>
    <p:sldId id="633" r:id="rId94"/>
    <p:sldId id="634" r:id="rId95"/>
    <p:sldId id="309" r:id="rId96"/>
    <p:sldId id="306" r:id="rId97"/>
    <p:sldId id="308"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548235"/>
    <a:srgbClr val="E2F0D9"/>
    <a:srgbClr val="5B9BD5"/>
    <a:srgbClr val="FF557F"/>
    <a:srgbClr val="80F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6357" autoAdjust="0"/>
  </p:normalViewPr>
  <p:slideViewPr>
    <p:cSldViewPr snapToGrid="0">
      <p:cViewPr varScale="1">
        <p:scale>
          <a:sx n="106" d="100"/>
          <a:sy n="106" d="100"/>
        </p:scale>
        <p:origin x="13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56078-1E8C-49D1-A61A-248451A2C988}" type="datetimeFigureOut">
              <a:rPr lang="en-GB" smtClean="0"/>
              <a:t>08/12/2022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B9022-F9DE-4052-889D-05542A434858}" type="slidenum">
              <a:rPr lang="en-GB" smtClean="0"/>
              <a:t>‹#›</a:t>
            </a:fld>
            <a:endParaRPr lang="en-GB"/>
          </a:p>
        </p:txBody>
      </p:sp>
    </p:spTree>
    <p:extLst>
      <p:ext uri="{BB962C8B-B14F-4D97-AF65-F5344CB8AC3E}">
        <p14:creationId xmlns:p14="http://schemas.microsoft.com/office/powerpoint/2010/main" val="76836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A7B9022-F9DE-4052-889D-05542A434858}" type="slidenum">
              <a:rPr lang="en-GB" smtClean="0"/>
              <a:t>1</a:t>
            </a:fld>
            <a:endParaRPr lang="en-GB"/>
          </a:p>
        </p:txBody>
      </p:sp>
    </p:spTree>
    <p:extLst>
      <p:ext uri="{BB962C8B-B14F-4D97-AF65-F5344CB8AC3E}">
        <p14:creationId xmlns:p14="http://schemas.microsoft.com/office/powerpoint/2010/main" val="215390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14</a:t>
            </a:fld>
            <a:endParaRPr lang="en-US"/>
          </a:p>
        </p:txBody>
      </p:sp>
    </p:spTree>
    <p:extLst>
      <p:ext uri="{BB962C8B-B14F-4D97-AF65-F5344CB8AC3E}">
        <p14:creationId xmlns:p14="http://schemas.microsoft.com/office/powerpoint/2010/main" val="74739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15</a:t>
            </a:fld>
            <a:endParaRPr lang="en-US"/>
          </a:p>
        </p:txBody>
      </p:sp>
    </p:spTree>
    <p:extLst>
      <p:ext uri="{BB962C8B-B14F-4D97-AF65-F5344CB8AC3E}">
        <p14:creationId xmlns:p14="http://schemas.microsoft.com/office/powerpoint/2010/main" val="403484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16</a:t>
            </a:fld>
            <a:endParaRPr lang="en-US"/>
          </a:p>
        </p:txBody>
      </p:sp>
    </p:spTree>
    <p:extLst>
      <p:ext uri="{BB962C8B-B14F-4D97-AF65-F5344CB8AC3E}">
        <p14:creationId xmlns:p14="http://schemas.microsoft.com/office/powerpoint/2010/main" val="325404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18</a:t>
            </a:fld>
            <a:endParaRPr lang="en-US"/>
          </a:p>
        </p:txBody>
      </p:sp>
    </p:spTree>
    <p:extLst>
      <p:ext uri="{BB962C8B-B14F-4D97-AF65-F5344CB8AC3E}">
        <p14:creationId xmlns:p14="http://schemas.microsoft.com/office/powerpoint/2010/main" val="350283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20</a:t>
            </a:fld>
            <a:endParaRPr lang="en-US"/>
          </a:p>
        </p:txBody>
      </p:sp>
    </p:spTree>
    <p:extLst>
      <p:ext uri="{BB962C8B-B14F-4D97-AF65-F5344CB8AC3E}">
        <p14:creationId xmlns:p14="http://schemas.microsoft.com/office/powerpoint/2010/main" val="1399245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22</a:t>
            </a:fld>
            <a:endParaRPr lang="en-US"/>
          </a:p>
        </p:txBody>
      </p:sp>
    </p:spTree>
    <p:extLst>
      <p:ext uri="{BB962C8B-B14F-4D97-AF65-F5344CB8AC3E}">
        <p14:creationId xmlns:p14="http://schemas.microsoft.com/office/powerpoint/2010/main" val="1481496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24</a:t>
            </a:fld>
            <a:endParaRPr lang="en-US"/>
          </a:p>
        </p:txBody>
      </p:sp>
    </p:spTree>
    <p:extLst>
      <p:ext uri="{BB962C8B-B14F-4D97-AF65-F5344CB8AC3E}">
        <p14:creationId xmlns:p14="http://schemas.microsoft.com/office/powerpoint/2010/main" val="2742198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26</a:t>
            </a:fld>
            <a:endParaRPr lang="en-US"/>
          </a:p>
        </p:txBody>
      </p:sp>
    </p:spTree>
    <p:extLst>
      <p:ext uri="{BB962C8B-B14F-4D97-AF65-F5344CB8AC3E}">
        <p14:creationId xmlns:p14="http://schemas.microsoft.com/office/powerpoint/2010/main" val="3218362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27</a:t>
            </a:fld>
            <a:endParaRPr lang="en-US"/>
          </a:p>
        </p:txBody>
      </p:sp>
    </p:spTree>
    <p:extLst>
      <p:ext uri="{BB962C8B-B14F-4D97-AF65-F5344CB8AC3E}">
        <p14:creationId xmlns:p14="http://schemas.microsoft.com/office/powerpoint/2010/main" val="2814997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28</a:t>
            </a:fld>
            <a:endParaRPr lang="en-US"/>
          </a:p>
        </p:txBody>
      </p:sp>
    </p:spTree>
    <p:extLst>
      <p:ext uri="{BB962C8B-B14F-4D97-AF65-F5344CB8AC3E}">
        <p14:creationId xmlns:p14="http://schemas.microsoft.com/office/powerpoint/2010/main" val="260778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a:t>
            </a:fld>
            <a:endParaRPr lang="en-US"/>
          </a:p>
        </p:txBody>
      </p:sp>
    </p:spTree>
    <p:extLst>
      <p:ext uri="{BB962C8B-B14F-4D97-AF65-F5344CB8AC3E}">
        <p14:creationId xmlns:p14="http://schemas.microsoft.com/office/powerpoint/2010/main" val="3007722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29</a:t>
            </a:fld>
            <a:endParaRPr lang="en-US"/>
          </a:p>
        </p:txBody>
      </p:sp>
    </p:spTree>
    <p:extLst>
      <p:ext uri="{BB962C8B-B14F-4D97-AF65-F5344CB8AC3E}">
        <p14:creationId xmlns:p14="http://schemas.microsoft.com/office/powerpoint/2010/main" val="2002542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30</a:t>
            </a:fld>
            <a:endParaRPr lang="en-US"/>
          </a:p>
        </p:txBody>
      </p:sp>
    </p:spTree>
    <p:extLst>
      <p:ext uri="{BB962C8B-B14F-4D97-AF65-F5344CB8AC3E}">
        <p14:creationId xmlns:p14="http://schemas.microsoft.com/office/powerpoint/2010/main" val="3194185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31</a:t>
            </a:fld>
            <a:endParaRPr lang="en-US"/>
          </a:p>
        </p:txBody>
      </p:sp>
    </p:spTree>
    <p:extLst>
      <p:ext uri="{BB962C8B-B14F-4D97-AF65-F5344CB8AC3E}">
        <p14:creationId xmlns:p14="http://schemas.microsoft.com/office/powerpoint/2010/main" val="324709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32</a:t>
            </a:fld>
            <a:endParaRPr lang="en-US"/>
          </a:p>
        </p:txBody>
      </p:sp>
    </p:spTree>
    <p:extLst>
      <p:ext uri="{BB962C8B-B14F-4D97-AF65-F5344CB8AC3E}">
        <p14:creationId xmlns:p14="http://schemas.microsoft.com/office/powerpoint/2010/main" val="442064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33</a:t>
            </a:fld>
            <a:endParaRPr lang="en-US"/>
          </a:p>
        </p:txBody>
      </p:sp>
    </p:spTree>
    <p:extLst>
      <p:ext uri="{BB962C8B-B14F-4D97-AF65-F5344CB8AC3E}">
        <p14:creationId xmlns:p14="http://schemas.microsoft.com/office/powerpoint/2010/main" val="3917035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34</a:t>
            </a:fld>
            <a:endParaRPr lang="en-US"/>
          </a:p>
        </p:txBody>
      </p:sp>
    </p:spTree>
    <p:extLst>
      <p:ext uri="{BB962C8B-B14F-4D97-AF65-F5344CB8AC3E}">
        <p14:creationId xmlns:p14="http://schemas.microsoft.com/office/powerpoint/2010/main" val="3062506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35</a:t>
            </a:fld>
            <a:endParaRPr lang="en-US"/>
          </a:p>
        </p:txBody>
      </p:sp>
    </p:spTree>
    <p:extLst>
      <p:ext uri="{BB962C8B-B14F-4D97-AF65-F5344CB8AC3E}">
        <p14:creationId xmlns:p14="http://schemas.microsoft.com/office/powerpoint/2010/main" val="3060990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36</a:t>
            </a:fld>
            <a:endParaRPr lang="en-US"/>
          </a:p>
        </p:txBody>
      </p:sp>
    </p:spTree>
    <p:extLst>
      <p:ext uri="{BB962C8B-B14F-4D97-AF65-F5344CB8AC3E}">
        <p14:creationId xmlns:p14="http://schemas.microsoft.com/office/powerpoint/2010/main" val="2557592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37</a:t>
            </a:fld>
            <a:endParaRPr lang="en-US"/>
          </a:p>
        </p:txBody>
      </p:sp>
    </p:spTree>
    <p:extLst>
      <p:ext uri="{BB962C8B-B14F-4D97-AF65-F5344CB8AC3E}">
        <p14:creationId xmlns:p14="http://schemas.microsoft.com/office/powerpoint/2010/main" val="3747887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38</a:t>
            </a:fld>
            <a:endParaRPr lang="en-US"/>
          </a:p>
        </p:txBody>
      </p:sp>
    </p:spTree>
    <p:extLst>
      <p:ext uri="{BB962C8B-B14F-4D97-AF65-F5344CB8AC3E}">
        <p14:creationId xmlns:p14="http://schemas.microsoft.com/office/powerpoint/2010/main" val="224282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a:t>
            </a:fld>
            <a:endParaRPr lang="en-US"/>
          </a:p>
        </p:txBody>
      </p:sp>
    </p:spTree>
    <p:extLst>
      <p:ext uri="{BB962C8B-B14F-4D97-AF65-F5344CB8AC3E}">
        <p14:creationId xmlns:p14="http://schemas.microsoft.com/office/powerpoint/2010/main" val="3472964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39</a:t>
            </a:fld>
            <a:endParaRPr lang="en-US"/>
          </a:p>
        </p:txBody>
      </p:sp>
    </p:spTree>
    <p:extLst>
      <p:ext uri="{BB962C8B-B14F-4D97-AF65-F5344CB8AC3E}">
        <p14:creationId xmlns:p14="http://schemas.microsoft.com/office/powerpoint/2010/main" val="1658957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40</a:t>
            </a:fld>
            <a:endParaRPr lang="en-US"/>
          </a:p>
        </p:txBody>
      </p:sp>
    </p:spTree>
    <p:extLst>
      <p:ext uri="{BB962C8B-B14F-4D97-AF65-F5344CB8AC3E}">
        <p14:creationId xmlns:p14="http://schemas.microsoft.com/office/powerpoint/2010/main" val="3698657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41</a:t>
            </a:fld>
            <a:endParaRPr lang="en-US"/>
          </a:p>
        </p:txBody>
      </p:sp>
    </p:spTree>
    <p:extLst>
      <p:ext uri="{BB962C8B-B14F-4D97-AF65-F5344CB8AC3E}">
        <p14:creationId xmlns:p14="http://schemas.microsoft.com/office/powerpoint/2010/main" val="2825787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42</a:t>
            </a:fld>
            <a:endParaRPr lang="en-US"/>
          </a:p>
        </p:txBody>
      </p:sp>
    </p:spTree>
    <p:extLst>
      <p:ext uri="{BB962C8B-B14F-4D97-AF65-F5344CB8AC3E}">
        <p14:creationId xmlns:p14="http://schemas.microsoft.com/office/powerpoint/2010/main" val="787142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43</a:t>
            </a:fld>
            <a:endParaRPr lang="en-US"/>
          </a:p>
        </p:txBody>
      </p:sp>
    </p:spTree>
    <p:extLst>
      <p:ext uri="{BB962C8B-B14F-4D97-AF65-F5344CB8AC3E}">
        <p14:creationId xmlns:p14="http://schemas.microsoft.com/office/powerpoint/2010/main" val="2920004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45</a:t>
            </a:fld>
            <a:endParaRPr lang="en-US"/>
          </a:p>
        </p:txBody>
      </p:sp>
    </p:spTree>
    <p:extLst>
      <p:ext uri="{BB962C8B-B14F-4D97-AF65-F5344CB8AC3E}">
        <p14:creationId xmlns:p14="http://schemas.microsoft.com/office/powerpoint/2010/main" val="3883298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46</a:t>
            </a:fld>
            <a:endParaRPr lang="en-US"/>
          </a:p>
        </p:txBody>
      </p:sp>
    </p:spTree>
    <p:extLst>
      <p:ext uri="{BB962C8B-B14F-4D97-AF65-F5344CB8AC3E}">
        <p14:creationId xmlns:p14="http://schemas.microsoft.com/office/powerpoint/2010/main" val="1153677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47</a:t>
            </a:fld>
            <a:endParaRPr lang="en-US"/>
          </a:p>
        </p:txBody>
      </p:sp>
    </p:spTree>
    <p:extLst>
      <p:ext uri="{BB962C8B-B14F-4D97-AF65-F5344CB8AC3E}">
        <p14:creationId xmlns:p14="http://schemas.microsoft.com/office/powerpoint/2010/main" val="1177587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48</a:t>
            </a:fld>
            <a:endParaRPr lang="en-US"/>
          </a:p>
        </p:txBody>
      </p:sp>
    </p:spTree>
    <p:extLst>
      <p:ext uri="{BB962C8B-B14F-4D97-AF65-F5344CB8AC3E}">
        <p14:creationId xmlns:p14="http://schemas.microsoft.com/office/powerpoint/2010/main" val="2506544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49</a:t>
            </a:fld>
            <a:endParaRPr lang="en-US"/>
          </a:p>
        </p:txBody>
      </p:sp>
    </p:spTree>
    <p:extLst>
      <p:ext uri="{BB962C8B-B14F-4D97-AF65-F5344CB8AC3E}">
        <p14:creationId xmlns:p14="http://schemas.microsoft.com/office/powerpoint/2010/main" val="1955560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a:t>
            </a:fld>
            <a:endParaRPr lang="en-US"/>
          </a:p>
        </p:txBody>
      </p:sp>
    </p:spTree>
    <p:extLst>
      <p:ext uri="{BB962C8B-B14F-4D97-AF65-F5344CB8AC3E}">
        <p14:creationId xmlns:p14="http://schemas.microsoft.com/office/powerpoint/2010/main" val="2385171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50</a:t>
            </a:fld>
            <a:endParaRPr lang="en-US"/>
          </a:p>
        </p:txBody>
      </p:sp>
    </p:spTree>
    <p:extLst>
      <p:ext uri="{BB962C8B-B14F-4D97-AF65-F5344CB8AC3E}">
        <p14:creationId xmlns:p14="http://schemas.microsoft.com/office/powerpoint/2010/main" val="1294693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51</a:t>
            </a:fld>
            <a:endParaRPr lang="en-US"/>
          </a:p>
        </p:txBody>
      </p:sp>
    </p:spTree>
    <p:extLst>
      <p:ext uri="{BB962C8B-B14F-4D97-AF65-F5344CB8AC3E}">
        <p14:creationId xmlns:p14="http://schemas.microsoft.com/office/powerpoint/2010/main" val="18022375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53</a:t>
            </a:fld>
            <a:endParaRPr lang="en-US"/>
          </a:p>
        </p:txBody>
      </p:sp>
    </p:spTree>
    <p:extLst>
      <p:ext uri="{BB962C8B-B14F-4D97-AF65-F5344CB8AC3E}">
        <p14:creationId xmlns:p14="http://schemas.microsoft.com/office/powerpoint/2010/main" val="959120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54</a:t>
            </a:fld>
            <a:endParaRPr lang="en-US"/>
          </a:p>
        </p:txBody>
      </p:sp>
    </p:spTree>
    <p:extLst>
      <p:ext uri="{BB962C8B-B14F-4D97-AF65-F5344CB8AC3E}">
        <p14:creationId xmlns:p14="http://schemas.microsoft.com/office/powerpoint/2010/main" val="39840894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55</a:t>
            </a:fld>
            <a:endParaRPr lang="en-US"/>
          </a:p>
        </p:txBody>
      </p:sp>
    </p:spTree>
    <p:extLst>
      <p:ext uri="{BB962C8B-B14F-4D97-AF65-F5344CB8AC3E}">
        <p14:creationId xmlns:p14="http://schemas.microsoft.com/office/powerpoint/2010/main" val="3639229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56</a:t>
            </a:fld>
            <a:endParaRPr lang="en-US"/>
          </a:p>
        </p:txBody>
      </p:sp>
    </p:spTree>
    <p:extLst>
      <p:ext uri="{BB962C8B-B14F-4D97-AF65-F5344CB8AC3E}">
        <p14:creationId xmlns:p14="http://schemas.microsoft.com/office/powerpoint/2010/main" val="38465749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57</a:t>
            </a:fld>
            <a:endParaRPr lang="en-US"/>
          </a:p>
        </p:txBody>
      </p:sp>
    </p:spTree>
    <p:extLst>
      <p:ext uri="{BB962C8B-B14F-4D97-AF65-F5344CB8AC3E}">
        <p14:creationId xmlns:p14="http://schemas.microsoft.com/office/powerpoint/2010/main" val="717936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59</a:t>
            </a:fld>
            <a:endParaRPr lang="en-US"/>
          </a:p>
        </p:txBody>
      </p:sp>
    </p:spTree>
    <p:extLst>
      <p:ext uri="{BB962C8B-B14F-4D97-AF65-F5344CB8AC3E}">
        <p14:creationId xmlns:p14="http://schemas.microsoft.com/office/powerpoint/2010/main" val="1523994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60</a:t>
            </a:fld>
            <a:endParaRPr lang="en-US"/>
          </a:p>
        </p:txBody>
      </p:sp>
    </p:spTree>
    <p:extLst>
      <p:ext uri="{BB962C8B-B14F-4D97-AF65-F5344CB8AC3E}">
        <p14:creationId xmlns:p14="http://schemas.microsoft.com/office/powerpoint/2010/main" val="7402211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62</a:t>
            </a:fld>
            <a:endParaRPr lang="en-US"/>
          </a:p>
        </p:txBody>
      </p:sp>
    </p:spTree>
    <p:extLst>
      <p:ext uri="{BB962C8B-B14F-4D97-AF65-F5344CB8AC3E}">
        <p14:creationId xmlns:p14="http://schemas.microsoft.com/office/powerpoint/2010/main" val="240981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a:t>
            </a:fld>
            <a:endParaRPr lang="en-US"/>
          </a:p>
        </p:txBody>
      </p:sp>
    </p:spTree>
    <p:extLst>
      <p:ext uri="{BB962C8B-B14F-4D97-AF65-F5344CB8AC3E}">
        <p14:creationId xmlns:p14="http://schemas.microsoft.com/office/powerpoint/2010/main" val="18553291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63</a:t>
            </a:fld>
            <a:endParaRPr lang="en-US"/>
          </a:p>
        </p:txBody>
      </p:sp>
    </p:spTree>
    <p:extLst>
      <p:ext uri="{BB962C8B-B14F-4D97-AF65-F5344CB8AC3E}">
        <p14:creationId xmlns:p14="http://schemas.microsoft.com/office/powerpoint/2010/main" val="25792722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64</a:t>
            </a:fld>
            <a:endParaRPr lang="en-US"/>
          </a:p>
        </p:txBody>
      </p:sp>
    </p:spTree>
    <p:extLst>
      <p:ext uri="{BB962C8B-B14F-4D97-AF65-F5344CB8AC3E}">
        <p14:creationId xmlns:p14="http://schemas.microsoft.com/office/powerpoint/2010/main" val="37704469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65</a:t>
            </a:fld>
            <a:endParaRPr lang="en-US"/>
          </a:p>
        </p:txBody>
      </p:sp>
    </p:spTree>
    <p:extLst>
      <p:ext uri="{BB962C8B-B14F-4D97-AF65-F5344CB8AC3E}">
        <p14:creationId xmlns:p14="http://schemas.microsoft.com/office/powerpoint/2010/main" val="9800677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66</a:t>
            </a:fld>
            <a:endParaRPr lang="en-US"/>
          </a:p>
        </p:txBody>
      </p:sp>
    </p:spTree>
    <p:extLst>
      <p:ext uri="{BB962C8B-B14F-4D97-AF65-F5344CB8AC3E}">
        <p14:creationId xmlns:p14="http://schemas.microsoft.com/office/powerpoint/2010/main" val="851579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67</a:t>
            </a:fld>
            <a:endParaRPr lang="en-US"/>
          </a:p>
        </p:txBody>
      </p:sp>
    </p:spTree>
    <p:extLst>
      <p:ext uri="{BB962C8B-B14F-4D97-AF65-F5344CB8AC3E}">
        <p14:creationId xmlns:p14="http://schemas.microsoft.com/office/powerpoint/2010/main" val="1835109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68</a:t>
            </a:fld>
            <a:endParaRPr lang="en-US"/>
          </a:p>
        </p:txBody>
      </p:sp>
    </p:spTree>
    <p:extLst>
      <p:ext uri="{BB962C8B-B14F-4D97-AF65-F5344CB8AC3E}">
        <p14:creationId xmlns:p14="http://schemas.microsoft.com/office/powerpoint/2010/main" val="15591036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69</a:t>
            </a:fld>
            <a:endParaRPr lang="en-US"/>
          </a:p>
        </p:txBody>
      </p:sp>
    </p:spTree>
    <p:extLst>
      <p:ext uri="{BB962C8B-B14F-4D97-AF65-F5344CB8AC3E}">
        <p14:creationId xmlns:p14="http://schemas.microsoft.com/office/powerpoint/2010/main" val="1108437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70</a:t>
            </a:fld>
            <a:endParaRPr lang="en-US"/>
          </a:p>
        </p:txBody>
      </p:sp>
    </p:spTree>
    <p:extLst>
      <p:ext uri="{BB962C8B-B14F-4D97-AF65-F5344CB8AC3E}">
        <p14:creationId xmlns:p14="http://schemas.microsoft.com/office/powerpoint/2010/main" val="1440490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71</a:t>
            </a:fld>
            <a:endParaRPr lang="en-US"/>
          </a:p>
        </p:txBody>
      </p:sp>
    </p:spTree>
    <p:extLst>
      <p:ext uri="{BB962C8B-B14F-4D97-AF65-F5344CB8AC3E}">
        <p14:creationId xmlns:p14="http://schemas.microsoft.com/office/powerpoint/2010/main" val="2935489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72</a:t>
            </a:fld>
            <a:endParaRPr lang="en-US"/>
          </a:p>
        </p:txBody>
      </p:sp>
    </p:spTree>
    <p:extLst>
      <p:ext uri="{BB962C8B-B14F-4D97-AF65-F5344CB8AC3E}">
        <p14:creationId xmlns:p14="http://schemas.microsoft.com/office/powerpoint/2010/main" val="29610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9</a:t>
            </a:fld>
            <a:endParaRPr lang="en-US"/>
          </a:p>
        </p:txBody>
      </p:sp>
    </p:spTree>
    <p:extLst>
      <p:ext uri="{BB962C8B-B14F-4D97-AF65-F5344CB8AC3E}">
        <p14:creationId xmlns:p14="http://schemas.microsoft.com/office/powerpoint/2010/main" val="14410326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73</a:t>
            </a:fld>
            <a:endParaRPr lang="en-US"/>
          </a:p>
        </p:txBody>
      </p:sp>
    </p:spTree>
    <p:extLst>
      <p:ext uri="{BB962C8B-B14F-4D97-AF65-F5344CB8AC3E}">
        <p14:creationId xmlns:p14="http://schemas.microsoft.com/office/powerpoint/2010/main" val="2968466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74</a:t>
            </a:fld>
            <a:endParaRPr lang="en-US"/>
          </a:p>
        </p:txBody>
      </p:sp>
    </p:spTree>
    <p:extLst>
      <p:ext uri="{BB962C8B-B14F-4D97-AF65-F5344CB8AC3E}">
        <p14:creationId xmlns:p14="http://schemas.microsoft.com/office/powerpoint/2010/main" val="3617527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75</a:t>
            </a:fld>
            <a:endParaRPr lang="en-US"/>
          </a:p>
        </p:txBody>
      </p:sp>
    </p:spTree>
    <p:extLst>
      <p:ext uri="{BB962C8B-B14F-4D97-AF65-F5344CB8AC3E}">
        <p14:creationId xmlns:p14="http://schemas.microsoft.com/office/powerpoint/2010/main" val="40270169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76</a:t>
            </a:fld>
            <a:endParaRPr lang="en-US"/>
          </a:p>
        </p:txBody>
      </p:sp>
    </p:spTree>
    <p:extLst>
      <p:ext uri="{BB962C8B-B14F-4D97-AF65-F5344CB8AC3E}">
        <p14:creationId xmlns:p14="http://schemas.microsoft.com/office/powerpoint/2010/main" val="33113085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77</a:t>
            </a:fld>
            <a:endParaRPr lang="en-US"/>
          </a:p>
        </p:txBody>
      </p:sp>
    </p:spTree>
    <p:extLst>
      <p:ext uri="{BB962C8B-B14F-4D97-AF65-F5344CB8AC3E}">
        <p14:creationId xmlns:p14="http://schemas.microsoft.com/office/powerpoint/2010/main" val="42395402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78</a:t>
            </a:fld>
            <a:endParaRPr lang="en-US"/>
          </a:p>
        </p:txBody>
      </p:sp>
    </p:spTree>
    <p:extLst>
      <p:ext uri="{BB962C8B-B14F-4D97-AF65-F5344CB8AC3E}">
        <p14:creationId xmlns:p14="http://schemas.microsoft.com/office/powerpoint/2010/main" val="28611842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79</a:t>
            </a:fld>
            <a:endParaRPr lang="en-US"/>
          </a:p>
        </p:txBody>
      </p:sp>
    </p:spTree>
    <p:extLst>
      <p:ext uri="{BB962C8B-B14F-4D97-AF65-F5344CB8AC3E}">
        <p14:creationId xmlns:p14="http://schemas.microsoft.com/office/powerpoint/2010/main" val="33601761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80</a:t>
            </a:fld>
            <a:endParaRPr lang="en-US"/>
          </a:p>
        </p:txBody>
      </p:sp>
    </p:spTree>
    <p:extLst>
      <p:ext uri="{BB962C8B-B14F-4D97-AF65-F5344CB8AC3E}">
        <p14:creationId xmlns:p14="http://schemas.microsoft.com/office/powerpoint/2010/main" val="1870564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81</a:t>
            </a:fld>
            <a:endParaRPr lang="en-US"/>
          </a:p>
        </p:txBody>
      </p:sp>
    </p:spTree>
    <p:extLst>
      <p:ext uri="{BB962C8B-B14F-4D97-AF65-F5344CB8AC3E}">
        <p14:creationId xmlns:p14="http://schemas.microsoft.com/office/powerpoint/2010/main" val="31981665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82</a:t>
            </a:fld>
            <a:endParaRPr lang="en-US"/>
          </a:p>
        </p:txBody>
      </p:sp>
    </p:spTree>
    <p:extLst>
      <p:ext uri="{BB962C8B-B14F-4D97-AF65-F5344CB8AC3E}">
        <p14:creationId xmlns:p14="http://schemas.microsoft.com/office/powerpoint/2010/main" val="7491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11</a:t>
            </a:fld>
            <a:endParaRPr lang="en-US"/>
          </a:p>
        </p:txBody>
      </p:sp>
    </p:spTree>
    <p:extLst>
      <p:ext uri="{BB962C8B-B14F-4D97-AF65-F5344CB8AC3E}">
        <p14:creationId xmlns:p14="http://schemas.microsoft.com/office/powerpoint/2010/main" val="35350755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83</a:t>
            </a:fld>
            <a:endParaRPr lang="en-US"/>
          </a:p>
        </p:txBody>
      </p:sp>
    </p:spTree>
    <p:extLst>
      <p:ext uri="{BB962C8B-B14F-4D97-AF65-F5344CB8AC3E}">
        <p14:creationId xmlns:p14="http://schemas.microsoft.com/office/powerpoint/2010/main" val="30228117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84</a:t>
            </a:fld>
            <a:endParaRPr lang="en-US"/>
          </a:p>
        </p:txBody>
      </p:sp>
    </p:spTree>
    <p:extLst>
      <p:ext uri="{BB962C8B-B14F-4D97-AF65-F5344CB8AC3E}">
        <p14:creationId xmlns:p14="http://schemas.microsoft.com/office/powerpoint/2010/main" val="2394606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85</a:t>
            </a:fld>
            <a:endParaRPr lang="en-US"/>
          </a:p>
        </p:txBody>
      </p:sp>
    </p:spTree>
    <p:extLst>
      <p:ext uri="{BB962C8B-B14F-4D97-AF65-F5344CB8AC3E}">
        <p14:creationId xmlns:p14="http://schemas.microsoft.com/office/powerpoint/2010/main" val="41104534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86</a:t>
            </a:fld>
            <a:endParaRPr lang="en-US"/>
          </a:p>
        </p:txBody>
      </p:sp>
    </p:spTree>
    <p:extLst>
      <p:ext uri="{BB962C8B-B14F-4D97-AF65-F5344CB8AC3E}">
        <p14:creationId xmlns:p14="http://schemas.microsoft.com/office/powerpoint/2010/main" val="36996828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88</a:t>
            </a:fld>
            <a:endParaRPr lang="en-US"/>
          </a:p>
        </p:txBody>
      </p:sp>
    </p:spTree>
    <p:extLst>
      <p:ext uri="{BB962C8B-B14F-4D97-AF65-F5344CB8AC3E}">
        <p14:creationId xmlns:p14="http://schemas.microsoft.com/office/powerpoint/2010/main" val="29318760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89</a:t>
            </a:fld>
            <a:endParaRPr lang="en-US"/>
          </a:p>
        </p:txBody>
      </p:sp>
    </p:spTree>
    <p:extLst>
      <p:ext uri="{BB962C8B-B14F-4D97-AF65-F5344CB8AC3E}">
        <p14:creationId xmlns:p14="http://schemas.microsoft.com/office/powerpoint/2010/main" val="23894724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90</a:t>
            </a:fld>
            <a:endParaRPr lang="en-US"/>
          </a:p>
        </p:txBody>
      </p:sp>
    </p:spTree>
    <p:extLst>
      <p:ext uri="{BB962C8B-B14F-4D97-AF65-F5344CB8AC3E}">
        <p14:creationId xmlns:p14="http://schemas.microsoft.com/office/powerpoint/2010/main" val="249585742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91</a:t>
            </a:fld>
            <a:endParaRPr lang="en-US"/>
          </a:p>
        </p:txBody>
      </p:sp>
    </p:spTree>
    <p:extLst>
      <p:ext uri="{BB962C8B-B14F-4D97-AF65-F5344CB8AC3E}">
        <p14:creationId xmlns:p14="http://schemas.microsoft.com/office/powerpoint/2010/main" val="40479229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92</a:t>
            </a:fld>
            <a:endParaRPr lang="en-US"/>
          </a:p>
        </p:txBody>
      </p:sp>
    </p:spTree>
    <p:extLst>
      <p:ext uri="{BB962C8B-B14F-4D97-AF65-F5344CB8AC3E}">
        <p14:creationId xmlns:p14="http://schemas.microsoft.com/office/powerpoint/2010/main" val="161291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12</a:t>
            </a:fld>
            <a:endParaRPr lang="en-US"/>
          </a:p>
        </p:txBody>
      </p:sp>
    </p:spTree>
    <p:extLst>
      <p:ext uri="{BB962C8B-B14F-4D97-AF65-F5344CB8AC3E}">
        <p14:creationId xmlns:p14="http://schemas.microsoft.com/office/powerpoint/2010/main" val="26118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99C618-4D6E-4B00-B4AA-41881094A7B6}" type="slidenum">
              <a:rPr lang="en-US" smtClean="0"/>
              <a:t>13</a:t>
            </a:fld>
            <a:endParaRPr lang="en-US"/>
          </a:p>
        </p:txBody>
      </p:sp>
    </p:spTree>
    <p:extLst>
      <p:ext uri="{BB962C8B-B14F-4D97-AF65-F5344CB8AC3E}">
        <p14:creationId xmlns:p14="http://schemas.microsoft.com/office/powerpoint/2010/main" val="43876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0780-C35B-44F7-88A6-B571CC379E61}"/>
              </a:ext>
            </a:extLst>
          </p:cNvPr>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5E2EF4D0-DCF4-47EB-B2F5-08284147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C9A512D-F13A-469C-9917-7E5F5E839ABB}"/>
              </a:ext>
            </a:extLst>
          </p:cNvPr>
          <p:cNvSpPr>
            <a:spLocks noGrp="1"/>
          </p:cNvSpPr>
          <p:nvPr>
            <p:ph type="dt" sz="half" idx="10"/>
          </p:nvPr>
        </p:nvSpPr>
        <p:spPr/>
        <p:txBody>
          <a:bodyPr/>
          <a:lstStyle/>
          <a:p>
            <a:fld id="{F84F6133-87BD-4C28-AC6B-22EE3539000A}" type="datetime1">
              <a:rPr lang="en-GB" smtClean="0"/>
              <a:t>08/12/2022</a:t>
            </a:fld>
            <a:endParaRPr lang="en-GB"/>
          </a:p>
        </p:txBody>
      </p:sp>
      <p:sp>
        <p:nvSpPr>
          <p:cNvPr id="5" name="Footer Placeholder 4">
            <a:extLst>
              <a:ext uri="{FF2B5EF4-FFF2-40B4-BE49-F238E27FC236}">
                <a16:creationId xmlns:a16="http://schemas.microsoft.com/office/drawing/2014/main" id="{30A5E465-29F7-4620-8505-1EAFB4DAB5B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6DBB07D-4F9D-44E5-8494-0E3B9710B74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36387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766-C769-42B5-863C-4972F6FE1D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446E8B-1925-4038-9382-999C3C3D7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F8B5C9-5EBD-43DE-B364-4FEF277B2236}"/>
              </a:ext>
            </a:extLst>
          </p:cNvPr>
          <p:cNvSpPr>
            <a:spLocks noGrp="1"/>
          </p:cNvSpPr>
          <p:nvPr>
            <p:ph type="dt" sz="half" idx="10"/>
          </p:nvPr>
        </p:nvSpPr>
        <p:spPr/>
        <p:txBody>
          <a:bodyPr/>
          <a:lstStyle/>
          <a:p>
            <a:fld id="{4A7697AA-35C7-4003-A27E-5C590A0A927E}" type="datetime1">
              <a:rPr lang="en-GB" smtClean="0"/>
              <a:t>08/12/2022</a:t>
            </a:fld>
            <a:endParaRPr lang="en-GB"/>
          </a:p>
        </p:txBody>
      </p:sp>
      <p:sp>
        <p:nvSpPr>
          <p:cNvPr id="5" name="Footer Placeholder 4">
            <a:extLst>
              <a:ext uri="{FF2B5EF4-FFF2-40B4-BE49-F238E27FC236}">
                <a16:creationId xmlns:a16="http://schemas.microsoft.com/office/drawing/2014/main" id="{DF44E332-1F07-4B1A-9BBF-8F5200C0E113}"/>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EC60F472-38F2-4791-A4A4-76792C0C16B3}"/>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14461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9EDF6-84A3-4B5B-9047-FA50CCAE7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BD61E1-5715-4A01-8284-A75B57931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9155A-B0D6-4DDD-B5CE-A40C1A88B768}"/>
              </a:ext>
            </a:extLst>
          </p:cNvPr>
          <p:cNvSpPr>
            <a:spLocks noGrp="1"/>
          </p:cNvSpPr>
          <p:nvPr>
            <p:ph type="dt" sz="half" idx="10"/>
          </p:nvPr>
        </p:nvSpPr>
        <p:spPr/>
        <p:txBody>
          <a:bodyPr/>
          <a:lstStyle/>
          <a:p>
            <a:fld id="{C2F649C4-4DBB-4F43-BB9B-2480F309B745}" type="datetime1">
              <a:rPr lang="en-GB" smtClean="0"/>
              <a:t>08/12/2022</a:t>
            </a:fld>
            <a:endParaRPr lang="en-GB"/>
          </a:p>
        </p:txBody>
      </p:sp>
      <p:sp>
        <p:nvSpPr>
          <p:cNvPr id="5" name="Footer Placeholder 4">
            <a:extLst>
              <a:ext uri="{FF2B5EF4-FFF2-40B4-BE49-F238E27FC236}">
                <a16:creationId xmlns:a16="http://schemas.microsoft.com/office/drawing/2014/main" id="{10CB82C3-C3ED-4043-AA70-1B15F6E0218D}"/>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B39EE5F0-E917-4915-A890-52D526DD5C5F}"/>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725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4269-96F1-41A6-BE6F-207C13FD63B6}"/>
              </a:ext>
            </a:extLst>
          </p:cNvPr>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6625AA-0B7E-4914-97FE-45EAEB48FEB2}"/>
              </a:ext>
            </a:extLst>
          </p:cNvPr>
          <p:cNvSpPr>
            <a:spLocks noGrp="1"/>
          </p:cNvSpPr>
          <p:nvPr>
            <p:ph idx="1"/>
          </p:nvPr>
        </p:nvSpPr>
        <p:spPr/>
        <p:txBody>
          <a:bodyPr/>
          <a:lstStyle>
            <a:lvl1pPr>
              <a:lnSpc>
                <a:spcPct val="130000"/>
              </a:lnSpc>
              <a:defRPr>
                <a:latin typeface="Arial" panose="020B0604020202020204" pitchFamily="34" charset="0"/>
                <a:cs typeface="Arial" panose="020B0604020202020204" pitchFamily="34" charset="0"/>
              </a:defRPr>
            </a:lvl1pPr>
            <a:lvl2pPr>
              <a:lnSpc>
                <a:spcPct val="130000"/>
              </a:lnSpc>
              <a:defRPr>
                <a:latin typeface="Arial" panose="020B0604020202020204" pitchFamily="34" charset="0"/>
                <a:cs typeface="Arial" panose="020B0604020202020204" pitchFamily="34" charset="0"/>
              </a:defRPr>
            </a:lvl2pPr>
            <a:lvl3pPr>
              <a:lnSpc>
                <a:spcPct val="130000"/>
              </a:lnSpc>
              <a:defRPr>
                <a:latin typeface="Arial" panose="020B0604020202020204" pitchFamily="34" charset="0"/>
                <a:cs typeface="Arial" panose="020B0604020202020204" pitchFamily="34" charset="0"/>
              </a:defRPr>
            </a:lvl3pPr>
            <a:lvl4pPr>
              <a:lnSpc>
                <a:spcPct val="130000"/>
              </a:lnSpc>
              <a:defRPr>
                <a:latin typeface="Arial" panose="020B0604020202020204" pitchFamily="34" charset="0"/>
                <a:cs typeface="Arial" panose="020B0604020202020204" pitchFamily="34" charset="0"/>
              </a:defRPr>
            </a:lvl4pPr>
            <a:lvl5pPr>
              <a:lnSpc>
                <a:spcPct val="13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ED3236-E82A-4E24-B5C0-90D6E93B4E2C}"/>
              </a:ext>
            </a:extLst>
          </p:cNvPr>
          <p:cNvSpPr>
            <a:spLocks noGrp="1"/>
          </p:cNvSpPr>
          <p:nvPr>
            <p:ph type="dt" sz="half" idx="10"/>
          </p:nvPr>
        </p:nvSpPr>
        <p:spPr/>
        <p:txBody>
          <a:bodyPr/>
          <a:lstStyle/>
          <a:p>
            <a:fld id="{14CE6319-EA2A-4C5D-B6ED-2B2D42F5C6F6}" type="datetime1">
              <a:rPr lang="en-GB" smtClean="0"/>
              <a:t>08/12/2022</a:t>
            </a:fld>
            <a:endParaRPr lang="en-GB"/>
          </a:p>
        </p:txBody>
      </p:sp>
      <p:sp>
        <p:nvSpPr>
          <p:cNvPr id="5" name="Footer Placeholder 4">
            <a:extLst>
              <a:ext uri="{FF2B5EF4-FFF2-40B4-BE49-F238E27FC236}">
                <a16:creationId xmlns:a16="http://schemas.microsoft.com/office/drawing/2014/main" id="{10B8E933-DA96-4E62-97C5-482CBCA2DDE5}"/>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A5CFF78F-4DB7-4932-9AD8-5079FCD8005B}"/>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222937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F1F2-8073-42CF-9372-68AF70F2474D}"/>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4EEF2E-D823-430A-81F1-8E608933E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F6DC0-8837-4DC6-BDE5-8FE9EB6D25EF}"/>
              </a:ext>
            </a:extLst>
          </p:cNvPr>
          <p:cNvSpPr>
            <a:spLocks noGrp="1"/>
          </p:cNvSpPr>
          <p:nvPr>
            <p:ph type="dt" sz="half" idx="10"/>
          </p:nvPr>
        </p:nvSpPr>
        <p:spPr/>
        <p:txBody>
          <a:bodyPr/>
          <a:lstStyle/>
          <a:p>
            <a:fld id="{1428D1C6-3B9E-49D6-9CB9-F40E36F22D07}" type="datetime1">
              <a:rPr lang="en-GB" smtClean="0"/>
              <a:t>08/12/2022</a:t>
            </a:fld>
            <a:endParaRPr lang="en-GB"/>
          </a:p>
        </p:txBody>
      </p:sp>
      <p:sp>
        <p:nvSpPr>
          <p:cNvPr id="5" name="Footer Placeholder 4">
            <a:extLst>
              <a:ext uri="{FF2B5EF4-FFF2-40B4-BE49-F238E27FC236}">
                <a16:creationId xmlns:a16="http://schemas.microsoft.com/office/drawing/2014/main" id="{A6723EA2-4136-454E-B305-4B15801F992C}"/>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003A86B2-F55E-4547-9A61-0AA6C18B7B5A}"/>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13355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7CED-0AC4-43D0-AC64-D2D1453C0E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07E5D3-2A13-4965-AC40-DD8C2C03E2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D602FF-F48A-4584-92F4-8386BD189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8414C1-5E7F-42E8-9D4E-47B1AB4D9B54}"/>
              </a:ext>
            </a:extLst>
          </p:cNvPr>
          <p:cNvSpPr>
            <a:spLocks noGrp="1"/>
          </p:cNvSpPr>
          <p:nvPr>
            <p:ph type="dt" sz="half" idx="10"/>
          </p:nvPr>
        </p:nvSpPr>
        <p:spPr/>
        <p:txBody>
          <a:bodyPr/>
          <a:lstStyle/>
          <a:p>
            <a:fld id="{7C03AE65-EF48-4EF0-8A3D-934FC6F087C0}" type="datetime1">
              <a:rPr lang="en-GB" smtClean="0"/>
              <a:t>08/12/2022</a:t>
            </a:fld>
            <a:endParaRPr lang="en-GB"/>
          </a:p>
        </p:txBody>
      </p:sp>
      <p:sp>
        <p:nvSpPr>
          <p:cNvPr id="6" name="Footer Placeholder 5">
            <a:extLst>
              <a:ext uri="{FF2B5EF4-FFF2-40B4-BE49-F238E27FC236}">
                <a16:creationId xmlns:a16="http://schemas.microsoft.com/office/drawing/2014/main" id="{97BC8857-871A-4B19-A2D2-D233BC8102FC}"/>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6DF044-18FB-4E55-9BAC-2722F6E3162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423885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D7BA-C796-482E-B711-BFD0B51E29B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CE9ED7-6A0B-4C45-B524-DBCE1FA0B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AFA2A-C557-42F3-91C4-106D2CBC5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FC00332-8125-40B1-96C5-58848AA0C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452813-8541-4766-8EDE-D7A2A4022B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10D9781-4399-41C9-B7E2-3C217AB1CE7E}"/>
              </a:ext>
            </a:extLst>
          </p:cNvPr>
          <p:cNvSpPr>
            <a:spLocks noGrp="1"/>
          </p:cNvSpPr>
          <p:nvPr>
            <p:ph type="dt" sz="half" idx="10"/>
          </p:nvPr>
        </p:nvSpPr>
        <p:spPr/>
        <p:txBody>
          <a:bodyPr/>
          <a:lstStyle/>
          <a:p>
            <a:fld id="{E506AF79-B36B-41BB-AC80-08FD1E1FD3CB}" type="datetime1">
              <a:rPr lang="en-GB" smtClean="0"/>
              <a:t>08/12/2022</a:t>
            </a:fld>
            <a:endParaRPr lang="en-GB"/>
          </a:p>
        </p:txBody>
      </p:sp>
      <p:sp>
        <p:nvSpPr>
          <p:cNvPr id="8" name="Footer Placeholder 7">
            <a:extLst>
              <a:ext uri="{FF2B5EF4-FFF2-40B4-BE49-F238E27FC236}">
                <a16:creationId xmlns:a16="http://schemas.microsoft.com/office/drawing/2014/main" id="{C23951C3-A144-43D1-9A14-37EE9CDF59FC}"/>
              </a:ext>
            </a:extLst>
          </p:cNvPr>
          <p:cNvSpPr>
            <a:spLocks noGrp="1"/>
          </p:cNvSpPr>
          <p:nvPr>
            <p:ph type="ftr" sz="quarter" idx="11"/>
          </p:nvPr>
        </p:nvSpPr>
        <p:spPr/>
        <p:txBody>
          <a:bodyPr/>
          <a:lstStyle/>
          <a:p>
            <a:r>
              <a:rPr lang="en-GB"/>
              <a:t>ThS. Trần Đức Hiếu</a:t>
            </a:r>
          </a:p>
        </p:txBody>
      </p:sp>
      <p:sp>
        <p:nvSpPr>
          <p:cNvPr id="9" name="Slide Number Placeholder 8">
            <a:extLst>
              <a:ext uri="{FF2B5EF4-FFF2-40B4-BE49-F238E27FC236}">
                <a16:creationId xmlns:a16="http://schemas.microsoft.com/office/drawing/2014/main" id="{98806129-80DA-458F-8C42-6D8FC3EC4C9C}"/>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0816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9371-8F43-40E4-AD43-CEE2548688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7BF20A-81A1-469F-9B7D-D68066AB529E}"/>
              </a:ext>
            </a:extLst>
          </p:cNvPr>
          <p:cNvSpPr>
            <a:spLocks noGrp="1"/>
          </p:cNvSpPr>
          <p:nvPr>
            <p:ph type="dt" sz="half" idx="10"/>
          </p:nvPr>
        </p:nvSpPr>
        <p:spPr/>
        <p:txBody>
          <a:bodyPr/>
          <a:lstStyle/>
          <a:p>
            <a:fld id="{3A168CF4-2782-4ECE-903E-BE3392F59537}" type="datetime1">
              <a:rPr lang="en-GB" smtClean="0"/>
              <a:t>08/12/2022</a:t>
            </a:fld>
            <a:endParaRPr lang="en-GB"/>
          </a:p>
        </p:txBody>
      </p:sp>
      <p:sp>
        <p:nvSpPr>
          <p:cNvPr id="4" name="Footer Placeholder 3">
            <a:extLst>
              <a:ext uri="{FF2B5EF4-FFF2-40B4-BE49-F238E27FC236}">
                <a16:creationId xmlns:a16="http://schemas.microsoft.com/office/drawing/2014/main" id="{6C949101-7CB9-4C07-A629-E9D3B14395BF}"/>
              </a:ext>
            </a:extLst>
          </p:cNvPr>
          <p:cNvSpPr>
            <a:spLocks noGrp="1"/>
          </p:cNvSpPr>
          <p:nvPr>
            <p:ph type="ftr" sz="quarter" idx="11"/>
          </p:nvPr>
        </p:nvSpPr>
        <p:spPr/>
        <p:txBody>
          <a:bodyPr/>
          <a:lstStyle/>
          <a:p>
            <a:r>
              <a:rPr lang="en-GB"/>
              <a:t>ThS. Trần Đức Hiếu</a:t>
            </a:r>
          </a:p>
        </p:txBody>
      </p:sp>
      <p:sp>
        <p:nvSpPr>
          <p:cNvPr id="5" name="Slide Number Placeholder 4">
            <a:extLst>
              <a:ext uri="{FF2B5EF4-FFF2-40B4-BE49-F238E27FC236}">
                <a16:creationId xmlns:a16="http://schemas.microsoft.com/office/drawing/2014/main" id="{E96403A3-CF00-481E-B62D-A9307F997786}"/>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5992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69C43-FBB9-43FD-B86E-BA2E1C1CA126}"/>
              </a:ext>
            </a:extLst>
          </p:cNvPr>
          <p:cNvSpPr>
            <a:spLocks noGrp="1"/>
          </p:cNvSpPr>
          <p:nvPr>
            <p:ph type="dt" sz="half" idx="10"/>
          </p:nvPr>
        </p:nvSpPr>
        <p:spPr/>
        <p:txBody>
          <a:bodyPr/>
          <a:lstStyle/>
          <a:p>
            <a:fld id="{63ACC96B-98B0-4FA8-B8D2-9254FD4009E1}" type="datetime1">
              <a:rPr lang="en-GB" smtClean="0"/>
              <a:t>08/12/2022</a:t>
            </a:fld>
            <a:endParaRPr lang="en-GB"/>
          </a:p>
        </p:txBody>
      </p:sp>
      <p:sp>
        <p:nvSpPr>
          <p:cNvPr id="3" name="Footer Placeholder 2">
            <a:extLst>
              <a:ext uri="{FF2B5EF4-FFF2-40B4-BE49-F238E27FC236}">
                <a16:creationId xmlns:a16="http://schemas.microsoft.com/office/drawing/2014/main" id="{3E07C039-EA65-4984-A73C-C23A511CA077}"/>
              </a:ext>
            </a:extLst>
          </p:cNvPr>
          <p:cNvSpPr>
            <a:spLocks noGrp="1"/>
          </p:cNvSpPr>
          <p:nvPr>
            <p:ph type="ftr" sz="quarter" idx="11"/>
          </p:nvPr>
        </p:nvSpPr>
        <p:spPr/>
        <p:txBody>
          <a:bodyPr/>
          <a:lstStyle/>
          <a:p>
            <a:r>
              <a:rPr lang="en-GB"/>
              <a:t>ThS. Trần Đức Hiếu</a:t>
            </a:r>
          </a:p>
        </p:txBody>
      </p:sp>
      <p:sp>
        <p:nvSpPr>
          <p:cNvPr id="4" name="Slide Number Placeholder 3">
            <a:extLst>
              <a:ext uri="{FF2B5EF4-FFF2-40B4-BE49-F238E27FC236}">
                <a16:creationId xmlns:a16="http://schemas.microsoft.com/office/drawing/2014/main" id="{FD92BBCF-C74D-4468-AB54-21E6531F4E5D}"/>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84126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6EE-96AC-48C3-AA0F-9029E175D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7313E7D-DBB0-45E2-973F-30B0BB5BD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195425-F5B8-4E65-A73F-F535C49D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8FF6F-3EA0-43E4-8610-213024C8E807}"/>
              </a:ext>
            </a:extLst>
          </p:cNvPr>
          <p:cNvSpPr>
            <a:spLocks noGrp="1"/>
          </p:cNvSpPr>
          <p:nvPr>
            <p:ph type="dt" sz="half" idx="10"/>
          </p:nvPr>
        </p:nvSpPr>
        <p:spPr/>
        <p:txBody>
          <a:bodyPr/>
          <a:lstStyle/>
          <a:p>
            <a:fld id="{BA807FA4-04D1-424C-B422-13FB9A40DE15}" type="datetime1">
              <a:rPr lang="en-GB" smtClean="0"/>
              <a:t>08/12/2022</a:t>
            </a:fld>
            <a:endParaRPr lang="en-GB"/>
          </a:p>
        </p:txBody>
      </p:sp>
      <p:sp>
        <p:nvSpPr>
          <p:cNvPr id="6" name="Footer Placeholder 5">
            <a:extLst>
              <a:ext uri="{FF2B5EF4-FFF2-40B4-BE49-F238E27FC236}">
                <a16:creationId xmlns:a16="http://schemas.microsoft.com/office/drawing/2014/main" id="{B7C655AF-B7E3-46CD-916E-17516CA42430}"/>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9F4F6F17-727B-4E97-B74C-8504AAD5D6F7}"/>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348696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4FDD-A111-4502-9A0C-2232A9AC2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4D0B46-8E86-449C-A6CB-BE9DA4781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708005-8FE5-4415-B1B1-483C12045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D460-FABA-457C-BE89-5635A71D9BE2}"/>
              </a:ext>
            </a:extLst>
          </p:cNvPr>
          <p:cNvSpPr>
            <a:spLocks noGrp="1"/>
          </p:cNvSpPr>
          <p:nvPr>
            <p:ph type="dt" sz="half" idx="10"/>
          </p:nvPr>
        </p:nvSpPr>
        <p:spPr/>
        <p:txBody>
          <a:bodyPr/>
          <a:lstStyle/>
          <a:p>
            <a:fld id="{A412271B-1A81-4CB7-B3D6-CF2183FD7C7F}" type="datetime1">
              <a:rPr lang="en-GB" smtClean="0"/>
              <a:t>08/12/2022</a:t>
            </a:fld>
            <a:endParaRPr lang="en-GB"/>
          </a:p>
        </p:txBody>
      </p:sp>
      <p:sp>
        <p:nvSpPr>
          <p:cNvPr id="6" name="Footer Placeholder 5">
            <a:extLst>
              <a:ext uri="{FF2B5EF4-FFF2-40B4-BE49-F238E27FC236}">
                <a16:creationId xmlns:a16="http://schemas.microsoft.com/office/drawing/2014/main" id="{36FD583B-74A1-4047-95FA-9317966B9F56}"/>
              </a:ext>
            </a:extLst>
          </p:cNvPr>
          <p:cNvSpPr>
            <a:spLocks noGrp="1"/>
          </p:cNvSpPr>
          <p:nvPr>
            <p:ph type="ftr" sz="quarter" idx="11"/>
          </p:nvPr>
        </p:nvSpPr>
        <p:spPr/>
        <p:txBody>
          <a:bodyPr/>
          <a:lstStyle/>
          <a:p>
            <a:r>
              <a:rPr lang="en-GB"/>
              <a:t>ThS. Trần Đức Hiếu</a:t>
            </a:r>
          </a:p>
        </p:txBody>
      </p:sp>
      <p:sp>
        <p:nvSpPr>
          <p:cNvPr id="7" name="Slide Number Placeholder 6">
            <a:extLst>
              <a:ext uri="{FF2B5EF4-FFF2-40B4-BE49-F238E27FC236}">
                <a16:creationId xmlns:a16="http://schemas.microsoft.com/office/drawing/2014/main" id="{C2B5DA60-F757-4B1B-99A5-FBB222151CA4}"/>
              </a:ext>
            </a:extLst>
          </p:cNvPr>
          <p:cNvSpPr>
            <a:spLocks noGrp="1"/>
          </p:cNvSpPr>
          <p:nvPr>
            <p:ph type="sldNum" sz="quarter" idx="12"/>
          </p:nvPr>
        </p:nvSpPr>
        <p:spPr/>
        <p:txBody>
          <a:bodyPr/>
          <a:lstStyle/>
          <a:p>
            <a:fld id="{7B232E03-40C9-4E2C-92EA-D78597C71B60}" type="slidenum">
              <a:rPr lang="en-GB" smtClean="0"/>
              <a:t>‹#›</a:t>
            </a:fld>
            <a:endParaRPr lang="en-GB"/>
          </a:p>
        </p:txBody>
      </p:sp>
    </p:spTree>
    <p:extLst>
      <p:ext uri="{BB962C8B-B14F-4D97-AF65-F5344CB8AC3E}">
        <p14:creationId xmlns:p14="http://schemas.microsoft.com/office/powerpoint/2010/main" val="10936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7D89B-82C9-42F2-9240-90029F2F97A8}"/>
              </a:ext>
            </a:extLst>
          </p:cNvPr>
          <p:cNvSpPr>
            <a:spLocks noGrp="1"/>
          </p:cNvSpPr>
          <p:nvPr>
            <p:ph type="title"/>
          </p:nvPr>
        </p:nvSpPr>
        <p:spPr>
          <a:xfrm>
            <a:off x="146649" y="136526"/>
            <a:ext cx="11930332" cy="739024"/>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378AC39-B1A8-4B53-86BE-F3672B410EB1}"/>
              </a:ext>
            </a:extLst>
          </p:cNvPr>
          <p:cNvSpPr>
            <a:spLocks noGrp="1"/>
          </p:cNvSpPr>
          <p:nvPr>
            <p:ph type="body" idx="1"/>
          </p:nvPr>
        </p:nvSpPr>
        <p:spPr>
          <a:xfrm>
            <a:off x="146649" y="1057340"/>
            <a:ext cx="11930332" cy="52081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B2789-4A3D-4435-9A86-E07FF6951B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A3D29-4D13-46D6-816B-1091BDE7D2A6}" type="datetime1">
              <a:rPr lang="en-GB" smtClean="0"/>
              <a:t>08/12/2022</a:t>
            </a:fld>
            <a:endParaRPr lang="en-GB"/>
          </a:p>
        </p:txBody>
      </p:sp>
      <p:sp>
        <p:nvSpPr>
          <p:cNvPr id="5" name="Footer Placeholder 4">
            <a:extLst>
              <a:ext uri="{FF2B5EF4-FFF2-40B4-BE49-F238E27FC236}">
                <a16:creationId xmlns:a16="http://schemas.microsoft.com/office/drawing/2014/main" id="{C2545464-C15D-4C74-8AFC-C4415F4BC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ThS. Trần Đức Hiếu</a:t>
            </a:r>
          </a:p>
        </p:txBody>
      </p:sp>
      <p:sp>
        <p:nvSpPr>
          <p:cNvPr id="6" name="Slide Number Placeholder 5">
            <a:extLst>
              <a:ext uri="{FF2B5EF4-FFF2-40B4-BE49-F238E27FC236}">
                <a16:creationId xmlns:a16="http://schemas.microsoft.com/office/drawing/2014/main" id="{060EE680-5839-496B-BC05-303AB6B22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32E03-40C9-4E2C-92EA-D78597C71B60}" type="slidenum">
              <a:rPr lang="en-GB" smtClean="0"/>
              <a:t>‹#›</a:t>
            </a:fld>
            <a:endParaRPr lang="en-GB"/>
          </a:p>
        </p:txBody>
      </p:sp>
      <p:cxnSp>
        <p:nvCxnSpPr>
          <p:cNvPr id="9" name="Straight Connector 8">
            <a:extLst>
              <a:ext uri="{FF2B5EF4-FFF2-40B4-BE49-F238E27FC236}">
                <a16:creationId xmlns:a16="http://schemas.microsoft.com/office/drawing/2014/main" id="{E79DEBED-F793-4E17-8C0C-8461F05BBFA9}"/>
              </a:ext>
            </a:extLst>
          </p:cNvPr>
          <p:cNvCxnSpPr>
            <a:cxnSpLocks/>
          </p:cNvCxnSpPr>
          <p:nvPr userDrawn="1"/>
        </p:nvCxnSpPr>
        <p:spPr>
          <a:xfrm>
            <a:off x="146649" y="966445"/>
            <a:ext cx="11930332" cy="0"/>
          </a:xfrm>
          <a:prstGeom prst="line">
            <a:avLst/>
          </a:prstGeom>
          <a:ln w="635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70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4500" b="1" kern="1200">
          <a:solidFill>
            <a:srgbClr val="00B05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2542834"/>
            <a:ext cx="11962649" cy="1315288"/>
          </a:xfrm>
        </p:spPr>
        <p:txBody>
          <a:bodyPr>
            <a:normAutofit/>
          </a:bodyPr>
          <a:lstStyle/>
          <a:p>
            <a:r>
              <a:rPr lang="en-GB" sz="5000">
                <a:solidFill>
                  <a:srgbClr val="0070C0"/>
                </a:solidFill>
                <a:latin typeface="Arial" panose="020B0604020202020204" pitchFamily="34" charset="0"/>
                <a:cs typeface="Arial" panose="020B0604020202020204" pitchFamily="34" charset="0"/>
              </a:rPr>
              <a:t>Cây Nhị Phân Tìm Kiếm</a:t>
            </a:r>
            <a:br>
              <a:rPr lang="en-GB" sz="5000">
                <a:solidFill>
                  <a:srgbClr val="0070C0"/>
                </a:solidFill>
              </a:rPr>
            </a:br>
            <a:r>
              <a:rPr lang="en-GB" sz="3600">
                <a:solidFill>
                  <a:srgbClr val="00B050"/>
                </a:solidFill>
                <a:latin typeface="Arial" panose="020B0604020202020204" pitchFamily="34" charset="0"/>
                <a:cs typeface="Arial" panose="020B0604020202020204" pitchFamily="34" charset="0"/>
              </a:rPr>
              <a:t>(Binary Search Tree)</a:t>
            </a:r>
            <a:endParaRPr lang="en-GB" sz="4400"/>
          </a:p>
        </p:txBody>
      </p:sp>
      <p:sp>
        <p:nvSpPr>
          <p:cNvPr id="3" name="Subtitle 2">
            <a:extLst>
              <a:ext uri="{FF2B5EF4-FFF2-40B4-BE49-F238E27FC236}">
                <a16:creationId xmlns:a16="http://schemas.microsoft.com/office/drawing/2014/main" id="{F03A3D15-6E0A-44D3-81DC-907D862F983C}"/>
              </a:ext>
            </a:extLst>
          </p:cNvPr>
          <p:cNvSpPr>
            <a:spLocks noGrp="1"/>
          </p:cNvSpPr>
          <p:nvPr>
            <p:ph type="subTitle" idx="1"/>
          </p:nvPr>
        </p:nvSpPr>
        <p:spPr>
          <a:xfrm>
            <a:off x="6428509" y="5191125"/>
            <a:ext cx="4249017" cy="1107038"/>
          </a:xfrm>
        </p:spPr>
        <p:txBody>
          <a:bodyPr>
            <a:noAutofit/>
          </a:bodyPr>
          <a:lstStyle/>
          <a:p>
            <a:pPr algn="l"/>
            <a:r>
              <a:rPr lang="en-GB" sz="2200" b="1">
                <a:solidFill>
                  <a:schemeClr val="accent4">
                    <a:lumMod val="75000"/>
                  </a:schemeClr>
                </a:solidFill>
                <a:latin typeface="Arial" panose="020B0604020202020204" pitchFamily="34" charset="0"/>
                <a:cs typeface="Arial" panose="020B0604020202020204" pitchFamily="34" charset="0"/>
              </a:rPr>
              <a:t>Lecturer: Duc-Hieu Tran</a:t>
            </a:r>
          </a:p>
          <a:p>
            <a:pPr algn="l"/>
            <a:r>
              <a:rPr lang="en-GB" sz="2200" b="1">
                <a:solidFill>
                  <a:schemeClr val="accent4">
                    <a:lumMod val="75000"/>
                  </a:schemeClr>
                </a:solidFill>
              </a:rPr>
              <a:t>Title: MSc. Computer Science</a:t>
            </a:r>
            <a:endParaRPr lang="en-GB" sz="2200" b="1">
              <a:solidFill>
                <a:schemeClr val="accent4">
                  <a:lumMod val="75000"/>
                </a:schemeClr>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76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46958"/>
          </a:xfrm>
        </p:spPr>
        <p:txBody>
          <a:bodyPr>
            <a:normAutofit/>
          </a:bodyPr>
          <a:lstStyle/>
          <a:p>
            <a:r>
              <a:rPr lang="en-GB">
                <a:solidFill>
                  <a:srgbClr val="0070C0"/>
                </a:solidFill>
                <a:latin typeface="Arial" panose="020B0604020202020204" pitchFamily="34" charset="0"/>
                <a:cs typeface="Arial" panose="020B0604020202020204" pitchFamily="34" charset="0"/>
              </a:rPr>
              <a:t>Cấu trúc dữ liệu</a:t>
            </a:r>
            <a:br>
              <a:rPr lang="en-GB">
                <a:solidFill>
                  <a:srgbClr val="0070C0"/>
                </a:solidFill>
                <a:latin typeface="Arial" panose="020B0604020202020204" pitchFamily="34" charset="0"/>
                <a:cs typeface="Arial" panose="020B0604020202020204" pitchFamily="34" charset="0"/>
              </a:rPr>
            </a:br>
            <a:r>
              <a:rPr lang="en-GB" sz="5400"/>
              <a:t>(Da</a:t>
            </a:r>
            <a:r>
              <a:rPr lang="en-GB" sz="5400">
                <a:latin typeface="Arial" panose="020B0604020202020204" pitchFamily="34" charset="0"/>
                <a:cs typeface="Arial" panose="020B0604020202020204" pitchFamily="34" charset="0"/>
              </a:rPr>
              <a:t>ta structure)</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29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Nút</a:t>
            </a:r>
            <a:endParaRPr lang="en-US" dirty="0"/>
          </a:p>
        </p:txBody>
      </p:sp>
      <p:sp>
        <p:nvSpPr>
          <p:cNvPr id="3" name="Content Placeholder 2"/>
          <p:cNvSpPr>
            <a:spLocks noGrp="1"/>
          </p:cNvSpPr>
          <p:nvPr>
            <p:ph idx="1"/>
          </p:nvPr>
        </p:nvSpPr>
        <p:spPr>
          <a:xfrm>
            <a:off x="158619" y="1084216"/>
            <a:ext cx="11896531" cy="5637259"/>
          </a:xfrm>
        </p:spPr>
        <p:txBody>
          <a:bodyPr>
            <a:normAutofit fontScale="92500"/>
          </a:bodyPr>
          <a:lstStyle/>
          <a:p>
            <a:pPr algn="just">
              <a:lnSpc>
                <a:spcPct val="140000"/>
              </a:lnSpc>
              <a:buClr>
                <a:srgbClr val="0070C0"/>
              </a:buClr>
              <a:buFont typeface="Wingdings" panose="05000000000000000000" pitchFamily="2" charset="2"/>
              <a:buChar char="v"/>
            </a:pPr>
            <a:r>
              <a:rPr lang="en-US" sz="3200" b="1">
                <a:solidFill>
                  <a:srgbClr val="0070C0"/>
                </a:solidFill>
              </a:rPr>
              <a:t>Cấu trúc dữ liệu của Node</a:t>
            </a:r>
          </a:p>
          <a:p>
            <a:pPr marL="0" indent="0" algn="just">
              <a:lnSpc>
                <a:spcPct val="140000"/>
              </a:lnSpc>
              <a:buClr>
                <a:srgbClr val="0070C0"/>
              </a:buClr>
              <a:buNone/>
            </a:pPr>
            <a:endParaRPr lang="en-US" sz="3000" b="1">
              <a:solidFill>
                <a:srgbClr val="0070C0"/>
              </a:solidFill>
            </a:endParaRPr>
          </a:p>
          <a:p>
            <a:pPr lvl="1" algn="just">
              <a:lnSpc>
                <a:spcPct val="140000"/>
              </a:lnSpc>
              <a:buClr>
                <a:srgbClr val="0070C0"/>
              </a:buClr>
              <a:buFont typeface="Wingdings" panose="05000000000000000000" pitchFamily="2" charset="2"/>
              <a:buChar char="§"/>
            </a:pPr>
            <a:endParaRPr lang="en-US" sz="2600" b="1">
              <a:solidFill>
                <a:srgbClr val="0070C0"/>
              </a:solidFill>
            </a:endParaRPr>
          </a:p>
          <a:p>
            <a:pPr marL="457200" lvl="1" indent="0" algn="just">
              <a:lnSpc>
                <a:spcPct val="140000"/>
              </a:lnSpc>
              <a:buClr>
                <a:srgbClr val="0070C0"/>
              </a:buClr>
              <a:buNone/>
            </a:pPr>
            <a:r>
              <a:rPr lang="en-US" sz="2600" b="1">
                <a:solidFill>
                  <a:srgbClr val="0070C0"/>
                </a:solidFill>
              </a:rPr>
              <a:t>Một nút của cây có các thuộc tính (attribute):</a:t>
            </a:r>
          </a:p>
          <a:p>
            <a:pPr lvl="1" algn="just">
              <a:lnSpc>
                <a:spcPct val="140000"/>
              </a:lnSpc>
              <a:buClr>
                <a:srgbClr val="0070C0"/>
              </a:buClr>
              <a:buFont typeface="Wingdings" panose="05000000000000000000" pitchFamily="2" charset="2"/>
              <a:buChar char="§"/>
            </a:pPr>
            <a:r>
              <a:rPr lang="en-US" sz="2600" i="1">
                <a:solidFill>
                  <a:srgbClr val="0000FF"/>
                </a:solidFill>
              </a:rPr>
              <a:t>key</a:t>
            </a:r>
            <a:r>
              <a:rPr lang="en-US" sz="2600"/>
              <a:t>: chứa khóa của nút. Khóa của các nút trong 1 cây không được trùng nhau</a:t>
            </a:r>
          </a:p>
          <a:p>
            <a:pPr lvl="1" algn="just">
              <a:lnSpc>
                <a:spcPct val="140000"/>
              </a:lnSpc>
              <a:buClr>
                <a:srgbClr val="0070C0"/>
              </a:buClr>
              <a:buFont typeface="Wingdings" panose="05000000000000000000" pitchFamily="2" charset="2"/>
              <a:buChar char="§"/>
            </a:pPr>
            <a:r>
              <a:rPr lang="en-US" sz="2600" i="1">
                <a:solidFill>
                  <a:srgbClr val="0000FF"/>
                </a:solidFill>
              </a:rPr>
              <a:t>count</a:t>
            </a:r>
            <a:r>
              <a:rPr lang="en-US" sz="2600"/>
              <a:t>: số lần xuất hiện của khóa trong cây. Nếu cùng 1 giá trị khóa được thêm nhiều lần vào Cây thì chỉ có 1 nút chứa giá trị khóa này</a:t>
            </a:r>
          </a:p>
          <a:p>
            <a:pPr lvl="1" algn="just">
              <a:lnSpc>
                <a:spcPct val="140000"/>
              </a:lnSpc>
              <a:buClr>
                <a:srgbClr val="0070C0"/>
              </a:buClr>
              <a:buFont typeface="Wingdings" panose="05000000000000000000" pitchFamily="2" charset="2"/>
              <a:buChar char="§"/>
            </a:pPr>
            <a:r>
              <a:rPr lang="en-US" sz="2600" i="1">
                <a:solidFill>
                  <a:srgbClr val="0000FF"/>
                </a:solidFill>
              </a:rPr>
              <a:t>left</a:t>
            </a:r>
            <a:r>
              <a:rPr lang="en-US" sz="2600"/>
              <a:t>: con trỏ đến nút con Trái</a:t>
            </a:r>
          </a:p>
          <a:p>
            <a:pPr lvl="1" algn="just">
              <a:lnSpc>
                <a:spcPct val="140000"/>
              </a:lnSpc>
              <a:buClr>
                <a:srgbClr val="0070C0"/>
              </a:buClr>
              <a:buFont typeface="Wingdings" panose="05000000000000000000" pitchFamily="2" charset="2"/>
              <a:buChar char="§"/>
            </a:pPr>
            <a:r>
              <a:rPr lang="en-US" sz="2600" i="1">
                <a:solidFill>
                  <a:srgbClr val="0000FF"/>
                </a:solidFill>
              </a:rPr>
              <a:t>right</a:t>
            </a:r>
            <a:r>
              <a:rPr lang="en-US" sz="2600"/>
              <a:t>: con trỏ đến nút con Phải</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FFE55128-36DA-480D-9A0E-4540579D9689}"/>
              </a:ext>
            </a:extLst>
          </p:cNvPr>
          <p:cNvGrpSpPr/>
          <p:nvPr/>
        </p:nvGrpSpPr>
        <p:grpSpPr>
          <a:xfrm>
            <a:off x="4579491" y="1803140"/>
            <a:ext cx="2664264" cy="1227171"/>
            <a:chOff x="4072497" y="1893675"/>
            <a:chExt cx="2664264" cy="1227171"/>
          </a:xfrm>
        </p:grpSpPr>
        <p:grpSp>
          <p:nvGrpSpPr>
            <p:cNvPr id="8" name="Group 7">
              <a:extLst>
                <a:ext uri="{FF2B5EF4-FFF2-40B4-BE49-F238E27FC236}">
                  <a16:creationId xmlns:a16="http://schemas.microsoft.com/office/drawing/2014/main" id="{22CE4AAF-8FC2-41AF-8228-80ABD5C07BCE}"/>
                </a:ext>
              </a:extLst>
            </p:cNvPr>
            <p:cNvGrpSpPr/>
            <p:nvPr/>
          </p:nvGrpSpPr>
          <p:grpSpPr>
            <a:xfrm>
              <a:off x="4239559" y="1893675"/>
              <a:ext cx="2181132" cy="585164"/>
              <a:chOff x="3860042" y="5060054"/>
              <a:chExt cx="2181132" cy="585164"/>
            </a:xfrm>
          </p:grpSpPr>
          <p:sp>
            <p:nvSpPr>
              <p:cNvPr id="11" name="Rectangle 10">
                <a:extLst>
                  <a:ext uri="{FF2B5EF4-FFF2-40B4-BE49-F238E27FC236}">
                    <a16:creationId xmlns:a16="http://schemas.microsoft.com/office/drawing/2014/main" id="{5361FBAE-ABD7-405B-98DF-CD17BFCA7E21}"/>
                  </a:ext>
                </a:extLst>
              </p:cNvPr>
              <p:cNvSpPr/>
              <p:nvPr/>
            </p:nvSpPr>
            <p:spPr>
              <a:xfrm>
                <a:off x="4103322" y="5062592"/>
                <a:ext cx="81262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key</a:t>
                </a:r>
              </a:p>
            </p:txBody>
          </p:sp>
          <p:sp>
            <p:nvSpPr>
              <p:cNvPr id="12" name="Rectangle 11">
                <a:extLst>
                  <a:ext uri="{FF2B5EF4-FFF2-40B4-BE49-F238E27FC236}">
                    <a16:creationId xmlns:a16="http://schemas.microsoft.com/office/drawing/2014/main" id="{5471F88C-19BB-4CEB-9EC2-4A9ADB5E47F8}"/>
                  </a:ext>
                </a:extLst>
              </p:cNvPr>
              <p:cNvSpPr/>
              <p:nvPr/>
            </p:nvSpPr>
            <p:spPr>
              <a:xfrm>
                <a:off x="5797895" y="5060054"/>
                <a:ext cx="24327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10EFE6-3729-45CE-BC4B-D9843DEE447D}"/>
                  </a:ext>
                </a:extLst>
              </p:cNvPr>
              <p:cNvSpPr/>
              <p:nvPr/>
            </p:nvSpPr>
            <p:spPr>
              <a:xfrm>
                <a:off x="3860042" y="5062592"/>
                <a:ext cx="24327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F6C466-75E1-43EE-90F2-C6EE781C48D1}"/>
                  </a:ext>
                </a:extLst>
              </p:cNvPr>
              <p:cNvSpPr/>
              <p:nvPr/>
            </p:nvSpPr>
            <p:spPr>
              <a:xfrm>
                <a:off x="4915949" y="5060054"/>
                <a:ext cx="881946"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count</a:t>
                </a:r>
              </a:p>
            </p:txBody>
          </p:sp>
        </p:grpSp>
        <p:sp>
          <p:nvSpPr>
            <p:cNvPr id="9" name="TextBox 8">
              <a:extLst>
                <a:ext uri="{FF2B5EF4-FFF2-40B4-BE49-F238E27FC236}">
                  <a16:creationId xmlns:a16="http://schemas.microsoft.com/office/drawing/2014/main" id="{EEB68DDA-BA04-4C37-903C-E9304C7D3FF6}"/>
                </a:ext>
              </a:extLst>
            </p:cNvPr>
            <p:cNvSpPr txBox="1"/>
            <p:nvPr/>
          </p:nvSpPr>
          <p:spPr>
            <a:xfrm>
              <a:off x="5971808" y="2659181"/>
              <a:ext cx="76495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right</a:t>
              </a:r>
            </a:p>
          </p:txBody>
        </p:sp>
        <p:sp>
          <p:nvSpPr>
            <p:cNvPr id="10" name="TextBox 9">
              <a:extLst>
                <a:ext uri="{FF2B5EF4-FFF2-40B4-BE49-F238E27FC236}">
                  <a16:creationId xmlns:a16="http://schemas.microsoft.com/office/drawing/2014/main" id="{C64AE6C0-302B-481C-9266-022E6F6476F7}"/>
                </a:ext>
              </a:extLst>
            </p:cNvPr>
            <p:cNvSpPr txBox="1"/>
            <p:nvPr/>
          </p:nvSpPr>
          <p:spPr>
            <a:xfrm>
              <a:off x="4072497" y="2656918"/>
              <a:ext cx="59343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left</a:t>
              </a:r>
            </a:p>
          </p:txBody>
        </p:sp>
      </p:grpSp>
    </p:spTree>
    <p:extLst>
      <p:ext uri="{BB962C8B-B14F-4D97-AF65-F5344CB8AC3E}">
        <p14:creationId xmlns:p14="http://schemas.microsoft.com/office/powerpoint/2010/main" val="340695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Nút</a:t>
            </a:r>
            <a:endParaRPr lang="en-US" dirty="0"/>
          </a:p>
        </p:txBody>
      </p:sp>
      <p:sp>
        <p:nvSpPr>
          <p:cNvPr id="3" name="Content Placeholder 2"/>
          <p:cNvSpPr>
            <a:spLocks noGrp="1"/>
          </p:cNvSpPr>
          <p:nvPr>
            <p:ph idx="1"/>
          </p:nvPr>
        </p:nvSpPr>
        <p:spPr>
          <a:xfrm>
            <a:off x="158619" y="1084216"/>
            <a:ext cx="11896531" cy="5637259"/>
          </a:xfrm>
        </p:spPr>
        <p:txBody>
          <a:bodyPr>
            <a:normAutofit fontScale="85000" lnSpcReduction="20000"/>
          </a:bodyPr>
          <a:lstStyle/>
          <a:p>
            <a:pPr algn="just">
              <a:lnSpc>
                <a:spcPct val="140000"/>
              </a:lnSpc>
              <a:buClr>
                <a:srgbClr val="0070C0"/>
              </a:buClr>
              <a:buFont typeface="Wingdings" panose="05000000000000000000" pitchFamily="2" charset="2"/>
              <a:buChar char="v"/>
            </a:pPr>
            <a:r>
              <a:rPr lang="en-US" sz="3000" b="1">
                <a:solidFill>
                  <a:srgbClr val="0070C0"/>
                </a:solidFill>
              </a:rPr>
              <a:t>Cấu trúc dữ liệu của Node</a:t>
            </a:r>
          </a:p>
          <a:p>
            <a:pPr marL="0" indent="0">
              <a:buNone/>
            </a:pP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class</a:t>
            </a:r>
            <a:r>
              <a:rPr lang="en-GB" b="1">
                <a:solidFill>
                  <a:srgbClr val="000000"/>
                </a:solidFill>
                <a:latin typeface="Consolas" panose="020B0609020204030204" pitchFamily="49" charset="0"/>
              </a:rPr>
              <a:t> Node&lt;E&gt; {</a:t>
            </a:r>
          </a:p>
          <a:p>
            <a:pPr marL="457200" lvl="1" indent="0">
              <a:buNone/>
            </a:pPr>
            <a:r>
              <a:rPr lang="en-GB">
                <a:solidFill>
                  <a:srgbClr val="3F7F5F"/>
                </a:solidFill>
                <a:latin typeface="Consolas" panose="020B0609020204030204" pitchFamily="49" charset="0"/>
              </a:rPr>
              <a:t>// Thành phần dữ liệu</a:t>
            </a:r>
          </a:p>
          <a:p>
            <a:pPr marL="457200" lvl="1" indent="0">
              <a:buNone/>
            </a:pPr>
            <a:r>
              <a:rPr lang="en-GB" b="1">
                <a:solidFill>
                  <a:srgbClr val="7F0055"/>
                </a:solidFill>
                <a:latin typeface="Consolas" panose="020B0609020204030204" pitchFamily="49" charset="0"/>
              </a:rPr>
              <a:t>private</a:t>
            </a:r>
            <a:r>
              <a:rPr lang="en-GB" b="1">
                <a:solidFill>
                  <a:srgbClr val="000000"/>
                </a:solidFill>
                <a:latin typeface="Consolas" panose="020B0609020204030204" pitchFamily="49" charset="0"/>
              </a:rPr>
              <a:t> E </a:t>
            </a:r>
            <a:r>
              <a:rPr lang="en-GB">
                <a:solidFill>
                  <a:srgbClr val="0000C0"/>
                </a:solidFill>
                <a:latin typeface="Consolas" panose="020B0609020204030204" pitchFamily="49" charset="0"/>
              </a:rPr>
              <a:t>key</a:t>
            </a:r>
            <a:r>
              <a:rPr lang="en-GB" b="1">
                <a:solidFill>
                  <a:srgbClr val="000000"/>
                </a:solidFill>
                <a:latin typeface="Consolas" panose="020B0609020204030204" pitchFamily="49" charset="0"/>
              </a:rPr>
              <a:t>;</a:t>
            </a:r>
            <a:r>
              <a:rPr lang="en-GB">
                <a:solidFill>
                  <a:srgbClr val="3F7F5F"/>
                </a:solidFill>
                <a:latin typeface="Consolas" panose="020B0609020204030204" pitchFamily="49" charset="0"/>
              </a:rPr>
              <a:t>// khóa của nút</a:t>
            </a:r>
          </a:p>
          <a:p>
            <a:pPr marL="457200" lvl="1" indent="0">
              <a:buNone/>
            </a:pPr>
            <a:r>
              <a:rPr lang="en-GB" b="1">
                <a:solidFill>
                  <a:srgbClr val="7F0055"/>
                </a:solidFill>
                <a:latin typeface="Consolas" panose="020B0609020204030204" pitchFamily="49" charset="0"/>
              </a:rPr>
              <a:t>private</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a:t>
            </a:r>
            <a:r>
              <a:rPr lang="en-GB">
                <a:solidFill>
                  <a:srgbClr val="0000C0"/>
                </a:solidFill>
                <a:latin typeface="Consolas" panose="020B0609020204030204" pitchFamily="49" charset="0"/>
              </a:rPr>
              <a:t>count</a:t>
            </a:r>
            <a:r>
              <a:rPr lang="en-GB" b="1">
                <a:solidFill>
                  <a:srgbClr val="000000"/>
                </a:solidFill>
                <a:latin typeface="Consolas" panose="020B0609020204030204" pitchFamily="49" charset="0"/>
              </a:rPr>
              <a:t>;</a:t>
            </a:r>
            <a:r>
              <a:rPr lang="en-GB">
                <a:solidFill>
                  <a:srgbClr val="3F7F5F"/>
                </a:solidFill>
                <a:latin typeface="Consolas" panose="020B0609020204030204" pitchFamily="49" charset="0"/>
              </a:rPr>
              <a:t>// Số lần xuất hiện của key trong cây</a:t>
            </a:r>
          </a:p>
          <a:p>
            <a:pPr marL="457200" lvl="1" indent="0">
              <a:buNone/>
            </a:pPr>
            <a:endParaRPr lang="en-GB">
              <a:latin typeface="Consolas" panose="020B0609020204030204" pitchFamily="49" charset="0"/>
            </a:endParaRPr>
          </a:p>
          <a:p>
            <a:pPr marL="457200" lvl="1" indent="0">
              <a:buNone/>
            </a:pPr>
            <a:r>
              <a:rPr lang="en-GB">
                <a:solidFill>
                  <a:srgbClr val="3F7F5F"/>
                </a:solidFill>
                <a:latin typeface="Consolas" panose="020B0609020204030204" pitchFamily="49" charset="0"/>
              </a:rPr>
              <a:t>// Thành phần liên kết</a:t>
            </a:r>
          </a:p>
          <a:p>
            <a:pPr marL="457200" lvl="1" indent="0">
              <a:buNone/>
            </a:pPr>
            <a:r>
              <a:rPr lang="en-GB" b="1">
                <a:solidFill>
                  <a:srgbClr val="7F0055"/>
                </a:solidFill>
                <a:latin typeface="Consolas" panose="020B0609020204030204" pitchFamily="49" charset="0"/>
              </a:rPr>
              <a:t>private</a:t>
            </a:r>
            <a:r>
              <a:rPr lang="en-GB" b="1">
                <a:solidFill>
                  <a:srgbClr val="000000"/>
                </a:solidFill>
                <a:latin typeface="Consolas" panose="020B0609020204030204" pitchFamily="49" charset="0"/>
              </a:rPr>
              <a:t> Node&lt;E&gt; </a:t>
            </a:r>
            <a:r>
              <a:rPr lang="en-GB">
                <a:solidFill>
                  <a:srgbClr val="0000C0"/>
                </a:solidFill>
                <a:latin typeface="Consolas" panose="020B0609020204030204" pitchFamily="49" charset="0"/>
              </a:rPr>
              <a:t>left</a:t>
            </a:r>
            <a:r>
              <a:rPr lang="en-GB" b="1">
                <a:solidFill>
                  <a:srgbClr val="000000"/>
                </a:solidFill>
                <a:latin typeface="Consolas" panose="020B0609020204030204" pitchFamily="49" charset="0"/>
              </a:rPr>
              <a:t>; </a:t>
            </a:r>
            <a:r>
              <a:rPr lang="en-GB">
                <a:solidFill>
                  <a:srgbClr val="3F7F5F"/>
                </a:solidFill>
                <a:latin typeface="Consolas" panose="020B0609020204030204" pitchFamily="49" charset="0"/>
              </a:rPr>
              <a:t>// Con trỏ để liên kết tới Node con trái</a:t>
            </a:r>
          </a:p>
          <a:p>
            <a:pPr marL="457200" lvl="1" indent="0">
              <a:buNone/>
            </a:pPr>
            <a:r>
              <a:rPr lang="en-GB" b="1">
                <a:solidFill>
                  <a:srgbClr val="7F0055"/>
                </a:solidFill>
                <a:latin typeface="Consolas" panose="020B0609020204030204" pitchFamily="49" charset="0"/>
              </a:rPr>
              <a:t>private</a:t>
            </a:r>
            <a:r>
              <a:rPr lang="en-GB" b="1">
                <a:solidFill>
                  <a:srgbClr val="000000"/>
                </a:solidFill>
                <a:latin typeface="Consolas" panose="020B0609020204030204" pitchFamily="49" charset="0"/>
              </a:rPr>
              <a:t> Node&lt;E&gt; </a:t>
            </a:r>
            <a:r>
              <a:rPr lang="en-GB">
                <a:solidFill>
                  <a:srgbClr val="0000C0"/>
                </a:solidFill>
                <a:latin typeface="Consolas" panose="020B0609020204030204" pitchFamily="49" charset="0"/>
              </a:rPr>
              <a:t>right</a:t>
            </a:r>
            <a:r>
              <a:rPr lang="en-GB" b="1">
                <a:solidFill>
                  <a:srgbClr val="000000"/>
                </a:solidFill>
                <a:latin typeface="Consolas" panose="020B0609020204030204" pitchFamily="49" charset="0"/>
              </a:rPr>
              <a:t>; </a:t>
            </a:r>
            <a:r>
              <a:rPr lang="en-GB">
                <a:solidFill>
                  <a:srgbClr val="3F7F5F"/>
                </a:solidFill>
                <a:latin typeface="Consolas" panose="020B0609020204030204" pitchFamily="49" charset="0"/>
              </a:rPr>
              <a:t>// Con trỏ để liên kết tới Node con phải</a:t>
            </a:r>
          </a:p>
          <a:p>
            <a:pPr marL="457200" lvl="1" indent="0">
              <a:buNone/>
            </a:pPr>
            <a:endParaRPr lang="en-GB">
              <a:latin typeface="Consolas" panose="020B0609020204030204" pitchFamily="49" charset="0"/>
            </a:endParaRPr>
          </a:p>
          <a:p>
            <a:pPr marL="457200" lvl="1" indent="0">
              <a:buNone/>
            </a:pPr>
            <a:r>
              <a:rPr lang="en-GB">
                <a:solidFill>
                  <a:srgbClr val="3F7F5F"/>
                </a:solidFill>
                <a:latin typeface="Consolas" panose="020B0609020204030204" pitchFamily="49" charset="0"/>
              </a:rPr>
              <a:t>// Thành phần xử lý</a:t>
            </a:r>
          </a:p>
          <a:p>
            <a:pPr marL="457200" lvl="1" indent="0">
              <a:buNone/>
            </a:pPr>
            <a:r>
              <a:rPr lang="en-GB">
                <a:solidFill>
                  <a:srgbClr val="000000"/>
                </a:solidFill>
                <a:latin typeface="Consolas" panose="020B0609020204030204" pitchFamily="49" charset="0"/>
              </a:rPr>
              <a:t>...</a:t>
            </a:r>
          </a:p>
          <a:p>
            <a:pPr marL="0" indent="0">
              <a:buNone/>
            </a:pPr>
            <a:r>
              <a:rPr lang="en-GB">
                <a:solidFill>
                  <a:srgbClr val="000000"/>
                </a:solidFill>
                <a:latin typeface="Consolas" panose="020B0609020204030204" pitchFamily="49" charset="0"/>
              </a:rPr>
              <a:t>}</a:t>
            </a:r>
            <a:endParaRPr lang="en-US" sz="3000">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91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wipe(down)">
                                      <p:cBhvr>
                                        <p:cTn id="10" dur="500"/>
                                        <p:tgtEl>
                                          <p:spTgt spid="3">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Nút</a:t>
            </a:r>
            <a:endParaRPr lang="en-US" dirty="0"/>
          </a:p>
        </p:txBody>
      </p:sp>
      <p:sp>
        <p:nvSpPr>
          <p:cNvPr id="3" name="Content Placeholder 2"/>
          <p:cNvSpPr>
            <a:spLocks noGrp="1"/>
          </p:cNvSpPr>
          <p:nvPr>
            <p:ph idx="1"/>
          </p:nvPr>
        </p:nvSpPr>
        <p:spPr>
          <a:xfrm>
            <a:off x="158619" y="1084216"/>
            <a:ext cx="11896531"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Khởi tạo Node rỗng với khóa key</a:t>
            </a:r>
          </a:p>
          <a:p>
            <a:pPr marL="0" indent="0">
              <a:buNone/>
            </a:pPr>
            <a:r>
              <a:rPr lang="en-GB">
                <a:solidFill>
                  <a:srgbClr val="3F7F5F"/>
                </a:solidFill>
                <a:latin typeface="Consolas" panose="020B0609020204030204" pitchFamily="49" charset="0"/>
              </a:rPr>
              <a:t>// Constructor của Node</a:t>
            </a:r>
          </a:p>
          <a:p>
            <a:pPr marL="0" indent="0">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Node(E </a:t>
            </a:r>
            <a:r>
              <a:rPr lang="en-GB" sz="3000" b="1">
                <a:solidFill>
                  <a:srgbClr val="6A3E3E"/>
                </a:solidFill>
                <a:latin typeface="Consolas" panose="020B0609020204030204" pitchFamily="49" charset="0"/>
              </a:rPr>
              <a:t>key</a:t>
            </a:r>
            <a:r>
              <a:rPr lang="en-GB" sz="3000" b="1">
                <a:solidFill>
                  <a:srgbClr val="000000"/>
                </a:solidFill>
                <a:latin typeface="Consolas" panose="020B0609020204030204" pitchFamily="49" charset="0"/>
              </a:rPr>
              <a:t>) {</a:t>
            </a:r>
          </a:p>
          <a:p>
            <a:pPr marL="457200" lvl="1" indent="0">
              <a:buNone/>
            </a:pPr>
            <a:r>
              <a:rPr lang="en-GB" sz="3000" b="1">
                <a:solidFill>
                  <a:srgbClr val="7F0055"/>
                </a:solidFill>
                <a:latin typeface="Consolas" panose="020B0609020204030204" pitchFamily="49" charset="0"/>
              </a:rPr>
              <a:t>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key</a:t>
            </a:r>
            <a:r>
              <a:rPr lang="en-GB" sz="3000" b="1">
                <a:solidFill>
                  <a:srgbClr val="000000"/>
                </a:solidFill>
                <a:latin typeface="Consolas" panose="020B0609020204030204" pitchFamily="49" charset="0"/>
              </a:rPr>
              <a:t> = </a:t>
            </a:r>
            <a:r>
              <a:rPr lang="en-GB" sz="3000" b="1">
                <a:solidFill>
                  <a:srgbClr val="6A3E3E"/>
                </a:solidFill>
                <a:latin typeface="Consolas" panose="020B0609020204030204" pitchFamily="49" charset="0"/>
              </a:rPr>
              <a:t>key</a:t>
            </a:r>
            <a:r>
              <a:rPr lang="en-GB" sz="3000" b="1">
                <a:solidFill>
                  <a:srgbClr val="000000"/>
                </a:solidFill>
                <a:latin typeface="Consolas" panose="020B0609020204030204" pitchFamily="49" charset="0"/>
              </a:rPr>
              <a:t>;</a:t>
            </a:r>
          </a:p>
          <a:p>
            <a:pPr marL="457200" lvl="1" indent="0">
              <a:buNone/>
            </a:pPr>
            <a:r>
              <a:rPr lang="en-GB" sz="3000" b="1">
                <a:solidFill>
                  <a:srgbClr val="7F0055"/>
                </a:solidFill>
                <a:latin typeface="Consolas" panose="020B0609020204030204" pitchFamily="49" charset="0"/>
              </a:rPr>
              <a:t>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count</a:t>
            </a:r>
            <a:r>
              <a:rPr lang="en-GB" sz="3000" b="1">
                <a:solidFill>
                  <a:srgbClr val="000000"/>
                </a:solidFill>
                <a:latin typeface="Consolas" panose="020B0609020204030204" pitchFamily="49" charset="0"/>
              </a:rPr>
              <a:t> = </a:t>
            </a:r>
            <a:r>
              <a:rPr lang="en-GB" sz="3000" b="1">
                <a:solidFill>
                  <a:srgbClr val="6A3E3E"/>
                </a:solidFill>
                <a:latin typeface="Consolas" panose="020B0609020204030204" pitchFamily="49" charset="0"/>
              </a:rPr>
              <a:t>1</a:t>
            </a:r>
            <a:r>
              <a:rPr lang="en-GB" sz="3000" b="1">
                <a:solidFill>
                  <a:srgbClr val="000000"/>
                </a:solidFill>
                <a:latin typeface="Consolas" panose="020B0609020204030204" pitchFamily="49" charset="0"/>
              </a:rPr>
              <a:t>;</a:t>
            </a:r>
          </a:p>
          <a:p>
            <a:pPr marL="457200" lvl="1" indent="0">
              <a:buNone/>
            </a:pPr>
            <a:r>
              <a:rPr lang="en-GB" sz="3000" b="1">
                <a:solidFill>
                  <a:srgbClr val="7F0055"/>
                </a:solidFill>
                <a:latin typeface="Consolas" panose="020B0609020204030204" pitchFamily="49" charset="0"/>
              </a:rPr>
              <a:t>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left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a:t>
            </a:r>
          </a:p>
          <a:p>
            <a:pPr marL="457200" lvl="1" indent="0">
              <a:buNone/>
            </a:pPr>
            <a:r>
              <a:rPr lang="en-GB" sz="3000" b="1">
                <a:solidFill>
                  <a:srgbClr val="7F0055"/>
                </a:solidFill>
                <a:latin typeface="Consolas" panose="020B0609020204030204" pitchFamily="49" charset="0"/>
              </a:rPr>
              <a:t>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right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a:t>
            </a:r>
          </a:p>
          <a:p>
            <a:pPr marL="0" indent="0">
              <a:buNone/>
            </a:pPr>
            <a:r>
              <a:rPr lang="en-GB" sz="3000">
                <a:solidFill>
                  <a:srgbClr val="000000"/>
                </a:solidFill>
                <a:latin typeface="Consolas" panose="020B0609020204030204" pitchFamily="49" charset="0"/>
              </a:rPr>
              <a:t>}</a:t>
            </a:r>
            <a:endParaRPr lang="en-US" sz="3000">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68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Cây Nhị Phân Tìm Kiếm</a:t>
            </a:r>
            <a:endParaRPr lang="en-US" dirty="0"/>
          </a:p>
        </p:txBody>
      </p:sp>
      <p:sp>
        <p:nvSpPr>
          <p:cNvPr id="3" name="Content Placeholder 2"/>
          <p:cNvSpPr>
            <a:spLocks noGrp="1"/>
          </p:cNvSpPr>
          <p:nvPr>
            <p:ph idx="1"/>
          </p:nvPr>
        </p:nvSpPr>
        <p:spPr>
          <a:xfrm>
            <a:off x="158619" y="1084216"/>
            <a:ext cx="11896531"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Cấu trúc dữ liệu của Cây NPTK</a:t>
            </a:r>
          </a:p>
          <a:p>
            <a:pPr marL="0" indent="0" algn="just">
              <a:lnSpc>
                <a:spcPct val="140000"/>
              </a:lnSpc>
              <a:buClr>
                <a:srgbClr val="0070C0"/>
              </a:buClr>
              <a:buNone/>
            </a:pPr>
            <a:endParaRPr lang="en-US" sz="3000" b="1">
              <a:solidFill>
                <a:srgbClr val="0070C0"/>
              </a:solidFill>
            </a:endParaRPr>
          </a:p>
          <a:p>
            <a:pPr lvl="1" algn="just">
              <a:lnSpc>
                <a:spcPct val="140000"/>
              </a:lnSpc>
              <a:buClr>
                <a:srgbClr val="0070C0"/>
              </a:buClr>
              <a:buFont typeface="Wingdings" panose="05000000000000000000" pitchFamily="2" charset="2"/>
              <a:buChar char="§"/>
            </a:pPr>
            <a:endParaRPr lang="en-US" sz="2600" b="1">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FFE55128-36DA-480D-9A0E-4540579D9689}"/>
              </a:ext>
            </a:extLst>
          </p:cNvPr>
          <p:cNvGrpSpPr/>
          <p:nvPr/>
        </p:nvGrpSpPr>
        <p:grpSpPr>
          <a:xfrm>
            <a:off x="5032164" y="2351398"/>
            <a:ext cx="2664264" cy="1224633"/>
            <a:chOff x="4072497" y="1896213"/>
            <a:chExt cx="2664264" cy="1224633"/>
          </a:xfrm>
        </p:grpSpPr>
        <p:grpSp>
          <p:nvGrpSpPr>
            <p:cNvPr id="8" name="Group 7">
              <a:extLst>
                <a:ext uri="{FF2B5EF4-FFF2-40B4-BE49-F238E27FC236}">
                  <a16:creationId xmlns:a16="http://schemas.microsoft.com/office/drawing/2014/main" id="{22CE4AAF-8FC2-41AF-8228-80ABD5C07BCE}"/>
                </a:ext>
              </a:extLst>
            </p:cNvPr>
            <p:cNvGrpSpPr/>
            <p:nvPr/>
          </p:nvGrpSpPr>
          <p:grpSpPr>
            <a:xfrm>
              <a:off x="4239559" y="1896213"/>
              <a:ext cx="2181132" cy="582626"/>
              <a:chOff x="3860042" y="5062592"/>
              <a:chExt cx="2181132" cy="582626"/>
            </a:xfrm>
          </p:grpSpPr>
          <p:sp>
            <p:nvSpPr>
              <p:cNvPr id="11" name="Rectangle 10">
                <a:extLst>
                  <a:ext uri="{FF2B5EF4-FFF2-40B4-BE49-F238E27FC236}">
                    <a16:creationId xmlns:a16="http://schemas.microsoft.com/office/drawing/2014/main" id="{5361FBAE-ABD7-405B-98DF-CD17BFCA7E21}"/>
                  </a:ext>
                </a:extLst>
              </p:cNvPr>
              <p:cNvSpPr/>
              <p:nvPr/>
            </p:nvSpPr>
            <p:spPr>
              <a:xfrm>
                <a:off x="4103322" y="5062592"/>
                <a:ext cx="81262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key</a:t>
                </a:r>
              </a:p>
            </p:txBody>
          </p:sp>
          <p:sp>
            <p:nvSpPr>
              <p:cNvPr id="12" name="Rectangle 11">
                <a:extLst>
                  <a:ext uri="{FF2B5EF4-FFF2-40B4-BE49-F238E27FC236}">
                    <a16:creationId xmlns:a16="http://schemas.microsoft.com/office/drawing/2014/main" id="{5471F88C-19BB-4CEB-9EC2-4A9ADB5E47F8}"/>
                  </a:ext>
                </a:extLst>
              </p:cNvPr>
              <p:cNvSpPr/>
              <p:nvPr/>
            </p:nvSpPr>
            <p:spPr>
              <a:xfrm>
                <a:off x="5797895" y="5069107"/>
                <a:ext cx="243279" cy="5735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10EFE6-3729-45CE-BC4B-D9843DEE447D}"/>
                  </a:ext>
                </a:extLst>
              </p:cNvPr>
              <p:cNvSpPr/>
              <p:nvPr/>
            </p:nvSpPr>
            <p:spPr>
              <a:xfrm>
                <a:off x="3860042" y="5062592"/>
                <a:ext cx="24327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F6C466-75E1-43EE-90F2-C6EE781C48D1}"/>
                  </a:ext>
                </a:extLst>
              </p:cNvPr>
              <p:cNvSpPr/>
              <p:nvPr/>
            </p:nvSpPr>
            <p:spPr>
              <a:xfrm>
                <a:off x="4915949" y="5069107"/>
                <a:ext cx="881946" cy="573573"/>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count</a:t>
                </a:r>
              </a:p>
            </p:txBody>
          </p:sp>
        </p:grpSp>
        <p:sp>
          <p:nvSpPr>
            <p:cNvPr id="9" name="TextBox 8">
              <a:extLst>
                <a:ext uri="{FF2B5EF4-FFF2-40B4-BE49-F238E27FC236}">
                  <a16:creationId xmlns:a16="http://schemas.microsoft.com/office/drawing/2014/main" id="{EEB68DDA-BA04-4C37-903C-E9304C7D3FF6}"/>
                </a:ext>
              </a:extLst>
            </p:cNvPr>
            <p:cNvSpPr txBox="1"/>
            <p:nvPr/>
          </p:nvSpPr>
          <p:spPr>
            <a:xfrm>
              <a:off x="5971808" y="2659181"/>
              <a:ext cx="76495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right</a:t>
              </a:r>
            </a:p>
          </p:txBody>
        </p:sp>
        <p:sp>
          <p:nvSpPr>
            <p:cNvPr id="10" name="TextBox 9">
              <a:extLst>
                <a:ext uri="{FF2B5EF4-FFF2-40B4-BE49-F238E27FC236}">
                  <a16:creationId xmlns:a16="http://schemas.microsoft.com/office/drawing/2014/main" id="{C64AE6C0-302B-481C-9266-022E6F6476F7}"/>
                </a:ext>
              </a:extLst>
            </p:cNvPr>
            <p:cNvSpPr txBox="1"/>
            <p:nvPr/>
          </p:nvSpPr>
          <p:spPr>
            <a:xfrm>
              <a:off x="4072497" y="2656918"/>
              <a:ext cx="59343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left</a:t>
              </a:r>
            </a:p>
          </p:txBody>
        </p:sp>
      </p:grpSp>
      <p:grpSp>
        <p:nvGrpSpPr>
          <p:cNvPr id="15" name="Group 14">
            <a:extLst>
              <a:ext uri="{FF2B5EF4-FFF2-40B4-BE49-F238E27FC236}">
                <a16:creationId xmlns:a16="http://schemas.microsoft.com/office/drawing/2014/main" id="{082ED517-B78E-4EEE-8C69-97C09ADD33FA}"/>
              </a:ext>
            </a:extLst>
          </p:cNvPr>
          <p:cNvGrpSpPr/>
          <p:nvPr/>
        </p:nvGrpSpPr>
        <p:grpSpPr>
          <a:xfrm>
            <a:off x="2810121" y="3734740"/>
            <a:ext cx="2664264" cy="1224633"/>
            <a:chOff x="4072497" y="1896213"/>
            <a:chExt cx="2664264" cy="1224633"/>
          </a:xfrm>
        </p:grpSpPr>
        <p:grpSp>
          <p:nvGrpSpPr>
            <p:cNvPr id="16" name="Group 15">
              <a:extLst>
                <a:ext uri="{FF2B5EF4-FFF2-40B4-BE49-F238E27FC236}">
                  <a16:creationId xmlns:a16="http://schemas.microsoft.com/office/drawing/2014/main" id="{7398C803-74EC-4595-A9C8-4F8F7F3202AF}"/>
                </a:ext>
              </a:extLst>
            </p:cNvPr>
            <p:cNvGrpSpPr/>
            <p:nvPr/>
          </p:nvGrpSpPr>
          <p:grpSpPr>
            <a:xfrm>
              <a:off x="4239559" y="1896213"/>
              <a:ext cx="2181132" cy="586604"/>
              <a:chOff x="3860042" y="5062592"/>
              <a:chExt cx="2181132" cy="586604"/>
            </a:xfrm>
          </p:grpSpPr>
          <p:sp>
            <p:nvSpPr>
              <p:cNvPr id="19" name="Rectangle 18">
                <a:extLst>
                  <a:ext uri="{FF2B5EF4-FFF2-40B4-BE49-F238E27FC236}">
                    <a16:creationId xmlns:a16="http://schemas.microsoft.com/office/drawing/2014/main" id="{B8177614-AA4E-4E0D-9692-E08BC89E7FA4}"/>
                  </a:ext>
                </a:extLst>
              </p:cNvPr>
              <p:cNvSpPr/>
              <p:nvPr/>
            </p:nvSpPr>
            <p:spPr>
              <a:xfrm>
                <a:off x="4103322" y="5062592"/>
                <a:ext cx="81262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key</a:t>
                </a:r>
              </a:p>
            </p:txBody>
          </p:sp>
          <p:sp>
            <p:nvSpPr>
              <p:cNvPr id="20" name="Rectangle 19">
                <a:extLst>
                  <a:ext uri="{FF2B5EF4-FFF2-40B4-BE49-F238E27FC236}">
                    <a16:creationId xmlns:a16="http://schemas.microsoft.com/office/drawing/2014/main" id="{C68DF3EE-E4D7-4D91-95B8-367AFBF0587A}"/>
                  </a:ext>
                </a:extLst>
              </p:cNvPr>
              <p:cNvSpPr/>
              <p:nvPr/>
            </p:nvSpPr>
            <p:spPr>
              <a:xfrm>
                <a:off x="5797895" y="5069107"/>
                <a:ext cx="243279" cy="58008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2C85084-B0DF-4BAF-922A-433C07809243}"/>
                  </a:ext>
                </a:extLst>
              </p:cNvPr>
              <p:cNvSpPr/>
              <p:nvPr/>
            </p:nvSpPr>
            <p:spPr>
              <a:xfrm>
                <a:off x="3860042" y="5062592"/>
                <a:ext cx="24327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5445C8-03C3-450D-9CDD-E478BCEA515A}"/>
                  </a:ext>
                </a:extLst>
              </p:cNvPr>
              <p:cNvSpPr/>
              <p:nvPr/>
            </p:nvSpPr>
            <p:spPr>
              <a:xfrm>
                <a:off x="4915949" y="5069107"/>
                <a:ext cx="881946" cy="573574"/>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count</a:t>
                </a:r>
              </a:p>
            </p:txBody>
          </p:sp>
        </p:grpSp>
        <p:sp>
          <p:nvSpPr>
            <p:cNvPr id="17" name="TextBox 16">
              <a:extLst>
                <a:ext uri="{FF2B5EF4-FFF2-40B4-BE49-F238E27FC236}">
                  <a16:creationId xmlns:a16="http://schemas.microsoft.com/office/drawing/2014/main" id="{A0E889DA-23C3-4EA2-8776-51FC14377851}"/>
                </a:ext>
              </a:extLst>
            </p:cNvPr>
            <p:cNvSpPr txBox="1"/>
            <p:nvPr/>
          </p:nvSpPr>
          <p:spPr>
            <a:xfrm>
              <a:off x="5971808" y="2659181"/>
              <a:ext cx="76495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right</a:t>
              </a:r>
            </a:p>
          </p:txBody>
        </p:sp>
        <p:sp>
          <p:nvSpPr>
            <p:cNvPr id="18" name="TextBox 17">
              <a:extLst>
                <a:ext uri="{FF2B5EF4-FFF2-40B4-BE49-F238E27FC236}">
                  <a16:creationId xmlns:a16="http://schemas.microsoft.com/office/drawing/2014/main" id="{71ECD122-0310-40EE-A199-22C0665616C6}"/>
                </a:ext>
              </a:extLst>
            </p:cNvPr>
            <p:cNvSpPr txBox="1"/>
            <p:nvPr/>
          </p:nvSpPr>
          <p:spPr>
            <a:xfrm>
              <a:off x="4072497" y="2656918"/>
              <a:ext cx="59343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left</a:t>
              </a:r>
            </a:p>
          </p:txBody>
        </p:sp>
      </p:grpSp>
      <p:grpSp>
        <p:nvGrpSpPr>
          <p:cNvPr id="23" name="Group 22">
            <a:extLst>
              <a:ext uri="{FF2B5EF4-FFF2-40B4-BE49-F238E27FC236}">
                <a16:creationId xmlns:a16="http://schemas.microsoft.com/office/drawing/2014/main" id="{9CB1B7A6-FB29-4E66-A3C3-5F0F42FB8D23}"/>
              </a:ext>
            </a:extLst>
          </p:cNvPr>
          <p:cNvGrpSpPr/>
          <p:nvPr/>
        </p:nvGrpSpPr>
        <p:grpSpPr>
          <a:xfrm>
            <a:off x="7137079" y="3644655"/>
            <a:ext cx="2664264" cy="1224633"/>
            <a:chOff x="4072497" y="1896213"/>
            <a:chExt cx="2664264" cy="1224633"/>
          </a:xfrm>
        </p:grpSpPr>
        <p:grpSp>
          <p:nvGrpSpPr>
            <p:cNvPr id="24" name="Group 23">
              <a:extLst>
                <a:ext uri="{FF2B5EF4-FFF2-40B4-BE49-F238E27FC236}">
                  <a16:creationId xmlns:a16="http://schemas.microsoft.com/office/drawing/2014/main" id="{9363A9F4-97D4-4028-8019-0890B5D7451D}"/>
                </a:ext>
              </a:extLst>
            </p:cNvPr>
            <p:cNvGrpSpPr/>
            <p:nvPr/>
          </p:nvGrpSpPr>
          <p:grpSpPr>
            <a:xfrm>
              <a:off x="4239559" y="1896213"/>
              <a:ext cx="2181132" cy="582626"/>
              <a:chOff x="3860042" y="5062592"/>
              <a:chExt cx="2181132" cy="582626"/>
            </a:xfrm>
          </p:grpSpPr>
          <p:sp>
            <p:nvSpPr>
              <p:cNvPr id="27" name="Rectangle 26">
                <a:extLst>
                  <a:ext uri="{FF2B5EF4-FFF2-40B4-BE49-F238E27FC236}">
                    <a16:creationId xmlns:a16="http://schemas.microsoft.com/office/drawing/2014/main" id="{84ECB09E-BD7B-436C-BA46-7E509A7EE65F}"/>
                  </a:ext>
                </a:extLst>
              </p:cNvPr>
              <p:cNvSpPr/>
              <p:nvPr/>
            </p:nvSpPr>
            <p:spPr>
              <a:xfrm>
                <a:off x="4103322" y="5062592"/>
                <a:ext cx="81262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key</a:t>
                </a:r>
              </a:p>
            </p:txBody>
          </p:sp>
          <p:sp>
            <p:nvSpPr>
              <p:cNvPr id="28" name="Rectangle 27">
                <a:extLst>
                  <a:ext uri="{FF2B5EF4-FFF2-40B4-BE49-F238E27FC236}">
                    <a16:creationId xmlns:a16="http://schemas.microsoft.com/office/drawing/2014/main" id="{A2A072AC-D998-494F-ADB8-BB7674D49729}"/>
                  </a:ext>
                </a:extLst>
              </p:cNvPr>
              <p:cNvSpPr/>
              <p:nvPr/>
            </p:nvSpPr>
            <p:spPr>
              <a:xfrm>
                <a:off x="5797895" y="5069107"/>
                <a:ext cx="243279" cy="57357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D4F81E-E3EB-4178-AA7D-5DE9CB4DEF4D}"/>
                  </a:ext>
                </a:extLst>
              </p:cNvPr>
              <p:cNvSpPr/>
              <p:nvPr/>
            </p:nvSpPr>
            <p:spPr>
              <a:xfrm>
                <a:off x="3860042" y="5062592"/>
                <a:ext cx="24327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49A3593-198D-4785-B822-D6A5A45D16D0}"/>
                  </a:ext>
                </a:extLst>
              </p:cNvPr>
              <p:cNvSpPr/>
              <p:nvPr/>
            </p:nvSpPr>
            <p:spPr>
              <a:xfrm>
                <a:off x="4915949" y="5069107"/>
                <a:ext cx="881946" cy="573573"/>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count</a:t>
                </a:r>
              </a:p>
            </p:txBody>
          </p:sp>
        </p:grpSp>
        <p:sp>
          <p:nvSpPr>
            <p:cNvPr id="25" name="TextBox 24">
              <a:extLst>
                <a:ext uri="{FF2B5EF4-FFF2-40B4-BE49-F238E27FC236}">
                  <a16:creationId xmlns:a16="http://schemas.microsoft.com/office/drawing/2014/main" id="{4C9B7C8C-E6DC-4CBC-B2F0-AD1A3F0D6E5D}"/>
                </a:ext>
              </a:extLst>
            </p:cNvPr>
            <p:cNvSpPr txBox="1"/>
            <p:nvPr/>
          </p:nvSpPr>
          <p:spPr>
            <a:xfrm>
              <a:off x="5971808" y="2659181"/>
              <a:ext cx="76495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right</a:t>
              </a:r>
            </a:p>
          </p:txBody>
        </p:sp>
        <p:sp>
          <p:nvSpPr>
            <p:cNvPr id="26" name="TextBox 25">
              <a:extLst>
                <a:ext uri="{FF2B5EF4-FFF2-40B4-BE49-F238E27FC236}">
                  <a16:creationId xmlns:a16="http://schemas.microsoft.com/office/drawing/2014/main" id="{4EF39A73-BA97-4740-91D5-FB1D17336335}"/>
                </a:ext>
              </a:extLst>
            </p:cNvPr>
            <p:cNvSpPr txBox="1"/>
            <p:nvPr/>
          </p:nvSpPr>
          <p:spPr>
            <a:xfrm>
              <a:off x="4072497" y="2656918"/>
              <a:ext cx="59343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left</a:t>
              </a:r>
            </a:p>
          </p:txBody>
        </p:sp>
      </p:grpSp>
      <p:sp>
        <p:nvSpPr>
          <p:cNvPr id="31" name="Oval 30">
            <a:extLst>
              <a:ext uri="{FF2B5EF4-FFF2-40B4-BE49-F238E27FC236}">
                <a16:creationId xmlns:a16="http://schemas.microsoft.com/office/drawing/2014/main" id="{425C88BB-24A6-4BEE-936E-58312D189A29}"/>
              </a:ext>
            </a:extLst>
          </p:cNvPr>
          <p:cNvSpPr/>
          <p:nvPr/>
        </p:nvSpPr>
        <p:spPr>
          <a:xfrm>
            <a:off x="6126541" y="158193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2868DD3-7A53-43C7-98F1-AAC3688A3717}"/>
              </a:ext>
            </a:extLst>
          </p:cNvPr>
          <p:cNvSpPr txBox="1"/>
          <p:nvPr/>
        </p:nvSpPr>
        <p:spPr>
          <a:xfrm>
            <a:off x="5379487" y="1527561"/>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33" name="Straight Arrow Connector 32">
            <a:extLst>
              <a:ext uri="{FF2B5EF4-FFF2-40B4-BE49-F238E27FC236}">
                <a16:creationId xmlns:a16="http://schemas.microsoft.com/office/drawing/2014/main" id="{A4832DEB-F51D-421F-B20C-5F4595A4DDC9}"/>
              </a:ext>
            </a:extLst>
          </p:cNvPr>
          <p:cNvCxnSpPr>
            <a:cxnSpLocks/>
            <a:stCxn id="31" idx="4"/>
          </p:cNvCxnSpPr>
          <p:nvPr/>
        </p:nvCxnSpPr>
        <p:spPr>
          <a:xfrm flipH="1">
            <a:off x="6353630" y="2009773"/>
            <a:ext cx="3609" cy="348710"/>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5EEDCE-ECDA-4FE7-998A-759FA0EF3D65}"/>
              </a:ext>
            </a:extLst>
          </p:cNvPr>
          <p:cNvCxnSpPr>
            <a:cxnSpLocks/>
          </p:cNvCxnSpPr>
          <p:nvPr/>
        </p:nvCxnSpPr>
        <p:spPr>
          <a:xfrm flipH="1">
            <a:off x="4207450" y="2642711"/>
            <a:ext cx="1113415" cy="1106877"/>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29094D3-8017-4E9C-B3E5-DFF0FDD3BF1B}"/>
              </a:ext>
            </a:extLst>
          </p:cNvPr>
          <p:cNvCxnSpPr>
            <a:cxnSpLocks/>
          </p:cNvCxnSpPr>
          <p:nvPr/>
        </p:nvCxnSpPr>
        <p:spPr>
          <a:xfrm>
            <a:off x="7258337" y="2642711"/>
            <a:ext cx="1285319" cy="1008459"/>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8058D31-1D8F-4CD1-A39E-C5D88B7DB650}"/>
              </a:ext>
            </a:extLst>
          </p:cNvPr>
          <p:cNvCxnSpPr>
            <a:cxnSpLocks/>
          </p:cNvCxnSpPr>
          <p:nvPr/>
        </p:nvCxnSpPr>
        <p:spPr>
          <a:xfrm flipH="1">
            <a:off x="1988798" y="4028210"/>
            <a:ext cx="1113415" cy="1106877"/>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6352066-F400-43CE-87AE-B3C4E870B261}"/>
              </a:ext>
            </a:extLst>
          </p:cNvPr>
          <p:cNvCxnSpPr>
            <a:cxnSpLocks/>
          </p:cNvCxnSpPr>
          <p:nvPr/>
        </p:nvCxnSpPr>
        <p:spPr>
          <a:xfrm>
            <a:off x="5039685" y="4028210"/>
            <a:ext cx="1285319" cy="1008459"/>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7C55D82-B51F-4542-8D41-A41B8D4949A9}"/>
              </a:ext>
            </a:extLst>
          </p:cNvPr>
          <p:cNvCxnSpPr>
            <a:cxnSpLocks/>
          </p:cNvCxnSpPr>
          <p:nvPr/>
        </p:nvCxnSpPr>
        <p:spPr>
          <a:xfrm flipH="1">
            <a:off x="6354450" y="3964198"/>
            <a:ext cx="1113415" cy="1106877"/>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AEA071B-6124-4527-AC53-C09A62FCE938}"/>
              </a:ext>
            </a:extLst>
          </p:cNvPr>
          <p:cNvCxnSpPr>
            <a:cxnSpLocks/>
          </p:cNvCxnSpPr>
          <p:nvPr/>
        </p:nvCxnSpPr>
        <p:spPr>
          <a:xfrm>
            <a:off x="9405337" y="3964198"/>
            <a:ext cx="1285319" cy="1008459"/>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38296AC-48D4-4226-A8F7-CBC40C2BB8D8}"/>
              </a:ext>
            </a:extLst>
          </p:cNvPr>
          <p:cNvSpPr txBox="1"/>
          <p:nvPr/>
        </p:nvSpPr>
        <p:spPr>
          <a:xfrm>
            <a:off x="1648801" y="5135087"/>
            <a:ext cx="4924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a:t>
            </a:r>
          </a:p>
        </p:txBody>
      </p:sp>
      <p:sp>
        <p:nvSpPr>
          <p:cNvPr id="44" name="TextBox 43">
            <a:extLst>
              <a:ext uri="{FF2B5EF4-FFF2-40B4-BE49-F238E27FC236}">
                <a16:creationId xmlns:a16="http://schemas.microsoft.com/office/drawing/2014/main" id="{8A54EC6A-EFCF-4D7D-A178-C70E96F66CFD}"/>
              </a:ext>
            </a:extLst>
          </p:cNvPr>
          <p:cNvSpPr txBox="1"/>
          <p:nvPr/>
        </p:nvSpPr>
        <p:spPr>
          <a:xfrm>
            <a:off x="6106884" y="5135087"/>
            <a:ext cx="4924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a:t>
            </a:r>
          </a:p>
        </p:txBody>
      </p:sp>
      <p:sp>
        <p:nvSpPr>
          <p:cNvPr id="45" name="TextBox 44">
            <a:extLst>
              <a:ext uri="{FF2B5EF4-FFF2-40B4-BE49-F238E27FC236}">
                <a16:creationId xmlns:a16="http://schemas.microsoft.com/office/drawing/2014/main" id="{85A226DB-1EF0-4B69-8B8E-70051BEDE7E3}"/>
              </a:ext>
            </a:extLst>
          </p:cNvPr>
          <p:cNvSpPr txBox="1"/>
          <p:nvPr/>
        </p:nvSpPr>
        <p:spPr>
          <a:xfrm>
            <a:off x="10473880" y="5036669"/>
            <a:ext cx="4924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a:t>
            </a:r>
          </a:p>
        </p:txBody>
      </p:sp>
      <p:sp>
        <p:nvSpPr>
          <p:cNvPr id="46" name="Rectangle 45">
            <a:extLst>
              <a:ext uri="{FF2B5EF4-FFF2-40B4-BE49-F238E27FC236}">
                <a16:creationId xmlns:a16="http://schemas.microsoft.com/office/drawing/2014/main" id="{56B9672D-D9AC-4FE0-AEE7-7094305813F2}"/>
              </a:ext>
            </a:extLst>
          </p:cNvPr>
          <p:cNvSpPr/>
          <p:nvPr/>
        </p:nvSpPr>
        <p:spPr>
          <a:xfrm>
            <a:off x="6059481" y="6236613"/>
            <a:ext cx="679508" cy="534071"/>
          </a:xfrm>
          <a:prstGeom prst="rect">
            <a:avLst/>
          </a:prstGeom>
          <a:gradFill flip="none" rotWithShape="1">
            <a:gsLst>
              <a:gs pos="77000">
                <a:srgbClr val="FF0000"/>
              </a:gs>
              <a:gs pos="100000">
                <a:schemeClr val="accent1">
                  <a:lumMod val="45000"/>
                  <a:lumOff val="55000"/>
                </a:schemeClr>
              </a:gs>
              <a:gs pos="87000">
                <a:schemeClr val="accent1">
                  <a:lumMod val="45000"/>
                  <a:lumOff val="55000"/>
                </a:schemeClr>
              </a:gs>
              <a:gs pos="100000">
                <a:schemeClr val="accent1">
                  <a:lumMod val="30000"/>
                  <a:lumOff val="7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NULL</a:t>
            </a:r>
          </a:p>
        </p:txBody>
      </p:sp>
      <p:cxnSp>
        <p:nvCxnSpPr>
          <p:cNvPr id="47" name="Straight Arrow Connector 46">
            <a:extLst>
              <a:ext uri="{FF2B5EF4-FFF2-40B4-BE49-F238E27FC236}">
                <a16:creationId xmlns:a16="http://schemas.microsoft.com/office/drawing/2014/main" id="{D3006C98-CF8D-4C60-941A-DC3571A591E2}"/>
              </a:ext>
            </a:extLst>
          </p:cNvPr>
          <p:cNvCxnSpPr>
            <a:cxnSpLocks/>
            <a:endCxn id="46" idx="1"/>
          </p:cNvCxnSpPr>
          <p:nvPr/>
        </p:nvCxnSpPr>
        <p:spPr>
          <a:xfrm>
            <a:off x="1988798" y="5683174"/>
            <a:ext cx="4070683" cy="820475"/>
          </a:xfrm>
          <a:prstGeom prst="straightConnector1">
            <a:avLst/>
          </a:prstGeom>
          <a:ln w="25400">
            <a:solidFill>
              <a:srgbClr val="00206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51FE0F0-C174-470A-A38D-DE76B6421100}"/>
              </a:ext>
            </a:extLst>
          </p:cNvPr>
          <p:cNvCxnSpPr>
            <a:cxnSpLocks/>
            <a:endCxn id="46" idx="0"/>
          </p:cNvCxnSpPr>
          <p:nvPr/>
        </p:nvCxnSpPr>
        <p:spPr>
          <a:xfrm>
            <a:off x="6399235" y="5711577"/>
            <a:ext cx="0" cy="525036"/>
          </a:xfrm>
          <a:prstGeom prst="straightConnector1">
            <a:avLst/>
          </a:prstGeom>
          <a:ln w="25400">
            <a:solidFill>
              <a:srgbClr val="00206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240144C-3F9D-4666-9D23-CF89BF3BE6C9}"/>
              </a:ext>
            </a:extLst>
          </p:cNvPr>
          <p:cNvCxnSpPr>
            <a:cxnSpLocks/>
            <a:endCxn id="46" idx="3"/>
          </p:cNvCxnSpPr>
          <p:nvPr/>
        </p:nvCxnSpPr>
        <p:spPr>
          <a:xfrm flipH="1">
            <a:off x="6738989" y="5608436"/>
            <a:ext cx="4028592" cy="895213"/>
          </a:xfrm>
          <a:prstGeom prst="straightConnector1">
            <a:avLst/>
          </a:prstGeom>
          <a:ln w="25400">
            <a:solidFill>
              <a:srgbClr val="002060"/>
            </a:solidFill>
            <a:prstDash val="dash"/>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4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par>
                                <p:cTn id="32" presetID="22" presetClass="entr" presetSubtype="4"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par>
                                <p:cTn id="35" presetID="22" presetClass="entr" presetSubtype="4"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par>
                                <p:cTn id="41" presetID="22" presetClass="entr" presetSubtype="4"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down)">
                                      <p:cBhvr>
                                        <p:cTn id="43" dur="500"/>
                                        <p:tgtEl>
                                          <p:spTgt spid="41"/>
                                        </p:tgtEl>
                                      </p:cBhvr>
                                    </p:animEffect>
                                  </p:childTnLst>
                                </p:cTn>
                              </p:par>
                              <p:par>
                                <p:cTn id="44" presetID="22" presetClass="entr" presetSubtype="4"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down)">
                                      <p:cBhvr>
                                        <p:cTn id="49" dur="500"/>
                                        <p:tgtEl>
                                          <p:spTgt spid="4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down)">
                                      <p:cBhvr>
                                        <p:cTn id="52" dur="500"/>
                                        <p:tgtEl>
                                          <p:spTgt spid="4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500"/>
                                        <p:tgtEl>
                                          <p:spTgt spid="4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down)">
                                      <p:cBhvr>
                                        <p:cTn id="58" dur="500"/>
                                        <p:tgtEl>
                                          <p:spTgt spid="46"/>
                                        </p:tgtEl>
                                      </p:cBhvr>
                                    </p:animEffect>
                                  </p:childTnLst>
                                </p:cTn>
                              </p:par>
                              <p:par>
                                <p:cTn id="59" presetID="22" presetClass="entr" presetSubtype="4"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down)">
                                      <p:cBhvr>
                                        <p:cTn id="61" dur="500"/>
                                        <p:tgtEl>
                                          <p:spTgt spid="47"/>
                                        </p:tgtEl>
                                      </p:cBhvr>
                                    </p:animEffect>
                                  </p:childTnLst>
                                </p:cTn>
                              </p:par>
                              <p:par>
                                <p:cTn id="62" presetID="22" presetClass="entr" presetSubtype="4"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par>
                                <p:cTn id="65" presetID="22" presetClass="entr" presetSubtype="4"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p:bldP spid="44" grpId="0"/>
      <p:bldP spid="45" grpId="0"/>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Cây Nhị Phân Tìm Kiếm</a:t>
            </a:r>
            <a:endParaRPr lang="en-US" dirty="0"/>
          </a:p>
        </p:txBody>
      </p:sp>
      <p:sp>
        <p:nvSpPr>
          <p:cNvPr id="3" name="Content Placeholder 2"/>
          <p:cNvSpPr>
            <a:spLocks noGrp="1"/>
          </p:cNvSpPr>
          <p:nvPr>
            <p:ph idx="1"/>
          </p:nvPr>
        </p:nvSpPr>
        <p:spPr>
          <a:xfrm>
            <a:off x="158619" y="1084216"/>
            <a:ext cx="11896531"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Cấu trúc dữ liệu của Cây NPTK</a:t>
            </a:r>
          </a:p>
          <a:p>
            <a:pPr marL="457200" lvl="1" indent="0" algn="just">
              <a:lnSpc>
                <a:spcPct val="140000"/>
              </a:lnSpc>
              <a:buClr>
                <a:srgbClr val="0070C0"/>
              </a:buClr>
              <a:buNone/>
            </a:pPr>
            <a:r>
              <a:rPr lang="en-US" sz="2600" b="1">
                <a:solidFill>
                  <a:srgbClr val="0070C0"/>
                </a:solidFill>
              </a:rPr>
              <a:t>Cây NPTK chỉ quản lý 1 nút gốc </a:t>
            </a:r>
            <a:r>
              <a:rPr lang="en-US" sz="2600" b="1" i="1">
                <a:solidFill>
                  <a:srgbClr val="0000FF"/>
                </a:solidFill>
              </a:rPr>
              <a:t>root</a:t>
            </a:r>
            <a:endParaRPr lang="en-US" sz="2600" b="1">
              <a:solidFill>
                <a:srgbClr val="0070C0"/>
              </a:solidFill>
            </a:endParaRPr>
          </a:p>
          <a:p>
            <a:pPr lvl="1" algn="just">
              <a:lnSpc>
                <a:spcPct val="140000"/>
              </a:lnSpc>
              <a:buClr>
                <a:srgbClr val="0070C0"/>
              </a:buClr>
              <a:buFont typeface="Wingdings" panose="05000000000000000000" pitchFamily="2" charset="2"/>
              <a:buChar char="§"/>
            </a:pPr>
            <a:r>
              <a:rPr lang="en-US" sz="2600" i="1">
                <a:solidFill>
                  <a:srgbClr val="0000FF"/>
                </a:solidFill>
              </a:rPr>
              <a:t>root</a:t>
            </a:r>
            <a:r>
              <a:rPr lang="en-US" sz="2600"/>
              <a:t>: con trỏ nút gốc của CNPTK</a:t>
            </a:r>
          </a:p>
          <a:p>
            <a:pPr lvl="1" algn="just">
              <a:lnSpc>
                <a:spcPct val="140000"/>
              </a:lnSpc>
              <a:buClr>
                <a:srgbClr val="0070C0"/>
              </a:buClr>
              <a:buFont typeface="Wingdings" panose="05000000000000000000" pitchFamily="2" charset="2"/>
              <a:buChar char="§"/>
            </a:pPr>
            <a:r>
              <a:rPr lang="en-US" sz="2600"/>
              <a:t>Các nút lá của cây trỏ về </a:t>
            </a:r>
            <a:r>
              <a:rPr lang="en-US" sz="2600" b="1">
                <a:solidFill>
                  <a:srgbClr val="C00000"/>
                </a:solidFill>
              </a:rPr>
              <a:t>null</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04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Cây</a:t>
            </a:r>
            <a:endParaRPr lang="en-US" dirty="0"/>
          </a:p>
        </p:txBody>
      </p:sp>
      <p:sp>
        <p:nvSpPr>
          <p:cNvPr id="3" name="Content Placeholder 2"/>
          <p:cNvSpPr>
            <a:spLocks noGrp="1"/>
          </p:cNvSpPr>
          <p:nvPr>
            <p:ph idx="1"/>
          </p:nvPr>
        </p:nvSpPr>
        <p:spPr>
          <a:xfrm>
            <a:off x="158619" y="1084216"/>
            <a:ext cx="11896531" cy="5637259"/>
          </a:xfrm>
        </p:spPr>
        <p:txBody>
          <a:bodyPr>
            <a:normAutofit/>
          </a:bodyPr>
          <a:lstStyle/>
          <a:p>
            <a:pPr algn="just">
              <a:lnSpc>
                <a:spcPct val="140000"/>
              </a:lnSpc>
              <a:buClr>
                <a:srgbClr val="0070C0"/>
              </a:buClr>
              <a:buFont typeface="Wingdings" panose="05000000000000000000" pitchFamily="2" charset="2"/>
              <a:buChar char="v"/>
            </a:pPr>
            <a:r>
              <a:rPr lang="en-US" sz="3200" b="1">
                <a:solidFill>
                  <a:srgbClr val="0070C0"/>
                </a:solidFill>
              </a:rPr>
              <a:t>Cấu trúc dữ liệu của Cây</a:t>
            </a:r>
          </a:p>
          <a:p>
            <a:pPr marL="0" indent="0">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class</a:t>
            </a:r>
            <a:r>
              <a:rPr lang="en-GB" sz="3000" b="1">
                <a:solidFill>
                  <a:srgbClr val="000000"/>
                </a:solidFill>
                <a:latin typeface="Consolas" panose="020B0609020204030204" pitchFamily="49" charset="0"/>
              </a:rPr>
              <a:t> BinarySearchTree&lt;E&gt; {</a:t>
            </a:r>
          </a:p>
          <a:p>
            <a:pPr marL="457200" lvl="1" indent="0">
              <a:buNone/>
            </a:pPr>
            <a:r>
              <a:rPr lang="en-GB" sz="3000">
                <a:solidFill>
                  <a:srgbClr val="3F7F5F"/>
                </a:solidFill>
                <a:latin typeface="Consolas" panose="020B0609020204030204" pitchFamily="49" charset="0"/>
              </a:rPr>
              <a:t>// Thành phần dữ liệu</a:t>
            </a:r>
          </a:p>
          <a:p>
            <a:pPr marL="457200" lvl="1" indent="0">
              <a:buNone/>
            </a:pPr>
            <a:r>
              <a:rPr lang="en-GB" sz="3000" b="1">
                <a:solidFill>
                  <a:srgbClr val="7F0055"/>
                </a:solidFill>
                <a:latin typeface="Consolas" panose="020B0609020204030204" pitchFamily="49" charset="0"/>
              </a:rPr>
              <a:t>private</a:t>
            </a:r>
            <a:r>
              <a:rPr lang="en-GB" sz="3000" b="1">
                <a:solidFill>
                  <a:srgbClr val="000000"/>
                </a:solidFill>
                <a:latin typeface="Consolas" panose="020B0609020204030204" pitchFamily="49" charset="0"/>
              </a:rPr>
              <a:t> Node&lt;E&gt; </a:t>
            </a:r>
            <a:r>
              <a:rPr lang="en-GB" sz="3000" b="1">
                <a:solidFill>
                  <a:srgbClr val="0000C0"/>
                </a:solidFill>
                <a:latin typeface="Consolas" panose="020B0609020204030204" pitchFamily="49" charset="0"/>
              </a:rPr>
              <a:t>root</a:t>
            </a:r>
            <a:r>
              <a:rPr lang="en-GB" sz="3000" b="1">
                <a:solidFill>
                  <a:srgbClr val="000000"/>
                </a:solidFill>
                <a:latin typeface="Consolas" panose="020B0609020204030204" pitchFamily="49" charset="0"/>
              </a:rPr>
              <a:t>;</a:t>
            </a:r>
          </a:p>
          <a:p>
            <a:pPr marL="0" indent="0">
              <a:buNone/>
            </a:pPr>
            <a:r>
              <a:rPr lang="en-GB" sz="3000" b="1">
                <a:solidFill>
                  <a:srgbClr val="000000"/>
                </a:solidFill>
                <a:latin typeface="Consolas" panose="020B0609020204030204" pitchFamily="49" charset="0"/>
              </a:rPr>
              <a:t>}</a:t>
            </a:r>
            <a:endParaRPr lang="en-US" sz="3000" b="1">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27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2631145"/>
          </a:xfrm>
        </p:spPr>
        <p:txBody>
          <a:bodyPr>
            <a:normAutofit/>
          </a:bodyPr>
          <a:lstStyle/>
          <a:p>
            <a:r>
              <a:rPr lang="en-GB">
                <a:solidFill>
                  <a:srgbClr val="0070C0"/>
                </a:solidFill>
                <a:latin typeface="Arial" panose="020B0604020202020204" pitchFamily="34" charset="0"/>
                <a:cs typeface="Arial" panose="020B0604020202020204" pitchFamily="34" charset="0"/>
              </a:rPr>
              <a:t>Tính chất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781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Tính chất cây nhị phân tìm kiếm</a:t>
            </a:r>
            <a:endParaRPr lang="en-US" dirty="0"/>
          </a:p>
        </p:txBody>
      </p:sp>
      <p:sp>
        <p:nvSpPr>
          <p:cNvPr id="3" name="Content Placeholder 2"/>
          <p:cNvSpPr>
            <a:spLocks noGrp="1"/>
          </p:cNvSpPr>
          <p:nvPr>
            <p:ph idx="1"/>
          </p:nvPr>
        </p:nvSpPr>
        <p:spPr>
          <a:xfrm>
            <a:off x="158620" y="1084216"/>
            <a:ext cx="5530081" cy="5408023"/>
          </a:xfrm>
        </p:spPr>
        <p:txBody>
          <a:bodyPr>
            <a:normAutofit/>
          </a:bodyPr>
          <a:lstStyle/>
          <a:p>
            <a:pPr algn="just">
              <a:lnSpc>
                <a:spcPct val="140000"/>
              </a:lnSpc>
              <a:buClr>
                <a:srgbClr val="0070C0"/>
              </a:buClr>
              <a:buFont typeface="Wingdings" panose="05000000000000000000" pitchFamily="2" charset="2"/>
              <a:buChar char="v"/>
            </a:pPr>
            <a:r>
              <a:rPr lang="en-US" sz="3000"/>
              <a:t>Nhờ ràng buộc về </a:t>
            </a:r>
            <a:r>
              <a:rPr lang="en-US" sz="3000">
                <a:solidFill>
                  <a:srgbClr val="C00000"/>
                </a:solidFill>
                <a:effectLst>
                  <a:outerShdw blurRad="38100" dist="38100" dir="2700000" algn="tl">
                    <a:srgbClr val="000000">
                      <a:alpha val="43137"/>
                    </a:srgbClr>
                  </a:outerShdw>
                </a:effectLst>
                <a:highlight>
                  <a:srgbClr val="FFFF00"/>
                </a:highlight>
              </a:rPr>
              <a:t>khóa</a:t>
            </a:r>
            <a:r>
              <a:rPr lang="en-US" sz="3000"/>
              <a:t> nên việc tìm kiếm trên cây có </a:t>
            </a:r>
            <a:r>
              <a:rPr lang="en-US" sz="3000" b="1">
                <a:solidFill>
                  <a:srgbClr val="0000FF"/>
                </a:solidFill>
              </a:rPr>
              <a:t>định hướng</a:t>
            </a:r>
            <a:r>
              <a:rPr lang="en-US" sz="3000"/>
              <a:t> và </a:t>
            </a:r>
            <a:r>
              <a:rPr lang="en-US" sz="3000" b="1">
                <a:solidFill>
                  <a:srgbClr val="0000FF"/>
                </a:solidFill>
              </a:rPr>
              <a:t>nhanh đáng kể</a:t>
            </a:r>
          </a:p>
          <a:p>
            <a:pPr algn="just">
              <a:lnSpc>
                <a:spcPct val="140000"/>
              </a:lnSpc>
              <a:buClr>
                <a:srgbClr val="0070C0"/>
              </a:buClr>
              <a:buFont typeface="Wingdings" panose="05000000000000000000" pitchFamily="2" charset="2"/>
              <a:buChar char="v"/>
            </a:pPr>
            <a:r>
              <a:rPr lang="en-US" sz="3000"/>
              <a:t>Gọi </a:t>
            </a:r>
            <a:r>
              <a:rPr lang="en-US" sz="3000" b="1">
                <a:solidFill>
                  <a:srgbClr val="0000FF"/>
                </a:solidFill>
              </a:rPr>
              <a:t>n</a:t>
            </a:r>
            <a:r>
              <a:rPr lang="en-US" sz="3000"/>
              <a:t> là số nút của cây thì chi phí tìm kiếm trung bình là O(</a:t>
            </a:r>
            <a:r>
              <a:rPr lang="en-US" sz="3000" b="1">
                <a:solidFill>
                  <a:srgbClr val="C00000"/>
                </a:solidFill>
              </a:rPr>
              <a:t>log</a:t>
            </a:r>
            <a:r>
              <a:rPr lang="en-US" sz="3000" b="1" baseline="-25000"/>
              <a:t>2</a:t>
            </a:r>
            <a:r>
              <a:rPr lang="en-US" sz="3000" b="1">
                <a:solidFill>
                  <a:srgbClr val="0000FF"/>
                </a:solidFill>
              </a:rPr>
              <a:t>n</a:t>
            </a:r>
            <a:r>
              <a:rPr lang="en-US" sz="3000"/>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7" name="Group 4"/>
          <p:cNvGrpSpPr>
            <a:grpSpLocks noChangeAspect="1"/>
          </p:cNvGrpSpPr>
          <p:nvPr/>
        </p:nvGrpSpPr>
        <p:grpSpPr bwMode="auto">
          <a:xfrm>
            <a:off x="5964505" y="1448109"/>
            <a:ext cx="5825591" cy="3892550"/>
            <a:chOff x="2549" y="6554"/>
            <a:chExt cx="7546" cy="4830"/>
          </a:xfrm>
        </p:grpSpPr>
        <p:sp>
          <p:nvSpPr>
            <p:cNvPr id="8" name="AutoShape 5"/>
            <p:cNvSpPr>
              <a:spLocks noChangeAspect="1" noChangeArrowheads="1"/>
            </p:cNvSpPr>
            <p:nvPr/>
          </p:nvSpPr>
          <p:spPr bwMode="auto">
            <a:xfrm>
              <a:off x="6059" y="6554"/>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44</a:t>
              </a:r>
            </a:p>
          </p:txBody>
        </p:sp>
        <p:sp>
          <p:nvSpPr>
            <p:cNvPr id="9" name="Line 6"/>
            <p:cNvSpPr>
              <a:spLocks noChangeAspect="1" noChangeShapeType="1"/>
            </p:cNvSpPr>
            <p:nvPr/>
          </p:nvSpPr>
          <p:spPr bwMode="auto">
            <a:xfrm flipH="1">
              <a:off x="4050" y="7005"/>
              <a:ext cx="2325"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0" name="Line 7"/>
            <p:cNvSpPr>
              <a:spLocks noChangeAspect="1" noChangeShapeType="1"/>
            </p:cNvSpPr>
            <p:nvPr/>
          </p:nvSpPr>
          <p:spPr bwMode="auto">
            <a:xfrm>
              <a:off x="4065" y="8490"/>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1" name="Line 8"/>
            <p:cNvSpPr>
              <a:spLocks noChangeAspect="1" noChangeShapeType="1"/>
            </p:cNvSpPr>
            <p:nvPr/>
          </p:nvSpPr>
          <p:spPr bwMode="auto">
            <a:xfrm flipH="1">
              <a:off x="2865" y="8490"/>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2" name="Line 9"/>
            <p:cNvSpPr>
              <a:spLocks noChangeAspect="1" noChangeShapeType="1"/>
            </p:cNvSpPr>
            <p:nvPr/>
          </p:nvSpPr>
          <p:spPr bwMode="auto">
            <a:xfrm>
              <a:off x="6390" y="7005"/>
              <a:ext cx="2610"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3" name="Line 10"/>
            <p:cNvSpPr>
              <a:spLocks noChangeAspect="1" noChangeShapeType="1"/>
            </p:cNvSpPr>
            <p:nvPr/>
          </p:nvSpPr>
          <p:spPr bwMode="auto">
            <a:xfrm flipH="1">
              <a:off x="8145" y="8490"/>
              <a:ext cx="87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4" name="Line 11"/>
            <p:cNvSpPr>
              <a:spLocks noChangeAspect="1" noChangeShapeType="1"/>
            </p:cNvSpPr>
            <p:nvPr/>
          </p:nvSpPr>
          <p:spPr bwMode="auto">
            <a:xfrm>
              <a:off x="9015" y="8490"/>
              <a:ext cx="75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5" name="AutoShape 12"/>
            <p:cNvSpPr>
              <a:spLocks noChangeAspect="1" noChangeArrowheads="1"/>
            </p:cNvSpPr>
            <p:nvPr/>
          </p:nvSpPr>
          <p:spPr bwMode="auto">
            <a:xfrm>
              <a:off x="3718" y="803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18</a:t>
              </a:r>
            </a:p>
          </p:txBody>
        </p:sp>
        <p:sp>
          <p:nvSpPr>
            <p:cNvPr id="16" name="AutoShape 13"/>
            <p:cNvSpPr>
              <a:spLocks noChangeAspect="1" noChangeArrowheads="1"/>
            </p:cNvSpPr>
            <p:nvPr/>
          </p:nvSpPr>
          <p:spPr bwMode="auto">
            <a:xfrm>
              <a:off x="8638" y="803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88</a:t>
              </a:r>
            </a:p>
          </p:txBody>
        </p:sp>
        <p:sp>
          <p:nvSpPr>
            <p:cNvPr id="17" name="AutoShape 14"/>
            <p:cNvSpPr>
              <a:spLocks noChangeAspect="1" noChangeArrowheads="1"/>
            </p:cNvSpPr>
            <p:nvPr/>
          </p:nvSpPr>
          <p:spPr bwMode="auto">
            <a:xfrm>
              <a:off x="2549" y="9495"/>
              <a:ext cx="707" cy="433"/>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13</a:t>
              </a:r>
            </a:p>
          </p:txBody>
        </p:sp>
        <p:sp>
          <p:nvSpPr>
            <p:cNvPr id="18" name="AutoShape 15"/>
            <p:cNvSpPr>
              <a:spLocks noChangeAspect="1" noChangeArrowheads="1"/>
            </p:cNvSpPr>
            <p:nvPr/>
          </p:nvSpPr>
          <p:spPr bwMode="auto">
            <a:xfrm>
              <a:off x="4709" y="9495"/>
              <a:ext cx="707" cy="433"/>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37</a:t>
              </a:r>
            </a:p>
          </p:txBody>
        </p:sp>
        <p:sp>
          <p:nvSpPr>
            <p:cNvPr id="19" name="AutoShape 16"/>
            <p:cNvSpPr>
              <a:spLocks noChangeAspect="1" noChangeArrowheads="1"/>
            </p:cNvSpPr>
            <p:nvPr/>
          </p:nvSpPr>
          <p:spPr bwMode="auto">
            <a:xfrm>
              <a:off x="7799" y="947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59</a:t>
              </a:r>
            </a:p>
          </p:txBody>
        </p:sp>
        <p:sp>
          <p:nvSpPr>
            <p:cNvPr id="20" name="AutoShape 17"/>
            <p:cNvSpPr>
              <a:spLocks noChangeAspect="1" noChangeArrowheads="1"/>
            </p:cNvSpPr>
            <p:nvPr/>
          </p:nvSpPr>
          <p:spPr bwMode="auto">
            <a:xfrm>
              <a:off x="9419" y="947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108</a:t>
              </a:r>
            </a:p>
          </p:txBody>
        </p:sp>
        <p:sp>
          <p:nvSpPr>
            <p:cNvPr id="21" name="Line 18"/>
            <p:cNvSpPr>
              <a:spLocks noChangeAspect="1" noChangeShapeType="1"/>
            </p:cNvSpPr>
            <p:nvPr/>
          </p:nvSpPr>
          <p:spPr bwMode="auto">
            <a:xfrm>
              <a:off x="5072"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22" name="Line 19"/>
            <p:cNvSpPr>
              <a:spLocks noChangeAspect="1" noChangeShapeType="1"/>
            </p:cNvSpPr>
            <p:nvPr/>
          </p:nvSpPr>
          <p:spPr bwMode="auto">
            <a:xfrm flipH="1">
              <a:off x="4364" y="9945"/>
              <a:ext cx="699"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grpSp>
          <p:nvGrpSpPr>
            <p:cNvPr id="23" name="Group 20"/>
            <p:cNvGrpSpPr>
              <a:grpSpLocks noChangeAspect="1"/>
            </p:cNvGrpSpPr>
            <p:nvPr/>
          </p:nvGrpSpPr>
          <p:grpSpPr bwMode="auto">
            <a:xfrm>
              <a:off x="7454" y="9945"/>
              <a:ext cx="1336" cy="1005"/>
              <a:chOff x="3900" y="9945"/>
              <a:chExt cx="2265" cy="1005"/>
            </a:xfrm>
          </p:grpSpPr>
          <p:sp>
            <p:nvSpPr>
              <p:cNvPr id="30" name="Line 21"/>
              <p:cNvSpPr>
                <a:spLocks noChangeAspect="1" noChangeShapeType="1"/>
              </p:cNvSpPr>
              <p:nvPr/>
            </p:nvSpPr>
            <p:spPr bwMode="auto">
              <a:xfrm>
                <a:off x="5100" y="9945"/>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31" name="Line 22"/>
              <p:cNvSpPr>
                <a:spLocks noChangeAspect="1" noChangeShapeType="1"/>
              </p:cNvSpPr>
              <p:nvPr/>
            </p:nvSpPr>
            <p:spPr bwMode="auto">
              <a:xfrm flipH="1">
                <a:off x="3900" y="9945"/>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grpSp>
        <p:sp>
          <p:nvSpPr>
            <p:cNvPr id="24" name="Line 23"/>
            <p:cNvSpPr>
              <a:spLocks noChangeAspect="1" noChangeShapeType="1"/>
            </p:cNvSpPr>
            <p:nvPr/>
          </p:nvSpPr>
          <p:spPr bwMode="auto">
            <a:xfrm>
              <a:off x="2927"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25" name="AutoShape 24"/>
            <p:cNvSpPr>
              <a:spLocks noChangeAspect="1" noChangeArrowheads="1"/>
            </p:cNvSpPr>
            <p:nvPr/>
          </p:nvSpPr>
          <p:spPr bwMode="auto">
            <a:xfrm>
              <a:off x="3194" y="1094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15</a:t>
              </a:r>
            </a:p>
          </p:txBody>
        </p:sp>
        <p:sp>
          <p:nvSpPr>
            <p:cNvPr id="26" name="AutoShape 25"/>
            <p:cNvSpPr>
              <a:spLocks noChangeAspect="1" noChangeArrowheads="1"/>
            </p:cNvSpPr>
            <p:nvPr/>
          </p:nvSpPr>
          <p:spPr bwMode="auto">
            <a:xfrm>
              <a:off x="4035"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23</a:t>
              </a:r>
            </a:p>
          </p:txBody>
        </p:sp>
        <p:sp>
          <p:nvSpPr>
            <p:cNvPr id="27" name="AutoShape 26"/>
            <p:cNvSpPr>
              <a:spLocks noChangeAspect="1" noChangeArrowheads="1"/>
            </p:cNvSpPr>
            <p:nvPr/>
          </p:nvSpPr>
          <p:spPr bwMode="auto">
            <a:xfrm>
              <a:off x="5309"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40</a:t>
              </a:r>
            </a:p>
          </p:txBody>
        </p:sp>
        <p:sp>
          <p:nvSpPr>
            <p:cNvPr id="28" name="AutoShape 27"/>
            <p:cNvSpPr>
              <a:spLocks noChangeAspect="1" noChangeArrowheads="1"/>
            </p:cNvSpPr>
            <p:nvPr/>
          </p:nvSpPr>
          <p:spPr bwMode="auto">
            <a:xfrm>
              <a:off x="7094"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55</a:t>
              </a:r>
            </a:p>
          </p:txBody>
        </p:sp>
        <p:sp>
          <p:nvSpPr>
            <p:cNvPr id="29" name="AutoShape 28"/>
            <p:cNvSpPr>
              <a:spLocks noChangeAspect="1" noChangeArrowheads="1"/>
            </p:cNvSpPr>
            <p:nvPr/>
          </p:nvSpPr>
          <p:spPr bwMode="auto">
            <a:xfrm>
              <a:off x="8413" y="1094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71</a:t>
              </a:r>
            </a:p>
          </p:txBody>
        </p:sp>
      </p:grpSp>
      <p:sp>
        <p:nvSpPr>
          <p:cNvPr id="5" name="Rectangle: Rounded Corners 4">
            <a:extLst>
              <a:ext uri="{FF2B5EF4-FFF2-40B4-BE49-F238E27FC236}">
                <a16:creationId xmlns:a16="http://schemas.microsoft.com/office/drawing/2014/main" id="{0EBAE118-DFEA-49E3-86D1-095A8D62FB16}"/>
              </a:ext>
            </a:extLst>
          </p:cNvPr>
          <p:cNvSpPr/>
          <p:nvPr/>
        </p:nvSpPr>
        <p:spPr>
          <a:xfrm>
            <a:off x="413886" y="4490519"/>
            <a:ext cx="1617045" cy="6699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6313C6ED-FAAB-43AA-9728-B9FEFC672C38}"/>
              </a:ext>
            </a:extLst>
          </p:cNvPr>
          <p:cNvSpPr/>
          <p:nvPr/>
        </p:nvSpPr>
        <p:spPr>
          <a:xfrm>
            <a:off x="1366788" y="5581255"/>
            <a:ext cx="1886552" cy="75952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a:solidFill>
                  <a:srgbClr val="FFFF00"/>
                </a:solidFill>
                <a:latin typeface="Arial" panose="020B0604020202020204" pitchFamily="34" charset="0"/>
                <a:cs typeface="Arial" panose="020B0604020202020204" pitchFamily="34" charset="0"/>
              </a:rPr>
              <a:t>Vì sao ?</a:t>
            </a:r>
          </a:p>
        </p:txBody>
      </p:sp>
      <p:cxnSp>
        <p:nvCxnSpPr>
          <p:cNvPr id="34" name="Straight Arrow Connector 33">
            <a:extLst>
              <a:ext uri="{FF2B5EF4-FFF2-40B4-BE49-F238E27FC236}">
                <a16:creationId xmlns:a16="http://schemas.microsoft.com/office/drawing/2014/main" id="{7290A0BD-BF29-47E7-926B-CC7EAF2A6B6C}"/>
              </a:ext>
            </a:extLst>
          </p:cNvPr>
          <p:cNvCxnSpPr>
            <a:stCxn id="32" idx="1"/>
            <a:endCxn id="5" idx="2"/>
          </p:cNvCxnSpPr>
          <p:nvPr/>
        </p:nvCxnSpPr>
        <p:spPr>
          <a:xfrm flipH="1" flipV="1">
            <a:off x="1222409" y="5160475"/>
            <a:ext cx="420658" cy="532009"/>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19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01691"/>
          </a:xfrm>
        </p:spPr>
        <p:txBody>
          <a:bodyPr>
            <a:normAutofit/>
          </a:bodyPr>
          <a:lstStyle/>
          <a:p>
            <a:r>
              <a:rPr lang="en-GB">
                <a:solidFill>
                  <a:srgbClr val="0070C0"/>
                </a:solidFill>
                <a:latin typeface="Arial" panose="020B0604020202020204" pitchFamily="34" charset="0"/>
                <a:cs typeface="Arial" panose="020B0604020202020204" pitchFamily="34" charset="0"/>
              </a:rPr>
              <a:t>Các thao tác trên</a:t>
            </a:r>
            <a:br>
              <a:rPr lang="en-GB">
                <a:solidFill>
                  <a:srgbClr val="0070C0"/>
                </a:solidFill>
                <a:latin typeface="Arial" panose="020B0604020202020204" pitchFamily="34" charset="0"/>
                <a:cs typeface="Arial" panose="020B0604020202020204" pitchFamily="34" charset="0"/>
              </a:rPr>
            </a:br>
            <a:r>
              <a:rPr lang="en-GB">
                <a:solidFill>
                  <a:srgbClr val="0070C0"/>
                </a:solidFill>
                <a:latin typeface="Arial" panose="020B0604020202020204" pitchFamily="34" charset="0"/>
                <a:cs typeface="Arial" panose="020B0604020202020204" pitchFamily="34" charset="0"/>
              </a:rPr>
              <a:t>Cây Nhị Phân Tìm Kiếm</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65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Nội dung</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marL="0" indent="0">
              <a:buNone/>
            </a:pPr>
            <a:endParaRPr lang="en-GB" sz="2500"/>
          </a:p>
          <a:p>
            <a:endParaRPr lang="en-GB" sz="2500"/>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08/12/2022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2</a:t>
            </a:fld>
            <a:endParaRPr lang="en-GB"/>
          </a:p>
        </p:txBody>
      </p:sp>
      <p:graphicFrame>
        <p:nvGraphicFramePr>
          <p:cNvPr id="7" name="Table 7">
            <a:extLst>
              <a:ext uri="{FF2B5EF4-FFF2-40B4-BE49-F238E27FC236}">
                <a16:creationId xmlns:a16="http://schemas.microsoft.com/office/drawing/2014/main" id="{FA1AAB82-91EE-4097-B215-E2F7E3DAE86A}"/>
              </a:ext>
            </a:extLst>
          </p:cNvPr>
          <p:cNvGraphicFramePr>
            <a:graphicFrameLocks noGrp="1"/>
          </p:cNvGraphicFramePr>
          <p:nvPr>
            <p:extLst>
              <p:ext uri="{D42A27DB-BD31-4B8C-83A1-F6EECF244321}">
                <p14:modId xmlns:p14="http://schemas.microsoft.com/office/powerpoint/2010/main" val="3599673558"/>
              </p:ext>
            </p:extLst>
          </p:nvPr>
        </p:nvGraphicFramePr>
        <p:xfrm>
          <a:off x="1163782" y="2020194"/>
          <a:ext cx="9929092" cy="3329847"/>
        </p:xfrm>
        <a:graphic>
          <a:graphicData uri="http://schemas.openxmlformats.org/drawingml/2006/table">
            <a:tbl>
              <a:tblPr firstRow="1" bandRow="1">
                <a:tableStyleId>{69CF1AB2-1976-4502-BF36-3FF5EA218861}</a:tableStyleId>
              </a:tblPr>
              <a:tblGrid>
                <a:gridCol w="9929092">
                  <a:extLst>
                    <a:ext uri="{9D8B030D-6E8A-4147-A177-3AD203B41FA5}">
                      <a16:colId xmlns:a16="http://schemas.microsoft.com/office/drawing/2014/main" val="1416789240"/>
                    </a:ext>
                  </a:extLst>
                </a:gridCol>
              </a:tblGrid>
              <a:tr h="1109949">
                <a:tc>
                  <a:txBody>
                    <a:bodyPr/>
                    <a:lstStyle/>
                    <a:p>
                      <a:r>
                        <a:rPr lang="en-GB" sz="3000" b="1">
                          <a:solidFill>
                            <a:schemeClr val="accent2">
                              <a:lumMod val="75000"/>
                            </a:schemeClr>
                          </a:solidFill>
                          <a:latin typeface="Arial" panose="020B0604020202020204" pitchFamily="34" charset="0"/>
                          <a:cs typeface="Arial" panose="020B0604020202020204" pitchFamily="34" charset="0"/>
                        </a:rPr>
                        <a:t>Giới thiệu</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9381069"/>
                  </a:ext>
                </a:extLst>
              </a:tr>
              <a:tr h="1109949">
                <a:tc>
                  <a:txBody>
                    <a:bodyPr/>
                    <a:lstStyle/>
                    <a:p>
                      <a:r>
                        <a:rPr lang="en-GB" sz="3000" b="1">
                          <a:solidFill>
                            <a:schemeClr val="accent1">
                              <a:lumMod val="75000"/>
                            </a:schemeClr>
                          </a:solidFill>
                          <a:latin typeface="Arial" panose="020B0604020202020204" pitchFamily="34" charset="0"/>
                          <a:cs typeface="Arial" panose="020B0604020202020204" pitchFamily="34" charset="0"/>
                        </a:rPr>
                        <a:t>Cây nhị phân tìm kiếm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2741027"/>
                  </a:ext>
                </a:extLst>
              </a:tr>
              <a:tr h="1109949">
                <a:tc>
                  <a:txBody>
                    <a:bodyPr/>
                    <a:lstStyle/>
                    <a:p>
                      <a:r>
                        <a:rPr lang="en-GB" sz="3000" b="1">
                          <a:solidFill>
                            <a:schemeClr val="accent2">
                              <a:lumMod val="75000"/>
                            </a:schemeClr>
                          </a:solidFill>
                          <a:latin typeface="Arial" panose="020B0604020202020204" pitchFamily="34" charset="0"/>
                          <a:cs typeface="Arial" panose="020B0604020202020204" pitchFamily="34" charset="0"/>
                        </a:rPr>
                        <a:t>Các thao tác trên cây nhị phân tìm kiếm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478798"/>
                  </a:ext>
                </a:extLst>
              </a:tr>
            </a:tbl>
          </a:graphicData>
        </a:graphic>
      </p:graphicFrame>
    </p:spTree>
    <p:extLst>
      <p:ext uri="{BB962C8B-B14F-4D97-AF65-F5344CB8AC3E}">
        <p14:creationId xmlns:p14="http://schemas.microsoft.com/office/powerpoint/2010/main" val="1116714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Thao tác trên cây nhị phân tìm kiếm</a:t>
            </a:r>
            <a:endParaRPr lang="en-US" dirty="0"/>
          </a:p>
        </p:txBody>
      </p:sp>
      <p:sp>
        <p:nvSpPr>
          <p:cNvPr id="3" name="Content Placeholder 2"/>
          <p:cNvSpPr>
            <a:spLocks noGrp="1"/>
          </p:cNvSpPr>
          <p:nvPr>
            <p:ph idx="1"/>
          </p:nvPr>
        </p:nvSpPr>
        <p:spPr>
          <a:xfrm>
            <a:off x="613954" y="1084216"/>
            <a:ext cx="10931602" cy="5408023"/>
          </a:xfrm>
        </p:spPr>
        <p:txBody>
          <a:bodyPr>
            <a:normAutofit/>
          </a:bodyPr>
          <a:lstStyle/>
          <a:p>
            <a:pPr algn="just">
              <a:lnSpc>
                <a:spcPct val="140000"/>
              </a:lnSpc>
              <a:buClr>
                <a:srgbClr val="0070C0"/>
              </a:buClr>
              <a:buFont typeface="Wingdings" panose="05000000000000000000" pitchFamily="2" charset="2"/>
              <a:buChar char="v"/>
            </a:pPr>
            <a:r>
              <a:rPr lang="en-US" sz="3000"/>
              <a:t>Khởi tạo cây rỗng</a:t>
            </a:r>
          </a:p>
          <a:p>
            <a:pPr algn="just">
              <a:lnSpc>
                <a:spcPct val="140000"/>
              </a:lnSpc>
              <a:buClr>
                <a:srgbClr val="0070C0"/>
              </a:buClr>
              <a:buFont typeface="Wingdings" panose="05000000000000000000" pitchFamily="2" charset="2"/>
              <a:buChar char="v"/>
            </a:pPr>
            <a:r>
              <a:rPr lang="en-US" sz="3000"/>
              <a:t>Kiểm tra cây rỗng</a:t>
            </a:r>
          </a:p>
          <a:p>
            <a:pPr algn="just">
              <a:lnSpc>
                <a:spcPct val="140000"/>
              </a:lnSpc>
              <a:buClr>
                <a:srgbClr val="0070C0"/>
              </a:buClr>
              <a:buFont typeface="Wingdings" panose="05000000000000000000" pitchFamily="2" charset="2"/>
              <a:buChar char="v"/>
            </a:pPr>
            <a:r>
              <a:rPr lang="en-US" sz="3000"/>
              <a:t>Thêm khóa vào cây</a:t>
            </a:r>
          </a:p>
          <a:p>
            <a:pPr algn="just">
              <a:lnSpc>
                <a:spcPct val="140000"/>
              </a:lnSpc>
              <a:buClr>
                <a:srgbClr val="0070C0"/>
              </a:buClr>
              <a:buFont typeface="Wingdings" panose="05000000000000000000" pitchFamily="2" charset="2"/>
              <a:buChar char="v"/>
            </a:pPr>
            <a:r>
              <a:rPr lang="en-US" sz="3000"/>
              <a:t>Tìm kiếm khóa trong cây</a:t>
            </a:r>
          </a:p>
          <a:p>
            <a:pPr algn="just">
              <a:lnSpc>
                <a:spcPct val="140000"/>
              </a:lnSpc>
              <a:buClr>
                <a:srgbClr val="0070C0"/>
              </a:buClr>
              <a:buFont typeface="Wingdings" panose="05000000000000000000" pitchFamily="2" charset="2"/>
              <a:buChar char="v"/>
            </a:pPr>
            <a:r>
              <a:rPr lang="en-US" sz="3000"/>
              <a:t>Loại bỏ khóa trên cây</a:t>
            </a:r>
          </a:p>
          <a:p>
            <a:pPr algn="just">
              <a:lnSpc>
                <a:spcPct val="140000"/>
              </a:lnSpc>
              <a:buClr>
                <a:srgbClr val="0070C0"/>
              </a:buClr>
              <a:buFont typeface="Wingdings" panose="05000000000000000000" pitchFamily="2" charset="2"/>
              <a:buChar char="v"/>
            </a:pPr>
            <a:r>
              <a:rPr lang="en-US" sz="3000"/>
              <a:t>Duyệt cây</a:t>
            </a:r>
          </a:p>
          <a:p>
            <a:pPr algn="just">
              <a:lnSpc>
                <a:spcPct val="140000"/>
              </a:lnSpc>
              <a:buClr>
                <a:srgbClr val="0070C0"/>
              </a:buClr>
              <a:buFont typeface="Wingdings" panose="05000000000000000000" pitchFamily="2" charset="2"/>
              <a:buChar char="v"/>
            </a:pPr>
            <a:r>
              <a:rPr lang="en-US" sz="3000"/>
              <a:t>Giải phóng (hủy bỏ) cây</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59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Khởi tạo cây rỗng</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(Create empty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253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Khởi tạo cây rỗng</a:t>
            </a:r>
            <a:endParaRPr lang="en-US" dirty="0"/>
          </a:p>
        </p:txBody>
      </p:sp>
      <p:sp>
        <p:nvSpPr>
          <p:cNvPr id="3" name="Content Placeholder 2"/>
          <p:cNvSpPr>
            <a:spLocks noGrp="1"/>
          </p:cNvSpPr>
          <p:nvPr>
            <p:ph idx="1"/>
          </p:nvPr>
        </p:nvSpPr>
        <p:spPr>
          <a:xfrm>
            <a:off x="144855" y="1084216"/>
            <a:ext cx="11905307" cy="5637259"/>
          </a:xfrm>
        </p:spPr>
        <p:txBody>
          <a:bodyPr>
            <a:normAutofit/>
          </a:bodyPr>
          <a:lstStyle/>
          <a:p>
            <a:pPr algn="just">
              <a:lnSpc>
                <a:spcPct val="140000"/>
              </a:lnSpc>
              <a:buClr>
                <a:srgbClr val="0070C0"/>
              </a:buClr>
              <a:buFont typeface="Wingdings" panose="05000000000000000000" pitchFamily="2" charset="2"/>
              <a:buChar char="v"/>
            </a:pPr>
            <a:r>
              <a:rPr lang="en-US" sz="3000"/>
              <a:t>Cây NPTK là rỗng (</a:t>
            </a:r>
            <a:r>
              <a:rPr lang="en-US" sz="3000" i="1"/>
              <a:t>empty tree</a:t>
            </a:r>
            <a:r>
              <a:rPr lang="en-US" sz="3000"/>
              <a:t>) khi </a:t>
            </a:r>
            <a:r>
              <a:rPr lang="en-US" sz="3000">
                <a:solidFill>
                  <a:srgbClr val="0000FF"/>
                </a:solidFill>
                <a:latin typeface="Consolas" panose="020B0609020204030204" pitchFamily="49" charset="0"/>
              </a:rPr>
              <a:t>root</a:t>
            </a:r>
            <a:r>
              <a:rPr lang="en-US" sz="3000"/>
              <a:t> là </a:t>
            </a:r>
            <a:r>
              <a:rPr lang="en-US" sz="3000" b="1">
                <a:solidFill>
                  <a:srgbClr val="C00000"/>
                </a:solidFill>
              </a:rPr>
              <a:t>null</a:t>
            </a:r>
          </a:p>
          <a:p>
            <a:pPr marL="457200" lvl="1" indent="0">
              <a:lnSpc>
                <a:spcPct val="120000"/>
              </a:lnSpc>
              <a:spcBef>
                <a:spcPts val="0"/>
              </a:spcBef>
              <a:buNone/>
            </a:pPr>
            <a:r>
              <a:rPr lang="en-GB" sz="3000">
                <a:solidFill>
                  <a:srgbClr val="3F7F5F"/>
                </a:solidFill>
                <a:latin typeface="Consolas" panose="020B0609020204030204" pitchFamily="49" charset="0"/>
              </a:rPr>
              <a:t>// Thiết lập cây rỗng trong </a:t>
            </a:r>
          </a:p>
          <a:p>
            <a:pPr marL="457200" lvl="1" indent="0">
              <a:lnSpc>
                <a:spcPct val="120000"/>
              </a:lnSpc>
              <a:spcBef>
                <a:spcPts val="0"/>
              </a:spcBef>
              <a:buNone/>
            </a:pPr>
            <a:r>
              <a:rPr lang="en-GB" sz="3000">
                <a:solidFill>
                  <a:srgbClr val="3F7F5F"/>
                </a:solidFill>
                <a:latin typeface="Consolas" panose="020B0609020204030204" pitchFamily="49" charset="0"/>
              </a:rPr>
              <a:t>// phương thức khởi tạo</a:t>
            </a:r>
          </a:p>
          <a:p>
            <a:pPr marL="457200" lvl="1" indent="0">
              <a:lnSpc>
                <a:spcPct val="120000"/>
              </a:lnSpc>
              <a:spcBef>
                <a:spcPts val="0"/>
              </a:spcBef>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BinarySearchTree() {</a:t>
            </a:r>
          </a:p>
          <a:p>
            <a:pPr marL="457200" lvl="1" indent="0">
              <a:lnSpc>
                <a:spcPct val="120000"/>
              </a:lnSpc>
              <a:spcBef>
                <a:spcPts val="0"/>
              </a:spcBef>
              <a:buNone/>
            </a:pPr>
            <a:r>
              <a:rPr lang="en-GB" sz="3000" b="1">
                <a:solidFill>
                  <a:srgbClr val="7F0055"/>
                </a:solidFill>
                <a:latin typeface="Consolas" panose="020B0609020204030204" pitchFamily="49" charset="0"/>
              </a:rPr>
              <a:t>	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root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a:t>
            </a:r>
          </a:p>
          <a:p>
            <a:pPr marL="457200" lvl="1" indent="0">
              <a:lnSpc>
                <a:spcPct val="120000"/>
              </a:lnSpc>
              <a:spcBef>
                <a:spcPts val="0"/>
              </a:spcBef>
              <a:buNone/>
            </a:pPr>
            <a:r>
              <a:rPr lang="en-GB" sz="3000">
                <a:solidFill>
                  <a:srgbClr val="000000"/>
                </a:solidFill>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8167A1AA-4707-4361-8815-AA1C5D9DB843}"/>
              </a:ext>
            </a:extLst>
          </p:cNvPr>
          <p:cNvSpPr/>
          <p:nvPr/>
        </p:nvSpPr>
        <p:spPr>
          <a:xfrm>
            <a:off x="9344136" y="19751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2BB5F0-8450-4955-9266-1A51D766FC90}"/>
              </a:ext>
            </a:extLst>
          </p:cNvPr>
          <p:cNvSpPr txBox="1"/>
          <p:nvPr/>
        </p:nvSpPr>
        <p:spPr>
          <a:xfrm>
            <a:off x="8610600" y="1897748"/>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9" name="Straight Arrow Connector 8">
            <a:extLst>
              <a:ext uri="{FF2B5EF4-FFF2-40B4-BE49-F238E27FC236}">
                <a16:creationId xmlns:a16="http://schemas.microsoft.com/office/drawing/2014/main" id="{B8794B28-3B0A-419F-B171-D709937D0994}"/>
              </a:ext>
            </a:extLst>
          </p:cNvPr>
          <p:cNvCxnSpPr>
            <a:stCxn id="7" idx="4"/>
          </p:cNvCxnSpPr>
          <p:nvPr/>
        </p:nvCxnSpPr>
        <p:spPr>
          <a:xfrm flipH="1">
            <a:off x="9571153" y="2402980"/>
            <a:ext cx="3681" cy="347133"/>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903448D-4CED-4F75-8A06-989C9D32A017}"/>
              </a:ext>
            </a:extLst>
          </p:cNvPr>
          <p:cNvSpPr/>
          <p:nvPr/>
        </p:nvSpPr>
        <p:spPr>
          <a:xfrm>
            <a:off x="9212785" y="2756724"/>
            <a:ext cx="679508" cy="534071"/>
          </a:xfrm>
          <a:prstGeom prst="rect">
            <a:avLst/>
          </a:prstGeom>
          <a:gradFill flip="none" rotWithShape="1">
            <a:gsLst>
              <a:gs pos="77000">
                <a:srgbClr val="FF0000"/>
              </a:gs>
              <a:gs pos="100000">
                <a:schemeClr val="accent1">
                  <a:lumMod val="45000"/>
                  <a:lumOff val="55000"/>
                </a:schemeClr>
              </a:gs>
              <a:gs pos="87000">
                <a:schemeClr val="accent1">
                  <a:lumMod val="45000"/>
                  <a:lumOff val="55000"/>
                </a:schemeClr>
              </a:gs>
              <a:gs pos="100000">
                <a:schemeClr val="accent1">
                  <a:lumMod val="30000"/>
                  <a:lumOff val="7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NULL</a:t>
            </a:r>
          </a:p>
        </p:txBody>
      </p:sp>
    </p:spTree>
    <p:extLst>
      <p:ext uri="{BB962C8B-B14F-4D97-AF65-F5344CB8AC3E}">
        <p14:creationId xmlns:p14="http://schemas.microsoft.com/office/powerpoint/2010/main" val="236084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Kiểm tra cây rỗng</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(Check empty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68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Kiểm tra cây rỗng</a:t>
            </a:r>
            <a:endParaRPr lang="en-US" dirty="0"/>
          </a:p>
        </p:txBody>
      </p:sp>
      <p:sp>
        <p:nvSpPr>
          <p:cNvPr id="3" name="Content Placeholder 2"/>
          <p:cNvSpPr>
            <a:spLocks noGrp="1"/>
          </p:cNvSpPr>
          <p:nvPr>
            <p:ph idx="1"/>
          </p:nvPr>
        </p:nvSpPr>
        <p:spPr>
          <a:xfrm>
            <a:off x="144855" y="1084216"/>
            <a:ext cx="11905307" cy="5637259"/>
          </a:xfrm>
        </p:spPr>
        <p:txBody>
          <a:bodyPr>
            <a:normAutofit/>
          </a:bodyPr>
          <a:lstStyle/>
          <a:p>
            <a:pPr algn="just">
              <a:lnSpc>
                <a:spcPct val="140000"/>
              </a:lnSpc>
              <a:buClr>
                <a:srgbClr val="0070C0"/>
              </a:buClr>
              <a:buFont typeface="Wingdings" panose="05000000000000000000" pitchFamily="2" charset="2"/>
              <a:buChar char="v"/>
            </a:pPr>
            <a:r>
              <a:rPr lang="en-US" sz="3000"/>
              <a:t>Nếu cây NPTK là rỗng (</a:t>
            </a:r>
            <a:r>
              <a:rPr lang="en-US" sz="3000" i="1"/>
              <a:t>empty tree</a:t>
            </a:r>
            <a:r>
              <a:rPr lang="en-US" sz="3000"/>
              <a:t>) thì </a:t>
            </a:r>
            <a:r>
              <a:rPr lang="en-US" sz="3000">
                <a:solidFill>
                  <a:srgbClr val="0000FF"/>
                </a:solidFill>
                <a:latin typeface="Consolas" panose="020B0609020204030204" pitchFamily="49" charset="0"/>
              </a:rPr>
              <a:t>root</a:t>
            </a:r>
            <a:r>
              <a:rPr lang="en-US" sz="3000"/>
              <a:t> là </a:t>
            </a:r>
            <a:r>
              <a:rPr lang="en-US" sz="3000" b="1">
                <a:solidFill>
                  <a:srgbClr val="C00000"/>
                </a:solidFill>
              </a:rPr>
              <a:t>null</a:t>
            </a:r>
            <a:r>
              <a:rPr lang="en-US" sz="3000"/>
              <a:t>, ngược lại thì khác rỗng</a:t>
            </a:r>
          </a:p>
          <a:p>
            <a:pPr marL="457200" lvl="1" indent="0">
              <a:lnSpc>
                <a:spcPct val="120000"/>
              </a:lnSpc>
              <a:spcBef>
                <a:spcPts val="0"/>
              </a:spcBef>
              <a:buNone/>
            </a:pPr>
            <a:r>
              <a:rPr lang="en-GB" sz="3000">
                <a:solidFill>
                  <a:srgbClr val="3F7F5F"/>
                </a:solidFill>
                <a:latin typeface="Consolas" panose="020B0609020204030204" pitchFamily="49" charset="0"/>
              </a:rPr>
              <a:t>// Phương thức kiểm tra cây rỗng </a:t>
            </a:r>
          </a:p>
          <a:p>
            <a:pPr marL="361950" lvl="1" indent="0">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boolean</a:t>
            </a:r>
            <a:r>
              <a:rPr lang="en-GB" sz="3000" b="1">
                <a:solidFill>
                  <a:srgbClr val="000000"/>
                </a:solidFill>
                <a:latin typeface="Consolas" panose="020B0609020204030204" pitchFamily="49" charset="0"/>
              </a:rPr>
              <a:t> isEmpty() {</a:t>
            </a:r>
          </a:p>
          <a:p>
            <a:pPr marL="361950" lvl="1" indent="0">
              <a:buNone/>
            </a:pPr>
            <a:r>
              <a:rPr lang="en-GB" sz="3000" b="1">
                <a:solidFill>
                  <a:srgbClr val="7F0055"/>
                </a:solidFill>
                <a:latin typeface="Consolas" panose="020B0609020204030204" pitchFamily="49" charset="0"/>
              </a:rPr>
              <a:t>	return</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this</a:t>
            </a:r>
            <a:r>
              <a:rPr lang="en-GB" sz="3000" b="1">
                <a:solidFill>
                  <a:srgbClr val="000000"/>
                </a:solidFill>
                <a:latin typeface="Consolas" panose="020B0609020204030204" pitchFamily="49" charset="0"/>
              </a:rPr>
              <a:t>.</a:t>
            </a:r>
            <a:r>
              <a:rPr lang="en-GB" sz="3000" b="1">
                <a:solidFill>
                  <a:srgbClr val="0000C0"/>
                </a:solidFill>
                <a:latin typeface="Consolas" panose="020B0609020204030204" pitchFamily="49" charset="0"/>
              </a:rPr>
              <a:t>root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a:t>
            </a:r>
          </a:p>
          <a:p>
            <a:pPr marL="361950" lvl="1" indent="0">
              <a:buNone/>
            </a:pPr>
            <a:r>
              <a:rPr lang="en-GB" sz="3000">
                <a:solidFill>
                  <a:srgbClr val="000000"/>
                </a:solidFill>
                <a:latin typeface="Consolas" panose="020B0609020204030204" pitchFamily="49" charset="0"/>
              </a:rPr>
              <a:t>}</a:t>
            </a:r>
            <a:endParaRPr lang="en-US" sz="3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8167A1AA-4707-4361-8815-AA1C5D9DB843}"/>
              </a:ext>
            </a:extLst>
          </p:cNvPr>
          <p:cNvSpPr/>
          <p:nvPr/>
        </p:nvSpPr>
        <p:spPr>
          <a:xfrm>
            <a:off x="9344136" y="19751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2BB5F0-8450-4955-9266-1A51D766FC90}"/>
              </a:ext>
            </a:extLst>
          </p:cNvPr>
          <p:cNvSpPr txBox="1"/>
          <p:nvPr/>
        </p:nvSpPr>
        <p:spPr>
          <a:xfrm>
            <a:off x="8610600" y="1897748"/>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9" name="Straight Arrow Connector 8">
            <a:extLst>
              <a:ext uri="{FF2B5EF4-FFF2-40B4-BE49-F238E27FC236}">
                <a16:creationId xmlns:a16="http://schemas.microsoft.com/office/drawing/2014/main" id="{B8794B28-3B0A-419F-B171-D709937D0994}"/>
              </a:ext>
            </a:extLst>
          </p:cNvPr>
          <p:cNvCxnSpPr>
            <a:stCxn id="7" idx="4"/>
          </p:cNvCxnSpPr>
          <p:nvPr/>
        </p:nvCxnSpPr>
        <p:spPr>
          <a:xfrm flipH="1">
            <a:off x="9571153" y="2402980"/>
            <a:ext cx="3681" cy="347133"/>
          </a:xfrm>
          <a:prstGeom prst="straightConnector1">
            <a:avLst/>
          </a:prstGeom>
          <a:ln w="25400">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903448D-4CED-4F75-8A06-989C9D32A017}"/>
              </a:ext>
            </a:extLst>
          </p:cNvPr>
          <p:cNvSpPr/>
          <p:nvPr/>
        </p:nvSpPr>
        <p:spPr>
          <a:xfrm>
            <a:off x="9212785" y="2756724"/>
            <a:ext cx="679508" cy="534071"/>
          </a:xfrm>
          <a:prstGeom prst="rect">
            <a:avLst/>
          </a:prstGeom>
          <a:gradFill flip="none" rotWithShape="1">
            <a:gsLst>
              <a:gs pos="77000">
                <a:srgbClr val="FF0000"/>
              </a:gs>
              <a:gs pos="100000">
                <a:schemeClr val="accent1">
                  <a:lumMod val="45000"/>
                  <a:lumOff val="55000"/>
                </a:schemeClr>
              </a:gs>
              <a:gs pos="87000">
                <a:schemeClr val="accent1">
                  <a:lumMod val="45000"/>
                  <a:lumOff val="55000"/>
                </a:schemeClr>
              </a:gs>
              <a:gs pos="100000">
                <a:schemeClr val="accent1">
                  <a:lumMod val="30000"/>
                  <a:lumOff val="7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NULL</a:t>
            </a:r>
          </a:p>
        </p:txBody>
      </p:sp>
    </p:spTree>
    <p:extLst>
      <p:ext uri="{BB962C8B-B14F-4D97-AF65-F5344CB8AC3E}">
        <p14:creationId xmlns:p14="http://schemas.microsoft.com/office/powerpoint/2010/main" val="138829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Thêm khóa vào cây</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(Insert to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0974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613954" y="1084216"/>
            <a:ext cx="10931602" cy="5408023"/>
          </a:xfrm>
        </p:spPr>
        <p:txBody>
          <a:bodyPr>
            <a:normAutofit/>
          </a:bodyPr>
          <a:lstStyle/>
          <a:p>
            <a:pPr algn="just">
              <a:lnSpc>
                <a:spcPct val="140000"/>
              </a:lnSpc>
              <a:buClr>
                <a:srgbClr val="0070C0"/>
              </a:buClr>
              <a:buFont typeface="Wingdings" panose="05000000000000000000" pitchFamily="2" charset="2"/>
              <a:buChar char="v"/>
            </a:pPr>
            <a:r>
              <a:rPr lang="en-US"/>
              <a:t>Phải đảm bảo điều kiện ràng buộc của CNPTK: </a:t>
            </a:r>
          </a:p>
          <a:p>
            <a:pPr marL="0" indent="0" algn="ctr">
              <a:lnSpc>
                <a:spcPct val="140000"/>
              </a:lnSpc>
              <a:buClr>
                <a:srgbClr val="0070C0"/>
              </a:buClr>
              <a:buNone/>
            </a:pPr>
            <a:r>
              <a:rPr lang="en-US" b="1">
                <a:solidFill>
                  <a:srgbClr val="0000FF"/>
                </a:solidFill>
              </a:rPr>
              <a:t>Con Trái &lt; Cha &lt; Con Phải</a:t>
            </a:r>
          </a:p>
          <a:p>
            <a:pPr marL="457200" lvl="1" indent="-457200" algn="just">
              <a:lnSpc>
                <a:spcPct val="140000"/>
              </a:lnSpc>
              <a:spcBef>
                <a:spcPts val="1000"/>
              </a:spcBef>
              <a:buClr>
                <a:srgbClr val="0070C0"/>
              </a:buClr>
              <a:buFont typeface="Wingdings" panose="05000000000000000000" pitchFamily="2" charset="2"/>
              <a:buChar char="v"/>
            </a:pPr>
            <a:r>
              <a:rPr lang="en-US" sz="2800"/>
              <a:t>Có thể thêm vào nhiều chỗ khác nhau, nhưng thêm vào </a:t>
            </a:r>
            <a:r>
              <a:rPr lang="en-US" sz="2800" b="1">
                <a:solidFill>
                  <a:srgbClr val="0000FF"/>
                </a:solidFill>
              </a:rPr>
              <a:t>nút lá</a:t>
            </a:r>
            <a:r>
              <a:rPr lang="en-US" sz="2800"/>
              <a:t> là tiện nhất</a:t>
            </a:r>
          </a:p>
          <a:p>
            <a:pPr marL="457200" lvl="1" indent="-457200" algn="just">
              <a:lnSpc>
                <a:spcPct val="140000"/>
              </a:lnSpc>
              <a:spcBef>
                <a:spcPts val="1000"/>
              </a:spcBef>
              <a:buClr>
                <a:srgbClr val="0070C0"/>
              </a:buClr>
              <a:buFont typeface="Wingdings" panose="05000000000000000000" pitchFamily="2" charset="2"/>
              <a:buChar char="v"/>
            </a:pPr>
            <a:r>
              <a:rPr lang="en-US" sz="2800"/>
              <a:t>Phải thực hiện quá trình </a:t>
            </a:r>
            <a:r>
              <a:rPr lang="en-US" sz="2800" b="1">
                <a:solidFill>
                  <a:srgbClr val="0000FF"/>
                </a:solidFill>
              </a:rPr>
              <a:t>tìm kiếm</a:t>
            </a:r>
            <a:r>
              <a:rPr lang="en-US" sz="2800"/>
              <a:t> trước để xác định chỗ cần thêm sau đó thì thêm phần tử mới vào</a:t>
            </a:r>
          </a:p>
          <a:p>
            <a:pPr marL="457200" lvl="1" indent="-457200" algn="just">
              <a:lnSpc>
                <a:spcPct val="140000"/>
              </a:lnSpc>
              <a:spcBef>
                <a:spcPts val="1000"/>
              </a:spcBef>
              <a:buClr>
                <a:srgbClr val="0070C0"/>
              </a:buClr>
              <a:buFont typeface="Wingdings" panose="05000000000000000000" pitchFamily="2" charset="2"/>
              <a:buChar char="v"/>
            </a:pPr>
            <a:endParaRPr lang="en-US" sz="28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0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fontScale="92500" lnSpcReduction="20000"/>
          </a:bodyPr>
          <a:lstStyle/>
          <a:p>
            <a:pPr marL="457200" lvl="1" indent="-457200" algn="just">
              <a:lnSpc>
                <a:spcPct val="140000"/>
              </a:lnSpc>
              <a:spcBef>
                <a:spcPts val="1000"/>
              </a:spcBef>
              <a:buClr>
                <a:srgbClr val="0070C0"/>
              </a:buClr>
              <a:buFont typeface="Wingdings" panose="05000000000000000000" pitchFamily="2" charset="2"/>
              <a:buChar char="v"/>
            </a:pPr>
            <a:r>
              <a:rPr lang="en-US" sz="3200" b="1">
                <a:solidFill>
                  <a:srgbClr val="0070C0"/>
                </a:solidFill>
              </a:rPr>
              <a:t>Giải thuật</a:t>
            </a:r>
          </a:p>
          <a:p>
            <a:pPr marL="361950" lvl="2" indent="0" algn="just">
              <a:lnSpc>
                <a:spcPct val="140000"/>
              </a:lnSpc>
              <a:spcBef>
                <a:spcPts val="1000"/>
              </a:spcBef>
              <a:buClr>
                <a:srgbClr val="0070C0"/>
              </a:buClr>
              <a:buNone/>
            </a:pPr>
            <a:r>
              <a:rPr lang="en-US" sz="2700"/>
              <a:t>Gọi khóa cần thêm vào là </a:t>
            </a:r>
            <a:r>
              <a:rPr lang="en-US" sz="2700" b="1">
                <a:solidFill>
                  <a:srgbClr val="0000FF"/>
                </a:solidFill>
              </a:rPr>
              <a:t>key</a:t>
            </a:r>
          </a:p>
          <a:p>
            <a:pPr marL="361950" lvl="2" indent="0" algn="just">
              <a:lnSpc>
                <a:spcPct val="140000"/>
              </a:lnSpc>
              <a:spcBef>
                <a:spcPts val="1000"/>
              </a:spcBef>
              <a:buClr>
                <a:srgbClr val="0070C0"/>
              </a:buClr>
              <a:buNone/>
            </a:pPr>
            <a:r>
              <a:rPr lang="en-US" sz="2700"/>
              <a:t>Thêm khóa vào CNPTK bao gồm 3 bước bắt đầu từ nút gốc </a:t>
            </a:r>
            <a:r>
              <a:rPr lang="en-US" sz="2700" b="1">
                <a:solidFill>
                  <a:srgbClr val="0000FF"/>
                </a:solidFill>
              </a:rPr>
              <a:t>root</a:t>
            </a:r>
          </a:p>
          <a:p>
            <a:pPr marL="361950" lvl="2" indent="0" algn="just">
              <a:lnSpc>
                <a:spcPct val="140000"/>
              </a:lnSpc>
              <a:spcBef>
                <a:spcPts val="1000"/>
              </a:spcBef>
              <a:buClr>
                <a:srgbClr val="0070C0"/>
              </a:buClr>
              <a:buNone/>
            </a:pPr>
            <a:r>
              <a:rPr lang="en-US" sz="2700" b="1">
                <a:solidFill>
                  <a:srgbClr val="C00000"/>
                </a:solidFill>
              </a:rPr>
              <a:t>Bước 1</a:t>
            </a:r>
            <a:r>
              <a:rPr lang="en-US" sz="2700" b="1"/>
              <a:t>: </a:t>
            </a:r>
            <a:r>
              <a:rPr lang="en-US" sz="2700"/>
              <a:t>Nếu </a:t>
            </a:r>
            <a:r>
              <a:rPr lang="en-US" sz="2700" b="1">
                <a:solidFill>
                  <a:srgbClr val="0000FF"/>
                </a:solidFill>
              </a:rPr>
              <a:t>root</a:t>
            </a:r>
            <a:r>
              <a:rPr lang="en-US" sz="2700"/>
              <a:t> là </a:t>
            </a:r>
            <a:r>
              <a:rPr lang="en-US" sz="2700" b="1">
                <a:solidFill>
                  <a:srgbClr val="C00000"/>
                </a:solidFill>
              </a:rPr>
              <a:t>null</a:t>
            </a:r>
            <a:r>
              <a:rPr lang="en-US" sz="2700"/>
              <a:t> thì tạo nút mới </a:t>
            </a:r>
            <a:r>
              <a:rPr lang="en-US" sz="2700" b="1">
                <a:solidFill>
                  <a:schemeClr val="accent4">
                    <a:lumMod val="50000"/>
                  </a:schemeClr>
                </a:solidFill>
              </a:rPr>
              <a:t>node</a:t>
            </a:r>
            <a:r>
              <a:rPr lang="en-US" sz="2700"/>
              <a:t> có khóa là </a:t>
            </a:r>
            <a:r>
              <a:rPr lang="en-US" sz="2700" b="1">
                <a:solidFill>
                  <a:srgbClr val="0000FF"/>
                </a:solidFill>
              </a:rPr>
              <a:t>key</a:t>
            </a:r>
            <a:r>
              <a:rPr lang="en-US" sz="2700"/>
              <a:t> (</a:t>
            </a:r>
            <a:r>
              <a:rPr lang="en-US" sz="2700" b="1">
                <a:solidFill>
                  <a:schemeClr val="accent4">
                    <a:lumMod val="50000"/>
                  </a:schemeClr>
                </a:solidFill>
              </a:rPr>
              <a:t>node</a:t>
            </a:r>
            <a:r>
              <a:rPr lang="en-US" sz="2700"/>
              <a:t> là nút lá). Kết thúc thêm vào</a:t>
            </a:r>
          </a:p>
          <a:p>
            <a:pPr marL="361950" lvl="2" indent="0" algn="just">
              <a:lnSpc>
                <a:spcPct val="140000"/>
              </a:lnSpc>
              <a:spcBef>
                <a:spcPts val="1000"/>
              </a:spcBef>
              <a:buClr>
                <a:srgbClr val="0070C0"/>
              </a:buClr>
              <a:buNone/>
            </a:pPr>
            <a:r>
              <a:rPr lang="en-US" sz="2700" b="1">
                <a:solidFill>
                  <a:srgbClr val="C00000"/>
                </a:solidFill>
              </a:rPr>
              <a:t>Bước 2</a:t>
            </a:r>
            <a:r>
              <a:rPr lang="en-US" sz="2700" b="1"/>
              <a:t>: </a:t>
            </a:r>
            <a:r>
              <a:rPr lang="en-US" sz="2700"/>
              <a:t>Nếu khóa của </a:t>
            </a:r>
            <a:r>
              <a:rPr lang="en-US" sz="2700" b="1">
                <a:solidFill>
                  <a:srgbClr val="0000FF"/>
                </a:solidFill>
              </a:rPr>
              <a:t>root</a:t>
            </a:r>
            <a:r>
              <a:rPr lang="en-US" sz="2700"/>
              <a:t> là </a:t>
            </a:r>
            <a:r>
              <a:rPr lang="en-US" sz="2700" b="1">
                <a:solidFill>
                  <a:srgbClr val="0000FF"/>
                </a:solidFill>
              </a:rPr>
              <a:t>key</a:t>
            </a:r>
            <a:r>
              <a:rPr lang="en-US" sz="2700"/>
              <a:t> thì tăng số lần xuất hiện của khóa này. Kết thúc thêm vào</a:t>
            </a:r>
          </a:p>
          <a:p>
            <a:pPr marL="361950" lvl="2" indent="0" algn="just">
              <a:lnSpc>
                <a:spcPct val="140000"/>
              </a:lnSpc>
              <a:spcBef>
                <a:spcPts val="1000"/>
              </a:spcBef>
              <a:buClr>
                <a:srgbClr val="0070C0"/>
              </a:buClr>
              <a:buNone/>
            </a:pPr>
            <a:r>
              <a:rPr lang="en-US" sz="2700" b="1">
                <a:solidFill>
                  <a:srgbClr val="C00000"/>
                </a:solidFill>
              </a:rPr>
              <a:t>Bước 3</a:t>
            </a:r>
            <a:r>
              <a:rPr lang="en-US" sz="2700" b="1"/>
              <a:t>: </a:t>
            </a:r>
            <a:r>
              <a:rPr lang="en-US" sz="2700"/>
              <a:t>Nếu khóa </a:t>
            </a:r>
            <a:r>
              <a:rPr lang="en-US" sz="2700" b="1">
                <a:solidFill>
                  <a:srgbClr val="0000FF"/>
                </a:solidFill>
              </a:rPr>
              <a:t>key</a:t>
            </a:r>
            <a:r>
              <a:rPr lang="en-US" sz="2700"/>
              <a:t> nhỏ hơn khóa của </a:t>
            </a:r>
            <a:r>
              <a:rPr lang="en-US" sz="2700" b="1">
                <a:solidFill>
                  <a:srgbClr val="0000FF"/>
                </a:solidFill>
              </a:rPr>
              <a:t>root</a:t>
            </a:r>
            <a:r>
              <a:rPr lang="en-US" sz="2700"/>
              <a:t> thì thêm khóa </a:t>
            </a:r>
            <a:r>
              <a:rPr lang="en-US" sz="2700" b="1">
                <a:solidFill>
                  <a:srgbClr val="0000FF"/>
                </a:solidFill>
              </a:rPr>
              <a:t>key</a:t>
            </a:r>
            <a:r>
              <a:rPr lang="en-US" sz="2700"/>
              <a:t> vào </a:t>
            </a:r>
            <a:r>
              <a:rPr lang="en-US" sz="2700" b="1">
                <a:solidFill>
                  <a:srgbClr val="00B050"/>
                </a:solidFill>
              </a:rPr>
              <a:t>cây con trái</a:t>
            </a:r>
            <a:r>
              <a:rPr lang="en-US" sz="2700"/>
              <a:t> của </a:t>
            </a:r>
            <a:r>
              <a:rPr lang="en-US" sz="2700" b="1">
                <a:solidFill>
                  <a:srgbClr val="0000FF"/>
                </a:solidFill>
              </a:rPr>
              <a:t>root</a:t>
            </a:r>
            <a:r>
              <a:rPr lang="en-US" sz="2700"/>
              <a:t>; ngược lại, thêm khóa </a:t>
            </a:r>
            <a:r>
              <a:rPr lang="en-US" sz="2700" b="1">
                <a:solidFill>
                  <a:srgbClr val="0000FF"/>
                </a:solidFill>
              </a:rPr>
              <a:t>key</a:t>
            </a:r>
            <a:r>
              <a:rPr lang="en-US" sz="2700"/>
              <a:t> vào </a:t>
            </a:r>
            <a:r>
              <a:rPr lang="en-US" sz="2700" b="1">
                <a:solidFill>
                  <a:srgbClr val="00B050"/>
                </a:solidFill>
              </a:rPr>
              <a:t>cây con phải</a:t>
            </a:r>
            <a:r>
              <a:rPr lang="en-US" sz="2700"/>
              <a:t> của </a:t>
            </a:r>
            <a:r>
              <a:rPr lang="en-US" sz="2700" b="1">
                <a:solidFill>
                  <a:srgbClr val="0000FF"/>
                </a:solidFill>
              </a:rPr>
              <a:t>root</a:t>
            </a:r>
            <a:r>
              <a:rPr lang="en-US" sz="2700"/>
              <a:t>. Lặp lại bước 1</a:t>
            </a:r>
          </a:p>
          <a:p>
            <a:pPr marL="0" lvl="1" indent="0" algn="just">
              <a:lnSpc>
                <a:spcPct val="140000"/>
              </a:lnSpc>
              <a:spcBef>
                <a:spcPts val="1000"/>
              </a:spcBef>
              <a:buClr>
                <a:srgbClr val="0070C0"/>
              </a:buClr>
              <a:buNone/>
            </a:pPr>
            <a:endParaRPr lang="en-US" sz="3000">
              <a:solidFill>
                <a:srgbClr val="0000FF"/>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24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khóa x = 50 vào một cây khác rỗng</a:t>
            </a:r>
            <a:endParaRPr lang="en-US" sz="2800">
              <a:latin typeface="Times New Roman" panose="02020603050405020304" pitchFamily="18" charset="0"/>
              <a:cs typeface="Times New Roman" panose="02020603050405020304" pitchFamily="18" charset="0"/>
            </a:endParaRPr>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 name="AutoShape 5"/>
          <p:cNvSpPr>
            <a:spLocks noChangeAspect="1" noChangeArrowheads="1"/>
          </p:cNvSpPr>
          <p:nvPr/>
        </p:nvSpPr>
        <p:spPr bwMode="auto">
          <a:xfrm>
            <a:off x="8498905" y="1720549"/>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9" name="Line 6"/>
          <p:cNvSpPr>
            <a:spLocks noChangeAspect="1" noChangeShapeType="1"/>
          </p:cNvSpPr>
          <p:nvPr/>
        </p:nvSpPr>
        <p:spPr bwMode="auto">
          <a:xfrm flipH="1">
            <a:off x="6947936" y="2084015"/>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Aspect="1" noChangeShapeType="1"/>
          </p:cNvSpPr>
          <p:nvPr/>
        </p:nvSpPr>
        <p:spPr bwMode="auto">
          <a:xfrm>
            <a:off x="6959516" y="3280793"/>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Aspect="1" noChangeShapeType="1"/>
          </p:cNvSpPr>
          <p:nvPr/>
        </p:nvSpPr>
        <p:spPr bwMode="auto">
          <a:xfrm flipH="1">
            <a:off x="6033103" y="3280793"/>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9"/>
          <p:cNvSpPr>
            <a:spLocks noChangeAspect="1" noChangeShapeType="1"/>
          </p:cNvSpPr>
          <p:nvPr/>
        </p:nvSpPr>
        <p:spPr bwMode="auto">
          <a:xfrm>
            <a:off x="8754440" y="2084015"/>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10"/>
          <p:cNvSpPr>
            <a:spLocks noChangeAspect="1" noChangeShapeType="1"/>
          </p:cNvSpPr>
          <p:nvPr/>
        </p:nvSpPr>
        <p:spPr bwMode="auto">
          <a:xfrm flipH="1">
            <a:off x="10109319" y="3280793"/>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11"/>
          <p:cNvSpPr>
            <a:spLocks noChangeAspect="1" noChangeShapeType="1"/>
          </p:cNvSpPr>
          <p:nvPr/>
        </p:nvSpPr>
        <p:spPr bwMode="auto">
          <a:xfrm>
            <a:off x="10780968" y="3280793"/>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AutoShape 12"/>
          <p:cNvSpPr>
            <a:spLocks noChangeAspect="1" noChangeArrowheads="1"/>
          </p:cNvSpPr>
          <p:nvPr/>
        </p:nvSpPr>
        <p:spPr bwMode="auto">
          <a:xfrm>
            <a:off x="6691628" y="2917327"/>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18</a:t>
            </a:r>
          </a:p>
        </p:txBody>
      </p:sp>
      <p:sp>
        <p:nvSpPr>
          <p:cNvPr id="16" name="AutoShape 13"/>
          <p:cNvSpPr>
            <a:spLocks noChangeAspect="1" noChangeArrowheads="1"/>
          </p:cNvSpPr>
          <p:nvPr/>
        </p:nvSpPr>
        <p:spPr bwMode="auto">
          <a:xfrm>
            <a:off x="10489920" y="2917327"/>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17" name="AutoShape 14"/>
          <p:cNvSpPr>
            <a:spLocks noChangeAspect="1" noChangeArrowheads="1"/>
          </p:cNvSpPr>
          <p:nvPr/>
        </p:nvSpPr>
        <p:spPr bwMode="auto">
          <a:xfrm>
            <a:off x="5789148" y="4090733"/>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13</a:t>
            </a:r>
          </a:p>
        </p:txBody>
      </p:sp>
      <p:sp>
        <p:nvSpPr>
          <p:cNvPr id="18" name="AutoShape 15"/>
          <p:cNvSpPr>
            <a:spLocks noChangeAspect="1" noChangeArrowheads="1"/>
          </p:cNvSpPr>
          <p:nvPr/>
        </p:nvSpPr>
        <p:spPr bwMode="auto">
          <a:xfrm>
            <a:off x="7456691" y="4090733"/>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37</a:t>
            </a:r>
          </a:p>
        </p:txBody>
      </p:sp>
      <p:sp>
        <p:nvSpPr>
          <p:cNvPr id="19" name="AutoShape 16"/>
          <p:cNvSpPr>
            <a:spLocks noChangeAspect="1" noChangeArrowheads="1"/>
          </p:cNvSpPr>
          <p:nvPr/>
        </p:nvSpPr>
        <p:spPr bwMode="auto">
          <a:xfrm>
            <a:off x="9842203" y="4077839"/>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20" name="AutoShape 17"/>
          <p:cNvSpPr>
            <a:spLocks noChangeAspect="1" noChangeArrowheads="1"/>
          </p:cNvSpPr>
          <p:nvPr/>
        </p:nvSpPr>
        <p:spPr bwMode="auto">
          <a:xfrm>
            <a:off x="11092860" y="4077839"/>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108</a:t>
            </a:r>
          </a:p>
        </p:txBody>
      </p:sp>
      <p:sp>
        <p:nvSpPr>
          <p:cNvPr id="21" name="Line 18"/>
          <p:cNvSpPr>
            <a:spLocks noChangeAspect="1" noChangeShapeType="1"/>
          </p:cNvSpPr>
          <p:nvPr/>
        </p:nvSpPr>
        <p:spPr bwMode="auto">
          <a:xfrm>
            <a:off x="7736930" y="4453393"/>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19"/>
          <p:cNvSpPr>
            <a:spLocks noChangeAspect="1" noChangeShapeType="1"/>
          </p:cNvSpPr>
          <p:nvPr/>
        </p:nvSpPr>
        <p:spPr bwMode="auto">
          <a:xfrm flipH="1">
            <a:off x="7190347" y="4453393"/>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21"/>
          <p:cNvSpPr>
            <a:spLocks noChangeAspect="1" noChangeShapeType="1"/>
          </p:cNvSpPr>
          <p:nvPr/>
        </p:nvSpPr>
        <p:spPr bwMode="auto">
          <a:xfrm>
            <a:off x="10122299" y="4453393"/>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Line 22"/>
          <p:cNvSpPr>
            <a:spLocks noChangeAspect="1" noChangeShapeType="1"/>
          </p:cNvSpPr>
          <p:nvPr/>
        </p:nvSpPr>
        <p:spPr bwMode="auto">
          <a:xfrm flipH="1">
            <a:off x="9575859" y="4453393"/>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23"/>
          <p:cNvSpPr>
            <a:spLocks noChangeAspect="1" noChangeShapeType="1"/>
          </p:cNvSpPr>
          <p:nvPr/>
        </p:nvSpPr>
        <p:spPr bwMode="auto">
          <a:xfrm>
            <a:off x="6080968" y="4453393"/>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AutoShape 24"/>
          <p:cNvSpPr>
            <a:spLocks noChangeAspect="1" noChangeArrowheads="1"/>
          </p:cNvSpPr>
          <p:nvPr/>
        </p:nvSpPr>
        <p:spPr bwMode="auto">
          <a:xfrm>
            <a:off x="6287095" y="5262528"/>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15</a:t>
            </a:r>
          </a:p>
        </p:txBody>
      </p:sp>
      <p:sp>
        <p:nvSpPr>
          <p:cNvPr id="26" name="AutoShape 25"/>
          <p:cNvSpPr>
            <a:spLocks noChangeAspect="1" noChangeArrowheads="1"/>
          </p:cNvSpPr>
          <p:nvPr/>
        </p:nvSpPr>
        <p:spPr bwMode="auto">
          <a:xfrm>
            <a:off x="6936356" y="5262528"/>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23</a:t>
            </a:r>
          </a:p>
        </p:txBody>
      </p:sp>
      <p:sp>
        <p:nvSpPr>
          <p:cNvPr id="27" name="AutoShape 26"/>
          <p:cNvSpPr>
            <a:spLocks noChangeAspect="1" noChangeArrowheads="1"/>
          </p:cNvSpPr>
          <p:nvPr/>
        </p:nvSpPr>
        <p:spPr bwMode="auto">
          <a:xfrm>
            <a:off x="7919897" y="5262528"/>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40</a:t>
            </a:r>
          </a:p>
        </p:txBody>
      </p:sp>
      <p:sp>
        <p:nvSpPr>
          <p:cNvPr id="28" name="AutoShape 27"/>
          <p:cNvSpPr>
            <a:spLocks noChangeAspect="1" noChangeArrowheads="1"/>
          </p:cNvSpPr>
          <p:nvPr/>
        </p:nvSpPr>
        <p:spPr bwMode="auto">
          <a:xfrm>
            <a:off x="9297936" y="5262528"/>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29" name="AutoShape 28"/>
          <p:cNvSpPr>
            <a:spLocks noChangeAspect="1" noChangeArrowheads="1"/>
          </p:cNvSpPr>
          <p:nvPr/>
        </p:nvSpPr>
        <p:spPr bwMode="auto">
          <a:xfrm>
            <a:off x="10316217" y="5262528"/>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71</a:t>
            </a:r>
          </a:p>
        </p:txBody>
      </p:sp>
      <p:sp>
        <p:nvSpPr>
          <p:cNvPr id="5" name="TextBox 4"/>
          <p:cNvSpPr txBox="1"/>
          <p:nvPr/>
        </p:nvSpPr>
        <p:spPr>
          <a:xfrm>
            <a:off x="9669547" y="1977256"/>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&gt; 44</a:t>
            </a:r>
          </a:p>
        </p:txBody>
      </p:sp>
      <p:sp>
        <p:nvSpPr>
          <p:cNvPr id="32" name="TextBox 31"/>
          <p:cNvSpPr txBox="1"/>
          <p:nvPr/>
        </p:nvSpPr>
        <p:spPr>
          <a:xfrm>
            <a:off x="9310755" y="3296734"/>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&lt; 88</a:t>
            </a:r>
          </a:p>
        </p:txBody>
      </p:sp>
      <p:sp>
        <p:nvSpPr>
          <p:cNvPr id="33" name="TextBox 32"/>
          <p:cNvSpPr txBox="1"/>
          <p:nvPr/>
        </p:nvSpPr>
        <p:spPr>
          <a:xfrm>
            <a:off x="8782836" y="4427604"/>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&lt; 59</a:t>
            </a:r>
          </a:p>
        </p:txBody>
      </p:sp>
      <p:sp>
        <p:nvSpPr>
          <p:cNvPr id="34" name="AutoShape 27"/>
          <p:cNvSpPr>
            <a:spLocks noChangeAspect="1" noChangeArrowheads="1"/>
          </p:cNvSpPr>
          <p:nvPr/>
        </p:nvSpPr>
        <p:spPr bwMode="auto">
          <a:xfrm>
            <a:off x="9302873" y="5266739"/>
            <a:ext cx="544267"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35" name="Line 9"/>
          <p:cNvSpPr>
            <a:spLocks noChangeAspect="1" noChangeShapeType="1"/>
          </p:cNvSpPr>
          <p:nvPr/>
        </p:nvSpPr>
        <p:spPr bwMode="auto">
          <a:xfrm>
            <a:off x="8746072" y="2075646"/>
            <a:ext cx="2014947" cy="82202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10"/>
          <p:cNvSpPr>
            <a:spLocks noChangeAspect="1" noChangeShapeType="1"/>
          </p:cNvSpPr>
          <p:nvPr/>
        </p:nvSpPr>
        <p:spPr bwMode="auto">
          <a:xfrm flipH="1">
            <a:off x="10100951" y="3272424"/>
            <a:ext cx="671649" cy="79785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22"/>
          <p:cNvSpPr>
            <a:spLocks noChangeAspect="1" noChangeShapeType="1"/>
          </p:cNvSpPr>
          <p:nvPr/>
        </p:nvSpPr>
        <p:spPr bwMode="auto">
          <a:xfrm flipH="1">
            <a:off x="9567491" y="4445024"/>
            <a:ext cx="539610" cy="79785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AutoShape 5"/>
          <p:cNvSpPr>
            <a:spLocks noChangeAspect="1" noChangeArrowheads="1"/>
          </p:cNvSpPr>
          <p:nvPr/>
        </p:nvSpPr>
        <p:spPr bwMode="auto">
          <a:xfrm>
            <a:off x="8500585" y="1722229"/>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39" name="AutoShape 13"/>
          <p:cNvSpPr>
            <a:spLocks noChangeAspect="1" noChangeArrowheads="1"/>
          </p:cNvSpPr>
          <p:nvPr/>
        </p:nvSpPr>
        <p:spPr bwMode="auto">
          <a:xfrm>
            <a:off x="10491600" y="2919007"/>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40" name="AutoShape 16"/>
          <p:cNvSpPr>
            <a:spLocks noChangeAspect="1" noChangeArrowheads="1"/>
          </p:cNvSpPr>
          <p:nvPr/>
        </p:nvSpPr>
        <p:spPr bwMode="auto">
          <a:xfrm>
            <a:off x="9843883" y="4079519"/>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41" name="Oval 40"/>
          <p:cNvSpPr/>
          <p:nvPr/>
        </p:nvSpPr>
        <p:spPr>
          <a:xfrm>
            <a:off x="7390427" y="168766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237439" y="1193343"/>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43" name="Straight Arrow Connector 42"/>
          <p:cNvCxnSpPr>
            <a:stCxn id="41" idx="6"/>
            <a:endCxn id="8" idx="1"/>
          </p:cNvCxnSpPr>
          <p:nvPr/>
        </p:nvCxnSpPr>
        <p:spPr>
          <a:xfrm flipV="1">
            <a:off x="7851822" y="1895835"/>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AutoShape 28"/>
          <p:cNvSpPr>
            <a:spLocks noChangeAspect="1" noChangeArrowheads="1"/>
          </p:cNvSpPr>
          <p:nvPr/>
        </p:nvSpPr>
        <p:spPr bwMode="auto">
          <a:xfrm>
            <a:off x="8662627" y="6023978"/>
            <a:ext cx="545811" cy="350571"/>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50</a:t>
            </a:r>
          </a:p>
        </p:txBody>
      </p:sp>
      <p:cxnSp>
        <p:nvCxnSpPr>
          <p:cNvPr id="47" name="Straight Arrow Connector 46"/>
          <p:cNvCxnSpPr>
            <a:endCxn id="44" idx="0"/>
          </p:cNvCxnSpPr>
          <p:nvPr/>
        </p:nvCxnSpPr>
        <p:spPr>
          <a:xfrm flipH="1">
            <a:off x="8935533" y="5613099"/>
            <a:ext cx="375222" cy="410879"/>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342874" y="5818538"/>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&lt; 55</a:t>
            </a:r>
          </a:p>
        </p:txBody>
      </p:sp>
    </p:spTree>
    <p:extLst>
      <p:ext uri="{BB962C8B-B14F-4D97-AF65-F5344CB8AC3E}">
        <p14:creationId xmlns:p14="http://schemas.microsoft.com/office/powerpoint/2010/main" val="408739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down)">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down)">
                                      <p:cBhvr>
                                        <p:cTn id="56" dur="5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3" grpId="0"/>
      <p:bldP spid="34" grpId="0" animBg="1"/>
      <p:bldP spid="35" grpId="0" animBg="1"/>
      <p:bldP spid="36" grpId="0" animBg="1"/>
      <p:bldP spid="37" grpId="0" animBg="1"/>
      <p:bldP spid="38" grpId="0" animBg="1"/>
      <p:bldP spid="39" grpId="0" animBg="1"/>
      <p:bldP spid="40" grpId="0" animBg="1"/>
      <p:bldP spid="44" grpId="0" animBg="1"/>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endParaRPr lang="en-US" sz="2800">
              <a:latin typeface="Times New Roman" panose="02020603050405020304" pitchFamily="18" charset="0"/>
              <a:cs typeface="Times New Roman" panose="02020603050405020304" pitchFamily="18" charset="0"/>
            </a:endParaRPr>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38A9F9BD-22F7-4B74-B82D-18BB1260DF01}"/>
              </a:ext>
            </a:extLst>
          </p:cNvPr>
          <p:cNvSpPr txBox="1"/>
          <p:nvPr/>
        </p:nvSpPr>
        <p:spPr>
          <a:xfrm>
            <a:off x="8479718" y="1219480"/>
            <a:ext cx="679994"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49" name="Straight Arrow Connector 48">
            <a:extLst>
              <a:ext uri="{FF2B5EF4-FFF2-40B4-BE49-F238E27FC236}">
                <a16:creationId xmlns:a16="http://schemas.microsoft.com/office/drawing/2014/main" id="{9D06506E-62F3-4796-BF73-1EA31E855531}"/>
              </a:ext>
            </a:extLst>
          </p:cNvPr>
          <p:cNvCxnSpPr>
            <a:cxnSpLocks/>
          </p:cNvCxnSpPr>
          <p:nvPr/>
        </p:nvCxnSpPr>
        <p:spPr>
          <a:xfrm flipH="1">
            <a:off x="8819715" y="1687756"/>
            <a:ext cx="3681" cy="34713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E6D7302-53D9-4364-8F33-2D6420080A21}"/>
              </a:ext>
            </a:extLst>
          </p:cNvPr>
          <p:cNvSpPr/>
          <p:nvPr/>
        </p:nvSpPr>
        <p:spPr>
          <a:xfrm>
            <a:off x="8461347" y="2041500"/>
            <a:ext cx="679508" cy="534071"/>
          </a:xfrm>
          <a:prstGeom prst="rect">
            <a:avLst/>
          </a:prstGeom>
          <a:gradFill flip="none" rotWithShape="1">
            <a:gsLst>
              <a:gs pos="77000">
                <a:srgbClr val="FF0000"/>
              </a:gs>
              <a:gs pos="100000">
                <a:schemeClr val="accent1">
                  <a:lumMod val="45000"/>
                  <a:lumOff val="55000"/>
                </a:schemeClr>
              </a:gs>
              <a:gs pos="87000">
                <a:schemeClr val="accent1">
                  <a:lumMod val="45000"/>
                  <a:lumOff val="55000"/>
                </a:schemeClr>
              </a:gs>
              <a:gs pos="100000">
                <a:schemeClr val="accent1">
                  <a:lumMod val="30000"/>
                  <a:lumOff val="7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NULL</a:t>
            </a:r>
          </a:p>
        </p:txBody>
      </p:sp>
      <p:sp>
        <p:nvSpPr>
          <p:cNvPr id="51" name="Oval 5">
            <a:extLst>
              <a:ext uri="{FF2B5EF4-FFF2-40B4-BE49-F238E27FC236}">
                <a16:creationId xmlns:a16="http://schemas.microsoft.com/office/drawing/2014/main" id="{7C5D4CD1-7841-44C9-B5BB-0FD6F0FF3CAA}"/>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52" name="Oval 6">
            <a:extLst>
              <a:ext uri="{FF2B5EF4-FFF2-40B4-BE49-F238E27FC236}">
                <a16:creationId xmlns:a16="http://schemas.microsoft.com/office/drawing/2014/main" id="{12ED37E4-63C5-4ACD-AF34-1CC2DF6C0E9E}"/>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53" name="Oval 7">
            <a:extLst>
              <a:ext uri="{FF2B5EF4-FFF2-40B4-BE49-F238E27FC236}">
                <a16:creationId xmlns:a16="http://schemas.microsoft.com/office/drawing/2014/main" id="{7A9B1C83-3A85-4973-968B-93DD0AF21EE0}"/>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54" name="Oval 8">
            <a:extLst>
              <a:ext uri="{FF2B5EF4-FFF2-40B4-BE49-F238E27FC236}">
                <a16:creationId xmlns:a16="http://schemas.microsoft.com/office/drawing/2014/main" id="{53FC2D71-90ED-49E6-A703-E3F93AB838CD}"/>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55" name="Oval 9">
            <a:extLst>
              <a:ext uri="{FF2B5EF4-FFF2-40B4-BE49-F238E27FC236}">
                <a16:creationId xmlns:a16="http://schemas.microsoft.com/office/drawing/2014/main" id="{EC2D1803-353A-42C0-A825-42D7185F6223}"/>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56" name="Oval 10">
            <a:extLst>
              <a:ext uri="{FF2B5EF4-FFF2-40B4-BE49-F238E27FC236}">
                <a16:creationId xmlns:a16="http://schemas.microsoft.com/office/drawing/2014/main" id="{69F9932E-76CF-42F6-B893-85E7712FC1E4}"/>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57" name="Oval 11">
            <a:extLst>
              <a:ext uri="{FF2B5EF4-FFF2-40B4-BE49-F238E27FC236}">
                <a16:creationId xmlns:a16="http://schemas.microsoft.com/office/drawing/2014/main" id="{7F1AE15A-A09A-4126-9663-E609F2EAB759}"/>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58" name="Oval 12">
            <a:extLst>
              <a:ext uri="{FF2B5EF4-FFF2-40B4-BE49-F238E27FC236}">
                <a16:creationId xmlns:a16="http://schemas.microsoft.com/office/drawing/2014/main" id="{CB735B27-D2D1-4E2B-BF8D-4BD23667522F}"/>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61" name="Oval 15">
            <a:extLst>
              <a:ext uri="{FF2B5EF4-FFF2-40B4-BE49-F238E27FC236}">
                <a16:creationId xmlns:a16="http://schemas.microsoft.com/office/drawing/2014/main" id="{8241DB58-A2B3-4648-AF05-DF88F9B95FA3}"/>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Tree>
    <p:extLst>
      <p:ext uri="{BB962C8B-B14F-4D97-AF65-F5344CB8AC3E}">
        <p14:creationId xmlns:p14="http://schemas.microsoft.com/office/powerpoint/2010/main" val="310744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a:solidFill>
                  <a:srgbClr val="0070C0"/>
                </a:solidFill>
                <a:latin typeface="Arial" panose="020B0604020202020204" pitchFamily="34" charset="0"/>
                <a:cs typeface="Arial" panose="020B0604020202020204" pitchFamily="34" charset="0"/>
              </a:rPr>
              <a:t>Nhắc lại…</a:t>
            </a:r>
            <a:endParaRPr lang="en-GB" sz="50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4931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9D06506E-62F3-4796-BF73-1EA31E855531}"/>
              </a:ext>
            </a:extLst>
          </p:cNvPr>
          <p:cNvCxnSpPr>
            <a:cxnSpLocks/>
          </p:cNvCxnSpPr>
          <p:nvPr/>
        </p:nvCxnSpPr>
        <p:spPr>
          <a:xfrm flipH="1">
            <a:off x="8819715" y="1687756"/>
            <a:ext cx="3681" cy="34713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91" name="TextBox 90">
            <a:extLst>
              <a:ext uri="{FF2B5EF4-FFF2-40B4-BE49-F238E27FC236}">
                <a16:creationId xmlns:a16="http://schemas.microsoft.com/office/drawing/2014/main" id="{133D373F-8170-48CA-B017-7B375200CD04}"/>
              </a:ext>
            </a:extLst>
          </p:cNvPr>
          <p:cNvSpPr txBox="1"/>
          <p:nvPr/>
        </p:nvSpPr>
        <p:spPr>
          <a:xfrm>
            <a:off x="8479718" y="1219480"/>
            <a:ext cx="679994"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spTree>
    <p:extLst>
      <p:ext uri="{BB962C8B-B14F-4D97-AF65-F5344CB8AC3E}">
        <p14:creationId xmlns:p14="http://schemas.microsoft.com/office/powerpoint/2010/main" val="25330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wipe(down)">
                                      <p:cBhvr>
                                        <p:cTn id="14" dur="500"/>
                                        <p:tgtEl>
                                          <p:spTgt spid="49"/>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wipe(down)">
                                      <p:cBhvr>
                                        <p:cTn id="18"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9D06506E-62F3-4796-BF73-1EA31E855531}"/>
              </a:ext>
            </a:extLst>
          </p:cNvPr>
          <p:cNvCxnSpPr>
            <a:cxnSpLocks/>
          </p:cNvCxnSpPr>
          <p:nvPr/>
        </p:nvCxnSpPr>
        <p:spPr>
          <a:xfrm flipH="1">
            <a:off x="8819715" y="1687756"/>
            <a:ext cx="3681" cy="34713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91" name="TextBox 90">
            <a:extLst>
              <a:ext uri="{FF2B5EF4-FFF2-40B4-BE49-F238E27FC236}">
                <a16:creationId xmlns:a16="http://schemas.microsoft.com/office/drawing/2014/main" id="{133D373F-8170-48CA-B017-7B375200CD04}"/>
              </a:ext>
            </a:extLst>
          </p:cNvPr>
          <p:cNvSpPr txBox="1"/>
          <p:nvPr/>
        </p:nvSpPr>
        <p:spPr>
          <a:xfrm>
            <a:off x="8479718" y="1219480"/>
            <a:ext cx="679994"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3" name="TextBox 22">
            <a:extLst>
              <a:ext uri="{FF2B5EF4-FFF2-40B4-BE49-F238E27FC236}">
                <a16:creationId xmlns:a16="http://schemas.microsoft.com/office/drawing/2014/main" id="{E878C9B9-EF05-440A-8042-ACBC27B7874A}"/>
              </a:ext>
            </a:extLst>
          </p:cNvPr>
          <p:cNvSpPr txBox="1"/>
          <p:nvPr/>
        </p:nvSpPr>
        <p:spPr>
          <a:xfrm>
            <a:off x="8409986" y="1221229"/>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3 &lt; 7</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FBE59E-5750-49D5-B2C7-A4C40621A11D}"/>
              </a:ext>
            </a:extLst>
          </p:cNvPr>
          <p:cNvCxnSpPr>
            <a:cxnSpLocks/>
          </p:cNvCxnSpPr>
          <p:nvPr/>
        </p:nvCxnSpPr>
        <p:spPr>
          <a:xfrm flipH="1">
            <a:off x="8063078" y="2400072"/>
            <a:ext cx="221902" cy="259403"/>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85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1500"/>
                            </p:stCondLst>
                            <p:childTnLst>
                              <p:par>
                                <p:cTn id="29" presetID="1" presetClass="exit" presetSubtype="0" fill="hold" grpId="1" nodeType="after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22" grpId="0" animBg="1"/>
      <p:bldP spid="23" grpId="0" animBg="1"/>
      <p:bldP spid="23" grpId="1"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p:cNvCxnSpPr>
          <p:nvPr/>
        </p:nvCxnSpPr>
        <p:spPr>
          <a:xfrm flipH="1">
            <a:off x="8819715" y="1687756"/>
            <a:ext cx="3681" cy="34713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8409986" y="1221229"/>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8 &gt; 7</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a:off x="9460871" y="2400072"/>
            <a:ext cx="401223" cy="287818"/>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83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a:endCxn id="24" idx="0"/>
          </p:cNvCxnSpPr>
          <p:nvPr/>
        </p:nvCxnSpPr>
        <p:spPr>
          <a:xfrm>
            <a:off x="8008021" y="2192262"/>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7598293" y="1730597"/>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4 &gt; 3</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flipH="1">
            <a:off x="8146461" y="2288782"/>
            <a:ext cx="263525" cy="302745"/>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5" y="1672923"/>
            <a:ext cx="1803"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4 &lt;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a:off x="8493145" y="3171659"/>
            <a:ext cx="314236" cy="229768"/>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4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500"/>
                                        <p:tgtEl>
                                          <p:spTgt spid="27"/>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6"/>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1"/>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8"/>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2" grpId="0" animBg="1"/>
      <p:bldP spid="33" grpId="0" animBg="1"/>
      <p:bldP spid="36" grpId="0" animBg="1"/>
      <p:bldP spid="3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a:endCxn id="24" idx="0"/>
          </p:cNvCxnSpPr>
          <p:nvPr/>
        </p:nvCxnSpPr>
        <p:spPr>
          <a:xfrm>
            <a:off x="8008021" y="2192262"/>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7598293" y="1730597"/>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1 &lt; 3</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flipH="1">
            <a:off x="8146461" y="2288782"/>
            <a:ext cx="263525" cy="302745"/>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6" y="1672923"/>
            <a:ext cx="1802"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1 &lt;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flipH="1">
            <a:off x="7211562" y="3226008"/>
            <a:ext cx="269815" cy="228824"/>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5">
            <a:extLst>
              <a:ext uri="{FF2B5EF4-FFF2-40B4-BE49-F238E27FC236}">
                <a16:creationId xmlns:a16="http://schemas.microsoft.com/office/drawing/2014/main" id="{01258412-005C-4FC6-95C2-892C315EFB45}"/>
              </a:ext>
            </a:extLst>
          </p:cNvPr>
          <p:cNvSpPr>
            <a:spLocks noChangeArrowheads="1"/>
          </p:cNvSpPr>
          <p:nvPr/>
        </p:nvSpPr>
        <p:spPr bwMode="auto">
          <a:xfrm>
            <a:off x="2703577"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a:t>
            </a:r>
          </a:p>
        </p:txBody>
      </p:sp>
      <p:sp>
        <p:nvSpPr>
          <p:cNvPr id="39" name="Oval 38">
            <a:extLst>
              <a:ext uri="{FF2B5EF4-FFF2-40B4-BE49-F238E27FC236}">
                <a16:creationId xmlns:a16="http://schemas.microsoft.com/office/drawing/2014/main" id="{DDF70502-1F09-4779-A8CE-8D3F7B988D55}"/>
              </a:ext>
            </a:extLst>
          </p:cNvPr>
          <p:cNvSpPr/>
          <p:nvPr/>
        </p:nvSpPr>
        <p:spPr>
          <a:xfrm>
            <a:off x="7041335" y="375230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1</a:t>
            </a:r>
          </a:p>
        </p:txBody>
      </p:sp>
      <p:cxnSp>
        <p:nvCxnSpPr>
          <p:cNvPr id="40" name="Straight Arrow Connector 39">
            <a:extLst>
              <a:ext uri="{FF2B5EF4-FFF2-40B4-BE49-F238E27FC236}">
                <a16:creationId xmlns:a16="http://schemas.microsoft.com/office/drawing/2014/main" id="{A0726489-231A-4101-B418-D7864DD38C66}"/>
              </a:ext>
            </a:extLst>
          </p:cNvPr>
          <p:cNvCxnSpPr>
            <a:cxnSpLocks/>
            <a:endCxn id="39" idx="0"/>
          </p:cNvCxnSpPr>
          <p:nvPr/>
        </p:nvCxnSpPr>
        <p:spPr>
          <a:xfrm flipH="1">
            <a:off x="7272033" y="3221407"/>
            <a:ext cx="580622" cy="53090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down)">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 grpId="0" animBg="1"/>
      <p:bldP spid="36" grpId="1" animBg="1"/>
      <p:bldP spid="38" grpId="0" animBg="1"/>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a:endCxn id="24" idx="0"/>
          </p:cNvCxnSpPr>
          <p:nvPr/>
        </p:nvCxnSpPr>
        <p:spPr>
          <a:xfrm>
            <a:off x="8008021" y="2192262"/>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7598293" y="1730597"/>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2 &lt; 3</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flipH="1">
            <a:off x="8146461" y="2288782"/>
            <a:ext cx="263525" cy="302745"/>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6" y="1672923"/>
            <a:ext cx="1802"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2 &lt;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flipH="1">
            <a:off x="7346099" y="3123323"/>
            <a:ext cx="269815" cy="228824"/>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5">
            <a:extLst>
              <a:ext uri="{FF2B5EF4-FFF2-40B4-BE49-F238E27FC236}">
                <a16:creationId xmlns:a16="http://schemas.microsoft.com/office/drawing/2014/main" id="{01258412-005C-4FC6-95C2-892C315EFB45}"/>
              </a:ext>
            </a:extLst>
          </p:cNvPr>
          <p:cNvSpPr>
            <a:spLocks noChangeArrowheads="1"/>
          </p:cNvSpPr>
          <p:nvPr/>
        </p:nvSpPr>
        <p:spPr bwMode="auto">
          <a:xfrm>
            <a:off x="2703577"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a:t>
            </a:r>
          </a:p>
        </p:txBody>
      </p:sp>
      <p:sp>
        <p:nvSpPr>
          <p:cNvPr id="39" name="Oval 38">
            <a:extLst>
              <a:ext uri="{FF2B5EF4-FFF2-40B4-BE49-F238E27FC236}">
                <a16:creationId xmlns:a16="http://schemas.microsoft.com/office/drawing/2014/main" id="{DDF70502-1F09-4779-A8CE-8D3F7B988D55}"/>
              </a:ext>
            </a:extLst>
          </p:cNvPr>
          <p:cNvSpPr/>
          <p:nvPr/>
        </p:nvSpPr>
        <p:spPr>
          <a:xfrm>
            <a:off x="7041335" y="375230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1</a:t>
            </a:r>
          </a:p>
        </p:txBody>
      </p:sp>
      <p:cxnSp>
        <p:nvCxnSpPr>
          <p:cNvPr id="40" name="Straight Arrow Connector 39">
            <a:extLst>
              <a:ext uri="{FF2B5EF4-FFF2-40B4-BE49-F238E27FC236}">
                <a16:creationId xmlns:a16="http://schemas.microsoft.com/office/drawing/2014/main" id="{A0726489-231A-4101-B418-D7864DD38C66}"/>
              </a:ext>
            </a:extLst>
          </p:cNvPr>
          <p:cNvCxnSpPr>
            <a:cxnSpLocks/>
            <a:endCxn id="39" idx="0"/>
          </p:cNvCxnSpPr>
          <p:nvPr/>
        </p:nvCxnSpPr>
        <p:spPr>
          <a:xfrm flipH="1">
            <a:off x="7272033" y="3221407"/>
            <a:ext cx="580622" cy="53090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Oval 5">
            <a:extLst>
              <a:ext uri="{FF2B5EF4-FFF2-40B4-BE49-F238E27FC236}">
                <a16:creationId xmlns:a16="http://schemas.microsoft.com/office/drawing/2014/main" id="{EBE78766-40CD-431C-817F-5CC3F89ADEF7}"/>
              </a:ext>
            </a:extLst>
          </p:cNvPr>
          <p:cNvSpPr>
            <a:spLocks noChangeArrowheads="1"/>
          </p:cNvSpPr>
          <p:nvPr/>
        </p:nvSpPr>
        <p:spPr bwMode="auto">
          <a:xfrm>
            <a:off x="3231556"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a:t>
            </a:r>
          </a:p>
        </p:txBody>
      </p:sp>
      <p:cxnSp>
        <p:nvCxnSpPr>
          <p:cNvPr id="42" name="Straight Arrow Connector 41">
            <a:extLst>
              <a:ext uri="{FF2B5EF4-FFF2-40B4-BE49-F238E27FC236}">
                <a16:creationId xmlns:a16="http://schemas.microsoft.com/office/drawing/2014/main" id="{9B724A40-BDD6-4FAE-A938-9D794C0B900C}"/>
              </a:ext>
            </a:extLst>
          </p:cNvPr>
          <p:cNvCxnSpPr>
            <a:cxnSpLocks/>
            <a:stCxn id="43" idx="2"/>
            <a:endCxn id="39" idx="0"/>
          </p:cNvCxnSpPr>
          <p:nvPr/>
        </p:nvCxnSpPr>
        <p:spPr>
          <a:xfrm>
            <a:off x="7257089" y="3069005"/>
            <a:ext cx="14944" cy="68330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15A9C7E-28C8-442C-BF25-86283A9E4AA6}"/>
              </a:ext>
            </a:extLst>
          </p:cNvPr>
          <p:cNvSpPr txBox="1"/>
          <p:nvPr/>
        </p:nvSpPr>
        <p:spPr>
          <a:xfrm>
            <a:off x="6847361" y="2607340"/>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2 &gt; 1</a:t>
            </a:r>
          </a:p>
        </p:txBody>
      </p:sp>
      <p:cxnSp>
        <p:nvCxnSpPr>
          <p:cNvPr id="44" name="Straight Arrow Connector 43">
            <a:extLst>
              <a:ext uri="{FF2B5EF4-FFF2-40B4-BE49-F238E27FC236}">
                <a16:creationId xmlns:a16="http://schemas.microsoft.com/office/drawing/2014/main" id="{CCF61EAE-01F8-4FB2-BCDA-00A24038D1D4}"/>
              </a:ext>
            </a:extLst>
          </p:cNvPr>
          <p:cNvCxnSpPr>
            <a:cxnSpLocks/>
          </p:cNvCxnSpPr>
          <p:nvPr/>
        </p:nvCxnSpPr>
        <p:spPr>
          <a:xfrm>
            <a:off x="7785085" y="4117490"/>
            <a:ext cx="361376" cy="237227"/>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EE330D1-C7FA-46C2-BDEB-41205B6DCEA6}"/>
              </a:ext>
            </a:extLst>
          </p:cNvPr>
          <p:cNvSpPr/>
          <p:nvPr/>
        </p:nvSpPr>
        <p:spPr>
          <a:xfrm>
            <a:off x="7926001"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2</a:t>
            </a:r>
          </a:p>
        </p:txBody>
      </p:sp>
      <p:cxnSp>
        <p:nvCxnSpPr>
          <p:cNvPr id="46" name="Straight Arrow Connector 45">
            <a:extLst>
              <a:ext uri="{FF2B5EF4-FFF2-40B4-BE49-F238E27FC236}">
                <a16:creationId xmlns:a16="http://schemas.microsoft.com/office/drawing/2014/main" id="{87489A9E-5C8F-46EE-809F-F8203EBF52B9}"/>
              </a:ext>
            </a:extLst>
          </p:cNvPr>
          <p:cNvCxnSpPr>
            <a:cxnSpLocks/>
            <a:endCxn id="45" idx="0"/>
          </p:cNvCxnSpPr>
          <p:nvPr/>
        </p:nvCxnSpPr>
        <p:spPr>
          <a:xfrm>
            <a:off x="7435160" y="4117490"/>
            <a:ext cx="721539" cy="50654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17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 grpId="0" animBg="1"/>
      <p:bldP spid="36" grpId="1" animBg="1"/>
      <p:bldP spid="41" grpId="0" animBg="1"/>
      <p:bldP spid="43" grpId="0" animBg="1"/>
      <p:bldP spid="43" grpId="1" animBg="1"/>
      <p:bldP spid="4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p:cNvCxnSpPr>
          <p:nvPr/>
        </p:nvCxnSpPr>
        <p:spPr>
          <a:xfrm>
            <a:off x="9870397" y="2257253"/>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9460669" y="179558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9 &gt; 8</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a:off x="9278976" y="2297833"/>
            <a:ext cx="344670" cy="270012"/>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6" y="1672923"/>
            <a:ext cx="1802"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9 &gt;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a:off x="10325079" y="3211583"/>
            <a:ext cx="343905" cy="233897"/>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5">
            <a:extLst>
              <a:ext uri="{FF2B5EF4-FFF2-40B4-BE49-F238E27FC236}">
                <a16:creationId xmlns:a16="http://schemas.microsoft.com/office/drawing/2014/main" id="{01258412-005C-4FC6-95C2-892C315EFB45}"/>
              </a:ext>
            </a:extLst>
          </p:cNvPr>
          <p:cNvSpPr>
            <a:spLocks noChangeArrowheads="1"/>
          </p:cNvSpPr>
          <p:nvPr/>
        </p:nvSpPr>
        <p:spPr bwMode="auto">
          <a:xfrm>
            <a:off x="2703577"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a:t>
            </a:r>
          </a:p>
        </p:txBody>
      </p:sp>
      <p:sp>
        <p:nvSpPr>
          <p:cNvPr id="39" name="Oval 38">
            <a:extLst>
              <a:ext uri="{FF2B5EF4-FFF2-40B4-BE49-F238E27FC236}">
                <a16:creationId xmlns:a16="http://schemas.microsoft.com/office/drawing/2014/main" id="{DDF70502-1F09-4779-A8CE-8D3F7B988D55}"/>
              </a:ext>
            </a:extLst>
          </p:cNvPr>
          <p:cNvSpPr/>
          <p:nvPr/>
        </p:nvSpPr>
        <p:spPr>
          <a:xfrm>
            <a:off x="7041335" y="375230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1</a:t>
            </a:r>
          </a:p>
        </p:txBody>
      </p:sp>
      <p:cxnSp>
        <p:nvCxnSpPr>
          <p:cNvPr id="40" name="Straight Arrow Connector 39">
            <a:extLst>
              <a:ext uri="{FF2B5EF4-FFF2-40B4-BE49-F238E27FC236}">
                <a16:creationId xmlns:a16="http://schemas.microsoft.com/office/drawing/2014/main" id="{A0726489-231A-4101-B418-D7864DD38C66}"/>
              </a:ext>
            </a:extLst>
          </p:cNvPr>
          <p:cNvCxnSpPr>
            <a:cxnSpLocks/>
            <a:endCxn id="39" idx="0"/>
          </p:cNvCxnSpPr>
          <p:nvPr/>
        </p:nvCxnSpPr>
        <p:spPr>
          <a:xfrm flipH="1">
            <a:off x="7272033" y="3221407"/>
            <a:ext cx="580622" cy="53090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Oval 5">
            <a:extLst>
              <a:ext uri="{FF2B5EF4-FFF2-40B4-BE49-F238E27FC236}">
                <a16:creationId xmlns:a16="http://schemas.microsoft.com/office/drawing/2014/main" id="{EBE78766-40CD-431C-817F-5CC3F89ADEF7}"/>
              </a:ext>
            </a:extLst>
          </p:cNvPr>
          <p:cNvSpPr>
            <a:spLocks noChangeArrowheads="1"/>
          </p:cNvSpPr>
          <p:nvPr/>
        </p:nvSpPr>
        <p:spPr bwMode="auto">
          <a:xfrm>
            <a:off x="3231556"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a:t>
            </a:r>
          </a:p>
        </p:txBody>
      </p:sp>
      <p:sp>
        <p:nvSpPr>
          <p:cNvPr id="45" name="Oval 44">
            <a:extLst>
              <a:ext uri="{FF2B5EF4-FFF2-40B4-BE49-F238E27FC236}">
                <a16:creationId xmlns:a16="http://schemas.microsoft.com/office/drawing/2014/main" id="{9EE330D1-C7FA-46C2-BDEB-41205B6DCEA6}"/>
              </a:ext>
            </a:extLst>
          </p:cNvPr>
          <p:cNvSpPr/>
          <p:nvPr/>
        </p:nvSpPr>
        <p:spPr>
          <a:xfrm>
            <a:off x="7926001"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2</a:t>
            </a:r>
          </a:p>
        </p:txBody>
      </p:sp>
      <p:cxnSp>
        <p:nvCxnSpPr>
          <p:cNvPr id="46" name="Straight Arrow Connector 45">
            <a:extLst>
              <a:ext uri="{FF2B5EF4-FFF2-40B4-BE49-F238E27FC236}">
                <a16:creationId xmlns:a16="http://schemas.microsoft.com/office/drawing/2014/main" id="{87489A9E-5C8F-46EE-809F-F8203EBF52B9}"/>
              </a:ext>
            </a:extLst>
          </p:cNvPr>
          <p:cNvCxnSpPr>
            <a:cxnSpLocks/>
            <a:endCxn id="45" idx="0"/>
          </p:cNvCxnSpPr>
          <p:nvPr/>
        </p:nvCxnSpPr>
        <p:spPr>
          <a:xfrm>
            <a:off x="7435160" y="4117490"/>
            <a:ext cx="721539" cy="50654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Oval 5">
            <a:extLst>
              <a:ext uri="{FF2B5EF4-FFF2-40B4-BE49-F238E27FC236}">
                <a16:creationId xmlns:a16="http://schemas.microsoft.com/office/drawing/2014/main" id="{556B8F3A-5857-4A64-AABE-7124784678ED}"/>
              </a:ext>
            </a:extLst>
          </p:cNvPr>
          <p:cNvSpPr>
            <a:spLocks noChangeArrowheads="1"/>
          </p:cNvSpPr>
          <p:nvPr/>
        </p:nvSpPr>
        <p:spPr bwMode="auto">
          <a:xfrm>
            <a:off x="3732757" y="2591246"/>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a:t>
            </a:r>
          </a:p>
        </p:txBody>
      </p:sp>
      <p:sp>
        <p:nvSpPr>
          <p:cNvPr id="48" name="Oval 47">
            <a:extLst>
              <a:ext uri="{FF2B5EF4-FFF2-40B4-BE49-F238E27FC236}">
                <a16:creationId xmlns:a16="http://schemas.microsoft.com/office/drawing/2014/main" id="{127520B5-38A6-4880-9090-F9F0E65835B9}"/>
              </a:ext>
            </a:extLst>
          </p:cNvPr>
          <p:cNvSpPr/>
          <p:nvPr/>
        </p:nvSpPr>
        <p:spPr>
          <a:xfrm>
            <a:off x="10601414" y="37125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9</a:t>
            </a:r>
          </a:p>
        </p:txBody>
      </p:sp>
      <p:cxnSp>
        <p:nvCxnSpPr>
          <p:cNvPr id="49" name="Straight Arrow Connector 48">
            <a:extLst>
              <a:ext uri="{FF2B5EF4-FFF2-40B4-BE49-F238E27FC236}">
                <a16:creationId xmlns:a16="http://schemas.microsoft.com/office/drawing/2014/main" id="{CB7CDC54-3967-413F-8A38-2551CF046063}"/>
              </a:ext>
            </a:extLst>
          </p:cNvPr>
          <p:cNvCxnSpPr>
            <a:cxnSpLocks/>
            <a:endCxn id="48" idx="1"/>
          </p:cNvCxnSpPr>
          <p:nvPr/>
        </p:nvCxnSpPr>
        <p:spPr>
          <a:xfrm>
            <a:off x="10034017" y="3278237"/>
            <a:ext cx="634967" cy="49696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41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down)">
                                      <p:cBhvr>
                                        <p:cTn id="40" dur="500"/>
                                        <p:tgtEl>
                                          <p:spTgt spid="49"/>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down)">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6"/>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 grpId="0" animBg="1"/>
      <p:bldP spid="36" grpId="1" animBg="1"/>
      <p:bldP spid="47" grpId="0" animBg="1"/>
      <p:bldP spid="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p:cNvCxnSpPr>
          <p:nvPr/>
        </p:nvCxnSpPr>
        <p:spPr>
          <a:xfrm>
            <a:off x="8005314" y="2186757"/>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7595586" y="1725092"/>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6 &gt; 3</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flipH="1">
            <a:off x="8134892" y="2336683"/>
            <a:ext cx="230697" cy="279754"/>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6" y="1672923"/>
            <a:ext cx="1802"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6 &lt;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a:off x="8437286" y="3136295"/>
            <a:ext cx="343905" cy="233897"/>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5">
            <a:extLst>
              <a:ext uri="{FF2B5EF4-FFF2-40B4-BE49-F238E27FC236}">
                <a16:creationId xmlns:a16="http://schemas.microsoft.com/office/drawing/2014/main" id="{01258412-005C-4FC6-95C2-892C315EFB45}"/>
              </a:ext>
            </a:extLst>
          </p:cNvPr>
          <p:cNvSpPr>
            <a:spLocks noChangeArrowheads="1"/>
          </p:cNvSpPr>
          <p:nvPr/>
        </p:nvSpPr>
        <p:spPr bwMode="auto">
          <a:xfrm>
            <a:off x="2703577"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a:t>
            </a:r>
          </a:p>
        </p:txBody>
      </p:sp>
      <p:sp>
        <p:nvSpPr>
          <p:cNvPr id="39" name="Oval 38">
            <a:extLst>
              <a:ext uri="{FF2B5EF4-FFF2-40B4-BE49-F238E27FC236}">
                <a16:creationId xmlns:a16="http://schemas.microsoft.com/office/drawing/2014/main" id="{DDF70502-1F09-4779-A8CE-8D3F7B988D55}"/>
              </a:ext>
            </a:extLst>
          </p:cNvPr>
          <p:cNvSpPr/>
          <p:nvPr/>
        </p:nvSpPr>
        <p:spPr>
          <a:xfrm>
            <a:off x="7041335" y="375230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1</a:t>
            </a:r>
          </a:p>
        </p:txBody>
      </p:sp>
      <p:cxnSp>
        <p:nvCxnSpPr>
          <p:cNvPr id="40" name="Straight Arrow Connector 39">
            <a:extLst>
              <a:ext uri="{FF2B5EF4-FFF2-40B4-BE49-F238E27FC236}">
                <a16:creationId xmlns:a16="http://schemas.microsoft.com/office/drawing/2014/main" id="{A0726489-231A-4101-B418-D7864DD38C66}"/>
              </a:ext>
            </a:extLst>
          </p:cNvPr>
          <p:cNvCxnSpPr>
            <a:cxnSpLocks/>
            <a:endCxn id="39" idx="0"/>
          </p:cNvCxnSpPr>
          <p:nvPr/>
        </p:nvCxnSpPr>
        <p:spPr>
          <a:xfrm flipH="1">
            <a:off x="7272033" y="3221407"/>
            <a:ext cx="580622" cy="53090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Oval 5">
            <a:extLst>
              <a:ext uri="{FF2B5EF4-FFF2-40B4-BE49-F238E27FC236}">
                <a16:creationId xmlns:a16="http://schemas.microsoft.com/office/drawing/2014/main" id="{EBE78766-40CD-431C-817F-5CC3F89ADEF7}"/>
              </a:ext>
            </a:extLst>
          </p:cNvPr>
          <p:cNvSpPr>
            <a:spLocks noChangeArrowheads="1"/>
          </p:cNvSpPr>
          <p:nvPr/>
        </p:nvSpPr>
        <p:spPr bwMode="auto">
          <a:xfrm>
            <a:off x="3231556"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a:t>
            </a:r>
          </a:p>
        </p:txBody>
      </p:sp>
      <p:sp>
        <p:nvSpPr>
          <p:cNvPr id="45" name="Oval 44">
            <a:extLst>
              <a:ext uri="{FF2B5EF4-FFF2-40B4-BE49-F238E27FC236}">
                <a16:creationId xmlns:a16="http://schemas.microsoft.com/office/drawing/2014/main" id="{9EE330D1-C7FA-46C2-BDEB-41205B6DCEA6}"/>
              </a:ext>
            </a:extLst>
          </p:cNvPr>
          <p:cNvSpPr/>
          <p:nvPr/>
        </p:nvSpPr>
        <p:spPr>
          <a:xfrm>
            <a:off x="7926001"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2</a:t>
            </a:r>
          </a:p>
        </p:txBody>
      </p:sp>
      <p:cxnSp>
        <p:nvCxnSpPr>
          <p:cNvPr id="46" name="Straight Arrow Connector 45">
            <a:extLst>
              <a:ext uri="{FF2B5EF4-FFF2-40B4-BE49-F238E27FC236}">
                <a16:creationId xmlns:a16="http://schemas.microsoft.com/office/drawing/2014/main" id="{87489A9E-5C8F-46EE-809F-F8203EBF52B9}"/>
              </a:ext>
            </a:extLst>
          </p:cNvPr>
          <p:cNvCxnSpPr>
            <a:cxnSpLocks/>
            <a:endCxn id="45" idx="0"/>
          </p:cNvCxnSpPr>
          <p:nvPr/>
        </p:nvCxnSpPr>
        <p:spPr>
          <a:xfrm>
            <a:off x="7435160" y="4117490"/>
            <a:ext cx="721539" cy="50654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Oval 5">
            <a:extLst>
              <a:ext uri="{FF2B5EF4-FFF2-40B4-BE49-F238E27FC236}">
                <a16:creationId xmlns:a16="http://schemas.microsoft.com/office/drawing/2014/main" id="{556B8F3A-5857-4A64-AABE-7124784678ED}"/>
              </a:ext>
            </a:extLst>
          </p:cNvPr>
          <p:cNvSpPr>
            <a:spLocks noChangeArrowheads="1"/>
          </p:cNvSpPr>
          <p:nvPr/>
        </p:nvSpPr>
        <p:spPr bwMode="auto">
          <a:xfrm>
            <a:off x="3732757" y="2591246"/>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a:t>
            </a:r>
          </a:p>
        </p:txBody>
      </p:sp>
      <p:sp>
        <p:nvSpPr>
          <p:cNvPr id="48" name="Oval 47">
            <a:extLst>
              <a:ext uri="{FF2B5EF4-FFF2-40B4-BE49-F238E27FC236}">
                <a16:creationId xmlns:a16="http://schemas.microsoft.com/office/drawing/2014/main" id="{127520B5-38A6-4880-9090-F9F0E65835B9}"/>
              </a:ext>
            </a:extLst>
          </p:cNvPr>
          <p:cNvSpPr/>
          <p:nvPr/>
        </p:nvSpPr>
        <p:spPr>
          <a:xfrm>
            <a:off x="10601414" y="37125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9</a:t>
            </a:r>
          </a:p>
        </p:txBody>
      </p:sp>
      <p:cxnSp>
        <p:nvCxnSpPr>
          <p:cNvPr id="49" name="Straight Arrow Connector 48">
            <a:extLst>
              <a:ext uri="{FF2B5EF4-FFF2-40B4-BE49-F238E27FC236}">
                <a16:creationId xmlns:a16="http://schemas.microsoft.com/office/drawing/2014/main" id="{CB7CDC54-3967-413F-8A38-2551CF046063}"/>
              </a:ext>
            </a:extLst>
          </p:cNvPr>
          <p:cNvCxnSpPr>
            <a:cxnSpLocks/>
            <a:endCxn id="48" idx="1"/>
          </p:cNvCxnSpPr>
          <p:nvPr/>
        </p:nvCxnSpPr>
        <p:spPr>
          <a:xfrm>
            <a:off x="10034017" y="3278237"/>
            <a:ext cx="634967" cy="49696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Oval 5">
            <a:extLst>
              <a:ext uri="{FF2B5EF4-FFF2-40B4-BE49-F238E27FC236}">
                <a16:creationId xmlns:a16="http://schemas.microsoft.com/office/drawing/2014/main" id="{A3060058-6ED9-429E-9C0E-6336485B5B9D}"/>
              </a:ext>
            </a:extLst>
          </p:cNvPr>
          <p:cNvSpPr>
            <a:spLocks noChangeArrowheads="1"/>
          </p:cNvSpPr>
          <p:nvPr/>
        </p:nvSpPr>
        <p:spPr bwMode="auto">
          <a:xfrm>
            <a:off x="4260727"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6</a:t>
            </a:r>
          </a:p>
        </p:txBody>
      </p:sp>
      <p:cxnSp>
        <p:nvCxnSpPr>
          <p:cNvPr id="44" name="Straight Arrow Connector 43">
            <a:extLst>
              <a:ext uri="{FF2B5EF4-FFF2-40B4-BE49-F238E27FC236}">
                <a16:creationId xmlns:a16="http://schemas.microsoft.com/office/drawing/2014/main" id="{A3F05ED4-2AD6-4B98-9501-74546BEB906F}"/>
              </a:ext>
            </a:extLst>
          </p:cNvPr>
          <p:cNvCxnSpPr>
            <a:cxnSpLocks/>
            <a:stCxn id="50" idx="2"/>
            <a:endCxn id="33" idx="0"/>
          </p:cNvCxnSpPr>
          <p:nvPr/>
        </p:nvCxnSpPr>
        <p:spPr>
          <a:xfrm flipH="1">
            <a:off x="8970509" y="3171659"/>
            <a:ext cx="1488" cy="45953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849400B-D7DE-4B21-9F2B-6BB32C09F6FC}"/>
              </a:ext>
            </a:extLst>
          </p:cNvPr>
          <p:cNvSpPr txBox="1"/>
          <p:nvPr/>
        </p:nvSpPr>
        <p:spPr>
          <a:xfrm>
            <a:off x="8562269" y="2709994"/>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6 &gt; 4</a:t>
            </a:r>
          </a:p>
        </p:txBody>
      </p:sp>
      <p:cxnSp>
        <p:nvCxnSpPr>
          <p:cNvPr id="51" name="Straight Arrow Connector 50">
            <a:extLst>
              <a:ext uri="{FF2B5EF4-FFF2-40B4-BE49-F238E27FC236}">
                <a16:creationId xmlns:a16="http://schemas.microsoft.com/office/drawing/2014/main" id="{1F951903-7ED6-42BF-9C4A-BCCE473D8432}"/>
              </a:ext>
            </a:extLst>
          </p:cNvPr>
          <p:cNvCxnSpPr>
            <a:cxnSpLocks/>
          </p:cNvCxnSpPr>
          <p:nvPr/>
        </p:nvCxnSpPr>
        <p:spPr>
          <a:xfrm>
            <a:off x="9468239" y="3953012"/>
            <a:ext cx="284458" cy="311170"/>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1829ADA-E9E4-4646-B6F7-77B4794DB34D}"/>
              </a:ext>
            </a:extLst>
          </p:cNvPr>
          <p:cNvSpPr/>
          <p:nvPr/>
        </p:nvSpPr>
        <p:spPr>
          <a:xfrm>
            <a:off x="9521999"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6</a:t>
            </a:r>
          </a:p>
        </p:txBody>
      </p:sp>
      <p:cxnSp>
        <p:nvCxnSpPr>
          <p:cNvPr id="53" name="Straight Arrow Connector 52">
            <a:extLst>
              <a:ext uri="{FF2B5EF4-FFF2-40B4-BE49-F238E27FC236}">
                <a16:creationId xmlns:a16="http://schemas.microsoft.com/office/drawing/2014/main" id="{D2384207-CB68-402A-AEB4-C2C556FA45EA}"/>
              </a:ext>
            </a:extLst>
          </p:cNvPr>
          <p:cNvCxnSpPr>
            <a:cxnSpLocks/>
            <a:endCxn id="52" idx="0"/>
          </p:cNvCxnSpPr>
          <p:nvPr/>
        </p:nvCxnSpPr>
        <p:spPr>
          <a:xfrm>
            <a:off x="9133636" y="3996378"/>
            <a:ext cx="619061" cy="627659"/>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14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down)">
                                      <p:cBhvr>
                                        <p:cTn id="40" dur="500"/>
                                        <p:tgtEl>
                                          <p:spTgt spid="50"/>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down)">
                                      <p:cBhvr>
                                        <p:cTn id="54" dur="500"/>
                                        <p:tgtEl>
                                          <p:spTgt spid="53"/>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ipe(down)">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 grpId="0" animBg="1"/>
      <p:bldP spid="36" grpId="1" animBg="1"/>
      <p:bldP spid="42" grpId="0" animBg="1"/>
      <p:bldP spid="50" grpId="0" animBg="1"/>
      <p:bldP spid="50" grpId="1" animBg="1"/>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62962" y="1084216"/>
            <a:ext cx="5255621" cy="5617666"/>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thêm các khóa dưới đây vào một cây NPTK rỗng</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11" name="Oval 5">
            <a:extLst>
              <a:ext uri="{FF2B5EF4-FFF2-40B4-BE49-F238E27FC236}">
                <a16:creationId xmlns:a16="http://schemas.microsoft.com/office/drawing/2014/main" id="{27552033-7433-4FA4-8028-0D5E9DDE9224}"/>
              </a:ext>
            </a:extLst>
          </p:cNvPr>
          <p:cNvSpPr>
            <a:spLocks noChangeArrowheads="1"/>
          </p:cNvSpPr>
          <p:nvPr/>
        </p:nvSpPr>
        <p:spPr bwMode="auto">
          <a:xfrm>
            <a:off x="650640" y="259078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7</a:t>
            </a:r>
          </a:p>
        </p:txBody>
      </p:sp>
      <p:sp>
        <p:nvSpPr>
          <p:cNvPr id="12" name="Oval 6">
            <a:extLst>
              <a:ext uri="{FF2B5EF4-FFF2-40B4-BE49-F238E27FC236}">
                <a16:creationId xmlns:a16="http://schemas.microsoft.com/office/drawing/2014/main" id="{47C5E328-F211-4605-ABC3-136C976066F4}"/>
              </a:ext>
            </a:extLst>
          </p:cNvPr>
          <p:cNvSpPr>
            <a:spLocks noChangeArrowheads="1"/>
          </p:cNvSpPr>
          <p:nvPr/>
        </p:nvSpPr>
        <p:spPr bwMode="auto">
          <a:xfrm>
            <a:off x="1167980" y="259078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a:t>
            </a:r>
          </a:p>
        </p:txBody>
      </p:sp>
      <p:sp>
        <p:nvSpPr>
          <p:cNvPr id="13" name="Oval 7">
            <a:extLst>
              <a:ext uri="{FF2B5EF4-FFF2-40B4-BE49-F238E27FC236}">
                <a16:creationId xmlns:a16="http://schemas.microsoft.com/office/drawing/2014/main" id="{5CA649A3-3735-471D-AFFF-00BFB2B4BBDE}"/>
              </a:ext>
            </a:extLst>
          </p:cNvPr>
          <p:cNvSpPr>
            <a:spLocks noChangeArrowheads="1"/>
          </p:cNvSpPr>
          <p:nvPr/>
        </p:nvSpPr>
        <p:spPr bwMode="auto">
          <a:xfrm>
            <a:off x="2707730"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a:t>
            </a:r>
          </a:p>
        </p:txBody>
      </p:sp>
      <p:sp>
        <p:nvSpPr>
          <p:cNvPr id="14" name="Oval 8">
            <a:extLst>
              <a:ext uri="{FF2B5EF4-FFF2-40B4-BE49-F238E27FC236}">
                <a16:creationId xmlns:a16="http://schemas.microsoft.com/office/drawing/2014/main" id="{8A025C2E-40C1-455C-AEBF-177E8061FBFA}"/>
              </a:ext>
            </a:extLst>
          </p:cNvPr>
          <p:cNvSpPr>
            <a:spLocks noChangeArrowheads="1"/>
          </p:cNvSpPr>
          <p:nvPr/>
        </p:nvSpPr>
        <p:spPr bwMode="auto">
          <a:xfrm>
            <a:off x="1685320" y="259078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a:t>
            </a:r>
          </a:p>
        </p:txBody>
      </p:sp>
      <p:sp>
        <p:nvSpPr>
          <p:cNvPr id="15" name="Oval 9">
            <a:extLst>
              <a:ext uri="{FF2B5EF4-FFF2-40B4-BE49-F238E27FC236}">
                <a16:creationId xmlns:a16="http://schemas.microsoft.com/office/drawing/2014/main" id="{88FB4FCD-0809-4216-9BF7-A8FF32E83584}"/>
              </a:ext>
            </a:extLst>
          </p:cNvPr>
          <p:cNvSpPr>
            <a:spLocks noChangeArrowheads="1"/>
          </p:cNvSpPr>
          <p:nvPr/>
        </p:nvSpPr>
        <p:spPr bwMode="auto">
          <a:xfrm>
            <a:off x="2196525" y="259078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a:t>
            </a:r>
          </a:p>
        </p:txBody>
      </p:sp>
      <p:sp>
        <p:nvSpPr>
          <p:cNvPr id="16" name="Oval 10">
            <a:extLst>
              <a:ext uri="{FF2B5EF4-FFF2-40B4-BE49-F238E27FC236}">
                <a16:creationId xmlns:a16="http://schemas.microsoft.com/office/drawing/2014/main" id="{820CE06C-2F18-47FC-AA6C-8B4BE166138F}"/>
              </a:ext>
            </a:extLst>
          </p:cNvPr>
          <p:cNvSpPr>
            <a:spLocks noChangeArrowheads="1"/>
          </p:cNvSpPr>
          <p:nvPr/>
        </p:nvSpPr>
        <p:spPr bwMode="auto">
          <a:xfrm>
            <a:off x="4260462" y="258462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6</a:t>
            </a:r>
          </a:p>
        </p:txBody>
      </p:sp>
      <p:sp>
        <p:nvSpPr>
          <p:cNvPr id="17" name="Oval 11">
            <a:extLst>
              <a:ext uri="{FF2B5EF4-FFF2-40B4-BE49-F238E27FC236}">
                <a16:creationId xmlns:a16="http://schemas.microsoft.com/office/drawing/2014/main" id="{234FC8D6-9792-45D2-A468-CF2BD734FD88}"/>
              </a:ext>
            </a:extLst>
          </p:cNvPr>
          <p:cNvSpPr>
            <a:spLocks noChangeArrowheads="1"/>
          </p:cNvSpPr>
          <p:nvPr/>
        </p:nvSpPr>
        <p:spPr bwMode="auto">
          <a:xfrm>
            <a:off x="3231205"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a:t>
            </a:r>
          </a:p>
        </p:txBody>
      </p:sp>
      <p:sp>
        <p:nvSpPr>
          <p:cNvPr id="18" name="Oval 12">
            <a:extLst>
              <a:ext uri="{FF2B5EF4-FFF2-40B4-BE49-F238E27FC236}">
                <a16:creationId xmlns:a16="http://schemas.microsoft.com/office/drawing/2014/main" id="{415331A6-CE0E-4C5D-A25C-692E02E5A5F3}"/>
              </a:ext>
            </a:extLst>
          </p:cNvPr>
          <p:cNvSpPr>
            <a:spLocks noChangeArrowheads="1"/>
          </p:cNvSpPr>
          <p:nvPr/>
        </p:nvSpPr>
        <p:spPr bwMode="auto">
          <a:xfrm>
            <a:off x="4778514" y="258462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5</a:t>
            </a:r>
          </a:p>
        </p:txBody>
      </p:sp>
      <p:sp>
        <p:nvSpPr>
          <p:cNvPr id="19" name="Oval 15">
            <a:extLst>
              <a:ext uri="{FF2B5EF4-FFF2-40B4-BE49-F238E27FC236}">
                <a16:creationId xmlns:a16="http://schemas.microsoft.com/office/drawing/2014/main" id="{BAE98445-F911-41FF-9998-4801AF1AB8D9}"/>
              </a:ext>
            </a:extLst>
          </p:cNvPr>
          <p:cNvSpPr>
            <a:spLocks noChangeArrowheads="1"/>
          </p:cNvSpPr>
          <p:nvPr/>
        </p:nvSpPr>
        <p:spPr bwMode="auto">
          <a:xfrm>
            <a:off x="3742410" y="2590781"/>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a:t>
            </a:r>
          </a:p>
        </p:txBody>
      </p:sp>
      <p:sp>
        <p:nvSpPr>
          <p:cNvPr id="20" name="Oval 19">
            <a:extLst>
              <a:ext uri="{FF2B5EF4-FFF2-40B4-BE49-F238E27FC236}">
                <a16:creationId xmlns:a16="http://schemas.microsoft.com/office/drawing/2014/main" id="{D0913AE0-3532-4D8E-AC24-8F403C4EC7C8}"/>
              </a:ext>
            </a:extLst>
          </p:cNvPr>
          <p:cNvSpPr/>
          <p:nvPr/>
        </p:nvSpPr>
        <p:spPr>
          <a:xfrm>
            <a:off x="8589017" y="2034889"/>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7</a:t>
            </a:r>
          </a:p>
        </p:txBody>
      </p:sp>
      <p:sp>
        <p:nvSpPr>
          <p:cNvPr id="21" name="Oval 5">
            <a:extLst>
              <a:ext uri="{FF2B5EF4-FFF2-40B4-BE49-F238E27FC236}">
                <a16:creationId xmlns:a16="http://schemas.microsoft.com/office/drawing/2014/main" id="{FCA33E06-08CD-4936-AAD0-E928101339DA}"/>
              </a:ext>
            </a:extLst>
          </p:cNvPr>
          <p:cNvSpPr>
            <a:spLocks noChangeArrowheads="1"/>
          </p:cNvSpPr>
          <p:nvPr/>
        </p:nvSpPr>
        <p:spPr bwMode="auto">
          <a:xfrm>
            <a:off x="652846" y="259152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7</a:t>
            </a:r>
          </a:p>
        </p:txBody>
      </p:sp>
      <p:sp>
        <p:nvSpPr>
          <p:cNvPr id="22" name="Oval 5">
            <a:extLst>
              <a:ext uri="{FF2B5EF4-FFF2-40B4-BE49-F238E27FC236}">
                <a16:creationId xmlns:a16="http://schemas.microsoft.com/office/drawing/2014/main" id="{7BAB3F8E-5B9E-483B-BADA-7142509BD0CB}"/>
              </a:ext>
            </a:extLst>
          </p:cNvPr>
          <p:cNvSpPr>
            <a:spLocks noChangeArrowheads="1"/>
          </p:cNvSpPr>
          <p:nvPr/>
        </p:nvSpPr>
        <p:spPr bwMode="auto">
          <a:xfrm>
            <a:off x="1170898"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a:t>
            </a:r>
          </a:p>
        </p:txBody>
      </p:sp>
      <p:sp>
        <p:nvSpPr>
          <p:cNvPr id="24" name="Oval 23">
            <a:extLst>
              <a:ext uri="{FF2B5EF4-FFF2-40B4-BE49-F238E27FC236}">
                <a16:creationId xmlns:a16="http://schemas.microsoft.com/office/drawing/2014/main" id="{F650CB9A-C41B-434E-95DF-2647568C7EA2}"/>
              </a:ext>
            </a:extLst>
          </p:cNvPr>
          <p:cNvSpPr/>
          <p:nvPr/>
        </p:nvSpPr>
        <p:spPr>
          <a:xfrm>
            <a:off x="7785085" y="285622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3</a:t>
            </a:r>
          </a:p>
        </p:txBody>
      </p:sp>
      <p:cxnSp>
        <p:nvCxnSpPr>
          <p:cNvPr id="25" name="Straight Arrow Connector 24">
            <a:extLst>
              <a:ext uri="{FF2B5EF4-FFF2-40B4-BE49-F238E27FC236}">
                <a16:creationId xmlns:a16="http://schemas.microsoft.com/office/drawing/2014/main" id="{EA5034C1-666A-4E50-BBCD-496FDBDBD6FE}"/>
              </a:ext>
            </a:extLst>
          </p:cNvPr>
          <p:cNvCxnSpPr>
            <a:cxnSpLocks/>
            <a:endCxn id="24" idx="7"/>
          </p:cNvCxnSpPr>
          <p:nvPr/>
        </p:nvCxnSpPr>
        <p:spPr>
          <a:xfrm flipH="1">
            <a:off x="8178910" y="2400072"/>
            <a:ext cx="477677" cy="51880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Oval 5">
            <a:extLst>
              <a:ext uri="{FF2B5EF4-FFF2-40B4-BE49-F238E27FC236}">
                <a16:creationId xmlns:a16="http://schemas.microsoft.com/office/drawing/2014/main" id="{C5EEA702-8CEC-4852-9281-85ACE5D78AF3}"/>
              </a:ext>
            </a:extLst>
          </p:cNvPr>
          <p:cNvSpPr>
            <a:spLocks noChangeArrowheads="1"/>
          </p:cNvSpPr>
          <p:nvPr/>
        </p:nvSpPr>
        <p:spPr bwMode="auto">
          <a:xfrm>
            <a:off x="1685320" y="258926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a:t>
            </a:r>
          </a:p>
        </p:txBody>
      </p:sp>
      <p:cxnSp>
        <p:nvCxnSpPr>
          <p:cNvPr id="27" name="Straight Arrow Connector 26">
            <a:extLst>
              <a:ext uri="{FF2B5EF4-FFF2-40B4-BE49-F238E27FC236}">
                <a16:creationId xmlns:a16="http://schemas.microsoft.com/office/drawing/2014/main" id="{B72C501A-55A2-435A-AFE5-8F3483862583}"/>
              </a:ext>
            </a:extLst>
          </p:cNvPr>
          <p:cNvCxnSpPr>
            <a:cxnSpLocks/>
            <a:stCxn id="28" idx="2"/>
          </p:cNvCxnSpPr>
          <p:nvPr/>
        </p:nvCxnSpPr>
        <p:spPr>
          <a:xfrm>
            <a:off x="8005314" y="2186757"/>
            <a:ext cx="7762" cy="663962"/>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D8E89B5-46D7-4F73-8C7B-5D5184B9B4CE}"/>
              </a:ext>
            </a:extLst>
          </p:cNvPr>
          <p:cNvSpPr txBox="1"/>
          <p:nvPr/>
        </p:nvSpPr>
        <p:spPr>
          <a:xfrm>
            <a:off x="7595586" y="1725092"/>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5 &gt; 3</a:t>
            </a:r>
          </a:p>
        </p:txBody>
      </p:sp>
      <p:sp>
        <p:nvSpPr>
          <p:cNvPr id="29" name="Oval 28">
            <a:extLst>
              <a:ext uri="{FF2B5EF4-FFF2-40B4-BE49-F238E27FC236}">
                <a16:creationId xmlns:a16="http://schemas.microsoft.com/office/drawing/2014/main" id="{A1A92244-6FA3-491C-A96E-ECD0EDACBE32}"/>
              </a:ext>
            </a:extLst>
          </p:cNvPr>
          <p:cNvSpPr/>
          <p:nvPr/>
        </p:nvSpPr>
        <p:spPr>
          <a:xfrm>
            <a:off x="9640192" y="2913054"/>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8</a:t>
            </a:r>
          </a:p>
        </p:txBody>
      </p:sp>
      <p:cxnSp>
        <p:nvCxnSpPr>
          <p:cNvPr id="30" name="Straight Arrow Connector 29">
            <a:extLst>
              <a:ext uri="{FF2B5EF4-FFF2-40B4-BE49-F238E27FC236}">
                <a16:creationId xmlns:a16="http://schemas.microsoft.com/office/drawing/2014/main" id="{D708F6C8-0B14-44C4-BC70-F768A34BCCDF}"/>
              </a:ext>
            </a:extLst>
          </p:cNvPr>
          <p:cNvCxnSpPr>
            <a:cxnSpLocks/>
            <a:endCxn id="29" idx="1"/>
          </p:cNvCxnSpPr>
          <p:nvPr/>
        </p:nvCxnSpPr>
        <p:spPr>
          <a:xfrm>
            <a:off x="8982842" y="2400072"/>
            <a:ext cx="724920" cy="57563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2B2368-607F-4540-9889-CACC2944D43A}"/>
              </a:ext>
            </a:extLst>
          </p:cNvPr>
          <p:cNvCxnSpPr>
            <a:cxnSpLocks/>
          </p:cNvCxnSpPr>
          <p:nvPr/>
        </p:nvCxnSpPr>
        <p:spPr>
          <a:xfrm flipH="1">
            <a:off x="8134892" y="2336683"/>
            <a:ext cx="230697" cy="279754"/>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Oval 5">
            <a:extLst>
              <a:ext uri="{FF2B5EF4-FFF2-40B4-BE49-F238E27FC236}">
                <a16:creationId xmlns:a16="http://schemas.microsoft.com/office/drawing/2014/main" id="{F53AC0B9-89F2-439F-A752-68614B30DB01}"/>
              </a:ext>
            </a:extLst>
          </p:cNvPr>
          <p:cNvSpPr>
            <a:spLocks noChangeArrowheads="1"/>
          </p:cNvSpPr>
          <p:nvPr/>
        </p:nvSpPr>
        <p:spPr bwMode="auto">
          <a:xfrm>
            <a:off x="2196845" y="260057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a:t>
            </a:r>
          </a:p>
        </p:txBody>
      </p:sp>
      <p:sp>
        <p:nvSpPr>
          <p:cNvPr id="33" name="Oval 32">
            <a:extLst>
              <a:ext uri="{FF2B5EF4-FFF2-40B4-BE49-F238E27FC236}">
                <a16:creationId xmlns:a16="http://schemas.microsoft.com/office/drawing/2014/main" id="{2F27BB24-4D4F-4F4A-B3DE-55A04D67BE37}"/>
              </a:ext>
            </a:extLst>
          </p:cNvPr>
          <p:cNvSpPr/>
          <p:nvPr/>
        </p:nvSpPr>
        <p:spPr>
          <a:xfrm>
            <a:off x="8739811" y="3631195"/>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4</a:t>
            </a:r>
          </a:p>
        </p:txBody>
      </p:sp>
      <p:cxnSp>
        <p:nvCxnSpPr>
          <p:cNvPr id="34" name="Straight Arrow Connector 33">
            <a:extLst>
              <a:ext uri="{FF2B5EF4-FFF2-40B4-BE49-F238E27FC236}">
                <a16:creationId xmlns:a16="http://schemas.microsoft.com/office/drawing/2014/main" id="{C1CE5A43-D78D-4076-9409-B4262FD2EB1A}"/>
              </a:ext>
            </a:extLst>
          </p:cNvPr>
          <p:cNvCxnSpPr>
            <a:cxnSpLocks/>
            <a:endCxn id="33" idx="1"/>
          </p:cNvCxnSpPr>
          <p:nvPr/>
        </p:nvCxnSpPr>
        <p:spPr>
          <a:xfrm>
            <a:off x="8178910" y="3221407"/>
            <a:ext cx="628471" cy="47244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6DEDAF-3B54-4649-8A3A-3D945EFD28F7}"/>
              </a:ext>
            </a:extLst>
          </p:cNvPr>
          <p:cNvCxnSpPr>
            <a:cxnSpLocks/>
            <a:stCxn id="36" idx="2"/>
          </p:cNvCxnSpPr>
          <p:nvPr/>
        </p:nvCxnSpPr>
        <p:spPr>
          <a:xfrm flipH="1">
            <a:off x="8819716" y="1672923"/>
            <a:ext cx="1802" cy="36196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C9C4D88-CFE3-48EC-AE71-B0E47FC9CD54}"/>
              </a:ext>
            </a:extLst>
          </p:cNvPr>
          <p:cNvSpPr txBox="1"/>
          <p:nvPr/>
        </p:nvSpPr>
        <p:spPr>
          <a:xfrm>
            <a:off x="8411790" y="1211258"/>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5 &lt; 7</a:t>
            </a:r>
          </a:p>
        </p:txBody>
      </p:sp>
      <p:cxnSp>
        <p:nvCxnSpPr>
          <p:cNvPr id="37" name="Straight Arrow Connector 36">
            <a:extLst>
              <a:ext uri="{FF2B5EF4-FFF2-40B4-BE49-F238E27FC236}">
                <a16:creationId xmlns:a16="http://schemas.microsoft.com/office/drawing/2014/main" id="{82A75469-4E1F-4494-A10E-9572B3A75BFF}"/>
              </a:ext>
            </a:extLst>
          </p:cNvPr>
          <p:cNvCxnSpPr>
            <a:cxnSpLocks/>
          </p:cNvCxnSpPr>
          <p:nvPr/>
        </p:nvCxnSpPr>
        <p:spPr>
          <a:xfrm>
            <a:off x="8437286" y="3136295"/>
            <a:ext cx="343905" cy="233897"/>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Oval 5">
            <a:extLst>
              <a:ext uri="{FF2B5EF4-FFF2-40B4-BE49-F238E27FC236}">
                <a16:creationId xmlns:a16="http://schemas.microsoft.com/office/drawing/2014/main" id="{01258412-005C-4FC6-95C2-892C315EFB45}"/>
              </a:ext>
            </a:extLst>
          </p:cNvPr>
          <p:cNvSpPr>
            <a:spLocks noChangeArrowheads="1"/>
          </p:cNvSpPr>
          <p:nvPr/>
        </p:nvSpPr>
        <p:spPr bwMode="auto">
          <a:xfrm>
            <a:off x="2703577" y="259152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a:t>
            </a:r>
          </a:p>
        </p:txBody>
      </p:sp>
      <p:sp>
        <p:nvSpPr>
          <p:cNvPr id="39" name="Oval 38">
            <a:extLst>
              <a:ext uri="{FF2B5EF4-FFF2-40B4-BE49-F238E27FC236}">
                <a16:creationId xmlns:a16="http://schemas.microsoft.com/office/drawing/2014/main" id="{DDF70502-1F09-4779-A8CE-8D3F7B988D55}"/>
              </a:ext>
            </a:extLst>
          </p:cNvPr>
          <p:cNvSpPr/>
          <p:nvPr/>
        </p:nvSpPr>
        <p:spPr>
          <a:xfrm>
            <a:off x="7041335" y="375230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1</a:t>
            </a:r>
          </a:p>
        </p:txBody>
      </p:sp>
      <p:cxnSp>
        <p:nvCxnSpPr>
          <p:cNvPr id="40" name="Straight Arrow Connector 39">
            <a:extLst>
              <a:ext uri="{FF2B5EF4-FFF2-40B4-BE49-F238E27FC236}">
                <a16:creationId xmlns:a16="http://schemas.microsoft.com/office/drawing/2014/main" id="{A0726489-231A-4101-B418-D7864DD38C66}"/>
              </a:ext>
            </a:extLst>
          </p:cNvPr>
          <p:cNvCxnSpPr>
            <a:cxnSpLocks/>
            <a:endCxn id="39" idx="0"/>
          </p:cNvCxnSpPr>
          <p:nvPr/>
        </p:nvCxnSpPr>
        <p:spPr>
          <a:xfrm flipH="1">
            <a:off x="7272033" y="3221407"/>
            <a:ext cx="580622" cy="53090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Oval 5">
            <a:extLst>
              <a:ext uri="{FF2B5EF4-FFF2-40B4-BE49-F238E27FC236}">
                <a16:creationId xmlns:a16="http://schemas.microsoft.com/office/drawing/2014/main" id="{EBE78766-40CD-431C-817F-5CC3F89ADEF7}"/>
              </a:ext>
            </a:extLst>
          </p:cNvPr>
          <p:cNvSpPr>
            <a:spLocks noChangeArrowheads="1"/>
          </p:cNvSpPr>
          <p:nvPr/>
        </p:nvSpPr>
        <p:spPr bwMode="auto">
          <a:xfrm>
            <a:off x="3231556"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a:t>
            </a:r>
          </a:p>
        </p:txBody>
      </p:sp>
      <p:sp>
        <p:nvSpPr>
          <p:cNvPr id="45" name="Oval 44">
            <a:extLst>
              <a:ext uri="{FF2B5EF4-FFF2-40B4-BE49-F238E27FC236}">
                <a16:creationId xmlns:a16="http://schemas.microsoft.com/office/drawing/2014/main" id="{9EE330D1-C7FA-46C2-BDEB-41205B6DCEA6}"/>
              </a:ext>
            </a:extLst>
          </p:cNvPr>
          <p:cNvSpPr/>
          <p:nvPr/>
        </p:nvSpPr>
        <p:spPr>
          <a:xfrm>
            <a:off x="7926001"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2</a:t>
            </a:r>
          </a:p>
        </p:txBody>
      </p:sp>
      <p:cxnSp>
        <p:nvCxnSpPr>
          <p:cNvPr id="46" name="Straight Arrow Connector 45">
            <a:extLst>
              <a:ext uri="{FF2B5EF4-FFF2-40B4-BE49-F238E27FC236}">
                <a16:creationId xmlns:a16="http://schemas.microsoft.com/office/drawing/2014/main" id="{87489A9E-5C8F-46EE-809F-F8203EBF52B9}"/>
              </a:ext>
            </a:extLst>
          </p:cNvPr>
          <p:cNvCxnSpPr>
            <a:cxnSpLocks/>
            <a:endCxn id="45" idx="0"/>
          </p:cNvCxnSpPr>
          <p:nvPr/>
        </p:nvCxnSpPr>
        <p:spPr>
          <a:xfrm>
            <a:off x="7435160" y="4117490"/>
            <a:ext cx="721539" cy="506547"/>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Oval 5">
            <a:extLst>
              <a:ext uri="{FF2B5EF4-FFF2-40B4-BE49-F238E27FC236}">
                <a16:creationId xmlns:a16="http://schemas.microsoft.com/office/drawing/2014/main" id="{556B8F3A-5857-4A64-AABE-7124784678ED}"/>
              </a:ext>
            </a:extLst>
          </p:cNvPr>
          <p:cNvSpPr>
            <a:spLocks noChangeArrowheads="1"/>
          </p:cNvSpPr>
          <p:nvPr/>
        </p:nvSpPr>
        <p:spPr bwMode="auto">
          <a:xfrm>
            <a:off x="3732757" y="2591246"/>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a:t>
            </a:r>
          </a:p>
        </p:txBody>
      </p:sp>
      <p:sp>
        <p:nvSpPr>
          <p:cNvPr id="48" name="Oval 47">
            <a:extLst>
              <a:ext uri="{FF2B5EF4-FFF2-40B4-BE49-F238E27FC236}">
                <a16:creationId xmlns:a16="http://schemas.microsoft.com/office/drawing/2014/main" id="{127520B5-38A6-4880-9090-F9F0E65835B9}"/>
              </a:ext>
            </a:extLst>
          </p:cNvPr>
          <p:cNvSpPr/>
          <p:nvPr/>
        </p:nvSpPr>
        <p:spPr>
          <a:xfrm>
            <a:off x="10601414" y="37125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9</a:t>
            </a:r>
          </a:p>
        </p:txBody>
      </p:sp>
      <p:cxnSp>
        <p:nvCxnSpPr>
          <p:cNvPr id="49" name="Straight Arrow Connector 48">
            <a:extLst>
              <a:ext uri="{FF2B5EF4-FFF2-40B4-BE49-F238E27FC236}">
                <a16:creationId xmlns:a16="http://schemas.microsoft.com/office/drawing/2014/main" id="{CB7CDC54-3967-413F-8A38-2551CF046063}"/>
              </a:ext>
            </a:extLst>
          </p:cNvPr>
          <p:cNvCxnSpPr>
            <a:cxnSpLocks/>
            <a:endCxn id="48" idx="1"/>
          </p:cNvCxnSpPr>
          <p:nvPr/>
        </p:nvCxnSpPr>
        <p:spPr>
          <a:xfrm>
            <a:off x="10034017" y="3278237"/>
            <a:ext cx="634967" cy="496960"/>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Oval 5">
            <a:extLst>
              <a:ext uri="{FF2B5EF4-FFF2-40B4-BE49-F238E27FC236}">
                <a16:creationId xmlns:a16="http://schemas.microsoft.com/office/drawing/2014/main" id="{A3060058-6ED9-429E-9C0E-6336485B5B9D}"/>
              </a:ext>
            </a:extLst>
          </p:cNvPr>
          <p:cNvSpPr>
            <a:spLocks noChangeArrowheads="1"/>
          </p:cNvSpPr>
          <p:nvPr/>
        </p:nvSpPr>
        <p:spPr bwMode="auto">
          <a:xfrm>
            <a:off x="4260727" y="259124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6</a:t>
            </a:r>
          </a:p>
        </p:txBody>
      </p:sp>
      <p:cxnSp>
        <p:nvCxnSpPr>
          <p:cNvPr id="44" name="Straight Arrow Connector 43">
            <a:extLst>
              <a:ext uri="{FF2B5EF4-FFF2-40B4-BE49-F238E27FC236}">
                <a16:creationId xmlns:a16="http://schemas.microsoft.com/office/drawing/2014/main" id="{A3F05ED4-2AD6-4B98-9501-74546BEB906F}"/>
              </a:ext>
            </a:extLst>
          </p:cNvPr>
          <p:cNvCxnSpPr>
            <a:cxnSpLocks/>
            <a:stCxn id="50" idx="2"/>
            <a:endCxn id="33" idx="0"/>
          </p:cNvCxnSpPr>
          <p:nvPr/>
        </p:nvCxnSpPr>
        <p:spPr>
          <a:xfrm flipH="1">
            <a:off x="8970509" y="3171659"/>
            <a:ext cx="1488" cy="459536"/>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849400B-D7DE-4B21-9F2B-6BB32C09F6FC}"/>
              </a:ext>
            </a:extLst>
          </p:cNvPr>
          <p:cNvSpPr txBox="1"/>
          <p:nvPr/>
        </p:nvSpPr>
        <p:spPr>
          <a:xfrm>
            <a:off x="8562269" y="2709994"/>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5 &gt; 4</a:t>
            </a:r>
          </a:p>
        </p:txBody>
      </p:sp>
      <p:cxnSp>
        <p:nvCxnSpPr>
          <p:cNvPr id="51" name="Straight Arrow Connector 50">
            <a:extLst>
              <a:ext uri="{FF2B5EF4-FFF2-40B4-BE49-F238E27FC236}">
                <a16:creationId xmlns:a16="http://schemas.microsoft.com/office/drawing/2014/main" id="{1F951903-7ED6-42BF-9C4A-BCCE473D8432}"/>
              </a:ext>
            </a:extLst>
          </p:cNvPr>
          <p:cNvCxnSpPr>
            <a:cxnSpLocks/>
          </p:cNvCxnSpPr>
          <p:nvPr/>
        </p:nvCxnSpPr>
        <p:spPr>
          <a:xfrm>
            <a:off x="9355734" y="3881158"/>
            <a:ext cx="284458" cy="311170"/>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81829ADA-E9E4-4646-B6F7-77B4794DB34D}"/>
              </a:ext>
            </a:extLst>
          </p:cNvPr>
          <p:cNvSpPr/>
          <p:nvPr/>
        </p:nvSpPr>
        <p:spPr>
          <a:xfrm>
            <a:off x="9521999" y="4624037"/>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6</a:t>
            </a:r>
          </a:p>
        </p:txBody>
      </p:sp>
      <p:cxnSp>
        <p:nvCxnSpPr>
          <p:cNvPr id="53" name="Straight Arrow Connector 52">
            <a:extLst>
              <a:ext uri="{FF2B5EF4-FFF2-40B4-BE49-F238E27FC236}">
                <a16:creationId xmlns:a16="http://schemas.microsoft.com/office/drawing/2014/main" id="{D2384207-CB68-402A-AEB4-C2C556FA45EA}"/>
              </a:ext>
            </a:extLst>
          </p:cNvPr>
          <p:cNvCxnSpPr>
            <a:cxnSpLocks/>
            <a:endCxn id="52" idx="0"/>
          </p:cNvCxnSpPr>
          <p:nvPr/>
        </p:nvCxnSpPr>
        <p:spPr>
          <a:xfrm>
            <a:off x="9133636" y="3996378"/>
            <a:ext cx="619061" cy="627659"/>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Oval 5">
            <a:extLst>
              <a:ext uri="{FF2B5EF4-FFF2-40B4-BE49-F238E27FC236}">
                <a16:creationId xmlns:a16="http://schemas.microsoft.com/office/drawing/2014/main" id="{DEF2EEDA-5946-4409-A205-F117841327DD}"/>
              </a:ext>
            </a:extLst>
          </p:cNvPr>
          <p:cNvSpPr>
            <a:spLocks noChangeArrowheads="1"/>
          </p:cNvSpPr>
          <p:nvPr/>
        </p:nvSpPr>
        <p:spPr bwMode="auto">
          <a:xfrm>
            <a:off x="4784224" y="258056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5</a:t>
            </a:r>
          </a:p>
        </p:txBody>
      </p:sp>
      <p:cxnSp>
        <p:nvCxnSpPr>
          <p:cNvPr id="55" name="Straight Arrow Connector 54">
            <a:extLst>
              <a:ext uri="{FF2B5EF4-FFF2-40B4-BE49-F238E27FC236}">
                <a16:creationId xmlns:a16="http://schemas.microsoft.com/office/drawing/2014/main" id="{52D9913B-1A0A-49F2-9B1B-715C5E20D642}"/>
              </a:ext>
            </a:extLst>
          </p:cNvPr>
          <p:cNvCxnSpPr>
            <a:cxnSpLocks/>
            <a:stCxn id="56" idx="2"/>
            <a:endCxn id="52" idx="0"/>
          </p:cNvCxnSpPr>
          <p:nvPr/>
        </p:nvCxnSpPr>
        <p:spPr>
          <a:xfrm>
            <a:off x="9750988" y="3863058"/>
            <a:ext cx="1709" cy="760979"/>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B03369B-0D3D-4861-97BA-B2D22F866F3A}"/>
              </a:ext>
            </a:extLst>
          </p:cNvPr>
          <p:cNvSpPr txBox="1"/>
          <p:nvPr/>
        </p:nvSpPr>
        <p:spPr>
          <a:xfrm>
            <a:off x="9341260" y="3401393"/>
            <a:ext cx="819455" cy="461665"/>
          </a:xfrm>
          <a:prstGeom prst="rect">
            <a:avLst/>
          </a:prstGeom>
          <a:noFill/>
          <a:ln w="25400">
            <a:solidFill>
              <a:srgbClr val="0000FF"/>
            </a:solidFill>
          </a:ln>
        </p:spPr>
        <p:txBody>
          <a:bodyPr wrap="none" rtlCol="0">
            <a:spAutoFit/>
          </a:bodyPr>
          <a:lstStyle/>
          <a:p>
            <a:r>
              <a:rPr lang="en-US" sz="2400">
                <a:latin typeface="Times New Roman" panose="02020603050405020304" pitchFamily="18" charset="0"/>
                <a:cs typeface="Times New Roman" panose="02020603050405020304" pitchFamily="18" charset="0"/>
              </a:rPr>
              <a:t>5 &lt; 6</a:t>
            </a:r>
          </a:p>
        </p:txBody>
      </p:sp>
      <p:cxnSp>
        <p:nvCxnSpPr>
          <p:cNvPr id="57" name="Straight Arrow Connector 56">
            <a:extLst>
              <a:ext uri="{FF2B5EF4-FFF2-40B4-BE49-F238E27FC236}">
                <a16:creationId xmlns:a16="http://schemas.microsoft.com/office/drawing/2014/main" id="{ED24EA74-DEC7-4D82-A5BC-E86FA22BC842}"/>
              </a:ext>
            </a:extLst>
          </p:cNvPr>
          <p:cNvCxnSpPr>
            <a:cxnSpLocks/>
          </p:cNvCxnSpPr>
          <p:nvPr/>
        </p:nvCxnSpPr>
        <p:spPr>
          <a:xfrm flipH="1">
            <a:off x="8970508" y="4954119"/>
            <a:ext cx="305193" cy="275358"/>
          </a:xfrm>
          <a:prstGeom prst="straightConnector1">
            <a:avLst/>
          </a:prstGeom>
          <a:ln w="254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97EDBA5-5FA0-4246-AA00-E10C258CF656}"/>
              </a:ext>
            </a:extLst>
          </p:cNvPr>
          <p:cNvSpPr/>
          <p:nvPr/>
        </p:nvSpPr>
        <p:spPr>
          <a:xfrm>
            <a:off x="8649295" y="5567653"/>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effectLst>
                  <a:outerShdw blurRad="38100" dist="38100" dir="2700000" algn="tl">
                    <a:srgbClr val="000000">
                      <a:alpha val="43137"/>
                    </a:srgbClr>
                  </a:outerShdw>
                </a:effectLst>
              </a:rPr>
              <a:t>5</a:t>
            </a:r>
          </a:p>
        </p:txBody>
      </p:sp>
      <p:cxnSp>
        <p:nvCxnSpPr>
          <p:cNvPr id="59" name="Straight Arrow Connector 58">
            <a:extLst>
              <a:ext uri="{FF2B5EF4-FFF2-40B4-BE49-F238E27FC236}">
                <a16:creationId xmlns:a16="http://schemas.microsoft.com/office/drawing/2014/main" id="{67D081BD-05CD-4950-8B69-6E540DD2D432}"/>
              </a:ext>
            </a:extLst>
          </p:cNvPr>
          <p:cNvCxnSpPr>
            <a:cxnSpLocks/>
            <a:endCxn id="58" idx="0"/>
          </p:cNvCxnSpPr>
          <p:nvPr/>
        </p:nvCxnSpPr>
        <p:spPr>
          <a:xfrm flipH="1">
            <a:off x="8879993" y="4989220"/>
            <a:ext cx="709576" cy="578433"/>
          </a:xfrm>
          <a:prstGeom prst="straightConnector1">
            <a:avLst/>
          </a:prstGeom>
          <a:ln w="25400">
            <a:solidFill>
              <a:srgbClr val="00206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64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500"/>
                                        <p:tgtEl>
                                          <p:spTgt spid="28"/>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down)">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down)">
                                      <p:cBhvr>
                                        <p:cTn id="40" dur="500"/>
                                        <p:tgtEl>
                                          <p:spTgt spid="50"/>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down)">
                                      <p:cBhvr>
                                        <p:cTn id="54" dur="500"/>
                                        <p:tgtEl>
                                          <p:spTgt spid="56"/>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down)">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wipe(down)">
                                      <p:cBhvr>
                                        <p:cTn id="63" dur="500"/>
                                        <p:tgtEl>
                                          <p:spTgt spid="5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wipe(down)">
                                      <p:cBhvr>
                                        <p:cTn id="68" dur="500"/>
                                        <p:tgtEl>
                                          <p:spTgt spid="59"/>
                                        </p:tgtEl>
                                      </p:cBhvr>
                                    </p:animEffect>
                                  </p:childTnLst>
                                </p:cTn>
                              </p:par>
                            </p:childTnLst>
                          </p:cTn>
                        </p:par>
                        <p:par>
                          <p:cTn id="69" fill="hold">
                            <p:stCondLst>
                              <p:cond delay="500"/>
                            </p:stCondLst>
                            <p:childTnLst>
                              <p:par>
                                <p:cTn id="70" presetID="22" presetClass="entr" presetSubtype="4" fill="hold" grpId="0"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down)">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3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50"/>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51"/>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6"/>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6" grpId="0" animBg="1"/>
      <p:bldP spid="36" grpId="1" animBg="1"/>
      <p:bldP spid="50" grpId="0" animBg="1"/>
      <p:bldP spid="50" grpId="1" animBg="1"/>
      <p:bldP spid="54" grpId="0" animBg="1"/>
      <p:bldP spid="56" grpId="0" animBg="1"/>
      <p:bldP spid="56" grpId="1" animBg="1"/>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fontScale="92500"/>
          </a:bodyPr>
          <a:lstStyle/>
          <a:p>
            <a:pPr marL="457200" lvl="1" indent="-457200" algn="just">
              <a:lnSpc>
                <a:spcPct val="140000"/>
              </a:lnSpc>
              <a:spcBef>
                <a:spcPts val="1000"/>
              </a:spcBef>
              <a:buClr>
                <a:srgbClr val="0070C0"/>
              </a:buClr>
              <a:buFont typeface="Wingdings" panose="05000000000000000000" pitchFamily="2" charset="2"/>
              <a:buChar char="v"/>
            </a:pPr>
            <a:r>
              <a:rPr lang="en-US" sz="3000" b="1">
                <a:solidFill>
                  <a:srgbClr val="0070C0"/>
                </a:solidFill>
              </a:rPr>
              <a:t>Giải thuật (đệ qui)</a:t>
            </a:r>
          </a:p>
          <a:p>
            <a:pPr marL="361950" lvl="2" indent="0" algn="just">
              <a:lnSpc>
                <a:spcPct val="140000"/>
              </a:lnSpc>
              <a:spcBef>
                <a:spcPts val="0"/>
              </a:spcBef>
              <a:buClr>
                <a:srgbClr val="0070C0"/>
              </a:buClr>
              <a:buNone/>
            </a:pPr>
            <a:r>
              <a:rPr lang="en-US" sz="2700" b="1"/>
              <a:t>Insert</a:t>
            </a:r>
            <a:r>
              <a:rPr lang="en-US" sz="2700"/>
              <a:t>(&lt;nút&gt; root, &lt;khóa&gt; key) {</a:t>
            </a:r>
          </a:p>
          <a:p>
            <a:pPr marL="361950" lvl="2" indent="0" algn="just">
              <a:lnSpc>
                <a:spcPct val="140000"/>
              </a:lnSpc>
              <a:spcBef>
                <a:spcPts val="0"/>
              </a:spcBef>
              <a:buClr>
                <a:srgbClr val="0070C0"/>
              </a:buClr>
              <a:buNone/>
            </a:pPr>
            <a:r>
              <a:rPr lang="en-US" sz="2700"/>
              <a:t>	</a:t>
            </a:r>
            <a:r>
              <a:rPr lang="en-US" sz="2700" b="1"/>
              <a:t>if</a:t>
            </a:r>
            <a:r>
              <a:rPr lang="en-US" sz="2700"/>
              <a:t> (root là rỗng)</a:t>
            </a:r>
          </a:p>
          <a:p>
            <a:pPr marL="361950" lvl="2" indent="0" algn="just">
              <a:lnSpc>
                <a:spcPct val="140000"/>
              </a:lnSpc>
              <a:spcBef>
                <a:spcPts val="0"/>
              </a:spcBef>
              <a:buClr>
                <a:srgbClr val="0070C0"/>
              </a:buClr>
              <a:buNone/>
            </a:pPr>
            <a:r>
              <a:rPr lang="en-US" sz="2700"/>
              <a:t>		tạo nút lá mới root có khóa là key</a:t>
            </a:r>
          </a:p>
          <a:p>
            <a:pPr marL="361950" lvl="2" indent="0" algn="just">
              <a:lnSpc>
                <a:spcPct val="140000"/>
              </a:lnSpc>
              <a:spcBef>
                <a:spcPts val="0"/>
              </a:spcBef>
              <a:buClr>
                <a:srgbClr val="0070C0"/>
              </a:buClr>
              <a:buNone/>
            </a:pPr>
            <a:r>
              <a:rPr lang="en-US" sz="2700"/>
              <a:t>	</a:t>
            </a:r>
            <a:r>
              <a:rPr lang="en-US" sz="2700" b="1"/>
              <a:t>else if</a:t>
            </a:r>
            <a:r>
              <a:rPr lang="en-US" sz="2700"/>
              <a:t> (key &lt; khóa của root) </a:t>
            </a:r>
          </a:p>
          <a:p>
            <a:pPr marL="361950" lvl="2" indent="0" algn="just">
              <a:lnSpc>
                <a:spcPct val="140000"/>
              </a:lnSpc>
              <a:spcBef>
                <a:spcPts val="0"/>
              </a:spcBef>
              <a:buClr>
                <a:srgbClr val="0070C0"/>
              </a:buClr>
              <a:buNone/>
            </a:pPr>
            <a:r>
              <a:rPr lang="en-US" sz="2700"/>
              <a:t>		Insert(root</a:t>
            </a:r>
            <a:r>
              <a:rPr lang="en-US" sz="2700">
                <a:sym typeface="Wingdings" panose="05000000000000000000" pitchFamily="2" charset="2"/>
              </a:rPr>
              <a:t>cây con trái, key</a:t>
            </a:r>
            <a:r>
              <a:rPr lang="en-US" sz="2700"/>
              <a:t>); // Thêm key vào cây con trái của root</a:t>
            </a:r>
          </a:p>
          <a:p>
            <a:pPr marL="361950" lvl="2" indent="0" algn="just">
              <a:lnSpc>
                <a:spcPct val="140000"/>
              </a:lnSpc>
              <a:spcBef>
                <a:spcPts val="0"/>
              </a:spcBef>
              <a:buClr>
                <a:srgbClr val="0070C0"/>
              </a:buClr>
              <a:buNone/>
            </a:pPr>
            <a:r>
              <a:rPr lang="en-US" sz="2700"/>
              <a:t>	</a:t>
            </a:r>
            <a:r>
              <a:rPr lang="en-US" sz="2700" b="1"/>
              <a:t>else if</a:t>
            </a:r>
            <a:r>
              <a:rPr lang="en-US" sz="2700"/>
              <a:t> (key == khóa của root) </a:t>
            </a:r>
          </a:p>
          <a:p>
            <a:pPr marL="361950" lvl="2" indent="0" algn="just">
              <a:lnSpc>
                <a:spcPct val="140000"/>
              </a:lnSpc>
              <a:spcBef>
                <a:spcPts val="0"/>
              </a:spcBef>
              <a:buClr>
                <a:srgbClr val="0070C0"/>
              </a:buClr>
              <a:buNone/>
            </a:pPr>
            <a:r>
              <a:rPr lang="en-US" sz="2700"/>
              <a:t>		Tăng root</a:t>
            </a:r>
            <a:r>
              <a:rPr lang="en-US" sz="2700">
                <a:sym typeface="Wingdings" panose="05000000000000000000" pitchFamily="2" charset="2"/>
              </a:rPr>
              <a:t>count; </a:t>
            </a:r>
            <a:r>
              <a:rPr lang="en-US" sz="2700"/>
              <a:t>// Tăng số lần xuất hiện của khóa</a:t>
            </a:r>
          </a:p>
          <a:p>
            <a:pPr marL="361950" lvl="2" indent="0" algn="just">
              <a:lnSpc>
                <a:spcPct val="140000"/>
              </a:lnSpc>
              <a:spcBef>
                <a:spcPts val="0"/>
              </a:spcBef>
              <a:buClr>
                <a:srgbClr val="0070C0"/>
              </a:buClr>
              <a:buNone/>
            </a:pPr>
            <a:r>
              <a:rPr lang="en-US" sz="2700"/>
              <a:t>	</a:t>
            </a:r>
            <a:r>
              <a:rPr lang="en-US" sz="2700" b="1"/>
              <a:t>else</a:t>
            </a:r>
            <a:r>
              <a:rPr lang="en-US" sz="2700"/>
              <a:t> Insert(root</a:t>
            </a:r>
            <a:r>
              <a:rPr lang="en-US" sz="2700">
                <a:sym typeface="Wingdings" panose="05000000000000000000" pitchFamily="2" charset="2"/>
              </a:rPr>
              <a:t>cây con phải, key</a:t>
            </a:r>
            <a:r>
              <a:rPr lang="en-US" sz="2700"/>
              <a:t>); // Thêm key vào cây con phải của root</a:t>
            </a:r>
          </a:p>
          <a:p>
            <a:pPr marL="361950" lvl="2" indent="0" algn="just">
              <a:lnSpc>
                <a:spcPct val="140000"/>
              </a:lnSpc>
              <a:spcBef>
                <a:spcPts val="0"/>
              </a:spcBef>
              <a:buClr>
                <a:srgbClr val="0070C0"/>
              </a:buClr>
              <a:buNone/>
            </a:pPr>
            <a:r>
              <a:rPr lang="en-US" sz="2700"/>
              <a:t>}</a:t>
            </a:r>
          </a:p>
          <a:p>
            <a:pPr marL="0" lvl="1" indent="0" algn="just">
              <a:lnSpc>
                <a:spcPct val="140000"/>
              </a:lnSpc>
              <a:spcBef>
                <a:spcPts val="1000"/>
              </a:spcBef>
              <a:buClr>
                <a:srgbClr val="0070C0"/>
              </a:buClr>
              <a:buNone/>
            </a:pPr>
            <a:endParaRPr lang="en-US" sz="3000">
              <a:solidFill>
                <a:srgbClr val="0000FF"/>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0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wipe(down)">
                                      <p:cBhvr>
                                        <p:cTn id="10" dur="5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Nhắc lại …</a:t>
            </a:r>
            <a:endParaRPr lang="en-US" dirty="0"/>
          </a:p>
        </p:txBody>
      </p:sp>
      <p:sp>
        <p:nvSpPr>
          <p:cNvPr id="3" name="Content Placeholder 2"/>
          <p:cNvSpPr>
            <a:spLocks noGrp="1"/>
          </p:cNvSpPr>
          <p:nvPr>
            <p:ph idx="1"/>
          </p:nvPr>
        </p:nvSpPr>
        <p:spPr>
          <a:xfrm>
            <a:off x="153909" y="1084216"/>
            <a:ext cx="11905307"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chemeClr val="accent5">
                    <a:lumMod val="75000"/>
                  </a:schemeClr>
                </a:solidFill>
              </a:rPr>
              <a:t>Danh sách liên kết</a:t>
            </a:r>
          </a:p>
          <a:p>
            <a:pPr lvl="1" algn="just">
              <a:lnSpc>
                <a:spcPct val="140000"/>
              </a:lnSpc>
              <a:buClr>
                <a:srgbClr val="0070C0"/>
              </a:buClr>
              <a:buFont typeface="Wingdings" panose="05000000000000000000" pitchFamily="2" charset="2"/>
              <a:buChar char="§"/>
            </a:pPr>
            <a:r>
              <a:rPr lang="en-US" sz="2500"/>
              <a:t>Việc tìm kiếm phần tử trong danh sách là </a:t>
            </a:r>
            <a:r>
              <a:rPr lang="en-US" sz="2500" i="1"/>
              <a:t>tìm kiếm tuần tự</a:t>
            </a:r>
            <a:r>
              <a:rPr lang="en-US" sz="2500"/>
              <a:t> (Sequential Search)</a:t>
            </a:r>
          </a:p>
          <a:p>
            <a:pPr lvl="1" algn="just">
              <a:lnSpc>
                <a:spcPct val="140000"/>
              </a:lnSpc>
              <a:buClr>
                <a:srgbClr val="0070C0"/>
              </a:buClr>
              <a:buFont typeface="Wingdings" panose="05000000000000000000" pitchFamily="2" charset="2"/>
              <a:buChar char="§"/>
            </a:pPr>
            <a:r>
              <a:rPr lang="en-US" sz="2500"/>
              <a:t>Tìm kiếm bắt đầu từ phần tử đầu tiên của danh sách</a:t>
            </a:r>
          </a:p>
          <a:p>
            <a:pPr lvl="1" algn="just">
              <a:lnSpc>
                <a:spcPct val="140000"/>
              </a:lnSpc>
              <a:buClr>
                <a:srgbClr val="0070C0"/>
              </a:buClr>
              <a:buFont typeface="Wingdings" panose="05000000000000000000" pitchFamily="2" charset="2"/>
              <a:buChar char="q"/>
            </a:pPr>
            <a:r>
              <a:rPr lang="en-US" sz="2500"/>
              <a:t>Ví dụ: tìm phần tử trong danh sách có giá trị là ‘SV3’</a:t>
            </a:r>
          </a:p>
          <a:p>
            <a:pPr lvl="1" algn="just">
              <a:lnSpc>
                <a:spcPct val="140000"/>
              </a:lnSpc>
              <a:buClr>
                <a:srgbClr val="0070C0"/>
              </a:buClr>
              <a:buFont typeface="Wingdings" panose="05000000000000000000" pitchFamily="2" charset="2"/>
              <a:buChar char="§"/>
            </a:pPr>
            <a:endParaRPr lang="en-US" sz="25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3F6FCB1A-FDF1-4793-8ADA-D382796F6ABF}"/>
              </a:ext>
            </a:extLst>
          </p:cNvPr>
          <p:cNvSpPr/>
          <p:nvPr/>
        </p:nvSpPr>
        <p:spPr>
          <a:xfrm>
            <a:off x="1110969" y="564117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SV1</a:t>
            </a:r>
          </a:p>
        </p:txBody>
      </p:sp>
      <p:sp>
        <p:nvSpPr>
          <p:cNvPr id="42" name="Rectangle 41">
            <a:extLst>
              <a:ext uri="{FF2B5EF4-FFF2-40B4-BE49-F238E27FC236}">
                <a16:creationId xmlns:a16="http://schemas.microsoft.com/office/drawing/2014/main" id="{AB0FE324-D99D-44BE-A328-E7847CE9031E}"/>
              </a:ext>
            </a:extLst>
          </p:cNvPr>
          <p:cNvSpPr/>
          <p:nvPr/>
        </p:nvSpPr>
        <p:spPr>
          <a:xfrm>
            <a:off x="2527076" y="564117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4A6D318E-36DD-481F-ABB2-8A69DA01FFB7}"/>
              </a:ext>
            </a:extLst>
          </p:cNvPr>
          <p:cNvCxnSpPr/>
          <p:nvPr/>
        </p:nvCxnSpPr>
        <p:spPr>
          <a:xfrm>
            <a:off x="2739603" y="5931246"/>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38B73AD-4458-4834-800B-9DF808CAF84F}"/>
              </a:ext>
            </a:extLst>
          </p:cNvPr>
          <p:cNvSpPr txBox="1"/>
          <p:nvPr/>
        </p:nvSpPr>
        <p:spPr>
          <a:xfrm>
            <a:off x="2466786" y="624021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45" name="Rectangle 44">
            <a:extLst>
              <a:ext uri="{FF2B5EF4-FFF2-40B4-BE49-F238E27FC236}">
                <a16:creationId xmlns:a16="http://schemas.microsoft.com/office/drawing/2014/main" id="{7EF8F339-072F-4782-8365-6DB7A9C123EE}"/>
              </a:ext>
            </a:extLst>
          </p:cNvPr>
          <p:cNvSpPr/>
          <p:nvPr/>
        </p:nvSpPr>
        <p:spPr>
          <a:xfrm>
            <a:off x="3513326" y="564117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SV2</a:t>
            </a:r>
          </a:p>
        </p:txBody>
      </p:sp>
      <p:sp>
        <p:nvSpPr>
          <p:cNvPr id="46" name="Rectangle 45">
            <a:extLst>
              <a:ext uri="{FF2B5EF4-FFF2-40B4-BE49-F238E27FC236}">
                <a16:creationId xmlns:a16="http://schemas.microsoft.com/office/drawing/2014/main" id="{344083FF-A905-437D-BF5B-07C3413FB366}"/>
              </a:ext>
            </a:extLst>
          </p:cNvPr>
          <p:cNvSpPr/>
          <p:nvPr/>
        </p:nvSpPr>
        <p:spPr>
          <a:xfrm>
            <a:off x="4929433" y="564117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089DB0A-3EEA-44D1-97E0-A8F20A7DEA3C}"/>
              </a:ext>
            </a:extLst>
          </p:cNvPr>
          <p:cNvCxnSpPr/>
          <p:nvPr/>
        </p:nvCxnSpPr>
        <p:spPr>
          <a:xfrm>
            <a:off x="5141960" y="5917417"/>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D7DC5EB-C6B9-4052-AEC5-F5B9FA84E7DC}"/>
              </a:ext>
            </a:extLst>
          </p:cNvPr>
          <p:cNvSpPr txBox="1"/>
          <p:nvPr/>
        </p:nvSpPr>
        <p:spPr>
          <a:xfrm>
            <a:off x="4869143" y="624021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nvGrpSpPr>
          <p:cNvPr id="49" name="Group 48">
            <a:extLst>
              <a:ext uri="{FF2B5EF4-FFF2-40B4-BE49-F238E27FC236}">
                <a16:creationId xmlns:a16="http://schemas.microsoft.com/office/drawing/2014/main" id="{1F03BE67-DA47-4906-9990-50B0B8FB403F}"/>
              </a:ext>
            </a:extLst>
          </p:cNvPr>
          <p:cNvGrpSpPr/>
          <p:nvPr/>
        </p:nvGrpSpPr>
        <p:grpSpPr>
          <a:xfrm>
            <a:off x="5915683" y="5641178"/>
            <a:ext cx="2402357" cy="1060704"/>
            <a:chOff x="1179043" y="4687752"/>
            <a:chExt cx="2402357" cy="1060704"/>
          </a:xfrm>
        </p:grpSpPr>
        <p:sp>
          <p:nvSpPr>
            <p:cNvPr id="50" name="Rectangle 49">
              <a:extLst>
                <a:ext uri="{FF2B5EF4-FFF2-40B4-BE49-F238E27FC236}">
                  <a16:creationId xmlns:a16="http://schemas.microsoft.com/office/drawing/2014/main" id="{E2206F4D-3FE2-45CF-A80F-94669DE68A49}"/>
                </a:ext>
              </a:extLst>
            </p:cNvPr>
            <p:cNvSpPr/>
            <p:nvPr/>
          </p:nvSpPr>
          <p:spPr>
            <a:xfrm>
              <a:off x="1179043" y="4687752"/>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SV3</a:t>
              </a:r>
            </a:p>
          </p:txBody>
        </p:sp>
        <p:sp>
          <p:nvSpPr>
            <p:cNvPr id="51" name="Rectangle 50">
              <a:extLst>
                <a:ext uri="{FF2B5EF4-FFF2-40B4-BE49-F238E27FC236}">
                  <a16:creationId xmlns:a16="http://schemas.microsoft.com/office/drawing/2014/main" id="{3ACD33EA-C51B-4856-A3CF-2C7CB7A009B8}"/>
                </a:ext>
              </a:extLst>
            </p:cNvPr>
            <p:cNvSpPr/>
            <p:nvPr/>
          </p:nvSpPr>
          <p:spPr>
            <a:xfrm>
              <a:off x="2595150" y="4687752"/>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09F84DC9-6F10-492F-9A77-1005936A0373}"/>
                </a:ext>
              </a:extLst>
            </p:cNvPr>
            <p:cNvCxnSpPr/>
            <p:nvPr/>
          </p:nvCxnSpPr>
          <p:spPr>
            <a:xfrm>
              <a:off x="2807677" y="4977820"/>
              <a:ext cx="773723" cy="10049"/>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2DB3A62-077D-4E49-829A-F59BEB4EC4C7}"/>
                </a:ext>
              </a:extLst>
            </p:cNvPr>
            <p:cNvSpPr txBox="1"/>
            <p:nvPr/>
          </p:nvSpPr>
          <p:spPr>
            <a:xfrm>
              <a:off x="2534860" y="5286791"/>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grpSp>
      <p:sp>
        <p:nvSpPr>
          <p:cNvPr id="54" name="Rectangle 53">
            <a:extLst>
              <a:ext uri="{FF2B5EF4-FFF2-40B4-BE49-F238E27FC236}">
                <a16:creationId xmlns:a16="http://schemas.microsoft.com/office/drawing/2014/main" id="{39DB19D8-0941-4E39-A6C3-2E377328715F}"/>
              </a:ext>
            </a:extLst>
          </p:cNvPr>
          <p:cNvSpPr/>
          <p:nvPr/>
        </p:nvSpPr>
        <p:spPr>
          <a:xfrm>
            <a:off x="8318040" y="5641178"/>
            <a:ext cx="1416107" cy="582626"/>
          </a:xfrm>
          <a:prstGeom prst="rect">
            <a:avLst/>
          </a:prstGeom>
          <a:gradFill>
            <a:gsLst>
              <a:gs pos="10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imes New Roman" panose="02020603050405020304" pitchFamily="18" charset="0"/>
                <a:cs typeface="Times New Roman" panose="02020603050405020304" pitchFamily="18" charset="0"/>
              </a:rPr>
              <a:t>SV4</a:t>
            </a:r>
          </a:p>
        </p:txBody>
      </p:sp>
      <p:sp>
        <p:nvSpPr>
          <p:cNvPr id="55" name="Rectangle 54">
            <a:extLst>
              <a:ext uri="{FF2B5EF4-FFF2-40B4-BE49-F238E27FC236}">
                <a16:creationId xmlns:a16="http://schemas.microsoft.com/office/drawing/2014/main" id="{B209F320-0DAD-4C5A-B831-91E749BA3877}"/>
              </a:ext>
            </a:extLst>
          </p:cNvPr>
          <p:cNvSpPr/>
          <p:nvPr/>
        </p:nvSpPr>
        <p:spPr>
          <a:xfrm>
            <a:off x="9734147" y="5641178"/>
            <a:ext cx="443639" cy="58262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3D09835-262B-49B1-AE83-853795ABF170}"/>
              </a:ext>
            </a:extLst>
          </p:cNvPr>
          <p:cNvSpPr txBox="1"/>
          <p:nvPr/>
        </p:nvSpPr>
        <p:spPr>
          <a:xfrm>
            <a:off x="9673857" y="6240217"/>
            <a:ext cx="71365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next</a:t>
            </a:r>
          </a:p>
        </p:txBody>
      </p:sp>
      <p:sp>
        <p:nvSpPr>
          <p:cNvPr id="57" name="Oval 56">
            <a:extLst>
              <a:ext uri="{FF2B5EF4-FFF2-40B4-BE49-F238E27FC236}">
                <a16:creationId xmlns:a16="http://schemas.microsoft.com/office/drawing/2014/main" id="{729EC334-E8D5-4209-815F-7B7BE08082B3}"/>
              </a:ext>
            </a:extLst>
          </p:cNvPr>
          <p:cNvSpPr/>
          <p:nvPr/>
        </p:nvSpPr>
        <p:spPr>
          <a:xfrm>
            <a:off x="10713726" y="5553301"/>
            <a:ext cx="964723" cy="755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NULL</a:t>
            </a:r>
          </a:p>
        </p:txBody>
      </p:sp>
      <p:sp>
        <p:nvSpPr>
          <p:cNvPr id="58" name="Oval 57">
            <a:extLst>
              <a:ext uri="{FF2B5EF4-FFF2-40B4-BE49-F238E27FC236}">
                <a16:creationId xmlns:a16="http://schemas.microsoft.com/office/drawing/2014/main" id="{7BEEC6DA-F42E-4566-85F8-983411E385F8}"/>
              </a:ext>
            </a:extLst>
          </p:cNvPr>
          <p:cNvSpPr/>
          <p:nvPr/>
        </p:nvSpPr>
        <p:spPr>
          <a:xfrm>
            <a:off x="1250478" y="4785246"/>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3A684C-4D99-40E6-80B8-CF35F47C1910}"/>
              </a:ext>
            </a:extLst>
          </p:cNvPr>
          <p:cNvSpPr/>
          <p:nvPr/>
        </p:nvSpPr>
        <p:spPr>
          <a:xfrm>
            <a:off x="9832205" y="4785245"/>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45FF4581-80BD-48C5-B9F8-57056E53C3D3}"/>
              </a:ext>
            </a:extLst>
          </p:cNvPr>
          <p:cNvCxnSpPr>
            <a:endCxn id="41" idx="0"/>
          </p:cNvCxnSpPr>
          <p:nvPr/>
        </p:nvCxnSpPr>
        <p:spPr>
          <a:xfrm>
            <a:off x="1470515" y="5141294"/>
            <a:ext cx="348508" cy="499884"/>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F4EDFFD-796C-406B-893A-654A9F40B9F6}"/>
              </a:ext>
            </a:extLst>
          </p:cNvPr>
          <p:cNvCxnSpPr>
            <a:stCxn id="59" idx="3"/>
            <a:endCxn id="54" idx="0"/>
          </p:cNvCxnSpPr>
          <p:nvPr/>
        </p:nvCxnSpPr>
        <p:spPr>
          <a:xfrm flipH="1">
            <a:off x="9026094" y="5089152"/>
            <a:ext cx="864244" cy="552026"/>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F8E693-C2CC-402B-9B67-D9533F4B16CE}"/>
              </a:ext>
            </a:extLst>
          </p:cNvPr>
          <p:cNvSpPr txBox="1"/>
          <p:nvPr/>
        </p:nvSpPr>
        <p:spPr>
          <a:xfrm>
            <a:off x="613954" y="4786845"/>
            <a:ext cx="654346" cy="369332"/>
          </a:xfrm>
          <a:prstGeom prst="rect">
            <a:avLst/>
          </a:prstGeom>
          <a:noFill/>
        </p:spPr>
        <p:txBody>
          <a:bodyPr wrap="none" rtlCol="0">
            <a:spAutoFit/>
          </a:bodyPr>
          <a:lstStyle/>
          <a:p>
            <a:r>
              <a:rPr lang="en-US"/>
              <a:t>head</a:t>
            </a:r>
          </a:p>
        </p:txBody>
      </p:sp>
      <p:sp>
        <p:nvSpPr>
          <p:cNvPr id="63" name="TextBox 62">
            <a:extLst>
              <a:ext uri="{FF2B5EF4-FFF2-40B4-BE49-F238E27FC236}">
                <a16:creationId xmlns:a16="http://schemas.microsoft.com/office/drawing/2014/main" id="{5DE59D80-5D2F-44CF-88BF-D1A4E74E4526}"/>
              </a:ext>
            </a:extLst>
          </p:cNvPr>
          <p:cNvSpPr txBox="1"/>
          <p:nvPr/>
        </p:nvSpPr>
        <p:spPr>
          <a:xfrm>
            <a:off x="10229165" y="4770854"/>
            <a:ext cx="475195" cy="369332"/>
          </a:xfrm>
          <a:prstGeom prst="rect">
            <a:avLst/>
          </a:prstGeom>
          <a:noFill/>
        </p:spPr>
        <p:txBody>
          <a:bodyPr wrap="none" rtlCol="0">
            <a:spAutoFit/>
          </a:bodyPr>
          <a:lstStyle/>
          <a:p>
            <a:r>
              <a:rPr lang="en-US"/>
              <a:t>tail</a:t>
            </a:r>
          </a:p>
        </p:txBody>
      </p:sp>
      <p:cxnSp>
        <p:nvCxnSpPr>
          <p:cNvPr id="64" name="Straight Arrow Connector 63">
            <a:extLst>
              <a:ext uri="{FF2B5EF4-FFF2-40B4-BE49-F238E27FC236}">
                <a16:creationId xmlns:a16="http://schemas.microsoft.com/office/drawing/2014/main" id="{E0E4F8ED-BA73-48C9-B3BE-F03ED3B71214}"/>
              </a:ext>
            </a:extLst>
          </p:cNvPr>
          <p:cNvCxnSpPr>
            <a:endCxn id="57" idx="2"/>
          </p:cNvCxnSpPr>
          <p:nvPr/>
        </p:nvCxnSpPr>
        <p:spPr>
          <a:xfrm>
            <a:off x="9890338" y="5931246"/>
            <a:ext cx="823388" cy="0"/>
          </a:xfrm>
          <a:prstGeom prst="straightConnector1">
            <a:avLst/>
          </a:prstGeom>
          <a:ln w="25400">
            <a:solidFill>
              <a:srgbClr val="0070C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B8C0CF93-3C4B-4938-B582-9A41AD3A018C}"/>
              </a:ext>
            </a:extLst>
          </p:cNvPr>
          <p:cNvSpPr/>
          <p:nvPr/>
        </p:nvSpPr>
        <p:spPr>
          <a:xfrm>
            <a:off x="1884957" y="4800128"/>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324F2BD6-5CDD-455F-9EAD-F54F7893B2E1}"/>
              </a:ext>
            </a:extLst>
          </p:cNvPr>
          <p:cNvCxnSpPr/>
          <p:nvPr/>
        </p:nvCxnSpPr>
        <p:spPr>
          <a:xfrm flipH="1">
            <a:off x="2096853" y="5156176"/>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B919D00A-4A86-4360-BAF0-A8528316C6D6}"/>
              </a:ext>
            </a:extLst>
          </p:cNvPr>
          <p:cNvSpPr txBox="1"/>
          <p:nvPr/>
        </p:nvSpPr>
        <p:spPr>
          <a:xfrm>
            <a:off x="2376265" y="4800128"/>
            <a:ext cx="665567" cy="369332"/>
          </a:xfrm>
          <a:prstGeom prst="rect">
            <a:avLst/>
          </a:prstGeom>
          <a:noFill/>
        </p:spPr>
        <p:txBody>
          <a:bodyPr wrap="none" rtlCol="0">
            <a:spAutoFit/>
          </a:bodyPr>
          <a:lstStyle/>
          <a:p>
            <a:r>
              <a:rPr lang="en-US"/>
              <a:t>node</a:t>
            </a:r>
          </a:p>
        </p:txBody>
      </p:sp>
      <p:sp>
        <p:nvSpPr>
          <p:cNvPr id="68" name="Oval 67">
            <a:extLst>
              <a:ext uri="{FF2B5EF4-FFF2-40B4-BE49-F238E27FC236}">
                <a16:creationId xmlns:a16="http://schemas.microsoft.com/office/drawing/2014/main" id="{85E316A6-05FB-4114-8349-08890677768D}"/>
              </a:ext>
            </a:extLst>
          </p:cNvPr>
          <p:cNvSpPr/>
          <p:nvPr/>
        </p:nvSpPr>
        <p:spPr>
          <a:xfrm>
            <a:off x="4031609" y="4800128"/>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2E349ABB-9767-4C05-BE0F-C42539724765}"/>
              </a:ext>
            </a:extLst>
          </p:cNvPr>
          <p:cNvCxnSpPr/>
          <p:nvPr/>
        </p:nvCxnSpPr>
        <p:spPr>
          <a:xfrm flipH="1">
            <a:off x="4243505" y="5156176"/>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890D358-7164-4D24-A7DE-E807B406494B}"/>
              </a:ext>
            </a:extLst>
          </p:cNvPr>
          <p:cNvSpPr txBox="1"/>
          <p:nvPr/>
        </p:nvSpPr>
        <p:spPr>
          <a:xfrm>
            <a:off x="4522917" y="4800128"/>
            <a:ext cx="665567" cy="369332"/>
          </a:xfrm>
          <a:prstGeom prst="rect">
            <a:avLst/>
          </a:prstGeom>
          <a:noFill/>
        </p:spPr>
        <p:txBody>
          <a:bodyPr wrap="none" rtlCol="0">
            <a:spAutoFit/>
          </a:bodyPr>
          <a:lstStyle/>
          <a:p>
            <a:r>
              <a:rPr lang="en-US"/>
              <a:t>node</a:t>
            </a:r>
          </a:p>
        </p:txBody>
      </p:sp>
      <p:sp>
        <p:nvSpPr>
          <p:cNvPr id="71" name="Oval 70">
            <a:extLst>
              <a:ext uri="{FF2B5EF4-FFF2-40B4-BE49-F238E27FC236}">
                <a16:creationId xmlns:a16="http://schemas.microsoft.com/office/drawing/2014/main" id="{FBBFD37F-897E-4559-9E6D-98D7EFA91D26}"/>
              </a:ext>
            </a:extLst>
          </p:cNvPr>
          <p:cNvSpPr/>
          <p:nvPr/>
        </p:nvSpPr>
        <p:spPr>
          <a:xfrm>
            <a:off x="6419943" y="4789451"/>
            <a:ext cx="396960" cy="356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1DE3C727-E9B5-4B19-9180-BBE8223AAEC3}"/>
              </a:ext>
            </a:extLst>
          </p:cNvPr>
          <p:cNvCxnSpPr/>
          <p:nvPr/>
        </p:nvCxnSpPr>
        <p:spPr>
          <a:xfrm flipH="1">
            <a:off x="6631839" y="5145499"/>
            <a:ext cx="8141" cy="503238"/>
          </a:xfrm>
          <a:prstGeom prst="straightConnector1">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FF2D521-17C8-4CED-98CE-5E590D920020}"/>
              </a:ext>
            </a:extLst>
          </p:cNvPr>
          <p:cNvSpPr txBox="1"/>
          <p:nvPr/>
        </p:nvSpPr>
        <p:spPr>
          <a:xfrm>
            <a:off x="6911251" y="4789451"/>
            <a:ext cx="665567" cy="369332"/>
          </a:xfrm>
          <a:prstGeom prst="rect">
            <a:avLst/>
          </a:prstGeom>
          <a:noFill/>
        </p:spPr>
        <p:txBody>
          <a:bodyPr wrap="none" rtlCol="0">
            <a:spAutoFit/>
          </a:bodyPr>
          <a:lstStyle/>
          <a:p>
            <a:r>
              <a:rPr lang="en-US"/>
              <a:t>node</a:t>
            </a:r>
          </a:p>
        </p:txBody>
      </p:sp>
      <p:sp>
        <p:nvSpPr>
          <p:cNvPr id="74" name="Cloud 73">
            <a:extLst>
              <a:ext uri="{FF2B5EF4-FFF2-40B4-BE49-F238E27FC236}">
                <a16:creationId xmlns:a16="http://schemas.microsoft.com/office/drawing/2014/main" id="{C637A5F4-AB89-454A-A35E-2928072415C2}"/>
              </a:ext>
            </a:extLst>
          </p:cNvPr>
          <p:cNvSpPr/>
          <p:nvPr/>
        </p:nvSpPr>
        <p:spPr>
          <a:xfrm>
            <a:off x="7372495" y="3934317"/>
            <a:ext cx="2629200" cy="131973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Consolas" panose="020B0609020204030204" pitchFamily="49" charset="0"/>
                <a:cs typeface="Consolas" panose="020B0609020204030204" pitchFamily="49" charset="0"/>
              </a:rPr>
              <a:t>node.data == ‘SV3’</a:t>
            </a:r>
          </a:p>
          <a:p>
            <a:pPr algn="ctr"/>
            <a:r>
              <a:rPr lang="en-US" sz="2000" b="1">
                <a:solidFill>
                  <a:schemeClr val="bg1"/>
                </a:solidFill>
                <a:latin typeface="Times New Roman" panose="02020603050405020304" pitchFamily="18" charset="0"/>
                <a:cs typeface="Times New Roman" panose="02020603050405020304" pitchFamily="18" charset="0"/>
              </a:rPr>
              <a:t>→ Dừng</a:t>
            </a:r>
            <a:endParaRPr lang="en-US" sz="2000" b="1">
              <a:solidFill>
                <a:schemeClr val="bg1"/>
              </a:solidFill>
            </a:endParaRPr>
          </a:p>
        </p:txBody>
      </p:sp>
    </p:spTree>
    <p:extLst>
      <p:ext uri="{BB962C8B-B14F-4D97-AF65-F5344CB8AC3E}">
        <p14:creationId xmlns:p14="http://schemas.microsoft.com/office/powerpoint/2010/main" val="253938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down)">
                                      <p:cBhvr>
                                        <p:cTn id="10" dur="500"/>
                                        <p:tgtEl>
                                          <p:spTgt spid="6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down)">
                                      <p:cBhvr>
                                        <p:cTn id="13" dur="500"/>
                                        <p:tgtEl>
                                          <p:spTgt spid="6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wipe(down)">
                                      <p:cBhvr>
                                        <p:cTn id="18" dur="500"/>
                                        <p:tgtEl>
                                          <p:spTgt spid="6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par>
                                <p:cTn id="25" presetID="1" presetClass="exit" presetSubtype="0" fill="hold" nodeType="withEffect">
                                  <p:stCondLst>
                                    <p:cond delay="0"/>
                                  </p:stCondLst>
                                  <p:childTnLst>
                                    <p:set>
                                      <p:cBhvr>
                                        <p:cTn id="26" dur="1" fill="hold">
                                          <p:stCondLst>
                                            <p:cond delay="0"/>
                                          </p:stCondLst>
                                        </p:cTn>
                                        <p:tgtEl>
                                          <p:spTgt spid="6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down)">
                                      <p:cBhvr>
                                        <p:cTn id="35" dur="500"/>
                                        <p:tgtEl>
                                          <p:spTgt spid="7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wipe(down)">
                                      <p:cBhvr>
                                        <p:cTn id="38" dur="500"/>
                                        <p:tgtEl>
                                          <p:spTgt spid="7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animEffect transition="in" filter="wipe(down)">
                                      <p:cBhvr>
                                        <p:cTn id="41" dur="500"/>
                                        <p:tgtEl>
                                          <p:spTgt spid="73"/>
                                        </p:tgtEl>
                                      </p:cBhvr>
                                    </p:animEffect>
                                  </p:childTnLst>
                                </p:cTn>
                              </p:par>
                              <p:par>
                                <p:cTn id="42" presetID="1" presetClass="exit" presetSubtype="0" fill="hold" nodeType="withEffect">
                                  <p:stCondLst>
                                    <p:cond delay="0"/>
                                  </p:stCondLst>
                                  <p:childTnLst>
                                    <p:set>
                                      <p:cBhvr>
                                        <p:cTn id="43" dur="1" fill="hold">
                                          <p:stCondLst>
                                            <p:cond delay="0"/>
                                          </p:stCondLst>
                                        </p:cTn>
                                        <p:tgtEl>
                                          <p:spTgt spid="6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68"/>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7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5" grpId="1" animBg="1"/>
      <p:bldP spid="67" grpId="0"/>
      <p:bldP spid="67" grpId="1"/>
      <p:bldP spid="68" grpId="0" animBg="1"/>
      <p:bldP spid="68" grpId="1" animBg="1"/>
      <p:bldP spid="70" grpId="0"/>
      <p:bldP spid="70" grpId="1"/>
      <p:bldP spid="71" grpId="0" animBg="1"/>
      <p:bldP spid="73" grpId="0"/>
      <p:bldP spid="7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a:bodyPr>
          <a:lstStyle/>
          <a:p>
            <a:pPr marL="457200" lvl="1" indent="-457200" algn="just">
              <a:lnSpc>
                <a:spcPct val="140000"/>
              </a:lnSpc>
              <a:spcBef>
                <a:spcPts val="1000"/>
              </a:spcBef>
              <a:buClr>
                <a:srgbClr val="0070C0"/>
              </a:buClr>
              <a:buFont typeface="Wingdings" panose="05000000000000000000" pitchFamily="2" charset="2"/>
              <a:buChar char="v"/>
            </a:pPr>
            <a:r>
              <a:rPr lang="en-US" sz="3000" b="1">
                <a:solidFill>
                  <a:srgbClr val="0070C0"/>
                </a:solidFill>
              </a:rPr>
              <a:t>Giải thuật (đệ qui)</a:t>
            </a:r>
          </a:p>
          <a:p>
            <a:pPr marL="0" indent="0" algn="l">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void</a:t>
            </a:r>
            <a:r>
              <a:rPr lang="en-GB" sz="3000" b="1">
                <a:solidFill>
                  <a:srgbClr val="000000"/>
                </a:solidFill>
                <a:latin typeface="Consolas" panose="020B0609020204030204" pitchFamily="49" charset="0"/>
              </a:rPr>
              <a:t> insert(Node&lt;E&gt; </a:t>
            </a:r>
            <a:r>
              <a:rPr lang="en-GB" sz="3000" b="1">
                <a:solidFill>
                  <a:srgbClr val="6A3E3E"/>
                </a:solidFill>
                <a:latin typeface="Consolas" panose="020B0609020204030204" pitchFamily="49" charset="0"/>
              </a:rPr>
              <a:t>root</a:t>
            </a:r>
            <a:r>
              <a:rPr lang="en-GB" sz="3000" b="1">
                <a:solidFill>
                  <a:srgbClr val="000000"/>
                </a:solidFill>
                <a:latin typeface="Consolas" panose="020B0609020204030204" pitchFamily="49" charset="0"/>
              </a:rPr>
              <a:t>, E </a:t>
            </a:r>
            <a:r>
              <a:rPr lang="en-GB" sz="3000" b="1">
                <a:solidFill>
                  <a:srgbClr val="6A3E3E"/>
                </a:solidFill>
                <a:latin typeface="Consolas" panose="020B0609020204030204" pitchFamily="49" charset="0"/>
              </a:rPr>
              <a:t>key</a:t>
            </a:r>
            <a:r>
              <a:rPr lang="en-GB" sz="3000" b="1">
                <a:solidFill>
                  <a:srgbClr val="000000"/>
                </a:solidFill>
                <a:latin typeface="Consolas" panose="020B0609020204030204" pitchFamily="49" charset="0"/>
              </a:rPr>
              <a:t>) {</a:t>
            </a:r>
          </a:p>
          <a:p>
            <a:pPr marL="457200" lvl="1" indent="0">
              <a:buNone/>
            </a:pP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 == </a:t>
            </a:r>
            <a:r>
              <a:rPr lang="en-GB" sz="2500" b="1">
                <a:solidFill>
                  <a:srgbClr val="7F0055"/>
                </a:solidFill>
                <a:latin typeface="Consolas" panose="020B0609020204030204" pitchFamily="49" charset="0"/>
              </a:rPr>
              <a:t>null</a:t>
            </a:r>
            <a:r>
              <a:rPr lang="en-GB" sz="2500" b="1">
                <a:solidFill>
                  <a:srgbClr val="000000"/>
                </a:solidFill>
                <a:latin typeface="Consolas" panose="020B0609020204030204" pitchFamily="49" charset="0"/>
              </a:rPr>
              <a:t>)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 = </a:t>
            </a:r>
            <a:r>
              <a:rPr lang="en-GB" sz="2500" b="1">
                <a:solidFill>
                  <a:srgbClr val="7F0055"/>
                </a:solidFill>
                <a:latin typeface="Consolas" panose="020B0609020204030204" pitchFamily="49" charset="0"/>
              </a:rPr>
              <a:t>new</a:t>
            </a:r>
            <a:r>
              <a:rPr lang="en-GB" sz="2500" b="1">
                <a:solidFill>
                  <a:srgbClr val="000000"/>
                </a:solidFill>
                <a:latin typeface="Consolas" panose="020B0609020204030204" pitchFamily="49" charset="0"/>
              </a:rPr>
              <a:t> Node&lt;E&gt;(</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a:t>
            </a:r>
          </a:p>
          <a:p>
            <a:pPr marL="457200" lvl="1" indent="0">
              <a:buNone/>
            </a:pPr>
            <a:r>
              <a:rPr lang="en-GB" sz="2500" b="1">
                <a:solidFill>
                  <a:srgbClr val="7F0055"/>
                </a:solidFill>
                <a:latin typeface="Consolas" panose="020B0609020204030204" pitchFamily="49" charset="0"/>
              </a:rPr>
              <a:t>else</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 &lt;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.getKey()) insert(</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.getLeft(),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a:t>
            </a:r>
          </a:p>
          <a:p>
            <a:pPr marL="457200" lvl="1" indent="0">
              <a:buNone/>
            </a:pPr>
            <a:r>
              <a:rPr lang="en-GB" sz="2500" b="1">
                <a:solidFill>
                  <a:srgbClr val="7F0055"/>
                </a:solidFill>
                <a:latin typeface="Consolas" panose="020B0609020204030204" pitchFamily="49" charset="0"/>
              </a:rPr>
              <a:t>else</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 ==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.getKey())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.increaseCount();</a:t>
            </a:r>
          </a:p>
          <a:p>
            <a:pPr marL="457200" lvl="1" indent="0">
              <a:buNone/>
            </a:pPr>
            <a:r>
              <a:rPr lang="en-GB" sz="2500" b="1">
                <a:solidFill>
                  <a:srgbClr val="7F0055"/>
                </a:solidFill>
                <a:latin typeface="Consolas" panose="020B0609020204030204" pitchFamily="49" charset="0"/>
              </a:rPr>
              <a:t>else</a:t>
            </a:r>
            <a:r>
              <a:rPr lang="en-GB" sz="2500" b="1">
                <a:solidFill>
                  <a:srgbClr val="000000"/>
                </a:solidFill>
                <a:latin typeface="Consolas" panose="020B0609020204030204" pitchFamily="49" charset="0"/>
              </a:rPr>
              <a:t> insert(</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.getRight(),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a:t>
            </a:r>
          </a:p>
          <a:p>
            <a:pPr marL="0" indent="0" algn="l">
              <a:buNone/>
            </a:pPr>
            <a:r>
              <a:rPr lang="en-GB" sz="3000">
                <a:solidFill>
                  <a:srgbClr val="000000"/>
                </a:solidFill>
                <a:latin typeface="Consolas" panose="020B0609020204030204" pitchFamily="49" charset="0"/>
              </a:rPr>
              <a:t>}</a:t>
            </a:r>
            <a:endParaRPr lang="en-US" sz="3000">
              <a:solidFill>
                <a:srgbClr val="0000FF"/>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6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down)">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fontScale="70000" lnSpcReduction="20000"/>
          </a:bodyPr>
          <a:lstStyle/>
          <a:p>
            <a:pPr marL="457200" lvl="1" indent="-457200" algn="just">
              <a:lnSpc>
                <a:spcPct val="140000"/>
              </a:lnSpc>
              <a:spcBef>
                <a:spcPts val="1000"/>
              </a:spcBef>
              <a:buClr>
                <a:srgbClr val="0070C0"/>
              </a:buClr>
              <a:buFont typeface="Wingdings" panose="05000000000000000000" pitchFamily="2" charset="2"/>
              <a:buChar char="v"/>
            </a:pPr>
            <a:r>
              <a:rPr lang="en-US" sz="4300" b="1">
                <a:solidFill>
                  <a:srgbClr val="0070C0"/>
                </a:solidFill>
              </a:rPr>
              <a:t>Giải thuật (khử đệ qui/vòng lặp)</a:t>
            </a:r>
          </a:p>
          <a:p>
            <a:pPr marL="361950" lvl="2" indent="0" algn="just">
              <a:lnSpc>
                <a:spcPct val="140000"/>
              </a:lnSpc>
              <a:spcBef>
                <a:spcPts val="0"/>
              </a:spcBef>
              <a:buClr>
                <a:srgbClr val="0070C0"/>
              </a:buClr>
              <a:buNone/>
            </a:pPr>
            <a:r>
              <a:rPr lang="en-US" sz="2700" b="1"/>
              <a:t>Insert</a:t>
            </a:r>
            <a:r>
              <a:rPr lang="en-US" sz="2700"/>
              <a:t>(&lt;nút&gt; root, &lt;khóa&gt; key) {</a:t>
            </a:r>
          </a:p>
          <a:p>
            <a:pPr marL="361950" lvl="2" indent="0" algn="just">
              <a:lnSpc>
                <a:spcPct val="140000"/>
              </a:lnSpc>
              <a:spcBef>
                <a:spcPts val="0"/>
              </a:spcBef>
              <a:buClr>
                <a:srgbClr val="0070C0"/>
              </a:buClr>
              <a:buNone/>
            </a:pPr>
            <a:r>
              <a:rPr lang="en-US" sz="2700"/>
              <a:t>	</a:t>
            </a:r>
            <a:r>
              <a:rPr lang="en-US" sz="2700" b="1"/>
              <a:t>tạo </a:t>
            </a:r>
            <a:r>
              <a:rPr lang="en-US" sz="2700"/>
              <a:t>nút q có khóa là key</a:t>
            </a:r>
          </a:p>
          <a:p>
            <a:pPr marL="361950" lvl="2" indent="0" algn="just">
              <a:lnSpc>
                <a:spcPct val="140000"/>
              </a:lnSpc>
              <a:spcBef>
                <a:spcPts val="0"/>
              </a:spcBef>
              <a:buClr>
                <a:srgbClr val="0070C0"/>
              </a:buClr>
              <a:buNone/>
            </a:pPr>
            <a:r>
              <a:rPr lang="en-US" sz="2700"/>
              <a:t>	</a:t>
            </a:r>
            <a:r>
              <a:rPr lang="en-US" sz="2700" b="1"/>
              <a:t>if</a:t>
            </a:r>
            <a:r>
              <a:rPr lang="en-US" sz="2700"/>
              <a:t> (cây root rỗng) root là nút q;</a:t>
            </a:r>
          </a:p>
          <a:p>
            <a:pPr marL="361950" lvl="2" indent="0" algn="just">
              <a:lnSpc>
                <a:spcPct val="140000"/>
              </a:lnSpc>
              <a:spcBef>
                <a:spcPts val="0"/>
              </a:spcBef>
              <a:buClr>
                <a:srgbClr val="0070C0"/>
              </a:buClr>
              <a:buNone/>
            </a:pPr>
            <a:r>
              <a:rPr lang="en-US" sz="2700"/>
              <a:t>	</a:t>
            </a:r>
            <a:r>
              <a:rPr lang="en-US" sz="2700" b="1"/>
              <a:t>else </a:t>
            </a:r>
            <a:r>
              <a:rPr lang="en-US" sz="2700"/>
              <a:t>{</a:t>
            </a:r>
          </a:p>
          <a:p>
            <a:pPr marL="361950" lvl="2" indent="0" algn="just">
              <a:lnSpc>
                <a:spcPct val="140000"/>
              </a:lnSpc>
              <a:spcBef>
                <a:spcPts val="0"/>
              </a:spcBef>
              <a:buClr>
                <a:srgbClr val="0070C0"/>
              </a:buClr>
              <a:buNone/>
            </a:pPr>
            <a:r>
              <a:rPr lang="en-US" sz="2700"/>
              <a:t>		Tạo nút p mới và gán là root</a:t>
            </a:r>
          </a:p>
          <a:p>
            <a:pPr marL="361950" lvl="2" indent="0" algn="just">
              <a:lnSpc>
                <a:spcPct val="140000"/>
              </a:lnSpc>
              <a:spcBef>
                <a:spcPts val="0"/>
              </a:spcBef>
              <a:buClr>
                <a:srgbClr val="0070C0"/>
              </a:buClr>
              <a:buNone/>
            </a:pPr>
            <a:r>
              <a:rPr lang="en-US" sz="2700"/>
              <a:t>		</a:t>
            </a:r>
            <a:r>
              <a:rPr lang="en-US" sz="2700" b="1"/>
              <a:t>while</a:t>
            </a:r>
            <a:r>
              <a:rPr lang="en-US" sz="2700"/>
              <a:t> (p != null) { </a:t>
            </a:r>
            <a:r>
              <a:rPr lang="en-US" sz="2700">
                <a:solidFill>
                  <a:srgbClr val="00B050"/>
                </a:solidFill>
              </a:rPr>
              <a:t>// p còn là nút của cây</a:t>
            </a:r>
          </a:p>
          <a:p>
            <a:pPr marL="361950" lvl="2" indent="0" algn="just">
              <a:lnSpc>
                <a:spcPct val="140000"/>
              </a:lnSpc>
              <a:spcBef>
                <a:spcPts val="0"/>
              </a:spcBef>
              <a:buClr>
                <a:srgbClr val="0070C0"/>
              </a:buClr>
              <a:buNone/>
            </a:pPr>
            <a:r>
              <a:rPr lang="en-US" sz="2700"/>
              <a:t>			… </a:t>
            </a:r>
            <a:r>
              <a:rPr lang="en-US" sz="2700">
                <a:solidFill>
                  <a:srgbClr val="00B050"/>
                </a:solidFill>
              </a:rPr>
              <a:t>// Xem tiếp trang sau</a:t>
            </a:r>
          </a:p>
          <a:p>
            <a:pPr marL="361950" lvl="2" indent="0" algn="just">
              <a:lnSpc>
                <a:spcPct val="140000"/>
              </a:lnSpc>
              <a:spcBef>
                <a:spcPts val="0"/>
              </a:spcBef>
              <a:buClr>
                <a:srgbClr val="0070C0"/>
              </a:buClr>
              <a:buNone/>
            </a:pPr>
            <a:r>
              <a:rPr lang="en-US" sz="2700"/>
              <a:t>		}</a:t>
            </a:r>
          </a:p>
          <a:p>
            <a:pPr marL="361950" lvl="2" indent="0" algn="just">
              <a:lnSpc>
                <a:spcPct val="140000"/>
              </a:lnSpc>
              <a:spcBef>
                <a:spcPts val="0"/>
              </a:spcBef>
              <a:buClr>
                <a:srgbClr val="0070C0"/>
              </a:buClr>
              <a:buNone/>
            </a:pPr>
            <a:r>
              <a:rPr lang="en-US" sz="2700"/>
              <a:t>		// Thêm nút q vào cây</a:t>
            </a:r>
          </a:p>
          <a:p>
            <a:pPr marL="361950" lvl="2" indent="0" algn="just">
              <a:lnSpc>
                <a:spcPct val="140000"/>
              </a:lnSpc>
              <a:spcBef>
                <a:spcPts val="0"/>
              </a:spcBef>
              <a:buClr>
                <a:srgbClr val="0070C0"/>
              </a:buClr>
              <a:buNone/>
            </a:pPr>
            <a:r>
              <a:rPr lang="en-US" sz="2700"/>
              <a:t>		</a:t>
            </a:r>
            <a:r>
              <a:rPr lang="en-US" sz="2700" b="1"/>
              <a:t>if</a:t>
            </a:r>
            <a:r>
              <a:rPr lang="en-US" sz="2700"/>
              <a:t> (key &lt; khóa của parent) q = parent</a:t>
            </a:r>
            <a:r>
              <a:rPr lang="en-US" sz="2700">
                <a:sym typeface="Wingdings" panose="05000000000000000000" pitchFamily="2" charset="2"/>
              </a:rPr>
              <a:t>nút con trái</a:t>
            </a:r>
          </a:p>
          <a:p>
            <a:pPr marL="361950" lvl="2" indent="0" algn="just">
              <a:lnSpc>
                <a:spcPct val="140000"/>
              </a:lnSpc>
              <a:spcBef>
                <a:spcPts val="0"/>
              </a:spcBef>
              <a:buClr>
                <a:srgbClr val="0070C0"/>
              </a:buClr>
              <a:buNone/>
            </a:pPr>
            <a:r>
              <a:rPr lang="en-US" sz="2700"/>
              <a:t>		else q = parent</a:t>
            </a:r>
            <a:r>
              <a:rPr lang="en-US" sz="2700">
                <a:sym typeface="Wingdings" panose="05000000000000000000" pitchFamily="2" charset="2"/>
              </a:rPr>
              <a:t>nút con phải</a:t>
            </a:r>
            <a:endParaRPr lang="en-US" sz="2700"/>
          </a:p>
          <a:p>
            <a:pPr marL="361950" lvl="2" indent="0" algn="just">
              <a:lnSpc>
                <a:spcPct val="140000"/>
              </a:lnSpc>
              <a:spcBef>
                <a:spcPts val="0"/>
              </a:spcBef>
              <a:buClr>
                <a:srgbClr val="0070C0"/>
              </a:buClr>
              <a:buNone/>
            </a:pPr>
            <a:r>
              <a:rPr lang="en-US" sz="2700"/>
              <a:t>	} </a:t>
            </a:r>
          </a:p>
          <a:p>
            <a:pPr marL="361950" lvl="2" indent="0" algn="just">
              <a:lnSpc>
                <a:spcPct val="140000"/>
              </a:lnSpc>
              <a:spcBef>
                <a:spcPts val="0"/>
              </a:spcBef>
              <a:buClr>
                <a:srgbClr val="0070C0"/>
              </a:buClr>
              <a:buNone/>
            </a:pPr>
            <a:r>
              <a:rPr lang="en-US" sz="2700"/>
              <a:t>}</a:t>
            </a:r>
          </a:p>
          <a:p>
            <a:pPr marL="0" lvl="1" indent="0" algn="just">
              <a:lnSpc>
                <a:spcPct val="140000"/>
              </a:lnSpc>
              <a:spcBef>
                <a:spcPts val="1000"/>
              </a:spcBef>
              <a:buClr>
                <a:srgbClr val="0070C0"/>
              </a:buClr>
              <a:buNone/>
            </a:pPr>
            <a:endParaRPr lang="en-US" sz="3000">
              <a:solidFill>
                <a:srgbClr val="0000FF"/>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86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wipe(down)">
                                      <p:cBhvr>
                                        <p:cTn id="10" dur="500"/>
                                        <p:tgtEl>
                                          <p:spTgt spid="3">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fontScale="92500" lnSpcReduction="10000"/>
          </a:bodyPr>
          <a:lstStyle/>
          <a:p>
            <a:pPr marL="457200" lvl="1" indent="-457200" algn="just">
              <a:lnSpc>
                <a:spcPct val="140000"/>
              </a:lnSpc>
              <a:spcBef>
                <a:spcPts val="1000"/>
              </a:spcBef>
              <a:buClr>
                <a:srgbClr val="0070C0"/>
              </a:buClr>
              <a:buFont typeface="Wingdings" panose="05000000000000000000" pitchFamily="2" charset="2"/>
              <a:buChar char="v"/>
            </a:pPr>
            <a:r>
              <a:rPr lang="en-US" sz="3200" b="1">
                <a:solidFill>
                  <a:srgbClr val="0070C0"/>
                </a:solidFill>
              </a:rPr>
              <a:t>Giải thuật (khử đệ qui/vòng lặp)</a:t>
            </a:r>
          </a:p>
          <a:p>
            <a:pPr marL="361950" lvl="2" indent="0" algn="just">
              <a:lnSpc>
                <a:spcPct val="140000"/>
              </a:lnSpc>
              <a:spcBef>
                <a:spcPts val="0"/>
              </a:spcBef>
              <a:buClr>
                <a:srgbClr val="0070C0"/>
              </a:buClr>
              <a:buNone/>
            </a:pPr>
            <a:r>
              <a:rPr lang="en-US" sz="2700" b="1">
                <a:solidFill>
                  <a:srgbClr val="7030A0"/>
                </a:solidFill>
              </a:rPr>
              <a:t>Xử lý trong vòng lặp</a:t>
            </a:r>
          </a:p>
          <a:p>
            <a:pPr marL="361950" lvl="2" indent="0" algn="just">
              <a:lnSpc>
                <a:spcPct val="140000"/>
              </a:lnSpc>
              <a:spcBef>
                <a:spcPts val="0"/>
              </a:spcBef>
              <a:buClr>
                <a:srgbClr val="0070C0"/>
              </a:buClr>
              <a:buNone/>
            </a:pPr>
            <a:r>
              <a:rPr lang="en-US" sz="2700" b="1"/>
              <a:t>while</a:t>
            </a:r>
            <a:r>
              <a:rPr lang="en-US" sz="2700"/>
              <a:t> (p != null) { </a:t>
            </a:r>
            <a:endParaRPr lang="en-US" sz="2700" b="1"/>
          </a:p>
          <a:p>
            <a:pPr marL="361950" lvl="2" indent="0" algn="just">
              <a:lnSpc>
                <a:spcPct val="140000"/>
              </a:lnSpc>
              <a:spcBef>
                <a:spcPts val="0"/>
              </a:spcBef>
              <a:buClr>
                <a:srgbClr val="0070C0"/>
              </a:buClr>
              <a:buNone/>
            </a:pPr>
            <a:r>
              <a:rPr lang="en-US" sz="2700" b="1"/>
              <a:t>	</a:t>
            </a:r>
            <a:r>
              <a:rPr lang="en-US" sz="2500"/>
              <a:t>parent = p;</a:t>
            </a:r>
          </a:p>
          <a:p>
            <a:pPr marL="361950" lvl="2" indent="0" algn="just">
              <a:lnSpc>
                <a:spcPct val="140000"/>
              </a:lnSpc>
              <a:spcBef>
                <a:spcPts val="0"/>
              </a:spcBef>
              <a:buClr>
                <a:srgbClr val="0070C0"/>
              </a:buClr>
              <a:buNone/>
            </a:pPr>
            <a:r>
              <a:rPr lang="en-US" sz="2500"/>
              <a:t>	if (key &lt; khóa của p)</a:t>
            </a:r>
          </a:p>
          <a:p>
            <a:pPr marL="361950" lvl="2" indent="0" algn="just">
              <a:lnSpc>
                <a:spcPct val="140000"/>
              </a:lnSpc>
              <a:spcBef>
                <a:spcPts val="0"/>
              </a:spcBef>
              <a:buClr>
                <a:srgbClr val="0070C0"/>
              </a:buClr>
              <a:buNone/>
            </a:pPr>
            <a:r>
              <a:rPr lang="en-US" sz="2500"/>
              <a:t>		p = p</a:t>
            </a:r>
            <a:r>
              <a:rPr lang="en-US" sz="2500">
                <a:sym typeface="Wingdings" panose="05000000000000000000" pitchFamily="2" charset="2"/>
              </a:rPr>
              <a:t>nút con trái </a:t>
            </a:r>
            <a:r>
              <a:rPr lang="en-US" sz="2500">
                <a:solidFill>
                  <a:srgbClr val="00B050"/>
                </a:solidFill>
                <a:sym typeface="Wingdings" panose="05000000000000000000" pitchFamily="2" charset="2"/>
              </a:rPr>
              <a:t>// node đến nút con trái</a:t>
            </a:r>
          </a:p>
          <a:p>
            <a:pPr marL="361950" lvl="2" indent="0" algn="just">
              <a:lnSpc>
                <a:spcPct val="140000"/>
              </a:lnSpc>
              <a:spcBef>
                <a:spcPts val="0"/>
              </a:spcBef>
              <a:buClr>
                <a:srgbClr val="0070C0"/>
              </a:buClr>
              <a:buNone/>
            </a:pPr>
            <a:r>
              <a:rPr lang="en-US" sz="2500">
                <a:sym typeface="Wingdings" panose="05000000000000000000" pitchFamily="2" charset="2"/>
              </a:rPr>
              <a:t>	else if (key &gt; khóa của p)</a:t>
            </a:r>
            <a:endParaRPr lang="en-US" sz="2500"/>
          </a:p>
          <a:p>
            <a:pPr marL="0" lvl="1" indent="0" algn="just">
              <a:lnSpc>
                <a:spcPct val="140000"/>
              </a:lnSpc>
              <a:spcBef>
                <a:spcPts val="1000"/>
              </a:spcBef>
              <a:buClr>
                <a:srgbClr val="0070C0"/>
              </a:buClr>
              <a:buNone/>
            </a:pPr>
            <a:r>
              <a:rPr lang="en-US" sz="2500"/>
              <a:t>		p = p</a:t>
            </a:r>
            <a:r>
              <a:rPr lang="en-US" sz="2500">
                <a:sym typeface="Wingdings" panose="05000000000000000000" pitchFamily="2" charset="2"/>
              </a:rPr>
              <a:t>nút con phải </a:t>
            </a:r>
            <a:r>
              <a:rPr lang="en-US" sz="2500">
                <a:solidFill>
                  <a:srgbClr val="00B050"/>
                </a:solidFill>
                <a:sym typeface="Wingdings" panose="05000000000000000000" pitchFamily="2" charset="2"/>
              </a:rPr>
              <a:t>// node đến nút con phải</a:t>
            </a:r>
          </a:p>
          <a:p>
            <a:pPr marL="0" lvl="1" indent="0" algn="just">
              <a:lnSpc>
                <a:spcPct val="140000"/>
              </a:lnSpc>
              <a:spcBef>
                <a:spcPts val="1000"/>
              </a:spcBef>
              <a:buClr>
                <a:srgbClr val="0070C0"/>
              </a:buClr>
              <a:buNone/>
            </a:pPr>
            <a:r>
              <a:rPr lang="en-US" sz="2500">
                <a:sym typeface="Wingdings" panose="05000000000000000000" pitchFamily="2" charset="2"/>
              </a:rPr>
              <a:t>	else tăng pcount; </a:t>
            </a:r>
            <a:r>
              <a:rPr lang="en-US" sz="2500">
                <a:solidFill>
                  <a:srgbClr val="00B050"/>
                </a:solidFill>
                <a:sym typeface="Wingdings" panose="05000000000000000000" pitchFamily="2" charset="2"/>
              </a:rPr>
              <a:t>// tăng số lần xuất hiện của khóa key</a:t>
            </a:r>
          </a:p>
          <a:p>
            <a:pPr marL="457200" lvl="2" indent="0" algn="just">
              <a:lnSpc>
                <a:spcPct val="140000"/>
              </a:lnSpc>
              <a:spcBef>
                <a:spcPts val="1000"/>
              </a:spcBef>
              <a:buClr>
                <a:srgbClr val="0070C0"/>
              </a:buClr>
              <a:buNone/>
            </a:pPr>
            <a:r>
              <a:rPr lang="en-US" sz="2700">
                <a:sym typeface="Wingdings" panose="05000000000000000000" pitchFamily="2" charset="2"/>
              </a:rPr>
              <a:t>}</a:t>
            </a: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55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Thêm khóa vào cây</a:t>
            </a:r>
            <a:endParaRPr lang="en-US" dirty="0"/>
          </a:p>
        </p:txBody>
      </p:sp>
      <p:sp>
        <p:nvSpPr>
          <p:cNvPr id="3" name="Content Placeholder 2"/>
          <p:cNvSpPr>
            <a:spLocks noGrp="1"/>
          </p:cNvSpPr>
          <p:nvPr>
            <p:ph idx="1"/>
          </p:nvPr>
        </p:nvSpPr>
        <p:spPr>
          <a:xfrm>
            <a:off x="144855" y="1084216"/>
            <a:ext cx="11914361" cy="5617666"/>
          </a:xfrm>
        </p:spPr>
        <p:txBody>
          <a:bodyPr>
            <a:normAutofit fontScale="47500" lnSpcReduction="20000"/>
          </a:bodyPr>
          <a:lstStyle/>
          <a:p>
            <a:pPr marL="457200" lvl="1" indent="-457200" algn="just">
              <a:lnSpc>
                <a:spcPct val="140000"/>
              </a:lnSpc>
              <a:spcBef>
                <a:spcPts val="1000"/>
              </a:spcBef>
              <a:buClr>
                <a:srgbClr val="0070C0"/>
              </a:buClr>
              <a:buFont typeface="Wingdings" panose="05000000000000000000" pitchFamily="2" charset="2"/>
              <a:buChar char="v"/>
            </a:pPr>
            <a:r>
              <a:rPr lang="en-US" sz="6300" b="1">
                <a:solidFill>
                  <a:srgbClr val="0070C0"/>
                </a:solidFill>
              </a:rPr>
              <a:t>Giải thuật (khử đệ qui/vòng lặp)</a:t>
            </a:r>
          </a:p>
          <a:p>
            <a:pPr marL="0" indent="0" algn="l">
              <a:lnSpc>
                <a:spcPct val="120000"/>
              </a:lnSpc>
              <a:spcBef>
                <a:spcPts val="0"/>
              </a:spcBef>
              <a:buNone/>
            </a:pPr>
            <a:r>
              <a:rPr lang="en-GB" sz="5100" b="1">
                <a:solidFill>
                  <a:srgbClr val="7F0055"/>
                </a:solidFill>
                <a:latin typeface="Consolas" panose="020B0609020204030204" pitchFamily="49" charset="0"/>
              </a:rPr>
              <a:t>public</a:t>
            </a:r>
            <a:r>
              <a:rPr lang="en-GB" sz="5100" b="1">
                <a:solidFill>
                  <a:srgbClr val="000000"/>
                </a:solidFill>
                <a:latin typeface="Consolas" panose="020B0609020204030204" pitchFamily="49" charset="0"/>
              </a:rPr>
              <a:t> </a:t>
            </a:r>
            <a:r>
              <a:rPr lang="en-GB" sz="5100" b="1">
                <a:solidFill>
                  <a:srgbClr val="7F0055"/>
                </a:solidFill>
                <a:latin typeface="Consolas" panose="020B0609020204030204" pitchFamily="49" charset="0"/>
              </a:rPr>
              <a:t>void</a:t>
            </a:r>
            <a:r>
              <a:rPr lang="en-GB" sz="5100" b="1">
                <a:solidFill>
                  <a:srgbClr val="000000"/>
                </a:solidFill>
                <a:latin typeface="Consolas" panose="020B0609020204030204" pitchFamily="49" charset="0"/>
              </a:rPr>
              <a:t> insert(E </a:t>
            </a:r>
            <a:r>
              <a:rPr lang="en-GB" sz="5100" b="1">
                <a:solidFill>
                  <a:srgbClr val="6A3E3E"/>
                </a:solidFill>
                <a:latin typeface="Consolas" panose="020B0609020204030204" pitchFamily="49" charset="0"/>
              </a:rPr>
              <a:t>key</a:t>
            </a:r>
            <a:r>
              <a:rPr lang="en-GB" sz="5100" b="1">
                <a:solidFill>
                  <a:srgbClr val="000000"/>
                </a:solidFill>
                <a:latin typeface="Consolas" panose="020B0609020204030204" pitchFamily="49" charset="0"/>
              </a:rPr>
              <a:t>) {</a:t>
            </a:r>
          </a:p>
          <a:p>
            <a:pPr marL="457200" lvl="1" indent="0">
              <a:lnSpc>
                <a:spcPct val="120000"/>
              </a:lnSpc>
              <a:spcBef>
                <a:spcPts val="0"/>
              </a:spcBef>
              <a:buNone/>
            </a:pPr>
            <a:r>
              <a:rPr lang="en-GB" sz="4200">
                <a:solidFill>
                  <a:srgbClr val="000000"/>
                </a:solidFill>
                <a:latin typeface="Consolas" panose="020B0609020204030204" pitchFamily="49" charset="0"/>
              </a:rPr>
              <a:t>Node&lt;E&gt; </a:t>
            </a:r>
            <a:r>
              <a:rPr lang="en-GB" sz="4200">
                <a:solidFill>
                  <a:srgbClr val="6A3E3E"/>
                </a:solidFill>
                <a:latin typeface="Consolas" panose="020B0609020204030204" pitchFamily="49" charset="0"/>
              </a:rPr>
              <a:t>newNode</a:t>
            </a:r>
            <a:r>
              <a:rPr lang="en-GB" sz="4200">
                <a:solidFill>
                  <a:srgbClr val="000000"/>
                </a:solidFill>
                <a:latin typeface="Consolas" panose="020B0609020204030204" pitchFamily="49" charset="0"/>
              </a:rPr>
              <a:t> = </a:t>
            </a:r>
            <a:r>
              <a:rPr lang="en-GB" sz="4200" b="1">
                <a:solidFill>
                  <a:srgbClr val="7F0055"/>
                </a:solidFill>
                <a:latin typeface="Consolas" panose="020B0609020204030204" pitchFamily="49" charset="0"/>
              </a:rPr>
              <a:t>new</a:t>
            </a:r>
            <a:r>
              <a:rPr lang="en-GB" sz="4200" b="1">
                <a:solidFill>
                  <a:srgbClr val="000000"/>
                </a:solidFill>
                <a:latin typeface="Consolas" panose="020B0609020204030204" pitchFamily="49" charset="0"/>
              </a:rPr>
              <a:t> Node&lt;E&gt;(</a:t>
            </a:r>
            <a:r>
              <a:rPr lang="en-GB" sz="4200" b="1">
                <a:solidFill>
                  <a:srgbClr val="6A3E3E"/>
                </a:solidFill>
                <a:latin typeface="Consolas" panose="020B0609020204030204" pitchFamily="49" charset="0"/>
              </a:rPr>
              <a:t>key</a:t>
            </a:r>
            <a:r>
              <a:rPr lang="en-GB" sz="4200" b="1">
                <a:solidFill>
                  <a:srgbClr val="000000"/>
                </a:solidFill>
                <a:latin typeface="Consolas" panose="020B0609020204030204" pitchFamily="49" charset="0"/>
              </a:rPr>
              <a:t>);</a:t>
            </a:r>
          </a:p>
          <a:p>
            <a:pPr marL="457200" lvl="1" indent="0">
              <a:lnSpc>
                <a:spcPct val="120000"/>
              </a:lnSpc>
              <a:spcBef>
                <a:spcPts val="0"/>
              </a:spcBef>
              <a:buNone/>
            </a:pPr>
            <a:r>
              <a:rPr lang="en-GB" sz="4200" b="1">
                <a:solidFill>
                  <a:srgbClr val="7F0055"/>
                </a:solidFill>
                <a:latin typeface="Consolas" panose="020B0609020204030204" pitchFamily="49" charset="0"/>
              </a:rPr>
              <a:t>if</a:t>
            </a:r>
            <a:r>
              <a:rPr lang="en-GB" sz="4200" b="1">
                <a:solidFill>
                  <a:srgbClr val="000000"/>
                </a:solidFill>
                <a:latin typeface="Consolas" panose="020B0609020204030204" pitchFamily="49" charset="0"/>
              </a:rPr>
              <a:t> (</a:t>
            </a:r>
            <a:r>
              <a:rPr lang="en-GB" sz="4200" b="1">
                <a:solidFill>
                  <a:srgbClr val="7F0055"/>
                </a:solidFill>
                <a:latin typeface="Consolas" panose="020B0609020204030204" pitchFamily="49" charset="0"/>
              </a:rPr>
              <a:t>this</a:t>
            </a:r>
            <a:r>
              <a:rPr lang="en-GB" sz="4200" b="1">
                <a:solidFill>
                  <a:srgbClr val="000000"/>
                </a:solidFill>
                <a:latin typeface="Consolas" panose="020B0609020204030204" pitchFamily="49" charset="0"/>
              </a:rPr>
              <a:t>.</a:t>
            </a:r>
            <a:r>
              <a:rPr lang="en-GB" sz="4200" b="1">
                <a:solidFill>
                  <a:srgbClr val="0000C0"/>
                </a:solidFill>
                <a:latin typeface="Consolas" panose="020B0609020204030204" pitchFamily="49" charset="0"/>
              </a:rPr>
              <a:t>root</a:t>
            </a:r>
            <a:r>
              <a:rPr lang="en-GB" sz="4200" b="1">
                <a:solidFill>
                  <a:srgbClr val="000000"/>
                </a:solidFill>
                <a:latin typeface="Consolas" panose="020B0609020204030204" pitchFamily="49" charset="0"/>
              </a:rPr>
              <a:t> == </a:t>
            </a:r>
            <a:r>
              <a:rPr lang="en-GB" sz="4200" b="1">
                <a:solidFill>
                  <a:srgbClr val="7F0055"/>
                </a:solidFill>
                <a:latin typeface="Consolas" panose="020B0609020204030204" pitchFamily="49" charset="0"/>
              </a:rPr>
              <a:t>null</a:t>
            </a:r>
            <a:r>
              <a:rPr lang="en-GB" sz="4200" b="1">
                <a:solidFill>
                  <a:srgbClr val="000000"/>
                </a:solidFill>
                <a:latin typeface="Consolas" panose="020B0609020204030204" pitchFamily="49" charset="0"/>
              </a:rPr>
              <a:t>) </a:t>
            </a:r>
            <a:r>
              <a:rPr lang="en-GB" sz="4200" b="1">
                <a:solidFill>
                  <a:srgbClr val="7F0055"/>
                </a:solidFill>
                <a:latin typeface="Consolas" panose="020B0609020204030204" pitchFamily="49" charset="0"/>
              </a:rPr>
              <a:t>this</a:t>
            </a:r>
            <a:r>
              <a:rPr lang="en-GB" sz="4200" b="1">
                <a:solidFill>
                  <a:srgbClr val="000000"/>
                </a:solidFill>
                <a:latin typeface="Consolas" panose="020B0609020204030204" pitchFamily="49" charset="0"/>
              </a:rPr>
              <a:t>.</a:t>
            </a:r>
            <a:r>
              <a:rPr lang="en-GB" sz="4200" b="1">
                <a:solidFill>
                  <a:srgbClr val="0000C0"/>
                </a:solidFill>
                <a:latin typeface="Consolas" panose="020B0609020204030204" pitchFamily="49" charset="0"/>
              </a:rPr>
              <a:t>root</a:t>
            </a:r>
            <a:r>
              <a:rPr lang="en-GB" sz="4200" b="1">
                <a:solidFill>
                  <a:srgbClr val="000000"/>
                </a:solidFill>
                <a:latin typeface="Consolas" panose="020B0609020204030204" pitchFamily="49" charset="0"/>
              </a:rPr>
              <a:t> = </a:t>
            </a:r>
            <a:r>
              <a:rPr lang="en-GB" sz="4200" b="1">
                <a:solidFill>
                  <a:srgbClr val="6A3E3E"/>
                </a:solidFill>
                <a:latin typeface="Consolas" panose="020B0609020204030204" pitchFamily="49" charset="0"/>
              </a:rPr>
              <a:t>newNode</a:t>
            </a:r>
            <a:r>
              <a:rPr lang="en-GB" sz="4200" b="1">
                <a:solidFill>
                  <a:srgbClr val="000000"/>
                </a:solidFill>
                <a:latin typeface="Consolas" panose="020B0609020204030204" pitchFamily="49" charset="0"/>
              </a:rPr>
              <a:t>;</a:t>
            </a:r>
          </a:p>
          <a:p>
            <a:pPr marL="457200" lvl="1" indent="0">
              <a:lnSpc>
                <a:spcPct val="120000"/>
              </a:lnSpc>
              <a:spcBef>
                <a:spcPts val="0"/>
              </a:spcBef>
              <a:buNone/>
            </a:pPr>
            <a:r>
              <a:rPr lang="en-GB" sz="4200" b="1">
                <a:solidFill>
                  <a:srgbClr val="7F0055"/>
                </a:solidFill>
                <a:latin typeface="Consolas" panose="020B0609020204030204" pitchFamily="49" charset="0"/>
              </a:rPr>
              <a:t>else</a:t>
            </a:r>
            <a:r>
              <a:rPr lang="en-GB" sz="4200" b="1">
                <a:solidFill>
                  <a:srgbClr val="000000"/>
                </a:solidFill>
                <a:latin typeface="Consolas" panose="020B0609020204030204" pitchFamily="49" charset="0"/>
              </a:rPr>
              <a:t> {</a:t>
            </a:r>
          </a:p>
          <a:p>
            <a:pPr marL="914400" lvl="2" indent="0">
              <a:lnSpc>
                <a:spcPct val="120000"/>
              </a:lnSpc>
              <a:spcBef>
                <a:spcPts val="0"/>
              </a:spcBef>
              <a:buNone/>
            </a:pPr>
            <a:r>
              <a:rPr lang="en-GB" sz="3800">
                <a:solidFill>
                  <a:srgbClr val="000000"/>
                </a:solidFill>
                <a:latin typeface="Consolas" panose="020B0609020204030204" pitchFamily="49" charset="0"/>
              </a:rPr>
              <a:t>Node&lt;E&gt; </a:t>
            </a:r>
            <a:r>
              <a:rPr lang="en-GB" sz="3800">
                <a:solidFill>
                  <a:srgbClr val="6A3E3E"/>
                </a:solidFill>
                <a:latin typeface="Consolas" panose="020B0609020204030204" pitchFamily="49" charset="0"/>
              </a:rPr>
              <a:t>parent</a:t>
            </a:r>
            <a:r>
              <a:rPr lang="en-GB" sz="3800">
                <a:solidFill>
                  <a:srgbClr val="000000"/>
                </a:solidFill>
                <a:latin typeface="Consolas" panose="020B0609020204030204" pitchFamily="49" charset="0"/>
              </a:rPr>
              <a:t> = </a:t>
            </a:r>
            <a:r>
              <a:rPr lang="en-GB" sz="3800" b="1">
                <a:solidFill>
                  <a:srgbClr val="7F0055"/>
                </a:solidFill>
                <a:latin typeface="Consolas" panose="020B0609020204030204" pitchFamily="49" charset="0"/>
              </a:rPr>
              <a:t>null</a:t>
            </a:r>
            <a:r>
              <a:rPr lang="en-GB" sz="3800" b="1">
                <a:solidFill>
                  <a:srgbClr val="000000"/>
                </a:solidFill>
                <a:latin typeface="Consolas" panose="020B0609020204030204" pitchFamily="49" charset="0"/>
              </a:rPr>
              <a:t>;</a:t>
            </a:r>
          </a:p>
          <a:p>
            <a:pPr marL="914400" lvl="2" indent="0">
              <a:lnSpc>
                <a:spcPct val="120000"/>
              </a:lnSpc>
              <a:spcBef>
                <a:spcPts val="0"/>
              </a:spcBef>
              <a:buNone/>
            </a:pPr>
            <a:r>
              <a:rPr lang="nl-NL" sz="3800">
                <a:solidFill>
                  <a:srgbClr val="000000"/>
                </a:solidFill>
                <a:latin typeface="Consolas" panose="020B0609020204030204" pitchFamily="49" charset="0"/>
              </a:rPr>
              <a:t>Node&lt;E&gt; </a:t>
            </a:r>
            <a:r>
              <a:rPr lang="nl-NL" sz="3800">
                <a:solidFill>
                  <a:srgbClr val="6A3E3E"/>
                </a:solidFill>
                <a:latin typeface="Consolas" panose="020B0609020204030204" pitchFamily="49" charset="0"/>
              </a:rPr>
              <a:t>node</a:t>
            </a:r>
            <a:r>
              <a:rPr lang="nl-NL" sz="3800">
                <a:solidFill>
                  <a:srgbClr val="000000"/>
                </a:solidFill>
                <a:latin typeface="Consolas" panose="020B0609020204030204" pitchFamily="49" charset="0"/>
              </a:rPr>
              <a:t> = </a:t>
            </a:r>
            <a:r>
              <a:rPr lang="nl-NL" sz="3800" b="1">
                <a:solidFill>
                  <a:srgbClr val="7F0055"/>
                </a:solidFill>
                <a:latin typeface="Consolas" panose="020B0609020204030204" pitchFamily="49" charset="0"/>
              </a:rPr>
              <a:t>this</a:t>
            </a:r>
            <a:r>
              <a:rPr lang="nl-NL" sz="3800" b="1">
                <a:solidFill>
                  <a:srgbClr val="000000"/>
                </a:solidFill>
                <a:latin typeface="Consolas" panose="020B0609020204030204" pitchFamily="49" charset="0"/>
              </a:rPr>
              <a:t>.</a:t>
            </a:r>
            <a:r>
              <a:rPr lang="nl-NL" sz="3800" b="1">
                <a:solidFill>
                  <a:srgbClr val="0000C0"/>
                </a:solidFill>
                <a:latin typeface="Consolas" panose="020B0609020204030204" pitchFamily="49" charset="0"/>
              </a:rPr>
              <a:t>root</a:t>
            </a:r>
            <a:r>
              <a:rPr lang="nl-NL" sz="3800" b="1">
                <a:solidFill>
                  <a:srgbClr val="000000"/>
                </a:solidFill>
                <a:latin typeface="Consolas" panose="020B0609020204030204" pitchFamily="49" charset="0"/>
              </a:rPr>
              <a:t>;</a:t>
            </a:r>
          </a:p>
          <a:p>
            <a:pPr marL="914400" lvl="2" indent="0">
              <a:lnSpc>
                <a:spcPct val="120000"/>
              </a:lnSpc>
              <a:spcBef>
                <a:spcPts val="0"/>
              </a:spcBef>
              <a:buNone/>
            </a:pPr>
            <a:r>
              <a:rPr lang="en-GB" sz="3800" b="1">
                <a:solidFill>
                  <a:srgbClr val="7F0055"/>
                </a:solidFill>
                <a:latin typeface="Consolas" panose="020B0609020204030204" pitchFamily="49" charset="0"/>
              </a:rPr>
              <a:t>while</a:t>
            </a:r>
            <a:r>
              <a:rPr lang="en-GB" sz="3800" b="1">
                <a:solidFill>
                  <a:srgbClr val="000000"/>
                </a:solidFill>
                <a:latin typeface="Consolas" panose="020B0609020204030204" pitchFamily="49" charset="0"/>
              </a:rPr>
              <a:t> (</a:t>
            </a:r>
            <a:r>
              <a:rPr lang="en-GB" sz="3800" b="1">
                <a:solidFill>
                  <a:srgbClr val="6A3E3E"/>
                </a:solidFill>
                <a:latin typeface="Consolas" panose="020B0609020204030204" pitchFamily="49" charset="0"/>
              </a:rPr>
              <a:t>node</a:t>
            </a:r>
            <a:r>
              <a:rPr lang="en-GB" sz="3800" b="1">
                <a:solidFill>
                  <a:srgbClr val="000000"/>
                </a:solidFill>
                <a:latin typeface="Consolas" panose="020B0609020204030204" pitchFamily="49" charset="0"/>
              </a:rPr>
              <a:t> != </a:t>
            </a:r>
            <a:r>
              <a:rPr lang="en-GB" sz="3800" b="1">
                <a:solidFill>
                  <a:srgbClr val="7F0055"/>
                </a:solidFill>
                <a:latin typeface="Consolas" panose="020B0609020204030204" pitchFamily="49" charset="0"/>
              </a:rPr>
              <a:t>null</a:t>
            </a:r>
            <a:r>
              <a:rPr lang="en-GB" sz="3800" b="1">
                <a:solidFill>
                  <a:srgbClr val="000000"/>
                </a:solidFill>
                <a:latin typeface="Consolas" panose="020B0609020204030204" pitchFamily="49" charset="0"/>
              </a:rPr>
              <a:t>) {</a:t>
            </a:r>
          </a:p>
          <a:p>
            <a:pPr marL="1371600" lvl="3" indent="0">
              <a:lnSpc>
                <a:spcPct val="120000"/>
              </a:lnSpc>
              <a:spcBef>
                <a:spcPts val="0"/>
              </a:spcBef>
              <a:buNone/>
            </a:pPr>
            <a:r>
              <a:rPr lang="en-GB" sz="3400">
                <a:solidFill>
                  <a:srgbClr val="6A3E3E"/>
                </a:solidFill>
                <a:latin typeface="Consolas" panose="020B0609020204030204" pitchFamily="49" charset="0"/>
              </a:rPr>
              <a:t>parent</a:t>
            </a:r>
            <a:r>
              <a:rPr lang="en-GB" sz="3400">
                <a:solidFill>
                  <a:srgbClr val="000000"/>
                </a:solidFill>
                <a:latin typeface="Consolas" panose="020B0609020204030204" pitchFamily="49" charset="0"/>
              </a:rPr>
              <a:t> = </a:t>
            </a:r>
            <a:r>
              <a:rPr lang="en-GB" sz="3400">
                <a:solidFill>
                  <a:srgbClr val="6A3E3E"/>
                </a:solidFill>
                <a:latin typeface="Consolas" panose="020B0609020204030204" pitchFamily="49" charset="0"/>
              </a:rPr>
              <a:t>node</a:t>
            </a:r>
            <a:r>
              <a:rPr lang="en-GB" sz="3400">
                <a:solidFill>
                  <a:srgbClr val="000000"/>
                </a:solidFill>
                <a:latin typeface="Consolas" panose="020B0609020204030204" pitchFamily="49" charset="0"/>
              </a:rPr>
              <a:t>;</a:t>
            </a:r>
          </a:p>
          <a:p>
            <a:pPr marL="1371600" lvl="3" indent="0">
              <a:lnSpc>
                <a:spcPct val="120000"/>
              </a:lnSpc>
              <a:spcBef>
                <a:spcPts val="0"/>
              </a:spcBef>
              <a:buNone/>
            </a:pPr>
            <a:r>
              <a:rPr lang="en-GB" sz="3400" b="1">
                <a:solidFill>
                  <a:srgbClr val="7F0055"/>
                </a:solidFill>
                <a:latin typeface="Consolas" panose="020B0609020204030204" pitchFamily="49" charset="0"/>
              </a:rPr>
              <a:t>if</a:t>
            </a:r>
            <a:r>
              <a:rPr lang="en-GB" sz="3400" b="1">
                <a:solidFill>
                  <a:srgbClr val="000000"/>
                </a:solidFill>
                <a:latin typeface="Consolas" panose="020B0609020204030204" pitchFamily="49" charset="0"/>
              </a:rPr>
              <a:t> ((</a:t>
            </a:r>
            <a:r>
              <a:rPr lang="en-GB" sz="3400" b="1">
                <a:solidFill>
                  <a:srgbClr val="7F0055"/>
                </a:solidFill>
                <a:latin typeface="Consolas" panose="020B0609020204030204" pitchFamily="49" charset="0"/>
              </a:rPr>
              <a:t>int</a:t>
            </a:r>
            <a:r>
              <a:rPr lang="en-GB" sz="3400" b="1">
                <a:solidFill>
                  <a:srgbClr val="000000"/>
                </a:solidFill>
                <a:latin typeface="Consolas" panose="020B0609020204030204" pitchFamily="49" charset="0"/>
              </a:rPr>
              <a:t>)</a:t>
            </a:r>
            <a:r>
              <a:rPr lang="en-GB" sz="3400" b="1">
                <a:solidFill>
                  <a:srgbClr val="6A3E3E"/>
                </a:solidFill>
                <a:latin typeface="Consolas" panose="020B0609020204030204" pitchFamily="49" charset="0"/>
              </a:rPr>
              <a:t>key</a:t>
            </a:r>
            <a:r>
              <a:rPr lang="en-GB" sz="3400" b="1">
                <a:solidFill>
                  <a:srgbClr val="000000"/>
                </a:solidFill>
                <a:latin typeface="Consolas" panose="020B0609020204030204" pitchFamily="49" charset="0"/>
              </a:rPr>
              <a:t> &lt; (</a:t>
            </a:r>
            <a:r>
              <a:rPr lang="en-GB" sz="3400" b="1">
                <a:solidFill>
                  <a:srgbClr val="7F0055"/>
                </a:solidFill>
                <a:latin typeface="Consolas" panose="020B0609020204030204" pitchFamily="49" charset="0"/>
              </a:rPr>
              <a:t>int</a:t>
            </a:r>
            <a:r>
              <a:rPr lang="en-GB" sz="3400" b="1">
                <a:solidFill>
                  <a:srgbClr val="000000"/>
                </a:solidFill>
                <a:latin typeface="Consolas" panose="020B0609020204030204" pitchFamily="49" charset="0"/>
              </a:rPr>
              <a:t>)</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.getKey()) </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 = </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.getLeft(); </a:t>
            </a:r>
            <a:r>
              <a:rPr lang="en-GB" sz="3400" b="1">
                <a:solidFill>
                  <a:srgbClr val="3F7F5F"/>
                </a:solidFill>
                <a:latin typeface="Consolas" panose="020B0609020204030204" pitchFamily="49" charset="0"/>
              </a:rPr>
              <a:t>// chuyển node đến nút con trái</a:t>
            </a:r>
          </a:p>
          <a:p>
            <a:pPr marL="1371600" lvl="3" indent="0">
              <a:lnSpc>
                <a:spcPct val="120000"/>
              </a:lnSpc>
              <a:spcBef>
                <a:spcPts val="0"/>
              </a:spcBef>
              <a:buNone/>
            </a:pPr>
            <a:r>
              <a:rPr lang="en-GB" sz="3400" b="1">
                <a:solidFill>
                  <a:srgbClr val="7F0055"/>
                </a:solidFill>
                <a:latin typeface="Consolas" panose="020B0609020204030204" pitchFamily="49" charset="0"/>
              </a:rPr>
              <a:t>else</a:t>
            </a:r>
            <a:r>
              <a:rPr lang="en-GB" sz="3400" b="1">
                <a:solidFill>
                  <a:srgbClr val="000000"/>
                </a:solidFill>
                <a:latin typeface="Consolas" panose="020B0609020204030204" pitchFamily="49" charset="0"/>
              </a:rPr>
              <a:t> </a:t>
            </a:r>
            <a:r>
              <a:rPr lang="en-GB" sz="3400" b="1">
                <a:solidFill>
                  <a:srgbClr val="7F0055"/>
                </a:solidFill>
                <a:latin typeface="Consolas" panose="020B0609020204030204" pitchFamily="49" charset="0"/>
              </a:rPr>
              <a:t>if</a:t>
            </a:r>
            <a:r>
              <a:rPr lang="en-GB" sz="3400" b="1">
                <a:solidFill>
                  <a:srgbClr val="000000"/>
                </a:solidFill>
                <a:latin typeface="Consolas" panose="020B0609020204030204" pitchFamily="49" charset="0"/>
              </a:rPr>
              <a:t> ((</a:t>
            </a:r>
            <a:r>
              <a:rPr lang="en-GB" sz="3400" b="1">
                <a:solidFill>
                  <a:srgbClr val="7F0055"/>
                </a:solidFill>
                <a:latin typeface="Consolas" panose="020B0609020204030204" pitchFamily="49" charset="0"/>
              </a:rPr>
              <a:t>int</a:t>
            </a:r>
            <a:r>
              <a:rPr lang="en-GB" sz="3400" b="1">
                <a:solidFill>
                  <a:srgbClr val="000000"/>
                </a:solidFill>
                <a:latin typeface="Consolas" panose="020B0609020204030204" pitchFamily="49" charset="0"/>
              </a:rPr>
              <a:t>)</a:t>
            </a:r>
            <a:r>
              <a:rPr lang="en-GB" sz="3400" b="1">
                <a:solidFill>
                  <a:srgbClr val="6A3E3E"/>
                </a:solidFill>
                <a:latin typeface="Consolas" panose="020B0609020204030204" pitchFamily="49" charset="0"/>
              </a:rPr>
              <a:t>key</a:t>
            </a:r>
            <a:r>
              <a:rPr lang="en-GB" sz="3400" b="1">
                <a:solidFill>
                  <a:srgbClr val="000000"/>
                </a:solidFill>
                <a:latin typeface="Consolas" panose="020B0609020204030204" pitchFamily="49" charset="0"/>
              </a:rPr>
              <a:t> &gt; (</a:t>
            </a:r>
            <a:r>
              <a:rPr lang="en-GB" sz="3400" b="1">
                <a:solidFill>
                  <a:srgbClr val="7F0055"/>
                </a:solidFill>
                <a:latin typeface="Consolas" panose="020B0609020204030204" pitchFamily="49" charset="0"/>
              </a:rPr>
              <a:t>int</a:t>
            </a:r>
            <a:r>
              <a:rPr lang="en-GB" sz="3400" b="1">
                <a:solidFill>
                  <a:srgbClr val="000000"/>
                </a:solidFill>
                <a:latin typeface="Consolas" panose="020B0609020204030204" pitchFamily="49" charset="0"/>
              </a:rPr>
              <a:t>)</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.getKey()) </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 = </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.getRight(); </a:t>
            </a:r>
            <a:r>
              <a:rPr lang="en-GB" sz="3400" b="1">
                <a:solidFill>
                  <a:srgbClr val="3F7F5F"/>
                </a:solidFill>
                <a:latin typeface="Consolas" panose="020B0609020204030204" pitchFamily="49" charset="0"/>
              </a:rPr>
              <a:t>// chuyển node đến nút con phải</a:t>
            </a:r>
          </a:p>
          <a:p>
            <a:pPr marL="1371600" lvl="3" indent="0">
              <a:lnSpc>
                <a:spcPct val="120000"/>
              </a:lnSpc>
              <a:spcBef>
                <a:spcPts val="0"/>
              </a:spcBef>
              <a:buNone/>
            </a:pPr>
            <a:r>
              <a:rPr lang="en-GB" sz="3400" b="1">
                <a:solidFill>
                  <a:srgbClr val="7F0055"/>
                </a:solidFill>
                <a:latin typeface="Consolas" panose="020B0609020204030204" pitchFamily="49" charset="0"/>
              </a:rPr>
              <a:t>else</a:t>
            </a:r>
            <a:r>
              <a:rPr lang="en-GB" sz="3400" b="1">
                <a:solidFill>
                  <a:srgbClr val="000000"/>
                </a:solidFill>
                <a:latin typeface="Consolas" panose="020B0609020204030204" pitchFamily="49" charset="0"/>
              </a:rPr>
              <a:t> </a:t>
            </a:r>
            <a:r>
              <a:rPr lang="en-GB" sz="3400" b="1">
                <a:solidFill>
                  <a:srgbClr val="6A3E3E"/>
                </a:solidFill>
                <a:latin typeface="Consolas" panose="020B0609020204030204" pitchFamily="49" charset="0"/>
              </a:rPr>
              <a:t>node</a:t>
            </a:r>
            <a:r>
              <a:rPr lang="en-GB" sz="3400" b="1">
                <a:solidFill>
                  <a:srgbClr val="000000"/>
                </a:solidFill>
                <a:latin typeface="Consolas" panose="020B0609020204030204" pitchFamily="49" charset="0"/>
              </a:rPr>
              <a:t>.increaseCount(); </a:t>
            </a:r>
            <a:r>
              <a:rPr lang="en-GB" sz="3400" b="1">
                <a:solidFill>
                  <a:srgbClr val="3F7F5F"/>
                </a:solidFill>
                <a:latin typeface="Consolas" panose="020B0609020204030204" pitchFamily="49" charset="0"/>
              </a:rPr>
              <a:t>// Tăng số lần xuất hiện của khóa key vì key = node.key</a:t>
            </a:r>
          </a:p>
          <a:p>
            <a:pPr marL="914400" lvl="2" indent="0">
              <a:lnSpc>
                <a:spcPct val="120000"/>
              </a:lnSpc>
              <a:spcBef>
                <a:spcPts val="0"/>
              </a:spcBef>
              <a:buNone/>
            </a:pPr>
            <a:r>
              <a:rPr lang="en-GB" sz="3800">
                <a:solidFill>
                  <a:srgbClr val="000000"/>
                </a:solidFill>
                <a:latin typeface="Consolas" panose="020B0609020204030204" pitchFamily="49" charset="0"/>
              </a:rPr>
              <a:t>}</a:t>
            </a:r>
          </a:p>
          <a:p>
            <a:pPr marL="914400" lvl="2" indent="0">
              <a:lnSpc>
                <a:spcPct val="120000"/>
              </a:lnSpc>
              <a:spcBef>
                <a:spcPts val="0"/>
              </a:spcBef>
              <a:buNone/>
            </a:pPr>
            <a:r>
              <a:rPr lang="en-GB" sz="3800" b="1">
                <a:solidFill>
                  <a:srgbClr val="7F0055"/>
                </a:solidFill>
                <a:latin typeface="Consolas" panose="020B0609020204030204" pitchFamily="49" charset="0"/>
              </a:rPr>
              <a:t>if</a:t>
            </a:r>
            <a:r>
              <a:rPr lang="en-GB" sz="3800" b="1">
                <a:solidFill>
                  <a:srgbClr val="000000"/>
                </a:solidFill>
                <a:latin typeface="Consolas" panose="020B0609020204030204" pitchFamily="49" charset="0"/>
              </a:rPr>
              <a:t> ((</a:t>
            </a:r>
            <a:r>
              <a:rPr lang="en-GB" sz="3800" b="1">
                <a:solidFill>
                  <a:srgbClr val="7F0055"/>
                </a:solidFill>
                <a:latin typeface="Consolas" panose="020B0609020204030204" pitchFamily="49" charset="0"/>
              </a:rPr>
              <a:t>int</a:t>
            </a:r>
            <a:r>
              <a:rPr lang="en-GB" sz="3800" b="1">
                <a:solidFill>
                  <a:srgbClr val="000000"/>
                </a:solidFill>
                <a:latin typeface="Consolas" panose="020B0609020204030204" pitchFamily="49" charset="0"/>
              </a:rPr>
              <a:t>)</a:t>
            </a:r>
            <a:r>
              <a:rPr lang="en-GB" sz="3800" b="1">
                <a:solidFill>
                  <a:srgbClr val="6A3E3E"/>
                </a:solidFill>
                <a:latin typeface="Consolas" panose="020B0609020204030204" pitchFamily="49" charset="0"/>
              </a:rPr>
              <a:t>key</a:t>
            </a:r>
            <a:r>
              <a:rPr lang="en-GB" sz="3800" b="1">
                <a:solidFill>
                  <a:srgbClr val="000000"/>
                </a:solidFill>
                <a:latin typeface="Consolas" panose="020B0609020204030204" pitchFamily="49" charset="0"/>
              </a:rPr>
              <a:t> &lt; (</a:t>
            </a:r>
            <a:r>
              <a:rPr lang="en-GB" sz="3800" b="1">
                <a:solidFill>
                  <a:srgbClr val="7F0055"/>
                </a:solidFill>
                <a:latin typeface="Consolas" panose="020B0609020204030204" pitchFamily="49" charset="0"/>
              </a:rPr>
              <a:t>int</a:t>
            </a:r>
            <a:r>
              <a:rPr lang="en-GB" sz="3800" b="1">
                <a:solidFill>
                  <a:srgbClr val="000000"/>
                </a:solidFill>
                <a:latin typeface="Consolas" panose="020B0609020204030204" pitchFamily="49" charset="0"/>
              </a:rPr>
              <a:t>)</a:t>
            </a:r>
            <a:r>
              <a:rPr lang="en-GB" sz="3800" b="1">
                <a:solidFill>
                  <a:srgbClr val="6A3E3E"/>
                </a:solidFill>
                <a:latin typeface="Consolas" panose="020B0609020204030204" pitchFamily="49" charset="0"/>
              </a:rPr>
              <a:t>parent</a:t>
            </a:r>
            <a:r>
              <a:rPr lang="en-GB" sz="3800" b="1">
                <a:solidFill>
                  <a:srgbClr val="000000"/>
                </a:solidFill>
                <a:latin typeface="Consolas" panose="020B0609020204030204" pitchFamily="49" charset="0"/>
              </a:rPr>
              <a:t>.getKey()) </a:t>
            </a:r>
            <a:r>
              <a:rPr lang="en-GB" sz="3800" b="1">
                <a:solidFill>
                  <a:srgbClr val="6A3E3E"/>
                </a:solidFill>
                <a:latin typeface="Consolas" panose="020B0609020204030204" pitchFamily="49" charset="0"/>
              </a:rPr>
              <a:t>newNode</a:t>
            </a:r>
            <a:r>
              <a:rPr lang="en-GB" sz="3800" b="1">
                <a:solidFill>
                  <a:srgbClr val="000000"/>
                </a:solidFill>
                <a:latin typeface="Consolas" panose="020B0609020204030204" pitchFamily="49" charset="0"/>
              </a:rPr>
              <a:t> = </a:t>
            </a:r>
            <a:r>
              <a:rPr lang="en-GB" sz="3800" b="1">
                <a:solidFill>
                  <a:srgbClr val="6A3E3E"/>
                </a:solidFill>
                <a:latin typeface="Consolas" panose="020B0609020204030204" pitchFamily="49" charset="0"/>
              </a:rPr>
              <a:t>parent</a:t>
            </a:r>
            <a:r>
              <a:rPr lang="en-GB" sz="3800" b="1">
                <a:solidFill>
                  <a:srgbClr val="000000"/>
                </a:solidFill>
                <a:latin typeface="Consolas" panose="020B0609020204030204" pitchFamily="49" charset="0"/>
              </a:rPr>
              <a:t>.getLeft();</a:t>
            </a:r>
          </a:p>
          <a:p>
            <a:pPr marL="914400" lvl="2" indent="0">
              <a:lnSpc>
                <a:spcPct val="120000"/>
              </a:lnSpc>
              <a:spcBef>
                <a:spcPts val="0"/>
              </a:spcBef>
              <a:buNone/>
            </a:pPr>
            <a:r>
              <a:rPr lang="en-GB" sz="3800" b="1">
                <a:solidFill>
                  <a:srgbClr val="7F0055"/>
                </a:solidFill>
                <a:latin typeface="Consolas" panose="020B0609020204030204" pitchFamily="49" charset="0"/>
              </a:rPr>
              <a:t>else</a:t>
            </a:r>
            <a:r>
              <a:rPr lang="en-GB" sz="3800" b="1">
                <a:solidFill>
                  <a:srgbClr val="000000"/>
                </a:solidFill>
                <a:latin typeface="Consolas" panose="020B0609020204030204" pitchFamily="49" charset="0"/>
              </a:rPr>
              <a:t> </a:t>
            </a:r>
            <a:r>
              <a:rPr lang="en-GB" sz="3800" b="1">
                <a:solidFill>
                  <a:srgbClr val="6A3E3E"/>
                </a:solidFill>
                <a:latin typeface="Consolas" panose="020B0609020204030204" pitchFamily="49" charset="0"/>
              </a:rPr>
              <a:t>newNode</a:t>
            </a:r>
            <a:r>
              <a:rPr lang="en-GB" sz="3800" b="1">
                <a:solidFill>
                  <a:srgbClr val="000000"/>
                </a:solidFill>
                <a:latin typeface="Consolas" panose="020B0609020204030204" pitchFamily="49" charset="0"/>
              </a:rPr>
              <a:t> = </a:t>
            </a:r>
            <a:r>
              <a:rPr lang="en-GB" sz="3800" b="1">
                <a:solidFill>
                  <a:srgbClr val="6A3E3E"/>
                </a:solidFill>
                <a:latin typeface="Consolas" panose="020B0609020204030204" pitchFamily="49" charset="0"/>
              </a:rPr>
              <a:t>parent</a:t>
            </a:r>
            <a:r>
              <a:rPr lang="en-GB" sz="3800" b="1">
                <a:solidFill>
                  <a:srgbClr val="000000"/>
                </a:solidFill>
                <a:latin typeface="Consolas" panose="020B0609020204030204" pitchFamily="49" charset="0"/>
              </a:rPr>
              <a:t>.getRight();</a:t>
            </a:r>
          </a:p>
          <a:p>
            <a:pPr marL="457200" lvl="1" indent="0">
              <a:lnSpc>
                <a:spcPct val="120000"/>
              </a:lnSpc>
              <a:spcBef>
                <a:spcPts val="0"/>
              </a:spcBef>
              <a:buNone/>
            </a:pPr>
            <a:r>
              <a:rPr lang="en-GB" sz="4200">
                <a:solidFill>
                  <a:srgbClr val="000000"/>
                </a:solidFill>
                <a:latin typeface="Consolas" panose="020B0609020204030204" pitchFamily="49" charset="0"/>
              </a:rPr>
              <a:t>}</a:t>
            </a:r>
          </a:p>
          <a:p>
            <a:pPr marL="0" indent="0" algn="l">
              <a:lnSpc>
                <a:spcPct val="120000"/>
              </a:lnSpc>
              <a:spcBef>
                <a:spcPts val="0"/>
              </a:spcBef>
              <a:buNone/>
            </a:pPr>
            <a:r>
              <a:rPr lang="en-GB" sz="5100">
                <a:solidFill>
                  <a:srgbClr val="000000"/>
                </a:solidFill>
                <a:latin typeface="Consolas" panose="020B0609020204030204" pitchFamily="49" charset="0"/>
              </a:rPr>
              <a:t>}</a:t>
            </a:r>
            <a:endParaRPr lang="en-US" sz="51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59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Effect transition="in" filter="wipe(down)">
                                      <p:cBhvr>
                                        <p:cTn id="7" dur="500"/>
                                        <p:tgtEl>
                                          <p:spTgt spid="3">
                                            <p:txEl>
                                              <p:pRg st="16" end="1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animEffect transition="in" filter="wipe(down)">
                                      <p:cBhvr>
                                        <p:cTn id="23" dur="500"/>
                                        <p:tgtEl>
                                          <p:spTgt spid="3">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wipe(down)">
                                      <p:cBhvr>
                                        <p:cTn id="39" dur="500"/>
                                        <p:tgtEl>
                                          <p:spTgt spid="3">
                                            <p:txEl>
                                              <p:pRg st="12" end="1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wipe(down)">
                                      <p:cBhvr>
                                        <p:cTn id="49" dur="500"/>
                                        <p:tgtEl>
                                          <p:spTgt spid="3">
                                            <p:txEl>
                                              <p:pRg st="9" end="9"/>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down)">
                                      <p:cBhvr>
                                        <p:cTn id="5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Tìm khóa trên cây</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(Search on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319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144855" y="1084216"/>
            <a:ext cx="11869094" cy="5408023"/>
          </a:xfrm>
        </p:spPr>
        <p:txBody>
          <a:bodyPr>
            <a:normAutofit/>
          </a:bodyPr>
          <a:lstStyle/>
          <a:p>
            <a:pPr algn="just">
              <a:lnSpc>
                <a:spcPct val="140000"/>
              </a:lnSpc>
              <a:buClr>
                <a:srgbClr val="0070C0"/>
              </a:buClr>
              <a:buFont typeface="Wingdings" panose="05000000000000000000" pitchFamily="2" charset="2"/>
              <a:buChar char="v"/>
            </a:pPr>
            <a:r>
              <a:rPr lang="en-US" sz="3000"/>
              <a:t>Có hai cách để hiện thực</a:t>
            </a:r>
          </a:p>
          <a:p>
            <a:pPr lvl="1" algn="just">
              <a:lnSpc>
                <a:spcPct val="140000"/>
              </a:lnSpc>
              <a:buClr>
                <a:srgbClr val="0070C0"/>
              </a:buClr>
            </a:pPr>
            <a:r>
              <a:rPr lang="en-US" sz="3000"/>
              <a:t>Tìm kiếm đệ qui</a:t>
            </a:r>
          </a:p>
          <a:p>
            <a:pPr lvl="1" algn="just">
              <a:lnSpc>
                <a:spcPct val="140000"/>
              </a:lnSpc>
              <a:buClr>
                <a:srgbClr val="0070C0"/>
              </a:buClr>
            </a:pPr>
            <a:r>
              <a:rPr lang="en-US" sz="3000"/>
              <a:t>Tìm kiếm khử đệ qui</a:t>
            </a:r>
          </a:p>
          <a:p>
            <a:pPr marL="457200" lvl="1" indent="-457200" algn="just">
              <a:lnSpc>
                <a:spcPct val="140000"/>
              </a:lnSpc>
              <a:spcBef>
                <a:spcPts val="1000"/>
              </a:spcBef>
              <a:buClr>
                <a:srgbClr val="0070C0"/>
              </a:buClr>
              <a:buFont typeface="Wingdings" panose="05000000000000000000" pitchFamily="2" charset="2"/>
              <a:buChar char="v"/>
            </a:pPr>
            <a:r>
              <a:rPr lang="en-US" sz="3000"/>
              <a:t>Số lần so sánh tối đa để tìm kiếm một phần tử X trên cây là </a:t>
            </a:r>
            <a:r>
              <a:rPr lang="en-US" sz="3000" b="1">
                <a:solidFill>
                  <a:srgbClr val="00B050"/>
                </a:solidFill>
              </a:rPr>
              <a:t>h</a:t>
            </a:r>
            <a:r>
              <a:rPr lang="en-US" sz="3000"/>
              <a:t>, với </a:t>
            </a:r>
            <a:r>
              <a:rPr lang="en-US" sz="3000" b="1">
                <a:solidFill>
                  <a:srgbClr val="00B050"/>
                </a:solidFill>
              </a:rPr>
              <a:t>h</a:t>
            </a:r>
            <a:r>
              <a:rPr lang="en-US" sz="3000"/>
              <a:t> là chiều cao của cây </a:t>
            </a:r>
            <a:r>
              <a:rPr lang="en-US" sz="3000">
                <a:ea typeface="Cambria Math" panose="02040503050406030204" pitchFamily="18" charset="0"/>
              </a:rPr>
              <a:t>⇒ Độ phức tạp giải thuật tìm kiếm là </a:t>
            </a:r>
            <a:r>
              <a:rPr lang="en-US" sz="3000" b="1">
                <a:ea typeface="Cambria Math" panose="02040503050406030204" pitchFamily="18" charset="0"/>
              </a:rPr>
              <a:t>O</a:t>
            </a:r>
            <a:r>
              <a:rPr lang="en-US" sz="3000">
                <a:ea typeface="Cambria Math" panose="02040503050406030204" pitchFamily="18" charset="0"/>
              </a:rPr>
              <a:t>(</a:t>
            </a:r>
            <a:r>
              <a:rPr lang="en-US" sz="3000" b="1">
                <a:solidFill>
                  <a:srgbClr val="C00000"/>
                </a:solidFill>
                <a:ea typeface="Cambria Math" panose="02040503050406030204" pitchFamily="18" charset="0"/>
              </a:rPr>
              <a:t>log</a:t>
            </a:r>
            <a:r>
              <a:rPr lang="en-US" sz="3000" b="1" baseline="-25000">
                <a:solidFill>
                  <a:srgbClr val="C00000"/>
                </a:solidFill>
                <a:ea typeface="Cambria Math" panose="02040503050406030204" pitchFamily="18" charset="0"/>
              </a:rPr>
              <a:t>2</a:t>
            </a:r>
            <a:r>
              <a:rPr lang="en-US" sz="3000" b="1">
                <a:solidFill>
                  <a:srgbClr val="C00000"/>
                </a:solidFill>
                <a:ea typeface="Cambria Math" panose="02040503050406030204" pitchFamily="18" charset="0"/>
              </a:rPr>
              <a:t>n</a:t>
            </a:r>
            <a:r>
              <a:rPr lang="en-US" sz="3000">
                <a:ea typeface="Cambria Math" panose="02040503050406030204" pitchFamily="18" charset="0"/>
              </a:rPr>
              <a:t>) (Vì </a:t>
            </a:r>
            <a:r>
              <a:rPr lang="en-US" altLang="zh-TW" sz="3000"/>
              <a:t>h ≥ log</a:t>
            </a:r>
            <a:r>
              <a:rPr lang="en-US" altLang="zh-TW" sz="3000" baseline="-25000"/>
              <a:t>2</a:t>
            </a:r>
            <a:r>
              <a:rPr lang="en-US" altLang="zh-TW" sz="3000"/>
              <a:t>n</a:t>
            </a:r>
            <a:r>
              <a:rPr lang="en-US" sz="3000">
                <a:ea typeface="Cambria Math" panose="02040503050406030204" pitchFamily="18" charset="0"/>
              </a:rPr>
              <a:t>)</a:t>
            </a:r>
            <a:endParaRPr lang="en-US" sz="3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613954" y="1084216"/>
            <a:ext cx="10931602" cy="5617666"/>
          </a:xfrm>
        </p:spPr>
        <p:txBody>
          <a:bodyPr>
            <a:normAutofit fontScale="92500" lnSpcReduction="10000"/>
          </a:bodyPr>
          <a:lstStyle/>
          <a:p>
            <a:pPr algn="just">
              <a:lnSpc>
                <a:spcPct val="140000"/>
              </a:lnSpc>
              <a:buClr>
                <a:srgbClr val="0070C0"/>
              </a:buClr>
              <a:buFont typeface="Wingdings" panose="05000000000000000000" pitchFamily="2" charset="2"/>
              <a:buChar char="v"/>
            </a:pPr>
            <a:r>
              <a:rPr lang="en-US" sz="3200" b="1">
                <a:solidFill>
                  <a:srgbClr val="0070C0"/>
                </a:solidFill>
              </a:rPr>
              <a:t>Giải thuật</a:t>
            </a:r>
          </a:p>
          <a:p>
            <a:pPr marL="457200" lvl="1" indent="0" algn="just">
              <a:lnSpc>
                <a:spcPct val="140000"/>
              </a:lnSpc>
              <a:buClr>
                <a:srgbClr val="0070C0"/>
              </a:buClr>
              <a:buNone/>
            </a:pPr>
            <a:r>
              <a:rPr lang="en-US" sz="3000"/>
              <a:t>Gọi khóa cần tìm là </a:t>
            </a:r>
            <a:r>
              <a:rPr lang="en-US" sz="3000">
                <a:solidFill>
                  <a:srgbClr val="0000FF"/>
                </a:solidFill>
              </a:rPr>
              <a:t>key</a:t>
            </a:r>
          </a:p>
          <a:p>
            <a:pPr marL="457200" lvl="1" indent="0" algn="just">
              <a:lnSpc>
                <a:spcPct val="140000"/>
              </a:lnSpc>
              <a:buClr>
                <a:srgbClr val="0070C0"/>
              </a:buClr>
              <a:buNone/>
            </a:pPr>
            <a:r>
              <a:rPr lang="en-US" sz="3000"/>
              <a:t>Tìm kiếm khóa trong cây bao gồm 2 bước bắt đầu từ </a:t>
            </a:r>
            <a:r>
              <a:rPr lang="en-US" sz="3000" b="1">
                <a:solidFill>
                  <a:schemeClr val="accent4">
                    <a:lumMod val="75000"/>
                  </a:schemeClr>
                </a:solidFill>
              </a:rPr>
              <a:t>node</a:t>
            </a:r>
            <a:r>
              <a:rPr lang="en-US" sz="3000"/>
              <a:t> là nút gốc</a:t>
            </a:r>
          </a:p>
          <a:p>
            <a:pPr marL="457200" lvl="1" indent="0" algn="just">
              <a:lnSpc>
                <a:spcPct val="140000"/>
              </a:lnSpc>
              <a:buClr>
                <a:srgbClr val="0070C0"/>
              </a:buClr>
              <a:buNone/>
            </a:pPr>
            <a:r>
              <a:rPr lang="en-US" sz="3000" b="1">
                <a:solidFill>
                  <a:srgbClr val="C00000"/>
                </a:solidFill>
              </a:rPr>
              <a:t>Bước 1</a:t>
            </a:r>
            <a:r>
              <a:rPr lang="en-US" sz="3000"/>
              <a:t>: Nếu </a:t>
            </a:r>
            <a:r>
              <a:rPr lang="en-US" sz="3000" b="1">
                <a:solidFill>
                  <a:schemeClr val="accent4">
                    <a:lumMod val="75000"/>
                  </a:schemeClr>
                </a:solidFill>
              </a:rPr>
              <a:t>node</a:t>
            </a:r>
            <a:r>
              <a:rPr lang="en-US" sz="3000"/>
              <a:t> là </a:t>
            </a:r>
            <a:r>
              <a:rPr lang="en-US" sz="3000" b="1">
                <a:solidFill>
                  <a:srgbClr val="C00000"/>
                </a:solidFill>
              </a:rPr>
              <a:t>null</a:t>
            </a:r>
            <a:r>
              <a:rPr lang="en-US" sz="3000"/>
              <a:t> thì </a:t>
            </a:r>
            <a:r>
              <a:rPr lang="en-US" sz="3000">
                <a:solidFill>
                  <a:srgbClr val="0000FF"/>
                </a:solidFill>
              </a:rPr>
              <a:t>key</a:t>
            </a:r>
            <a:r>
              <a:rPr lang="en-US" sz="3000"/>
              <a:t> không tồn tại; ngược lại, nếu khóa của </a:t>
            </a:r>
            <a:r>
              <a:rPr lang="en-US" sz="3000" b="1">
                <a:solidFill>
                  <a:schemeClr val="accent4">
                    <a:lumMod val="75000"/>
                  </a:schemeClr>
                </a:solidFill>
              </a:rPr>
              <a:t>node</a:t>
            </a:r>
            <a:r>
              <a:rPr lang="en-US" sz="3000"/>
              <a:t> là </a:t>
            </a:r>
            <a:r>
              <a:rPr lang="en-US" sz="3000">
                <a:solidFill>
                  <a:srgbClr val="0000FF"/>
                </a:solidFill>
              </a:rPr>
              <a:t>key</a:t>
            </a:r>
            <a:r>
              <a:rPr lang="en-US" sz="3000"/>
              <a:t> thì tìm thấy khóa này. Kết thúc tìm kiếm</a:t>
            </a:r>
          </a:p>
          <a:p>
            <a:pPr marL="457200" lvl="1" indent="0" algn="just">
              <a:lnSpc>
                <a:spcPct val="140000"/>
              </a:lnSpc>
              <a:buClr>
                <a:srgbClr val="0070C0"/>
              </a:buClr>
              <a:buNone/>
            </a:pPr>
            <a:r>
              <a:rPr lang="en-US" sz="3000" b="1">
                <a:solidFill>
                  <a:srgbClr val="C00000"/>
                </a:solidFill>
              </a:rPr>
              <a:t>Bước 2</a:t>
            </a:r>
            <a:r>
              <a:rPr lang="en-US" sz="3000"/>
              <a:t>: Nếu </a:t>
            </a:r>
            <a:r>
              <a:rPr lang="en-US" sz="3000">
                <a:solidFill>
                  <a:srgbClr val="0000FF"/>
                </a:solidFill>
              </a:rPr>
              <a:t>key</a:t>
            </a:r>
            <a:r>
              <a:rPr lang="en-US" sz="3000"/>
              <a:t> &lt; khóa của </a:t>
            </a:r>
            <a:r>
              <a:rPr lang="en-US" sz="3000" b="1">
                <a:solidFill>
                  <a:schemeClr val="accent4">
                    <a:lumMod val="75000"/>
                  </a:schemeClr>
                </a:solidFill>
              </a:rPr>
              <a:t>node</a:t>
            </a:r>
            <a:r>
              <a:rPr lang="en-US" sz="3000"/>
              <a:t> thì tìm </a:t>
            </a:r>
            <a:r>
              <a:rPr lang="en-US" sz="3000">
                <a:solidFill>
                  <a:srgbClr val="0000FF"/>
                </a:solidFill>
              </a:rPr>
              <a:t>key</a:t>
            </a:r>
            <a:r>
              <a:rPr lang="en-US" sz="3000"/>
              <a:t> trong </a:t>
            </a:r>
            <a:r>
              <a:rPr lang="en-US" sz="3000" b="1">
                <a:solidFill>
                  <a:srgbClr val="00B050"/>
                </a:solidFill>
              </a:rPr>
              <a:t>cây con trái</a:t>
            </a:r>
            <a:r>
              <a:rPr lang="en-US" sz="3000"/>
              <a:t> của </a:t>
            </a:r>
            <a:r>
              <a:rPr lang="en-US" sz="3000" b="1">
                <a:solidFill>
                  <a:schemeClr val="accent4">
                    <a:lumMod val="75000"/>
                  </a:schemeClr>
                </a:solidFill>
              </a:rPr>
              <a:t>node</a:t>
            </a:r>
            <a:r>
              <a:rPr lang="en-US" sz="3000"/>
              <a:t>; ngược lại, tìm </a:t>
            </a:r>
            <a:r>
              <a:rPr lang="en-US" sz="3000">
                <a:solidFill>
                  <a:srgbClr val="0000FF"/>
                </a:solidFill>
              </a:rPr>
              <a:t>key</a:t>
            </a:r>
            <a:r>
              <a:rPr lang="en-US" sz="3000"/>
              <a:t> trong </a:t>
            </a:r>
            <a:r>
              <a:rPr lang="en-US" sz="3000" b="1">
                <a:solidFill>
                  <a:srgbClr val="00B050"/>
                </a:solidFill>
              </a:rPr>
              <a:t>cây con phải </a:t>
            </a:r>
            <a:r>
              <a:rPr lang="en-US" sz="3000"/>
              <a:t>của </a:t>
            </a:r>
            <a:r>
              <a:rPr lang="en-US" sz="3000" b="1">
                <a:solidFill>
                  <a:schemeClr val="accent4">
                    <a:lumMod val="75000"/>
                  </a:schemeClr>
                </a:solidFill>
              </a:rPr>
              <a:t>node</a:t>
            </a:r>
            <a:r>
              <a:rPr lang="en-US" sz="3000"/>
              <a:t>. Lặp lại bước 1 </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80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162961" y="1084216"/>
            <a:ext cx="11905307" cy="5617666"/>
          </a:xfrm>
        </p:spPr>
        <p:txBody>
          <a:bodyPr>
            <a:normAutofit fontScale="77500" lnSpcReduction="20000"/>
          </a:bodyPr>
          <a:lstStyle/>
          <a:p>
            <a:pPr algn="just">
              <a:lnSpc>
                <a:spcPct val="140000"/>
              </a:lnSpc>
              <a:buClr>
                <a:srgbClr val="0070C0"/>
              </a:buClr>
              <a:buFont typeface="Wingdings" panose="05000000000000000000" pitchFamily="2" charset="2"/>
              <a:buChar char="v"/>
            </a:pPr>
            <a:r>
              <a:rPr lang="en-US" sz="3900" b="1">
                <a:solidFill>
                  <a:srgbClr val="0070C0"/>
                </a:solidFill>
              </a:rPr>
              <a:t>Giải thuật (đệ qui)</a:t>
            </a:r>
          </a:p>
          <a:p>
            <a:pPr marL="0" indent="0" algn="just">
              <a:lnSpc>
                <a:spcPct val="150000"/>
              </a:lnSpc>
              <a:spcBef>
                <a:spcPts val="0"/>
              </a:spcBef>
              <a:buClr>
                <a:srgbClr val="0070C0"/>
              </a:buClr>
              <a:buNone/>
            </a:pPr>
            <a:r>
              <a:rPr lang="en-US" sz="3200" b="1"/>
              <a:t>&lt;Nút&gt; find(&lt;nút&gt; </a:t>
            </a:r>
            <a:r>
              <a:rPr lang="en-US" sz="3200" b="1">
                <a:solidFill>
                  <a:srgbClr val="00B050"/>
                </a:solidFill>
              </a:rPr>
              <a:t>root</a:t>
            </a:r>
            <a:r>
              <a:rPr lang="en-US" sz="3200" b="1"/>
              <a:t>, khóa </a:t>
            </a:r>
            <a:r>
              <a:rPr lang="en-US" sz="3200" b="1">
                <a:solidFill>
                  <a:srgbClr val="0000FF"/>
                </a:solidFill>
              </a:rPr>
              <a:t>key</a:t>
            </a:r>
            <a:r>
              <a:rPr lang="en-US" sz="3200" b="1"/>
              <a:t>)</a:t>
            </a:r>
            <a:r>
              <a:rPr lang="en-US" sz="3200"/>
              <a:t>{</a:t>
            </a:r>
          </a:p>
          <a:p>
            <a:pPr marL="0" indent="0" algn="just">
              <a:lnSpc>
                <a:spcPct val="150000"/>
              </a:lnSpc>
              <a:spcBef>
                <a:spcPts val="0"/>
              </a:spcBef>
              <a:buClr>
                <a:srgbClr val="0070C0"/>
              </a:buClr>
              <a:buNone/>
            </a:pPr>
            <a:r>
              <a:rPr lang="en-US" sz="3200"/>
              <a:t>	</a:t>
            </a:r>
            <a:r>
              <a:rPr lang="en-US" sz="3200" b="1"/>
              <a:t>if</a:t>
            </a:r>
            <a:r>
              <a:rPr lang="en-US" sz="3200"/>
              <a:t> (cây có gốc tại </a:t>
            </a:r>
            <a:r>
              <a:rPr lang="en-US" sz="3200" b="1">
                <a:solidFill>
                  <a:srgbClr val="00B050"/>
                </a:solidFill>
              </a:rPr>
              <a:t>root</a:t>
            </a:r>
            <a:r>
              <a:rPr lang="en-US" sz="3200"/>
              <a:t> rỗng) return null;// trả về NULL</a:t>
            </a:r>
          </a:p>
          <a:p>
            <a:pPr marL="0" indent="0" algn="just">
              <a:lnSpc>
                <a:spcPct val="150000"/>
              </a:lnSpc>
              <a:spcBef>
                <a:spcPts val="0"/>
              </a:spcBef>
              <a:buClr>
                <a:srgbClr val="0070C0"/>
              </a:buClr>
              <a:buNone/>
            </a:pPr>
            <a:r>
              <a:rPr lang="en-US" sz="3200"/>
              <a:t>	</a:t>
            </a:r>
            <a:r>
              <a:rPr lang="en-US" sz="3200" b="1"/>
              <a:t>else</a:t>
            </a:r>
            <a:r>
              <a:rPr lang="en-US" sz="3200"/>
              <a:t> {</a:t>
            </a:r>
          </a:p>
          <a:p>
            <a:pPr marL="0" indent="0" algn="just">
              <a:lnSpc>
                <a:spcPct val="150000"/>
              </a:lnSpc>
              <a:spcBef>
                <a:spcPts val="0"/>
              </a:spcBef>
              <a:buClr>
                <a:srgbClr val="0070C0"/>
              </a:buClr>
              <a:buNone/>
            </a:pPr>
            <a:r>
              <a:rPr lang="en-US" sz="3200"/>
              <a:t>		</a:t>
            </a:r>
            <a:r>
              <a:rPr lang="en-US" sz="3200" b="1"/>
              <a:t>if</a:t>
            </a:r>
            <a:r>
              <a:rPr lang="en-US" sz="3200"/>
              <a:t> (key &lt; khóa của </a:t>
            </a:r>
            <a:r>
              <a:rPr lang="en-US" sz="3200" b="1">
                <a:solidFill>
                  <a:srgbClr val="00B050"/>
                </a:solidFill>
              </a:rPr>
              <a:t>root</a:t>
            </a:r>
            <a:r>
              <a:rPr lang="en-US" sz="3200"/>
              <a:t>) // tìm </a:t>
            </a:r>
            <a:r>
              <a:rPr lang="en-US" sz="3200">
                <a:solidFill>
                  <a:srgbClr val="0000FF"/>
                </a:solidFill>
              </a:rPr>
              <a:t>key</a:t>
            </a:r>
            <a:r>
              <a:rPr lang="en-US" sz="3200"/>
              <a:t> trong cây con trái của </a:t>
            </a:r>
            <a:r>
              <a:rPr lang="en-US" sz="3200" b="1">
                <a:solidFill>
                  <a:srgbClr val="00B050"/>
                </a:solidFill>
              </a:rPr>
              <a:t>root</a:t>
            </a:r>
          </a:p>
          <a:p>
            <a:pPr marL="0" indent="0" algn="just">
              <a:lnSpc>
                <a:spcPct val="150000"/>
              </a:lnSpc>
              <a:spcBef>
                <a:spcPts val="0"/>
              </a:spcBef>
              <a:buClr>
                <a:srgbClr val="0070C0"/>
              </a:buClr>
              <a:buNone/>
            </a:pPr>
            <a:r>
              <a:rPr lang="en-US" sz="3200"/>
              <a:t>			return find(</a:t>
            </a:r>
            <a:r>
              <a:rPr lang="en-US" sz="3200" b="1">
                <a:solidFill>
                  <a:srgbClr val="00B050"/>
                </a:solidFill>
              </a:rPr>
              <a:t>root</a:t>
            </a:r>
            <a:r>
              <a:rPr lang="en-US" sz="3200">
                <a:sym typeface="Wingdings" panose="05000000000000000000" pitchFamily="2" charset="2"/>
              </a:rPr>
              <a:t> cây con trái, </a:t>
            </a:r>
            <a:r>
              <a:rPr lang="en-US" sz="3200">
                <a:solidFill>
                  <a:srgbClr val="0000FF"/>
                </a:solidFill>
                <a:sym typeface="Wingdings" panose="05000000000000000000" pitchFamily="2" charset="2"/>
              </a:rPr>
              <a:t>key</a:t>
            </a:r>
            <a:r>
              <a:rPr lang="en-US" sz="3200"/>
              <a:t>);</a:t>
            </a:r>
          </a:p>
          <a:p>
            <a:pPr marL="0" indent="0" algn="just">
              <a:lnSpc>
                <a:spcPct val="150000"/>
              </a:lnSpc>
              <a:spcBef>
                <a:spcPts val="0"/>
              </a:spcBef>
              <a:buClr>
                <a:srgbClr val="0070C0"/>
              </a:buClr>
              <a:buNone/>
            </a:pPr>
            <a:r>
              <a:rPr lang="en-US" sz="3200"/>
              <a:t>		</a:t>
            </a:r>
            <a:r>
              <a:rPr lang="en-US" sz="3200" b="1"/>
              <a:t>else if</a:t>
            </a:r>
            <a:r>
              <a:rPr lang="en-US" sz="3200"/>
              <a:t> (</a:t>
            </a:r>
            <a:r>
              <a:rPr lang="en-US" sz="3200">
                <a:solidFill>
                  <a:srgbClr val="0000FF"/>
                </a:solidFill>
              </a:rPr>
              <a:t>key</a:t>
            </a:r>
            <a:r>
              <a:rPr lang="en-US" sz="3200"/>
              <a:t> == khóa của </a:t>
            </a:r>
            <a:r>
              <a:rPr lang="en-US" sz="3200" b="1">
                <a:solidFill>
                  <a:srgbClr val="00B050"/>
                </a:solidFill>
              </a:rPr>
              <a:t>root</a:t>
            </a:r>
            <a:r>
              <a:rPr lang="en-US" sz="3200"/>
              <a:t>) return </a:t>
            </a:r>
            <a:r>
              <a:rPr lang="en-US" sz="3200" b="1">
                <a:solidFill>
                  <a:srgbClr val="00B050"/>
                </a:solidFill>
              </a:rPr>
              <a:t>root</a:t>
            </a:r>
            <a:r>
              <a:rPr lang="en-US" sz="3200"/>
              <a:t>;</a:t>
            </a:r>
          </a:p>
          <a:p>
            <a:pPr marL="0" indent="0" algn="just">
              <a:lnSpc>
                <a:spcPct val="150000"/>
              </a:lnSpc>
              <a:spcBef>
                <a:spcPts val="0"/>
              </a:spcBef>
              <a:buClr>
                <a:srgbClr val="0070C0"/>
              </a:buClr>
              <a:buNone/>
            </a:pPr>
            <a:r>
              <a:rPr lang="en-US" sz="3200"/>
              <a:t>		</a:t>
            </a:r>
            <a:r>
              <a:rPr lang="en-US" sz="3200" b="1"/>
              <a:t>else</a:t>
            </a:r>
            <a:r>
              <a:rPr lang="en-US" sz="3200"/>
              <a:t> // tìm </a:t>
            </a:r>
            <a:r>
              <a:rPr lang="en-US" sz="3200">
                <a:solidFill>
                  <a:srgbClr val="0000FF"/>
                </a:solidFill>
              </a:rPr>
              <a:t>key</a:t>
            </a:r>
            <a:r>
              <a:rPr lang="en-US" sz="3200"/>
              <a:t> trong cây con phải của </a:t>
            </a:r>
            <a:r>
              <a:rPr lang="en-US" sz="3200" b="1">
                <a:solidFill>
                  <a:srgbClr val="00B050"/>
                </a:solidFill>
              </a:rPr>
              <a:t>root</a:t>
            </a:r>
          </a:p>
          <a:p>
            <a:pPr marL="0" indent="0" algn="just">
              <a:lnSpc>
                <a:spcPct val="150000"/>
              </a:lnSpc>
              <a:spcBef>
                <a:spcPts val="0"/>
              </a:spcBef>
              <a:buClr>
                <a:srgbClr val="0070C0"/>
              </a:buClr>
              <a:buNone/>
            </a:pPr>
            <a:r>
              <a:rPr lang="en-US" sz="3200"/>
              <a:t>			 return find(</a:t>
            </a:r>
            <a:r>
              <a:rPr lang="en-US" sz="3200" b="1">
                <a:solidFill>
                  <a:srgbClr val="00B050"/>
                </a:solidFill>
              </a:rPr>
              <a:t>root</a:t>
            </a:r>
            <a:r>
              <a:rPr lang="en-US" sz="3200"/>
              <a:t> </a:t>
            </a:r>
            <a:r>
              <a:rPr lang="en-US" sz="3200">
                <a:sym typeface="Wingdings" panose="05000000000000000000" pitchFamily="2" charset="2"/>
              </a:rPr>
              <a:t> cây con phải, </a:t>
            </a:r>
            <a:r>
              <a:rPr lang="en-US" sz="3200">
                <a:solidFill>
                  <a:srgbClr val="0000FF"/>
                </a:solidFill>
                <a:sym typeface="Wingdings" panose="05000000000000000000" pitchFamily="2" charset="2"/>
              </a:rPr>
              <a:t>key</a:t>
            </a:r>
            <a:r>
              <a:rPr lang="en-US" sz="3200"/>
              <a:t>);</a:t>
            </a:r>
          </a:p>
          <a:p>
            <a:pPr marL="0" indent="0" algn="just">
              <a:lnSpc>
                <a:spcPct val="150000"/>
              </a:lnSpc>
              <a:spcBef>
                <a:spcPts val="0"/>
              </a:spcBef>
              <a:buClr>
                <a:srgbClr val="0070C0"/>
              </a:buClr>
              <a:buNone/>
            </a:pPr>
            <a:r>
              <a:rPr lang="en-US" sz="3200"/>
              <a:t>	}</a:t>
            </a:r>
          </a:p>
          <a:p>
            <a:pPr marL="0" indent="0" algn="just">
              <a:lnSpc>
                <a:spcPct val="150000"/>
              </a:lnSpc>
              <a:spcBef>
                <a:spcPts val="0"/>
              </a:spcBef>
              <a:buClr>
                <a:srgbClr val="0070C0"/>
              </a:buClr>
              <a:buNone/>
            </a:pPr>
            <a:r>
              <a:rPr lang="en-US" sz="3200"/>
              <a:t>}</a:t>
            </a:r>
          </a:p>
          <a:p>
            <a:pPr marL="0" indent="0" algn="just">
              <a:lnSpc>
                <a:spcPct val="140000"/>
              </a:lnSpc>
              <a:buClr>
                <a:srgbClr val="0070C0"/>
              </a:buClr>
              <a:buNone/>
            </a:pPr>
            <a:endParaRPr lang="en-US" sz="3200">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00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162961" y="1084216"/>
            <a:ext cx="11905307" cy="5617666"/>
          </a:xfrm>
        </p:spPr>
        <p:txBody>
          <a:bodyPr>
            <a:normAutofit fontScale="92500" lnSpcReduction="20000"/>
          </a:bodyPr>
          <a:lstStyle/>
          <a:p>
            <a:pPr algn="just">
              <a:lnSpc>
                <a:spcPct val="140000"/>
              </a:lnSpc>
              <a:buClr>
                <a:srgbClr val="0070C0"/>
              </a:buClr>
              <a:buFont typeface="Wingdings" panose="05000000000000000000" pitchFamily="2" charset="2"/>
              <a:buChar char="v"/>
            </a:pPr>
            <a:r>
              <a:rPr lang="en-US" sz="3200" b="1">
                <a:solidFill>
                  <a:srgbClr val="0070C0"/>
                </a:solidFill>
              </a:rPr>
              <a:t>Giải thuật (đệ qui)</a:t>
            </a:r>
          </a:p>
          <a:p>
            <a:pPr marL="0" indent="0">
              <a:buNone/>
            </a:pPr>
            <a:r>
              <a:rPr lang="en-GB" sz="2700" b="1">
                <a:solidFill>
                  <a:srgbClr val="7F0055"/>
                </a:solidFill>
                <a:latin typeface="Consolas" panose="020B0609020204030204" pitchFamily="49" charset="0"/>
              </a:rPr>
              <a:t>public</a:t>
            </a:r>
            <a:r>
              <a:rPr lang="en-GB" sz="2700" b="1">
                <a:solidFill>
                  <a:srgbClr val="000000"/>
                </a:solidFill>
                <a:latin typeface="Consolas" panose="020B0609020204030204" pitchFamily="49" charset="0"/>
              </a:rPr>
              <a:t> Node&lt;E&gt; find(Node&lt;E&gt; </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 E </a:t>
            </a:r>
            <a:r>
              <a:rPr lang="en-GB" sz="2700" b="1">
                <a:solidFill>
                  <a:srgbClr val="6A3E3E"/>
                </a:solidFill>
                <a:latin typeface="Consolas" panose="020B0609020204030204" pitchFamily="49" charset="0"/>
              </a:rPr>
              <a:t>key</a:t>
            </a:r>
            <a:r>
              <a:rPr lang="en-GB" sz="2700" b="1">
                <a:solidFill>
                  <a:srgbClr val="000000"/>
                </a:solidFill>
                <a:latin typeface="Consolas" panose="020B0609020204030204" pitchFamily="49" charset="0"/>
              </a:rPr>
              <a:t>) {</a:t>
            </a:r>
          </a:p>
          <a:p>
            <a:pPr marL="457200" lvl="1" indent="0">
              <a:buNone/>
            </a:pPr>
            <a:r>
              <a:rPr lang="en-GB" sz="2700" b="1">
                <a:solidFill>
                  <a:srgbClr val="7F0055"/>
                </a:solidFill>
                <a:latin typeface="Consolas" panose="020B0609020204030204" pitchFamily="49" charset="0"/>
              </a:rPr>
              <a:t>if</a:t>
            </a:r>
            <a:r>
              <a:rPr lang="en-GB" sz="2700" b="1">
                <a:solidFill>
                  <a:srgbClr val="000000"/>
                </a:solidFill>
                <a:latin typeface="Consolas" panose="020B0609020204030204" pitchFamily="49" charset="0"/>
              </a:rPr>
              <a:t> (</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 == </a:t>
            </a:r>
            <a:r>
              <a:rPr lang="en-GB" sz="2700" b="1">
                <a:solidFill>
                  <a:srgbClr val="7F0055"/>
                </a:solidFill>
                <a:latin typeface="Consolas" panose="020B0609020204030204" pitchFamily="49" charset="0"/>
              </a:rPr>
              <a:t>null</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return</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null</a:t>
            </a:r>
            <a:r>
              <a:rPr lang="en-GB" sz="2700" b="1">
                <a:solidFill>
                  <a:srgbClr val="000000"/>
                </a:solidFill>
                <a:latin typeface="Consolas" panose="020B0609020204030204" pitchFamily="49" charset="0"/>
              </a:rPr>
              <a:t>;</a:t>
            </a:r>
          </a:p>
          <a:p>
            <a:pPr marL="457200" lvl="1" indent="0">
              <a:buNone/>
            </a:pPr>
            <a:r>
              <a:rPr lang="en-GB" sz="2700" b="1">
                <a:solidFill>
                  <a:srgbClr val="7F0055"/>
                </a:solidFill>
                <a:latin typeface="Consolas" panose="020B0609020204030204" pitchFamily="49" charset="0"/>
              </a:rPr>
              <a:t>else</a:t>
            </a:r>
            <a:r>
              <a:rPr lang="en-GB" sz="2700" b="1">
                <a:solidFill>
                  <a:srgbClr val="000000"/>
                </a:solidFill>
                <a:latin typeface="Consolas" panose="020B0609020204030204" pitchFamily="49" charset="0"/>
              </a:rPr>
              <a:t> {</a:t>
            </a:r>
          </a:p>
          <a:p>
            <a:pPr marL="914400" lvl="2" indent="0">
              <a:buNone/>
            </a:pPr>
            <a:r>
              <a:rPr lang="en-GB" sz="2700">
                <a:solidFill>
                  <a:srgbClr val="3F7F5F"/>
                </a:solidFill>
                <a:latin typeface="Consolas" panose="020B0609020204030204" pitchFamily="49" charset="0"/>
              </a:rPr>
              <a:t>// Giả sử khóa của cây thuộc kiểu số nguyên</a:t>
            </a:r>
          </a:p>
          <a:p>
            <a:pPr marL="914400" lvl="2" indent="0">
              <a:buNone/>
            </a:pPr>
            <a:r>
              <a:rPr lang="en-GB" sz="2700" b="1">
                <a:solidFill>
                  <a:srgbClr val="7F0055"/>
                </a:solidFill>
                <a:latin typeface="Consolas" panose="020B0609020204030204" pitchFamily="49" charset="0"/>
              </a:rPr>
              <a:t>if</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int</a:t>
            </a:r>
            <a:r>
              <a:rPr lang="en-GB" sz="2700" b="1">
                <a:solidFill>
                  <a:srgbClr val="000000"/>
                </a:solidFill>
                <a:latin typeface="Consolas" panose="020B0609020204030204" pitchFamily="49" charset="0"/>
              </a:rPr>
              <a:t>)</a:t>
            </a:r>
            <a:r>
              <a:rPr lang="en-GB" sz="2700" b="1">
                <a:solidFill>
                  <a:srgbClr val="6A3E3E"/>
                </a:solidFill>
                <a:latin typeface="Consolas" panose="020B0609020204030204" pitchFamily="49" charset="0"/>
              </a:rPr>
              <a:t>key</a:t>
            </a:r>
            <a:r>
              <a:rPr lang="en-GB" sz="2700" b="1">
                <a:solidFill>
                  <a:srgbClr val="000000"/>
                </a:solidFill>
                <a:latin typeface="Consolas" panose="020B0609020204030204" pitchFamily="49" charset="0"/>
              </a:rPr>
              <a:t> &lt; (</a:t>
            </a:r>
            <a:r>
              <a:rPr lang="en-GB" sz="2700" b="1">
                <a:solidFill>
                  <a:srgbClr val="7F0055"/>
                </a:solidFill>
                <a:latin typeface="Consolas" panose="020B0609020204030204" pitchFamily="49" charset="0"/>
              </a:rPr>
              <a:t>int</a:t>
            </a:r>
            <a:r>
              <a:rPr lang="en-GB" sz="2700" b="1">
                <a:solidFill>
                  <a:srgbClr val="000000"/>
                </a:solidFill>
                <a:latin typeface="Consolas" panose="020B0609020204030204" pitchFamily="49" charset="0"/>
              </a:rPr>
              <a:t>)</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.getKey()) </a:t>
            </a:r>
          </a:p>
          <a:p>
            <a:pPr marL="914400" lvl="2" indent="0">
              <a:buNone/>
            </a:pP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return</a:t>
            </a:r>
            <a:r>
              <a:rPr lang="en-GB" sz="2700" b="1">
                <a:solidFill>
                  <a:srgbClr val="000000"/>
                </a:solidFill>
                <a:latin typeface="Consolas" panose="020B0609020204030204" pitchFamily="49" charset="0"/>
              </a:rPr>
              <a:t> find(</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.getLeft(), </a:t>
            </a:r>
            <a:r>
              <a:rPr lang="en-GB" sz="2700" b="1">
                <a:solidFill>
                  <a:srgbClr val="6A3E3E"/>
                </a:solidFill>
                <a:latin typeface="Consolas" panose="020B0609020204030204" pitchFamily="49" charset="0"/>
              </a:rPr>
              <a:t>key</a:t>
            </a:r>
            <a:r>
              <a:rPr lang="en-GB" sz="2700" b="1">
                <a:solidFill>
                  <a:srgbClr val="000000"/>
                </a:solidFill>
                <a:latin typeface="Consolas" panose="020B0609020204030204" pitchFamily="49" charset="0"/>
              </a:rPr>
              <a:t>);</a:t>
            </a:r>
          </a:p>
          <a:p>
            <a:pPr marL="914400" lvl="2" indent="0">
              <a:buNone/>
            </a:pPr>
            <a:r>
              <a:rPr lang="en-GB" sz="2700" b="1">
                <a:solidFill>
                  <a:srgbClr val="7F0055"/>
                </a:solidFill>
                <a:latin typeface="Consolas" panose="020B0609020204030204" pitchFamily="49" charset="0"/>
              </a:rPr>
              <a:t>else</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if</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int</a:t>
            </a:r>
            <a:r>
              <a:rPr lang="en-GB" sz="2700" b="1">
                <a:solidFill>
                  <a:srgbClr val="000000"/>
                </a:solidFill>
                <a:latin typeface="Consolas" panose="020B0609020204030204" pitchFamily="49" charset="0"/>
              </a:rPr>
              <a:t>)</a:t>
            </a:r>
            <a:r>
              <a:rPr lang="en-GB" sz="2700" b="1">
                <a:solidFill>
                  <a:srgbClr val="6A3E3E"/>
                </a:solidFill>
                <a:latin typeface="Consolas" panose="020B0609020204030204" pitchFamily="49" charset="0"/>
              </a:rPr>
              <a:t>key</a:t>
            </a:r>
            <a:r>
              <a:rPr lang="en-GB" sz="2700" b="1">
                <a:solidFill>
                  <a:srgbClr val="000000"/>
                </a:solidFill>
                <a:latin typeface="Consolas" panose="020B0609020204030204" pitchFamily="49" charset="0"/>
              </a:rPr>
              <a:t> == (</a:t>
            </a:r>
            <a:r>
              <a:rPr lang="en-GB" sz="2700" b="1">
                <a:solidFill>
                  <a:srgbClr val="7F0055"/>
                </a:solidFill>
                <a:latin typeface="Consolas" panose="020B0609020204030204" pitchFamily="49" charset="0"/>
              </a:rPr>
              <a:t>int</a:t>
            </a:r>
            <a:r>
              <a:rPr lang="en-GB" sz="2700" b="1">
                <a:solidFill>
                  <a:srgbClr val="000000"/>
                </a:solidFill>
                <a:latin typeface="Consolas" panose="020B0609020204030204" pitchFamily="49" charset="0"/>
              </a:rPr>
              <a:t>)</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.getKey()) </a:t>
            </a:r>
            <a:r>
              <a:rPr lang="en-GB" sz="2700" b="1">
                <a:solidFill>
                  <a:srgbClr val="7F0055"/>
                </a:solidFill>
                <a:latin typeface="Consolas" panose="020B0609020204030204" pitchFamily="49" charset="0"/>
              </a:rPr>
              <a:t>return</a:t>
            </a:r>
            <a:r>
              <a:rPr lang="en-GB" sz="2700" b="1">
                <a:solidFill>
                  <a:srgbClr val="000000"/>
                </a:solidFill>
                <a:latin typeface="Consolas" panose="020B0609020204030204" pitchFamily="49" charset="0"/>
              </a:rPr>
              <a:t> </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a:t>
            </a:r>
          </a:p>
          <a:p>
            <a:pPr marL="914400" lvl="2" indent="0">
              <a:buNone/>
            </a:pPr>
            <a:r>
              <a:rPr lang="en-GB" sz="2700" b="1">
                <a:solidFill>
                  <a:srgbClr val="7F0055"/>
                </a:solidFill>
                <a:latin typeface="Consolas" panose="020B0609020204030204" pitchFamily="49" charset="0"/>
              </a:rPr>
              <a:t>else</a:t>
            </a:r>
            <a:r>
              <a:rPr lang="en-GB" sz="2700" b="1">
                <a:solidFill>
                  <a:srgbClr val="000000"/>
                </a:solidFill>
                <a:latin typeface="Consolas" panose="020B0609020204030204" pitchFamily="49" charset="0"/>
              </a:rPr>
              <a:t> </a:t>
            </a:r>
            <a:r>
              <a:rPr lang="en-GB" sz="2700" b="1">
                <a:solidFill>
                  <a:srgbClr val="7F0055"/>
                </a:solidFill>
                <a:latin typeface="Consolas" panose="020B0609020204030204" pitchFamily="49" charset="0"/>
              </a:rPr>
              <a:t>return</a:t>
            </a:r>
            <a:r>
              <a:rPr lang="en-GB" sz="2700" b="1">
                <a:solidFill>
                  <a:srgbClr val="000000"/>
                </a:solidFill>
                <a:latin typeface="Consolas" panose="020B0609020204030204" pitchFamily="49" charset="0"/>
              </a:rPr>
              <a:t> find(</a:t>
            </a:r>
            <a:r>
              <a:rPr lang="en-GB" sz="2700" b="1">
                <a:solidFill>
                  <a:srgbClr val="6A3E3E"/>
                </a:solidFill>
                <a:latin typeface="Consolas" panose="020B0609020204030204" pitchFamily="49" charset="0"/>
              </a:rPr>
              <a:t>root</a:t>
            </a:r>
            <a:r>
              <a:rPr lang="en-GB" sz="2700" b="1">
                <a:solidFill>
                  <a:srgbClr val="000000"/>
                </a:solidFill>
                <a:latin typeface="Consolas" panose="020B0609020204030204" pitchFamily="49" charset="0"/>
              </a:rPr>
              <a:t>.getRight(), </a:t>
            </a:r>
            <a:r>
              <a:rPr lang="en-GB" sz="2700" b="1">
                <a:solidFill>
                  <a:srgbClr val="6A3E3E"/>
                </a:solidFill>
                <a:latin typeface="Consolas" panose="020B0609020204030204" pitchFamily="49" charset="0"/>
              </a:rPr>
              <a:t>key</a:t>
            </a:r>
            <a:r>
              <a:rPr lang="en-GB" sz="2700" b="1">
                <a:solidFill>
                  <a:srgbClr val="000000"/>
                </a:solidFill>
                <a:latin typeface="Consolas" panose="020B0609020204030204" pitchFamily="49" charset="0"/>
              </a:rPr>
              <a:t>);</a:t>
            </a:r>
          </a:p>
          <a:p>
            <a:pPr marL="457200" lvl="1" indent="0">
              <a:buNone/>
            </a:pPr>
            <a:r>
              <a:rPr lang="en-GB" sz="2700">
                <a:solidFill>
                  <a:srgbClr val="000000"/>
                </a:solidFill>
                <a:latin typeface="Consolas" panose="020B0609020204030204" pitchFamily="49" charset="0"/>
              </a:rPr>
              <a:t>}</a:t>
            </a:r>
          </a:p>
          <a:p>
            <a:pPr marL="0" indent="0">
              <a:buNone/>
            </a:pPr>
            <a:r>
              <a:rPr lang="en-GB" sz="2700">
                <a:solidFill>
                  <a:srgbClr val="000000"/>
                </a:solidFill>
                <a:latin typeface="Consolas" panose="020B0609020204030204" pitchFamily="49" charset="0"/>
              </a:rPr>
              <a:t>}</a:t>
            </a:r>
            <a:endParaRPr lang="en-US" sz="2700">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32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144855" y="1084216"/>
            <a:ext cx="11896254" cy="5617666"/>
          </a:xfrm>
        </p:spPr>
        <p:txBody>
          <a:bodyPr>
            <a:normAutofit fontScale="55000" lnSpcReduction="20000"/>
          </a:bodyPr>
          <a:lstStyle/>
          <a:p>
            <a:pPr algn="just">
              <a:lnSpc>
                <a:spcPct val="140000"/>
              </a:lnSpc>
              <a:buClr>
                <a:srgbClr val="0070C0"/>
              </a:buClr>
              <a:buFont typeface="Wingdings" panose="05000000000000000000" pitchFamily="2" charset="2"/>
              <a:buChar char="v"/>
            </a:pPr>
            <a:r>
              <a:rPr lang="en-US" sz="5500" b="1">
                <a:solidFill>
                  <a:srgbClr val="0070C0"/>
                </a:solidFill>
              </a:rPr>
              <a:t>Giải thuật (khử đệ qui/vòng lặp)</a:t>
            </a:r>
            <a:endParaRPr lang="en-US" sz="5500">
              <a:solidFill>
                <a:srgbClr val="0070C0"/>
              </a:solidFill>
            </a:endParaRPr>
          </a:p>
          <a:p>
            <a:pPr marL="0" indent="0" algn="just">
              <a:lnSpc>
                <a:spcPct val="150000"/>
              </a:lnSpc>
              <a:spcBef>
                <a:spcPts val="0"/>
              </a:spcBef>
              <a:buClr>
                <a:srgbClr val="0070C0"/>
              </a:buClr>
              <a:buNone/>
            </a:pPr>
            <a:r>
              <a:rPr lang="en-US" sz="4400" b="1"/>
              <a:t>&lt;Nút&gt; find(&lt;nút&gt; root, khóa key)</a:t>
            </a:r>
            <a:r>
              <a:rPr lang="en-US" sz="4400"/>
              <a:t>{</a:t>
            </a:r>
          </a:p>
          <a:p>
            <a:pPr marL="0" indent="0" algn="just">
              <a:lnSpc>
                <a:spcPct val="150000"/>
              </a:lnSpc>
              <a:spcBef>
                <a:spcPts val="0"/>
              </a:spcBef>
              <a:buClr>
                <a:srgbClr val="0070C0"/>
              </a:buClr>
              <a:buNone/>
            </a:pPr>
            <a:r>
              <a:rPr lang="en-US" sz="4400"/>
              <a:t>	found = false;</a:t>
            </a:r>
          </a:p>
          <a:p>
            <a:pPr marL="0" indent="0" algn="just">
              <a:lnSpc>
                <a:spcPct val="150000"/>
              </a:lnSpc>
              <a:spcBef>
                <a:spcPts val="0"/>
              </a:spcBef>
              <a:buClr>
                <a:srgbClr val="0070C0"/>
              </a:buClr>
              <a:buNone/>
            </a:pPr>
            <a:r>
              <a:rPr lang="en-US" sz="4400"/>
              <a:t>	</a:t>
            </a:r>
            <a:r>
              <a:rPr lang="en-US" sz="4400" b="1"/>
              <a:t>while</a:t>
            </a:r>
            <a:r>
              <a:rPr lang="en-US" sz="4400"/>
              <a:t> (root != null và found == false)</a:t>
            </a:r>
          </a:p>
          <a:p>
            <a:pPr marL="0" indent="0" algn="just">
              <a:lnSpc>
                <a:spcPct val="150000"/>
              </a:lnSpc>
              <a:spcBef>
                <a:spcPts val="0"/>
              </a:spcBef>
              <a:buClr>
                <a:srgbClr val="0070C0"/>
              </a:buClr>
              <a:buNone/>
            </a:pPr>
            <a:r>
              <a:rPr lang="en-US" sz="4400"/>
              <a:t>		</a:t>
            </a:r>
            <a:r>
              <a:rPr lang="en-US" sz="4400" b="1"/>
              <a:t>if</a:t>
            </a:r>
            <a:r>
              <a:rPr lang="en-US" sz="4400"/>
              <a:t> (key &lt; khóa của root)</a:t>
            </a:r>
          </a:p>
          <a:p>
            <a:pPr marL="0" indent="0" algn="just">
              <a:lnSpc>
                <a:spcPct val="150000"/>
              </a:lnSpc>
              <a:spcBef>
                <a:spcPts val="0"/>
              </a:spcBef>
              <a:buClr>
                <a:srgbClr val="0070C0"/>
              </a:buClr>
              <a:buNone/>
            </a:pPr>
            <a:r>
              <a:rPr lang="en-US" sz="4400"/>
              <a:t>			root = root </a:t>
            </a:r>
            <a:r>
              <a:rPr lang="en-US" sz="4400">
                <a:sym typeface="Wingdings" panose="05000000000000000000" pitchFamily="2" charset="2"/>
              </a:rPr>
              <a:t> cây con trái </a:t>
            </a:r>
            <a:r>
              <a:rPr lang="en-US" sz="4400"/>
              <a:t>// Tìm key trong cây con trái của root</a:t>
            </a:r>
            <a:endParaRPr lang="en-US" sz="4400">
              <a:sym typeface="Wingdings" panose="05000000000000000000" pitchFamily="2" charset="2"/>
            </a:endParaRPr>
          </a:p>
          <a:p>
            <a:pPr marL="0" indent="0" algn="just">
              <a:lnSpc>
                <a:spcPct val="150000"/>
              </a:lnSpc>
              <a:spcBef>
                <a:spcPts val="0"/>
              </a:spcBef>
              <a:buClr>
                <a:srgbClr val="0070C0"/>
              </a:buClr>
              <a:buNone/>
            </a:pPr>
            <a:r>
              <a:rPr lang="en-US" sz="4400"/>
              <a:t>		</a:t>
            </a:r>
            <a:r>
              <a:rPr lang="en-US" sz="4400" b="1"/>
              <a:t>else if </a:t>
            </a:r>
            <a:r>
              <a:rPr lang="en-US" sz="4400"/>
              <a:t>(key == khóa của root)</a:t>
            </a:r>
          </a:p>
          <a:p>
            <a:pPr marL="0" indent="0" algn="just">
              <a:lnSpc>
                <a:spcPct val="150000"/>
              </a:lnSpc>
              <a:spcBef>
                <a:spcPts val="0"/>
              </a:spcBef>
              <a:buClr>
                <a:srgbClr val="0070C0"/>
              </a:buClr>
              <a:buNone/>
            </a:pPr>
            <a:r>
              <a:rPr lang="en-US" sz="4400"/>
              <a:t>			found = true;</a:t>
            </a:r>
          </a:p>
          <a:p>
            <a:pPr marL="0" indent="0" algn="just">
              <a:lnSpc>
                <a:spcPct val="150000"/>
              </a:lnSpc>
              <a:spcBef>
                <a:spcPts val="0"/>
              </a:spcBef>
              <a:buClr>
                <a:srgbClr val="0070C0"/>
              </a:buClr>
              <a:buNone/>
            </a:pPr>
            <a:r>
              <a:rPr lang="en-US" sz="4400"/>
              <a:t>		</a:t>
            </a:r>
            <a:r>
              <a:rPr lang="en-US" sz="4400" b="1"/>
              <a:t>else</a:t>
            </a:r>
            <a:r>
              <a:rPr lang="en-US" sz="4400"/>
              <a:t> root = root </a:t>
            </a:r>
            <a:r>
              <a:rPr lang="en-US" sz="4400">
                <a:sym typeface="Wingdings" panose="05000000000000000000" pitchFamily="2" charset="2"/>
              </a:rPr>
              <a:t> cây con phải // Tìm key trong cây con phải của root</a:t>
            </a:r>
          </a:p>
          <a:p>
            <a:pPr marL="0" indent="0" algn="just">
              <a:lnSpc>
                <a:spcPct val="150000"/>
              </a:lnSpc>
              <a:spcBef>
                <a:spcPts val="0"/>
              </a:spcBef>
              <a:buClr>
                <a:srgbClr val="0070C0"/>
              </a:buClr>
              <a:buNone/>
            </a:pPr>
            <a:r>
              <a:rPr lang="en-US" sz="4400">
                <a:sym typeface="Wingdings" panose="05000000000000000000" pitchFamily="2" charset="2"/>
              </a:rPr>
              <a:t>	</a:t>
            </a:r>
            <a:r>
              <a:rPr lang="en-US" sz="4400" b="1">
                <a:sym typeface="Wingdings" panose="05000000000000000000" pitchFamily="2" charset="2"/>
              </a:rPr>
              <a:t>return</a:t>
            </a:r>
            <a:r>
              <a:rPr lang="en-US" sz="4400">
                <a:sym typeface="Wingdings" panose="05000000000000000000" pitchFamily="2" charset="2"/>
              </a:rPr>
              <a:t> root;</a:t>
            </a:r>
            <a:endParaRPr lang="en-US" sz="4400"/>
          </a:p>
          <a:p>
            <a:pPr marL="0" indent="0" algn="just">
              <a:lnSpc>
                <a:spcPct val="150000"/>
              </a:lnSpc>
              <a:spcBef>
                <a:spcPts val="0"/>
              </a:spcBef>
              <a:buClr>
                <a:srgbClr val="0070C0"/>
              </a:buClr>
              <a:buNone/>
            </a:pPr>
            <a:r>
              <a:rPr lang="en-US" sz="4400"/>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49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30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Nhắc lại …</a:t>
            </a:r>
            <a:endParaRPr lang="en-US" dirty="0"/>
          </a:p>
        </p:txBody>
      </p:sp>
      <p:sp>
        <p:nvSpPr>
          <p:cNvPr id="3" name="Content Placeholder 2"/>
          <p:cNvSpPr>
            <a:spLocks noGrp="1"/>
          </p:cNvSpPr>
          <p:nvPr>
            <p:ph idx="1"/>
          </p:nvPr>
        </p:nvSpPr>
        <p:spPr>
          <a:xfrm>
            <a:off x="14485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chemeClr val="accent5">
                    <a:lumMod val="75000"/>
                  </a:schemeClr>
                </a:solidFill>
              </a:rPr>
              <a:t>Danh sách liên kết</a:t>
            </a:r>
          </a:p>
          <a:p>
            <a:pPr lvl="1" algn="just">
              <a:lnSpc>
                <a:spcPct val="140000"/>
              </a:lnSpc>
              <a:buClr>
                <a:srgbClr val="0070C0"/>
              </a:buClr>
              <a:buFont typeface="Wingdings" panose="05000000000000000000" pitchFamily="2" charset="2"/>
              <a:buChar char="Ø"/>
            </a:pPr>
            <a:r>
              <a:rPr lang="en-US" sz="2500"/>
              <a:t>Nếu danh sách có </a:t>
            </a:r>
            <a:r>
              <a:rPr lang="en-US" sz="2500" i="1"/>
              <a:t>n</a:t>
            </a:r>
            <a:r>
              <a:rPr lang="en-US" sz="2500"/>
              <a:t> phần tử </a:t>
            </a:r>
            <a:r>
              <a:rPr lang="en-US" sz="2500">
                <a:sym typeface="Wingdings" panose="05000000000000000000" pitchFamily="2" charset="2"/>
              </a:rPr>
              <a:t> thời gian tìm kiếm là T(</a:t>
            </a:r>
            <a:r>
              <a:rPr lang="en-US" sz="2500" i="1">
                <a:sym typeface="Wingdings" panose="05000000000000000000" pitchFamily="2" charset="2"/>
              </a:rPr>
              <a:t>n</a:t>
            </a:r>
            <a:r>
              <a:rPr lang="en-US" sz="2500">
                <a:sym typeface="Wingdings" panose="05000000000000000000" pitchFamily="2" charset="2"/>
              </a:rPr>
              <a:t>) = O(</a:t>
            </a:r>
            <a:r>
              <a:rPr lang="en-US" sz="2500" i="1">
                <a:sym typeface="Wingdings" panose="05000000000000000000" pitchFamily="2" charset="2"/>
              </a:rPr>
              <a:t>n</a:t>
            </a:r>
            <a:r>
              <a:rPr lang="en-US" sz="2500">
                <a:sym typeface="Wingdings" panose="05000000000000000000" pitchFamily="2" charset="2"/>
              </a:rPr>
              <a:t>)</a:t>
            </a:r>
          </a:p>
          <a:p>
            <a:pPr lvl="1" algn="just">
              <a:lnSpc>
                <a:spcPct val="140000"/>
              </a:lnSpc>
              <a:buClr>
                <a:srgbClr val="0070C0"/>
              </a:buClr>
              <a:buFont typeface="Wingdings" panose="05000000000000000000" pitchFamily="2" charset="2"/>
              <a:buChar char="Ø"/>
            </a:pPr>
            <a:r>
              <a:rPr lang="en-US" sz="2500"/>
              <a:t>Cần có một phương pháp tìm kiếm nhanh hơn </a:t>
            </a:r>
            <a:r>
              <a:rPr lang="en-US" sz="2500">
                <a:sym typeface="Wingdings" panose="05000000000000000000" pitchFamily="2" charset="2"/>
              </a:rPr>
              <a:t> cấu trúc </a:t>
            </a:r>
            <a:r>
              <a:rPr lang="en-US" sz="2500" b="1">
                <a:solidFill>
                  <a:srgbClr val="C00000"/>
                </a:solidFill>
                <a:effectLst>
                  <a:outerShdw blurRad="38100" dist="38100" dir="2700000" algn="tl">
                    <a:srgbClr val="000000">
                      <a:alpha val="43137"/>
                    </a:srgbClr>
                  </a:outerShdw>
                </a:effectLst>
                <a:sym typeface="Wingdings" panose="05000000000000000000" pitchFamily="2" charset="2"/>
              </a:rPr>
              <a:t>Cây</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818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144855" y="1084215"/>
            <a:ext cx="11896254" cy="5637259"/>
          </a:xfrm>
        </p:spPr>
        <p:txBody>
          <a:bodyPr>
            <a:normAutofit fontScale="40000" lnSpcReduction="20000"/>
          </a:bodyPr>
          <a:lstStyle/>
          <a:p>
            <a:pPr algn="just">
              <a:lnSpc>
                <a:spcPct val="140000"/>
              </a:lnSpc>
              <a:buClr>
                <a:srgbClr val="0070C0"/>
              </a:buClr>
              <a:buFont typeface="Wingdings" panose="05000000000000000000" pitchFamily="2" charset="2"/>
              <a:buChar char="v"/>
            </a:pPr>
            <a:r>
              <a:rPr lang="en-US" sz="7500" b="1">
                <a:solidFill>
                  <a:srgbClr val="0070C0"/>
                </a:solidFill>
              </a:rPr>
              <a:t>Giải thuật (khử đệ qui/vòng lặp)</a:t>
            </a:r>
            <a:endParaRPr lang="en-US" sz="7500">
              <a:solidFill>
                <a:srgbClr val="0070C0"/>
              </a:solidFill>
            </a:endParaRPr>
          </a:p>
          <a:p>
            <a:pPr marL="0" indent="0">
              <a:buNone/>
            </a:pPr>
            <a:r>
              <a:rPr lang="en-GB" sz="5000" b="1">
                <a:solidFill>
                  <a:srgbClr val="7F0055"/>
                </a:solidFill>
                <a:latin typeface="Consolas" panose="020B0609020204030204" pitchFamily="49" charset="0"/>
              </a:rPr>
              <a:t>public</a:t>
            </a:r>
            <a:r>
              <a:rPr lang="en-GB" sz="5000" b="1">
                <a:solidFill>
                  <a:srgbClr val="000000"/>
                </a:solidFill>
                <a:latin typeface="Consolas" panose="020B0609020204030204" pitchFamily="49" charset="0"/>
              </a:rPr>
              <a:t> Node&lt;E&gt; find(E </a:t>
            </a:r>
            <a:r>
              <a:rPr lang="en-GB" sz="5000" b="1">
                <a:solidFill>
                  <a:srgbClr val="6A3E3E"/>
                </a:solidFill>
                <a:latin typeface="Consolas" panose="020B0609020204030204" pitchFamily="49" charset="0"/>
              </a:rPr>
              <a:t>key</a:t>
            </a:r>
            <a:r>
              <a:rPr lang="en-GB" sz="5000" b="1">
                <a:solidFill>
                  <a:srgbClr val="000000"/>
                </a:solidFill>
                <a:latin typeface="Consolas" panose="020B0609020204030204" pitchFamily="49" charset="0"/>
              </a:rPr>
              <a:t>) {</a:t>
            </a:r>
          </a:p>
          <a:p>
            <a:pPr marL="0" indent="0">
              <a:buNone/>
            </a:pPr>
            <a:r>
              <a:rPr lang="nl-NL" sz="5000">
                <a:solidFill>
                  <a:srgbClr val="000000"/>
                </a:solidFill>
                <a:latin typeface="Consolas" panose="020B0609020204030204" pitchFamily="49" charset="0"/>
              </a:rPr>
              <a:t>   </a:t>
            </a:r>
            <a:r>
              <a:rPr lang="nl-NL" sz="5000" b="1">
                <a:solidFill>
                  <a:srgbClr val="000000"/>
                </a:solidFill>
                <a:latin typeface="Consolas" panose="020B0609020204030204" pitchFamily="49" charset="0"/>
              </a:rPr>
              <a:t>Node&lt;E&gt; </a:t>
            </a:r>
            <a:r>
              <a:rPr lang="nl-NL" sz="5000" b="1">
                <a:solidFill>
                  <a:srgbClr val="6A3E3E"/>
                </a:solidFill>
                <a:latin typeface="Consolas" panose="020B0609020204030204" pitchFamily="49" charset="0"/>
              </a:rPr>
              <a:t>root</a:t>
            </a:r>
            <a:r>
              <a:rPr lang="nl-NL" sz="5000" b="1">
                <a:solidFill>
                  <a:srgbClr val="000000"/>
                </a:solidFill>
                <a:latin typeface="Consolas" panose="020B0609020204030204" pitchFamily="49" charset="0"/>
              </a:rPr>
              <a:t> = </a:t>
            </a:r>
            <a:r>
              <a:rPr lang="nl-NL" sz="5000" b="1">
                <a:solidFill>
                  <a:srgbClr val="7F0055"/>
                </a:solidFill>
                <a:latin typeface="Consolas" panose="020B0609020204030204" pitchFamily="49" charset="0"/>
              </a:rPr>
              <a:t>this</a:t>
            </a:r>
            <a:r>
              <a:rPr lang="nl-NL" sz="5000" b="1">
                <a:solidFill>
                  <a:srgbClr val="000000"/>
                </a:solidFill>
                <a:latin typeface="Consolas" panose="020B0609020204030204" pitchFamily="49" charset="0"/>
              </a:rPr>
              <a:t>.</a:t>
            </a:r>
            <a:r>
              <a:rPr lang="nl-NL" sz="5000" b="1">
                <a:solidFill>
                  <a:srgbClr val="0000C0"/>
                </a:solidFill>
                <a:latin typeface="Consolas" panose="020B0609020204030204" pitchFamily="49" charset="0"/>
              </a:rPr>
              <a:t>root</a:t>
            </a:r>
            <a:r>
              <a:rPr lang="nl-NL" sz="5000" b="1">
                <a:solidFill>
                  <a:srgbClr val="000000"/>
                </a:solidFill>
                <a:latin typeface="Consolas" panose="020B0609020204030204" pitchFamily="49" charset="0"/>
              </a:rPr>
              <a:t>;</a:t>
            </a:r>
            <a:endParaRPr lang="en-GB" sz="5000" b="1">
              <a:solidFill>
                <a:srgbClr val="000000"/>
              </a:solidFill>
              <a:latin typeface="Consolas" panose="020B0609020204030204" pitchFamily="49" charset="0"/>
            </a:endParaRPr>
          </a:p>
          <a:p>
            <a:pPr marL="457200" lvl="1" indent="0">
              <a:buNone/>
            </a:pPr>
            <a:r>
              <a:rPr lang="en-GB" sz="5000" b="1">
                <a:solidFill>
                  <a:srgbClr val="7F0055"/>
                </a:solidFill>
                <a:latin typeface="Consolas" panose="020B0609020204030204" pitchFamily="49" charset="0"/>
              </a:rPr>
              <a:t>boolean</a:t>
            </a:r>
            <a:r>
              <a:rPr lang="en-GB" sz="5000" b="1">
                <a:solidFill>
                  <a:srgbClr val="000000"/>
                </a:solidFill>
                <a:latin typeface="Consolas" panose="020B0609020204030204" pitchFamily="49" charset="0"/>
              </a:rPr>
              <a:t> </a:t>
            </a:r>
            <a:r>
              <a:rPr lang="en-GB" sz="5000" b="1">
                <a:solidFill>
                  <a:srgbClr val="6A3E3E"/>
                </a:solidFill>
                <a:latin typeface="Consolas" panose="020B0609020204030204" pitchFamily="49" charset="0"/>
              </a:rPr>
              <a:t>found</a:t>
            </a:r>
            <a:r>
              <a:rPr lang="en-GB" sz="5000" b="1">
                <a:solidFill>
                  <a:srgbClr val="000000"/>
                </a:solidFill>
                <a:latin typeface="Consolas" panose="020B0609020204030204" pitchFamily="49" charset="0"/>
              </a:rPr>
              <a:t> = </a:t>
            </a:r>
            <a:r>
              <a:rPr lang="en-GB" sz="5000" b="1">
                <a:solidFill>
                  <a:srgbClr val="7F0055"/>
                </a:solidFill>
                <a:latin typeface="Consolas" panose="020B0609020204030204" pitchFamily="49" charset="0"/>
              </a:rPr>
              <a:t>false</a:t>
            </a:r>
            <a:r>
              <a:rPr lang="en-GB" sz="5000" b="1">
                <a:solidFill>
                  <a:srgbClr val="000000"/>
                </a:solidFill>
                <a:latin typeface="Consolas" panose="020B0609020204030204" pitchFamily="49" charset="0"/>
              </a:rPr>
              <a:t>;</a:t>
            </a:r>
          </a:p>
          <a:p>
            <a:pPr marL="457200" lvl="1" indent="0">
              <a:buNone/>
            </a:pPr>
            <a:r>
              <a:rPr lang="en-GB" sz="5000" b="1">
                <a:solidFill>
                  <a:srgbClr val="7F0055"/>
                </a:solidFill>
                <a:latin typeface="Consolas" panose="020B0609020204030204" pitchFamily="49" charset="0"/>
              </a:rPr>
              <a:t>while</a:t>
            </a:r>
            <a:r>
              <a:rPr lang="en-GB" sz="5000" b="1">
                <a:solidFill>
                  <a:srgbClr val="000000"/>
                </a:solidFill>
                <a:latin typeface="Consolas" panose="020B0609020204030204" pitchFamily="49" charset="0"/>
              </a:rPr>
              <a:t> (</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 != </a:t>
            </a:r>
            <a:r>
              <a:rPr lang="en-GB" sz="5000" b="1">
                <a:solidFill>
                  <a:srgbClr val="7F0055"/>
                </a:solidFill>
                <a:latin typeface="Consolas" panose="020B0609020204030204" pitchFamily="49" charset="0"/>
              </a:rPr>
              <a:t>null</a:t>
            </a:r>
            <a:r>
              <a:rPr lang="en-GB" sz="5000" b="1">
                <a:solidFill>
                  <a:srgbClr val="000000"/>
                </a:solidFill>
                <a:latin typeface="Consolas" panose="020B0609020204030204" pitchFamily="49" charset="0"/>
              </a:rPr>
              <a:t> &amp;&amp; !</a:t>
            </a:r>
            <a:r>
              <a:rPr lang="en-GB" sz="5000" b="1">
                <a:solidFill>
                  <a:srgbClr val="6A3E3E"/>
                </a:solidFill>
                <a:latin typeface="Consolas" panose="020B0609020204030204" pitchFamily="49" charset="0"/>
              </a:rPr>
              <a:t>found</a:t>
            </a:r>
            <a:r>
              <a:rPr lang="en-GB" sz="5000" b="1">
                <a:solidFill>
                  <a:srgbClr val="000000"/>
                </a:solidFill>
                <a:latin typeface="Consolas" panose="020B0609020204030204" pitchFamily="49" charset="0"/>
              </a:rPr>
              <a:t>) {</a:t>
            </a:r>
          </a:p>
          <a:p>
            <a:pPr marL="914400" lvl="2" indent="0">
              <a:buNone/>
            </a:pPr>
            <a:r>
              <a:rPr lang="en-GB" sz="5000" b="1">
                <a:solidFill>
                  <a:srgbClr val="3F7F5F"/>
                </a:solidFill>
                <a:latin typeface="Consolas" panose="020B0609020204030204" pitchFamily="49" charset="0"/>
              </a:rPr>
              <a:t>// Giả sử khóa của cây thuộc kiểu số nguyên</a:t>
            </a:r>
          </a:p>
          <a:p>
            <a:pPr marL="914400" lvl="2" indent="0">
              <a:buNone/>
            </a:pPr>
            <a:r>
              <a:rPr lang="en-GB" sz="5000" b="1">
                <a:solidFill>
                  <a:srgbClr val="7F0055"/>
                </a:solidFill>
                <a:latin typeface="Consolas" panose="020B0609020204030204" pitchFamily="49" charset="0"/>
              </a:rPr>
              <a:t>if</a:t>
            </a:r>
            <a:r>
              <a:rPr lang="en-GB" sz="5000" b="1">
                <a:solidFill>
                  <a:srgbClr val="000000"/>
                </a:solidFill>
                <a:latin typeface="Consolas" panose="020B0609020204030204" pitchFamily="49" charset="0"/>
              </a:rPr>
              <a:t> ((</a:t>
            </a:r>
            <a:r>
              <a:rPr lang="en-GB" sz="5000" b="1">
                <a:solidFill>
                  <a:srgbClr val="7F0055"/>
                </a:solidFill>
                <a:latin typeface="Consolas" panose="020B0609020204030204" pitchFamily="49" charset="0"/>
              </a:rPr>
              <a:t>int</a:t>
            </a:r>
            <a:r>
              <a:rPr lang="en-GB" sz="5000" b="1">
                <a:solidFill>
                  <a:srgbClr val="000000"/>
                </a:solidFill>
                <a:latin typeface="Consolas" panose="020B0609020204030204" pitchFamily="49" charset="0"/>
              </a:rPr>
              <a:t>)</a:t>
            </a:r>
            <a:r>
              <a:rPr lang="en-GB" sz="5000" b="1">
                <a:solidFill>
                  <a:srgbClr val="6A3E3E"/>
                </a:solidFill>
                <a:latin typeface="Consolas" panose="020B0609020204030204" pitchFamily="49" charset="0"/>
              </a:rPr>
              <a:t>key</a:t>
            </a:r>
            <a:r>
              <a:rPr lang="en-GB" sz="5000" b="1">
                <a:solidFill>
                  <a:srgbClr val="000000"/>
                </a:solidFill>
                <a:latin typeface="Consolas" panose="020B0609020204030204" pitchFamily="49" charset="0"/>
              </a:rPr>
              <a:t> &lt; (</a:t>
            </a:r>
            <a:r>
              <a:rPr lang="en-GB" sz="5000" b="1">
                <a:solidFill>
                  <a:srgbClr val="7F0055"/>
                </a:solidFill>
                <a:latin typeface="Consolas" panose="020B0609020204030204" pitchFamily="49" charset="0"/>
              </a:rPr>
              <a:t>int</a:t>
            </a:r>
            <a:r>
              <a:rPr lang="en-GB" sz="5000" b="1">
                <a:solidFill>
                  <a:srgbClr val="000000"/>
                </a:solidFill>
                <a:latin typeface="Consolas" panose="020B0609020204030204" pitchFamily="49" charset="0"/>
              </a:rPr>
              <a:t>)</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.getKey())</a:t>
            </a:r>
          </a:p>
          <a:p>
            <a:pPr marL="914400" lvl="2" indent="0">
              <a:buNone/>
            </a:pPr>
            <a:r>
              <a:rPr lang="en-GB" sz="5000" b="1">
                <a:solidFill>
                  <a:srgbClr val="6A3E3E"/>
                </a:solidFill>
                <a:latin typeface="Consolas" panose="020B0609020204030204" pitchFamily="49" charset="0"/>
              </a:rPr>
              <a:t>	root</a:t>
            </a:r>
            <a:r>
              <a:rPr lang="en-GB" sz="5000" b="1">
                <a:solidFill>
                  <a:srgbClr val="000000"/>
                </a:solidFill>
                <a:latin typeface="Consolas" panose="020B0609020204030204" pitchFamily="49" charset="0"/>
              </a:rPr>
              <a:t> = </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.getLeft(); </a:t>
            </a:r>
            <a:r>
              <a:rPr lang="en-GB" sz="5000" b="1">
                <a:solidFill>
                  <a:srgbClr val="3F7F5F"/>
                </a:solidFill>
                <a:latin typeface="Consolas" panose="020B0609020204030204" pitchFamily="49" charset="0"/>
              </a:rPr>
              <a:t>// Tìm key trong cây con trái của root</a:t>
            </a:r>
          </a:p>
          <a:p>
            <a:pPr marL="914400" lvl="2" indent="0">
              <a:buNone/>
            </a:pPr>
            <a:r>
              <a:rPr lang="en-GB" sz="5000" b="1">
                <a:solidFill>
                  <a:srgbClr val="7F0055"/>
                </a:solidFill>
                <a:latin typeface="Consolas" panose="020B0609020204030204" pitchFamily="49" charset="0"/>
              </a:rPr>
              <a:t>else</a:t>
            </a:r>
            <a:r>
              <a:rPr lang="en-GB" sz="5000" b="1">
                <a:solidFill>
                  <a:srgbClr val="000000"/>
                </a:solidFill>
                <a:latin typeface="Consolas" panose="020B0609020204030204" pitchFamily="49" charset="0"/>
              </a:rPr>
              <a:t> </a:t>
            </a:r>
            <a:r>
              <a:rPr lang="en-GB" sz="5000" b="1">
                <a:solidFill>
                  <a:srgbClr val="7F0055"/>
                </a:solidFill>
                <a:latin typeface="Consolas" panose="020B0609020204030204" pitchFamily="49" charset="0"/>
              </a:rPr>
              <a:t>if</a:t>
            </a:r>
            <a:r>
              <a:rPr lang="en-GB" sz="5000" b="1">
                <a:solidFill>
                  <a:srgbClr val="000000"/>
                </a:solidFill>
                <a:latin typeface="Consolas" panose="020B0609020204030204" pitchFamily="49" charset="0"/>
              </a:rPr>
              <a:t> ((</a:t>
            </a:r>
            <a:r>
              <a:rPr lang="en-GB" sz="5000" b="1">
                <a:solidFill>
                  <a:srgbClr val="7F0055"/>
                </a:solidFill>
                <a:latin typeface="Consolas" panose="020B0609020204030204" pitchFamily="49" charset="0"/>
              </a:rPr>
              <a:t>int</a:t>
            </a:r>
            <a:r>
              <a:rPr lang="en-GB" sz="5000" b="1">
                <a:solidFill>
                  <a:srgbClr val="000000"/>
                </a:solidFill>
                <a:latin typeface="Consolas" panose="020B0609020204030204" pitchFamily="49" charset="0"/>
              </a:rPr>
              <a:t>)</a:t>
            </a:r>
            <a:r>
              <a:rPr lang="en-GB" sz="5000" b="1">
                <a:solidFill>
                  <a:srgbClr val="6A3E3E"/>
                </a:solidFill>
                <a:latin typeface="Consolas" panose="020B0609020204030204" pitchFamily="49" charset="0"/>
              </a:rPr>
              <a:t>key</a:t>
            </a:r>
            <a:r>
              <a:rPr lang="en-GB" sz="5000" b="1">
                <a:solidFill>
                  <a:srgbClr val="000000"/>
                </a:solidFill>
                <a:latin typeface="Consolas" panose="020B0609020204030204" pitchFamily="49" charset="0"/>
              </a:rPr>
              <a:t> == (</a:t>
            </a:r>
            <a:r>
              <a:rPr lang="en-GB" sz="5000" b="1">
                <a:solidFill>
                  <a:srgbClr val="7F0055"/>
                </a:solidFill>
                <a:latin typeface="Consolas" panose="020B0609020204030204" pitchFamily="49" charset="0"/>
              </a:rPr>
              <a:t>int</a:t>
            </a:r>
            <a:r>
              <a:rPr lang="en-GB" sz="5000" b="1">
                <a:solidFill>
                  <a:srgbClr val="000000"/>
                </a:solidFill>
                <a:latin typeface="Consolas" panose="020B0609020204030204" pitchFamily="49" charset="0"/>
              </a:rPr>
              <a:t>)</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.getKey()) </a:t>
            </a:r>
            <a:r>
              <a:rPr lang="en-GB" sz="5000" b="1">
                <a:solidFill>
                  <a:srgbClr val="6A3E3E"/>
                </a:solidFill>
                <a:latin typeface="Consolas" panose="020B0609020204030204" pitchFamily="49" charset="0"/>
              </a:rPr>
              <a:t>found</a:t>
            </a:r>
            <a:r>
              <a:rPr lang="en-GB" sz="5000" b="1">
                <a:solidFill>
                  <a:srgbClr val="000000"/>
                </a:solidFill>
                <a:latin typeface="Consolas" panose="020B0609020204030204" pitchFamily="49" charset="0"/>
              </a:rPr>
              <a:t> = </a:t>
            </a:r>
            <a:r>
              <a:rPr lang="en-GB" sz="5000" b="1">
                <a:solidFill>
                  <a:srgbClr val="7F0055"/>
                </a:solidFill>
                <a:latin typeface="Consolas" panose="020B0609020204030204" pitchFamily="49" charset="0"/>
              </a:rPr>
              <a:t>true</a:t>
            </a:r>
            <a:r>
              <a:rPr lang="en-GB" sz="5000" b="1">
                <a:solidFill>
                  <a:srgbClr val="000000"/>
                </a:solidFill>
                <a:latin typeface="Consolas" panose="020B0609020204030204" pitchFamily="49" charset="0"/>
              </a:rPr>
              <a:t>;</a:t>
            </a:r>
          </a:p>
          <a:p>
            <a:pPr marL="914400" lvl="2" indent="0">
              <a:buNone/>
            </a:pPr>
            <a:r>
              <a:rPr lang="en-GB" sz="5000" b="1">
                <a:solidFill>
                  <a:srgbClr val="7F0055"/>
                </a:solidFill>
                <a:latin typeface="Consolas" panose="020B0609020204030204" pitchFamily="49" charset="0"/>
              </a:rPr>
              <a:t>else</a:t>
            </a:r>
            <a:r>
              <a:rPr lang="en-GB" sz="5000" b="1">
                <a:solidFill>
                  <a:srgbClr val="000000"/>
                </a:solidFill>
                <a:latin typeface="Consolas" panose="020B0609020204030204" pitchFamily="49" charset="0"/>
              </a:rPr>
              <a:t> </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 = </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.getLeft(); </a:t>
            </a:r>
            <a:r>
              <a:rPr lang="en-GB" sz="5000" b="1">
                <a:solidFill>
                  <a:srgbClr val="3F7F5F"/>
                </a:solidFill>
                <a:latin typeface="Consolas" panose="020B0609020204030204" pitchFamily="49" charset="0"/>
              </a:rPr>
              <a:t>// Tìm key trong cây con phải của root</a:t>
            </a:r>
          </a:p>
          <a:p>
            <a:pPr marL="457200" lvl="1" indent="0">
              <a:buNone/>
            </a:pPr>
            <a:r>
              <a:rPr lang="en-GB" sz="5000" b="1">
                <a:solidFill>
                  <a:srgbClr val="000000"/>
                </a:solidFill>
                <a:latin typeface="Consolas" panose="020B0609020204030204" pitchFamily="49" charset="0"/>
              </a:rPr>
              <a:t>}</a:t>
            </a:r>
          </a:p>
          <a:p>
            <a:pPr marL="457200" lvl="1" indent="0">
              <a:buNone/>
            </a:pPr>
            <a:r>
              <a:rPr lang="en-GB" sz="5000" b="1">
                <a:solidFill>
                  <a:srgbClr val="7F0055"/>
                </a:solidFill>
                <a:latin typeface="Consolas" panose="020B0609020204030204" pitchFamily="49" charset="0"/>
              </a:rPr>
              <a:t>return</a:t>
            </a:r>
            <a:r>
              <a:rPr lang="en-GB" sz="5000" b="1">
                <a:solidFill>
                  <a:srgbClr val="000000"/>
                </a:solidFill>
                <a:latin typeface="Consolas" panose="020B0609020204030204" pitchFamily="49" charset="0"/>
              </a:rPr>
              <a:t> </a:t>
            </a:r>
            <a:r>
              <a:rPr lang="en-GB" sz="5000" b="1">
                <a:solidFill>
                  <a:srgbClr val="6A3E3E"/>
                </a:solidFill>
                <a:latin typeface="Consolas" panose="020B0609020204030204" pitchFamily="49" charset="0"/>
              </a:rPr>
              <a:t>root</a:t>
            </a:r>
            <a:r>
              <a:rPr lang="en-GB" sz="5000" b="1">
                <a:solidFill>
                  <a:srgbClr val="000000"/>
                </a:solidFill>
                <a:latin typeface="Consolas" panose="020B0609020204030204" pitchFamily="49" charset="0"/>
              </a:rPr>
              <a:t>;</a:t>
            </a:r>
          </a:p>
          <a:p>
            <a:pPr marL="0" indent="0">
              <a:buNone/>
            </a:pPr>
            <a:r>
              <a:rPr lang="en-GB" sz="5000" b="1">
                <a:solidFill>
                  <a:srgbClr val="000000"/>
                </a:solidFill>
                <a:latin typeface="Consolas" panose="020B0609020204030204" pitchFamily="49" charset="0"/>
              </a:rPr>
              <a:t>}</a:t>
            </a:r>
            <a:endParaRPr lang="en-US" sz="5000" b="1"/>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7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Tìm khóa trên cây</a:t>
            </a:r>
            <a:endParaRPr lang="en-US" dirty="0"/>
          </a:p>
        </p:txBody>
      </p:sp>
      <p:sp>
        <p:nvSpPr>
          <p:cNvPr id="3" name="Content Placeholder 2"/>
          <p:cNvSpPr>
            <a:spLocks noGrp="1"/>
          </p:cNvSpPr>
          <p:nvPr>
            <p:ph idx="1"/>
          </p:nvPr>
        </p:nvSpPr>
        <p:spPr>
          <a:xfrm>
            <a:off x="613954" y="1084216"/>
            <a:ext cx="10931602" cy="5408023"/>
          </a:xfrm>
        </p:spPr>
        <p:txBody>
          <a:bodyPr>
            <a:normAutofit/>
          </a:bodyPr>
          <a:lstStyle/>
          <a:p>
            <a:pPr algn="just">
              <a:lnSpc>
                <a:spcPct val="140000"/>
              </a:lnSpc>
              <a:buClr>
                <a:srgbClr val="0070C0"/>
              </a:buClr>
              <a:buFont typeface="Wingdings" panose="05000000000000000000" pitchFamily="2" charset="2"/>
              <a:buChar char="q"/>
            </a:pPr>
            <a:r>
              <a:rPr lang="en-US">
                <a:latin typeface="Times New Roman" panose="02020603050405020304" pitchFamily="18" charset="0"/>
                <a:cs typeface="Times New Roman" panose="02020603050405020304" pitchFamily="18" charset="0"/>
              </a:rPr>
              <a:t>Ví dụ: tìm x = 55</a:t>
            </a:r>
            <a:endParaRPr lang="en-US" sz="2800">
              <a:latin typeface="Times New Roman" panose="02020603050405020304" pitchFamily="18" charset="0"/>
              <a:cs typeface="Times New Roman" panose="02020603050405020304" pitchFamily="18" charset="0"/>
            </a:endParaRPr>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 name="AutoShape 5"/>
          <p:cNvSpPr>
            <a:spLocks noChangeAspect="1" noChangeArrowheads="1"/>
          </p:cNvSpPr>
          <p:nvPr/>
        </p:nvSpPr>
        <p:spPr bwMode="auto">
          <a:xfrm>
            <a:off x="5299883" y="195244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9" name="Line 6"/>
          <p:cNvSpPr>
            <a:spLocks noChangeAspect="1" noChangeShapeType="1"/>
          </p:cNvSpPr>
          <p:nvPr/>
        </p:nvSpPr>
        <p:spPr bwMode="auto">
          <a:xfrm flipH="1">
            <a:off x="3748914" y="231591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Aspect="1" noChangeShapeType="1"/>
          </p:cNvSpPr>
          <p:nvPr/>
        </p:nvSpPr>
        <p:spPr bwMode="auto">
          <a:xfrm>
            <a:off x="3760494" y="351269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Aspect="1" noChangeShapeType="1"/>
          </p:cNvSpPr>
          <p:nvPr/>
        </p:nvSpPr>
        <p:spPr bwMode="auto">
          <a:xfrm flipH="1">
            <a:off x="2834081" y="351269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9"/>
          <p:cNvSpPr>
            <a:spLocks noChangeAspect="1" noChangeShapeType="1"/>
          </p:cNvSpPr>
          <p:nvPr/>
        </p:nvSpPr>
        <p:spPr bwMode="auto">
          <a:xfrm>
            <a:off x="5555418" y="231591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10"/>
          <p:cNvSpPr>
            <a:spLocks noChangeAspect="1" noChangeShapeType="1"/>
          </p:cNvSpPr>
          <p:nvPr/>
        </p:nvSpPr>
        <p:spPr bwMode="auto">
          <a:xfrm flipH="1">
            <a:off x="6910297" y="351269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11"/>
          <p:cNvSpPr>
            <a:spLocks noChangeAspect="1" noChangeShapeType="1"/>
          </p:cNvSpPr>
          <p:nvPr/>
        </p:nvSpPr>
        <p:spPr bwMode="auto">
          <a:xfrm>
            <a:off x="7581946" y="351269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AutoShape 12"/>
          <p:cNvSpPr>
            <a:spLocks noChangeAspect="1" noChangeArrowheads="1"/>
          </p:cNvSpPr>
          <p:nvPr/>
        </p:nvSpPr>
        <p:spPr bwMode="auto">
          <a:xfrm>
            <a:off x="3492606" y="314922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18</a:t>
            </a:r>
          </a:p>
        </p:txBody>
      </p:sp>
      <p:sp>
        <p:nvSpPr>
          <p:cNvPr id="16" name="AutoShape 13"/>
          <p:cNvSpPr>
            <a:spLocks noChangeAspect="1" noChangeArrowheads="1"/>
          </p:cNvSpPr>
          <p:nvPr/>
        </p:nvSpPr>
        <p:spPr bwMode="auto">
          <a:xfrm>
            <a:off x="7290898" y="314922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17" name="AutoShape 14"/>
          <p:cNvSpPr>
            <a:spLocks noChangeAspect="1" noChangeArrowheads="1"/>
          </p:cNvSpPr>
          <p:nvPr/>
        </p:nvSpPr>
        <p:spPr bwMode="auto">
          <a:xfrm>
            <a:off x="2590126" y="432263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13</a:t>
            </a:r>
          </a:p>
        </p:txBody>
      </p:sp>
      <p:sp>
        <p:nvSpPr>
          <p:cNvPr id="18" name="AutoShape 15"/>
          <p:cNvSpPr>
            <a:spLocks noChangeAspect="1" noChangeArrowheads="1"/>
          </p:cNvSpPr>
          <p:nvPr/>
        </p:nvSpPr>
        <p:spPr bwMode="auto">
          <a:xfrm>
            <a:off x="4257669" y="432263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37</a:t>
            </a:r>
          </a:p>
        </p:txBody>
      </p:sp>
      <p:sp>
        <p:nvSpPr>
          <p:cNvPr id="19" name="AutoShape 16"/>
          <p:cNvSpPr>
            <a:spLocks noChangeAspect="1" noChangeArrowheads="1"/>
          </p:cNvSpPr>
          <p:nvPr/>
        </p:nvSpPr>
        <p:spPr bwMode="auto">
          <a:xfrm>
            <a:off x="6643181" y="430973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20" name="AutoShape 17"/>
          <p:cNvSpPr>
            <a:spLocks noChangeAspect="1" noChangeArrowheads="1"/>
          </p:cNvSpPr>
          <p:nvPr/>
        </p:nvSpPr>
        <p:spPr bwMode="auto">
          <a:xfrm>
            <a:off x="7893838" y="430973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108</a:t>
            </a:r>
          </a:p>
        </p:txBody>
      </p:sp>
      <p:sp>
        <p:nvSpPr>
          <p:cNvPr id="21" name="Line 18"/>
          <p:cNvSpPr>
            <a:spLocks noChangeAspect="1" noChangeShapeType="1"/>
          </p:cNvSpPr>
          <p:nvPr/>
        </p:nvSpPr>
        <p:spPr bwMode="auto">
          <a:xfrm>
            <a:off x="4537908" y="468529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19"/>
          <p:cNvSpPr>
            <a:spLocks noChangeAspect="1" noChangeShapeType="1"/>
          </p:cNvSpPr>
          <p:nvPr/>
        </p:nvSpPr>
        <p:spPr bwMode="auto">
          <a:xfrm flipH="1">
            <a:off x="3991325" y="468529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21"/>
          <p:cNvSpPr>
            <a:spLocks noChangeAspect="1" noChangeShapeType="1"/>
          </p:cNvSpPr>
          <p:nvPr/>
        </p:nvSpPr>
        <p:spPr bwMode="auto">
          <a:xfrm>
            <a:off x="6923277" y="468529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Line 22"/>
          <p:cNvSpPr>
            <a:spLocks noChangeAspect="1" noChangeShapeType="1"/>
          </p:cNvSpPr>
          <p:nvPr/>
        </p:nvSpPr>
        <p:spPr bwMode="auto">
          <a:xfrm flipH="1">
            <a:off x="6376837" y="468529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23"/>
          <p:cNvSpPr>
            <a:spLocks noChangeAspect="1" noChangeShapeType="1"/>
          </p:cNvSpPr>
          <p:nvPr/>
        </p:nvSpPr>
        <p:spPr bwMode="auto">
          <a:xfrm>
            <a:off x="2881946" y="468529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AutoShape 24"/>
          <p:cNvSpPr>
            <a:spLocks noChangeAspect="1" noChangeArrowheads="1"/>
          </p:cNvSpPr>
          <p:nvPr/>
        </p:nvSpPr>
        <p:spPr bwMode="auto">
          <a:xfrm>
            <a:off x="3088073" y="549442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15</a:t>
            </a:r>
          </a:p>
        </p:txBody>
      </p:sp>
      <p:sp>
        <p:nvSpPr>
          <p:cNvPr id="26" name="AutoShape 25"/>
          <p:cNvSpPr>
            <a:spLocks noChangeAspect="1" noChangeArrowheads="1"/>
          </p:cNvSpPr>
          <p:nvPr/>
        </p:nvSpPr>
        <p:spPr bwMode="auto">
          <a:xfrm>
            <a:off x="3737334" y="549442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23</a:t>
            </a:r>
          </a:p>
        </p:txBody>
      </p:sp>
      <p:sp>
        <p:nvSpPr>
          <p:cNvPr id="27" name="AutoShape 26"/>
          <p:cNvSpPr>
            <a:spLocks noChangeAspect="1" noChangeArrowheads="1"/>
          </p:cNvSpPr>
          <p:nvPr/>
        </p:nvSpPr>
        <p:spPr bwMode="auto">
          <a:xfrm>
            <a:off x="4720875" y="549442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40</a:t>
            </a:r>
          </a:p>
        </p:txBody>
      </p:sp>
      <p:sp>
        <p:nvSpPr>
          <p:cNvPr id="28" name="AutoShape 27"/>
          <p:cNvSpPr>
            <a:spLocks noChangeAspect="1" noChangeArrowheads="1"/>
          </p:cNvSpPr>
          <p:nvPr/>
        </p:nvSpPr>
        <p:spPr bwMode="auto">
          <a:xfrm>
            <a:off x="6098914" y="549442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29" name="AutoShape 28"/>
          <p:cNvSpPr>
            <a:spLocks noChangeAspect="1" noChangeArrowheads="1"/>
          </p:cNvSpPr>
          <p:nvPr/>
        </p:nvSpPr>
        <p:spPr bwMode="auto">
          <a:xfrm>
            <a:off x="7117195" y="549442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71</a:t>
            </a:r>
          </a:p>
        </p:txBody>
      </p:sp>
      <p:sp>
        <p:nvSpPr>
          <p:cNvPr id="5" name="TextBox 4"/>
          <p:cNvSpPr txBox="1"/>
          <p:nvPr/>
        </p:nvSpPr>
        <p:spPr>
          <a:xfrm>
            <a:off x="6470525" y="2209153"/>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&gt; 44</a:t>
            </a:r>
          </a:p>
        </p:txBody>
      </p:sp>
      <p:sp>
        <p:nvSpPr>
          <p:cNvPr id="32" name="TextBox 31"/>
          <p:cNvSpPr txBox="1"/>
          <p:nvPr/>
        </p:nvSpPr>
        <p:spPr>
          <a:xfrm>
            <a:off x="6111733" y="3528631"/>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&lt; 88</a:t>
            </a:r>
          </a:p>
        </p:txBody>
      </p:sp>
      <p:sp>
        <p:nvSpPr>
          <p:cNvPr id="33" name="TextBox 32"/>
          <p:cNvSpPr txBox="1"/>
          <p:nvPr/>
        </p:nvSpPr>
        <p:spPr>
          <a:xfrm>
            <a:off x="5583814" y="4659501"/>
            <a:ext cx="97334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x &lt; 59</a:t>
            </a:r>
          </a:p>
        </p:txBody>
      </p:sp>
      <p:sp>
        <p:nvSpPr>
          <p:cNvPr id="34" name="AutoShape 27"/>
          <p:cNvSpPr>
            <a:spLocks noChangeAspect="1" noChangeArrowheads="1"/>
          </p:cNvSpPr>
          <p:nvPr/>
        </p:nvSpPr>
        <p:spPr bwMode="auto">
          <a:xfrm>
            <a:off x="6103851" y="5498636"/>
            <a:ext cx="544267" cy="350571"/>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35" name="Line 9"/>
          <p:cNvSpPr>
            <a:spLocks noChangeAspect="1" noChangeShapeType="1"/>
          </p:cNvSpPr>
          <p:nvPr/>
        </p:nvSpPr>
        <p:spPr bwMode="auto">
          <a:xfrm>
            <a:off x="5547050" y="2307543"/>
            <a:ext cx="2014947" cy="822029"/>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10"/>
          <p:cNvSpPr>
            <a:spLocks noChangeAspect="1" noChangeShapeType="1"/>
          </p:cNvSpPr>
          <p:nvPr/>
        </p:nvSpPr>
        <p:spPr bwMode="auto">
          <a:xfrm flipH="1">
            <a:off x="6901929" y="3504321"/>
            <a:ext cx="671649" cy="79785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22"/>
          <p:cNvSpPr>
            <a:spLocks noChangeAspect="1" noChangeShapeType="1"/>
          </p:cNvSpPr>
          <p:nvPr/>
        </p:nvSpPr>
        <p:spPr bwMode="auto">
          <a:xfrm flipH="1">
            <a:off x="6368469" y="4676921"/>
            <a:ext cx="539610" cy="79785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AutoShape 5"/>
          <p:cNvSpPr>
            <a:spLocks noChangeAspect="1" noChangeArrowheads="1"/>
          </p:cNvSpPr>
          <p:nvPr/>
        </p:nvSpPr>
        <p:spPr bwMode="auto">
          <a:xfrm>
            <a:off x="5301563" y="1954126"/>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39" name="AutoShape 13"/>
          <p:cNvSpPr>
            <a:spLocks noChangeAspect="1" noChangeArrowheads="1"/>
          </p:cNvSpPr>
          <p:nvPr/>
        </p:nvSpPr>
        <p:spPr bwMode="auto">
          <a:xfrm>
            <a:off x="7292578" y="3150904"/>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40" name="AutoShape 16"/>
          <p:cNvSpPr>
            <a:spLocks noChangeAspect="1" noChangeArrowheads="1"/>
          </p:cNvSpPr>
          <p:nvPr/>
        </p:nvSpPr>
        <p:spPr bwMode="auto">
          <a:xfrm>
            <a:off x="6644861" y="4311416"/>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41" name="Oval 40"/>
          <p:cNvSpPr/>
          <p:nvPr/>
        </p:nvSpPr>
        <p:spPr>
          <a:xfrm>
            <a:off x="5313140" y="1171001"/>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79604" y="1093607"/>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43" name="Straight Arrow Connector 42"/>
          <p:cNvCxnSpPr>
            <a:stCxn id="41" idx="4"/>
          </p:cNvCxnSpPr>
          <p:nvPr/>
        </p:nvCxnSpPr>
        <p:spPr>
          <a:xfrm flipH="1">
            <a:off x="5540157" y="1598839"/>
            <a:ext cx="3681" cy="347133"/>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67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dow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down)">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2" grpId="0"/>
      <p:bldP spid="33" grpId="0"/>
      <p:bldP spid="34" grpId="0" animBg="1"/>
      <p:bldP spid="35" grpId="0" animBg="1"/>
      <p:bldP spid="36" grpId="0" animBg="1"/>
      <p:bldP spid="37" grpId="0" animBg="1"/>
      <p:bldP spid="38" grpId="0" animBg="1"/>
      <p:bldP spid="39" grpId="0" animBg="1"/>
      <p:bldP spid="4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Duyệt cây</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(Traverse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6029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Duyệt cây</a:t>
            </a:r>
            <a:endParaRPr lang="en-US" dirty="0"/>
          </a:p>
        </p:txBody>
      </p:sp>
      <p:sp>
        <p:nvSpPr>
          <p:cNvPr id="3" name="Content Placeholder 2"/>
          <p:cNvSpPr>
            <a:spLocks noGrp="1"/>
          </p:cNvSpPr>
          <p:nvPr>
            <p:ph idx="1"/>
          </p:nvPr>
        </p:nvSpPr>
        <p:spPr>
          <a:xfrm>
            <a:off x="153909" y="1084216"/>
            <a:ext cx="11941521" cy="5705883"/>
          </a:xfrm>
        </p:spPr>
        <p:txBody>
          <a:bodyPr>
            <a:normAutofit/>
          </a:bodyPr>
          <a:lstStyle/>
          <a:p>
            <a:pPr algn="just">
              <a:lnSpc>
                <a:spcPct val="140000"/>
              </a:lnSpc>
              <a:buClr>
                <a:srgbClr val="0070C0"/>
              </a:buClr>
              <a:buFont typeface="Wingdings" panose="05000000000000000000" pitchFamily="2" charset="2"/>
              <a:buChar char="v"/>
            </a:pPr>
            <a:r>
              <a:rPr lang="en-US" sz="3000"/>
              <a:t>Giống hoàn toàn với các thao tác duyệt trên cây nhị phân thông thường</a:t>
            </a:r>
          </a:p>
          <a:p>
            <a:pPr lvl="1" algn="just">
              <a:lnSpc>
                <a:spcPct val="140000"/>
              </a:lnSpc>
              <a:buClr>
                <a:srgbClr val="0070C0"/>
              </a:buClr>
            </a:pPr>
            <a:r>
              <a:rPr lang="en-US" sz="3000"/>
              <a:t>Duyệt tiền tự </a:t>
            </a:r>
            <a:r>
              <a:rPr lang="en-US" sz="3000" b="1">
                <a:solidFill>
                  <a:srgbClr val="0000FF"/>
                </a:solidFill>
              </a:rPr>
              <a:t>Node-Left-Right</a:t>
            </a:r>
            <a:r>
              <a:rPr lang="en-US" sz="3000"/>
              <a:t> (Preorder)</a:t>
            </a:r>
          </a:p>
          <a:p>
            <a:pPr lvl="1" algn="just">
              <a:lnSpc>
                <a:spcPct val="140000"/>
              </a:lnSpc>
              <a:buClr>
                <a:srgbClr val="0070C0"/>
              </a:buClr>
            </a:pPr>
            <a:r>
              <a:rPr lang="en-US" sz="3000"/>
              <a:t>Duyệt trung tự </a:t>
            </a:r>
            <a:r>
              <a:rPr lang="en-US" sz="3000" b="1">
                <a:solidFill>
                  <a:srgbClr val="0000FF"/>
                </a:solidFill>
              </a:rPr>
              <a:t>Left-Node-Right</a:t>
            </a:r>
            <a:r>
              <a:rPr lang="en-US" sz="3000"/>
              <a:t> (Inorder)</a:t>
            </a:r>
          </a:p>
          <a:p>
            <a:pPr lvl="1" algn="just">
              <a:lnSpc>
                <a:spcPct val="140000"/>
              </a:lnSpc>
              <a:buClr>
                <a:srgbClr val="0070C0"/>
              </a:buClr>
            </a:pPr>
            <a:r>
              <a:rPr lang="en-US" sz="3000"/>
              <a:t>Duyệt hậu tự </a:t>
            </a:r>
            <a:r>
              <a:rPr lang="en-US" sz="3000" b="1">
                <a:solidFill>
                  <a:srgbClr val="0000FF"/>
                </a:solidFill>
              </a:rPr>
              <a:t>Left-Right-Node</a:t>
            </a:r>
            <a:r>
              <a:rPr lang="en-US" sz="3000"/>
              <a:t> (Postorder)</a:t>
            </a:r>
          </a:p>
          <a:p>
            <a:pPr marL="457200" lvl="1" indent="0" algn="just">
              <a:lnSpc>
                <a:spcPct val="140000"/>
              </a:lnSpc>
              <a:buClr>
                <a:srgbClr val="0070C0"/>
              </a:buClr>
              <a:buNone/>
            </a:pPr>
            <a:endParaRPr lang="en-US" sz="3000"/>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8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Duyệt cây</a:t>
            </a:r>
            <a:endParaRPr lang="en-US" dirty="0"/>
          </a:p>
        </p:txBody>
      </p:sp>
      <p:sp>
        <p:nvSpPr>
          <p:cNvPr id="3" name="Content Placeholder 2"/>
          <p:cNvSpPr>
            <a:spLocks noGrp="1"/>
          </p:cNvSpPr>
          <p:nvPr>
            <p:ph idx="1"/>
          </p:nvPr>
        </p:nvSpPr>
        <p:spPr>
          <a:xfrm>
            <a:off x="172015" y="1084216"/>
            <a:ext cx="11869093" cy="5408023"/>
          </a:xfrm>
        </p:spPr>
        <p:txBody>
          <a:bodyPr>
            <a:normAutofit/>
          </a:bodyPr>
          <a:lstStyle/>
          <a:p>
            <a:pPr marL="457200" lvl="1" indent="-457200" algn="just">
              <a:lnSpc>
                <a:spcPct val="140000"/>
              </a:lnSpc>
              <a:spcBef>
                <a:spcPts val="1000"/>
              </a:spcBef>
              <a:buClr>
                <a:srgbClr val="0070C0"/>
              </a:buClr>
              <a:buFont typeface="Wingdings" panose="05000000000000000000" pitchFamily="2" charset="2"/>
              <a:buChar char="v"/>
            </a:pPr>
            <a:r>
              <a:rPr lang="en-US" sz="2800"/>
              <a:t>Đặc biệt, khi  theo thứ tự </a:t>
            </a:r>
            <a:r>
              <a:rPr lang="en-US" sz="2800" b="1">
                <a:solidFill>
                  <a:srgbClr val="0000FF"/>
                </a:solidFill>
              </a:rPr>
              <a:t>Left-Node-Right</a:t>
            </a:r>
            <a:r>
              <a:rPr lang="en-US" sz="2800"/>
              <a:t> sẽ cho kết quả là dãy khóa phân biệt được sắp xếp theo </a:t>
            </a:r>
            <a:r>
              <a:rPr lang="en-US" sz="2800" b="1">
                <a:solidFill>
                  <a:srgbClr val="C00000"/>
                </a:solidFill>
                <a:highlight>
                  <a:srgbClr val="FFFF00"/>
                </a:highlight>
              </a:rPr>
              <a:t>thứ tự tăng dần</a:t>
            </a:r>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7" name="Group 4"/>
          <p:cNvGrpSpPr>
            <a:grpSpLocks/>
          </p:cNvGrpSpPr>
          <p:nvPr/>
        </p:nvGrpSpPr>
        <p:grpSpPr bwMode="auto">
          <a:xfrm>
            <a:off x="4101668" y="2471295"/>
            <a:ext cx="4317176" cy="3123845"/>
            <a:chOff x="1384" y="2016"/>
            <a:chExt cx="2328" cy="1664"/>
          </a:xfrm>
        </p:grpSpPr>
        <p:sp>
          <p:nvSpPr>
            <p:cNvPr id="8" name="Oval 5"/>
            <p:cNvSpPr>
              <a:spLocks noChangeArrowheads="1"/>
            </p:cNvSpPr>
            <p:nvPr/>
          </p:nvSpPr>
          <p:spPr bwMode="auto">
            <a:xfrm>
              <a:off x="2400" y="201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44</a:t>
              </a:r>
            </a:p>
          </p:txBody>
        </p:sp>
        <p:sp>
          <p:nvSpPr>
            <p:cNvPr id="9" name="Oval 6"/>
            <p:cNvSpPr>
              <a:spLocks noChangeArrowheads="1"/>
            </p:cNvSpPr>
            <p:nvPr/>
          </p:nvSpPr>
          <p:spPr bwMode="auto">
            <a:xfrm>
              <a:off x="2064" y="235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18</a:t>
              </a:r>
            </a:p>
          </p:txBody>
        </p:sp>
        <p:sp>
          <p:nvSpPr>
            <p:cNvPr id="10" name="Oval 7"/>
            <p:cNvSpPr>
              <a:spLocks noChangeArrowheads="1"/>
            </p:cNvSpPr>
            <p:nvPr/>
          </p:nvSpPr>
          <p:spPr bwMode="auto">
            <a:xfrm>
              <a:off x="2400" y="271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37</a:t>
              </a:r>
            </a:p>
          </p:txBody>
        </p:sp>
        <p:sp>
          <p:nvSpPr>
            <p:cNvPr id="11" name="Oval 8"/>
            <p:cNvSpPr>
              <a:spLocks noChangeArrowheads="1"/>
            </p:cNvSpPr>
            <p:nvPr/>
          </p:nvSpPr>
          <p:spPr bwMode="auto">
            <a:xfrm>
              <a:off x="1728" y="269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15</a:t>
              </a:r>
            </a:p>
          </p:txBody>
        </p:sp>
        <p:sp>
          <p:nvSpPr>
            <p:cNvPr id="12" name="Oval 9"/>
            <p:cNvSpPr>
              <a:spLocks noChangeArrowheads="1"/>
            </p:cNvSpPr>
            <p:nvPr/>
          </p:nvSpPr>
          <p:spPr bwMode="auto">
            <a:xfrm>
              <a:off x="1384" y="304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13</a:t>
              </a:r>
            </a:p>
          </p:txBody>
        </p:sp>
        <p:sp>
          <p:nvSpPr>
            <p:cNvPr id="13" name="Oval 10"/>
            <p:cNvSpPr>
              <a:spLocks noChangeArrowheads="1"/>
            </p:cNvSpPr>
            <p:nvPr/>
          </p:nvSpPr>
          <p:spPr bwMode="auto">
            <a:xfrm>
              <a:off x="2752" y="236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88</a:t>
              </a:r>
            </a:p>
          </p:txBody>
        </p:sp>
        <p:sp>
          <p:nvSpPr>
            <p:cNvPr id="14" name="Oval 11"/>
            <p:cNvSpPr>
              <a:spLocks noChangeArrowheads="1"/>
            </p:cNvSpPr>
            <p:nvPr/>
          </p:nvSpPr>
          <p:spPr bwMode="auto">
            <a:xfrm>
              <a:off x="2048" y="304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23</a:t>
              </a:r>
            </a:p>
          </p:txBody>
        </p:sp>
        <p:sp>
          <p:nvSpPr>
            <p:cNvPr id="15" name="Oval 12"/>
            <p:cNvSpPr>
              <a:spLocks noChangeArrowheads="1"/>
            </p:cNvSpPr>
            <p:nvPr/>
          </p:nvSpPr>
          <p:spPr bwMode="auto">
            <a:xfrm>
              <a:off x="3120" y="271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108</a:t>
              </a:r>
            </a:p>
          </p:txBody>
        </p:sp>
        <p:sp>
          <p:nvSpPr>
            <p:cNvPr id="16" name="Oval 13"/>
            <p:cNvSpPr>
              <a:spLocks noChangeArrowheads="1"/>
            </p:cNvSpPr>
            <p:nvPr/>
          </p:nvSpPr>
          <p:spPr bwMode="auto">
            <a:xfrm>
              <a:off x="3472" y="30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120</a:t>
              </a:r>
            </a:p>
          </p:txBody>
        </p:sp>
        <p:sp>
          <p:nvSpPr>
            <p:cNvPr id="17" name="Oval 14"/>
            <p:cNvSpPr>
              <a:spLocks noChangeArrowheads="1"/>
            </p:cNvSpPr>
            <p:nvPr/>
          </p:nvSpPr>
          <p:spPr bwMode="auto">
            <a:xfrm>
              <a:off x="2784" y="30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99</a:t>
              </a:r>
            </a:p>
          </p:txBody>
        </p:sp>
        <p:sp>
          <p:nvSpPr>
            <p:cNvPr id="18" name="Oval 15"/>
            <p:cNvSpPr>
              <a:spLocks noChangeArrowheads="1"/>
            </p:cNvSpPr>
            <p:nvPr/>
          </p:nvSpPr>
          <p:spPr bwMode="auto">
            <a:xfrm>
              <a:off x="2328" y="344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30</a:t>
              </a:r>
            </a:p>
          </p:txBody>
        </p:sp>
        <p:sp>
          <p:nvSpPr>
            <p:cNvPr id="19" name="Line 16"/>
            <p:cNvSpPr>
              <a:spLocks noChangeShapeType="1"/>
            </p:cNvSpPr>
            <p:nvPr/>
          </p:nvSpPr>
          <p:spPr bwMode="auto">
            <a:xfrm flipH="1">
              <a:off x="2256" y="2208"/>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H="1">
              <a:off x="1931" y="2552"/>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H="1">
              <a:off x="1584" y="2899"/>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H="1">
              <a:off x="2264" y="292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H="1">
              <a:off x="2984" y="2915"/>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a:off x="2616" y="2216"/>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a:off x="2976" y="2576"/>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a:off x="3328" y="2928"/>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2216" y="328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a:off x="2280" y="256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 name="Oval 5"/>
          <p:cNvSpPr>
            <a:spLocks noChangeArrowheads="1"/>
          </p:cNvSpPr>
          <p:nvPr/>
        </p:nvSpPr>
        <p:spPr bwMode="auto">
          <a:xfrm>
            <a:off x="5990151" y="246829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44</a:t>
            </a:r>
          </a:p>
        </p:txBody>
      </p:sp>
      <p:sp>
        <p:nvSpPr>
          <p:cNvPr id="30" name="Oval 6"/>
          <p:cNvSpPr>
            <a:spLocks noChangeArrowheads="1"/>
          </p:cNvSpPr>
          <p:nvPr/>
        </p:nvSpPr>
        <p:spPr bwMode="auto">
          <a:xfrm>
            <a:off x="5367054" y="309906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18</a:t>
            </a:r>
          </a:p>
        </p:txBody>
      </p:sp>
      <p:sp>
        <p:nvSpPr>
          <p:cNvPr id="31" name="Oval 7"/>
          <p:cNvSpPr>
            <a:spLocks noChangeArrowheads="1"/>
          </p:cNvSpPr>
          <p:nvPr/>
        </p:nvSpPr>
        <p:spPr bwMode="auto">
          <a:xfrm>
            <a:off x="5990151" y="3774900"/>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37</a:t>
            </a:r>
          </a:p>
        </p:txBody>
      </p:sp>
      <p:sp>
        <p:nvSpPr>
          <p:cNvPr id="32" name="Oval 8"/>
          <p:cNvSpPr>
            <a:spLocks noChangeArrowheads="1"/>
          </p:cNvSpPr>
          <p:nvPr/>
        </p:nvSpPr>
        <p:spPr bwMode="auto">
          <a:xfrm>
            <a:off x="4743956" y="3744863"/>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15</a:t>
            </a:r>
          </a:p>
        </p:txBody>
      </p:sp>
      <p:sp>
        <p:nvSpPr>
          <p:cNvPr id="33" name="Oval 9"/>
          <p:cNvSpPr>
            <a:spLocks noChangeArrowheads="1"/>
          </p:cNvSpPr>
          <p:nvPr/>
        </p:nvSpPr>
        <p:spPr bwMode="auto">
          <a:xfrm>
            <a:off x="4106023" y="439065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13</a:t>
            </a:r>
          </a:p>
        </p:txBody>
      </p:sp>
      <p:sp>
        <p:nvSpPr>
          <p:cNvPr id="34" name="Oval 10"/>
          <p:cNvSpPr>
            <a:spLocks noChangeArrowheads="1"/>
          </p:cNvSpPr>
          <p:nvPr/>
        </p:nvSpPr>
        <p:spPr bwMode="auto">
          <a:xfrm>
            <a:off x="6642920" y="311408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88</a:t>
            </a:r>
          </a:p>
        </p:txBody>
      </p:sp>
      <p:sp>
        <p:nvSpPr>
          <p:cNvPr id="35" name="Oval 11"/>
          <p:cNvSpPr>
            <a:spLocks noChangeArrowheads="1"/>
          </p:cNvSpPr>
          <p:nvPr/>
        </p:nvSpPr>
        <p:spPr bwMode="auto">
          <a:xfrm>
            <a:off x="5337382" y="440567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23</a:t>
            </a:r>
          </a:p>
        </p:txBody>
      </p:sp>
      <p:sp>
        <p:nvSpPr>
          <p:cNvPr id="36" name="Oval 12"/>
          <p:cNvSpPr>
            <a:spLocks noChangeArrowheads="1"/>
          </p:cNvSpPr>
          <p:nvPr/>
        </p:nvSpPr>
        <p:spPr bwMode="auto">
          <a:xfrm>
            <a:off x="7325360" y="3774900"/>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108</a:t>
            </a:r>
          </a:p>
        </p:txBody>
      </p:sp>
      <p:sp>
        <p:nvSpPr>
          <p:cNvPr id="37" name="Oval 13"/>
          <p:cNvSpPr>
            <a:spLocks noChangeArrowheads="1"/>
          </p:cNvSpPr>
          <p:nvPr/>
        </p:nvSpPr>
        <p:spPr bwMode="auto">
          <a:xfrm>
            <a:off x="7978129" y="4420695"/>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120</a:t>
            </a:r>
          </a:p>
        </p:txBody>
      </p:sp>
      <p:sp>
        <p:nvSpPr>
          <p:cNvPr id="38" name="Oval 14"/>
          <p:cNvSpPr>
            <a:spLocks noChangeArrowheads="1"/>
          </p:cNvSpPr>
          <p:nvPr/>
        </p:nvSpPr>
        <p:spPr bwMode="auto">
          <a:xfrm>
            <a:off x="6702263" y="4420695"/>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99</a:t>
            </a:r>
          </a:p>
        </p:txBody>
      </p:sp>
      <p:sp>
        <p:nvSpPr>
          <p:cNvPr id="39" name="Oval 15"/>
          <p:cNvSpPr>
            <a:spLocks noChangeArrowheads="1"/>
          </p:cNvSpPr>
          <p:nvPr/>
        </p:nvSpPr>
        <p:spPr bwMode="auto">
          <a:xfrm>
            <a:off x="5856630" y="514158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30</a:t>
            </a:r>
          </a:p>
        </p:txBody>
      </p:sp>
      <p:sp>
        <p:nvSpPr>
          <p:cNvPr id="40" name="Line 16"/>
          <p:cNvSpPr>
            <a:spLocks noChangeShapeType="1"/>
          </p:cNvSpPr>
          <p:nvPr/>
        </p:nvSpPr>
        <p:spPr bwMode="auto">
          <a:xfrm flipH="1">
            <a:off x="5723110" y="2828736"/>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7"/>
          <p:cNvSpPr>
            <a:spLocks noChangeShapeType="1"/>
          </p:cNvSpPr>
          <p:nvPr/>
        </p:nvSpPr>
        <p:spPr bwMode="auto">
          <a:xfrm flipH="1">
            <a:off x="5120411" y="3474531"/>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8"/>
          <p:cNvSpPr>
            <a:spLocks noChangeShapeType="1"/>
          </p:cNvSpPr>
          <p:nvPr/>
        </p:nvSpPr>
        <p:spPr bwMode="auto">
          <a:xfrm flipH="1">
            <a:off x="4476914" y="4125957"/>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9"/>
          <p:cNvSpPr>
            <a:spLocks noChangeShapeType="1"/>
          </p:cNvSpPr>
          <p:nvPr/>
        </p:nvSpPr>
        <p:spPr bwMode="auto">
          <a:xfrm flipH="1">
            <a:off x="5737945" y="4165381"/>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0"/>
          <p:cNvSpPr>
            <a:spLocks noChangeShapeType="1"/>
          </p:cNvSpPr>
          <p:nvPr/>
        </p:nvSpPr>
        <p:spPr bwMode="auto">
          <a:xfrm flipH="1">
            <a:off x="7073154" y="4155994"/>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1"/>
          <p:cNvSpPr>
            <a:spLocks noChangeShapeType="1"/>
          </p:cNvSpPr>
          <p:nvPr/>
        </p:nvSpPr>
        <p:spPr bwMode="auto">
          <a:xfrm>
            <a:off x="6390714" y="2843754"/>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2"/>
          <p:cNvSpPr>
            <a:spLocks noChangeShapeType="1"/>
          </p:cNvSpPr>
          <p:nvPr/>
        </p:nvSpPr>
        <p:spPr bwMode="auto">
          <a:xfrm>
            <a:off x="7058319" y="3519586"/>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3"/>
          <p:cNvSpPr>
            <a:spLocks noChangeShapeType="1"/>
          </p:cNvSpPr>
          <p:nvPr/>
        </p:nvSpPr>
        <p:spPr bwMode="auto">
          <a:xfrm>
            <a:off x="7711087" y="4180399"/>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4"/>
          <p:cNvSpPr>
            <a:spLocks noChangeShapeType="1"/>
          </p:cNvSpPr>
          <p:nvPr/>
        </p:nvSpPr>
        <p:spPr bwMode="auto">
          <a:xfrm>
            <a:off x="5648931" y="4841213"/>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5"/>
          <p:cNvSpPr>
            <a:spLocks noChangeShapeType="1"/>
          </p:cNvSpPr>
          <p:nvPr/>
        </p:nvSpPr>
        <p:spPr bwMode="auto">
          <a:xfrm>
            <a:off x="5758997" y="3492552"/>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Oval 5"/>
          <p:cNvSpPr>
            <a:spLocks noChangeArrowheads="1"/>
          </p:cNvSpPr>
          <p:nvPr/>
        </p:nvSpPr>
        <p:spPr bwMode="auto">
          <a:xfrm>
            <a:off x="3168486" y="6083117"/>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13</a:t>
            </a:r>
          </a:p>
        </p:txBody>
      </p:sp>
      <p:sp>
        <p:nvSpPr>
          <p:cNvPr id="51" name="Oval 6"/>
          <p:cNvSpPr>
            <a:spLocks noChangeArrowheads="1"/>
          </p:cNvSpPr>
          <p:nvPr/>
        </p:nvSpPr>
        <p:spPr bwMode="auto">
          <a:xfrm>
            <a:off x="3685826" y="608311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15</a:t>
            </a:r>
          </a:p>
        </p:txBody>
      </p:sp>
      <p:sp>
        <p:nvSpPr>
          <p:cNvPr id="52" name="Oval 7"/>
          <p:cNvSpPr>
            <a:spLocks noChangeArrowheads="1"/>
          </p:cNvSpPr>
          <p:nvPr/>
        </p:nvSpPr>
        <p:spPr bwMode="auto">
          <a:xfrm>
            <a:off x="5225576" y="608311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30</a:t>
            </a:r>
          </a:p>
        </p:txBody>
      </p:sp>
      <p:sp>
        <p:nvSpPr>
          <p:cNvPr id="53" name="Oval 8"/>
          <p:cNvSpPr>
            <a:spLocks noChangeArrowheads="1"/>
          </p:cNvSpPr>
          <p:nvPr/>
        </p:nvSpPr>
        <p:spPr bwMode="auto">
          <a:xfrm>
            <a:off x="4203166" y="608311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18</a:t>
            </a:r>
          </a:p>
        </p:txBody>
      </p:sp>
      <p:sp>
        <p:nvSpPr>
          <p:cNvPr id="54" name="Oval 9"/>
          <p:cNvSpPr>
            <a:spLocks noChangeArrowheads="1"/>
          </p:cNvSpPr>
          <p:nvPr/>
        </p:nvSpPr>
        <p:spPr bwMode="auto">
          <a:xfrm>
            <a:off x="4714371" y="608311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23</a:t>
            </a:r>
          </a:p>
        </p:txBody>
      </p:sp>
      <p:sp>
        <p:nvSpPr>
          <p:cNvPr id="55" name="Oval 10"/>
          <p:cNvSpPr>
            <a:spLocks noChangeArrowheads="1"/>
          </p:cNvSpPr>
          <p:nvPr/>
        </p:nvSpPr>
        <p:spPr bwMode="auto">
          <a:xfrm>
            <a:off x="6779020" y="610201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88</a:t>
            </a:r>
          </a:p>
        </p:txBody>
      </p:sp>
      <p:sp>
        <p:nvSpPr>
          <p:cNvPr id="56" name="Oval 11"/>
          <p:cNvSpPr>
            <a:spLocks noChangeArrowheads="1"/>
          </p:cNvSpPr>
          <p:nvPr/>
        </p:nvSpPr>
        <p:spPr bwMode="auto">
          <a:xfrm>
            <a:off x="5749051" y="608311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37</a:t>
            </a:r>
          </a:p>
        </p:txBody>
      </p:sp>
      <p:sp>
        <p:nvSpPr>
          <p:cNvPr id="57" name="Oval 12"/>
          <p:cNvSpPr>
            <a:spLocks noChangeArrowheads="1"/>
          </p:cNvSpPr>
          <p:nvPr/>
        </p:nvSpPr>
        <p:spPr bwMode="auto">
          <a:xfrm>
            <a:off x="7296257" y="607695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99</a:t>
            </a:r>
          </a:p>
        </p:txBody>
      </p:sp>
      <p:sp>
        <p:nvSpPr>
          <p:cNvPr id="58" name="Oval 13"/>
          <p:cNvSpPr>
            <a:spLocks noChangeArrowheads="1"/>
          </p:cNvSpPr>
          <p:nvPr/>
        </p:nvSpPr>
        <p:spPr bwMode="auto">
          <a:xfrm>
            <a:off x="8334391" y="607695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120</a:t>
            </a:r>
          </a:p>
        </p:txBody>
      </p:sp>
      <p:sp>
        <p:nvSpPr>
          <p:cNvPr id="59" name="Oval 14"/>
          <p:cNvSpPr>
            <a:spLocks noChangeArrowheads="1"/>
          </p:cNvSpPr>
          <p:nvPr/>
        </p:nvSpPr>
        <p:spPr bwMode="auto">
          <a:xfrm>
            <a:off x="7819732" y="608311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108</a:t>
            </a:r>
          </a:p>
        </p:txBody>
      </p:sp>
      <p:sp>
        <p:nvSpPr>
          <p:cNvPr id="60" name="Oval 15"/>
          <p:cNvSpPr>
            <a:spLocks noChangeArrowheads="1"/>
          </p:cNvSpPr>
          <p:nvPr/>
        </p:nvSpPr>
        <p:spPr bwMode="auto">
          <a:xfrm>
            <a:off x="6260256" y="608311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44</a:t>
            </a:r>
          </a:p>
        </p:txBody>
      </p:sp>
    </p:spTree>
    <p:extLst>
      <p:ext uri="{BB962C8B-B14F-4D97-AF65-F5344CB8AC3E}">
        <p14:creationId xmlns:p14="http://schemas.microsoft.com/office/powerpoint/2010/main" val="7175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down)">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down)">
                                      <p:cBhvr>
                                        <p:cTn id="38" dur="500"/>
                                        <p:tgtEl>
                                          <p:spTgt spid="3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down)">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down)">
                                      <p:cBhvr>
                                        <p:cTn id="56" dur="500"/>
                                        <p:tgtEl>
                                          <p:spTgt spid="35"/>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down)">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down)">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down)">
                                      <p:cBhvr>
                                        <p:cTn id="69" dur="500"/>
                                        <p:tgtEl>
                                          <p:spTgt spid="3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wipe(down)">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down)">
                                      <p:cBhvr>
                                        <p:cTn id="85" dur="500"/>
                                        <p:tgtEl>
                                          <p:spTgt spid="2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wipe(down)">
                                      <p:cBhvr>
                                        <p:cTn id="88" dur="500"/>
                                        <p:tgtEl>
                                          <p:spTgt spid="6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wipe(down)">
                                      <p:cBhvr>
                                        <p:cTn id="93" dur="500"/>
                                        <p:tgtEl>
                                          <p:spTgt spid="4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down)">
                                      <p:cBhvr>
                                        <p:cTn id="98" dur="500"/>
                                        <p:tgtEl>
                                          <p:spTgt spid="34"/>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down)">
                                      <p:cBhvr>
                                        <p:cTn id="101" dur="500"/>
                                        <p:tgtEl>
                                          <p:spTgt spid="5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down)">
                                      <p:cBhvr>
                                        <p:cTn id="106" dur="500"/>
                                        <p:tgtEl>
                                          <p:spTgt spid="4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wipe(down)">
                                      <p:cBhvr>
                                        <p:cTn id="111" dur="500"/>
                                        <p:tgtEl>
                                          <p:spTgt spid="4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down)">
                                      <p:cBhvr>
                                        <p:cTn id="116" dur="500"/>
                                        <p:tgtEl>
                                          <p:spTgt spid="3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animEffect transition="in" filter="wipe(down)">
                                      <p:cBhvr>
                                        <p:cTn id="119" dur="500"/>
                                        <p:tgtEl>
                                          <p:spTgt spid="5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wipe(down)">
                                      <p:cBhvr>
                                        <p:cTn id="124" dur="500"/>
                                        <p:tgtEl>
                                          <p:spTgt spid="3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down)">
                                      <p:cBhvr>
                                        <p:cTn id="127" dur="500"/>
                                        <p:tgtEl>
                                          <p:spTgt spid="5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wipe(down)">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7"/>
                                        </p:tgtEl>
                                        <p:attrNameLst>
                                          <p:attrName>style.visibility</p:attrName>
                                        </p:attrNameLst>
                                      </p:cBhvr>
                                      <p:to>
                                        <p:strVal val="visible"/>
                                      </p:to>
                                    </p:set>
                                    <p:animEffect transition="in" filter="wipe(down)">
                                      <p:cBhvr>
                                        <p:cTn id="137" dur="500"/>
                                        <p:tgtEl>
                                          <p:spTgt spid="37"/>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wipe(down)">
                                      <p:cBhvr>
                                        <p:cTn id="14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Duyệt cây</a:t>
            </a:r>
            <a:endParaRPr lang="en-US" dirty="0"/>
          </a:p>
        </p:txBody>
      </p:sp>
      <p:sp>
        <p:nvSpPr>
          <p:cNvPr id="3" name="Content Placeholder 2"/>
          <p:cNvSpPr>
            <a:spLocks noGrp="1"/>
          </p:cNvSpPr>
          <p:nvPr>
            <p:ph idx="1"/>
          </p:nvPr>
        </p:nvSpPr>
        <p:spPr>
          <a:xfrm>
            <a:off x="172015" y="1084216"/>
            <a:ext cx="11869093" cy="5408023"/>
          </a:xfrm>
        </p:spPr>
        <p:txBody>
          <a:bodyPr>
            <a:normAutofit/>
          </a:bodyPr>
          <a:lstStyle/>
          <a:p>
            <a:pPr marL="457200" lvl="1" indent="-457200" algn="just">
              <a:lnSpc>
                <a:spcPct val="140000"/>
              </a:lnSpc>
              <a:spcBef>
                <a:spcPts val="1000"/>
              </a:spcBef>
              <a:buClr>
                <a:srgbClr val="0070C0"/>
              </a:buClr>
              <a:buFont typeface="Wingdings" panose="05000000000000000000" pitchFamily="2" charset="2"/>
              <a:buChar char="v"/>
            </a:pPr>
            <a:r>
              <a:rPr lang="en-US" sz="2800"/>
              <a:t>Còn khi duyệt theo thứ tự </a:t>
            </a:r>
            <a:r>
              <a:rPr lang="en-US" sz="2800" b="1">
                <a:solidFill>
                  <a:srgbClr val="0000FF"/>
                </a:solidFill>
              </a:rPr>
              <a:t>Right-Node-Left</a:t>
            </a:r>
            <a:r>
              <a:rPr lang="en-US" sz="2800"/>
              <a:t> sẽ cho kết quả là dãy khóa phân biệt được sắp xếp theo </a:t>
            </a:r>
            <a:r>
              <a:rPr lang="en-US" sz="2800" b="1">
                <a:solidFill>
                  <a:srgbClr val="C00000"/>
                </a:solidFill>
                <a:highlight>
                  <a:srgbClr val="FFFF00"/>
                </a:highlight>
              </a:rPr>
              <a:t>thứ tự giảm dần</a:t>
            </a:r>
          </a:p>
          <a:p>
            <a:pPr marL="0" indent="0">
              <a:lnSpc>
                <a:spcPct val="140000"/>
              </a:lnSpc>
              <a:buClr>
                <a:srgbClr val="0070C0"/>
              </a:buClr>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7" name="Group 4"/>
          <p:cNvGrpSpPr>
            <a:grpSpLocks/>
          </p:cNvGrpSpPr>
          <p:nvPr/>
        </p:nvGrpSpPr>
        <p:grpSpPr bwMode="auto">
          <a:xfrm>
            <a:off x="4101668" y="2471295"/>
            <a:ext cx="4317176" cy="3123845"/>
            <a:chOff x="1384" y="2016"/>
            <a:chExt cx="2328" cy="1664"/>
          </a:xfrm>
        </p:grpSpPr>
        <p:sp>
          <p:nvSpPr>
            <p:cNvPr id="8" name="Oval 5"/>
            <p:cNvSpPr>
              <a:spLocks noChangeArrowheads="1"/>
            </p:cNvSpPr>
            <p:nvPr/>
          </p:nvSpPr>
          <p:spPr bwMode="auto">
            <a:xfrm>
              <a:off x="2400" y="201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44</a:t>
              </a:r>
            </a:p>
          </p:txBody>
        </p:sp>
        <p:sp>
          <p:nvSpPr>
            <p:cNvPr id="9" name="Oval 6"/>
            <p:cNvSpPr>
              <a:spLocks noChangeArrowheads="1"/>
            </p:cNvSpPr>
            <p:nvPr/>
          </p:nvSpPr>
          <p:spPr bwMode="auto">
            <a:xfrm>
              <a:off x="2064" y="235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18</a:t>
              </a:r>
            </a:p>
          </p:txBody>
        </p:sp>
        <p:sp>
          <p:nvSpPr>
            <p:cNvPr id="10" name="Oval 7"/>
            <p:cNvSpPr>
              <a:spLocks noChangeArrowheads="1"/>
            </p:cNvSpPr>
            <p:nvPr/>
          </p:nvSpPr>
          <p:spPr bwMode="auto">
            <a:xfrm>
              <a:off x="2400" y="271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37</a:t>
              </a:r>
            </a:p>
          </p:txBody>
        </p:sp>
        <p:sp>
          <p:nvSpPr>
            <p:cNvPr id="11" name="Oval 8"/>
            <p:cNvSpPr>
              <a:spLocks noChangeArrowheads="1"/>
            </p:cNvSpPr>
            <p:nvPr/>
          </p:nvSpPr>
          <p:spPr bwMode="auto">
            <a:xfrm>
              <a:off x="1728" y="269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15</a:t>
              </a:r>
            </a:p>
          </p:txBody>
        </p:sp>
        <p:sp>
          <p:nvSpPr>
            <p:cNvPr id="12" name="Oval 9"/>
            <p:cNvSpPr>
              <a:spLocks noChangeArrowheads="1"/>
            </p:cNvSpPr>
            <p:nvPr/>
          </p:nvSpPr>
          <p:spPr bwMode="auto">
            <a:xfrm>
              <a:off x="1384" y="304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13</a:t>
              </a:r>
            </a:p>
          </p:txBody>
        </p:sp>
        <p:sp>
          <p:nvSpPr>
            <p:cNvPr id="13" name="Oval 10"/>
            <p:cNvSpPr>
              <a:spLocks noChangeArrowheads="1"/>
            </p:cNvSpPr>
            <p:nvPr/>
          </p:nvSpPr>
          <p:spPr bwMode="auto">
            <a:xfrm>
              <a:off x="2752" y="236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88</a:t>
              </a:r>
            </a:p>
          </p:txBody>
        </p:sp>
        <p:sp>
          <p:nvSpPr>
            <p:cNvPr id="14" name="Oval 11"/>
            <p:cNvSpPr>
              <a:spLocks noChangeArrowheads="1"/>
            </p:cNvSpPr>
            <p:nvPr/>
          </p:nvSpPr>
          <p:spPr bwMode="auto">
            <a:xfrm>
              <a:off x="2048" y="3048"/>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23</a:t>
              </a:r>
            </a:p>
          </p:txBody>
        </p:sp>
        <p:sp>
          <p:nvSpPr>
            <p:cNvPr id="15" name="Oval 12"/>
            <p:cNvSpPr>
              <a:spLocks noChangeArrowheads="1"/>
            </p:cNvSpPr>
            <p:nvPr/>
          </p:nvSpPr>
          <p:spPr bwMode="auto">
            <a:xfrm>
              <a:off x="3120" y="2712"/>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108</a:t>
              </a:r>
            </a:p>
          </p:txBody>
        </p:sp>
        <p:sp>
          <p:nvSpPr>
            <p:cNvPr id="16" name="Oval 13"/>
            <p:cNvSpPr>
              <a:spLocks noChangeArrowheads="1"/>
            </p:cNvSpPr>
            <p:nvPr/>
          </p:nvSpPr>
          <p:spPr bwMode="auto">
            <a:xfrm>
              <a:off x="3472" y="30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120</a:t>
              </a:r>
            </a:p>
          </p:txBody>
        </p:sp>
        <p:sp>
          <p:nvSpPr>
            <p:cNvPr id="17" name="Oval 14"/>
            <p:cNvSpPr>
              <a:spLocks noChangeArrowheads="1"/>
            </p:cNvSpPr>
            <p:nvPr/>
          </p:nvSpPr>
          <p:spPr bwMode="auto">
            <a:xfrm>
              <a:off x="2784" y="3056"/>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99</a:t>
              </a:r>
            </a:p>
          </p:txBody>
        </p:sp>
        <p:sp>
          <p:nvSpPr>
            <p:cNvPr id="18" name="Oval 15"/>
            <p:cNvSpPr>
              <a:spLocks noChangeArrowheads="1"/>
            </p:cNvSpPr>
            <p:nvPr/>
          </p:nvSpPr>
          <p:spPr bwMode="auto">
            <a:xfrm>
              <a:off x="2328" y="3440"/>
              <a:ext cx="240" cy="24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30</a:t>
              </a:r>
            </a:p>
          </p:txBody>
        </p:sp>
        <p:sp>
          <p:nvSpPr>
            <p:cNvPr id="19" name="Line 16"/>
            <p:cNvSpPr>
              <a:spLocks noChangeShapeType="1"/>
            </p:cNvSpPr>
            <p:nvPr/>
          </p:nvSpPr>
          <p:spPr bwMode="auto">
            <a:xfrm flipH="1">
              <a:off x="2256" y="2208"/>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H="1">
              <a:off x="1931" y="2552"/>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flipH="1">
              <a:off x="1584" y="2899"/>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H="1">
              <a:off x="2264" y="292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H="1">
              <a:off x="2984" y="2915"/>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a:off x="2616" y="2216"/>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a:off x="2976" y="2576"/>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a:off x="3328" y="2928"/>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2216" y="328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a:off x="2280" y="2560"/>
              <a:ext cx="173" cy="1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 name="Oval 5"/>
          <p:cNvSpPr>
            <a:spLocks noChangeArrowheads="1"/>
          </p:cNvSpPr>
          <p:nvPr/>
        </p:nvSpPr>
        <p:spPr bwMode="auto">
          <a:xfrm>
            <a:off x="5990151" y="246829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44</a:t>
            </a:r>
          </a:p>
        </p:txBody>
      </p:sp>
      <p:sp>
        <p:nvSpPr>
          <p:cNvPr id="30" name="Oval 6"/>
          <p:cNvSpPr>
            <a:spLocks noChangeArrowheads="1"/>
          </p:cNvSpPr>
          <p:nvPr/>
        </p:nvSpPr>
        <p:spPr bwMode="auto">
          <a:xfrm>
            <a:off x="5367054" y="309906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18</a:t>
            </a:r>
          </a:p>
        </p:txBody>
      </p:sp>
      <p:sp>
        <p:nvSpPr>
          <p:cNvPr id="31" name="Oval 7"/>
          <p:cNvSpPr>
            <a:spLocks noChangeArrowheads="1"/>
          </p:cNvSpPr>
          <p:nvPr/>
        </p:nvSpPr>
        <p:spPr bwMode="auto">
          <a:xfrm>
            <a:off x="5990151" y="3774900"/>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37</a:t>
            </a:r>
          </a:p>
        </p:txBody>
      </p:sp>
      <p:sp>
        <p:nvSpPr>
          <p:cNvPr id="32" name="Oval 8"/>
          <p:cNvSpPr>
            <a:spLocks noChangeArrowheads="1"/>
          </p:cNvSpPr>
          <p:nvPr/>
        </p:nvSpPr>
        <p:spPr bwMode="auto">
          <a:xfrm>
            <a:off x="4743956" y="3744863"/>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15</a:t>
            </a:r>
          </a:p>
        </p:txBody>
      </p:sp>
      <p:sp>
        <p:nvSpPr>
          <p:cNvPr id="33" name="Oval 9"/>
          <p:cNvSpPr>
            <a:spLocks noChangeArrowheads="1"/>
          </p:cNvSpPr>
          <p:nvPr/>
        </p:nvSpPr>
        <p:spPr bwMode="auto">
          <a:xfrm>
            <a:off x="4106023" y="4390658"/>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13</a:t>
            </a:r>
          </a:p>
        </p:txBody>
      </p:sp>
      <p:sp>
        <p:nvSpPr>
          <p:cNvPr id="34" name="Oval 10"/>
          <p:cNvSpPr>
            <a:spLocks noChangeArrowheads="1"/>
          </p:cNvSpPr>
          <p:nvPr/>
        </p:nvSpPr>
        <p:spPr bwMode="auto">
          <a:xfrm>
            <a:off x="6642920" y="311408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88</a:t>
            </a:r>
          </a:p>
        </p:txBody>
      </p:sp>
      <p:sp>
        <p:nvSpPr>
          <p:cNvPr id="35" name="Oval 11"/>
          <p:cNvSpPr>
            <a:spLocks noChangeArrowheads="1"/>
          </p:cNvSpPr>
          <p:nvPr/>
        </p:nvSpPr>
        <p:spPr bwMode="auto">
          <a:xfrm>
            <a:off x="5337382" y="4405677"/>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23</a:t>
            </a:r>
          </a:p>
        </p:txBody>
      </p:sp>
      <p:sp>
        <p:nvSpPr>
          <p:cNvPr id="36" name="Oval 12"/>
          <p:cNvSpPr>
            <a:spLocks noChangeArrowheads="1"/>
          </p:cNvSpPr>
          <p:nvPr/>
        </p:nvSpPr>
        <p:spPr bwMode="auto">
          <a:xfrm>
            <a:off x="7325360" y="3774900"/>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108</a:t>
            </a:r>
          </a:p>
        </p:txBody>
      </p:sp>
      <p:sp>
        <p:nvSpPr>
          <p:cNvPr id="37" name="Oval 13"/>
          <p:cNvSpPr>
            <a:spLocks noChangeArrowheads="1"/>
          </p:cNvSpPr>
          <p:nvPr/>
        </p:nvSpPr>
        <p:spPr bwMode="auto">
          <a:xfrm>
            <a:off x="7978129" y="4420695"/>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120</a:t>
            </a:r>
          </a:p>
        </p:txBody>
      </p:sp>
      <p:sp>
        <p:nvSpPr>
          <p:cNvPr id="38" name="Oval 14"/>
          <p:cNvSpPr>
            <a:spLocks noChangeArrowheads="1"/>
          </p:cNvSpPr>
          <p:nvPr/>
        </p:nvSpPr>
        <p:spPr bwMode="auto">
          <a:xfrm>
            <a:off x="6702263" y="4420695"/>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99</a:t>
            </a:r>
          </a:p>
        </p:txBody>
      </p:sp>
      <p:sp>
        <p:nvSpPr>
          <p:cNvPr id="39" name="Oval 15"/>
          <p:cNvSpPr>
            <a:spLocks noChangeArrowheads="1"/>
          </p:cNvSpPr>
          <p:nvPr/>
        </p:nvSpPr>
        <p:spPr bwMode="auto">
          <a:xfrm>
            <a:off x="5856630" y="5141582"/>
            <a:ext cx="445070" cy="450555"/>
          </a:xfrm>
          <a:prstGeom prst="ellipse">
            <a:avLst/>
          </a:prstGeom>
          <a:solidFill>
            <a:srgbClr val="FFC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latin typeface="Tahoma" panose="020B0604030504040204" pitchFamily="34" charset="0"/>
              </a:rPr>
              <a:t>30</a:t>
            </a:r>
          </a:p>
        </p:txBody>
      </p:sp>
      <p:sp>
        <p:nvSpPr>
          <p:cNvPr id="40" name="Line 16"/>
          <p:cNvSpPr>
            <a:spLocks noChangeShapeType="1"/>
          </p:cNvSpPr>
          <p:nvPr/>
        </p:nvSpPr>
        <p:spPr bwMode="auto">
          <a:xfrm flipH="1">
            <a:off x="5723110" y="2828736"/>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7"/>
          <p:cNvSpPr>
            <a:spLocks noChangeShapeType="1"/>
          </p:cNvSpPr>
          <p:nvPr/>
        </p:nvSpPr>
        <p:spPr bwMode="auto">
          <a:xfrm flipH="1">
            <a:off x="5120411" y="3474531"/>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8"/>
          <p:cNvSpPr>
            <a:spLocks noChangeShapeType="1"/>
          </p:cNvSpPr>
          <p:nvPr/>
        </p:nvSpPr>
        <p:spPr bwMode="auto">
          <a:xfrm flipH="1">
            <a:off x="4476914" y="4125957"/>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9"/>
          <p:cNvSpPr>
            <a:spLocks noChangeShapeType="1"/>
          </p:cNvSpPr>
          <p:nvPr/>
        </p:nvSpPr>
        <p:spPr bwMode="auto">
          <a:xfrm flipH="1">
            <a:off x="5737945" y="4165381"/>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0"/>
          <p:cNvSpPr>
            <a:spLocks noChangeShapeType="1"/>
          </p:cNvSpPr>
          <p:nvPr/>
        </p:nvSpPr>
        <p:spPr bwMode="auto">
          <a:xfrm flipH="1">
            <a:off x="7073154" y="4155994"/>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21"/>
          <p:cNvSpPr>
            <a:spLocks noChangeShapeType="1"/>
          </p:cNvSpPr>
          <p:nvPr/>
        </p:nvSpPr>
        <p:spPr bwMode="auto">
          <a:xfrm>
            <a:off x="6390714" y="2843754"/>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22"/>
          <p:cNvSpPr>
            <a:spLocks noChangeShapeType="1"/>
          </p:cNvSpPr>
          <p:nvPr/>
        </p:nvSpPr>
        <p:spPr bwMode="auto">
          <a:xfrm>
            <a:off x="7058319" y="3519586"/>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23"/>
          <p:cNvSpPr>
            <a:spLocks noChangeShapeType="1"/>
          </p:cNvSpPr>
          <p:nvPr/>
        </p:nvSpPr>
        <p:spPr bwMode="auto">
          <a:xfrm>
            <a:off x="7711087" y="4180399"/>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24"/>
          <p:cNvSpPr>
            <a:spLocks noChangeShapeType="1"/>
          </p:cNvSpPr>
          <p:nvPr/>
        </p:nvSpPr>
        <p:spPr bwMode="auto">
          <a:xfrm>
            <a:off x="5648931" y="4841213"/>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25"/>
          <p:cNvSpPr>
            <a:spLocks noChangeShapeType="1"/>
          </p:cNvSpPr>
          <p:nvPr/>
        </p:nvSpPr>
        <p:spPr bwMode="auto">
          <a:xfrm>
            <a:off x="5758997" y="3492552"/>
            <a:ext cx="320821" cy="3247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Oval 5"/>
          <p:cNvSpPr>
            <a:spLocks noChangeArrowheads="1"/>
          </p:cNvSpPr>
          <p:nvPr/>
        </p:nvSpPr>
        <p:spPr bwMode="auto">
          <a:xfrm>
            <a:off x="3168486" y="6083117"/>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120</a:t>
            </a:r>
          </a:p>
        </p:txBody>
      </p:sp>
      <p:sp>
        <p:nvSpPr>
          <p:cNvPr id="51" name="Oval 6"/>
          <p:cNvSpPr>
            <a:spLocks noChangeArrowheads="1"/>
          </p:cNvSpPr>
          <p:nvPr/>
        </p:nvSpPr>
        <p:spPr bwMode="auto">
          <a:xfrm>
            <a:off x="3685826" y="608311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108</a:t>
            </a:r>
          </a:p>
        </p:txBody>
      </p:sp>
      <p:sp>
        <p:nvSpPr>
          <p:cNvPr id="52" name="Oval 7"/>
          <p:cNvSpPr>
            <a:spLocks noChangeArrowheads="1"/>
          </p:cNvSpPr>
          <p:nvPr/>
        </p:nvSpPr>
        <p:spPr bwMode="auto">
          <a:xfrm>
            <a:off x="5225576" y="608311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44</a:t>
            </a:r>
          </a:p>
        </p:txBody>
      </p:sp>
      <p:sp>
        <p:nvSpPr>
          <p:cNvPr id="53" name="Oval 8"/>
          <p:cNvSpPr>
            <a:spLocks noChangeArrowheads="1"/>
          </p:cNvSpPr>
          <p:nvPr/>
        </p:nvSpPr>
        <p:spPr bwMode="auto">
          <a:xfrm>
            <a:off x="4203166" y="608311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99</a:t>
            </a:r>
          </a:p>
        </p:txBody>
      </p:sp>
      <p:sp>
        <p:nvSpPr>
          <p:cNvPr id="54" name="Oval 9"/>
          <p:cNvSpPr>
            <a:spLocks noChangeArrowheads="1"/>
          </p:cNvSpPr>
          <p:nvPr/>
        </p:nvSpPr>
        <p:spPr bwMode="auto">
          <a:xfrm>
            <a:off x="4714371" y="6083114"/>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88</a:t>
            </a:r>
          </a:p>
        </p:txBody>
      </p:sp>
      <p:sp>
        <p:nvSpPr>
          <p:cNvPr id="55" name="Oval 10"/>
          <p:cNvSpPr>
            <a:spLocks noChangeArrowheads="1"/>
          </p:cNvSpPr>
          <p:nvPr/>
        </p:nvSpPr>
        <p:spPr bwMode="auto">
          <a:xfrm>
            <a:off x="6779020" y="6102015"/>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23</a:t>
            </a:r>
          </a:p>
        </p:txBody>
      </p:sp>
      <p:sp>
        <p:nvSpPr>
          <p:cNvPr id="56" name="Oval 11"/>
          <p:cNvSpPr>
            <a:spLocks noChangeArrowheads="1"/>
          </p:cNvSpPr>
          <p:nvPr/>
        </p:nvSpPr>
        <p:spPr bwMode="auto">
          <a:xfrm>
            <a:off x="5749051" y="608311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37</a:t>
            </a:r>
          </a:p>
        </p:txBody>
      </p:sp>
      <p:sp>
        <p:nvSpPr>
          <p:cNvPr id="57" name="Oval 12"/>
          <p:cNvSpPr>
            <a:spLocks noChangeArrowheads="1"/>
          </p:cNvSpPr>
          <p:nvPr/>
        </p:nvSpPr>
        <p:spPr bwMode="auto">
          <a:xfrm>
            <a:off x="7296257" y="607695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18</a:t>
            </a:r>
          </a:p>
        </p:txBody>
      </p:sp>
      <p:sp>
        <p:nvSpPr>
          <p:cNvPr id="58" name="Oval 13"/>
          <p:cNvSpPr>
            <a:spLocks noChangeArrowheads="1"/>
          </p:cNvSpPr>
          <p:nvPr/>
        </p:nvSpPr>
        <p:spPr bwMode="auto">
          <a:xfrm>
            <a:off x="8334391" y="6076956"/>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13</a:t>
            </a:r>
          </a:p>
        </p:txBody>
      </p:sp>
      <p:sp>
        <p:nvSpPr>
          <p:cNvPr id="59" name="Oval 14"/>
          <p:cNvSpPr>
            <a:spLocks noChangeArrowheads="1"/>
          </p:cNvSpPr>
          <p:nvPr/>
        </p:nvSpPr>
        <p:spPr bwMode="auto">
          <a:xfrm>
            <a:off x="7819732" y="6083112"/>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15</a:t>
            </a:r>
          </a:p>
        </p:txBody>
      </p:sp>
      <p:sp>
        <p:nvSpPr>
          <p:cNvPr id="60" name="Oval 15"/>
          <p:cNvSpPr>
            <a:spLocks noChangeArrowheads="1"/>
          </p:cNvSpPr>
          <p:nvPr/>
        </p:nvSpPr>
        <p:spPr bwMode="auto">
          <a:xfrm>
            <a:off x="6260256" y="6083113"/>
            <a:ext cx="445070" cy="45055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a:r>
              <a:rPr lang="en-US">
                <a:solidFill>
                  <a:schemeClr val="bg1"/>
                </a:solidFill>
                <a:effectLst>
                  <a:outerShdw blurRad="38100" dist="38100" dir="2700000" algn="tl">
                    <a:srgbClr val="000000">
                      <a:alpha val="43137"/>
                    </a:srgbClr>
                  </a:outerShdw>
                </a:effectLst>
                <a:latin typeface="Tahoma" panose="020B0604030504040204" pitchFamily="34" charset="0"/>
              </a:rPr>
              <a:t>30</a:t>
            </a:r>
          </a:p>
        </p:txBody>
      </p:sp>
    </p:spTree>
    <p:extLst>
      <p:ext uri="{BB962C8B-B14F-4D97-AF65-F5344CB8AC3E}">
        <p14:creationId xmlns:p14="http://schemas.microsoft.com/office/powerpoint/2010/main" val="169864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down)">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down)">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00"/>
                                        <p:tgtEl>
                                          <p:spTgt spid="3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down)">
                                      <p:cBhvr>
                                        <p:cTn id="33" dur="500"/>
                                        <p:tgtEl>
                                          <p:spTgt spid="5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down)">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down)">
                                      <p:cBhvr>
                                        <p:cTn id="51" dur="500"/>
                                        <p:tgtEl>
                                          <p:spTgt spid="3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down)">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down)">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down)">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down)">
                                      <p:cBhvr>
                                        <p:cTn id="95" dur="500"/>
                                        <p:tgtEl>
                                          <p:spTgt spid="39"/>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wipe(down)">
                                      <p:cBhvr>
                                        <p:cTn id="98" dur="500"/>
                                        <p:tgtEl>
                                          <p:spTgt spid="6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down)">
                                      <p:cBhvr>
                                        <p:cTn id="103" dur="500"/>
                                        <p:tgtEl>
                                          <p:spTgt spid="35"/>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wipe(down)">
                                      <p:cBhvr>
                                        <p:cTn id="106" dur="500"/>
                                        <p:tgtEl>
                                          <p:spTgt spid="5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wipe(down)">
                                      <p:cBhvr>
                                        <p:cTn id="111" dur="500"/>
                                        <p:tgtEl>
                                          <p:spTgt spid="3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down)">
                                      <p:cBhvr>
                                        <p:cTn id="114" dur="500"/>
                                        <p:tgtEl>
                                          <p:spTgt spid="5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down)">
                                      <p:cBhvr>
                                        <p:cTn id="119" dur="500"/>
                                        <p:tgtEl>
                                          <p:spTgt spid="4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down)">
                                      <p:cBhvr>
                                        <p:cTn id="124" dur="500"/>
                                        <p:tgtEl>
                                          <p:spTgt spid="3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down)">
                                      <p:cBhvr>
                                        <p:cTn id="127" dur="500"/>
                                        <p:tgtEl>
                                          <p:spTgt spid="5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wipe(down)">
                                      <p:cBhvr>
                                        <p:cTn id="132" dur="500"/>
                                        <p:tgtEl>
                                          <p:spTgt spid="4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wipe(down)">
                                      <p:cBhvr>
                                        <p:cTn id="137" dur="500"/>
                                        <p:tgtEl>
                                          <p:spTgt spid="33"/>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wipe(down)">
                                      <p:cBhvr>
                                        <p:cTn id="14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Duyệt cây</a:t>
            </a:r>
            <a:endParaRPr lang="en-US" dirty="0"/>
          </a:p>
        </p:txBody>
      </p:sp>
      <p:sp>
        <p:nvSpPr>
          <p:cNvPr id="3" name="Content Placeholder 2"/>
          <p:cNvSpPr>
            <a:spLocks noGrp="1"/>
          </p:cNvSpPr>
          <p:nvPr>
            <p:ph idx="1"/>
          </p:nvPr>
        </p:nvSpPr>
        <p:spPr>
          <a:xfrm>
            <a:off x="172015" y="1084216"/>
            <a:ext cx="11869093" cy="5408023"/>
          </a:xfrm>
        </p:spPr>
        <p:txBody>
          <a:bodyPr>
            <a:normAutofit fontScale="92500" lnSpcReduction="20000"/>
          </a:bodyPr>
          <a:lstStyle/>
          <a:p>
            <a:pPr marL="457200" lvl="1" indent="-457200" algn="just">
              <a:lnSpc>
                <a:spcPct val="140000"/>
              </a:lnSpc>
              <a:spcBef>
                <a:spcPts val="1000"/>
              </a:spcBef>
              <a:buClr>
                <a:srgbClr val="0070C0"/>
              </a:buClr>
              <a:buFont typeface="Wingdings" panose="05000000000000000000" pitchFamily="2" charset="2"/>
              <a:buChar char="v"/>
            </a:pPr>
            <a:r>
              <a:rPr lang="en-US" sz="3200" b="1">
                <a:solidFill>
                  <a:srgbClr val="0070C0"/>
                </a:solidFill>
              </a:rPr>
              <a:t>Giải thuật duyệt cây T theo thứ tự NLR</a:t>
            </a:r>
            <a:r>
              <a:rPr lang="en-US" sz="3200"/>
              <a:t> </a:t>
            </a:r>
            <a:r>
              <a:rPr lang="en-US" sz="3200" b="1">
                <a:solidFill>
                  <a:srgbClr val="0000FF"/>
                </a:solidFill>
              </a:rPr>
              <a:t>(Node-Left-Right</a:t>
            </a:r>
            <a:r>
              <a:rPr lang="en-US" sz="3200"/>
              <a:t>)</a:t>
            </a:r>
            <a:endParaRPr lang="en-US" sz="3200" b="1">
              <a:solidFill>
                <a:srgbClr val="C00000"/>
              </a:solidFill>
              <a:highlight>
                <a:srgbClr val="FFFF00"/>
              </a:highlight>
            </a:endParaRPr>
          </a:p>
          <a:p>
            <a:pPr marL="361950" indent="0">
              <a:lnSpc>
                <a:spcPct val="140000"/>
              </a:lnSpc>
              <a:buClr>
                <a:srgbClr val="0070C0"/>
              </a:buClr>
              <a:buNone/>
            </a:pPr>
            <a:r>
              <a:rPr lang="en-US" sz="3200" b="1">
                <a:latin typeface="Consolas" panose="020B0609020204030204" pitchFamily="49" charset="0"/>
              </a:rPr>
              <a:t>NLR</a:t>
            </a:r>
            <a:r>
              <a:rPr lang="en-US" sz="3200">
                <a:latin typeface="Consolas" panose="020B0609020204030204" pitchFamily="49" charset="0"/>
              </a:rPr>
              <a:t>(Node T) {</a:t>
            </a:r>
          </a:p>
          <a:p>
            <a:pPr marL="361950" indent="0">
              <a:lnSpc>
                <a:spcPct val="140000"/>
              </a:lnSpc>
              <a:buClr>
                <a:srgbClr val="0070C0"/>
              </a:buClr>
              <a:buNone/>
            </a:pPr>
            <a:r>
              <a:rPr lang="en-US" sz="3200">
                <a:latin typeface="Consolas" panose="020B0609020204030204" pitchFamily="49" charset="0"/>
              </a:rPr>
              <a:t>	if (cây T khác rỗng) {</a:t>
            </a:r>
          </a:p>
          <a:p>
            <a:pPr marL="361950" indent="0">
              <a:lnSpc>
                <a:spcPct val="140000"/>
              </a:lnSpc>
              <a:buClr>
                <a:srgbClr val="0070C0"/>
              </a:buClr>
              <a:buNone/>
            </a:pPr>
            <a:r>
              <a:rPr lang="en-US" sz="3200">
                <a:latin typeface="Consolas" panose="020B0609020204030204" pitchFamily="49" charset="0"/>
              </a:rPr>
              <a:t>		Xử lý nút T;				</a:t>
            </a:r>
            <a:r>
              <a:rPr lang="en-US" sz="3200">
                <a:solidFill>
                  <a:srgbClr val="00B050"/>
                </a:solidFill>
                <a:latin typeface="Consolas" panose="020B0609020204030204" pitchFamily="49" charset="0"/>
              </a:rPr>
              <a:t>// Node</a:t>
            </a:r>
          </a:p>
          <a:p>
            <a:pPr marL="361950" indent="0">
              <a:lnSpc>
                <a:spcPct val="140000"/>
              </a:lnSpc>
              <a:buClr>
                <a:srgbClr val="0070C0"/>
              </a:buClr>
              <a:buNone/>
            </a:pPr>
            <a:r>
              <a:rPr lang="en-US" sz="3200">
                <a:latin typeface="Consolas" panose="020B0609020204030204" pitchFamily="49" charset="0"/>
              </a:rPr>
              <a:t>		NLR(cây con trái của T);	</a:t>
            </a:r>
            <a:r>
              <a:rPr lang="en-US" sz="3200">
                <a:solidFill>
                  <a:srgbClr val="00B050"/>
                </a:solidFill>
                <a:latin typeface="Consolas" panose="020B0609020204030204" pitchFamily="49" charset="0"/>
              </a:rPr>
              <a:t>// Left</a:t>
            </a:r>
          </a:p>
          <a:p>
            <a:pPr marL="361950" indent="0">
              <a:lnSpc>
                <a:spcPct val="140000"/>
              </a:lnSpc>
              <a:buClr>
                <a:srgbClr val="0070C0"/>
              </a:buClr>
              <a:buNone/>
            </a:pPr>
            <a:r>
              <a:rPr lang="en-US" sz="3200">
                <a:latin typeface="Consolas" panose="020B0609020204030204" pitchFamily="49" charset="0"/>
              </a:rPr>
              <a:t>		NLR(cây con phải của T);	</a:t>
            </a:r>
            <a:r>
              <a:rPr lang="en-US" sz="3200">
                <a:solidFill>
                  <a:srgbClr val="00B050"/>
                </a:solidFill>
                <a:latin typeface="Consolas" panose="020B0609020204030204" pitchFamily="49" charset="0"/>
              </a:rPr>
              <a:t>// Right</a:t>
            </a:r>
          </a:p>
          <a:p>
            <a:pPr marL="361950" indent="0">
              <a:lnSpc>
                <a:spcPct val="140000"/>
              </a:lnSpc>
              <a:buClr>
                <a:srgbClr val="0070C0"/>
              </a:buClr>
              <a:buNone/>
            </a:pPr>
            <a:r>
              <a:rPr lang="en-US" sz="3200">
                <a:latin typeface="Consolas" panose="020B0609020204030204" pitchFamily="49" charset="0"/>
              </a:rPr>
              <a:t>	}</a:t>
            </a:r>
          </a:p>
          <a:p>
            <a:pPr marL="361950" indent="0">
              <a:lnSpc>
                <a:spcPct val="140000"/>
              </a:lnSpc>
              <a:buClr>
                <a:srgbClr val="0070C0"/>
              </a:buClr>
              <a:buNone/>
            </a:pPr>
            <a:r>
              <a:rPr lang="en-US" sz="3200">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00"/>
                                        <p:tgtEl>
                                          <p:spTgt spid="3">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Duyệt cây</a:t>
            </a:r>
            <a:endParaRPr lang="en-US" dirty="0"/>
          </a:p>
        </p:txBody>
      </p:sp>
      <p:sp>
        <p:nvSpPr>
          <p:cNvPr id="3" name="Content Placeholder 2"/>
          <p:cNvSpPr>
            <a:spLocks noGrp="1"/>
          </p:cNvSpPr>
          <p:nvPr>
            <p:ph idx="1"/>
          </p:nvPr>
        </p:nvSpPr>
        <p:spPr>
          <a:xfrm>
            <a:off x="172015" y="1084216"/>
            <a:ext cx="11869093" cy="5408023"/>
          </a:xfrm>
        </p:spPr>
        <p:txBody>
          <a:bodyPr>
            <a:normAutofit fontScale="92500"/>
          </a:bodyPr>
          <a:lstStyle/>
          <a:p>
            <a:pPr marL="457200" lvl="1" indent="-457200" algn="just">
              <a:lnSpc>
                <a:spcPct val="140000"/>
              </a:lnSpc>
              <a:spcBef>
                <a:spcPts val="1000"/>
              </a:spcBef>
              <a:buClr>
                <a:srgbClr val="0070C0"/>
              </a:buClr>
              <a:buFont typeface="Wingdings" panose="05000000000000000000" pitchFamily="2" charset="2"/>
              <a:buChar char="v"/>
            </a:pPr>
            <a:r>
              <a:rPr lang="en-US" sz="3200" b="1">
                <a:solidFill>
                  <a:srgbClr val="0070C0"/>
                </a:solidFill>
              </a:rPr>
              <a:t>Giải thuật duyệt cây T theo thứ tự NLR</a:t>
            </a:r>
            <a:r>
              <a:rPr lang="en-US" sz="3200"/>
              <a:t> </a:t>
            </a:r>
            <a:r>
              <a:rPr lang="en-US" sz="3200" b="1">
                <a:solidFill>
                  <a:srgbClr val="0000FF"/>
                </a:solidFill>
              </a:rPr>
              <a:t>(Node-Left-Right</a:t>
            </a:r>
            <a:r>
              <a:rPr lang="en-US" sz="3200"/>
              <a:t>)</a:t>
            </a:r>
            <a:endParaRPr lang="en-US" sz="3200" b="1">
              <a:solidFill>
                <a:srgbClr val="C00000"/>
              </a:solidFill>
              <a:highlight>
                <a:srgbClr val="FFFF00"/>
              </a:highlight>
            </a:endParaRPr>
          </a:p>
          <a:p>
            <a:pPr marL="361950" lvl="1" indent="0">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void</a:t>
            </a:r>
            <a:r>
              <a:rPr lang="en-GB" sz="3000" b="1">
                <a:solidFill>
                  <a:srgbClr val="000000"/>
                </a:solidFill>
                <a:latin typeface="Consolas" panose="020B0609020204030204" pitchFamily="49" charset="0"/>
              </a:rPr>
              <a:t> traverseNLR(Node&lt;E&gt; </a:t>
            </a:r>
            <a:r>
              <a:rPr lang="en-GB" sz="3000" b="1">
                <a:solidFill>
                  <a:srgbClr val="6A3E3E"/>
                </a:solidFill>
                <a:latin typeface="Consolas" panose="020B0609020204030204" pitchFamily="49" charset="0"/>
              </a:rPr>
              <a:t>root</a:t>
            </a:r>
            <a:r>
              <a:rPr lang="en-GB" sz="3000" b="1">
                <a:solidFill>
                  <a:srgbClr val="000000"/>
                </a:solidFill>
                <a:latin typeface="Consolas" panose="020B0609020204030204" pitchFamily="49" charset="0"/>
              </a:rPr>
              <a:t>) {</a:t>
            </a:r>
          </a:p>
          <a:p>
            <a:pPr marL="819150" lvl="2" indent="0">
              <a:buNone/>
            </a:pPr>
            <a:r>
              <a:rPr lang="en-GB" sz="3000" b="1">
                <a:solidFill>
                  <a:srgbClr val="7F0055"/>
                </a:solidFill>
                <a:latin typeface="Consolas" panose="020B0609020204030204" pitchFamily="49" charset="0"/>
              </a:rPr>
              <a:t>if</a:t>
            </a:r>
            <a:r>
              <a:rPr lang="en-GB" sz="3000" b="1">
                <a:solidFill>
                  <a:srgbClr val="000000"/>
                </a:solidFill>
                <a:latin typeface="Consolas" panose="020B0609020204030204" pitchFamily="49" charset="0"/>
              </a:rPr>
              <a:t> (</a:t>
            </a:r>
            <a:r>
              <a:rPr lang="en-GB" sz="3000" b="1">
                <a:solidFill>
                  <a:srgbClr val="6A3E3E"/>
                </a:solidFill>
                <a:latin typeface="Consolas" panose="020B0609020204030204" pitchFamily="49" charset="0"/>
              </a:rPr>
              <a:t>root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 {    		</a:t>
            </a:r>
            <a:r>
              <a:rPr lang="en-GB" sz="3000">
                <a:solidFill>
                  <a:srgbClr val="3F7F5F"/>
                </a:solidFill>
                <a:latin typeface="Consolas" panose="020B0609020204030204" pitchFamily="49" charset="0"/>
              </a:rPr>
              <a:t>// Cây khác rỗng</a:t>
            </a:r>
          </a:p>
          <a:p>
            <a:pPr marL="1276350" lvl="3" indent="0">
              <a:buNone/>
            </a:pP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.display();			</a:t>
            </a:r>
            <a:r>
              <a:rPr lang="en-GB" sz="3000">
                <a:solidFill>
                  <a:srgbClr val="3F7F5F"/>
                </a:solidFill>
                <a:latin typeface="Consolas" panose="020B0609020204030204" pitchFamily="49" charset="0"/>
              </a:rPr>
              <a:t>// Hiển thị nút node</a:t>
            </a:r>
          </a:p>
          <a:p>
            <a:pPr marL="1276350" lvl="3" indent="0">
              <a:buNone/>
            </a:pPr>
            <a:r>
              <a:rPr lang="en-GB" sz="3000">
                <a:solidFill>
                  <a:srgbClr val="000000"/>
                </a:solidFill>
                <a:latin typeface="Consolas" panose="020B0609020204030204" pitchFamily="49" charset="0"/>
              </a:rPr>
              <a:t>traverseNLR(</a:t>
            </a: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.getLeft());</a:t>
            </a:r>
            <a:r>
              <a:rPr lang="en-GB" sz="3000">
                <a:solidFill>
                  <a:srgbClr val="3F7F5F"/>
                </a:solidFill>
                <a:latin typeface="Consolas" panose="020B0609020204030204" pitchFamily="49" charset="0"/>
              </a:rPr>
              <a:t>// Duyệt cây con trái</a:t>
            </a:r>
          </a:p>
          <a:p>
            <a:pPr marL="1276350" lvl="3" indent="0">
              <a:buNone/>
            </a:pPr>
            <a:r>
              <a:rPr lang="en-GB" sz="3000">
                <a:solidFill>
                  <a:srgbClr val="000000"/>
                </a:solidFill>
                <a:latin typeface="Consolas" panose="020B0609020204030204" pitchFamily="49" charset="0"/>
              </a:rPr>
              <a:t>traverseNLR(</a:t>
            </a: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.getRight());</a:t>
            </a:r>
            <a:r>
              <a:rPr lang="en-GB" sz="3000">
                <a:solidFill>
                  <a:srgbClr val="3F7F5F"/>
                </a:solidFill>
                <a:latin typeface="Consolas" panose="020B0609020204030204" pitchFamily="49" charset="0"/>
              </a:rPr>
              <a:t>// Duyệt cây con phải</a:t>
            </a:r>
          </a:p>
          <a:p>
            <a:pPr marL="819150" lvl="2" indent="0">
              <a:buNone/>
            </a:pPr>
            <a:r>
              <a:rPr lang="en-GB" sz="3000">
                <a:solidFill>
                  <a:srgbClr val="000000"/>
                </a:solidFill>
                <a:latin typeface="Consolas" panose="020B0609020204030204" pitchFamily="49" charset="0"/>
              </a:rPr>
              <a:t>}</a:t>
            </a:r>
          </a:p>
          <a:p>
            <a:pPr marL="361950" lvl="1" indent="0">
              <a:buNone/>
            </a:pPr>
            <a:r>
              <a:rPr lang="en-GB" sz="3000">
                <a:solidFill>
                  <a:srgbClr val="000000"/>
                </a:solidFill>
                <a:latin typeface="Consolas" panose="020B0609020204030204" pitchFamily="49" charset="0"/>
              </a:rPr>
              <a:t>}</a:t>
            </a:r>
            <a:endParaRPr lang="en-US" sz="300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48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00"/>
                                        <p:tgtEl>
                                          <p:spTgt spid="3">
                                            <p:txEl>
                                              <p:pRg st="7" end="7"/>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Kiểm tra cây NPTK</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(Check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833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Nhận xét</a:t>
            </a:r>
            <a:endParaRPr lang="en-US" dirty="0"/>
          </a:p>
        </p:txBody>
      </p:sp>
      <p:sp>
        <p:nvSpPr>
          <p:cNvPr id="3" name="Content Placeholder 2"/>
          <p:cNvSpPr>
            <a:spLocks noGrp="1"/>
          </p:cNvSpPr>
          <p:nvPr>
            <p:ph idx="1"/>
          </p:nvPr>
        </p:nvSpPr>
        <p:spPr>
          <a:xfrm>
            <a:off x="144379" y="1084216"/>
            <a:ext cx="11919284" cy="5637259"/>
          </a:xfrm>
        </p:spPr>
        <p:txBody>
          <a:bodyPr>
            <a:normAutofit/>
          </a:bodyPr>
          <a:lstStyle/>
          <a:p>
            <a:pPr algn="just">
              <a:lnSpc>
                <a:spcPct val="140000"/>
              </a:lnSpc>
              <a:buClr>
                <a:srgbClr val="0070C0"/>
              </a:buClr>
              <a:buFont typeface="Wingdings" panose="05000000000000000000" pitchFamily="2" charset="2"/>
              <a:buChar char="v"/>
            </a:pPr>
            <a:r>
              <a:rPr lang="en-US" sz="3000"/>
              <a:t>Nếu một cây là cây NPTK thì khi duyệt cây theo thứ tự </a:t>
            </a:r>
            <a:r>
              <a:rPr lang="en-US" sz="3000" b="1">
                <a:solidFill>
                  <a:srgbClr val="0000FF"/>
                </a:solidFill>
              </a:rPr>
              <a:t>Left-Node-Right</a:t>
            </a:r>
            <a:r>
              <a:rPr lang="en-US" sz="3000"/>
              <a:t> sẽ cho kết quả là dãy khóa phân biệt tăng dần chặt</a:t>
            </a:r>
          </a:p>
          <a:p>
            <a:pPr algn="just">
              <a:lnSpc>
                <a:spcPct val="140000"/>
              </a:lnSpc>
              <a:buClr>
                <a:srgbClr val="0070C0"/>
              </a:buClr>
              <a:buFont typeface="Wingdings" panose="05000000000000000000" pitchFamily="2" charset="2"/>
              <a:buChar char="v"/>
            </a:pPr>
            <a:r>
              <a:rPr lang="en-US" sz="3000"/>
              <a:t>Nếu một cây là rỗng thì nó cũng là một cây NPTK rỗng</a:t>
            </a:r>
          </a:p>
          <a:p>
            <a:pPr algn="just">
              <a:lnSpc>
                <a:spcPct val="140000"/>
              </a:lnSpc>
              <a:buClr>
                <a:srgbClr val="0070C0"/>
              </a:buClr>
              <a:buFont typeface="Wingdings" panose="05000000000000000000" pitchFamily="2" charset="2"/>
              <a:buChar char="v"/>
            </a:pPr>
            <a:r>
              <a:rPr lang="en-US" sz="3000"/>
              <a:t>Nếu cây không là cây NPTK thì khóa trước ≥ khóa sau</a:t>
            </a:r>
          </a:p>
          <a:p>
            <a:pPr algn="just">
              <a:lnSpc>
                <a:spcPct val="140000"/>
              </a:lnSpc>
              <a:buClr>
                <a:srgbClr val="0070C0"/>
              </a:buClr>
              <a:buFont typeface="Wingdings" panose="05000000000000000000" pitchFamily="2" charset="2"/>
              <a:buChar char="v"/>
            </a:pPr>
            <a:endParaRPr lang="en-US" sz="30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59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82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Cây nhị phân tìm kiếm</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(Binary Search Tree)</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757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Kiểm tra cây NPTK</a:t>
            </a:r>
            <a:endParaRPr lang="en-US" dirty="0"/>
          </a:p>
        </p:txBody>
      </p:sp>
      <p:sp>
        <p:nvSpPr>
          <p:cNvPr id="3" name="Content Placeholder 2"/>
          <p:cNvSpPr>
            <a:spLocks noGrp="1"/>
          </p:cNvSpPr>
          <p:nvPr>
            <p:ph idx="1"/>
          </p:nvPr>
        </p:nvSpPr>
        <p:spPr>
          <a:xfrm>
            <a:off x="160421" y="1084216"/>
            <a:ext cx="11895221" cy="5637259"/>
          </a:xfrm>
        </p:spPr>
        <p:txBody>
          <a:bodyPr>
            <a:normAutofit lnSpcReduction="10000"/>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kiểm tra cây NPTK</a:t>
            </a:r>
            <a:endParaRPr lang="en-US" sz="3000">
              <a:solidFill>
                <a:srgbClr val="0070C0"/>
              </a:solidFill>
            </a:endParaRPr>
          </a:p>
          <a:p>
            <a:pPr marL="0" indent="0" algn="just">
              <a:lnSpc>
                <a:spcPct val="100000"/>
              </a:lnSpc>
              <a:spcBef>
                <a:spcPts val="0"/>
              </a:spcBef>
              <a:buClr>
                <a:srgbClr val="0070C0"/>
              </a:buClr>
              <a:buNone/>
            </a:pPr>
            <a:r>
              <a:rPr lang="en-US" sz="2500">
                <a:solidFill>
                  <a:srgbClr val="00B050"/>
                </a:solidFill>
                <a:latin typeface="Consolas" panose="020B0609020204030204" pitchFamily="49" charset="0"/>
              </a:rPr>
              <a:t>// Kiểm tra xem cây p có phải là cây NPTK</a:t>
            </a:r>
          </a:p>
          <a:p>
            <a:pPr marL="0" indent="0" algn="just">
              <a:lnSpc>
                <a:spcPct val="100000"/>
              </a:lnSpc>
              <a:spcBef>
                <a:spcPts val="0"/>
              </a:spcBef>
              <a:buClr>
                <a:srgbClr val="0070C0"/>
              </a:buClr>
              <a:buNone/>
            </a:pPr>
            <a:r>
              <a:rPr lang="en-US" sz="2500">
                <a:solidFill>
                  <a:srgbClr val="00B050"/>
                </a:solidFill>
                <a:latin typeface="Consolas" panose="020B0609020204030204" pitchFamily="49" charset="0"/>
              </a:rPr>
              <a:t>// key là khóa trước của khóa p</a:t>
            </a:r>
          </a:p>
          <a:p>
            <a:pPr marL="0" indent="0" algn="just">
              <a:lnSpc>
                <a:spcPct val="100000"/>
              </a:lnSpc>
              <a:spcBef>
                <a:spcPts val="0"/>
              </a:spcBef>
              <a:buClr>
                <a:srgbClr val="0070C0"/>
              </a:buClr>
              <a:buNone/>
            </a:pPr>
            <a:r>
              <a:rPr lang="en-US" sz="2500">
                <a:solidFill>
                  <a:srgbClr val="00B050"/>
                </a:solidFill>
                <a:latin typeface="Consolas" panose="020B0609020204030204" pitchFamily="49" charset="0"/>
              </a:rPr>
              <a:t>// firstTime == false khi khóa của p không là khóa đầu tiên</a:t>
            </a:r>
            <a:endParaRPr lang="en-GB" sz="2500">
              <a:solidFill>
                <a:srgbClr val="00B050"/>
              </a:solidFill>
              <a:latin typeface="Consolas" panose="020B0609020204030204" pitchFamily="49" charset="0"/>
            </a:endParaRPr>
          </a:p>
          <a:p>
            <a:pPr marL="0" indent="0" algn="just">
              <a:lnSpc>
                <a:spcPct val="100000"/>
              </a:lnSpc>
              <a:spcBef>
                <a:spcPts val="0"/>
              </a:spcBef>
              <a:buClr>
                <a:srgbClr val="0070C0"/>
              </a:buClr>
              <a:buNone/>
            </a:pPr>
            <a:r>
              <a:rPr lang="en-US" sz="2500">
                <a:solidFill>
                  <a:srgbClr val="7030A0"/>
                </a:solidFill>
              </a:rPr>
              <a:t>boolean</a:t>
            </a:r>
            <a:r>
              <a:rPr lang="en-US" sz="2500"/>
              <a:t> </a:t>
            </a:r>
            <a:r>
              <a:rPr lang="en-US" sz="2500" b="1"/>
              <a:t>isBinarySearchTree</a:t>
            </a:r>
            <a:r>
              <a:rPr lang="en-US" sz="2500"/>
              <a:t>(Node&lt;E&gt; p, E key, boolean firstTime)</a:t>
            </a:r>
          </a:p>
          <a:p>
            <a:pPr marL="0" indent="0" algn="just">
              <a:lnSpc>
                <a:spcPct val="100000"/>
              </a:lnSpc>
              <a:spcBef>
                <a:spcPts val="0"/>
              </a:spcBef>
              <a:buClr>
                <a:srgbClr val="0070C0"/>
              </a:buClr>
              <a:buNone/>
            </a:pPr>
            <a:r>
              <a:rPr lang="en-US" sz="2500"/>
              <a:t>	isBST = true;</a:t>
            </a:r>
          </a:p>
          <a:p>
            <a:pPr marL="0" indent="0" algn="just">
              <a:lnSpc>
                <a:spcPct val="100000"/>
              </a:lnSpc>
              <a:spcBef>
                <a:spcPts val="0"/>
              </a:spcBef>
              <a:buClr>
                <a:srgbClr val="0070C0"/>
              </a:buClr>
              <a:buNone/>
            </a:pPr>
            <a:r>
              <a:rPr lang="en-US" sz="2500"/>
              <a:t>	</a:t>
            </a:r>
            <a:r>
              <a:rPr lang="en-US" sz="2500" b="1"/>
              <a:t>if</a:t>
            </a:r>
            <a:r>
              <a:rPr lang="en-US" sz="2500"/>
              <a:t> (cây p khác rỗng)</a:t>
            </a:r>
          </a:p>
          <a:p>
            <a:pPr marL="0" indent="0" algn="just">
              <a:lnSpc>
                <a:spcPct val="100000"/>
              </a:lnSpc>
              <a:spcBef>
                <a:spcPts val="0"/>
              </a:spcBef>
              <a:buClr>
                <a:srgbClr val="0070C0"/>
              </a:buClr>
              <a:buNone/>
            </a:pPr>
            <a:r>
              <a:rPr lang="en-US" sz="2500"/>
              <a:t>		isBST = </a:t>
            </a:r>
            <a:r>
              <a:rPr lang="en-US" sz="2500" b="1"/>
              <a:t>isBinarySearchTree</a:t>
            </a:r>
            <a:r>
              <a:rPr lang="en-US" sz="2500"/>
              <a:t>(p</a:t>
            </a:r>
            <a:r>
              <a:rPr lang="en-US" sz="2500">
                <a:sym typeface="Wingdings" panose="05000000000000000000" pitchFamily="2" charset="2"/>
              </a:rPr>
              <a:t>  </a:t>
            </a:r>
            <a:r>
              <a:rPr lang="en-US" sz="2500"/>
              <a:t>cây con trái, key, firstTime);</a:t>
            </a:r>
          </a:p>
          <a:p>
            <a:pPr marL="0" indent="0" algn="just">
              <a:lnSpc>
                <a:spcPct val="100000"/>
              </a:lnSpc>
              <a:spcBef>
                <a:spcPts val="0"/>
              </a:spcBef>
              <a:buClr>
                <a:srgbClr val="0070C0"/>
              </a:buClr>
              <a:buNone/>
            </a:pPr>
            <a:r>
              <a:rPr lang="en-US" sz="2500"/>
              <a:t>		</a:t>
            </a:r>
            <a:r>
              <a:rPr lang="en-US" sz="2500" b="1"/>
              <a:t>if</a:t>
            </a:r>
            <a:r>
              <a:rPr lang="en-US" sz="2500"/>
              <a:t> (isBST)</a:t>
            </a:r>
          </a:p>
          <a:p>
            <a:pPr marL="0" indent="0" algn="just">
              <a:lnSpc>
                <a:spcPct val="100000"/>
              </a:lnSpc>
              <a:spcBef>
                <a:spcPts val="0"/>
              </a:spcBef>
              <a:buClr>
                <a:srgbClr val="0070C0"/>
              </a:buClr>
              <a:buNone/>
            </a:pPr>
            <a:r>
              <a:rPr lang="en-US" sz="2500"/>
              <a:t>			</a:t>
            </a:r>
            <a:r>
              <a:rPr lang="en-US" sz="2500" b="1"/>
              <a:t>if</a:t>
            </a:r>
            <a:r>
              <a:rPr lang="en-US" sz="2500"/>
              <a:t> (firstTime) firstTime = false;</a:t>
            </a:r>
          </a:p>
          <a:p>
            <a:pPr marL="0" indent="0" algn="just">
              <a:lnSpc>
                <a:spcPct val="100000"/>
              </a:lnSpc>
              <a:spcBef>
                <a:spcPts val="0"/>
              </a:spcBef>
              <a:buClr>
                <a:srgbClr val="0070C0"/>
              </a:buClr>
              <a:buNone/>
            </a:pPr>
            <a:r>
              <a:rPr lang="en-US" sz="2500"/>
              <a:t>			</a:t>
            </a:r>
            <a:r>
              <a:rPr lang="en-US" sz="2500" b="1"/>
              <a:t>else</a:t>
            </a:r>
            <a:r>
              <a:rPr lang="en-US" sz="2500"/>
              <a:t> </a:t>
            </a:r>
            <a:r>
              <a:rPr lang="en-US" sz="2500" b="1"/>
              <a:t>if</a:t>
            </a:r>
            <a:r>
              <a:rPr lang="en-US" sz="2500"/>
              <a:t> (key ≥ p</a:t>
            </a:r>
            <a:r>
              <a:rPr lang="en-US" sz="2500">
                <a:sym typeface="Wingdings" panose="05000000000000000000" pitchFamily="2" charset="2"/>
              </a:rPr>
              <a:t></a:t>
            </a:r>
            <a:r>
              <a:rPr lang="en-US" sz="2500"/>
              <a:t>key) isBST = false;</a:t>
            </a:r>
          </a:p>
          <a:p>
            <a:pPr marL="0" indent="0" algn="just">
              <a:lnSpc>
                <a:spcPct val="100000"/>
              </a:lnSpc>
              <a:spcBef>
                <a:spcPts val="0"/>
              </a:spcBef>
              <a:buClr>
                <a:srgbClr val="0070C0"/>
              </a:buClr>
              <a:buNone/>
            </a:pPr>
            <a:r>
              <a:rPr lang="en-US" sz="2500"/>
              <a:t>			key = p</a:t>
            </a:r>
            <a:r>
              <a:rPr lang="en-US" sz="2500">
                <a:sym typeface="Wingdings" panose="05000000000000000000" pitchFamily="2" charset="2"/>
              </a:rPr>
              <a:t>  </a:t>
            </a:r>
            <a:r>
              <a:rPr lang="en-US" sz="2500"/>
              <a:t>key;</a:t>
            </a:r>
          </a:p>
          <a:p>
            <a:pPr marL="0" indent="0" algn="just">
              <a:lnSpc>
                <a:spcPct val="100000"/>
              </a:lnSpc>
              <a:spcBef>
                <a:spcPts val="0"/>
              </a:spcBef>
              <a:buClr>
                <a:srgbClr val="0070C0"/>
              </a:buClr>
              <a:buNone/>
            </a:pPr>
            <a:r>
              <a:rPr lang="en-US" sz="2500"/>
              <a:t>		</a:t>
            </a:r>
            <a:r>
              <a:rPr lang="en-US" sz="2500" b="1"/>
              <a:t>if</a:t>
            </a:r>
            <a:r>
              <a:rPr lang="en-US" sz="2500"/>
              <a:t> (isBST)</a:t>
            </a:r>
          </a:p>
          <a:p>
            <a:pPr marL="0" indent="0" algn="just">
              <a:lnSpc>
                <a:spcPct val="100000"/>
              </a:lnSpc>
              <a:spcBef>
                <a:spcPts val="0"/>
              </a:spcBef>
              <a:buClr>
                <a:srgbClr val="0070C0"/>
              </a:buClr>
              <a:buNone/>
            </a:pPr>
            <a:r>
              <a:rPr lang="en-US" sz="2500"/>
              <a:t>			isBST = </a:t>
            </a:r>
            <a:r>
              <a:rPr lang="en-US" sz="2500" b="1"/>
              <a:t>isBinarySearchTree</a:t>
            </a:r>
            <a:r>
              <a:rPr lang="en-US" sz="2500"/>
              <a:t>(p</a:t>
            </a:r>
            <a:r>
              <a:rPr lang="en-US" sz="2500">
                <a:sym typeface="Wingdings" panose="05000000000000000000" pitchFamily="2" charset="2"/>
              </a:rPr>
              <a:t>  </a:t>
            </a:r>
            <a:r>
              <a:rPr lang="en-US" sz="2500"/>
              <a:t>cây con phải, key, firstTime);</a:t>
            </a:r>
          </a:p>
          <a:p>
            <a:pPr marL="0" indent="0" algn="just">
              <a:lnSpc>
                <a:spcPct val="100000"/>
              </a:lnSpc>
              <a:spcBef>
                <a:spcPts val="0"/>
              </a:spcBef>
              <a:buClr>
                <a:srgbClr val="0070C0"/>
              </a:buClr>
              <a:buNone/>
            </a:pPr>
            <a:r>
              <a:rPr lang="en-US" sz="2500"/>
              <a:t>	</a:t>
            </a:r>
            <a:r>
              <a:rPr lang="en-US" sz="2500" b="1"/>
              <a:t>return</a:t>
            </a:r>
            <a:r>
              <a:rPr lang="en-US" sz="2500"/>
              <a:t> isBST;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192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Hủy khóa trên cây</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(Remove key on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479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613954" y="1084216"/>
            <a:ext cx="10931602" cy="5408023"/>
          </a:xfrm>
        </p:spPr>
        <p:txBody>
          <a:bodyPr>
            <a:normAutofit/>
          </a:bodyPr>
          <a:lstStyle/>
          <a:p>
            <a:pPr algn="just">
              <a:lnSpc>
                <a:spcPct val="140000"/>
              </a:lnSpc>
              <a:buClr>
                <a:srgbClr val="0070C0"/>
              </a:buClr>
              <a:buFont typeface="Wingdings" panose="05000000000000000000" pitchFamily="2" charset="2"/>
              <a:buChar char="q"/>
            </a:pPr>
            <a:r>
              <a:rPr lang="en-US"/>
              <a:t>Việc hủy phần tử phải đảm bảo điều kiện ràng buộc của CNPTK</a:t>
            </a:r>
          </a:p>
          <a:p>
            <a:pPr marL="228600" lvl="1" algn="just">
              <a:lnSpc>
                <a:spcPct val="140000"/>
              </a:lnSpc>
              <a:spcBef>
                <a:spcPts val="1000"/>
              </a:spcBef>
              <a:buClr>
                <a:srgbClr val="0070C0"/>
              </a:buClr>
              <a:buFont typeface="Wingdings" panose="05000000000000000000" pitchFamily="2" charset="2"/>
              <a:buChar char="q"/>
            </a:pPr>
            <a:r>
              <a:rPr lang="en-US" sz="2800"/>
              <a:t>Có 3 trường hợp có thể xảy ra khi hủy một nút X</a:t>
            </a:r>
          </a:p>
          <a:p>
            <a:pPr marL="800100" lvl="2" indent="-342900" algn="just">
              <a:lnSpc>
                <a:spcPct val="140000"/>
              </a:lnSpc>
              <a:spcBef>
                <a:spcPts val="1000"/>
              </a:spcBef>
              <a:buClr>
                <a:srgbClr val="0070C0"/>
              </a:buClr>
              <a:buFont typeface="Wingdings" panose="05000000000000000000" pitchFamily="2" charset="2"/>
              <a:buChar char="§"/>
            </a:pPr>
            <a:r>
              <a:rPr lang="en-US" sz="2400"/>
              <a:t>X là nút lá</a:t>
            </a:r>
          </a:p>
          <a:p>
            <a:pPr marL="800100" lvl="2" indent="-342900" algn="just">
              <a:lnSpc>
                <a:spcPct val="140000"/>
              </a:lnSpc>
              <a:spcBef>
                <a:spcPts val="1000"/>
              </a:spcBef>
              <a:buClr>
                <a:srgbClr val="0070C0"/>
              </a:buClr>
              <a:buFont typeface="Wingdings" panose="05000000000000000000" pitchFamily="2" charset="2"/>
              <a:buChar char="§"/>
            </a:pPr>
            <a:r>
              <a:rPr lang="en-US" sz="2400"/>
              <a:t>X chỉ có một con (trái hoặc phải)</a:t>
            </a:r>
          </a:p>
          <a:p>
            <a:pPr marL="800100" lvl="2" indent="-342900" algn="just">
              <a:lnSpc>
                <a:spcPct val="140000"/>
              </a:lnSpc>
              <a:spcBef>
                <a:spcPts val="1000"/>
              </a:spcBef>
              <a:buClr>
                <a:srgbClr val="0070C0"/>
              </a:buClr>
              <a:buFont typeface="Wingdings" panose="05000000000000000000" pitchFamily="2" charset="2"/>
              <a:buChar char="§"/>
            </a:pPr>
            <a:r>
              <a:rPr lang="en-US" sz="2400"/>
              <a:t>X có đủ cả 2 con</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17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v"/>
            </a:pPr>
            <a:r>
              <a:rPr lang="en-US" b="1"/>
              <a:t>Trường hợp 1</a:t>
            </a:r>
            <a:r>
              <a:rPr lang="en-US"/>
              <a:t>: Hủy nút X là nút lá</a:t>
            </a:r>
          </a:p>
          <a:p>
            <a:pPr marL="457200" lvl="1" indent="-457200" algn="just">
              <a:lnSpc>
                <a:spcPct val="140000"/>
              </a:lnSpc>
              <a:spcBef>
                <a:spcPts val="1000"/>
              </a:spcBef>
              <a:buClr>
                <a:srgbClr val="0070C0"/>
              </a:buClr>
              <a:buFont typeface="Wingdings" panose="05000000000000000000" pitchFamily="2" charset="2"/>
              <a:buChar char="Ø"/>
            </a:pPr>
            <a:r>
              <a:rPr lang="en-US" sz="2800"/>
              <a:t>Chỉ đơn giản hủy X vì nó không móc nối đến phần tử nào khác</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6"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47"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51"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5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55"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56"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57"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58"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59" name="Line 18"/>
          <p:cNvSpPr>
            <a:spLocks noChangeAspect="1" noChangeShapeType="1"/>
          </p:cNvSpPr>
          <p:nvPr/>
        </p:nvSpPr>
        <p:spPr bwMode="auto">
          <a:xfrm>
            <a:off x="7783527"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0" name="Line 19"/>
          <p:cNvSpPr>
            <a:spLocks noChangeAspect="1" noChangeShapeType="1"/>
          </p:cNvSpPr>
          <p:nvPr/>
        </p:nvSpPr>
        <p:spPr bwMode="auto">
          <a:xfrm flipH="1">
            <a:off x="7236944" y="486817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65" name="AutoShape 25"/>
          <p:cNvSpPr>
            <a:spLocks noChangeAspect="1" noChangeArrowheads="1"/>
          </p:cNvSpPr>
          <p:nvPr/>
        </p:nvSpPr>
        <p:spPr bwMode="auto">
          <a:xfrm>
            <a:off x="698295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66" name="AutoShape 26"/>
          <p:cNvSpPr>
            <a:spLocks noChangeAspect="1" noChangeArrowheads="1"/>
          </p:cNvSpPr>
          <p:nvPr/>
        </p:nvSpPr>
        <p:spPr bwMode="auto">
          <a:xfrm>
            <a:off x="7966494"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40</a:t>
            </a:r>
          </a:p>
        </p:txBody>
      </p:sp>
      <p:sp>
        <p:nvSpPr>
          <p:cNvPr id="67"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68"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79" name="Oval 78"/>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81" name="Straight Arrow Connector 80"/>
          <p:cNvCxnSpPr>
            <a:stCxn id="79" idx="6"/>
            <a:endCxn id="46"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Ví dụ: hủy X = 40</a:t>
            </a:r>
          </a:p>
          <a:p>
            <a:pPr marL="0" indent="0">
              <a:lnSpc>
                <a:spcPct val="140000"/>
              </a:lnSpc>
              <a:buClr>
                <a:srgbClr val="0070C0"/>
              </a:buClr>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p:txBody>
      </p:sp>
      <p:cxnSp>
        <p:nvCxnSpPr>
          <p:cNvPr id="86" name="Straight Connector 85"/>
          <p:cNvCxnSpPr/>
          <p:nvPr/>
        </p:nvCxnSpPr>
        <p:spPr>
          <a:xfrm flipH="1">
            <a:off x="7776579" y="5251622"/>
            <a:ext cx="1012879" cy="11373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769749" y="5306132"/>
            <a:ext cx="840851" cy="108279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4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down)">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down)">
                                      <p:cBhvr>
                                        <p:cTn id="22" dur="500"/>
                                        <p:tgtEl>
                                          <p:spTgt spid="88"/>
                                        </p:tgtEl>
                                      </p:cBhvr>
                                    </p:animEffect>
                                  </p:childTnLst>
                                </p:cTn>
                              </p:par>
                              <p:par>
                                <p:cTn id="23" presetID="22" presetClass="entr" presetSubtype="4"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q"/>
            </a:pPr>
            <a:r>
              <a:rPr lang="en-US" b="1"/>
              <a:t>Trường hợp 2</a:t>
            </a:r>
            <a:r>
              <a:rPr lang="en-US"/>
              <a:t>: Hủy nút X có một con (trái hoặc phải)</a:t>
            </a:r>
          </a:p>
          <a:p>
            <a:pPr marL="457200" lvl="1" indent="-457200" algn="just">
              <a:lnSpc>
                <a:spcPct val="140000"/>
              </a:lnSpc>
              <a:spcBef>
                <a:spcPts val="1000"/>
              </a:spcBef>
              <a:buClr>
                <a:srgbClr val="0070C0"/>
              </a:buClr>
              <a:buFont typeface="Wingdings" panose="05000000000000000000" pitchFamily="2" charset="2"/>
              <a:buChar char="Ø"/>
            </a:pPr>
            <a:r>
              <a:rPr lang="en-US" sz="2800"/>
              <a:t>Trước khi hủy X, ta phải móc nối cha của X với nút con duy nhất của nó</a:t>
            </a:r>
          </a:p>
          <a:p>
            <a:pPr marL="457200" lvl="1" indent="-457200" algn="just">
              <a:lnSpc>
                <a:spcPct val="140000"/>
              </a:lnSpc>
              <a:spcBef>
                <a:spcPts val="1000"/>
              </a:spcBef>
              <a:buClr>
                <a:srgbClr val="0070C0"/>
              </a:buClr>
              <a:buFont typeface="Wingdings" panose="05000000000000000000" pitchFamily="2" charset="2"/>
              <a:buChar char="Ø"/>
            </a:pPr>
            <a:r>
              <a:rPr lang="en-US" sz="2800"/>
              <a:t>Sau đó hủy X</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6"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47"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18</a:t>
            </a:r>
          </a:p>
        </p:txBody>
      </p:sp>
      <p:sp>
        <p:nvSpPr>
          <p:cNvPr id="5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55"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13</a:t>
            </a:r>
          </a:p>
        </p:txBody>
      </p:sp>
      <p:sp>
        <p:nvSpPr>
          <p:cNvPr id="56"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37</a:t>
            </a:r>
          </a:p>
        </p:txBody>
      </p:sp>
      <p:sp>
        <p:nvSpPr>
          <p:cNvPr id="57"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58"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108</a:t>
            </a:r>
          </a:p>
        </p:txBody>
      </p:sp>
      <p:sp>
        <p:nvSpPr>
          <p:cNvPr id="60" name="Line 19"/>
          <p:cNvSpPr>
            <a:spLocks noChangeAspect="1" noChangeShapeType="1"/>
          </p:cNvSpPr>
          <p:nvPr/>
        </p:nvSpPr>
        <p:spPr bwMode="auto">
          <a:xfrm flipH="1">
            <a:off x="7236944" y="486817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15</a:t>
            </a:r>
          </a:p>
        </p:txBody>
      </p:sp>
      <p:sp>
        <p:nvSpPr>
          <p:cNvPr id="65" name="AutoShape 25"/>
          <p:cNvSpPr>
            <a:spLocks noChangeAspect="1" noChangeArrowheads="1"/>
          </p:cNvSpPr>
          <p:nvPr/>
        </p:nvSpPr>
        <p:spPr bwMode="auto">
          <a:xfrm>
            <a:off x="698295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23</a:t>
            </a:r>
          </a:p>
        </p:txBody>
      </p:sp>
      <p:sp>
        <p:nvSpPr>
          <p:cNvPr id="67"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68"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71</a:t>
            </a:r>
          </a:p>
        </p:txBody>
      </p:sp>
      <p:sp>
        <p:nvSpPr>
          <p:cNvPr id="79" name="Oval 78"/>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81" name="Straight Arrow Connector 80"/>
          <p:cNvCxnSpPr>
            <a:stCxn id="79" idx="6"/>
            <a:endCxn id="46"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37</a:t>
            </a:r>
            <a:endParaRPr lang="en-US">
              <a:latin typeface="Arial" panose="020B0604020202020204" pitchFamily="34" charset="0"/>
              <a:cs typeface="Arial" panose="020B0604020202020204" pitchFamily="34" charset="0"/>
            </a:endParaRPr>
          </a:p>
        </p:txBody>
      </p:sp>
      <p:cxnSp>
        <p:nvCxnSpPr>
          <p:cNvPr id="86" name="Straight Connector 85"/>
          <p:cNvCxnSpPr/>
          <p:nvPr/>
        </p:nvCxnSpPr>
        <p:spPr>
          <a:xfrm flipH="1">
            <a:off x="7391979" y="4105698"/>
            <a:ext cx="1012879" cy="113730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385149" y="4160208"/>
            <a:ext cx="840851" cy="108279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8" idx="0"/>
            <a:endCxn id="65" idx="0"/>
          </p:cNvCxnSpPr>
          <p:nvPr/>
        </p:nvCxnSpPr>
        <p:spPr>
          <a:xfrm>
            <a:off x="7006113" y="3695570"/>
            <a:ext cx="248974" cy="19817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13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down)">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down)">
                                      <p:cBhvr>
                                        <p:cTn id="27" dur="500"/>
                                        <p:tgtEl>
                                          <p:spTgt spid="88"/>
                                        </p:tgtEl>
                                      </p:cBhvr>
                                    </p:animEffect>
                                  </p:childTnLst>
                                </p:cTn>
                              </p:par>
                              <p:par>
                                <p:cTn id="28" presetID="22" presetClass="entr" presetSubtype="4"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wipe(down)">
                                      <p:cBhvr>
                                        <p:cTn id="30" dur="500"/>
                                        <p:tgtEl>
                                          <p:spTgt spid="8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6"/>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6" grpId="0" animBg="1"/>
      <p:bldP spid="60" grpId="0" animBg="1"/>
      <p:bldP spid="8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lnSpcReduction="10000"/>
          </a:bodyPr>
          <a:lstStyle/>
          <a:p>
            <a:pPr algn="just">
              <a:lnSpc>
                <a:spcPct val="140000"/>
              </a:lnSpc>
              <a:buClr>
                <a:srgbClr val="0070C0"/>
              </a:buClr>
              <a:buFont typeface="Wingdings" panose="05000000000000000000" pitchFamily="2" charset="2"/>
              <a:buChar char="q"/>
            </a:pPr>
            <a:r>
              <a:rPr lang="en-US" b="1"/>
              <a:t>Trường hợp 3</a:t>
            </a:r>
            <a:r>
              <a:rPr lang="en-US"/>
              <a:t>: Hủy nút X có đủ cả 2 con</a:t>
            </a:r>
          </a:p>
          <a:p>
            <a:pPr marL="457200" lvl="1" indent="-457200" algn="just">
              <a:lnSpc>
                <a:spcPct val="140000"/>
              </a:lnSpc>
              <a:spcBef>
                <a:spcPts val="1000"/>
              </a:spcBef>
              <a:buClr>
                <a:srgbClr val="0070C0"/>
              </a:buClr>
              <a:buFont typeface="Wingdings" panose="05000000000000000000" pitchFamily="2" charset="2"/>
              <a:buChar char="Ø"/>
            </a:pPr>
            <a:r>
              <a:rPr lang="en-US" sz="2800"/>
              <a:t>Ta không thể hủy trực tiếp X mà phải hủy gián tiếp</a:t>
            </a:r>
          </a:p>
          <a:p>
            <a:pPr marL="457200" lvl="1" indent="-457200" algn="just">
              <a:lnSpc>
                <a:spcPct val="140000"/>
              </a:lnSpc>
              <a:spcBef>
                <a:spcPts val="1000"/>
              </a:spcBef>
              <a:buClr>
                <a:srgbClr val="0070C0"/>
              </a:buClr>
              <a:buFont typeface="Wingdings" panose="05000000000000000000" pitchFamily="2" charset="2"/>
              <a:buChar char="Ø"/>
            </a:pPr>
            <a:r>
              <a:rPr lang="en-US" sz="2800"/>
              <a:t>Tìm phần tử thế mạng Y có tối đa 1 con</a:t>
            </a:r>
          </a:p>
          <a:p>
            <a:pPr marL="457200" lvl="1" indent="-457200" algn="just">
              <a:lnSpc>
                <a:spcPct val="140000"/>
              </a:lnSpc>
              <a:spcBef>
                <a:spcPts val="1000"/>
              </a:spcBef>
              <a:buClr>
                <a:srgbClr val="0070C0"/>
              </a:buClr>
              <a:buFont typeface="Wingdings" panose="05000000000000000000" pitchFamily="2" charset="2"/>
              <a:buChar char="Ø"/>
            </a:pPr>
            <a:r>
              <a:rPr lang="en-US" sz="2800"/>
              <a:t>Đưa thông tin của Y lên lưu ở X rồi hủy Y</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6"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44</a:t>
            </a:r>
          </a:p>
        </p:txBody>
      </p:sp>
      <p:sp>
        <p:nvSpPr>
          <p:cNvPr id="47"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18</a:t>
            </a:r>
          </a:p>
        </p:txBody>
      </p:sp>
      <p:sp>
        <p:nvSpPr>
          <p:cNvPr id="5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88</a:t>
            </a:r>
          </a:p>
        </p:txBody>
      </p:sp>
      <p:sp>
        <p:nvSpPr>
          <p:cNvPr id="55"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13</a:t>
            </a:r>
          </a:p>
        </p:txBody>
      </p:sp>
      <p:sp>
        <p:nvSpPr>
          <p:cNvPr id="56"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37</a:t>
            </a:r>
          </a:p>
        </p:txBody>
      </p:sp>
      <p:sp>
        <p:nvSpPr>
          <p:cNvPr id="57"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59</a:t>
            </a:r>
          </a:p>
        </p:txBody>
      </p:sp>
      <p:sp>
        <p:nvSpPr>
          <p:cNvPr id="58"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108</a:t>
            </a:r>
          </a:p>
        </p:txBody>
      </p:sp>
      <p:sp>
        <p:nvSpPr>
          <p:cNvPr id="60" name="Line 19"/>
          <p:cNvSpPr>
            <a:spLocks noChangeAspect="1" noChangeShapeType="1"/>
          </p:cNvSpPr>
          <p:nvPr/>
        </p:nvSpPr>
        <p:spPr bwMode="auto">
          <a:xfrm flipH="1">
            <a:off x="7236944" y="486817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15</a:t>
            </a:r>
          </a:p>
        </p:txBody>
      </p:sp>
      <p:sp>
        <p:nvSpPr>
          <p:cNvPr id="65" name="AutoShape 25"/>
          <p:cNvSpPr>
            <a:spLocks noChangeAspect="1" noChangeArrowheads="1"/>
          </p:cNvSpPr>
          <p:nvPr/>
        </p:nvSpPr>
        <p:spPr bwMode="auto">
          <a:xfrm>
            <a:off x="698295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23</a:t>
            </a:r>
          </a:p>
        </p:txBody>
      </p:sp>
      <p:sp>
        <p:nvSpPr>
          <p:cNvPr id="67"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55</a:t>
            </a:r>
          </a:p>
        </p:txBody>
      </p:sp>
      <p:sp>
        <p:nvSpPr>
          <p:cNvPr id="68"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C0C0C0"/>
                  </a:outerShdw>
                </a:effectLst>
                <a:latin typeface="VNI-Avo" pitchFamily="2" charset="0"/>
                <a:cs typeface="Arial" charset="0"/>
              </a:rPr>
              <a:t>71</a:t>
            </a:r>
          </a:p>
        </p:txBody>
      </p:sp>
      <p:sp>
        <p:nvSpPr>
          <p:cNvPr id="79" name="Oval 78"/>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81" name="Straight Arrow Connector 80"/>
          <p:cNvCxnSpPr>
            <a:stCxn id="79" idx="6"/>
            <a:endCxn id="46"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Times New Roman" panose="02020603050405020304" pitchFamily="18" charset="0"/>
                <a:cs typeface="Times New Roman" panose="02020603050405020304" pitchFamily="18" charset="0"/>
              </a:rPr>
              <a:t>Ví dụ: hủy X = 88</a:t>
            </a:r>
          </a:p>
          <a:p>
            <a:pPr marL="0" indent="0">
              <a:lnSpc>
                <a:spcPct val="140000"/>
              </a:lnSpc>
              <a:buClr>
                <a:srgbClr val="0070C0"/>
              </a:buClr>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p:txBody>
      </p:sp>
      <p:sp>
        <p:nvSpPr>
          <p:cNvPr id="5" name="Oval 4"/>
          <p:cNvSpPr/>
          <p:nvPr/>
        </p:nvSpPr>
        <p:spPr>
          <a:xfrm>
            <a:off x="10362814" y="3116789"/>
            <a:ext cx="881835" cy="7699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0410679" y="2854411"/>
            <a:ext cx="943121" cy="12603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0362814" y="2829428"/>
            <a:ext cx="881835" cy="12853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635719" y="2411131"/>
            <a:ext cx="33742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925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ipe(down)">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 grpId="0" animBg="1"/>
      <p:bldP spid="1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fontScale="92500"/>
          </a:bodyPr>
          <a:lstStyle/>
          <a:p>
            <a:pPr algn="just">
              <a:lnSpc>
                <a:spcPct val="140000"/>
              </a:lnSpc>
              <a:buClr>
                <a:srgbClr val="0070C0"/>
              </a:buClr>
              <a:buFont typeface="Wingdings" panose="05000000000000000000" pitchFamily="2" charset="2"/>
              <a:buChar char="q"/>
            </a:pPr>
            <a:r>
              <a:rPr lang="en-US"/>
              <a:t>Làm thế nào để chọn được nút Y để khi lưu Y vào vị trí của X thì CNPTK bảo toàn</a:t>
            </a:r>
          </a:p>
          <a:p>
            <a:pPr algn="just">
              <a:lnSpc>
                <a:spcPct val="140000"/>
              </a:lnSpc>
              <a:buClr>
                <a:srgbClr val="0070C0"/>
              </a:buClr>
              <a:buFont typeface="Wingdings" panose="05000000000000000000" pitchFamily="2" charset="2"/>
              <a:buChar char="Ø"/>
            </a:pPr>
            <a:r>
              <a:rPr lang="en-US" sz="2800"/>
              <a:t>Cách 1: chọn Y là phần tử nhỏ nhất (trái nhất) trên cây con phải của X</a:t>
            </a:r>
          </a:p>
          <a:p>
            <a:pPr algn="just">
              <a:lnSpc>
                <a:spcPct val="140000"/>
              </a:lnSpc>
              <a:buClr>
                <a:srgbClr val="0070C0"/>
              </a:buClr>
              <a:buFont typeface="Wingdings" panose="05000000000000000000" pitchFamily="2" charset="2"/>
              <a:buChar char="Ø"/>
            </a:pPr>
            <a:r>
              <a:rPr lang="en-US"/>
              <a:t>Cách 2: chọn Y là phần tử lớn nhất (phải nhất) trên cây con trái của X</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46"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47"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0"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1"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5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5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55"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56"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57"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58"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60" name="Line 19"/>
          <p:cNvSpPr>
            <a:spLocks noChangeAspect="1" noChangeShapeType="1"/>
          </p:cNvSpPr>
          <p:nvPr/>
        </p:nvSpPr>
        <p:spPr bwMode="auto">
          <a:xfrm flipH="1">
            <a:off x="7236944" y="486817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65" name="AutoShape 25"/>
          <p:cNvSpPr>
            <a:spLocks noChangeAspect="1" noChangeArrowheads="1"/>
          </p:cNvSpPr>
          <p:nvPr/>
        </p:nvSpPr>
        <p:spPr bwMode="auto">
          <a:xfrm>
            <a:off x="698295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67"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68"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79" name="Oval 78"/>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81" name="Straight Arrow Connector 80"/>
          <p:cNvCxnSpPr>
            <a:stCxn id="79" idx="6"/>
            <a:endCxn id="46"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88</a:t>
            </a:r>
            <a:endParaRPr lang="en-US">
              <a:latin typeface="Arial" panose="020B0604020202020204" pitchFamily="34" charset="0"/>
              <a:cs typeface="Arial" panose="020B0604020202020204" pitchFamily="34" charset="0"/>
            </a:endParaRPr>
          </a:p>
        </p:txBody>
      </p:sp>
      <p:sp>
        <p:nvSpPr>
          <p:cNvPr id="5" name="Oval 4"/>
          <p:cNvSpPr/>
          <p:nvPr/>
        </p:nvSpPr>
        <p:spPr>
          <a:xfrm>
            <a:off x="10362814" y="3116789"/>
            <a:ext cx="881835" cy="7699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0410679" y="2854411"/>
            <a:ext cx="943121" cy="12603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0362814" y="2829428"/>
            <a:ext cx="881835" cy="12853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635719" y="2411131"/>
            <a:ext cx="33742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73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Ø"/>
            </a:pPr>
            <a:r>
              <a:rPr lang="en-US" sz="2800" b="1">
                <a:solidFill>
                  <a:srgbClr val="00FF00"/>
                </a:solidFill>
              </a:rPr>
              <a:t>Cách 1</a:t>
            </a:r>
            <a:r>
              <a:rPr lang="en-US" sz="2800"/>
              <a:t>: chọn Y là phần tử nhỏ nhất (trái nhất) trên cây con phải của X để hủy</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18</a:t>
            </a:r>
            <a:endParaRPr lang="en-US">
              <a:latin typeface="Arial" panose="020B0604020202020204" pitchFamily="34" charset="0"/>
              <a:cs typeface="Arial" panose="020B0604020202020204" pitchFamily="34" charset="0"/>
            </a:endParaRPr>
          </a:p>
        </p:txBody>
      </p:sp>
      <p:sp>
        <p:nvSpPr>
          <p:cNvPr id="73"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74"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5"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6"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7"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8"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8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86"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87"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88"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89"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90" name="Line 19"/>
          <p:cNvSpPr>
            <a:spLocks noChangeAspect="1" noChangeShapeType="1"/>
          </p:cNvSpPr>
          <p:nvPr/>
        </p:nvSpPr>
        <p:spPr bwMode="auto">
          <a:xfrm flipH="1">
            <a:off x="7236944" y="4868170"/>
            <a:ext cx="539635"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95" name="AutoShape 25"/>
          <p:cNvSpPr>
            <a:spLocks noChangeAspect="1" noChangeArrowheads="1"/>
          </p:cNvSpPr>
          <p:nvPr/>
        </p:nvSpPr>
        <p:spPr bwMode="auto">
          <a:xfrm>
            <a:off x="698295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96"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97"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98" name="Oval 97"/>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100" name="Straight Arrow Connector 99"/>
          <p:cNvCxnSpPr>
            <a:stCxn id="98" idx="6"/>
            <a:endCxn id="73"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05" name="AutoShape 12"/>
          <p:cNvSpPr>
            <a:spLocks noChangeAspect="1" noChangeArrowheads="1"/>
          </p:cNvSpPr>
          <p:nvPr/>
        </p:nvSpPr>
        <p:spPr bwMode="auto">
          <a:xfrm>
            <a:off x="6731486" y="3331030"/>
            <a:ext cx="545811"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106" name="Line 7"/>
          <p:cNvSpPr>
            <a:spLocks noChangeAspect="1" noChangeShapeType="1"/>
          </p:cNvSpPr>
          <p:nvPr/>
        </p:nvSpPr>
        <p:spPr bwMode="auto">
          <a:xfrm>
            <a:off x="7010521" y="3703044"/>
            <a:ext cx="822191" cy="809941"/>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7" name="AutoShape 15"/>
          <p:cNvSpPr>
            <a:spLocks noChangeAspect="1" noChangeArrowheads="1"/>
          </p:cNvSpPr>
          <p:nvPr/>
        </p:nvSpPr>
        <p:spPr bwMode="auto">
          <a:xfrm>
            <a:off x="7507696" y="4512984"/>
            <a:ext cx="545811" cy="348959"/>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108" name="Line 19"/>
          <p:cNvSpPr>
            <a:spLocks noChangeAspect="1" noChangeShapeType="1"/>
          </p:cNvSpPr>
          <p:nvPr/>
        </p:nvSpPr>
        <p:spPr bwMode="auto">
          <a:xfrm flipH="1">
            <a:off x="7241352" y="4875644"/>
            <a:ext cx="539635" cy="797852"/>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9" name="AutoShape 25"/>
          <p:cNvSpPr>
            <a:spLocks noChangeAspect="1" noChangeArrowheads="1"/>
          </p:cNvSpPr>
          <p:nvPr/>
        </p:nvSpPr>
        <p:spPr bwMode="auto">
          <a:xfrm>
            <a:off x="6987361" y="5684779"/>
            <a:ext cx="544267" cy="350571"/>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cxnSp>
        <p:nvCxnSpPr>
          <p:cNvPr id="7" name="Straight Arrow Connector 6"/>
          <p:cNvCxnSpPr>
            <a:stCxn id="108" idx="1"/>
            <a:endCxn id="106" idx="0"/>
          </p:cNvCxnSpPr>
          <p:nvPr/>
        </p:nvCxnSpPr>
        <p:spPr>
          <a:xfrm flipH="1" flipV="1">
            <a:off x="7010521" y="3703044"/>
            <a:ext cx="230831" cy="1970452"/>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5" idx="3"/>
            <a:endCxn id="109" idx="3"/>
          </p:cNvCxnSpPr>
          <p:nvPr/>
        </p:nvCxnSpPr>
        <p:spPr>
          <a:xfrm>
            <a:off x="7277297" y="3506316"/>
            <a:ext cx="254331" cy="2353749"/>
          </a:xfrm>
          <a:prstGeom prst="curvedConnector3">
            <a:avLst>
              <a:gd name="adj1" fmla="val 42795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AutoShape 16"/>
          <p:cNvSpPr>
            <a:spLocks noChangeAspect="1" noChangeArrowheads="1"/>
          </p:cNvSpPr>
          <p:nvPr/>
        </p:nvSpPr>
        <p:spPr bwMode="auto">
          <a:xfrm>
            <a:off x="6755418" y="3327966"/>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111" name="AutoShape 27"/>
          <p:cNvSpPr>
            <a:spLocks noChangeAspect="1" noChangeArrowheads="1"/>
          </p:cNvSpPr>
          <p:nvPr/>
        </p:nvSpPr>
        <p:spPr bwMode="auto">
          <a:xfrm>
            <a:off x="6991368" y="5673167"/>
            <a:ext cx="544267" cy="350571"/>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18</a:t>
            </a:r>
          </a:p>
        </p:txBody>
      </p:sp>
      <p:sp>
        <p:nvSpPr>
          <p:cNvPr id="112" name="Oval 111"/>
          <p:cNvSpPr/>
          <p:nvPr/>
        </p:nvSpPr>
        <p:spPr>
          <a:xfrm>
            <a:off x="6843118" y="5451079"/>
            <a:ext cx="881835" cy="7699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p:nvPr/>
        </p:nvCxnSpPr>
        <p:spPr>
          <a:xfrm>
            <a:off x="6890983" y="5188701"/>
            <a:ext cx="943121" cy="12603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6843118" y="5163718"/>
            <a:ext cx="881835" cy="12853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6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down)">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wipe(down)">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down)">
                                      <p:cBhvr>
                                        <p:cTn id="22" dur="5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down)">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 0 C -0.00144 -0.00671 -0.00339 -0.01296 -0.00417 -0.0199 C -0.00547 -0.03171 -0.00547 -0.04398 -0.00612 -0.05601 C -0.00652 -0.06087 -0.00665 -0.06574 -0.00717 -0.07037 C -0.00847 -0.08217 -0.00938 -0.08333 -0.01224 -0.09375 C -0.01263 -0.10162 -0.0125 -0.10949 -0.01329 -0.11712 C -0.01355 -0.11944 -0.01537 -0.12037 -0.01537 -0.12268 C -0.01563 -0.15393 -0.01472 -0.18518 -0.01433 -0.21643 C -0.01472 -0.24166 -0.01472 -0.26689 -0.01537 -0.29212 C -0.01589 -0.31828 -0.01745 -0.2912 -0.01537 -0.31736 C -0.01563 -0.31898 -0.01628 -0.32083 -0.01641 -0.32268 C -0.01693 -0.32916 -0.01732 -0.34236 -0.01732 -0.34236 " pathEditMode="relative" ptsTypes="AAAAAAAAAAAAA">
                                      <p:cBhvr>
                                        <p:cTn id="39" dur="2000" fill="hold"/>
                                        <p:tgtEl>
                                          <p:spTgt spid="109"/>
                                        </p:tgtEl>
                                        <p:attrNameLst>
                                          <p:attrName>ppt_x</p:attrName>
                                          <p:attrName>ppt_y</p:attrName>
                                        </p:attrNameLst>
                                      </p:cBhvr>
                                    </p:animMotion>
                                  </p:childTnLst>
                                  <p:subTnLst>
                                    <p:set>
                                      <p:cBhvr override="childStyle">
                                        <p:cTn dur="1" fill="hold" display="0" masterRel="sameClick" afterEffect="1">
                                          <p:stCondLst>
                                            <p:cond evt="end" delay="0">
                                              <p:tn val="38"/>
                                            </p:cond>
                                          </p:stCondLst>
                                        </p:cTn>
                                        <p:tgtEl>
                                          <p:spTgt spid="109"/>
                                        </p:tgtEl>
                                        <p:attrNameLst>
                                          <p:attrName>style.visibility</p:attrName>
                                        </p:attrNameLst>
                                      </p:cBhvr>
                                      <p:to>
                                        <p:strVal val="hidden"/>
                                      </p:to>
                                    </p:set>
                                  </p:subTnLst>
                                </p:cTn>
                              </p:par>
                              <p:par>
                                <p:cTn id="40" presetID="0" presetClass="path" presetSubtype="0" accel="50000" decel="50000" fill="hold" grpId="1" nodeType="withEffect">
                                  <p:stCondLst>
                                    <p:cond delay="0"/>
                                  </p:stCondLst>
                                  <p:childTnLst>
                                    <p:animMotion origin="layout" path="M 0 0 L 0 0 C 0.00325 0.00046 0.00677 0.00023 0.01002 0.00162 C 0.01119 0.00208 0.01198 0.00439 0.01315 0.00532 C 0.01406 0.00625 0.01523 0.00625 0.01614 0.00717 C 0.01823 0.00879 0.02005 0.01111 0.02226 0.0125 C 0.02487 0.01412 0.02773 0.01458 0.03033 0.0162 C 0.03203 0.01713 0.03372 0.01875 0.03541 0.01967 C 0.03711 0.0206 0.0388 0.02083 0.04049 0.02152 C 0.04179 0.02199 0.04323 0.02268 0.04453 0.02338 C 0.04557 0.02523 0.04635 0.02754 0.04752 0.0287 C 0.04882 0.02986 0.05039 0.02939 0.05156 0.03055 C 0.05442 0.0331 0.05729 0.03588 0.05976 0.03958 C 0.07291 0.05879 0.06367 0.05347 0.07291 0.05763 C 0.07356 0.05926 0.07408 0.06134 0.07487 0.06296 C 0.07591 0.06481 0.07721 0.0662 0.07799 0.06828 C 0.08203 0.08101 0.07539 0.07129 0.08203 0.07916 C 0.08307 0.08287 0.08424 0.08634 0.08502 0.09004 C 0.08554 0.09236 0.08554 0.0949 0.08606 0.09722 C 0.08724 0.10162 0.0888 0.10555 0.0901 0.10972 C 0.09231 0.14097 0.08906 0.11041 0.09414 0.13333 C 0.09479 0.13611 0.09479 0.13935 0.09518 0.14236 C 0.09687 0.15555 0.09661 0.15324 0.0983 0.16203 C 0.09752 0.1868 0.09713 0.21134 0.09622 0.23588 C 0.0957 0.24953 0.09336 0.26064 0.09114 0.27384 C 0.08945 0.28379 0.0888 0.29282 0.08502 0.30092 C 0.07669 0.31851 0.0806 0.30833 0.07395 0.31898 C 0.07252 0.32106 0.07148 0.32453 0.06992 0.32615 C 0.0677 0.32824 0.0651 0.32824 0.06276 0.32963 C 0.06132 0.33055 0.06015 0.3324 0.05872 0.33333 C 0.05533 0.33541 0.05195 0.3368 0.04856 0.33865 C 0.04752 0.33935 0.04648 0.33981 0.04557 0.34051 C 0.04388 0.34166 0.04231 0.34398 0.04049 0.34421 C 0.03268 0.34513 0.02487 0.34421 0.01718 0.34421 " pathEditMode="relative" ptsTypes="AAAAAAAAAAAAAAAAAAAAAAAAAAAAAAAAAA">
                                      <p:cBhvr>
                                        <p:cTn id="41" dur="2000" fill="hold"/>
                                        <p:tgtEl>
                                          <p:spTgt spid="105"/>
                                        </p:tgtEl>
                                        <p:attrNameLst>
                                          <p:attrName>ppt_x</p:attrName>
                                          <p:attrName>ppt_y</p:attrName>
                                        </p:attrNameLst>
                                      </p:cBhvr>
                                    </p:animMotion>
                                  </p:childTnLst>
                                  <p:subTnLst>
                                    <p:set>
                                      <p:cBhvr override="childStyle">
                                        <p:cTn dur="1" fill="hold" display="0" masterRel="sameClick" afterEffect="1">
                                          <p:stCondLst>
                                            <p:cond evt="end" delay="0">
                                              <p:tn val="40"/>
                                            </p:cond>
                                          </p:stCondLst>
                                        </p:cTn>
                                        <p:tgtEl>
                                          <p:spTgt spid="105"/>
                                        </p:tgtEl>
                                        <p:attrNameLst>
                                          <p:attrName>style.visibility</p:attrName>
                                        </p:attrNameLst>
                                      </p:cBhvr>
                                      <p:to>
                                        <p:strVal val="hidden"/>
                                      </p:to>
                                    </p:set>
                                  </p:sub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1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wipe(down)">
                                      <p:cBhvr>
                                        <p:cTn id="52" dur="500"/>
                                        <p:tgtEl>
                                          <p:spTgt spid="112"/>
                                        </p:tgtEl>
                                      </p:cBhvr>
                                    </p:animEffect>
                                  </p:childTnLst>
                                </p:cTn>
                              </p:par>
                            </p:childTnLst>
                          </p:cTn>
                        </p:par>
                        <p:par>
                          <p:cTn id="53" fill="hold">
                            <p:stCondLst>
                              <p:cond delay="500"/>
                            </p:stCondLst>
                            <p:childTnLst>
                              <p:par>
                                <p:cTn id="54" presetID="22" presetClass="entr" presetSubtype="4" fill="hold" nodeType="after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wipe(down)">
                                      <p:cBhvr>
                                        <p:cTn id="56" dur="500"/>
                                        <p:tgtEl>
                                          <p:spTgt spid="113"/>
                                        </p:tgtEl>
                                      </p:cBhvr>
                                    </p:animEffect>
                                  </p:childTnLst>
                                </p:cTn>
                              </p:par>
                              <p:par>
                                <p:cTn id="57" presetID="22" presetClass="entr" presetSubtype="4" fill="hold" nodeType="with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wipe(down)">
                                      <p:cBhvr>
                                        <p:cTn id="5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5" grpId="1" animBg="1"/>
      <p:bldP spid="106" grpId="0" animBg="1"/>
      <p:bldP spid="107" grpId="0" animBg="1"/>
      <p:bldP spid="108" grpId="0" animBg="1"/>
      <p:bldP spid="109" grpId="0" animBg="1"/>
      <p:bldP spid="109" grpId="1" animBg="1"/>
      <p:bldP spid="110" grpId="0" animBg="1"/>
      <p:bldP spid="111" grpId="0" animBg="1"/>
      <p:bldP spid="1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Ø"/>
            </a:pPr>
            <a:r>
              <a:rPr lang="en-US" sz="2800" b="1">
                <a:solidFill>
                  <a:srgbClr val="00FF00"/>
                </a:solidFill>
              </a:rPr>
              <a:t>Cách 1</a:t>
            </a:r>
            <a:r>
              <a:rPr lang="en-US" sz="2800"/>
              <a:t>: chọn Y là phần tử nhỏ nhất (trái nhất) trên cây con phải của X để hủy</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18</a:t>
            </a:r>
            <a:endParaRPr lang="en-US">
              <a:latin typeface="Arial" panose="020B0604020202020204" pitchFamily="34" charset="0"/>
              <a:cs typeface="Arial" panose="020B0604020202020204" pitchFamily="34" charset="0"/>
            </a:endParaRPr>
          </a:p>
        </p:txBody>
      </p:sp>
      <p:sp>
        <p:nvSpPr>
          <p:cNvPr id="73"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74"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5"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6"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7"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8"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8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86"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87"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88"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89"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9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96"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97"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98" name="Oval 97"/>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100" name="Straight Arrow Connector 99"/>
          <p:cNvCxnSpPr>
            <a:stCxn id="98" idx="6"/>
            <a:endCxn id="73"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487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Ø"/>
            </a:pPr>
            <a:r>
              <a:rPr lang="en-US" sz="2800" b="1">
                <a:solidFill>
                  <a:srgbClr val="00FF00"/>
                </a:solidFill>
              </a:rPr>
              <a:t>Cách 2</a:t>
            </a:r>
            <a:r>
              <a:rPr lang="en-US" sz="2800"/>
              <a:t>: chọn Y là phần tử lớn nhất (phải nhất) trên cây con trái của X để hủy</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69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23</a:t>
            </a:r>
            <a:endParaRPr lang="en-US">
              <a:latin typeface="Arial" panose="020B0604020202020204" pitchFamily="34" charset="0"/>
              <a:cs typeface="Arial" panose="020B0604020202020204" pitchFamily="34" charset="0"/>
            </a:endParaRPr>
          </a:p>
        </p:txBody>
      </p:sp>
      <p:sp>
        <p:nvSpPr>
          <p:cNvPr id="73"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74"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5"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6"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7"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8"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8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86"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87"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88"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89"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9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3" name="Line 23"/>
          <p:cNvSpPr>
            <a:spLocks noChangeAspect="1" noChangeShapeType="1"/>
          </p:cNvSpPr>
          <p:nvPr/>
        </p:nvSpPr>
        <p:spPr bwMode="auto">
          <a:xfrm>
            <a:off x="6127565" y="4868170"/>
            <a:ext cx="484823"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4" name="AutoShape 24"/>
          <p:cNvSpPr>
            <a:spLocks noChangeAspect="1" noChangeArrowheads="1"/>
          </p:cNvSpPr>
          <p:nvPr/>
        </p:nvSpPr>
        <p:spPr bwMode="auto">
          <a:xfrm>
            <a:off x="6333692"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96"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97"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98" name="Oval 97"/>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100" name="Straight Arrow Connector 99"/>
          <p:cNvCxnSpPr>
            <a:stCxn id="98" idx="6"/>
            <a:endCxn id="73"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9" name="Line 8"/>
          <p:cNvSpPr>
            <a:spLocks noChangeAspect="1" noChangeShapeType="1"/>
          </p:cNvSpPr>
          <p:nvPr/>
        </p:nvSpPr>
        <p:spPr bwMode="auto">
          <a:xfrm flipH="1">
            <a:off x="6082026" y="3694288"/>
            <a:ext cx="914832" cy="79785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AutoShape 12"/>
          <p:cNvSpPr>
            <a:spLocks noChangeAspect="1" noChangeArrowheads="1"/>
          </p:cNvSpPr>
          <p:nvPr/>
        </p:nvSpPr>
        <p:spPr bwMode="auto">
          <a:xfrm>
            <a:off x="6740551" y="3330822"/>
            <a:ext cx="545811"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31" name="AutoShape 14"/>
          <p:cNvSpPr>
            <a:spLocks noChangeAspect="1" noChangeArrowheads="1"/>
          </p:cNvSpPr>
          <p:nvPr/>
        </p:nvSpPr>
        <p:spPr bwMode="auto">
          <a:xfrm>
            <a:off x="5838071" y="4504228"/>
            <a:ext cx="545811" cy="348959"/>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32" name="Line 23"/>
          <p:cNvSpPr>
            <a:spLocks noChangeAspect="1" noChangeShapeType="1"/>
          </p:cNvSpPr>
          <p:nvPr/>
        </p:nvSpPr>
        <p:spPr bwMode="auto">
          <a:xfrm>
            <a:off x="6129891" y="4866888"/>
            <a:ext cx="484823" cy="80994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AutoShape 24"/>
          <p:cNvSpPr>
            <a:spLocks noChangeAspect="1" noChangeArrowheads="1"/>
          </p:cNvSpPr>
          <p:nvPr/>
        </p:nvSpPr>
        <p:spPr bwMode="auto">
          <a:xfrm>
            <a:off x="6336018" y="5676023"/>
            <a:ext cx="545811" cy="350571"/>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cxnSp>
        <p:nvCxnSpPr>
          <p:cNvPr id="7" name="Straight Arrow Connector 6"/>
          <p:cNvCxnSpPr>
            <a:stCxn id="33" idx="0"/>
            <a:endCxn id="29" idx="0"/>
          </p:cNvCxnSpPr>
          <p:nvPr/>
        </p:nvCxnSpPr>
        <p:spPr>
          <a:xfrm flipV="1">
            <a:off x="6608924" y="3694288"/>
            <a:ext cx="387934" cy="1981735"/>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0" idx="1"/>
            <a:endCxn id="33" idx="1"/>
          </p:cNvCxnSpPr>
          <p:nvPr/>
        </p:nvCxnSpPr>
        <p:spPr>
          <a:xfrm rot="10800000" flipV="1">
            <a:off x="6336019" y="3506107"/>
            <a:ext cx="404533" cy="2345201"/>
          </a:xfrm>
          <a:prstGeom prst="curvedConnector3">
            <a:avLst>
              <a:gd name="adj1" fmla="val 33062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AutoShape 5"/>
          <p:cNvSpPr>
            <a:spLocks noChangeAspect="1" noChangeArrowheads="1"/>
          </p:cNvSpPr>
          <p:nvPr/>
        </p:nvSpPr>
        <p:spPr bwMode="auto">
          <a:xfrm>
            <a:off x="6752126" y="3343551"/>
            <a:ext cx="521879" cy="350571"/>
          </a:xfrm>
          <a:prstGeom prst="roundRect">
            <a:avLst>
              <a:gd name="adj" fmla="val 16667"/>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40" name="AutoShape 15"/>
          <p:cNvSpPr>
            <a:spLocks noChangeAspect="1" noChangeArrowheads="1"/>
          </p:cNvSpPr>
          <p:nvPr/>
        </p:nvSpPr>
        <p:spPr bwMode="auto">
          <a:xfrm>
            <a:off x="6326359" y="5676591"/>
            <a:ext cx="545811" cy="348959"/>
          </a:xfrm>
          <a:prstGeom prst="roundRect">
            <a:avLst>
              <a:gd name="adj" fmla="val 16667"/>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23</a:t>
            </a:r>
          </a:p>
        </p:txBody>
      </p:sp>
      <p:sp>
        <p:nvSpPr>
          <p:cNvPr id="41" name="Oval 40"/>
          <p:cNvSpPr/>
          <p:nvPr/>
        </p:nvSpPr>
        <p:spPr>
          <a:xfrm>
            <a:off x="6127976" y="5501387"/>
            <a:ext cx="881835" cy="7699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a:off x="6175841" y="5239009"/>
            <a:ext cx="943121" cy="126038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127976" y="5214026"/>
            <a:ext cx="881835" cy="128537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27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down)">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 0 C 0.00325 -0.06111 -0.00078 -0.03842 0.00599 -0.07037 C 0.00638 -0.07754 0.00651 -0.08495 0.00703 -0.09212 C 0.00755 -0.09814 0.00885 -0.10393 0.00911 -0.10995 C 0.00989 -0.13217 0.00898 -0.15462 0.01002 -0.17662 C 0.01067 -0.18796 0.01432 -0.19606 0.01719 -0.20555 C 0.01927 -0.21273 0.02148 -0.2199 0.0233 -0.22708 C 0.02383 -0.22939 0.0237 -0.23217 0.02422 -0.23449 C 0.02513 -0.23819 0.02643 -0.24143 0.02734 -0.24513 C 0.02786 -0.24745 0.02799 -0.25 0.02838 -0.25231 C 0.02903 -0.25671 0.02969 -0.26087 0.03034 -0.26504 C 0.03073 -0.26736 0.03086 -0.2699 0.03138 -0.27222 C 0.0319 -0.27476 0.03268 -0.27708 0.03346 -0.27939 C 0.03646 -0.31782 0.03541 -0.29629 0.03541 -0.34421 " pathEditMode="relative" ptsTypes="AAAAAAAAAAAAAAA">
                                      <p:cBhvr>
                                        <p:cTn id="39" dur="2000" fill="hold"/>
                                        <p:tgtEl>
                                          <p:spTgt spid="33"/>
                                        </p:tgtEl>
                                        <p:attrNameLst>
                                          <p:attrName>ppt_x</p:attrName>
                                          <p:attrName>ppt_y</p:attrName>
                                        </p:attrNameLst>
                                      </p:cBhvr>
                                    </p:animMotion>
                                  </p:childTnLst>
                                  <p:subTnLst>
                                    <p:set>
                                      <p:cBhvr override="childStyle">
                                        <p:cTn dur="1" fill="hold" display="0" masterRel="sameClick" afterEffect="1">
                                          <p:stCondLst>
                                            <p:cond evt="end" delay="0">
                                              <p:tn val="38"/>
                                            </p:cond>
                                          </p:stCondLst>
                                        </p:cTn>
                                        <p:tgtEl>
                                          <p:spTgt spid="33"/>
                                        </p:tgtEl>
                                        <p:attrNameLst>
                                          <p:attrName>style.visibility</p:attrName>
                                        </p:attrNameLst>
                                      </p:cBhvr>
                                      <p:to>
                                        <p:strVal val="hidden"/>
                                      </p:to>
                                    </p:set>
                                  </p:subTnLst>
                                </p:cTn>
                              </p:par>
                              <p:par>
                                <p:cTn id="40" presetID="0" presetClass="path" presetSubtype="0" accel="50000" decel="50000" fill="hold" grpId="1" nodeType="withEffect">
                                  <p:stCondLst>
                                    <p:cond delay="0"/>
                                  </p:stCondLst>
                                  <p:childTnLst>
                                    <p:animMotion origin="layout" path="M 0 0 L 0 0 C -0.02539 0.00486 0.00222 -0.00209 -0.01419 0.00532 C -0.01653 0.00625 -0.01901 0.00625 -0.02135 0.00717 C -0.0237 0.00787 -0.03138 0.01203 -0.03255 0.0125 C -0.03385 0.01319 -0.03515 0.01389 -0.03659 0.01435 C -0.03958 0.01504 -0.04258 0.01551 -0.0457 0.0162 C -0.05182 0.02338 -0.04661 0.01828 -0.05885 0.02153 C -0.06146 0.02222 -0.06679 0.02569 -0.06901 0.02685 C -0.06992 0.0294 -0.07083 0.03194 -0.072 0.03403 C -0.07995 0.04838 -0.06979 0.02546 -0.07812 0.04305 C -0.08489 0.05764 -0.075 0.04004 -0.0832 0.05208 C -0.08424 0.0537 -0.08489 0.05648 -0.0862 0.05764 C -0.08841 0.05949 -0.09088 0.05995 -0.09323 0.06111 C -0.10065 0.07847 -0.09245 0.0618 -0.09935 0.07014 C -0.10664 0.0787 -0.09791 0.07361 -0.10651 0.07731 C -0.11028 0.08426 -0.1138 0.08912 -0.11653 0.09722 C -0.1194 0.10532 -0.11836 0.10555 -0.1207 0.11528 C -0.12656 0.14028 -0.12187 0.1162 -0.12474 0.13148 C -0.12734 0.12592 -0.12903 0.11782 -0.13281 0.11528 C -0.1345 0.11412 -0.13411 0.12129 -0.13476 0.1243 C -0.13685 0.13241 -0.13685 0.13125 -0.13984 0.13866 C -0.14023 0.14166 -0.14049 0.14467 -0.14088 0.14768 C -0.1414 0.15139 -0.14245 0.15463 -0.14297 0.15856 C -0.14349 0.16319 -0.14362 0.16805 -0.14388 0.17291 C -0.14323 0.19213 -0.14284 0.21134 -0.14192 0.23055 C -0.14179 0.23241 -0.14114 0.23403 -0.14088 0.23588 C -0.13867 0.25023 -0.14153 0.23657 -0.13685 0.25764 C -0.1362 0.26065 -0.13385 0.27176 -0.13177 0.27546 C -0.13099 0.27708 -0.12981 0.27801 -0.12877 0.27916 C -0.12565 0.2875 -0.12356 0.29745 -0.11966 0.3044 L -0.1095 0.32245 C -0.10573 0.32916 -0.10286 0.33472 -0.0983 0.34051 C -0.09661 0.34259 -0.09088 0.34653 -0.08919 0.34768 C -0.0875 0.35069 -0.08606 0.35416 -0.08411 0.35671 C -0.08203 0.35949 -0.07955 0.3618 -0.07708 0.36389 C -0.07578 0.36481 -0.07435 0.36551 -0.07304 0.36574 C -0.06836 0.36666 -0.06354 0.3669 -0.05885 0.36759 C -0.05612 0.3669 -0.05325 0.36759 -0.05078 0.36574 C -0.04922 0.36435 -0.04909 0.36018 -0.04765 0.35856 C -0.04596 0.35625 -0.04166 0.35486 -0.04166 0.35486 C -0.03919 0.35162 -0.03528 0.34606 -0.03255 0.34398 C -0.03086 0.34282 -0.02747 0.34236 -0.02747 0.34236 " pathEditMode="relative" ptsTypes="AAAAAAAAAAAAAAAAAAAAAAAAAAAAAAAAAAAAAAAAAAA">
                                      <p:cBhvr>
                                        <p:cTn id="41" dur="2000" fill="hold"/>
                                        <p:tgtEl>
                                          <p:spTgt spid="30"/>
                                        </p:tgtEl>
                                        <p:attrNameLst>
                                          <p:attrName>ppt_x</p:attrName>
                                          <p:attrName>ppt_y</p:attrName>
                                        </p:attrNameLst>
                                      </p:cBhvr>
                                    </p:animMotion>
                                  </p:childTnLst>
                                  <p:subTnLst>
                                    <p:set>
                                      <p:cBhvr override="childStyle">
                                        <p:cTn dur="1" fill="hold" display="0" masterRel="sameClick" afterEffect="1">
                                          <p:stCondLst>
                                            <p:cond evt="end" delay="0">
                                              <p:tn val="40"/>
                                            </p:cond>
                                          </p:stCondLst>
                                        </p:cTn>
                                        <p:tgtEl>
                                          <p:spTgt spid="30"/>
                                        </p:tgtEl>
                                        <p:attrNameLst>
                                          <p:attrName>style.visibility</p:attrName>
                                        </p:attrNameLst>
                                      </p:cBhvr>
                                      <p:to>
                                        <p:strVal val="hidden"/>
                                      </p:to>
                                    </p:set>
                                  </p:sub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0" grpId="1" animBg="1"/>
      <p:bldP spid="31" grpId="0" animBg="1"/>
      <p:bldP spid="32" grpId="0" animBg="1"/>
      <p:bldP spid="33" grpId="0" animBg="1"/>
      <p:bldP spid="33" grpId="1"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Giới thiệu</a:t>
            </a:r>
            <a:endParaRPr lang="en-US" dirty="0"/>
          </a:p>
        </p:txBody>
      </p:sp>
      <p:sp>
        <p:nvSpPr>
          <p:cNvPr id="3" name="Content Placeholder 2"/>
          <p:cNvSpPr>
            <a:spLocks noGrp="1"/>
          </p:cNvSpPr>
          <p:nvPr>
            <p:ph idx="1"/>
          </p:nvPr>
        </p:nvSpPr>
        <p:spPr>
          <a:xfrm>
            <a:off x="158619" y="1084216"/>
            <a:ext cx="11896531" cy="5637259"/>
          </a:xfrm>
        </p:spPr>
        <p:txBody>
          <a:bodyPr>
            <a:normAutofit/>
          </a:bodyPr>
          <a:lstStyle/>
          <a:p>
            <a:pPr algn="just">
              <a:lnSpc>
                <a:spcPct val="140000"/>
              </a:lnSpc>
              <a:buClr>
                <a:srgbClr val="0070C0"/>
              </a:buClr>
              <a:buFont typeface="Wingdings" panose="05000000000000000000" pitchFamily="2" charset="2"/>
              <a:buChar char="v"/>
            </a:pPr>
            <a:r>
              <a:rPr lang="en-US" sz="3000"/>
              <a:t>Các cấu trúc dữ liệu động như DSLK đơn, đôi, vòng,… có sự mềm dẻo, linh hoạt, nhưng lại bị hạn chế trong việc tìm kiếm thông tin (chỉ có thể tìm kiếm theo cách tuần tự)</a:t>
            </a:r>
          </a:p>
          <a:p>
            <a:pPr algn="just">
              <a:lnSpc>
                <a:spcPct val="140000"/>
              </a:lnSpc>
              <a:buClr>
                <a:srgbClr val="0070C0"/>
              </a:buClr>
              <a:buFont typeface="Wingdings" panose="05000000000000000000" pitchFamily="2" charset="2"/>
              <a:buChar char="v"/>
            </a:pPr>
            <a:r>
              <a:rPr lang="en-US" sz="3000"/>
              <a:t>Cấu trúc cây có thể khắc phục nhược điểm trên do tính chất phân cấp của nó. Khi cần tìm kiếm thì đi từ gốc tới nhánh chứa thông tin</a:t>
            </a:r>
          </a:p>
          <a:p>
            <a:pPr algn="just">
              <a:lnSpc>
                <a:spcPct val="140000"/>
              </a:lnSpc>
              <a:buClr>
                <a:srgbClr val="0070C0"/>
              </a:buClr>
              <a:buFont typeface="Wingdings" panose="05000000000000000000" pitchFamily="2" charset="2"/>
              <a:buChar char="v"/>
            </a:pPr>
            <a:r>
              <a:rPr lang="en-US" sz="3000"/>
              <a:t>Tuy nhiên, cần có một số ràng buộc để việc tìm kiếm trên cây trở nên chặt chẽ, dễ dùng hơn</a:t>
            </a:r>
          </a:p>
          <a:p>
            <a:pPr algn="just">
              <a:lnSpc>
                <a:spcPct val="140000"/>
              </a:lnSpc>
              <a:buClr>
                <a:srgbClr val="0070C0"/>
              </a:buClr>
              <a:buFont typeface="Wingdings" panose="05000000000000000000" pitchFamily="2" charset="2"/>
              <a:buChar char="Ø"/>
            </a:pPr>
            <a:r>
              <a:rPr lang="en-US" sz="3000"/>
              <a:t>Một cấu trúc như vậy gọi là </a:t>
            </a:r>
            <a:r>
              <a:rPr lang="en-US" sz="3000" b="1">
                <a:solidFill>
                  <a:srgbClr val="0000FF"/>
                </a:solidFill>
              </a:rPr>
              <a:t>cây nhị phân tìm kiếm</a:t>
            </a:r>
            <a:endParaRPr lang="en-US" sz="30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67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3954" y="1084216"/>
            <a:ext cx="4520754" cy="5408023"/>
          </a:xfrm>
        </p:spPr>
        <p:txBody>
          <a:bodyPr>
            <a:normAutofit/>
          </a:bodyPr>
          <a:lstStyle/>
          <a:p>
            <a:pPr algn="just">
              <a:lnSpc>
                <a:spcPct val="140000"/>
              </a:lnSpc>
              <a:buClr>
                <a:srgbClr val="0070C0"/>
              </a:buClr>
              <a:buFont typeface="Wingdings" panose="05000000000000000000" pitchFamily="2" charset="2"/>
              <a:buChar char="Ø"/>
            </a:pPr>
            <a:r>
              <a:rPr lang="en-US" b="1">
                <a:solidFill>
                  <a:srgbClr val="00FF00"/>
                </a:solidFill>
              </a:rPr>
              <a:t>Cách 2</a:t>
            </a:r>
            <a:r>
              <a:rPr lang="en-US"/>
              <a:t>: chọn Y là phần tử lớn nhất (phải nhất) trên cây con trái của X để hủy</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85" name="Content Placeholder 2"/>
          <p:cNvSpPr txBox="1">
            <a:spLocks/>
          </p:cNvSpPr>
          <p:nvPr/>
        </p:nvSpPr>
        <p:spPr>
          <a:xfrm>
            <a:off x="5657222"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hủy X = 23</a:t>
            </a:r>
            <a:endParaRPr lang="en-US">
              <a:latin typeface="Arial" panose="020B0604020202020204" pitchFamily="34" charset="0"/>
              <a:cs typeface="Arial" panose="020B0604020202020204" pitchFamily="34" charset="0"/>
            </a:endParaRPr>
          </a:p>
        </p:txBody>
      </p:sp>
      <p:sp>
        <p:nvSpPr>
          <p:cNvPr id="73" name="AutoShape 5"/>
          <p:cNvSpPr>
            <a:spLocks noChangeAspect="1" noChangeArrowheads="1"/>
          </p:cNvSpPr>
          <p:nvPr/>
        </p:nvSpPr>
        <p:spPr bwMode="auto">
          <a:xfrm>
            <a:off x="8545502"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74" name="Line 6"/>
          <p:cNvSpPr>
            <a:spLocks noChangeAspect="1" noChangeShapeType="1"/>
          </p:cNvSpPr>
          <p:nvPr/>
        </p:nvSpPr>
        <p:spPr bwMode="auto">
          <a:xfrm flipH="1">
            <a:off x="6994533"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5" name="Line 7"/>
          <p:cNvSpPr>
            <a:spLocks noChangeAspect="1" noChangeShapeType="1"/>
          </p:cNvSpPr>
          <p:nvPr/>
        </p:nvSpPr>
        <p:spPr bwMode="auto">
          <a:xfrm>
            <a:off x="7006113"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6" name="Line 8"/>
          <p:cNvSpPr>
            <a:spLocks noChangeAspect="1" noChangeShapeType="1"/>
          </p:cNvSpPr>
          <p:nvPr/>
        </p:nvSpPr>
        <p:spPr bwMode="auto">
          <a:xfrm flipH="1">
            <a:off x="6079700"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7" name="Line 9"/>
          <p:cNvSpPr>
            <a:spLocks noChangeAspect="1" noChangeShapeType="1"/>
          </p:cNvSpPr>
          <p:nvPr/>
        </p:nvSpPr>
        <p:spPr bwMode="auto">
          <a:xfrm>
            <a:off x="8801037"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78" name="Line 10"/>
          <p:cNvSpPr>
            <a:spLocks noChangeAspect="1" noChangeShapeType="1"/>
          </p:cNvSpPr>
          <p:nvPr/>
        </p:nvSpPr>
        <p:spPr bwMode="auto">
          <a:xfrm flipH="1">
            <a:off x="10155916"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2" name="Line 11"/>
          <p:cNvSpPr>
            <a:spLocks noChangeAspect="1" noChangeShapeType="1"/>
          </p:cNvSpPr>
          <p:nvPr/>
        </p:nvSpPr>
        <p:spPr bwMode="auto">
          <a:xfrm>
            <a:off x="10827565"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83" name="AutoShape 12"/>
          <p:cNvSpPr>
            <a:spLocks noChangeAspect="1" noChangeArrowheads="1"/>
          </p:cNvSpPr>
          <p:nvPr/>
        </p:nvSpPr>
        <p:spPr bwMode="auto">
          <a:xfrm>
            <a:off x="6738225"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84" name="AutoShape 13"/>
          <p:cNvSpPr>
            <a:spLocks noChangeAspect="1" noChangeArrowheads="1"/>
          </p:cNvSpPr>
          <p:nvPr/>
        </p:nvSpPr>
        <p:spPr bwMode="auto">
          <a:xfrm>
            <a:off x="10536517"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86" name="AutoShape 14"/>
          <p:cNvSpPr>
            <a:spLocks noChangeAspect="1" noChangeArrowheads="1"/>
          </p:cNvSpPr>
          <p:nvPr/>
        </p:nvSpPr>
        <p:spPr bwMode="auto">
          <a:xfrm>
            <a:off x="5835745"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87" name="AutoShape 15"/>
          <p:cNvSpPr>
            <a:spLocks noChangeAspect="1" noChangeArrowheads="1"/>
          </p:cNvSpPr>
          <p:nvPr/>
        </p:nvSpPr>
        <p:spPr bwMode="auto">
          <a:xfrm>
            <a:off x="7503288"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88" name="AutoShape 16"/>
          <p:cNvSpPr>
            <a:spLocks noChangeAspect="1" noChangeArrowheads="1"/>
          </p:cNvSpPr>
          <p:nvPr/>
        </p:nvSpPr>
        <p:spPr bwMode="auto">
          <a:xfrm>
            <a:off x="9888800"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89" name="AutoShape 17"/>
          <p:cNvSpPr>
            <a:spLocks noChangeAspect="1" noChangeArrowheads="1"/>
          </p:cNvSpPr>
          <p:nvPr/>
        </p:nvSpPr>
        <p:spPr bwMode="auto">
          <a:xfrm>
            <a:off x="11139457"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91" name="Line 21"/>
          <p:cNvSpPr>
            <a:spLocks noChangeAspect="1" noChangeShapeType="1"/>
          </p:cNvSpPr>
          <p:nvPr/>
        </p:nvSpPr>
        <p:spPr bwMode="auto">
          <a:xfrm>
            <a:off x="10168896"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 name="Line 22"/>
          <p:cNvSpPr>
            <a:spLocks noChangeAspect="1" noChangeShapeType="1"/>
          </p:cNvSpPr>
          <p:nvPr/>
        </p:nvSpPr>
        <p:spPr bwMode="auto">
          <a:xfrm flipH="1">
            <a:off x="9622456"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6" name="AutoShape 27"/>
          <p:cNvSpPr>
            <a:spLocks noChangeAspect="1" noChangeArrowheads="1"/>
          </p:cNvSpPr>
          <p:nvPr/>
        </p:nvSpPr>
        <p:spPr bwMode="auto">
          <a:xfrm>
            <a:off x="9344533"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97" name="AutoShape 28"/>
          <p:cNvSpPr>
            <a:spLocks noChangeAspect="1" noChangeArrowheads="1"/>
          </p:cNvSpPr>
          <p:nvPr/>
        </p:nvSpPr>
        <p:spPr bwMode="auto">
          <a:xfrm>
            <a:off x="10362814"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98" name="Oval 97"/>
          <p:cNvSpPr/>
          <p:nvPr/>
        </p:nvSpPr>
        <p:spPr>
          <a:xfrm>
            <a:off x="7437024"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6773486"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100" name="Straight Arrow Connector 99"/>
          <p:cNvCxnSpPr>
            <a:stCxn id="98" idx="6"/>
            <a:endCxn id="73" idx="1"/>
          </p:cNvCxnSpPr>
          <p:nvPr/>
        </p:nvCxnSpPr>
        <p:spPr>
          <a:xfrm flipV="1">
            <a:off x="7898419"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92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408023"/>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a:t>
            </a:r>
          </a:p>
          <a:p>
            <a:pPr marL="361950" lvl="2" indent="0" algn="just">
              <a:lnSpc>
                <a:spcPct val="140000"/>
              </a:lnSpc>
              <a:spcBef>
                <a:spcPts val="1000"/>
              </a:spcBef>
              <a:buClr>
                <a:srgbClr val="0070C0"/>
              </a:buClr>
              <a:buNone/>
            </a:pPr>
            <a:r>
              <a:rPr lang="en-US" sz="2700"/>
              <a:t>Gọi khóa cần loại bỏ là </a:t>
            </a:r>
            <a:r>
              <a:rPr lang="en-US" sz="2700" b="1">
                <a:solidFill>
                  <a:srgbClr val="0000FF"/>
                </a:solidFill>
              </a:rPr>
              <a:t>key</a:t>
            </a:r>
          </a:p>
          <a:p>
            <a:pPr marL="361950" lvl="2" indent="0" algn="just">
              <a:lnSpc>
                <a:spcPct val="140000"/>
              </a:lnSpc>
              <a:spcBef>
                <a:spcPts val="1000"/>
              </a:spcBef>
              <a:buClr>
                <a:srgbClr val="0070C0"/>
              </a:buClr>
              <a:buNone/>
            </a:pPr>
            <a:r>
              <a:rPr lang="en-US" sz="2700"/>
              <a:t>Việc loại bỏ khóa trên cây NPTK bao gồm 2 bước bắt đầu từ </a:t>
            </a:r>
            <a:r>
              <a:rPr lang="en-US" sz="2700" b="1">
                <a:solidFill>
                  <a:srgbClr val="00B050"/>
                </a:solidFill>
              </a:rPr>
              <a:t>node</a:t>
            </a:r>
            <a:r>
              <a:rPr lang="en-US" sz="2700"/>
              <a:t> là nút gốc</a:t>
            </a:r>
            <a:endParaRPr lang="en-US" sz="2700" b="1">
              <a:solidFill>
                <a:srgbClr val="0000FF"/>
              </a:solidFill>
            </a:endParaRPr>
          </a:p>
          <a:p>
            <a:pPr marL="361950" lvl="2" indent="0" algn="just">
              <a:lnSpc>
                <a:spcPct val="140000"/>
              </a:lnSpc>
              <a:spcBef>
                <a:spcPts val="1000"/>
              </a:spcBef>
              <a:buClr>
                <a:srgbClr val="0070C0"/>
              </a:buClr>
              <a:buNone/>
            </a:pPr>
            <a:r>
              <a:rPr lang="en-US" sz="2700" b="1">
                <a:solidFill>
                  <a:srgbClr val="C00000"/>
                </a:solidFill>
              </a:rPr>
              <a:t>Bước 1</a:t>
            </a:r>
            <a:r>
              <a:rPr lang="en-US" sz="2700" b="1"/>
              <a:t>: </a:t>
            </a:r>
            <a:r>
              <a:rPr lang="en-US" sz="2700"/>
              <a:t>Nếu </a:t>
            </a:r>
            <a:r>
              <a:rPr lang="en-US" sz="2700" b="1">
                <a:solidFill>
                  <a:srgbClr val="0000FF"/>
                </a:solidFill>
              </a:rPr>
              <a:t>key</a:t>
            </a:r>
            <a:r>
              <a:rPr lang="en-US" sz="2700"/>
              <a:t> &lt; khóa của </a:t>
            </a:r>
            <a:r>
              <a:rPr lang="en-US" sz="2700" b="1">
                <a:solidFill>
                  <a:srgbClr val="00B050"/>
                </a:solidFill>
              </a:rPr>
              <a:t>node</a:t>
            </a:r>
            <a:r>
              <a:rPr lang="en-US" sz="2700"/>
              <a:t> thì tiếp tục tìm để loại bỏ khóa này trong cây con trái của </a:t>
            </a:r>
            <a:r>
              <a:rPr lang="en-US" sz="2700" b="1">
                <a:solidFill>
                  <a:srgbClr val="00B050"/>
                </a:solidFill>
              </a:rPr>
              <a:t>node</a:t>
            </a:r>
            <a:r>
              <a:rPr lang="en-US" sz="2700"/>
              <a:t>; ngược lại, nếu </a:t>
            </a:r>
            <a:r>
              <a:rPr lang="en-US" sz="2700" b="1">
                <a:solidFill>
                  <a:srgbClr val="0000FF"/>
                </a:solidFill>
              </a:rPr>
              <a:t>key</a:t>
            </a:r>
            <a:r>
              <a:rPr lang="en-US" sz="2700"/>
              <a:t> &gt; khóa của </a:t>
            </a:r>
            <a:r>
              <a:rPr lang="en-US" sz="2700" b="1">
                <a:solidFill>
                  <a:srgbClr val="00B050"/>
                </a:solidFill>
              </a:rPr>
              <a:t>node</a:t>
            </a:r>
            <a:r>
              <a:rPr lang="en-US" sz="2700"/>
              <a:t> thì tiếp tục tìm để loại bỏ khóa này trong cây con trái của </a:t>
            </a:r>
            <a:r>
              <a:rPr lang="en-US" sz="2700" b="1">
                <a:solidFill>
                  <a:srgbClr val="00B050"/>
                </a:solidFill>
              </a:rPr>
              <a:t>node</a:t>
            </a:r>
            <a:r>
              <a:rPr lang="en-US" sz="2700"/>
              <a:t>.</a:t>
            </a:r>
          </a:p>
          <a:p>
            <a:pPr marL="361950" lvl="2" indent="0" algn="just">
              <a:lnSpc>
                <a:spcPct val="140000"/>
              </a:lnSpc>
              <a:spcBef>
                <a:spcPts val="1000"/>
              </a:spcBef>
              <a:buClr>
                <a:srgbClr val="0070C0"/>
              </a:buClr>
              <a:buNone/>
            </a:pPr>
            <a:r>
              <a:rPr lang="en-US" sz="2700"/>
              <a:t>Lặp lại bước này</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40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408023"/>
          </a:xfrm>
        </p:spPr>
        <p:txBody>
          <a:bodyPr>
            <a:normAutofit fontScale="92500"/>
          </a:bodyPr>
          <a:lstStyle/>
          <a:p>
            <a:pPr algn="just">
              <a:lnSpc>
                <a:spcPct val="140000"/>
              </a:lnSpc>
              <a:buClr>
                <a:srgbClr val="0070C0"/>
              </a:buClr>
              <a:buFont typeface="Wingdings" panose="05000000000000000000" pitchFamily="2" charset="2"/>
              <a:buChar char="v"/>
            </a:pPr>
            <a:r>
              <a:rPr lang="en-US" sz="3200" b="1">
                <a:solidFill>
                  <a:srgbClr val="0070C0"/>
                </a:solidFill>
              </a:rPr>
              <a:t>Giải thuật</a:t>
            </a:r>
          </a:p>
          <a:p>
            <a:pPr marL="361950" lvl="2" indent="0" algn="just">
              <a:lnSpc>
                <a:spcPct val="140000"/>
              </a:lnSpc>
              <a:spcBef>
                <a:spcPts val="1000"/>
              </a:spcBef>
              <a:buClr>
                <a:srgbClr val="0070C0"/>
              </a:buClr>
              <a:buNone/>
            </a:pPr>
            <a:r>
              <a:rPr lang="en-US" sz="2700" b="1">
                <a:solidFill>
                  <a:srgbClr val="C00000"/>
                </a:solidFill>
              </a:rPr>
              <a:t>Bước 2</a:t>
            </a:r>
            <a:r>
              <a:rPr lang="en-US" sz="2700" b="1"/>
              <a:t>: </a:t>
            </a:r>
            <a:r>
              <a:rPr lang="en-US" sz="2700"/>
              <a:t>nếu </a:t>
            </a:r>
            <a:r>
              <a:rPr lang="en-US" sz="2700" b="1">
                <a:solidFill>
                  <a:srgbClr val="0000FF"/>
                </a:solidFill>
              </a:rPr>
              <a:t>key</a:t>
            </a:r>
            <a:r>
              <a:rPr lang="en-US" sz="2700"/>
              <a:t> = khóa của </a:t>
            </a:r>
            <a:r>
              <a:rPr lang="en-US" sz="2700" b="1">
                <a:solidFill>
                  <a:srgbClr val="00B050"/>
                </a:solidFill>
              </a:rPr>
              <a:t>node</a:t>
            </a:r>
            <a:r>
              <a:rPr lang="en-US" sz="2700"/>
              <a:t> </a:t>
            </a:r>
            <a:r>
              <a:rPr lang="en-US" sz="2700">
                <a:latin typeface="Cambria Math" panose="02040503050406030204" pitchFamily="18" charset="0"/>
                <a:ea typeface="Cambria Math" panose="02040503050406030204" pitchFamily="18" charset="0"/>
              </a:rPr>
              <a:t>→</a:t>
            </a:r>
            <a:r>
              <a:rPr lang="en-US" sz="2700"/>
              <a:t> loại bỏ </a:t>
            </a:r>
            <a:r>
              <a:rPr lang="en-US" sz="2700" b="1">
                <a:solidFill>
                  <a:srgbClr val="00B050"/>
                </a:solidFill>
              </a:rPr>
              <a:t>node</a:t>
            </a:r>
            <a:r>
              <a:rPr lang="en-US" sz="2700"/>
              <a:t>. Có 3 trường hợp loại bỏ </a:t>
            </a:r>
            <a:r>
              <a:rPr lang="en-US" sz="2700" b="1">
                <a:solidFill>
                  <a:srgbClr val="00B050"/>
                </a:solidFill>
              </a:rPr>
              <a:t>node</a:t>
            </a:r>
          </a:p>
          <a:p>
            <a:pPr marL="819150" lvl="2" indent="-457200" algn="just">
              <a:lnSpc>
                <a:spcPct val="140000"/>
              </a:lnSpc>
              <a:spcBef>
                <a:spcPts val="1000"/>
              </a:spcBef>
              <a:buClr>
                <a:srgbClr val="0070C0"/>
              </a:buClr>
              <a:buFontTx/>
              <a:buChar char="-"/>
            </a:pPr>
            <a:r>
              <a:rPr lang="en-US" sz="2700" b="1"/>
              <a:t>Trường hợp 1:</a:t>
            </a:r>
            <a:r>
              <a:rPr lang="en-US" sz="2700"/>
              <a:t> nếu </a:t>
            </a:r>
            <a:r>
              <a:rPr lang="en-US" sz="2700" b="1">
                <a:solidFill>
                  <a:srgbClr val="00B050"/>
                </a:solidFill>
              </a:rPr>
              <a:t>node</a:t>
            </a:r>
            <a:r>
              <a:rPr lang="en-US" sz="2700"/>
              <a:t> là nút lá. Ta gán </a:t>
            </a:r>
            <a:r>
              <a:rPr lang="en-US" sz="2700" b="1">
                <a:solidFill>
                  <a:srgbClr val="C00000"/>
                </a:solidFill>
              </a:rPr>
              <a:t>null</a:t>
            </a:r>
            <a:r>
              <a:rPr lang="en-US" sz="2700"/>
              <a:t> cho liên kết của nút Cha</a:t>
            </a:r>
            <a:endParaRPr lang="en-US" sz="2700" b="1"/>
          </a:p>
          <a:p>
            <a:pPr marL="819150" lvl="2" indent="-457200" algn="just">
              <a:lnSpc>
                <a:spcPct val="140000"/>
              </a:lnSpc>
              <a:spcBef>
                <a:spcPts val="1000"/>
              </a:spcBef>
              <a:buClr>
                <a:srgbClr val="0070C0"/>
              </a:buClr>
              <a:buFontTx/>
              <a:buChar char="-"/>
            </a:pPr>
            <a:r>
              <a:rPr lang="en-US" sz="2700" b="1"/>
              <a:t>Trường hợp 2:</a:t>
            </a:r>
            <a:r>
              <a:rPr lang="en-US" sz="2700"/>
              <a:t> nếu </a:t>
            </a:r>
            <a:r>
              <a:rPr lang="en-US" sz="2700" b="1">
                <a:solidFill>
                  <a:srgbClr val="00B050"/>
                </a:solidFill>
              </a:rPr>
              <a:t>node</a:t>
            </a:r>
            <a:r>
              <a:rPr lang="en-US" sz="2700"/>
              <a:t> chỉ có 1 cây con (trái hoặc phải). Ta gắn cây con này cho liên kết của nút Cha</a:t>
            </a:r>
          </a:p>
          <a:p>
            <a:pPr marL="819150" lvl="2" indent="-457200" algn="just">
              <a:lnSpc>
                <a:spcPct val="140000"/>
              </a:lnSpc>
              <a:spcBef>
                <a:spcPts val="1000"/>
              </a:spcBef>
              <a:buClr>
                <a:srgbClr val="0070C0"/>
              </a:buClr>
              <a:buFontTx/>
              <a:buChar char="-"/>
            </a:pPr>
            <a:r>
              <a:rPr lang="en-US" sz="2700" b="1"/>
              <a:t>Trường hợp 3: </a:t>
            </a:r>
            <a:r>
              <a:rPr lang="en-US" sz="2700"/>
              <a:t>nếu </a:t>
            </a:r>
            <a:r>
              <a:rPr lang="en-US" sz="2700" b="1">
                <a:solidFill>
                  <a:srgbClr val="00B050"/>
                </a:solidFill>
              </a:rPr>
              <a:t>node</a:t>
            </a:r>
            <a:r>
              <a:rPr lang="en-US" sz="2700"/>
              <a:t> có 2 cây con. Ta loại bỏ nút cực phải của cây con trái của </a:t>
            </a:r>
            <a:r>
              <a:rPr lang="en-US" sz="2700" b="1">
                <a:solidFill>
                  <a:srgbClr val="00B050"/>
                </a:solidFill>
              </a:rPr>
              <a:t>node</a:t>
            </a:r>
            <a:endParaRPr lang="en-US" sz="2700" b="1"/>
          </a:p>
          <a:p>
            <a:pPr marL="819150" lvl="2" indent="-457200" algn="just">
              <a:lnSpc>
                <a:spcPct val="140000"/>
              </a:lnSpc>
              <a:spcBef>
                <a:spcPts val="1000"/>
              </a:spcBef>
              <a:buClr>
                <a:srgbClr val="0070C0"/>
              </a:buClr>
              <a:buFontTx/>
              <a:buChar char="-"/>
            </a:pPr>
            <a:endParaRPr lang="en-US" sz="2700" b="1"/>
          </a:p>
          <a:p>
            <a:pPr marL="819150" lvl="2" indent="-457200" algn="just">
              <a:lnSpc>
                <a:spcPct val="140000"/>
              </a:lnSpc>
              <a:spcBef>
                <a:spcPts val="1000"/>
              </a:spcBef>
              <a:buClr>
                <a:srgbClr val="0070C0"/>
              </a:buClr>
              <a:buFontTx/>
              <a:buChar char="-"/>
            </a:pPr>
            <a:endParaRPr lang="en-US" sz="2700" b="1"/>
          </a:p>
          <a:p>
            <a:pPr marL="819150" lvl="2" indent="-457200" algn="just">
              <a:lnSpc>
                <a:spcPct val="140000"/>
              </a:lnSpc>
              <a:spcBef>
                <a:spcPts val="1000"/>
              </a:spcBef>
              <a:buClr>
                <a:srgbClr val="0070C0"/>
              </a:buClr>
              <a:buFontTx/>
              <a:buChar char="-"/>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9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408023"/>
          </a:xfrm>
        </p:spPr>
        <p:txBody>
          <a:bodyPr>
            <a:normAutofit/>
          </a:bodyPr>
          <a:lstStyle/>
          <a:p>
            <a:pPr algn="just">
              <a:lnSpc>
                <a:spcPct val="140000"/>
              </a:lnSpc>
              <a:buClr>
                <a:srgbClr val="0070C0"/>
              </a:buClr>
              <a:buFont typeface="Wingdings" panose="05000000000000000000" pitchFamily="2" charset="2"/>
              <a:buChar char="v"/>
            </a:pPr>
            <a:r>
              <a:rPr lang="en-US" sz="3200" b="1">
                <a:solidFill>
                  <a:srgbClr val="0070C0"/>
                </a:solidFill>
              </a:rPr>
              <a:t>Giải thuật</a:t>
            </a:r>
          </a:p>
          <a:p>
            <a:pPr marL="361950" lvl="2" indent="0" algn="just">
              <a:lnSpc>
                <a:spcPct val="140000"/>
              </a:lnSpc>
              <a:spcBef>
                <a:spcPts val="1000"/>
              </a:spcBef>
              <a:buClr>
                <a:srgbClr val="0070C0"/>
              </a:buClr>
              <a:buNone/>
            </a:pPr>
            <a:r>
              <a:rPr lang="en-US" sz="2700"/>
              <a:t>Việc loại bỏ một nút của cây có thể dùng kĩ thuật </a:t>
            </a:r>
            <a:r>
              <a:rPr lang="en-US" sz="2700" b="1">
                <a:solidFill>
                  <a:srgbClr val="C00000"/>
                </a:solidFill>
              </a:rPr>
              <a:t>đệ quy</a:t>
            </a:r>
            <a:r>
              <a:rPr lang="en-US" sz="2700"/>
              <a:t> hoặc </a:t>
            </a:r>
            <a:r>
              <a:rPr lang="en-US" sz="2700" b="1">
                <a:solidFill>
                  <a:srgbClr val="C00000"/>
                </a:solidFill>
              </a:rPr>
              <a:t>vòng lặp</a:t>
            </a:r>
          </a:p>
          <a:p>
            <a:pPr marL="361950" lvl="2" indent="0" algn="just">
              <a:lnSpc>
                <a:spcPct val="140000"/>
              </a:lnSpc>
              <a:spcBef>
                <a:spcPts val="1000"/>
              </a:spcBef>
              <a:buClr>
                <a:srgbClr val="0070C0"/>
              </a:buClr>
              <a:buNone/>
            </a:pPr>
            <a:r>
              <a:rPr lang="en-US" sz="2700"/>
              <a:t>Dưới đây là các giải thuật</a:t>
            </a:r>
          </a:p>
          <a:p>
            <a:pPr marL="819150" lvl="2" indent="-457200" algn="just">
              <a:lnSpc>
                <a:spcPct val="140000"/>
              </a:lnSpc>
              <a:spcBef>
                <a:spcPts val="1000"/>
              </a:spcBef>
              <a:buClr>
                <a:srgbClr val="0070C0"/>
              </a:buClr>
              <a:buFontTx/>
              <a:buChar char="-"/>
            </a:pPr>
            <a:r>
              <a:rPr lang="en-US" sz="2700"/>
              <a:t>Loại bỏ nút cực phải của cây</a:t>
            </a:r>
          </a:p>
          <a:p>
            <a:pPr marL="819150" lvl="2" indent="-457200" algn="just">
              <a:lnSpc>
                <a:spcPct val="140000"/>
              </a:lnSpc>
              <a:spcBef>
                <a:spcPts val="1000"/>
              </a:spcBef>
              <a:buClr>
                <a:srgbClr val="0070C0"/>
              </a:buClr>
              <a:buFontTx/>
              <a:buChar char="-"/>
            </a:pPr>
            <a:r>
              <a:rPr lang="en-US" sz="2700"/>
              <a:t>Loại bỏ một khóa trong cây</a:t>
            </a:r>
          </a:p>
          <a:p>
            <a:pPr marL="819150" lvl="2" indent="-457200" algn="just">
              <a:lnSpc>
                <a:spcPct val="140000"/>
              </a:lnSpc>
              <a:spcBef>
                <a:spcPts val="1000"/>
              </a:spcBef>
              <a:buClr>
                <a:srgbClr val="0070C0"/>
              </a:buClr>
              <a:buFontTx/>
              <a:buChar char="-"/>
            </a:pPr>
            <a:endParaRPr lang="en-US" sz="2700" b="1"/>
          </a:p>
          <a:p>
            <a:pPr marL="819150" lvl="2" indent="-457200" algn="just">
              <a:lnSpc>
                <a:spcPct val="140000"/>
              </a:lnSpc>
              <a:spcBef>
                <a:spcPts val="1000"/>
              </a:spcBef>
              <a:buClr>
                <a:srgbClr val="0070C0"/>
              </a:buClr>
              <a:buFontTx/>
              <a:buChar char="-"/>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43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408023"/>
          </a:xfrm>
        </p:spPr>
        <p:txBody>
          <a:bodyPr>
            <a:normAutofit fontScale="85000" lnSpcReduction="20000"/>
          </a:bodyPr>
          <a:lstStyle/>
          <a:p>
            <a:pPr algn="just">
              <a:lnSpc>
                <a:spcPct val="140000"/>
              </a:lnSpc>
              <a:buClr>
                <a:srgbClr val="0070C0"/>
              </a:buClr>
              <a:buFont typeface="Wingdings" panose="05000000000000000000" pitchFamily="2" charset="2"/>
              <a:buChar char="v"/>
            </a:pPr>
            <a:r>
              <a:rPr lang="en-US" sz="3200" b="1">
                <a:solidFill>
                  <a:srgbClr val="0070C0"/>
                </a:solidFill>
              </a:rPr>
              <a:t>Giải thuật loại bỏ nút cực phải của cây (đệ qui)</a:t>
            </a:r>
          </a:p>
          <a:p>
            <a:pPr marL="361950" lvl="2" indent="0" algn="just">
              <a:lnSpc>
                <a:spcPct val="140000"/>
              </a:lnSpc>
              <a:spcBef>
                <a:spcPts val="0"/>
              </a:spcBef>
              <a:buClr>
                <a:srgbClr val="0070C0"/>
              </a:buClr>
              <a:buNone/>
            </a:pPr>
            <a:r>
              <a:rPr lang="en-US" sz="2700">
                <a:solidFill>
                  <a:srgbClr val="00B050"/>
                </a:solidFill>
              </a:rPr>
              <a:t>// Gọi q là nút cần loại bỏ, r là nút cực phải của cây</a:t>
            </a:r>
          </a:p>
          <a:p>
            <a:pPr marL="361950" lvl="2" indent="0" algn="just">
              <a:lnSpc>
                <a:spcPct val="140000"/>
              </a:lnSpc>
              <a:spcBef>
                <a:spcPts val="0"/>
              </a:spcBef>
              <a:buClr>
                <a:srgbClr val="0070C0"/>
              </a:buClr>
              <a:buNone/>
            </a:pPr>
            <a:r>
              <a:rPr lang="en-US" sz="2700" b="1"/>
              <a:t>RemoveRightmostNode</a:t>
            </a:r>
            <a:r>
              <a:rPr lang="en-US" sz="2700"/>
              <a:t>(Node&lt;E&gt; r, Node&lt;E&gt; q) {</a:t>
            </a:r>
          </a:p>
          <a:p>
            <a:pPr marL="361950" lvl="2" indent="0" algn="just">
              <a:lnSpc>
                <a:spcPct val="140000"/>
              </a:lnSpc>
              <a:spcBef>
                <a:spcPts val="0"/>
              </a:spcBef>
              <a:buClr>
                <a:srgbClr val="0070C0"/>
              </a:buClr>
              <a:buNone/>
            </a:pPr>
            <a:r>
              <a:rPr lang="en-US" sz="2700"/>
              <a:t>	if (r có nút con phải)</a:t>
            </a:r>
          </a:p>
          <a:p>
            <a:pPr marL="361950" lvl="2" indent="0" algn="just">
              <a:lnSpc>
                <a:spcPct val="140000"/>
              </a:lnSpc>
              <a:spcBef>
                <a:spcPts val="0"/>
              </a:spcBef>
              <a:buClr>
                <a:srgbClr val="0070C0"/>
              </a:buClr>
              <a:buNone/>
            </a:pPr>
            <a:r>
              <a:rPr lang="en-US" sz="2700"/>
              <a:t>		</a:t>
            </a:r>
            <a:r>
              <a:rPr lang="en-US" sz="2700">
                <a:solidFill>
                  <a:srgbClr val="00B050"/>
                </a:solidFill>
              </a:rPr>
              <a:t>// Tiếp tục chuyển đến nút con phải cây con r</a:t>
            </a:r>
          </a:p>
          <a:p>
            <a:pPr marL="361950" lvl="2" indent="0" algn="just">
              <a:lnSpc>
                <a:spcPct val="140000"/>
              </a:lnSpc>
              <a:spcBef>
                <a:spcPts val="0"/>
              </a:spcBef>
              <a:buClr>
                <a:srgbClr val="0070C0"/>
              </a:buClr>
              <a:buNone/>
            </a:pPr>
            <a:r>
              <a:rPr lang="en-US" sz="2700"/>
              <a:t>		</a:t>
            </a:r>
            <a:r>
              <a:rPr lang="en-US" sz="2700" b="1"/>
              <a:t>RemoveRightmostNode</a:t>
            </a:r>
            <a:r>
              <a:rPr lang="en-US" sz="2700"/>
              <a:t>(cây con phải của r, q);</a:t>
            </a:r>
          </a:p>
          <a:p>
            <a:pPr marL="361950" lvl="2" indent="0" algn="just">
              <a:lnSpc>
                <a:spcPct val="140000"/>
              </a:lnSpc>
              <a:spcBef>
                <a:spcPts val="0"/>
              </a:spcBef>
              <a:buClr>
                <a:srgbClr val="0070C0"/>
              </a:buClr>
              <a:buNone/>
            </a:pPr>
            <a:r>
              <a:rPr lang="en-US" sz="2700"/>
              <a:t>	else {</a:t>
            </a:r>
            <a:r>
              <a:rPr lang="en-US" sz="2700">
                <a:solidFill>
                  <a:srgbClr val="00B050"/>
                </a:solidFill>
              </a:rPr>
              <a:t>// r là cực phải </a:t>
            </a:r>
            <a:r>
              <a:rPr lang="en-US" sz="2700">
                <a:solidFill>
                  <a:srgbClr val="00B050"/>
                </a:solidFill>
                <a:sym typeface="Wingdings" panose="05000000000000000000" pitchFamily="2" charset="2"/>
              </a:rPr>
              <a:t> bắt đầu loại bỏ q thông qua r;</a:t>
            </a:r>
            <a:endParaRPr lang="en-US" sz="2700"/>
          </a:p>
          <a:p>
            <a:pPr marL="361950" lvl="2" indent="0" algn="just">
              <a:lnSpc>
                <a:spcPct val="140000"/>
              </a:lnSpc>
              <a:spcBef>
                <a:spcPts val="0"/>
              </a:spcBef>
              <a:buClr>
                <a:srgbClr val="0070C0"/>
              </a:buClr>
              <a:buNone/>
            </a:pPr>
            <a:r>
              <a:rPr lang="en-US" sz="2700"/>
              <a:t>		</a:t>
            </a:r>
            <a:r>
              <a:rPr lang="en-US" sz="2700" b="1">
                <a:solidFill>
                  <a:srgbClr val="C00000"/>
                </a:solidFill>
              </a:rPr>
              <a:t>Chép</a:t>
            </a:r>
            <a:r>
              <a:rPr lang="en-US" sz="2700"/>
              <a:t> nút cực phải vào nút q;</a:t>
            </a:r>
          </a:p>
          <a:p>
            <a:pPr marL="361950" lvl="2" indent="0" algn="just">
              <a:lnSpc>
                <a:spcPct val="140000"/>
              </a:lnSpc>
              <a:spcBef>
                <a:spcPts val="0"/>
              </a:spcBef>
              <a:buClr>
                <a:srgbClr val="0070C0"/>
              </a:buClr>
              <a:buNone/>
            </a:pPr>
            <a:r>
              <a:rPr lang="en-US" sz="2700"/>
              <a:t>		Di chuyển q đến r;</a:t>
            </a:r>
          </a:p>
          <a:p>
            <a:pPr marL="361950" lvl="2" indent="0" algn="just">
              <a:lnSpc>
                <a:spcPct val="140000"/>
              </a:lnSpc>
              <a:spcBef>
                <a:spcPts val="0"/>
              </a:spcBef>
              <a:buClr>
                <a:srgbClr val="0070C0"/>
              </a:buClr>
              <a:buNone/>
            </a:pPr>
            <a:r>
              <a:rPr lang="en-US" sz="2700"/>
              <a:t>		r đến nút con trái để gắn cây con trái vào nút cha;</a:t>
            </a:r>
          </a:p>
          <a:p>
            <a:pPr marL="361950" lvl="2" indent="0" algn="just">
              <a:lnSpc>
                <a:spcPct val="140000"/>
              </a:lnSpc>
              <a:spcBef>
                <a:spcPts val="0"/>
              </a:spcBef>
              <a:buClr>
                <a:srgbClr val="0070C0"/>
              </a:buClr>
              <a:buNone/>
            </a:pPr>
            <a:r>
              <a:rPr lang="en-US" sz="2700"/>
              <a:t>	}</a:t>
            </a:r>
          </a:p>
          <a:p>
            <a:pPr marL="361950" lvl="2" indent="0" algn="just">
              <a:lnSpc>
                <a:spcPct val="140000"/>
              </a:lnSpc>
              <a:spcBef>
                <a:spcPts val="0"/>
              </a:spcBef>
              <a:buClr>
                <a:srgbClr val="0070C0"/>
              </a:buClr>
              <a:buNone/>
            </a:pPr>
            <a:r>
              <a:rPr lang="en-US" sz="2700"/>
              <a:t>}</a:t>
            </a:r>
          </a:p>
          <a:p>
            <a:pPr marL="819150" lvl="2" indent="-457200" algn="just">
              <a:lnSpc>
                <a:spcPct val="140000"/>
              </a:lnSpc>
              <a:spcBef>
                <a:spcPts val="1000"/>
              </a:spcBef>
              <a:buClr>
                <a:srgbClr val="0070C0"/>
              </a:buClr>
              <a:buFontTx/>
              <a:buChar char="-"/>
            </a:pPr>
            <a:endParaRPr lang="en-US" sz="2700" b="1"/>
          </a:p>
          <a:p>
            <a:pPr marL="819150" lvl="2" indent="-457200" algn="just">
              <a:lnSpc>
                <a:spcPct val="140000"/>
              </a:lnSpc>
              <a:spcBef>
                <a:spcPts val="1000"/>
              </a:spcBef>
              <a:buClr>
                <a:srgbClr val="0070C0"/>
              </a:buClr>
              <a:buFontTx/>
              <a:buChar char="-"/>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92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wipe(down)">
                                      <p:cBhvr>
                                        <p:cTn id="15" dur="500"/>
                                        <p:tgtEl>
                                          <p:spTgt spid="3">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wipe(down)">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fontScale="92500" lnSpcReduction="10000"/>
          </a:bodyPr>
          <a:lstStyle/>
          <a:p>
            <a:pPr algn="just">
              <a:lnSpc>
                <a:spcPct val="140000"/>
              </a:lnSpc>
              <a:buClr>
                <a:srgbClr val="0070C0"/>
              </a:buClr>
              <a:buFont typeface="Wingdings" panose="05000000000000000000" pitchFamily="2" charset="2"/>
              <a:buChar char="v"/>
            </a:pPr>
            <a:r>
              <a:rPr lang="en-US" sz="3200" b="1">
                <a:solidFill>
                  <a:srgbClr val="0070C0"/>
                </a:solidFill>
              </a:rPr>
              <a:t>Loại bỏ nút cực phải của cây bằng đệ qui (Java)</a:t>
            </a:r>
          </a:p>
          <a:p>
            <a:pPr marL="0" indent="0">
              <a:lnSpc>
                <a:spcPct val="110000"/>
              </a:lnSpc>
              <a:buNone/>
            </a:pPr>
            <a:r>
              <a:rPr lang="en-GB" sz="1900">
                <a:solidFill>
                  <a:srgbClr val="3F7F5F"/>
                </a:solidFill>
                <a:latin typeface="Consolas" panose="020B0609020204030204" pitchFamily="49" charset="0"/>
              </a:rPr>
              <a:t>// removeNode: là nút cần loại bỏ trên cây, rightmostNode: là nút cực phải của cây</a:t>
            </a:r>
          </a:p>
          <a:p>
            <a:pPr marL="0" indent="0">
              <a:lnSpc>
                <a:spcPct val="110000"/>
              </a:lnSpc>
              <a:buNone/>
            </a:pPr>
            <a:r>
              <a:rPr lang="en-GB" sz="1900">
                <a:solidFill>
                  <a:srgbClr val="7F0055"/>
                </a:solidFill>
                <a:latin typeface="Consolas" panose="020B0609020204030204" pitchFamily="49" charset="0"/>
              </a:rPr>
              <a:t>public</a:t>
            </a:r>
            <a:r>
              <a:rPr lang="en-GB" sz="1900">
                <a:solidFill>
                  <a:srgbClr val="000000"/>
                </a:solidFill>
                <a:latin typeface="Consolas" panose="020B0609020204030204" pitchFamily="49" charset="0"/>
              </a:rPr>
              <a:t> </a:t>
            </a:r>
            <a:r>
              <a:rPr lang="en-GB" sz="1900">
                <a:solidFill>
                  <a:srgbClr val="7F0055"/>
                </a:solidFill>
                <a:latin typeface="Consolas" panose="020B0609020204030204" pitchFamily="49" charset="0"/>
              </a:rPr>
              <a:t>void</a:t>
            </a:r>
            <a:r>
              <a:rPr lang="en-GB" sz="1900">
                <a:solidFill>
                  <a:srgbClr val="000000"/>
                </a:solidFill>
                <a:latin typeface="Consolas" panose="020B0609020204030204" pitchFamily="49" charset="0"/>
              </a:rPr>
              <a:t> </a:t>
            </a:r>
            <a:r>
              <a:rPr lang="en-GB" sz="1900" b="1">
                <a:solidFill>
                  <a:srgbClr val="000000"/>
                </a:solidFill>
                <a:latin typeface="Consolas" panose="020B0609020204030204" pitchFamily="49" charset="0"/>
              </a:rPr>
              <a:t>removeRightmostNode</a:t>
            </a:r>
            <a:r>
              <a:rPr lang="en-GB" sz="1900">
                <a:solidFill>
                  <a:srgbClr val="000000"/>
                </a:solidFill>
                <a:latin typeface="Consolas" panose="020B0609020204030204" pitchFamily="49" charset="0"/>
              </a:rPr>
              <a:t>(Node&lt;E&gt; </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 Node&lt;E&gt; </a:t>
            </a:r>
            <a:r>
              <a:rPr lang="en-GB" sz="1900">
                <a:solidFill>
                  <a:srgbClr val="6A3E3E"/>
                </a:solidFill>
                <a:latin typeface="Consolas" panose="020B0609020204030204" pitchFamily="49" charset="0"/>
              </a:rPr>
              <a:t>removeNode</a:t>
            </a:r>
            <a:r>
              <a:rPr lang="en-GB" sz="1900">
                <a:solidFill>
                  <a:srgbClr val="000000"/>
                </a:solidFill>
                <a:latin typeface="Consolas" panose="020B0609020204030204" pitchFamily="49" charset="0"/>
              </a:rPr>
              <a:t>) {</a:t>
            </a:r>
          </a:p>
          <a:p>
            <a:pPr marL="457200" lvl="1" indent="0">
              <a:lnSpc>
                <a:spcPct val="110000"/>
              </a:lnSpc>
              <a:buNone/>
            </a:pPr>
            <a:r>
              <a:rPr lang="en-GB" sz="1900">
                <a:solidFill>
                  <a:srgbClr val="7F0055"/>
                </a:solidFill>
                <a:latin typeface="Consolas" panose="020B0609020204030204" pitchFamily="49" charset="0"/>
              </a:rPr>
              <a:t>if</a:t>
            </a:r>
            <a:r>
              <a:rPr lang="en-GB" sz="1900">
                <a:solidFill>
                  <a:srgbClr val="000000"/>
                </a:solidFill>
                <a:latin typeface="Consolas" panose="020B0609020204030204" pitchFamily="49" charset="0"/>
              </a:rPr>
              <a:t> (</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.getRight() != </a:t>
            </a:r>
            <a:r>
              <a:rPr lang="en-GB" sz="1900">
                <a:solidFill>
                  <a:srgbClr val="7F0055"/>
                </a:solidFill>
                <a:latin typeface="Consolas" panose="020B0609020204030204" pitchFamily="49" charset="0"/>
              </a:rPr>
              <a:t>null</a:t>
            </a:r>
            <a:r>
              <a:rPr lang="en-GB" sz="1900">
                <a:solidFill>
                  <a:srgbClr val="000000"/>
                </a:solidFill>
                <a:latin typeface="Consolas" panose="020B0609020204030204" pitchFamily="49" charset="0"/>
              </a:rPr>
              <a:t>) </a:t>
            </a:r>
          </a:p>
          <a:p>
            <a:pPr marL="457200" lvl="1" indent="0">
              <a:lnSpc>
                <a:spcPct val="110000"/>
              </a:lnSpc>
              <a:buNone/>
            </a:pPr>
            <a:r>
              <a:rPr lang="en-GB" sz="1900">
                <a:solidFill>
                  <a:srgbClr val="000000"/>
                </a:solidFill>
                <a:latin typeface="Consolas" panose="020B0609020204030204" pitchFamily="49" charset="0"/>
              </a:rPr>
              <a:t>	</a:t>
            </a:r>
            <a:r>
              <a:rPr lang="en-GB" sz="1900" b="1">
                <a:solidFill>
                  <a:srgbClr val="000000"/>
                </a:solidFill>
                <a:latin typeface="Consolas" panose="020B0609020204030204" pitchFamily="49" charset="0"/>
              </a:rPr>
              <a:t>removeRightmostNode</a:t>
            </a:r>
            <a:r>
              <a:rPr lang="en-GB" sz="1900">
                <a:solidFill>
                  <a:srgbClr val="000000"/>
                </a:solidFill>
                <a:latin typeface="Consolas" panose="020B0609020204030204" pitchFamily="49" charset="0"/>
              </a:rPr>
              <a:t>(</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.getRight(), </a:t>
            </a:r>
            <a:r>
              <a:rPr lang="en-GB" sz="1900">
                <a:solidFill>
                  <a:srgbClr val="6A3E3E"/>
                </a:solidFill>
                <a:latin typeface="Consolas" panose="020B0609020204030204" pitchFamily="49" charset="0"/>
              </a:rPr>
              <a:t>removeNode</a:t>
            </a:r>
            <a:r>
              <a:rPr lang="en-GB" sz="1900">
                <a:solidFill>
                  <a:srgbClr val="000000"/>
                </a:solidFill>
                <a:latin typeface="Consolas" panose="020B0609020204030204" pitchFamily="49" charset="0"/>
              </a:rPr>
              <a:t>); </a:t>
            </a:r>
            <a:r>
              <a:rPr lang="en-GB" sz="1900">
                <a:solidFill>
                  <a:srgbClr val="3F7F5F"/>
                </a:solidFill>
                <a:latin typeface="Consolas" panose="020B0609020204030204" pitchFamily="49" charset="0"/>
              </a:rPr>
              <a:t>// Nút còn có nút con phải</a:t>
            </a:r>
          </a:p>
          <a:p>
            <a:pPr marL="457200" lvl="1" indent="0">
              <a:lnSpc>
                <a:spcPct val="110000"/>
              </a:lnSpc>
              <a:buNone/>
            </a:pPr>
            <a:r>
              <a:rPr lang="en-GB" sz="1900">
                <a:solidFill>
                  <a:srgbClr val="7F0055"/>
                </a:solidFill>
                <a:latin typeface="Consolas" panose="020B0609020204030204" pitchFamily="49" charset="0"/>
              </a:rPr>
              <a:t>else</a:t>
            </a:r>
            <a:r>
              <a:rPr lang="en-GB" sz="1900">
                <a:solidFill>
                  <a:srgbClr val="000000"/>
                </a:solidFill>
                <a:latin typeface="Consolas" panose="020B0609020204030204" pitchFamily="49" charset="0"/>
              </a:rPr>
              <a:t> { </a:t>
            </a:r>
            <a:r>
              <a:rPr lang="en-GB" sz="1900">
                <a:solidFill>
                  <a:srgbClr val="3F7F5F"/>
                </a:solidFill>
                <a:latin typeface="Consolas" panose="020B0609020204030204" pitchFamily="49" charset="0"/>
              </a:rPr>
              <a:t>// rightmostNode là nút cực phải --&gt; bắt đầu loại bỏ removeNode thông qua rightmostNode;</a:t>
            </a:r>
          </a:p>
          <a:p>
            <a:pPr marL="914400" lvl="2" indent="0">
              <a:lnSpc>
                <a:spcPct val="110000"/>
              </a:lnSpc>
              <a:buNone/>
            </a:pPr>
            <a:r>
              <a:rPr lang="en-GB" sz="1900">
                <a:solidFill>
                  <a:srgbClr val="3F7F5F"/>
                </a:solidFill>
                <a:latin typeface="Consolas" panose="020B0609020204030204" pitchFamily="49" charset="0"/>
              </a:rPr>
              <a:t>// Chép nút cực phải vào nút cần xóa</a:t>
            </a:r>
          </a:p>
          <a:p>
            <a:pPr marL="914400" lvl="2" indent="0">
              <a:lnSpc>
                <a:spcPct val="110000"/>
              </a:lnSpc>
              <a:buNone/>
            </a:pPr>
            <a:r>
              <a:rPr lang="en-GB" sz="1900">
                <a:solidFill>
                  <a:srgbClr val="6A3E3E"/>
                </a:solidFill>
                <a:latin typeface="Consolas" panose="020B0609020204030204" pitchFamily="49" charset="0"/>
              </a:rPr>
              <a:t>removeNode</a:t>
            </a:r>
            <a:r>
              <a:rPr lang="en-GB" sz="1900">
                <a:solidFill>
                  <a:srgbClr val="000000"/>
                </a:solidFill>
                <a:latin typeface="Consolas" panose="020B0609020204030204" pitchFamily="49" charset="0"/>
              </a:rPr>
              <a:t>.setKey(</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.getKey());</a:t>
            </a:r>
          </a:p>
          <a:p>
            <a:pPr marL="914400" lvl="2" indent="0">
              <a:lnSpc>
                <a:spcPct val="110000"/>
              </a:lnSpc>
              <a:buNone/>
            </a:pPr>
            <a:r>
              <a:rPr lang="en-GB" sz="1900">
                <a:solidFill>
                  <a:srgbClr val="6A3E3E"/>
                </a:solidFill>
                <a:latin typeface="Consolas" panose="020B0609020204030204" pitchFamily="49" charset="0"/>
              </a:rPr>
              <a:t>removeNode</a:t>
            </a:r>
            <a:r>
              <a:rPr lang="en-GB" sz="1900">
                <a:solidFill>
                  <a:srgbClr val="000000"/>
                </a:solidFill>
                <a:latin typeface="Consolas" panose="020B0609020204030204" pitchFamily="49" charset="0"/>
              </a:rPr>
              <a:t>.setCount(</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.getCount());</a:t>
            </a:r>
          </a:p>
          <a:p>
            <a:pPr marL="914400" lvl="2" indent="0">
              <a:lnSpc>
                <a:spcPct val="110000"/>
              </a:lnSpc>
              <a:buNone/>
            </a:pPr>
            <a:r>
              <a:rPr lang="en-GB" sz="1900">
                <a:solidFill>
                  <a:srgbClr val="6A3E3E"/>
                </a:solidFill>
                <a:latin typeface="Consolas" panose="020B0609020204030204" pitchFamily="49" charset="0"/>
              </a:rPr>
              <a:t>removeNode</a:t>
            </a:r>
            <a:r>
              <a:rPr lang="en-GB" sz="1900">
                <a:solidFill>
                  <a:srgbClr val="000000"/>
                </a:solidFill>
                <a:latin typeface="Consolas" panose="020B0609020204030204" pitchFamily="49" charset="0"/>
              </a:rPr>
              <a:t> = </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 </a:t>
            </a:r>
            <a:r>
              <a:rPr lang="en-GB" sz="1900">
                <a:solidFill>
                  <a:srgbClr val="3F7F5F"/>
                </a:solidFill>
                <a:latin typeface="Consolas" panose="020B0609020204030204" pitchFamily="49" charset="0"/>
              </a:rPr>
              <a:t>// Di chuyển removeNode đến rightmostNode;</a:t>
            </a:r>
          </a:p>
          <a:p>
            <a:pPr marL="914400" lvl="2" indent="0">
              <a:lnSpc>
                <a:spcPct val="110000"/>
              </a:lnSpc>
              <a:buNone/>
            </a:pP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 = </a:t>
            </a:r>
            <a:r>
              <a:rPr lang="en-GB" sz="1900">
                <a:solidFill>
                  <a:srgbClr val="6A3E3E"/>
                </a:solidFill>
                <a:latin typeface="Consolas" panose="020B0609020204030204" pitchFamily="49" charset="0"/>
              </a:rPr>
              <a:t>rightmostNode</a:t>
            </a:r>
            <a:r>
              <a:rPr lang="en-GB" sz="1900">
                <a:solidFill>
                  <a:srgbClr val="000000"/>
                </a:solidFill>
                <a:latin typeface="Consolas" panose="020B0609020204030204" pitchFamily="49" charset="0"/>
              </a:rPr>
              <a:t>.getLeft(); </a:t>
            </a:r>
            <a:r>
              <a:rPr lang="en-GB" sz="1900">
                <a:solidFill>
                  <a:srgbClr val="3F7F5F"/>
                </a:solidFill>
                <a:latin typeface="Consolas" panose="020B0609020204030204" pitchFamily="49" charset="0"/>
              </a:rPr>
              <a:t>// rightmostNode đến nút con trái để gắn cây con trái vào nút cha;</a:t>
            </a:r>
          </a:p>
          <a:p>
            <a:pPr marL="457200" lvl="1" indent="0">
              <a:lnSpc>
                <a:spcPct val="110000"/>
              </a:lnSpc>
              <a:buNone/>
            </a:pPr>
            <a:r>
              <a:rPr lang="en-GB" sz="1900">
                <a:solidFill>
                  <a:srgbClr val="000000"/>
                </a:solidFill>
                <a:latin typeface="Consolas" panose="020B0609020204030204" pitchFamily="49" charset="0"/>
              </a:rPr>
              <a:t>}</a:t>
            </a:r>
          </a:p>
          <a:p>
            <a:pPr marL="0" indent="0">
              <a:lnSpc>
                <a:spcPct val="110000"/>
              </a:lnSpc>
              <a:buNone/>
            </a:pPr>
            <a:r>
              <a:rPr lang="en-GB" sz="1900">
                <a:solidFill>
                  <a:srgbClr val="000000"/>
                </a:solidFill>
                <a:latin typeface="Consolas" panose="020B0609020204030204" pitchFamily="49" charset="0"/>
              </a:rPr>
              <a:t>}</a:t>
            </a:r>
            <a:endParaRPr lang="en-US" sz="1900">
              <a:latin typeface="Consolas" panose="020B0609020204030204" pitchFamily="49" charset="0"/>
            </a:endParaRPr>
          </a:p>
          <a:p>
            <a:pPr marL="819150" lvl="2" indent="-457200" algn="just">
              <a:lnSpc>
                <a:spcPct val="140000"/>
              </a:lnSpc>
              <a:spcBef>
                <a:spcPts val="1000"/>
              </a:spcBef>
              <a:buClr>
                <a:srgbClr val="0070C0"/>
              </a:buClr>
              <a:buFontTx/>
              <a:buChar char="-"/>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5437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fontScale="77500" lnSpcReduction="20000"/>
          </a:bodyPr>
          <a:lstStyle/>
          <a:p>
            <a:pPr algn="just">
              <a:lnSpc>
                <a:spcPct val="140000"/>
              </a:lnSpc>
              <a:buClr>
                <a:srgbClr val="0070C0"/>
              </a:buClr>
              <a:buFont typeface="Wingdings" panose="05000000000000000000" pitchFamily="2" charset="2"/>
              <a:buChar char="v"/>
            </a:pPr>
            <a:r>
              <a:rPr lang="en-US" sz="3900" b="1">
                <a:solidFill>
                  <a:srgbClr val="0070C0"/>
                </a:solidFill>
              </a:rPr>
              <a:t>Giải thuật loại bỏ khóa trong cây (đệ qui)</a:t>
            </a:r>
          </a:p>
          <a:p>
            <a:pPr marL="361950" lvl="2" indent="0" algn="just">
              <a:lnSpc>
                <a:spcPct val="140000"/>
              </a:lnSpc>
              <a:spcBef>
                <a:spcPts val="0"/>
              </a:spcBef>
              <a:buClr>
                <a:srgbClr val="0070C0"/>
              </a:buClr>
              <a:buNone/>
            </a:pPr>
            <a:r>
              <a:rPr lang="en-US" sz="2700"/>
              <a:t>boolean</a:t>
            </a:r>
            <a:r>
              <a:rPr lang="en-US" sz="2700" b="1"/>
              <a:t> RemoveInsideNode</a:t>
            </a:r>
            <a:r>
              <a:rPr lang="en-US" sz="2700"/>
              <a:t>(Node&lt;E&gt; p, E key) {</a:t>
            </a:r>
            <a:r>
              <a:rPr lang="en-US" sz="2700">
                <a:solidFill>
                  <a:srgbClr val="00B050"/>
                </a:solidFill>
              </a:rPr>
              <a:t>// Loại bỏ khóa key trong cây p</a:t>
            </a:r>
            <a:endParaRPr lang="en-US" sz="2700"/>
          </a:p>
          <a:p>
            <a:pPr marL="361950" lvl="2" indent="0" algn="just">
              <a:lnSpc>
                <a:spcPct val="140000"/>
              </a:lnSpc>
              <a:spcBef>
                <a:spcPts val="0"/>
              </a:spcBef>
              <a:buClr>
                <a:srgbClr val="0070C0"/>
              </a:buClr>
              <a:buNone/>
            </a:pPr>
            <a:r>
              <a:rPr lang="en-US" sz="2700"/>
              <a:t>	</a:t>
            </a:r>
            <a:r>
              <a:rPr lang="en-US" sz="2700" b="1"/>
              <a:t>if</a:t>
            </a:r>
            <a:r>
              <a:rPr lang="en-US" sz="2700"/>
              <a:t> (cây p khác rỗng) {</a:t>
            </a:r>
          </a:p>
          <a:p>
            <a:pPr marL="361950" lvl="2" indent="0" algn="just">
              <a:lnSpc>
                <a:spcPct val="140000"/>
              </a:lnSpc>
              <a:spcBef>
                <a:spcPts val="0"/>
              </a:spcBef>
              <a:buClr>
                <a:srgbClr val="0070C0"/>
              </a:buClr>
              <a:buNone/>
            </a:pPr>
            <a:r>
              <a:rPr lang="en-US" sz="2700"/>
              <a:t>		</a:t>
            </a:r>
            <a:r>
              <a:rPr lang="en-US" sz="2700" b="1"/>
              <a:t>if</a:t>
            </a:r>
            <a:r>
              <a:rPr lang="en-US" sz="2700"/>
              <a:t> (key &lt; khóa của p) </a:t>
            </a:r>
            <a:r>
              <a:rPr lang="en-US" sz="2700">
                <a:solidFill>
                  <a:srgbClr val="00B050"/>
                </a:solidFill>
              </a:rPr>
              <a:t>// Loại bỏ key trong cây con trái</a:t>
            </a:r>
            <a:endParaRPr lang="en-US" sz="2700"/>
          </a:p>
          <a:p>
            <a:pPr marL="361950" lvl="2" indent="0" algn="just">
              <a:lnSpc>
                <a:spcPct val="140000"/>
              </a:lnSpc>
              <a:spcBef>
                <a:spcPts val="0"/>
              </a:spcBef>
              <a:buClr>
                <a:srgbClr val="0070C0"/>
              </a:buClr>
              <a:buNone/>
            </a:pPr>
            <a:r>
              <a:rPr lang="en-US" sz="2700"/>
              <a:t>			</a:t>
            </a:r>
            <a:r>
              <a:rPr lang="en-US" sz="2700" b="1"/>
              <a:t>return RemoveInsideNode</a:t>
            </a:r>
            <a:r>
              <a:rPr lang="en-US" sz="2700"/>
              <a:t>(p</a:t>
            </a:r>
            <a:r>
              <a:rPr lang="en-US" sz="2700">
                <a:sym typeface="Wingdings" panose="05000000000000000000" pitchFamily="2" charset="2"/>
              </a:rPr>
              <a:t></a:t>
            </a:r>
            <a:r>
              <a:rPr lang="en-US" sz="2700"/>
              <a:t>cây con trái, key);</a:t>
            </a:r>
          </a:p>
          <a:p>
            <a:pPr marL="361950" lvl="2" indent="0" algn="just">
              <a:lnSpc>
                <a:spcPct val="140000"/>
              </a:lnSpc>
              <a:spcBef>
                <a:spcPts val="0"/>
              </a:spcBef>
              <a:buClr>
                <a:srgbClr val="0070C0"/>
              </a:buClr>
              <a:buNone/>
            </a:pPr>
            <a:r>
              <a:rPr lang="en-US" sz="2700"/>
              <a:t>		</a:t>
            </a:r>
            <a:r>
              <a:rPr lang="en-US" sz="2700" b="1"/>
              <a:t>else</a:t>
            </a:r>
            <a:r>
              <a:rPr lang="en-US" sz="2700"/>
              <a:t> </a:t>
            </a:r>
            <a:r>
              <a:rPr lang="en-US" sz="2700" b="1"/>
              <a:t>if</a:t>
            </a:r>
            <a:r>
              <a:rPr lang="en-US" sz="2700"/>
              <a:t> (key &gt; khóa của p) </a:t>
            </a:r>
            <a:r>
              <a:rPr lang="en-US" sz="2700">
                <a:solidFill>
                  <a:srgbClr val="00B050"/>
                </a:solidFill>
              </a:rPr>
              <a:t>// Loại bỏ key trong cây con phải</a:t>
            </a:r>
          </a:p>
          <a:p>
            <a:pPr marL="361950" lvl="2" indent="0" algn="just">
              <a:lnSpc>
                <a:spcPct val="140000"/>
              </a:lnSpc>
              <a:spcBef>
                <a:spcPts val="0"/>
              </a:spcBef>
              <a:buClr>
                <a:srgbClr val="0070C0"/>
              </a:buClr>
              <a:buNone/>
            </a:pPr>
            <a:r>
              <a:rPr lang="en-US" sz="2700"/>
              <a:t>			 </a:t>
            </a:r>
            <a:r>
              <a:rPr lang="en-US" sz="2700" b="1"/>
              <a:t>return RemoveInsideNode</a:t>
            </a:r>
            <a:r>
              <a:rPr lang="en-US" sz="2700"/>
              <a:t>(p</a:t>
            </a:r>
            <a:r>
              <a:rPr lang="en-US" sz="2700">
                <a:sym typeface="Wingdings" panose="05000000000000000000" pitchFamily="2" charset="2"/>
              </a:rPr>
              <a:t></a:t>
            </a:r>
            <a:r>
              <a:rPr lang="en-US" sz="2700"/>
              <a:t>cây con phải, key);</a:t>
            </a:r>
          </a:p>
          <a:p>
            <a:pPr marL="361950" lvl="2" indent="0" algn="just">
              <a:lnSpc>
                <a:spcPct val="140000"/>
              </a:lnSpc>
              <a:spcBef>
                <a:spcPts val="0"/>
              </a:spcBef>
              <a:buClr>
                <a:srgbClr val="0070C0"/>
              </a:buClr>
              <a:buNone/>
            </a:pPr>
            <a:r>
              <a:rPr lang="en-US" sz="2700"/>
              <a:t>		</a:t>
            </a:r>
            <a:r>
              <a:rPr lang="en-US" sz="2700" b="1"/>
              <a:t>else</a:t>
            </a:r>
            <a:r>
              <a:rPr lang="en-US" sz="2700"/>
              <a:t> {</a:t>
            </a:r>
            <a:r>
              <a:rPr lang="en-US" sz="2700">
                <a:solidFill>
                  <a:srgbClr val="00B050"/>
                </a:solidFill>
              </a:rPr>
              <a:t>// T/h: key == khóa của p</a:t>
            </a:r>
            <a:endParaRPr lang="en-US" sz="2700"/>
          </a:p>
          <a:p>
            <a:pPr marL="361950" lvl="2" indent="0" algn="just">
              <a:lnSpc>
                <a:spcPct val="140000"/>
              </a:lnSpc>
              <a:spcBef>
                <a:spcPts val="0"/>
              </a:spcBef>
              <a:buClr>
                <a:srgbClr val="0070C0"/>
              </a:buClr>
              <a:buNone/>
            </a:pPr>
            <a:r>
              <a:rPr lang="en-US" sz="2700"/>
              <a:t>			… </a:t>
            </a:r>
            <a:r>
              <a:rPr lang="en-US" sz="2700">
                <a:solidFill>
                  <a:srgbClr val="00B050"/>
                </a:solidFill>
              </a:rPr>
              <a:t>// Xem tiếp slide sau</a:t>
            </a:r>
            <a:endParaRPr lang="en-US" sz="2700"/>
          </a:p>
          <a:p>
            <a:pPr marL="361950" lvl="2" indent="0" algn="just">
              <a:lnSpc>
                <a:spcPct val="140000"/>
              </a:lnSpc>
              <a:spcBef>
                <a:spcPts val="0"/>
              </a:spcBef>
              <a:buClr>
                <a:srgbClr val="0070C0"/>
              </a:buClr>
              <a:buNone/>
            </a:pPr>
            <a:r>
              <a:rPr lang="en-US" sz="2700"/>
              <a:t>		}</a:t>
            </a:r>
          </a:p>
          <a:p>
            <a:pPr marL="361950" lvl="2" indent="0" algn="just">
              <a:lnSpc>
                <a:spcPct val="140000"/>
              </a:lnSpc>
              <a:spcBef>
                <a:spcPts val="0"/>
              </a:spcBef>
              <a:buClr>
                <a:srgbClr val="0070C0"/>
              </a:buClr>
              <a:buNone/>
            </a:pPr>
            <a:r>
              <a:rPr lang="en-US" sz="2700"/>
              <a:t>	}</a:t>
            </a:r>
          </a:p>
          <a:p>
            <a:pPr marL="361950" lvl="2" indent="0" algn="just">
              <a:lnSpc>
                <a:spcPct val="140000"/>
              </a:lnSpc>
              <a:spcBef>
                <a:spcPts val="0"/>
              </a:spcBef>
              <a:buClr>
                <a:srgbClr val="0070C0"/>
              </a:buClr>
              <a:buNone/>
            </a:pPr>
            <a:r>
              <a:rPr lang="en-US" sz="2700"/>
              <a:t>	</a:t>
            </a:r>
            <a:r>
              <a:rPr lang="en-US" sz="2700" b="1"/>
              <a:t>return</a:t>
            </a:r>
            <a:r>
              <a:rPr lang="en-US" sz="2700"/>
              <a:t> false; </a:t>
            </a:r>
            <a:r>
              <a:rPr lang="en-US" sz="2700">
                <a:solidFill>
                  <a:srgbClr val="00B050"/>
                </a:solidFill>
              </a:rPr>
              <a:t>// Chưa loại bỏ được</a:t>
            </a:r>
            <a:endParaRPr lang="en-US" sz="2700"/>
          </a:p>
          <a:p>
            <a:pPr marL="361950" lvl="2" indent="0" algn="just">
              <a:lnSpc>
                <a:spcPct val="140000"/>
              </a:lnSpc>
              <a:spcBef>
                <a:spcPts val="0"/>
              </a:spcBef>
              <a:buClr>
                <a:srgbClr val="0070C0"/>
              </a:buClr>
              <a:buNone/>
            </a:pPr>
            <a:r>
              <a:rPr lang="en-US" sz="2700"/>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77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wipe(down)">
                                      <p:cBhvr>
                                        <p:cTn id="10" dur="500"/>
                                        <p:tgtEl>
                                          <p:spTgt spid="3">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down)">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fontScale="77500" lnSpcReduction="20000"/>
          </a:bodyPr>
          <a:lstStyle/>
          <a:p>
            <a:pPr algn="just">
              <a:lnSpc>
                <a:spcPct val="140000"/>
              </a:lnSpc>
              <a:buClr>
                <a:srgbClr val="0070C0"/>
              </a:buClr>
              <a:buFont typeface="Wingdings" panose="05000000000000000000" pitchFamily="2" charset="2"/>
              <a:buChar char="v"/>
            </a:pPr>
            <a:r>
              <a:rPr lang="en-US" sz="3900" b="1">
                <a:solidFill>
                  <a:srgbClr val="0070C0"/>
                </a:solidFill>
              </a:rPr>
              <a:t>Giải thuật loại bỏ khóa trong cây (Tiếp theo)</a:t>
            </a:r>
          </a:p>
          <a:p>
            <a:pPr marL="361950" lvl="2" indent="0" algn="just">
              <a:lnSpc>
                <a:spcPct val="140000"/>
              </a:lnSpc>
              <a:spcBef>
                <a:spcPts val="0"/>
              </a:spcBef>
              <a:buClr>
                <a:srgbClr val="0070C0"/>
              </a:buClr>
              <a:buNone/>
            </a:pPr>
            <a:r>
              <a:rPr lang="en-US" sz="2700" b="1"/>
              <a:t>else</a:t>
            </a:r>
            <a:r>
              <a:rPr lang="en-US" sz="2700"/>
              <a:t> {</a:t>
            </a:r>
            <a:r>
              <a:rPr lang="en-US" sz="2700">
                <a:solidFill>
                  <a:srgbClr val="00B050"/>
                </a:solidFill>
              </a:rPr>
              <a:t>// T/h: key == khóa của p</a:t>
            </a:r>
            <a:endParaRPr lang="en-US" sz="2700"/>
          </a:p>
          <a:p>
            <a:pPr marL="361950" lvl="2" indent="0" algn="just">
              <a:lnSpc>
                <a:spcPct val="140000"/>
              </a:lnSpc>
              <a:spcBef>
                <a:spcPts val="0"/>
              </a:spcBef>
              <a:buClr>
                <a:srgbClr val="0070C0"/>
              </a:buClr>
              <a:buNone/>
            </a:pPr>
            <a:r>
              <a:rPr lang="en-US" sz="2700"/>
              <a:t>	q = p;</a:t>
            </a:r>
          </a:p>
          <a:p>
            <a:pPr marL="361950" lvl="2" indent="0" algn="just">
              <a:lnSpc>
                <a:spcPct val="140000"/>
              </a:lnSpc>
              <a:spcBef>
                <a:spcPts val="0"/>
              </a:spcBef>
              <a:buClr>
                <a:srgbClr val="0070C0"/>
              </a:buClr>
              <a:buNone/>
            </a:pPr>
            <a:r>
              <a:rPr lang="en-US" sz="2700"/>
              <a:t>	</a:t>
            </a:r>
            <a:r>
              <a:rPr lang="en-US" sz="2700" b="1"/>
              <a:t>if</a:t>
            </a:r>
            <a:r>
              <a:rPr lang="en-US" sz="2700"/>
              <a:t> (p là nút lá) nút cha = </a:t>
            </a:r>
            <a:r>
              <a:rPr lang="en-US" sz="2700" b="1">
                <a:solidFill>
                  <a:srgbClr val="C00000"/>
                </a:solidFill>
              </a:rPr>
              <a:t>null</a:t>
            </a:r>
            <a:r>
              <a:rPr lang="en-US" sz="2700"/>
              <a:t>;</a:t>
            </a:r>
          </a:p>
          <a:p>
            <a:pPr marL="361950" lvl="2" indent="0" algn="just">
              <a:lnSpc>
                <a:spcPct val="140000"/>
              </a:lnSpc>
              <a:spcBef>
                <a:spcPts val="0"/>
              </a:spcBef>
              <a:buClr>
                <a:srgbClr val="0070C0"/>
              </a:buClr>
              <a:buNone/>
            </a:pPr>
            <a:r>
              <a:rPr lang="en-US" sz="2700"/>
              <a:t>	</a:t>
            </a:r>
            <a:r>
              <a:rPr lang="en-US" sz="2700" b="1"/>
              <a:t>else</a:t>
            </a:r>
            <a:r>
              <a:rPr lang="en-US" sz="2700"/>
              <a:t> </a:t>
            </a:r>
            <a:r>
              <a:rPr lang="en-US" sz="2700" b="1"/>
              <a:t>if</a:t>
            </a:r>
            <a:r>
              <a:rPr lang="en-US" sz="2700"/>
              <a:t> (p có con trái, không có con phải)</a:t>
            </a:r>
          </a:p>
          <a:p>
            <a:pPr marL="361950" lvl="2" indent="0" algn="just">
              <a:lnSpc>
                <a:spcPct val="140000"/>
              </a:lnSpc>
              <a:spcBef>
                <a:spcPts val="0"/>
              </a:spcBef>
              <a:buClr>
                <a:srgbClr val="0070C0"/>
              </a:buClr>
              <a:buNone/>
            </a:pPr>
            <a:r>
              <a:rPr lang="en-US" sz="2700"/>
              <a:t>		Gắn cây con trái của p vào nút cha của p;</a:t>
            </a:r>
          </a:p>
          <a:p>
            <a:pPr marL="361950" lvl="2" indent="0" algn="just">
              <a:lnSpc>
                <a:spcPct val="140000"/>
              </a:lnSpc>
              <a:spcBef>
                <a:spcPts val="0"/>
              </a:spcBef>
              <a:buClr>
                <a:srgbClr val="0070C0"/>
              </a:buClr>
              <a:buNone/>
            </a:pPr>
            <a:r>
              <a:rPr lang="en-US" sz="2700"/>
              <a:t>	</a:t>
            </a:r>
            <a:r>
              <a:rPr lang="en-US" sz="2700" b="1"/>
              <a:t>else</a:t>
            </a:r>
            <a:r>
              <a:rPr lang="en-US" sz="2700"/>
              <a:t> </a:t>
            </a:r>
            <a:r>
              <a:rPr lang="en-US" sz="2700" b="1"/>
              <a:t>if</a:t>
            </a:r>
            <a:r>
              <a:rPr lang="en-US" sz="2700"/>
              <a:t> (p có con phải, không có con trái)</a:t>
            </a:r>
          </a:p>
          <a:p>
            <a:pPr marL="361950" lvl="2" indent="0" algn="just">
              <a:lnSpc>
                <a:spcPct val="140000"/>
              </a:lnSpc>
              <a:spcBef>
                <a:spcPts val="0"/>
              </a:spcBef>
              <a:buClr>
                <a:srgbClr val="0070C0"/>
              </a:buClr>
              <a:buNone/>
            </a:pPr>
            <a:r>
              <a:rPr lang="en-US" sz="2700"/>
              <a:t>		Gắn cây con phải của p vào nút cha của p;</a:t>
            </a:r>
          </a:p>
          <a:p>
            <a:pPr marL="361950" lvl="2" indent="0" algn="just">
              <a:lnSpc>
                <a:spcPct val="140000"/>
              </a:lnSpc>
              <a:spcBef>
                <a:spcPts val="0"/>
              </a:spcBef>
              <a:buClr>
                <a:srgbClr val="0070C0"/>
              </a:buClr>
              <a:buNone/>
            </a:pPr>
            <a:r>
              <a:rPr lang="en-US" sz="2700"/>
              <a:t>	</a:t>
            </a:r>
            <a:r>
              <a:rPr lang="en-US" sz="2700" b="1"/>
              <a:t>else</a:t>
            </a:r>
            <a:r>
              <a:rPr lang="en-US" sz="2700"/>
              <a:t> </a:t>
            </a:r>
            <a:r>
              <a:rPr lang="en-US" sz="2700">
                <a:solidFill>
                  <a:srgbClr val="00B050"/>
                </a:solidFill>
              </a:rPr>
              <a:t>// Loại bỏ nút cực phải của cây con trái của p</a:t>
            </a:r>
          </a:p>
          <a:p>
            <a:pPr marL="361950" lvl="2" indent="0" algn="just">
              <a:lnSpc>
                <a:spcPct val="140000"/>
              </a:lnSpc>
              <a:spcBef>
                <a:spcPts val="0"/>
              </a:spcBef>
              <a:buClr>
                <a:srgbClr val="0070C0"/>
              </a:buClr>
              <a:buNone/>
            </a:pPr>
            <a:r>
              <a:rPr lang="en-US" sz="2700"/>
              <a:t>		</a:t>
            </a:r>
            <a:r>
              <a:rPr lang="en-US" sz="2700" b="1"/>
              <a:t>RemoveRightmostNode</a:t>
            </a:r>
            <a:r>
              <a:rPr lang="en-US" sz="2700"/>
              <a:t>(p</a:t>
            </a:r>
            <a:r>
              <a:rPr lang="en-US" sz="2700">
                <a:sym typeface="Wingdings" panose="05000000000000000000" pitchFamily="2" charset="2"/>
              </a:rPr>
              <a:t>con trái, q</a:t>
            </a:r>
            <a:r>
              <a:rPr lang="en-US" sz="2700"/>
              <a:t>);</a:t>
            </a:r>
          </a:p>
          <a:p>
            <a:pPr marL="361950" lvl="2" indent="0" algn="just">
              <a:lnSpc>
                <a:spcPct val="140000"/>
              </a:lnSpc>
              <a:spcBef>
                <a:spcPts val="0"/>
              </a:spcBef>
              <a:buClr>
                <a:srgbClr val="0070C0"/>
              </a:buClr>
              <a:buNone/>
            </a:pPr>
            <a:r>
              <a:rPr lang="en-US" sz="2700"/>
              <a:t>	Hủy bỏ nút q;</a:t>
            </a:r>
          </a:p>
          <a:p>
            <a:pPr marL="361950" lvl="2" indent="0" algn="just">
              <a:lnSpc>
                <a:spcPct val="140000"/>
              </a:lnSpc>
              <a:spcBef>
                <a:spcPts val="0"/>
              </a:spcBef>
              <a:buClr>
                <a:srgbClr val="0070C0"/>
              </a:buClr>
              <a:buNone/>
            </a:pPr>
            <a:r>
              <a:rPr lang="en-US" sz="2700"/>
              <a:t>	</a:t>
            </a:r>
            <a:r>
              <a:rPr lang="en-US" sz="2700" b="1"/>
              <a:t>return</a:t>
            </a:r>
            <a:r>
              <a:rPr lang="en-US" sz="2700"/>
              <a:t> true; </a:t>
            </a:r>
            <a:r>
              <a:rPr lang="en-US" sz="2700">
                <a:solidFill>
                  <a:srgbClr val="00B050"/>
                </a:solidFill>
              </a:rPr>
              <a:t>// Loại bỏ thành công</a:t>
            </a:r>
            <a:endParaRPr lang="en-US" sz="2700"/>
          </a:p>
          <a:p>
            <a:pPr marL="361950" lvl="2" indent="0" algn="just">
              <a:lnSpc>
                <a:spcPct val="140000"/>
              </a:lnSpc>
              <a:spcBef>
                <a:spcPts val="0"/>
              </a:spcBef>
              <a:buClr>
                <a:srgbClr val="0070C0"/>
              </a:buClr>
              <a:buNone/>
            </a:pPr>
            <a:r>
              <a:rPr lang="en-US" sz="2700"/>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77</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5888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fontScale="92500" lnSpcReduction="20000"/>
          </a:bodyPr>
          <a:lstStyle/>
          <a:p>
            <a:pPr algn="just">
              <a:lnSpc>
                <a:spcPct val="140000"/>
              </a:lnSpc>
              <a:buClr>
                <a:srgbClr val="0070C0"/>
              </a:buClr>
              <a:buFont typeface="Wingdings" panose="05000000000000000000" pitchFamily="2" charset="2"/>
              <a:buChar char="v"/>
            </a:pPr>
            <a:r>
              <a:rPr lang="en-US" sz="3200" b="1">
                <a:solidFill>
                  <a:srgbClr val="0070C0"/>
                </a:solidFill>
              </a:rPr>
              <a:t>Loại bỏ khóa trong cây bằng đệ qui (Java)</a:t>
            </a:r>
          </a:p>
          <a:p>
            <a:pPr marL="0" indent="0" algn="l">
              <a:lnSpc>
                <a:spcPct val="100000"/>
              </a:lnSpc>
              <a:buNone/>
            </a:pPr>
            <a:r>
              <a:rPr lang="en-GB" sz="2500" b="1">
                <a:solidFill>
                  <a:srgbClr val="7F0055"/>
                </a:solidFill>
                <a:latin typeface="Consolas" panose="020B0609020204030204" pitchFamily="49" charset="0"/>
              </a:rPr>
              <a:t>public</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boolean</a:t>
            </a:r>
            <a:r>
              <a:rPr lang="en-GB" sz="2500" b="1">
                <a:solidFill>
                  <a:srgbClr val="000000"/>
                </a:solidFill>
                <a:latin typeface="Consolas" panose="020B0609020204030204" pitchFamily="49" charset="0"/>
              </a:rPr>
              <a:t> removeInsideNode(Node&lt;E&gt;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 E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 {</a:t>
            </a:r>
          </a:p>
          <a:p>
            <a:pPr marL="457200" lvl="1" indent="0">
              <a:lnSpc>
                <a:spcPct val="100000"/>
              </a:lnSpc>
              <a:buNone/>
            </a:pP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 != </a:t>
            </a:r>
            <a:r>
              <a:rPr lang="en-GB" sz="2500" b="1">
                <a:solidFill>
                  <a:srgbClr val="7F0055"/>
                </a:solidFill>
                <a:latin typeface="Consolas" panose="020B0609020204030204" pitchFamily="49" charset="0"/>
              </a:rPr>
              <a:t>null</a:t>
            </a:r>
            <a:r>
              <a:rPr lang="en-GB" sz="2500" b="1">
                <a:solidFill>
                  <a:srgbClr val="000000"/>
                </a:solidFill>
                <a:latin typeface="Consolas" panose="020B0609020204030204" pitchFamily="49" charset="0"/>
              </a:rPr>
              <a:t>) {</a:t>
            </a:r>
          </a:p>
          <a:p>
            <a:pPr marL="914400" lvl="2" indent="0">
              <a:lnSpc>
                <a:spcPct val="100000"/>
              </a:lnSpc>
              <a:buNone/>
            </a:pP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int</a:t>
            </a:r>
            <a:r>
              <a:rPr lang="en-GB" sz="2500" b="1">
                <a:solidFill>
                  <a:srgbClr val="000000"/>
                </a:solidFill>
                <a:latin typeface="Consolas" panose="020B0609020204030204" pitchFamily="49" charset="0"/>
              </a:rPr>
              <a:t>)</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 &lt; (</a:t>
            </a:r>
            <a:r>
              <a:rPr lang="en-GB" sz="2500" b="1">
                <a:solidFill>
                  <a:srgbClr val="7F0055"/>
                </a:solidFill>
                <a:latin typeface="Consolas" panose="020B0609020204030204" pitchFamily="49" charset="0"/>
              </a:rPr>
              <a:t>int</a:t>
            </a:r>
            <a:r>
              <a:rPr lang="en-GB" sz="2500" b="1">
                <a:solidFill>
                  <a:srgbClr val="000000"/>
                </a:solidFill>
                <a:latin typeface="Consolas" panose="020B0609020204030204" pitchFamily="49" charset="0"/>
              </a:rPr>
              <a:t>)</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.getKey()) </a:t>
            </a:r>
            <a:r>
              <a:rPr lang="en-GB" sz="2500" b="1">
                <a:solidFill>
                  <a:srgbClr val="3F7F5F"/>
                </a:solidFill>
                <a:latin typeface="Consolas" panose="020B0609020204030204" pitchFamily="49" charset="0"/>
              </a:rPr>
              <a:t>// Loại bỏ key trong cây con trái </a:t>
            </a:r>
          </a:p>
          <a:p>
            <a:pPr marL="914400" lvl="2" indent="0">
              <a:lnSpc>
                <a:spcPct val="100000"/>
              </a:lnSpc>
              <a:buNone/>
            </a:pPr>
            <a:r>
              <a:rPr lang="en-GB" sz="2500" b="1">
                <a:solidFill>
                  <a:srgbClr val="7F0055"/>
                </a:solidFill>
                <a:latin typeface="Consolas" panose="020B0609020204030204" pitchFamily="49" charset="0"/>
              </a:rPr>
              <a:t>	return</a:t>
            </a:r>
            <a:r>
              <a:rPr lang="en-GB" sz="2500" b="1">
                <a:solidFill>
                  <a:srgbClr val="000000"/>
                </a:solidFill>
                <a:latin typeface="Consolas" panose="020B0609020204030204" pitchFamily="49" charset="0"/>
              </a:rPr>
              <a:t> removeInsideNode(</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.getLeft(),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a:t>
            </a:r>
          </a:p>
          <a:p>
            <a:pPr marL="914400" lvl="2" indent="0">
              <a:lnSpc>
                <a:spcPct val="100000"/>
              </a:lnSpc>
              <a:buNone/>
            </a:pPr>
            <a:r>
              <a:rPr lang="en-GB" sz="2500" b="1">
                <a:solidFill>
                  <a:srgbClr val="7F0055"/>
                </a:solidFill>
                <a:latin typeface="Consolas" panose="020B0609020204030204" pitchFamily="49" charset="0"/>
              </a:rPr>
              <a:t>else</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if</a:t>
            </a:r>
            <a:r>
              <a:rPr lang="en-GB" sz="2500" b="1">
                <a:solidFill>
                  <a:srgbClr val="000000"/>
                </a:solidFill>
                <a:latin typeface="Consolas" panose="020B0609020204030204" pitchFamily="49" charset="0"/>
              </a:rPr>
              <a:t> ((</a:t>
            </a:r>
            <a:r>
              <a:rPr lang="en-GB" sz="2500" b="1">
                <a:solidFill>
                  <a:srgbClr val="7F0055"/>
                </a:solidFill>
                <a:latin typeface="Consolas" panose="020B0609020204030204" pitchFamily="49" charset="0"/>
              </a:rPr>
              <a:t>int</a:t>
            </a:r>
            <a:r>
              <a:rPr lang="en-GB" sz="2500" b="1">
                <a:solidFill>
                  <a:srgbClr val="000000"/>
                </a:solidFill>
                <a:latin typeface="Consolas" panose="020B0609020204030204" pitchFamily="49" charset="0"/>
              </a:rPr>
              <a:t>)</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 &gt; (</a:t>
            </a:r>
            <a:r>
              <a:rPr lang="en-GB" sz="2500" b="1">
                <a:solidFill>
                  <a:srgbClr val="7F0055"/>
                </a:solidFill>
                <a:latin typeface="Consolas" panose="020B0609020204030204" pitchFamily="49" charset="0"/>
              </a:rPr>
              <a:t>int</a:t>
            </a:r>
            <a:r>
              <a:rPr lang="en-GB" sz="2500" b="1">
                <a:solidFill>
                  <a:srgbClr val="000000"/>
                </a:solidFill>
                <a:latin typeface="Consolas" panose="020B0609020204030204" pitchFamily="49" charset="0"/>
              </a:rPr>
              <a:t>)</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.getKey()) </a:t>
            </a:r>
            <a:r>
              <a:rPr lang="en-GB" sz="2500" b="1">
                <a:solidFill>
                  <a:srgbClr val="3F7F5F"/>
                </a:solidFill>
                <a:latin typeface="Consolas" panose="020B0609020204030204" pitchFamily="49" charset="0"/>
              </a:rPr>
              <a:t>// Loại bỏ key trong cây con phải </a:t>
            </a:r>
          </a:p>
          <a:p>
            <a:pPr marL="914400" lvl="2" indent="0">
              <a:lnSpc>
                <a:spcPct val="100000"/>
              </a:lnSpc>
              <a:buNone/>
            </a:pPr>
            <a:r>
              <a:rPr lang="en-GB" sz="2500" b="1">
                <a:solidFill>
                  <a:srgbClr val="7F0055"/>
                </a:solidFill>
                <a:latin typeface="Consolas" panose="020B0609020204030204" pitchFamily="49" charset="0"/>
              </a:rPr>
              <a:t>	return</a:t>
            </a:r>
            <a:r>
              <a:rPr lang="en-GB" sz="2500" b="1">
                <a:solidFill>
                  <a:srgbClr val="000000"/>
                </a:solidFill>
                <a:latin typeface="Consolas" panose="020B0609020204030204" pitchFamily="49" charset="0"/>
              </a:rPr>
              <a:t> removeInsideNode(</a:t>
            </a:r>
            <a:r>
              <a:rPr lang="en-GB" sz="2500" b="1">
                <a:solidFill>
                  <a:srgbClr val="6A3E3E"/>
                </a:solidFill>
                <a:latin typeface="Consolas" panose="020B0609020204030204" pitchFamily="49" charset="0"/>
              </a:rPr>
              <a:t>root</a:t>
            </a:r>
            <a:r>
              <a:rPr lang="en-GB" sz="2500" b="1">
                <a:solidFill>
                  <a:srgbClr val="000000"/>
                </a:solidFill>
                <a:latin typeface="Consolas" panose="020B0609020204030204" pitchFamily="49" charset="0"/>
              </a:rPr>
              <a:t>.getRight(), </a:t>
            </a:r>
            <a:r>
              <a:rPr lang="en-GB" sz="2500" b="1">
                <a:solidFill>
                  <a:srgbClr val="6A3E3E"/>
                </a:solidFill>
                <a:latin typeface="Consolas" panose="020B0609020204030204" pitchFamily="49" charset="0"/>
              </a:rPr>
              <a:t>key</a:t>
            </a:r>
            <a:r>
              <a:rPr lang="en-GB" sz="2500" b="1">
                <a:solidFill>
                  <a:srgbClr val="000000"/>
                </a:solidFill>
                <a:latin typeface="Consolas" panose="020B0609020204030204" pitchFamily="49" charset="0"/>
              </a:rPr>
              <a:t>);</a:t>
            </a:r>
          </a:p>
          <a:p>
            <a:pPr marL="914400" lvl="2" indent="0">
              <a:lnSpc>
                <a:spcPct val="100000"/>
              </a:lnSpc>
              <a:buNone/>
            </a:pPr>
            <a:r>
              <a:rPr lang="en-GB" sz="2500" b="1">
                <a:solidFill>
                  <a:srgbClr val="7F0055"/>
                </a:solidFill>
                <a:latin typeface="Consolas" panose="020B0609020204030204" pitchFamily="49" charset="0"/>
              </a:rPr>
              <a:t>else</a:t>
            </a:r>
            <a:r>
              <a:rPr lang="en-GB" sz="2500" b="1">
                <a:solidFill>
                  <a:srgbClr val="000000"/>
                </a:solidFill>
                <a:latin typeface="Consolas" panose="020B0609020204030204" pitchFamily="49" charset="0"/>
              </a:rPr>
              <a:t> { </a:t>
            </a:r>
            <a:r>
              <a:rPr lang="en-GB" sz="2500" b="1">
                <a:solidFill>
                  <a:srgbClr val="3F7F5F"/>
                </a:solidFill>
                <a:latin typeface="Consolas" panose="020B0609020204030204" pitchFamily="49" charset="0"/>
              </a:rPr>
              <a:t>// T/h: key == khóa của p</a:t>
            </a:r>
          </a:p>
          <a:p>
            <a:pPr marL="914400" lvl="2" indent="0">
              <a:lnSpc>
                <a:spcPct val="100000"/>
              </a:lnSpc>
              <a:buNone/>
            </a:pPr>
            <a:r>
              <a:rPr lang="en-GB" sz="2500" b="1">
                <a:solidFill>
                  <a:srgbClr val="3F7F5F"/>
                </a:solidFill>
                <a:latin typeface="Consolas" panose="020B0609020204030204" pitchFamily="49" charset="0"/>
              </a:rPr>
              <a:t>	// Xem tiếp slide sau</a:t>
            </a:r>
          </a:p>
          <a:p>
            <a:pPr marL="914400" lvl="2" indent="0">
              <a:lnSpc>
                <a:spcPct val="100000"/>
              </a:lnSpc>
              <a:buNone/>
            </a:pPr>
            <a:r>
              <a:rPr lang="en-GB" sz="2500">
                <a:solidFill>
                  <a:srgbClr val="000000"/>
                </a:solidFill>
                <a:latin typeface="Consolas" panose="020B0609020204030204" pitchFamily="49" charset="0"/>
              </a:rPr>
              <a:t>}</a:t>
            </a:r>
          </a:p>
          <a:p>
            <a:pPr marL="457200" lvl="1" indent="0">
              <a:lnSpc>
                <a:spcPct val="100000"/>
              </a:lnSpc>
              <a:buNone/>
            </a:pPr>
            <a:r>
              <a:rPr lang="en-GB" sz="2500">
                <a:solidFill>
                  <a:srgbClr val="000000"/>
                </a:solidFill>
                <a:latin typeface="Consolas" panose="020B0609020204030204" pitchFamily="49" charset="0"/>
              </a:rPr>
              <a:t>}</a:t>
            </a:r>
          </a:p>
          <a:p>
            <a:pPr marL="457200" lvl="1" indent="0">
              <a:lnSpc>
                <a:spcPct val="100000"/>
              </a:lnSpc>
              <a:buNone/>
            </a:pPr>
            <a:r>
              <a:rPr lang="vi-VN" sz="2500" b="1">
                <a:solidFill>
                  <a:srgbClr val="7F0055"/>
                </a:solidFill>
                <a:latin typeface="Consolas" panose="020B0609020204030204" pitchFamily="49" charset="0"/>
              </a:rPr>
              <a:t>return</a:t>
            </a:r>
            <a:r>
              <a:rPr lang="vi-VN" sz="2500" b="1">
                <a:solidFill>
                  <a:srgbClr val="000000"/>
                </a:solidFill>
                <a:latin typeface="Consolas" panose="020B0609020204030204" pitchFamily="49" charset="0"/>
              </a:rPr>
              <a:t> </a:t>
            </a:r>
            <a:r>
              <a:rPr lang="vi-VN" sz="2500" b="1">
                <a:solidFill>
                  <a:srgbClr val="7F0055"/>
                </a:solidFill>
                <a:latin typeface="Consolas" panose="020B0609020204030204" pitchFamily="49" charset="0"/>
              </a:rPr>
              <a:t>false</a:t>
            </a:r>
            <a:r>
              <a:rPr lang="vi-VN" sz="2500" b="1">
                <a:solidFill>
                  <a:srgbClr val="000000"/>
                </a:solidFill>
                <a:latin typeface="Consolas" panose="020B0609020204030204" pitchFamily="49" charset="0"/>
              </a:rPr>
              <a:t>; </a:t>
            </a:r>
            <a:r>
              <a:rPr lang="vi-VN" sz="2500" b="1">
                <a:solidFill>
                  <a:srgbClr val="3F7F5F"/>
                </a:solidFill>
                <a:latin typeface="Consolas" panose="020B0609020204030204" pitchFamily="49" charset="0"/>
              </a:rPr>
              <a:t>// Chưa loại bỏ được</a:t>
            </a:r>
          </a:p>
          <a:p>
            <a:pPr marL="0" indent="0" algn="l">
              <a:lnSpc>
                <a:spcPct val="100000"/>
              </a:lnSpc>
              <a:buNone/>
            </a:pPr>
            <a:r>
              <a:rPr lang="en-GB" sz="2500">
                <a:solidFill>
                  <a:srgbClr val="000000"/>
                </a:solidFill>
                <a:latin typeface="Consolas" panose="020B0609020204030204" pitchFamily="49" charset="0"/>
              </a:rPr>
              <a:t>}</a:t>
            </a:r>
            <a:endParaRPr lang="en-US" sz="25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682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fontScale="40000" lnSpcReduction="20000"/>
          </a:bodyPr>
          <a:lstStyle/>
          <a:p>
            <a:pPr algn="just">
              <a:lnSpc>
                <a:spcPct val="140000"/>
              </a:lnSpc>
              <a:buClr>
                <a:srgbClr val="0070C0"/>
              </a:buClr>
              <a:buFont typeface="Wingdings" panose="05000000000000000000" pitchFamily="2" charset="2"/>
              <a:buChar char="v"/>
            </a:pPr>
            <a:r>
              <a:rPr lang="en-US" sz="6300" b="1">
                <a:solidFill>
                  <a:srgbClr val="0070C0"/>
                </a:solidFill>
              </a:rPr>
              <a:t>Loại bỏ khóa trong cây bằng đệ qui (Java)</a:t>
            </a:r>
          </a:p>
          <a:p>
            <a:pPr marL="0" lvl="2" indent="0">
              <a:lnSpc>
                <a:spcPct val="100000"/>
              </a:lnSpc>
              <a:buNone/>
            </a:pPr>
            <a:r>
              <a:rPr lang="en-GB" sz="4500" b="1">
                <a:solidFill>
                  <a:srgbClr val="7F0055"/>
                </a:solidFill>
                <a:latin typeface="Consolas" panose="020B0609020204030204" pitchFamily="49" charset="0"/>
              </a:rPr>
              <a:t>else</a:t>
            </a:r>
            <a:r>
              <a:rPr lang="en-GB" sz="4500" b="1">
                <a:solidFill>
                  <a:srgbClr val="000000"/>
                </a:solidFill>
                <a:latin typeface="Consolas" panose="020B0609020204030204" pitchFamily="49" charset="0"/>
              </a:rPr>
              <a:t> { </a:t>
            </a:r>
            <a:r>
              <a:rPr lang="en-GB" sz="4500">
                <a:solidFill>
                  <a:srgbClr val="3F7F5F"/>
                </a:solidFill>
                <a:latin typeface="Consolas" panose="020B0609020204030204" pitchFamily="49" charset="0"/>
              </a:rPr>
              <a:t>// T/h: key == khóa của p</a:t>
            </a:r>
          </a:p>
          <a:p>
            <a:pPr marL="457200" lvl="1" indent="0">
              <a:buNone/>
            </a:pPr>
            <a:r>
              <a:rPr lang="en-GB" sz="4500">
                <a:solidFill>
                  <a:srgbClr val="000000"/>
                </a:solidFill>
                <a:latin typeface="Consolas" panose="020B0609020204030204" pitchFamily="49" charset="0"/>
              </a:rPr>
              <a:t>Node&lt;E&gt; </a:t>
            </a:r>
            <a:r>
              <a:rPr lang="en-GB" sz="4500">
                <a:solidFill>
                  <a:srgbClr val="6A3E3E"/>
                </a:solidFill>
                <a:latin typeface="Consolas" panose="020B0609020204030204" pitchFamily="49" charset="0"/>
              </a:rPr>
              <a:t>removeNode</a:t>
            </a:r>
            <a:r>
              <a:rPr lang="en-GB" sz="4500">
                <a:solidFill>
                  <a:srgbClr val="000000"/>
                </a:solidFill>
                <a:latin typeface="Consolas" panose="020B0609020204030204" pitchFamily="49" charset="0"/>
              </a:rPr>
              <a:t> = </a:t>
            </a:r>
            <a:r>
              <a:rPr lang="en-GB" sz="4500">
                <a:solidFill>
                  <a:srgbClr val="6A3E3E"/>
                </a:solidFill>
                <a:latin typeface="Consolas" panose="020B0609020204030204" pitchFamily="49" charset="0"/>
              </a:rPr>
              <a:t>root</a:t>
            </a:r>
            <a:r>
              <a:rPr lang="en-GB" sz="4500">
                <a:solidFill>
                  <a:srgbClr val="000000"/>
                </a:solidFill>
                <a:latin typeface="Consolas" panose="020B0609020204030204" pitchFamily="49" charset="0"/>
              </a:rPr>
              <a:t>;</a:t>
            </a:r>
          </a:p>
          <a:p>
            <a:pPr marL="457200" lvl="1" indent="0">
              <a:buNone/>
            </a:pPr>
            <a:r>
              <a:rPr lang="en-GB" sz="4500">
                <a:solidFill>
                  <a:srgbClr val="3F7F5F"/>
                </a:solidFill>
                <a:latin typeface="Consolas" panose="020B0609020204030204" pitchFamily="49" charset="0"/>
              </a:rPr>
              <a:t>// T/h: root là nút lá --&gt; loại trực tiếp</a:t>
            </a:r>
            <a:endParaRPr lang="en-GB" sz="4500">
              <a:solidFill>
                <a:srgbClr val="7F0055"/>
              </a:solidFill>
              <a:latin typeface="Consolas" panose="020B0609020204030204" pitchFamily="49" charset="0"/>
            </a:endParaRPr>
          </a:p>
          <a:p>
            <a:pPr marL="457200" lvl="1" indent="0">
              <a:buNone/>
            </a:pPr>
            <a:r>
              <a:rPr lang="en-GB" sz="4500" b="1">
                <a:solidFill>
                  <a:srgbClr val="7F0055"/>
                </a:solidFill>
                <a:latin typeface="Consolas" panose="020B0609020204030204" pitchFamily="49" charset="0"/>
              </a:rPr>
              <a:t>if</a:t>
            </a:r>
            <a:r>
              <a:rPr lang="en-GB" sz="4500" b="1">
                <a:solidFill>
                  <a:srgbClr val="000000"/>
                </a:solidFill>
                <a:latin typeface="Consolas" panose="020B0609020204030204" pitchFamily="49" charset="0"/>
              </a:rPr>
              <a:t>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.getLeft()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&amp;&amp;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.getRight()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t>
            </a:r>
          </a:p>
          <a:p>
            <a:pPr marL="457200" lvl="1" indent="0">
              <a:buNone/>
            </a:pPr>
            <a:r>
              <a:rPr lang="en-GB" sz="4500">
                <a:solidFill>
                  <a:srgbClr val="3F7F5F"/>
                </a:solidFill>
                <a:latin typeface="Consolas" panose="020B0609020204030204" pitchFamily="49" charset="0"/>
              </a:rPr>
              <a:t>// root có cây con trái, ko có cây con phải</a:t>
            </a:r>
            <a:endParaRPr lang="en-GB" sz="4500">
              <a:solidFill>
                <a:srgbClr val="000000"/>
              </a:solidFill>
              <a:latin typeface="Consolas" panose="020B0609020204030204" pitchFamily="49" charset="0"/>
            </a:endParaRPr>
          </a:p>
          <a:p>
            <a:pPr marL="457200" lvl="1" indent="0">
              <a:buNone/>
            </a:pPr>
            <a:r>
              <a:rPr lang="en-GB" sz="4500" b="1">
                <a:solidFill>
                  <a:srgbClr val="7F0055"/>
                </a:solidFill>
                <a:latin typeface="Consolas" panose="020B0609020204030204" pitchFamily="49" charset="0"/>
              </a:rPr>
              <a:t>else</a:t>
            </a:r>
            <a:r>
              <a:rPr lang="en-GB" sz="4500" b="1">
                <a:solidFill>
                  <a:srgbClr val="000000"/>
                </a:solidFill>
                <a:latin typeface="Consolas" panose="020B0609020204030204" pitchFamily="49" charset="0"/>
              </a:rPr>
              <a:t> </a:t>
            </a:r>
            <a:r>
              <a:rPr lang="en-GB" sz="4500" b="1">
                <a:solidFill>
                  <a:srgbClr val="7F0055"/>
                </a:solidFill>
                <a:latin typeface="Consolas" panose="020B0609020204030204" pitchFamily="49" charset="0"/>
              </a:rPr>
              <a:t>if</a:t>
            </a:r>
            <a:r>
              <a:rPr lang="en-GB" sz="4500" b="1">
                <a:solidFill>
                  <a:srgbClr val="000000"/>
                </a:solidFill>
                <a:latin typeface="Consolas" panose="020B0609020204030204" pitchFamily="49" charset="0"/>
              </a:rPr>
              <a:t>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.getLeft()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&amp;&amp;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.getRight()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a:t>
            </a:r>
            <a:endParaRPr lang="en-GB" sz="4500" b="1">
              <a:solidFill>
                <a:srgbClr val="3F7F5F"/>
              </a:solidFill>
              <a:latin typeface="Consolas" panose="020B0609020204030204" pitchFamily="49" charset="0"/>
            </a:endParaRPr>
          </a:p>
          <a:p>
            <a:pPr marL="457200" lvl="1" indent="0">
              <a:buNone/>
            </a:pPr>
            <a:r>
              <a:rPr lang="en-GB" sz="4500">
                <a:solidFill>
                  <a:srgbClr val="6A3E3E"/>
                </a:solidFill>
                <a:latin typeface="Consolas" panose="020B0609020204030204" pitchFamily="49" charset="0"/>
              </a:rPr>
              <a:t>	root</a:t>
            </a:r>
            <a:r>
              <a:rPr lang="en-GB" sz="4500">
                <a:solidFill>
                  <a:srgbClr val="000000"/>
                </a:solidFill>
                <a:latin typeface="Consolas" panose="020B0609020204030204" pitchFamily="49" charset="0"/>
              </a:rPr>
              <a:t> = </a:t>
            </a:r>
            <a:r>
              <a:rPr lang="en-GB" sz="4500">
                <a:solidFill>
                  <a:srgbClr val="6A3E3E"/>
                </a:solidFill>
                <a:latin typeface="Consolas" panose="020B0609020204030204" pitchFamily="49" charset="0"/>
              </a:rPr>
              <a:t>root</a:t>
            </a:r>
            <a:r>
              <a:rPr lang="en-GB" sz="4500">
                <a:solidFill>
                  <a:srgbClr val="000000"/>
                </a:solidFill>
                <a:latin typeface="Consolas" panose="020B0609020204030204" pitchFamily="49" charset="0"/>
              </a:rPr>
              <a:t>.getLeft(); </a:t>
            </a:r>
            <a:r>
              <a:rPr lang="en-GB" sz="4500">
                <a:solidFill>
                  <a:srgbClr val="3F7F5F"/>
                </a:solidFill>
                <a:latin typeface="Consolas" panose="020B0609020204030204" pitchFamily="49" charset="0"/>
              </a:rPr>
              <a:t>// Gắn cây con trái vào nút cha</a:t>
            </a:r>
          </a:p>
          <a:p>
            <a:pPr marL="457200" lvl="1" indent="0">
              <a:buNone/>
            </a:pPr>
            <a:r>
              <a:rPr lang="en-GB" sz="4500">
                <a:solidFill>
                  <a:srgbClr val="3F7F5F"/>
                </a:solidFill>
                <a:latin typeface="Consolas" panose="020B0609020204030204" pitchFamily="49" charset="0"/>
              </a:rPr>
              <a:t>// root có cây con phải, ko có cây con trái</a:t>
            </a:r>
            <a:endParaRPr lang="en-GB" sz="4500">
              <a:solidFill>
                <a:srgbClr val="7F0055"/>
              </a:solidFill>
              <a:latin typeface="Consolas" panose="020B0609020204030204" pitchFamily="49" charset="0"/>
            </a:endParaRPr>
          </a:p>
          <a:p>
            <a:pPr marL="457200" lvl="1" indent="0">
              <a:buNone/>
            </a:pPr>
            <a:r>
              <a:rPr lang="en-GB" sz="4500" b="1">
                <a:solidFill>
                  <a:srgbClr val="7F0055"/>
                </a:solidFill>
                <a:latin typeface="Consolas" panose="020B0609020204030204" pitchFamily="49" charset="0"/>
              </a:rPr>
              <a:t>else</a:t>
            </a:r>
            <a:r>
              <a:rPr lang="en-GB" sz="4500" b="1">
                <a:solidFill>
                  <a:srgbClr val="000000"/>
                </a:solidFill>
                <a:latin typeface="Consolas" panose="020B0609020204030204" pitchFamily="49" charset="0"/>
              </a:rPr>
              <a:t> </a:t>
            </a:r>
            <a:r>
              <a:rPr lang="en-GB" sz="4500" b="1">
                <a:solidFill>
                  <a:srgbClr val="7F0055"/>
                </a:solidFill>
                <a:latin typeface="Consolas" panose="020B0609020204030204" pitchFamily="49" charset="0"/>
              </a:rPr>
              <a:t>if</a:t>
            </a:r>
            <a:r>
              <a:rPr lang="en-GB" sz="4500" b="1">
                <a:solidFill>
                  <a:srgbClr val="000000"/>
                </a:solidFill>
                <a:latin typeface="Consolas" panose="020B0609020204030204" pitchFamily="49" charset="0"/>
              </a:rPr>
              <a:t>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.getLeft()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&amp;&amp; </a:t>
            </a:r>
            <a:r>
              <a:rPr lang="en-GB" sz="4500" b="1">
                <a:solidFill>
                  <a:srgbClr val="6A3E3E"/>
                </a:solidFill>
                <a:latin typeface="Consolas" panose="020B0609020204030204" pitchFamily="49" charset="0"/>
              </a:rPr>
              <a:t>root</a:t>
            </a:r>
            <a:r>
              <a:rPr lang="en-GB" sz="4500" b="1">
                <a:solidFill>
                  <a:srgbClr val="000000"/>
                </a:solidFill>
                <a:latin typeface="Consolas" panose="020B0609020204030204" pitchFamily="49" charset="0"/>
              </a:rPr>
              <a:t>.getRight()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a:t>
            </a:r>
            <a:endParaRPr lang="en-GB" sz="4500" b="1">
              <a:solidFill>
                <a:srgbClr val="3F7F5F"/>
              </a:solidFill>
              <a:latin typeface="Consolas" panose="020B0609020204030204" pitchFamily="49" charset="0"/>
            </a:endParaRPr>
          </a:p>
          <a:p>
            <a:pPr marL="457200" lvl="1" indent="0">
              <a:buNone/>
            </a:pPr>
            <a:r>
              <a:rPr lang="en-GB" sz="4500">
                <a:solidFill>
                  <a:srgbClr val="6A3E3E"/>
                </a:solidFill>
                <a:latin typeface="Consolas" panose="020B0609020204030204" pitchFamily="49" charset="0"/>
              </a:rPr>
              <a:t>	root</a:t>
            </a:r>
            <a:r>
              <a:rPr lang="en-GB" sz="4500">
                <a:solidFill>
                  <a:srgbClr val="000000"/>
                </a:solidFill>
                <a:latin typeface="Consolas" panose="020B0609020204030204" pitchFamily="49" charset="0"/>
              </a:rPr>
              <a:t> = </a:t>
            </a:r>
            <a:r>
              <a:rPr lang="en-GB" sz="4500">
                <a:solidFill>
                  <a:srgbClr val="6A3E3E"/>
                </a:solidFill>
                <a:latin typeface="Consolas" panose="020B0609020204030204" pitchFamily="49" charset="0"/>
              </a:rPr>
              <a:t>root</a:t>
            </a:r>
            <a:r>
              <a:rPr lang="en-GB" sz="4500">
                <a:solidFill>
                  <a:srgbClr val="000000"/>
                </a:solidFill>
                <a:latin typeface="Consolas" panose="020B0609020204030204" pitchFamily="49" charset="0"/>
              </a:rPr>
              <a:t>.getRight(); </a:t>
            </a:r>
            <a:r>
              <a:rPr lang="en-GB" sz="4500">
                <a:solidFill>
                  <a:srgbClr val="3F7F5F"/>
                </a:solidFill>
                <a:latin typeface="Consolas" panose="020B0609020204030204" pitchFamily="49" charset="0"/>
              </a:rPr>
              <a:t>// Gắn cây con phải vào nút cha</a:t>
            </a:r>
          </a:p>
          <a:p>
            <a:pPr marL="457200" lvl="1" indent="0">
              <a:buNone/>
            </a:pPr>
            <a:r>
              <a:rPr lang="en-GB" sz="4500" b="1">
                <a:solidFill>
                  <a:srgbClr val="7F0055"/>
                </a:solidFill>
                <a:latin typeface="Consolas" panose="020B0609020204030204" pitchFamily="49" charset="0"/>
              </a:rPr>
              <a:t>else </a:t>
            </a:r>
            <a:r>
              <a:rPr lang="en-GB" sz="4500">
                <a:solidFill>
                  <a:srgbClr val="000000"/>
                </a:solidFill>
                <a:latin typeface="Consolas" panose="020B0609020204030204" pitchFamily="49" charset="0"/>
              </a:rPr>
              <a:t>removeRightmostNode(</a:t>
            </a:r>
            <a:r>
              <a:rPr lang="en-GB" sz="4500">
                <a:solidFill>
                  <a:srgbClr val="6A3E3E"/>
                </a:solidFill>
                <a:latin typeface="Consolas" panose="020B0609020204030204" pitchFamily="49" charset="0"/>
              </a:rPr>
              <a:t>root</a:t>
            </a:r>
            <a:r>
              <a:rPr lang="en-GB" sz="4500">
                <a:solidFill>
                  <a:srgbClr val="000000"/>
                </a:solidFill>
                <a:latin typeface="Consolas" panose="020B0609020204030204" pitchFamily="49" charset="0"/>
              </a:rPr>
              <a:t>.getLeft(), </a:t>
            </a:r>
            <a:r>
              <a:rPr lang="en-GB" sz="4500">
                <a:solidFill>
                  <a:srgbClr val="6A3E3E"/>
                </a:solidFill>
                <a:latin typeface="Consolas" panose="020B0609020204030204" pitchFamily="49" charset="0"/>
              </a:rPr>
              <a:t>removeNode</a:t>
            </a:r>
            <a:r>
              <a:rPr lang="en-GB" sz="4500">
                <a:solidFill>
                  <a:srgbClr val="000000"/>
                </a:solidFill>
                <a:latin typeface="Consolas" panose="020B0609020204030204" pitchFamily="49" charset="0"/>
              </a:rPr>
              <a:t>); </a:t>
            </a:r>
            <a:r>
              <a:rPr lang="en-GB" sz="4500">
                <a:solidFill>
                  <a:srgbClr val="3F7F5F"/>
                </a:solidFill>
                <a:latin typeface="Consolas" panose="020B0609020204030204" pitchFamily="49" charset="0"/>
              </a:rPr>
              <a:t>// T/h: root có cả 2 con</a:t>
            </a:r>
            <a:endParaRPr lang="en-GB" sz="4500">
              <a:solidFill>
                <a:srgbClr val="000000"/>
              </a:solidFill>
              <a:latin typeface="Consolas" panose="020B0609020204030204" pitchFamily="49" charset="0"/>
            </a:endParaRPr>
          </a:p>
          <a:p>
            <a:pPr marL="457200" lvl="1" indent="0">
              <a:buNone/>
            </a:pPr>
            <a:r>
              <a:rPr lang="en-GB" sz="4500">
                <a:solidFill>
                  <a:srgbClr val="6A3E3E"/>
                </a:solidFill>
                <a:latin typeface="Consolas" panose="020B0609020204030204" pitchFamily="49" charset="0"/>
              </a:rPr>
              <a:t>removeNode</a:t>
            </a:r>
            <a:r>
              <a:rPr lang="en-GB" sz="4500">
                <a:solidFill>
                  <a:srgbClr val="000000"/>
                </a:solidFill>
                <a:latin typeface="Consolas" panose="020B0609020204030204" pitchFamily="49" charset="0"/>
              </a:rPr>
              <a:t> = </a:t>
            </a:r>
            <a:r>
              <a:rPr lang="en-GB" sz="4500" b="1">
                <a:solidFill>
                  <a:srgbClr val="7F0055"/>
                </a:solidFill>
                <a:latin typeface="Consolas" panose="020B0609020204030204" pitchFamily="49" charset="0"/>
              </a:rPr>
              <a:t>null</a:t>
            </a:r>
            <a:r>
              <a:rPr lang="en-GB" sz="4500" b="1">
                <a:solidFill>
                  <a:srgbClr val="000000"/>
                </a:solidFill>
                <a:latin typeface="Consolas" panose="020B0609020204030204" pitchFamily="49" charset="0"/>
              </a:rPr>
              <a:t>; </a:t>
            </a:r>
            <a:r>
              <a:rPr lang="en-GB" sz="4500">
                <a:solidFill>
                  <a:srgbClr val="3F7F5F"/>
                </a:solidFill>
                <a:latin typeface="Consolas" panose="020B0609020204030204" pitchFamily="49" charset="0"/>
              </a:rPr>
              <a:t>// Hủy bỏ nút cần xóa</a:t>
            </a:r>
          </a:p>
          <a:p>
            <a:pPr marL="457200" lvl="1" indent="0">
              <a:buNone/>
            </a:pPr>
            <a:r>
              <a:rPr lang="en-GB" sz="4500" b="1">
                <a:solidFill>
                  <a:srgbClr val="7F0055"/>
                </a:solidFill>
                <a:latin typeface="Consolas" panose="020B0609020204030204" pitchFamily="49" charset="0"/>
              </a:rPr>
              <a:t>return</a:t>
            </a:r>
            <a:r>
              <a:rPr lang="en-GB" sz="4500" b="1">
                <a:solidFill>
                  <a:srgbClr val="000000"/>
                </a:solidFill>
                <a:latin typeface="Consolas" panose="020B0609020204030204" pitchFamily="49" charset="0"/>
              </a:rPr>
              <a:t> </a:t>
            </a:r>
            <a:r>
              <a:rPr lang="en-GB" sz="4500" b="1">
                <a:solidFill>
                  <a:srgbClr val="7F0055"/>
                </a:solidFill>
                <a:latin typeface="Consolas" panose="020B0609020204030204" pitchFamily="49" charset="0"/>
              </a:rPr>
              <a:t>true</a:t>
            </a:r>
            <a:r>
              <a:rPr lang="en-GB" sz="4500" b="1">
                <a:solidFill>
                  <a:srgbClr val="000000"/>
                </a:solidFill>
                <a:latin typeface="Consolas" panose="020B0609020204030204" pitchFamily="49" charset="0"/>
              </a:rPr>
              <a:t>;</a:t>
            </a:r>
          </a:p>
          <a:p>
            <a:pPr marL="0" indent="0" algn="l">
              <a:buNone/>
            </a:pPr>
            <a:r>
              <a:rPr lang="en-GB" sz="4500">
                <a:solidFill>
                  <a:srgbClr val="000000"/>
                </a:solidFill>
                <a:latin typeface="Consolas" panose="020B0609020204030204" pitchFamily="49" charset="0"/>
              </a:rPr>
              <a:t>}</a:t>
            </a:r>
            <a:endParaRPr lang="en-US" sz="4500" b="1">
              <a:solidFill>
                <a:srgbClr val="0070C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79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4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Cây nhị phân tìm kiếm</a:t>
            </a:r>
            <a:endParaRPr lang="en-US" dirty="0"/>
          </a:p>
        </p:txBody>
      </p:sp>
      <p:sp>
        <p:nvSpPr>
          <p:cNvPr id="3" name="Content Placeholder 2"/>
          <p:cNvSpPr>
            <a:spLocks noGrp="1"/>
          </p:cNvSpPr>
          <p:nvPr>
            <p:ph idx="1"/>
          </p:nvPr>
        </p:nvSpPr>
        <p:spPr>
          <a:xfrm>
            <a:off x="158620" y="1084216"/>
            <a:ext cx="5530081" cy="5408023"/>
          </a:xfrm>
        </p:spPr>
        <p:txBody>
          <a:bodyPr>
            <a:normAutofit/>
          </a:bodyPr>
          <a:lstStyle/>
          <a:p>
            <a:pPr algn="just">
              <a:lnSpc>
                <a:spcPct val="140000"/>
              </a:lnSpc>
              <a:buClr>
                <a:srgbClr val="0070C0"/>
              </a:buClr>
              <a:buFont typeface="Wingdings" panose="05000000000000000000" pitchFamily="2" charset="2"/>
              <a:buChar char="v"/>
            </a:pPr>
            <a:r>
              <a:rPr lang="en-US" b="1">
                <a:solidFill>
                  <a:srgbClr val="0070C0"/>
                </a:solidFill>
              </a:rPr>
              <a:t>Binary Search Tree (BST)</a:t>
            </a:r>
          </a:p>
          <a:p>
            <a:pPr algn="just">
              <a:lnSpc>
                <a:spcPct val="140000"/>
              </a:lnSpc>
              <a:buClr>
                <a:srgbClr val="0070C0"/>
              </a:buClr>
              <a:buFont typeface="Wingdings" panose="05000000000000000000" pitchFamily="2" charset="2"/>
              <a:buChar char="v"/>
            </a:pPr>
            <a:r>
              <a:rPr lang="en-US" b="1">
                <a:solidFill>
                  <a:srgbClr val="0070C0"/>
                </a:solidFill>
              </a:rPr>
              <a:t>Cây nhị phân tìm kiếm (CNPTK)</a:t>
            </a:r>
            <a:r>
              <a:rPr lang="en-US"/>
              <a:t> là </a:t>
            </a:r>
            <a:r>
              <a:rPr lang="en-US" b="1">
                <a:solidFill>
                  <a:srgbClr val="0000FF"/>
                </a:solidFill>
              </a:rPr>
              <a:t>cây nhị phân</a:t>
            </a:r>
            <a:r>
              <a:rPr lang="en-US"/>
              <a:t> mà tại mọi nút của cây thì khóa của nút này </a:t>
            </a:r>
            <a:r>
              <a:rPr lang="en-US" b="1">
                <a:solidFill>
                  <a:srgbClr val="0000FF"/>
                </a:solidFill>
              </a:rPr>
              <a:t>lớn hơn</a:t>
            </a:r>
            <a:r>
              <a:rPr lang="en-US" b="1"/>
              <a:t> </a:t>
            </a:r>
            <a:r>
              <a:rPr lang="en-US"/>
              <a:t>tất cả khóa của </a:t>
            </a:r>
            <a:r>
              <a:rPr lang="en-US" b="1">
                <a:solidFill>
                  <a:srgbClr val="00B050"/>
                </a:solidFill>
              </a:rPr>
              <a:t>cây con trái</a:t>
            </a:r>
            <a:r>
              <a:rPr lang="en-US"/>
              <a:t> và </a:t>
            </a:r>
            <a:r>
              <a:rPr lang="en-US" b="1">
                <a:solidFill>
                  <a:srgbClr val="0000FF"/>
                </a:solidFill>
              </a:rPr>
              <a:t>nhỏ hơn</a:t>
            </a:r>
            <a:r>
              <a:rPr lang="en-US" b="1"/>
              <a:t> tất </a:t>
            </a:r>
            <a:r>
              <a:rPr lang="en-US"/>
              <a:t>cả khóa của </a:t>
            </a:r>
            <a:r>
              <a:rPr lang="en-US" b="1">
                <a:solidFill>
                  <a:srgbClr val="00B050"/>
                </a:solidFill>
              </a:rPr>
              <a:t>cây con phải</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grpSp>
        <p:nvGrpSpPr>
          <p:cNvPr id="7" name="Group 4"/>
          <p:cNvGrpSpPr>
            <a:grpSpLocks noChangeAspect="1"/>
          </p:cNvGrpSpPr>
          <p:nvPr/>
        </p:nvGrpSpPr>
        <p:grpSpPr bwMode="auto">
          <a:xfrm>
            <a:off x="5964505" y="1084216"/>
            <a:ext cx="5825591" cy="3892550"/>
            <a:chOff x="2549" y="6554"/>
            <a:chExt cx="7546" cy="4830"/>
          </a:xfrm>
        </p:grpSpPr>
        <p:sp>
          <p:nvSpPr>
            <p:cNvPr id="8" name="AutoShape 5"/>
            <p:cNvSpPr>
              <a:spLocks noChangeAspect="1" noChangeArrowheads="1"/>
            </p:cNvSpPr>
            <p:nvPr/>
          </p:nvSpPr>
          <p:spPr bwMode="auto">
            <a:xfrm>
              <a:off x="6059" y="6554"/>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44</a:t>
              </a:r>
            </a:p>
          </p:txBody>
        </p:sp>
        <p:sp>
          <p:nvSpPr>
            <p:cNvPr id="9" name="Line 6"/>
            <p:cNvSpPr>
              <a:spLocks noChangeAspect="1" noChangeShapeType="1"/>
            </p:cNvSpPr>
            <p:nvPr/>
          </p:nvSpPr>
          <p:spPr bwMode="auto">
            <a:xfrm flipH="1">
              <a:off x="4050" y="7005"/>
              <a:ext cx="2325"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0" name="Line 7"/>
            <p:cNvSpPr>
              <a:spLocks noChangeAspect="1" noChangeShapeType="1"/>
            </p:cNvSpPr>
            <p:nvPr/>
          </p:nvSpPr>
          <p:spPr bwMode="auto">
            <a:xfrm>
              <a:off x="4065" y="8490"/>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1" name="Line 8"/>
            <p:cNvSpPr>
              <a:spLocks noChangeAspect="1" noChangeShapeType="1"/>
            </p:cNvSpPr>
            <p:nvPr/>
          </p:nvSpPr>
          <p:spPr bwMode="auto">
            <a:xfrm flipH="1">
              <a:off x="2865" y="8490"/>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2" name="Line 9"/>
            <p:cNvSpPr>
              <a:spLocks noChangeAspect="1" noChangeShapeType="1"/>
            </p:cNvSpPr>
            <p:nvPr/>
          </p:nvSpPr>
          <p:spPr bwMode="auto">
            <a:xfrm>
              <a:off x="6390" y="7005"/>
              <a:ext cx="2610" cy="102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3" name="Line 10"/>
            <p:cNvSpPr>
              <a:spLocks noChangeAspect="1" noChangeShapeType="1"/>
            </p:cNvSpPr>
            <p:nvPr/>
          </p:nvSpPr>
          <p:spPr bwMode="auto">
            <a:xfrm flipH="1">
              <a:off x="8145" y="8490"/>
              <a:ext cx="87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4" name="Line 11"/>
            <p:cNvSpPr>
              <a:spLocks noChangeAspect="1" noChangeShapeType="1"/>
            </p:cNvSpPr>
            <p:nvPr/>
          </p:nvSpPr>
          <p:spPr bwMode="auto">
            <a:xfrm>
              <a:off x="9015" y="8490"/>
              <a:ext cx="750"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15" name="AutoShape 12"/>
            <p:cNvSpPr>
              <a:spLocks noChangeAspect="1" noChangeArrowheads="1"/>
            </p:cNvSpPr>
            <p:nvPr/>
          </p:nvSpPr>
          <p:spPr bwMode="auto">
            <a:xfrm>
              <a:off x="3718" y="803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18</a:t>
              </a:r>
            </a:p>
          </p:txBody>
        </p:sp>
        <p:sp>
          <p:nvSpPr>
            <p:cNvPr id="16" name="AutoShape 13"/>
            <p:cNvSpPr>
              <a:spLocks noChangeAspect="1" noChangeArrowheads="1"/>
            </p:cNvSpPr>
            <p:nvPr/>
          </p:nvSpPr>
          <p:spPr bwMode="auto">
            <a:xfrm>
              <a:off x="8638" y="803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88</a:t>
              </a:r>
            </a:p>
          </p:txBody>
        </p:sp>
        <p:sp>
          <p:nvSpPr>
            <p:cNvPr id="17" name="AutoShape 14"/>
            <p:cNvSpPr>
              <a:spLocks noChangeAspect="1" noChangeArrowheads="1"/>
            </p:cNvSpPr>
            <p:nvPr/>
          </p:nvSpPr>
          <p:spPr bwMode="auto">
            <a:xfrm>
              <a:off x="2549" y="9495"/>
              <a:ext cx="707" cy="433"/>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13</a:t>
              </a:r>
            </a:p>
          </p:txBody>
        </p:sp>
        <p:sp>
          <p:nvSpPr>
            <p:cNvPr id="18" name="AutoShape 15"/>
            <p:cNvSpPr>
              <a:spLocks noChangeAspect="1" noChangeArrowheads="1"/>
            </p:cNvSpPr>
            <p:nvPr/>
          </p:nvSpPr>
          <p:spPr bwMode="auto">
            <a:xfrm>
              <a:off x="4709" y="9495"/>
              <a:ext cx="707" cy="433"/>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37</a:t>
              </a:r>
            </a:p>
          </p:txBody>
        </p:sp>
        <p:sp>
          <p:nvSpPr>
            <p:cNvPr id="19" name="AutoShape 16"/>
            <p:cNvSpPr>
              <a:spLocks noChangeAspect="1" noChangeArrowheads="1"/>
            </p:cNvSpPr>
            <p:nvPr/>
          </p:nvSpPr>
          <p:spPr bwMode="auto">
            <a:xfrm>
              <a:off x="7799" y="947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59</a:t>
              </a:r>
            </a:p>
          </p:txBody>
        </p:sp>
        <p:sp>
          <p:nvSpPr>
            <p:cNvPr id="20" name="AutoShape 17"/>
            <p:cNvSpPr>
              <a:spLocks noChangeAspect="1" noChangeArrowheads="1"/>
            </p:cNvSpPr>
            <p:nvPr/>
          </p:nvSpPr>
          <p:spPr bwMode="auto">
            <a:xfrm>
              <a:off x="9419" y="9479"/>
              <a:ext cx="676"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108</a:t>
              </a:r>
            </a:p>
          </p:txBody>
        </p:sp>
        <p:sp>
          <p:nvSpPr>
            <p:cNvPr id="21" name="Line 18"/>
            <p:cNvSpPr>
              <a:spLocks noChangeAspect="1" noChangeShapeType="1"/>
            </p:cNvSpPr>
            <p:nvPr/>
          </p:nvSpPr>
          <p:spPr bwMode="auto">
            <a:xfrm>
              <a:off x="5072"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22" name="Line 19"/>
            <p:cNvSpPr>
              <a:spLocks noChangeAspect="1" noChangeShapeType="1"/>
            </p:cNvSpPr>
            <p:nvPr/>
          </p:nvSpPr>
          <p:spPr bwMode="auto">
            <a:xfrm flipH="1">
              <a:off x="4364" y="9945"/>
              <a:ext cx="699"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grpSp>
          <p:nvGrpSpPr>
            <p:cNvPr id="23" name="Group 20"/>
            <p:cNvGrpSpPr>
              <a:grpSpLocks noChangeAspect="1"/>
            </p:cNvGrpSpPr>
            <p:nvPr/>
          </p:nvGrpSpPr>
          <p:grpSpPr bwMode="auto">
            <a:xfrm>
              <a:off x="7454" y="9945"/>
              <a:ext cx="1336" cy="1005"/>
              <a:chOff x="3900" y="9945"/>
              <a:chExt cx="2265" cy="1005"/>
            </a:xfrm>
          </p:grpSpPr>
          <p:sp>
            <p:nvSpPr>
              <p:cNvPr id="30" name="Line 21"/>
              <p:cNvSpPr>
                <a:spLocks noChangeAspect="1" noChangeShapeType="1"/>
              </p:cNvSpPr>
              <p:nvPr/>
            </p:nvSpPr>
            <p:spPr bwMode="auto">
              <a:xfrm>
                <a:off x="5100" y="9945"/>
                <a:ext cx="1065"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31" name="Line 22"/>
              <p:cNvSpPr>
                <a:spLocks noChangeAspect="1" noChangeShapeType="1"/>
              </p:cNvSpPr>
              <p:nvPr/>
            </p:nvSpPr>
            <p:spPr bwMode="auto">
              <a:xfrm flipH="1">
                <a:off x="3900" y="9945"/>
                <a:ext cx="1185" cy="9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grpSp>
        <p:sp>
          <p:nvSpPr>
            <p:cNvPr id="24" name="Line 23"/>
            <p:cNvSpPr>
              <a:spLocks noChangeAspect="1" noChangeShapeType="1"/>
            </p:cNvSpPr>
            <p:nvPr/>
          </p:nvSpPr>
          <p:spPr bwMode="auto">
            <a:xfrm>
              <a:off x="2927" y="9945"/>
              <a:ext cx="628" cy="100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ndParaRPr>
            </a:p>
          </p:txBody>
        </p:sp>
        <p:sp>
          <p:nvSpPr>
            <p:cNvPr id="25" name="AutoShape 24"/>
            <p:cNvSpPr>
              <a:spLocks noChangeAspect="1" noChangeArrowheads="1"/>
            </p:cNvSpPr>
            <p:nvPr/>
          </p:nvSpPr>
          <p:spPr bwMode="auto">
            <a:xfrm>
              <a:off x="3194" y="1094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15</a:t>
              </a:r>
            </a:p>
          </p:txBody>
        </p:sp>
        <p:sp>
          <p:nvSpPr>
            <p:cNvPr id="26" name="AutoShape 25"/>
            <p:cNvSpPr>
              <a:spLocks noChangeAspect="1" noChangeArrowheads="1"/>
            </p:cNvSpPr>
            <p:nvPr/>
          </p:nvSpPr>
          <p:spPr bwMode="auto">
            <a:xfrm>
              <a:off x="4035"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23</a:t>
              </a:r>
            </a:p>
          </p:txBody>
        </p:sp>
        <p:sp>
          <p:nvSpPr>
            <p:cNvPr id="27" name="AutoShape 26"/>
            <p:cNvSpPr>
              <a:spLocks noChangeAspect="1" noChangeArrowheads="1"/>
            </p:cNvSpPr>
            <p:nvPr/>
          </p:nvSpPr>
          <p:spPr bwMode="auto">
            <a:xfrm>
              <a:off x="5309"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40</a:t>
              </a:r>
            </a:p>
          </p:txBody>
        </p:sp>
        <p:sp>
          <p:nvSpPr>
            <p:cNvPr id="28" name="AutoShape 27"/>
            <p:cNvSpPr>
              <a:spLocks noChangeAspect="1" noChangeArrowheads="1"/>
            </p:cNvSpPr>
            <p:nvPr/>
          </p:nvSpPr>
          <p:spPr bwMode="auto">
            <a:xfrm>
              <a:off x="7094" y="10949"/>
              <a:ext cx="705"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55</a:t>
              </a:r>
            </a:p>
          </p:txBody>
        </p:sp>
        <p:sp>
          <p:nvSpPr>
            <p:cNvPr id="29" name="AutoShape 28"/>
            <p:cNvSpPr>
              <a:spLocks noChangeAspect="1" noChangeArrowheads="1"/>
            </p:cNvSpPr>
            <p:nvPr/>
          </p:nvSpPr>
          <p:spPr bwMode="auto">
            <a:xfrm>
              <a:off x="8413" y="10949"/>
              <a:ext cx="707" cy="435"/>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latin typeface="VNI-Avo" pitchFamily="2" charset="0"/>
                  <a:cs typeface="Arial" charset="0"/>
                </a:rPr>
                <a:t>71</a:t>
              </a:r>
            </a:p>
          </p:txBody>
        </p:sp>
      </p:grpSp>
      <p:sp>
        <p:nvSpPr>
          <p:cNvPr id="5" name="Oval 4">
            <a:extLst>
              <a:ext uri="{FF2B5EF4-FFF2-40B4-BE49-F238E27FC236}">
                <a16:creationId xmlns:a16="http://schemas.microsoft.com/office/drawing/2014/main" id="{01706716-2A7A-470D-B515-D3EECC75E4B2}"/>
              </a:ext>
            </a:extLst>
          </p:cNvPr>
          <p:cNvSpPr/>
          <p:nvPr/>
        </p:nvSpPr>
        <p:spPr>
          <a:xfrm>
            <a:off x="6663350" y="1982709"/>
            <a:ext cx="876828" cy="91325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401CE529-70D3-4AAD-9CCF-75D38DA83125}"/>
              </a:ext>
            </a:extLst>
          </p:cNvPr>
          <p:cNvSpPr txBox="1"/>
          <p:nvPr/>
        </p:nvSpPr>
        <p:spPr>
          <a:xfrm>
            <a:off x="8265783" y="2200141"/>
            <a:ext cx="822191" cy="477054"/>
          </a:xfrm>
          <a:prstGeom prst="rect">
            <a:avLst/>
          </a:prstGeom>
          <a:noFill/>
        </p:spPr>
        <p:txBody>
          <a:bodyPr wrap="square" rtlCol="0">
            <a:spAutoFit/>
          </a:bodyPr>
          <a:lstStyle/>
          <a:p>
            <a:r>
              <a:rPr lang="en-GB" sz="250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Nút</a:t>
            </a:r>
          </a:p>
        </p:txBody>
      </p:sp>
      <p:cxnSp>
        <p:nvCxnSpPr>
          <p:cNvPr id="34" name="Straight Connector 33">
            <a:extLst>
              <a:ext uri="{FF2B5EF4-FFF2-40B4-BE49-F238E27FC236}">
                <a16:creationId xmlns:a16="http://schemas.microsoft.com/office/drawing/2014/main" id="{41A2D7E8-2E43-4D11-B2F7-A15851143E1E}"/>
              </a:ext>
            </a:extLst>
          </p:cNvPr>
          <p:cNvCxnSpPr>
            <a:cxnSpLocks/>
          </p:cNvCxnSpPr>
          <p:nvPr/>
        </p:nvCxnSpPr>
        <p:spPr>
          <a:xfrm flipV="1">
            <a:off x="7503592" y="2450035"/>
            <a:ext cx="725605" cy="670"/>
          </a:xfrm>
          <a:prstGeom prst="line">
            <a:avLst/>
          </a:prstGeom>
          <a:ln w="25400">
            <a:solidFill>
              <a:srgbClr val="002060"/>
            </a:solidFill>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55135A3-ACB4-4F62-8EA4-3D9ABD01C49D}"/>
              </a:ext>
            </a:extLst>
          </p:cNvPr>
          <p:cNvSpPr txBox="1"/>
          <p:nvPr/>
        </p:nvSpPr>
        <p:spPr>
          <a:xfrm>
            <a:off x="8274746" y="3066721"/>
            <a:ext cx="984699" cy="477054"/>
          </a:xfrm>
          <a:prstGeom prst="rect">
            <a:avLst/>
          </a:prstGeom>
          <a:noFill/>
        </p:spPr>
        <p:txBody>
          <a:bodyPr wrap="square" rtlCol="0">
            <a:spAutoFit/>
          </a:bodyPr>
          <a:lstStyle/>
          <a:p>
            <a:r>
              <a:rPr lang="en-GB" sz="250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Khóa</a:t>
            </a:r>
          </a:p>
        </p:txBody>
      </p:sp>
      <p:cxnSp>
        <p:nvCxnSpPr>
          <p:cNvPr id="39" name="Straight Connector 38">
            <a:extLst>
              <a:ext uri="{FF2B5EF4-FFF2-40B4-BE49-F238E27FC236}">
                <a16:creationId xmlns:a16="http://schemas.microsoft.com/office/drawing/2014/main" id="{5C96B3C0-A690-4DB4-9618-D8213815EA00}"/>
              </a:ext>
            </a:extLst>
          </p:cNvPr>
          <p:cNvCxnSpPr>
            <a:cxnSpLocks/>
            <a:endCxn id="38" idx="1"/>
          </p:cNvCxnSpPr>
          <p:nvPr/>
        </p:nvCxnSpPr>
        <p:spPr>
          <a:xfrm>
            <a:off x="7279956" y="2542996"/>
            <a:ext cx="994790" cy="762252"/>
          </a:xfrm>
          <a:prstGeom prst="line">
            <a:avLst/>
          </a:prstGeom>
          <a:ln w="25400">
            <a:solidFill>
              <a:srgbClr val="002060"/>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24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down)">
                                      <p:cBhvr>
                                        <p:cTn id="20" dur="500"/>
                                        <p:tgtEl>
                                          <p:spTgt spid="38"/>
                                        </p:tgtEl>
                                      </p:cBhvr>
                                    </p:animEffect>
                                  </p:childTnLst>
                                </p:cTn>
                              </p:par>
                              <p:par>
                                <p:cTn id="21" presetID="2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lnSpcReduction="10000"/>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361950" lvl="2" indent="0" algn="just">
              <a:lnSpc>
                <a:spcPct val="140000"/>
              </a:lnSpc>
              <a:spcBef>
                <a:spcPts val="0"/>
              </a:spcBef>
              <a:buClr>
                <a:srgbClr val="0070C0"/>
              </a:buClr>
              <a:buNone/>
            </a:pPr>
            <a:r>
              <a:rPr lang="en-US" sz="2700">
                <a:solidFill>
                  <a:srgbClr val="00B050"/>
                </a:solidFill>
              </a:rPr>
              <a:t>// Loại bỏ khóa key trong cây p</a:t>
            </a:r>
            <a:endParaRPr lang="en-US" sz="2700"/>
          </a:p>
          <a:p>
            <a:pPr marL="361950" lvl="2" indent="0" algn="just">
              <a:lnSpc>
                <a:spcPct val="140000"/>
              </a:lnSpc>
              <a:spcBef>
                <a:spcPts val="0"/>
              </a:spcBef>
              <a:buClr>
                <a:srgbClr val="0070C0"/>
              </a:buClr>
              <a:buNone/>
            </a:pPr>
            <a:r>
              <a:rPr lang="en-US" sz="2700" b="1"/>
              <a:t>Remove</a:t>
            </a:r>
            <a:r>
              <a:rPr lang="en-US" sz="2700"/>
              <a:t>(Node&lt;E&gt; root, E key) {</a:t>
            </a:r>
            <a:r>
              <a:rPr lang="en-US" sz="2700">
                <a:solidFill>
                  <a:srgbClr val="00B050"/>
                </a:solidFill>
              </a:rPr>
              <a:t>// Loại bỏ khóa key trong cây p</a:t>
            </a:r>
            <a:endParaRPr lang="en-US" sz="2700"/>
          </a:p>
          <a:p>
            <a:pPr marL="361950" lvl="2" indent="0" algn="just">
              <a:lnSpc>
                <a:spcPct val="140000"/>
              </a:lnSpc>
              <a:spcBef>
                <a:spcPts val="0"/>
              </a:spcBef>
              <a:buClr>
                <a:srgbClr val="0070C0"/>
              </a:buClr>
              <a:buNone/>
            </a:pPr>
            <a:r>
              <a:rPr lang="en-US" sz="2700"/>
              <a:t>	error = true; </a:t>
            </a:r>
            <a:r>
              <a:rPr lang="en-US" sz="2700">
                <a:solidFill>
                  <a:srgbClr val="00B050"/>
                </a:solidFill>
              </a:rPr>
              <a:t>// Chưa loại bỏ được</a:t>
            </a:r>
            <a:endParaRPr lang="en-US" sz="2700"/>
          </a:p>
          <a:p>
            <a:pPr marL="361950" lvl="2" indent="0" algn="just">
              <a:lnSpc>
                <a:spcPct val="140000"/>
              </a:lnSpc>
              <a:spcBef>
                <a:spcPts val="0"/>
              </a:spcBef>
              <a:buClr>
                <a:srgbClr val="0070C0"/>
              </a:buClr>
              <a:buNone/>
            </a:pPr>
            <a:r>
              <a:rPr lang="en-US" sz="2700"/>
              <a:t>	found = false;</a:t>
            </a:r>
          </a:p>
          <a:p>
            <a:pPr marL="361950" lvl="2" indent="0" algn="just">
              <a:lnSpc>
                <a:spcPct val="140000"/>
              </a:lnSpc>
              <a:spcBef>
                <a:spcPts val="0"/>
              </a:spcBef>
              <a:buClr>
                <a:srgbClr val="0070C0"/>
              </a:buClr>
              <a:buNone/>
            </a:pPr>
            <a:r>
              <a:rPr lang="en-US" sz="2700"/>
              <a:t>	parent = null; </a:t>
            </a:r>
            <a:r>
              <a:rPr lang="en-US" sz="2700">
                <a:solidFill>
                  <a:srgbClr val="00B050"/>
                </a:solidFill>
              </a:rPr>
              <a:t>// parent là nút cha của p</a:t>
            </a:r>
          </a:p>
          <a:p>
            <a:pPr marL="361950" lvl="2" indent="0" algn="just">
              <a:lnSpc>
                <a:spcPct val="140000"/>
              </a:lnSpc>
              <a:spcBef>
                <a:spcPts val="0"/>
              </a:spcBef>
              <a:buClr>
                <a:srgbClr val="0070C0"/>
              </a:buClr>
              <a:buNone/>
            </a:pPr>
            <a:r>
              <a:rPr lang="en-US" sz="2700"/>
              <a:t>	p là nút gốc root;</a:t>
            </a:r>
          </a:p>
          <a:p>
            <a:pPr marL="361950" lvl="2" indent="0" algn="just">
              <a:lnSpc>
                <a:spcPct val="140000"/>
              </a:lnSpc>
              <a:spcBef>
                <a:spcPts val="0"/>
              </a:spcBef>
              <a:buClr>
                <a:srgbClr val="0070C0"/>
              </a:buClr>
              <a:buNone/>
            </a:pPr>
            <a:r>
              <a:rPr lang="en-US" sz="2700"/>
              <a:t>	while (p là nút của cây và chưa tìm thấy) 		</a:t>
            </a:r>
          </a:p>
          <a:p>
            <a:pPr marL="361950" lvl="2" indent="0" algn="just">
              <a:lnSpc>
                <a:spcPct val="140000"/>
              </a:lnSpc>
              <a:spcBef>
                <a:spcPts val="0"/>
              </a:spcBef>
              <a:buClr>
                <a:srgbClr val="0070C0"/>
              </a:buClr>
              <a:buNone/>
            </a:pPr>
            <a:r>
              <a:rPr lang="en-US" sz="2700"/>
              <a:t>		if (khóa của p == key) found = true; </a:t>
            </a:r>
            <a:r>
              <a:rPr lang="en-US" sz="2700">
                <a:solidFill>
                  <a:srgbClr val="00B050"/>
                </a:solidFill>
              </a:rPr>
              <a:t>// Tìm thấy</a:t>
            </a:r>
          </a:p>
          <a:p>
            <a:pPr marL="361950" lvl="2" indent="0" algn="just">
              <a:lnSpc>
                <a:spcPct val="140000"/>
              </a:lnSpc>
              <a:spcBef>
                <a:spcPts val="0"/>
              </a:spcBef>
              <a:buClr>
                <a:srgbClr val="0070C0"/>
              </a:buClr>
              <a:buNone/>
            </a:pPr>
            <a:r>
              <a:rPr lang="en-US" sz="2700">
                <a:solidFill>
                  <a:srgbClr val="00B050"/>
                </a:solidFill>
              </a:rPr>
              <a:t>		</a:t>
            </a:r>
            <a:r>
              <a:rPr lang="en-US" sz="2700"/>
              <a:t>else if (key &lt; khóa của p)</a:t>
            </a:r>
            <a:endParaRPr lang="en-US" sz="2700">
              <a:solidFill>
                <a:srgbClr val="00B05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2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361950" lvl="2" indent="0" algn="just">
              <a:lnSpc>
                <a:spcPct val="140000"/>
              </a:lnSpc>
              <a:spcBef>
                <a:spcPts val="0"/>
              </a:spcBef>
              <a:buClr>
                <a:srgbClr val="0070C0"/>
              </a:buClr>
              <a:buNone/>
            </a:pPr>
            <a:r>
              <a:rPr lang="en-US" sz="2700">
                <a:solidFill>
                  <a:srgbClr val="00B050"/>
                </a:solidFill>
              </a:rPr>
              <a:t>		</a:t>
            </a:r>
            <a:r>
              <a:rPr lang="en-US" sz="2700"/>
              <a:t>else if (key &lt; khóa của p)</a:t>
            </a:r>
          </a:p>
          <a:p>
            <a:pPr marL="361950" lvl="2" indent="0" algn="just">
              <a:lnSpc>
                <a:spcPct val="140000"/>
              </a:lnSpc>
              <a:spcBef>
                <a:spcPts val="0"/>
              </a:spcBef>
              <a:buClr>
                <a:srgbClr val="0070C0"/>
              </a:buClr>
              <a:buNone/>
            </a:pPr>
            <a:r>
              <a:rPr lang="en-US" sz="2700">
                <a:solidFill>
                  <a:srgbClr val="00B050"/>
                </a:solidFill>
              </a:rPr>
              <a:t>			// Tìm key trong cây con trái của p</a:t>
            </a:r>
          </a:p>
          <a:p>
            <a:pPr marL="361950" lvl="2" indent="0" algn="just">
              <a:lnSpc>
                <a:spcPct val="140000"/>
              </a:lnSpc>
              <a:spcBef>
                <a:spcPts val="0"/>
              </a:spcBef>
              <a:buClr>
                <a:srgbClr val="0070C0"/>
              </a:buClr>
              <a:buNone/>
            </a:pPr>
            <a:r>
              <a:rPr lang="en-US" sz="2700"/>
              <a:t>			parent đến p;</a:t>
            </a:r>
          </a:p>
          <a:p>
            <a:pPr marL="361950" lvl="2" indent="0" algn="just">
              <a:lnSpc>
                <a:spcPct val="140000"/>
              </a:lnSpc>
              <a:spcBef>
                <a:spcPts val="0"/>
              </a:spcBef>
              <a:buClr>
                <a:srgbClr val="0070C0"/>
              </a:buClr>
              <a:buNone/>
            </a:pPr>
            <a:r>
              <a:rPr lang="en-US" sz="2700"/>
              <a:t>			p đến nút con trái;</a:t>
            </a:r>
          </a:p>
          <a:p>
            <a:pPr marL="361950" lvl="2" indent="0" algn="just">
              <a:lnSpc>
                <a:spcPct val="140000"/>
              </a:lnSpc>
              <a:spcBef>
                <a:spcPts val="0"/>
              </a:spcBef>
              <a:buClr>
                <a:srgbClr val="0070C0"/>
              </a:buClr>
              <a:buNone/>
            </a:pPr>
            <a:r>
              <a:rPr lang="en-US" sz="2700">
                <a:solidFill>
                  <a:srgbClr val="00B050"/>
                </a:solidFill>
              </a:rPr>
              <a:t>		</a:t>
            </a:r>
            <a:r>
              <a:rPr lang="en-US" sz="2700"/>
              <a:t>else if (key &gt; khóa của p)</a:t>
            </a:r>
          </a:p>
          <a:p>
            <a:pPr marL="361950" lvl="2" indent="0" algn="just">
              <a:lnSpc>
                <a:spcPct val="140000"/>
              </a:lnSpc>
              <a:spcBef>
                <a:spcPts val="0"/>
              </a:spcBef>
              <a:buClr>
                <a:srgbClr val="0070C0"/>
              </a:buClr>
              <a:buNone/>
            </a:pPr>
            <a:r>
              <a:rPr lang="en-US" sz="2700">
                <a:solidFill>
                  <a:srgbClr val="00B050"/>
                </a:solidFill>
              </a:rPr>
              <a:t>			// Tìm key trong cây con phải của p</a:t>
            </a:r>
          </a:p>
          <a:p>
            <a:pPr marL="361950" lvl="2" indent="0" algn="just">
              <a:lnSpc>
                <a:spcPct val="140000"/>
              </a:lnSpc>
              <a:spcBef>
                <a:spcPts val="0"/>
              </a:spcBef>
              <a:buClr>
                <a:srgbClr val="0070C0"/>
              </a:buClr>
              <a:buNone/>
            </a:pPr>
            <a:r>
              <a:rPr lang="en-US" sz="2700"/>
              <a:t>			parent đến p;</a:t>
            </a:r>
          </a:p>
          <a:p>
            <a:pPr marL="361950" lvl="2" indent="0" algn="just">
              <a:lnSpc>
                <a:spcPct val="140000"/>
              </a:lnSpc>
              <a:spcBef>
                <a:spcPts val="0"/>
              </a:spcBef>
              <a:buClr>
                <a:srgbClr val="0070C0"/>
              </a:buClr>
              <a:buNone/>
            </a:pPr>
            <a:r>
              <a:rPr lang="en-US" sz="2700"/>
              <a:t>			p đến nút con phải;</a:t>
            </a: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1130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0" indent="0">
              <a:lnSpc>
                <a:spcPct val="107000"/>
              </a:lnSpc>
              <a:spcAft>
                <a:spcPts val="800"/>
              </a:spcAft>
              <a:buNone/>
            </a:pPr>
            <a:r>
              <a:rPr lang="en-US" sz="2700">
                <a:effectLst/>
                <a:ea typeface="Calibri" panose="020F0502020204030204" pitchFamily="34" charset="0"/>
              </a:rPr>
              <a:t>	if (found)</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error = false;</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if (p là nút lá)</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if (p là root) root = null;</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else if (p là nút con trái của parent)</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parent không có nút con trái;</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else parent không có nút con phải;</a:t>
            </a:r>
            <a:endParaRPr lang="en-GB" sz="2700">
              <a:effectLst/>
              <a:ea typeface="Calibri" panose="020F0502020204030204" pitchFamily="34" charset="0"/>
            </a:endParaRP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5483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0" indent="0">
              <a:lnSpc>
                <a:spcPct val="107000"/>
              </a:lnSpc>
              <a:spcAft>
                <a:spcPts val="800"/>
              </a:spcAft>
              <a:buNone/>
            </a:pPr>
            <a:r>
              <a:rPr lang="en-US" sz="2700">
                <a:effectLst/>
                <a:ea typeface="Calibri" panose="020F0502020204030204" pitchFamily="34" charset="0"/>
              </a:rPr>
              <a:t>		else if (p có cây con trái, không có cây con phải)</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if (p là root) root trỏ đến cây con trái;</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else if (p là nút con trái của parent)</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Gắn cây con trái vào bên trái của parent;</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else gắn cây con trái vào bên phải của parent;</a:t>
            </a:r>
            <a:endParaRPr lang="en-GB" sz="2700">
              <a:effectLst/>
              <a:ea typeface="Calibri" panose="020F0502020204030204" pitchFamily="34" charset="0"/>
            </a:endParaRP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83</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2634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0" indent="0">
              <a:lnSpc>
                <a:spcPct val="107000"/>
              </a:lnSpc>
              <a:spcAft>
                <a:spcPts val="800"/>
              </a:spcAft>
              <a:buNone/>
            </a:pPr>
            <a:r>
              <a:rPr lang="en-US" sz="3000">
                <a:effectLst/>
                <a:latin typeface="Calibri" panose="020F0502020204030204" pitchFamily="34" charset="0"/>
                <a:ea typeface="Calibri" panose="020F0502020204030204" pitchFamily="34" charset="0"/>
                <a:cs typeface="Times New Roman" panose="02020603050405020304" pitchFamily="18" charset="0"/>
              </a:rPr>
              <a:t>		else if (p có cây con phải, không có cây con trái)</a:t>
            </a:r>
            <a:endParaRPr lang="en-GB" sz="30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3000">
                <a:effectLst/>
                <a:latin typeface="Calibri" panose="020F0502020204030204" pitchFamily="34" charset="0"/>
                <a:ea typeface="Calibri" panose="020F0502020204030204" pitchFamily="34" charset="0"/>
                <a:cs typeface="Times New Roman" panose="02020603050405020304" pitchFamily="18" charset="0"/>
              </a:rPr>
              <a:t>			if (p là root) root trỏ đến cây con phải;</a:t>
            </a:r>
            <a:endParaRPr lang="en-GB" sz="30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3000">
                <a:effectLst/>
                <a:latin typeface="Calibri" panose="020F0502020204030204" pitchFamily="34" charset="0"/>
                <a:ea typeface="Calibri" panose="020F0502020204030204" pitchFamily="34" charset="0"/>
                <a:cs typeface="Times New Roman" panose="02020603050405020304" pitchFamily="18" charset="0"/>
              </a:rPr>
              <a:t>			else if (p là nút con trái của parent)</a:t>
            </a:r>
            <a:endParaRPr lang="en-GB" sz="30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3000">
                <a:effectLst/>
                <a:latin typeface="Calibri" panose="020F0502020204030204" pitchFamily="34" charset="0"/>
                <a:ea typeface="Calibri" panose="020F0502020204030204" pitchFamily="34" charset="0"/>
                <a:cs typeface="Times New Roman" panose="02020603050405020304" pitchFamily="18" charset="0"/>
              </a:rPr>
              <a:t>				Gắn cây con phải vào bên trái của parent;</a:t>
            </a:r>
            <a:endParaRPr lang="en-GB" sz="30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3000">
                <a:effectLst/>
                <a:latin typeface="Calibri" panose="020F0502020204030204" pitchFamily="34" charset="0"/>
                <a:ea typeface="Calibri" panose="020F0502020204030204" pitchFamily="34" charset="0"/>
                <a:cs typeface="Times New Roman" panose="02020603050405020304" pitchFamily="18" charset="0"/>
              </a:rPr>
              <a:t>			else Gắn cây con phải vào bên phải của parent;</a:t>
            </a:r>
            <a:endParaRPr lang="en-GB" sz="3000">
              <a:effectLst/>
              <a:latin typeface="Calibri" panose="020F0502020204030204" pitchFamily="34" charset="0"/>
              <a:ea typeface="Calibri" panose="020F0502020204030204" pitchFamily="34" charset="0"/>
              <a:cs typeface="Times New Roman" panose="02020603050405020304" pitchFamily="18" charset="0"/>
            </a:endParaRP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84</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115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1828800" lvl="4" indent="0">
              <a:lnSpc>
                <a:spcPct val="107000"/>
              </a:lnSpc>
              <a:spcAft>
                <a:spcPts val="800"/>
              </a:spcAft>
              <a:buNone/>
            </a:pPr>
            <a:r>
              <a:rPr lang="en-US" sz="2700">
                <a:effectLst/>
                <a:ea typeface="Calibri" panose="020F0502020204030204" pitchFamily="34" charset="0"/>
              </a:rPr>
              <a:t>else </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a:t>
            </a:r>
            <a:r>
              <a:rPr lang="en-US" sz="2700">
                <a:solidFill>
                  <a:srgbClr val="00B050"/>
                </a:solidFill>
              </a:rPr>
              <a:t>// p có hai cây con</a:t>
            </a:r>
            <a:endParaRPr lang="en-GB" sz="2700">
              <a:solidFill>
                <a:srgbClr val="00B050"/>
              </a:solidFill>
            </a:endParaRPr>
          </a:p>
          <a:p>
            <a:pPr marL="0" indent="0">
              <a:lnSpc>
                <a:spcPct val="107000"/>
              </a:lnSpc>
              <a:spcAft>
                <a:spcPts val="800"/>
              </a:spcAft>
              <a:buNone/>
            </a:pPr>
            <a:r>
              <a:rPr lang="en-US" sz="2700">
                <a:solidFill>
                  <a:srgbClr val="00B050"/>
                </a:solidFill>
              </a:rPr>
              <a:t>			// Loại bỏ nút cực phải của cây con trái của p</a:t>
            </a:r>
            <a:endParaRPr lang="en-GB" sz="2700">
              <a:solidFill>
                <a:srgbClr val="00B050"/>
              </a:solidFill>
            </a:endParaRPr>
          </a:p>
          <a:p>
            <a:pPr marL="0" indent="0">
              <a:lnSpc>
                <a:spcPct val="107000"/>
              </a:lnSpc>
              <a:spcAft>
                <a:spcPts val="800"/>
              </a:spcAft>
              <a:buNone/>
            </a:pPr>
            <a:r>
              <a:rPr lang="en-US" sz="2700">
                <a:effectLst/>
                <a:ea typeface="Calibri" panose="020F0502020204030204" pitchFamily="34" charset="0"/>
              </a:rPr>
              <a:t>			r là nút gốc của cây con trái của p;</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while (r không là nút cực phải)</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parent đến r;</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r đến nút con phải;</a:t>
            </a:r>
            <a:endParaRPr lang="en-GB" sz="2700">
              <a:effectLst/>
              <a:ea typeface="Calibri" panose="020F0502020204030204" pitchFamily="34" charset="0"/>
            </a:endParaRP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85</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1129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Hủy khóa trên cây</a:t>
            </a:r>
            <a:endParaRPr lang="en-US" dirty="0"/>
          </a:p>
        </p:txBody>
      </p:sp>
      <p:sp>
        <p:nvSpPr>
          <p:cNvPr id="3" name="Content Placeholder 2"/>
          <p:cNvSpPr>
            <a:spLocks noGrp="1"/>
          </p:cNvSpPr>
          <p:nvPr>
            <p:ph idx="1"/>
          </p:nvPr>
        </p:nvSpPr>
        <p:spPr>
          <a:xfrm>
            <a:off x="172015" y="1084216"/>
            <a:ext cx="1186909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 loại bỏ khóa trong cây (vòng lặp)</a:t>
            </a:r>
          </a:p>
          <a:p>
            <a:pPr marL="0" indent="0">
              <a:lnSpc>
                <a:spcPct val="107000"/>
              </a:lnSpc>
              <a:spcAft>
                <a:spcPts val="800"/>
              </a:spcAft>
              <a:buNone/>
            </a:pPr>
            <a:r>
              <a:rPr lang="en-US" sz="2700">
                <a:effectLst/>
                <a:ea typeface="Calibri" panose="020F0502020204030204" pitchFamily="34" charset="0"/>
              </a:rPr>
              <a:t>			</a:t>
            </a:r>
            <a:r>
              <a:rPr lang="en-US" sz="2700">
                <a:solidFill>
                  <a:srgbClr val="00B050"/>
                </a:solidFill>
              </a:rPr>
              <a:t>// r là nút cực phải</a:t>
            </a:r>
            <a:endParaRPr lang="en-GB" sz="2700">
              <a:solidFill>
                <a:srgbClr val="00B050"/>
              </a:solidFill>
            </a:endParaRPr>
          </a:p>
          <a:p>
            <a:pPr marL="0" indent="0">
              <a:lnSpc>
                <a:spcPct val="107000"/>
              </a:lnSpc>
              <a:spcAft>
                <a:spcPts val="800"/>
              </a:spcAft>
              <a:buNone/>
            </a:pPr>
            <a:r>
              <a:rPr lang="en-US" sz="2700">
                <a:effectLst/>
                <a:ea typeface="Calibri" panose="020F0502020204030204" pitchFamily="34" charset="0"/>
              </a:rPr>
              <a:t>			Chép nội dung của r vào p;</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if (r là nút con trái của p)</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Gắn cây con trái của r vào bên trái của p;</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else Gắn cây con trái của r vào bên phải của p;</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p đến r để loại bỏ nút cực phải;</a:t>
            </a:r>
            <a:endParaRPr lang="en-GB" sz="2700">
              <a:effectLst/>
              <a:ea typeface="Calibri" panose="020F0502020204030204" pitchFamily="34" charset="0"/>
            </a:endParaRPr>
          </a:p>
          <a:p>
            <a:pPr marL="0" indent="0">
              <a:lnSpc>
                <a:spcPct val="107000"/>
              </a:lnSpc>
              <a:spcAft>
                <a:spcPts val="800"/>
              </a:spcAft>
              <a:buNone/>
            </a:pPr>
            <a:r>
              <a:rPr lang="en-US" sz="2700">
                <a:effectLst/>
                <a:ea typeface="Calibri" panose="020F0502020204030204" pitchFamily="34" charset="0"/>
              </a:rPr>
              <a:t>		Hủy bỏ nút p;</a:t>
            </a:r>
            <a:endParaRPr lang="en-GB" sz="2700">
              <a:effectLst/>
              <a:ea typeface="Calibri" panose="020F0502020204030204" pitchFamily="34" charset="0"/>
            </a:endParaRPr>
          </a:p>
          <a:p>
            <a:pPr marL="361950" lvl="2" indent="0" algn="just">
              <a:lnSpc>
                <a:spcPct val="140000"/>
              </a:lnSpc>
              <a:spcBef>
                <a:spcPts val="0"/>
              </a:spcBef>
              <a:buClr>
                <a:srgbClr val="0070C0"/>
              </a:buClr>
              <a:buNone/>
            </a:pPr>
            <a:endParaRPr lang="en-US" sz="27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86</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4434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6"/>
            <a:ext cx="11962649" cy="3083171"/>
          </a:xfrm>
        </p:spPr>
        <p:txBody>
          <a:bodyPr>
            <a:normAutofit/>
          </a:bodyPr>
          <a:lstStyle/>
          <a:p>
            <a:r>
              <a:rPr lang="en-GB">
                <a:solidFill>
                  <a:srgbClr val="0070C0"/>
                </a:solidFill>
                <a:latin typeface="Arial" panose="020B0604020202020204" pitchFamily="34" charset="0"/>
                <a:cs typeface="Arial" panose="020B0604020202020204" pitchFamily="34" charset="0"/>
              </a:rPr>
              <a:t>Giải phóng cây NPTK</a:t>
            </a:r>
            <a:br>
              <a:rPr lang="en-GB">
                <a:solidFill>
                  <a:srgbClr val="0070C0"/>
                </a:solidFill>
                <a:latin typeface="Arial" panose="020B0604020202020204" pitchFamily="34" charset="0"/>
                <a:cs typeface="Arial" panose="020B0604020202020204" pitchFamily="34" charset="0"/>
              </a:rPr>
            </a:br>
            <a:r>
              <a:rPr lang="en-GB" sz="4800">
                <a:latin typeface="Arial" panose="020B0604020202020204" pitchFamily="34" charset="0"/>
                <a:cs typeface="Arial" panose="020B0604020202020204" pitchFamily="34" charset="0"/>
              </a:rPr>
              <a:t>(Destroy BST)</a:t>
            </a:r>
            <a:endParaRPr lang="en-GB" sz="500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508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Giải phóng cây</a:t>
            </a:r>
            <a:endParaRPr lang="en-US" dirty="0"/>
          </a:p>
        </p:txBody>
      </p:sp>
      <p:sp>
        <p:nvSpPr>
          <p:cNvPr id="3" name="Content Placeholder 2"/>
          <p:cNvSpPr>
            <a:spLocks noGrp="1"/>
          </p:cNvSpPr>
          <p:nvPr>
            <p:ph idx="1"/>
          </p:nvPr>
        </p:nvSpPr>
        <p:spPr>
          <a:xfrm>
            <a:off x="176463" y="1084216"/>
            <a:ext cx="5384780" cy="5617666"/>
          </a:xfrm>
        </p:spPr>
        <p:txBody>
          <a:bodyPr>
            <a:normAutofit/>
          </a:bodyPr>
          <a:lstStyle/>
          <a:p>
            <a:pPr algn="just">
              <a:lnSpc>
                <a:spcPct val="140000"/>
              </a:lnSpc>
              <a:buClr>
                <a:srgbClr val="0070C0"/>
              </a:buClr>
              <a:buFont typeface="Wingdings" panose="05000000000000000000" pitchFamily="2" charset="2"/>
              <a:buChar char="v"/>
            </a:pPr>
            <a:r>
              <a:rPr lang="en-US"/>
              <a:t>Việc hủy toàn bộ CNPTK được thực hiện theo thứ tự: hủy cây con trái, hủy cây con phải, cuối cùng là hủy nút gốc</a:t>
            </a:r>
          </a:p>
          <a:p>
            <a:pPr algn="just">
              <a:lnSpc>
                <a:spcPct val="140000"/>
              </a:lnSpc>
              <a:buClr>
                <a:srgbClr val="0070C0"/>
              </a:buClr>
              <a:buFont typeface="Wingdings" panose="05000000000000000000" pitchFamily="2" charset="2"/>
              <a:buChar char="v"/>
            </a:pPr>
            <a:r>
              <a:rPr lang="en-US"/>
              <a:t>Sau khi hủy bỏ cây thì root </a:t>
            </a:r>
            <a:r>
              <a:rPr lang="en-US">
                <a:sym typeface="Wingdings" panose="05000000000000000000" pitchFamily="2" charset="2"/>
              </a:rPr>
              <a:t> </a:t>
            </a:r>
            <a:r>
              <a:rPr lang="en-US" b="1">
                <a:solidFill>
                  <a:srgbClr val="C00000"/>
                </a:solidFill>
                <a:sym typeface="Wingdings" panose="05000000000000000000" pitchFamily="2" charset="2"/>
              </a:rPr>
              <a:t>null</a:t>
            </a:r>
            <a:endParaRPr lang="en-US" b="1">
              <a:solidFill>
                <a:srgbClr val="C00000"/>
              </a:solidFill>
            </a:endParaRP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88</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5904598" y="1084216"/>
            <a:ext cx="5449202" cy="848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lgn="just">
              <a:lnSpc>
                <a:spcPct val="140000"/>
              </a:lnSpc>
              <a:spcBef>
                <a:spcPts val="1000"/>
              </a:spcBef>
              <a:buClr>
                <a:srgbClr val="0070C0"/>
              </a:buClr>
              <a:buFont typeface="Wingdings" panose="05000000000000000000" pitchFamily="2" charset="2"/>
              <a:buChar char="q"/>
            </a:pPr>
            <a:r>
              <a:rPr lang="en-US" sz="2800">
                <a:latin typeface="Arial" panose="020B0604020202020204" pitchFamily="34" charset="0"/>
                <a:cs typeface="Arial" panose="020B0604020202020204" pitchFamily="34" charset="0"/>
              </a:rPr>
              <a:t>Ví dụ: giải phóng toàn bộ cây</a:t>
            </a:r>
            <a:endParaRPr lang="en-US">
              <a:latin typeface="Arial" panose="020B0604020202020204" pitchFamily="34" charset="0"/>
              <a:cs typeface="Arial" panose="020B0604020202020204" pitchFamily="34" charset="0"/>
            </a:endParaRPr>
          </a:p>
        </p:txBody>
      </p:sp>
      <p:sp>
        <p:nvSpPr>
          <p:cNvPr id="8" name="AutoShape 5"/>
          <p:cNvSpPr>
            <a:spLocks noChangeAspect="1" noChangeArrowheads="1"/>
          </p:cNvSpPr>
          <p:nvPr/>
        </p:nvSpPr>
        <p:spPr bwMode="auto">
          <a:xfrm>
            <a:off x="8792878" y="213532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44</a:t>
            </a:r>
          </a:p>
        </p:txBody>
      </p:sp>
      <p:sp>
        <p:nvSpPr>
          <p:cNvPr id="9" name="Line 6"/>
          <p:cNvSpPr>
            <a:spLocks noChangeAspect="1" noChangeShapeType="1"/>
          </p:cNvSpPr>
          <p:nvPr/>
        </p:nvSpPr>
        <p:spPr bwMode="auto">
          <a:xfrm flipH="1">
            <a:off x="7241909" y="2498792"/>
            <a:ext cx="1794924"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Aspect="1" noChangeShapeType="1"/>
          </p:cNvSpPr>
          <p:nvPr/>
        </p:nvSpPr>
        <p:spPr bwMode="auto">
          <a:xfrm>
            <a:off x="7253489" y="3695570"/>
            <a:ext cx="822191"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Aspect="1" noChangeShapeType="1"/>
          </p:cNvSpPr>
          <p:nvPr/>
        </p:nvSpPr>
        <p:spPr bwMode="auto">
          <a:xfrm flipH="1">
            <a:off x="6327076" y="3695570"/>
            <a:ext cx="914832"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9"/>
          <p:cNvSpPr>
            <a:spLocks noChangeAspect="1" noChangeShapeType="1"/>
          </p:cNvSpPr>
          <p:nvPr/>
        </p:nvSpPr>
        <p:spPr bwMode="auto">
          <a:xfrm>
            <a:off x="9048413" y="2498792"/>
            <a:ext cx="2014947" cy="82202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10"/>
          <p:cNvSpPr>
            <a:spLocks noChangeAspect="1" noChangeShapeType="1"/>
          </p:cNvSpPr>
          <p:nvPr/>
        </p:nvSpPr>
        <p:spPr bwMode="auto">
          <a:xfrm flipH="1">
            <a:off x="10403292" y="3695570"/>
            <a:ext cx="671649"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11"/>
          <p:cNvSpPr>
            <a:spLocks noChangeAspect="1" noChangeShapeType="1"/>
          </p:cNvSpPr>
          <p:nvPr/>
        </p:nvSpPr>
        <p:spPr bwMode="auto">
          <a:xfrm>
            <a:off x="11074941" y="3695570"/>
            <a:ext cx="579008"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AutoShape 12"/>
          <p:cNvSpPr>
            <a:spLocks noChangeAspect="1" noChangeArrowheads="1"/>
          </p:cNvSpPr>
          <p:nvPr/>
        </p:nvSpPr>
        <p:spPr bwMode="auto">
          <a:xfrm>
            <a:off x="6985601" y="3332104"/>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15</a:t>
            </a:r>
          </a:p>
        </p:txBody>
      </p:sp>
      <p:sp>
        <p:nvSpPr>
          <p:cNvPr id="16" name="AutoShape 13"/>
          <p:cNvSpPr>
            <a:spLocks noChangeAspect="1" noChangeArrowheads="1"/>
          </p:cNvSpPr>
          <p:nvPr/>
        </p:nvSpPr>
        <p:spPr bwMode="auto">
          <a:xfrm>
            <a:off x="10783893" y="3332104"/>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88</a:t>
            </a:r>
          </a:p>
        </p:txBody>
      </p:sp>
      <p:sp>
        <p:nvSpPr>
          <p:cNvPr id="17" name="AutoShape 14"/>
          <p:cNvSpPr>
            <a:spLocks noChangeAspect="1" noChangeArrowheads="1"/>
          </p:cNvSpPr>
          <p:nvPr/>
        </p:nvSpPr>
        <p:spPr bwMode="auto">
          <a:xfrm>
            <a:off x="6083121"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13</a:t>
            </a:r>
          </a:p>
        </p:txBody>
      </p:sp>
      <p:sp>
        <p:nvSpPr>
          <p:cNvPr id="18" name="AutoShape 15"/>
          <p:cNvSpPr>
            <a:spLocks noChangeAspect="1" noChangeArrowheads="1"/>
          </p:cNvSpPr>
          <p:nvPr/>
        </p:nvSpPr>
        <p:spPr bwMode="auto">
          <a:xfrm>
            <a:off x="7750664" y="4505510"/>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37</a:t>
            </a:r>
          </a:p>
        </p:txBody>
      </p:sp>
      <p:sp>
        <p:nvSpPr>
          <p:cNvPr id="19" name="AutoShape 16"/>
          <p:cNvSpPr>
            <a:spLocks noChangeAspect="1" noChangeArrowheads="1"/>
          </p:cNvSpPr>
          <p:nvPr/>
        </p:nvSpPr>
        <p:spPr bwMode="auto">
          <a:xfrm>
            <a:off x="10136176"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59</a:t>
            </a:r>
          </a:p>
        </p:txBody>
      </p:sp>
      <p:sp>
        <p:nvSpPr>
          <p:cNvPr id="20" name="AutoShape 17"/>
          <p:cNvSpPr>
            <a:spLocks noChangeAspect="1" noChangeArrowheads="1"/>
          </p:cNvSpPr>
          <p:nvPr/>
        </p:nvSpPr>
        <p:spPr bwMode="auto">
          <a:xfrm>
            <a:off x="11386833" y="4492616"/>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108</a:t>
            </a:r>
          </a:p>
        </p:txBody>
      </p:sp>
      <p:sp>
        <p:nvSpPr>
          <p:cNvPr id="21" name="Line 21"/>
          <p:cNvSpPr>
            <a:spLocks noChangeAspect="1" noChangeShapeType="1"/>
          </p:cNvSpPr>
          <p:nvPr/>
        </p:nvSpPr>
        <p:spPr bwMode="auto">
          <a:xfrm>
            <a:off x="10416272" y="4868170"/>
            <a:ext cx="484966" cy="80994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22"/>
          <p:cNvSpPr>
            <a:spLocks noChangeAspect="1" noChangeShapeType="1"/>
          </p:cNvSpPr>
          <p:nvPr/>
        </p:nvSpPr>
        <p:spPr bwMode="auto">
          <a:xfrm flipH="1">
            <a:off x="9869832" y="4868170"/>
            <a:ext cx="539610" cy="79785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AutoShape 27"/>
          <p:cNvSpPr>
            <a:spLocks noChangeAspect="1" noChangeArrowheads="1"/>
          </p:cNvSpPr>
          <p:nvPr/>
        </p:nvSpPr>
        <p:spPr bwMode="auto">
          <a:xfrm>
            <a:off x="9591909" y="5677305"/>
            <a:ext cx="544267"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55</a:t>
            </a:r>
          </a:p>
        </p:txBody>
      </p:sp>
      <p:sp>
        <p:nvSpPr>
          <p:cNvPr id="24" name="AutoShape 28"/>
          <p:cNvSpPr>
            <a:spLocks noChangeAspect="1" noChangeArrowheads="1"/>
          </p:cNvSpPr>
          <p:nvPr/>
        </p:nvSpPr>
        <p:spPr bwMode="auto">
          <a:xfrm>
            <a:off x="10610190" y="5677305"/>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effectLst>
                  <a:outerShdw blurRad="38100" dist="38100" dir="2700000" algn="tl">
                    <a:srgbClr val="C0C0C0"/>
                  </a:outerShdw>
                </a:effectLst>
                <a:latin typeface="VNI-Avo" pitchFamily="2" charset="0"/>
                <a:cs typeface="Arial" charset="0"/>
              </a:rPr>
              <a:t>71</a:t>
            </a:r>
          </a:p>
        </p:txBody>
      </p:sp>
      <p:sp>
        <p:nvSpPr>
          <p:cNvPr id="25" name="Oval 24"/>
          <p:cNvSpPr/>
          <p:nvPr/>
        </p:nvSpPr>
        <p:spPr>
          <a:xfrm>
            <a:off x="7684400" y="2102442"/>
            <a:ext cx="461395" cy="427838"/>
          </a:xfrm>
          <a:prstGeom prst="ellipse">
            <a:avLst/>
          </a:prstGeom>
          <a:gradFill flip="none" rotWithShape="1">
            <a:gsLst>
              <a:gs pos="85000">
                <a:srgbClr val="002060"/>
              </a:gs>
              <a:gs pos="100000">
                <a:schemeClr val="accent1">
                  <a:lumMod val="45000"/>
                  <a:lumOff val="55000"/>
                </a:schemeClr>
              </a:gs>
              <a:gs pos="10000">
                <a:schemeClr val="accent1">
                  <a:lumMod val="45000"/>
                  <a:lumOff val="55000"/>
                </a:schemeClr>
              </a:gs>
              <a:gs pos="100000">
                <a:schemeClr val="accent1">
                  <a:lumMod val="30000"/>
                  <a:lumOff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20862" y="2047665"/>
            <a:ext cx="679994"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root</a:t>
            </a:r>
          </a:p>
        </p:txBody>
      </p:sp>
      <p:cxnSp>
        <p:nvCxnSpPr>
          <p:cNvPr id="27" name="Straight Arrow Connector 26"/>
          <p:cNvCxnSpPr>
            <a:stCxn id="25" idx="6"/>
            <a:endCxn id="8" idx="1"/>
          </p:cNvCxnSpPr>
          <p:nvPr/>
        </p:nvCxnSpPr>
        <p:spPr>
          <a:xfrm flipV="1">
            <a:off x="8145795" y="2310612"/>
            <a:ext cx="647083" cy="5749"/>
          </a:xfrm>
          <a:prstGeom prst="straightConnector1">
            <a:avLst/>
          </a:prstGeom>
          <a:ln w="19050">
            <a:solidFill>
              <a:schemeClr val="tx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8" name="Line 6"/>
          <p:cNvSpPr>
            <a:spLocks noChangeAspect="1" noChangeShapeType="1"/>
          </p:cNvSpPr>
          <p:nvPr/>
        </p:nvSpPr>
        <p:spPr bwMode="auto">
          <a:xfrm flipH="1">
            <a:off x="7241133" y="2492671"/>
            <a:ext cx="1794924" cy="82202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Line 7"/>
          <p:cNvSpPr>
            <a:spLocks noChangeAspect="1" noChangeShapeType="1"/>
          </p:cNvSpPr>
          <p:nvPr/>
        </p:nvSpPr>
        <p:spPr bwMode="auto">
          <a:xfrm>
            <a:off x="7252713" y="3689449"/>
            <a:ext cx="822191" cy="80994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8"/>
          <p:cNvSpPr>
            <a:spLocks noChangeAspect="1" noChangeShapeType="1"/>
          </p:cNvSpPr>
          <p:nvPr/>
        </p:nvSpPr>
        <p:spPr bwMode="auto">
          <a:xfrm flipH="1">
            <a:off x="6326300" y="3689449"/>
            <a:ext cx="914832" cy="79785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Line 9"/>
          <p:cNvSpPr>
            <a:spLocks noChangeAspect="1" noChangeShapeType="1"/>
          </p:cNvSpPr>
          <p:nvPr/>
        </p:nvSpPr>
        <p:spPr bwMode="auto">
          <a:xfrm>
            <a:off x="9102326" y="2517906"/>
            <a:ext cx="2014947" cy="82202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2" name="Line 10"/>
          <p:cNvSpPr>
            <a:spLocks noChangeAspect="1" noChangeShapeType="1"/>
          </p:cNvSpPr>
          <p:nvPr/>
        </p:nvSpPr>
        <p:spPr bwMode="auto">
          <a:xfrm flipH="1">
            <a:off x="10402516" y="3689449"/>
            <a:ext cx="671649" cy="79785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Line 11"/>
          <p:cNvSpPr>
            <a:spLocks noChangeAspect="1" noChangeShapeType="1"/>
          </p:cNvSpPr>
          <p:nvPr/>
        </p:nvSpPr>
        <p:spPr bwMode="auto">
          <a:xfrm>
            <a:off x="11074165" y="3689449"/>
            <a:ext cx="579008" cy="79785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21"/>
          <p:cNvSpPr>
            <a:spLocks noChangeAspect="1" noChangeShapeType="1"/>
          </p:cNvSpPr>
          <p:nvPr/>
        </p:nvSpPr>
        <p:spPr bwMode="auto">
          <a:xfrm>
            <a:off x="10415496" y="4862049"/>
            <a:ext cx="484966" cy="80994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22"/>
          <p:cNvSpPr>
            <a:spLocks noChangeAspect="1" noChangeShapeType="1"/>
          </p:cNvSpPr>
          <p:nvPr/>
        </p:nvSpPr>
        <p:spPr bwMode="auto">
          <a:xfrm flipH="1">
            <a:off x="9869056" y="4862049"/>
            <a:ext cx="539610" cy="79785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8818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9"/>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8"/>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down)">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5"/>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down)">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0" nodeType="clickEffect">
                                  <p:stCondLst>
                                    <p:cond delay="0"/>
                                  </p:stCondLst>
                                  <p:childTnLst>
                                    <p:set>
                                      <p:cBhvr>
                                        <p:cTn id="83" dur="1" fill="hold">
                                          <p:stCondLst>
                                            <p:cond delay="0"/>
                                          </p:stCondLst>
                                        </p:cTn>
                                        <p:tgtEl>
                                          <p:spTgt spid="2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1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32"/>
                                        </p:tgtEl>
                                        <p:attrNameLst>
                                          <p:attrName>style.visibility</p:attrName>
                                        </p:attrNameLst>
                                      </p:cBhvr>
                                      <p:to>
                                        <p:strVal val="hidden"/>
                                      </p:to>
                                    </p:set>
                                  </p:childTnLst>
                                </p:cTn>
                              </p:par>
                              <p:par>
                                <p:cTn id="98" presetID="1" presetClass="exit" presetSubtype="0" fill="hold" grpId="0" nodeType="withEffect">
                                  <p:stCondLst>
                                    <p:cond delay="0"/>
                                  </p:stCondLst>
                                  <p:childTnLst>
                                    <p:set>
                                      <p:cBhvr>
                                        <p:cTn id="99" dur="1" fill="hold">
                                          <p:stCondLst>
                                            <p:cond delay="0"/>
                                          </p:stCondLst>
                                        </p:cTn>
                                        <p:tgtEl>
                                          <p:spTgt spid="1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wipe(down)">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33"/>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16"/>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31"/>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1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0" nodeType="clickEffect">
                                  <p:stCondLst>
                                    <p:cond delay="0"/>
                                  </p:stCondLst>
                                  <p:childTnLst>
                                    <p:set>
                                      <p:cBhvr>
                                        <p:cTn id="128" dur="1" fill="hold">
                                          <p:stCondLst>
                                            <p:cond delay="0"/>
                                          </p:stCondLst>
                                        </p:cTn>
                                        <p:tgtEl>
                                          <p:spTgt spid="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5" grpId="2"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Giải phóng cây</a:t>
            </a:r>
            <a:endParaRPr lang="en-US" dirty="0"/>
          </a:p>
        </p:txBody>
      </p:sp>
      <p:sp>
        <p:nvSpPr>
          <p:cNvPr id="3" name="Content Placeholder 2"/>
          <p:cNvSpPr>
            <a:spLocks noGrp="1"/>
          </p:cNvSpPr>
          <p:nvPr>
            <p:ph idx="1"/>
          </p:nvPr>
        </p:nvSpPr>
        <p:spPr>
          <a:xfrm>
            <a:off x="153909" y="1084216"/>
            <a:ext cx="1189625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Giải thuật</a:t>
            </a:r>
          </a:p>
          <a:p>
            <a:pPr marL="0" indent="0" algn="just">
              <a:lnSpc>
                <a:spcPct val="140000"/>
              </a:lnSpc>
              <a:buClr>
                <a:srgbClr val="0070C0"/>
              </a:buClr>
              <a:buNone/>
            </a:pPr>
            <a:r>
              <a:rPr lang="en-US" sz="3000" b="1"/>
              <a:t>Clear</a:t>
            </a:r>
            <a:r>
              <a:rPr lang="en-US" sz="3000"/>
              <a:t>(Node&lt;E&gt; </a:t>
            </a:r>
            <a:r>
              <a:rPr lang="en-US" sz="3000" b="1">
                <a:solidFill>
                  <a:srgbClr val="00B050"/>
                </a:solidFill>
              </a:rPr>
              <a:t>root</a:t>
            </a:r>
            <a:r>
              <a:rPr lang="en-US" sz="3000"/>
              <a:t>)</a:t>
            </a:r>
          </a:p>
          <a:p>
            <a:pPr marL="0" indent="0" algn="just">
              <a:lnSpc>
                <a:spcPct val="140000"/>
              </a:lnSpc>
              <a:buClr>
                <a:srgbClr val="0070C0"/>
              </a:buClr>
              <a:buNone/>
            </a:pPr>
            <a:r>
              <a:rPr lang="en-US" sz="3000"/>
              <a:t>	</a:t>
            </a:r>
            <a:r>
              <a:rPr lang="en-US" sz="3000" b="1"/>
              <a:t>if</a:t>
            </a:r>
            <a:r>
              <a:rPr lang="en-US" sz="3000"/>
              <a:t> (cây </a:t>
            </a:r>
            <a:r>
              <a:rPr lang="en-US" sz="3000" b="1">
                <a:solidFill>
                  <a:srgbClr val="00B050"/>
                </a:solidFill>
              </a:rPr>
              <a:t>root</a:t>
            </a:r>
            <a:r>
              <a:rPr lang="en-US" sz="3000"/>
              <a:t> khác rỗng)</a:t>
            </a:r>
          </a:p>
          <a:p>
            <a:pPr marL="0" indent="0" algn="just">
              <a:lnSpc>
                <a:spcPct val="140000"/>
              </a:lnSpc>
              <a:buClr>
                <a:srgbClr val="0070C0"/>
              </a:buClr>
              <a:buNone/>
            </a:pPr>
            <a:r>
              <a:rPr lang="en-US" sz="3000"/>
              <a:t>		</a:t>
            </a:r>
            <a:r>
              <a:rPr lang="en-US" sz="3000" b="1"/>
              <a:t>Clear</a:t>
            </a:r>
            <a:r>
              <a:rPr lang="en-US" sz="3000"/>
              <a:t>(</a:t>
            </a:r>
            <a:r>
              <a:rPr lang="en-US" sz="3000" b="1">
                <a:solidFill>
                  <a:srgbClr val="00B050"/>
                </a:solidFill>
              </a:rPr>
              <a:t>root </a:t>
            </a:r>
            <a:r>
              <a:rPr lang="en-US" sz="3000">
                <a:sym typeface="Wingdings" panose="05000000000000000000" pitchFamily="2" charset="2"/>
              </a:rPr>
              <a:t>cây con trái</a:t>
            </a:r>
            <a:r>
              <a:rPr lang="en-US" sz="3000"/>
              <a:t>);</a:t>
            </a:r>
          </a:p>
          <a:p>
            <a:pPr marL="0" indent="0" algn="just">
              <a:lnSpc>
                <a:spcPct val="140000"/>
              </a:lnSpc>
              <a:buClr>
                <a:srgbClr val="0070C0"/>
              </a:buClr>
              <a:buNone/>
            </a:pPr>
            <a:r>
              <a:rPr lang="en-US" sz="3000"/>
              <a:t>		</a:t>
            </a:r>
            <a:r>
              <a:rPr lang="en-US" sz="3000" b="1"/>
              <a:t>Clear</a:t>
            </a:r>
            <a:r>
              <a:rPr lang="en-US" sz="3000"/>
              <a:t>(</a:t>
            </a:r>
            <a:r>
              <a:rPr lang="en-US" sz="3000" b="1">
                <a:solidFill>
                  <a:srgbClr val="00B050"/>
                </a:solidFill>
              </a:rPr>
              <a:t>root </a:t>
            </a:r>
            <a:r>
              <a:rPr lang="en-US" sz="3000">
                <a:sym typeface="Wingdings" panose="05000000000000000000" pitchFamily="2" charset="2"/>
              </a:rPr>
              <a:t>cây con phải</a:t>
            </a:r>
            <a:r>
              <a:rPr lang="en-US" sz="3000"/>
              <a:t>);</a:t>
            </a:r>
          </a:p>
          <a:p>
            <a:pPr marL="0" indent="0" algn="just">
              <a:lnSpc>
                <a:spcPct val="140000"/>
              </a:lnSpc>
              <a:buClr>
                <a:srgbClr val="0070C0"/>
              </a:buClr>
              <a:buNone/>
            </a:pPr>
            <a:r>
              <a:rPr lang="en-US" sz="3000"/>
              <a:t>		Hủy bỏ </a:t>
            </a:r>
            <a:r>
              <a:rPr lang="en-US" sz="3000" b="1">
                <a:solidFill>
                  <a:srgbClr val="00B050"/>
                </a:solidFill>
              </a:rPr>
              <a:t>root</a:t>
            </a:r>
            <a:r>
              <a:rPr lang="en-US" sz="3000"/>
              <a:t>;</a:t>
            </a:r>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89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7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Ví dụ</a:t>
            </a:r>
            <a:endParaRPr lang="en-US" dirty="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
        <p:nvSpPr>
          <p:cNvPr id="9" name="AutoShape 5">
            <a:extLst>
              <a:ext uri="{FF2B5EF4-FFF2-40B4-BE49-F238E27FC236}">
                <a16:creationId xmlns:a16="http://schemas.microsoft.com/office/drawing/2014/main" id="{DF06C883-D8BD-4ACE-AE6B-ECD125CC5239}"/>
              </a:ext>
            </a:extLst>
          </p:cNvPr>
          <p:cNvSpPr>
            <a:spLocks noChangeAspect="1" noChangeArrowheads="1"/>
          </p:cNvSpPr>
          <p:nvPr/>
        </p:nvSpPr>
        <p:spPr bwMode="auto">
          <a:xfrm>
            <a:off x="2434963" y="1389063"/>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7</a:t>
            </a:r>
          </a:p>
        </p:txBody>
      </p:sp>
      <p:sp>
        <p:nvSpPr>
          <p:cNvPr id="11" name="Line 7">
            <a:extLst>
              <a:ext uri="{FF2B5EF4-FFF2-40B4-BE49-F238E27FC236}">
                <a16:creationId xmlns:a16="http://schemas.microsoft.com/office/drawing/2014/main" id="{E117F2BE-DD03-4844-A5ED-431A67113588}"/>
              </a:ext>
            </a:extLst>
          </p:cNvPr>
          <p:cNvSpPr>
            <a:spLocks noChangeAspect="1" noChangeShapeType="1"/>
          </p:cNvSpPr>
          <p:nvPr/>
        </p:nvSpPr>
        <p:spPr bwMode="auto">
          <a:xfrm>
            <a:off x="1873712" y="2783437"/>
            <a:ext cx="822191" cy="809941"/>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12" name="Line 8">
            <a:extLst>
              <a:ext uri="{FF2B5EF4-FFF2-40B4-BE49-F238E27FC236}">
                <a16:creationId xmlns:a16="http://schemas.microsoft.com/office/drawing/2014/main" id="{9BEF2292-DF47-4FA7-AFE6-945B8D1F4A3E}"/>
              </a:ext>
            </a:extLst>
          </p:cNvPr>
          <p:cNvSpPr>
            <a:spLocks noChangeAspect="1" noChangeShapeType="1"/>
          </p:cNvSpPr>
          <p:nvPr/>
        </p:nvSpPr>
        <p:spPr bwMode="auto">
          <a:xfrm flipH="1">
            <a:off x="947299" y="2783437"/>
            <a:ext cx="914832" cy="797852"/>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15" name="Line 11">
            <a:extLst>
              <a:ext uri="{FF2B5EF4-FFF2-40B4-BE49-F238E27FC236}">
                <a16:creationId xmlns:a16="http://schemas.microsoft.com/office/drawing/2014/main" id="{2BF73962-C73D-4626-BBD2-7D6A0B315FEF}"/>
              </a:ext>
            </a:extLst>
          </p:cNvPr>
          <p:cNvSpPr>
            <a:spLocks noChangeAspect="1" noChangeShapeType="1"/>
          </p:cNvSpPr>
          <p:nvPr/>
        </p:nvSpPr>
        <p:spPr bwMode="auto">
          <a:xfrm>
            <a:off x="3611508" y="2724597"/>
            <a:ext cx="579008" cy="797852"/>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16" name="AutoShape 12">
            <a:extLst>
              <a:ext uri="{FF2B5EF4-FFF2-40B4-BE49-F238E27FC236}">
                <a16:creationId xmlns:a16="http://schemas.microsoft.com/office/drawing/2014/main" id="{7430D734-9DB4-4D3C-A4EA-94E53A4E8496}"/>
              </a:ext>
            </a:extLst>
          </p:cNvPr>
          <p:cNvSpPr>
            <a:spLocks noChangeAspect="1" noChangeArrowheads="1"/>
          </p:cNvSpPr>
          <p:nvPr/>
        </p:nvSpPr>
        <p:spPr bwMode="auto">
          <a:xfrm>
            <a:off x="1605824" y="2419971"/>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3</a:t>
            </a:r>
          </a:p>
        </p:txBody>
      </p:sp>
      <p:sp>
        <p:nvSpPr>
          <p:cNvPr id="17" name="AutoShape 13">
            <a:extLst>
              <a:ext uri="{FF2B5EF4-FFF2-40B4-BE49-F238E27FC236}">
                <a16:creationId xmlns:a16="http://schemas.microsoft.com/office/drawing/2014/main" id="{C1D13210-44B3-4C08-923A-31115978BA85}"/>
              </a:ext>
            </a:extLst>
          </p:cNvPr>
          <p:cNvSpPr>
            <a:spLocks noChangeAspect="1" noChangeArrowheads="1"/>
          </p:cNvSpPr>
          <p:nvPr/>
        </p:nvSpPr>
        <p:spPr bwMode="auto">
          <a:xfrm>
            <a:off x="3320460" y="2361131"/>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8</a:t>
            </a:r>
          </a:p>
        </p:txBody>
      </p:sp>
      <p:sp>
        <p:nvSpPr>
          <p:cNvPr id="18" name="AutoShape 14">
            <a:extLst>
              <a:ext uri="{FF2B5EF4-FFF2-40B4-BE49-F238E27FC236}">
                <a16:creationId xmlns:a16="http://schemas.microsoft.com/office/drawing/2014/main" id="{E58271F0-D75D-4FA3-A6F4-3E09D9B01624}"/>
              </a:ext>
            </a:extLst>
          </p:cNvPr>
          <p:cNvSpPr>
            <a:spLocks noChangeAspect="1" noChangeArrowheads="1"/>
          </p:cNvSpPr>
          <p:nvPr/>
        </p:nvSpPr>
        <p:spPr bwMode="auto">
          <a:xfrm>
            <a:off x="703344" y="3593377"/>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1</a:t>
            </a:r>
          </a:p>
        </p:txBody>
      </p:sp>
      <p:sp>
        <p:nvSpPr>
          <p:cNvPr id="19" name="AutoShape 15">
            <a:extLst>
              <a:ext uri="{FF2B5EF4-FFF2-40B4-BE49-F238E27FC236}">
                <a16:creationId xmlns:a16="http://schemas.microsoft.com/office/drawing/2014/main" id="{0285C7FC-0F5E-4F82-B161-345CF37FB4F4}"/>
              </a:ext>
            </a:extLst>
          </p:cNvPr>
          <p:cNvSpPr>
            <a:spLocks noChangeAspect="1" noChangeArrowheads="1"/>
          </p:cNvSpPr>
          <p:nvPr/>
        </p:nvSpPr>
        <p:spPr bwMode="auto">
          <a:xfrm>
            <a:off x="2370887" y="3593377"/>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4</a:t>
            </a:r>
          </a:p>
        </p:txBody>
      </p:sp>
      <p:sp>
        <p:nvSpPr>
          <p:cNvPr id="21" name="AutoShape 17">
            <a:extLst>
              <a:ext uri="{FF2B5EF4-FFF2-40B4-BE49-F238E27FC236}">
                <a16:creationId xmlns:a16="http://schemas.microsoft.com/office/drawing/2014/main" id="{4EAFF5AB-3211-4E4A-81CD-324B6B48F52D}"/>
              </a:ext>
            </a:extLst>
          </p:cNvPr>
          <p:cNvSpPr>
            <a:spLocks noChangeAspect="1" noChangeArrowheads="1"/>
          </p:cNvSpPr>
          <p:nvPr/>
        </p:nvSpPr>
        <p:spPr bwMode="auto">
          <a:xfrm>
            <a:off x="3923400" y="3521643"/>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9</a:t>
            </a:r>
          </a:p>
        </p:txBody>
      </p:sp>
      <p:sp>
        <p:nvSpPr>
          <p:cNvPr id="25" name="Line 23">
            <a:extLst>
              <a:ext uri="{FF2B5EF4-FFF2-40B4-BE49-F238E27FC236}">
                <a16:creationId xmlns:a16="http://schemas.microsoft.com/office/drawing/2014/main" id="{660B7AAC-F3F9-4865-B94B-027A1AC3C79B}"/>
              </a:ext>
            </a:extLst>
          </p:cNvPr>
          <p:cNvSpPr>
            <a:spLocks noChangeAspect="1" noChangeShapeType="1"/>
          </p:cNvSpPr>
          <p:nvPr/>
        </p:nvSpPr>
        <p:spPr bwMode="auto">
          <a:xfrm>
            <a:off x="995164" y="3956037"/>
            <a:ext cx="484823" cy="809941"/>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26" name="AutoShape 24">
            <a:extLst>
              <a:ext uri="{FF2B5EF4-FFF2-40B4-BE49-F238E27FC236}">
                <a16:creationId xmlns:a16="http://schemas.microsoft.com/office/drawing/2014/main" id="{A90CEFB3-96D9-497C-9209-605A0219E6B0}"/>
              </a:ext>
            </a:extLst>
          </p:cNvPr>
          <p:cNvSpPr>
            <a:spLocks noChangeAspect="1" noChangeArrowheads="1"/>
          </p:cNvSpPr>
          <p:nvPr/>
        </p:nvSpPr>
        <p:spPr bwMode="auto">
          <a:xfrm>
            <a:off x="1201291" y="4765172"/>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2</a:t>
            </a:r>
          </a:p>
        </p:txBody>
      </p:sp>
      <p:cxnSp>
        <p:nvCxnSpPr>
          <p:cNvPr id="34" name="Straight Connector 33">
            <a:extLst>
              <a:ext uri="{FF2B5EF4-FFF2-40B4-BE49-F238E27FC236}">
                <a16:creationId xmlns:a16="http://schemas.microsoft.com/office/drawing/2014/main" id="{5258C928-4541-4315-95F0-984E34429E8E}"/>
              </a:ext>
            </a:extLst>
          </p:cNvPr>
          <p:cNvCxnSpPr>
            <a:stCxn id="9" idx="2"/>
            <a:endCxn id="16" idx="0"/>
          </p:cNvCxnSpPr>
          <p:nvPr/>
        </p:nvCxnSpPr>
        <p:spPr>
          <a:xfrm flipH="1">
            <a:off x="1878730" y="1739634"/>
            <a:ext cx="817173" cy="680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CC10C2-D32C-4F68-B320-269EF204A709}"/>
              </a:ext>
            </a:extLst>
          </p:cNvPr>
          <p:cNvCxnSpPr>
            <a:stCxn id="9" idx="2"/>
            <a:endCxn id="17" idx="0"/>
          </p:cNvCxnSpPr>
          <p:nvPr/>
        </p:nvCxnSpPr>
        <p:spPr>
          <a:xfrm>
            <a:off x="2695903" y="1739634"/>
            <a:ext cx="885497" cy="621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239A13-AB7E-467F-BAFB-98A26C3E7917}"/>
              </a:ext>
            </a:extLst>
          </p:cNvPr>
          <p:cNvSpPr txBox="1"/>
          <p:nvPr/>
        </p:nvSpPr>
        <p:spPr>
          <a:xfrm>
            <a:off x="154004" y="5468937"/>
            <a:ext cx="4417996" cy="477054"/>
          </a:xfrm>
          <a:prstGeom prst="rect">
            <a:avLst/>
          </a:prstGeom>
          <a:noFill/>
        </p:spPr>
        <p:txBody>
          <a:bodyPr wrap="square" rtlCol="0">
            <a:spAutoFit/>
          </a:bodyPr>
          <a:lstStyle/>
          <a:p>
            <a:r>
              <a:rPr lang="en-GB" sz="2500">
                <a:solidFill>
                  <a:srgbClr val="C00000"/>
                </a:solidFill>
                <a:latin typeface="Arial" panose="020B0604020202020204" pitchFamily="34" charset="0"/>
                <a:cs typeface="Arial" panose="020B0604020202020204" pitchFamily="34" charset="0"/>
              </a:rPr>
              <a:t>Hình a</a:t>
            </a:r>
            <a:r>
              <a:rPr lang="en-GB" sz="2500">
                <a:solidFill>
                  <a:srgbClr val="0000FF"/>
                </a:solidFill>
                <a:latin typeface="Arial" panose="020B0604020202020204" pitchFamily="34" charset="0"/>
                <a:cs typeface="Arial" panose="020B0604020202020204" pitchFamily="34" charset="0"/>
              </a:rPr>
              <a:t>. cây nhị phân tìm kiếm</a:t>
            </a:r>
          </a:p>
        </p:txBody>
      </p:sp>
      <p:sp>
        <p:nvSpPr>
          <p:cNvPr id="41" name="AutoShape 5">
            <a:extLst>
              <a:ext uri="{FF2B5EF4-FFF2-40B4-BE49-F238E27FC236}">
                <a16:creationId xmlns:a16="http://schemas.microsoft.com/office/drawing/2014/main" id="{BF4F6CD7-A0B0-4D6A-9159-0BEF8C2C6FDB}"/>
              </a:ext>
            </a:extLst>
          </p:cNvPr>
          <p:cNvSpPr>
            <a:spLocks noChangeAspect="1" noChangeArrowheads="1"/>
          </p:cNvSpPr>
          <p:nvPr/>
        </p:nvSpPr>
        <p:spPr bwMode="auto">
          <a:xfrm>
            <a:off x="8563893" y="1296420"/>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6</a:t>
            </a:r>
          </a:p>
        </p:txBody>
      </p:sp>
      <p:sp>
        <p:nvSpPr>
          <p:cNvPr id="42" name="Line 7">
            <a:extLst>
              <a:ext uri="{FF2B5EF4-FFF2-40B4-BE49-F238E27FC236}">
                <a16:creationId xmlns:a16="http://schemas.microsoft.com/office/drawing/2014/main" id="{6D170C21-176C-4851-BC72-58A0A191EF92}"/>
              </a:ext>
            </a:extLst>
          </p:cNvPr>
          <p:cNvSpPr>
            <a:spLocks noChangeAspect="1" noChangeShapeType="1"/>
          </p:cNvSpPr>
          <p:nvPr/>
        </p:nvSpPr>
        <p:spPr bwMode="auto">
          <a:xfrm>
            <a:off x="8002642" y="2690794"/>
            <a:ext cx="822191" cy="809941"/>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43" name="Line 8">
            <a:extLst>
              <a:ext uri="{FF2B5EF4-FFF2-40B4-BE49-F238E27FC236}">
                <a16:creationId xmlns:a16="http://schemas.microsoft.com/office/drawing/2014/main" id="{02158330-279F-4353-90D0-318854131CD6}"/>
              </a:ext>
            </a:extLst>
          </p:cNvPr>
          <p:cNvSpPr>
            <a:spLocks noChangeAspect="1" noChangeShapeType="1"/>
          </p:cNvSpPr>
          <p:nvPr/>
        </p:nvSpPr>
        <p:spPr bwMode="auto">
          <a:xfrm flipH="1">
            <a:off x="7076229" y="2690794"/>
            <a:ext cx="914832" cy="797852"/>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44" name="Line 11">
            <a:extLst>
              <a:ext uri="{FF2B5EF4-FFF2-40B4-BE49-F238E27FC236}">
                <a16:creationId xmlns:a16="http://schemas.microsoft.com/office/drawing/2014/main" id="{C53AB3CB-E365-4327-A74C-DE568FAC3F16}"/>
              </a:ext>
            </a:extLst>
          </p:cNvPr>
          <p:cNvSpPr>
            <a:spLocks noChangeAspect="1" noChangeShapeType="1"/>
          </p:cNvSpPr>
          <p:nvPr/>
        </p:nvSpPr>
        <p:spPr bwMode="auto">
          <a:xfrm>
            <a:off x="9740438" y="2631954"/>
            <a:ext cx="579008" cy="797852"/>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45" name="AutoShape 12">
            <a:extLst>
              <a:ext uri="{FF2B5EF4-FFF2-40B4-BE49-F238E27FC236}">
                <a16:creationId xmlns:a16="http://schemas.microsoft.com/office/drawing/2014/main" id="{C3151BCF-F98D-44B3-BB28-B53399774EED}"/>
              </a:ext>
            </a:extLst>
          </p:cNvPr>
          <p:cNvSpPr>
            <a:spLocks noChangeAspect="1" noChangeArrowheads="1"/>
          </p:cNvSpPr>
          <p:nvPr/>
        </p:nvSpPr>
        <p:spPr bwMode="auto">
          <a:xfrm>
            <a:off x="7734754" y="2327328"/>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3</a:t>
            </a:r>
          </a:p>
        </p:txBody>
      </p:sp>
      <p:sp>
        <p:nvSpPr>
          <p:cNvPr id="46" name="AutoShape 13">
            <a:extLst>
              <a:ext uri="{FF2B5EF4-FFF2-40B4-BE49-F238E27FC236}">
                <a16:creationId xmlns:a16="http://schemas.microsoft.com/office/drawing/2014/main" id="{E8B31789-07BF-4192-A225-0A55D887738F}"/>
              </a:ext>
            </a:extLst>
          </p:cNvPr>
          <p:cNvSpPr>
            <a:spLocks noChangeAspect="1" noChangeArrowheads="1"/>
          </p:cNvSpPr>
          <p:nvPr/>
        </p:nvSpPr>
        <p:spPr bwMode="auto">
          <a:xfrm>
            <a:off x="9449390" y="2268488"/>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8</a:t>
            </a:r>
          </a:p>
        </p:txBody>
      </p:sp>
      <p:sp>
        <p:nvSpPr>
          <p:cNvPr id="47" name="AutoShape 14">
            <a:extLst>
              <a:ext uri="{FF2B5EF4-FFF2-40B4-BE49-F238E27FC236}">
                <a16:creationId xmlns:a16="http://schemas.microsoft.com/office/drawing/2014/main" id="{9F535D39-CF0C-4EF2-B8FC-764988948DA1}"/>
              </a:ext>
            </a:extLst>
          </p:cNvPr>
          <p:cNvSpPr>
            <a:spLocks noChangeAspect="1" noChangeArrowheads="1"/>
          </p:cNvSpPr>
          <p:nvPr/>
        </p:nvSpPr>
        <p:spPr bwMode="auto">
          <a:xfrm>
            <a:off x="6832274" y="3500734"/>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1</a:t>
            </a:r>
          </a:p>
        </p:txBody>
      </p:sp>
      <p:sp>
        <p:nvSpPr>
          <p:cNvPr id="48" name="AutoShape 15">
            <a:extLst>
              <a:ext uri="{FF2B5EF4-FFF2-40B4-BE49-F238E27FC236}">
                <a16:creationId xmlns:a16="http://schemas.microsoft.com/office/drawing/2014/main" id="{CBE2FE59-DE3A-4B5E-BD45-E419681B48E8}"/>
              </a:ext>
            </a:extLst>
          </p:cNvPr>
          <p:cNvSpPr>
            <a:spLocks noChangeAspect="1" noChangeArrowheads="1"/>
          </p:cNvSpPr>
          <p:nvPr/>
        </p:nvSpPr>
        <p:spPr bwMode="auto">
          <a:xfrm>
            <a:off x="8499817" y="3500734"/>
            <a:ext cx="545811" cy="348959"/>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7</a:t>
            </a:r>
          </a:p>
        </p:txBody>
      </p:sp>
      <p:sp>
        <p:nvSpPr>
          <p:cNvPr id="49" name="AutoShape 17">
            <a:extLst>
              <a:ext uri="{FF2B5EF4-FFF2-40B4-BE49-F238E27FC236}">
                <a16:creationId xmlns:a16="http://schemas.microsoft.com/office/drawing/2014/main" id="{2D2FA781-3B0D-4A63-A7EE-0D9AE7F3142B}"/>
              </a:ext>
            </a:extLst>
          </p:cNvPr>
          <p:cNvSpPr>
            <a:spLocks noChangeAspect="1" noChangeArrowheads="1"/>
          </p:cNvSpPr>
          <p:nvPr/>
        </p:nvSpPr>
        <p:spPr bwMode="auto">
          <a:xfrm>
            <a:off x="10052330" y="3429000"/>
            <a:ext cx="521879"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9</a:t>
            </a:r>
          </a:p>
        </p:txBody>
      </p:sp>
      <p:sp>
        <p:nvSpPr>
          <p:cNvPr id="50" name="Line 23">
            <a:extLst>
              <a:ext uri="{FF2B5EF4-FFF2-40B4-BE49-F238E27FC236}">
                <a16:creationId xmlns:a16="http://schemas.microsoft.com/office/drawing/2014/main" id="{CC1ABA4E-1D73-425A-B7CA-19340F55CBA2}"/>
              </a:ext>
            </a:extLst>
          </p:cNvPr>
          <p:cNvSpPr>
            <a:spLocks noChangeAspect="1" noChangeShapeType="1"/>
          </p:cNvSpPr>
          <p:nvPr/>
        </p:nvSpPr>
        <p:spPr bwMode="auto">
          <a:xfrm>
            <a:off x="7124094" y="3863394"/>
            <a:ext cx="484823" cy="809941"/>
          </a:xfrm>
          <a:prstGeom prst="line">
            <a:avLst/>
          </a:prstGeom>
          <a:noFill/>
          <a:ln w="19050">
            <a:solidFill>
              <a:srgbClr val="000000"/>
            </a:solidFill>
            <a:round/>
            <a:headEnd/>
            <a:tailEnd type="none" w="med" len="med"/>
          </a:ln>
          <a:extLst>
            <a:ext uri="{909E8E84-426E-40DD-AFC4-6F175D3DCCD1}">
              <a14:hiddenFill xmlns:a14="http://schemas.microsoft.com/office/drawing/2010/main">
                <a:noFill/>
              </a14:hiddenFill>
            </a:ext>
          </a:extLst>
        </p:spPr>
        <p:txBody>
          <a:bodyPr lIns="0" tIns="0" rIns="0" bIns="0"/>
          <a:lstStyle/>
          <a:p>
            <a:endParaRPr lang="en-US">
              <a:solidFill>
                <a:schemeClr val="bg1"/>
              </a:solidFill>
              <a:effectLst>
                <a:outerShdw blurRad="38100" dist="38100" dir="2700000" algn="tl">
                  <a:srgbClr val="000000">
                    <a:alpha val="43137"/>
                  </a:srgbClr>
                </a:outerShdw>
              </a:effectLst>
            </a:endParaRPr>
          </a:p>
        </p:txBody>
      </p:sp>
      <p:sp>
        <p:nvSpPr>
          <p:cNvPr id="51" name="AutoShape 24">
            <a:extLst>
              <a:ext uri="{FF2B5EF4-FFF2-40B4-BE49-F238E27FC236}">
                <a16:creationId xmlns:a16="http://schemas.microsoft.com/office/drawing/2014/main" id="{FA2F714C-290D-479F-BE21-4E843A35BB22}"/>
              </a:ext>
            </a:extLst>
          </p:cNvPr>
          <p:cNvSpPr>
            <a:spLocks noChangeAspect="1" noChangeArrowheads="1"/>
          </p:cNvSpPr>
          <p:nvPr/>
        </p:nvSpPr>
        <p:spPr bwMode="auto">
          <a:xfrm>
            <a:off x="7330221" y="4672529"/>
            <a:ext cx="545811" cy="350571"/>
          </a:xfrm>
          <a:prstGeom prst="roundRect">
            <a:avLst>
              <a:gd name="adj" fmla="val 16667"/>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a:solidFill>
              <a:srgbClr val="000000"/>
            </a:solidFill>
            <a:round/>
            <a:headEnd/>
            <a:tailEnd/>
          </a:ln>
          <a:effectLst/>
        </p:spPr>
        <p:txBody>
          <a:bodyPr lIns="0" tIns="0" rIns="0" bIns="0"/>
          <a:lstStyle/>
          <a:p>
            <a:pPr algn="ctr" eaLnBrk="0" hangingPunct="0">
              <a:lnSpc>
                <a:spcPct val="113000"/>
              </a:lnSpc>
              <a:defRPr/>
            </a:pPr>
            <a:r>
              <a:rPr lang="en-US" sz="2000" b="1">
                <a:solidFill>
                  <a:schemeClr val="bg1"/>
                </a:solidFill>
                <a:effectLst>
                  <a:outerShdw blurRad="38100" dist="38100" dir="2700000" algn="tl">
                    <a:srgbClr val="000000">
                      <a:alpha val="43137"/>
                    </a:srgbClr>
                  </a:outerShdw>
                </a:effectLst>
                <a:latin typeface="VNI-Avo" pitchFamily="2" charset="0"/>
                <a:cs typeface="Arial" charset="0"/>
              </a:rPr>
              <a:t>2</a:t>
            </a:r>
          </a:p>
        </p:txBody>
      </p:sp>
      <p:cxnSp>
        <p:nvCxnSpPr>
          <p:cNvPr id="52" name="Straight Connector 51">
            <a:extLst>
              <a:ext uri="{FF2B5EF4-FFF2-40B4-BE49-F238E27FC236}">
                <a16:creationId xmlns:a16="http://schemas.microsoft.com/office/drawing/2014/main" id="{28EDCB77-58A1-4B70-A154-BBBEB0F5B226}"/>
              </a:ext>
            </a:extLst>
          </p:cNvPr>
          <p:cNvCxnSpPr>
            <a:stCxn id="41" idx="2"/>
            <a:endCxn id="45" idx="0"/>
          </p:cNvCxnSpPr>
          <p:nvPr/>
        </p:nvCxnSpPr>
        <p:spPr>
          <a:xfrm flipH="1">
            <a:off x="8007660" y="1646991"/>
            <a:ext cx="817173" cy="680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D0272EE-44D8-4E10-B74D-458B2AFF1FE2}"/>
              </a:ext>
            </a:extLst>
          </p:cNvPr>
          <p:cNvCxnSpPr>
            <a:stCxn id="41" idx="2"/>
            <a:endCxn id="46" idx="0"/>
          </p:cNvCxnSpPr>
          <p:nvPr/>
        </p:nvCxnSpPr>
        <p:spPr>
          <a:xfrm>
            <a:off x="8824833" y="1646991"/>
            <a:ext cx="885497" cy="621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3F131BE-D35B-4A17-82A2-9F543455A73F}"/>
              </a:ext>
            </a:extLst>
          </p:cNvPr>
          <p:cNvSpPr txBox="1"/>
          <p:nvPr/>
        </p:nvSpPr>
        <p:spPr>
          <a:xfrm>
            <a:off x="6410425" y="5376294"/>
            <a:ext cx="5072514" cy="861774"/>
          </a:xfrm>
          <a:prstGeom prst="rect">
            <a:avLst/>
          </a:prstGeom>
          <a:noFill/>
        </p:spPr>
        <p:txBody>
          <a:bodyPr wrap="square" rtlCol="0">
            <a:spAutoFit/>
          </a:bodyPr>
          <a:lstStyle/>
          <a:p>
            <a:pPr algn="ctr"/>
            <a:r>
              <a:rPr lang="en-GB" sz="2500">
                <a:solidFill>
                  <a:srgbClr val="C00000"/>
                </a:solidFill>
                <a:latin typeface="Arial" panose="020B0604020202020204" pitchFamily="34" charset="0"/>
                <a:cs typeface="Arial" panose="020B0604020202020204" pitchFamily="34" charset="0"/>
              </a:rPr>
              <a:t>Hình b</a:t>
            </a:r>
            <a:r>
              <a:rPr lang="en-GB" sz="2500">
                <a:solidFill>
                  <a:srgbClr val="0000FF"/>
                </a:solidFill>
                <a:latin typeface="Arial" panose="020B0604020202020204" pitchFamily="34" charset="0"/>
                <a:cs typeface="Arial" panose="020B0604020202020204" pitchFamily="34" charset="0"/>
              </a:rPr>
              <a:t>. Không là cây nhị phân tìm kiếm</a:t>
            </a:r>
          </a:p>
        </p:txBody>
      </p:sp>
      <p:sp>
        <p:nvSpPr>
          <p:cNvPr id="55" name="Oval 54">
            <a:extLst>
              <a:ext uri="{FF2B5EF4-FFF2-40B4-BE49-F238E27FC236}">
                <a16:creationId xmlns:a16="http://schemas.microsoft.com/office/drawing/2014/main" id="{73061A78-F06B-4AA7-B817-39C2EE736E6C}"/>
              </a:ext>
            </a:extLst>
          </p:cNvPr>
          <p:cNvSpPr/>
          <p:nvPr/>
        </p:nvSpPr>
        <p:spPr>
          <a:xfrm>
            <a:off x="8348629" y="3296216"/>
            <a:ext cx="817174" cy="75923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a:extLst>
              <a:ext uri="{FF2B5EF4-FFF2-40B4-BE49-F238E27FC236}">
                <a16:creationId xmlns:a16="http://schemas.microsoft.com/office/drawing/2014/main" id="{6ACAEE3C-8C83-431F-B3A7-15131DCC47A1}"/>
              </a:ext>
            </a:extLst>
          </p:cNvPr>
          <p:cNvCxnSpPr>
            <a:stCxn id="55" idx="0"/>
            <a:endCxn id="41" idx="2"/>
          </p:cNvCxnSpPr>
          <p:nvPr/>
        </p:nvCxnSpPr>
        <p:spPr>
          <a:xfrm flipV="1">
            <a:off x="8757216" y="1646991"/>
            <a:ext cx="67617" cy="1649225"/>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4285006-E6E2-4288-9916-D504E7DE07A8}"/>
              </a:ext>
            </a:extLst>
          </p:cNvPr>
          <p:cNvSpPr txBox="1"/>
          <p:nvPr/>
        </p:nvSpPr>
        <p:spPr>
          <a:xfrm>
            <a:off x="8841085" y="2339844"/>
            <a:ext cx="409086" cy="553998"/>
          </a:xfrm>
          <a:prstGeom prst="rect">
            <a:avLst/>
          </a:prstGeom>
          <a:noFill/>
        </p:spPr>
        <p:txBody>
          <a:bodyPr wrap="none" rtlCol="0">
            <a:spAutoFit/>
          </a:bodyPr>
          <a:lstStyle/>
          <a:p>
            <a:r>
              <a:rPr lang="en-GB" sz="3000">
                <a:solidFill>
                  <a:srgbClr val="0000FF"/>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31929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2000"/>
                                        <p:tgtEl>
                                          <p:spTgt spid="1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2000"/>
                                        <p:tgtEl>
                                          <p:spTgt spid="1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2000"/>
                                        <p:tgtEl>
                                          <p:spTgt spid="21"/>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ircle(in)">
                                      <p:cBhvr>
                                        <p:cTn id="34" dur="2000"/>
                                        <p:tgtEl>
                                          <p:spTgt spid="25"/>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ircle(in)">
                                      <p:cBhvr>
                                        <p:cTn id="37" dur="2000"/>
                                        <p:tgtEl>
                                          <p:spTgt spid="26"/>
                                        </p:tgtEl>
                                      </p:cBhvr>
                                    </p:animEffect>
                                  </p:childTnLst>
                                </p:cTn>
                              </p:par>
                              <p:par>
                                <p:cTn id="38" presetID="6" presetClass="entr" presetSubtype="16" fill="hold"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circle(in)">
                                      <p:cBhvr>
                                        <p:cTn id="40" dur="2000"/>
                                        <p:tgtEl>
                                          <p:spTgt spid="34"/>
                                        </p:tgtEl>
                                      </p:cBhvr>
                                    </p:animEffect>
                                  </p:childTnLst>
                                </p:cTn>
                              </p:par>
                              <p:par>
                                <p:cTn id="41" presetID="6" presetClass="entr" presetSubtype="16"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circle(in)">
                                      <p:cBhvr>
                                        <p:cTn id="43" dur="2000"/>
                                        <p:tgtEl>
                                          <p:spTgt spid="3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wheel(1)">
                                      <p:cBhvr>
                                        <p:cTn id="46" dur="2000"/>
                                        <p:tgtEl>
                                          <p:spTgt spid="41"/>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heel(1)">
                                      <p:cBhvr>
                                        <p:cTn id="49" dur="2000"/>
                                        <p:tgtEl>
                                          <p:spTgt spid="42"/>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heel(1)">
                                      <p:cBhvr>
                                        <p:cTn id="52" dur="2000"/>
                                        <p:tgtEl>
                                          <p:spTgt spid="4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heel(1)">
                                      <p:cBhvr>
                                        <p:cTn id="55" dur="2000"/>
                                        <p:tgtEl>
                                          <p:spTgt spid="44"/>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heel(1)">
                                      <p:cBhvr>
                                        <p:cTn id="58" dur="2000"/>
                                        <p:tgtEl>
                                          <p:spTgt spid="45"/>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heel(1)">
                                      <p:cBhvr>
                                        <p:cTn id="61" dur="2000"/>
                                        <p:tgtEl>
                                          <p:spTgt spid="46"/>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heel(1)">
                                      <p:cBhvr>
                                        <p:cTn id="64" dur="2000"/>
                                        <p:tgtEl>
                                          <p:spTgt spid="47"/>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heel(1)">
                                      <p:cBhvr>
                                        <p:cTn id="67" dur="2000"/>
                                        <p:tgtEl>
                                          <p:spTgt spid="48"/>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heel(1)">
                                      <p:cBhvr>
                                        <p:cTn id="70" dur="2000"/>
                                        <p:tgtEl>
                                          <p:spTgt spid="49"/>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heel(1)">
                                      <p:cBhvr>
                                        <p:cTn id="73" dur="2000"/>
                                        <p:tgtEl>
                                          <p:spTgt spid="50"/>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heel(1)">
                                      <p:cBhvr>
                                        <p:cTn id="76" dur="2000"/>
                                        <p:tgtEl>
                                          <p:spTgt spid="51"/>
                                        </p:tgtEl>
                                      </p:cBhvr>
                                    </p:animEffect>
                                  </p:childTnLst>
                                </p:cTn>
                              </p:par>
                              <p:par>
                                <p:cTn id="77" presetID="21" presetClass="entr" presetSubtype="1"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wheel(1)">
                                      <p:cBhvr>
                                        <p:cTn id="79" dur="2000"/>
                                        <p:tgtEl>
                                          <p:spTgt spid="52"/>
                                        </p:tgtEl>
                                      </p:cBhvr>
                                    </p:animEffect>
                                  </p:childTnLst>
                                </p:cTn>
                              </p:par>
                              <p:par>
                                <p:cTn id="80" presetID="21" presetClass="entr" presetSubtype="1"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heel(1)">
                                      <p:cBhvr>
                                        <p:cTn id="82" dur="20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500"/>
                                        <p:tgtEl>
                                          <p:spTgt spid="4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down)">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wipe(down)">
                                      <p:cBhvr>
                                        <p:cTn id="95" dur="500"/>
                                        <p:tgtEl>
                                          <p:spTgt spid="55"/>
                                        </p:tgtEl>
                                      </p:cBhvr>
                                    </p:animEffect>
                                  </p:childTnLst>
                                </p:cTn>
                              </p:par>
                            </p:childTnLst>
                          </p:cTn>
                        </p:par>
                        <p:par>
                          <p:cTn id="96" fill="hold">
                            <p:stCondLst>
                              <p:cond delay="500"/>
                            </p:stCondLst>
                            <p:childTnLst>
                              <p:par>
                                <p:cTn id="97" presetID="22" presetClass="entr" presetSubtype="4" fill="hold" nodeType="after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down)">
                                      <p:cBhvr>
                                        <p:cTn id="99" dur="500"/>
                                        <p:tgtEl>
                                          <p:spTgt spid="60"/>
                                        </p:tgtEl>
                                      </p:cBhvr>
                                    </p:animEffect>
                                  </p:childTnLst>
                                </p:cTn>
                              </p:par>
                            </p:childTnLst>
                          </p:cTn>
                        </p:par>
                        <p:par>
                          <p:cTn id="100" fill="hold">
                            <p:stCondLst>
                              <p:cond delay="1000"/>
                            </p:stCondLst>
                            <p:childTnLst>
                              <p:par>
                                <p:cTn id="101" presetID="22" presetClass="entr" presetSubtype="4" fill="hold" grpId="0" nodeType="after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down)">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6" grpId="0" animBg="1"/>
      <p:bldP spid="17" grpId="0" animBg="1"/>
      <p:bldP spid="18" grpId="0" animBg="1"/>
      <p:bldP spid="19" grpId="0" animBg="1"/>
      <p:bldP spid="21" grpId="0" animBg="1"/>
      <p:bldP spid="25" grpId="0" animBg="1"/>
      <p:bldP spid="26"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4" grpId="0"/>
      <p:bldP spid="55" grpId="0" animBg="1"/>
      <p:bldP spid="6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Giải phóng cây</a:t>
            </a:r>
            <a:endParaRPr lang="en-US" dirty="0"/>
          </a:p>
        </p:txBody>
      </p:sp>
      <p:sp>
        <p:nvSpPr>
          <p:cNvPr id="3" name="Content Placeholder 2"/>
          <p:cNvSpPr>
            <a:spLocks noGrp="1"/>
          </p:cNvSpPr>
          <p:nvPr>
            <p:ph idx="1"/>
          </p:nvPr>
        </p:nvSpPr>
        <p:spPr>
          <a:xfrm>
            <a:off x="153909" y="1084216"/>
            <a:ext cx="11896253" cy="5637259"/>
          </a:xfrm>
        </p:spPr>
        <p:txBody>
          <a:bodyPr>
            <a:normAutofit/>
          </a:bodyPr>
          <a:lstStyle/>
          <a:p>
            <a:pPr algn="just">
              <a:lnSpc>
                <a:spcPct val="140000"/>
              </a:lnSpc>
              <a:buClr>
                <a:srgbClr val="0070C0"/>
              </a:buClr>
              <a:buFont typeface="Wingdings" panose="05000000000000000000" pitchFamily="2" charset="2"/>
              <a:buChar char="v"/>
            </a:pPr>
            <a:r>
              <a:rPr lang="en-US" sz="3000" b="1">
                <a:solidFill>
                  <a:srgbClr val="0070C0"/>
                </a:solidFill>
              </a:rPr>
              <a:t>Chương trình (Java)</a:t>
            </a:r>
          </a:p>
          <a:p>
            <a:pPr marL="0" indent="0" algn="l">
              <a:buNone/>
            </a:pPr>
            <a:r>
              <a:rPr lang="en-GB" sz="3000" b="1">
                <a:solidFill>
                  <a:srgbClr val="7F0055"/>
                </a:solidFill>
                <a:latin typeface="Consolas" panose="020B0609020204030204" pitchFamily="49" charset="0"/>
              </a:rPr>
              <a:t>public</a:t>
            </a:r>
            <a:r>
              <a:rPr lang="en-GB" sz="3000" b="1">
                <a:solidFill>
                  <a:srgbClr val="000000"/>
                </a:solidFill>
                <a:latin typeface="Consolas" panose="020B0609020204030204" pitchFamily="49" charset="0"/>
              </a:rPr>
              <a:t> </a:t>
            </a:r>
            <a:r>
              <a:rPr lang="en-GB" sz="3000" b="1">
                <a:solidFill>
                  <a:srgbClr val="7F0055"/>
                </a:solidFill>
                <a:latin typeface="Consolas" panose="020B0609020204030204" pitchFamily="49" charset="0"/>
              </a:rPr>
              <a:t>void</a:t>
            </a:r>
            <a:r>
              <a:rPr lang="en-GB" sz="3000" b="1">
                <a:solidFill>
                  <a:srgbClr val="000000"/>
                </a:solidFill>
                <a:latin typeface="Consolas" panose="020B0609020204030204" pitchFamily="49" charset="0"/>
              </a:rPr>
              <a:t> clear(Node&lt;E&gt; </a:t>
            </a:r>
            <a:r>
              <a:rPr lang="en-GB" sz="3000" b="1">
                <a:solidFill>
                  <a:srgbClr val="6A3E3E"/>
                </a:solidFill>
                <a:latin typeface="Consolas" panose="020B0609020204030204" pitchFamily="49" charset="0"/>
              </a:rPr>
              <a:t>root</a:t>
            </a:r>
            <a:r>
              <a:rPr lang="en-GB" sz="3000" b="1">
                <a:solidFill>
                  <a:srgbClr val="000000"/>
                </a:solidFill>
                <a:latin typeface="Consolas" panose="020B0609020204030204" pitchFamily="49" charset="0"/>
              </a:rPr>
              <a:t>) {</a:t>
            </a:r>
          </a:p>
          <a:p>
            <a:pPr marL="457200" lvl="1" indent="0">
              <a:buNone/>
            </a:pPr>
            <a:r>
              <a:rPr lang="en-GB" sz="3000" b="1">
                <a:solidFill>
                  <a:srgbClr val="7F0055"/>
                </a:solidFill>
                <a:latin typeface="Consolas" panose="020B0609020204030204" pitchFamily="49" charset="0"/>
              </a:rPr>
              <a:t>if</a:t>
            </a:r>
            <a:r>
              <a:rPr lang="en-GB" sz="3000" b="1">
                <a:solidFill>
                  <a:srgbClr val="000000"/>
                </a:solidFill>
                <a:latin typeface="Consolas" panose="020B0609020204030204" pitchFamily="49" charset="0"/>
              </a:rPr>
              <a:t> (</a:t>
            </a:r>
            <a:r>
              <a:rPr lang="en-GB" sz="3000" b="1">
                <a:solidFill>
                  <a:srgbClr val="6A3E3E"/>
                </a:solidFill>
                <a:latin typeface="Consolas" panose="020B0609020204030204" pitchFamily="49" charset="0"/>
              </a:rPr>
              <a:t>root</a:t>
            </a:r>
            <a:r>
              <a:rPr lang="en-GB" sz="3000" b="1">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 {</a:t>
            </a:r>
          </a:p>
          <a:p>
            <a:pPr marL="914400" lvl="2" indent="0">
              <a:buNone/>
            </a:pPr>
            <a:r>
              <a:rPr lang="en-GB" sz="3000">
                <a:solidFill>
                  <a:srgbClr val="000000"/>
                </a:solidFill>
                <a:latin typeface="Consolas" panose="020B0609020204030204" pitchFamily="49" charset="0"/>
              </a:rPr>
              <a:t>clear(</a:t>
            </a: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.getLeft());</a:t>
            </a:r>
          </a:p>
          <a:p>
            <a:pPr marL="914400" lvl="2" indent="0">
              <a:buNone/>
            </a:pPr>
            <a:r>
              <a:rPr lang="en-GB" sz="3000">
                <a:solidFill>
                  <a:srgbClr val="000000"/>
                </a:solidFill>
                <a:latin typeface="Consolas" panose="020B0609020204030204" pitchFamily="49" charset="0"/>
              </a:rPr>
              <a:t>clear(</a:t>
            </a: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.getRight());</a:t>
            </a:r>
          </a:p>
          <a:p>
            <a:pPr marL="914400" lvl="2" indent="0">
              <a:buNone/>
            </a:pPr>
            <a:r>
              <a:rPr lang="en-GB" sz="3000">
                <a:solidFill>
                  <a:srgbClr val="6A3E3E"/>
                </a:solidFill>
                <a:latin typeface="Consolas" panose="020B0609020204030204" pitchFamily="49" charset="0"/>
              </a:rPr>
              <a:t>root</a:t>
            </a:r>
            <a:r>
              <a:rPr lang="en-GB" sz="3000">
                <a:solidFill>
                  <a:srgbClr val="000000"/>
                </a:solidFill>
                <a:latin typeface="Consolas" panose="020B0609020204030204" pitchFamily="49" charset="0"/>
              </a:rPr>
              <a:t> = </a:t>
            </a:r>
            <a:r>
              <a:rPr lang="en-GB" sz="3000" b="1">
                <a:solidFill>
                  <a:srgbClr val="7F0055"/>
                </a:solidFill>
                <a:latin typeface="Consolas" panose="020B0609020204030204" pitchFamily="49" charset="0"/>
              </a:rPr>
              <a:t>null</a:t>
            </a:r>
            <a:r>
              <a:rPr lang="en-GB" sz="3000" b="1">
                <a:solidFill>
                  <a:srgbClr val="000000"/>
                </a:solidFill>
                <a:latin typeface="Consolas" panose="020B0609020204030204" pitchFamily="49" charset="0"/>
              </a:rPr>
              <a:t>;</a:t>
            </a:r>
          </a:p>
          <a:p>
            <a:pPr marL="457200" lvl="1" indent="0">
              <a:buNone/>
            </a:pPr>
            <a:r>
              <a:rPr lang="en-GB" sz="3000">
                <a:solidFill>
                  <a:srgbClr val="000000"/>
                </a:solidFill>
                <a:latin typeface="Consolas" panose="020B0609020204030204" pitchFamily="49" charset="0"/>
              </a:rPr>
              <a:t>}</a:t>
            </a:r>
          </a:p>
          <a:p>
            <a:pPr marL="0" indent="0" algn="l">
              <a:buNone/>
            </a:pPr>
            <a:r>
              <a:rPr lang="en-GB" sz="3000">
                <a:solidFill>
                  <a:srgbClr val="000000"/>
                </a:solidFill>
                <a:latin typeface="Consolas" panose="020B0609020204030204" pitchFamily="49" charset="0"/>
              </a:rPr>
              <a:t>}</a:t>
            </a:r>
            <a:endParaRPr lang="en-US" sz="3000"/>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90</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93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Độ phức tạp</a:t>
            </a:r>
            <a:endParaRPr lang="en-US" dirty="0"/>
          </a:p>
        </p:txBody>
      </p:sp>
      <p:sp>
        <p:nvSpPr>
          <p:cNvPr id="3" name="Content Placeholder 2"/>
          <p:cNvSpPr>
            <a:spLocks noGrp="1"/>
          </p:cNvSpPr>
          <p:nvPr>
            <p:ph idx="1"/>
          </p:nvPr>
        </p:nvSpPr>
        <p:spPr>
          <a:xfrm>
            <a:off x="613954" y="1084216"/>
            <a:ext cx="10931602" cy="5408023"/>
          </a:xfrm>
        </p:spPr>
        <p:txBody>
          <a:bodyPr>
            <a:normAutofit lnSpcReduction="10000"/>
          </a:bodyPr>
          <a:lstStyle/>
          <a:p>
            <a:pPr algn="just">
              <a:lnSpc>
                <a:spcPct val="140000"/>
              </a:lnSpc>
              <a:buClr>
                <a:srgbClr val="0070C0"/>
              </a:buClr>
              <a:buFont typeface="Wingdings" panose="05000000000000000000" pitchFamily="2" charset="2"/>
              <a:buChar char="v"/>
            </a:pPr>
            <a:r>
              <a:rPr lang="en-US"/>
              <a:t>Trường hợp trung bình: các thao tác tìm kiếm, thêm và xóa 1 phần tử trên CNPTK đều có độ phức tạp O(h), với h là chiều cao của cây</a:t>
            </a:r>
          </a:p>
          <a:p>
            <a:pPr algn="just">
              <a:lnSpc>
                <a:spcPct val="140000"/>
              </a:lnSpc>
              <a:buClr>
                <a:srgbClr val="0070C0"/>
              </a:buClr>
              <a:buFont typeface="Wingdings" panose="05000000000000000000" pitchFamily="2" charset="2"/>
              <a:buChar char="v"/>
            </a:pPr>
            <a:r>
              <a:rPr lang="en-US"/>
              <a:t>Trường hợp tốt nhất: CNPTK có N nút sẽ có độ cao h = log</a:t>
            </a:r>
            <a:r>
              <a:rPr lang="en-US" baseline="-25000"/>
              <a:t>2</a:t>
            </a:r>
            <a:r>
              <a:rPr lang="en-US"/>
              <a:t>N </a:t>
            </a:r>
            <a:r>
              <a:rPr lang="en-US">
                <a:ea typeface="Cambria Math" panose="02040503050406030204" pitchFamily="18" charset="0"/>
              </a:rPr>
              <a:t>⇒ </a:t>
            </a:r>
            <a:r>
              <a:rPr lang="en-US" b="1">
                <a:ea typeface="Cambria Math" panose="02040503050406030204" pitchFamily="18" charset="0"/>
              </a:rPr>
              <a:t>chi phí tìm kiếm tương đương với tìm kiếm nhị phân trên mảng có thứ tự</a:t>
            </a:r>
          </a:p>
          <a:p>
            <a:pPr algn="just">
              <a:lnSpc>
                <a:spcPct val="140000"/>
              </a:lnSpc>
              <a:buClr>
                <a:srgbClr val="0070C0"/>
              </a:buClr>
              <a:buFont typeface="Wingdings" panose="05000000000000000000" pitchFamily="2" charset="2"/>
              <a:buChar char="v"/>
            </a:pPr>
            <a:r>
              <a:rPr lang="en-US">
                <a:ea typeface="Cambria Math" panose="02040503050406030204" pitchFamily="18" charset="0"/>
              </a:rPr>
              <a:t>Trường hợp xấu nhất: cây bị suy biến thành 1 danh sách liên kết (mỗi nút đều chỉ có 1 nút con, trừ nút lá) ⇒ </a:t>
            </a:r>
            <a:r>
              <a:rPr lang="en-US" b="1">
                <a:ea typeface="Cambria Math" panose="02040503050406030204" pitchFamily="18" charset="0"/>
              </a:rPr>
              <a:t>mọi thao tác trên cây đều có độ phức tạp O(n)</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91</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12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8"/>
            <a:ext cx="10515600" cy="745218"/>
          </a:xfrm>
        </p:spPr>
        <p:txBody>
          <a:bodyPr/>
          <a:lstStyle/>
          <a:p>
            <a:r>
              <a:rPr lang="en-US"/>
              <a:t>Cải tiến</a:t>
            </a:r>
            <a:endParaRPr lang="en-US" dirty="0"/>
          </a:p>
        </p:txBody>
      </p:sp>
      <p:sp>
        <p:nvSpPr>
          <p:cNvPr id="3" name="Content Placeholder 2"/>
          <p:cNvSpPr>
            <a:spLocks noGrp="1"/>
          </p:cNvSpPr>
          <p:nvPr>
            <p:ph idx="1"/>
          </p:nvPr>
        </p:nvSpPr>
        <p:spPr>
          <a:xfrm>
            <a:off x="613954" y="1084216"/>
            <a:ext cx="10931602" cy="5408023"/>
          </a:xfrm>
        </p:spPr>
        <p:txBody>
          <a:bodyPr>
            <a:normAutofit/>
          </a:bodyPr>
          <a:lstStyle/>
          <a:p>
            <a:pPr algn="just">
              <a:lnSpc>
                <a:spcPct val="140000"/>
              </a:lnSpc>
              <a:buClr>
                <a:srgbClr val="0070C0"/>
              </a:buClr>
              <a:buFont typeface="Wingdings" panose="05000000000000000000" pitchFamily="2" charset="2"/>
              <a:buChar char="q"/>
            </a:pPr>
            <a:r>
              <a:rPr lang="en-US">
                <a:ea typeface="Cambria Math" panose="02040503050406030204" pitchFamily="18" charset="0"/>
              </a:rPr>
              <a:t>CNPTK có thể được cải tiến thành cây nhị phân cân bằng (AVL Tree) ⇒ </a:t>
            </a:r>
            <a:r>
              <a:rPr lang="en-US" b="1">
                <a:ea typeface="Cambria Math" panose="02040503050406030204" pitchFamily="18" charset="0"/>
              </a:rPr>
              <a:t>khi đó mọi thao tác trên cây đều có độ phức tạp là O(log</a:t>
            </a:r>
            <a:r>
              <a:rPr lang="en-US" b="1" baseline="-25000">
                <a:ea typeface="Cambria Math" panose="02040503050406030204" pitchFamily="18" charset="0"/>
              </a:rPr>
              <a:t>2</a:t>
            </a:r>
            <a:r>
              <a:rPr lang="en-US" b="1">
                <a:ea typeface="Cambria Math" panose="02040503050406030204" pitchFamily="18" charset="0"/>
              </a:rPr>
              <a:t>N)</a:t>
            </a:r>
          </a:p>
          <a:p>
            <a:pPr algn="just">
              <a:lnSpc>
                <a:spcPct val="140000"/>
              </a:lnSpc>
              <a:buClr>
                <a:srgbClr val="0070C0"/>
              </a:buClr>
              <a:buFont typeface="Wingdings" panose="05000000000000000000" pitchFamily="2" charset="2"/>
              <a:buChar char="q"/>
            </a:pPr>
            <a:endParaRPr lang="en-US">
              <a:ea typeface="Cambria Math" panose="02040503050406030204" pitchFamily="18" charset="0"/>
            </a:endParaRPr>
          </a:p>
          <a:p>
            <a:pPr algn="just">
              <a:lnSpc>
                <a:spcPct val="140000"/>
              </a:lnSpc>
              <a:buClr>
                <a:srgbClr val="0070C0"/>
              </a:buClr>
              <a:buFont typeface="Wingdings" panose="05000000000000000000" pitchFamily="2" charset="2"/>
              <a:buChar char="q"/>
            </a:pPr>
            <a:r>
              <a:rPr lang="en-US" b="1">
                <a:ea typeface="Cambria Math" panose="02040503050406030204" pitchFamily="18" charset="0"/>
              </a:rPr>
              <a:t>Tự tìm hiểu về cây nhị phân cân bằng trong các giáo trình và tài liệu!</a:t>
            </a:r>
            <a:endParaRPr lang="en-US"/>
          </a:p>
        </p:txBody>
      </p:sp>
      <p:sp>
        <p:nvSpPr>
          <p:cNvPr id="4" name="Slide Number Placeholder 3"/>
          <p:cNvSpPr>
            <a:spLocks noGrp="1"/>
          </p:cNvSpPr>
          <p:nvPr>
            <p:ph type="sldNum" sz="quarter" idx="12"/>
          </p:nvPr>
        </p:nvSpPr>
        <p:spPr/>
        <p:txBody>
          <a:bodyPr/>
          <a:lstStyle/>
          <a:p>
            <a:fld id="{CB1817FE-D712-40B9-8153-9CEB79E947F3}" type="slidenum">
              <a:rPr lang="en-US" smtClean="0">
                <a:latin typeface="Times New Roman" panose="02020603050405020304" pitchFamily="18" charset="0"/>
                <a:cs typeface="Times New Roman" panose="02020603050405020304" pitchFamily="18" charset="0"/>
              </a:rPr>
              <a:t>92</a:t>
            </a:fld>
            <a:endParaRPr lang="en-US">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8DB3F0A-5CB5-4EFB-A069-760A19144132}" type="datetime1">
              <a:rPr lang="vi-VN" smtClean="0">
                <a:latin typeface="Times New Roman" panose="02020603050405020304" pitchFamily="18" charset="0"/>
                <a:cs typeface="Times New Roman" panose="02020603050405020304" pitchFamily="18" charset="0"/>
              </a:rPr>
              <a:t>08/12/2022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6501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804F-7769-4735-B923-03987F389F25}"/>
              </a:ext>
            </a:extLst>
          </p:cNvPr>
          <p:cNvSpPr>
            <a:spLocks noGrp="1"/>
          </p:cNvSpPr>
          <p:nvPr>
            <p:ph type="ctrTitle"/>
          </p:nvPr>
        </p:nvSpPr>
        <p:spPr>
          <a:xfrm>
            <a:off x="81569" y="1353027"/>
            <a:ext cx="11962649" cy="2747918"/>
          </a:xfrm>
        </p:spPr>
        <p:txBody>
          <a:bodyPr>
            <a:normAutofit/>
          </a:bodyPr>
          <a:lstStyle/>
          <a:p>
            <a:r>
              <a:rPr lang="en-GB" sz="5000">
                <a:solidFill>
                  <a:srgbClr val="0070C0"/>
                </a:solidFill>
                <a:latin typeface="Arial" panose="020B0604020202020204" pitchFamily="34" charset="0"/>
                <a:cs typeface="Arial" panose="020B0604020202020204" pitchFamily="34" charset="0"/>
              </a:rPr>
              <a:t>Tổng kết</a:t>
            </a:r>
            <a:br>
              <a:rPr lang="en-GB" sz="5000">
                <a:solidFill>
                  <a:srgbClr val="0070C0"/>
                </a:solidFill>
                <a:latin typeface="Arial" panose="020B0604020202020204" pitchFamily="34" charset="0"/>
                <a:cs typeface="Arial" panose="020B0604020202020204" pitchFamily="34" charset="0"/>
              </a:rPr>
            </a:br>
            <a:r>
              <a:rPr lang="en-GB" sz="5000"/>
              <a:t>Summary</a:t>
            </a:r>
            <a:endParaRPr lang="en-GB" sz="5300">
              <a:solidFill>
                <a:srgbClr val="00B05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1CF3B026-D40C-42DF-8F30-5503C9402B4F}"/>
              </a:ext>
            </a:extLst>
          </p:cNvPr>
          <p:cNvSpPr txBox="1">
            <a:spLocks/>
          </p:cNvSpPr>
          <p:nvPr/>
        </p:nvSpPr>
        <p:spPr>
          <a:xfrm>
            <a:off x="8839200" y="10265"/>
            <a:ext cx="3352800" cy="739023"/>
          </a:xfrm>
          <a:prstGeom prst="rect">
            <a:avLst/>
          </a:prstGeom>
          <a:effectLst>
            <a:outerShdw blurRad="50800" dist="50800" dir="5400000" algn="ctr" rotWithShape="0">
              <a:schemeClr val="bg1">
                <a:lumMod val="65000"/>
              </a:scheme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GB" sz="2000" b="1">
                <a:solidFill>
                  <a:schemeClr val="accent5">
                    <a:lumMod val="75000"/>
                  </a:schemeClr>
                </a:solidFill>
                <a:effectLst>
                  <a:outerShdw blurRad="38100" dist="38100" dir="2700000" algn="tl">
                    <a:srgbClr val="000000">
                      <a:alpha val="43137"/>
                    </a:srgbClr>
                  </a:outerShdw>
                </a:effectLst>
              </a:rPr>
              <a:t>Môn học</a:t>
            </a:r>
          </a:p>
          <a:p>
            <a:pPr>
              <a:lnSpc>
                <a:spcPct val="100000"/>
              </a:lnSpc>
              <a:spcBef>
                <a:spcPts val="0"/>
              </a:spcBef>
            </a:pPr>
            <a:r>
              <a:rPr lang="en-GB" sz="2000" b="1">
                <a:solidFill>
                  <a:srgbClr val="FFFF00"/>
                </a:solidFill>
                <a:effectLst>
                  <a:outerShdw blurRad="38100" dist="38100" dir="2700000" algn="tl">
                    <a:srgbClr val="000000">
                      <a:alpha val="43137"/>
                    </a:srgbClr>
                  </a:outerShdw>
                </a:effectLst>
              </a:rPr>
              <a:t>Cấu Trúc Dữ Liệu &amp; Giải Thuật</a:t>
            </a:r>
          </a:p>
        </p:txBody>
      </p:sp>
      <p:pic>
        <p:nvPicPr>
          <p:cNvPr id="9" name="Picture 8" descr="C:\Documents and Settings\ntnthuy\Desktop\logo dai hoc_khong nen.png">
            <a:extLst>
              <a:ext uri="{FF2B5EF4-FFF2-40B4-BE49-F238E27FC236}">
                <a16:creationId xmlns:a16="http://schemas.microsoft.com/office/drawing/2014/main" id="{867391C8-E3FC-4E22-B85B-4EA39CA8099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69" y="68069"/>
            <a:ext cx="658495" cy="647065"/>
          </a:xfrm>
          <a:prstGeom prst="rect">
            <a:avLst/>
          </a:prstGeom>
          <a:noFill/>
          <a:ln>
            <a:noFill/>
          </a:ln>
        </p:spPr>
      </p:pic>
      <p:sp>
        <p:nvSpPr>
          <p:cNvPr id="10" name="Subtitle 2">
            <a:extLst>
              <a:ext uri="{FF2B5EF4-FFF2-40B4-BE49-F238E27FC236}">
                <a16:creationId xmlns:a16="http://schemas.microsoft.com/office/drawing/2014/main" id="{131C99A9-6047-426C-A1F3-0A348FDA6839}"/>
              </a:ext>
            </a:extLst>
          </p:cNvPr>
          <p:cNvSpPr txBox="1">
            <a:spLocks/>
          </p:cNvSpPr>
          <p:nvPr/>
        </p:nvSpPr>
        <p:spPr>
          <a:xfrm>
            <a:off x="755966" y="68069"/>
            <a:ext cx="3511234" cy="64706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a:solidFill>
                  <a:srgbClr val="002060"/>
                </a:solidFill>
                <a:latin typeface="Arial" panose="020B0604020202020204" pitchFamily="34" charset="0"/>
                <a:cs typeface="Arial" panose="020B0604020202020204" pitchFamily="34" charset="0"/>
              </a:rPr>
              <a:t>TRƯỜNG ĐH NGUYỄN TẤT THÀNH</a:t>
            </a:r>
          </a:p>
          <a:p>
            <a:pPr algn="l"/>
            <a:r>
              <a:rPr lang="en-US" sz="1500">
                <a:solidFill>
                  <a:srgbClr val="002060"/>
                </a:solidFill>
                <a:latin typeface="Arial" panose="020B0604020202020204" pitchFamily="34" charset="0"/>
                <a:cs typeface="Arial" panose="020B0604020202020204" pitchFamily="34" charset="0"/>
              </a:rPr>
              <a:t>KHOA CÔNG NGHỆ THÔNG TIN</a:t>
            </a:r>
            <a:endParaRPr lang="en-US" sz="15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8692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Tổng kết</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08/12/2022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94</a:t>
            </a:fld>
            <a:endParaRPr lang="en-GB"/>
          </a:p>
        </p:txBody>
      </p:sp>
      <p:sp>
        <p:nvSpPr>
          <p:cNvPr id="11" name="Content Placeholder 2">
            <a:extLst>
              <a:ext uri="{FF2B5EF4-FFF2-40B4-BE49-F238E27FC236}">
                <a16:creationId xmlns:a16="http://schemas.microsoft.com/office/drawing/2014/main" id="{E90C498C-28B0-4D47-98C4-3A2221313570}"/>
              </a:ext>
            </a:extLst>
          </p:cNvPr>
          <p:cNvSpPr>
            <a:spLocks noGrp="1"/>
          </p:cNvSpPr>
          <p:nvPr>
            <p:ph idx="1"/>
          </p:nvPr>
        </p:nvSpPr>
        <p:spPr>
          <a:xfrm>
            <a:off x="146649" y="1244338"/>
            <a:ext cx="11930332" cy="5533534"/>
          </a:xfrm>
        </p:spPr>
        <p:txBody>
          <a:bodyPr>
            <a:normAutofit/>
          </a:bodyPr>
          <a:lstStyle/>
          <a:p>
            <a:pPr>
              <a:buClr>
                <a:srgbClr val="0070C0"/>
              </a:buClr>
              <a:buFont typeface="Wingdings" panose="05000000000000000000" pitchFamily="2" charset="2"/>
              <a:buChar char="v"/>
            </a:pPr>
            <a:r>
              <a:rPr lang="en-GB"/>
              <a:t>Cây nhị phân tìm kiếm có cấu trúc linh hoạt và mềm dẻo như cây nhị phân khi được hiện thực bằng danh sách liên kết</a:t>
            </a:r>
          </a:p>
          <a:p>
            <a:pPr>
              <a:buClr>
                <a:srgbClr val="0070C0"/>
              </a:buClr>
              <a:buFont typeface="Wingdings" panose="05000000000000000000" pitchFamily="2" charset="2"/>
              <a:buChar char="v"/>
            </a:pPr>
            <a:r>
              <a:rPr lang="en-GB"/>
              <a:t>Cây nhị phân tìm kiếm có khả năng phân cấp và thể hiện thứ tự của các khóa trên cây</a:t>
            </a:r>
          </a:p>
          <a:p>
            <a:pPr>
              <a:buClr>
                <a:srgbClr val="0070C0"/>
              </a:buClr>
              <a:buFont typeface="Wingdings" panose="05000000000000000000" pitchFamily="2" charset="2"/>
              <a:buChar char="v"/>
            </a:pPr>
            <a:r>
              <a:rPr lang="en-GB"/>
              <a:t>Cách tổ chức của Cây NPTK giúp cho việc tìm kiếm phần tử trên cây diễn ra nhanh với độ phức tạp về thời gian chỉ </a:t>
            </a:r>
            <a:r>
              <a:rPr lang="en-GB" b="1">
                <a:solidFill>
                  <a:srgbClr val="0000FF"/>
                </a:solidFill>
              </a:rPr>
              <a:t>O</a:t>
            </a:r>
            <a:r>
              <a:rPr lang="en-GB"/>
              <a:t>(</a:t>
            </a:r>
            <a:r>
              <a:rPr lang="en-GB" b="1">
                <a:solidFill>
                  <a:srgbClr val="C00000"/>
                </a:solidFill>
              </a:rPr>
              <a:t>log</a:t>
            </a:r>
            <a:r>
              <a:rPr lang="en-GB" b="1" baseline="-25000">
                <a:solidFill>
                  <a:srgbClr val="C00000"/>
                </a:solidFill>
              </a:rPr>
              <a:t>2</a:t>
            </a:r>
            <a:r>
              <a:rPr lang="en-GB" b="1">
                <a:solidFill>
                  <a:srgbClr val="C00000"/>
                </a:solidFill>
              </a:rPr>
              <a:t>n</a:t>
            </a:r>
            <a:r>
              <a:rPr lang="en-GB"/>
              <a:t>) </a:t>
            </a:r>
            <a:r>
              <a:rPr lang="en-GB">
                <a:ea typeface="Cambria Math" panose="02040503050406030204" pitchFamily="18" charset="0"/>
              </a:rPr>
              <a:t>⇔ </a:t>
            </a:r>
            <a:r>
              <a:rPr lang="en-GB"/>
              <a:t>độ phức tạp của giải thuật tìm kiếm nhị phân trên mảng có thứ tự</a:t>
            </a:r>
          </a:p>
          <a:p>
            <a:pPr>
              <a:buClr>
                <a:srgbClr val="0070C0"/>
              </a:buClr>
              <a:buFont typeface="Wingdings" panose="05000000000000000000" pitchFamily="2" charset="2"/>
              <a:buChar char="v"/>
            </a:pPr>
            <a:r>
              <a:rPr lang="en-GB"/>
              <a:t>Cây NPTK sẽ mất đi độ tối ưu về mặt xử lý khi nó bị suy biến thành 1 danh sách liên kết (Cây nhị phân có mức bằng 1)</a:t>
            </a:r>
          </a:p>
          <a:p>
            <a:pPr>
              <a:buClr>
                <a:srgbClr val="0070C0"/>
              </a:buClr>
              <a:buFont typeface="Wingdings" panose="05000000000000000000" pitchFamily="2" charset="2"/>
              <a:buChar char="v"/>
            </a:pPr>
            <a:endParaRPr lang="en-GB" sz="2500"/>
          </a:p>
          <a:p>
            <a:pPr>
              <a:buClr>
                <a:srgbClr val="0070C0"/>
              </a:buClr>
              <a:buFont typeface="Wingdings" panose="05000000000000000000" pitchFamily="2" charset="2"/>
              <a:buChar char="v"/>
            </a:pPr>
            <a:endParaRPr lang="en-GB" sz="2500"/>
          </a:p>
        </p:txBody>
      </p:sp>
    </p:spTree>
    <p:extLst>
      <p:ext uri="{BB962C8B-B14F-4D97-AF65-F5344CB8AC3E}">
        <p14:creationId xmlns:p14="http://schemas.microsoft.com/office/powerpoint/2010/main" val="125302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down)">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Hỏi &amp; </a:t>
            </a:r>
            <a:r>
              <a:rPr lang="en-GB" sz="5000"/>
              <a:t>Đ</a:t>
            </a:r>
            <a:r>
              <a:rPr lang="en-GB" sz="5000">
                <a:solidFill>
                  <a:srgbClr val="00B050"/>
                </a:solidFill>
              </a:rPr>
              <a:t>áp</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08/12/2022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95</a:t>
            </a:fld>
            <a:endParaRPr lang="en-GB"/>
          </a:p>
        </p:txBody>
      </p:sp>
      <p:sp>
        <p:nvSpPr>
          <p:cNvPr id="9" name="Google Shape;724;p24">
            <a:extLst>
              <a:ext uri="{FF2B5EF4-FFF2-40B4-BE49-F238E27FC236}">
                <a16:creationId xmlns:a16="http://schemas.microsoft.com/office/drawing/2014/main" id="{73A8B3D5-440E-48F7-A9D6-D2BD0CE4655D}"/>
              </a:ext>
            </a:extLst>
          </p:cNvPr>
          <p:cNvSpPr txBox="1"/>
          <p:nvPr/>
        </p:nvSpPr>
        <p:spPr>
          <a:xfrm>
            <a:off x="3946200" y="5697373"/>
            <a:ext cx="4299600" cy="633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“Formal education will make you a living; </a:t>
            </a:r>
          </a:p>
          <a:p>
            <a:pPr marL="0" lvl="0" indent="0" algn="ctr" rtl="0">
              <a:spcBef>
                <a:spcPts val="300"/>
              </a:spcBef>
              <a:spcAft>
                <a:spcPts val="0"/>
              </a:spcAft>
              <a:buNone/>
            </a:pPr>
            <a:r>
              <a:rPr lang="en-GB" sz="1500" b="0" i="0" u="none" strike="noStrike" cap="none">
                <a:solidFill>
                  <a:schemeClr val="accent4">
                    <a:lumMod val="50000"/>
                  </a:schemeClr>
                </a:solidFill>
                <a:latin typeface="Muli" panose="02000503040000020004" pitchFamily="2" charset="0"/>
                <a:ea typeface="Lato"/>
                <a:cs typeface="Lato"/>
                <a:sym typeface="Didact Gothic"/>
              </a:rPr>
              <a:t>self-education will make you a fortune”</a:t>
            </a:r>
          </a:p>
        </p:txBody>
      </p:sp>
      <p:pic>
        <p:nvPicPr>
          <p:cNvPr id="1026" name="Picture 2" descr="Q&amp;A dự án căn hộ Dream Home Riverside Quận 8 (P1)">
            <a:extLst>
              <a:ext uri="{FF2B5EF4-FFF2-40B4-BE49-F238E27FC236}">
                <a16:creationId xmlns:a16="http://schemas.microsoft.com/office/drawing/2014/main" id="{2ECFFB06-E127-42D7-A124-61D9F46D8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190" y="1376362"/>
            <a:ext cx="61912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699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Bài học kế tiếp</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a:bodyPr>
          <a:lstStyle/>
          <a:p>
            <a:pPr>
              <a:lnSpc>
                <a:spcPct val="130000"/>
              </a:lnSpc>
              <a:buFont typeface="Wingdings" panose="05000000000000000000" pitchFamily="2" charset="2"/>
              <a:buChar char="ü"/>
            </a:pPr>
            <a:r>
              <a:rPr lang="en-US" sz="3000" b="1">
                <a:solidFill>
                  <a:schemeClr val="accent1">
                    <a:lumMod val="75000"/>
                  </a:schemeClr>
                </a:solidFill>
              </a:rPr>
              <a:t>Sinh viên tự tìm hiểu</a:t>
            </a:r>
          </a:p>
          <a:p>
            <a:pPr lvl="1">
              <a:buFont typeface="Wingdings" panose="05000000000000000000" pitchFamily="2" charset="2"/>
              <a:buChar char="v"/>
            </a:pPr>
            <a:r>
              <a:rPr lang="en-US" sz="2600" b="1">
                <a:solidFill>
                  <a:srgbClr val="C00000"/>
                </a:solidFill>
              </a:rPr>
              <a:t>Cây nhị phân cân bằng (AVL)</a:t>
            </a:r>
          </a:p>
          <a:p>
            <a:pPr lvl="1">
              <a:buFont typeface="Wingdings" panose="05000000000000000000" pitchFamily="2" charset="2"/>
              <a:buChar char="v"/>
            </a:pPr>
            <a:r>
              <a:rPr lang="en-US" sz="2600" b="1">
                <a:solidFill>
                  <a:srgbClr val="C00000"/>
                </a:solidFill>
              </a:rPr>
              <a:t>Cây nhị phân cân bằng hoàn toàn</a:t>
            </a:r>
          </a:p>
          <a:p>
            <a:pPr marL="228600" lvl="1">
              <a:spcBef>
                <a:spcPts val="1000"/>
              </a:spcBef>
              <a:buFont typeface="Wingdings" panose="05000000000000000000" pitchFamily="2" charset="2"/>
              <a:buChar char="Ø"/>
            </a:pPr>
            <a:endParaRPr lang="en-US" sz="3000" b="1">
              <a:solidFill>
                <a:schemeClr val="accent1">
                  <a:lumMod val="75000"/>
                </a:schemeClr>
              </a:solidFill>
            </a:endParaRPr>
          </a:p>
          <a:p>
            <a:pPr marL="457200" lvl="1" indent="-457200">
              <a:spcBef>
                <a:spcPts val="1000"/>
              </a:spcBef>
              <a:buFont typeface="Wingdings" panose="05000000000000000000" pitchFamily="2" charset="2"/>
              <a:buChar char="Ø"/>
            </a:pPr>
            <a:r>
              <a:rPr lang="en-US" sz="3000" b="1">
                <a:solidFill>
                  <a:schemeClr val="accent1">
                    <a:lumMod val="75000"/>
                  </a:schemeClr>
                </a:solidFill>
              </a:rPr>
              <a:t>Kết thúc chương trình</a:t>
            </a:r>
          </a:p>
          <a:p>
            <a:pPr lvl="1">
              <a:buFont typeface="Wingdings" panose="05000000000000000000" pitchFamily="2" charset="2"/>
              <a:buChar char="v"/>
            </a:pPr>
            <a:endParaRPr lang="en-US" sz="2600" b="1">
              <a:solidFill>
                <a:srgbClr val="C00000"/>
              </a:solidFill>
            </a:endParaRP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08/12/2022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96</a:t>
            </a:fld>
            <a:endParaRPr lang="en-GB"/>
          </a:p>
        </p:txBody>
      </p:sp>
    </p:spTree>
    <p:extLst>
      <p:ext uri="{BB962C8B-B14F-4D97-AF65-F5344CB8AC3E}">
        <p14:creationId xmlns:p14="http://schemas.microsoft.com/office/powerpoint/2010/main" val="24117839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B80F-4C02-4C80-A00E-758BDE2F7048}"/>
              </a:ext>
            </a:extLst>
          </p:cNvPr>
          <p:cNvSpPr>
            <a:spLocks noGrp="1"/>
          </p:cNvSpPr>
          <p:nvPr>
            <p:ph type="title"/>
          </p:nvPr>
        </p:nvSpPr>
        <p:spPr/>
        <p:txBody>
          <a:bodyPr>
            <a:normAutofit fontScale="90000"/>
          </a:bodyPr>
          <a:lstStyle/>
          <a:p>
            <a:pPr algn="ctr"/>
            <a:r>
              <a:rPr lang="en-GB" sz="5000">
                <a:solidFill>
                  <a:srgbClr val="00B050"/>
                </a:solidFill>
              </a:rPr>
              <a:t>Tài liệu tham khảo</a:t>
            </a:r>
          </a:p>
        </p:txBody>
      </p:sp>
      <p:sp>
        <p:nvSpPr>
          <p:cNvPr id="3" name="Content Placeholder 2">
            <a:extLst>
              <a:ext uri="{FF2B5EF4-FFF2-40B4-BE49-F238E27FC236}">
                <a16:creationId xmlns:a16="http://schemas.microsoft.com/office/drawing/2014/main" id="{6EA5B526-D90A-4458-8273-29C1E0B6BE0F}"/>
              </a:ext>
            </a:extLst>
          </p:cNvPr>
          <p:cNvSpPr>
            <a:spLocks noGrp="1"/>
          </p:cNvSpPr>
          <p:nvPr>
            <p:ph idx="1"/>
          </p:nvPr>
        </p:nvSpPr>
        <p:spPr>
          <a:xfrm>
            <a:off x="146649" y="1244338"/>
            <a:ext cx="11930332" cy="5533534"/>
          </a:xfrm>
        </p:spPr>
        <p:txBody>
          <a:bodyPr>
            <a:normAutofit lnSpcReduction="10000"/>
          </a:bodyPr>
          <a:lstStyle/>
          <a:p>
            <a:pPr lvl="0">
              <a:lnSpc>
                <a:spcPct val="130000"/>
              </a:lnSpc>
              <a:buClr>
                <a:srgbClr val="0070C0"/>
              </a:buClr>
              <a:buFont typeface="Wingdings" panose="05000000000000000000" pitchFamily="2" charset="2"/>
              <a:buChar char="Ø"/>
            </a:pPr>
            <a:r>
              <a:rPr lang="en-US" b="1">
                <a:solidFill>
                  <a:schemeClr val="accent1">
                    <a:lumMod val="75000"/>
                  </a:schemeClr>
                </a:solidFill>
                <a:latin typeface="Times New Roman (Headings)"/>
              </a:rPr>
              <a:t>Tài liệu môn học</a:t>
            </a:r>
          </a:p>
          <a:p>
            <a:pPr>
              <a:lnSpc>
                <a:spcPct val="130000"/>
              </a:lnSpc>
            </a:pPr>
            <a:r>
              <a:rPr lang="en-US" sz="2800">
                <a:latin typeface="Times New Roman (Headings)"/>
              </a:rPr>
              <a:t>[1] Michael T. Goodrich, Roberto Tamassia,  Data Structures &amp; Algorithms in Java (6</a:t>
            </a:r>
            <a:r>
              <a:rPr lang="en-US" sz="2800" baseline="30000">
                <a:latin typeface="Times New Roman (Headings)"/>
              </a:rPr>
              <a:t>th</a:t>
            </a:r>
            <a:r>
              <a:rPr lang="en-US" sz="2800">
                <a:latin typeface="Times New Roman (Headings)"/>
              </a:rPr>
              <a:t> Edition)</a:t>
            </a:r>
          </a:p>
          <a:p>
            <a:pPr>
              <a:lnSpc>
                <a:spcPct val="130000"/>
              </a:lnSpc>
            </a:pPr>
            <a:r>
              <a:rPr lang="en-US" sz="2800">
                <a:latin typeface="Times New Roman (Headings)"/>
              </a:rPr>
              <a:t>[2] Trần Hạnh Nhi, Dương Anh Đức, Cấu trúc dữ liệu &amp; giải thuật, Khoa CNTT, trường ĐH KHTN ĐHQG TpHCM</a:t>
            </a:r>
          </a:p>
          <a:p>
            <a:pPr lvl="0">
              <a:lnSpc>
                <a:spcPct val="130000"/>
              </a:lnSpc>
              <a:buClr>
                <a:srgbClr val="0070C0"/>
              </a:buClr>
              <a:buFont typeface="Wingdings" panose="05000000000000000000" pitchFamily="2" charset="2"/>
              <a:buChar char="Ø"/>
            </a:pPr>
            <a:r>
              <a:rPr lang="vi-VN" b="1">
                <a:solidFill>
                  <a:schemeClr val="accent1">
                    <a:lumMod val="75000"/>
                  </a:schemeClr>
                </a:solidFill>
                <a:latin typeface="Times New Roman (Headings)"/>
              </a:rPr>
              <a:t>Tài liệu tham khảo thêm</a:t>
            </a:r>
            <a:endParaRPr lang="en-US" b="1">
              <a:solidFill>
                <a:schemeClr val="accent1">
                  <a:lumMod val="75000"/>
                </a:schemeClr>
              </a:solidFill>
              <a:latin typeface="Times New Roman (Headings)"/>
            </a:endParaRPr>
          </a:p>
          <a:p>
            <a:pPr>
              <a:lnSpc>
                <a:spcPct val="130000"/>
              </a:lnSpc>
            </a:pPr>
            <a:r>
              <a:rPr lang="en-US" sz="2800">
                <a:latin typeface="Times New Roman (Headings)"/>
              </a:rPr>
              <a:t>[3] Thomas H. Cormen et al., 2009, Introduction to Algorithms, 3</a:t>
            </a:r>
            <a:r>
              <a:rPr lang="en-US" sz="2800" baseline="30000">
                <a:latin typeface="Times New Roman (Headings)"/>
              </a:rPr>
              <a:t>rd</a:t>
            </a:r>
            <a:r>
              <a:rPr lang="en-US" sz="2800">
                <a:latin typeface="Times New Roman (Headings)"/>
              </a:rPr>
              <a:t> Edition, ebook.</a:t>
            </a:r>
          </a:p>
          <a:p>
            <a:pPr>
              <a:lnSpc>
                <a:spcPct val="130000"/>
              </a:lnSpc>
            </a:pPr>
            <a:r>
              <a:rPr lang="en-US" sz="2800">
                <a:latin typeface="Times New Roman (Headings)"/>
              </a:rPr>
              <a:t>[4] Hoàng M. L., 2002, Cấu trúc dữ liệu và giải thuật, ĐHSP Hà Nội.</a:t>
            </a:r>
          </a:p>
        </p:txBody>
      </p:sp>
      <p:sp>
        <p:nvSpPr>
          <p:cNvPr id="4" name="Date Placeholder 3">
            <a:extLst>
              <a:ext uri="{FF2B5EF4-FFF2-40B4-BE49-F238E27FC236}">
                <a16:creationId xmlns:a16="http://schemas.microsoft.com/office/drawing/2014/main" id="{1488E1D9-3353-42C8-93F1-0904A0E69E1C}"/>
              </a:ext>
            </a:extLst>
          </p:cNvPr>
          <p:cNvSpPr>
            <a:spLocks noGrp="1"/>
          </p:cNvSpPr>
          <p:nvPr>
            <p:ph type="dt" sz="half" idx="10"/>
          </p:nvPr>
        </p:nvSpPr>
        <p:spPr/>
        <p:txBody>
          <a:bodyPr/>
          <a:lstStyle/>
          <a:p>
            <a:fld id="{36FAFC67-CFF8-478F-933D-14DA9F324CEB}" type="datetime1">
              <a:rPr lang="en-GB" smtClean="0"/>
              <a:t>08/12/2022</a:t>
            </a:fld>
            <a:endParaRPr lang="en-GB"/>
          </a:p>
        </p:txBody>
      </p:sp>
      <p:sp>
        <p:nvSpPr>
          <p:cNvPr id="5" name="Footer Placeholder 4">
            <a:extLst>
              <a:ext uri="{FF2B5EF4-FFF2-40B4-BE49-F238E27FC236}">
                <a16:creationId xmlns:a16="http://schemas.microsoft.com/office/drawing/2014/main" id="{F3575F69-C392-4800-8972-3FC9B8E4F75F}"/>
              </a:ext>
            </a:extLst>
          </p:cNvPr>
          <p:cNvSpPr>
            <a:spLocks noGrp="1"/>
          </p:cNvSpPr>
          <p:nvPr>
            <p:ph type="ftr" sz="quarter" idx="11"/>
          </p:nvPr>
        </p:nvSpPr>
        <p:spPr/>
        <p:txBody>
          <a:bodyPr/>
          <a:lstStyle/>
          <a:p>
            <a:r>
              <a:rPr lang="en-GB"/>
              <a:t>ThS. Trần Đức Hiếu</a:t>
            </a:r>
          </a:p>
        </p:txBody>
      </p:sp>
      <p:sp>
        <p:nvSpPr>
          <p:cNvPr id="6" name="Slide Number Placeholder 5">
            <a:extLst>
              <a:ext uri="{FF2B5EF4-FFF2-40B4-BE49-F238E27FC236}">
                <a16:creationId xmlns:a16="http://schemas.microsoft.com/office/drawing/2014/main" id="{299CF93A-B651-4617-939A-56189B316F8E}"/>
              </a:ext>
            </a:extLst>
          </p:cNvPr>
          <p:cNvSpPr>
            <a:spLocks noGrp="1"/>
          </p:cNvSpPr>
          <p:nvPr>
            <p:ph type="sldNum" sz="quarter" idx="12"/>
          </p:nvPr>
        </p:nvSpPr>
        <p:spPr/>
        <p:txBody>
          <a:bodyPr/>
          <a:lstStyle/>
          <a:p>
            <a:fld id="{7B232E03-40C9-4E2C-92EA-D78597C71B60}" type="slidenum">
              <a:rPr lang="en-GB" smtClean="0"/>
              <a:t>97</a:t>
            </a:fld>
            <a:endParaRPr lang="en-GB"/>
          </a:p>
        </p:txBody>
      </p:sp>
    </p:spTree>
    <p:extLst>
      <p:ext uri="{BB962C8B-B14F-4D97-AF65-F5344CB8AC3E}">
        <p14:creationId xmlns:p14="http://schemas.microsoft.com/office/powerpoint/2010/main" val="4034590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10514</TotalTime>
  <Words>6801</Words>
  <Application>Microsoft Office PowerPoint</Application>
  <PresentationFormat>Widescreen</PresentationFormat>
  <Paragraphs>1385</Paragraphs>
  <Slides>97</Slides>
  <Notes>78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97</vt:i4>
      </vt:variant>
    </vt:vector>
  </HeadingPairs>
  <TitlesOfParts>
    <vt:vector size="108" baseType="lpstr">
      <vt:lpstr>Arial</vt:lpstr>
      <vt:lpstr>Calibri</vt:lpstr>
      <vt:lpstr>Cambria Math</vt:lpstr>
      <vt:lpstr>Consolas</vt:lpstr>
      <vt:lpstr>Muli</vt:lpstr>
      <vt:lpstr>Tahoma</vt:lpstr>
      <vt:lpstr>Times New Roman</vt:lpstr>
      <vt:lpstr>Times New Roman (Headings)</vt:lpstr>
      <vt:lpstr>VNI-Avo</vt:lpstr>
      <vt:lpstr>Wingdings</vt:lpstr>
      <vt:lpstr>Office Theme</vt:lpstr>
      <vt:lpstr>Cây Nhị Phân Tìm Kiếm (Binary Search Tree)</vt:lpstr>
      <vt:lpstr>Nội dung</vt:lpstr>
      <vt:lpstr>Nhắc lại…</vt:lpstr>
      <vt:lpstr>Nhắc lại …</vt:lpstr>
      <vt:lpstr>Nhắc lại …</vt:lpstr>
      <vt:lpstr>Cây nhị phân tìm kiếm (Binary Search Tree)</vt:lpstr>
      <vt:lpstr>Giới thiệu</vt:lpstr>
      <vt:lpstr>Cây nhị phân tìm kiếm</vt:lpstr>
      <vt:lpstr>Ví dụ</vt:lpstr>
      <vt:lpstr>Cấu trúc dữ liệu (Data structure)</vt:lpstr>
      <vt:lpstr>Nút</vt:lpstr>
      <vt:lpstr>Nút</vt:lpstr>
      <vt:lpstr>Nút</vt:lpstr>
      <vt:lpstr>Cây Nhị Phân Tìm Kiếm</vt:lpstr>
      <vt:lpstr>Cây Nhị Phân Tìm Kiếm</vt:lpstr>
      <vt:lpstr>Cây</vt:lpstr>
      <vt:lpstr>Tính chất</vt:lpstr>
      <vt:lpstr>Tính chất cây nhị phân tìm kiếm</vt:lpstr>
      <vt:lpstr>Các thao tác trên Cây Nhị Phân Tìm Kiếm</vt:lpstr>
      <vt:lpstr>Thao tác trên cây nhị phân tìm kiếm</vt:lpstr>
      <vt:lpstr>Khởi tạo cây rỗng (Create empty BST)</vt:lpstr>
      <vt:lpstr>Khởi tạo cây rỗng</vt:lpstr>
      <vt:lpstr>Kiểm tra cây rỗng (Check empty BST)</vt:lpstr>
      <vt:lpstr>Kiểm tra cây rỗng</vt:lpstr>
      <vt:lpstr>Thêm khóa vào cây (Insert to BST)</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Thêm khóa vào cây</vt:lpstr>
      <vt:lpstr>Tìm khóa trên cây (Search on BST)</vt:lpstr>
      <vt:lpstr>Tìm khóa trên cây</vt:lpstr>
      <vt:lpstr>Tìm khóa trên cây</vt:lpstr>
      <vt:lpstr>Tìm khóa trên cây</vt:lpstr>
      <vt:lpstr>Tìm khóa trên cây</vt:lpstr>
      <vt:lpstr>Tìm khóa trên cây</vt:lpstr>
      <vt:lpstr>Tìm khóa trên cây</vt:lpstr>
      <vt:lpstr>Tìm khóa trên cây</vt:lpstr>
      <vt:lpstr>Duyệt cây (Traverse BST)</vt:lpstr>
      <vt:lpstr>Duyệt cây</vt:lpstr>
      <vt:lpstr>Duyệt cây</vt:lpstr>
      <vt:lpstr>Duyệt cây</vt:lpstr>
      <vt:lpstr>Duyệt cây</vt:lpstr>
      <vt:lpstr>Duyệt cây</vt:lpstr>
      <vt:lpstr>Kiểm tra cây NPTK (Check BST)</vt:lpstr>
      <vt:lpstr>Nhận xét</vt:lpstr>
      <vt:lpstr>Kiểm tra cây NPTK</vt:lpstr>
      <vt:lpstr>Hủy khóa trên cây (Remove key on BST)</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Hủy khóa trên cây</vt:lpstr>
      <vt:lpstr>Giải phóng cây NPTK (Destroy BST)</vt:lpstr>
      <vt:lpstr>Giải phóng cây</vt:lpstr>
      <vt:lpstr>Giải phóng cây</vt:lpstr>
      <vt:lpstr>Giải phóng cây</vt:lpstr>
      <vt:lpstr>Độ phức tạp</vt:lpstr>
      <vt:lpstr>Cải tiến</vt:lpstr>
      <vt:lpstr>Tổng kết Summary</vt:lpstr>
      <vt:lpstr>Tổng kết</vt:lpstr>
      <vt:lpstr>Hỏi &amp; Đáp</vt:lpstr>
      <vt:lpstr>Bài học kế tiếp</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Linked List</dc:title>
  <dc:creator>Trần Đức Hiếu</dc:creator>
  <cp:lastModifiedBy>Trần Đức Hiếu</cp:lastModifiedBy>
  <cp:revision>1597</cp:revision>
  <dcterms:created xsi:type="dcterms:W3CDTF">2022-09-23T12:49:50Z</dcterms:created>
  <dcterms:modified xsi:type="dcterms:W3CDTF">2022-12-08T15:45:36Z</dcterms:modified>
</cp:coreProperties>
</file>