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95" r:id="rId3"/>
    <p:sldId id="586" r:id="rId4"/>
    <p:sldId id="293" r:id="rId5"/>
    <p:sldId id="636" r:id="rId6"/>
    <p:sldId id="637" r:id="rId7"/>
    <p:sldId id="638" r:id="rId8"/>
    <p:sldId id="604" r:id="rId9"/>
    <p:sldId id="639" r:id="rId10"/>
    <p:sldId id="607" r:id="rId11"/>
    <p:sldId id="609" r:id="rId12"/>
    <p:sldId id="610" r:id="rId13"/>
    <p:sldId id="632" r:id="rId14"/>
    <p:sldId id="630" r:id="rId15"/>
    <p:sldId id="613" r:id="rId16"/>
    <p:sldId id="672" r:id="rId17"/>
    <p:sldId id="642" r:id="rId18"/>
    <p:sldId id="643" r:id="rId19"/>
    <p:sldId id="644" r:id="rId20"/>
    <p:sldId id="645" r:id="rId21"/>
    <p:sldId id="646" r:id="rId22"/>
    <p:sldId id="647" r:id="rId23"/>
    <p:sldId id="648" r:id="rId24"/>
    <p:sldId id="649" r:id="rId25"/>
    <p:sldId id="650" r:id="rId26"/>
    <p:sldId id="651" r:id="rId27"/>
    <p:sldId id="652" r:id="rId28"/>
    <p:sldId id="653" r:id="rId29"/>
    <p:sldId id="654" r:id="rId30"/>
    <p:sldId id="655" r:id="rId31"/>
    <p:sldId id="656" r:id="rId32"/>
    <p:sldId id="657" r:id="rId33"/>
    <p:sldId id="658" r:id="rId34"/>
    <p:sldId id="659" r:id="rId35"/>
    <p:sldId id="660" r:id="rId36"/>
    <p:sldId id="661" r:id="rId37"/>
    <p:sldId id="662" r:id="rId38"/>
    <p:sldId id="663" r:id="rId39"/>
    <p:sldId id="664" r:id="rId40"/>
    <p:sldId id="665" r:id="rId41"/>
    <p:sldId id="666" r:id="rId42"/>
    <p:sldId id="667" r:id="rId43"/>
    <p:sldId id="668" r:id="rId44"/>
    <p:sldId id="669" r:id="rId45"/>
    <p:sldId id="670" r:id="rId46"/>
    <p:sldId id="633" r:id="rId47"/>
    <p:sldId id="634" r:id="rId48"/>
    <p:sldId id="671" r:id="rId49"/>
    <p:sldId id="309" r:id="rId50"/>
    <p:sldId id="306" r:id="rId51"/>
    <p:sldId id="30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48235"/>
    <a:srgbClr val="E2F0D9"/>
    <a:srgbClr val="5B9BD5"/>
    <a:srgbClr val="FF557F"/>
    <a:srgbClr val="80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6357" autoAdjust="0"/>
  </p:normalViewPr>
  <p:slideViewPr>
    <p:cSldViewPr snapToGrid="0">
      <p:cViewPr varScale="1">
        <p:scale>
          <a:sx n="102" d="100"/>
          <a:sy n="102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56078-1E8C-49D1-A61A-248451A2C988}" type="datetimeFigureOut">
              <a:rPr lang="en-GB" smtClean="0"/>
              <a:t>25/11/2022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B9022-F9DE-4052-889D-05542A434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36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B9022-F9DE-4052-889D-05542A4348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90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0780-C35B-44F7-88A6-B571CC379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EF4D0-DCF4-47EB-B2F5-082841479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A512D-F13A-469C-9917-7E5F5E83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133-87BD-4C28-AC6B-22EE3539000A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5E465-29F7-4620-8505-1EAFB4DA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BB07D-4F9D-44E5-8494-0E3B9710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7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C766-C769-42B5-863C-4972F6FE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46E8B-1925-4038-9382-999C3C3D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8B5C9-5EBD-43DE-B364-4FEF277B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97AA-35C7-4003-A27E-5C590A0A927E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E332-1F07-4B1A-9BBF-8F5200C0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0F472-38F2-4791-A4A4-76792C0C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61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9EDF6-84A3-4B5B-9047-FA50CCAE7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D61E1-5715-4A01-8284-A75B57931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9155A-B0D6-4DDD-B5CE-A40C1A88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49C4-4DBB-4F43-BB9B-2480F309B745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B82C3-C3ED-4043-AA70-1B15F6E0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EE5F0-E917-4915-A890-52D526DD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5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4269-96F1-41A6-BE6F-207C13FD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25AA-0B7E-4914-97FE-45EAEB48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3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3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3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3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D3236-E82A-4E24-B5C0-90D6E93B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6319-EA2A-4C5D-B6ED-2B2D42F5C6F6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E933-DA96-4E62-97C5-482CBCA2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FF78F-4DB7-4932-9AD8-5079FCD8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37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F1F2-8073-42CF-9372-68AF70F2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EEF2E-D823-430A-81F1-8E608933E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F6DC0-8837-4DC6-BDE5-8FE9EB6D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D1C6-3B9E-49D6-9CB9-F40E36F22D07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23EA2-4136-454E-B305-4B15801F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A86B2-F55E-4547-9A61-0AA6C18B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55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7CED-0AC4-43D0-AC64-D2D1453C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E5D3-2A13-4965-AC40-DD8C2C03E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602FF-F48A-4584-92F4-8386BD189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14C1-5E7F-42E8-9D4E-47B1AB4D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E65-EF48-4EF0-8A3D-934FC6F087C0}" type="datetime1">
              <a:rPr lang="en-GB" smtClean="0"/>
              <a:t>25/11/2022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C8857-871A-4B19-A2D2-D233BC81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DF044-18FB-4E55-9BAC-2722F6E3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85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D7BA-C796-482E-B711-BFD0B51E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E9ED7-6A0B-4C45-B524-DBCE1FA0B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AFA2A-C557-42F3-91C4-106D2CBC5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00332-8125-40B1-96C5-58848AA0C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52813-8541-4766-8EDE-D7A2A4022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D9781-4399-41C9-B7E2-3C217AB1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AF79-B36B-41BB-AC80-08FD1E1FD3CB}" type="datetime1">
              <a:rPr lang="en-GB" smtClean="0"/>
              <a:t>25/11/2022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951C3-A144-43D1-9A14-37EE9CDF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06129-80DA-458F-8C42-6D8FC3EC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6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9371-8F43-40E4-AD43-CEE25486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BF20A-81A1-469F-9B7D-D68066AB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CF4-2782-4ECE-903E-BE3392F59537}" type="datetime1">
              <a:rPr lang="en-GB" smtClean="0"/>
              <a:t>25/11/2022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49101-7CB9-4C07-A629-E9D3B143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403A3-CF00-481E-B62D-A9307F99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2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69C43-FBB9-43FD-B86E-BA2E1C1C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C96B-98B0-4FA8-B8D2-9254FD4009E1}" type="datetime1">
              <a:rPr lang="en-GB" smtClean="0"/>
              <a:t>25/11/2022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7C039-EA65-4984-A73C-C23A511C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2BBCF-C74D-4468-AB54-21E6531F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26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16EE-96AC-48C3-AA0F-9029E175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3E7D-DBB0-45E2-973F-30B0BB5BD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95425-F5B8-4E65-A73F-F535C49D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8FF6F-3EA0-43E4-8610-213024C8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7FA4-04D1-424C-B422-13FB9A40DE15}" type="datetime1">
              <a:rPr lang="en-GB" smtClean="0"/>
              <a:t>25/11/2022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655AF-B7E3-46CD-916E-17516CA4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F6F17-727B-4E97-B74C-8504AAD5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96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4FDD-A111-4502-9A0C-2232A9AC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D0B46-8E86-449C-A6CB-BE9DA4781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08005-8FE5-4415-B1B1-483C12045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4D460-FABA-457C-BE89-5635A71D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71B-1A81-4CB7-B3D6-CF2183FD7C7F}" type="datetime1">
              <a:rPr lang="en-GB" smtClean="0"/>
              <a:t>25/11/2022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D583B-74A1-4047-95FA-9317966B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5DA60-F757-4B1B-99A5-FBB22215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6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7D89B-82C9-42F2-9240-90029F2F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49" y="136526"/>
            <a:ext cx="11930332" cy="739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8AC39-B1A8-4B53-86BE-F3672B410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649" y="1057340"/>
            <a:ext cx="11930332" cy="52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B2789-4A3D-4435-9A86-E07FF6951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3D29-4D13-46D6-816B-1091BDE7D2A6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45464-C15D-4C74-8AFC-C4415F4BC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E680-5839-496B-BC05-303AB6B22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9DEBED-F793-4E17-8C0C-8461F05BBFA9}"/>
              </a:ext>
            </a:extLst>
          </p:cNvPr>
          <p:cNvCxnSpPr>
            <a:cxnSpLocks/>
          </p:cNvCxnSpPr>
          <p:nvPr userDrawn="1"/>
        </p:nvCxnSpPr>
        <p:spPr>
          <a:xfrm>
            <a:off x="146649" y="966445"/>
            <a:ext cx="11930332" cy="0"/>
          </a:xfrm>
          <a:prstGeom prst="line">
            <a:avLst/>
          </a:prstGeom>
          <a:ln w="635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70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500" b="1" kern="1200">
          <a:solidFill>
            <a:srgbClr val="00B05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804F-7769-4735-B923-03987F38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9" y="1869070"/>
            <a:ext cx="11962649" cy="2856834"/>
          </a:xfrm>
        </p:spPr>
        <p:txBody>
          <a:bodyPr>
            <a:normAutofit/>
          </a:bodyPr>
          <a:lstStyle/>
          <a:p>
            <a:r>
              <a:rPr lang="en-GB" sz="5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Sách Liên Kết </a:t>
            </a:r>
            <a:r>
              <a:rPr lang="en-GB" sz="5000">
                <a:solidFill>
                  <a:srgbClr val="0070C0"/>
                </a:solidFill>
              </a:rPr>
              <a:t>Đôi </a:t>
            </a:r>
            <a:br>
              <a:rPr lang="en-GB" sz="5000">
                <a:solidFill>
                  <a:srgbClr val="0070C0"/>
                </a:solidFill>
              </a:rPr>
            </a:br>
            <a:r>
              <a:rPr lang="en-GB" sz="5000">
                <a:solidFill>
                  <a:srgbClr val="0070C0"/>
                </a:solidFill>
              </a:rPr>
              <a:t>&amp; </a:t>
            </a:r>
            <a:br>
              <a:rPr lang="en-GB" sz="5000">
                <a:solidFill>
                  <a:srgbClr val="0070C0"/>
                </a:solidFill>
              </a:rPr>
            </a:br>
            <a:r>
              <a:rPr lang="en-GB" sz="5000">
                <a:solidFill>
                  <a:srgbClr val="0070C0"/>
                </a:solidFill>
              </a:rPr>
              <a:t>Danh Sách Liên Kết Vòng</a:t>
            </a:r>
            <a:br>
              <a:rPr lang="en-GB" sz="5000">
                <a:solidFill>
                  <a:srgbClr val="0070C0"/>
                </a:solidFill>
              </a:rPr>
            </a:br>
            <a:r>
              <a:rPr lang="en-GB" sz="36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(Doubly &amp; Circularly Linked List)</a:t>
            </a:r>
            <a:endParaRPr lang="en-GB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A3D15-6E0A-44D3-81DC-907D862F9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8509" y="5191125"/>
            <a:ext cx="4249017" cy="1107038"/>
          </a:xfrm>
        </p:spPr>
        <p:txBody>
          <a:bodyPr>
            <a:noAutofit/>
          </a:bodyPr>
          <a:lstStyle/>
          <a:p>
            <a:pPr algn="l"/>
            <a:r>
              <a:rPr lang="en-GB" sz="2200" b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Duc-Hieu Tran</a:t>
            </a:r>
          </a:p>
          <a:p>
            <a:pPr algn="l"/>
            <a:r>
              <a:rPr lang="en-GB" sz="2200" b="1">
                <a:solidFill>
                  <a:schemeClr val="accent4">
                    <a:lumMod val="75000"/>
                  </a:schemeClr>
                </a:solidFill>
              </a:rPr>
              <a:t>Title: MSc. Computer Science</a:t>
            </a:r>
            <a:endParaRPr lang="en-GB" sz="2200" b="1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3B026-D40C-42DF-8F30-5503C9402B4F}"/>
              </a:ext>
            </a:extLst>
          </p:cNvPr>
          <p:cNvSpPr txBox="1">
            <a:spLocks/>
          </p:cNvSpPr>
          <p:nvPr/>
        </p:nvSpPr>
        <p:spPr>
          <a:xfrm>
            <a:off x="8839200" y="10265"/>
            <a:ext cx="3352800" cy="739023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Môn học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&amp; Giải Thuật</a:t>
            </a:r>
          </a:p>
        </p:txBody>
      </p:sp>
      <p:pic>
        <p:nvPicPr>
          <p:cNvPr id="9" name="Picture 8" descr="C:\Documents and Settings\ntnthuy\Desktop\logo dai hoc_khong nen.png">
            <a:extLst>
              <a:ext uri="{FF2B5EF4-FFF2-40B4-BE49-F238E27FC236}">
                <a16:creationId xmlns:a16="http://schemas.microsoft.com/office/drawing/2014/main" id="{867391C8-E3FC-4E22-B85B-4EA39CA809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9" y="68069"/>
            <a:ext cx="658495" cy="647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31C99A9-6047-426C-A1F3-0A348FDA6839}"/>
              </a:ext>
            </a:extLst>
          </p:cNvPr>
          <p:cNvSpPr txBox="1">
            <a:spLocks/>
          </p:cNvSpPr>
          <p:nvPr/>
        </p:nvSpPr>
        <p:spPr>
          <a:xfrm>
            <a:off x="755966" y="68069"/>
            <a:ext cx="3511234" cy="647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ĐH NGUYỄN TẤT THÀNH</a:t>
            </a:r>
          </a:p>
          <a:p>
            <a:pPr algn="l"/>
            <a:r>
              <a:rPr lang="en-US" sz="15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76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</a:t>
            </a:r>
            <a:r>
              <a:rPr lang="en-GB" sz="5000"/>
              <a:t>đôi</a:t>
            </a:r>
            <a:endParaRPr lang="en-GB" sz="5000">
              <a:solidFill>
                <a:srgbClr val="00B05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10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vi-VN" sz="3000" b="1">
                <a:solidFill>
                  <a:srgbClr val="0070C0"/>
                </a:solidFill>
              </a:rPr>
              <a:t>Các thao tác cơ bản trên DSLK </a:t>
            </a:r>
            <a:r>
              <a:rPr lang="en-GB" sz="3000" b="1">
                <a:solidFill>
                  <a:srgbClr val="0070C0"/>
                </a:solidFill>
              </a:rPr>
              <a:t>đôi</a:t>
            </a:r>
            <a:endParaRPr lang="vi-VN" sz="3000" b="1">
              <a:solidFill>
                <a:srgbClr val="0070C0"/>
              </a:solidFill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000"/>
              <a:t>Tạo một danh sách rỗng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000"/>
              <a:t>Thêm một phần tử vào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000"/>
              <a:t>Duyệt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000"/>
              <a:t>Tìm kiếm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000"/>
              <a:t>Xóa một phần tử ra khỏi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000"/>
              <a:t>Hủy toàn bộ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000"/>
              <a:t>…</a:t>
            </a:r>
          </a:p>
          <a:p>
            <a:pPr marL="0" indent="0" algn="just" defTabSz="461963">
              <a:lnSpc>
                <a:spcPct val="130000"/>
              </a:lnSpc>
              <a:spcBef>
                <a:spcPts val="0"/>
              </a:spcBef>
              <a:buClr>
                <a:srgbClr val="0070C0"/>
              </a:buClr>
              <a:buNone/>
            </a:pP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11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0070C0"/>
                </a:solidFill>
              </a:rPr>
              <a:t>Thao tác 1: Tạo một danh sách rỗng</a:t>
            </a:r>
          </a:p>
          <a:p>
            <a:pPr marL="0" indent="0" algn="just" defTabSz="461963">
              <a:lnSpc>
                <a:spcPct val="130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public class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DoublyLinkedList&lt;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0" indent="0" algn="just" defTabSz="461963">
              <a:lnSpc>
                <a:spcPct val="130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Thành phần dữ liệu</a:t>
            </a:r>
          </a:p>
          <a:p>
            <a:pPr marL="0" indent="0" algn="just" defTabSz="461963">
              <a:lnSpc>
                <a:spcPct val="130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Node&lt;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&gt; head;</a:t>
            </a:r>
          </a:p>
          <a:p>
            <a:pPr marL="0" indent="0" algn="just" defTabSz="461963">
              <a:lnSpc>
                <a:spcPct val="130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Node&lt;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&gt; tail;</a:t>
            </a:r>
          </a:p>
          <a:p>
            <a:pPr marL="0" indent="0" algn="just" defTabSz="461963">
              <a:lnSpc>
                <a:spcPct val="130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int size;</a:t>
            </a:r>
          </a:p>
          <a:p>
            <a:pPr marL="0" indent="0" algn="just" defTabSz="461963">
              <a:lnSpc>
                <a:spcPct val="130000"/>
              </a:lnSpc>
              <a:spcBef>
                <a:spcPts val="0"/>
              </a:spcBef>
              <a:buClr>
                <a:srgbClr val="0070C0"/>
              </a:buClr>
              <a:buNone/>
            </a:pP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 defTabSz="461963">
              <a:lnSpc>
                <a:spcPct val="130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Thành phần xử lý</a:t>
            </a:r>
          </a:p>
          <a:p>
            <a:pPr marL="0" indent="0" algn="just" defTabSz="461963">
              <a:lnSpc>
                <a:spcPct val="130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DoublyLinkedList(){</a:t>
            </a:r>
            <a:r>
              <a:rPr lang="en-US" sz="18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Phương thức khởi tạo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 defTabSz="461963">
              <a:lnSpc>
                <a:spcPct val="130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Tạo một danh sách rỗng</a:t>
            </a:r>
          </a:p>
          <a:p>
            <a:pPr marL="0" indent="0" algn="just" defTabSz="461963">
              <a:lnSpc>
                <a:spcPct val="130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		this.head = this.tail = null;</a:t>
            </a:r>
          </a:p>
          <a:p>
            <a:pPr marL="0" indent="0" algn="just" defTabSz="461963">
              <a:lnSpc>
                <a:spcPct val="130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		this.size = 0;</a:t>
            </a:r>
          </a:p>
          <a:p>
            <a:pPr marL="0" indent="0" algn="just" defTabSz="461963">
              <a:lnSpc>
                <a:spcPct val="130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	} 	</a:t>
            </a:r>
          </a:p>
          <a:p>
            <a:pPr marL="0" indent="0" algn="just" defTabSz="461963">
              <a:lnSpc>
                <a:spcPct val="130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ED82BB-9DBF-4463-B21E-91F09BD1C792}"/>
              </a:ext>
            </a:extLst>
          </p:cNvPr>
          <p:cNvCxnSpPr>
            <a:stCxn id="19" idx="5"/>
            <a:endCxn id="23" idx="1"/>
          </p:cNvCxnSpPr>
          <p:nvPr/>
        </p:nvCxnSpPr>
        <p:spPr>
          <a:xfrm>
            <a:off x="7626505" y="2718401"/>
            <a:ext cx="931989" cy="746205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5F1641-0021-405E-BA4F-E2A9E4C222E5}"/>
              </a:ext>
            </a:extLst>
          </p:cNvPr>
          <p:cNvCxnSpPr>
            <a:stCxn id="22" idx="3"/>
            <a:endCxn id="23" idx="3"/>
          </p:cNvCxnSpPr>
          <p:nvPr/>
        </p:nvCxnSpPr>
        <p:spPr>
          <a:xfrm flipH="1">
            <a:off x="9238002" y="2808568"/>
            <a:ext cx="1091282" cy="65603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1D2CDE-1448-43B4-A9B1-24536DF5EEC3}"/>
              </a:ext>
            </a:extLst>
          </p:cNvPr>
          <p:cNvGrpSpPr/>
          <p:nvPr/>
        </p:nvGrpSpPr>
        <p:grpSpPr>
          <a:xfrm>
            <a:off x="7136204" y="1985961"/>
            <a:ext cx="654346" cy="795095"/>
            <a:chOff x="7136204" y="1985961"/>
            <a:chExt cx="654346" cy="7950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63FB6D-15BD-495F-A401-CB9450232ACE}"/>
                </a:ext>
              </a:extLst>
            </p:cNvPr>
            <p:cNvSpPr txBox="1"/>
            <p:nvPr/>
          </p:nvSpPr>
          <p:spPr>
            <a:xfrm>
              <a:off x="7136204" y="1985961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head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3350727-DBDC-4A38-9387-DC056B673063}"/>
                </a:ext>
              </a:extLst>
            </p:cNvPr>
            <p:cNvSpPr/>
            <p:nvPr/>
          </p:nvSpPr>
          <p:spPr>
            <a:xfrm>
              <a:off x="7232680" y="2353218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04F9D2-0C7D-4D31-83B5-44114459294C}"/>
              </a:ext>
            </a:extLst>
          </p:cNvPr>
          <p:cNvGrpSpPr/>
          <p:nvPr/>
        </p:nvGrpSpPr>
        <p:grpSpPr>
          <a:xfrm>
            <a:off x="10244779" y="2075839"/>
            <a:ext cx="495264" cy="795384"/>
            <a:chOff x="10244779" y="2075839"/>
            <a:chExt cx="495264" cy="79538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B4DEE2-B7B1-4425-9F1B-FB69D4A2EB6A}"/>
                </a:ext>
              </a:extLst>
            </p:cNvPr>
            <p:cNvSpPr txBox="1"/>
            <p:nvPr/>
          </p:nvSpPr>
          <p:spPr>
            <a:xfrm>
              <a:off x="10244779" y="2075839"/>
              <a:ext cx="495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tail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57C0EA3-161C-4EEE-A624-C8F410734856}"/>
                </a:ext>
              </a:extLst>
            </p:cNvPr>
            <p:cNvSpPr/>
            <p:nvPr/>
          </p:nvSpPr>
          <p:spPr>
            <a:xfrm>
              <a:off x="10261714" y="2443385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0883C4C-D5E7-402B-A820-D4B297E4B613}"/>
              </a:ext>
            </a:extLst>
          </p:cNvPr>
          <p:cNvSpPr/>
          <p:nvPr/>
        </p:nvSpPr>
        <p:spPr>
          <a:xfrm>
            <a:off x="8558494" y="3197570"/>
            <a:ext cx="679508" cy="534071"/>
          </a:xfrm>
          <a:prstGeom prst="rect">
            <a:avLst/>
          </a:prstGeom>
          <a:gradFill flip="none" rotWithShape="1">
            <a:gsLst>
              <a:gs pos="7700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5779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12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Thao tác 2: Thêm phần tử vào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000"/>
              <a:t>Trường hợp danh sách rỗng</a:t>
            </a:r>
            <a:endParaRPr lang="en-US" sz="3000" b="1">
              <a:solidFill>
                <a:srgbClr val="0000FF"/>
              </a:solidFill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000"/>
              <a:t>Trường hợp danh sách đã có phần tử</a:t>
            </a:r>
            <a:endParaRPr lang="en-US" sz="3000" b="1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5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12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13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Thao tác 2: Thêm phần tử vào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/>
              <a:t>Trường hợp danh sách ban đầu rỗng</a:t>
            </a:r>
            <a:endParaRPr lang="en-US" sz="3000" b="1">
              <a:solidFill>
                <a:srgbClr val="0000FF"/>
              </a:solidFill>
            </a:endParaRP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/>
              <a:t>1/ Tạo ra Node mới và trỏ về NULL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/>
              <a:t>2/ Trỏ Head và Tail về Node mới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25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5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&gt; newNode = </a:t>
            </a:r>
            <a:r>
              <a:rPr lang="en-US" sz="25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5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newNode.next = </a:t>
            </a:r>
            <a:r>
              <a:rPr lang="en-US" sz="25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25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5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 = newNode;</a:t>
            </a:r>
          </a:p>
          <a:p>
            <a:pPr marL="0" indent="0">
              <a:buNone/>
            </a:pPr>
            <a:endParaRPr lang="en-GB" sz="2500" b="1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0DF79F-249C-4315-BA36-2231A19658F4}"/>
              </a:ext>
            </a:extLst>
          </p:cNvPr>
          <p:cNvCxnSpPr>
            <a:stCxn id="41" idx="5"/>
            <a:endCxn id="45" idx="1"/>
          </p:cNvCxnSpPr>
          <p:nvPr/>
        </p:nvCxnSpPr>
        <p:spPr>
          <a:xfrm>
            <a:off x="9724078" y="3945829"/>
            <a:ext cx="701004" cy="11977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321B97-2617-4847-B11A-CE70B2BE5E04}"/>
              </a:ext>
            </a:extLst>
          </p:cNvPr>
          <p:cNvCxnSpPr>
            <a:stCxn id="44" idx="4"/>
            <a:endCxn id="45" idx="3"/>
          </p:cNvCxnSpPr>
          <p:nvPr/>
        </p:nvCxnSpPr>
        <p:spPr>
          <a:xfrm flipH="1">
            <a:off x="11104590" y="4072196"/>
            <a:ext cx="466807" cy="107134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9DAFC2-F42E-4F85-ADB5-5421DCCDE802}"/>
              </a:ext>
            </a:extLst>
          </p:cNvPr>
          <p:cNvCxnSpPr>
            <a:stCxn id="41" idx="3"/>
            <a:endCxn id="35" idx="0"/>
          </p:cNvCxnSpPr>
          <p:nvPr/>
        </p:nvCxnSpPr>
        <p:spPr>
          <a:xfrm flipH="1">
            <a:off x="8645346" y="3945829"/>
            <a:ext cx="752477" cy="8799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8D4AFB-A2DB-4DC2-A307-1A6664722789}"/>
              </a:ext>
            </a:extLst>
          </p:cNvPr>
          <p:cNvCxnSpPr>
            <a:stCxn id="44" idx="2"/>
            <a:endCxn id="35" idx="0"/>
          </p:cNvCxnSpPr>
          <p:nvPr/>
        </p:nvCxnSpPr>
        <p:spPr>
          <a:xfrm flipH="1">
            <a:off x="8645346" y="3858277"/>
            <a:ext cx="2695353" cy="96745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28">
            <a:extLst>
              <a:ext uri="{FF2B5EF4-FFF2-40B4-BE49-F238E27FC236}">
                <a16:creationId xmlns:a16="http://schemas.microsoft.com/office/drawing/2014/main" id="{AB039E72-4F50-4509-AA2C-2898035FDB1F}"/>
              </a:ext>
            </a:extLst>
          </p:cNvPr>
          <p:cNvSpPr/>
          <p:nvPr/>
        </p:nvSpPr>
        <p:spPr>
          <a:xfrm>
            <a:off x="6214743" y="3526009"/>
            <a:ext cx="2074877" cy="8520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Tạo ra Node mới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324011-80EA-47D5-ABE8-26DCFCAA13EC}"/>
              </a:ext>
            </a:extLst>
          </p:cNvPr>
          <p:cNvCxnSpPr>
            <a:stCxn id="29" idx="1"/>
            <a:endCxn id="37" idx="1"/>
          </p:cNvCxnSpPr>
          <p:nvPr/>
        </p:nvCxnSpPr>
        <p:spPr>
          <a:xfrm>
            <a:off x="7252182" y="4377141"/>
            <a:ext cx="743570" cy="73990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B10741-BE21-460A-B347-4567F3594EBE}"/>
              </a:ext>
            </a:extLst>
          </p:cNvPr>
          <p:cNvGrpSpPr/>
          <p:nvPr/>
        </p:nvGrpSpPr>
        <p:grpSpPr>
          <a:xfrm>
            <a:off x="7769367" y="4825729"/>
            <a:ext cx="1826725" cy="1080114"/>
            <a:chOff x="1670634" y="4945146"/>
            <a:chExt cx="1826725" cy="108011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F03E123-AB63-41CE-874E-B5748D2B39AE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C29C2C5-1B1A-4F43-B759-0DBE2AD39206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416949D-A073-4C92-970E-D84B97875998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825858A-52C9-47EE-A290-23B038E34AC0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F5126D-C73A-44D1-B09B-3816207EF7E8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CBF5F0-CB18-4CFB-A0C2-7A1D5478C127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9F00BA-4266-4B85-8FB8-DAB2E27D2198}"/>
              </a:ext>
            </a:extLst>
          </p:cNvPr>
          <p:cNvCxnSpPr/>
          <p:nvPr/>
        </p:nvCxnSpPr>
        <p:spPr>
          <a:xfrm>
            <a:off x="9192147" y="5139574"/>
            <a:ext cx="1246158" cy="847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B41117C-1D71-42FC-8CE9-E85EBBB77570}"/>
              </a:ext>
            </a:extLst>
          </p:cNvPr>
          <p:cNvGrpSpPr/>
          <p:nvPr/>
        </p:nvGrpSpPr>
        <p:grpSpPr>
          <a:xfrm>
            <a:off x="9233777" y="3213389"/>
            <a:ext cx="654346" cy="795095"/>
            <a:chOff x="7136204" y="1985961"/>
            <a:chExt cx="654346" cy="79509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89EBF2-BA2E-4557-97E1-F040279838DB}"/>
                </a:ext>
              </a:extLst>
            </p:cNvPr>
            <p:cNvSpPr txBox="1"/>
            <p:nvPr/>
          </p:nvSpPr>
          <p:spPr>
            <a:xfrm>
              <a:off x="7136204" y="1985961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head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AA7A707-D6E0-4C18-947D-275430E4556E}"/>
                </a:ext>
              </a:extLst>
            </p:cNvPr>
            <p:cNvSpPr/>
            <p:nvPr/>
          </p:nvSpPr>
          <p:spPr>
            <a:xfrm>
              <a:off x="7232680" y="2353218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E0266AC-F394-4ABE-827B-BB450B52666C}"/>
              </a:ext>
            </a:extLst>
          </p:cNvPr>
          <p:cNvGrpSpPr/>
          <p:nvPr/>
        </p:nvGrpSpPr>
        <p:grpSpPr>
          <a:xfrm>
            <a:off x="11323764" y="3276812"/>
            <a:ext cx="495264" cy="795384"/>
            <a:chOff x="10244779" y="2075839"/>
            <a:chExt cx="495264" cy="79538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E8786E-59FB-4145-B39E-7AD842968092}"/>
                </a:ext>
              </a:extLst>
            </p:cNvPr>
            <p:cNvSpPr txBox="1"/>
            <p:nvPr/>
          </p:nvSpPr>
          <p:spPr>
            <a:xfrm>
              <a:off x="10244779" y="2075839"/>
              <a:ext cx="495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tail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BA09736-A896-4BAB-A6E5-FAC560F5587F}"/>
                </a:ext>
              </a:extLst>
            </p:cNvPr>
            <p:cNvSpPr/>
            <p:nvPr/>
          </p:nvSpPr>
          <p:spPr>
            <a:xfrm>
              <a:off x="10261714" y="2443385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2C5DFB4A-08CB-4432-85EB-B6D0A1D08751}"/>
              </a:ext>
            </a:extLst>
          </p:cNvPr>
          <p:cNvSpPr/>
          <p:nvPr/>
        </p:nvSpPr>
        <p:spPr>
          <a:xfrm>
            <a:off x="10425082" y="4876504"/>
            <a:ext cx="679508" cy="534071"/>
          </a:xfrm>
          <a:prstGeom prst="rect">
            <a:avLst/>
          </a:prstGeom>
          <a:gradFill flip="none" rotWithShape="1">
            <a:gsLst>
              <a:gs pos="7700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51280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14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Thao tác 2: Thêm phần tử vào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/>
              <a:t>Trường hợp danh sách đã có phần tử</a:t>
            </a:r>
            <a:endParaRPr lang="en-US" sz="3000" b="1">
              <a:solidFill>
                <a:srgbClr val="0000FF"/>
              </a:solidFill>
            </a:endParaRPr>
          </a:p>
          <a:p>
            <a:pPr lvl="2" algn="just">
              <a:lnSpc>
                <a:spcPct val="140000"/>
              </a:lnSpc>
              <a:buClr>
                <a:srgbClr val="0070C0"/>
              </a:buClr>
            </a:pPr>
            <a:r>
              <a:rPr lang="en-US" sz="3000"/>
              <a:t>Thêm vào </a:t>
            </a:r>
            <a:r>
              <a:rPr lang="en-US" sz="3000" b="1">
                <a:solidFill>
                  <a:srgbClr val="0000FF"/>
                </a:solidFill>
              </a:rPr>
              <a:t>đầu </a:t>
            </a:r>
            <a:r>
              <a:rPr lang="en-US" sz="3000"/>
              <a:t>danh sách</a:t>
            </a:r>
          </a:p>
          <a:p>
            <a:pPr lvl="2" algn="just">
              <a:lnSpc>
                <a:spcPct val="140000"/>
              </a:lnSpc>
              <a:buClr>
                <a:srgbClr val="0070C0"/>
              </a:buClr>
            </a:pPr>
            <a:r>
              <a:rPr lang="en-US" sz="3000"/>
              <a:t>Thêm vào </a:t>
            </a:r>
            <a:r>
              <a:rPr lang="en-US" sz="3000" b="1">
                <a:solidFill>
                  <a:srgbClr val="0000FF"/>
                </a:solidFill>
              </a:rPr>
              <a:t>cuối </a:t>
            </a:r>
            <a:r>
              <a:rPr lang="en-US" sz="3000"/>
              <a:t>danh sách</a:t>
            </a:r>
          </a:p>
          <a:p>
            <a:pPr lvl="2" algn="just">
              <a:lnSpc>
                <a:spcPct val="140000"/>
              </a:lnSpc>
              <a:buClr>
                <a:srgbClr val="0070C0"/>
              </a:buClr>
            </a:pPr>
            <a:r>
              <a:rPr lang="en-US" sz="3000"/>
              <a:t>Thêm vào sau một </a:t>
            </a:r>
            <a:r>
              <a:rPr lang="en-US" sz="3000" b="1">
                <a:solidFill>
                  <a:srgbClr val="0000FF"/>
                </a:solidFill>
              </a:rPr>
              <a:t>node X</a:t>
            </a:r>
            <a:r>
              <a:rPr lang="en-US" sz="3000"/>
              <a:t> trong danh sách</a:t>
            </a:r>
          </a:p>
          <a:p>
            <a:pPr lvl="2" algn="just">
              <a:lnSpc>
                <a:spcPct val="140000"/>
              </a:lnSpc>
              <a:buClr>
                <a:srgbClr val="0070C0"/>
              </a:buClr>
            </a:pPr>
            <a:r>
              <a:rPr lang="en-US" sz="3000"/>
              <a:t>Thêm vào trước một </a:t>
            </a:r>
            <a:r>
              <a:rPr lang="en-US" sz="3000" b="1">
                <a:solidFill>
                  <a:srgbClr val="0000FF"/>
                </a:solidFill>
              </a:rPr>
              <a:t>node Y</a:t>
            </a:r>
            <a:r>
              <a:rPr lang="en-US" sz="3000"/>
              <a:t> trong danh sách</a:t>
            </a:r>
            <a:endParaRPr lang="en-GB" sz="3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9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15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Thao tác 2: Thêm phần tử vào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</a:rPr>
              <a:t>Trường hợp 1</a:t>
            </a:r>
            <a:r>
              <a:rPr lang="en-US" sz="3000"/>
              <a:t>: thêm phần tử vào </a:t>
            </a:r>
            <a:r>
              <a:rPr lang="en-US" sz="3000" b="1">
                <a:solidFill>
                  <a:srgbClr val="0000FF"/>
                </a:solidFill>
              </a:rPr>
              <a:t>đầu</a:t>
            </a:r>
            <a:r>
              <a:rPr lang="en-US" sz="3000"/>
              <a:t> danh sách</a:t>
            </a:r>
            <a:endParaRPr lang="en-US" sz="3000" b="1">
              <a:solidFill>
                <a:srgbClr val="0000FF"/>
              </a:solidFill>
            </a:endParaRP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&gt; newNode = </a:t>
            </a:r>
            <a:r>
              <a:rPr lang="en-US" sz="30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newNode.next = </a:t>
            </a:r>
            <a:r>
              <a:rPr lang="en-US" sz="3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.pre = newNode;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 = newNode;</a:t>
            </a:r>
          </a:p>
        </p:txBody>
      </p:sp>
    </p:spTree>
    <p:extLst>
      <p:ext uri="{BB962C8B-B14F-4D97-AF65-F5344CB8AC3E}">
        <p14:creationId xmlns:p14="http://schemas.microsoft.com/office/powerpoint/2010/main" val="241148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16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Thao tác 2: Thêm phần tử vào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</a:rPr>
              <a:t>Trường hợp 1</a:t>
            </a:r>
            <a:r>
              <a:rPr lang="en-US" sz="3000"/>
              <a:t>: thêm phần tử vào </a:t>
            </a:r>
            <a:r>
              <a:rPr lang="en-US" sz="3000" b="1">
                <a:solidFill>
                  <a:srgbClr val="0000FF"/>
                </a:solidFill>
              </a:rPr>
              <a:t>đầu</a:t>
            </a:r>
            <a:r>
              <a:rPr lang="en-US" sz="3000"/>
              <a:t> danh sách</a:t>
            </a:r>
            <a:endParaRPr lang="en-US" sz="3000" b="1">
              <a:solidFill>
                <a:srgbClr val="0000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2D69D-C1AD-4A1A-9151-4569B550B06C}"/>
              </a:ext>
            </a:extLst>
          </p:cNvPr>
          <p:cNvSpPr/>
          <p:nvPr/>
        </p:nvSpPr>
        <p:spPr>
          <a:xfrm>
            <a:off x="10146189" y="5170180"/>
            <a:ext cx="679508" cy="534071"/>
          </a:xfrm>
          <a:prstGeom prst="rect">
            <a:avLst/>
          </a:prstGeom>
          <a:gradFill flip="none" rotWithShape="1">
            <a:gsLst>
              <a:gs pos="7700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B67571-49AA-4FF8-8A91-1FD9CDBBF621}"/>
              </a:ext>
            </a:extLst>
          </p:cNvPr>
          <p:cNvGrpSpPr/>
          <p:nvPr/>
        </p:nvGrpSpPr>
        <p:grpSpPr>
          <a:xfrm>
            <a:off x="8665015" y="4201894"/>
            <a:ext cx="1073613" cy="566236"/>
            <a:chOff x="8665015" y="4201894"/>
            <a:chExt cx="1073613" cy="56623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95B689-3571-4ED1-9D34-334E10DB1360}"/>
                </a:ext>
              </a:extLst>
            </p:cNvPr>
            <p:cNvSpPr txBox="1"/>
            <p:nvPr/>
          </p:nvSpPr>
          <p:spPr>
            <a:xfrm>
              <a:off x="9162829" y="4201894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A17263-3B66-450C-AC32-8ABCC39C94A9}"/>
                </a:ext>
              </a:extLst>
            </p:cNvPr>
            <p:cNvSpPr/>
            <p:nvPr/>
          </p:nvSpPr>
          <p:spPr>
            <a:xfrm>
              <a:off x="8665015" y="4340292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E21F309-40EC-4672-AD5E-A749DA5159CC}"/>
              </a:ext>
            </a:extLst>
          </p:cNvPr>
          <p:cNvGrpSpPr/>
          <p:nvPr/>
        </p:nvGrpSpPr>
        <p:grpSpPr>
          <a:xfrm>
            <a:off x="1366303" y="4768130"/>
            <a:ext cx="1283005" cy="889503"/>
            <a:chOff x="1366303" y="4768130"/>
            <a:chExt cx="1283005" cy="88950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17AC5F4-4724-4171-85C8-F125B82AD4E9}"/>
                </a:ext>
              </a:extLst>
            </p:cNvPr>
            <p:cNvGrpSpPr/>
            <p:nvPr/>
          </p:nvGrpSpPr>
          <p:grpSpPr>
            <a:xfrm>
              <a:off x="1366303" y="4768130"/>
              <a:ext cx="764953" cy="889503"/>
              <a:chOff x="1366303" y="4768130"/>
              <a:chExt cx="764953" cy="88950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34BE8A0-C263-429A-A9EB-DCAA2D4ECB66}"/>
                  </a:ext>
                </a:extLst>
              </p:cNvPr>
              <p:cNvSpPr/>
              <p:nvPr/>
            </p:nvSpPr>
            <p:spPr>
              <a:xfrm>
                <a:off x="1518081" y="5229795"/>
                <a:ext cx="461395" cy="427838"/>
              </a:xfrm>
              <a:prstGeom prst="ellipse">
                <a:avLst/>
              </a:prstGeom>
              <a:gradFill flip="none" rotWithShape="1">
                <a:gsLst>
                  <a:gs pos="85000">
                    <a:srgbClr val="002060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F5FB75-E927-4D44-87B7-8F58B0851BEB}"/>
                  </a:ext>
                </a:extLst>
              </p:cNvPr>
              <p:cNvSpPr txBox="1"/>
              <p:nvPr/>
            </p:nvSpPr>
            <p:spPr>
              <a:xfrm>
                <a:off x="1366303" y="4768130"/>
                <a:ext cx="764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head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DE8DEA-0731-422C-AB46-A47C67B35979}"/>
                </a:ext>
              </a:extLst>
            </p:cNvPr>
            <p:cNvCxnSpPr>
              <a:stCxn id="9" idx="6"/>
              <a:endCxn id="44" idx="1"/>
            </p:cNvCxnSpPr>
            <p:nvPr/>
          </p:nvCxnSpPr>
          <p:spPr>
            <a:xfrm flipV="1">
              <a:off x="1979476" y="5435241"/>
              <a:ext cx="669832" cy="8473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D7D4D6-8A20-4F10-9EED-5FABA8C4D85A}"/>
              </a:ext>
            </a:extLst>
          </p:cNvPr>
          <p:cNvCxnSpPr>
            <a:stCxn id="14" idx="4"/>
            <a:endCxn id="21" idx="0"/>
          </p:cNvCxnSpPr>
          <p:nvPr/>
        </p:nvCxnSpPr>
        <p:spPr>
          <a:xfrm>
            <a:off x="8895713" y="4768130"/>
            <a:ext cx="1" cy="365158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B495C7-B70F-47C4-B15F-8C3D9D790A84}"/>
              </a:ext>
            </a:extLst>
          </p:cNvPr>
          <p:cNvGrpSpPr/>
          <p:nvPr/>
        </p:nvGrpSpPr>
        <p:grpSpPr>
          <a:xfrm>
            <a:off x="8076185" y="5133288"/>
            <a:ext cx="1826725" cy="1001026"/>
            <a:chOff x="7323896" y="4934506"/>
            <a:chExt cx="1826725" cy="10010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915D9C0-3A93-47F0-BC4F-2D1BDA287476}"/>
                </a:ext>
              </a:extLst>
            </p:cNvPr>
            <p:cNvGrpSpPr/>
            <p:nvPr/>
          </p:nvGrpSpPr>
          <p:grpSpPr>
            <a:xfrm>
              <a:off x="7493831" y="4934506"/>
              <a:ext cx="1299186" cy="582626"/>
              <a:chOff x="3860042" y="5062592"/>
              <a:chExt cx="1299186" cy="58262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6ED37CD-E527-4975-B09F-EFB8FF318709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AC874BD-4E4B-4EBC-B6DD-9708B465C49B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54EB84F-8650-4874-B936-7F2D247D91DA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F5C55-737A-40FB-9000-F00B4A5B0331}"/>
                </a:ext>
              </a:extLst>
            </p:cNvPr>
            <p:cNvSpPr txBox="1"/>
            <p:nvPr/>
          </p:nvSpPr>
          <p:spPr>
            <a:xfrm>
              <a:off x="8436964" y="5469179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123FA8-FD9A-4A0A-8DE3-9ACCD01785BB}"/>
                </a:ext>
              </a:extLst>
            </p:cNvPr>
            <p:cNvSpPr txBox="1"/>
            <p:nvPr/>
          </p:nvSpPr>
          <p:spPr>
            <a:xfrm>
              <a:off x="7323896" y="5473867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5964C1-B296-408A-A1D4-DBB82D3C8DF2}"/>
              </a:ext>
            </a:extLst>
          </p:cNvPr>
          <p:cNvGrpSpPr/>
          <p:nvPr/>
        </p:nvGrpSpPr>
        <p:grpSpPr>
          <a:xfrm>
            <a:off x="6129210" y="5133288"/>
            <a:ext cx="1826725" cy="1042065"/>
            <a:chOff x="5376921" y="4934506"/>
            <a:chExt cx="1826725" cy="10420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6F116C-AD20-435E-B537-043CE581EAE2}"/>
                </a:ext>
              </a:extLst>
            </p:cNvPr>
            <p:cNvGrpSpPr/>
            <p:nvPr/>
          </p:nvGrpSpPr>
          <p:grpSpPr>
            <a:xfrm>
              <a:off x="5628227" y="4934506"/>
              <a:ext cx="1299186" cy="582626"/>
              <a:chOff x="3860042" y="5062592"/>
              <a:chExt cx="1299186" cy="58262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FB66BF3-D620-40D8-8FE8-E14915ECF5F9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2DBA9D4-2A59-4FA7-B518-F0E6C9E2D3B4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544B812-06AC-445C-8C17-A5EE5686B931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E8C631-1CDD-46C2-A62E-BC2EF7366848}"/>
                </a:ext>
              </a:extLst>
            </p:cNvPr>
            <p:cNvSpPr txBox="1"/>
            <p:nvPr/>
          </p:nvSpPr>
          <p:spPr>
            <a:xfrm>
              <a:off x="6489989" y="5510218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D7147E-912E-4B59-A28A-6D38C049B08E}"/>
                </a:ext>
              </a:extLst>
            </p:cNvPr>
            <p:cNvSpPr txBox="1"/>
            <p:nvPr/>
          </p:nvSpPr>
          <p:spPr>
            <a:xfrm>
              <a:off x="5376921" y="551490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17782E-3009-4A31-ACF8-1A48B59828F8}"/>
              </a:ext>
            </a:extLst>
          </p:cNvPr>
          <p:cNvGrpSpPr/>
          <p:nvPr/>
        </p:nvGrpSpPr>
        <p:grpSpPr>
          <a:xfrm>
            <a:off x="4333689" y="5133288"/>
            <a:ext cx="1826725" cy="1068948"/>
            <a:chOff x="3581400" y="4934506"/>
            <a:chExt cx="1826725" cy="106894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D05AB53-C5BF-4510-85A0-2D8315F25138}"/>
                </a:ext>
              </a:extLst>
            </p:cNvPr>
            <p:cNvGrpSpPr/>
            <p:nvPr/>
          </p:nvGrpSpPr>
          <p:grpSpPr>
            <a:xfrm>
              <a:off x="3765553" y="4934506"/>
              <a:ext cx="1299186" cy="582626"/>
              <a:chOff x="3860042" y="5062592"/>
              <a:chExt cx="1299186" cy="58262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52251B1-5D95-4BCD-928D-4091C7831153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B7DB26E-624D-4799-B70B-9E45E8EF583A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1FFEF0-162F-4432-B50F-15F4F76498CD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0FB632-BED6-4C2A-8A89-331EEAA0B122}"/>
                </a:ext>
              </a:extLst>
            </p:cNvPr>
            <p:cNvSpPr txBox="1"/>
            <p:nvPr/>
          </p:nvSpPr>
          <p:spPr>
            <a:xfrm>
              <a:off x="4694468" y="5537101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E3F0A1E-DA91-42E8-99F3-64ED1935E7B7}"/>
                </a:ext>
              </a:extLst>
            </p:cNvPr>
            <p:cNvSpPr txBox="1"/>
            <p:nvPr/>
          </p:nvSpPr>
          <p:spPr>
            <a:xfrm>
              <a:off x="3581400" y="5541789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171AFD8-9197-4D1E-938A-2E953836E8AB}"/>
              </a:ext>
            </a:extLst>
          </p:cNvPr>
          <p:cNvGrpSpPr/>
          <p:nvPr/>
        </p:nvGrpSpPr>
        <p:grpSpPr>
          <a:xfrm>
            <a:off x="2422923" y="5143928"/>
            <a:ext cx="1826725" cy="1080114"/>
            <a:chOff x="1670634" y="4945146"/>
            <a:chExt cx="1826725" cy="10801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80712DE-BA61-4D42-8CA7-AD0751410C92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0ADC6DD-8A78-4D57-971C-6809B9F93A6A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16F58BE-CF5B-495E-B523-97F41CF0907C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E057E45-CACD-4755-B1DF-4DC2BAB834CC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45B02A-3708-4234-97AD-0CAC176218AC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F9B94CE-5EAE-472E-83EC-4A90455BC433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B07092E-386D-48FD-84B5-44A1D8979738}"/>
              </a:ext>
            </a:extLst>
          </p:cNvPr>
          <p:cNvGrpSpPr/>
          <p:nvPr/>
        </p:nvGrpSpPr>
        <p:grpSpPr>
          <a:xfrm>
            <a:off x="3336285" y="3505183"/>
            <a:ext cx="1826725" cy="1080114"/>
            <a:chOff x="1670634" y="4945146"/>
            <a:chExt cx="1826725" cy="108011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FCA6550-580A-4A2C-85F0-68BC657A96C3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46368F4-CC6C-4C06-A8E6-D1EA4F97A76D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515A138-D1C5-440C-9A9F-FF9691992D4A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B2BD552-B39F-47BC-9C80-D62EEAB155D1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8991993-4B4A-43B6-AC60-4EE000425B20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AFA98E-EF4E-44C0-A473-2D61489D7DD9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sp>
        <p:nvSpPr>
          <p:cNvPr id="52" name="Cloud 51">
            <a:extLst>
              <a:ext uri="{FF2B5EF4-FFF2-40B4-BE49-F238E27FC236}">
                <a16:creationId xmlns:a16="http://schemas.microsoft.com/office/drawing/2014/main" id="{2742275F-0C5E-4C11-BCCE-0417E696BBFC}"/>
              </a:ext>
            </a:extLst>
          </p:cNvPr>
          <p:cNvSpPr/>
          <p:nvPr/>
        </p:nvSpPr>
        <p:spPr>
          <a:xfrm>
            <a:off x="5357103" y="2847558"/>
            <a:ext cx="2074877" cy="852039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ra Node mới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C607CAB-F349-47FE-B897-623BADCA27D8}"/>
              </a:ext>
            </a:extLst>
          </p:cNvPr>
          <p:cNvCxnSpPr>
            <a:cxnSpLocks/>
            <a:stCxn id="52" idx="2"/>
            <a:endCxn id="49" idx="0"/>
          </p:cNvCxnSpPr>
          <p:nvPr/>
        </p:nvCxnSpPr>
        <p:spPr>
          <a:xfrm flipH="1">
            <a:off x="4212264" y="3273578"/>
            <a:ext cx="1151275" cy="231605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6A9C54-7042-4FDC-A965-F6A262ACE409}"/>
              </a:ext>
            </a:extLst>
          </p:cNvPr>
          <p:cNvCxnSpPr/>
          <p:nvPr/>
        </p:nvCxnSpPr>
        <p:spPr>
          <a:xfrm flipV="1">
            <a:off x="3838062" y="5535686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E15EBF-5256-41CF-86C1-07EEF71E926D}"/>
              </a:ext>
            </a:extLst>
          </p:cNvPr>
          <p:cNvCxnSpPr/>
          <p:nvPr/>
        </p:nvCxnSpPr>
        <p:spPr>
          <a:xfrm flipV="1">
            <a:off x="5723357" y="5535686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4D32748-DD71-486E-8E62-99DC59E7E881}"/>
              </a:ext>
            </a:extLst>
          </p:cNvPr>
          <p:cNvCxnSpPr/>
          <p:nvPr/>
        </p:nvCxnSpPr>
        <p:spPr>
          <a:xfrm flipV="1">
            <a:off x="7597462" y="5527213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9765BC9-CAE1-4DA4-921E-FA9CB22A7634}"/>
              </a:ext>
            </a:extLst>
          </p:cNvPr>
          <p:cNvCxnSpPr/>
          <p:nvPr/>
        </p:nvCxnSpPr>
        <p:spPr>
          <a:xfrm flipV="1">
            <a:off x="3952417" y="5312571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BF80A11-E20A-49C9-8E8C-7C240BB25B0A}"/>
              </a:ext>
            </a:extLst>
          </p:cNvPr>
          <p:cNvCxnSpPr/>
          <p:nvPr/>
        </p:nvCxnSpPr>
        <p:spPr>
          <a:xfrm flipV="1">
            <a:off x="5802321" y="5302817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046C21-0B58-403B-AEC2-9A22D138850A}"/>
              </a:ext>
            </a:extLst>
          </p:cNvPr>
          <p:cNvCxnSpPr/>
          <p:nvPr/>
        </p:nvCxnSpPr>
        <p:spPr>
          <a:xfrm flipV="1">
            <a:off x="7667925" y="5294344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4D47A0-12FE-418B-A528-70B43239ED21}"/>
              </a:ext>
            </a:extLst>
          </p:cNvPr>
          <p:cNvCxnSpPr/>
          <p:nvPr/>
        </p:nvCxnSpPr>
        <p:spPr>
          <a:xfrm flipV="1">
            <a:off x="9476357" y="5439477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150281C-2F83-4264-8EFB-21583A77C083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3298902" y="3949831"/>
            <a:ext cx="1456676" cy="1194097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7C21FA2-CE01-40B4-8090-E3CF1EF1955E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2752627" y="4087809"/>
            <a:ext cx="1459637" cy="1206536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83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0.00486 L 0.01146 0.00509 C 0.01237 -0.01366 0.01355 -0.03218 0.01433 -0.0507 C 0.01433 -0.05116 0.01524 -0.0838 0.01589 -0.08889 C 0.01628 -0.0926 0.01732 -0.09607 0.0181 -0.09954 C 0.01836 -0.10255 0.01862 -0.10579 0.01875 -0.1088 C 0.01914 -0.11274 0.01901 -0.1169 0.01953 -0.12061 C 0.02006 -0.12431 0.0211 -0.12778 0.02175 -0.13125 C 0.0224 -0.13426 0.0224 -0.1375 0.02331 -0.14051 C 0.02578 -0.14954 0.03073 -0.15579 0.03438 -0.16297 C 0.03698 -0.16806 0.03933 -0.17362 0.0418 -0.17871 C 0.04493 -0.18542 0.04714 -0.19028 0.05065 -0.19584 C 0.0517 -0.19746 0.05274 -0.19838 0.05365 -0.2 C 0.05495 -0.20186 0.05599 -0.20463 0.05743 -0.20649 C 0.06394 -0.21528 0.06133 -0.20764 0.06628 -0.21829 C 0.06745 -0.22084 0.0681 -0.22408 0.06927 -0.22639 C 0.0711 -0.22963 0.07526 -0.23542 0.07526 -0.23519 " pathEditMode="relative" rAng="0" ptsTypes="AAAAAAAAAAAAAAA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17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Thao tác 2: Thêm phần tử vào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</a:rPr>
              <a:t>Trường hợp 1</a:t>
            </a:r>
            <a:r>
              <a:rPr lang="en-US" sz="3000"/>
              <a:t>: thêm phần tử vào </a:t>
            </a:r>
            <a:r>
              <a:rPr lang="en-US" sz="3000" b="1">
                <a:solidFill>
                  <a:srgbClr val="0000FF"/>
                </a:solidFill>
              </a:rPr>
              <a:t>đầu</a:t>
            </a:r>
            <a:r>
              <a:rPr lang="en-US" sz="3000"/>
              <a:t> danh sách</a:t>
            </a:r>
            <a:endParaRPr lang="en-US" sz="3000" b="1">
              <a:solidFill>
                <a:srgbClr val="0000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2D69D-C1AD-4A1A-9151-4569B550B06C}"/>
              </a:ext>
            </a:extLst>
          </p:cNvPr>
          <p:cNvSpPr/>
          <p:nvPr/>
        </p:nvSpPr>
        <p:spPr>
          <a:xfrm>
            <a:off x="10146189" y="5170180"/>
            <a:ext cx="679508" cy="534071"/>
          </a:xfrm>
          <a:prstGeom prst="rect">
            <a:avLst/>
          </a:prstGeom>
          <a:gradFill flip="none" rotWithShape="1">
            <a:gsLst>
              <a:gs pos="7700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B67571-49AA-4FF8-8A91-1FD9CDBBF621}"/>
              </a:ext>
            </a:extLst>
          </p:cNvPr>
          <p:cNvGrpSpPr/>
          <p:nvPr/>
        </p:nvGrpSpPr>
        <p:grpSpPr>
          <a:xfrm>
            <a:off x="8665015" y="4201894"/>
            <a:ext cx="1073613" cy="566236"/>
            <a:chOff x="8665015" y="4201894"/>
            <a:chExt cx="1073613" cy="56623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95B689-3571-4ED1-9D34-334E10DB1360}"/>
                </a:ext>
              </a:extLst>
            </p:cNvPr>
            <p:cNvSpPr txBox="1"/>
            <p:nvPr/>
          </p:nvSpPr>
          <p:spPr>
            <a:xfrm>
              <a:off x="9162829" y="4201894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A17263-3B66-450C-AC32-8ABCC39C94A9}"/>
                </a:ext>
              </a:extLst>
            </p:cNvPr>
            <p:cNvSpPr/>
            <p:nvPr/>
          </p:nvSpPr>
          <p:spPr>
            <a:xfrm>
              <a:off x="8665015" y="4340292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D7D4D6-8A20-4F10-9EED-5FABA8C4D85A}"/>
              </a:ext>
            </a:extLst>
          </p:cNvPr>
          <p:cNvCxnSpPr>
            <a:stCxn id="14" idx="4"/>
            <a:endCxn id="21" idx="0"/>
          </p:cNvCxnSpPr>
          <p:nvPr/>
        </p:nvCxnSpPr>
        <p:spPr>
          <a:xfrm>
            <a:off x="8895713" y="4768130"/>
            <a:ext cx="1" cy="365158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B495C7-B70F-47C4-B15F-8C3D9D790A84}"/>
              </a:ext>
            </a:extLst>
          </p:cNvPr>
          <p:cNvGrpSpPr/>
          <p:nvPr/>
        </p:nvGrpSpPr>
        <p:grpSpPr>
          <a:xfrm>
            <a:off x="8076185" y="5133288"/>
            <a:ext cx="1826725" cy="1001026"/>
            <a:chOff x="7323896" y="4934506"/>
            <a:chExt cx="1826725" cy="10010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915D9C0-3A93-47F0-BC4F-2D1BDA287476}"/>
                </a:ext>
              </a:extLst>
            </p:cNvPr>
            <p:cNvGrpSpPr/>
            <p:nvPr/>
          </p:nvGrpSpPr>
          <p:grpSpPr>
            <a:xfrm>
              <a:off x="7493831" y="4934506"/>
              <a:ext cx="1299186" cy="582626"/>
              <a:chOff x="3860042" y="5062592"/>
              <a:chExt cx="1299186" cy="58262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6ED37CD-E527-4975-B09F-EFB8FF318709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AC874BD-4E4B-4EBC-B6DD-9708B465C49B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54EB84F-8650-4874-B936-7F2D247D91DA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F5C55-737A-40FB-9000-F00B4A5B0331}"/>
                </a:ext>
              </a:extLst>
            </p:cNvPr>
            <p:cNvSpPr txBox="1"/>
            <p:nvPr/>
          </p:nvSpPr>
          <p:spPr>
            <a:xfrm>
              <a:off x="8436964" y="5469179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123FA8-FD9A-4A0A-8DE3-9ACCD01785BB}"/>
                </a:ext>
              </a:extLst>
            </p:cNvPr>
            <p:cNvSpPr txBox="1"/>
            <p:nvPr/>
          </p:nvSpPr>
          <p:spPr>
            <a:xfrm>
              <a:off x="7323896" y="5473867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5964C1-B296-408A-A1D4-DBB82D3C8DF2}"/>
              </a:ext>
            </a:extLst>
          </p:cNvPr>
          <p:cNvGrpSpPr/>
          <p:nvPr/>
        </p:nvGrpSpPr>
        <p:grpSpPr>
          <a:xfrm>
            <a:off x="6129210" y="5133288"/>
            <a:ext cx="1826725" cy="1042065"/>
            <a:chOff x="5376921" y="4934506"/>
            <a:chExt cx="1826725" cy="10420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6F116C-AD20-435E-B537-043CE581EAE2}"/>
                </a:ext>
              </a:extLst>
            </p:cNvPr>
            <p:cNvGrpSpPr/>
            <p:nvPr/>
          </p:nvGrpSpPr>
          <p:grpSpPr>
            <a:xfrm>
              <a:off x="5628227" y="4934506"/>
              <a:ext cx="1299186" cy="582626"/>
              <a:chOff x="3860042" y="5062592"/>
              <a:chExt cx="1299186" cy="58262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FB66BF3-D620-40D8-8FE8-E14915ECF5F9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2DBA9D4-2A59-4FA7-B518-F0E6C9E2D3B4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544B812-06AC-445C-8C17-A5EE5686B931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E8C631-1CDD-46C2-A62E-BC2EF7366848}"/>
                </a:ext>
              </a:extLst>
            </p:cNvPr>
            <p:cNvSpPr txBox="1"/>
            <p:nvPr/>
          </p:nvSpPr>
          <p:spPr>
            <a:xfrm>
              <a:off x="6489989" y="5510218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D7147E-912E-4B59-A28A-6D38C049B08E}"/>
                </a:ext>
              </a:extLst>
            </p:cNvPr>
            <p:cNvSpPr txBox="1"/>
            <p:nvPr/>
          </p:nvSpPr>
          <p:spPr>
            <a:xfrm>
              <a:off x="5376921" y="551490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17782E-3009-4A31-ACF8-1A48B59828F8}"/>
              </a:ext>
            </a:extLst>
          </p:cNvPr>
          <p:cNvGrpSpPr/>
          <p:nvPr/>
        </p:nvGrpSpPr>
        <p:grpSpPr>
          <a:xfrm>
            <a:off x="4333689" y="5133288"/>
            <a:ext cx="1826725" cy="1068948"/>
            <a:chOff x="3581400" y="4934506"/>
            <a:chExt cx="1826725" cy="106894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D05AB53-C5BF-4510-85A0-2D8315F25138}"/>
                </a:ext>
              </a:extLst>
            </p:cNvPr>
            <p:cNvGrpSpPr/>
            <p:nvPr/>
          </p:nvGrpSpPr>
          <p:grpSpPr>
            <a:xfrm>
              <a:off x="3765553" y="4934506"/>
              <a:ext cx="1299186" cy="582626"/>
              <a:chOff x="3860042" y="5062592"/>
              <a:chExt cx="1299186" cy="58262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52251B1-5D95-4BCD-928D-4091C7831153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B7DB26E-624D-4799-B70B-9E45E8EF583A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1FFEF0-162F-4432-B50F-15F4F76498CD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0FB632-BED6-4C2A-8A89-331EEAA0B122}"/>
                </a:ext>
              </a:extLst>
            </p:cNvPr>
            <p:cNvSpPr txBox="1"/>
            <p:nvPr/>
          </p:nvSpPr>
          <p:spPr>
            <a:xfrm>
              <a:off x="4694468" y="5537101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E3F0A1E-DA91-42E8-99F3-64ED1935E7B7}"/>
                </a:ext>
              </a:extLst>
            </p:cNvPr>
            <p:cNvSpPr txBox="1"/>
            <p:nvPr/>
          </p:nvSpPr>
          <p:spPr>
            <a:xfrm>
              <a:off x="3581400" y="5541789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171AFD8-9197-4D1E-938A-2E953836E8AB}"/>
              </a:ext>
            </a:extLst>
          </p:cNvPr>
          <p:cNvGrpSpPr/>
          <p:nvPr/>
        </p:nvGrpSpPr>
        <p:grpSpPr>
          <a:xfrm>
            <a:off x="2422923" y="5143928"/>
            <a:ext cx="1826725" cy="1080114"/>
            <a:chOff x="1670634" y="4945146"/>
            <a:chExt cx="1826725" cy="10801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80712DE-BA61-4D42-8CA7-AD0751410C92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0ADC6DD-8A78-4D57-971C-6809B9F93A6A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16F58BE-CF5B-495E-B523-97F41CF0907C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E057E45-CACD-4755-B1DF-4DC2BAB834CC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45B02A-3708-4234-97AD-0CAC176218AC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F9B94CE-5EAE-472E-83EC-4A90455BC433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B07092E-386D-48FD-84B5-44A1D8979738}"/>
              </a:ext>
            </a:extLst>
          </p:cNvPr>
          <p:cNvGrpSpPr/>
          <p:nvPr/>
        </p:nvGrpSpPr>
        <p:grpSpPr>
          <a:xfrm>
            <a:off x="3336285" y="3505183"/>
            <a:ext cx="1826725" cy="1080114"/>
            <a:chOff x="1670634" y="4945146"/>
            <a:chExt cx="1826725" cy="108011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FCA6550-580A-4A2C-85F0-68BC657A96C3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46368F4-CC6C-4C06-A8E6-D1EA4F97A76D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515A138-D1C5-440C-9A9F-FF9691992D4A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B2BD552-B39F-47BC-9C80-D62EEAB155D1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8991993-4B4A-43B6-AC60-4EE000425B20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AFA98E-EF4E-44C0-A473-2D61489D7DD9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6A9C54-7042-4FDC-A965-F6A262ACE409}"/>
              </a:ext>
            </a:extLst>
          </p:cNvPr>
          <p:cNvCxnSpPr/>
          <p:nvPr/>
        </p:nvCxnSpPr>
        <p:spPr>
          <a:xfrm flipV="1">
            <a:off x="3838062" y="5535686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E15EBF-5256-41CF-86C1-07EEF71E926D}"/>
              </a:ext>
            </a:extLst>
          </p:cNvPr>
          <p:cNvCxnSpPr/>
          <p:nvPr/>
        </p:nvCxnSpPr>
        <p:spPr>
          <a:xfrm flipV="1">
            <a:off x="5723357" y="5535686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4D32748-DD71-486E-8E62-99DC59E7E881}"/>
              </a:ext>
            </a:extLst>
          </p:cNvPr>
          <p:cNvCxnSpPr/>
          <p:nvPr/>
        </p:nvCxnSpPr>
        <p:spPr>
          <a:xfrm flipV="1">
            <a:off x="7597462" y="5527213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9765BC9-CAE1-4DA4-921E-FA9CB22A7634}"/>
              </a:ext>
            </a:extLst>
          </p:cNvPr>
          <p:cNvCxnSpPr/>
          <p:nvPr/>
        </p:nvCxnSpPr>
        <p:spPr>
          <a:xfrm flipV="1">
            <a:off x="3952417" y="5312571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BF80A11-E20A-49C9-8E8C-7C240BB25B0A}"/>
              </a:ext>
            </a:extLst>
          </p:cNvPr>
          <p:cNvCxnSpPr/>
          <p:nvPr/>
        </p:nvCxnSpPr>
        <p:spPr>
          <a:xfrm flipV="1">
            <a:off x="5802321" y="5302817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046C21-0B58-403B-AEC2-9A22D138850A}"/>
              </a:ext>
            </a:extLst>
          </p:cNvPr>
          <p:cNvCxnSpPr/>
          <p:nvPr/>
        </p:nvCxnSpPr>
        <p:spPr>
          <a:xfrm flipV="1">
            <a:off x="7667925" y="5294344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4D47A0-12FE-418B-A528-70B43239ED21}"/>
              </a:ext>
            </a:extLst>
          </p:cNvPr>
          <p:cNvCxnSpPr/>
          <p:nvPr/>
        </p:nvCxnSpPr>
        <p:spPr>
          <a:xfrm flipV="1">
            <a:off x="9476357" y="5439477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150281C-2F83-4264-8EFB-21583A77C083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3298902" y="3949831"/>
            <a:ext cx="1456676" cy="1194097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7C21FA2-CE01-40B4-8090-E3CF1EF1955E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2752627" y="4087809"/>
            <a:ext cx="1459637" cy="1206536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A88EB53-24FD-4C90-BB06-B49FC15F5163}"/>
              </a:ext>
            </a:extLst>
          </p:cNvPr>
          <p:cNvGrpSpPr/>
          <p:nvPr/>
        </p:nvGrpSpPr>
        <p:grpSpPr>
          <a:xfrm>
            <a:off x="2278548" y="3136395"/>
            <a:ext cx="764953" cy="889503"/>
            <a:chOff x="1366303" y="4768130"/>
            <a:chExt cx="764953" cy="889503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8FCD3A4-44C3-4876-BD7C-2D7DEB8C5450}"/>
                </a:ext>
              </a:extLst>
            </p:cNvPr>
            <p:cNvSpPr/>
            <p:nvPr/>
          </p:nvSpPr>
          <p:spPr>
            <a:xfrm>
              <a:off x="1518081" y="5229795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4E257E-0142-4CFD-A4B8-DBC46DEB1E9D}"/>
                </a:ext>
              </a:extLst>
            </p:cNvPr>
            <p:cNvSpPr txBox="1"/>
            <p:nvPr/>
          </p:nvSpPr>
          <p:spPr>
            <a:xfrm>
              <a:off x="1366303" y="476813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D158990-8684-4BDC-8629-2D0F5B5F5ADA}"/>
              </a:ext>
            </a:extLst>
          </p:cNvPr>
          <p:cNvCxnSpPr>
            <a:cxnSpLocks/>
            <a:stCxn id="86" idx="6"/>
          </p:cNvCxnSpPr>
          <p:nvPr/>
        </p:nvCxnSpPr>
        <p:spPr>
          <a:xfrm flipV="1">
            <a:off x="2891721" y="3803506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514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18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Thao tác 2: Thêm phần tử vào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</a:rPr>
              <a:t>Trường hợp 2</a:t>
            </a:r>
            <a:r>
              <a:rPr lang="en-US" sz="3000"/>
              <a:t>: thêm phần tử vào </a:t>
            </a:r>
            <a:r>
              <a:rPr lang="en-US" sz="3000" b="1">
                <a:solidFill>
                  <a:srgbClr val="0000FF"/>
                </a:solidFill>
              </a:rPr>
              <a:t>cuối</a:t>
            </a:r>
            <a:r>
              <a:rPr lang="en-US" sz="3000"/>
              <a:t> danh sách</a:t>
            </a:r>
            <a:endParaRPr lang="en-US" sz="3000" b="1">
              <a:solidFill>
                <a:srgbClr val="0000FF"/>
              </a:solidFill>
            </a:endParaRP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&gt; newNode = </a:t>
            </a:r>
            <a:r>
              <a:rPr lang="en-US" sz="30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newNode.next = </a:t>
            </a:r>
            <a:r>
              <a:rPr lang="en-US" sz="3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newNode.pre = </a:t>
            </a:r>
            <a:r>
              <a:rPr lang="en-US" sz="3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tail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tail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.next = newNode;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tail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 = newNode;</a:t>
            </a:r>
          </a:p>
        </p:txBody>
      </p:sp>
    </p:spTree>
    <p:extLst>
      <p:ext uri="{BB962C8B-B14F-4D97-AF65-F5344CB8AC3E}">
        <p14:creationId xmlns:p14="http://schemas.microsoft.com/office/powerpoint/2010/main" val="231235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19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Thao tác 2: Thêm phần tử vào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</a:rPr>
              <a:t>Trường hợp 2</a:t>
            </a:r>
            <a:r>
              <a:rPr lang="en-US" sz="3000"/>
              <a:t>: thêm phần tử vào </a:t>
            </a:r>
            <a:r>
              <a:rPr lang="en-US" sz="3000" b="1">
                <a:solidFill>
                  <a:srgbClr val="0000FF"/>
                </a:solidFill>
              </a:rPr>
              <a:t>cuối</a:t>
            </a:r>
            <a:r>
              <a:rPr lang="en-US" sz="3000"/>
              <a:t> danh sách</a:t>
            </a:r>
            <a:endParaRPr lang="en-US" sz="3000" b="1">
              <a:solidFill>
                <a:srgbClr val="0000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0C2A66-9ACB-4F2D-A444-11B31387E4E3}"/>
              </a:ext>
            </a:extLst>
          </p:cNvPr>
          <p:cNvSpPr/>
          <p:nvPr/>
        </p:nvSpPr>
        <p:spPr>
          <a:xfrm>
            <a:off x="10146189" y="5170180"/>
            <a:ext cx="679508" cy="534071"/>
          </a:xfrm>
          <a:prstGeom prst="rect">
            <a:avLst/>
          </a:prstGeom>
          <a:gradFill flip="none" rotWithShape="1">
            <a:gsLst>
              <a:gs pos="7700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474A6A-E241-4A1E-AD8E-CD356F96B232}"/>
              </a:ext>
            </a:extLst>
          </p:cNvPr>
          <p:cNvGrpSpPr/>
          <p:nvPr/>
        </p:nvGrpSpPr>
        <p:grpSpPr>
          <a:xfrm>
            <a:off x="1366303" y="4768130"/>
            <a:ext cx="764953" cy="889503"/>
            <a:chOff x="1366303" y="4768130"/>
            <a:chExt cx="764953" cy="88950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0A073B9-1A18-47D8-AE23-935571B15867}"/>
                </a:ext>
              </a:extLst>
            </p:cNvPr>
            <p:cNvSpPr/>
            <p:nvPr/>
          </p:nvSpPr>
          <p:spPr>
            <a:xfrm>
              <a:off x="1518081" y="5229795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E8EE5E-289C-41B1-B271-E16F4A8A5126}"/>
                </a:ext>
              </a:extLst>
            </p:cNvPr>
            <p:cNvSpPr txBox="1"/>
            <p:nvPr/>
          </p:nvSpPr>
          <p:spPr>
            <a:xfrm>
              <a:off x="1366303" y="476813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0DE7AD-A8BB-4347-9A4D-9953D26D80C2}"/>
              </a:ext>
            </a:extLst>
          </p:cNvPr>
          <p:cNvGrpSpPr/>
          <p:nvPr/>
        </p:nvGrpSpPr>
        <p:grpSpPr>
          <a:xfrm>
            <a:off x="7416705" y="4042107"/>
            <a:ext cx="1073613" cy="566236"/>
            <a:chOff x="8665015" y="4201894"/>
            <a:chExt cx="1073613" cy="56623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5E5B4A-DAFB-4A7C-8B92-459BA82D00F8}"/>
                </a:ext>
              </a:extLst>
            </p:cNvPr>
            <p:cNvSpPr txBox="1"/>
            <p:nvPr/>
          </p:nvSpPr>
          <p:spPr>
            <a:xfrm>
              <a:off x="9162829" y="4201894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D3E9EB-5D47-4E1A-9EE0-79E52C916FE0}"/>
                </a:ext>
              </a:extLst>
            </p:cNvPr>
            <p:cNvSpPr/>
            <p:nvPr/>
          </p:nvSpPr>
          <p:spPr>
            <a:xfrm>
              <a:off x="8665015" y="4340292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D6B32E-57E1-45C1-8012-E276DCCBC12C}"/>
              </a:ext>
            </a:extLst>
          </p:cNvPr>
          <p:cNvCxnSpPr>
            <a:stCxn id="9" idx="6"/>
            <a:endCxn id="44" idx="1"/>
          </p:cNvCxnSpPr>
          <p:nvPr/>
        </p:nvCxnSpPr>
        <p:spPr>
          <a:xfrm flipV="1">
            <a:off x="1979476" y="5435241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864A78-1F58-4DFB-BA75-4637787DCE61}"/>
              </a:ext>
            </a:extLst>
          </p:cNvPr>
          <p:cNvCxnSpPr>
            <a:stCxn id="14" idx="5"/>
            <a:endCxn id="21" idx="0"/>
          </p:cNvCxnSpPr>
          <p:nvPr/>
        </p:nvCxnSpPr>
        <p:spPr>
          <a:xfrm>
            <a:off x="7810530" y="4545688"/>
            <a:ext cx="1085184" cy="587600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C01E4D-4DFD-42E0-8EAC-595A58BB5B5C}"/>
              </a:ext>
            </a:extLst>
          </p:cNvPr>
          <p:cNvGrpSpPr/>
          <p:nvPr/>
        </p:nvGrpSpPr>
        <p:grpSpPr>
          <a:xfrm>
            <a:off x="8076185" y="5133288"/>
            <a:ext cx="1826725" cy="1001026"/>
            <a:chOff x="7323896" y="4934506"/>
            <a:chExt cx="1826725" cy="10010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45FBDF-758F-4EE6-B543-23CABAD5D8CB}"/>
                </a:ext>
              </a:extLst>
            </p:cNvPr>
            <p:cNvGrpSpPr/>
            <p:nvPr/>
          </p:nvGrpSpPr>
          <p:grpSpPr>
            <a:xfrm>
              <a:off x="7493831" y="4934506"/>
              <a:ext cx="1299186" cy="582626"/>
              <a:chOff x="3860042" y="5062592"/>
              <a:chExt cx="1299186" cy="58262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C64CEC9-3C9B-4FAA-A48F-E564427625E6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7704C0-77FA-4424-B385-AB1FB4D955BE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5E25E46-7638-4EE6-913F-732E7BA672CA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6109CF-3610-489E-875B-013B736DE3B3}"/>
                </a:ext>
              </a:extLst>
            </p:cNvPr>
            <p:cNvSpPr txBox="1"/>
            <p:nvPr/>
          </p:nvSpPr>
          <p:spPr>
            <a:xfrm>
              <a:off x="8436964" y="5469179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DC3F6E-FF9D-4F6C-9495-B388B9C4105E}"/>
                </a:ext>
              </a:extLst>
            </p:cNvPr>
            <p:cNvSpPr txBox="1"/>
            <p:nvPr/>
          </p:nvSpPr>
          <p:spPr>
            <a:xfrm>
              <a:off x="7323896" y="5473867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5DE8B2-E43C-42A5-ACC9-078A55731F14}"/>
              </a:ext>
            </a:extLst>
          </p:cNvPr>
          <p:cNvGrpSpPr/>
          <p:nvPr/>
        </p:nvGrpSpPr>
        <p:grpSpPr>
          <a:xfrm>
            <a:off x="6129210" y="5133288"/>
            <a:ext cx="1826725" cy="1042065"/>
            <a:chOff x="5376921" y="4934506"/>
            <a:chExt cx="1826725" cy="10420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03530A2-2A19-48F4-853C-95EB2AB7630A}"/>
                </a:ext>
              </a:extLst>
            </p:cNvPr>
            <p:cNvGrpSpPr/>
            <p:nvPr/>
          </p:nvGrpSpPr>
          <p:grpSpPr>
            <a:xfrm>
              <a:off x="5628227" y="4934506"/>
              <a:ext cx="1299186" cy="582626"/>
              <a:chOff x="3860042" y="5062592"/>
              <a:chExt cx="1299186" cy="58262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2DDD6FD-D269-4862-8C01-176BA4092D09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9DAA4AF-DC89-4D51-A486-6A58F9CEDA73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17D5757-6756-4558-99FF-8D2127F23EA8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E3B167-7B1B-456B-B53C-82FC6C4C4F32}"/>
                </a:ext>
              </a:extLst>
            </p:cNvPr>
            <p:cNvSpPr txBox="1"/>
            <p:nvPr/>
          </p:nvSpPr>
          <p:spPr>
            <a:xfrm>
              <a:off x="6489989" y="5510218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B74135-DAAC-4721-95D5-0913A951D4DF}"/>
                </a:ext>
              </a:extLst>
            </p:cNvPr>
            <p:cNvSpPr txBox="1"/>
            <p:nvPr/>
          </p:nvSpPr>
          <p:spPr>
            <a:xfrm>
              <a:off x="5376921" y="551490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5DD488-974C-4C27-8AC2-961FB6A6726C}"/>
              </a:ext>
            </a:extLst>
          </p:cNvPr>
          <p:cNvGrpSpPr/>
          <p:nvPr/>
        </p:nvGrpSpPr>
        <p:grpSpPr>
          <a:xfrm>
            <a:off x="4333689" y="5133288"/>
            <a:ext cx="1826725" cy="1068948"/>
            <a:chOff x="3581400" y="4934506"/>
            <a:chExt cx="1826725" cy="106894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6D32FAD-7780-4E7D-9669-6973B3F2AE64}"/>
                </a:ext>
              </a:extLst>
            </p:cNvPr>
            <p:cNvGrpSpPr/>
            <p:nvPr/>
          </p:nvGrpSpPr>
          <p:grpSpPr>
            <a:xfrm>
              <a:off x="3765553" y="4934506"/>
              <a:ext cx="1299186" cy="582626"/>
              <a:chOff x="3860042" y="5062592"/>
              <a:chExt cx="1299186" cy="58262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31F9E09-136A-42ED-8846-424E0EFBF470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C26D0A0-6268-4BAC-AB97-5DA05D6A60F6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C450BCE-BDCA-4233-B33A-1690DA01BF69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6BB504-DBAA-4298-B19A-0B23D04F2CF8}"/>
                </a:ext>
              </a:extLst>
            </p:cNvPr>
            <p:cNvSpPr txBox="1"/>
            <p:nvPr/>
          </p:nvSpPr>
          <p:spPr>
            <a:xfrm>
              <a:off x="4694468" y="5537101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C233A2C-40CD-40A1-9BE0-A5E534A76641}"/>
                </a:ext>
              </a:extLst>
            </p:cNvPr>
            <p:cNvSpPr txBox="1"/>
            <p:nvPr/>
          </p:nvSpPr>
          <p:spPr>
            <a:xfrm>
              <a:off x="3581400" y="5541789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BB0D18-51F0-482B-AED0-BBC26CE8C959}"/>
              </a:ext>
            </a:extLst>
          </p:cNvPr>
          <p:cNvGrpSpPr/>
          <p:nvPr/>
        </p:nvGrpSpPr>
        <p:grpSpPr>
          <a:xfrm>
            <a:off x="2422923" y="5143928"/>
            <a:ext cx="1826725" cy="1080114"/>
            <a:chOff x="1670634" y="4945146"/>
            <a:chExt cx="1826725" cy="10801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26BBA6A-0A50-48A1-9FF9-1F963EE7D8E2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6E6E70-215F-4606-AB36-7BC931B30821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6D153D-18FB-4C5F-A945-D2B12AD9CB9D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1B573C8-9499-4D02-8EF3-E20E0DA6A8E7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9D41598-7606-40A5-B459-CD238E0C1AD9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E4FC79F-5DF8-49F6-A454-9BA51BE8DA3B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76BC8C-0ECD-49F2-ADC1-5E636510895D}"/>
              </a:ext>
            </a:extLst>
          </p:cNvPr>
          <p:cNvGrpSpPr/>
          <p:nvPr/>
        </p:nvGrpSpPr>
        <p:grpSpPr>
          <a:xfrm>
            <a:off x="8998972" y="3405536"/>
            <a:ext cx="1826725" cy="1080114"/>
            <a:chOff x="1670634" y="4945146"/>
            <a:chExt cx="1826725" cy="108011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8820D0A-3DED-4943-81E5-817044F10737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D0BCD3C-C741-47BF-AB50-813795C4A506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5A14559-9A12-4AEB-B44F-491471F0D54E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BD02C67-44B9-4E8D-9FFD-848E9E51A991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BFB4578-C3EC-4DC5-8B6D-EA5FF355A1F8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16F0C8-0532-4CA9-B09E-6DB4FEDB7407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sp>
        <p:nvSpPr>
          <p:cNvPr id="52" name="Cloud 51">
            <a:extLst>
              <a:ext uri="{FF2B5EF4-FFF2-40B4-BE49-F238E27FC236}">
                <a16:creationId xmlns:a16="http://schemas.microsoft.com/office/drawing/2014/main" id="{5A2886F3-336E-4E45-9C4D-28CB9272D259}"/>
              </a:ext>
            </a:extLst>
          </p:cNvPr>
          <p:cNvSpPr/>
          <p:nvPr/>
        </p:nvSpPr>
        <p:spPr>
          <a:xfrm>
            <a:off x="6672073" y="2665124"/>
            <a:ext cx="2074877" cy="852039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ra Node mới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EA220A-31DC-4A2E-8FE2-E4C935C187BF}"/>
              </a:ext>
            </a:extLst>
          </p:cNvPr>
          <p:cNvCxnSpPr>
            <a:stCxn id="52" idx="0"/>
            <a:endCxn id="49" idx="0"/>
          </p:cNvCxnSpPr>
          <p:nvPr/>
        </p:nvCxnSpPr>
        <p:spPr>
          <a:xfrm>
            <a:off x="8745221" y="3091144"/>
            <a:ext cx="1129730" cy="31439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08">
            <a:extLst>
              <a:ext uri="{FF2B5EF4-FFF2-40B4-BE49-F238E27FC236}">
                <a16:creationId xmlns:a16="http://schemas.microsoft.com/office/drawing/2014/main" id="{C6551023-819C-40E2-820C-74E584E61BD6}"/>
              </a:ext>
            </a:extLst>
          </p:cNvPr>
          <p:cNvCxnSpPr>
            <a:stCxn id="50" idx="3"/>
            <a:endCxn id="7" idx="0"/>
          </p:cNvCxnSpPr>
          <p:nvPr/>
        </p:nvCxnSpPr>
        <p:spPr>
          <a:xfrm flipH="1">
            <a:off x="10485943" y="3696849"/>
            <a:ext cx="38600" cy="1473331"/>
          </a:xfrm>
          <a:prstGeom prst="bentConnector4">
            <a:avLst>
              <a:gd name="adj1" fmla="val -592228"/>
              <a:gd name="adj2" fmla="val 59886"/>
            </a:avLst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8F08E2-6C5A-4DC2-9810-BD4352C204B3}"/>
              </a:ext>
            </a:extLst>
          </p:cNvPr>
          <p:cNvCxnSpPr/>
          <p:nvPr/>
        </p:nvCxnSpPr>
        <p:spPr>
          <a:xfrm flipV="1">
            <a:off x="3838062" y="5535686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63412D2-19DE-4C87-8AFF-EC22CDCC355D}"/>
              </a:ext>
            </a:extLst>
          </p:cNvPr>
          <p:cNvCxnSpPr/>
          <p:nvPr/>
        </p:nvCxnSpPr>
        <p:spPr>
          <a:xfrm flipV="1">
            <a:off x="5723357" y="5535686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784B68-C774-4D10-9BF7-AA55AE7E6FCA}"/>
              </a:ext>
            </a:extLst>
          </p:cNvPr>
          <p:cNvCxnSpPr/>
          <p:nvPr/>
        </p:nvCxnSpPr>
        <p:spPr>
          <a:xfrm flipV="1">
            <a:off x="7597462" y="5527213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B24298-29DE-4DB0-8DDC-8F5DD1AD32E5}"/>
              </a:ext>
            </a:extLst>
          </p:cNvPr>
          <p:cNvCxnSpPr/>
          <p:nvPr/>
        </p:nvCxnSpPr>
        <p:spPr>
          <a:xfrm flipV="1">
            <a:off x="3952417" y="5312571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A27B40-97C7-4588-AB65-38BAEE89FAAB}"/>
              </a:ext>
            </a:extLst>
          </p:cNvPr>
          <p:cNvCxnSpPr/>
          <p:nvPr/>
        </p:nvCxnSpPr>
        <p:spPr>
          <a:xfrm flipV="1">
            <a:off x="5802321" y="5302817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251F0B0-F089-4493-A720-67A5C4C5A0A8}"/>
              </a:ext>
            </a:extLst>
          </p:cNvPr>
          <p:cNvCxnSpPr/>
          <p:nvPr/>
        </p:nvCxnSpPr>
        <p:spPr>
          <a:xfrm flipV="1">
            <a:off x="7667925" y="5294344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73E04B-639D-44F6-8478-3379651D84B8}"/>
              </a:ext>
            </a:extLst>
          </p:cNvPr>
          <p:cNvCxnSpPr/>
          <p:nvPr/>
        </p:nvCxnSpPr>
        <p:spPr>
          <a:xfrm flipV="1">
            <a:off x="9476357" y="5439477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10">
            <a:extLst>
              <a:ext uri="{FF2B5EF4-FFF2-40B4-BE49-F238E27FC236}">
                <a16:creationId xmlns:a16="http://schemas.microsoft.com/office/drawing/2014/main" id="{680B0BB6-5DC1-477F-B7E2-1A38D82EAF9C}"/>
              </a:ext>
            </a:extLst>
          </p:cNvPr>
          <p:cNvCxnSpPr>
            <a:endCxn id="21" idx="0"/>
          </p:cNvCxnSpPr>
          <p:nvPr/>
        </p:nvCxnSpPr>
        <p:spPr>
          <a:xfrm rot="5400000">
            <a:off x="8426997" y="4199967"/>
            <a:ext cx="1402038" cy="464604"/>
          </a:xfrm>
          <a:prstGeom prst="bentConnector3">
            <a:avLst>
              <a:gd name="adj1" fmla="val 180"/>
            </a:avLst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11">
            <a:extLst>
              <a:ext uri="{FF2B5EF4-FFF2-40B4-BE49-F238E27FC236}">
                <a16:creationId xmlns:a16="http://schemas.microsoft.com/office/drawing/2014/main" id="{5DD800D8-742D-450F-ABF8-C2E60E272F58}"/>
              </a:ext>
            </a:extLst>
          </p:cNvPr>
          <p:cNvCxnSpPr>
            <a:endCxn id="49" idx="2"/>
          </p:cNvCxnSpPr>
          <p:nvPr/>
        </p:nvCxnSpPr>
        <p:spPr>
          <a:xfrm rot="5400000" flipH="1" flipV="1">
            <a:off x="8952289" y="4512230"/>
            <a:ext cx="1446730" cy="398594"/>
          </a:xfrm>
          <a:prstGeom prst="bentConnector3">
            <a:avLst>
              <a:gd name="adj1" fmla="val -37"/>
            </a:avLst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85B6833-FBB9-4A9B-A0F3-24B7D26DD72A}"/>
              </a:ext>
            </a:extLst>
          </p:cNvPr>
          <p:cNvCxnSpPr>
            <a:endCxn id="49" idx="0"/>
          </p:cNvCxnSpPr>
          <p:nvPr/>
        </p:nvCxnSpPr>
        <p:spPr>
          <a:xfrm>
            <a:off x="9576374" y="2563600"/>
            <a:ext cx="298577" cy="841936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0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08333E-6 -8.88889E-6 L 7.08333E-6 -8.88889E-6 C 0.00027 -0.00626 7.08333E-6 -0.01274 0.00105 -0.01852 C 0.00144 -0.02153 0.00313 -0.02339 0.00417 -0.02593 C 0.00495 -0.02848 0.00535 -0.03102 0.00626 -0.03334 C 0.01081 -0.04723 0.00951 -0.04028 0.01251 -0.05186 C 0.01355 -0.05626 0.01381 -0.06135 0.01563 -0.06482 C 0.01706 -0.06806 0.0198 -0.06852 0.02188 -0.07038 C 0.02514 -0.07801 0.02618 -0.07894 0.02813 -0.08704 C 0.02891 -0.09075 0.02891 -0.09514 0.03022 -0.09815 C 0.03139 -0.10139 0.03386 -0.10278 0.03542 -0.10556 C 0.03699 -0.10903 0.03803 -0.1132 0.03959 -0.11667 C 0.0405 -0.11922 0.0418 -0.12153 0.04272 -0.12408 C 0.04493 -0.13079 0.04623 -0.13843 0.04897 -0.14445 C 0.05183 -0.15139 0.05665 -0.15579 0.05938 -0.16297 C 0.06186 -0.16968 0.06303 -0.17339 0.06667 -0.17964 C 0.06745 -0.18126 0.06876 -0.18218 0.0698 -0.18334 C 0.0711 -0.18704 0.07227 -0.19121 0.07397 -0.19445 C 0.08191 -0.21112 0.08022 -0.20556 0.08751 -0.21667 C 0.09219 -0.22431 0.08855 -0.22107 0.09376 -0.22408 C 0.09727 -0.23056 0.09649 -0.22987 0.10105 -0.23519 C 0.103 -0.23797 0.1073 -0.2426 0.1073 -0.2426 C 0.11316 -0.25857 0.10522 -0.23982 0.11251 -0.25001 C 0.11342 -0.25163 0.11355 -0.2544 0.11459 -0.25556 C 0.12357 -0.26714 0.11628 -0.25139 0.12397 -0.26482 C 0.12761 -0.27153 0.12436 -0.27431 0.1323 -0.27778 C 0.1336 -0.27848 0.13503 -0.27894 0.13647 -0.27964 C 0.14519 -0.28565 0.13594 -0.28195 0.1448 -0.28519 C 0.14649 -0.28589 0.15001 -0.28704 0.15001 -0.28704 " pathEditMode="relative" ptsTypes="AAAAAAAAAAAAAAAAAAAAAAAAAAAAA"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500"/>
          </a:p>
          <a:p>
            <a:endParaRPr lang="en-GB" sz="25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</a:t>
            </a:fld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1AAB82-91EE-4097-B215-E2F7E3DAE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84870"/>
              </p:ext>
            </p:extLst>
          </p:nvPr>
        </p:nvGraphicFramePr>
        <p:xfrm>
          <a:off x="1163782" y="2020194"/>
          <a:ext cx="9929092" cy="33268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29092">
                  <a:extLst>
                    <a:ext uri="{9D8B030D-6E8A-4147-A177-3AD203B41FA5}">
                      <a16:colId xmlns:a16="http://schemas.microsoft.com/office/drawing/2014/main" val="1416789240"/>
                    </a:ext>
                  </a:extLst>
                </a:gridCol>
              </a:tblGrid>
              <a:tr h="831701">
                <a:tc>
                  <a:txBody>
                    <a:bodyPr/>
                    <a:lstStyle/>
                    <a:p>
                      <a:r>
                        <a:rPr lang="en-GB" sz="30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Danh sách liên kết đôi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9381069"/>
                  </a:ext>
                </a:extLst>
              </a:tr>
              <a:tr h="831701">
                <a:tc>
                  <a:txBody>
                    <a:bodyPr/>
                    <a:lstStyle/>
                    <a:p>
                      <a:r>
                        <a:rPr lang="en-GB" sz="30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 thao tác trên DSLK đôi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2741027"/>
                  </a:ext>
                </a:extLst>
              </a:tr>
              <a:tr h="831701">
                <a:tc>
                  <a:txBody>
                    <a:bodyPr/>
                    <a:lstStyle/>
                    <a:p>
                      <a:r>
                        <a:rPr lang="en-GB" sz="30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Danh sách liên kết vòng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5478798"/>
                  </a:ext>
                </a:extLst>
              </a:tr>
              <a:tr h="831701">
                <a:tc>
                  <a:txBody>
                    <a:bodyPr/>
                    <a:lstStyle/>
                    <a:p>
                      <a:r>
                        <a:rPr lang="en-GB" sz="30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 thao tác trên DSLK vòng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633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14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20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Thao tác 2: Thêm phần tử vào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</a:rPr>
              <a:t>Trường hợp 2</a:t>
            </a:r>
            <a:r>
              <a:rPr lang="en-US" sz="3000"/>
              <a:t>: thêm phần tử vào </a:t>
            </a:r>
            <a:r>
              <a:rPr lang="en-US" sz="3000" b="1">
                <a:solidFill>
                  <a:srgbClr val="0000FF"/>
                </a:solidFill>
              </a:rPr>
              <a:t>cuối</a:t>
            </a:r>
            <a:r>
              <a:rPr lang="en-US" sz="3000"/>
              <a:t> danh sách</a:t>
            </a:r>
            <a:endParaRPr lang="en-US" sz="3000" b="1">
              <a:solidFill>
                <a:srgbClr val="0000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0C2A66-9ACB-4F2D-A444-11B31387E4E3}"/>
              </a:ext>
            </a:extLst>
          </p:cNvPr>
          <p:cNvSpPr/>
          <p:nvPr/>
        </p:nvSpPr>
        <p:spPr>
          <a:xfrm>
            <a:off x="10146189" y="5170180"/>
            <a:ext cx="679508" cy="534071"/>
          </a:xfrm>
          <a:prstGeom prst="rect">
            <a:avLst/>
          </a:prstGeom>
          <a:gradFill flip="none" rotWithShape="1">
            <a:gsLst>
              <a:gs pos="7700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474A6A-E241-4A1E-AD8E-CD356F96B232}"/>
              </a:ext>
            </a:extLst>
          </p:cNvPr>
          <p:cNvGrpSpPr/>
          <p:nvPr/>
        </p:nvGrpSpPr>
        <p:grpSpPr>
          <a:xfrm>
            <a:off x="1366303" y="4768130"/>
            <a:ext cx="764953" cy="889503"/>
            <a:chOff x="1366303" y="4768130"/>
            <a:chExt cx="764953" cy="88950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0A073B9-1A18-47D8-AE23-935571B15867}"/>
                </a:ext>
              </a:extLst>
            </p:cNvPr>
            <p:cNvSpPr/>
            <p:nvPr/>
          </p:nvSpPr>
          <p:spPr>
            <a:xfrm>
              <a:off x="1518081" y="5229795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E8EE5E-289C-41B1-B271-E16F4A8A5126}"/>
                </a:ext>
              </a:extLst>
            </p:cNvPr>
            <p:cNvSpPr txBox="1"/>
            <p:nvPr/>
          </p:nvSpPr>
          <p:spPr>
            <a:xfrm>
              <a:off x="1366303" y="476813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0DE7AD-A8BB-4347-9A4D-9953D26D80C2}"/>
              </a:ext>
            </a:extLst>
          </p:cNvPr>
          <p:cNvGrpSpPr/>
          <p:nvPr/>
        </p:nvGrpSpPr>
        <p:grpSpPr>
          <a:xfrm>
            <a:off x="9638160" y="2298909"/>
            <a:ext cx="1073613" cy="566236"/>
            <a:chOff x="8665015" y="4201894"/>
            <a:chExt cx="1073613" cy="56623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5E5B4A-DAFB-4A7C-8B92-459BA82D00F8}"/>
                </a:ext>
              </a:extLst>
            </p:cNvPr>
            <p:cNvSpPr txBox="1"/>
            <p:nvPr/>
          </p:nvSpPr>
          <p:spPr>
            <a:xfrm>
              <a:off x="9162829" y="4201894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D3E9EB-5D47-4E1A-9EE0-79E52C916FE0}"/>
                </a:ext>
              </a:extLst>
            </p:cNvPr>
            <p:cNvSpPr/>
            <p:nvPr/>
          </p:nvSpPr>
          <p:spPr>
            <a:xfrm>
              <a:off x="8665015" y="4340292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D6B32E-57E1-45C1-8012-E276DCCBC12C}"/>
              </a:ext>
            </a:extLst>
          </p:cNvPr>
          <p:cNvCxnSpPr>
            <a:stCxn id="9" idx="6"/>
            <a:endCxn id="44" idx="1"/>
          </p:cNvCxnSpPr>
          <p:nvPr/>
        </p:nvCxnSpPr>
        <p:spPr>
          <a:xfrm flipV="1">
            <a:off x="1979476" y="5435241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864A78-1F58-4DFB-BA75-4637787DCE61}"/>
              </a:ext>
            </a:extLst>
          </p:cNvPr>
          <p:cNvCxnSpPr>
            <a:cxnSpLocks/>
            <a:stCxn id="14" idx="4"/>
            <a:endCxn id="49" idx="0"/>
          </p:cNvCxnSpPr>
          <p:nvPr/>
        </p:nvCxnSpPr>
        <p:spPr>
          <a:xfrm>
            <a:off x="9868858" y="2865145"/>
            <a:ext cx="6093" cy="540391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C01E4D-4DFD-42E0-8EAC-595A58BB5B5C}"/>
              </a:ext>
            </a:extLst>
          </p:cNvPr>
          <p:cNvGrpSpPr/>
          <p:nvPr/>
        </p:nvGrpSpPr>
        <p:grpSpPr>
          <a:xfrm>
            <a:off x="8076185" y="5133288"/>
            <a:ext cx="1826725" cy="1001026"/>
            <a:chOff x="7323896" y="4934506"/>
            <a:chExt cx="1826725" cy="10010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45FBDF-758F-4EE6-B543-23CABAD5D8CB}"/>
                </a:ext>
              </a:extLst>
            </p:cNvPr>
            <p:cNvGrpSpPr/>
            <p:nvPr/>
          </p:nvGrpSpPr>
          <p:grpSpPr>
            <a:xfrm>
              <a:off x="7493831" y="4934506"/>
              <a:ext cx="1299186" cy="582626"/>
              <a:chOff x="3860042" y="5062592"/>
              <a:chExt cx="1299186" cy="58262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C64CEC9-3C9B-4FAA-A48F-E564427625E6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7704C0-77FA-4424-B385-AB1FB4D955BE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5E25E46-7638-4EE6-913F-732E7BA672CA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6109CF-3610-489E-875B-013B736DE3B3}"/>
                </a:ext>
              </a:extLst>
            </p:cNvPr>
            <p:cNvSpPr txBox="1"/>
            <p:nvPr/>
          </p:nvSpPr>
          <p:spPr>
            <a:xfrm>
              <a:off x="8436964" y="5469179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DC3F6E-FF9D-4F6C-9495-B388B9C4105E}"/>
                </a:ext>
              </a:extLst>
            </p:cNvPr>
            <p:cNvSpPr txBox="1"/>
            <p:nvPr/>
          </p:nvSpPr>
          <p:spPr>
            <a:xfrm>
              <a:off x="7323896" y="5473867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5DE8B2-E43C-42A5-ACC9-078A55731F14}"/>
              </a:ext>
            </a:extLst>
          </p:cNvPr>
          <p:cNvGrpSpPr/>
          <p:nvPr/>
        </p:nvGrpSpPr>
        <p:grpSpPr>
          <a:xfrm>
            <a:off x="6129210" y="5133288"/>
            <a:ext cx="1826725" cy="1042065"/>
            <a:chOff x="5376921" y="4934506"/>
            <a:chExt cx="1826725" cy="10420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03530A2-2A19-48F4-853C-95EB2AB7630A}"/>
                </a:ext>
              </a:extLst>
            </p:cNvPr>
            <p:cNvGrpSpPr/>
            <p:nvPr/>
          </p:nvGrpSpPr>
          <p:grpSpPr>
            <a:xfrm>
              <a:off x="5628227" y="4934506"/>
              <a:ext cx="1299186" cy="582626"/>
              <a:chOff x="3860042" y="5062592"/>
              <a:chExt cx="1299186" cy="58262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2DDD6FD-D269-4862-8C01-176BA4092D09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9DAA4AF-DC89-4D51-A486-6A58F9CEDA73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17D5757-6756-4558-99FF-8D2127F23EA8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E3B167-7B1B-456B-B53C-82FC6C4C4F32}"/>
                </a:ext>
              </a:extLst>
            </p:cNvPr>
            <p:cNvSpPr txBox="1"/>
            <p:nvPr/>
          </p:nvSpPr>
          <p:spPr>
            <a:xfrm>
              <a:off x="6489989" y="5510218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B74135-DAAC-4721-95D5-0913A951D4DF}"/>
                </a:ext>
              </a:extLst>
            </p:cNvPr>
            <p:cNvSpPr txBox="1"/>
            <p:nvPr/>
          </p:nvSpPr>
          <p:spPr>
            <a:xfrm>
              <a:off x="5376921" y="551490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5DD488-974C-4C27-8AC2-961FB6A6726C}"/>
              </a:ext>
            </a:extLst>
          </p:cNvPr>
          <p:cNvGrpSpPr/>
          <p:nvPr/>
        </p:nvGrpSpPr>
        <p:grpSpPr>
          <a:xfrm>
            <a:off x="4333689" y="5133288"/>
            <a:ext cx="1826725" cy="1068948"/>
            <a:chOff x="3581400" y="4934506"/>
            <a:chExt cx="1826725" cy="106894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6D32FAD-7780-4E7D-9669-6973B3F2AE64}"/>
                </a:ext>
              </a:extLst>
            </p:cNvPr>
            <p:cNvGrpSpPr/>
            <p:nvPr/>
          </p:nvGrpSpPr>
          <p:grpSpPr>
            <a:xfrm>
              <a:off x="3765553" y="4934506"/>
              <a:ext cx="1299186" cy="582626"/>
              <a:chOff x="3860042" y="5062592"/>
              <a:chExt cx="1299186" cy="58262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31F9E09-136A-42ED-8846-424E0EFBF470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C26D0A0-6268-4BAC-AB97-5DA05D6A60F6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C450BCE-BDCA-4233-B33A-1690DA01BF69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6BB504-DBAA-4298-B19A-0B23D04F2CF8}"/>
                </a:ext>
              </a:extLst>
            </p:cNvPr>
            <p:cNvSpPr txBox="1"/>
            <p:nvPr/>
          </p:nvSpPr>
          <p:spPr>
            <a:xfrm>
              <a:off x="4694468" y="5537101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C233A2C-40CD-40A1-9BE0-A5E534A76641}"/>
                </a:ext>
              </a:extLst>
            </p:cNvPr>
            <p:cNvSpPr txBox="1"/>
            <p:nvPr/>
          </p:nvSpPr>
          <p:spPr>
            <a:xfrm>
              <a:off x="3581400" y="5541789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BB0D18-51F0-482B-AED0-BBC26CE8C959}"/>
              </a:ext>
            </a:extLst>
          </p:cNvPr>
          <p:cNvGrpSpPr/>
          <p:nvPr/>
        </p:nvGrpSpPr>
        <p:grpSpPr>
          <a:xfrm>
            <a:off x="2422923" y="5143928"/>
            <a:ext cx="1826725" cy="1080114"/>
            <a:chOff x="1670634" y="4945146"/>
            <a:chExt cx="1826725" cy="10801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26BBA6A-0A50-48A1-9FF9-1F963EE7D8E2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6E6E70-215F-4606-AB36-7BC931B30821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6D153D-18FB-4C5F-A945-D2B12AD9CB9D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1B573C8-9499-4D02-8EF3-E20E0DA6A8E7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9D41598-7606-40A5-B459-CD238E0C1AD9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E4FC79F-5DF8-49F6-A454-9BA51BE8DA3B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76BC8C-0ECD-49F2-ADC1-5E636510895D}"/>
              </a:ext>
            </a:extLst>
          </p:cNvPr>
          <p:cNvGrpSpPr/>
          <p:nvPr/>
        </p:nvGrpSpPr>
        <p:grpSpPr>
          <a:xfrm>
            <a:off x="8998972" y="3405536"/>
            <a:ext cx="1826725" cy="1080114"/>
            <a:chOff x="1670634" y="4945146"/>
            <a:chExt cx="1826725" cy="108011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8820D0A-3DED-4943-81E5-817044F10737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D0BCD3C-C741-47BF-AB50-813795C4A506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5A14559-9A12-4AEB-B44F-491471F0D54E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BD02C67-44B9-4E8D-9FFD-848E9E51A991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BFB4578-C3EC-4DC5-8B6D-EA5FF355A1F8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16F0C8-0532-4CA9-B09E-6DB4FEDB7407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cxnSp>
        <p:nvCxnSpPr>
          <p:cNvPr id="54" name="Straight Arrow Connector 108">
            <a:extLst>
              <a:ext uri="{FF2B5EF4-FFF2-40B4-BE49-F238E27FC236}">
                <a16:creationId xmlns:a16="http://schemas.microsoft.com/office/drawing/2014/main" id="{C6551023-819C-40E2-820C-74E584E61BD6}"/>
              </a:ext>
            </a:extLst>
          </p:cNvPr>
          <p:cNvCxnSpPr>
            <a:stCxn id="50" idx="3"/>
            <a:endCxn id="7" idx="0"/>
          </p:cNvCxnSpPr>
          <p:nvPr/>
        </p:nvCxnSpPr>
        <p:spPr>
          <a:xfrm flipH="1">
            <a:off x="10485943" y="3696849"/>
            <a:ext cx="38600" cy="1473331"/>
          </a:xfrm>
          <a:prstGeom prst="bentConnector4">
            <a:avLst>
              <a:gd name="adj1" fmla="val -592228"/>
              <a:gd name="adj2" fmla="val 59886"/>
            </a:avLst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8F08E2-6C5A-4DC2-9810-BD4352C204B3}"/>
              </a:ext>
            </a:extLst>
          </p:cNvPr>
          <p:cNvCxnSpPr/>
          <p:nvPr/>
        </p:nvCxnSpPr>
        <p:spPr>
          <a:xfrm flipV="1">
            <a:off x="3838062" y="5535686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63412D2-19DE-4C87-8AFF-EC22CDCC355D}"/>
              </a:ext>
            </a:extLst>
          </p:cNvPr>
          <p:cNvCxnSpPr/>
          <p:nvPr/>
        </p:nvCxnSpPr>
        <p:spPr>
          <a:xfrm flipV="1">
            <a:off x="5723357" y="5535686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784B68-C774-4D10-9BF7-AA55AE7E6FCA}"/>
              </a:ext>
            </a:extLst>
          </p:cNvPr>
          <p:cNvCxnSpPr/>
          <p:nvPr/>
        </p:nvCxnSpPr>
        <p:spPr>
          <a:xfrm flipV="1">
            <a:off x="7597462" y="5527213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B24298-29DE-4DB0-8DDC-8F5DD1AD32E5}"/>
              </a:ext>
            </a:extLst>
          </p:cNvPr>
          <p:cNvCxnSpPr/>
          <p:nvPr/>
        </p:nvCxnSpPr>
        <p:spPr>
          <a:xfrm flipV="1">
            <a:off x="3952417" y="5312571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A27B40-97C7-4588-AB65-38BAEE89FAAB}"/>
              </a:ext>
            </a:extLst>
          </p:cNvPr>
          <p:cNvCxnSpPr/>
          <p:nvPr/>
        </p:nvCxnSpPr>
        <p:spPr>
          <a:xfrm flipV="1">
            <a:off x="5802321" y="5302817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251F0B0-F089-4493-A720-67A5C4C5A0A8}"/>
              </a:ext>
            </a:extLst>
          </p:cNvPr>
          <p:cNvCxnSpPr/>
          <p:nvPr/>
        </p:nvCxnSpPr>
        <p:spPr>
          <a:xfrm flipV="1">
            <a:off x="7667925" y="5294344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10">
            <a:extLst>
              <a:ext uri="{FF2B5EF4-FFF2-40B4-BE49-F238E27FC236}">
                <a16:creationId xmlns:a16="http://schemas.microsoft.com/office/drawing/2014/main" id="{680B0BB6-5DC1-477F-B7E2-1A38D82EAF9C}"/>
              </a:ext>
            </a:extLst>
          </p:cNvPr>
          <p:cNvCxnSpPr>
            <a:endCxn id="21" idx="0"/>
          </p:cNvCxnSpPr>
          <p:nvPr/>
        </p:nvCxnSpPr>
        <p:spPr>
          <a:xfrm rot="5400000">
            <a:off x="8426997" y="4199967"/>
            <a:ext cx="1402038" cy="464604"/>
          </a:xfrm>
          <a:prstGeom prst="bentConnector3">
            <a:avLst>
              <a:gd name="adj1" fmla="val 180"/>
            </a:avLst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11">
            <a:extLst>
              <a:ext uri="{FF2B5EF4-FFF2-40B4-BE49-F238E27FC236}">
                <a16:creationId xmlns:a16="http://schemas.microsoft.com/office/drawing/2014/main" id="{5DD800D8-742D-450F-ABF8-C2E60E272F58}"/>
              </a:ext>
            </a:extLst>
          </p:cNvPr>
          <p:cNvCxnSpPr>
            <a:endCxn id="49" idx="2"/>
          </p:cNvCxnSpPr>
          <p:nvPr/>
        </p:nvCxnSpPr>
        <p:spPr>
          <a:xfrm rot="5400000" flipH="1" flipV="1">
            <a:off x="8952289" y="4512230"/>
            <a:ext cx="1446730" cy="398594"/>
          </a:xfrm>
          <a:prstGeom prst="bentConnector3">
            <a:avLst>
              <a:gd name="adj1" fmla="val -37"/>
            </a:avLst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49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21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Thao tác 2: Thêm phần tử vào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</a:rPr>
              <a:t>Trường hợp 3</a:t>
            </a:r>
            <a:r>
              <a:rPr lang="en-US" sz="3000"/>
              <a:t>: thêm phần tử vào sau một </a:t>
            </a:r>
            <a:r>
              <a:rPr lang="en-US" sz="3000" b="1">
                <a:solidFill>
                  <a:srgbClr val="0000FF"/>
                </a:solidFill>
              </a:rPr>
              <a:t>Node</a:t>
            </a:r>
            <a:r>
              <a:rPr lang="en-US" sz="3000"/>
              <a:t> </a:t>
            </a:r>
            <a:r>
              <a:rPr lang="en-US" sz="3000" b="1">
                <a:solidFill>
                  <a:srgbClr val="0000FF"/>
                </a:solidFill>
              </a:rPr>
              <a:t>X</a:t>
            </a:r>
            <a:r>
              <a:rPr lang="en-US" sz="3000"/>
              <a:t> trong danh sách</a:t>
            </a:r>
            <a:endParaRPr lang="en-US" sz="3000" b="1">
              <a:solidFill>
                <a:srgbClr val="0000FF"/>
              </a:solidFill>
            </a:endParaRP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&gt; newNode = </a:t>
            </a:r>
            <a:r>
              <a:rPr lang="en-US" sz="30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&gt; nodeX = </a:t>
            </a:r>
            <a:r>
              <a:rPr lang="en-US" sz="3000" b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-US" sz="30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0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&gt; nodeY = nodeX.next;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newNode.next = nodeY;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newNode.pre = nodeX;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nodeX.next = newNode;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nodeY.pre = newNode;</a:t>
            </a:r>
          </a:p>
        </p:txBody>
      </p:sp>
    </p:spTree>
    <p:extLst>
      <p:ext uri="{BB962C8B-B14F-4D97-AF65-F5344CB8AC3E}">
        <p14:creationId xmlns:p14="http://schemas.microsoft.com/office/powerpoint/2010/main" val="70022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22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Thao tác 2: Thêm phần tử vào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</a:rPr>
              <a:t>Trường hợp 3</a:t>
            </a:r>
            <a:r>
              <a:rPr lang="en-US" sz="3000"/>
              <a:t>: thêm phần tử vào sau một </a:t>
            </a:r>
            <a:r>
              <a:rPr lang="en-US" sz="3000" b="1">
                <a:solidFill>
                  <a:srgbClr val="0000FF"/>
                </a:solidFill>
              </a:rPr>
              <a:t>Node</a:t>
            </a:r>
            <a:r>
              <a:rPr lang="en-US" sz="3000"/>
              <a:t> </a:t>
            </a:r>
            <a:r>
              <a:rPr lang="en-US" sz="3000" b="1">
                <a:solidFill>
                  <a:srgbClr val="0000FF"/>
                </a:solidFill>
              </a:rPr>
              <a:t>X</a:t>
            </a:r>
            <a:r>
              <a:rPr lang="en-US" sz="3000"/>
              <a:t> trong danh sách</a:t>
            </a:r>
            <a:endParaRPr lang="en-US" sz="3000" b="1">
              <a:solidFill>
                <a:srgbClr val="0000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E80E4B-DD7C-428E-ACEE-14AF3DA46D57}"/>
              </a:ext>
            </a:extLst>
          </p:cNvPr>
          <p:cNvSpPr/>
          <p:nvPr/>
        </p:nvSpPr>
        <p:spPr>
          <a:xfrm>
            <a:off x="10146189" y="5315033"/>
            <a:ext cx="679508" cy="534071"/>
          </a:xfrm>
          <a:prstGeom prst="rect">
            <a:avLst/>
          </a:prstGeom>
          <a:gradFill flip="none" rotWithShape="1">
            <a:gsLst>
              <a:gs pos="7700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5C067E-EEBA-48EC-BA73-72769E37E30E}"/>
              </a:ext>
            </a:extLst>
          </p:cNvPr>
          <p:cNvGrpSpPr/>
          <p:nvPr/>
        </p:nvGrpSpPr>
        <p:grpSpPr>
          <a:xfrm>
            <a:off x="1366303" y="4912983"/>
            <a:ext cx="764953" cy="889503"/>
            <a:chOff x="1366303" y="4768130"/>
            <a:chExt cx="764953" cy="88950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38E08D8-59B7-44FA-8CDF-E73FABBFD5AD}"/>
                </a:ext>
              </a:extLst>
            </p:cNvPr>
            <p:cNvSpPr/>
            <p:nvPr/>
          </p:nvSpPr>
          <p:spPr>
            <a:xfrm>
              <a:off x="1518081" y="5229795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0C1F51-56DC-4099-8DBD-3D31EC2D4B49}"/>
                </a:ext>
              </a:extLst>
            </p:cNvPr>
            <p:cNvSpPr txBox="1"/>
            <p:nvPr/>
          </p:nvSpPr>
          <p:spPr>
            <a:xfrm>
              <a:off x="1366303" y="476813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FD0F5F-D6AF-4498-80DD-C7E86CE6ECDC}"/>
              </a:ext>
            </a:extLst>
          </p:cNvPr>
          <p:cNvGrpSpPr/>
          <p:nvPr/>
        </p:nvGrpSpPr>
        <p:grpSpPr>
          <a:xfrm>
            <a:off x="8653587" y="4229402"/>
            <a:ext cx="1073613" cy="566236"/>
            <a:chOff x="8665015" y="4201894"/>
            <a:chExt cx="1073613" cy="56623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154786-7985-479B-BFF9-E1B094C97E85}"/>
                </a:ext>
              </a:extLst>
            </p:cNvPr>
            <p:cNvSpPr txBox="1"/>
            <p:nvPr/>
          </p:nvSpPr>
          <p:spPr>
            <a:xfrm>
              <a:off x="9162829" y="4201894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659CC7-92B7-46D9-B71E-AF5133C593A1}"/>
                </a:ext>
              </a:extLst>
            </p:cNvPr>
            <p:cNvSpPr/>
            <p:nvPr/>
          </p:nvSpPr>
          <p:spPr>
            <a:xfrm>
              <a:off x="8665015" y="4340292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58ED8D-3ABC-42ED-B60D-0FBD25B72FF8}"/>
              </a:ext>
            </a:extLst>
          </p:cNvPr>
          <p:cNvCxnSpPr>
            <a:stCxn id="9" idx="6"/>
            <a:endCxn id="44" idx="1"/>
          </p:cNvCxnSpPr>
          <p:nvPr/>
        </p:nvCxnSpPr>
        <p:spPr>
          <a:xfrm flipV="1">
            <a:off x="1979476" y="5580094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1B6CF7-ABAF-472A-9170-F0A0F4431663}"/>
              </a:ext>
            </a:extLst>
          </p:cNvPr>
          <p:cNvCxnSpPr>
            <a:stCxn id="14" idx="4"/>
            <a:endCxn id="21" idx="0"/>
          </p:cNvCxnSpPr>
          <p:nvPr/>
        </p:nvCxnSpPr>
        <p:spPr>
          <a:xfrm>
            <a:off x="8884285" y="4795638"/>
            <a:ext cx="11429" cy="48250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1BFF3F-A570-4A77-AC2E-085E5273E033}"/>
              </a:ext>
            </a:extLst>
          </p:cNvPr>
          <p:cNvGrpSpPr/>
          <p:nvPr/>
        </p:nvGrpSpPr>
        <p:grpSpPr>
          <a:xfrm>
            <a:off x="8076185" y="5278141"/>
            <a:ext cx="1826725" cy="1001026"/>
            <a:chOff x="7323896" y="4934506"/>
            <a:chExt cx="1826725" cy="10010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226C817-D28E-42B3-80AB-BAF989DA81EF}"/>
                </a:ext>
              </a:extLst>
            </p:cNvPr>
            <p:cNvGrpSpPr/>
            <p:nvPr/>
          </p:nvGrpSpPr>
          <p:grpSpPr>
            <a:xfrm>
              <a:off x="7493831" y="4934506"/>
              <a:ext cx="1299186" cy="582626"/>
              <a:chOff x="3860042" y="5062592"/>
              <a:chExt cx="1299186" cy="58262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ED34755-791C-4E3F-ABE3-C0C97AB66B11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83A3F59-4736-4565-82AD-28652D9797E7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8FFF3E-5D00-4788-81E7-D2619F590AAC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0AA36C-0761-4983-9E77-0F677794F963}"/>
                </a:ext>
              </a:extLst>
            </p:cNvPr>
            <p:cNvSpPr txBox="1"/>
            <p:nvPr/>
          </p:nvSpPr>
          <p:spPr>
            <a:xfrm>
              <a:off x="8436964" y="5469179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9A9AD8-CB8A-4C2F-9E68-BD7842AE9B75}"/>
                </a:ext>
              </a:extLst>
            </p:cNvPr>
            <p:cNvSpPr txBox="1"/>
            <p:nvPr/>
          </p:nvSpPr>
          <p:spPr>
            <a:xfrm>
              <a:off x="7323896" y="5473867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D30988-8548-4790-8E39-1B2B2674D2F3}"/>
              </a:ext>
            </a:extLst>
          </p:cNvPr>
          <p:cNvGrpSpPr/>
          <p:nvPr/>
        </p:nvGrpSpPr>
        <p:grpSpPr>
          <a:xfrm>
            <a:off x="6129210" y="5278141"/>
            <a:ext cx="1826725" cy="1042065"/>
            <a:chOff x="5376921" y="4934506"/>
            <a:chExt cx="1826725" cy="10420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2137D52-67AA-46F7-8732-A98C0583E565}"/>
                </a:ext>
              </a:extLst>
            </p:cNvPr>
            <p:cNvGrpSpPr/>
            <p:nvPr/>
          </p:nvGrpSpPr>
          <p:grpSpPr>
            <a:xfrm>
              <a:off x="5628227" y="4934506"/>
              <a:ext cx="1299186" cy="582626"/>
              <a:chOff x="3860042" y="5062592"/>
              <a:chExt cx="1299186" cy="58262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52E1A7F-0ECA-4913-BFCA-B947700C8A7F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2728867-34EB-4FD2-BC05-D6230025178C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6DE87CB-D7D9-4299-ADE4-024D4998869A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3A2527-578C-47C9-B2DF-9903675CD14A}"/>
                </a:ext>
              </a:extLst>
            </p:cNvPr>
            <p:cNvSpPr txBox="1"/>
            <p:nvPr/>
          </p:nvSpPr>
          <p:spPr>
            <a:xfrm>
              <a:off x="6489989" y="5510218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17BF99-EEA1-4963-BA20-B71F27EBA42E}"/>
                </a:ext>
              </a:extLst>
            </p:cNvPr>
            <p:cNvSpPr txBox="1"/>
            <p:nvPr/>
          </p:nvSpPr>
          <p:spPr>
            <a:xfrm>
              <a:off x="5376921" y="551490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BC96F2-8AC1-4AE3-833B-64246D530A72}"/>
              </a:ext>
            </a:extLst>
          </p:cNvPr>
          <p:cNvGrpSpPr/>
          <p:nvPr/>
        </p:nvGrpSpPr>
        <p:grpSpPr>
          <a:xfrm>
            <a:off x="4333689" y="5278141"/>
            <a:ext cx="1826725" cy="1068948"/>
            <a:chOff x="3581400" y="4934506"/>
            <a:chExt cx="1826725" cy="106894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AFC7AC4-027D-4684-AD09-22B412B34771}"/>
                </a:ext>
              </a:extLst>
            </p:cNvPr>
            <p:cNvGrpSpPr/>
            <p:nvPr/>
          </p:nvGrpSpPr>
          <p:grpSpPr>
            <a:xfrm>
              <a:off x="3765553" y="4934506"/>
              <a:ext cx="1299186" cy="582626"/>
              <a:chOff x="3860042" y="5062592"/>
              <a:chExt cx="1299186" cy="58262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1691C06-143B-4091-94B2-A7F934AA28C5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2FB38A5-F809-417B-A8ED-E74B58F98317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6707F4C-0228-4D04-A313-E4CE5BDDD683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E487111-2B4C-4F87-9C08-615742460855}"/>
                </a:ext>
              </a:extLst>
            </p:cNvPr>
            <p:cNvSpPr txBox="1"/>
            <p:nvPr/>
          </p:nvSpPr>
          <p:spPr>
            <a:xfrm>
              <a:off x="4694468" y="5537101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6C38B1-0D32-4971-82D7-18512A437E08}"/>
                </a:ext>
              </a:extLst>
            </p:cNvPr>
            <p:cNvSpPr txBox="1"/>
            <p:nvPr/>
          </p:nvSpPr>
          <p:spPr>
            <a:xfrm>
              <a:off x="3581400" y="5541789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E481EA-7A9D-4F9B-B40B-C98460290632}"/>
              </a:ext>
            </a:extLst>
          </p:cNvPr>
          <p:cNvGrpSpPr/>
          <p:nvPr/>
        </p:nvGrpSpPr>
        <p:grpSpPr>
          <a:xfrm>
            <a:off x="2422923" y="5288781"/>
            <a:ext cx="1826725" cy="1080114"/>
            <a:chOff x="1670634" y="4945146"/>
            <a:chExt cx="1826725" cy="10801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20B4149-2DB6-43FD-800E-54EB7E7B41BA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909A934-EEF9-4722-A028-0AD275A2468F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FF693EC-AA30-4AD0-BA8C-14470DBAEA4F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25D19C-1D1E-4EC2-BC36-F4F7443923C1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6565373-E0FF-41A8-9DC3-05666C65955D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0FD872-6FFB-4D1F-B842-A905A29BF814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05BDB65-3A69-4549-AD77-38E82F8C0392}"/>
              </a:ext>
            </a:extLst>
          </p:cNvPr>
          <p:cNvGrpSpPr/>
          <p:nvPr/>
        </p:nvGrpSpPr>
        <p:grpSpPr>
          <a:xfrm>
            <a:off x="5086233" y="3368275"/>
            <a:ext cx="1826725" cy="1080114"/>
            <a:chOff x="1670634" y="4945146"/>
            <a:chExt cx="1826725" cy="108011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7EB040E-173D-4EB1-9954-9F37CBD9C3B1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156E3BF-17D3-409A-9F1F-44A2B2666052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6714886-62A4-42D6-B67B-4F5828701F5E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2FA579F-0E5C-4E4E-A374-37B1F09FBADC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D5926F-A076-4A83-B2FC-238ACD61BCAD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AB7AAA-03CF-45CB-88E3-B8AB39739256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sp>
        <p:nvSpPr>
          <p:cNvPr id="52" name="Cloud 51">
            <a:extLst>
              <a:ext uri="{FF2B5EF4-FFF2-40B4-BE49-F238E27FC236}">
                <a16:creationId xmlns:a16="http://schemas.microsoft.com/office/drawing/2014/main" id="{1DBD1316-F70F-43AD-95DF-43AB996FCA87}"/>
              </a:ext>
            </a:extLst>
          </p:cNvPr>
          <p:cNvSpPr/>
          <p:nvPr/>
        </p:nvSpPr>
        <p:spPr>
          <a:xfrm>
            <a:off x="7616148" y="2657807"/>
            <a:ext cx="2074877" cy="852039"/>
          </a:xfrm>
          <a:prstGeom prst="cloud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ra Node mới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FA9E2E5-013E-4252-B62D-48A1C599AFA9}"/>
              </a:ext>
            </a:extLst>
          </p:cNvPr>
          <p:cNvCxnSpPr/>
          <p:nvPr/>
        </p:nvCxnSpPr>
        <p:spPr>
          <a:xfrm flipV="1">
            <a:off x="3838062" y="5680539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A00DB1C-FC41-42D2-9C71-488D3167F871}"/>
              </a:ext>
            </a:extLst>
          </p:cNvPr>
          <p:cNvCxnSpPr/>
          <p:nvPr/>
        </p:nvCxnSpPr>
        <p:spPr>
          <a:xfrm flipV="1">
            <a:off x="3952417" y="5457424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042B33D-0D69-44CF-A0AE-AAAD8A79DA77}"/>
              </a:ext>
            </a:extLst>
          </p:cNvPr>
          <p:cNvCxnSpPr/>
          <p:nvPr/>
        </p:nvCxnSpPr>
        <p:spPr>
          <a:xfrm flipV="1">
            <a:off x="7667925" y="5439197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31A2C-15AC-40D6-B75A-CF3092F6C046}"/>
              </a:ext>
            </a:extLst>
          </p:cNvPr>
          <p:cNvCxnSpPr/>
          <p:nvPr/>
        </p:nvCxnSpPr>
        <p:spPr>
          <a:xfrm flipV="1">
            <a:off x="9476357" y="5584330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A6B4F6-5BC0-4DBF-8CDD-18CDC0AFE518}"/>
              </a:ext>
            </a:extLst>
          </p:cNvPr>
          <p:cNvGrpSpPr/>
          <p:nvPr/>
        </p:nvGrpSpPr>
        <p:grpSpPr>
          <a:xfrm>
            <a:off x="4326911" y="5278340"/>
            <a:ext cx="1826725" cy="1068948"/>
            <a:chOff x="3581400" y="4934506"/>
            <a:chExt cx="1826725" cy="106894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F7E4DBC-C644-4AFD-8E4E-5F701A1C97FD}"/>
                </a:ext>
              </a:extLst>
            </p:cNvPr>
            <p:cNvGrpSpPr/>
            <p:nvPr/>
          </p:nvGrpSpPr>
          <p:grpSpPr>
            <a:xfrm>
              <a:off x="3765553" y="4934506"/>
              <a:ext cx="1299186" cy="582626"/>
              <a:chOff x="3860042" y="5062592"/>
              <a:chExt cx="1299186" cy="58262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35D8655-9027-4496-AC8A-E084912A8FAD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49994E-A8AE-4FAF-A158-9E68C32400D9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6BD5D24-C8CC-4B03-A525-D960D3FF84F2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1B29542-C2BB-4A96-8C01-C867026D79A9}"/>
                </a:ext>
              </a:extLst>
            </p:cNvPr>
            <p:cNvSpPr txBox="1"/>
            <p:nvPr/>
          </p:nvSpPr>
          <p:spPr>
            <a:xfrm>
              <a:off x="4694468" y="5537101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80F145D-9FBD-4494-801B-AA1352E87F87}"/>
                </a:ext>
              </a:extLst>
            </p:cNvPr>
            <p:cNvSpPr txBox="1"/>
            <p:nvPr/>
          </p:nvSpPr>
          <p:spPr>
            <a:xfrm>
              <a:off x="3581400" y="5541789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0B2B4D6-831A-4AED-85D3-E086B1C78068}"/>
              </a:ext>
            </a:extLst>
          </p:cNvPr>
          <p:cNvSpPr txBox="1"/>
          <p:nvPr/>
        </p:nvSpPr>
        <p:spPr>
          <a:xfrm>
            <a:off x="4440338" y="4773499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Node X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EA88E3-CB74-480E-8D10-6D8EFC198D76}"/>
              </a:ext>
            </a:extLst>
          </p:cNvPr>
          <p:cNvCxnSpPr>
            <a:endCxn id="50" idx="3"/>
          </p:cNvCxnSpPr>
          <p:nvPr/>
        </p:nvCxnSpPr>
        <p:spPr>
          <a:xfrm flipH="1">
            <a:off x="6611804" y="3368275"/>
            <a:ext cx="1249496" cy="29131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3EC200-A70F-4827-B6A3-B1343B63FE3B}"/>
              </a:ext>
            </a:extLst>
          </p:cNvPr>
          <p:cNvCxnSpPr/>
          <p:nvPr/>
        </p:nvCxnSpPr>
        <p:spPr>
          <a:xfrm flipV="1">
            <a:off x="5723357" y="5680539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62252EF-E7AB-4482-869B-EBBC57663E02}"/>
              </a:ext>
            </a:extLst>
          </p:cNvPr>
          <p:cNvSpPr txBox="1"/>
          <p:nvPr/>
        </p:nvSpPr>
        <p:spPr>
          <a:xfrm>
            <a:off x="6294366" y="4823390"/>
            <a:ext cx="1139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Node Y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96CB6A9-D5A6-41A4-8D9C-C86F24A4229C}"/>
              </a:ext>
            </a:extLst>
          </p:cNvPr>
          <p:cNvGrpSpPr/>
          <p:nvPr/>
        </p:nvGrpSpPr>
        <p:grpSpPr>
          <a:xfrm>
            <a:off x="6129210" y="5279081"/>
            <a:ext cx="1826725" cy="1042065"/>
            <a:chOff x="5376921" y="4934506"/>
            <a:chExt cx="1826725" cy="104206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CD333B7-1C69-4004-89BE-58CFD01EE718}"/>
                </a:ext>
              </a:extLst>
            </p:cNvPr>
            <p:cNvGrpSpPr/>
            <p:nvPr/>
          </p:nvGrpSpPr>
          <p:grpSpPr>
            <a:xfrm>
              <a:off x="5628227" y="4934506"/>
              <a:ext cx="1299186" cy="582626"/>
              <a:chOff x="3860042" y="5062592"/>
              <a:chExt cx="1299186" cy="58262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070ED77-3F1B-4DDD-B5CC-2E065EF8772C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FB5C9F2-A250-4B14-B307-9DAF2C2BB829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D342EF7-A9A5-4153-8DF8-4D41449873A9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09C4953-9CC4-433D-9C68-81FDAE422E41}"/>
                </a:ext>
              </a:extLst>
            </p:cNvPr>
            <p:cNvSpPr txBox="1"/>
            <p:nvPr/>
          </p:nvSpPr>
          <p:spPr>
            <a:xfrm>
              <a:off x="6489989" y="5510218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C5235B5-1C4B-44D7-B195-552E1F9E4D19}"/>
                </a:ext>
              </a:extLst>
            </p:cNvPr>
            <p:cNvSpPr txBox="1"/>
            <p:nvPr/>
          </p:nvSpPr>
          <p:spPr>
            <a:xfrm>
              <a:off x="5376921" y="551490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07B648A-9DB5-4952-B061-4D088E0117CA}"/>
              </a:ext>
            </a:extLst>
          </p:cNvPr>
          <p:cNvCxnSpPr/>
          <p:nvPr/>
        </p:nvCxnSpPr>
        <p:spPr>
          <a:xfrm flipV="1">
            <a:off x="7597462" y="5672066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87628A6-1F59-4A21-8599-AFE2670D33CE}"/>
              </a:ext>
            </a:extLst>
          </p:cNvPr>
          <p:cNvCxnSpPr/>
          <p:nvPr/>
        </p:nvCxnSpPr>
        <p:spPr>
          <a:xfrm flipV="1">
            <a:off x="5802321" y="5447670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129">
            <a:extLst>
              <a:ext uri="{FF2B5EF4-FFF2-40B4-BE49-F238E27FC236}">
                <a16:creationId xmlns:a16="http://schemas.microsoft.com/office/drawing/2014/main" id="{64D99B58-733C-4E12-97B1-F9F889666E73}"/>
              </a:ext>
            </a:extLst>
          </p:cNvPr>
          <p:cNvCxnSpPr>
            <a:endCxn id="72" idx="0"/>
          </p:cNvCxnSpPr>
          <p:nvPr/>
        </p:nvCxnSpPr>
        <p:spPr>
          <a:xfrm rot="16200000" flipH="1">
            <a:off x="6008615" y="4257585"/>
            <a:ext cx="1497617" cy="545373"/>
          </a:xfrm>
          <a:prstGeom prst="bentConnector3">
            <a:avLst>
              <a:gd name="adj1" fmla="val -33"/>
            </a:avLst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29">
            <a:extLst>
              <a:ext uri="{FF2B5EF4-FFF2-40B4-BE49-F238E27FC236}">
                <a16:creationId xmlns:a16="http://schemas.microsoft.com/office/drawing/2014/main" id="{EC1CAC50-8B5F-4FD2-AE40-2286B76348C8}"/>
              </a:ext>
            </a:extLst>
          </p:cNvPr>
          <p:cNvCxnSpPr/>
          <p:nvPr/>
        </p:nvCxnSpPr>
        <p:spPr>
          <a:xfrm rot="5400000">
            <a:off x="4493044" y="4341679"/>
            <a:ext cx="1438560" cy="385054"/>
          </a:xfrm>
          <a:prstGeom prst="bentConnector3">
            <a:avLst>
              <a:gd name="adj1" fmla="val 562"/>
            </a:avLst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31">
            <a:extLst>
              <a:ext uri="{FF2B5EF4-FFF2-40B4-BE49-F238E27FC236}">
                <a16:creationId xmlns:a16="http://schemas.microsoft.com/office/drawing/2014/main" id="{29C9FCC9-A790-44E5-8498-0C20D1B9696F}"/>
              </a:ext>
            </a:extLst>
          </p:cNvPr>
          <p:cNvCxnSpPr>
            <a:endCxn id="49" idx="2"/>
          </p:cNvCxnSpPr>
          <p:nvPr/>
        </p:nvCxnSpPr>
        <p:spPr>
          <a:xfrm rot="5400000" flipH="1" flipV="1">
            <a:off x="4980078" y="4707073"/>
            <a:ext cx="1738306" cy="225962"/>
          </a:xfrm>
          <a:prstGeom prst="bentConnector3">
            <a:avLst>
              <a:gd name="adj1" fmla="val -411"/>
            </a:avLst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32">
            <a:extLst>
              <a:ext uri="{FF2B5EF4-FFF2-40B4-BE49-F238E27FC236}">
                <a16:creationId xmlns:a16="http://schemas.microsoft.com/office/drawing/2014/main" id="{39955B59-0186-47AE-9EBA-7CFAFB043AE3}"/>
              </a:ext>
            </a:extLst>
          </p:cNvPr>
          <p:cNvCxnSpPr/>
          <p:nvPr/>
        </p:nvCxnSpPr>
        <p:spPr>
          <a:xfrm rot="16200000" flipH="1">
            <a:off x="5634387" y="4596380"/>
            <a:ext cx="1482155" cy="218545"/>
          </a:xfrm>
          <a:prstGeom prst="bentConnector3">
            <a:avLst>
              <a:gd name="adj1" fmla="val 99698"/>
            </a:avLst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73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4" grpId="0"/>
      <p:bldP spid="6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23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Thao tác 2: Thêm phần tử vào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</a:rPr>
              <a:t>Trường hợp 3</a:t>
            </a:r>
            <a:r>
              <a:rPr lang="en-US" sz="3000"/>
              <a:t>: thêm phần tử vào sau một </a:t>
            </a:r>
            <a:r>
              <a:rPr lang="en-US" sz="3000" b="1">
                <a:solidFill>
                  <a:srgbClr val="0000FF"/>
                </a:solidFill>
              </a:rPr>
              <a:t>Node</a:t>
            </a:r>
            <a:r>
              <a:rPr lang="en-US" sz="3000"/>
              <a:t> </a:t>
            </a:r>
            <a:r>
              <a:rPr lang="en-US" sz="3000" b="1">
                <a:solidFill>
                  <a:srgbClr val="0000FF"/>
                </a:solidFill>
              </a:rPr>
              <a:t>X</a:t>
            </a:r>
            <a:r>
              <a:rPr lang="en-US" sz="3000"/>
              <a:t> trong danh sách</a:t>
            </a:r>
            <a:endParaRPr lang="en-US" sz="3000" b="1">
              <a:solidFill>
                <a:srgbClr val="0000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E80E4B-DD7C-428E-ACEE-14AF3DA46D57}"/>
              </a:ext>
            </a:extLst>
          </p:cNvPr>
          <p:cNvSpPr/>
          <p:nvPr/>
        </p:nvSpPr>
        <p:spPr>
          <a:xfrm>
            <a:off x="10146189" y="5315033"/>
            <a:ext cx="679508" cy="534071"/>
          </a:xfrm>
          <a:prstGeom prst="rect">
            <a:avLst/>
          </a:prstGeom>
          <a:gradFill flip="none" rotWithShape="1">
            <a:gsLst>
              <a:gs pos="7700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5C067E-EEBA-48EC-BA73-72769E37E30E}"/>
              </a:ext>
            </a:extLst>
          </p:cNvPr>
          <p:cNvGrpSpPr/>
          <p:nvPr/>
        </p:nvGrpSpPr>
        <p:grpSpPr>
          <a:xfrm>
            <a:off x="1366303" y="4912983"/>
            <a:ext cx="764953" cy="889503"/>
            <a:chOff x="1366303" y="4768130"/>
            <a:chExt cx="764953" cy="88950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38E08D8-59B7-44FA-8CDF-E73FABBFD5AD}"/>
                </a:ext>
              </a:extLst>
            </p:cNvPr>
            <p:cNvSpPr/>
            <p:nvPr/>
          </p:nvSpPr>
          <p:spPr>
            <a:xfrm>
              <a:off x="1518081" y="5229795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0C1F51-56DC-4099-8DBD-3D31EC2D4B49}"/>
                </a:ext>
              </a:extLst>
            </p:cNvPr>
            <p:cNvSpPr txBox="1"/>
            <p:nvPr/>
          </p:nvSpPr>
          <p:spPr>
            <a:xfrm>
              <a:off x="1366303" y="476813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FD0F5F-D6AF-4498-80DD-C7E86CE6ECDC}"/>
              </a:ext>
            </a:extLst>
          </p:cNvPr>
          <p:cNvGrpSpPr/>
          <p:nvPr/>
        </p:nvGrpSpPr>
        <p:grpSpPr>
          <a:xfrm>
            <a:off x="8653587" y="4229402"/>
            <a:ext cx="1073613" cy="566236"/>
            <a:chOff x="8665015" y="4201894"/>
            <a:chExt cx="1073613" cy="56623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154786-7985-479B-BFF9-E1B094C97E85}"/>
                </a:ext>
              </a:extLst>
            </p:cNvPr>
            <p:cNvSpPr txBox="1"/>
            <p:nvPr/>
          </p:nvSpPr>
          <p:spPr>
            <a:xfrm>
              <a:off x="9162829" y="4201894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659CC7-92B7-46D9-B71E-AF5133C593A1}"/>
                </a:ext>
              </a:extLst>
            </p:cNvPr>
            <p:cNvSpPr/>
            <p:nvPr/>
          </p:nvSpPr>
          <p:spPr>
            <a:xfrm>
              <a:off x="8665015" y="4340292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58ED8D-3ABC-42ED-B60D-0FBD25B72FF8}"/>
              </a:ext>
            </a:extLst>
          </p:cNvPr>
          <p:cNvCxnSpPr>
            <a:stCxn id="9" idx="6"/>
            <a:endCxn id="44" idx="1"/>
          </p:cNvCxnSpPr>
          <p:nvPr/>
        </p:nvCxnSpPr>
        <p:spPr>
          <a:xfrm flipV="1">
            <a:off x="1979476" y="5580094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1B6CF7-ABAF-472A-9170-F0A0F4431663}"/>
              </a:ext>
            </a:extLst>
          </p:cNvPr>
          <p:cNvCxnSpPr>
            <a:stCxn id="14" idx="4"/>
            <a:endCxn id="21" idx="0"/>
          </p:cNvCxnSpPr>
          <p:nvPr/>
        </p:nvCxnSpPr>
        <p:spPr>
          <a:xfrm>
            <a:off x="8884285" y="4795638"/>
            <a:ext cx="11429" cy="48250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1BFF3F-A570-4A77-AC2E-085E5273E033}"/>
              </a:ext>
            </a:extLst>
          </p:cNvPr>
          <p:cNvGrpSpPr/>
          <p:nvPr/>
        </p:nvGrpSpPr>
        <p:grpSpPr>
          <a:xfrm>
            <a:off x="8076185" y="5278141"/>
            <a:ext cx="1826725" cy="1001026"/>
            <a:chOff x="7323896" y="4934506"/>
            <a:chExt cx="1826725" cy="10010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226C817-D28E-42B3-80AB-BAF989DA81EF}"/>
                </a:ext>
              </a:extLst>
            </p:cNvPr>
            <p:cNvGrpSpPr/>
            <p:nvPr/>
          </p:nvGrpSpPr>
          <p:grpSpPr>
            <a:xfrm>
              <a:off x="7493831" y="4934506"/>
              <a:ext cx="1299186" cy="582626"/>
              <a:chOff x="3860042" y="5062592"/>
              <a:chExt cx="1299186" cy="58262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ED34755-791C-4E3F-ABE3-C0C97AB66B11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83A3F59-4736-4565-82AD-28652D9797E7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8FFF3E-5D00-4788-81E7-D2619F590AAC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0AA36C-0761-4983-9E77-0F677794F963}"/>
                </a:ext>
              </a:extLst>
            </p:cNvPr>
            <p:cNvSpPr txBox="1"/>
            <p:nvPr/>
          </p:nvSpPr>
          <p:spPr>
            <a:xfrm>
              <a:off x="8436964" y="5469179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9A9AD8-CB8A-4C2F-9E68-BD7842AE9B75}"/>
                </a:ext>
              </a:extLst>
            </p:cNvPr>
            <p:cNvSpPr txBox="1"/>
            <p:nvPr/>
          </p:nvSpPr>
          <p:spPr>
            <a:xfrm>
              <a:off x="7323896" y="5473867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D30988-8548-4790-8E39-1B2B2674D2F3}"/>
              </a:ext>
            </a:extLst>
          </p:cNvPr>
          <p:cNvGrpSpPr/>
          <p:nvPr/>
        </p:nvGrpSpPr>
        <p:grpSpPr>
          <a:xfrm>
            <a:off x="6129210" y="5278141"/>
            <a:ext cx="1826725" cy="1042065"/>
            <a:chOff x="5376921" y="4934506"/>
            <a:chExt cx="1826725" cy="10420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2137D52-67AA-46F7-8732-A98C0583E565}"/>
                </a:ext>
              </a:extLst>
            </p:cNvPr>
            <p:cNvGrpSpPr/>
            <p:nvPr/>
          </p:nvGrpSpPr>
          <p:grpSpPr>
            <a:xfrm>
              <a:off x="5628227" y="4934506"/>
              <a:ext cx="1299186" cy="582626"/>
              <a:chOff x="3860042" y="5062592"/>
              <a:chExt cx="1299186" cy="58262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52E1A7F-0ECA-4913-BFCA-B947700C8A7F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2728867-34EB-4FD2-BC05-D6230025178C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6DE87CB-D7D9-4299-ADE4-024D4998869A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3A2527-578C-47C9-B2DF-9903675CD14A}"/>
                </a:ext>
              </a:extLst>
            </p:cNvPr>
            <p:cNvSpPr txBox="1"/>
            <p:nvPr/>
          </p:nvSpPr>
          <p:spPr>
            <a:xfrm>
              <a:off x="6489989" y="5510218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17BF99-EEA1-4963-BA20-B71F27EBA42E}"/>
                </a:ext>
              </a:extLst>
            </p:cNvPr>
            <p:cNvSpPr txBox="1"/>
            <p:nvPr/>
          </p:nvSpPr>
          <p:spPr>
            <a:xfrm>
              <a:off x="5376921" y="551490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BC96F2-8AC1-4AE3-833B-64246D530A72}"/>
              </a:ext>
            </a:extLst>
          </p:cNvPr>
          <p:cNvGrpSpPr/>
          <p:nvPr/>
        </p:nvGrpSpPr>
        <p:grpSpPr>
          <a:xfrm>
            <a:off x="4333689" y="5278141"/>
            <a:ext cx="1826725" cy="1068948"/>
            <a:chOff x="3581400" y="4934506"/>
            <a:chExt cx="1826725" cy="106894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AFC7AC4-027D-4684-AD09-22B412B34771}"/>
                </a:ext>
              </a:extLst>
            </p:cNvPr>
            <p:cNvGrpSpPr/>
            <p:nvPr/>
          </p:nvGrpSpPr>
          <p:grpSpPr>
            <a:xfrm>
              <a:off x="3765553" y="4934506"/>
              <a:ext cx="1299186" cy="582626"/>
              <a:chOff x="3860042" y="5062592"/>
              <a:chExt cx="1299186" cy="58262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1691C06-143B-4091-94B2-A7F934AA28C5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2FB38A5-F809-417B-A8ED-E74B58F98317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6707F4C-0228-4D04-A313-E4CE5BDDD683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E487111-2B4C-4F87-9C08-615742460855}"/>
                </a:ext>
              </a:extLst>
            </p:cNvPr>
            <p:cNvSpPr txBox="1"/>
            <p:nvPr/>
          </p:nvSpPr>
          <p:spPr>
            <a:xfrm>
              <a:off x="4694468" y="5537101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6C38B1-0D32-4971-82D7-18512A437E08}"/>
                </a:ext>
              </a:extLst>
            </p:cNvPr>
            <p:cNvSpPr txBox="1"/>
            <p:nvPr/>
          </p:nvSpPr>
          <p:spPr>
            <a:xfrm>
              <a:off x="3581400" y="5541789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E481EA-7A9D-4F9B-B40B-C98460290632}"/>
              </a:ext>
            </a:extLst>
          </p:cNvPr>
          <p:cNvGrpSpPr/>
          <p:nvPr/>
        </p:nvGrpSpPr>
        <p:grpSpPr>
          <a:xfrm>
            <a:off x="2422923" y="5288781"/>
            <a:ext cx="1826725" cy="1080114"/>
            <a:chOff x="1670634" y="4945146"/>
            <a:chExt cx="1826725" cy="10801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20B4149-2DB6-43FD-800E-54EB7E7B41BA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909A934-EEF9-4722-A028-0AD275A2468F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FF693EC-AA30-4AD0-BA8C-14470DBAEA4F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25D19C-1D1E-4EC2-BC36-F4F7443923C1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6565373-E0FF-41A8-9DC3-05666C65955D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0FD872-6FFB-4D1F-B842-A905A29BF814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05BDB65-3A69-4549-AD77-38E82F8C0392}"/>
              </a:ext>
            </a:extLst>
          </p:cNvPr>
          <p:cNvGrpSpPr/>
          <p:nvPr/>
        </p:nvGrpSpPr>
        <p:grpSpPr>
          <a:xfrm>
            <a:off x="5086233" y="3368275"/>
            <a:ext cx="1826725" cy="1080114"/>
            <a:chOff x="1670634" y="4945146"/>
            <a:chExt cx="1826725" cy="108011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7EB040E-173D-4EB1-9954-9F37CBD9C3B1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156E3BF-17D3-409A-9F1F-44A2B2666052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6714886-62A4-42D6-B67B-4F5828701F5E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2FA579F-0E5C-4E4E-A374-37B1F09FBADC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D5926F-A076-4A83-B2FC-238ACD61BCAD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AB7AAA-03CF-45CB-88E3-B8AB39739256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FA9E2E5-013E-4252-B62D-48A1C599AFA9}"/>
              </a:ext>
            </a:extLst>
          </p:cNvPr>
          <p:cNvCxnSpPr/>
          <p:nvPr/>
        </p:nvCxnSpPr>
        <p:spPr>
          <a:xfrm flipV="1">
            <a:off x="3838062" y="5680539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A00DB1C-FC41-42D2-9C71-488D3167F871}"/>
              </a:ext>
            </a:extLst>
          </p:cNvPr>
          <p:cNvCxnSpPr/>
          <p:nvPr/>
        </p:nvCxnSpPr>
        <p:spPr>
          <a:xfrm flipV="1">
            <a:off x="3952417" y="5457424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042B33D-0D69-44CF-A0AE-AAAD8A79DA77}"/>
              </a:ext>
            </a:extLst>
          </p:cNvPr>
          <p:cNvCxnSpPr/>
          <p:nvPr/>
        </p:nvCxnSpPr>
        <p:spPr>
          <a:xfrm flipV="1">
            <a:off x="7667925" y="5439197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31A2C-15AC-40D6-B75A-CF3092F6C046}"/>
              </a:ext>
            </a:extLst>
          </p:cNvPr>
          <p:cNvCxnSpPr/>
          <p:nvPr/>
        </p:nvCxnSpPr>
        <p:spPr>
          <a:xfrm flipV="1">
            <a:off x="9476357" y="5584330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A6B4F6-5BC0-4DBF-8CDD-18CDC0AFE518}"/>
              </a:ext>
            </a:extLst>
          </p:cNvPr>
          <p:cNvGrpSpPr/>
          <p:nvPr/>
        </p:nvGrpSpPr>
        <p:grpSpPr>
          <a:xfrm>
            <a:off x="4326911" y="5880935"/>
            <a:ext cx="1826725" cy="466353"/>
            <a:chOff x="3581400" y="5537101"/>
            <a:chExt cx="1826725" cy="46635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1B29542-C2BB-4A96-8C01-C867026D79A9}"/>
                </a:ext>
              </a:extLst>
            </p:cNvPr>
            <p:cNvSpPr txBox="1"/>
            <p:nvPr/>
          </p:nvSpPr>
          <p:spPr>
            <a:xfrm>
              <a:off x="4694468" y="5537101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80F145D-9FBD-4494-801B-AA1352E87F87}"/>
                </a:ext>
              </a:extLst>
            </p:cNvPr>
            <p:cNvSpPr txBox="1"/>
            <p:nvPr/>
          </p:nvSpPr>
          <p:spPr>
            <a:xfrm>
              <a:off x="3581400" y="5541789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96CB6A9-D5A6-41A4-8D9C-C86F24A4229C}"/>
              </a:ext>
            </a:extLst>
          </p:cNvPr>
          <p:cNvGrpSpPr/>
          <p:nvPr/>
        </p:nvGrpSpPr>
        <p:grpSpPr>
          <a:xfrm>
            <a:off x="6129210" y="5854793"/>
            <a:ext cx="1826725" cy="466353"/>
            <a:chOff x="5376921" y="5510218"/>
            <a:chExt cx="1826725" cy="46635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09C4953-9CC4-433D-9C68-81FDAE422E41}"/>
                </a:ext>
              </a:extLst>
            </p:cNvPr>
            <p:cNvSpPr txBox="1"/>
            <p:nvPr/>
          </p:nvSpPr>
          <p:spPr>
            <a:xfrm>
              <a:off x="6489989" y="5510218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C5235B5-1C4B-44D7-B195-552E1F9E4D19}"/>
                </a:ext>
              </a:extLst>
            </p:cNvPr>
            <p:cNvSpPr txBox="1"/>
            <p:nvPr/>
          </p:nvSpPr>
          <p:spPr>
            <a:xfrm>
              <a:off x="5376921" y="551490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07B648A-9DB5-4952-B061-4D088E0117CA}"/>
              </a:ext>
            </a:extLst>
          </p:cNvPr>
          <p:cNvCxnSpPr/>
          <p:nvPr/>
        </p:nvCxnSpPr>
        <p:spPr>
          <a:xfrm flipV="1">
            <a:off x="7597462" y="5672066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129">
            <a:extLst>
              <a:ext uri="{FF2B5EF4-FFF2-40B4-BE49-F238E27FC236}">
                <a16:creationId xmlns:a16="http://schemas.microsoft.com/office/drawing/2014/main" id="{64D99B58-733C-4E12-97B1-F9F889666E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08615" y="4257585"/>
            <a:ext cx="1497617" cy="545373"/>
          </a:xfrm>
          <a:prstGeom prst="bentConnector3">
            <a:avLst>
              <a:gd name="adj1" fmla="val -33"/>
            </a:avLst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29">
            <a:extLst>
              <a:ext uri="{FF2B5EF4-FFF2-40B4-BE49-F238E27FC236}">
                <a16:creationId xmlns:a16="http://schemas.microsoft.com/office/drawing/2014/main" id="{EC1CAC50-8B5F-4FD2-AE40-2286B76348C8}"/>
              </a:ext>
            </a:extLst>
          </p:cNvPr>
          <p:cNvCxnSpPr/>
          <p:nvPr/>
        </p:nvCxnSpPr>
        <p:spPr>
          <a:xfrm rot="5400000">
            <a:off x="4493044" y="4341679"/>
            <a:ext cx="1438560" cy="385054"/>
          </a:xfrm>
          <a:prstGeom prst="bentConnector3">
            <a:avLst>
              <a:gd name="adj1" fmla="val 562"/>
            </a:avLst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31">
            <a:extLst>
              <a:ext uri="{FF2B5EF4-FFF2-40B4-BE49-F238E27FC236}">
                <a16:creationId xmlns:a16="http://schemas.microsoft.com/office/drawing/2014/main" id="{29C9FCC9-A790-44E5-8498-0C20D1B9696F}"/>
              </a:ext>
            </a:extLst>
          </p:cNvPr>
          <p:cNvCxnSpPr>
            <a:endCxn id="49" idx="2"/>
          </p:cNvCxnSpPr>
          <p:nvPr/>
        </p:nvCxnSpPr>
        <p:spPr>
          <a:xfrm rot="5400000" flipH="1" flipV="1">
            <a:off x="4980078" y="4707073"/>
            <a:ext cx="1738306" cy="225962"/>
          </a:xfrm>
          <a:prstGeom prst="bentConnector3">
            <a:avLst>
              <a:gd name="adj1" fmla="val -411"/>
            </a:avLst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32">
            <a:extLst>
              <a:ext uri="{FF2B5EF4-FFF2-40B4-BE49-F238E27FC236}">
                <a16:creationId xmlns:a16="http://schemas.microsoft.com/office/drawing/2014/main" id="{39955B59-0186-47AE-9EBA-7CFAFB043AE3}"/>
              </a:ext>
            </a:extLst>
          </p:cNvPr>
          <p:cNvCxnSpPr/>
          <p:nvPr/>
        </p:nvCxnSpPr>
        <p:spPr>
          <a:xfrm rot="16200000" flipH="1">
            <a:off x="5634387" y="4596380"/>
            <a:ext cx="1482155" cy="218545"/>
          </a:xfrm>
          <a:prstGeom prst="bentConnector3">
            <a:avLst>
              <a:gd name="adj1" fmla="val 99698"/>
            </a:avLst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45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24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Thao tác 2: Thêm phần tử vào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</a:rPr>
              <a:t>Trường hợp 4</a:t>
            </a:r>
            <a:r>
              <a:rPr lang="en-US" sz="3000"/>
              <a:t>: thêm phần tử vào trước một </a:t>
            </a:r>
            <a:r>
              <a:rPr lang="en-US" sz="3000" b="1">
                <a:solidFill>
                  <a:srgbClr val="0000FF"/>
                </a:solidFill>
              </a:rPr>
              <a:t>Node</a:t>
            </a:r>
            <a:r>
              <a:rPr lang="en-US" sz="3000"/>
              <a:t> </a:t>
            </a:r>
            <a:r>
              <a:rPr lang="en-US" sz="3000" b="1">
                <a:solidFill>
                  <a:srgbClr val="0000FF"/>
                </a:solidFill>
              </a:rPr>
              <a:t>Y</a:t>
            </a:r>
            <a:r>
              <a:rPr lang="en-US" sz="3000"/>
              <a:t> trong danh sách</a:t>
            </a:r>
            <a:endParaRPr lang="en-US" sz="3000" b="1">
              <a:solidFill>
                <a:srgbClr val="0000FF"/>
              </a:solidFill>
            </a:endParaRP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&gt; newNode = </a:t>
            </a:r>
            <a:r>
              <a:rPr lang="en-US" sz="30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&gt; nodeY = </a:t>
            </a:r>
            <a:r>
              <a:rPr lang="en-US" sz="3000" b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-US" sz="30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30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&gt; nodeX = nodeY.pre;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newNode.next = nodeY;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newNode.pre = nodeX;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nodeX.next = newNode;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nodeY.pre = newNode;</a:t>
            </a:r>
          </a:p>
        </p:txBody>
      </p:sp>
    </p:spTree>
    <p:extLst>
      <p:ext uri="{BB962C8B-B14F-4D97-AF65-F5344CB8AC3E}">
        <p14:creationId xmlns:p14="http://schemas.microsoft.com/office/powerpoint/2010/main" val="231691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25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Thao tác 2: Thêm phần tử vào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</a:rPr>
              <a:t>Trường hợp 4</a:t>
            </a:r>
            <a:r>
              <a:rPr lang="en-US" sz="3000"/>
              <a:t>: thêm phần tử vào trước một </a:t>
            </a:r>
            <a:r>
              <a:rPr lang="en-US" sz="3000" b="1">
                <a:solidFill>
                  <a:srgbClr val="0000FF"/>
                </a:solidFill>
              </a:rPr>
              <a:t>Node</a:t>
            </a:r>
            <a:r>
              <a:rPr lang="en-US" sz="3000"/>
              <a:t> </a:t>
            </a:r>
            <a:r>
              <a:rPr lang="en-US" sz="3000" b="1">
                <a:solidFill>
                  <a:srgbClr val="0000FF"/>
                </a:solidFill>
              </a:rPr>
              <a:t>Y</a:t>
            </a:r>
            <a:r>
              <a:rPr lang="en-US" sz="3000"/>
              <a:t> trong danh sách</a:t>
            </a:r>
            <a:endParaRPr lang="en-US" sz="3000" b="1">
              <a:solidFill>
                <a:srgbClr val="0000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696549-5885-4CB4-B7D9-3F7A21939E64}"/>
              </a:ext>
            </a:extLst>
          </p:cNvPr>
          <p:cNvSpPr/>
          <p:nvPr/>
        </p:nvSpPr>
        <p:spPr>
          <a:xfrm>
            <a:off x="10146189" y="5224498"/>
            <a:ext cx="679508" cy="534071"/>
          </a:xfrm>
          <a:prstGeom prst="rect">
            <a:avLst/>
          </a:prstGeom>
          <a:gradFill flip="none" rotWithShape="1">
            <a:gsLst>
              <a:gs pos="7700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1ABE5B-8C66-4DAA-8F4A-7BA949DE32D4}"/>
              </a:ext>
            </a:extLst>
          </p:cNvPr>
          <p:cNvGrpSpPr/>
          <p:nvPr/>
        </p:nvGrpSpPr>
        <p:grpSpPr>
          <a:xfrm>
            <a:off x="1366303" y="4822448"/>
            <a:ext cx="764953" cy="889503"/>
            <a:chOff x="1366303" y="4768130"/>
            <a:chExt cx="764953" cy="88950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8B629C-D458-4D5B-A2FE-ACF4797B6509}"/>
                </a:ext>
              </a:extLst>
            </p:cNvPr>
            <p:cNvSpPr/>
            <p:nvPr/>
          </p:nvSpPr>
          <p:spPr>
            <a:xfrm>
              <a:off x="1518081" y="5229795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E442A9-48F2-4407-A602-773D5A50E3C1}"/>
                </a:ext>
              </a:extLst>
            </p:cNvPr>
            <p:cNvSpPr txBox="1"/>
            <p:nvPr/>
          </p:nvSpPr>
          <p:spPr>
            <a:xfrm>
              <a:off x="1366303" y="476813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48CFFD-8AC1-45B7-8265-4D7274713057}"/>
              </a:ext>
            </a:extLst>
          </p:cNvPr>
          <p:cNvGrpSpPr/>
          <p:nvPr/>
        </p:nvGrpSpPr>
        <p:grpSpPr>
          <a:xfrm>
            <a:off x="8653587" y="4138867"/>
            <a:ext cx="1073613" cy="566236"/>
            <a:chOff x="8665015" y="4201894"/>
            <a:chExt cx="1073613" cy="56623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610733-F931-41E4-ADE3-7A1037A9784C}"/>
                </a:ext>
              </a:extLst>
            </p:cNvPr>
            <p:cNvSpPr txBox="1"/>
            <p:nvPr/>
          </p:nvSpPr>
          <p:spPr>
            <a:xfrm>
              <a:off x="9162829" y="4201894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5BAE7C6-7FB5-4343-A4B1-5311F87703B7}"/>
                </a:ext>
              </a:extLst>
            </p:cNvPr>
            <p:cNvSpPr/>
            <p:nvPr/>
          </p:nvSpPr>
          <p:spPr>
            <a:xfrm>
              <a:off x="8665015" y="4340292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1BBBAB-3114-4FC1-9AB1-5BEC89346F49}"/>
              </a:ext>
            </a:extLst>
          </p:cNvPr>
          <p:cNvCxnSpPr>
            <a:stCxn id="9" idx="6"/>
            <a:endCxn id="44" idx="1"/>
          </p:cNvCxnSpPr>
          <p:nvPr/>
        </p:nvCxnSpPr>
        <p:spPr>
          <a:xfrm flipV="1">
            <a:off x="1979476" y="5489559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C07AFF-2F34-467F-A52C-8F4201EF8920}"/>
              </a:ext>
            </a:extLst>
          </p:cNvPr>
          <p:cNvCxnSpPr>
            <a:stCxn id="14" idx="4"/>
            <a:endCxn id="21" idx="0"/>
          </p:cNvCxnSpPr>
          <p:nvPr/>
        </p:nvCxnSpPr>
        <p:spPr>
          <a:xfrm>
            <a:off x="8884285" y="4705103"/>
            <a:ext cx="11429" cy="48250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31EB47-E94E-4C26-8DF8-E0B0F721DB48}"/>
              </a:ext>
            </a:extLst>
          </p:cNvPr>
          <p:cNvGrpSpPr/>
          <p:nvPr/>
        </p:nvGrpSpPr>
        <p:grpSpPr>
          <a:xfrm>
            <a:off x="8076185" y="5187606"/>
            <a:ext cx="1826725" cy="1001026"/>
            <a:chOff x="7323896" y="4934506"/>
            <a:chExt cx="1826725" cy="10010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CD6258B-BC24-49CC-A490-9F22D78C8512}"/>
                </a:ext>
              </a:extLst>
            </p:cNvPr>
            <p:cNvGrpSpPr/>
            <p:nvPr/>
          </p:nvGrpSpPr>
          <p:grpSpPr>
            <a:xfrm>
              <a:off x="7493831" y="4934506"/>
              <a:ext cx="1299186" cy="582626"/>
              <a:chOff x="3860042" y="5062592"/>
              <a:chExt cx="1299186" cy="58262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709DAAE-BDC4-465B-8CD6-78019201CF5F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A20CB64-C569-4297-A584-553F6304844F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2D0FE17-8D14-43AA-8B7A-C87DF5019E82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168299-C176-4D85-ADB0-083C21AF8D55}"/>
                </a:ext>
              </a:extLst>
            </p:cNvPr>
            <p:cNvSpPr txBox="1"/>
            <p:nvPr/>
          </p:nvSpPr>
          <p:spPr>
            <a:xfrm>
              <a:off x="8436964" y="5469179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C143EE-C3E8-4F56-9B45-65C6AD52D9F3}"/>
                </a:ext>
              </a:extLst>
            </p:cNvPr>
            <p:cNvSpPr txBox="1"/>
            <p:nvPr/>
          </p:nvSpPr>
          <p:spPr>
            <a:xfrm>
              <a:off x="7323896" y="5473867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08396B-54CD-4382-952D-DD439ABB1495}"/>
              </a:ext>
            </a:extLst>
          </p:cNvPr>
          <p:cNvGrpSpPr/>
          <p:nvPr/>
        </p:nvGrpSpPr>
        <p:grpSpPr>
          <a:xfrm>
            <a:off x="6129210" y="5187606"/>
            <a:ext cx="1826725" cy="1042065"/>
            <a:chOff x="5376921" y="4934506"/>
            <a:chExt cx="1826725" cy="10420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EC628B-1CE2-4626-99BD-FCBD2B2450EA}"/>
                </a:ext>
              </a:extLst>
            </p:cNvPr>
            <p:cNvGrpSpPr/>
            <p:nvPr/>
          </p:nvGrpSpPr>
          <p:grpSpPr>
            <a:xfrm>
              <a:off x="5628227" y="4934506"/>
              <a:ext cx="1299186" cy="582626"/>
              <a:chOff x="3860042" y="5062592"/>
              <a:chExt cx="1299186" cy="58262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3DABBB6-1301-4B0E-BE99-BA472331854A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DDFABD9-13C1-4491-9A41-501A43AB0FAC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62995DB-4203-466A-B042-E10A4132877E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FF253-5132-45F8-A894-FF6C8F85B1C4}"/>
                </a:ext>
              </a:extLst>
            </p:cNvPr>
            <p:cNvSpPr txBox="1"/>
            <p:nvPr/>
          </p:nvSpPr>
          <p:spPr>
            <a:xfrm>
              <a:off x="6489989" y="5510218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3EE31B-CF0F-46F0-8A42-136DD41DBD25}"/>
                </a:ext>
              </a:extLst>
            </p:cNvPr>
            <p:cNvSpPr txBox="1"/>
            <p:nvPr/>
          </p:nvSpPr>
          <p:spPr>
            <a:xfrm>
              <a:off x="5376921" y="551490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F8609D-A147-4A48-8AEF-2FBDEB958295}"/>
              </a:ext>
            </a:extLst>
          </p:cNvPr>
          <p:cNvGrpSpPr/>
          <p:nvPr/>
        </p:nvGrpSpPr>
        <p:grpSpPr>
          <a:xfrm>
            <a:off x="4333689" y="5187606"/>
            <a:ext cx="1826725" cy="1068948"/>
            <a:chOff x="3581400" y="4934506"/>
            <a:chExt cx="1826725" cy="106894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E7EEB62-43E1-42E5-BA6C-FF16F162C193}"/>
                </a:ext>
              </a:extLst>
            </p:cNvPr>
            <p:cNvGrpSpPr/>
            <p:nvPr/>
          </p:nvGrpSpPr>
          <p:grpSpPr>
            <a:xfrm>
              <a:off x="3765553" y="4934506"/>
              <a:ext cx="1299186" cy="582626"/>
              <a:chOff x="3860042" y="5062592"/>
              <a:chExt cx="1299186" cy="58262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200C5F-B27E-42E2-B5C4-241058AC9D0F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0844702-C84A-4321-B679-8ABEEA71E8BE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E52343-F375-439D-9FF5-6278C5356ED7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C27C13-9D8A-433B-AFCA-AF548E11520D}"/>
                </a:ext>
              </a:extLst>
            </p:cNvPr>
            <p:cNvSpPr txBox="1"/>
            <p:nvPr/>
          </p:nvSpPr>
          <p:spPr>
            <a:xfrm>
              <a:off x="4694468" y="5537101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704375-BC51-4360-A936-5A456F3A2DDD}"/>
                </a:ext>
              </a:extLst>
            </p:cNvPr>
            <p:cNvSpPr txBox="1"/>
            <p:nvPr/>
          </p:nvSpPr>
          <p:spPr>
            <a:xfrm>
              <a:off x="3581400" y="5541789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6F38663-5B1C-4786-9AA2-E4CB548F1899}"/>
              </a:ext>
            </a:extLst>
          </p:cNvPr>
          <p:cNvGrpSpPr/>
          <p:nvPr/>
        </p:nvGrpSpPr>
        <p:grpSpPr>
          <a:xfrm>
            <a:off x="2422923" y="5198246"/>
            <a:ext cx="1826725" cy="1080114"/>
            <a:chOff x="1670634" y="4945146"/>
            <a:chExt cx="1826725" cy="10801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EC5E24D-20B4-4BFA-9668-C3C19A8B42C5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2E4F24B-BF3E-4879-9AF7-5728B996824F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D968C5D-F34C-4D83-A344-D00975FE590C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D414329-AC14-4161-A568-5C47793DB328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C23EBF-A9F4-42ED-856B-8EC8647D3A53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DCABC6-B043-4CA5-A2B5-4B18AEF94393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3193AA-A7D1-42FF-BC79-F09CDB28E662}"/>
              </a:ext>
            </a:extLst>
          </p:cNvPr>
          <p:cNvGrpSpPr/>
          <p:nvPr/>
        </p:nvGrpSpPr>
        <p:grpSpPr>
          <a:xfrm>
            <a:off x="5086233" y="3277740"/>
            <a:ext cx="1826725" cy="1080114"/>
            <a:chOff x="1670634" y="4945146"/>
            <a:chExt cx="1826725" cy="108011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1AF3E4F-E0A0-4239-B47A-9152E8B9C5AB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F7ECB04-A51C-4FE0-96D5-05497C3BF433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0C67455-ADA1-4D29-B06F-2C4E731F9716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DE0C568-6C68-4397-8A15-61CC37EF30DA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543930-69E1-46F2-9B49-2FD6D435F25A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C3C64C1-2825-4B60-BC31-0C62E56583A0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sp>
        <p:nvSpPr>
          <p:cNvPr id="52" name="Cloud 51">
            <a:extLst>
              <a:ext uri="{FF2B5EF4-FFF2-40B4-BE49-F238E27FC236}">
                <a16:creationId xmlns:a16="http://schemas.microsoft.com/office/drawing/2014/main" id="{0A65BE7E-DEEA-455A-8064-A68E417F5FA8}"/>
              </a:ext>
            </a:extLst>
          </p:cNvPr>
          <p:cNvSpPr/>
          <p:nvPr/>
        </p:nvSpPr>
        <p:spPr>
          <a:xfrm>
            <a:off x="7616148" y="2567272"/>
            <a:ext cx="2074877" cy="8520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ra Node mới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B39D93-2DA5-49D1-A890-94D5B5A71317}"/>
              </a:ext>
            </a:extLst>
          </p:cNvPr>
          <p:cNvCxnSpPr/>
          <p:nvPr/>
        </p:nvCxnSpPr>
        <p:spPr>
          <a:xfrm flipV="1">
            <a:off x="3838062" y="5590004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BA9DD2-B544-417E-BE13-E8C4FB6B9275}"/>
              </a:ext>
            </a:extLst>
          </p:cNvPr>
          <p:cNvCxnSpPr/>
          <p:nvPr/>
        </p:nvCxnSpPr>
        <p:spPr>
          <a:xfrm flipV="1">
            <a:off x="3952417" y="5366889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4D197C7-A820-4069-9E56-2990C87D9BDC}"/>
              </a:ext>
            </a:extLst>
          </p:cNvPr>
          <p:cNvCxnSpPr/>
          <p:nvPr/>
        </p:nvCxnSpPr>
        <p:spPr>
          <a:xfrm flipV="1">
            <a:off x="7667925" y="5348662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FC5671-EE7D-48E5-95EA-C5127339FF4E}"/>
              </a:ext>
            </a:extLst>
          </p:cNvPr>
          <p:cNvCxnSpPr/>
          <p:nvPr/>
        </p:nvCxnSpPr>
        <p:spPr>
          <a:xfrm flipV="1">
            <a:off x="9476357" y="5493795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9A9EA5F-20B5-408B-8C60-657C83F2F5FF}"/>
              </a:ext>
            </a:extLst>
          </p:cNvPr>
          <p:cNvGrpSpPr/>
          <p:nvPr/>
        </p:nvGrpSpPr>
        <p:grpSpPr>
          <a:xfrm>
            <a:off x="4326911" y="5187805"/>
            <a:ext cx="1826725" cy="1068948"/>
            <a:chOff x="3581400" y="4934506"/>
            <a:chExt cx="1826725" cy="106894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D3ED6AD-C8B2-47DD-B6B0-B2FD54ABF776}"/>
                </a:ext>
              </a:extLst>
            </p:cNvPr>
            <p:cNvGrpSpPr/>
            <p:nvPr/>
          </p:nvGrpSpPr>
          <p:grpSpPr>
            <a:xfrm>
              <a:off x="3765553" y="4934506"/>
              <a:ext cx="1299186" cy="582626"/>
              <a:chOff x="3860042" y="5062592"/>
              <a:chExt cx="1299186" cy="58262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A33C354-3209-4A56-BE72-1011716F71D9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F6E501B-8DD5-4C65-8A2E-5116F7928647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7832BE5-1BCC-4BD7-8D83-1CED268C7702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533A9-0C04-4C05-9803-4EC5C05136F5}"/>
                </a:ext>
              </a:extLst>
            </p:cNvPr>
            <p:cNvSpPr txBox="1"/>
            <p:nvPr/>
          </p:nvSpPr>
          <p:spPr>
            <a:xfrm>
              <a:off x="4694468" y="5537101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9AB7ADB-DC85-42FF-B93D-FD1B06FB2AAE}"/>
                </a:ext>
              </a:extLst>
            </p:cNvPr>
            <p:cNvSpPr txBox="1"/>
            <p:nvPr/>
          </p:nvSpPr>
          <p:spPr>
            <a:xfrm>
              <a:off x="3581400" y="5541789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785B0F0-96DB-41C1-981D-E6013766107F}"/>
              </a:ext>
            </a:extLst>
          </p:cNvPr>
          <p:cNvSpPr txBox="1"/>
          <p:nvPr/>
        </p:nvSpPr>
        <p:spPr>
          <a:xfrm>
            <a:off x="4440338" y="4682964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Node X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C25EE89-9036-4E3F-81E7-294B7E12D05A}"/>
              </a:ext>
            </a:extLst>
          </p:cNvPr>
          <p:cNvCxnSpPr>
            <a:endCxn id="50" idx="3"/>
          </p:cNvCxnSpPr>
          <p:nvPr/>
        </p:nvCxnSpPr>
        <p:spPr>
          <a:xfrm flipH="1">
            <a:off x="6611804" y="3277740"/>
            <a:ext cx="1249496" cy="29131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FA36524-0E12-4A1A-960F-CF5F56CF0B72}"/>
              </a:ext>
            </a:extLst>
          </p:cNvPr>
          <p:cNvCxnSpPr/>
          <p:nvPr/>
        </p:nvCxnSpPr>
        <p:spPr>
          <a:xfrm flipV="1">
            <a:off x="5723357" y="5590004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50FD66D-83F1-4557-841A-478BFC57302C}"/>
              </a:ext>
            </a:extLst>
          </p:cNvPr>
          <p:cNvSpPr txBox="1"/>
          <p:nvPr/>
        </p:nvSpPr>
        <p:spPr>
          <a:xfrm>
            <a:off x="6294366" y="4732855"/>
            <a:ext cx="1139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Node Y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704092-B18E-4B54-9CE7-CC66E282CF25}"/>
              </a:ext>
            </a:extLst>
          </p:cNvPr>
          <p:cNvGrpSpPr/>
          <p:nvPr/>
        </p:nvGrpSpPr>
        <p:grpSpPr>
          <a:xfrm>
            <a:off x="6129210" y="5188546"/>
            <a:ext cx="1826725" cy="1042065"/>
            <a:chOff x="5376921" y="4934506"/>
            <a:chExt cx="1826725" cy="104206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DA13EFF-9921-4062-9F33-E21536781D94}"/>
                </a:ext>
              </a:extLst>
            </p:cNvPr>
            <p:cNvGrpSpPr/>
            <p:nvPr/>
          </p:nvGrpSpPr>
          <p:grpSpPr>
            <a:xfrm>
              <a:off x="5628227" y="4934506"/>
              <a:ext cx="1299186" cy="582626"/>
              <a:chOff x="3860042" y="5062592"/>
              <a:chExt cx="1299186" cy="58262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BD652E2-7E03-47C8-BBB2-B0B38630FB8E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5DDE6CC-45E1-4B77-87BF-559E6200BED8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ACDF1BC-C41E-46C9-B23E-388848CDDF51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F0D2DFC-BA45-4DA4-BB21-9B66D914E529}"/>
                </a:ext>
              </a:extLst>
            </p:cNvPr>
            <p:cNvSpPr txBox="1"/>
            <p:nvPr/>
          </p:nvSpPr>
          <p:spPr>
            <a:xfrm>
              <a:off x="6489989" y="5510218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CF621E1-5732-49E8-A749-D205B3F21703}"/>
                </a:ext>
              </a:extLst>
            </p:cNvPr>
            <p:cNvSpPr txBox="1"/>
            <p:nvPr/>
          </p:nvSpPr>
          <p:spPr>
            <a:xfrm>
              <a:off x="5376921" y="551490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4A1333D-00B5-45BF-8CE9-0E67E9D48F1E}"/>
              </a:ext>
            </a:extLst>
          </p:cNvPr>
          <p:cNvCxnSpPr/>
          <p:nvPr/>
        </p:nvCxnSpPr>
        <p:spPr>
          <a:xfrm flipV="1">
            <a:off x="7597462" y="5581531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0753139-F3D4-4497-8C21-5B17B175FFC9}"/>
              </a:ext>
            </a:extLst>
          </p:cNvPr>
          <p:cNvCxnSpPr/>
          <p:nvPr/>
        </p:nvCxnSpPr>
        <p:spPr>
          <a:xfrm flipV="1">
            <a:off x="5802321" y="5357135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129">
            <a:extLst>
              <a:ext uri="{FF2B5EF4-FFF2-40B4-BE49-F238E27FC236}">
                <a16:creationId xmlns:a16="http://schemas.microsoft.com/office/drawing/2014/main" id="{2C134E15-86D9-49D2-B882-7A6A648E5A72}"/>
              </a:ext>
            </a:extLst>
          </p:cNvPr>
          <p:cNvCxnSpPr>
            <a:endCxn id="72" idx="0"/>
          </p:cNvCxnSpPr>
          <p:nvPr/>
        </p:nvCxnSpPr>
        <p:spPr>
          <a:xfrm rot="16200000" flipH="1">
            <a:off x="6008615" y="4167050"/>
            <a:ext cx="1497617" cy="545373"/>
          </a:xfrm>
          <a:prstGeom prst="bentConnector3">
            <a:avLst>
              <a:gd name="adj1" fmla="val -33"/>
            </a:avLst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29">
            <a:extLst>
              <a:ext uri="{FF2B5EF4-FFF2-40B4-BE49-F238E27FC236}">
                <a16:creationId xmlns:a16="http://schemas.microsoft.com/office/drawing/2014/main" id="{AFDB1741-3FEB-4F36-808B-65A144D04AA0}"/>
              </a:ext>
            </a:extLst>
          </p:cNvPr>
          <p:cNvCxnSpPr/>
          <p:nvPr/>
        </p:nvCxnSpPr>
        <p:spPr>
          <a:xfrm rot="5400000">
            <a:off x="4493044" y="4251144"/>
            <a:ext cx="1438560" cy="385054"/>
          </a:xfrm>
          <a:prstGeom prst="bentConnector3">
            <a:avLst>
              <a:gd name="adj1" fmla="val 562"/>
            </a:avLst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31">
            <a:extLst>
              <a:ext uri="{FF2B5EF4-FFF2-40B4-BE49-F238E27FC236}">
                <a16:creationId xmlns:a16="http://schemas.microsoft.com/office/drawing/2014/main" id="{5B8760AB-74B7-49DD-A890-2813FF77693D}"/>
              </a:ext>
            </a:extLst>
          </p:cNvPr>
          <p:cNvCxnSpPr>
            <a:endCxn id="49" idx="2"/>
          </p:cNvCxnSpPr>
          <p:nvPr/>
        </p:nvCxnSpPr>
        <p:spPr>
          <a:xfrm rot="5400000" flipH="1" flipV="1">
            <a:off x="4980078" y="4616538"/>
            <a:ext cx="1738306" cy="225962"/>
          </a:xfrm>
          <a:prstGeom prst="bentConnector3">
            <a:avLst>
              <a:gd name="adj1" fmla="val -411"/>
            </a:avLst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32">
            <a:extLst>
              <a:ext uri="{FF2B5EF4-FFF2-40B4-BE49-F238E27FC236}">
                <a16:creationId xmlns:a16="http://schemas.microsoft.com/office/drawing/2014/main" id="{0B440778-41DA-4B70-8C7E-80424F2F0996}"/>
              </a:ext>
            </a:extLst>
          </p:cNvPr>
          <p:cNvCxnSpPr/>
          <p:nvPr/>
        </p:nvCxnSpPr>
        <p:spPr>
          <a:xfrm rot="16200000" flipH="1">
            <a:off x="5634387" y="4505845"/>
            <a:ext cx="1482155" cy="218545"/>
          </a:xfrm>
          <a:prstGeom prst="bentConnector3">
            <a:avLst>
              <a:gd name="adj1" fmla="val 99698"/>
            </a:avLst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21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4" grpId="0"/>
      <p:bldP spid="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26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Thao tác 2: Thêm phần tử vào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</a:rPr>
              <a:t>Trường hợp 4</a:t>
            </a:r>
            <a:r>
              <a:rPr lang="en-US" sz="3000"/>
              <a:t>: thêm phần tử vào trước một </a:t>
            </a:r>
            <a:r>
              <a:rPr lang="en-US" sz="3000" b="1">
                <a:solidFill>
                  <a:srgbClr val="0000FF"/>
                </a:solidFill>
              </a:rPr>
              <a:t>Node</a:t>
            </a:r>
            <a:r>
              <a:rPr lang="en-US" sz="3000"/>
              <a:t> </a:t>
            </a:r>
            <a:r>
              <a:rPr lang="en-US" sz="3000" b="1">
                <a:solidFill>
                  <a:srgbClr val="0000FF"/>
                </a:solidFill>
              </a:rPr>
              <a:t>Y</a:t>
            </a:r>
            <a:r>
              <a:rPr lang="en-US" sz="3000"/>
              <a:t> trong danh sách</a:t>
            </a:r>
            <a:endParaRPr lang="en-US" sz="3000" b="1">
              <a:solidFill>
                <a:srgbClr val="0000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696549-5885-4CB4-B7D9-3F7A21939E64}"/>
              </a:ext>
            </a:extLst>
          </p:cNvPr>
          <p:cNvSpPr/>
          <p:nvPr/>
        </p:nvSpPr>
        <p:spPr>
          <a:xfrm>
            <a:off x="10146189" y="5224498"/>
            <a:ext cx="679508" cy="534071"/>
          </a:xfrm>
          <a:prstGeom prst="rect">
            <a:avLst/>
          </a:prstGeom>
          <a:gradFill flip="none" rotWithShape="1">
            <a:gsLst>
              <a:gs pos="7700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1ABE5B-8C66-4DAA-8F4A-7BA949DE32D4}"/>
              </a:ext>
            </a:extLst>
          </p:cNvPr>
          <p:cNvGrpSpPr/>
          <p:nvPr/>
        </p:nvGrpSpPr>
        <p:grpSpPr>
          <a:xfrm>
            <a:off x="1366303" y="4822448"/>
            <a:ext cx="764953" cy="889503"/>
            <a:chOff x="1366303" y="4768130"/>
            <a:chExt cx="764953" cy="88950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8B629C-D458-4D5B-A2FE-ACF4797B6509}"/>
                </a:ext>
              </a:extLst>
            </p:cNvPr>
            <p:cNvSpPr/>
            <p:nvPr/>
          </p:nvSpPr>
          <p:spPr>
            <a:xfrm>
              <a:off x="1518081" y="5229795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E442A9-48F2-4407-A602-773D5A50E3C1}"/>
                </a:ext>
              </a:extLst>
            </p:cNvPr>
            <p:cNvSpPr txBox="1"/>
            <p:nvPr/>
          </p:nvSpPr>
          <p:spPr>
            <a:xfrm>
              <a:off x="1366303" y="476813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48CFFD-8AC1-45B7-8265-4D7274713057}"/>
              </a:ext>
            </a:extLst>
          </p:cNvPr>
          <p:cNvGrpSpPr/>
          <p:nvPr/>
        </p:nvGrpSpPr>
        <p:grpSpPr>
          <a:xfrm>
            <a:off x="8653587" y="4138867"/>
            <a:ext cx="1073613" cy="566236"/>
            <a:chOff x="8665015" y="4201894"/>
            <a:chExt cx="1073613" cy="56623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610733-F931-41E4-ADE3-7A1037A9784C}"/>
                </a:ext>
              </a:extLst>
            </p:cNvPr>
            <p:cNvSpPr txBox="1"/>
            <p:nvPr/>
          </p:nvSpPr>
          <p:spPr>
            <a:xfrm>
              <a:off x="9162829" y="4201894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5BAE7C6-7FB5-4343-A4B1-5311F87703B7}"/>
                </a:ext>
              </a:extLst>
            </p:cNvPr>
            <p:cNvSpPr/>
            <p:nvPr/>
          </p:nvSpPr>
          <p:spPr>
            <a:xfrm>
              <a:off x="8665015" y="4340292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1BBBAB-3114-4FC1-9AB1-5BEC89346F49}"/>
              </a:ext>
            </a:extLst>
          </p:cNvPr>
          <p:cNvCxnSpPr>
            <a:stCxn id="9" idx="6"/>
            <a:endCxn id="44" idx="1"/>
          </p:cNvCxnSpPr>
          <p:nvPr/>
        </p:nvCxnSpPr>
        <p:spPr>
          <a:xfrm flipV="1">
            <a:off x="1979476" y="5489559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C07AFF-2F34-467F-A52C-8F4201EF8920}"/>
              </a:ext>
            </a:extLst>
          </p:cNvPr>
          <p:cNvCxnSpPr>
            <a:stCxn id="14" idx="4"/>
            <a:endCxn id="21" idx="0"/>
          </p:cNvCxnSpPr>
          <p:nvPr/>
        </p:nvCxnSpPr>
        <p:spPr>
          <a:xfrm>
            <a:off x="8884285" y="4705103"/>
            <a:ext cx="11429" cy="48250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31EB47-E94E-4C26-8DF8-E0B0F721DB48}"/>
              </a:ext>
            </a:extLst>
          </p:cNvPr>
          <p:cNvGrpSpPr/>
          <p:nvPr/>
        </p:nvGrpSpPr>
        <p:grpSpPr>
          <a:xfrm>
            <a:off x="8076185" y="5187606"/>
            <a:ext cx="1826725" cy="1001026"/>
            <a:chOff x="7323896" y="4934506"/>
            <a:chExt cx="1826725" cy="10010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CD6258B-BC24-49CC-A490-9F22D78C8512}"/>
                </a:ext>
              </a:extLst>
            </p:cNvPr>
            <p:cNvGrpSpPr/>
            <p:nvPr/>
          </p:nvGrpSpPr>
          <p:grpSpPr>
            <a:xfrm>
              <a:off x="7493831" y="4934506"/>
              <a:ext cx="1299186" cy="582626"/>
              <a:chOff x="3860042" y="5062592"/>
              <a:chExt cx="1299186" cy="58262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709DAAE-BDC4-465B-8CD6-78019201CF5F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A20CB64-C569-4297-A584-553F6304844F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2D0FE17-8D14-43AA-8B7A-C87DF5019E82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168299-C176-4D85-ADB0-083C21AF8D55}"/>
                </a:ext>
              </a:extLst>
            </p:cNvPr>
            <p:cNvSpPr txBox="1"/>
            <p:nvPr/>
          </p:nvSpPr>
          <p:spPr>
            <a:xfrm>
              <a:off x="8436964" y="5469179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C143EE-C3E8-4F56-9B45-65C6AD52D9F3}"/>
                </a:ext>
              </a:extLst>
            </p:cNvPr>
            <p:cNvSpPr txBox="1"/>
            <p:nvPr/>
          </p:nvSpPr>
          <p:spPr>
            <a:xfrm>
              <a:off x="7323896" y="5473867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08396B-54CD-4382-952D-DD439ABB1495}"/>
              </a:ext>
            </a:extLst>
          </p:cNvPr>
          <p:cNvGrpSpPr/>
          <p:nvPr/>
        </p:nvGrpSpPr>
        <p:grpSpPr>
          <a:xfrm>
            <a:off x="6129210" y="5187606"/>
            <a:ext cx="1826725" cy="1042065"/>
            <a:chOff x="5376921" y="4934506"/>
            <a:chExt cx="1826725" cy="10420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EC628B-1CE2-4626-99BD-FCBD2B2450EA}"/>
                </a:ext>
              </a:extLst>
            </p:cNvPr>
            <p:cNvGrpSpPr/>
            <p:nvPr/>
          </p:nvGrpSpPr>
          <p:grpSpPr>
            <a:xfrm>
              <a:off x="5628227" y="4934506"/>
              <a:ext cx="1299186" cy="582626"/>
              <a:chOff x="3860042" y="5062592"/>
              <a:chExt cx="1299186" cy="58262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3DABBB6-1301-4B0E-BE99-BA472331854A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DDFABD9-13C1-4491-9A41-501A43AB0FAC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62995DB-4203-466A-B042-E10A4132877E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FF253-5132-45F8-A894-FF6C8F85B1C4}"/>
                </a:ext>
              </a:extLst>
            </p:cNvPr>
            <p:cNvSpPr txBox="1"/>
            <p:nvPr/>
          </p:nvSpPr>
          <p:spPr>
            <a:xfrm>
              <a:off x="6489989" y="5510218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3EE31B-CF0F-46F0-8A42-136DD41DBD25}"/>
                </a:ext>
              </a:extLst>
            </p:cNvPr>
            <p:cNvSpPr txBox="1"/>
            <p:nvPr/>
          </p:nvSpPr>
          <p:spPr>
            <a:xfrm>
              <a:off x="5376921" y="551490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F8609D-A147-4A48-8AEF-2FBDEB958295}"/>
              </a:ext>
            </a:extLst>
          </p:cNvPr>
          <p:cNvGrpSpPr/>
          <p:nvPr/>
        </p:nvGrpSpPr>
        <p:grpSpPr>
          <a:xfrm>
            <a:off x="4333689" y="5187606"/>
            <a:ext cx="1826725" cy="1068948"/>
            <a:chOff x="3581400" y="4934506"/>
            <a:chExt cx="1826725" cy="106894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E7EEB62-43E1-42E5-BA6C-FF16F162C193}"/>
                </a:ext>
              </a:extLst>
            </p:cNvPr>
            <p:cNvGrpSpPr/>
            <p:nvPr/>
          </p:nvGrpSpPr>
          <p:grpSpPr>
            <a:xfrm>
              <a:off x="3765553" y="4934506"/>
              <a:ext cx="1299186" cy="582626"/>
              <a:chOff x="3860042" y="5062592"/>
              <a:chExt cx="1299186" cy="58262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200C5F-B27E-42E2-B5C4-241058AC9D0F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0844702-C84A-4321-B679-8ABEEA71E8BE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E52343-F375-439D-9FF5-6278C5356ED7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C27C13-9D8A-433B-AFCA-AF548E11520D}"/>
                </a:ext>
              </a:extLst>
            </p:cNvPr>
            <p:cNvSpPr txBox="1"/>
            <p:nvPr/>
          </p:nvSpPr>
          <p:spPr>
            <a:xfrm>
              <a:off x="4694468" y="5537101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704375-BC51-4360-A936-5A456F3A2DDD}"/>
                </a:ext>
              </a:extLst>
            </p:cNvPr>
            <p:cNvSpPr txBox="1"/>
            <p:nvPr/>
          </p:nvSpPr>
          <p:spPr>
            <a:xfrm>
              <a:off x="3581400" y="5541789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6F38663-5B1C-4786-9AA2-E4CB548F1899}"/>
              </a:ext>
            </a:extLst>
          </p:cNvPr>
          <p:cNvGrpSpPr/>
          <p:nvPr/>
        </p:nvGrpSpPr>
        <p:grpSpPr>
          <a:xfrm>
            <a:off x="2422923" y="5198246"/>
            <a:ext cx="1826725" cy="1080114"/>
            <a:chOff x="1670634" y="4945146"/>
            <a:chExt cx="1826725" cy="10801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EC5E24D-20B4-4BFA-9668-C3C19A8B42C5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2E4F24B-BF3E-4879-9AF7-5728B996824F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D968C5D-F34C-4D83-A344-D00975FE590C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D414329-AC14-4161-A568-5C47793DB328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C23EBF-A9F4-42ED-856B-8EC8647D3A53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DCABC6-B043-4CA5-A2B5-4B18AEF94393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3193AA-A7D1-42FF-BC79-F09CDB28E662}"/>
              </a:ext>
            </a:extLst>
          </p:cNvPr>
          <p:cNvGrpSpPr/>
          <p:nvPr/>
        </p:nvGrpSpPr>
        <p:grpSpPr>
          <a:xfrm>
            <a:off x="5086233" y="3277740"/>
            <a:ext cx="1826725" cy="1080114"/>
            <a:chOff x="1670634" y="4945146"/>
            <a:chExt cx="1826725" cy="108011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1AF3E4F-E0A0-4239-B47A-9152E8B9C5AB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F7ECB04-A51C-4FE0-96D5-05497C3BF433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0C67455-ADA1-4D29-B06F-2C4E731F9716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DE0C568-6C68-4397-8A15-61CC37EF30DA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543930-69E1-46F2-9B49-2FD6D435F25A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C3C64C1-2825-4B60-BC31-0C62E56583A0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B39D93-2DA5-49D1-A890-94D5B5A71317}"/>
              </a:ext>
            </a:extLst>
          </p:cNvPr>
          <p:cNvCxnSpPr/>
          <p:nvPr/>
        </p:nvCxnSpPr>
        <p:spPr>
          <a:xfrm flipV="1">
            <a:off x="3838062" y="5590004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BA9DD2-B544-417E-BE13-E8C4FB6B9275}"/>
              </a:ext>
            </a:extLst>
          </p:cNvPr>
          <p:cNvCxnSpPr/>
          <p:nvPr/>
        </p:nvCxnSpPr>
        <p:spPr>
          <a:xfrm flipV="1">
            <a:off x="3952417" y="5366889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4D197C7-A820-4069-9E56-2990C87D9BDC}"/>
              </a:ext>
            </a:extLst>
          </p:cNvPr>
          <p:cNvCxnSpPr/>
          <p:nvPr/>
        </p:nvCxnSpPr>
        <p:spPr>
          <a:xfrm flipV="1">
            <a:off x="7667925" y="5348662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FC5671-EE7D-48E5-95EA-C5127339FF4E}"/>
              </a:ext>
            </a:extLst>
          </p:cNvPr>
          <p:cNvCxnSpPr/>
          <p:nvPr/>
        </p:nvCxnSpPr>
        <p:spPr>
          <a:xfrm flipV="1">
            <a:off x="9476357" y="5493795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F0D2DFC-BA45-4DA4-BB21-9B66D914E529}"/>
              </a:ext>
            </a:extLst>
          </p:cNvPr>
          <p:cNvSpPr txBox="1"/>
          <p:nvPr/>
        </p:nvSpPr>
        <p:spPr>
          <a:xfrm>
            <a:off x="7242278" y="5764258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F621E1-5732-49E8-A749-D205B3F21703}"/>
              </a:ext>
            </a:extLst>
          </p:cNvPr>
          <p:cNvSpPr txBox="1"/>
          <p:nvPr/>
        </p:nvSpPr>
        <p:spPr>
          <a:xfrm>
            <a:off x="6129210" y="5768946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4A1333D-00B5-45BF-8CE9-0E67E9D48F1E}"/>
              </a:ext>
            </a:extLst>
          </p:cNvPr>
          <p:cNvCxnSpPr/>
          <p:nvPr/>
        </p:nvCxnSpPr>
        <p:spPr>
          <a:xfrm flipV="1">
            <a:off x="7597462" y="5581531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129">
            <a:extLst>
              <a:ext uri="{FF2B5EF4-FFF2-40B4-BE49-F238E27FC236}">
                <a16:creationId xmlns:a16="http://schemas.microsoft.com/office/drawing/2014/main" id="{2C134E15-86D9-49D2-B882-7A6A648E5A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08615" y="4167050"/>
            <a:ext cx="1497617" cy="545373"/>
          </a:xfrm>
          <a:prstGeom prst="bentConnector3">
            <a:avLst>
              <a:gd name="adj1" fmla="val -33"/>
            </a:avLst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29">
            <a:extLst>
              <a:ext uri="{FF2B5EF4-FFF2-40B4-BE49-F238E27FC236}">
                <a16:creationId xmlns:a16="http://schemas.microsoft.com/office/drawing/2014/main" id="{AFDB1741-3FEB-4F36-808B-65A144D04AA0}"/>
              </a:ext>
            </a:extLst>
          </p:cNvPr>
          <p:cNvCxnSpPr/>
          <p:nvPr/>
        </p:nvCxnSpPr>
        <p:spPr>
          <a:xfrm rot="5400000">
            <a:off x="4493044" y="4251144"/>
            <a:ext cx="1438560" cy="385054"/>
          </a:xfrm>
          <a:prstGeom prst="bentConnector3">
            <a:avLst>
              <a:gd name="adj1" fmla="val 562"/>
            </a:avLst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31">
            <a:extLst>
              <a:ext uri="{FF2B5EF4-FFF2-40B4-BE49-F238E27FC236}">
                <a16:creationId xmlns:a16="http://schemas.microsoft.com/office/drawing/2014/main" id="{5B8760AB-74B7-49DD-A890-2813FF77693D}"/>
              </a:ext>
            </a:extLst>
          </p:cNvPr>
          <p:cNvCxnSpPr>
            <a:endCxn id="49" idx="2"/>
          </p:cNvCxnSpPr>
          <p:nvPr/>
        </p:nvCxnSpPr>
        <p:spPr>
          <a:xfrm rot="5400000" flipH="1" flipV="1">
            <a:off x="4980078" y="4616538"/>
            <a:ext cx="1738306" cy="225962"/>
          </a:xfrm>
          <a:prstGeom prst="bentConnector3">
            <a:avLst>
              <a:gd name="adj1" fmla="val -411"/>
            </a:avLst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32">
            <a:extLst>
              <a:ext uri="{FF2B5EF4-FFF2-40B4-BE49-F238E27FC236}">
                <a16:creationId xmlns:a16="http://schemas.microsoft.com/office/drawing/2014/main" id="{0B440778-41DA-4B70-8C7E-80424F2F0996}"/>
              </a:ext>
            </a:extLst>
          </p:cNvPr>
          <p:cNvCxnSpPr/>
          <p:nvPr/>
        </p:nvCxnSpPr>
        <p:spPr>
          <a:xfrm rot="16200000" flipH="1">
            <a:off x="5634387" y="4505845"/>
            <a:ext cx="1482155" cy="218545"/>
          </a:xfrm>
          <a:prstGeom prst="bentConnector3">
            <a:avLst>
              <a:gd name="adj1" fmla="val 99698"/>
            </a:avLst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2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27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Thao tác 3: Duyệt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>
                <a:solidFill>
                  <a:srgbClr val="0000FF"/>
                </a:solidFill>
              </a:rPr>
              <a:t>Xuất</a:t>
            </a:r>
            <a:r>
              <a:rPr lang="en-US" sz="3000"/>
              <a:t> các phần tử trong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>
                <a:solidFill>
                  <a:srgbClr val="0000FF"/>
                </a:solidFill>
              </a:rPr>
              <a:t>Đếm</a:t>
            </a:r>
            <a:r>
              <a:rPr lang="en-US" sz="3000"/>
              <a:t> các phần tử trong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>
                <a:solidFill>
                  <a:srgbClr val="0000FF"/>
                </a:solidFill>
              </a:rPr>
              <a:t>Tìm kiếm</a:t>
            </a:r>
            <a:r>
              <a:rPr lang="en-US" sz="3000"/>
              <a:t> các phần tử trong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>
                <a:solidFill>
                  <a:srgbClr val="0000FF"/>
                </a:solidFill>
              </a:rPr>
              <a:t>Xóa</a:t>
            </a:r>
            <a:r>
              <a:rPr lang="en-US" sz="3000"/>
              <a:t> nhiều phần tử trong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 b="1">
                <a:solidFill>
                  <a:srgbClr val="0070C0"/>
                </a:solidFill>
              </a:rPr>
              <a:t>…</a:t>
            </a:r>
            <a:endParaRPr lang="en-GB" sz="3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33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28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Thao tác 3: Duyệt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>
                <a:solidFill>
                  <a:srgbClr val="0000FF"/>
                </a:solidFill>
              </a:rPr>
              <a:t>Xuất</a:t>
            </a:r>
            <a:r>
              <a:rPr lang="en-US" sz="3000"/>
              <a:t> các phần tử trong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>
                <a:solidFill>
                  <a:srgbClr val="0000FF"/>
                </a:solidFill>
              </a:rPr>
              <a:t>Đếm</a:t>
            </a:r>
            <a:r>
              <a:rPr lang="en-US" sz="3000"/>
              <a:t> các phần tử trong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>
                <a:solidFill>
                  <a:srgbClr val="0000FF"/>
                </a:solidFill>
              </a:rPr>
              <a:t>Tìm kiếm</a:t>
            </a:r>
            <a:r>
              <a:rPr lang="en-US" sz="3000"/>
              <a:t> các phần tử trong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>
                <a:solidFill>
                  <a:srgbClr val="0000FF"/>
                </a:solidFill>
              </a:rPr>
              <a:t>Xóa</a:t>
            </a:r>
            <a:r>
              <a:rPr lang="en-US" sz="3000"/>
              <a:t> nhiều phần tử trong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 b="1">
                <a:solidFill>
                  <a:srgbClr val="0070C0"/>
                </a:solidFill>
              </a:rPr>
              <a:t>…</a:t>
            </a:r>
            <a:endParaRPr lang="en-GB" sz="3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9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29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b="1">
                <a:solidFill>
                  <a:srgbClr val="0070C0"/>
                </a:solidFill>
              </a:rPr>
              <a:t>Thao tác 3: Duyệt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200" b="1">
                <a:solidFill>
                  <a:schemeClr val="accent6">
                    <a:lumMod val="50000"/>
                  </a:schemeClr>
                </a:solidFill>
              </a:rPr>
              <a:t>Trường hợp 1</a:t>
            </a:r>
            <a:r>
              <a:rPr lang="en-US" sz="3200"/>
              <a:t>: Duyệt </a:t>
            </a:r>
            <a:r>
              <a:rPr lang="en-US" sz="3200" b="1">
                <a:solidFill>
                  <a:srgbClr val="0000FF"/>
                </a:solidFill>
              </a:rPr>
              <a:t>tới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&gt; node = </a:t>
            </a:r>
            <a:r>
              <a:rPr lang="en-US" sz="30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while (node != </a:t>
            </a:r>
            <a:r>
              <a:rPr lang="en-US" sz="3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2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Thao tác xử lý với node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2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	node = node.next;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932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804F-7769-4735-B923-03987F38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9" y="1353027"/>
            <a:ext cx="11962649" cy="27479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sách liên kết đôi</a:t>
            </a:r>
            <a:br>
              <a:rPr lang="en-GB" sz="7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(Doubly Linked List)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3B026-D40C-42DF-8F30-5503C9402B4F}"/>
              </a:ext>
            </a:extLst>
          </p:cNvPr>
          <p:cNvSpPr txBox="1">
            <a:spLocks/>
          </p:cNvSpPr>
          <p:nvPr/>
        </p:nvSpPr>
        <p:spPr>
          <a:xfrm>
            <a:off x="8839200" y="10265"/>
            <a:ext cx="3352800" cy="739023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Môn học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&amp; Giải Thuật</a:t>
            </a:r>
          </a:p>
        </p:txBody>
      </p:sp>
      <p:pic>
        <p:nvPicPr>
          <p:cNvPr id="9" name="Picture 8" descr="C:\Documents and Settings\ntnthuy\Desktop\logo dai hoc_khong nen.png">
            <a:extLst>
              <a:ext uri="{FF2B5EF4-FFF2-40B4-BE49-F238E27FC236}">
                <a16:creationId xmlns:a16="http://schemas.microsoft.com/office/drawing/2014/main" id="{867391C8-E3FC-4E22-B85B-4EA39CA809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9" y="68069"/>
            <a:ext cx="658495" cy="647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31C99A9-6047-426C-A1F3-0A348FDA6839}"/>
              </a:ext>
            </a:extLst>
          </p:cNvPr>
          <p:cNvSpPr txBox="1">
            <a:spLocks/>
          </p:cNvSpPr>
          <p:nvPr/>
        </p:nvSpPr>
        <p:spPr>
          <a:xfrm>
            <a:off x="755966" y="68069"/>
            <a:ext cx="3511234" cy="647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ĐH NGUYỄN TẤT THÀNH</a:t>
            </a:r>
          </a:p>
          <a:p>
            <a:pPr algn="l"/>
            <a:r>
              <a:rPr lang="en-US" sz="15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612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30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b="1">
                <a:solidFill>
                  <a:srgbClr val="0070C0"/>
                </a:solidFill>
              </a:rPr>
              <a:t>Thao tác 3: Duyệt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200" b="1">
                <a:solidFill>
                  <a:schemeClr val="accent6">
                    <a:lumMod val="50000"/>
                  </a:schemeClr>
                </a:solidFill>
              </a:rPr>
              <a:t>Trường hợp 1</a:t>
            </a:r>
            <a:r>
              <a:rPr lang="en-US" sz="3200"/>
              <a:t>: Duyệt tới</a:t>
            </a:r>
            <a:endParaRPr lang="en-US" sz="3200" b="1">
              <a:solidFill>
                <a:srgbClr val="0000FF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56A014-5FCE-40A4-A675-E55797363C8A}"/>
              </a:ext>
            </a:extLst>
          </p:cNvPr>
          <p:cNvSpPr/>
          <p:nvPr/>
        </p:nvSpPr>
        <p:spPr>
          <a:xfrm>
            <a:off x="1807192" y="5123357"/>
            <a:ext cx="461395" cy="427838"/>
          </a:xfrm>
          <a:prstGeom prst="ellipse">
            <a:avLst/>
          </a:prstGeom>
          <a:gradFill flip="none" rotWithShape="1">
            <a:gsLst>
              <a:gs pos="85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1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BAECDA-FC64-48A5-BAFC-730F21F20F12}"/>
              </a:ext>
            </a:extLst>
          </p:cNvPr>
          <p:cNvSpPr/>
          <p:nvPr/>
        </p:nvSpPr>
        <p:spPr>
          <a:xfrm>
            <a:off x="10435300" y="5063742"/>
            <a:ext cx="679508" cy="534071"/>
          </a:xfrm>
          <a:prstGeom prst="rect">
            <a:avLst/>
          </a:prstGeom>
          <a:gradFill flip="none" rotWithShape="1">
            <a:gsLst>
              <a:gs pos="7700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5F41D-A19C-4F4C-A334-E767AF893AC3}"/>
              </a:ext>
            </a:extLst>
          </p:cNvPr>
          <p:cNvSpPr txBox="1"/>
          <p:nvPr/>
        </p:nvSpPr>
        <p:spPr>
          <a:xfrm>
            <a:off x="1655414" y="4661692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C0307-8B9B-4A70-B276-68A063BEEB44}"/>
              </a:ext>
            </a:extLst>
          </p:cNvPr>
          <p:cNvSpPr txBox="1"/>
          <p:nvPr/>
        </p:nvSpPr>
        <p:spPr>
          <a:xfrm>
            <a:off x="9486837" y="6197230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47CCFC-CDC5-44B6-8B78-AE48D77EB43D}"/>
              </a:ext>
            </a:extLst>
          </p:cNvPr>
          <p:cNvSpPr/>
          <p:nvPr/>
        </p:nvSpPr>
        <p:spPr>
          <a:xfrm>
            <a:off x="8951751" y="6250071"/>
            <a:ext cx="461395" cy="427838"/>
          </a:xfrm>
          <a:prstGeom prst="ellipse">
            <a:avLst/>
          </a:prstGeom>
          <a:gradFill flip="none" rotWithShape="1">
            <a:gsLst>
              <a:gs pos="85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1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F0B154-BC45-4FBE-9874-D9B99209817F}"/>
              </a:ext>
            </a:extLst>
          </p:cNvPr>
          <p:cNvCxnSpPr>
            <a:stCxn id="7" idx="6"/>
            <a:endCxn id="49" idx="1"/>
          </p:cNvCxnSpPr>
          <p:nvPr/>
        </p:nvCxnSpPr>
        <p:spPr>
          <a:xfrm flipV="1">
            <a:off x="2268587" y="5328803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521B1-7B1A-4E27-87D0-701CD92CEBF8}"/>
              </a:ext>
            </a:extLst>
          </p:cNvPr>
          <p:cNvCxnSpPr/>
          <p:nvPr/>
        </p:nvCxnSpPr>
        <p:spPr>
          <a:xfrm flipV="1">
            <a:off x="4127173" y="5429248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8198E0-779C-4ABE-820D-4AFE127F708B}"/>
              </a:ext>
            </a:extLst>
          </p:cNvPr>
          <p:cNvCxnSpPr/>
          <p:nvPr/>
        </p:nvCxnSpPr>
        <p:spPr>
          <a:xfrm flipV="1">
            <a:off x="6012468" y="5429248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FADEC-E544-49CD-9620-8FA4A8D42D7E}"/>
              </a:ext>
            </a:extLst>
          </p:cNvPr>
          <p:cNvCxnSpPr/>
          <p:nvPr/>
        </p:nvCxnSpPr>
        <p:spPr>
          <a:xfrm flipV="1">
            <a:off x="7886573" y="5420775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B3492C-01FF-479D-82B0-51A2BC0BC892}"/>
              </a:ext>
            </a:extLst>
          </p:cNvPr>
          <p:cNvCxnSpPr/>
          <p:nvPr/>
        </p:nvCxnSpPr>
        <p:spPr>
          <a:xfrm flipV="1">
            <a:off x="4241528" y="5206133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48FF34-8A82-4E52-AB4A-A6925D90CE1D}"/>
              </a:ext>
            </a:extLst>
          </p:cNvPr>
          <p:cNvCxnSpPr/>
          <p:nvPr/>
        </p:nvCxnSpPr>
        <p:spPr>
          <a:xfrm flipV="1">
            <a:off x="6091432" y="5196379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679FB1-F6AB-4A9D-90C9-3CCCDEBF0EB6}"/>
              </a:ext>
            </a:extLst>
          </p:cNvPr>
          <p:cNvCxnSpPr/>
          <p:nvPr/>
        </p:nvCxnSpPr>
        <p:spPr>
          <a:xfrm flipV="1">
            <a:off x="7957036" y="5187906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3B9745-3B5A-455F-8496-AD48551EB361}"/>
              </a:ext>
            </a:extLst>
          </p:cNvPr>
          <p:cNvCxnSpPr/>
          <p:nvPr/>
        </p:nvCxnSpPr>
        <p:spPr>
          <a:xfrm flipV="1">
            <a:off x="9765468" y="5333039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EC1080-F876-4852-9C8B-22FF4C622BDD}"/>
              </a:ext>
            </a:extLst>
          </p:cNvPr>
          <p:cNvCxnSpPr>
            <a:cxnSpLocks/>
            <a:stCxn id="12" idx="0"/>
            <a:endCxn id="26" idx="2"/>
          </p:cNvCxnSpPr>
          <p:nvPr/>
        </p:nvCxnSpPr>
        <p:spPr>
          <a:xfrm flipV="1">
            <a:off x="9182449" y="5609476"/>
            <a:ext cx="2376" cy="640595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594C3B-E491-45A2-9601-FB07E032979E}"/>
              </a:ext>
            </a:extLst>
          </p:cNvPr>
          <p:cNvGrpSpPr/>
          <p:nvPr/>
        </p:nvGrpSpPr>
        <p:grpSpPr>
          <a:xfrm>
            <a:off x="8365296" y="5026850"/>
            <a:ext cx="1826725" cy="1001026"/>
            <a:chOff x="7323896" y="4934506"/>
            <a:chExt cx="1826725" cy="100102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04B77BF-1568-4875-9F30-30FA44FBAA10}"/>
                </a:ext>
              </a:extLst>
            </p:cNvPr>
            <p:cNvGrpSpPr/>
            <p:nvPr/>
          </p:nvGrpSpPr>
          <p:grpSpPr>
            <a:xfrm>
              <a:off x="7493831" y="4934506"/>
              <a:ext cx="1299186" cy="582626"/>
              <a:chOff x="3860042" y="5062592"/>
              <a:chExt cx="1299186" cy="58262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FBBC41C-A1BD-4030-99BB-52AC2C7CBA66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B57DE3D-AC70-4239-8C47-2F870081E795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BB826B1-5F38-4DB1-992D-2BB63A49BB84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536F1B-D75C-4877-AE30-C7E84C32A4D4}"/>
                </a:ext>
              </a:extLst>
            </p:cNvPr>
            <p:cNvSpPr txBox="1"/>
            <p:nvPr/>
          </p:nvSpPr>
          <p:spPr>
            <a:xfrm>
              <a:off x="8436964" y="5469179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B3FCD-A3B0-4836-8103-F096D82B6B64}"/>
                </a:ext>
              </a:extLst>
            </p:cNvPr>
            <p:cNvSpPr txBox="1"/>
            <p:nvPr/>
          </p:nvSpPr>
          <p:spPr>
            <a:xfrm>
              <a:off x="7323896" y="5473867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6FAA0B2-963C-43E4-AF2B-A5FBBDB556F6}"/>
              </a:ext>
            </a:extLst>
          </p:cNvPr>
          <p:cNvGrpSpPr/>
          <p:nvPr/>
        </p:nvGrpSpPr>
        <p:grpSpPr>
          <a:xfrm>
            <a:off x="6418321" y="5026850"/>
            <a:ext cx="1826725" cy="1042065"/>
            <a:chOff x="5376921" y="4934506"/>
            <a:chExt cx="1826725" cy="104206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EADB170-320C-4130-BB6B-7231F65FD64F}"/>
                </a:ext>
              </a:extLst>
            </p:cNvPr>
            <p:cNvGrpSpPr/>
            <p:nvPr/>
          </p:nvGrpSpPr>
          <p:grpSpPr>
            <a:xfrm>
              <a:off x="5628227" y="4934506"/>
              <a:ext cx="1299186" cy="582626"/>
              <a:chOff x="3860042" y="5062592"/>
              <a:chExt cx="1299186" cy="58262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D7D3DFC-6E9C-44CC-90C9-02B33023A435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27A91DD-D853-4904-B85F-BF9804911A48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01BF3BF-362A-4D4A-89AB-3801F02B311D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635CA8E-63E5-4AE4-98E3-97C5C86A6CD4}"/>
                </a:ext>
              </a:extLst>
            </p:cNvPr>
            <p:cNvSpPr txBox="1"/>
            <p:nvPr/>
          </p:nvSpPr>
          <p:spPr>
            <a:xfrm>
              <a:off x="6489989" y="5510218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C36077-8B37-4877-8C6F-7BA102B2C10C}"/>
                </a:ext>
              </a:extLst>
            </p:cNvPr>
            <p:cNvSpPr txBox="1"/>
            <p:nvPr/>
          </p:nvSpPr>
          <p:spPr>
            <a:xfrm>
              <a:off x="5376921" y="551490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6DEC491-DB10-4EAA-8E7A-764160065299}"/>
              </a:ext>
            </a:extLst>
          </p:cNvPr>
          <p:cNvGrpSpPr/>
          <p:nvPr/>
        </p:nvGrpSpPr>
        <p:grpSpPr>
          <a:xfrm>
            <a:off x="4622800" y="5026850"/>
            <a:ext cx="1826725" cy="1068948"/>
            <a:chOff x="3581400" y="4934506"/>
            <a:chExt cx="1826725" cy="106894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C2F409D-46F0-4810-996D-CAED6CB82ECE}"/>
                </a:ext>
              </a:extLst>
            </p:cNvPr>
            <p:cNvGrpSpPr/>
            <p:nvPr/>
          </p:nvGrpSpPr>
          <p:grpSpPr>
            <a:xfrm>
              <a:off x="3765553" y="4934506"/>
              <a:ext cx="1299186" cy="582626"/>
              <a:chOff x="3860042" y="5062592"/>
              <a:chExt cx="1299186" cy="58262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7089FAE-FA12-4640-B7CC-00C45E24B7A0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BCA27F5-95A9-45BA-A3F0-60A39CC4B970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7C48AB1-D17D-4D6F-921D-57B29F770BEF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1B84F7-69EB-4854-9523-1D67DCC0D085}"/>
                </a:ext>
              </a:extLst>
            </p:cNvPr>
            <p:cNvSpPr txBox="1"/>
            <p:nvPr/>
          </p:nvSpPr>
          <p:spPr>
            <a:xfrm>
              <a:off x="4694468" y="5537101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1AF92A-5BAE-470D-B36F-2EA5D9490255}"/>
                </a:ext>
              </a:extLst>
            </p:cNvPr>
            <p:cNvSpPr txBox="1"/>
            <p:nvPr/>
          </p:nvSpPr>
          <p:spPr>
            <a:xfrm>
              <a:off x="3581400" y="5541789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9C4515C-E23B-43FA-841C-8808153107FC}"/>
              </a:ext>
            </a:extLst>
          </p:cNvPr>
          <p:cNvGrpSpPr/>
          <p:nvPr/>
        </p:nvGrpSpPr>
        <p:grpSpPr>
          <a:xfrm>
            <a:off x="2712034" y="5037490"/>
            <a:ext cx="1826725" cy="1080114"/>
            <a:chOff x="1670634" y="4945146"/>
            <a:chExt cx="1826725" cy="108011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18C7253-76F0-464E-8092-4D873AA06E24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27C237D-14B8-42AE-B540-D29512036781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C08AB20-5CC5-453C-81B1-DA0536B70543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0E993B8-E349-4BC5-9584-548F90A99D41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C29D5A-DA4D-4532-BBB1-F60488647D43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0AA5BF-DD55-43BB-9C74-B9C6D8DC0E62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22A5224-3F54-409A-B713-1C48A2F72ADA}"/>
              </a:ext>
            </a:extLst>
          </p:cNvPr>
          <p:cNvGrpSpPr/>
          <p:nvPr/>
        </p:nvGrpSpPr>
        <p:grpSpPr>
          <a:xfrm>
            <a:off x="3289436" y="4196502"/>
            <a:ext cx="1280401" cy="843048"/>
            <a:chOff x="3289436" y="4196502"/>
            <a:chExt cx="1280401" cy="843048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C8C7581-2EDB-4258-9320-B5DA40D3867B}"/>
                </a:ext>
              </a:extLst>
            </p:cNvPr>
            <p:cNvSpPr/>
            <p:nvPr/>
          </p:nvSpPr>
          <p:spPr>
            <a:xfrm>
              <a:off x="3289436" y="4234170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E9760C-AFB6-45F5-B86A-30205CEA3963}"/>
                </a:ext>
              </a:extLst>
            </p:cNvPr>
            <p:cNvSpPr txBox="1"/>
            <p:nvPr/>
          </p:nvSpPr>
          <p:spPr>
            <a:xfrm>
              <a:off x="3787250" y="4196502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0280453-E477-4212-87E4-E70C6A8D57C6}"/>
                </a:ext>
              </a:extLst>
            </p:cNvPr>
            <p:cNvCxnSpPr/>
            <p:nvPr/>
          </p:nvCxnSpPr>
          <p:spPr>
            <a:xfrm>
              <a:off x="3523423" y="4674392"/>
              <a:ext cx="1" cy="365158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A6FC2CE-6298-42FA-8A2F-AC80F3E09AE2}"/>
              </a:ext>
            </a:extLst>
          </p:cNvPr>
          <p:cNvGrpSpPr/>
          <p:nvPr/>
        </p:nvGrpSpPr>
        <p:grpSpPr>
          <a:xfrm>
            <a:off x="5169124" y="4171474"/>
            <a:ext cx="1280401" cy="843048"/>
            <a:chOff x="3289436" y="4196502"/>
            <a:chExt cx="1280401" cy="84304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50BE0E-35F8-46E3-8699-E3EDE07EE417}"/>
                </a:ext>
              </a:extLst>
            </p:cNvPr>
            <p:cNvSpPr/>
            <p:nvPr/>
          </p:nvSpPr>
          <p:spPr>
            <a:xfrm>
              <a:off x="3289436" y="4234170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02CA5E-83F7-4BF7-8216-09C245D7B199}"/>
                </a:ext>
              </a:extLst>
            </p:cNvPr>
            <p:cNvSpPr txBox="1"/>
            <p:nvPr/>
          </p:nvSpPr>
          <p:spPr>
            <a:xfrm>
              <a:off x="3787250" y="4196502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73A060F-8531-4918-8613-6690D356056E}"/>
                </a:ext>
              </a:extLst>
            </p:cNvPr>
            <p:cNvCxnSpPr/>
            <p:nvPr/>
          </p:nvCxnSpPr>
          <p:spPr>
            <a:xfrm>
              <a:off x="3523423" y="4674392"/>
              <a:ext cx="1" cy="365158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29E541D-413B-4DFA-97D4-FE1A4A267516}"/>
              </a:ext>
            </a:extLst>
          </p:cNvPr>
          <p:cNvGrpSpPr/>
          <p:nvPr/>
        </p:nvGrpSpPr>
        <p:grpSpPr>
          <a:xfrm>
            <a:off x="7011551" y="4171474"/>
            <a:ext cx="1280401" cy="843048"/>
            <a:chOff x="3289436" y="4196502"/>
            <a:chExt cx="1280401" cy="843048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B2B515F-16F7-4702-ADC8-7B74C92F346F}"/>
                </a:ext>
              </a:extLst>
            </p:cNvPr>
            <p:cNvSpPr/>
            <p:nvPr/>
          </p:nvSpPr>
          <p:spPr>
            <a:xfrm>
              <a:off x="3289436" y="4234170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5624E9-F2FA-450A-9C86-A5FAF16ADA9A}"/>
                </a:ext>
              </a:extLst>
            </p:cNvPr>
            <p:cNvSpPr txBox="1"/>
            <p:nvPr/>
          </p:nvSpPr>
          <p:spPr>
            <a:xfrm>
              <a:off x="3787250" y="4196502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1B02408-0DBC-4A74-B331-441A64C48A64}"/>
                </a:ext>
              </a:extLst>
            </p:cNvPr>
            <p:cNvCxnSpPr/>
            <p:nvPr/>
          </p:nvCxnSpPr>
          <p:spPr>
            <a:xfrm>
              <a:off x="3523423" y="4674392"/>
              <a:ext cx="1" cy="365158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A2BB64D-AC02-44C9-86C8-2A72F6554BEB}"/>
              </a:ext>
            </a:extLst>
          </p:cNvPr>
          <p:cNvGrpSpPr/>
          <p:nvPr/>
        </p:nvGrpSpPr>
        <p:grpSpPr>
          <a:xfrm>
            <a:off x="8772031" y="4171271"/>
            <a:ext cx="1280401" cy="843048"/>
            <a:chOff x="3289436" y="4196502"/>
            <a:chExt cx="1280401" cy="84304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AA4EA5B-79EC-4842-9E67-7A5DB750D475}"/>
                </a:ext>
              </a:extLst>
            </p:cNvPr>
            <p:cNvSpPr/>
            <p:nvPr/>
          </p:nvSpPr>
          <p:spPr>
            <a:xfrm>
              <a:off x="3289436" y="4234170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61E8230-243E-45C1-8A2E-57907B6AEFBB}"/>
                </a:ext>
              </a:extLst>
            </p:cNvPr>
            <p:cNvSpPr txBox="1"/>
            <p:nvPr/>
          </p:nvSpPr>
          <p:spPr>
            <a:xfrm>
              <a:off x="3787250" y="4196502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E65E32B-F5F9-4FB4-BC2F-20B72F2EF931}"/>
                </a:ext>
              </a:extLst>
            </p:cNvPr>
            <p:cNvCxnSpPr/>
            <p:nvPr/>
          </p:nvCxnSpPr>
          <p:spPr>
            <a:xfrm>
              <a:off x="3523423" y="4674392"/>
              <a:ext cx="1" cy="365158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loud 65">
            <a:extLst>
              <a:ext uri="{FF2B5EF4-FFF2-40B4-BE49-F238E27FC236}">
                <a16:creationId xmlns:a16="http://schemas.microsoft.com/office/drawing/2014/main" id="{C88B1602-9BF5-4ED0-8CBE-DE477BC98C91}"/>
              </a:ext>
            </a:extLst>
          </p:cNvPr>
          <p:cNvSpPr/>
          <p:nvPr/>
        </p:nvSpPr>
        <p:spPr>
          <a:xfrm>
            <a:off x="6667760" y="2312896"/>
            <a:ext cx="4861547" cy="15865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== NULL</a:t>
            </a:r>
          </a:p>
          <a:p>
            <a:pPr algn="ctr"/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Dừng</a:t>
            </a:r>
            <a:endParaRPr lang="en-US" sz="2800" b="1">
              <a:solidFill>
                <a:schemeClr val="bg1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47614A0-B5F9-4A78-ACE1-E994882684D8}"/>
              </a:ext>
            </a:extLst>
          </p:cNvPr>
          <p:cNvGrpSpPr/>
          <p:nvPr/>
        </p:nvGrpSpPr>
        <p:grpSpPr>
          <a:xfrm>
            <a:off x="10541740" y="4194697"/>
            <a:ext cx="1280401" cy="843048"/>
            <a:chOff x="3289436" y="4196502"/>
            <a:chExt cx="1280401" cy="843048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AA016CB-A8F2-42FD-8ACB-20023C6463FB}"/>
                </a:ext>
              </a:extLst>
            </p:cNvPr>
            <p:cNvSpPr/>
            <p:nvPr/>
          </p:nvSpPr>
          <p:spPr>
            <a:xfrm>
              <a:off x="3289436" y="4234170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8BA3F43-2D0E-437D-BE82-7B7CA0536EF3}"/>
                </a:ext>
              </a:extLst>
            </p:cNvPr>
            <p:cNvSpPr txBox="1"/>
            <p:nvPr/>
          </p:nvSpPr>
          <p:spPr>
            <a:xfrm>
              <a:off x="3787250" y="4196502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C65DE5C-FF30-46B7-BFAA-385C9AC3BD39}"/>
                </a:ext>
              </a:extLst>
            </p:cNvPr>
            <p:cNvCxnSpPr/>
            <p:nvPr/>
          </p:nvCxnSpPr>
          <p:spPr>
            <a:xfrm>
              <a:off x="3523423" y="4674392"/>
              <a:ext cx="1" cy="365158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92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31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b="1">
                <a:solidFill>
                  <a:srgbClr val="0070C0"/>
                </a:solidFill>
              </a:rPr>
              <a:t>Thao tác 3: Duyệt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200" b="1">
                <a:solidFill>
                  <a:schemeClr val="accent6">
                    <a:lumMod val="50000"/>
                  </a:schemeClr>
                </a:solidFill>
              </a:rPr>
              <a:t>Trường hợp 1</a:t>
            </a:r>
            <a:r>
              <a:rPr lang="en-US" sz="3200"/>
              <a:t>: Duyệt </a:t>
            </a:r>
            <a:r>
              <a:rPr lang="en-US" sz="3200" b="1">
                <a:solidFill>
                  <a:srgbClr val="0000FF"/>
                </a:solidFill>
              </a:rPr>
              <a:t>lui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2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&gt; node = </a:t>
            </a:r>
            <a:r>
              <a:rPr lang="en-US" sz="32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2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Thao tác xử lý với node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2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	if (node == </a:t>
            </a:r>
            <a:r>
              <a:rPr lang="en-US" sz="32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) break;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	node = node.pre;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} while (true);</a:t>
            </a:r>
          </a:p>
        </p:txBody>
      </p:sp>
    </p:spTree>
    <p:extLst>
      <p:ext uri="{BB962C8B-B14F-4D97-AF65-F5344CB8AC3E}">
        <p14:creationId xmlns:p14="http://schemas.microsoft.com/office/powerpoint/2010/main" val="351557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32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b="1">
                <a:solidFill>
                  <a:srgbClr val="0070C0"/>
                </a:solidFill>
              </a:rPr>
              <a:t>Thao tác 3: Duyệt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200" b="1">
                <a:solidFill>
                  <a:schemeClr val="accent6">
                    <a:lumMod val="50000"/>
                  </a:schemeClr>
                </a:solidFill>
              </a:rPr>
              <a:t>Trường hợp 1</a:t>
            </a:r>
            <a:r>
              <a:rPr lang="en-US" sz="3200"/>
              <a:t>: Duyệt </a:t>
            </a:r>
            <a:r>
              <a:rPr lang="en-US" sz="3200" b="1">
                <a:solidFill>
                  <a:srgbClr val="0000FF"/>
                </a:solidFill>
              </a:rPr>
              <a:t>lui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2D7CB5-C638-4554-972E-AD38ECBCA3BF}"/>
              </a:ext>
            </a:extLst>
          </p:cNvPr>
          <p:cNvSpPr/>
          <p:nvPr/>
        </p:nvSpPr>
        <p:spPr>
          <a:xfrm>
            <a:off x="1095992" y="4570714"/>
            <a:ext cx="461395" cy="427838"/>
          </a:xfrm>
          <a:prstGeom prst="ellipse">
            <a:avLst/>
          </a:prstGeom>
          <a:gradFill flip="none" rotWithShape="1">
            <a:gsLst>
              <a:gs pos="85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1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26C842-CA9E-49C9-B6DF-7CAE87C0BF3C}"/>
              </a:ext>
            </a:extLst>
          </p:cNvPr>
          <p:cNvSpPr/>
          <p:nvPr/>
        </p:nvSpPr>
        <p:spPr>
          <a:xfrm>
            <a:off x="9724100" y="4511099"/>
            <a:ext cx="679508" cy="534071"/>
          </a:xfrm>
          <a:prstGeom prst="rect">
            <a:avLst/>
          </a:prstGeom>
          <a:gradFill flip="none" rotWithShape="1">
            <a:gsLst>
              <a:gs pos="7700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F5F22-0B4D-4A6F-AE5C-4D18C377118C}"/>
              </a:ext>
            </a:extLst>
          </p:cNvPr>
          <p:cNvSpPr txBox="1"/>
          <p:nvPr/>
        </p:nvSpPr>
        <p:spPr>
          <a:xfrm>
            <a:off x="944214" y="410904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BD013A-B289-4CB2-820E-BF820C4EBA30}"/>
              </a:ext>
            </a:extLst>
          </p:cNvPr>
          <p:cNvSpPr txBox="1"/>
          <p:nvPr/>
        </p:nvSpPr>
        <p:spPr>
          <a:xfrm>
            <a:off x="10143258" y="3629367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E309C6-8362-4AF7-BB2D-99AA1452C32D}"/>
              </a:ext>
            </a:extLst>
          </p:cNvPr>
          <p:cNvSpPr/>
          <p:nvPr/>
        </p:nvSpPr>
        <p:spPr>
          <a:xfrm>
            <a:off x="9668255" y="3704791"/>
            <a:ext cx="461395" cy="427838"/>
          </a:xfrm>
          <a:prstGeom prst="ellipse">
            <a:avLst/>
          </a:prstGeom>
          <a:gradFill flip="none" rotWithShape="1">
            <a:gsLst>
              <a:gs pos="85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1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8EF7DE-66FA-48A6-A6C3-27F6DC576691}"/>
              </a:ext>
            </a:extLst>
          </p:cNvPr>
          <p:cNvCxnSpPr>
            <a:stCxn id="7" idx="6"/>
          </p:cNvCxnSpPr>
          <p:nvPr/>
        </p:nvCxnSpPr>
        <p:spPr>
          <a:xfrm flipV="1">
            <a:off x="1557387" y="4776160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4A8F0A-51B9-4E17-8433-D3550F0348C9}"/>
              </a:ext>
            </a:extLst>
          </p:cNvPr>
          <p:cNvCxnSpPr>
            <a:stCxn id="12" idx="3"/>
          </p:cNvCxnSpPr>
          <p:nvPr/>
        </p:nvCxnSpPr>
        <p:spPr>
          <a:xfrm flipH="1">
            <a:off x="8773833" y="4069974"/>
            <a:ext cx="961992" cy="399545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A0375B-06D1-446F-A272-2D8596432958}"/>
              </a:ext>
            </a:extLst>
          </p:cNvPr>
          <p:cNvGrpSpPr/>
          <p:nvPr/>
        </p:nvGrpSpPr>
        <p:grpSpPr>
          <a:xfrm>
            <a:off x="7654096" y="4474207"/>
            <a:ext cx="1826725" cy="1001026"/>
            <a:chOff x="7323896" y="4934506"/>
            <a:chExt cx="1826725" cy="100102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2717EFB-B749-44F7-AA10-FD2634F92C72}"/>
                </a:ext>
              </a:extLst>
            </p:cNvPr>
            <p:cNvGrpSpPr/>
            <p:nvPr/>
          </p:nvGrpSpPr>
          <p:grpSpPr>
            <a:xfrm>
              <a:off x="7493831" y="4934506"/>
              <a:ext cx="1299186" cy="582626"/>
              <a:chOff x="3860042" y="5062592"/>
              <a:chExt cx="1299186" cy="58262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31E28DF-1785-4D9A-90B3-EEA7C3DEAD21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F24272-B7DD-4672-9102-E28BB375DE55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3714CDC-47CC-4587-95A5-8A38BDD302A4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3E3EAF-3B39-494B-A409-7E2BECB89FE7}"/>
                </a:ext>
              </a:extLst>
            </p:cNvPr>
            <p:cNvSpPr txBox="1"/>
            <p:nvPr/>
          </p:nvSpPr>
          <p:spPr>
            <a:xfrm>
              <a:off x="8436964" y="5469179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472F46-EF16-428A-8183-D420DAFB00FB}"/>
                </a:ext>
              </a:extLst>
            </p:cNvPr>
            <p:cNvSpPr txBox="1"/>
            <p:nvPr/>
          </p:nvSpPr>
          <p:spPr>
            <a:xfrm>
              <a:off x="7323896" y="5473867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B53935-9C78-400F-AE9F-17C7CA51D310}"/>
              </a:ext>
            </a:extLst>
          </p:cNvPr>
          <p:cNvGrpSpPr/>
          <p:nvPr/>
        </p:nvGrpSpPr>
        <p:grpSpPr>
          <a:xfrm>
            <a:off x="5707121" y="4474207"/>
            <a:ext cx="1826725" cy="1042065"/>
            <a:chOff x="5376921" y="4934506"/>
            <a:chExt cx="1826725" cy="104206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9E02A2-EA23-42F3-8A87-2A24E408B0E0}"/>
                </a:ext>
              </a:extLst>
            </p:cNvPr>
            <p:cNvGrpSpPr/>
            <p:nvPr/>
          </p:nvGrpSpPr>
          <p:grpSpPr>
            <a:xfrm>
              <a:off x="5628227" y="4934506"/>
              <a:ext cx="1299186" cy="582626"/>
              <a:chOff x="3860042" y="5062592"/>
              <a:chExt cx="1299186" cy="58262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54CAA77-DEF8-48CB-B1D0-26267DEC1413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007E914-D8B4-47A2-B50B-15CC18A742CD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4DB577E-314E-4C92-B033-F077310F741F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236ADC-C5BB-43B0-BA08-01720E8FCBF5}"/>
                </a:ext>
              </a:extLst>
            </p:cNvPr>
            <p:cNvSpPr txBox="1"/>
            <p:nvPr/>
          </p:nvSpPr>
          <p:spPr>
            <a:xfrm>
              <a:off x="6489989" y="5510218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F5C9DC-A510-4A21-BF08-BFCFE8A4C509}"/>
                </a:ext>
              </a:extLst>
            </p:cNvPr>
            <p:cNvSpPr txBox="1"/>
            <p:nvPr/>
          </p:nvSpPr>
          <p:spPr>
            <a:xfrm>
              <a:off x="5376921" y="551490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A155AD-77CE-4B2F-8537-4B22AA195E63}"/>
              </a:ext>
            </a:extLst>
          </p:cNvPr>
          <p:cNvGrpSpPr/>
          <p:nvPr/>
        </p:nvGrpSpPr>
        <p:grpSpPr>
          <a:xfrm>
            <a:off x="3911600" y="4474207"/>
            <a:ext cx="1826725" cy="1068948"/>
            <a:chOff x="3581400" y="4934506"/>
            <a:chExt cx="1826725" cy="10689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21ACDC5-985C-4D71-9273-34BAB59BD027}"/>
                </a:ext>
              </a:extLst>
            </p:cNvPr>
            <p:cNvGrpSpPr/>
            <p:nvPr/>
          </p:nvGrpSpPr>
          <p:grpSpPr>
            <a:xfrm>
              <a:off x="3765553" y="4934506"/>
              <a:ext cx="1299186" cy="582626"/>
              <a:chOff x="3860042" y="5062592"/>
              <a:chExt cx="1299186" cy="58262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BB3BFC4-0CA0-4047-8259-C8AECDA1B7DB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73B0717-8E86-4CBC-A983-8B5EA249ED5A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AF36EC7-FF7B-4210-8A5E-3CF281B71FF2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1AF195-F145-45F8-B6C0-D86F4B3DEA81}"/>
                </a:ext>
              </a:extLst>
            </p:cNvPr>
            <p:cNvSpPr txBox="1"/>
            <p:nvPr/>
          </p:nvSpPr>
          <p:spPr>
            <a:xfrm>
              <a:off x="4694468" y="5537101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A9D287-8A9C-499B-B5C2-E3F1BE7F3E71}"/>
                </a:ext>
              </a:extLst>
            </p:cNvPr>
            <p:cNvSpPr txBox="1"/>
            <p:nvPr/>
          </p:nvSpPr>
          <p:spPr>
            <a:xfrm>
              <a:off x="3581400" y="5541789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484C38-6164-4BB1-B7AD-5C0BAD89CA77}"/>
              </a:ext>
            </a:extLst>
          </p:cNvPr>
          <p:cNvGrpSpPr/>
          <p:nvPr/>
        </p:nvGrpSpPr>
        <p:grpSpPr>
          <a:xfrm>
            <a:off x="2000834" y="4484847"/>
            <a:ext cx="1826725" cy="1080114"/>
            <a:chOff x="1670634" y="4945146"/>
            <a:chExt cx="1826725" cy="108011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B857894-4539-4851-B711-C8E8B50A6AFC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CDF293B-5C71-484A-A332-41079CC50EEC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D17D774-EDA4-43DF-95A7-8021CAE76544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D903916-552B-41BF-9870-E0602A94FEF0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0EBE9D-7BB4-4CE8-86CB-B0808ACC7312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AA5378-ACC5-4C73-920D-845E31EFE9B8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4C647E-A42C-4420-A6BB-1C1316F6AEE9}"/>
              </a:ext>
            </a:extLst>
          </p:cNvPr>
          <p:cNvGrpSpPr/>
          <p:nvPr/>
        </p:nvGrpSpPr>
        <p:grpSpPr>
          <a:xfrm>
            <a:off x="2578236" y="3643859"/>
            <a:ext cx="1280401" cy="843048"/>
            <a:chOff x="3289436" y="4196502"/>
            <a:chExt cx="1280401" cy="843048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1B14F7E-DADD-4EC1-87BF-A2987B058109}"/>
                </a:ext>
              </a:extLst>
            </p:cNvPr>
            <p:cNvSpPr/>
            <p:nvPr/>
          </p:nvSpPr>
          <p:spPr>
            <a:xfrm>
              <a:off x="3289436" y="4234170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57159BD-E82D-4F0F-91F9-D42136254910}"/>
                </a:ext>
              </a:extLst>
            </p:cNvPr>
            <p:cNvSpPr txBox="1"/>
            <p:nvPr/>
          </p:nvSpPr>
          <p:spPr>
            <a:xfrm>
              <a:off x="3787250" y="4196502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FCFFF0A-A9BF-4FA7-923B-DCB91F1A1A69}"/>
                </a:ext>
              </a:extLst>
            </p:cNvPr>
            <p:cNvCxnSpPr/>
            <p:nvPr/>
          </p:nvCxnSpPr>
          <p:spPr>
            <a:xfrm>
              <a:off x="3523423" y="4674392"/>
              <a:ext cx="1" cy="365158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15D94E8-B487-49D9-B0A0-0FBACD7DBB19}"/>
              </a:ext>
            </a:extLst>
          </p:cNvPr>
          <p:cNvGrpSpPr/>
          <p:nvPr/>
        </p:nvGrpSpPr>
        <p:grpSpPr>
          <a:xfrm>
            <a:off x="4457924" y="3618831"/>
            <a:ext cx="1280401" cy="843048"/>
            <a:chOff x="3289436" y="4196502"/>
            <a:chExt cx="1280401" cy="84304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54704E7-A02A-4FDF-8874-66FF93B0FFE6}"/>
                </a:ext>
              </a:extLst>
            </p:cNvPr>
            <p:cNvSpPr/>
            <p:nvPr/>
          </p:nvSpPr>
          <p:spPr>
            <a:xfrm>
              <a:off x="3289436" y="4234170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43CC19A-A423-4CCA-9676-FC53DD4F5B96}"/>
                </a:ext>
              </a:extLst>
            </p:cNvPr>
            <p:cNvSpPr txBox="1"/>
            <p:nvPr/>
          </p:nvSpPr>
          <p:spPr>
            <a:xfrm>
              <a:off x="3787250" y="4196502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B8C4F49-33E2-4672-9315-E6205993BBD4}"/>
                </a:ext>
              </a:extLst>
            </p:cNvPr>
            <p:cNvCxnSpPr/>
            <p:nvPr/>
          </p:nvCxnSpPr>
          <p:spPr>
            <a:xfrm>
              <a:off x="3523423" y="4674392"/>
              <a:ext cx="1" cy="365158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B69432-0838-4D42-A960-01B475954400}"/>
              </a:ext>
            </a:extLst>
          </p:cNvPr>
          <p:cNvGrpSpPr/>
          <p:nvPr/>
        </p:nvGrpSpPr>
        <p:grpSpPr>
          <a:xfrm>
            <a:off x="6300351" y="3618831"/>
            <a:ext cx="1280401" cy="843048"/>
            <a:chOff x="3289436" y="4196502"/>
            <a:chExt cx="1280401" cy="84304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15CBF34-5FBB-47DC-8236-40FA366B92BC}"/>
                </a:ext>
              </a:extLst>
            </p:cNvPr>
            <p:cNvSpPr/>
            <p:nvPr/>
          </p:nvSpPr>
          <p:spPr>
            <a:xfrm>
              <a:off x="3289436" y="4234170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3762DAD-D798-45E5-B504-2EDDC5B8E1B8}"/>
                </a:ext>
              </a:extLst>
            </p:cNvPr>
            <p:cNvSpPr txBox="1"/>
            <p:nvPr/>
          </p:nvSpPr>
          <p:spPr>
            <a:xfrm>
              <a:off x="3787250" y="4196502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75E4CDD-7818-4582-BC72-96D35B07AFD9}"/>
                </a:ext>
              </a:extLst>
            </p:cNvPr>
            <p:cNvCxnSpPr/>
            <p:nvPr/>
          </p:nvCxnSpPr>
          <p:spPr>
            <a:xfrm>
              <a:off x="3523423" y="4674392"/>
              <a:ext cx="1" cy="365158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9EACA1B-13C6-4BA3-9DA6-ACAF8C54051B}"/>
              </a:ext>
            </a:extLst>
          </p:cNvPr>
          <p:cNvGrpSpPr/>
          <p:nvPr/>
        </p:nvGrpSpPr>
        <p:grpSpPr>
          <a:xfrm>
            <a:off x="8060831" y="3618628"/>
            <a:ext cx="1280401" cy="843048"/>
            <a:chOff x="3289436" y="4196502"/>
            <a:chExt cx="1280401" cy="84304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B6FEEC5-AA3A-4E38-A61E-05B399FB3FE3}"/>
                </a:ext>
              </a:extLst>
            </p:cNvPr>
            <p:cNvSpPr/>
            <p:nvPr/>
          </p:nvSpPr>
          <p:spPr>
            <a:xfrm>
              <a:off x="3289436" y="4234170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562EE4-AD0C-45AD-ABDC-DC37A29AE33F}"/>
                </a:ext>
              </a:extLst>
            </p:cNvPr>
            <p:cNvSpPr txBox="1"/>
            <p:nvPr/>
          </p:nvSpPr>
          <p:spPr>
            <a:xfrm>
              <a:off x="3787250" y="4196502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0E0982D-3CD2-4D0D-9746-7ECEA802C58E}"/>
                </a:ext>
              </a:extLst>
            </p:cNvPr>
            <p:cNvCxnSpPr/>
            <p:nvPr/>
          </p:nvCxnSpPr>
          <p:spPr>
            <a:xfrm>
              <a:off x="3523423" y="4674392"/>
              <a:ext cx="1" cy="365158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Cloud 58">
            <a:extLst>
              <a:ext uri="{FF2B5EF4-FFF2-40B4-BE49-F238E27FC236}">
                <a16:creationId xmlns:a16="http://schemas.microsoft.com/office/drawing/2014/main" id="{32FFE8BF-528C-483E-96BF-EBB4AA3B5057}"/>
              </a:ext>
            </a:extLst>
          </p:cNvPr>
          <p:cNvSpPr/>
          <p:nvPr/>
        </p:nvSpPr>
        <p:spPr>
          <a:xfrm>
            <a:off x="7188626" y="2180765"/>
            <a:ext cx="2923378" cy="1118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== head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Dừng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51123E5-C822-4AC6-B2C0-CB168CB808A9}"/>
              </a:ext>
            </a:extLst>
          </p:cNvPr>
          <p:cNvCxnSpPr/>
          <p:nvPr/>
        </p:nvCxnSpPr>
        <p:spPr>
          <a:xfrm flipV="1">
            <a:off x="9054268" y="4780396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135472-2E41-4765-B4C2-DDB8E683DE60}"/>
              </a:ext>
            </a:extLst>
          </p:cNvPr>
          <p:cNvCxnSpPr/>
          <p:nvPr/>
        </p:nvCxnSpPr>
        <p:spPr>
          <a:xfrm flipV="1">
            <a:off x="3415973" y="4876605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2435855-90D7-4CAC-A9D0-48960235C31A}"/>
              </a:ext>
            </a:extLst>
          </p:cNvPr>
          <p:cNvCxnSpPr/>
          <p:nvPr/>
        </p:nvCxnSpPr>
        <p:spPr>
          <a:xfrm flipV="1">
            <a:off x="5301268" y="4876605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18CF96-39A8-4C0F-9532-7018CC1FB26F}"/>
              </a:ext>
            </a:extLst>
          </p:cNvPr>
          <p:cNvCxnSpPr/>
          <p:nvPr/>
        </p:nvCxnSpPr>
        <p:spPr>
          <a:xfrm flipV="1">
            <a:off x="7175373" y="4868132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5DB3B47-78E3-4056-82F4-CAA8973F1F6D}"/>
              </a:ext>
            </a:extLst>
          </p:cNvPr>
          <p:cNvCxnSpPr/>
          <p:nvPr/>
        </p:nvCxnSpPr>
        <p:spPr>
          <a:xfrm flipV="1">
            <a:off x="3530328" y="4653490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B76A45-A319-4AD7-95DA-8679410FE370}"/>
              </a:ext>
            </a:extLst>
          </p:cNvPr>
          <p:cNvCxnSpPr/>
          <p:nvPr/>
        </p:nvCxnSpPr>
        <p:spPr>
          <a:xfrm flipV="1">
            <a:off x="5380232" y="4643736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C24912-1806-4AC2-88E4-9B2BE082DCD0}"/>
              </a:ext>
            </a:extLst>
          </p:cNvPr>
          <p:cNvCxnSpPr/>
          <p:nvPr/>
        </p:nvCxnSpPr>
        <p:spPr>
          <a:xfrm flipV="1">
            <a:off x="7245836" y="4635263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47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33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b="1">
                <a:solidFill>
                  <a:srgbClr val="0070C0"/>
                </a:solidFill>
              </a:rPr>
              <a:t>Thao tác 4: Tìm kiếm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200"/>
              <a:t>Tìm kiếm một Node có giá trị bằng </a:t>
            </a:r>
            <a:r>
              <a:rPr lang="en-US" sz="3200" b="1">
                <a:solidFill>
                  <a:srgbClr val="0000FF"/>
                </a:solidFill>
              </a:rPr>
              <a:t>X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25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 Node&lt;</a:t>
            </a:r>
            <a:r>
              <a:rPr lang="en-US" sz="25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&gt; Search(</a:t>
            </a:r>
            <a:r>
              <a:rPr lang="en-US" sz="25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x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914400" lvl="2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Node&lt;</a:t>
            </a:r>
            <a:r>
              <a:rPr lang="en-US" sz="25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&gt; node = </a:t>
            </a:r>
            <a:r>
              <a:rPr lang="en-US" sz="25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2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while (node != </a:t>
            </a:r>
            <a:r>
              <a:rPr lang="en-US" sz="25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914400" lvl="2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	if (node.data == </a:t>
            </a:r>
            <a:r>
              <a:rPr lang="en-US" sz="25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) return node;</a:t>
            </a:r>
          </a:p>
          <a:p>
            <a:pPr marL="914400" lvl="2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	node = node.next;</a:t>
            </a:r>
          </a:p>
          <a:p>
            <a:pPr marL="914400" lvl="2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914400" lvl="2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5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8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Tìm không thấy Node X trong danh sách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9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34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b="1">
                <a:solidFill>
                  <a:srgbClr val="0070C0"/>
                </a:solidFill>
              </a:rPr>
              <a:t>Thao tác 4: Tìm kiếm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200"/>
              <a:t>Ví dụ: tìm phần tử có giá trị là 3 trong danh sách</a:t>
            </a:r>
            <a:endParaRPr lang="en-US" sz="3200" b="1">
              <a:solidFill>
                <a:srgbClr val="0000FF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40992B-1FFC-4792-A270-688AF4F8F03E}"/>
              </a:ext>
            </a:extLst>
          </p:cNvPr>
          <p:cNvSpPr/>
          <p:nvPr/>
        </p:nvSpPr>
        <p:spPr>
          <a:xfrm>
            <a:off x="1631685" y="5560688"/>
            <a:ext cx="461395" cy="427838"/>
          </a:xfrm>
          <a:prstGeom prst="ellipse">
            <a:avLst/>
          </a:prstGeom>
          <a:gradFill flip="none" rotWithShape="1">
            <a:gsLst>
              <a:gs pos="85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1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E9E254-8CBF-440F-B616-44385563F058}"/>
              </a:ext>
            </a:extLst>
          </p:cNvPr>
          <p:cNvSpPr/>
          <p:nvPr/>
        </p:nvSpPr>
        <p:spPr>
          <a:xfrm>
            <a:off x="10259793" y="5501073"/>
            <a:ext cx="679508" cy="534071"/>
          </a:xfrm>
          <a:prstGeom prst="rect">
            <a:avLst/>
          </a:prstGeom>
          <a:gradFill flip="none" rotWithShape="1">
            <a:gsLst>
              <a:gs pos="7700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CBE96-A66A-4959-A298-025B9DEA196A}"/>
              </a:ext>
            </a:extLst>
          </p:cNvPr>
          <p:cNvSpPr txBox="1"/>
          <p:nvPr/>
        </p:nvSpPr>
        <p:spPr>
          <a:xfrm>
            <a:off x="1479907" y="5099023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EA29D-28A4-4912-8E19-12F7FB34242D}"/>
              </a:ext>
            </a:extLst>
          </p:cNvPr>
          <p:cNvSpPr txBox="1"/>
          <p:nvPr/>
        </p:nvSpPr>
        <p:spPr>
          <a:xfrm>
            <a:off x="10678951" y="461934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F3E0D4-9A04-421D-A3A8-FB1AF0552D6D}"/>
              </a:ext>
            </a:extLst>
          </p:cNvPr>
          <p:cNvSpPr/>
          <p:nvPr/>
        </p:nvSpPr>
        <p:spPr>
          <a:xfrm>
            <a:off x="10203948" y="4694765"/>
            <a:ext cx="461395" cy="427838"/>
          </a:xfrm>
          <a:prstGeom prst="ellipse">
            <a:avLst/>
          </a:prstGeom>
          <a:gradFill flip="none" rotWithShape="1">
            <a:gsLst>
              <a:gs pos="85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1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43FE0C-F04E-44C1-B657-03AA3BAE6090}"/>
              </a:ext>
            </a:extLst>
          </p:cNvPr>
          <p:cNvCxnSpPr>
            <a:stCxn id="7" idx="6"/>
            <a:endCxn id="49" idx="1"/>
          </p:cNvCxnSpPr>
          <p:nvPr/>
        </p:nvCxnSpPr>
        <p:spPr>
          <a:xfrm flipV="1">
            <a:off x="2093080" y="5766134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C9C963-041A-4AB8-A5AD-CCDD085BAB07}"/>
              </a:ext>
            </a:extLst>
          </p:cNvPr>
          <p:cNvCxnSpPr/>
          <p:nvPr/>
        </p:nvCxnSpPr>
        <p:spPr>
          <a:xfrm flipV="1">
            <a:off x="3951666" y="5866579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8E919E-3E97-425C-9B40-E6D1FD8E2712}"/>
              </a:ext>
            </a:extLst>
          </p:cNvPr>
          <p:cNvCxnSpPr/>
          <p:nvPr/>
        </p:nvCxnSpPr>
        <p:spPr>
          <a:xfrm flipV="1">
            <a:off x="5836961" y="5866579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771424-18F0-4E2F-86AE-C7BCF2E87025}"/>
              </a:ext>
            </a:extLst>
          </p:cNvPr>
          <p:cNvCxnSpPr/>
          <p:nvPr/>
        </p:nvCxnSpPr>
        <p:spPr>
          <a:xfrm flipV="1">
            <a:off x="7711066" y="5858106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3BB945-06D2-4744-B16B-FAA6A94D67B3}"/>
              </a:ext>
            </a:extLst>
          </p:cNvPr>
          <p:cNvCxnSpPr/>
          <p:nvPr/>
        </p:nvCxnSpPr>
        <p:spPr>
          <a:xfrm flipV="1">
            <a:off x="4066021" y="5643464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332E91-4C6A-4F49-B50C-6D04E9FD9E43}"/>
              </a:ext>
            </a:extLst>
          </p:cNvPr>
          <p:cNvCxnSpPr/>
          <p:nvPr/>
        </p:nvCxnSpPr>
        <p:spPr>
          <a:xfrm flipV="1">
            <a:off x="5915925" y="5633710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871AEE-F8F5-481D-9B11-2E8E1BF9F7A2}"/>
              </a:ext>
            </a:extLst>
          </p:cNvPr>
          <p:cNvCxnSpPr/>
          <p:nvPr/>
        </p:nvCxnSpPr>
        <p:spPr>
          <a:xfrm flipV="1">
            <a:off x="7781529" y="5625237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CC8949-A11B-48B6-87AA-17A702CCBA2A}"/>
              </a:ext>
            </a:extLst>
          </p:cNvPr>
          <p:cNvCxnSpPr/>
          <p:nvPr/>
        </p:nvCxnSpPr>
        <p:spPr>
          <a:xfrm flipV="1">
            <a:off x="9589961" y="5770370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FFDED0-1BA9-4B91-83F7-D4EAA30F8105}"/>
              </a:ext>
            </a:extLst>
          </p:cNvPr>
          <p:cNvCxnSpPr>
            <a:stCxn id="12" idx="3"/>
          </p:cNvCxnSpPr>
          <p:nvPr/>
        </p:nvCxnSpPr>
        <p:spPr>
          <a:xfrm flipH="1">
            <a:off x="9309526" y="5059948"/>
            <a:ext cx="961992" cy="399545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9C6D9F-340B-41E2-BCDF-0C4C23EF6137}"/>
              </a:ext>
            </a:extLst>
          </p:cNvPr>
          <p:cNvGrpSpPr/>
          <p:nvPr/>
        </p:nvGrpSpPr>
        <p:grpSpPr>
          <a:xfrm>
            <a:off x="8189789" y="5464181"/>
            <a:ext cx="1826725" cy="1001026"/>
            <a:chOff x="7323896" y="4934506"/>
            <a:chExt cx="1826725" cy="100102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BD0517A-987D-4E61-A48A-D7008641203D}"/>
                </a:ext>
              </a:extLst>
            </p:cNvPr>
            <p:cNvGrpSpPr/>
            <p:nvPr/>
          </p:nvGrpSpPr>
          <p:grpSpPr>
            <a:xfrm>
              <a:off x="7493831" y="4934506"/>
              <a:ext cx="1299186" cy="582626"/>
              <a:chOff x="3860042" y="5062592"/>
              <a:chExt cx="1299186" cy="58262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EFA6980-3889-4266-AFB1-48139A423C72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3252603-F79C-485E-875E-A829743CF1F3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7FEE893-F415-45EF-9C68-65409D7DE5B4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0B0405-C290-4329-867B-56031AC069EB}"/>
                </a:ext>
              </a:extLst>
            </p:cNvPr>
            <p:cNvSpPr txBox="1"/>
            <p:nvPr/>
          </p:nvSpPr>
          <p:spPr>
            <a:xfrm>
              <a:off x="8436964" y="5469179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475899-2F94-477C-86FD-7738AEDBFD18}"/>
                </a:ext>
              </a:extLst>
            </p:cNvPr>
            <p:cNvSpPr txBox="1"/>
            <p:nvPr/>
          </p:nvSpPr>
          <p:spPr>
            <a:xfrm>
              <a:off x="7323896" y="5473867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685A26E-0F55-466E-ACA1-7EE7C9FF25E1}"/>
              </a:ext>
            </a:extLst>
          </p:cNvPr>
          <p:cNvGrpSpPr/>
          <p:nvPr/>
        </p:nvGrpSpPr>
        <p:grpSpPr>
          <a:xfrm>
            <a:off x="6242814" y="5464181"/>
            <a:ext cx="1826725" cy="1042065"/>
            <a:chOff x="5376921" y="4934506"/>
            <a:chExt cx="1826725" cy="104206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9F2CAAA-83CC-4480-AC54-DD80EC70BAC9}"/>
                </a:ext>
              </a:extLst>
            </p:cNvPr>
            <p:cNvGrpSpPr/>
            <p:nvPr/>
          </p:nvGrpSpPr>
          <p:grpSpPr>
            <a:xfrm>
              <a:off x="5628227" y="4934506"/>
              <a:ext cx="1299186" cy="582626"/>
              <a:chOff x="3860042" y="5062592"/>
              <a:chExt cx="1299186" cy="58262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D66CBCE-CEE8-4C4E-B09A-2FA5D3D14554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CF40695-3220-4CC4-ABA3-40C81BFA53FA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2B8EF64-412F-4A8C-84D5-86D3B2B894E1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E54AED-C003-4392-B3C6-31A94C062EE4}"/>
                </a:ext>
              </a:extLst>
            </p:cNvPr>
            <p:cNvSpPr txBox="1"/>
            <p:nvPr/>
          </p:nvSpPr>
          <p:spPr>
            <a:xfrm>
              <a:off x="6489989" y="5510218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E44BE7-F7BE-4151-A94F-6C504EB8B5F8}"/>
                </a:ext>
              </a:extLst>
            </p:cNvPr>
            <p:cNvSpPr txBox="1"/>
            <p:nvPr/>
          </p:nvSpPr>
          <p:spPr>
            <a:xfrm>
              <a:off x="5376921" y="551490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9FA9F98-F1BA-40C2-AEEA-A22854D6065D}"/>
              </a:ext>
            </a:extLst>
          </p:cNvPr>
          <p:cNvGrpSpPr/>
          <p:nvPr/>
        </p:nvGrpSpPr>
        <p:grpSpPr>
          <a:xfrm>
            <a:off x="4447293" y="5464181"/>
            <a:ext cx="1826725" cy="1068948"/>
            <a:chOff x="3581400" y="4934506"/>
            <a:chExt cx="1826725" cy="106894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E4FF171-9029-4020-A997-54909E89C40C}"/>
                </a:ext>
              </a:extLst>
            </p:cNvPr>
            <p:cNvGrpSpPr/>
            <p:nvPr/>
          </p:nvGrpSpPr>
          <p:grpSpPr>
            <a:xfrm>
              <a:off x="3765553" y="4934506"/>
              <a:ext cx="1299186" cy="582626"/>
              <a:chOff x="3860042" y="5062592"/>
              <a:chExt cx="1299186" cy="58262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B7472A8-BC1F-47A0-930E-85EDA5407043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357ABF4-36B3-41E8-9EAC-0920A566C8F9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77E3FE4-1A4C-4B82-8027-E26F748849CE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E6606C-0F23-4983-B253-9B773B9278ED}"/>
                </a:ext>
              </a:extLst>
            </p:cNvPr>
            <p:cNvSpPr txBox="1"/>
            <p:nvPr/>
          </p:nvSpPr>
          <p:spPr>
            <a:xfrm>
              <a:off x="4694468" y="5537101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63E15F-B7CE-4E6B-A002-7144B62D9832}"/>
                </a:ext>
              </a:extLst>
            </p:cNvPr>
            <p:cNvSpPr txBox="1"/>
            <p:nvPr/>
          </p:nvSpPr>
          <p:spPr>
            <a:xfrm>
              <a:off x="3581400" y="5541789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3EEDC05-585F-4C58-BA3E-8529FE9861EB}"/>
              </a:ext>
            </a:extLst>
          </p:cNvPr>
          <p:cNvGrpSpPr/>
          <p:nvPr/>
        </p:nvGrpSpPr>
        <p:grpSpPr>
          <a:xfrm>
            <a:off x="2536527" y="5474821"/>
            <a:ext cx="1826725" cy="1080114"/>
            <a:chOff x="1670634" y="4945146"/>
            <a:chExt cx="1826725" cy="108011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91635BC-F1BF-435F-B9ED-CEEE7B0D60A2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52DA3AD-B168-44CF-AF41-3B12000F99F1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AA73265-393D-446C-B899-CE111F7D81DF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FB5935A-7104-4F0B-BEB4-47B4FB5E9BB2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FA76D3F-F8F5-42B8-9F58-73E3FFFACBEA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A15E79-B5E9-4D83-9E9A-CA0DA84D5896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AD9326-AEFB-45B2-9DB4-8A09502A5E72}"/>
              </a:ext>
            </a:extLst>
          </p:cNvPr>
          <p:cNvGrpSpPr/>
          <p:nvPr/>
        </p:nvGrpSpPr>
        <p:grpSpPr>
          <a:xfrm>
            <a:off x="3113929" y="4633833"/>
            <a:ext cx="1280401" cy="843048"/>
            <a:chOff x="3289436" y="4196502"/>
            <a:chExt cx="1280401" cy="843048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6AB90E7-91A4-4BEF-8078-2F4DD6C48294}"/>
                </a:ext>
              </a:extLst>
            </p:cNvPr>
            <p:cNvSpPr/>
            <p:nvPr/>
          </p:nvSpPr>
          <p:spPr>
            <a:xfrm>
              <a:off x="3289436" y="4234170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3075976-47B9-4D09-92F1-B3F8E0E59310}"/>
                </a:ext>
              </a:extLst>
            </p:cNvPr>
            <p:cNvSpPr txBox="1"/>
            <p:nvPr/>
          </p:nvSpPr>
          <p:spPr>
            <a:xfrm>
              <a:off x="3787250" y="4196502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914051D-8413-43AE-8678-29352687C61B}"/>
                </a:ext>
              </a:extLst>
            </p:cNvPr>
            <p:cNvCxnSpPr/>
            <p:nvPr/>
          </p:nvCxnSpPr>
          <p:spPr>
            <a:xfrm>
              <a:off x="3523423" y="4674392"/>
              <a:ext cx="1" cy="365158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56AF140-EDCD-4A12-9B29-776A7255EEAD}"/>
              </a:ext>
            </a:extLst>
          </p:cNvPr>
          <p:cNvGrpSpPr/>
          <p:nvPr/>
        </p:nvGrpSpPr>
        <p:grpSpPr>
          <a:xfrm>
            <a:off x="4993617" y="4608805"/>
            <a:ext cx="1280401" cy="843048"/>
            <a:chOff x="3289436" y="4196502"/>
            <a:chExt cx="1280401" cy="84304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FFB2D87-41E1-4D39-B353-2022D83A714D}"/>
                </a:ext>
              </a:extLst>
            </p:cNvPr>
            <p:cNvSpPr/>
            <p:nvPr/>
          </p:nvSpPr>
          <p:spPr>
            <a:xfrm>
              <a:off x="3289436" y="4234170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B3CA56F-EDC2-4934-BA64-A120E10803AA}"/>
                </a:ext>
              </a:extLst>
            </p:cNvPr>
            <p:cNvSpPr txBox="1"/>
            <p:nvPr/>
          </p:nvSpPr>
          <p:spPr>
            <a:xfrm>
              <a:off x="3787250" y="4196502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9926827-246B-4B73-8080-70AD91F04DC6}"/>
                </a:ext>
              </a:extLst>
            </p:cNvPr>
            <p:cNvCxnSpPr/>
            <p:nvPr/>
          </p:nvCxnSpPr>
          <p:spPr>
            <a:xfrm>
              <a:off x="3523423" y="4674392"/>
              <a:ext cx="1" cy="365158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E3AD55F-5423-4890-B6C6-DFC76F91715F}"/>
              </a:ext>
            </a:extLst>
          </p:cNvPr>
          <p:cNvGrpSpPr/>
          <p:nvPr/>
        </p:nvGrpSpPr>
        <p:grpSpPr>
          <a:xfrm>
            <a:off x="6836044" y="4608805"/>
            <a:ext cx="1280401" cy="843048"/>
            <a:chOff x="3289436" y="4196502"/>
            <a:chExt cx="1280401" cy="843048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25D330A-069E-43F5-A556-AE45450AD331}"/>
                </a:ext>
              </a:extLst>
            </p:cNvPr>
            <p:cNvSpPr/>
            <p:nvPr/>
          </p:nvSpPr>
          <p:spPr>
            <a:xfrm>
              <a:off x="3289436" y="4234170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905598B-82D8-4FA2-AC69-CA8D9AB5D5EF}"/>
                </a:ext>
              </a:extLst>
            </p:cNvPr>
            <p:cNvSpPr txBox="1"/>
            <p:nvPr/>
          </p:nvSpPr>
          <p:spPr>
            <a:xfrm>
              <a:off x="3787250" y="4196502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0433945-9177-4D7D-AC3C-F538B58AC04C}"/>
                </a:ext>
              </a:extLst>
            </p:cNvPr>
            <p:cNvCxnSpPr/>
            <p:nvPr/>
          </p:nvCxnSpPr>
          <p:spPr>
            <a:xfrm>
              <a:off x="3523423" y="4674392"/>
              <a:ext cx="1" cy="365158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Cloud 61">
            <a:extLst>
              <a:ext uri="{FF2B5EF4-FFF2-40B4-BE49-F238E27FC236}">
                <a16:creationId xmlns:a16="http://schemas.microsoft.com/office/drawing/2014/main" id="{EC32D2A9-FB84-47BE-9EFF-37BE70FF0EF4}"/>
              </a:ext>
            </a:extLst>
          </p:cNvPr>
          <p:cNvSpPr/>
          <p:nvPr/>
        </p:nvSpPr>
        <p:spPr>
          <a:xfrm>
            <a:off x="6492253" y="2750227"/>
            <a:ext cx="4861547" cy="15865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node.data == 3 </a:t>
            </a:r>
          </a:p>
          <a:p>
            <a:pPr algn="ctr"/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Dừng</a:t>
            </a:r>
            <a:endParaRPr lang="en-US" sz="2800" b="1">
              <a:solidFill>
                <a:schemeClr val="bg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5C0D05C-E434-4700-87FA-8C1C838F47B0}"/>
              </a:ext>
            </a:extLst>
          </p:cNvPr>
          <p:cNvGrpSpPr/>
          <p:nvPr/>
        </p:nvGrpSpPr>
        <p:grpSpPr>
          <a:xfrm>
            <a:off x="6242162" y="5466529"/>
            <a:ext cx="1826725" cy="1042065"/>
            <a:chOff x="5376921" y="4934506"/>
            <a:chExt cx="1826725" cy="10420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BB46335-2E3A-49A1-9A37-918722FAB136}"/>
                </a:ext>
              </a:extLst>
            </p:cNvPr>
            <p:cNvGrpSpPr/>
            <p:nvPr/>
          </p:nvGrpSpPr>
          <p:grpSpPr>
            <a:xfrm>
              <a:off x="5628227" y="4934506"/>
              <a:ext cx="1299186" cy="582626"/>
              <a:chOff x="3860042" y="5062592"/>
              <a:chExt cx="1299186" cy="582626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F6CD92B-EFCF-40C7-B5FE-A643596F0C77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055B8D5-BC55-4ADA-91E0-E3D26AFF11C9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D2A7F90-1101-4E08-82A2-66AD27DEC047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64737BC-558B-450B-8204-32F6781B8B5E}"/>
                </a:ext>
              </a:extLst>
            </p:cNvPr>
            <p:cNvSpPr txBox="1"/>
            <p:nvPr/>
          </p:nvSpPr>
          <p:spPr>
            <a:xfrm>
              <a:off x="6489989" y="5510218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C7CE62-0DE3-417C-AECC-30C5E05DE62F}"/>
                </a:ext>
              </a:extLst>
            </p:cNvPr>
            <p:cNvSpPr txBox="1"/>
            <p:nvPr/>
          </p:nvSpPr>
          <p:spPr>
            <a:xfrm>
              <a:off x="5376921" y="551490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792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35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800" b="1">
                <a:solidFill>
                  <a:srgbClr val="0070C0"/>
                </a:solidFill>
              </a:rPr>
              <a:t>Thao tác 5: Xóa phần tử khỏi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4800"/>
              <a:t>Xóa một Node có giá trị bằng </a:t>
            </a:r>
            <a:r>
              <a:rPr lang="en-US" sz="4800" b="1">
                <a:solidFill>
                  <a:srgbClr val="0000FF"/>
                </a:solidFill>
              </a:rPr>
              <a:t>X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&gt; preNode, node = </a:t>
            </a:r>
            <a:r>
              <a:rPr lang="en-US" sz="28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while (node != 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	if (node.value ==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		preNode = node.pre;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		node = node.next;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		preNode.next = node;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		node.pre = preNode;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		break;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	node = node.next;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0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36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Thao tác 5: Xóa phần tử khỏi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/>
              <a:t>Ví dụ: xóa phần tử có giá trị là 3 khỏi danh sách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endParaRPr lang="en-US" sz="3000" b="1">
              <a:solidFill>
                <a:srgbClr val="0000FF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E11D5F-9513-4ACC-9933-946A02E59D76}"/>
              </a:ext>
            </a:extLst>
          </p:cNvPr>
          <p:cNvSpPr/>
          <p:nvPr/>
        </p:nvSpPr>
        <p:spPr>
          <a:xfrm>
            <a:off x="989978" y="5033552"/>
            <a:ext cx="461395" cy="427838"/>
          </a:xfrm>
          <a:prstGeom prst="ellipse">
            <a:avLst/>
          </a:prstGeom>
          <a:gradFill flip="none" rotWithShape="1">
            <a:gsLst>
              <a:gs pos="85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1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579F59-2036-46CC-8782-9A1441592337}"/>
              </a:ext>
            </a:extLst>
          </p:cNvPr>
          <p:cNvSpPr/>
          <p:nvPr/>
        </p:nvSpPr>
        <p:spPr>
          <a:xfrm>
            <a:off x="9618086" y="4973937"/>
            <a:ext cx="679508" cy="534071"/>
          </a:xfrm>
          <a:prstGeom prst="rect">
            <a:avLst/>
          </a:prstGeom>
          <a:gradFill flip="none" rotWithShape="1">
            <a:gsLst>
              <a:gs pos="7700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843B9-1B74-4E64-A70E-A0F19096128F}"/>
              </a:ext>
            </a:extLst>
          </p:cNvPr>
          <p:cNvSpPr txBox="1"/>
          <p:nvPr/>
        </p:nvSpPr>
        <p:spPr>
          <a:xfrm>
            <a:off x="838200" y="4571887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29EF88-53BC-4469-91AF-045BD0693E15}"/>
              </a:ext>
            </a:extLst>
          </p:cNvPr>
          <p:cNvSpPr txBox="1"/>
          <p:nvPr/>
        </p:nvSpPr>
        <p:spPr>
          <a:xfrm>
            <a:off x="10037244" y="4092205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40C856-5142-44F3-8D40-D2C06E7BDF54}"/>
              </a:ext>
            </a:extLst>
          </p:cNvPr>
          <p:cNvSpPr/>
          <p:nvPr/>
        </p:nvSpPr>
        <p:spPr>
          <a:xfrm>
            <a:off x="9562241" y="4167629"/>
            <a:ext cx="461395" cy="427838"/>
          </a:xfrm>
          <a:prstGeom prst="ellipse">
            <a:avLst/>
          </a:prstGeom>
          <a:gradFill flip="none" rotWithShape="1">
            <a:gsLst>
              <a:gs pos="85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1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A6B42D-A442-46F7-A8AB-4A9FCB895C19}"/>
              </a:ext>
            </a:extLst>
          </p:cNvPr>
          <p:cNvCxnSpPr>
            <a:stCxn id="7" idx="6"/>
            <a:endCxn id="42" idx="1"/>
          </p:cNvCxnSpPr>
          <p:nvPr/>
        </p:nvCxnSpPr>
        <p:spPr>
          <a:xfrm flipV="1">
            <a:off x="1451373" y="5238998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F492C7-103C-4B2E-BA1C-564A9E3B4E97}"/>
              </a:ext>
            </a:extLst>
          </p:cNvPr>
          <p:cNvCxnSpPr>
            <a:stCxn id="12" idx="3"/>
          </p:cNvCxnSpPr>
          <p:nvPr/>
        </p:nvCxnSpPr>
        <p:spPr>
          <a:xfrm flipH="1">
            <a:off x="8667819" y="4532812"/>
            <a:ext cx="961992" cy="399545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3D399F-5017-45A1-AA3B-4B7EC394C5B9}"/>
              </a:ext>
            </a:extLst>
          </p:cNvPr>
          <p:cNvGrpSpPr/>
          <p:nvPr/>
        </p:nvGrpSpPr>
        <p:grpSpPr>
          <a:xfrm>
            <a:off x="7548082" y="4937045"/>
            <a:ext cx="1826725" cy="1001026"/>
            <a:chOff x="7323896" y="4934506"/>
            <a:chExt cx="1826725" cy="100102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190B39C-BE69-4D37-ADB6-03F41B6ECAB6}"/>
                </a:ext>
              </a:extLst>
            </p:cNvPr>
            <p:cNvGrpSpPr/>
            <p:nvPr/>
          </p:nvGrpSpPr>
          <p:grpSpPr>
            <a:xfrm>
              <a:off x="7493831" y="4934506"/>
              <a:ext cx="1299186" cy="582626"/>
              <a:chOff x="3860042" y="5062592"/>
              <a:chExt cx="1299186" cy="58262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BB6088D-0FDA-4175-8A0F-186539A4260B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8E73ED-4A86-4F51-B12F-B4A0CD3F5DAB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F1AD3A-6672-454C-8D8C-710FC0C9074C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996D45-6A18-45C2-B421-DA23943D3397}"/>
                </a:ext>
              </a:extLst>
            </p:cNvPr>
            <p:cNvSpPr txBox="1"/>
            <p:nvPr/>
          </p:nvSpPr>
          <p:spPr>
            <a:xfrm>
              <a:off x="8436964" y="5469179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032B4C-2DB8-4CB6-BC8C-56D88547C54C}"/>
                </a:ext>
              </a:extLst>
            </p:cNvPr>
            <p:cNvSpPr txBox="1"/>
            <p:nvPr/>
          </p:nvSpPr>
          <p:spPr>
            <a:xfrm>
              <a:off x="7323896" y="5473867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BE5A3F-27B5-4FEB-882F-D9BFDABDE302}"/>
              </a:ext>
            </a:extLst>
          </p:cNvPr>
          <p:cNvGrpSpPr/>
          <p:nvPr/>
        </p:nvGrpSpPr>
        <p:grpSpPr>
          <a:xfrm>
            <a:off x="5601107" y="4937045"/>
            <a:ext cx="1826725" cy="1042065"/>
            <a:chOff x="5376921" y="4934506"/>
            <a:chExt cx="1826725" cy="104206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59FEA04-F54F-4313-B965-8C98371F175E}"/>
                </a:ext>
              </a:extLst>
            </p:cNvPr>
            <p:cNvGrpSpPr/>
            <p:nvPr/>
          </p:nvGrpSpPr>
          <p:grpSpPr>
            <a:xfrm>
              <a:off x="5628227" y="4934506"/>
              <a:ext cx="1299186" cy="582626"/>
              <a:chOff x="3860042" y="5062592"/>
              <a:chExt cx="1299186" cy="58262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62E0057-6052-4FA7-AE3B-752E9B42A2AB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76E8EC6-1756-48CD-8C32-6AAB5E8A6A6C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9D3B8FC-C937-476F-8E41-DBB2A947D51D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F1E292-366A-4E1F-A69D-E2C2C58F516B}"/>
                </a:ext>
              </a:extLst>
            </p:cNvPr>
            <p:cNvSpPr txBox="1"/>
            <p:nvPr/>
          </p:nvSpPr>
          <p:spPr>
            <a:xfrm>
              <a:off x="6489989" y="5510218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718229-E87D-40BA-A2EA-5D7A6A0EE6A7}"/>
                </a:ext>
              </a:extLst>
            </p:cNvPr>
            <p:cNvSpPr txBox="1"/>
            <p:nvPr/>
          </p:nvSpPr>
          <p:spPr>
            <a:xfrm>
              <a:off x="5376921" y="551490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131FA4-E3E1-45CA-98B9-0611438A4C2A}"/>
              </a:ext>
            </a:extLst>
          </p:cNvPr>
          <p:cNvGrpSpPr/>
          <p:nvPr/>
        </p:nvGrpSpPr>
        <p:grpSpPr>
          <a:xfrm>
            <a:off x="3805586" y="4937045"/>
            <a:ext cx="1826725" cy="1068948"/>
            <a:chOff x="3581400" y="4934506"/>
            <a:chExt cx="1826725" cy="10689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C9183ED-27A8-47AF-BF0C-AFD78A13B542}"/>
                </a:ext>
              </a:extLst>
            </p:cNvPr>
            <p:cNvGrpSpPr/>
            <p:nvPr/>
          </p:nvGrpSpPr>
          <p:grpSpPr>
            <a:xfrm>
              <a:off x="3765553" y="4934506"/>
              <a:ext cx="1299186" cy="582626"/>
              <a:chOff x="3860042" y="5062592"/>
              <a:chExt cx="1299186" cy="58262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5C8E311-2371-4FD5-BEB5-81CF7785BB7E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68E0B43-AC69-4EAE-AF3B-5CDE10DBC30C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9AE17AA-8A09-405C-9EC9-46F26477FEBD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38F020-6846-429A-8E0D-A8275B4E6C8E}"/>
                </a:ext>
              </a:extLst>
            </p:cNvPr>
            <p:cNvSpPr txBox="1"/>
            <p:nvPr/>
          </p:nvSpPr>
          <p:spPr>
            <a:xfrm>
              <a:off x="4694468" y="5537101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0096E4-C329-424B-AB9F-28F5C06E7B5D}"/>
                </a:ext>
              </a:extLst>
            </p:cNvPr>
            <p:cNvSpPr txBox="1"/>
            <p:nvPr/>
          </p:nvSpPr>
          <p:spPr>
            <a:xfrm>
              <a:off x="3581400" y="5541789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123227-A92D-4056-9978-72968B62B5E5}"/>
              </a:ext>
            </a:extLst>
          </p:cNvPr>
          <p:cNvGrpSpPr/>
          <p:nvPr/>
        </p:nvGrpSpPr>
        <p:grpSpPr>
          <a:xfrm>
            <a:off x="1894820" y="4947685"/>
            <a:ext cx="1826725" cy="1080114"/>
            <a:chOff x="1670634" y="4945146"/>
            <a:chExt cx="1826725" cy="108011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F20F120-69EF-4A0A-8CE0-0D87A3BEAC3D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5C88918-F5F8-4045-9A3E-1C5ECDADF1E7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3309CEE-6810-4097-99FF-75ABBC67BBA3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7206A57-D07E-42B5-9D15-987262BA44FF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1812B8-7E49-4ED2-AA4B-2A766143901D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96C532-50BB-4895-88AF-450BAAF77059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96DC4E2-69F2-419A-93B5-90E89FF4907E}"/>
              </a:ext>
            </a:extLst>
          </p:cNvPr>
          <p:cNvGrpSpPr/>
          <p:nvPr/>
        </p:nvGrpSpPr>
        <p:grpSpPr>
          <a:xfrm>
            <a:off x="2472222" y="4106697"/>
            <a:ext cx="1280401" cy="843048"/>
            <a:chOff x="3289436" y="4196502"/>
            <a:chExt cx="1280401" cy="843048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032FD3D-34DD-4473-9DAE-ED08FB1A8AB4}"/>
                </a:ext>
              </a:extLst>
            </p:cNvPr>
            <p:cNvSpPr/>
            <p:nvPr/>
          </p:nvSpPr>
          <p:spPr>
            <a:xfrm>
              <a:off x="3289436" y="4234170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1906D9-341A-4061-BDCD-48DE88A0EEDD}"/>
                </a:ext>
              </a:extLst>
            </p:cNvPr>
            <p:cNvSpPr txBox="1"/>
            <p:nvPr/>
          </p:nvSpPr>
          <p:spPr>
            <a:xfrm>
              <a:off x="3787250" y="4196502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6A223E6-E401-4D80-A6F9-5B353A2A71C2}"/>
                </a:ext>
              </a:extLst>
            </p:cNvPr>
            <p:cNvCxnSpPr/>
            <p:nvPr/>
          </p:nvCxnSpPr>
          <p:spPr>
            <a:xfrm>
              <a:off x="3523423" y="4674392"/>
              <a:ext cx="1" cy="365158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3C1B09-C0B1-44C2-A691-231FFAED4211}"/>
              </a:ext>
            </a:extLst>
          </p:cNvPr>
          <p:cNvGrpSpPr/>
          <p:nvPr/>
        </p:nvGrpSpPr>
        <p:grpSpPr>
          <a:xfrm>
            <a:off x="4351910" y="4081669"/>
            <a:ext cx="1280401" cy="843048"/>
            <a:chOff x="3289436" y="4196502"/>
            <a:chExt cx="1280401" cy="84304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66BAC84-53F0-4A02-90CF-5F8BB88DFA66}"/>
                </a:ext>
              </a:extLst>
            </p:cNvPr>
            <p:cNvSpPr/>
            <p:nvPr/>
          </p:nvSpPr>
          <p:spPr>
            <a:xfrm>
              <a:off x="3289436" y="4234170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52CAEB-B472-462E-BE46-049F6E30BC7A}"/>
                </a:ext>
              </a:extLst>
            </p:cNvPr>
            <p:cNvSpPr txBox="1"/>
            <p:nvPr/>
          </p:nvSpPr>
          <p:spPr>
            <a:xfrm>
              <a:off x="3787250" y="4196502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ED420E3-0179-4AF2-9CDE-43EA01698E8B}"/>
                </a:ext>
              </a:extLst>
            </p:cNvPr>
            <p:cNvCxnSpPr/>
            <p:nvPr/>
          </p:nvCxnSpPr>
          <p:spPr>
            <a:xfrm>
              <a:off x="3523423" y="4674392"/>
              <a:ext cx="1" cy="365158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1DCCDB2-9441-4D1C-8C3C-31716ECF5CC8}"/>
              </a:ext>
            </a:extLst>
          </p:cNvPr>
          <p:cNvGrpSpPr/>
          <p:nvPr/>
        </p:nvGrpSpPr>
        <p:grpSpPr>
          <a:xfrm>
            <a:off x="6194337" y="4081669"/>
            <a:ext cx="1280401" cy="843048"/>
            <a:chOff x="3289436" y="4196502"/>
            <a:chExt cx="1280401" cy="84304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1023590-9065-4C4E-89FC-BE6E87BA40C8}"/>
                </a:ext>
              </a:extLst>
            </p:cNvPr>
            <p:cNvSpPr/>
            <p:nvPr/>
          </p:nvSpPr>
          <p:spPr>
            <a:xfrm>
              <a:off x="3289436" y="4234170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546EE8D-7C40-4059-B3C1-BF979727FE6F}"/>
                </a:ext>
              </a:extLst>
            </p:cNvPr>
            <p:cNvSpPr txBox="1"/>
            <p:nvPr/>
          </p:nvSpPr>
          <p:spPr>
            <a:xfrm>
              <a:off x="3787250" y="4196502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8C693FB-706D-42CD-9491-DCBE9BEA31BC}"/>
                </a:ext>
              </a:extLst>
            </p:cNvPr>
            <p:cNvCxnSpPr/>
            <p:nvPr/>
          </p:nvCxnSpPr>
          <p:spPr>
            <a:xfrm>
              <a:off x="3523423" y="4674392"/>
              <a:ext cx="1" cy="365158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BF660A1-6A98-41BA-8289-71C284181DFE}"/>
              </a:ext>
            </a:extLst>
          </p:cNvPr>
          <p:cNvGrpSpPr/>
          <p:nvPr/>
        </p:nvGrpSpPr>
        <p:grpSpPr>
          <a:xfrm>
            <a:off x="5600455" y="4939393"/>
            <a:ext cx="1826725" cy="1042065"/>
            <a:chOff x="5376921" y="4934506"/>
            <a:chExt cx="1826725" cy="104206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0986940-FD1D-4D3B-A7C5-F0022C121DA6}"/>
                </a:ext>
              </a:extLst>
            </p:cNvPr>
            <p:cNvGrpSpPr/>
            <p:nvPr/>
          </p:nvGrpSpPr>
          <p:grpSpPr>
            <a:xfrm>
              <a:off x="5628227" y="4934506"/>
              <a:ext cx="1299186" cy="582626"/>
              <a:chOff x="3860042" y="5062592"/>
              <a:chExt cx="1299186" cy="58262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F8CB3C9-5DF3-4666-B216-17865940C284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2306DB8-7E8F-4BEF-9018-AE8D00904495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954D7ED-65A2-4CF2-A2E3-78372E62ED3F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7378899-1500-439F-91AD-E78B2A7E284B}"/>
                </a:ext>
              </a:extLst>
            </p:cNvPr>
            <p:cNvSpPr txBox="1"/>
            <p:nvPr/>
          </p:nvSpPr>
          <p:spPr>
            <a:xfrm>
              <a:off x="6489989" y="5510218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6B233DF-DC49-44E7-9D40-68D1F5D65A37}"/>
                </a:ext>
              </a:extLst>
            </p:cNvPr>
            <p:cNvSpPr txBox="1"/>
            <p:nvPr/>
          </p:nvSpPr>
          <p:spPr>
            <a:xfrm>
              <a:off x="5376921" y="551490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52F21A0-3E56-4764-B327-D2408F8EF79C}"/>
              </a:ext>
            </a:extLst>
          </p:cNvPr>
          <p:cNvGrpSpPr/>
          <p:nvPr/>
        </p:nvGrpSpPr>
        <p:grpSpPr>
          <a:xfrm>
            <a:off x="4356285" y="4094256"/>
            <a:ext cx="1742065" cy="843048"/>
            <a:chOff x="3289436" y="4196502"/>
            <a:chExt cx="1742065" cy="84304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49FA271-173C-4644-85E0-DCD000CFCF99}"/>
                </a:ext>
              </a:extLst>
            </p:cNvPr>
            <p:cNvSpPr/>
            <p:nvPr/>
          </p:nvSpPr>
          <p:spPr>
            <a:xfrm>
              <a:off x="3289436" y="4234170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5C14219-5163-4402-B9EF-71F82E7E4FF5}"/>
                </a:ext>
              </a:extLst>
            </p:cNvPr>
            <p:cNvSpPr txBox="1"/>
            <p:nvPr/>
          </p:nvSpPr>
          <p:spPr>
            <a:xfrm>
              <a:off x="3787250" y="4196502"/>
              <a:ext cx="1244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preNode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D28110A-AEB9-4BA6-9607-6FB4AC7BE71D}"/>
                </a:ext>
              </a:extLst>
            </p:cNvPr>
            <p:cNvCxnSpPr/>
            <p:nvPr/>
          </p:nvCxnSpPr>
          <p:spPr>
            <a:xfrm>
              <a:off x="3523423" y="4674392"/>
              <a:ext cx="1" cy="365158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E9F8531-90BD-490B-BC4D-A9681D14AD8A}"/>
              </a:ext>
            </a:extLst>
          </p:cNvPr>
          <p:cNvCxnSpPr/>
          <p:nvPr/>
        </p:nvCxnSpPr>
        <p:spPr>
          <a:xfrm flipV="1">
            <a:off x="3309959" y="5339443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E1DB66F-9BF8-4A2B-AE40-FA06BA63B005}"/>
              </a:ext>
            </a:extLst>
          </p:cNvPr>
          <p:cNvCxnSpPr/>
          <p:nvPr/>
        </p:nvCxnSpPr>
        <p:spPr>
          <a:xfrm flipV="1">
            <a:off x="5195254" y="5339443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9F6CAE7-C9B8-486A-A2B9-90FF66C99850}"/>
              </a:ext>
            </a:extLst>
          </p:cNvPr>
          <p:cNvCxnSpPr/>
          <p:nvPr/>
        </p:nvCxnSpPr>
        <p:spPr>
          <a:xfrm flipV="1">
            <a:off x="7069359" y="5330970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9AF44A-C390-4B44-8029-3B7D1F8FDC58}"/>
              </a:ext>
            </a:extLst>
          </p:cNvPr>
          <p:cNvCxnSpPr/>
          <p:nvPr/>
        </p:nvCxnSpPr>
        <p:spPr>
          <a:xfrm flipV="1">
            <a:off x="3424314" y="5116328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858DC37-A6C6-42AA-81E1-4E16A01491F1}"/>
              </a:ext>
            </a:extLst>
          </p:cNvPr>
          <p:cNvCxnSpPr/>
          <p:nvPr/>
        </p:nvCxnSpPr>
        <p:spPr>
          <a:xfrm flipV="1">
            <a:off x="5274218" y="5106574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6A52BD-9126-4474-80BD-40D7A6F077F1}"/>
              </a:ext>
            </a:extLst>
          </p:cNvPr>
          <p:cNvCxnSpPr/>
          <p:nvPr/>
        </p:nvCxnSpPr>
        <p:spPr>
          <a:xfrm flipV="1">
            <a:off x="7139822" y="5098101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771F56A-C2EB-4935-92AF-292999AB5C2B}"/>
              </a:ext>
            </a:extLst>
          </p:cNvPr>
          <p:cNvCxnSpPr/>
          <p:nvPr/>
        </p:nvCxnSpPr>
        <p:spPr>
          <a:xfrm flipV="1">
            <a:off x="8948254" y="5243234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FAF3955-B51C-4675-84E9-D475DE557AE4}"/>
              </a:ext>
            </a:extLst>
          </p:cNvPr>
          <p:cNvGrpSpPr/>
          <p:nvPr/>
        </p:nvGrpSpPr>
        <p:grpSpPr>
          <a:xfrm>
            <a:off x="7958057" y="4104697"/>
            <a:ext cx="1280401" cy="843048"/>
            <a:chOff x="3289436" y="4196502"/>
            <a:chExt cx="1280401" cy="84304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92F2F23-CC23-4F2A-995E-71F51DA536B9}"/>
                </a:ext>
              </a:extLst>
            </p:cNvPr>
            <p:cNvSpPr/>
            <p:nvPr/>
          </p:nvSpPr>
          <p:spPr>
            <a:xfrm>
              <a:off x="3289436" y="4234170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C4B9F78-2B8C-4A1D-8066-0BB2DA50D822}"/>
                </a:ext>
              </a:extLst>
            </p:cNvPr>
            <p:cNvSpPr txBox="1"/>
            <p:nvPr/>
          </p:nvSpPr>
          <p:spPr>
            <a:xfrm>
              <a:off x="3787250" y="4196502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9A90ED8-5FB8-41C7-9D73-050E41634698}"/>
                </a:ext>
              </a:extLst>
            </p:cNvPr>
            <p:cNvCxnSpPr/>
            <p:nvPr/>
          </p:nvCxnSpPr>
          <p:spPr>
            <a:xfrm>
              <a:off x="3523423" y="4674392"/>
              <a:ext cx="1" cy="365158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BD2C9BF-F5CE-4A20-A643-5373953D0DD8}"/>
              </a:ext>
            </a:extLst>
          </p:cNvPr>
          <p:cNvCxnSpPr/>
          <p:nvPr/>
        </p:nvCxnSpPr>
        <p:spPr>
          <a:xfrm>
            <a:off x="5195254" y="5339443"/>
            <a:ext cx="0" cy="888173"/>
          </a:xfrm>
          <a:prstGeom prst="line">
            <a:avLst/>
          </a:prstGeom>
          <a:ln w="25400"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7CBB27F-A5E3-481B-844F-210C16BF694C}"/>
              </a:ext>
            </a:extLst>
          </p:cNvPr>
          <p:cNvCxnSpPr/>
          <p:nvPr/>
        </p:nvCxnSpPr>
        <p:spPr>
          <a:xfrm>
            <a:off x="5195254" y="6227617"/>
            <a:ext cx="2636906" cy="18029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4A65DB8-A134-4E6E-9A9D-8FF07615FD20}"/>
              </a:ext>
            </a:extLst>
          </p:cNvPr>
          <p:cNvCxnSpPr>
            <a:endCxn id="18" idx="0"/>
          </p:cNvCxnSpPr>
          <p:nvPr/>
        </p:nvCxnSpPr>
        <p:spPr>
          <a:xfrm flipV="1">
            <a:off x="7832160" y="5476406"/>
            <a:ext cx="4623" cy="75121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A09B5F1-6A93-4D25-A6B2-D585F0A80C93}"/>
              </a:ext>
            </a:extLst>
          </p:cNvPr>
          <p:cNvCxnSpPr/>
          <p:nvPr/>
        </p:nvCxnSpPr>
        <p:spPr>
          <a:xfrm>
            <a:off x="7809654" y="4721764"/>
            <a:ext cx="0" cy="426057"/>
          </a:xfrm>
          <a:prstGeom prst="line">
            <a:avLst/>
          </a:prstGeom>
          <a:ln w="25400">
            <a:solidFill>
              <a:srgbClr val="00206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66AF0F0-85C8-4B92-AB44-8EC7D80AF252}"/>
              </a:ext>
            </a:extLst>
          </p:cNvPr>
          <p:cNvCxnSpPr/>
          <p:nvPr/>
        </p:nvCxnSpPr>
        <p:spPr>
          <a:xfrm>
            <a:off x="5157238" y="4692884"/>
            <a:ext cx="2674922" cy="2888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2E169B8-BC9F-4564-BF07-033F13932926}"/>
              </a:ext>
            </a:extLst>
          </p:cNvPr>
          <p:cNvCxnSpPr>
            <a:endCxn id="34" idx="0"/>
          </p:cNvCxnSpPr>
          <p:nvPr/>
        </p:nvCxnSpPr>
        <p:spPr>
          <a:xfrm>
            <a:off x="5167286" y="4692884"/>
            <a:ext cx="0" cy="24416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011D11A-DE09-44BB-BAFB-4B23364E3446}"/>
              </a:ext>
            </a:extLst>
          </p:cNvPr>
          <p:cNvSpPr/>
          <p:nvPr/>
        </p:nvSpPr>
        <p:spPr>
          <a:xfrm>
            <a:off x="3742086" y="2592547"/>
            <a:ext cx="2517521" cy="74474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Hệ điều hành sẽ tự động dọn dẹp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06A148D-0A38-4464-AB32-4C96E6C94AB3}"/>
              </a:ext>
            </a:extLst>
          </p:cNvPr>
          <p:cNvCxnSpPr/>
          <p:nvPr/>
        </p:nvCxnSpPr>
        <p:spPr>
          <a:xfrm>
            <a:off x="5944050" y="4764774"/>
            <a:ext cx="1085257" cy="943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6D72319-378B-484E-A5EA-78DAEA4A353B}"/>
              </a:ext>
            </a:extLst>
          </p:cNvPr>
          <p:cNvCxnSpPr/>
          <p:nvPr/>
        </p:nvCxnSpPr>
        <p:spPr>
          <a:xfrm flipH="1">
            <a:off x="5971079" y="4765166"/>
            <a:ext cx="1041276" cy="9373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D63B7A1-24D4-4FB5-BF97-30804DAB21C2}"/>
              </a:ext>
            </a:extLst>
          </p:cNvPr>
          <p:cNvCxnSpPr/>
          <p:nvPr/>
        </p:nvCxnSpPr>
        <p:spPr>
          <a:xfrm>
            <a:off x="5550225" y="3322777"/>
            <a:ext cx="657515" cy="15685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13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37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Thao tác 6: Xóa toàn bộ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/>
              <a:t>Trỏ </a:t>
            </a:r>
            <a:r>
              <a:rPr lang="en-US" sz="3000" b="1">
                <a:solidFill>
                  <a:srgbClr val="00B050"/>
                </a:solidFill>
              </a:rPr>
              <a:t>head</a:t>
            </a:r>
            <a:r>
              <a:rPr lang="en-US" sz="3000"/>
              <a:t> và </a:t>
            </a:r>
            <a:r>
              <a:rPr lang="en-US" sz="3000" b="1">
                <a:solidFill>
                  <a:srgbClr val="00B050"/>
                </a:solidFill>
              </a:rPr>
              <a:t>tail</a:t>
            </a:r>
            <a:r>
              <a:rPr lang="en-US" sz="3000"/>
              <a:t> về </a:t>
            </a:r>
            <a:r>
              <a:rPr lang="en-US" sz="3000" b="1">
                <a:solidFill>
                  <a:srgbClr val="C00000"/>
                </a:solidFill>
              </a:rPr>
              <a:t>NULL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/>
              <a:t>Toàn bộ các node không còn được tham chiếu tới sẽ bị Garbage Collector của Java thu gom và giải phóng vùng nhớ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endParaRPr lang="en-US" sz="3000" b="1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 b="1">
                <a:solidFill>
                  <a:srgbClr val="00B050"/>
                </a:solidFill>
                <a:latin typeface="Consolas" panose="020B0609020204030204" pitchFamily="49" charset="0"/>
              </a:rPr>
              <a:t>head</a:t>
            </a:r>
            <a:r>
              <a:rPr lang="en-US" sz="3000">
                <a:latin typeface="Consolas" panose="020B0609020204030204" pitchFamily="49" charset="0"/>
              </a:rPr>
              <a:t> = </a:t>
            </a:r>
            <a:r>
              <a:rPr lang="en-US" sz="3000" b="1">
                <a:solidFill>
                  <a:srgbClr val="00B050"/>
                </a:solidFill>
                <a:latin typeface="Consolas" panose="020B0609020204030204" pitchFamily="49" charset="0"/>
              </a:rPr>
              <a:t>tail</a:t>
            </a:r>
            <a:r>
              <a:rPr lang="en-US" sz="3000">
                <a:latin typeface="Consolas" panose="020B0609020204030204" pitchFamily="49" charset="0"/>
              </a:rPr>
              <a:t> = </a:t>
            </a:r>
            <a:r>
              <a:rPr lang="en-US" sz="3000" b="1">
                <a:solidFill>
                  <a:srgbClr val="C00000"/>
                </a:solidFill>
                <a:latin typeface="Consolas" panose="020B0609020204030204" pitchFamily="49" charset="0"/>
              </a:rPr>
              <a:t>NULL</a:t>
            </a:r>
            <a:r>
              <a:rPr lang="en-US" sz="3000">
                <a:latin typeface="Consolas" panose="020B0609020204030204" pitchFamily="49" charset="0"/>
              </a:rPr>
              <a:t>; </a:t>
            </a:r>
            <a:r>
              <a:rPr lang="en-US" sz="3000">
                <a:solidFill>
                  <a:srgbClr val="00B050"/>
                </a:solidFill>
                <a:latin typeface="Consolas" panose="020B0609020204030204" pitchFamily="49" charset="0"/>
              </a:rPr>
              <a:t>// Hủy toàn bộ danh sách</a:t>
            </a:r>
            <a:endParaRPr lang="en-GB" sz="3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8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đôi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38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Thao tác 6: Xóa toàn bộ danh sách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665FC8-CB0C-4DAE-846E-879F88FA269A}"/>
              </a:ext>
            </a:extLst>
          </p:cNvPr>
          <p:cNvSpPr/>
          <p:nvPr/>
        </p:nvSpPr>
        <p:spPr>
          <a:xfrm>
            <a:off x="9195677" y="4029614"/>
            <a:ext cx="679508" cy="534071"/>
          </a:xfrm>
          <a:prstGeom prst="rect">
            <a:avLst/>
          </a:prstGeom>
          <a:gradFill flip="none" rotWithShape="1">
            <a:gsLst>
              <a:gs pos="7700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91BF08-A702-4D33-B00E-F532CCBC0B03}"/>
              </a:ext>
            </a:extLst>
          </p:cNvPr>
          <p:cNvGrpSpPr/>
          <p:nvPr/>
        </p:nvGrpSpPr>
        <p:grpSpPr>
          <a:xfrm>
            <a:off x="1185964" y="3143737"/>
            <a:ext cx="1214889" cy="461665"/>
            <a:chOff x="236484" y="4961222"/>
            <a:chExt cx="1214889" cy="4616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CBF5B2A-9602-40EB-860C-E908F19F1805}"/>
                </a:ext>
              </a:extLst>
            </p:cNvPr>
            <p:cNvSpPr/>
            <p:nvPr/>
          </p:nvSpPr>
          <p:spPr>
            <a:xfrm>
              <a:off x="989978" y="4978136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48D6C1-2B06-4A28-A901-B2801611FA3F}"/>
                </a:ext>
              </a:extLst>
            </p:cNvPr>
            <p:cNvSpPr txBox="1"/>
            <p:nvPr/>
          </p:nvSpPr>
          <p:spPr>
            <a:xfrm>
              <a:off x="236484" y="4961222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AE0445-367E-44E7-B425-8A1F10C502CC}"/>
              </a:ext>
            </a:extLst>
          </p:cNvPr>
          <p:cNvGrpSpPr/>
          <p:nvPr/>
        </p:nvGrpSpPr>
        <p:grpSpPr>
          <a:xfrm>
            <a:off x="8670276" y="2909020"/>
            <a:ext cx="1050802" cy="503262"/>
            <a:chOff x="9562241" y="4036789"/>
            <a:chExt cx="1050802" cy="5032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48599C-0C1C-4C63-A240-2E60768EAC6A}"/>
                </a:ext>
              </a:extLst>
            </p:cNvPr>
            <p:cNvSpPr txBox="1"/>
            <p:nvPr/>
          </p:nvSpPr>
          <p:spPr>
            <a:xfrm>
              <a:off x="10037244" y="4036789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3338406-6D8F-4A72-ACB1-4CB43364022D}"/>
                </a:ext>
              </a:extLst>
            </p:cNvPr>
            <p:cNvSpPr/>
            <p:nvPr/>
          </p:nvSpPr>
          <p:spPr>
            <a:xfrm>
              <a:off x="9562241" y="4112213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CE49D4-357D-4A20-8252-294398735DD5}"/>
              </a:ext>
            </a:extLst>
          </p:cNvPr>
          <p:cNvCxnSpPr>
            <a:stCxn id="9" idx="4"/>
            <a:endCxn id="35" idx="0"/>
          </p:cNvCxnSpPr>
          <p:nvPr/>
        </p:nvCxnSpPr>
        <p:spPr>
          <a:xfrm>
            <a:off x="2170156" y="3588489"/>
            <a:ext cx="178234" cy="4148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204B48-8613-4F3A-AF66-5444BA49911B}"/>
              </a:ext>
            </a:extLst>
          </p:cNvPr>
          <p:cNvCxnSpPr>
            <a:stCxn id="14" idx="3"/>
            <a:endCxn id="21" idx="0"/>
          </p:cNvCxnSpPr>
          <p:nvPr/>
        </p:nvCxnSpPr>
        <p:spPr>
          <a:xfrm flipH="1">
            <a:off x="7945202" y="3349627"/>
            <a:ext cx="792644" cy="643095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12FFB0-5125-4CD7-A7C3-F1F0C9D1B250}"/>
              </a:ext>
            </a:extLst>
          </p:cNvPr>
          <p:cNvGrpSpPr/>
          <p:nvPr/>
        </p:nvGrpSpPr>
        <p:grpSpPr>
          <a:xfrm>
            <a:off x="7125673" y="3992722"/>
            <a:ext cx="1826725" cy="1001026"/>
            <a:chOff x="7323896" y="4934506"/>
            <a:chExt cx="1826725" cy="10010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B484617-4CB7-407F-BBAF-C102443E0ACB}"/>
                </a:ext>
              </a:extLst>
            </p:cNvPr>
            <p:cNvGrpSpPr/>
            <p:nvPr/>
          </p:nvGrpSpPr>
          <p:grpSpPr>
            <a:xfrm>
              <a:off x="7493831" y="4934506"/>
              <a:ext cx="1299186" cy="582626"/>
              <a:chOff x="3860042" y="5062592"/>
              <a:chExt cx="1299186" cy="58262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F48C1B6-9867-4386-80F8-C2B8B0C66CAD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0F803DB-C47A-4EE8-9436-6DF39C1FB850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765985F-A78E-4B08-A4F0-F91B8602D8CE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C717936-CB34-41EE-A10C-5A9364DB75EB}"/>
                </a:ext>
              </a:extLst>
            </p:cNvPr>
            <p:cNvSpPr txBox="1"/>
            <p:nvPr/>
          </p:nvSpPr>
          <p:spPr>
            <a:xfrm>
              <a:off x="8436964" y="5469179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8E2066-6BC0-4817-98A6-43976F9844F7}"/>
                </a:ext>
              </a:extLst>
            </p:cNvPr>
            <p:cNvSpPr txBox="1"/>
            <p:nvPr/>
          </p:nvSpPr>
          <p:spPr>
            <a:xfrm>
              <a:off x="7323896" y="5473867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FC6B7D-B16A-440C-A8AD-C55B6FC0B038}"/>
              </a:ext>
            </a:extLst>
          </p:cNvPr>
          <p:cNvGrpSpPr/>
          <p:nvPr/>
        </p:nvGrpSpPr>
        <p:grpSpPr>
          <a:xfrm>
            <a:off x="3383177" y="3992722"/>
            <a:ext cx="1826725" cy="1068948"/>
            <a:chOff x="3581400" y="4934506"/>
            <a:chExt cx="1826725" cy="106894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FF86176-0BCC-44CE-A84D-CED6F61AD0AD}"/>
                </a:ext>
              </a:extLst>
            </p:cNvPr>
            <p:cNvGrpSpPr/>
            <p:nvPr/>
          </p:nvGrpSpPr>
          <p:grpSpPr>
            <a:xfrm>
              <a:off x="3765553" y="4934506"/>
              <a:ext cx="1299186" cy="582626"/>
              <a:chOff x="3860042" y="5062592"/>
              <a:chExt cx="1299186" cy="58262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514BD73-C73D-4C64-B4A0-95DDEB741F38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3E2E949-420F-4877-9C13-A23410341368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50DF94F-B4B8-42B9-8813-718B165BB5DE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451C0A-7DD6-4A82-A34D-C207C1F5D689}"/>
                </a:ext>
              </a:extLst>
            </p:cNvPr>
            <p:cNvSpPr txBox="1"/>
            <p:nvPr/>
          </p:nvSpPr>
          <p:spPr>
            <a:xfrm>
              <a:off x="4694468" y="5537101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BC80EA-DECF-47AE-8DAC-FB664E38FE07}"/>
                </a:ext>
              </a:extLst>
            </p:cNvPr>
            <p:cNvSpPr txBox="1"/>
            <p:nvPr/>
          </p:nvSpPr>
          <p:spPr>
            <a:xfrm>
              <a:off x="3581400" y="5541789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51EB7D-D4EC-42EE-80E1-3982A5327CAF}"/>
              </a:ext>
            </a:extLst>
          </p:cNvPr>
          <p:cNvGrpSpPr/>
          <p:nvPr/>
        </p:nvGrpSpPr>
        <p:grpSpPr>
          <a:xfrm>
            <a:off x="1472411" y="4003362"/>
            <a:ext cx="1826725" cy="1080114"/>
            <a:chOff x="1670634" y="4945146"/>
            <a:chExt cx="1826725" cy="108011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83463DB-B169-4462-A4CC-7F8AFF8C0082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96BE48-996B-4FA3-95E7-B027D0B74AAA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82CA5A7-B151-4508-9E0E-2BCD2F810605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989C994-7E66-4C5E-A728-EA58540F1371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E95321-4002-4C86-88FA-59339A47D32D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47295A-AECD-42B6-88FA-75721740CAF9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FD7634-98AE-43B3-9040-56A90A5A9DA1}"/>
              </a:ext>
            </a:extLst>
          </p:cNvPr>
          <p:cNvCxnSpPr/>
          <p:nvPr/>
        </p:nvCxnSpPr>
        <p:spPr>
          <a:xfrm flipV="1">
            <a:off x="2887550" y="4395120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07FF02-D61B-426D-B5AD-400583DCA047}"/>
              </a:ext>
            </a:extLst>
          </p:cNvPr>
          <p:cNvCxnSpPr/>
          <p:nvPr/>
        </p:nvCxnSpPr>
        <p:spPr>
          <a:xfrm flipV="1">
            <a:off x="4772845" y="4395120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EBDF36-6126-4DC8-B4CD-3A2650D9B0DB}"/>
              </a:ext>
            </a:extLst>
          </p:cNvPr>
          <p:cNvCxnSpPr/>
          <p:nvPr/>
        </p:nvCxnSpPr>
        <p:spPr>
          <a:xfrm flipV="1">
            <a:off x="3001905" y="4172005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FEEB61A-92E9-4287-A0F7-97BFBAB9E0B9}"/>
              </a:ext>
            </a:extLst>
          </p:cNvPr>
          <p:cNvCxnSpPr/>
          <p:nvPr/>
        </p:nvCxnSpPr>
        <p:spPr>
          <a:xfrm flipV="1">
            <a:off x="6717413" y="4153778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D134F9-5FE4-4039-AB5E-4BA2149B92EA}"/>
              </a:ext>
            </a:extLst>
          </p:cNvPr>
          <p:cNvCxnSpPr/>
          <p:nvPr/>
        </p:nvCxnSpPr>
        <p:spPr>
          <a:xfrm flipV="1">
            <a:off x="8525845" y="4298911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6350032-07D8-416C-A4A3-8F196FBD9D3B}"/>
              </a:ext>
            </a:extLst>
          </p:cNvPr>
          <p:cNvSpPr/>
          <p:nvPr/>
        </p:nvSpPr>
        <p:spPr>
          <a:xfrm>
            <a:off x="4887191" y="2917564"/>
            <a:ext cx="2517521" cy="74474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Hệ điều hành sẽ tự động dọn dẹp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88951D-45DB-48AE-9E0B-E1A5A1080569}"/>
              </a:ext>
            </a:extLst>
          </p:cNvPr>
          <p:cNvGrpSpPr/>
          <p:nvPr/>
        </p:nvGrpSpPr>
        <p:grpSpPr>
          <a:xfrm>
            <a:off x="5182637" y="4014917"/>
            <a:ext cx="1826725" cy="1042065"/>
            <a:chOff x="5376921" y="4934506"/>
            <a:chExt cx="1826725" cy="104206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0BE1975-0CED-4254-ACDB-8DFABFB0F5BC}"/>
                </a:ext>
              </a:extLst>
            </p:cNvPr>
            <p:cNvGrpSpPr/>
            <p:nvPr/>
          </p:nvGrpSpPr>
          <p:grpSpPr>
            <a:xfrm>
              <a:off x="5628227" y="4934506"/>
              <a:ext cx="1299186" cy="582626"/>
              <a:chOff x="3860042" y="5062592"/>
              <a:chExt cx="1299186" cy="58262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DE79CB1-1503-4A08-B9C7-105295110062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433AA76-369A-4DC0-8965-1B0A7126E766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0D287CB-19E8-4919-A648-D01A516AFE94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83EDFCD-1F57-44B0-B088-9EBB452B0594}"/>
                </a:ext>
              </a:extLst>
            </p:cNvPr>
            <p:cNvSpPr txBox="1"/>
            <p:nvPr/>
          </p:nvSpPr>
          <p:spPr>
            <a:xfrm>
              <a:off x="6489989" y="5510218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47593F-2AC5-454D-BFFC-3662642F91D8}"/>
                </a:ext>
              </a:extLst>
            </p:cNvPr>
            <p:cNvSpPr txBox="1"/>
            <p:nvPr/>
          </p:nvSpPr>
          <p:spPr>
            <a:xfrm>
              <a:off x="5376921" y="551490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836859-02C9-43C7-8FEB-7D283FA17CAA}"/>
              </a:ext>
            </a:extLst>
          </p:cNvPr>
          <p:cNvCxnSpPr/>
          <p:nvPr/>
        </p:nvCxnSpPr>
        <p:spPr>
          <a:xfrm flipV="1">
            <a:off x="6646950" y="4386647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B762CF-F0EF-4037-9C58-C50514A9C87C}"/>
              </a:ext>
            </a:extLst>
          </p:cNvPr>
          <p:cNvCxnSpPr/>
          <p:nvPr/>
        </p:nvCxnSpPr>
        <p:spPr>
          <a:xfrm flipV="1">
            <a:off x="4851809" y="4162251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C78591B-C786-4DA7-9A92-D06D6C29A9A9}"/>
              </a:ext>
            </a:extLst>
          </p:cNvPr>
          <p:cNvCxnSpPr>
            <a:stCxn id="9" idx="6"/>
            <a:endCxn id="7" idx="0"/>
          </p:cNvCxnSpPr>
          <p:nvPr/>
        </p:nvCxnSpPr>
        <p:spPr>
          <a:xfrm>
            <a:off x="2400853" y="3374570"/>
            <a:ext cx="7134578" cy="655044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F05977-BA21-48BF-AE91-51177A6E9034}"/>
              </a:ext>
            </a:extLst>
          </p:cNvPr>
          <p:cNvCxnSpPr>
            <a:stCxn id="14" idx="5"/>
            <a:endCxn id="7" idx="0"/>
          </p:cNvCxnSpPr>
          <p:nvPr/>
        </p:nvCxnSpPr>
        <p:spPr>
          <a:xfrm>
            <a:off x="9064101" y="3349627"/>
            <a:ext cx="471330" cy="679987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84491D-9C87-4453-AE8F-DC2D21AF1E9D}"/>
              </a:ext>
            </a:extLst>
          </p:cNvPr>
          <p:cNvCxnSpPr/>
          <p:nvPr/>
        </p:nvCxnSpPr>
        <p:spPr>
          <a:xfrm>
            <a:off x="2400853" y="3689620"/>
            <a:ext cx="6336993" cy="14493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1FFA2D5-AF8B-4B4C-BFFD-7A3DF235BA82}"/>
              </a:ext>
            </a:extLst>
          </p:cNvPr>
          <p:cNvCxnSpPr/>
          <p:nvPr/>
        </p:nvCxnSpPr>
        <p:spPr>
          <a:xfrm flipH="1">
            <a:off x="2259273" y="3671174"/>
            <a:ext cx="6266572" cy="1414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5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804F-7769-4735-B923-03987F38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9" y="1353027"/>
            <a:ext cx="11962649" cy="27479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sách liên kết vòng</a:t>
            </a:r>
            <a:br>
              <a:rPr lang="en-GB" sz="7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(Circularly Linked List)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3B026-D40C-42DF-8F30-5503C9402B4F}"/>
              </a:ext>
            </a:extLst>
          </p:cNvPr>
          <p:cNvSpPr txBox="1">
            <a:spLocks/>
          </p:cNvSpPr>
          <p:nvPr/>
        </p:nvSpPr>
        <p:spPr>
          <a:xfrm>
            <a:off x="8839200" y="10265"/>
            <a:ext cx="3352800" cy="739023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Môn học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&amp; Giải Thuật</a:t>
            </a:r>
          </a:p>
        </p:txBody>
      </p:sp>
      <p:pic>
        <p:nvPicPr>
          <p:cNvPr id="9" name="Picture 8" descr="C:\Documents and Settings\ntnthuy\Desktop\logo dai hoc_khong nen.png">
            <a:extLst>
              <a:ext uri="{FF2B5EF4-FFF2-40B4-BE49-F238E27FC236}">
                <a16:creationId xmlns:a16="http://schemas.microsoft.com/office/drawing/2014/main" id="{867391C8-E3FC-4E22-B85B-4EA39CA809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9" y="68069"/>
            <a:ext cx="658495" cy="647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31C99A9-6047-426C-A1F3-0A348FDA6839}"/>
              </a:ext>
            </a:extLst>
          </p:cNvPr>
          <p:cNvSpPr txBox="1">
            <a:spLocks/>
          </p:cNvSpPr>
          <p:nvPr/>
        </p:nvSpPr>
        <p:spPr>
          <a:xfrm>
            <a:off x="755966" y="68069"/>
            <a:ext cx="3511234" cy="647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ĐH NGUYỄN TẤT THÀNH</a:t>
            </a:r>
          </a:p>
          <a:p>
            <a:pPr algn="l"/>
            <a:r>
              <a:rPr lang="en-US" sz="15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2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Danh sách liên kết đôi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Mỗi phần tử (node) trong danh sách có liên kết với một phần tử đứng </a:t>
            </a:r>
            <a:r>
              <a:rPr lang="en-GB" sz="3000" b="1">
                <a:solidFill>
                  <a:srgbClr val="FF0000"/>
                </a:solidFill>
                <a:highlight>
                  <a:srgbClr val="FFFF00"/>
                </a:highlight>
              </a:rPr>
              <a:t>trước</a:t>
            </a:r>
            <a:r>
              <a:rPr lang="en-GB" sz="3000" b="1">
                <a:solidFill>
                  <a:srgbClr val="0070C0"/>
                </a:solidFill>
              </a:rPr>
              <a:t> và một phần tử đứng </a:t>
            </a:r>
            <a:r>
              <a:rPr lang="en-GB" sz="3000" b="1">
                <a:solidFill>
                  <a:srgbClr val="FF0000"/>
                </a:solidFill>
                <a:highlight>
                  <a:srgbClr val="FFFF00"/>
                </a:highlight>
              </a:rPr>
              <a:t>sau</a:t>
            </a:r>
            <a:r>
              <a:rPr lang="en-GB" sz="3000" b="1">
                <a:solidFill>
                  <a:srgbClr val="0070C0"/>
                </a:solidFill>
              </a:rPr>
              <a:t> nó</a:t>
            </a:r>
            <a:endParaRPr lang="vi-VN" sz="3000"/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2800" i="1">
                <a:solidFill>
                  <a:srgbClr val="0000FF"/>
                </a:solidFill>
              </a:rPr>
              <a:t>pre</a:t>
            </a:r>
            <a:r>
              <a:rPr lang="en-US" sz="2800"/>
              <a:t>: con trỏ liên kết với phần tử đứng trước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2800" i="1">
                <a:solidFill>
                  <a:srgbClr val="0000FF"/>
                </a:solidFill>
              </a:rPr>
              <a:t>next</a:t>
            </a:r>
            <a:r>
              <a:rPr lang="en-US" sz="2800"/>
              <a:t>: con trỏ liên kết với phần tử đứng sau</a:t>
            </a: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v"/>
            </a:pPr>
            <a:endParaRPr lang="vi-VN" sz="2100" b="1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7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Danh sách liên kết vòng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000"/>
              <a:t>Là 1 DSLK đơn (hoặc đôi) mà </a:t>
            </a:r>
            <a:r>
              <a:rPr lang="en-US" sz="3000" b="1">
                <a:solidFill>
                  <a:srgbClr val="0000FF"/>
                </a:solidFill>
              </a:rPr>
              <a:t>phần tử cuối </a:t>
            </a:r>
            <a:r>
              <a:rPr lang="en-US" sz="3000"/>
              <a:t>thay vì trỏ tới </a:t>
            </a:r>
            <a:r>
              <a:rPr lang="en-US" sz="3000" b="1">
                <a:solidFill>
                  <a:srgbClr val="C00000"/>
                </a:solidFill>
              </a:rPr>
              <a:t>NULL</a:t>
            </a:r>
            <a:r>
              <a:rPr lang="en-US" sz="3000"/>
              <a:t> thì trỏ về </a:t>
            </a:r>
            <a:r>
              <a:rPr lang="en-US" sz="3000" b="1">
                <a:solidFill>
                  <a:srgbClr val="0000FF"/>
                </a:solidFill>
              </a:rPr>
              <a:t>phần tử đầu danh sách</a:t>
            </a:r>
          </a:p>
          <a:p>
            <a:pPr marL="457200" lvl="1" indent="-457200" algn="just"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000"/>
              <a:t>Có thể xuất phát từ phần tử bất kì để duyệt toàn bộ danh sách</a:t>
            </a: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v"/>
            </a:pPr>
            <a:endParaRPr lang="vi-VN" sz="2100" b="1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4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Danh sách liên kết vòng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41</a:t>
            </a:fld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6C72206-CC1E-4ADB-9B96-D3990090AEA0}"/>
              </a:ext>
            </a:extLst>
          </p:cNvPr>
          <p:cNvSpPr/>
          <p:nvPr/>
        </p:nvSpPr>
        <p:spPr>
          <a:xfrm>
            <a:off x="1735363" y="4955139"/>
            <a:ext cx="461395" cy="427838"/>
          </a:xfrm>
          <a:prstGeom prst="ellipse">
            <a:avLst/>
          </a:prstGeom>
          <a:gradFill flip="none" rotWithShape="1">
            <a:gsLst>
              <a:gs pos="85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1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97DA52-4BFB-4726-AE9A-DC4CA51C85A3}"/>
              </a:ext>
            </a:extLst>
          </p:cNvPr>
          <p:cNvSpPr txBox="1"/>
          <p:nvPr/>
        </p:nvSpPr>
        <p:spPr>
          <a:xfrm>
            <a:off x="1583585" y="449347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25F3FD0-7A3D-468C-8AC7-132C4A4C71C6}"/>
              </a:ext>
            </a:extLst>
          </p:cNvPr>
          <p:cNvCxnSpPr>
            <a:stCxn id="76" idx="6"/>
            <a:endCxn id="110" idx="1"/>
          </p:cNvCxnSpPr>
          <p:nvPr/>
        </p:nvCxnSpPr>
        <p:spPr>
          <a:xfrm flipV="1">
            <a:off x="2196758" y="5160585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ED59410-5F2F-455E-9828-56218FE28B62}"/>
              </a:ext>
            </a:extLst>
          </p:cNvPr>
          <p:cNvGrpSpPr/>
          <p:nvPr/>
        </p:nvGrpSpPr>
        <p:grpSpPr>
          <a:xfrm>
            <a:off x="8293467" y="4858632"/>
            <a:ext cx="1826725" cy="1001026"/>
            <a:chOff x="7323896" y="4934506"/>
            <a:chExt cx="1826725" cy="100102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A7E262B-DB0F-436F-B5DC-78D103E6949C}"/>
                </a:ext>
              </a:extLst>
            </p:cNvPr>
            <p:cNvGrpSpPr/>
            <p:nvPr/>
          </p:nvGrpSpPr>
          <p:grpSpPr>
            <a:xfrm>
              <a:off x="7493831" y="4934506"/>
              <a:ext cx="1299186" cy="582626"/>
              <a:chOff x="3860042" y="5062592"/>
              <a:chExt cx="1299186" cy="58262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00AEF89-45F8-4CA2-83DE-563ADA0C9E4F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3B3F024-8955-4904-94CC-2C6DB0CBD38C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179D496-161B-4376-9406-EC322D0D0B0C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405741B-7739-4492-BE9A-487E8DF4A1C5}"/>
                </a:ext>
              </a:extLst>
            </p:cNvPr>
            <p:cNvSpPr txBox="1"/>
            <p:nvPr/>
          </p:nvSpPr>
          <p:spPr>
            <a:xfrm>
              <a:off x="8436964" y="5469179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5CDBF93-CEE5-4419-AE4B-20F5EF09EA2B}"/>
                </a:ext>
              </a:extLst>
            </p:cNvPr>
            <p:cNvSpPr txBox="1"/>
            <p:nvPr/>
          </p:nvSpPr>
          <p:spPr>
            <a:xfrm>
              <a:off x="7323896" y="5473867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D72FF10-172E-4669-AE67-056423F0B85F}"/>
              </a:ext>
            </a:extLst>
          </p:cNvPr>
          <p:cNvGrpSpPr/>
          <p:nvPr/>
        </p:nvGrpSpPr>
        <p:grpSpPr>
          <a:xfrm>
            <a:off x="6346492" y="4858632"/>
            <a:ext cx="1826725" cy="1042065"/>
            <a:chOff x="5376921" y="4934506"/>
            <a:chExt cx="1826725" cy="104206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8A903FD-73CC-4BC5-B2E0-E8454FB38E22}"/>
                </a:ext>
              </a:extLst>
            </p:cNvPr>
            <p:cNvGrpSpPr/>
            <p:nvPr/>
          </p:nvGrpSpPr>
          <p:grpSpPr>
            <a:xfrm>
              <a:off x="5628227" y="4934506"/>
              <a:ext cx="1299186" cy="582626"/>
              <a:chOff x="3860042" y="5062592"/>
              <a:chExt cx="1299186" cy="582626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F49BF9E-30DB-4855-B768-325A21307B84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FF722F6-4EE6-4501-B85A-C16F04552E4F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D205768-EB1B-476A-BA98-EAB08101FA11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066BEC3-727B-4F47-B778-36F58E60AF26}"/>
                </a:ext>
              </a:extLst>
            </p:cNvPr>
            <p:cNvSpPr txBox="1"/>
            <p:nvPr/>
          </p:nvSpPr>
          <p:spPr>
            <a:xfrm>
              <a:off x="6489989" y="5510218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682E2F7-80BB-4EEF-893F-4E0076AA9B86}"/>
                </a:ext>
              </a:extLst>
            </p:cNvPr>
            <p:cNvSpPr txBox="1"/>
            <p:nvPr/>
          </p:nvSpPr>
          <p:spPr>
            <a:xfrm>
              <a:off x="5376921" y="551490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63980C5-2AD7-4BE8-AB06-8B2F2E8CCC42}"/>
              </a:ext>
            </a:extLst>
          </p:cNvPr>
          <p:cNvGrpSpPr/>
          <p:nvPr/>
        </p:nvGrpSpPr>
        <p:grpSpPr>
          <a:xfrm>
            <a:off x="4550971" y="4858632"/>
            <a:ext cx="1826725" cy="1068948"/>
            <a:chOff x="3581400" y="4934506"/>
            <a:chExt cx="1826725" cy="106894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CE469EC-113A-47BC-9A75-C1ADF9FB2565}"/>
                </a:ext>
              </a:extLst>
            </p:cNvPr>
            <p:cNvGrpSpPr/>
            <p:nvPr/>
          </p:nvGrpSpPr>
          <p:grpSpPr>
            <a:xfrm>
              <a:off x="3765553" y="4934506"/>
              <a:ext cx="1299186" cy="582626"/>
              <a:chOff x="3860042" y="5062592"/>
              <a:chExt cx="1299186" cy="58262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4730EFF-A80E-403B-8950-615EFC87DA3C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EBA5903D-168E-4352-8534-5506FECC91AD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9ECFD4E-3DBB-4203-BA91-86E870A39EEF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911C81F-B8DA-4B80-BE0B-EE7C7660BC83}"/>
                </a:ext>
              </a:extLst>
            </p:cNvPr>
            <p:cNvSpPr txBox="1"/>
            <p:nvPr/>
          </p:nvSpPr>
          <p:spPr>
            <a:xfrm>
              <a:off x="4694468" y="5537101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3C8CB19-26EB-4B36-8EEC-3E788C888836}"/>
                </a:ext>
              </a:extLst>
            </p:cNvPr>
            <p:cNvSpPr txBox="1"/>
            <p:nvPr/>
          </p:nvSpPr>
          <p:spPr>
            <a:xfrm>
              <a:off x="3581400" y="5541789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48F9274-BE1C-4B69-B047-0120A8622314}"/>
              </a:ext>
            </a:extLst>
          </p:cNvPr>
          <p:cNvGrpSpPr/>
          <p:nvPr/>
        </p:nvGrpSpPr>
        <p:grpSpPr>
          <a:xfrm>
            <a:off x="2640205" y="4869272"/>
            <a:ext cx="1826725" cy="1080114"/>
            <a:chOff x="1670634" y="4945146"/>
            <a:chExt cx="1826725" cy="108011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D90F0C7-741A-4107-831A-7A53994D4F02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D85EEF5-20D8-48C3-9E72-9B1B6BA36474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55E1AD6-9FA0-4949-BBEB-BD0F6D458F03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220F9F2-85EF-4B06-AEB0-9F1F8AE581B4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7F21B9D-07C3-4024-AE62-3797AF8D250D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5A61713-6A0A-40BD-812D-5AA43682D986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A7022C8-7FE9-44B2-8E6E-60D847AFCF05}"/>
              </a:ext>
            </a:extLst>
          </p:cNvPr>
          <p:cNvCxnSpPr/>
          <p:nvPr/>
        </p:nvCxnSpPr>
        <p:spPr>
          <a:xfrm flipV="1">
            <a:off x="4055344" y="5261030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8588E2-9A6F-436C-8B27-E234D4409B42}"/>
              </a:ext>
            </a:extLst>
          </p:cNvPr>
          <p:cNvCxnSpPr/>
          <p:nvPr/>
        </p:nvCxnSpPr>
        <p:spPr>
          <a:xfrm flipV="1">
            <a:off x="5940639" y="5261030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CCBF716-786C-4046-A3A6-B70822B4F8D9}"/>
              </a:ext>
            </a:extLst>
          </p:cNvPr>
          <p:cNvCxnSpPr/>
          <p:nvPr/>
        </p:nvCxnSpPr>
        <p:spPr>
          <a:xfrm flipV="1">
            <a:off x="7814744" y="5252557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4D98833-DF20-4203-91AA-79D46C10B8A1}"/>
              </a:ext>
            </a:extLst>
          </p:cNvPr>
          <p:cNvCxnSpPr/>
          <p:nvPr/>
        </p:nvCxnSpPr>
        <p:spPr>
          <a:xfrm flipV="1">
            <a:off x="4169699" y="5037915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75E5F92-48D7-4C04-B48B-52B238596197}"/>
              </a:ext>
            </a:extLst>
          </p:cNvPr>
          <p:cNvCxnSpPr/>
          <p:nvPr/>
        </p:nvCxnSpPr>
        <p:spPr>
          <a:xfrm flipV="1">
            <a:off x="6019603" y="5028161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1D71695-795E-4698-8B38-41B86D71F36F}"/>
              </a:ext>
            </a:extLst>
          </p:cNvPr>
          <p:cNvCxnSpPr/>
          <p:nvPr/>
        </p:nvCxnSpPr>
        <p:spPr>
          <a:xfrm flipV="1">
            <a:off x="7885207" y="5019688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1A3509E-51CE-4DD6-AA17-581550C8BCEA}"/>
              </a:ext>
            </a:extLst>
          </p:cNvPr>
          <p:cNvCxnSpPr/>
          <p:nvPr/>
        </p:nvCxnSpPr>
        <p:spPr>
          <a:xfrm>
            <a:off x="9615282" y="5269503"/>
            <a:ext cx="0" cy="699767"/>
          </a:xfrm>
          <a:prstGeom prst="line">
            <a:avLst/>
          </a:prstGeom>
          <a:ln w="25400">
            <a:solidFill>
              <a:srgbClr val="00206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CBE35FA-7B9F-4243-BF8F-B3FD453BA174}"/>
              </a:ext>
            </a:extLst>
          </p:cNvPr>
          <p:cNvCxnSpPr/>
          <p:nvPr/>
        </p:nvCxnSpPr>
        <p:spPr>
          <a:xfrm flipH="1">
            <a:off x="3390938" y="5969270"/>
            <a:ext cx="6224344" cy="0"/>
          </a:xfrm>
          <a:prstGeom prst="line">
            <a:avLst/>
          </a:prstGeom>
          <a:ln w="25400">
            <a:solidFill>
              <a:srgbClr val="00206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22D57C1-79B1-4B9E-B854-151298A107FD}"/>
              </a:ext>
            </a:extLst>
          </p:cNvPr>
          <p:cNvCxnSpPr/>
          <p:nvPr/>
        </p:nvCxnSpPr>
        <p:spPr>
          <a:xfrm flipH="1" flipV="1">
            <a:off x="3378855" y="5451898"/>
            <a:ext cx="12083" cy="51737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DCBA051-1A84-44F3-8BE5-E8C59EF76A1F}"/>
              </a:ext>
            </a:extLst>
          </p:cNvPr>
          <p:cNvCxnSpPr/>
          <p:nvPr/>
        </p:nvCxnSpPr>
        <p:spPr>
          <a:xfrm>
            <a:off x="2988229" y="4445019"/>
            <a:ext cx="0" cy="699767"/>
          </a:xfrm>
          <a:prstGeom prst="line">
            <a:avLst/>
          </a:prstGeom>
          <a:ln w="25400">
            <a:solidFill>
              <a:srgbClr val="00206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8B9FC1C-3D91-4C07-8942-E8DF8D69B61C}"/>
              </a:ext>
            </a:extLst>
          </p:cNvPr>
          <p:cNvCxnSpPr/>
          <p:nvPr/>
        </p:nvCxnSpPr>
        <p:spPr>
          <a:xfrm flipH="1">
            <a:off x="2988229" y="4454759"/>
            <a:ext cx="6224344" cy="0"/>
          </a:xfrm>
          <a:prstGeom prst="line">
            <a:avLst/>
          </a:prstGeom>
          <a:ln w="25400">
            <a:solidFill>
              <a:srgbClr val="00206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B14FB4A-4F5E-4B6A-93D5-CDF3815DF07E}"/>
              </a:ext>
            </a:extLst>
          </p:cNvPr>
          <p:cNvCxnSpPr/>
          <p:nvPr/>
        </p:nvCxnSpPr>
        <p:spPr>
          <a:xfrm>
            <a:off x="9212573" y="4454759"/>
            <a:ext cx="0" cy="40387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4E0B744B-02C2-464C-B448-AB44038F0F80}"/>
              </a:ext>
            </a:extLst>
          </p:cNvPr>
          <p:cNvSpPr/>
          <p:nvPr/>
        </p:nvSpPr>
        <p:spPr>
          <a:xfrm>
            <a:off x="1887763" y="2325986"/>
            <a:ext cx="461395" cy="427838"/>
          </a:xfrm>
          <a:prstGeom prst="ellipse">
            <a:avLst/>
          </a:prstGeom>
          <a:gradFill flip="none" rotWithShape="1">
            <a:gsLst>
              <a:gs pos="85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1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DC655FE-E6BC-4EB1-AF7A-4237D4A3ED7D}"/>
              </a:ext>
            </a:extLst>
          </p:cNvPr>
          <p:cNvSpPr txBox="1"/>
          <p:nvPr/>
        </p:nvSpPr>
        <p:spPr>
          <a:xfrm>
            <a:off x="1735985" y="1864321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3D66C41-47F1-4701-A99D-404CED35359C}"/>
              </a:ext>
            </a:extLst>
          </p:cNvPr>
          <p:cNvCxnSpPr>
            <a:stCxn id="123" idx="6"/>
          </p:cNvCxnSpPr>
          <p:nvPr/>
        </p:nvCxnSpPr>
        <p:spPr>
          <a:xfrm flipV="1">
            <a:off x="2349158" y="2531432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F4103C6-32A5-4722-8BBE-C81A8276D699}"/>
              </a:ext>
            </a:extLst>
          </p:cNvPr>
          <p:cNvSpPr/>
          <p:nvPr/>
        </p:nvSpPr>
        <p:spPr>
          <a:xfrm>
            <a:off x="8616498" y="2229479"/>
            <a:ext cx="1055211" cy="582626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ED4E236-F04E-4797-9E9F-9E3E271F05A5}"/>
              </a:ext>
            </a:extLst>
          </p:cNvPr>
          <p:cNvSpPr/>
          <p:nvPr/>
        </p:nvSpPr>
        <p:spPr>
          <a:xfrm>
            <a:off x="9671709" y="2229479"/>
            <a:ext cx="243279" cy="5826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31E7F45-D7AB-48DF-BCE7-50F7391F8881}"/>
              </a:ext>
            </a:extLst>
          </p:cNvPr>
          <p:cNvSpPr txBox="1"/>
          <p:nvPr/>
        </p:nvSpPr>
        <p:spPr>
          <a:xfrm>
            <a:off x="9558935" y="2764152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6FCFD59-9A55-4A11-BD78-864A19BA37C2}"/>
              </a:ext>
            </a:extLst>
          </p:cNvPr>
          <p:cNvSpPr/>
          <p:nvPr/>
        </p:nvSpPr>
        <p:spPr>
          <a:xfrm>
            <a:off x="6762872" y="2229479"/>
            <a:ext cx="1043234" cy="582626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37875FE-6BD3-4B6E-82FD-9D466B8F7DEB}"/>
              </a:ext>
            </a:extLst>
          </p:cNvPr>
          <p:cNvSpPr/>
          <p:nvPr/>
        </p:nvSpPr>
        <p:spPr>
          <a:xfrm>
            <a:off x="7806105" y="2229479"/>
            <a:ext cx="243279" cy="5826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113E52-DA17-4608-A8FB-C23319171BEB}"/>
              </a:ext>
            </a:extLst>
          </p:cNvPr>
          <p:cNvSpPr txBox="1"/>
          <p:nvPr/>
        </p:nvSpPr>
        <p:spPr>
          <a:xfrm>
            <a:off x="7611960" y="2805191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EFC918-91BB-4ADF-8F29-6E4D17C0D26C}"/>
              </a:ext>
            </a:extLst>
          </p:cNvPr>
          <p:cNvSpPr/>
          <p:nvPr/>
        </p:nvSpPr>
        <p:spPr>
          <a:xfrm>
            <a:off x="4859722" y="2229479"/>
            <a:ext cx="1083710" cy="582626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DD99A54-8796-44A4-B554-A4A723A6C855}"/>
              </a:ext>
            </a:extLst>
          </p:cNvPr>
          <p:cNvSpPr/>
          <p:nvPr/>
        </p:nvSpPr>
        <p:spPr>
          <a:xfrm>
            <a:off x="5943431" y="2229479"/>
            <a:ext cx="243279" cy="5826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36D23DD-3285-4821-ACBA-09F6B8DF1CCC}"/>
              </a:ext>
            </a:extLst>
          </p:cNvPr>
          <p:cNvSpPr txBox="1"/>
          <p:nvPr/>
        </p:nvSpPr>
        <p:spPr>
          <a:xfrm>
            <a:off x="5816439" y="2832074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F1447B0-2176-485D-8D28-52339EE4B892}"/>
              </a:ext>
            </a:extLst>
          </p:cNvPr>
          <p:cNvSpPr/>
          <p:nvPr/>
        </p:nvSpPr>
        <p:spPr>
          <a:xfrm>
            <a:off x="3018990" y="2240119"/>
            <a:ext cx="1055907" cy="582626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4BC7AC4-1D3B-4C7F-BC19-273862CF6577}"/>
              </a:ext>
            </a:extLst>
          </p:cNvPr>
          <p:cNvSpPr/>
          <p:nvPr/>
        </p:nvSpPr>
        <p:spPr>
          <a:xfrm>
            <a:off x="4074897" y="2240119"/>
            <a:ext cx="243279" cy="5826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6C3A48-E021-47B2-84FA-6358DAF46C93}"/>
              </a:ext>
            </a:extLst>
          </p:cNvPr>
          <p:cNvSpPr txBox="1"/>
          <p:nvPr/>
        </p:nvSpPr>
        <p:spPr>
          <a:xfrm>
            <a:off x="3905673" y="285388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5721EA0-71CE-4328-B5C2-67049B2C937B}"/>
              </a:ext>
            </a:extLst>
          </p:cNvPr>
          <p:cNvCxnSpPr/>
          <p:nvPr/>
        </p:nvCxnSpPr>
        <p:spPr>
          <a:xfrm flipV="1">
            <a:off x="4207744" y="2542977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1CA7D86-E74D-4A15-BC3D-C6335C23F944}"/>
              </a:ext>
            </a:extLst>
          </p:cNvPr>
          <p:cNvCxnSpPr/>
          <p:nvPr/>
        </p:nvCxnSpPr>
        <p:spPr>
          <a:xfrm flipV="1">
            <a:off x="6093039" y="2542977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6519B7E-8936-48B1-BB59-9A666A788FF9}"/>
              </a:ext>
            </a:extLst>
          </p:cNvPr>
          <p:cNvCxnSpPr/>
          <p:nvPr/>
        </p:nvCxnSpPr>
        <p:spPr>
          <a:xfrm flipV="1">
            <a:off x="7967144" y="2534504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D7D3D51-8D79-4DC8-9E68-1F5D209BDF43}"/>
              </a:ext>
            </a:extLst>
          </p:cNvPr>
          <p:cNvCxnSpPr/>
          <p:nvPr/>
        </p:nvCxnSpPr>
        <p:spPr>
          <a:xfrm>
            <a:off x="9767682" y="2640350"/>
            <a:ext cx="0" cy="699767"/>
          </a:xfrm>
          <a:prstGeom prst="line">
            <a:avLst/>
          </a:prstGeom>
          <a:ln w="25400">
            <a:solidFill>
              <a:srgbClr val="00206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9F53A81-66C9-42C4-99CF-69CF1CE605D0}"/>
              </a:ext>
            </a:extLst>
          </p:cNvPr>
          <p:cNvCxnSpPr/>
          <p:nvPr/>
        </p:nvCxnSpPr>
        <p:spPr>
          <a:xfrm flipH="1">
            <a:off x="3543338" y="3340117"/>
            <a:ext cx="6224344" cy="0"/>
          </a:xfrm>
          <a:prstGeom prst="line">
            <a:avLst/>
          </a:prstGeom>
          <a:ln w="25400">
            <a:solidFill>
              <a:srgbClr val="00206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39F001B-CD26-4B99-B7CB-89DAEBF29B5E}"/>
              </a:ext>
            </a:extLst>
          </p:cNvPr>
          <p:cNvCxnSpPr/>
          <p:nvPr/>
        </p:nvCxnSpPr>
        <p:spPr>
          <a:xfrm flipH="1" flipV="1">
            <a:off x="3531255" y="2822745"/>
            <a:ext cx="12083" cy="51737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3D897F1-796E-47D3-A002-855453E44B3E}"/>
              </a:ext>
            </a:extLst>
          </p:cNvPr>
          <p:cNvGrpSpPr/>
          <p:nvPr/>
        </p:nvGrpSpPr>
        <p:grpSpPr>
          <a:xfrm>
            <a:off x="10566147" y="2157698"/>
            <a:ext cx="1073613" cy="566236"/>
            <a:chOff x="8665015" y="4370853"/>
            <a:chExt cx="1073613" cy="56623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9A460F-C5CD-4697-ADF8-28DF56660143}"/>
                </a:ext>
              </a:extLst>
            </p:cNvPr>
            <p:cNvSpPr txBox="1"/>
            <p:nvPr/>
          </p:nvSpPr>
          <p:spPr>
            <a:xfrm>
              <a:off x="9162829" y="4370853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715D039-FC75-4899-9446-B26549C811D7}"/>
                </a:ext>
              </a:extLst>
            </p:cNvPr>
            <p:cNvSpPr/>
            <p:nvPr/>
          </p:nvSpPr>
          <p:spPr>
            <a:xfrm>
              <a:off x="8665015" y="4509251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4429386-F98C-4C78-8D2C-C26959171362}"/>
              </a:ext>
            </a:extLst>
          </p:cNvPr>
          <p:cNvCxnSpPr>
            <a:stCxn id="72" idx="2"/>
          </p:cNvCxnSpPr>
          <p:nvPr/>
        </p:nvCxnSpPr>
        <p:spPr>
          <a:xfrm flipH="1">
            <a:off x="9914988" y="2510015"/>
            <a:ext cx="651159" cy="5159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A36BEFF-CCBB-4F74-8C9B-3F63DB3CF802}"/>
              </a:ext>
            </a:extLst>
          </p:cNvPr>
          <p:cNvGrpSpPr/>
          <p:nvPr/>
        </p:nvGrpSpPr>
        <p:grpSpPr>
          <a:xfrm>
            <a:off x="10415514" y="4754096"/>
            <a:ext cx="1073613" cy="566236"/>
            <a:chOff x="8665015" y="4370853"/>
            <a:chExt cx="1073613" cy="56623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7634086-7F1E-4477-8FF5-DF5A1179741E}"/>
                </a:ext>
              </a:extLst>
            </p:cNvPr>
            <p:cNvSpPr txBox="1"/>
            <p:nvPr/>
          </p:nvSpPr>
          <p:spPr>
            <a:xfrm>
              <a:off x="9162829" y="4370853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F2C12A0-7518-4BC0-9D69-4B7DE2009C83}"/>
                </a:ext>
              </a:extLst>
            </p:cNvPr>
            <p:cNvSpPr/>
            <p:nvPr/>
          </p:nvSpPr>
          <p:spPr>
            <a:xfrm>
              <a:off x="8665015" y="4509251"/>
              <a:ext cx="461395" cy="427838"/>
            </a:xfrm>
            <a:prstGeom prst="ellipse">
              <a:avLst/>
            </a:prstGeom>
            <a:gradFill flip="none" rotWithShape="1">
              <a:gsLst>
                <a:gs pos="85000">
                  <a:srgbClr val="00206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747426-FCFB-413D-91EA-CEE1B2242984}"/>
              </a:ext>
            </a:extLst>
          </p:cNvPr>
          <p:cNvCxnSpPr>
            <a:stCxn id="78" idx="2"/>
          </p:cNvCxnSpPr>
          <p:nvPr/>
        </p:nvCxnSpPr>
        <p:spPr>
          <a:xfrm flipH="1">
            <a:off x="9764355" y="5106413"/>
            <a:ext cx="651159" cy="5159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7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Danh sách liên kết vòng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vi-VN" sz="3000"/>
              <a:t>Không có phần tử đầu rõ rệt → có thể đánh dấu 1 phần tử bất kì xem như phần tử đầu để kiểm tra xem việc duyệt danh sách có quay lại phần tử này hay chưa</a:t>
            </a: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v"/>
            </a:pPr>
            <a:endParaRPr lang="vi-VN" sz="2100" b="1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29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Danh sách liên kết vòng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GB" sz="3000"/>
              <a:t>Ví dụ: Duyệt danh sách</a:t>
            </a:r>
            <a:endParaRPr lang="en-GB" sz="2100" b="1">
              <a:solidFill>
                <a:srgbClr val="0070C0"/>
              </a:solidFill>
            </a:endParaRP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&gt; node = </a:t>
            </a:r>
            <a:r>
              <a:rPr lang="en-US" sz="30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while (node.next != </a:t>
            </a:r>
            <a:r>
              <a:rPr lang="en-US" sz="30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2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Thao tác xử lý với node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2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	node = node.next;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algn="just">
              <a:lnSpc>
                <a:spcPct val="140000"/>
              </a:lnSpc>
              <a:buClr>
                <a:srgbClr val="0070C0"/>
              </a:buClr>
              <a:buNone/>
            </a:pPr>
            <a:endParaRPr lang="vi-VN" sz="3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76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vòng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vi-VN" sz="3000" b="1">
                <a:solidFill>
                  <a:schemeClr val="accent6">
                    <a:lumMod val="50000"/>
                  </a:schemeClr>
                </a:solidFill>
              </a:rPr>
              <a:t>Có tất cả các thao tác cơ bản trên một DSLK</a:t>
            </a:r>
            <a:r>
              <a:rPr lang="vi-VN" sz="3000"/>
              <a:t> </a:t>
            </a:r>
            <a:r>
              <a:rPr lang="vi-VN" sz="3000" b="1">
                <a:solidFill>
                  <a:srgbClr val="0000FF"/>
                </a:solidFill>
              </a:rPr>
              <a:t>đơn</a:t>
            </a:r>
            <a:r>
              <a:rPr lang="vi-VN" sz="3000"/>
              <a:t> (</a:t>
            </a:r>
            <a:r>
              <a:rPr lang="vi-VN" sz="3000" b="1">
                <a:solidFill>
                  <a:schemeClr val="accent6">
                    <a:lumMod val="50000"/>
                  </a:schemeClr>
                </a:solidFill>
              </a:rPr>
              <a:t>hoặc</a:t>
            </a:r>
            <a:r>
              <a:rPr lang="vi-VN" sz="3000"/>
              <a:t> </a:t>
            </a:r>
            <a:r>
              <a:rPr lang="vi-VN" sz="3000" b="1">
                <a:solidFill>
                  <a:srgbClr val="0000FF"/>
                </a:solidFill>
              </a:rPr>
              <a:t>đôi</a:t>
            </a:r>
            <a:r>
              <a:rPr lang="vi-VN" sz="3000"/>
              <a:t>)</a:t>
            </a:r>
            <a:endParaRPr lang="en-GB" sz="3000"/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/>
              <a:t>Tạo một danh sách rỗng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/>
              <a:t>Thêm một phần tử vào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/>
              <a:t>Duyệt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/>
              <a:t>Tìm kiếm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/>
              <a:t>Xóa một phần tử ra khỏi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/>
              <a:t>Hủy toàn bộ danh sách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/>
              <a:t>…</a:t>
            </a:r>
          </a:p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vi-VN" sz="3000"/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v"/>
            </a:pPr>
            <a:endParaRPr lang="vi-VN" sz="2100" b="1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87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thao tác trên DSLK vòng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/>
              <a:t>Hiện thực các thao tác trên DSLK </a:t>
            </a:r>
            <a:r>
              <a:rPr lang="en-US" sz="3000" b="1">
                <a:solidFill>
                  <a:srgbClr val="0000FF"/>
                </a:solidFill>
              </a:rPr>
              <a:t>vòng</a:t>
            </a:r>
            <a:r>
              <a:rPr lang="en-US" sz="3000"/>
              <a:t> → tham khảo DSLK </a:t>
            </a:r>
            <a:r>
              <a:rPr lang="en-US" sz="3000" b="1">
                <a:solidFill>
                  <a:srgbClr val="0000FF"/>
                </a:solidFill>
              </a:rPr>
              <a:t>đơn</a:t>
            </a:r>
            <a:r>
              <a:rPr lang="en-US" sz="3000"/>
              <a:t> (hoặc </a:t>
            </a:r>
            <a:r>
              <a:rPr lang="en-US" sz="3000" b="1">
                <a:solidFill>
                  <a:srgbClr val="0000FF"/>
                </a:solidFill>
              </a:rPr>
              <a:t>đôi</a:t>
            </a:r>
            <a:r>
              <a:rPr lang="en-US" sz="3000"/>
              <a:t>)</a:t>
            </a:r>
          </a:p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/>
              <a:t>Thường ứng dụng trong những bài toán mà dữ liệu được xếp thành một vòng tròn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/>
              <a:t>Xếp lịch thi đấu vòng tròn cho các đội bóng đá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/>
              <a:t>Giải thuật Round-Robin Scheduling để xử lý các tiến trình của CPU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0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804F-7769-4735-B923-03987F38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9" y="1353027"/>
            <a:ext cx="11962649" cy="2747918"/>
          </a:xfrm>
        </p:spPr>
        <p:txBody>
          <a:bodyPr>
            <a:normAutofit/>
          </a:bodyPr>
          <a:lstStyle/>
          <a:p>
            <a:r>
              <a:rPr lang="en-GB" sz="5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  <a:br>
              <a:rPr lang="en-GB" sz="5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0"/>
              <a:t>Summary</a:t>
            </a:r>
            <a:endParaRPr lang="en-GB" sz="53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3B026-D40C-42DF-8F30-5503C9402B4F}"/>
              </a:ext>
            </a:extLst>
          </p:cNvPr>
          <p:cNvSpPr txBox="1">
            <a:spLocks/>
          </p:cNvSpPr>
          <p:nvPr/>
        </p:nvSpPr>
        <p:spPr>
          <a:xfrm>
            <a:off x="8839200" y="10265"/>
            <a:ext cx="3352800" cy="739023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Môn học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&amp; Giải Thuật</a:t>
            </a:r>
          </a:p>
        </p:txBody>
      </p:sp>
      <p:pic>
        <p:nvPicPr>
          <p:cNvPr id="9" name="Picture 8" descr="C:\Documents and Settings\ntnthuy\Desktop\logo dai hoc_khong nen.png">
            <a:extLst>
              <a:ext uri="{FF2B5EF4-FFF2-40B4-BE49-F238E27FC236}">
                <a16:creationId xmlns:a16="http://schemas.microsoft.com/office/drawing/2014/main" id="{867391C8-E3FC-4E22-B85B-4EA39CA809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9" y="68069"/>
            <a:ext cx="658495" cy="647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31C99A9-6047-426C-A1F3-0A348FDA6839}"/>
              </a:ext>
            </a:extLst>
          </p:cNvPr>
          <p:cNvSpPr txBox="1">
            <a:spLocks/>
          </p:cNvSpPr>
          <p:nvPr/>
        </p:nvSpPr>
        <p:spPr>
          <a:xfrm>
            <a:off x="755966" y="68069"/>
            <a:ext cx="3511234" cy="647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ĐH NGUYỄN TẤT THÀNH</a:t>
            </a:r>
          </a:p>
          <a:p>
            <a:pPr algn="l"/>
            <a:r>
              <a:rPr lang="en-US" sz="15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69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Tổng kết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47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GB" sz="2500" b="1">
                <a:solidFill>
                  <a:srgbClr val="C00000"/>
                </a:solidFill>
              </a:rPr>
              <a:t>Các danh sách liên kết</a:t>
            </a:r>
            <a:r>
              <a:rPr lang="en-GB" sz="2500"/>
              <a:t> (đơn/đôi/vòng) là một loại cấu trúc dữ liệu </a:t>
            </a:r>
            <a:r>
              <a:rPr lang="en-GB" sz="2500" b="1">
                <a:solidFill>
                  <a:srgbClr val="0000FF"/>
                </a:solidFill>
              </a:rPr>
              <a:t>động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GB" sz="2500"/>
              <a:t>DSLK đôi có nhiều ưu điểm so với DSLK đơn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GB" sz="2100"/>
              <a:t>Linh hoạt hơn trong việc truy xuất các phần tử trong danh sách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GB" sz="2100"/>
              <a:t>Có hai thao tác duyệt: duyệt tới, duyệt lui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GB" sz="2500"/>
              <a:t>DSLK vòng thường được sử dụng trong những bài toán mà dãy các dữ liệu được sắp xếp thành một vòng tròn</a:t>
            </a:r>
          </a:p>
        </p:txBody>
      </p:sp>
    </p:spTree>
    <p:extLst>
      <p:ext uri="{BB962C8B-B14F-4D97-AF65-F5344CB8AC3E}">
        <p14:creationId xmlns:p14="http://schemas.microsoft.com/office/powerpoint/2010/main" val="125302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Tổng kết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48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GB" sz="2500"/>
              <a:t>Kiến trúc của các DSLK đơn/đôi/vòng và các thao tác thực hiện trên đó hơi cồng kềnh và phức tạp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GB" sz="2500"/>
              <a:t>Nên sử dụng các loại DSLK khi chương trình cần lưu trữ hay biểu diễn nhiều dữ liệu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GB" sz="2500"/>
              <a:t>Trong trường hợp kích thước dữ liệu ít → nên sử dụng mảng thay cho DSLK → giúp đơn giản cho quá trình cài đặt</a:t>
            </a:r>
          </a:p>
        </p:txBody>
      </p:sp>
    </p:spTree>
    <p:extLst>
      <p:ext uri="{BB962C8B-B14F-4D97-AF65-F5344CB8AC3E}">
        <p14:creationId xmlns:p14="http://schemas.microsoft.com/office/powerpoint/2010/main" val="58344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Hỏi &amp; </a:t>
            </a:r>
            <a:r>
              <a:rPr lang="en-GB" sz="5000"/>
              <a:t>Đ</a:t>
            </a:r>
            <a:r>
              <a:rPr lang="en-GB" sz="5000">
                <a:solidFill>
                  <a:srgbClr val="00B050"/>
                </a:solidFill>
              </a:rPr>
              <a:t>áp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49</a:t>
            </a:fld>
            <a:endParaRPr lang="en-GB"/>
          </a:p>
        </p:txBody>
      </p:sp>
      <p:sp>
        <p:nvSpPr>
          <p:cNvPr id="9" name="Google Shape;724;p24">
            <a:extLst>
              <a:ext uri="{FF2B5EF4-FFF2-40B4-BE49-F238E27FC236}">
                <a16:creationId xmlns:a16="http://schemas.microsoft.com/office/drawing/2014/main" id="{73A8B3D5-440E-48F7-A9D6-D2BD0CE4655D}"/>
              </a:ext>
            </a:extLst>
          </p:cNvPr>
          <p:cNvSpPr txBox="1"/>
          <p:nvPr/>
        </p:nvSpPr>
        <p:spPr>
          <a:xfrm>
            <a:off x="3946200" y="5697373"/>
            <a:ext cx="4299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500" b="0" i="0" u="none" strike="noStrike" cap="none">
                <a:solidFill>
                  <a:schemeClr val="accent4">
                    <a:lumMod val="50000"/>
                  </a:schemeClr>
                </a:solidFill>
                <a:latin typeface="Muli" panose="02000503040000020004" pitchFamily="2" charset="0"/>
                <a:ea typeface="Lato"/>
                <a:cs typeface="Lato"/>
                <a:sym typeface="Didact Gothic"/>
              </a:rPr>
              <a:t>“Formal education will make you a living; </a:t>
            </a: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500" b="0" i="0" u="none" strike="noStrike" cap="none">
                <a:solidFill>
                  <a:schemeClr val="accent4">
                    <a:lumMod val="50000"/>
                  </a:schemeClr>
                </a:solidFill>
                <a:latin typeface="Muli" panose="02000503040000020004" pitchFamily="2" charset="0"/>
                <a:ea typeface="Lato"/>
                <a:cs typeface="Lato"/>
                <a:sym typeface="Didact Gothic"/>
              </a:rPr>
              <a:t>self-education will make you a fortune”</a:t>
            </a:r>
          </a:p>
        </p:txBody>
      </p:sp>
      <p:pic>
        <p:nvPicPr>
          <p:cNvPr id="1026" name="Picture 2" descr="Q&amp;A dự án căn hộ Dream Home Riverside Quận 8 (P1)">
            <a:extLst>
              <a:ext uri="{FF2B5EF4-FFF2-40B4-BE49-F238E27FC236}">
                <a16:creationId xmlns:a16="http://schemas.microsoft.com/office/drawing/2014/main" id="{2ECFFB06-E127-42D7-A124-61D9F46D8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190" y="1376362"/>
            <a:ext cx="61912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9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Danh sách liên kết đôi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Cấu trúc của một node trong DSLK đôi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3000" b="1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3000" b="1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Cấu trúc của một DSLK đôi</a:t>
            </a:r>
            <a:endParaRPr lang="vi-VN" sz="3000"/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v"/>
            </a:pPr>
            <a:endParaRPr lang="vi-VN" sz="2100" b="1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5</a:t>
            </a:fld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D62502-7A8B-4A1D-93D8-D34071AC2221}"/>
              </a:ext>
            </a:extLst>
          </p:cNvPr>
          <p:cNvSpPr/>
          <p:nvPr/>
        </p:nvSpPr>
        <p:spPr>
          <a:xfrm>
            <a:off x="2451914" y="4261287"/>
            <a:ext cx="461395" cy="427838"/>
          </a:xfrm>
          <a:prstGeom prst="ellipse">
            <a:avLst/>
          </a:prstGeom>
          <a:gradFill flip="none" rotWithShape="1">
            <a:gsLst>
              <a:gs pos="85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1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72D607-664D-4DB8-B38B-7109B53FF9B7}"/>
              </a:ext>
            </a:extLst>
          </p:cNvPr>
          <p:cNvSpPr/>
          <p:nvPr/>
        </p:nvSpPr>
        <p:spPr>
          <a:xfrm>
            <a:off x="9526290" y="5064087"/>
            <a:ext cx="679508" cy="534071"/>
          </a:xfrm>
          <a:prstGeom prst="rect">
            <a:avLst/>
          </a:prstGeom>
          <a:gradFill flip="none" rotWithShape="1">
            <a:gsLst>
              <a:gs pos="7700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0BC7FF-BB8B-4D83-8607-AF8CE9AD18D9}"/>
              </a:ext>
            </a:extLst>
          </p:cNvPr>
          <p:cNvSpPr txBox="1"/>
          <p:nvPr/>
        </p:nvSpPr>
        <p:spPr>
          <a:xfrm>
            <a:off x="1704860" y="4206913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3E70D8-DCFB-485E-B64A-37EB686D221F}"/>
              </a:ext>
            </a:extLst>
          </p:cNvPr>
          <p:cNvSpPr txBox="1"/>
          <p:nvPr/>
        </p:nvSpPr>
        <p:spPr>
          <a:xfrm>
            <a:off x="8542930" y="409580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CEDDEB-1115-4033-AE1C-5E3818DA34DC}"/>
              </a:ext>
            </a:extLst>
          </p:cNvPr>
          <p:cNvSpPr/>
          <p:nvPr/>
        </p:nvSpPr>
        <p:spPr>
          <a:xfrm>
            <a:off x="8045116" y="4234199"/>
            <a:ext cx="461395" cy="427838"/>
          </a:xfrm>
          <a:prstGeom prst="ellipse">
            <a:avLst/>
          </a:prstGeom>
          <a:gradFill flip="none" rotWithShape="1">
            <a:gsLst>
              <a:gs pos="85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1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03CDB8-C7EF-44DC-8B92-9771B26EDE27}"/>
              </a:ext>
            </a:extLst>
          </p:cNvPr>
          <p:cNvCxnSpPr>
            <a:cxnSpLocks/>
            <a:stCxn id="7" idx="4"/>
            <a:endCxn id="40" idx="0"/>
          </p:cNvCxnSpPr>
          <p:nvPr/>
        </p:nvCxnSpPr>
        <p:spPr>
          <a:xfrm flipH="1">
            <a:off x="2679003" y="4689125"/>
            <a:ext cx="3609" cy="348710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0E8FDF-C603-42DC-AEFB-F504A142CC1F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8275814" y="4662037"/>
            <a:ext cx="1" cy="365158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2A5A56-818A-4205-89C2-244334D51C6D}"/>
              </a:ext>
            </a:extLst>
          </p:cNvPr>
          <p:cNvGrpSpPr/>
          <p:nvPr/>
        </p:nvGrpSpPr>
        <p:grpSpPr>
          <a:xfrm>
            <a:off x="7456286" y="5027195"/>
            <a:ext cx="1826725" cy="1001026"/>
            <a:chOff x="7323896" y="4934506"/>
            <a:chExt cx="1826725" cy="100102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AEF96DF-34B0-4DB1-9C0A-56B7C47CDD14}"/>
                </a:ext>
              </a:extLst>
            </p:cNvPr>
            <p:cNvGrpSpPr/>
            <p:nvPr/>
          </p:nvGrpSpPr>
          <p:grpSpPr>
            <a:xfrm>
              <a:off x="7493831" y="4934506"/>
              <a:ext cx="1299186" cy="582626"/>
              <a:chOff x="3860042" y="5062592"/>
              <a:chExt cx="1299186" cy="58262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4EA52D3-CCDC-40BB-A6B7-AB241C365AE4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ECCCC5-46DE-4DE5-A07F-B338E6792DDC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4369D0D-A677-4B87-9CB6-8AD35D265F85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B27133-6621-400A-997F-BE1B151AAC88}"/>
                </a:ext>
              </a:extLst>
            </p:cNvPr>
            <p:cNvSpPr txBox="1"/>
            <p:nvPr/>
          </p:nvSpPr>
          <p:spPr>
            <a:xfrm>
              <a:off x="8436964" y="5469179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1E3214-9C81-479A-856F-CDC391AD7AF0}"/>
                </a:ext>
              </a:extLst>
            </p:cNvPr>
            <p:cNvSpPr txBox="1"/>
            <p:nvPr/>
          </p:nvSpPr>
          <p:spPr>
            <a:xfrm>
              <a:off x="7323896" y="5473867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141B65B-1F61-4C28-9AF6-E97A51799CCD}"/>
              </a:ext>
            </a:extLst>
          </p:cNvPr>
          <p:cNvGrpSpPr/>
          <p:nvPr/>
        </p:nvGrpSpPr>
        <p:grpSpPr>
          <a:xfrm>
            <a:off x="5509311" y="5027195"/>
            <a:ext cx="1826725" cy="1042065"/>
            <a:chOff x="5376921" y="4934506"/>
            <a:chExt cx="1826725" cy="104206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9B514AF-962E-4D0B-9EFC-39797BD26E1E}"/>
                </a:ext>
              </a:extLst>
            </p:cNvPr>
            <p:cNvGrpSpPr/>
            <p:nvPr/>
          </p:nvGrpSpPr>
          <p:grpSpPr>
            <a:xfrm>
              <a:off x="5628227" y="4934506"/>
              <a:ext cx="1299186" cy="582626"/>
              <a:chOff x="3860042" y="5062592"/>
              <a:chExt cx="1299186" cy="58262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2C1046B-D9FF-4CF5-8091-D7B1CD61FFB7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885E3E4-A1ED-47F7-81E7-34974A71CF10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CA05D7E-4BF2-4EEB-8D0D-D1F9E698B26B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48A8E9-4DDF-431C-86D0-A8CCE737F559}"/>
                </a:ext>
              </a:extLst>
            </p:cNvPr>
            <p:cNvSpPr txBox="1"/>
            <p:nvPr/>
          </p:nvSpPr>
          <p:spPr>
            <a:xfrm>
              <a:off x="6489989" y="5510218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590F6B-AD91-428D-9AC7-45CFC57F3244}"/>
                </a:ext>
              </a:extLst>
            </p:cNvPr>
            <p:cNvSpPr txBox="1"/>
            <p:nvPr/>
          </p:nvSpPr>
          <p:spPr>
            <a:xfrm>
              <a:off x="5376921" y="551490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240724-0EFF-436C-874E-360F48BE514E}"/>
              </a:ext>
            </a:extLst>
          </p:cNvPr>
          <p:cNvGrpSpPr/>
          <p:nvPr/>
        </p:nvGrpSpPr>
        <p:grpSpPr>
          <a:xfrm>
            <a:off x="3713790" y="5027195"/>
            <a:ext cx="1826725" cy="1068948"/>
            <a:chOff x="3581400" y="4934506"/>
            <a:chExt cx="1826725" cy="10689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B36D609-2ECE-47E1-A0D9-BA0150CE32F5}"/>
                </a:ext>
              </a:extLst>
            </p:cNvPr>
            <p:cNvGrpSpPr/>
            <p:nvPr/>
          </p:nvGrpSpPr>
          <p:grpSpPr>
            <a:xfrm>
              <a:off x="3765553" y="4934506"/>
              <a:ext cx="1299186" cy="582626"/>
              <a:chOff x="3860042" y="5062592"/>
              <a:chExt cx="1299186" cy="58262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B3ED295-74D7-444D-AE8A-1462B07FB0DA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2115A77-E2B3-41C1-B8BA-FDCCBE57576D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4D04694-2ABF-4195-B4C2-6528A0925E36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D12F86B-435E-47FE-B6EE-4F9E89A5BB14}"/>
                </a:ext>
              </a:extLst>
            </p:cNvPr>
            <p:cNvSpPr txBox="1"/>
            <p:nvPr/>
          </p:nvSpPr>
          <p:spPr>
            <a:xfrm>
              <a:off x="4694468" y="5537101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8923DE-4F8B-4268-A2DA-4685411BFC7F}"/>
                </a:ext>
              </a:extLst>
            </p:cNvPr>
            <p:cNvSpPr txBox="1"/>
            <p:nvPr/>
          </p:nvSpPr>
          <p:spPr>
            <a:xfrm>
              <a:off x="3581400" y="5541789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36AE44A-DDF2-48B6-8D98-9504E773AFB1}"/>
              </a:ext>
            </a:extLst>
          </p:cNvPr>
          <p:cNvGrpSpPr/>
          <p:nvPr/>
        </p:nvGrpSpPr>
        <p:grpSpPr>
          <a:xfrm>
            <a:off x="1803024" y="5037835"/>
            <a:ext cx="1826725" cy="1080114"/>
            <a:chOff x="1670634" y="4945146"/>
            <a:chExt cx="1826725" cy="108011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72FABBC-403B-4276-8116-646A1C08F9B7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D8006FB-D2B6-4E99-B8CA-DF82527FD5F2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636F52B-C4BD-4680-A08D-29736EF8BF88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A41DC9B-AD70-4FE5-B315-00A660FC7D14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F48875-4132-4CC1-B23E-89541121168C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28C664-D992-469B-98C6-7878A5EAADB4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510EB7-32CF-4B11-BA38-58E1F5E8AC6D}"/>
              </a:ext>
            </a:extLst>
          </p:cNvPr>
          <p:cNvCxnSpPr/>
          <p:nvPr/>
        </p:nvCxnSpPr>
        <p:spPr>
          <a:xfrm flipV="1">
            <a:off x="3218163" y="5429593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B77A29-1E55-4F86-9E30-63F8CAD8BD8A}"/>
              </a:ext>
            </a:extLst>
          </p:cNvPr>
          <p:cNvCxnSpPr/>
          <p:nvPr/>
        </p:nvCxnSpPr>
        <p:spPr>
          <a:xfrm flipV="1">
            <a:off x="5103458" y="5429593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3BDBB2-1545-426A-B966-F7E48B41C502}"/>
              </a:ext>
            </a:extLst>
          </p:cNvPr>
          <p:cNvCxnSpPr/>
          <p:nvPr/>
        </p:nvCxnSpPr>
        <p:spPr>
          <a:xfrm flipV="1">
            <a:off x="6977563" y="5421120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B27FB9-2686-44D4-A189-67D5EC2C46BC}"/>
              </a:ext>
            </a:extLst>
          </p:cNvPr>
          <p:cNvCxnSpPr/>
          <p:nvPr/>
        </p:nvCxnSpPr>
        <p:spPr>
          <a:xfrm flipV="1">
            <a:off x="3332518" y="5206478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BBE38B-C37B-4D91-B67B-AC86ACEE28C3}"/>
              </a:ext>
            </a:extLst>
          </p:cNvPr>
          <p:cNvCxnSpPr/>
          <p:nvPr/>
        </p:nvCxnSpPr>
        <p:spPr>
          <a:xfrm flipV="1">
            <a:off x="5182422" y="5196724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0E6A3D-359B-40C7-B7DA-0700BE448A16}"/>
              </a:ext>
            </a:extLst>
          </p:cNvPr>
          <p:cNvCxnSpPr/>
          <p:nvPr/>
        </p:nvCxnSpPr>
        <p:spPr>
          <a:xfrm flipV="1">
            <a:off x="7048026" y="5188251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9A8E53-0188-4B66-9771-678558E61B72}"/>
              </a:ext>
            </a:extLst>
          </p:cNvPr>
          <p:cNvCxnSpPr/>
          <p:nvPr/>
        </p:nvCxnSpPr>
        <p:spPr>
          <a:xfrm flipV="1">
            <a:off x="8856458" y="5333384"/>
            <a:ext cx="669832" cy="847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D9E91BF-073B-4290-A269-A8D607DFED04}"/>
              </a:ext>
            </a:extLst>
          </p:cNvPr>
          <p:cNvGrpSpPr/>
          <p:nvPr/>
        </p:nvGrpSpPr>
        <p:grpSpPr>
          <a:xfrm>
            <a:off x="5090533" y="2167851"/>
            <a:ext cx="1826725" cy="1080114"/>
            <a:chOff x="1670634" y="4945146"/>
            <a:chExt cx="1826725" cy="108011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9F16095-1774-4F5C-8B57-22541A4BA605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25ABE83-A400-4AD0-BFE7-5ED38DAA0AFD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FC204A5-A0ED-4B57-B9BB-BEE3B22A7CE4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6BDF13D-9809-440E-B507-3FABC251E9F0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46EC7F1-E11F-4119-8DCF-BF3869C01966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02A8A6-275E-42FF-9F24-AA6660770CA9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87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Bài học kế tiếp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000" b="1">
                <a:solidFill>
                  <a:schemeClr val="accent1">
                    <a:lumMod val="75000"/>
                  </a:schemeClr>
                </a:solidFill>
              </a:rPr>
              <a:t>Cấu trúc cây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C00000"/>
                </a:solidFill>
              </a:rPr>
              <a:t>Cây nhị phân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C00000"/>
                </a:solidFill>
              </a:rPr>
              <a:t>Cây nhị phân tìm kiếm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783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Tài liệu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Times New Roman (Headings)"/>
              </a:rPr>
              <a:t>Tài liệu môn học</a:t>
            </a:r>
          </a:p>
          <a:p>
            <a:pPr>
              <a:lnSpc>
                <a:spcPct val="130000"/>
              </a:lnSpc>
            </a:pPr>
            <a:r>
              <a:rPr lang="en-US" sz="2800">
                <a:latin typeface="Times New Roman (Headings)"/>
              </a:rPr>
              <a:t>[1] Michael T. Goodrich, Roberto Tamassia,  Data Structures &amp; Algorithms in Java (6</a:t>
            </a:r>
            <a:r>
              <a:rPr lang="en-US" sz="2800" baseline="30000">
                <a:latin typeface="Times New Roman (Headings)"/>
              </a:rPr>
              <a:t>th</a:t>
            </a:r>
            <a:r>
              <a:rPr lang="en-US" sz="2800">
                <a:latin typeface="Times New Roman (Headings)"/>
              </a:rPr>
              <a:t> Edition)</a:t>
            </a:r>
          </a:p>
          <a:p>
            <a:pPr>
              <a:lnSpc>
                <a:spcPct val="130000"/>
              </a:lnSpc>
            </a:pPr>
            <a:r>
              <a:rPr lang="en-US" sz="2800">
                <a:latin typeface="Times New Roman (Headings)"/>
              </a:rPr>
              <a:t>[2] Trần Hạnh Nhi, Dương Anh Đức, Cấu trúc dữ liệu &amp; giải thuật, Khoa CNTT, trường ĐH KHTN ĐHQG TpHCM</a:t>
            </a:r>
          </a:p>
          <a:p>
            <a:pPr lvl="0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vi-VN" b="1">
                <a:solidFill>
                  <a:schemeClr val="accent1">
                    <a:lumMod val="75000"/>
                  </a:schemeClr>
                </a:solidFill>
                <a:latin typeface="Times New Roman (Headings)"/>
              </a:rPr>
              <a:t>Tài liệu tham khảo thêm</a:t>
            </a:r>
            <a:endParaRPr lang="en-US" b="1">
              <a:solidFill>
                <a:schemeClr val="accent1">
                  <a:lumMod val="75000"/>
                </a:schemeClr>
              </a:solidFill>
              <a:latin typeface="Times New Roman (Headings)"/>
            </a:endParaRPr>
          </a:p>
          <a:p>
            <a:pPr>
              <a:lnSpc>
                <a:spcPct val="130000"/>
              </a:lnSpc>
            </a:pPr>
            <a:r>
              <a:rPr lang="en-US" sz="2800">
                <a:latin typeface="Times New Roman (Headings)"/>
              </a:rPr>
              <a:t>[3] Thomas H. Cormen et al., 2009, Introduction to Algorithms, 3</a:t>
            </a:r>
            <a:r>
              <a:rPr lang="en-US" sz="2800" baseline="30000">
                <a:latin typeface="Times New Roman (Headings)"/>
              </a:rPr>
              <a:t>rd</a:t>
            </a:r>
            <a:r>
              <a:rPr lang="en-US" sz="2800">
                <a:latin typeface="Times New Roman (Headings)"/>
              </a:rPr>
              <a:t> Edition, ebook.</a:t>
            </a:r>
          </a:p>
          <a:p>
            <a:pPr>
              <a:lnSpc>
                <a:spcPct val="130000"/>
              </a:lnSpc>
            </a:pPr>
            <a:r>
              <a:rPr lang="en-US" sz="2800">
                <a:latin typeface="Times New Roman (Headings)"/>
              </a:rPr>
              <a:t>[4] Hoàng M. L., 2002, Cấu trúc dữ liệu và giải thuật, ĐHSP Hà Nội.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59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Xây dựng DSLK đôi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900" b="1">
                <a:solidFill>
                  <a:srgbClr val="0070C0"/>
                </a:solidFill>
              </a:rPr>
              <a:t>Xây dựng một node cơ bản</a:t>
            </a: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Node {</a:t>
            </a: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Thành phần dữ liệu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data; </a:t>
            </a: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DataType: kiểu dữ liệu của node</a:t>
            </a: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endParaRPr lang="en-US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Thành phần liên kết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Node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Liên kết với Node đứng trước</a:t>
            </a: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Node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Liên kết với Node đứng sau</a:t>
            </a: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endParaRPr lang="en-US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Thành phần xử lý</a:t>
            </a: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Các phương thức khởi tạo (constructor)…</a:t>
            </a: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Các phương thức getter, setter… của các thuộc tính</a:t>
            </a: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Các phương thức khác…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6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186868-967E-4AFE-964B-B76E5FF759C0}"/>
              </a:ext>
            </a:extLst>
          </p:cNvPr>
          <p:cNvGrpSpPr/>
          <p:nvPr/>
        </p:nvGrpSpPr>
        <p:grpSpPr>
          <a:xfrm>
            <a:off x="9273234" y="1244338"/>
            <a:ext cx="1826725" cy="1080114"/>
            <a:chOff x="1670634" y="4945146"/>
            <a:chExt cx="1826725" cy="108011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32C881-5649-4A16-864F-A674E36A570E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08DECFB-D9D4-43FF-B9A6-CA46A53A8F5E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29B67A-4F07-4633-A094-BD7048ECA9F6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211C49-A21A-4BD0-966A-B2AA6DD9A3E8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3602D0-8668-4873-A402-4F9EB3FB47B5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3FADC2-63F0-4DAB-9845-D3D78BB08927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23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Xây dựng DSLK đôi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900" b="1">
                <a:solidFill>
                  <a:srgbClr val="0070C0"/>
                </a:solidFill>
              </a:rPr>
              <a:t>Xây dựng một node kiểu generic</a:t>
            </a: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Node&lt;</a:t>
            </a:r>
            <a:r>
              <a:rPr lang="en-US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Thành phần dữ liệu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data; </a:t>
            </a: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DataType: kiểu dữ liệu của node</a:t>
            </a: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endParaRPr lang="en-US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Thành phần liên kết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Node&lt;</a:t>
            </a:r>
            <a:r>
              <a:rPr lang="en-US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Liên kết với Node đứng trước</a:t>
            </a: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Node&lt;</a:t>
            </a:r>
            <a:r>
              <a:rPr lang="en-US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Liên kết với Node đứng sau</a:t>
            </a: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endParaRPr lang="en-US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Thành phần xử lý</a:t>
            </a: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Các phương thức khởi tạo (constructor)…</a:t>
            </a: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Các phương thức getter, setter… của các thuộc tính</a:t>
            </a: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Các phương thức khác…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 algn="just">
              <a:spcBef>
                <a:spcPts val="0"/>
              </a:spcBef>
              <a:buClr>
                <a:srgbClr val="0070C0"/>
              </a:buClr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7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186868-967E-4AFE-964B-B76E5FF759C0}"/>
              </a:ext>
            </a:extLst>
          </p:cNvPr>
          <p:cNvGrpSpPr/>
          <p:nvPr/>
        </p:nvGrpSpPr>
        <p:grpSpPr>
          <a:xfrm>
            <a:off x="9273234" y="1244338"/>
            <a:ext cx="1826725" cy="1080114"/>
            <a:chOff x="1670634" y="4945146"/>
            <a:chExt cx="1826725" cy="108011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32C881-5649-4A16-864F-A674E36A570E}"/>
                </a:ext>
              </a:extLst>
            </p:cNvPr>
            <p:cNvGrpSpPr/>
            <p:nvPr/>
          </p:nvGrpSpPr>
          <p:grpSpPr>
            <a:xfrm>
              <a:off x="1897019" y="4945146"/>
              <a:ext cx="1299186" cy="582626"/>
              <a:chOff x="3860042" y="5062592"/>
              <a:chExt cx="1299186" cy="58262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08DECFB-D9D4-43FF-B9A6-CA46A53A8F5E}"/>
                  </a:ext>
                </a:extLst>
              </p:cNvPr>
              <p:cNvSpPr/>
              <p:nvPr/>
            </p:nvSpPr>
            <p:spPr>
              <a:xfrm>
                <a:off x="4103322" y="5062592"/>
                <a:ext cx="812627" cy="582626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29B67A-4F07-4633-A094-BD7048ECA9F6}"/>
                  </a:ext>
                </a:extLst>
              </p:cNvPr>
              <p:cNvSpPr/>
              <p:nvPr/>
            </p:nvSpPr>
            <p:spPr>
              <a:xfrm>
                <a:off x="4915949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211C49-A21A-4BD0-966A-B2AA6DD9A3E8}"/>
                  </a:ext>
                </a:extLst>
              </p:cNvPr>
              <p:cNvSpPr/>
              <p:nvPr/>
            </p:nvSpPr>
            <p:spPr>
              <a:xfrm>
                <a:off x="3860042" y="5062592"/>
                <a:ext cx="243279" cy="58262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3602D0-8668-4873-A402-4F9EB3FB47B5}"/>
                </a:ext>
              </a:extLst>
            </p:cNvPr>
            <p:cNvSpPr txBox="1"/>
            <p:nvPr/>
          </p:nvSpPr>
          <p:spPr>
            <a:xfrm>
              <a:off x="2783702" y="555890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3FADC2-63F0-4DAB-9845-D3D78BB08927}"/>
                </a:ext>
              </a:extLst>
            </p:cNvPr>
            <p:cNvSpPr txBox="1"/>
            <p:nvPr/>
          </p:nvSpPr>
          <p:spPr>
            <a:xfrm>
              <a:off x="1670634" y="55635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6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Xây dựng DSLK đôi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vi-VN" sz="3000" b="1">
                <a:solidFill>
                  <a:srgbClr val="0070C0"/>
                </a:solidFill>
              </a:rPr>
              <a:t>Tổ chức</a:t>
            </a:r>
            <a:r>
              <a:rPr lang="en-GB" sz="3000" b="1">
                <a:solidFill>
                  <a:srgbClr val="0070C0"/>
                </a:solidFill>
              </a:rPr>
              <a:t> &amp;</a:t>
            </a:r>
            <a:r>
              <a:rPr lang="vi-VN" sz="3000" b="1">
                <a:solidFill>
                  <a:srgbClr val="0070C0"/>
                </a:solidFill>
              </a:rPr>
              <a:t> quản lý một DSLK đ</a:t>
            </a:r>
            <a:r>
              <a:rPr lang="en-GB" sz="3000" b="1">
                <a:solidFill>
                  <a:srgbClr val="0070C0"/>
                </a:solidFill>
              </a:rPr>
              <a:t>ôi</a:t>
            </a:r>
            <a:endParaRPr lang="vi-VN" sz="3000" b="1">
              <a:solidFill>
                <a:srgbClr val="0070C0"/>
              </a:solidFill>
            </a:endParaRPr>
          </a:p>
          <a:p>
            <a:pPr marL="704850" indent="-342900" algn="just"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000"/>
              <a:t>Cũng giống như DSLK đơn, ta dùng 2 con trỏ </a:t>
            </a:r>
            <a:r>
              <a:rPr lang="vi-VN" sz="3000">
                <a:solidFill>
                  <a:srgbClr val="00B050"/>
                </a:solidFill>
              </a:rPr>
              <a:t>head</a:t>
            </a:r>
            <a:r>
              <a:rPr lang="en-US" sz="3000"/>
              <a:t> và </a:t>
            </a:r>
            <a:r>
              <a:rPr lang="vi-VN" sz="3000">
                <a:solidFill>
                  <a:srgbClr val="00B050"/>
                </a:solidFill>
              </a:rPr>
              <a:t>tail</a:t>
            </a:r>
            <a:r>
              <a:rPr lang="en-US" sz="3000"/>
              <a:t> để lưu </a:t>
            </a:r>
            <a:r>
              <a:rPr lang="en-US" sz="3000" b="1">
                <a:solidFill>
                  <a:srgbClr val="FF0000"/>
                </a:solidFill>
                <a:highlight>
                  <a:srgbClr val="FFFF00"/>
                </a:highlight>
              </a:rPr>
              <a:t>địa chỉ</a:t>
            </a:r>
            <a:r>
              <a:rPr lang="en-US" sz="3000"/>
              <a:t> của phần tử </a:t>
            </a:r>
            <a:r>
              <a:rPr lang="en-US" sz="3000" b="1">
                <a:solidFill>
                  <a:srgbClr val="0000FF"/>
                </a:solidFill>
              </a:rPr>
              <a:t>đầu</a:t>
            </a:r>
            <a:r>
              <a:rPr lang="en-US" sz="3000"/>
              <a:t> và </a:t>
            </a:r>
            <a:r>
              <a:rPr lang="en-US" sz="3000" b="1">
                <a:solidFill>
                  <a:srgbClr val="0000FF"/>
                </a:solidFill>
              </a:rPr>
              <a:t>cuối</a:t>
            </a:r>
            <a:r>
              <a:rPr lang="en-US" sz="3000"/>
              <a:t> DSLK đôi</a:t>
            </a:r>
          </a:p>
          <a:p>
            <a:pPr marL="0" indent="0" algn="ctr"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3000" b="1">
                <a:solidFill>
                  <a:srgbClr val="C00000"/>
                </a:solidFill>
              </a:rPr>
              <a:t>Node</a:t>
            </a:r>
            <a:r>
              <a:rPr lang="en-US" sz="3000"/>
              <a:t>&lt;</a:t>
            </a:r>
            <a:r>
              <a:rPr lang="en-US" sz="3000">
                <a:solidFill>
                  <a:srgbClr val="0000FF"/>
                </a:solidFill>
              </a:rPr>
              <a:t>E</a:t>
            </a:r>
            <a:r>
              <a:rPr lang="en-US" sz="3000"/>
              <a:t>&gt;</a:t>
            </a:r>
            <a:r>
              <a:rPr lang="vi-VN" sz="3000"/>
              <a:t> </a:t>
            </a:r>
            <a:r>
              <a:rPr lang="vi-VN" sz="3000">
                <a:solidFill>
                  <a:srgbClr val="00B050"/>
                </a:solidFill>
              </a:rPr>
              <a:t>head</a:t>
            </a:r>
            <a:r>
              <a:rPr lang="en-GB" sz="3000">
                <a:solidFill>
                  <a:srgbClr val="00B050"/>
                </a:solidFill>
              </a:rPr>
              <a:t>, tail</a:t>
            </a:r>
            <a:r>
              <a:rPr lang="vi-VN" sz="3000"/>
              <a:t>;</a:t>
            </a:r>
            <a:endParaRPr lang="en-GB" sz="3000"/>
          </a:p>
          <a:p>
            <a:pPr marL="0" indent="0" algn="ctr">
              <a:spcBef>
                <a:spcPts val="0"/>
              </a:spcBef>
              <a:buClr>
                <a:srgbClr val="0070C0"/>
              </a:buClr>
              <a:buNone/>
            </a:pPr>
            <a:endParaRPr lang="en-GB" sz="3000"/>
          </a:p>
          <a:p>
            <a:pPr marL="704850" indent="-342900" algn="just"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GB" sz="3000"/>
              <a:t>Việc lưu con trỏ </a:t>
            </a:r>
            <a:r>
              <a:rPr lang="en-GB" sz="3000">
                <a:solidFill>
                  <a:srgbClr val="00B050"/>
                </a:solidFill>
              </a:rPr>
              <a:t>tail</a:t>
            </a:r>
            <a:r>
              <a:rPr lang="en-GB" sz="3000"/>
              <a:t> ở cuối</a:t>
            </a:r>
            <a:r>
              <a:rPr lang="vi-VN" sz="3000"/>
              <a:t> </a:t>
            </a:r>
            <a:r>
              <a:rPr lang="en-GB" sz="3000"/>
              <a:t>sẽ giúp thuận </a:t>
            </a:r>
            <a:r>
              <a:rPr lang="vi-VN" sz="3000"/>
              <a:t>tiện cho </a:t>
            </a:r>
            <a:r>
              <a:rPr lang="en-GB" sz="3000"/>
              <a:t>một số thao tác (ví dụ: thêm/xóa/sửa phần tử ở cuối danh sách)</a:t>
            </a:r>
            <a:endParaRPr lang="vi-VN" sz="3000"/>
          </a:p>
          <a:p>
            <a:pPr marL="361950" indent="0" algn="just">
              <a:lnSpc>
                <a:spcPct val="130000"/>
              </a:lnSpc>
              <a:spcBef>
                <a:spcPts val="0"/>
              </a:spcBef>
              <a:buClr>
                <a:srgbClr val="0070C0"/>
              </a:buClr>
              <a:buNone/>
            </a:pPr>
            <a:endParaRPr lang="en-GB" sz="25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3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Xây dựng DSLK đôi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Xây dựng DSLK đôi kiểu generic</a:t>
            </a:r>
          </a:p>
          <a:p>
            <a:pPr marL="457200" lvl="1" indent="0"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500" b="1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DoublyLinkedList&lt;</a:t>
            </a:r>
            <a:r>
              <a:rPr lang="en-US" sz="25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  <a:endParaRPr lang="en-US" sz="25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5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Thành phần dữ liệu</a:t>
            </a:r>
            <a:endParaRPr lang="en-US" sz="25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500" b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 Node&lt;</a:t>
            </a:r>
            <a:r>
              <a:rPr lang="en-US" sz="25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&gt; head;</a:t>
            </a:r>
          </a:p>
          <a:p>
            <a:pPr marL="914400" lvl="2" indent="0"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500" b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 Node&lt;</a:t>
            </a:r>
            <a:r>
              <a:rPr lang="en-US" sz="25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&gt; tail;</a:t>
            </a:r>
          </a:p>
          <a:p>
            <a:pPr marL="914400" lvl="2" indent="0"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500" b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b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 size;</a:t>
            </a:r>
          </a:p>
          <a:p>
            <a:pPr marL="914400" lvl="2" indent="0">
              <a:spcBef>
                <a:spcPts val="0"/>
              </a:spcBef>
              <a:buClr>
                <a:srgbClr val="0070C0"/>
              </a:buClr>
              <a:buNone/>
            </a:pPr>
            <a:endParaRPr lang="en-US" sz="25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5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Thành phần xử lý</a:t>
            </a:r>
          </a:p>
          <a:p>
            <a:pPr marL="914400" lvl="2" indent="0"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Các thao tác xử lý trên DSLK đôi ...</a:t>
            </a:r>
          </a:p>
          <a:p>
            <a:pPr marL="457200" lvl="1" indent="0"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5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5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7997</TotalTime>
  <Words>3157</Words>
  <Application>Microsoft Office PowerPoint</Application>
  <PresentationFormat>Widescreen</PresentationFormat>
  <Paragraphs>792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Consolas</vt:lpstr>
      <vt:lpstr>Muli</vt:lpstr>
      <vt:lpstr>Times New Roman</vt:lpstr>
      <vt:lpstr>Times New Roman (Headings)</vt:lpstr>
      <vt:lpstr>Wingdings</vt:lpstr>
      <vt:lpstr>Office Theme</vt:lpstr>
      <vt:lpstr>Danh Sách Liên Kết Đôi  &amp;  Danh Sách Liên Kết Vòng (Doubly &amp; Circularly Linked List)</vt:lpstr>
      <vt:lpstr>Nội dung</vt:lpstr>
      <vt:lpstr>Danh sách liên kết đôi (Doubly Linked List)</vt:lpstr>
      <vt:lpstr>Danh sách liên kết đôi</vt:lpstr>
      <vt:lpstr>Danh sách liên kết đôi</vt:lpstr>
      <vt:lpstr>Xây dựng DSLK đôi</vt:lpstr>
      <vt:lpstr>Xây dựng DSLK đôi</vt:lpstr>
      <vt:lpstr>Xây dựng DSLK đôi</vt:lpstr>
      <vt:lpstr>Xây dựng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Các thao tác trên DSLK đôi</vt:lpstr>
      <vt:lpstr>Danh sách liên kết vòng (Circularly Linked List)</vt:lpstr>
      <vt:lpstr>Danh sách liên kết vòng</vt:lpstr>
      <vt:lpstr>Danh sách liên kết vòng</vt:lpstr>
      <vt:lpstr>Danh sách liên kết vòng</vt:lpstr>
      <vt:lpstr>Danh sách liên kết vòng</vt:lpstr>
      <vt:lpstr>Các thao tác trên DSLK vòng</vt:lpstr>
      <vt:lpstr>Các thao tác trên DSLK vòng</vt:lpstr>
      <vt:lpstr>Tổng kết Summary</vt:lpstr>
      <vt:lpstr>Tổng kết</vt:lpstr>
      <vt:lpstr>Tổng kết</vt:lpstr>
      <vt:lpstr>Hỏi &amp; Đáp</vt:lpstr>
      <vt:lpstr>Bài học kế tiếp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Singly Linked List</dc:title>
  <dc:creator>Trần Đức Hiếu</dc:creator>
  <cp:lastModifiedBy>Trần Đức Hiếu</cp:lastModifiedBy>
  <cp:revision>1096</cp:revision>
  <dcterms:created xsi:type="dcterms:W3CDTF">2022-09-23T12:49:50Z</dcterms:created>
  <dcterms:modified xsi:type="dcterms:W3CDTF">2022-11-25T06:24:28Z</dcterms:modified>
</cp:coreProperties>
</file>