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295" r:id="rId3"/>
    <p:sldId id="586" r:id="rId4"/>
    <p:sldId id="293" r:id="rId5"/>
    <p:sldId id="587" r:id="rId6"/>
    <p:sldId id="588" r:id="rId7"/>
    <p:sldId id="589" r:id="rId8"/>
    <p:sldId id="590" r:id="rId9"/>
    <p:sldId id="594" r:id="rId10"/>
    <p:sldId id="591" r:id="rId11"/>
    <p:sldId id="592" r:id="rId12"/>
    <p:sldId id="593" r:id="rId13"/>
    <p:sldId id="595" r:id="rId14"/>
    <p:sldId id="596" r:id="rId15"/>
    <p:sldId id="597" r:id="rId16"/>
    <p:sldId id="598" r:id="rId17"/>
    <p:sldId id="599" r:id="rId18"/>
    <p:sldId id="600" r:id="rId19"/>
    <p:sldId id="601" r:id="rId20"/>
    <p:sldId id="602" r:id="rId21"/>
    <p:sldId id="603" r:id="rId22"/>
    <p:sldId id="604" r:id="rId23"/>
    <p:sldId id="605" r:id="rId24"/>
    <p:sldId id="606" r:id="rId25"/>
    <p:sldId id="607" r:id="rId26"/>
    <p:sldId id="609" r:id="rId27"/>
    <p:sldId id="610" r:id="rId28"/>
    <p:sldId id="632" r:id="rId29"/>
    <p:sldId id="630" r:id="rId30"/>
    <p:sldId id="613" r:id="rId31"/>
    <p:sldId id="614" r:id="rId32"/>
    <p:sldId id="615" r:id="rId33"/>
    <p:sldId id="616" r:id="rId34"/>
    <p:sldId id="617" r:id="rId35"/>
    <p:sldId id="618" r:id="rId36"/>
    <p:sldId id="620" r:id="rId37"/>
    <p:sldId id="621" r:id="rId38"/>
    <p:sldId id="622" r:id="rId39"/>
    <p:sldId id="623" r:id="rId40"/>
    <p:sldId id="624" r:id="rId41"/>
    <p:sldId id="625" r:id="rId42"/>
    <p:sldId id="626" r:id="rId43"/>
    <p:sldId id="627" r:id="rId44"/>
    <p:sldId id="628" r:id="rId45"/>
    <p:sldId id="629" r:id="rId46"/>
    <p:sldId id="633" r:id="rId47"/>
    <p:sldId id="634" r:id="rId48"/>
    <p:sldId id="309" r:id="rId49"/>
    <p:sldId id="306" r:id="rId50"/>
    <p:sldId id="30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548235"/>
    <a:srgbClr val="E2F0D9"/>
    <a:srgbClr val="5B9BD5"/>
    <a:srgbClr val="FF557F"/>
    <a:srgbClr val="80FF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6357" autoAdjust="0"/>
  </p:normalViewPr>
  <p:slideViewPr>
    <p:cSldViewPr snapToGrid="0">
      <p:cViewPr varScale="1">
        <p:scale>
          <a:sx n="82" d="100"/>
          <a:sy n="82" d="100"/>
        </p:scale>
        <p:origin x="69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14T06:51:36.448"/>
    </inkml:context>
    <inkml:brush xml:id="br0">
      <inkml:brushProperty name="width" value="0.05292" units="cm"/>
      <inkml:brushProperty name="height" value="0.05292" units="cm"/>
      <inkml:brushProperty name="color" value="#FF0000"/>
    </inkml:brush>
  </inkml:definitions>
  <inkml:trace contextRef="#ctx0" brushRef="#br0">11482 6951 0,'-32'-33'78,"0"1"-47,-97-64-31,0 31 16,-32 33-16,65-64 15,32 63-15,-33 1 16,65 0-16,0 0 16,0 0-1,-1 32 79,-31 0-94,-64-65 16,63 33-16,-128 0 15,161 32-15,-32 0 16,-65-97-16,65 97 15,32-32-15,-33 32 16,-31 0 47,31 0-48,-128-32-15,33 32 16,-33-64-16,96 64 15,65 0-15,-64 0 79,63 0-79,1 0 15,0 0-15,-64 0 16,63 0-16,-31 32 15,32-32-15,-65 0 16,33 32-16,32 0 16,-32 0-16,31 1 15,-95-1 1,64 0-16,-33 32 16,65-31-16,0-1 15,-65-32-15,65 32 16,0 0-16,0 0 15,0 0 1,-1 1 0,1-1-1,0 0-15,0 0 16,0 0-16,32 1 16,-97 31-16,65-32 15,32 32-15,0 33 16,-32-65-16,32 0 15,0 0 1,0 65-16,0-33 16,0 33-16,0-65 15,0 32-15,0 1 16,0 31 0,0-63-16,0 31 15,0 0-15,0-32 16,0 97-16,0-65 15,0 1-15,0 31 16,0 1-16,0-65 16,0 65-16,64 31 15,-64-95-15,32 63 16,1-64-16,-1 0 16,-32 1-16,64 31 15,-32 0-15,33 1 16,-33 63-1,32-63-15,33 31 16,-65-31-16,64 63 16,-31-31-16,-33-65 15,64 32-15,-64 33 16,0-33-16,1-64 16,95 97-1,-96-65-15,33-32 16,31 32-1,-64-32 1,33 0 15,-33 32-15,97-32 0,-33 0-16,33 0 15,-65 0-15,-32 0 16,33 0-1,-33 0-15,0 0 16,96 0-16,-63 0 16,-33 0-16,97-96 15,-97 64-15,0-33 32,-32 33-32,32-32 15,32 32-15,33-33 16,-33 1-16,33-33 15,31 65-15,-63 0 16,-65 0-16,0 0 31,0-1-15,0-63-16,0 64 16,0 0-16,32-33 15,-32 33-15,0 0 16,0 0-16,0-1 15,0-31-15,0 32 16,0-32-16,0-33 16,0 65-1,0 0-15,0 0 16,0-33 0,0 33-16,0 0 15,0 0 1,0-33-16,0 33 31,0 0 0</inkml:trace>
  <inkml:trace contextRef="#ctx0" brushRef="#br0" timeOffset="1640.87">10935 6597 0,'-96'64'94,"96"161"-78,0-64-16,0 32 15,0-128-15,-33 63 16,33-96-16,0 33 16,0-1-16,0 33 15,0-65-15,0 32 16,0-32-16,0 33 16,0-1-16,0 65 15,0 0-15,0-65 16,0 65-16,0-33 15,0 1 1,0-1-16,0 33 16,0-65-16,0 65 15,0-97-15,0 65 16,0-65 0,0 0-1,0 0-15,0 33 16,-32 31-16,-64 1 15,31 31-15,-95 33 16,95-64-16,-31-1 16,64-31-16,0-33 15,-1 0 1,-63 32-16,64-31 31,0-1-31,-1 0 16,-127 97-16,95-33 15,-63 1 1,-1-65 0,97-32-1,0 0-15,-65 0 63,1 0 46,-33 0-109,97 0 16,-97 0-16,97 0 15,0-32-15,-32 0 16,31 32-16,1 0 16,0-33-16,0 33 15,0-32-15,0 0 16,-1 32 31,1-32-47,-64-32 15,64 31 1,-33 1-16,33 0 16,0 0-16,-32-33 93,31-31-93,33 32 16,-96-65-16,96 97 16,-32-33-16,0 33 15,0-32-15,32-1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56078-1E8C-49D1-A61A-248451A2C988}" type="datetimeFigureOut">
              <a:rPr lang="en-GB" smtClean="0"/>
              <a:t>22/12/2022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B9022-F9DE-4052-889D-05542A434858}" type="slidenum">
              <a:rPr lang="en-GB" smtClean="0"/>
              <a:t>‹#›</a:t>
            </a:fld>
            <a:endParaRPr lang="en-GB"/>
          </a:p>
        </p:txBody>
      </p:sp>
    </p:spTree>
    <p:extLst>
      <p:ext uri="{BB962C8B-B14F-4D97-AF65-F5344CB8AC3E}">
        <p14:creationId xmlns:p14="http://schemas.microsoft.com/office/powerpoint/2010/main" val="76836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0780-C35B-44F7-88A6-B571CC379E61}"/>
              </a:ext>
            </a:extLst>
          </p:cNvPr>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5E2EF4D0-DCF4-47EB-B2F5-082841479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C9A512D-F13A-469C-9917-7E5F5E839ABB}"/>
              </a:ext>
            </a:extLst>
          </p:cNvPr>
          <p:cNvSpPr>
            <a:spLocks noGrp="1"/>
          </p:cNvSpPr>
          <p:nvPr>
            <p:ph type="dt" sz="half" idx="10"/>
          </p:nvPr>
        </p:nvSpPr>
        <p:spPr/>
        <p:txBody>
          <a:bodyPr/>
          <a:lstStyle/>
          <a:p>
            <a:fld id="{F84F6133-87BD-4C28-AC6B-22EE3539000A}" type="datetime1">
              <a:rPr lang="en-GB" smtClean="0"/>
              <a:t>22/12/2022</a:t>
            </a:fld>
            <a:endParaRPr lang="en-GB"/>
          </a:p>
        </p:txBody>
      </p:sp>
      <p:sp>
        <p:nvSpPr>
          <p:cNvPr id="5" name="Footer Placeholder 4">
            <a:extLst>
              <a:ext uri="{FF2B5EF4-FFF2-40B4-BE49-F238E27FC236}">
                <a16:creationId xmlns:a16="http://schemas.microsoft.com/office/drawing/2014/main" id="{30A5E465-29F7-4620-8505-1EAFB4DAB5B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6DBB07D-4F9D-44E5-8494-0E3B9710B744}"/>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336387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C766-C769-42B5-863C-4972F6FE1D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F446E8B-1925-4038-9382-999C3C3D77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F8B5C9-5EBD-43DE-B364-4FEF277B2236}"/>
              </a:ext>
            </a:extLst>
          </p:cNvPr>
          <p:cNvSpPr>
            <a:spLocks noGrp="1"/>
          </p:cNvSpPr>
          <p:nvPr>
            <p:ph type="dt" sz="half" idx="10"/>
          </p:nvPr>
        </p:nvSpPr>
        <p:spPr/>
        <p:txBody>
          <a:bodyPr/>
          <a:lstStyle/>
          <a:p>
            <a:fld id="{4A7697AA-35C7-4003-A27E-5C590A0A927E}" type="datetime1">
              <a:rPr lang="en-GB" smtClean="0"/>
              <a:t>22/12/2022</a:t>
            </a:fld>
            <a:endParaRPr lang="en-GB"/>
          </a:p>
        </p:txBody>
      </p:sp>
      <p:sp>
        <p:nvSpPr>
          <p:cNvPr id="5" name="Footer Placeholder 4">
            <a:extLst>
              <a:ext uri="{FF2B5EF4-FFF2-40B4-BE49-F238E27FC236}">
                <a16:creationId xmlns:a16="http://schemas.microsoft.com/office/drawing/2014/main" id="{DF44E332-1F07-4B1A-9BBF-8F5200C0E113}"/>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EC60F472-38F2-4791-A4A4-76792C0C16B3}"/>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114461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9EDF6-84A3-4B5B-9047-FA50CCAE75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BD61E1-5715-4A01-8284-A75B579317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29155A-B0D6-4DDD-B5CE-A40C1A88B768}"/>
              </a:ext>
            </a:extLst>
          </p:cNvPr>
          <p:cNvSpPr>
            <a:spLocks noGrp="1"/>
          </p:cNvSpPr>
          <p:nvPr>
            <p:ph type="dt" sz="half" idx="10"/>
          </p:nvPr>
        </p:nvSpPr>
        <p:spPr/>
        <p:txBody>
          <a:bodyPr/>
          <a:lstStyle/>
          <a:p>
            <a:fld id="{C2F649C4-4DBB-4F43-BB9B-2480F309B745}" type="datetime1">
              <a:rPr lang="en-GB" smtClean="0"/>
              <a:t>22/12/2022</a:t>
            </a:fld>
            <a:endParaRPr lang="en-GB"/>
          </a:p>
        </p:txBody>
      </p:sp>
      <p:sp>
        <p:nvSpPr>
          <p:cNvPr id="5" name="Footer Placeholder 4">
            <a:extLst>
              <a:ext uri="{FF2B5EF4-FFF2-40B4-BE49-F238E27FC236}">
                <a16:creationId xmlns:a16="http://schemas.microsoft.com/office/drawing/2014/main" id="{10CB82C3-C3ED-4043-AA70-1B15F6E0218D}"/>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B39EE5F0-E917-4915-A890-52D526DD5C5F}"/>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427255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4269-96F1-41A6-BE6F-207C13FD63B6}"/>
              </a:ext>
            </a:extLst>
          </p:cNvPr>
          <p:cNvSpPr>
            <a:spLocks noGrp="1"/>
          </p:cNvSpPr>
          <p:nvPr>
            <p:ph type="title"/>
          </p:nvPr>
        </p:nvSpPr>
        <p:spPr/>
        <p:txBody>
          <a:bodyPr/>
          <a:lstStyle>
            <a:lvl1pPr>
              <a:defRPr b="1">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6625AA-0B7E-4914-97FE-45EAEB48FEB2}"/>
              </a:ext>
            </a:extLst>
          </p:cNvPr>
          <p:cNvSpPr>
            <a:spLocks noGrp="1"/>
          </p:cNvSpPr>
          <p:nvPr>
            <p:ph idx="1"/>
          </p:nvPr>
        </p:nvSpPr>
        <p:spPr/>
        <p:txBody>
          <a:bodyPr/>
          <a:lstStyle>
            <a:lvl1pPr>
              <a:lnSpc>
                <a:spcPct val="130000"/>
              </a:lnSpc>
              <a:defRPr>
                <a:latin typeface="Arial" panose="020B0604020202020204" pitchFamily="34" charset="0"/>
                <a:cs typeface="Arial" panose="020B0604020202020204" pitchFamily="34" charset="0"/>
              </a:defRPr>
            </a:lvl1pPr>
            <a:lvl2pPr>
              <a:lnSpc>
                <a:spcPct val="130000"/>
              </a:lnSpc>
              <a:defRPr>
                <a:latin typeface="Arial" panose="020B0604020202020204" pitchFamily="34" charset="0"/>
                <a:cs typeface="Arial" panose="020B0604020202020204" pitchFamily="34" charset="0"/>
              </a:defRPr>
            </a:lvl2pPr>
            <a:lvl3pPr>
              <a:lnSpc>
                <a:spcPct val="130000"/>
              </a:lnSpc>
              <a:defRPr>
                <a:latin typeface="Arial" panose="020B0604020202020204" pitchFamily="34" charset="0"/>
                <a:cs typeface="Arial" panose="020B0604020202020204" pitchFamily="34" charset="0"/>
              </a:defRPr>
            </a:lvl3pPr>
            <a:lvl4pPr>
              <a:lnSpc>
                <a:spcPct val="130000"/>
              </a:lnSpc>
              <a:defRPr>
                <a:latin typeface="Arial" panose="020B0604020202020204" pitchFamily="34" charset="0"/>
                <a:cs typeface="Arial" panose="020B0604020202020204" pitchFamily="34" charset="0"/>
              </a:defRPr>
            </a:lvl4pPr>
            <a:lvl5pPr>
              <a:lnSpc>
                <a:spcPct val="130000"/>
              </a:lnSpc>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ED3236-E82A-4E24-B5C0-90D6E93B4E2C}"/>
              </a:ext>
            </a:extLst>
          </p:cNvPr>
          <p:cNvSpPr>
            <a:spLocks noGrp="1"/>
          </p:cNvSpPr>
          <p:nvPr>
            <p:ph type="dt" sz="half" idx="10"/>
          </p:nvPr>
        </p:nvSpPr>
        <p:spPr/>
        <p:txBody>
          <a:bodyPr/>
          <a:lstStyle/>
          <a:p>
            <a:fld id="{14CE6319-EA2A-4C5D-B6ED-2B2D42F5C6F6}" type="datetime1">
              <a:rPr lang="en-GB" smtClean="0"/>
              <a:t>22/12/2022</a:t>
            </a:fld>
            <a:endParaRPr lang="en-GB"/>
          </a:p>
        </p:txBody>
      </p:sp>
      <p:sp>
        <p:nvSpPr>
          <p:cNvPr id="5" name="Footer Placeholder 4">
            <a:extLst>
              <a:ext uri="{FF2B5EF4-FFF2-40B4-BE49-F238E27FC236}">
                <a16:creationId xmlns:a16="http://schemas.microsoft.com/office/drawing/2014/main" id="{10B8E933-DA96-4E62-97C5-482CBCA2DDE5}"/>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A5CFF78F-4DB7-4932-9AD8-5079FCD8005B}"/>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222937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F1F2-8073-42CF-9372-68AF70F2474D}"/>
              </a:ext>
            </a:extLst>
          </p:cNvPr>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4EEF2E-D823-430A-81F1-8E608933EF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6F6DC0-8837-4DC6-BDE5-8FE9EB6D25EF}"/>
              </a:ext>
            </a:extLst>
          </p:cNvPr>
          <p:cNvSpPr>
            <a:spLocks noGrp="1"/>
          </p:cNvSpPr>
          <p:nvPr>
            <p:ph type="dt" sz="half" idx="10"/>
          </p:nvPr>
        </p:nvSpPr>
        <p:spPr/>
        <p:txBody>
          <a:bodyPr/>
          <a:lstStyle/>
          <a:p>
            <a:fld id="{1428D1C6-3B9E-49D6-9CB9-F40E36F22D07}" type="datetime1">
              <a:rPr lang="en-GB" smtClean="0"/>
              <a:t>22/12/2022</a:t>
            </a:fld>
            <a:endParaRPr lang="en-GB"/>
          </a:p>
        </p:txBody>
      </p:sp>
      <p:sp>
        <p:nvSpPr>
          <p:cNvPr id="5" name="Footer Placeholder 4">
            <a:extLst>
              <a:ext uri="{FF2B5EF4-FFF2-40B4-BE49-F238E27FC236}">
                <a16:creationId xmlns:a16="http://schemas.microsoft.com/office/drawing/2014/main" id="{A6723EA2-4136-454E-B305-4B15801F992C}"/>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003A86B2-F55E-4547-9A61-0AA6C18B7B5A}"/>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413355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7CED-0AC4-43D0-AC64-D2D1453C0E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07E5D3-2A13-4965-AC40-DD8C2C03E2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AD602FF-F48A-4584-92F4-8386BD1890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78414C1-5E7F-42E8-9D4E-47B1AB4D9B54}"/>
              </a:ext>
            </a:extLst>
          </p:cNvPr>
          <p:cNvSpPr>
            <a:spLocks noGrp="1"/>
          </p:cNvSpPr>
          <p:nvPr>
            <p:ph type="dt" sz="half" idx="10"/>
          </p:nvPr>
        </p:nvSpPr>
        <p:spPr/>
        <p:txBody>
          <a:bodyPr/>
          <a:lstStyle/>
          <a:p>
            <a:fld id="{7C03AE65-EF48-4EF0-8A3D-934FC6F087C0}" type="datetime1">
              <a:rPr lang="en-GB" smtClean="0"/>
              <a:t>22/12/2022</a:t>
            </a:fld>
            <a:endParaRPr lang="en-GB"/>
          </a:p>
        </p:txBody>
      </p:sp>
      <p:sp>
        <p:nvSpPr>
          <p:cNvPr id="6" name="Footer Placeholder 5">
            <a:extLst>
              <a:ext uri="{FF2B5EF4-FFF2-40B4-BE49-F238E27FC236}">
                <a16:creationId xmlns:a16="http://schemas.microsoft.com/office/drawing/2014/main" id="{97BC8857-871A-4B19-A2D2-D233BC8102FC}"/>
              </a:ext>
            </a:extLst>
          </p:cNvPr>
          <p:cNvSpPr>
            <a:spLocks noGrp="1"/>
          </p:cNvSpPr>
          <p:nvPr>
            <p:ph type="ftr" sz="quarter" idx="11"/>
          </p:nvPr>
        </p:nvSpPr>
        <p:spPr/>
        <p:txBody>
          <a:bodyPr/>
          <a:lstStyle/>
          <a:p>
            <a:r>
              <a:rPr lang="en-GB"/>
              <a:t>ThS. Trần Đức Hiếu</a:t>
            </a:r>
          </a:p>
        </p:txBody>
      </p:sp>
      <p:sp>
        <p:nvSpPr>
          <p:cNvPr id="7" name="Slide Number Placeholder 6">
            <a:extLst>
              <a:ext uri="{FF2B5EF4-FFF2-40B4-BE49-F238E27FC236}">
                <a16:creationId xmlns:a16="http://schemas.microsoft.com/office/drawing/2014/main" id="{9F6DF044-18FB-4E55-9BAC-2722F6E3162C}"/>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423885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D7BA-C796-482E-B711-BFD0B51E29B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CE9ED7-6A0B-4C45-B524-DBCE1FA0BD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AFA2A-C557-42F3-91C4-106D2CBC5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FC00332-8125-40B1-96C5-58848AA0C8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452813-8541-4766-8EDE-D7A2A4022B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10D9781-4399-41C9-B7E2-3C217AB1CE7E}"/>
              </a:ext>
            </a:extLst>
          </p:cNvPr>
          <p:cNvSpPr>
            <a:spLocks noGrp="1"/>
          </p:cNvSpPr>
          <p:nvPr>
            <p:ph type="dt" sz="half" idx="10"/>
          </p:nvPr>
        </p:nvSpPr>
        <p:spPr/>
        <p:txBody>
          <a:bodyPr/>
          <a:lstStyle/>
          <a:p>
            <a:fld id="{E506AF79-B36B-41BB-AC80-08FD1E1FD3CB}" type="datetime1">
              <a:rPr lang="en-GB" smtClean="0"/>
              <a:t>22/12/2022</a:t>
            </a:fld>
            <a:endParaRPr lang="en-GB"/>
          </a:p>
        </p:txBody>
      </p:sp>
      <p:sp>
        <p:nvSpPr>
          <p:cNvPr id="8" name="Footer Placeholder 7">
            <a:extLst>
              <a:ext uri="{FF2B5EF4-FFF2-40B4-BE49-F238E27FC236}">
                <a16:creationId xmlns:a16="http://schemas.microsoft.com/office/drawing/2014/main" id="{C23951C3-A144-43D1-9A14-37EE9CDF59FC}"/>
              </a:ext>
            </a:extLst>
          </p:cNvPr>
          <p:cNvSpPr>
            <a:spLocks noGrp="1"/>
          </p:cNvSpPr>
          <p:nvPr>
            <p:ph type="ftr" sz="quarter" idx="11"/>
          </p:nvPr>
        </p:nvSpPr>
        <p:spPr/>
        <p:txBody>
          <a:bodyPr/>
          <a:lstStyle/>
          <a:p>
            <a:r>
              <a:rPr lang="en-GB"/>
              <a:t>ThS. Trần Đức Hiếu</a:t>
            </a:r>
          </a:p>
        </p:txBody>
      </p:sp>
      <p:sp>
        <p:nvSpPr>
          <p:cNvPr id="9" name="Slide Number Placeholder 8">
            <a:extLst>
              <a:ext uri="{FF2B5EF4-FFF2-40B4-BE49-F238E27FC236}">
                <a16:creationId xmlns:a16="http://schemas.microsoft.com/office/drawing/2014/main" id="{98806129-80DA-458F-8C42-6D8FC3EC4C9C}"/>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340816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9371-8F43-40E4-AD43-CEE2548688D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7BF20A-81A1-469F-9B7D-D68066AB529E}"/>
              </a:ext>
            </a:extLst>
          </p:cNvPr>
          <p:cNvSpPr>
            <a:spLocks noGrp="1"/>
          </p:cNvSpPr>
          <p:nvPr>
            <p:ph type="dt" sz="half" idx="10"/>
          </p:nvPr>
        </p:nvSpPr>
        <p:spPr/>
        <p:txBody>
          <a:bodyPr/>
          <a:lstStyle/>
          <a:p>
            <a:fld id="{3A168CF4-2782-4ECE-903E-BE3392F59537}" type="datetime1">
              <a:rPr lang="en-GB" smtClean="0"/>
              <a:t>22/12/2022</a:t>
            </a:fld>
            <a:endParaRPr lang="en-GB"/>
          </a:p>
        </p:txBody>
      </p:sp>
      <p:sp>
        <p:nvSpPr>
          <p:cNvPr id="4" name="Footer Placeholder 3">
            <a:extLst>
              <a:ext uri="{FF2B5EF4-FFF2-40B4-BE49-F238E27FC236}">
                <a16:creationId xmlns:a16="http://schemas.microsoft.com/office/drawing/2014/main" id="{6C949101-7CB9-4C07-A629-E9D3B14395BF}"/>
              </a:ext>
            </a:extLst>
          </p:cNvPr>
          <p:cNvSpPr>
            <a:spLocks noGrp="1"/>
          </p:cNvSpPr>
          <p:nvPr>
            <p:ph type="ftr" sz="quarter" idx="11"/>
          </p:nvPr>
        </p:nvSpPr>
        <p:spPr/>
        <p:txBody>
          <a:bodyPr/>
          <a:lstStyle/>
          <a:p>
            <a:r>
              <a:rPr lang="en-GB"/>
              <a:t>ThS. Trần Đức Hiếu</a:t>
            </a:r>
          </a:p>
        </p:txBody>
      </p:sp>
      <p:sp>
        <p:nvSpPr>
          <p:cNvPr id="5" name="Slide Number Placeholder 4">
            <a:extLst>
              <a:ext uri="{FF2B5EF4-FFF2-40B4-BE49-F238E27FC236}">
                <a16:creationId xmlns:a16="http://schemas.microsoft.com/office/drawing/2014/main" id="{E96403A3-CF00-481E-B62D-A9307F997786}"/>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5992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69C43-FBB9-43FD-B86E-BA2E1C1CA126}"/>
              </a:ext>
            </a:extLst>
          </p:cNvPr>
          <p:cNvSpPr>
            <a:spLocks noGrp="1"/>
          </p:cNvSpPr>
          <p:nvPr>
            <p:ph type="dt" sz="half" idx="10"/>
          </p:nvPr>
        </p:nvSpPr>
        <p:spPr/>
        <p:txBody>
          <a:bodyPr/>
          <a:lstStyle/>
          <a:p>
            <a:fld id="{63ACC96B-98B0-4FA8-B8D2-9254FD4009E1}" type="datetime1">
              <a:rPr lang="en-GB" smtClean="0"/>
              <a:t>22/12/2022</a:t>
            </a:fld>
            <a:endParaRPr lang="en-GB"/>
          </a:p>
        </p:txBody>
      </p:sp>
      <p:sp>
        <p:nvSpPr>
          <p:cNvPr id="3" name="Footer Placeholder 2">
            <a:extLst>
              <a:ext uri="{FF2B5EF4-FFF2-40B4-BE49-F238E27FC236}">
                <a16:creationId xmlns:a16="http://schemas.microsoft.com/office/drawing/2014/main" id="{3E07C039-EA65-4984-A73C-C23A511CA077}"/>
              </a:ext>
            </a:extLst>
          </p:cNvPr>
          <p:cNvSpPr>
            <a:spLocks noGrp="1"/>
          </p:cNvSpPr>
          <p:nvPr>
            <p:ph type="ftr" sz="quarter" idx="11"/>
          </p:nvPr>
        </p:nvSpPr>
        <p:spPr/>
        <p:txBody>
          <a:bodyPr/>
          <a:lstStyle/>
          <a:p>
            <a:r>
              <a:rPr lang="en-GB"/>
              <a:t>ThS. Trần Đức Hiếu</a:t>
            </a:r>
          </a:p>
        </p:txBody>
      </p:sp>
      <p:sp>
        <p:nvSpPr>
          <p:cNvPr id="4" name="Slide Number Placeholder 3">
            <a:extLst>
              <a:ext uri="{FF2B5EF4-FFF2-40B4-BE49-F238E27FC236}">
                <a16:creationId xmlns:a16="http://schemas.microsoft.com/office/drawing/2014/main" id="{FD92BBCF-C74D-4468-AB54-21E6531F4E5D}"/>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384126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16EE-96AC-48C3-AA0F-9029E175D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7313E7D-DBB0-45E2-973F-30B0BB5BD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6195425-F5B8-4E65-A73F-F535C49D5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8FF6F-3EA0-43E4-8610-213024C8E807}"/>
              </a:ext>
            </a:extLst>
          </p:cNvPr>
          <p:cNvSpPr>
            <a:spLocks noGrp="1"/>
          </p:cNvSpPr>
          <p:nvPr>
            <p:ph type="dt" sz="half" idx="10"/>
          </p:nvPr>
        </p:nvSpPr>
        <p:spPr/>
        <p:txBody>
          <a:bodyPr/>
          <a:lstStyle/>
          <a:p>
            <a:fld id="{BA807FA4-04D1-424C-B422-13FB9A40DE15}" type="datetime1">
              <a:rPr lang="en-GB" smtClean="0"/>
              <a:t>22/12/2022</a:t>
            </a:fld>
            <a:endParaRPr lang="en-GB"/>
          </a:p>
        </p:txBody>
      </p:sp>
      <p:sp>
        <p:nvSpPr>
          <p:cNvPr id="6" name="Footer Placeholder 5">
            <a:extLst>
              <a:ext uri="{FF2B5EF4-FFF2-40B4-BE49-F238E27FC236}">
                <a16:creationId xmlns:a16="http://schemas.microsoft.com/office/drawing/2014/main" id="{B7C655AF-B7E3-46CD-916E-17516CA42430}"/>
              </a:ext>
            </a:extLst>
          </p:cNvPr>
          <p:cNvSpPr>
            <a:spLocks noGrp="1"/>
          </p:cNvSpPr>
          <p:nvPr>
            <p:ph type="ftr" sz="quarter" idx="11"/>
          </p:nvPr>
        </p:nvSpPr>
        <p:spPr/>
        <p:txBody>
          <a:bodyPr/>
          <a:lstStyle/>
          <a:p>
            <a:r>
              <a:rPr lang="en-GB"/>
              <a:t>ThS. Trần Đức Hiếu</a:t>
            </a:r>
          </a:p>
        </p:txBody>
      </p:sp>
      <p:sp>
        <p:nvSpPr>
          <p:cNvPr id="7" name="Slide Number Placeholder 6">
            <a:extLst>
              <a:ext uri="{FF2B5EF4-FFF2-40B4-BE49-F238E27FC236}">
                <a16:creationId xmlns:a16="http://schemas.microsoft.com/office/drawing/2014/main" id="{9F4F6F17-727B-4E97-B74C-8504AAD5D6F7}"/>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348696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4FDD-A111-4502-9A0C-2232A9AC2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4D0B46-8E86-449C-A6CB-BE9DA47811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708005-8FE5-4415-B1B1-483C12045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4D460-FABA-457C-BE89-5635A71D9BE2}"/>
              </a:ext>
            </a:extLst>
          </p:cNvPr>
          <p:cNvSpPr>
            <a:spLocks noGrp="1"/>
          </p:cNvSpPr>
          <p:nvPr>
            <p:ph type="dt" sz="half" idx="10"/>
          </p:nvPr>
        </p:nvSpPr>
        <p:spPr/>
        <p:txBody>
          <a:bodyPr/>
          <a:lstStyle/>
          <a:p>
            <a:fld id="{A412271B-1A81-4CB7-B3D6-CF2183FD7C7F}" type="datetime1">
              <a:rPr lang="en-GB" smtClean="0"/>
              <a:t>22/12/2022</a:t>
            </a:fld>
            <a:endParaRPr lang="en-GB"/>
          </a:p>
        </p:txBody>
      </p:sp>
      <p:sp>
        <p:nvSpPr>
          <p:cNvPr id="6" name="Footer Placeholder 5">
            <a:extLst>
              <a:ext uri="{FF2B5EF4-FFF2-40B4-BE49-F238E27FC236}">
                <a16:creationId xmlns:a16="http://schemas.microsoft.com/office/drawing/2014/main" id="{36FD583B-74A1-4047-95FA-9317966B9F56}"/>
              </a:ext>
            </a:extLst>
          </p:cNvPr>
          <p:cNvSpPr>
            <a:spLocks noGrp="1"/>
          </p:cNvSpPr>
          <p:nvPr>
            <p:ph type="ftr" sz="quarter" idx="11"/>
          </p:nvPr>
        </p:nvSpPr>
        <p:spPr/>
        <p:txBody>
          <a:bodyPr/>
          <a:lstStyle/>
          <a:p>
            <a:r>
              <a:rPr lang="en-GB"/>
              <a:t>ThS. Trần Đức Hiếu</a:t>
            </a:r>
          </a:p>
        </p:txBody>
      </p:sp>
      <p:sp>
        <p:nvSpPr>
          <p:cNvPr id="7" name="Slide Number Placeholder 6">
            <a:extLst>
              <a:ext uri="{FF2B5EF4-FFF2-40B4-BE49-F238E27FC236}">
                <a16:creationId xmlns:a16="http://schemas.microsoft.com/office/drawing/2014/main" id="{C2B5DA60-F757-4B1B-99A5-FBB222151CA4}"/>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10936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E7D89B-82C9-42F2-9240-90029F2F97A8}"/>
              </a:ext>
            </a:extLst>
          </p:cNvPr>
          <p:cNvSpPr>
            <a:spLocks noGrp="1"/>
          </p:cNvSpPr>
          <p:nvPr>
            <p:ph type="title"/>
          </p:nvPr>
        </p:nvSpPr>
        <p:spPr>
          <a:xfrm>
            <a:off x="146649" y="136526"/>
            <a:ext cx="11930332" cy="739024"/>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378AC39-B1A8-4B53-86BE-F3672B410EB1}"/>
              </a:ext>
            </a:extLst>
          </p:cNvPr>
          <p:cNvSpPr>
            <a:spLocks noGrp="1"/>
          </p:cNvSpPr>
          <p:nvPr>
            <p:ph type="body" idx="1"/>
          </p:nvPr>
        </p:nvSpPr>
        <p:spPr>
          <a:xfrm>
            <a:off x="146649" y="1057340"/>
            <a:ext cx="11930332" cy="52081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2B2789-4A3D-4435-9A86-E07FF6951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A3D29-4D13-46D6-816B-1091BDE7D2A6}" type="datetime1">
              <a:rPr lang="en-GB" smtClean="0"/>
              <a:t>22/12/2022</a:t>
            </a:fld>
            <a:endParaRPr lang="en-GB"/>
          </a:p>
        </p:txBody>
      </p:sp>
      <p:sp>
        <p:nvSpPr>
          <p:cNvPr id="5" name="Footer Placeholder 4">
            <a:extLst>
              <a:ext uri="{FF2B5EF4-FFF2-40B4-BE49-F238E27FC236}">
                <a16:creationId xmlns:a16="http://schemas.microsoft.com/office/drawing/2014/main" id="{C2545464-C15D-4C74-8AFC-C4415F4BC4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ThS. Trần Đức Hiếu</a:t>
            </a:r>
          </a:p>
        </p:txBody>
      </p:sp>
      <p:sp>
        <p:nvSpPr>
          <p:cNvPr id="6" name="Slide Number Placeholder 5">
            <a:extLst>
              <a:ext uri="{FF2B5EF4-FFF2-40B4-BE49-F238E27FC236}">
                <a16:creationId xmlns:a16="http://schemas.microsoft.com/office/drawing/2014/main" id="{060EE680-5839-496B-BC05-303AB6B22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32E03-40C9-4E2C-92EA-D78597C71B60}" type="slidenum">
              <a:rPr lang="en-GB" smtClean="0"/>
              <a:t>‹#›</a:t>
            </a:fld>
            <a:endParaRPr lang="en-GB"/>
          </a:p>
        </p:txBody>
      </p:sp>
      <p:cxnSp>
        <p:nvCxnSpPr>
          <p:cNvPr id="9" name="Straight Connector 8">
            <a:extLst>
              <a:ext uri="{FF2B5EF4-FFF2-40B4-BE49-F238E27FC236}">
                <a16:creationId xmlns:a16="http://schemas.microsoft.com/office/drawing/2014/main" id="{E79DEBED-F793-4E17-8C0C-8461F05BBFA9}"/>
              </a:ext>
            </a:extLst>
          </p:cNvPr>
          <p:cNvCxnSpPr>
            <a:cxnSpLocks/>
          </p:cNvCxnSpPr>
          <p:nvPr userDrawn="1"/>
        </p:nvCxnSpPr>
        <p:spPr>
          <a:xfrm>
            <a:off x="146649" y="966445"/>
            <a:ext cx="11930332" cy="0"/>
          </a:xfrm>
          <a:prstGeom prst="line">
            <a:avLst/>
          </a:prstGeom>
          <a:ln w="635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706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ct val="90000"/>
        </a:lnSpc>
        <a:spcBef>
          <a:spcPct val="0"/>
        </a:spcBef>
        <a:buNone/>
        <a:defRPr sz="4500" b="1" kern="1200">
          <a:solidFill>
            <a:srgbClr val="00B05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3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oracle.com/webfolder/technetwork/tutorials/obe/java/gc01/index.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codelearn.io/sharing/garbage-collectors-trong-jav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7"/>
            <a:ext cx="11962649" cy="2747918"/>
          </a:xfrm>
        </p:spPr>
        <p:txBody>
          <a:bodyPr>
            <a:normAutofit/>
          </a:bodyPr>
          <a:lstStyle/>
          <a:p>
            <a:r>
              <a:rPr lang="en-GB" sz="5000">
                <a:solidFill>
                  <a:srgbClr val="0070C0"/>
                </a:solidFill>
                <a:latin typeface="Arial" panose="020B0604020202020204" pitchFamily="34" charset="0"/>
                <a:cs typeface="Arial" panose="020B0604020202020204" pitchFamily="34" charset="0"/>
              </a:rPr>
              <a:t>Danh Sách Liên Kết Đơn</a:t>
            </a:r>
            <a:br>
              <a:rPr lang="en-GB" sz="7200">
                <a:solidFill>
                  <a:srgbClr val="00B050"/>
                </a:solidFill>
                <a:latin typeface="Arial" panose="020B0604020202020204" pitchFamily="34" charset="0"/>
                <a:cs typeface="Arial" panose="020B0604020202020204" pitchFamily="34" charset="0"/>
              </a:rPr>
            </a:br>
            <a:r>
              <a:rPr lang="en-GB">
                <a:solidFill>
                  <a:srgbClr val="00B050"/>
                </a:solidFill>
                <a:latin typeface="Arial" panose="020B0604020202020204" pitchFamily="34" charset="0"/>
                <a:cs typeface="Arial" panose="020B0604020202020204" pitchFamily="34" charset="0"/>
              </a:rPr>
              <a:t>(Singly Linked List)</a:t>
            </a:r>
            <a:endParaRPr lang="en-GB" sz="5300">
              <a:solidFill>
                <a:srgbClr val="00B05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F03A3D15-6E0A-44D3-81DC-907D862F983C}"/>
              </a:ext>
            </a:extLst>
          </p:cNvPr>
          <p:cNvSpPr>
            <a:spLocks noGrp="1"/>
          </p:cNvSpPr>
          <p:nvPr>
            <p:ph type="subTitle" idx="1"/>
          </p:nvPr>
        </p:nvSpPr>
        <p:spPr>
          <a:xfrm>
            <a:off x="6428509" y="5191125"/>
            <a:ext cx="4249017" cy="1107038"/>
          </a:xfrm>
        </p:spPr>
        <p:txBody>
          <a:bodyPr>
            <a:noAutofit/>
          </a:bodyPr>
          <a:lstStyle/>
          <a:p>
            <a:pPr algn="l"/>
            <a:r>
              <a:rPr lang="en-GB" sz="2200" b="1">
                <a:solidFill>
                  <a:schemeClr val="accent4">
                    <a:lumMod val="75000"/>
                  </a:schemeClr>
                </a:solidFill>
                <a:latin typeface="Arial" panose="020B0604020202020204" pitchFamily="34" charset="0"/>
                <a:cs typeface="Arial" panose="020B0604020202020204" pitchFamily="34" charset="0"/>
              </a:rPr>
              <a:t>Lecturer: Duc-Hieu Tran</a:t>
            </a:r>
          </a:p>
          <a:p>
            <a:pPr algn="l"/>
            <a:r>
              <a:rPr lang="en-GB" sz="2200" b="1">
                <a:solidFill>
                  <a:schemeClr val="accent4">
                    <a:lumMod val="75000"/>
                  </a:schemeClr>
                </a:solidFill>
              </a:rPr>
              <a:t>Title: MSc. Computer Science</a:t>
            </a:r>
            <a:endParaRPr lang="en-GB" sz="2200" b="1">
              <a:solidFill>
                <a:schemeClr val="accent4">
                  <a:lumMod val="75000"/>
                </a:schemeClr>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76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Cấu trúc dữ liệu </a:t>
            </a:r>
            <a:r>
              <a:rPr lang="en-GB" sz="5000"/>
              <a:t>động</a:t>
            </a:r>
            <a:endParaRPr lang="en-GB" sz="5000">
              <a:solidFill>
                <a:srgbClr val="00B050"/>
              </a:solidFill>
            </a:endParaRP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Đáp ứng được các yêu cầu</a:t>
            </a:r>
            <a:endParaRPr lang="en-GB" sz="2500"/>
          </a:p>
          <a:p>
            <a:pPr lvl="1" algn="just">
              <a:lnSpc>
                <a:spcPct val="140000"/>
              </a:lnSpc>
              <a:buClr>
                <a:srgbClr val="0070C0"/>
              </a:buClr>
            </a:pPr>
            <a:r>
              <a:rPr lang="vi-VN" sz="2500"/>
              <a:t>Linh động hơn</a:t>
            </a:r>
          </a:p>
          <a:p>
            <a:pPr lvl="1" algn="just">
              <a:lnSpc>
                <a:spcPct val="140000"/>
              </a:lnSpc>
              <a:buClr>
                <a:srgbClr val="0070C0"/>
              </a:buClr>
            </a:pPr>
            <a:r>
              <a:rPr lang="vi-VN" sz="2500"/>
              <a:t>Có thể thay đổi được kích thước, cấu trúc trong suốt thời gian sử dụng</a:t>
            </a:r>
          </a:p>
          <a:p>
            <a:pPr lvl="1" algn="just">
              <a:lnSpc>
                <a:spcPct val="140000"/>
              </a:lnSpc>
              <a:buClr>
                <a:srgbClr val="0070C0"/>
              </a:buClr>
            </a:pPr>
            <a:r>
              <a:rPr lang="en-GB" sz="2500"/>
              <a:t>Biểu diễn</a:t>
            </a:r>
            <a:r>
              <a:rPr lang="vi-VN" sz="2500"/>
              <a:t> được </a:t>
            </a:r>
            <a:r>
              <a:rPr lang="en-GB" sz="2500"/>
              <a:t>cùng lúc </a:t>
            </a:r>
            <a:r>
              <a:rPr lang="vi-VN" sz="2500"/>
              <a:t>nhiều kiểu dữ liệu, nhiều kiểu đối tượng khác nhau</a:t>
            </a:r>
          </a:p>
          <a:p>
            <a:pPr marL="685800" lvl="2">
              <a:spcBef>
                <a:spcPts val="1000"/>
              </a:spcBef>
              <a:buFont typeface="Wingdings" panose="05000000000000000000" pitchFamily="2" charset="2"/>
              <a:buChar char="v"/>
            </a:pPr>
            <a:endParaRPr lang="vi-VN" sz="2100" b="1">
              <a:solidFill>
                <a:srgbClr val="0070C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10</a:t>
            </a:fld>
            <a:endParaRPr lang="en-GB"/>
          </a:p>
        </p:txBody>
      </p:sp>
    </p:spTree>
    <p:extLst>
      <p:ext uri="{BB962C8B-B14F-4D97-AF65-F5344CB8AC3E}">
        <p14:creationId xmlns:p14="http://schemas.microsoft.com/office/powerpoint/2010/main" val="143134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Cấu trúc dữ liệu </a:t>
            </a:r>
            <a:r>
              <a:rPr lang="en-GB" sz="5000"/>
              <a:t>động</a:t>
            </a:r>
            <a:endParaRPr lang="en-GB" sz="5000">
              <a:solidFill>
                <a:srgbClr val="00B050"/>
              </a:solidFill>
            </a:endParaRP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Đặc điểm</a:t>
            </a:r>
            <a:endParaRPr lang="en-GB" sz="2500"/>
          </a:p>
          <a:p>
            <a:pPr lvl="1" algn="just">
              <a:lnSpc>
                <a:spcPct val="140000"/>
              </a:lnSpc>
              <a:buClr>
                <a:srgbClr val="0070C0"/>
              </a:buClr>
              <a:buFont typeface="Wingdings" panose="05000000000000000000" pitchFamily="2" charset="2"/>
              <a:buChar char="§"/>
            </a:pPr>
            <a:r>
              <a:rPr lang="vi-VN" sz="2500"/>
              <a:t>Các ô nhớ được </a:t>
            </a:r>
            <a:r>
              <a:rPr lang="vi-VN" sz="2500" b="1">
                <a:solidFill>
                  <a:srgbClr val="0000FF"/>
                </a:solidFill>
              </a:rPr>
              <a:t>cấp phát động</a:t>
            </a:r>
            <a:r>
              <a:rPr lang="vi-VN" sz="2500"/>
              <a:t> khi cần đến</a:t>
            </a:r>
          </a:p>
          <a:p>
            <a:pPr lvl="1" algn="just">
              <a:lnSpc>
                <a:spcPct val="140000"/>
              </a:lnSpc>
              <a:buClr>
                <a:srgbClr val="0070C0"/>
              </a:buClr>
              <a:buFont typeface="Wingdings" panose="05000000000000000000" pitchFamily="2" charset="2"/>
              <a:buChar char="§"/>
            </a:pPr>
            <a:r>
              <a:rPr lang="vi-VN" sz="2500"/>
              <a:t>Các phần tử nằm </a:t>
            </a:r>
            <a:r>
              <a:rPr lang="vi-VN" sz="2500" b="1">
                <a:solidFill>
                  <a:srgbClr val="0000FF"/>
                </a:solidFill>
              </a:rPr>
              <a:t>rải rác</a:t>
            </a:r>
            <a:r>
              <a:rPr lang="vi-VN" sz="2500"/>
              <a:t> ở nhiều nơi trong bộ nhớ (RAM)</a:t>
            </a:r>
          </a:p>
          <a:p>
            <a:pPr lvl="1" algn="just">
              <a:lnSpc>
                <a:spcPct val="140000"/>
              </a:lnSpc>
              <a:buClr>
                <a:srgbClr val="0070C0"/>
              </a:buClr>
              <a:buFont typeface="Wingdings" panose="05000000000000000000" pitchFamily="2" charset="2"/>
              <a:buChar char="§"/>
            </a:pPr>
            <a:r>
              <a:rPr lang="vi-VN" sz="2500"/>
              <a:t>Kích thước dữ liệu chỉ bị giới hạn </a:t>
            </a:r>
            <a:r>
              <a:rPr lang="en-GB" sz="2500"/>
              <a:t>bởi dung lượng của bộ nhớ</a:t>
            </a:r>
            <a:r>
              <a:rPr lang="vi-VN" sz="2500"/>
              <a:t> </a:t>
            </a:r>
            <a:r>
              <a:rPr lang="vi-VN" sz="2500" b="1">
                <a:solidFill>
                  <a:srgbClr val="0000FF"/>
                </a:solidFill>
              </a:rPr>
              <a:t>RAM</a:t>
            </a:r>
          </a:p>
          <a:p>
            <a:pPr lvl="1" algn="just">
              <a:lnSpc>
                <a:spcPct val="140000"/>
              </a:lnSpc>
              <a:buClr>
                <a:srgbClr val="0070C0"/>
              </a:buClr>
              <a:buFont typeface="Wingdings" panose="05000000000000000000" pitchFamily="2" charset="2"/>
              <a:buChar char="§"/>
            </a:pPr>
            <a:r>
              <a:rPr lang="vi-VN" sz="2500"/>
              <a:t>Phải chứa thêm </a:t>
            </a:r>
            <a:r>
              <a:rPr lang="vi-VN" sz="2500" b="1">
                <a:solidFill>
                  <a:srgbClr val="0000FF"/>
                </a:solidFill>
              </a:rPr>
              <a:t>vùng liên kết dữ liệu</a:t>
            </a:r>
          </a:p>
          <a:p>
            <a:pPr lvl="1" algn="just">
              <a:lnSpc>
                <a:spcPct val="140000"/>
              </a:lnSpc>
              <a:buClr>
                <a:srgbClr val="0070C0"/>
              </a:buClr>
              <a:buFont typeface="Wingdings" panose="05000000000000000000" pitchFamily="2" charset="2"/>
              <a:buChar char="§"/>
            </a:pPr>
            <a:r>
              <a:rPr lang="vi-VN" sz="2500"/>
              <a:t>Khó truy cập </a:t>
            </a:r>
            <a:r>
              <a:rPr lang="vi-VN" sz="2500" b="1">
                <a:solidFill>
                  <a:srgbClr val="0000FF"/>
                </a:solidFill>
              </a:rPr>
              <a:t>ngẫu nhiên</a:t>
            </a:r>
          </a:p>
          <a:p>
            <a:pPr lvl="1" algn="just">
              <a:lnSpc>
                <a:spcPct val="140000"/>
              </a:lnSpc>
              <a:buClr>
                <a:srgbClr val="0070C0"/>
              </a:buClr>
              <a:buFont typeface="Wingdings" panose="05000000000000000000" pitchFamily="2" charset="2"/>
              <a:buChar char="§"/>
            </a:pPr>
            <a:r>
              <a:rPr lang="vi-VN" sz="2500"/>
              <a:t>Các thao tác như </a:t>
            </a:r>
            <a:r>
              <a:rPr lang="vi-VN" sz="2500" b="1">
                <a:solidFill>
                  <a:srgbClr val="0000FF"/>
                </a:solidFill>
              </a:rPr>
              <a:t>Insert</a:t>
            </a:r>
            <a:r>
              <a:rPr lang="vi-VN" sz="2500"/>
              <a:t> và </a:t>
            </a:r>
            <a:r>
              <a:rPr lang="vi-VN" sz="2500" b="1">
                <a:solidFill>
                  <a:srgbClr val="0000FF"/>
                </a:solidFill>
              </a:rPr>
              <a:t>Delete</a:t>
            </a:r>
            <a:r>
              <a:rPr lang="vi-VN" sz="2500"/>
              <a:t> được thực hiện một cách nhanh chóng và đơn giản</a:t>
            </a:r>
          </a:p>
          <a:p>
            <a:pPr marL="685800" lvl="2">
              <a:spcBef>
                <a:spcPts val="1000"/>
              </a:spcBef>
              <a:buFont typeface="Wingdings" panose="05000000000000000000" pitchFamily="2" charset="2"/>
              <a:buChar char="v"/>
            </a:pPr>
            <a:endParaRPr lang="vi-VN" sz="2100" b="1">
              <a:solidFill>
                <a:srgbClr val="0070C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11</a:t>
            </a:fld>
            <a:endParaRPr lang="en-GB"/>
          </a:p>
        </p:txBody>
      </p:sp>
      <p:sp>
        <p:nvSpPr>
          <p:cNvPr id="7" name="Rectangle 6">
            <a:extLst>
              <a:ext uri="{FF2B5EF4-FFF2-40B4-BE49-F238E27FC236}">
                <a16:creationId xmlns:a16="http://schemas.microsoft.com/office/drawing/2014/main" id="{792325C9-B64D-4CE9-A37E-AC19031CD4B8}"/>
              </a:ext>
            </a:extLst>
          </p:cNvPr>
          <p:cNvSpPr/>
          <p:nvPr/>
        </p:nvSpPr>
        <p:spPr>
          <a:xfrm>
            <a:off x="1369063" y="6220191"/>
            <a:ext cx="1336430" cy="54261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7CF3D52-0EBE-4C1F-ADF8-5FA3C311A2B9}"/>
              </a:ext>
            </a:extLst>
          </p:cNvPr>
          <p:cNvSpPr/>
          <p:nvPr/>
        </p:nvSpPr>
        <p:spPr>
          <a:xfrm>
            <a:off x="3521085" y="6200205"/>
            <a:ext cx="1336430" cy="54261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FCACFCF-8504-49AF-8A1D-8CC3E05D5236}"/>
              </a:ext>
            </a:extLst>
          </p:cNvPr>
          <p:cNvSpPr/>
          <p:nvPr/>
        </p:nvSpPr>
        <p:spPr>
          <a:xfrm>
            <a:off x="5673107" y="6178863"/>
            <a:ext cx="1336430" cy="54261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4C0457-FEEE-4FB3-A39D-AC01B6A0C093}"/>
              </a:ext>
            </a:extLst>
          </p:cNvPr>
          <p:cNvSpPr/>
          <p:nvPr/>
        </p:nvSpPr>
        <p:spPr>
          <a:xfrm>
            <a:off x="7825129" y="6173708"/>
            <a:ext cx="1336430" cy="54261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9">
            <a:extLst>
              <a:ext uri="{FF2B5EF4-FFF2-40B4-BE49-F238E27FC236}">
                <a16:creationId xmlns:a16="http://schemas.microsoft.com/office/drawing/2014/main" id="{40B8965F-28D8-4994-B292-F2E559167DC0}"/>
              </a:ext>
            </a:extLst>
          </p:cNvPr>
          <p:cNvSpPr/>
          <p:nvPr/>
        </p:nvSpPr>
        <p:spPr>
          <a:xfrm>
            <a:off x="2705493" y="6398595"/>
            <a:ext cx="828486" cy="209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0">
            <a:extLst>
              <a:ext uri="{FF2B5EF4-FFF2-40B4-BE49-F238E27FC236}">
                <a16:creationId xmlns:a16="http://schemas.microsoft.com/office/drawing/2014/main" id="{5163F6DA-66F4-4D12-BC88-E768DDB84C26}"/>
              </a:ext>
            </a:extLst>
          </p:cNvPr>
          <p:cNvSpPr/>
          <p:nvPr/>
        </p:nvSpPr>
        <p:spPr>
          <a:xfrm>
            <a:off x="4857515" y="6385402"/>
            <a:ext cx="828486" cy="209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1">
            <a:extLst>
              <a:ext uri="{FF2B5EF4-FFF2-40B4-BE49-F238E27FC236}">
                <a16:creationId xmlns:a16="http://schemas.microsoft.com/office/drawing/2014/main" id="{38E8AFB3-C52B-4FA5-883C-C7B3C3A6838B}"/>
              </a:ext>
            </a:extLst>
          </p:cNvPr>
          <p:cNvSpPr/>
          <p:nvPr/>
        </p:nvSpPr>
        <p:spPr>
          <a:xfrm>
            <a:off x="7022431" y="6367007"/>
            <a:ext cx="828486" cy="209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2">
            <a:extLst>
              <a:ext uri="{FF2B5EF4-FFF2-40B4-BE49-F238E27FC236}">
                <a16:creationId xmlns:a16="http://schemas.microsoft.com/office/drawing/2014/main" id="{C8EAC470-0CAA-4A82-9F98-CD48EBE839F0}"/>
              </a:ext>
            </a:extLst>
          </p:cNvPr>
          <p:cNvSpPr/>
          <p:nvPr/>
        </p:nvSpPr>
        <p:spPr>
          <a:xfrm>
            <a:off x="9148665" y="6340510"/>
            <a:ext cx="828486" cy="209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3">
            <a:extLst>
              <a:ext uri="{FF2B5EF4-FFF2-40B4-BE49-F238E27FC236}">
                <a16:creationId xmlns:a16="http://schemas.microsoft.com/office/drawing/2014/main" id="{B74C9735-45CD-42CD-849C-9E8B6FEB022F}"/>
              </a:ext>
            </a:extLst>
          </p:cNvPr>
          <p:cNvSpPr/>
          <p:nvPr/>
        </p:nvSpPr>
        <p:spPr>
          <a:xfrm rot="5400000">
            <a:off x="5942738" y="5783498"/>
            <a:ext cx="579788" cy="200632"/>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07974C6-4E81-4327-99F1-B2799AC4A0C5}"/>
              </a:ext>
            </a:extLst>
          </p:cNvPr>
          <p:cNvSpPr txBox="1"/>
          <p:nvPr/>
        </p:nvSpPr>
        <p:spPr>
          <a:xfrm>
            <a:off x="6358384" y="5392905"/>
            <a:ext cx="867545" cy="707886"/>
          </a:xfrm>
          <a:prstGeom prst="rect">
            <a:avLst/>
          </a:prstGeom>
          <a:noFill/>
        </p:spPr>
        <p:txBody>
          <a:bodyPr wrap="none" rtlCol="0">
            <a:spAutoFit/>
          </a:bodyPr>
          <a:lstStyle/>
          <a:p>
            <a:r>
              <a:rPr lang="en-US" sz="2000" b="1">
                <a:latin typeface="Times New Roman" panose="02020603050405020304" pitchFamily="18" charset="0"/>
                <a:cs typeface="Times New Roman" panose="02020603050405020304" pitchFamily="18" charset="0"/>
              </a:rPr>
              <a:t>Insert</a:t>
            </a:r>
          </a:p>
          <a:p>
            <a:r>
              <a:rPr lang="en-US" sz="2000" b="1">
                <a:latin typeface="Times New Roman" panose="02020603050405020304" pitchFamily="18" charset="0"/>
                <a:cs typeface="Times New Roman" panose="02020603050405020304" pitchFamily="18" charset="0"/>
              </a:rPr>
              <a:t>Delete</a:t>
            </a:r>
          </a:p>
        </p:txBody>
      </p:sp>
      <p:sp>
        <p:nvSpPr>
          <p:cNvPr id="17" name="TextBox 16">
            <a:extLst>
              <a:ext uri="{FF2B5EF4-FFF2-40B4-BE49-F238E27FC236}">
                <a16:creationId xmlns:a16="http://schemas.microsoft.com/office/drawing/2014/main" id="{83CCF0BE-116E-4770-B39C-16066E283410}"/>
              </a:ext>
            </a:extLst>
          </p:cNvPr>
          <p:cNvSpPr txBox="1"/>
          <p:nvPr/>
        </p:nvSpPr>
        <p:spPr>
          <a:xfrm>
            <a:off x="10118168" y="6289850"/>
            <a:ext cx="441146" cy="400110"/>
          </a:xfrm>
          <a:prstGeom prst="rect">
            <a:avLst/>
          </a:prstGeom>
          <a:noFill/>
        </p:spPr>
        <p:txBody>
          <a:bodyPr wrap="none" rtlCol="0">
            <a:spAutoFit/>
          </a:bodyPr>
          <a:lstStyle/>
          <a:p>
            <a:r>
              <a:rPr lang="en-US" sz="2000" b="1">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221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2000"/>
                                        <p:tgtEl>
                                          <p:spTgt spid="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2000"/>
                                        <p:tgtEl>
                                          <p:spTgt spid="10"/>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2000"/>
                                        <p:tgtEl>
                                          <p:spTgt spid="11"/>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000"/>
                                        <p:tgtEl>
                                          <p:spTgt spid="12"/>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heel(1)">
                                      <p:cBhvr>
                                        <p:cTn id="25" dur="2000"/>
                                        <p:tgtEl>
                                          <p:spTgt spid="13"/>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heel(1)">
                                      <p:cBhvr>
                                        <p:cTn id="28" dur="2000"/>
                                        <p:tgtEl>
                                          <p:spTgt spid="14"/>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heel(1)">
                                      <p:cBhvr>
                                        <p:cTn id="31" dur="2000"/>
                                        <p:tgtEl>
                                          <p:spTgt spid="15"/>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heel(1)">
                                      <p:cBhvr>
                                        <p:cTn id="34" dur="2000"/>
                                        <p:tgtEl>
                                          <p:spTgt spid="1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wipe(down)">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wipe(down)">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wipe(down)">
                                      <p:cBhvr>
                                        <p:cTn id="52" dur="500"/>
                                        <p:tgtEl>
                                          <p:spTgt spid="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wipe(down)">
                                      <p:cBhvr>
                                        <p:cTn id="62" dur="500"/>
                                        <p:tgtEl>
                                          <p:spTgt spid="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wipe(down)">
                                      <p:cBhvr>
                                        <p:cTn id="6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Cấu trúc dữ liệu </a:t>
            </a:r>
            <a:r>
              <a:rPr lang="en-GB" sz="5000"/>
              <a:t>động</a:t>
            </a:r>
            <a:endParaRPr lang="en-GB" sz="5000">
              <a:solidFill>
                <a:srgbClr val="00B050"/>
              </a:solidFill>
            </a:endParaRP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Một số cấu trúc dữ liệu động</a:t>
            </a:r>
            <a:endParaRPr lang="en-GB" sz="2500"/>
          </a:p>
          <a:p>
            <a:pPr lvl="1" algn="just">
              <a:lnSpc>
                <a:spcPct val="140000"/>
              </a:lnSpc>
              <a:buClr>
                <a:srgbClr val="0070C0"/>
              </a:buClr>
            </a:pPr>
            <a:r>
              <a:rPr lang="vi-VN" sz="2500"/>
              <a:t>Danh sách liên kết đơn (Singl</a:t>
            </a:r>
            <a:r>
              <a:rPr lang="en-GB" sz="2500"/>
              <a:t>y</a:t>
            </a:r>
            <a:r>
              <a:rPr lang="vi-VN" sz="2500"/>
              <a:t> Linked List)</a:t>
            </a:r>
          </a:p>
          <a:p>
            <a:pPr lvl="1" algn="just">
              <a:lnSpc>
                <a:spcPct val="140000"/>
              </a:lnSpc>
              <a:buClr>
                <a:srgbClr val="0070C0"/>
              </a:buClr>
            </a:pPr>
            <a:r>
              <a:rPr lang="vi-VN" sz="2500"/>
              <a:t>Danh sách liên kết đôi (Doubl</a:t>
            </a:r>
            <a:r>
              <a:rPr lang="en-GB" sz="2500"/>
              <a:t>y</a:t>
            </a:r>
            <a:r>
              <a:rPr lang="vi-VN" sz="2500"/>
              <a:t> Linked List)</a:t>
            </a:r>
          </a:p>
          <a:p>
            <a:pPr lvl="1" algn="just">
              <a:lnSpc>
                <a:spcPct val="140000"/>
              </a:lnSpc>
              <a:buClr>
                <a:srgbClr val="0070C0"/>
              </a:buClr>
            </a:pPr>
            <a:r>
              <a:rPr lang="vi-VN" sz="2500"/>
              <a:t>Danh sách liên kết vòng (Circular</a:t>
            </a:r>
            <a:r>
              <a:rPr lang="en-GB" sz="2500"/>
              <a:t>y</a:t>
            </a:r>
            <a:r>
              <a:rPr lang="vi-VN" sz="2500"/>
              <a:t> Linked List)</a:t>
            </a:r>
          </a:p>
          <a:p>
            <a:pPr marL="685800" lvl="2">
              <a:spcBef>
                <a:spcPts val="1000"/>
              </a:spcBef>
              <a:buFont typeface="Wingdings" panose="05000000000000000000" pitchFamily="2" charset="2"/>
              <a:buChar char="v"/>
            </a:pPr>
            <a:endParaRPr lang="vi-VN" sz="2100" b="1">
              <a:solidFill>
                <a:srgbClr val="0070C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12</a:t>
            </a:fld>
            <a:endParaRPr lang="en-GB"/>
          </a:p>
        </p:txBody>
      </p:sp>
    </p:spTree>
    <p:extLst>
      <p:ext uri="{BB962C8B-B14F-4D97-AF65-F5344CB8AC3E}">
        <p14:creationId xmlns:p14="http://schemas.microsoft.com/office/powerpoint/2010/main" val="123013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7"/>
            <a:ext cx="11962649" cy="2747918"/>
          </a:xfrm>
        </p:spPr>
        <p:txBody>
          <a:bodyPr>
            <a:normAutofit/>
          </a:bodyPr>
          <a:lstStyle/>
          <a:p>
            <a:r>
              <a:rPr lang="en-GB" sz="5000">
                <a:solidFill>
                  <a:srgbClr val="0070C0"/>
                </a:solidFill>
                <a:latin typeface="Arial" panose="020B0604020202020204" pitchFamily="34" charset="0"/>
                <a:cs typeface="Arial" panose="020B0604020202020204" pitchFamily="34" charset="0"/>
              </a:rPr>
              <a:t>Danh sách liên kết đơn</a:t>
            </a:r>
            <a:br>
              <a:rPr lang="en-GB" sz="5000">
                <a:solidFill>
                  <a:srgbClr val="0070C0"/>
                </a:solidFill>
                <a:latin typeface="Arial" panose="020B0604020202020204" pitchFamily="34" charset="0"/>
                <a:cs typeface="Arial" panose="020B0604020202020204" pitchFamily="34" charset="0"/>
              </a:rPr>
            </a:br>
            <a:r>
              <a:rPr lang="en-GB">
                <a:solidFill>
                  <a:srgbClr val="00B050"/>
                </a:solidFill>
                <a:latin typeface="Arial" panose="020B0604020202020204" pitchFamily="34" charset="0"/>
                <a:cs typeface="Arial" panose="020B0604020202020204" pitchFamily="34" charset="0"/>
              </a:rPr>
              <a:t>Singly Linked List</a:t>
            </a:r>
            <a:endParaRPr lang="en-GB" sz="5300">
              <a:solidFill>
                <a:srgbClr val="00B05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554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Danh sách liên kết đơn</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vi-VN" sz="2500" b="1" dirty="0">
                <a:solidFill>
                  <a:srgbClr val="0070C0"/>
                </a:solidFill>
              </a:rPr>
              <a:t>Là một tập hợp các </a:t>
            </a:r>
            <a:r>
              <a:rPr lang="vi-VN" sz="2500" b="1" dirty="0" err="1">
                <a:solidFill>
                  <a:srgbClr val="0070C0"/>
                </a:solidFill>
              </a:rPr>
              <a:t>node</a:t>
            </a:r>
            <a:r>
              <a:rPr lang="vi-VN" sz="2500" b="1" dirty="0">
                <a:solidFill>
                  <a:srgbClr val="0070C0"/>
                </a:solidFill>
              </a:rPr>
              <a:t> (nút) được phân bố động, trong đó mỗi </a:t>
            </a:r>
            <a:r>
              <a:rPr lang="vi-VN" sz="2500" b="1" dirty="0" err="1">
                <a:solidFill>
                  <a:srgbClr val="0070C0"/>
                </a:solidFill>
              </a:rPr>
              <a:t>node</a:t>
            </a:r>
            <a:r>
              <a:rPr lang="vi-VN" sz="2500" b="1" dirty="0">
                <a:solidFill>
                  <a:srgbClr val="0070C0"/>
                </a:solidFill>
              </a:rPr>
              <a:t> sẽ có 2 thành phần chính</a:t>
            </a:r>
          </a:p>
          <a:p>
            <a:pPr lvl="1" algn="just">
              <a:lnSpc>
                <a:spcPct val="140000"/>
              </a:lnSpc>
              <a:buClr>
                <a:srgbClr val="0070C0"/>
              </a:buClr>
            </a:pPr>
            <a:r>
              <a:rPr lang="vi-VN" sz="2500" dirty="0"/>
              <a:t>Thành phần </a:t>
            </a:r>
            <a:r>
              <a:rPr lang="vi-VN" sz="2500" b="1" dirty="0">
                <a:solidFill>
                  <a:srgbClr val="0000FF"/>
                </a:solidFill>
              </a:rPr>
              <a:t>dữ liệu </a:t>
            </a:r>
            <a:r>
              <a:rPr lang="vi-VN" sz="2500" dirty="0"/>
              <a:t>(</a:t>
            </a:r>
            <a:r>
              <a:rPr lang="vi-VN" sz="2500" dirty="0" err="1"/>
              <a:t>data</a:t>
            </a:r>
            <a:r>
              <a:rPr lang="vi-VN" sz="2500" dirty="0"/>
              <a:t>): thể hiện thông tin (nội dung) của phần tử</a:t>
            </a:r>
          </a:p>
          <a:p>
            <a:pPr lvl="1" algn="just">
              <a:lnSpc>
                <a:spcPct val="140000"/>
              </a:lnSpc>
              <a:buClr>
                <a:srgbClr val="0070C0"/>
              </a:buClr>
            </a:pPr>
            <a:r>
              <a:rPr lang="vi-VN" sz="2500" dirty="0"/>
              <a:t>Thành phần </a:t>
            </a:r>
            <a:r>
              <a:rPr lang="vi-VN" sz="2500" b="1" dirty="0">
                <a:solidFill>
                  <a:srgbClr val="0000FF"/>
                </a:solidFill>
              </a:rPr>
              <a:t>liên kết </a:t>
            </a:r>
            <a:r>
              <a:rPr lang="vi-VN" sz="2500" dirty="0"/>
              <a:t>(</a:t>
            </a:r>
            <a:r>
              <a:rPr lang="vi-VN" sz="2500" dirty="0" err="1"/>
              <a:t>next</a:t>
            </a:r>
            <a:r>
              <a:rPr lang="vi-VN" sz="2500" dirty="0"/>
              <a:t>): dùng để lưu địa chỉ của </a:t>
            </a:r>
            <a:r>
              <a:rPr lang="vi-VN" sz="2500" dirty="0" err="1"/>
              <a:t>node</a:t>
            </a:r>
            <a:r>
              <a:rPr lang="vi-VN" sz="2500" dirty="0"/>
              <a:t> kế tiếp trong danh sách, nếu bản thân </a:t>
            </a:r>
            <a:r>
              <a:rPr lang="vi-VN" sz="2500" dirty="0" err="1"/>
              <a:t>node</a:t>
            </a:r>
            <a:r>
              <a:rPr lang="vi-VN" sz="2500" dirty="0"/>
              <a:t> là phần tử cuối cùng trong danh sách thì nó sẽ lưu giá trị </a:t>
            </a:r>
            <a:r>
              <a:rPr lang="vi-VN" sz="2500" b="1" dirty="0">
                <a:solidFill>
                  <a:srgbClr val="C00000"/>
                </a:solidFill>
              </a:rPr>
              <a:t>NULL</a:t>
            </a:r>
          </a:p>
          <a:p>
            <a:pPr lvl="1" algn="just">
              <a:lnSpc>
                <a:spcPct val="140000"/>
              </a:lnSpc>
              <a:buClr>
                <a:srgbClr val="0070C0"/>
              </a:buClr>
            </a:pPr>
            <a:r>
              <a:rPr lang="vi-VN" sz="2500" dirty="0"/>
              <a:t>Ngoài ra, còn có thành phần </a:t>
            </a:r>
            <a:r>
              <a:rPr lang="vi-VN" sz="2500" b="1" dirty="0">
                <a:solidFill>
                  <a:srgbClr val="0000FF"/>
                </a:solidFill>
              </a:rPr>
              <a:t>xử lý </a:t>
            </a:r>
            <a:r>
              <a:rPr lang="vi-VN" sz="2500" dirty="0"/>
              <a:t>(</a:t>
            </a:r>
            <a:r>
              <a:rPr lang="vi-VN" sz="2500" dirty="0" err="1"/>
              <a:t>method</a:t>
            </a:r>
            <a:r>
              <a:rPr lang="vi-VN" sz="2500" dirty="0"/>
              <a:t>): là các phương thức dùng để xử lý dữ liệu và thao tác trên </a:t>
            </a:r>
            <a:r>
              <a:rPr lang="vi-VN" sz="2500" dirty="0" err="1"/>
              <a:t>node</a:t>
            </a:r>
            <a:endParaRPr lang="vi-VN" sz="2500" dirty="0"/>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14</a:t>
            </a:fld>
            <a:endParaRPr lang="en-GB"/>
          </a:p>
        </p:txBody>
      </p:sp>
    </p:spTree>
    <p:extLst>
      <p:ext uri="{BB962C8B-B14F-4D97-AF65-F5344CB8AC3E}">
        <p14:creationId xmlns:p14="http://schemas.microsoft.com/office/powerpoint/2010/main" val="185221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Danh sách liên kết đơn</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dirty="0" err="1">
                <a:solidFill>
                  <a:srgbClr val="0070C0"/>
                </a:solidFill>
              </a:rPr>
              <a:t>Cấu</a:t>
            </a:r>
            <a:r>
              <a:rPr lang="en-GB" sz="2500" b="1" dirty="0">
                <a:solidFill>
                  <a:srgbClr val="0070C0"/>
                </a:solidFill>
              </a:rPr>
              <a:t> </a:t>
            </a:r>
            <a:r>
              <a:rPr lang="en-GB" sz="2500" b="1" dirty="0" err="1">
                <a:solidFill>
                  <a:srgbClr val="0070C0"/>
                </a:solidFill>
              </a:rPr>
              <a:t>trúc</a:t>
            </a:r>
            <a:r>
              <a:rPr lang="en-GB" sz="2500" b="1" dirty="0">
                <a:solidFill>
                  <a:srgbClr val="0070C0"/>
                </a:solidFill>
              </a:rPr>
              <a:t> </a:t>
            </a:r>
            <a:r>
              <a:rPr lang="en-GB" sz="2500" b="1" dirty="0" err="1">
                <a:solidFill>
                  <a:srgbClr val="0070C0"/>
                </a:solidFill>
              </a:rPr>
              <a:t>của</a:t>
            </a:r>
            <a:r>
              <a:rPr lang="en-GB" sz="2500" b="1" dirty="0">
                <a:solidFill>
                  <a:srgbClr val="0070C0"/>
                </a:solidFill>
              </a:rPr>
              <a:t> </a:t>
            </a:r>
            <a:r>
              <a:rPr lang="en-GB" sz="2500" b="1" dirty="0" err="1">
                <a:solidFill>
                  <a:srgbClr val="0070C0"/>
                </a:solidFill>
              </a:rPr>
              <a:t>một</a:t>
            </a:r>
            <a:r>
              <a:rPr lang="en-GB" sz="2500" b="1" dirty="0">
                <a:solidFill>
                  <a:srgbClr val="0070C0"/>
                </a:solidFill>
              </a:rPr>
              <a:t> node </a:t>
            </a:r>
            <a:r>
              <a:rPr lang="en-GB" sz="2500" b="1" dirty="0" err="1">
                <a:solidFill>
                  <a:srgbClr val="0070C0"/>
                </a:solidFill>
              </a:rPr>
              <a:t>dữ</a:t>
            </a:r>
            <a:r>
              <a:rPr lang="en-GB" sz="2500" b="1" dirty="0">
                <a:solidFill>
                  <a:srgbClr val="0070C0"/>
                </a:solidFill>
              </a:rPr>
              <a:t> </a:t>
            </a:r>
            <a:r>
              <a:rPr lang="en-GB" sz="2500" b="1" dirty="0" err="1">
                <a:solidFill>
                  <a:srgbClr val="0070C0"/>
                </a:solidFill>
              </a:rPr>
              <a:t>liệu</a:t>
            </a:r>
            <a:endParaRPr lang="en-GB" sz="2500" b="1" dirty="0">
              <a:solidFill>
                <a:srgbClr val="0070C0"/>
              </a:solidFill>
            </a:endParaRPr>
          </a:p>
          <a:p>
            <a:pPr>
              <a:buFont typeface="Wingdings" panose="05000000000000000000" pitchFamily="2" charset="2"/>
              <a:buChar char="v"/>
            </a:pPr>
            <a:endParaRPr lang="en-GB" sz="2500" b="1" dirty="0">
              <a:solidFill>
                <a:srgbClr val="0070C0"/>
              </a:solidFill>
            </a:endParaRPr>
          </a:p>
          <a:p>
            <a:pPr>
              <a:buFont typeface="Wingdings" panose="05000000000000000000" pitchFamily="2" charset="2"/>
              <a:buChar char="v"/>
            </a:pPr>
            <a:endParaRPr lang="en-GB" sz="2500" b="1" dirty="0">
              <a:solidFill>
                <a:srgbClr val="0070C0"/>
              </a:solidFill>
            </a:endParaRPr>
          </a:p>
          <a:p>
            <a:pPr>
              <a:buFont typeface="Wingdings" panose="05000000000000000000" pitchFamily="2" charset="2"/>
              <a:buChar char="v"/>
            </a:pPr>
            <a:endParaRPr lang="en-GB" sz="2500" b="1" dirty="0">
              <a:solidFill>
                <a:srgbClr val="0070C0"/>
              </a:solidFill>
            </a:endParaRPr>
          </a:p>
          <a:p>
            <a:pPr>
              <a:buFont typeface="Wingdings" panose="05000000000000000000" pitchFamily="2" charset="2"/>
              <a:buChar char="v"/>
            </a:pPr>
            <a:r>
              <a:rPr lang="en-GB" sz="2500" b="1" dirty="0" err="1">
                <a:solidFill>
                  <a:srgbClr val="0070C0"/>
                </a:solidFill>
              </a:rPr>
              <a:t>Cấu</a:t>
            </a:r>
            <a:r>
              <a:rPr lang="en-GB" sz="2500" b="1" dirty="0">
                <a:solidFill>
                  <a:srgbClr val="0070C0"/>
                </a:solidFill>
              </a:rPr>
              <a:t> </a:t>
            </a:r>
            <a:r>
              <a:rPr lang="en-GB" sz="2500" b="1" dirty="0" err="1">
                <a:solidFill>
                  <a:srgbClr val="0070C0"/>
                </a:solidFill>
              </a:rPr>
              <a:t>trúc</a:t>
            </a:r>
            <a:r>
              <a:rPr lang="en-GB" sz="2500" b="1" dirty="0">
                <a:solidFill>
                  <a:srgbClr val="0070C0"/>
                </a:solidFill>
              </a:rPr>
              <a:t> </a:t>
            </a:r>
            <a:r>
              <a:rPr lang="en-GB" sz="2500" b="1" dirty="0" err="1">
                <a:solidFill>
                  <a:srgbClr val="0070C0"/>
                </a:solidFill>
              </a:rPr>
              <a:t>của</a:t>
            </a:r>
            <a:r>
              <a:rPr lang="en-GB" sz="2500" b="1" dirty="0">
                <a:solidFill>
                  <a:srgbClr val="0070C0"/>
                </a:solidFill>
              </a:rPr>
              <a:t> </a:t>
            </a:r>
            <a:r>
              <a:rPr lang="en-GB" sz="2500" b="1" dirty="0" err="1">
                <a:solidFill>
                  <a:srgbClr val="0070C0"/>
                </a:solidFill>
              </a:rPr>
              <a:t>một</a:t>
            </a:r>
            <a:r>
              <a:rPr lang="en-GB" sz="2500" b="1" dirty="0">
                <a:solidFill>
                  <a:srgbClr val="0070C0"/>
                </a:solidFill>
              </a:rPr>
              <a:t> DSLK </a:t>
            </a:r>
            <a:r>
              <a:rPr lang="en-GB" sz="2500" b="1" dirty="0" err="1">
                <a:solidFill>
                  <a:srgbClr val="0070C0"/>
                </a:solidFill>
              </a:rPr>
              <a:t>đơn</a:t>
            </a:r>
            <a:endParaRPr lang="vi-VN" sz="2500" b="1" dirty="0">
              <a:solidFill>
                <a:srgbClr val="0070C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15</a:t>
            </a:fld>
            <a:endParaRPr lang="en-GB"/>
          </a:p>
        </p:txBody>
      </p:sp>
      <p:sp>
        <p:nvSpPr>
          <p:cNvPr id="7" name="Rectangle 6">
            <a:extLst>
              <a:ext uri="{FF2B5EF4-FFF2-40B4-BE49-F238E27FC236}">
                <a16:creationId xmlns:a16="http://schemas.microsoft.com/office/drawing/2014/main" id="{4B74A864-54EC-46EC-B262-F331CBE5E675}"/>
              </a:ext>
            </a:extLst>
          </p:cNvPr>
          <p:cNvSpPr/>
          <p:nvPr/>
        </p:nvSpPr>
        <p:spPr>
          <a:xfrm>
            <a:off x="4036209" y="2351278"/>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a:t>
            </a:r>
          </a:p>
        </p:txBody>
      </p:sp>
      <p:sp>
        <p:nvSpPr>
          <p:cNvPr id="8" name="Rectangle 7">
            <a:extLst>
              <a:ext uri="{FF2B5EF4-FFF2-40B4-BE49-F238E27FC236}">
                <a16:creationId xmlns:a16="http://schemas.microsoft.com/office/drawing/2014/main" id="{706A376B-0005-4EFE-AD38-564704A9103B}"/>
              </a:ext>
            </a:extLst>
          </p:cNvPr>
          <p:cNvSpPr/>
          <p:nvPr/>
        </p:nvSpPr>
        <p:spPr>
          <a:xfrm>
            <a:off x="5452316" y="2351278"/>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D63BFE5-EA94-4319-92BE-B913CD63F843}"/>
              </a:ext>
            </a:extLst>
          </p:cNvPr>
          <p:cNvSpPr txBox="1"/>
          <p:nvPr/>
        </p:nvSpPr>
        <p:spPr>
          <a:xfrm>
            <a:off x="5392026" y="2950317"/>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12" name="Rectangle 11">
            <a:extLst>
              <a:ext uri="{FF2B5EF4-FFF2-40B4-BE49-F238E27FC236}">
                <a16:creationId xmlns:a16="http://schemas.microsoft.com/office/drawing/2014/main" id="{1BEC21D1-03E4-45A2-BACD-FC7AE5832548}"/>
              </a:ext>
            </a:extLst>
          </p:cNvPr>
          <p:cNvSpPr/>
          <p:nvPr/>
        </p:nvSpPr>
        <p:spPr>
          <a:xfrm>
            <a:off x="1078559" y="4682976"/>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data</a:t>
            </a:r>
          </a:p>
        </p:txBody>
      </p:sp>
      <p:sp>
        <p:nvSpPr>
          <p:cNvPr id="13" name="Rectangle 12">
            <a:extLst>
              <a:ext uri="{FF2B5EF4-FFF2-40B4-BE49-F238E27FC236}">
                <a16:creationId xmlns:a16="http://schemas.microsoft.com/office/drawing/2014/main" id="{19825DDC-C90F-4251-8EC6-32DAA1DF8BFE}"/>
              </a:ext>
            </a:extLst>
          </p:cNvPr>
          <p:cNvSpPr/>
          <p:nvPr/>
        </p:nvSpPr>
        <p:spPr>
          <a:xfrm>
            <a:off x="2494666" y="4682976"/>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37A1729-354E-456B-9366-C970BF6BEEE3}"/>
              </a:ext>
            </a:extLst>
          </p:cNvPr>
          <p:cNvCxnSpPr/>
          <p:nvPr/>
        </p:nvCxnSpPr>
        <p:spPr>
          <a:xfrm>
            <a:off x="2707193" y="4973044"/>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46F6E89-6B83-4BE5-9D61-F918D9B0EC2C}"/>
              </a:ext>
            </a:extLst>
          </p:cNvPr>
          <p:cNvSpPr txBox="1"/>
          <p:nvPr/>
        </p:nvSpPr>
        <p:spPr>
          <a:xfrm>
            <a:off x="2434376" y="5282015"/>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17" name="Rectangle 16">
            <a:extLst>
              <a:ext uri="{FF2B5EF4-FFF2-40B4-BE49-F238E27FC236}">
                <a16:creationId xmlns:a16="http://schemas.microsoft.com/office/drawing/2014/main" id="{4BD0A344-C531-4C9D-B1DA-F56811636C66}"/>
              </a:ext>
            </a:extLst>
          </p:cNvPr>
          <p:cNvSpPr/>
          <p:nvPr/>
        </p:nvSpPr>
        <p:spPr>
          <a:xfrm>
            <a:off x="3480916" y="4682976"/>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data</a:t>
            </a:r>
          </a:p>
        </p:txBody>
      </p:sp>
      <p:sp>
        <p:nvSpPr>
          <p:cNvPr id="18" name="Rectangle 17">
            <a:extLst>
              <a:ext uri="{FF2B5EF4-FFF2-40B4-BE49-F238E27FC236}">
                <a16:creationId xmlns:a16="http://schemas.microsoft.com/office/drawing/2014/main" id="{6EE33FA9-5A3E-47C3-B8D7-3C8DF198ACDA}"/>
              </a:ext>
            </a:extLst>
          </p:cNvPr>
          <p:cNvSpPr/>
          <p:nvPr/>
        </p:nvSpPr>
        <p:spPr>
          <a:xfrm>
            <a:off x="4897023" y="4682976"/>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48165804-735D-42D5-925F-A59FEE8B5992}"/>
              </a:ext>
            </a:extLst>
          </p:cNvPr>
          <p:cNvCxnSpPr/>
          <p:nvPr/>
        </p:nvCxnSpPr>
        <p:spPr>
          <a:xfrm>
            <a:off x="5109550" y="4973044"/>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8EAEE40-5BD6-442B-8638-720C5A40083B}"/>
              </a:ext>
            </a:extLst>
          </p:cNvPr>
          <p:cNvSpPr txBox="1"/>
          <p:nvPr/>
        </p:nvSpPr>
        <p:spPr>
          <a:xfrm>
            <a:off x="4836733" y="5282015"/>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22" name="Rectangle 21">
            <a:extLst>
              <a:ext uri="{FF2B5EF4-FFF2-40B4-BE49-F238E27FC236}">
                <a16:creationId xmlns:a16="http://schemas.microsoft.com/office/drawing/2014/main" id="{82889841-E467-4CCC-B39D-09D99732306E}"/>
              </a:ext>
            </a:extLst>
          </p:cNvPr>
          <p:cNvSpPr/>
          <p:nvPr/>
        </p:nvSpPr>
        <p:spPr>
          <a:xfrm>
            <a:off x="5883273" y="4682976"/>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a:t>
            </a:r>
          </a:p>
        </p:txBody>
      </p:sp>
      <p:sp>
        <p:nvSpPr>
          <p:cNvPr id="23" name="Rectangle 22">
            <a:extLst>
              <a:ext uri="{FF2B5EF4-FFF2-40B4-BE49-F238E27FC236}">
                <a16:creationId xmlns:a16="http://schemas.microsoft.com/office/drawing/2014/main" id="{8DBF3880-B88D-43D6-AC1C-24B96C2DB209}"/>
              </a:ext>
            </a:extLst>
          </p:cNvPr>
          <p:cNvSpPr/>
          <p:nvPr/>
        </p:nvSpPr>
        <p:spPr>
          <a:xfrm>
            <a:off x="7299380" y="4682976"/>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7CACCA49-2C25-4FC6-8F77-0F2378665551}"/>
              </a:ext>
            </a:extLst>
          </p:cNvPr>
          <p:cNvCxnSpPr/>
          <p:nvPr/>
        </p:nvCxnSpPr>
        <p:spPr>
          <a:xfrm>
            <a:off x="7511907" y="4973044"/>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58DCB60-A7AE-40EE-A192-B000B7D7959E}"/>
              </a:ext>
            </a:extLst>
          </p:cNvPr>
          <p:cNvSpPr txBox="1"/>
          <p:nvPr/>
        </p:nvSpPr>
        <p:spPr>
          <a:xfrm>
            <a:off x="7239090" y="5282015"/>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27" name="Rectangle 26">
            <a:extLst>
              <a:ext uri="{FF2B5EF4-FFF2-40B4-BE49-F238E27FC236}">
                <a16:creationId xmlns:a16="http://schemas.microsoft.com/office/drawing/2014/main" id="{3242AD67-AABB-4EC4-A408-BAEA96D43ACB}"/>
              </a:ext>
            </a:extLst>
          </p:cNvPr>
          <p:cNvSpPr/>
          <p:nvPr/>
        </p:nvSpPr>
        <p:spPr>
          <a:xfrm>
            <a:off x="8285630" y="4682976"/>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a:t>
            </a:r>
          </a:p>
        </p:txBody>
      </p:sp>
      <p:sp>
        <p:nvSpPr>
          <p:cNvPr id="28" name="Rectangle 27">
            <a:extLst>
              <a:ext uri="{FF2B5EF4-FFF2-40B4-BE49-F238E27FC236}">
                <a16:creationId xmlns:a16="http://schemas.microsoft.com/office/drawing/2014/main" id="{127CE23D-CCE1-47B2-B592-FCFADE717224}"/>
              </a:ext>
            </a:extLst>
          </p:cNvPr>
          <p:cNvSpPr/>
          <p:nvPr/>
        </p:nvSpPr>
        <p:spPr>
          <a:xfrm>
            <a:off x="9701737" y="4682976"/>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F64D91B1-226D-44A9-B6F9-C38A4DC1B510}"/>
              </a:ext>
            </a:extLst>
          </p:cNvPr>
          <p:cNvCxnSpPr/>
          <p:nvPr/>
        </p:nvCxnSpPr>
        <p:spPr>
          <a:xfrm>
            <a:off x="9914264" y="4973044"/>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D5C6BD-3924-43F6-AB92-58D9BDA549EE}"/>
              </a:ext>
            </a:extLst>
          </p:cNvPr>
          <p:cNvSpPr txBox="1"/>
          <p:nvPr/>
        </p:nvSpPr>
        <p:spPr>
          <a:xfrm>
            <a:off x="9641447" y="5282015"/>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31" name="Oval 30">
            <a:extLst>
              <a:ext uri="{FF2B5EF4-FFF2-40B4-BE49-F238E27FC236}">
                <a16:creationId xmlns:a16="http://schemas.microsoft.com/office/drawing/2014/main" id="{3222753B-AAD4-4788-B16B-E0D2B6B8331A}"/>
              </a:ext>
            </a:extLst>
          </p:cNvPr>
          <p:cNvSpPr/>
          <p:nvPr/>
        </p:nvSpPr>
        <p:spPr>
          <a:xfrm>
            <a:off x="10681316" y="4595099"/>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NULL</a:t>
            </a:r>
          </a:p>
        </p:txBody>
      </p:sp>
    </p:spTree>
    <p:extLst>
      <p:ext uri="{BB962C8B-B14F-4D97-AF65-F5344CB8AC3E}">
        <p14:creationId xmlns:p14="http://schemas.microsoft.com/office/powerpoint/2010/main" val="104906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down)">
                                      <p:cBhvr>
                                        <p:cTn id="30" dur="500"/>
                                        <p:tgtEl>
                                          <p:spTgt spid="2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down)">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par>
                                <p:cTn id="54" presetID="22" presetClass="entr" presetSubtype="4"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down)">
                                      <p:cBhvr>
                                        <p:cTn id="56" dur="500"/>
                                        <p:tgtEl>
                                          <p:spTgt spid="19"/>
                                        </p:tgtEl>
                                      </p:cBhvr>
                                    </p:animEffect>
                                  </p:childTnLst>
                                </p:cTn>
                              </p:par>
                              <p:par>
                                <p:cTn id="57" presetID="22" presetClass="entr" presetSubtype="4"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down)">
                                      <p:cBhvr>
                                        <p:cTn id="59" dur="500"/>
                                        <p:tgtEl>
                                          <p:spTgt spid="24"/>
                                        </p:tgtEl>
                                      </p:cBhvr>
                                    </p:animEffect>
                                  </p:childTnLst>
                                </p:cTn>
                              </p:par>
                              <p:par>
                                <p:cTn id="60" presetID="22" presetClass="entr" presetSubtype="4"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down)">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P spid="17" grpId="0" animBg="1"/>
      <p:bldP spid="18" grpId="0" animBg="1"/>
      <p:bldP spid="20" grpId="0"/>
      <p:bldP spid="22" grpId="0" animBg="1"/>
      <p:bldP spid="23" grpId="0" animBg="1"/>
      <p:bldP spid="25" grpId="0"/>
      <p:bldP spid="27" grpId="0" animBg="1"/>
      <p:bldP spid="28" grpId="0" animBg="1"/>
      <p:bldP spid="30" grpId="0"/>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Danh sách liên kết đơn</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Cách tổ chức một DSLK đơn trong bộ nhớ máy tính (RAM)</a:t>
            </a:r>
          </a:p>
          <a:p>
            <a:pPr marL="0" indent="0">
              <a:buNone/>
            </a:pPr>
            <a:r>
              <a:rPr lang="en-US" sz="2500"/>
              <a:t>Danh sách sinh viên: SV1, SV2, SV3, SV4</a:t>
            </a:r>
          </a:p>
          <a:p>
            <a:pPr marL="0" indent="0">
              <a:buNone/>
            </a:pPr>
            <a:endParaRPr lang="en-GB" sz="2500" b="1">
              <a:solidFill>
                <a:srgbClr val="0070C0"/>
              </a:solidFill>
            </a:endParaRPr>
          </a:p>
          <a:p>
            <a:pPr>
              <a:buFont typeface="Wingdings" panose="05000000000000000000" pitchFamily="2" charset="2"/>
              <a:buChar char="v"/>
            </a:pPr>
            <a:endParaRPr lang="en-GB" sz="2500" b="1">
              <a:solidFill>
                <a:srgbClr val="0070C0"/>
              </a:solidFill>
            </a:endParaRPr>
          </a:p>
          <a:p>
            <a:pPr marL="0" indent="0">
              <a:buNone/>
            </a:pPr>
            <a:endParaRPr lang="en-GB" sz="2500" b="1">
              <a:solidFill>
                <a:srgbClr val="0070C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16</a:t>
            </a:fld>
            <a:endParaRPr lang="en-GB"/>
          </a:p>
        </p:txBody>
      </p:sp>
      <p:grpSp>
        <p:nvGrpSpPr>
          <p:cNvPr id="32" name="Group 31">
            <a:extLst>
              <a:ext uri="{FF2B5EF4-FFF2-40B4-BE49-F238E27FC236}">
                <a16:creationId xmlns:a16="http://schemas.microsoft.com/office/drawing/2014/main" id="{9FC03526-D2C5-46ED-B5E3-43ADADA022FD}"/>
              </a:ext>
            </a:extLst>
          </p:cNvPr>
          <p:cNvGrpSpPr/>
          <p:nvPr/>
        </p:nvGrpSpPr>
        <p:grpSpPr>
          <a:xfrm>
            <a:off x="838200" y="3420516"/>
            <a:ext cx="2402357" cy="1060704"/>
            <a:chOff x="1179043" y="4687752"/>
            <a:chExt cx="2402357" cy="1060704"/>
          </a:xfrm>
        </p:grpSpPr>
        <p:sp>
          <p:nvSpPr>
            <p:cNvPr id="33" name="Rectangle 32">
              <a:extLst>
                <a:ext uri="{FF2B5EF4-FFF2-40B4-BE49-F238E27FC236}">
                  <a16:creationId xmlns:a16="http://schemas.microsoft.com/office/drawing/2014/main" id="{B5A2AF1C-576E-42E0-AFB7-734AC24052F4}"/>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“SV1”</a:t>
              </a:r>
            </a:p>
          </p:txBody>
        </p:sp>
        <p:sp>
          <p:nvSpPr>
            <p:cNvPr id="34" name="Rectangle 33">
              <a:extLst>
                <a:ext uri="{FF2B5EF4-FFF2-40B4-BE49-F238E27FC236}">
                  <a16:creationId xmlns:a16="http://schemas.microsoft.com/office/drawing/2014/main" id="{BD2BEAFC-92E6-48EB-9C74-ADDE83172BAF}"/>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4B0B172E-7A82-4A21-A9C1-FD14D12D4AC0}"/>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EADD038-D699-44FB-8C81-DCDE2A1771A4}"/>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grpSp>
        <p:nvGrpSpPr>
          <p:cNvPr id="37" name="Group 36">
            <a:extLst>
              <a:ext uri="{FF2B5EF4-FFF2-40B4-BE49-F238E27FC236}">
                <a16:creationId xmlns:a16="http://schemas.microsoft.com/office/drawing/2014/main" id="{B7BA8891-87D2-4285-AC37-81A56F3B9095}"/>
              </a:ext>
            </a:extLst>
          </p:cNvPr>
          <p:cNvGrpSpPr/>
          <p:nvPr/>
        </p:nvGrpSpPr>
        <p:grpSpPr>
          <a:xfrm>
            <a:off x="3240557" y="3420516"/>
            <a:ext cx="2402357" cy="1060704"/>
            <a:chOff x="1179043" y="4687752"/>
            <a:chExt cx="2402357" cy="1060704"/>
          </a:xfrm>
        </p:grpSpPr>
        <p:sp>
          <p:nvSpPr>
            <p:cNvPr id="38" name="Rectangle 37">
              <a:extLst>
                <a:ext uri="{FF2B5EF4-FFF2-40B4-BE49-F238E27FC236}">
                  <a16:creationId xmlns:a16="http://schemas.microsoft.com/office/drawing/2014/main" id="{EFEE1E95-32DC-4166-9D9B-1D3991769207}"/>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“SV2”</a:t>
              </a:r>
            </a:p>
          </p:txBody>
        </p:sp>
        <p:sp>
          <p:nvSpPr>
            <p:cNvPr id="39" name="Rectangle 38">
              <a:extLst>
                <a:ext uri="{FF2B5EF4-FFF2-40B4-BE49-F238E27FC236}">
                  <a16:creationId xmlns:a16="http://schemas.microsoft.com/office/drawing/2014/main" id="{4A2391DA-DB79-4F43-A394-59795A1E8D0A}"/>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3DB1D696-2303-450B-A22F-84D65E4FF563}"/>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8F05875-953B-4222-B01C-E6DAD62C1E57}"/>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grpSp>
        <p:nvGrpSpPr>
          <p:cNvPr id="42" name="Group 41">
            <a:extLst>
              <a:ext uri="{FF2B5EF4-FFF2-40B4-BE49-F238E27FC236}">
                <a16:creationId xmlns:a16="http://schemas.microsoft.com/office/drawing/2014/main" id="{7910FE0C-9E40-4470-BFBA-C7D61170AB66}"/>
              </a:ext>
            </a:extLst>
          </p:cNvPr>
          <p:cNvGrpSpPr/>
          <p:nvPr/>
        </p:nvGrpSpPr>
        <p:grpSpPr>
          <a:xfrm>
            <a:off x="5642914" y="3420516"/>
            <a:ext cx="2402357" cy="1060704"/>
            <a:chOff x="1179043" y="4687752"/>
            <a:chExt cx="2402357" cy="1060704"/>
          </a:xfrm>
        </p:grpSpPr>
        <p:sp>
          <p:nvSpPr>
            <p:cNvPr id="43" name="Rectangle 42">
              <a:extLst>
                <a:ext uri="{FF2B5EF4-FFF2-40B4-BE49-F238E27FC236}">
                  <a16:creationId xmlns:a16="http://schemas.microsoft.com/office/drawing/2014/main" id="{B75E2BB7-9D1C-458F-8D99-356680D852B1}"/>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“SV3”</a:t>
              </a:r>
            </a:p>
          </p:txBody>
        </p:sp>
        <p:sp>
          <p:nvSpPr>
            <p:cNvPr id="44" name="Rectangle 43">
              <a:extLst>
                <a:ext uri="{FF2B5EF4-FFF2-40B4-BE49-F238E27FC236}">
                  <a16:creationId xmlns:a16="http://schemas.microsoft.com/office/drawing/2014/main" id="{0B882160-052A-4758-871E-63C938F5989E}"/>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91F26C55-9AD2-412D-804C-5919D26A0BDB}"/>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7A72808-324C-4733-98DD-C62205043026}"/>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grpSp>
        <p:nvGrpSpPr>
          <p:cNvPr id="47" name="Group 46">
            <a:extLst>
              <a:ext uri="{FF2B5EF4-FFF2-40B4-BE49-F238E27FC236}">
                <a16:creationId xmlns:a16="http://schemas.microsoft.com/office/drawing/2014/main" id="{B7CE5DE0-F2B2-4CA3-BA3E-53A86C0CC314}"/>
              </a:ext>
            </a:extLst>
          </p:cNvPr>
          <p:cNvGrpSpPr/>
          <p:nvPr/>
        </p:nvGrpSpPr>
        <p:grpSpPr>
          <a:xfrm>
            <a:off x="8045271" y="3420516"/>
            <a:ext cx="2402357" cy="1060704"/>
            <a:chOff x="1179043" y="4687752"/>
            <a:chExt cx="2402357" cy="1060704"/>
          </a:xfrm>
        </p:grpSpPr>
        <p:sp>
          <p:nvSpPr>
            <p:cNvPr id="48" name="Rectangle 47">
              <a:extLst>
                <a:ext uri="{FF2B5EF4-FFF2-40B4-BE49-F238E27FC236}">
                  <a16:creationId xmlns:a16="http://schemas.microsoft.com/office/drawing/2014/main" id="{77CBDC11-4050-4FC9-A64A-4F768420614F}"/>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“SV4”</a:t>
              </a:r>
            </a:p>
          </p:txBody>
        </p:sp>
        <p:sp>
          <p:nvSpPr>
            <p:cNvPr id="49" name="Rectangle 48">
              <a:extLst>
                <a:ext uri="{FF2B5EF4-FFF2-40B4-BE49-F238E27FC236}">
                  <a16:creationId xmlns:a16="http://schemas.microsoft.com/office/drawing/2014/main" id="{964DA67F-C2C2-45BB-AC73-01A0E51F1FDA}"/>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B7903B0C-2E6C-40E1-97F1-23CDA2FA5645}"/>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25F0D15-FF54-47A5-94F3-8BEDAC2F9671}"/>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52" name="Oval 51">
            <a:extLst>
              <a:ext uri="{FF2B5EF4-FFF2-40B4-BE49-F238E27FC236}">
                <a16:creationId xmlns:a16="http://schemas.microsoft.com/office/drawing/2014/main" id="{FC2C00A4-5CD8-40FA-A6D4-03BF283DB026}"/>
              </a:ext>
            </a:extLst>
          </p:cNvPr>
          <p:cNvSpPr/>
          <p:nvPr/>
        </p:nvSpPr>
        <p:spPr>
          <a:xfrm>
            <a:off x="10440957" y="3332639"/>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NULL</a:t>
            </a:r>
          </a:p>
        </p:txBody>
      </p:sp>
    </p:spTree>
    <p:extLst>
      <p:ext uri="{BB962C8B-B14F-4D97-AF65-F5344CB8AC3E}">
        <p14:creationId xmlns:p14="http://schemas.microsoft.com/office/powerpoint/2010/main" val="388504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down)">
                                      <p:cBhvr>
                                        <p:cTn id="12" dur="500"/>
                                        <p:tgtEl>
                                          <p:spTgt spid="32"/>
                                        </p:tgtEl>
                                      </p:cBhvr>
                                    </p:animEffect>
                                  </p:childTnLst>
                                </p:cTn>
                              </p:par>
                              <p:par>
                                <p:cTn id="13" presetID="22" presetClass="entr" presetSubtype="4"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par>
                                <p:cTn id="16" presetID="22" presetClass="entr" presetSubtype="4"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ipe(down)">
                                      <p:cBhvr>
                                        <p:cTn id="18" dur="500"/>
                                        <p:tgtEl>
                                          <p:spTgt spid="42"/>
                                        </p:tgtEl>
                                      </p:cBhvr>
                                    </p:animEffect>
                                  </p:childTnLst>
                                </p:cTn>
                              </p:par>
                              <p:par>
                                <p:cTn id="19" presetID="22" presetClass="entr" presetSubtype="4"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down)">
                                      <p:cBhvr>
                                        <p:cTn id="21" dur="500"/>
                                        <p:tgtEl>
                                          <p:spTgt spid="4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down)">
                                      <p:cBhvr>
                                        <p:cTn id="2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Danh sách liên kết đơn</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Cách tổ chức một DSLK đơn trong bộ nhớ máy tính (RAM)</a:t>
            </a:r>
          </a:p>
          <a:p>
            <a:pPr marL="0" indent="0">
              <a:buNone/>
            </a:pPr>
            <a:r>
              <a:rPr lang="en-US" sz="2500"/>
              <a:t>Danh sách sinh viên: SV1, SV2, SV3, SV4</a:t>
            </a:r>
          </a:p>
          <a:p>
            <a:pPr marL="0" indent="0">
              <a:buNone/>
            </a:pPr>
            <a:endParaRPr lang="en-GB" sz="2500" b="1">
              <a:solidFill>
                <a:srgbClr val="0070C0"/>
              </a:solidFill>
            </a:endParaRPr>
          </a:p>
          <a:p>
            <a:pPr>
              <a:buFont typeface="Wingdings" panose="05000000000000000000" pitchFamily="2" charset="2"/>
              <a:buChar char="v"/>
            </a:pPr>
            <a:endParaRPr lang="en-GB" sz="2500" b="1">
              <a:solidFill>
                <a:srgbClr val="0070C0"/>
              </a:solidFill>
            </a:endParaRPr>
          </a:p>
          <a:p>
            <a:pPr marL="0" indent="0">
              <a:buNone/>
            </a:pPr>
            <a:endParaRPr lang="en-GB" sz="2500" b="1">
              <a:solidFill>
                <a:srgbClr val="0070C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17</a:t>
            </a:fld>
            <a:endParaRPr lang="en-GB"/>
          </a:p>
        </p:txBody>
      </p:sp>
      <p:graphicFrame>
        <p:nvGraphicFramePr>
          <p:cNvPr id="28" name="Table 27">
            <a:extLst>
              <a:ext uri="{FF2B5EF4-FFF2-40B4-BE49-F238E27FC236}">
                <a16:creationId xmlns:a16="http://schemas.microsoft.com/office/drawing/2014/main" id="{C1DB1499-D640-4B10-A909-874E2980DF49}"/>
              </a:ext>
            </a:extLst>
          </p:cNvPr>
          <p:cNvGraphicFramePr>
            <a:graphicFrameLocks noGrp="1"/>
          </p:cNvGraphicFramePr>
          <p:nvPr>
            <p:extLst>
              <p:ext uri="{D42A27DB-BD31-4B8C-83A1-F6EECF244321}">
                <p14:modId xmlns:p14="http://schemas.microsoft.com/office/powerpoint/2010/main" val="3083449314"/>
              </p:ext>
            </p:extLst>
          </p:nvPr>
        </p:nvGraphicFramePr>
        <p:xfrm>
          <a:off x="4034388" y="2503880"/>
          <a:ext cx="3682746" cy="4079240"/>
        </p:xfrm>
        <a:graphic>
          <a:graphicData uri="http://schemas.openxmlformats.org/drawingml/2006/table">
            <a:tbl>
              <a:tblPr firstRow="1" bandRow="1">
                <a:tableStyleId>{5C22544A-7EE6-4342-B048-85BDC9FD1C3A}</a:tableStyleId>
              </a:tblPr>
              <a:tblGrid>
                <a:gridCol w="1482158">
                  <a:extLst>
                    <a:ext uri="{9D8B030D-6E8A-4147-A177-3AD203B41FA5}">
                      <a16:colId xmlns:a16="http://schemas.microsoft.com/office/drawing/2014/main" val="20000"/>
                    </a:ext>
                  </a:extLst>
                </a:gridCol>
                <a:gridCol w="1245995">
                  <a:extLst>
                    <a:ext uri="{9D8B030D-6E8A-4147-A177-3AD203B41FA5}">
                      <a16:colId xmlns:a16="http://schemas.microsoft.com/office/drawing/2014/main" val="20001"/>
                    </a:ext>
                  </a:extLst>
                </a:gridCol>
                <a:gridCol w="954593">
                  <a:extLst>
                    <a:ext uri="{9D8B030D-6E8A-4147-A177-3AD203B41FA5}">
                      <a16:colId xmlns:a16="http://schemas.microsoft.com/office/drawing/2014/main" val="20002"/>
                    </a:ext>
                  </a:extLst>
                </a:gridCol>
              </a:tblGrid>
              <a:tr h="370840">
                <a:tc>
                  <a:txBody>
                    <a:bodyPr/>
                    <a:lstStyle/>
                    <a:p>
                      <a:r>
                        <a:rPr lang="en-US"/>
                        <a:t>Địa</a:t>
                      </a:r>
                      <a:r>
                        <a:rPr lang="en-US" baseline="0"/>
                        <a:t> chỉ ô nhớ</a:t>
                      </a:r>
                      <a:endParaRPr lang="en-US"/>
                    </a:p>
                  </a:txBody>
                  <a:tcPr/>
                </a:tc>
                <a:tc>
                  <a:txBody>
                    <a:bodyPr/>
                    <a:lstStyle/>
                    <a:p>
                      <a:r>
                        <a:rPr lang="en-US"/>
                        <a:t>Giá</a:t>
                      </a:r>
                      <a:r>
                        <a:rPr lang="en-US" baseline="0"/>
                        <a:t> trị</a:t>
                      </a:r>
                      <a:endParaRPr lang="en-US"/>
                    </a:p>
                  </a:txBody>
                  <a:tcPr/>
                </a:tc>
                <a:tc>
                  <a:txBody>
                    <a:bodyPr/>
                    <a:lstStyle/>
                    <a:p>
                      <a:r>
                        <a:rPr lang="en-US"/>
                        <a:t>Liên</a:t>
                      </a:r>
                      <a:r>
                        <a:rPr lang="en-US" baseline="0"/>
                        <a:t> kết</a:t>
                      </a:r>
                      <a:endParaRPr lang="en-US"/>
                    </a:p>
                  </a:txBody>
                  <a:tcPr/>
                </a:tc>
                <a:extLst>
                  <a:ext uri="{0D108BD9-81ED-4DB2-BD59-A6C34878D82A}">
                    <a16:rowId xmlns:a16="http://schemas.microsoft.com/office/drawing/2014/main" val="10000"/>
                  </a:ext>
                </a:extLst>
              </a:tr>
              <a:tr h="370840">
                <a:tc>
                  <a:txBody>
                    <a:bodyPr/>
                    <a:lstStyle/>
                    <a:p>
                      <a:r>
                        <a:rPr lang="en-US"/>
                        <a:t>598204834</a:t>
                      </a:r>
                    </a:p>
                  </a:txBody>
                  <a:tcPr/>
                </a:tc>
                <a:tc>
                  <a:txBody>
                    <a:bodyPr/>
                    <a:lstStyle/>
                    <a:p>
                      <a:r>
                        <a:rPr lang="en-US"/>
                        <a:t>“SV1”</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598204836</a:t>
                      </a:r>
                    </a:p>
                  </a:txBody>
                  <a:tcPr/>
                </a:tc>
                <a:tc>
                  <a:txBody>
                    <a:bodyPr/>
                    <a:lstStyle/>
                    <a:p>
                      <a:r>
                        <a:rPr lang="en-US"/>
                        <a:t>‘a’</a:t>
                      </a: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598204837</a:t>
                      </a:r>
                    </a:p>
                  </a:txBody>
                  <a:tcPr/>
                </a:tc>
                <a:tc>
                  <a:txBody>
                    <a:bodyPr/>
                    <a:lstStyle/>
                    <a:p>
                      <a:r>
                        <a:rPr lang="en-US"/>
                        <a:t>34.54</a:t>
                      </a:r>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598204838</a:t>
                      </a:r>
                    </a:p>
                  </a:txBody>
                  <a:tcPr/>
                </a:tc>
                <a:tc>
                  <a:txBody>
                    <a:bodyPr/>
                    <a:lstStyle/>
                    <a:p>
                      <a:r>
                        <a:rPr lang="en-US"/>
                        <a:t>“SV2”</a:t>
                      </a:r>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598204839</a:t>
                      </a:r>
                    </a:p>
                  </a:txBody>
                  <a:tcPr/>
                </a:tc>
                <a:tc>
                  <a:txBody>
                    <a:bodyPr/>
                    <a:lstStyle/>
                    <a:p>
                      <a:r>
                        <a:rPr lang="en-US"/>
                        <a:t>“SV3”</a:t>
                      </a:r>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598204840</a:t>
                      </a:r>
                    </a:p>
                  </a:txBody>
                  <a:tcPr/>
                </a:tc>
                <a:tc>
                  <a:txBody>
                    <a:bodyPr/>
                    <a:lstStyle/>
                    <a:p>
                      <a:r>
                        <a:rPr lang="en-US"/>
                        <a:t>583</a:t>
                      </a:r>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r>
                        <a:rPr lang="en-US"/>
                        <a:t>598204842</a:t>
                      </a:r>
                    </a:p>
                  </a:txBody>
                  <a:tcPr/>
                </a:tc>
                <a:tc>
                  <a:txBody>
                    <a:bodyPr/>
                    <a:lstStyle/>
                    <a:p>
                      <a:r>
                        <a:rPr lang="en-US"/>
                        <a:t>true</a:t>
                      </a:r>
                    </a:p>
                  </a:txBody>
                  <a:tcPr/>
                </a:tc>
                <a:tc>
                  <a:txBody>
                    <a:bodyPr/>
                    <a:lstStyle/>
                    <a:p>
                      <a:endParaRPr lang="en-US"/>
                    </a:p>
                  </a:txBody>
                  <a:tcPr/>
                </a:tc>
                <a:extLst>
                  <a:ext uri="{0D108BD9-81ED-4DB2-BD59-A6C34878D82A}">
                    <a16:rowId xmlns:a16="http://schemas.microsoft.com/office/drawing/2014/main" val="10007"/>
                  </a:ext>
                </a:extLst>
              </a:tr>
              <a:tr h="370840">
                <a:tc>
                  <a:txBody>
                    <a:bodyPr/>
                    <a:lstStyle/>
                    <a:p>
                      <a:r>
                        <a:rPr lang="en-US"/>
                        <a:t>598204843</a:t>
                      </a:r>
                    </a:p>
                  </a:txBody>
                  <a:tcPr/>
                </a:tc>
                <a:tc>
                  <a:txBody>
                    <a:bodyPr/>
                    <a:lstStyle/>
                    <a:p>
                      <a:r>
                        <a:rPr lang="en-US"/>
                        <a:t>“SV4”</a:t>
                      </a:r>
                    </a:p>
                  </a:txBody>
                  <a:tcPr/>
                </a:tc>
                <a:tc>
                  <a:txBody>
                    <a:bodyPr/>
                    <a:lstStyle/>
                    <a:p>
                      <a:endParaRPr lang="en-US"/>
                    </a:p>
                  </a:txBody>
                  <a:tcPr/>
                </a:tc>
                <a:extLst>
                  <a:ext uri="{0D108BD9-81ED-4DB2-BD59-A6C34878D82A}">
                    <a16:rowId xmlns:a16="http://schemas.microsoft.com/office/drawing/2014/main" val="10008"/>
                  </a:ext>
                </a:extLst>
              </a:tr>
              <a:tr h="370840">
                <a:tc gridSpan="3">
                  <a:txBody>
                    <a:bodyPr/>
                    <a:lstStyle/>
                    <a:p>
                      <a:pPr algn="ctr"/>
                      <a:r>
                        <a:rPr lang="en-US"/>
                        <a: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70840">
                <a:tc>
                  <a:txBody>
                    <a:bodyPr/>
                    <a:lstStyle/>
                    <a:p>
                      <a:r>
                        <a:rPr lang="en-US"/>
                        <a:t>000000000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10"/>
                  </a:ext>
                </a:extLst>
              </a:tr>
            </a:tbl>
          </a:graphicData>
        </a:graphic>
      </p:graphicFrame>
      <p:sp>
        <p:nvSpPr>
          <p:cNvPr id="29" name="Freeform 9">
            <a:extLst>
              <a:ext uri="{FF2B5EF4-FFF2-40B4-BE49-F238E27FC236}">
                <a16:creationId xmlns:a16="http://schemas.microsoft.com/office/drawing/2014/main" id="{7338D1A3-9387-4B16-801A-F6E94CF37084}"/>
              </a:ext>
            </a:extLst>
          </p:cNvPr>
          <p:cNvSpPr/>
          <p:nvPr/>
        </p:nvSpPr>
        <p:spPr>
          <a:xfrm>
            <a:off x="3014505" y="3013060"/>
            <a:ext cx="5115285" cy="1086117"/>
          </a:xfrm>
          <a:custGeom>
            <a:avLst/>
            <a:gdLst>
              <a:gd name="connsiteX0" fmla="*/ 3969099 w 4894221"/>
              <a:gd name="connsiteY0" fmla="*/ 30791 h 1086117"/>
              <a:gd name="connsiteX1" fmla="*/ 4230356 w 4894221"/>
              <a:gd name="connsiteY1" fmla="*/ 10694 h 1086117"/>
              <a:gd name="connsiteX2" fmla="*/ 4772967 w 4894221"/>
              <a:gd name="connsiteY2" fmla="*/ 30791 h 1086117"/>
              <a:gd name="connsiteX3" fmla="*/ 4843306 w 4894221"/>
              <a:gd name="connsiteY3" fmla="*/ 70984 h 1086117"/>
              <a:gd name="connsiteX4" fmla="*/ 4883499 w 4894221"/>
              <a:gd name="connsiteY4" fmla="*/ 131274 h 1086117"/>
              <a:gd name="connsiteX5" fmla="*/ 4893547 w 4894221"/>
              <a:gd name="connsiteY5" fmla="*/ 171468 h 1086117"/>
              <a:gd name="connsiteX6" fmla="*/ 4863402 w 4894221"/>
              <a:gd name="connsiteY6" fmla="*/ 211661 h 1086117"/>
              <a:gd name="connsiteX7" fmla="*/ 4762919 w 4894221"/>
              <a:gd name="connsiteY7" fmla="*/ 251855 h 1086117"/>
              <a:gd name="connsiteX8" fmla="*/ 4732774 w 4894221"/>
              <a:gd name="connsiteY8" fmla="*/ 282000 h 1086117"/>
              <a:gd name="connsiteX9" fmla="*/ 4692580 w 4894221"/>
              <a:gd name="connsiteY9" fmla="*/ 292048 h 1086117"/>
              <a:gd name="connsiteX10" fmla="*/ 4582049 w 4894221"/>
              <a:gd name="connsiteY10" fmla="*/ 322193 h 1086117"/>
              <a:gd name="connsiteX11" fmla="*/ 4481565 w 4894221"/>
              <a:gd name="connsiteY11" fmla="*/ 352338 h 1086117"/>
              <a:gd name="connsiteX12" fmla="*/ 4421275 w 4894221"/>
              <a:gd name="connsiteY12" fmla="*/ 362386 h 1086117"/>
              <a:gd name="connsiteX13" fmla="*/ 3888712 w 4894221"/>
              <a:gd name="connsiteY13" fmla="*/ 402580 h 1086117"/>
              <a:gd name="connsiteX14" fmla="*/ 3305908 w 4894221"/>
              <a:gd name="connsiteY14" fmla="*/ 392532 h 1086117"/>
              <a:gd name="connsiteX15" fmla="*/ 3145134 w 4894221"/>
              <a:gd name="connsiteY15" fmla="*/ 372435 h 1086117"/>
              <a:gd name="connsiteX16" fmla="*/ 2903974 w 4894221"/>
              <a:gd name="connsiteY16" fmla="*/ 352338 h 1086117"/>
              <a:gd name="connsiteX17" fmla="*/ 2783394 w 4894221"/>
              <a:gd name="connsiteY17" fmla="*/ 332241 h 1086117"/>
              <a:gd name="connsiteX18" fmla="*/ 2743200 w 4894221"/>
              <a:gd name="connsiteY18" fmla="*/ 322193 h 1086117"/>
              <a:gd name="connsiteX19" fmla="*/ 2461846 w 4894221"/>
              <a:gd name="connsiteY19" fmla="*/ 302096 h 1086117"/>
              <a:gd name="connsiteX20" fmla="*/ 2351315 w 4894221"/>
              <a:gd name="connsiteY20" fmla="*/ 292048 h 1086117"/>
              <a:gd name="connsiteX21" fmla="*/ 984739 w 4894221"/>
              <a:gd name="connsiteY21" fmla="*/ 312145 h 1086117"/>
              <a:gd name="connsiteX22" fmla="*/ 793820 w 4894221"/>
              <a:gd name="connsiteY22" fmla="*/ 322193 h 1086117"/>
              <a:gd name="connsiteX23" fmla="*/ 532563 w 4894221"/>
              <a:gd name="connsiteY23" fmla="*/ 362386 h 1086117"/>
              <a:gd name="connsiteX24" fmla="*/ 351693 w 4894221"/>
              <a:gd name="connsiteY24" fmla="*/ 372435 h 1086117"/>
              <a:gd name="connsiteX25" fmla="*/ 281354 w 4894221"/>
              <a:gd name="connsiteY25" fmla="*/ 402580 h 1086117"/>
              <a:gd name="connsiteX26" fmla="*/ 251209 w 4894221"/>
              <a:gd name="connsiteY26" fmla="*/ 422677 h 1086117"/>
              <a:gd name="connsiteX27" fmla="*/ 170822 w 4894221"/>
              <a:gd name="connsiteY27" fmla="*/ 442773 h 1086117"/>
              <a:gd name="connsiteX28" fmla="*/ 100484 w 4894221"/>
              <a:gd name="connsiteY28" fmla="*/ 482967 h 1086117"/>
              <a:gd name="connsiteX29" fmla="*/ 70339 w 4894221"/>
              <a:gd name="connsiteY29" fmla="*/ 513112 h 1086117"/>
              <a:gd name="connsiteX30" fmla="*/ 20097 w 4894221"/>
              <a:gd name="connsiteY30" fmla="*/ 593499 h 1086117"/>
              <a:gd name="connsiteX31" fmla="*/ 0 w 4894221"/>
              <a:gd name="connsiteY31" fmla="*/ 673885 h 1086117"/>
              <a:gd name="connsiteX32" fmla="*/ 10049 w 4894221"/>
              <a:gd name="connsiteY32" fmla="*/ 854756 h 1086117"/>
              <a:gd name="connsiteX33" fmla="*/ 20097 w 4894221"/>
              <a:gd name="connsiteY33" fmla="*/ 894949 h 1086117"/>
              <a:gd name="connsiteX34" fmla="*/ 50242 w 4894221"/>
              <a:gd name="connsiteY34" fmla="*/ 925094 h 1086117"/>
              <a:gd name="connsiteX35" fmla="*/ 190919 w 4894221"/>
              <a:gd name="connsiteY35" fmla="*/ 1015529 h 1086117"/>
              <a:gd name="connsiteX36" fmla="*/ 231112 w 4894221"/>
              <a:gd name="connsiteY36" fmla="*/ 1025578 h 1086117"/>
              <a:gd name="connsiteX37" fmla="*/ 482321 w 4894221"/>
              <a:gd name="connsiteY37" fmla="*/ 1055723 h 1086117"/>
              <a:gd name="connsiteX38" fmla="*/ 653143 w 4894221"/>
              <a:gd name="connsiteY38" fmla="*/ 1075819 h 1086117"/>
              <a:gd name="connsiteX39" fmla="*/ 964642 w 4894221"/>
              <a:gd name="connsiteY39" fmla="*/ 1085868 h 108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894221" h="1086117">
                <a:moveTo>
                  <a:pt x="3969099" y="30791"/>
                </a:moveTo>
                <a:cubicBezTo>
                  <a:pt x="4056185" y="24092"/>
                  <a:pt x="4143021" y="11843"/>
                  <a:pt x="4230356" y="10694"/>
                </a:cubicBezTo>
                <a:cubicBezTo>
                  <a:pt x="4681534" y="4758"/>
                  <a:pt x="4575632" y="-18542"/>
                  <a:pt x="4772967" y="30791"/>
                </a:cubicBezTo>
                <a:cubicBezTo>
                  <a:pt x="4784812" y="36713"/>
                  <a:pt x="4832261" y="58361"/>
                  <a:pt x="4843306" y="70984"/>
                </a:cubicBezTo>
                <a:cubicBezTo>
                  <a:pt x="4859211" y="89161"/>
                  <a:pt x="4883499" y="131274"/>
                  <a:pt x="4883499" y="131274"/>
                </a:cubicBezTo>
                <a:cubicBezTo>
                  <a:pt x="4886848" y="144672"/>
                  <a:pt x="4896897" y="158070"/>
                  <a:pt x="4893547" y="171468"/>
                </a:cubicBezTo>
                <a:cubicBezTo>
                  <a:pt x="4889485" y="187715"/>
                  <a:pt x="4875244" y="199819"/>
                  <a:pt x="4863402" y="211661"/>
                </a:cubicBezTo>
                <a:cubicBezTo>
                  <a:pt x="4823857" y="251206"/>
                  <a:pt x="4819111" y="242489"/>
                  <a:pt x="4762919" y="251855"/>
                </a:cubicBezTo>
                <a:cubicBezTo>
                  <a:pt x="4752871" y="261903"/>
                  <a:pt x="4745112" y="274950"/>
                  <a:pt x="4732774" y="282000"/>
                </a:cubicBezTo>
                <a:cubicBezTo>
                  <a:pt x="4720783" y="288852"/>
                  <a:pt x="4705511" y="287199"/>
                  <a:pt x="4692580" y="292048"/>
                </a:cubicBezTo>
                <a:cubicBezTo>
                  <a:pt x="4580623" y="334032"/>
                  <a:pt x="4747189" y="292169"/>
                  <a:pt x="4582049" y="322193"/>
                </a:cubicBezTo>
                <a:cubicBezTo>
                  <a:pt x="4523561" y="332827"/>
                  <a:pt x="4551494" y="334856"/>
                  <a:pt x="4481565" y="352338"/>
                </a:cubicBezTo>
                <a:cubicBezTo>
                  <a:pt x="4461799" y="357279"/>
                  <a:pt x="4441444" y="359505"/>
                  <a:pt x="4421275" y="362386"/>
                </a:cubicBezTo>
                <a:cubicBezTo>
                  <a:pt x="4173451" y="397789"/>
                  <a:pt x="4247642" y="383689"/>
                  <a:pt x="3888712" y="402580"/>
                </a:cubicBezTo>
                <a:cubicBezTo>
                  <a:pt x="3694444" y="399231"/>
                  <a:pt x="3500045" y="400402"/>
                  <a:pt x="3305908" y="392532"/>
                </a:cubicBezTo>
                <a:cubicBezTo>
                  <a:pt x="3251944" y="390344"/>
                  <a:pt x="3198874" y="377809"/>
                  <a:pt x="3145134" y="372435"/>
                </a:cubicBezTo>
                <a:cubicBezTo>
                  <a:pt x="3064869" y="364408"/>
                  <a:pt x="2903974" y="352338"/>
                  <a:pt x="2903974" y="352338"/>
                </a:cubicBezTo>
                <a:cubicBezTo>
                  <a:pt x="2863781" y="345639"/>
                  <a:pt x="2823444" y="339750"/>
                  <a:pt x="2783394" y="332241"/>
                </a:cubicBezTo>
                <a:cubicBezTo>
                  <a:pt x="2769820" y="329696"/>
                  <a:pt x="2756950" y="323482"/>
                  <a:pt x="2743200" y="322193"/>
                </a:cubicBezTo>
                <a:cubicBezTo>
                  <a:pt x="2649587" y="313417"/>
                  <a:pt x="2555593" y="309307"/>
                  <a:pt x="2461846" y="302096"/>
                </a:cubicBezTo>
                <a:cubicBezTo>
                  <a:pt x="2424959" y="299259"/>
                  <a:pt x="2388159" y="295397"/>
                  <a:pt x="2351315" y="292048"/>
                </a:cubicBezTo>
                <a:lnTo>
                  <a:pt x="984739" y="312145"/>
                </a:lnTo>
                <a:cubicBezTo>
                  <a:pt x="921023" y="313378"/>
                  <a:pt x="857286" y="316423"/>
                  <a:pt x="793820" y="322193"/>
                </a:cubicBezTo>
                <a:cubicBezTo>
                  <a:pt x="221111" y="374257"/>
                  <a:pt x="1036814" y="311961"/>
                  <a:pt x="532563" y="362386"/>
                </a:cubicBezTo>
                <a:cubicBezTo>
                  <a:pt x="472480" y="368394"/>
                  <a:pt x="411983" y="369085"/>
                  <a:pt x="351693" y="372435"/>
                </a:cubicBezTo>
                <a:cubicBezTo>
                  <a:pt x="276007" y="422892"/>
                  <a:pt x="372199" y="363646"/>
                  <a:pt x="281354" y="402580"/>
                </a:cubicBezTo>
                <a:cubicBezTo>
                  <a:pt x="270254" y="407337"/>
                  <a:pt x="262517" y="418437"/>
                  <a:pt x="251209" y="422677"/>
                </a:cubicBezTo>
                <a:cubicBezTo>
                  <a:pt x="125404" y="469854"/>
                  <a:pt x="257590" y="405587"/>
                  <a:pt x="170822" y="442773"/>
                </a:cubicBezTo>
                <a:cubicBezTo>
                  <a:pt x="150588" y="451445"/>
                  <a:pt x="118292" y="468127"/>
                  <a:pt x="100484" y="482967"/>
                </a:cubicBezTo>
                <a:cubicBezTo>
                  <a:pt x="89567" y="492064"/>
                  <a:pt x="80387" y="503064"/>
                  <a:pt x="70339" y="513112"/>
                </a:cubicBezTo>
                <a:cubicBezTo>
                  <a:pt x="37486" y="644515"/>
                  <a:pt x="95037" y="443619"/>
                  <a:pt x="20097" y="593499"/>
                </a:cubicBezTo>
                <a:cubicBezTo>
                  <a:pt x="7745" y="618203"/>
                  <a:pt x="6699" y="647090"/>
                  <a:pt x="0" y="673885"/>
                </a:cubicBezTo>
                <a:cubicBezTo>
                  <a:pt x="3350" y="734175"/>
                  <a:pt x="4582" y="794621"/>
                  <a:pt x="10049" y="854756"/>
                </a:cubicBezTo>
                <a:cubicBezTo>
                  <a:pt x="11299" y="868509"/>
                  <a:pt x="13245" y="882959"/>
                  <a:pt x="20097" y="894949"/>
                </a:cubicBezTo>
                <a:cubicBezTo>
                  <a:pt x="27147" y="907287"/>
                  <a:pt x="38978" y="916430"/>
                  <a:pt x="50242" y="925094"/>
                </a:cubicBezTo>
                <a:cubicBezTo>
                  <a:pt x="76770" y="945500"/>
                  <a:pt x="145747" y="998589"/>
                  <a:pt x="190919" y="1015529"/>
                </a:cubicBezTo>
                <a:cubicBezTo>
                  <a:pt x="203850" y="1020378"/>
                  <a:pt x="217656" y="1022473"/>
                  <a:pt x="231112" y="1025578"/>
                </a:cubicBezTo>
                <a:cubicBezTo>
                  <a:pt x="387604" y="1061692"/>
                  <a:pt x="267009" y="1036149"/>
                  <a:pt x="482321" y="1055723"/>
                </a:cubicBezTo>
                <a:cubicBezTo>
                  <a:pt x="539419" y="1060914"/>
                  <a:pt x="596032" y="1070780"/>
                  <a:pt x="653143" y="1075819"/>
                </a:cubicBezTo>
                <a:cubicBezTo>
                  <a:pt x="798242" y="1088622"/>
                  <a:pt x="826557" y="1085868"/>
                  <a:pt x="964642" y="1085868"/>
                </a:cubicBezTo>
              </a:path>
            </a:pathLst>
          </a:custGeom>
          <a:noFill/>
          <a:ln w="254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39">
            <a:extLst>
              <a:ext uri="{FF2B5EF4-FFF2-40B4-BE49-F238E27FC236}">
                <a16:creationId xmlns:a16="http://schemas.microsoft.com/office/drawing/2014/main" id="{8BD5AAB4-640B-44EB-A303-E9527F667844}"/>
              </a:ext>
            </a:extLst>
          </p:cNvPr>
          <p:cNvSpPr/>
          <p:nvPr/>
        </p:nvSpPr>
        <p:spPr>
          <a:xfrm>
            <a:off x="3054699" y="4189363"/>
            <a:ext cx="4702628" cy="373123"/>
          </a:xfrm>
          <a:custGeom>
            <a:avLst/>
            <a:gdLst>
              <a:gd name="connsiteX0" fmla="*/ 4220308 w 4702628"/>
              <a:gd name="connsiteY0" fmla="*/ 0 h 373123"/>
              <a:gd name="connsiteX1" fmla="*/ 4531806 w 4702628"/>
              <a:gd name="connsiteY1" fmla="*/ 30145 h 373123"/>
              <a:gd name="connsiteX2" fmla="*/ 4602145 w 4702628"/>
              <a:gd name="connsiteY2" fmla="*/ 40193 h 373123"/>
              <a:gd name="connsiteX3" fmla="*/ 4692580 w 4702628"/>
              <a:gd name="connsiteY3" fmla="*/ 100483 h 373123"/>
              <a:gd name="connsiteX4" fmla="*/ 4702628 w 4702628"/>
              <a:gd name="connsiteY4" fmla="*/ 140677 h 373123"/>
              <a:gd name="connsiteX5" fmla="*/ 4672483 w 4702628"/>
              <a:gd name="connsiteY5" fmla="*/ 160774 h 373123"/>
              <a:gd name="connsiteX6" fmla="*/ 4612193 w 4702628"/>
              <a:gd name="connsiteY6" fmla="*/ 180870 h 373123"/>
              <a:gd name="connsiteX7" fmla="*/ 4431323 w 4702628"/>
              <a:gd name="connsiteY7" fmla="*/ 211015 h 373123"/>
              <a:gd name="connsiteX8" fmla="*/ 4099727 w 4702628"/>
              <a:gd name="connsiteY8" fmla="*/ 221064 h 373123"/>
              <a:gd name="connsiteX9" fmla="*/ 3959050 w 4702628"/>
              <a:gd name="connsiteY9" fmla="*/ 241160 h 373123"/>
              <a:gd name="connsiteX10" fmla="*/ 3104941 w 4702628"/>
              <a:gd name="connsiteY10" fmla="*/ 241160 h 373123"/>
              <a:gd name="connsiteX11" fmla="*/ 2863780 w 4702628"/>
              <a:gd name="connsiteY11" fmla="*/ 211015 h 373123"/>
              <a:gd name="connsiteX12" fmla="*/ 2602523 w 4702628"/>
              <a:gd name="connsiteY12" fmla="*/ 180870 h 373123"/>
              <a:gd name="connsiteX13" fmla="*/ 2250831 w 4702628"/>
              <a:gd name="connsiteY13" fmla="*/ 150725 h 373123"/>
              <a:gd name="connsiteX14" fmla="*/ 2120202 w 4702628"/>
              <a:gd name="connsiteY14" fmla="*/ 130629 h 373123"/>
              <a:gd name="connsiteX15" fmla="*/ 1386672 w 4702628"/>
              <a:gd name="connsiteY15" fmla="*/ 120580 h 373123"/>
              <a:gd name="connsiteX16" fmla="*/ 974690 w 4702628"/>
              <a:gd name="connsiteY16" fmla="*/ 100483 h 373123"/>
              <a:gd name="connsiteX17" fmla="*/ 874206 w 4702628"/>
              <a:gd name="connsiteY17" fmla="*/ 80387 h 373123"/>
              <a:gd name="connsiteX18" fmla="*/ 592853 w 4702628"/>
              <a:gd name="connsiteY18" fmla="*/ 70338 h 373123"/>
              <a:gd name="connsiteX19" fmla="*/ 160774 w 4702628"/>
              <a:gd name="connsiteY19" fmla="*/ 90435 h 373123"/>
              <a:gd name="connsiteX20" fmla="*/ 130628 w 4702628"/>
              <a:gd name="connsiteY20" fmla="*/ 100483 h 373123"/>
              <a:gd name="connsiteX21" fmla="*/ 90435 w 4702628"/>
              <a:gd name="connsiteY21" fmla="*/ 130629 h 373123"/>
              <a:gd name="connsiteX22" fmla="*/ 20097 w 4702628"/>
              <a:gd name="connsiteY22" fmla="*/ 200967 h 373123"/>
              <a:gd name="connsiteX23" fmla="*/ 0 w 4702628"/>
              <a:gd name="connsiteY23" fmla="*/ 231112 h 373123"/>
              <a:gd name="connsiteX24" fmla="*/ 10048 w 4702628"/>
              <a:gd name="connsiteY24" fmla="*/ 311499 h 373123"/>
              <a:gd name="connsiteX25" fmla="*/ 60290 w 4702628"/>
              <a:gd name="connsiteY25" fmla="*/ 341644 h 373123"/>
              <a:gd name="connsiteX26" fmla="*/ 221064 w 4702628"/>
              <a:gd name="connsiteY26" fmla="*/ 371789 h 373123"/>
              <a:gd name="connsiteX27" fmla="*/ 1004835 w 4702628"/>
              <a:gd name="connsiteY27" fmla="*/ 371789 h 373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02628" h="373123">
                <a:moveTo>
                  <a:pt x="4220308" y="0"/>
                </a:moveTo>
                <a:cubicBezTo>
                  <a:pt x="4358688" y="11531"/>
                  <a:pt x="4373713" y="11903"/>
                  <a:pt x="4531806" y="30145"/>
                </a:cubicBezTo>
                <a:cubicBezTo>
                  <a:pt x="4555334" y="32860"/>
                  <a:pt x="4578699" y="36844"/>
                  <a:pt x="4602145" y="40193"/>
                </a:cubicBezTo>
                <a:cubicBezTo>
                  <a:pt x="4644776" y="57245"/>
                  <a:pt x="4666107" y="58125"/>
                  <a:pt x="4692580" y="100483"/>
                </a:cubicBezTo>
                <a:cubicBezTo>
                  <a:pt x="4699899" y="112194"/>
                  <a:pt x="4699279" y="127279"/>
                  <a:pt x="4702628" y="140677"/>
                </a:cubicBezTo>
                <a:cubicBezTo>
                  <a:pt x="4692580" y="147376"/>
                  <a:pt x="4683519" y="155869"/>
                  <a:pt x="4672483" y="160774"/>
                </a:cubicBezTo>
                <a:cubicBezTo>
                  <a:pt x="4653125" y="169377"/>
                  <a:pt x="4632483" y="174783"/>
                  <a:pt x="4612193" y="180870"/>
                </a:cubicBezTo>
                <a:cubicBezTo>
                  <a:pt x="4559335" y="196728"/>
                  <a:pt x="4471492" y="208451"/>
                  <a:pt x="4431323" y="211015"/>
                </a:cubicBezTo>
                <a:cubicBezTo>
                  <a:pt x="4320965" y="218059"/>
                  <a:pt x="4210259" y="217714"/>
                  <a:pt x="4099727" y="221064"/>
                </a:cubicBezTo>
                <a:cubicBezTo>
                  <a:pt x="4052835" y="227763"/>
                  <a:pt x="4006263" y="237332"/>
                  <a:pt x="3959050" y="241160"/>
                </a:cubicBezTo>
                <a:cubicBezTo>
                  <a:pt x="3690089" y="262968"/>
                  <a:pt x="3348100" y="245082"/>
                  <a:pt x="3104941" y="241160"/>
                </a:cubicBezTo>
                <a:cubicBezTo>
                  <a:pt x="2881805" y="200591"/>
                  <a:pt x="3112956" y="238701"/>
                  <a:pt x="2863780" y="211015"/>
                </a:cubicBezTo>
                <a:cubicBezTo>
                  <a:pt x="2476757" y="168013"/>
                  <a:pt x="2946067" y="209501"/>
                  <a:pt x="2602523" y="180870"/>
                </a:cubicBezTo>
                <a:cubicBezTo>
                  <a:pt x="2466961" y="135684"/>
                  <a:pt x="2618802" y="183433"/>
                  <a:pt x="2250831" y="150725"/>
                </a:cubicBezTo>
                <a:cubicBezTo>
                  <a:pt x="2206949" y="146824"/>
                  <a:pt x="2164230" y="132165"/>
                  <a:pt x="2120202" y="130629"/>
                </a:cubicBezTo>
                <a:cubicBezTo>
                  <a:pt x="1875818" y="122104"/>
                  <a:pt x="1631182" y="123930"/>
                  <a:pt x="1386672" y="120580"/>
                </a:cubicBezTo>
                <a:cubicBezTo>
                  <a:pt x="1249345" y="113881"/>
                  <a:pt x="1111760" y="111233"/>
                  <a:pt x="974690" y="100483"/>
                </a:cubicBezTo>
                <a:cubicBezTo>
                  <a:pt x="940637" y="97812"/>
                  <a:pt x="908258" y="83075"/>
                  <a:pt x="874206" y="80387"/>
                </a:cubicBezTo>
                <a:cubicBezTo>
                  <a:pt x="780653" y="73001"/>
                  <a:pt x="686637" y="73688"/>
                  <a:pt x="592853" y="70338"/>
                </a:cubicBezTo>
                <a:lnTo>
                  <a:pt x="160774" y="90435"/>
                </a:lnTo>
                <a:cubicBezTo>
                  <a:pt x="150204" y="91124"/>
                  <a:pt x="139825" y="95228"/>
                  <a:pt x="130628" y="100483"/>
                </a:cubicBezTo>
                <a:cubicBezTo>
                  <a:pt x="116087" y="108792"/>
                  <a:pt x="102827" y="119363"/>
                  <a:pt x="90435" y="130629"/>
                </a:cubicBezTo>
                <a:cubicBezTo>
                  <a:pt x="65900" y="152933"/>
                  <a:pt x="38490" y="173378"/>
                  <a:pt x="20097" y="200967"/>
                </a:cubicBezTo>
                <a:lnTo>
                  <a:pt x="0" y="231112"/>
                </a:lnTo>
                <a:cubicBezTo>
                  <a:pt x="3349" y="257908"/>
                  <a:pt x="-2883" y="287792"/>
                  <a:pt x="10048" y="311499"/>
                </a:cubicBezTo>
                <a:cubicBezTo>
                  <a:pt x="19400" y="328645"/>
                  <a:pt x="42262" y="334132"/>
                  <a:pt x="60290" y="341644"/>
                </a:cubicBezTo>
                <a:cubicBezTo>
                  <a:pt x="104969" y="360260"/>
                  <a:pt x="174585" y="371255"/>
                  <a:pt x="221064" y="371789"/>
                </a:cubicBezTo>
                <a:cubicBezTo>
                  <a:pt x="482304" y="374792"/>
                  <a:pt x="743578" y="371789"/>
                  <a:pt x="1004835" y="371789"/>
                </a:cubicBezTo>
              </a:path>
            </a:pathLst>
          </a:custGeom>
          <a:noFill/>
          <a:ln w="254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40">
            <a:extLst>
              <a:ext uri="{FF2B5EF4-FFF2-40B4-BE49-F238E27FC236}">
                <a16:creationId xmlns:a16="http://schemas.microsoft.com/office/drawing/2014/main" id="{3B07F040-1BCD-458D-92B1-6AEEDC7A75B2}"/>
              </a:ext>
            </a:extLst>
          </p:cNvPr>
          <p:cNvSpPr/>
          <p:nvPr/>
        </p:nvSpPr>
        <p:spPr>
          <a:xfrm>
            <a:off x="3114989" y="4570437"/>
            <a:ext cx="5194998" cy="1117379"/>
          </a:xfrm>
          <a:custGeom>
            <a:avLst/>
            <a:gdLst>
              <a:gd name="connsiteX0" fmla="*/ 4200211 w 5194998"/>
              <a:gd name="connsiteY0" fmla="*/ 763 h 1117379"/>
              <a:gd name="connsiteX1" fmla="*/ 4471516 w 5194998"/>
              <a:gd name="connsiteY1" fmla="*/ 763 h 1117379"/>
              <a:gd name="connsiteX2" fmla="*/ 4853354 w 5194998"/>
              <a:gd name="connsiteY2" fmla="*/ 20860 h 1117379"/>
              <a:gd name="connsiteX3" fmla="*/ 5044273 w 5194998"/>
              <a:gd name="connsiteY3" fmla="*/ 101247 h 1117379"/>
              <a:gd name="connsiteX4" fmla="*/ 5064369 w 5194998"/>
              <a:gd name="connsiteY4" fmla="*/ 131392 h 1117379"/>
              <a:gd name="connsiteX5" fmla="*/ 5124659 w 5194998"/>
              <a:gd name="connsiteY5" fmla="*/ 171585 h 1117379"/>
              <a:gd name="connsiteX6" fmla="*/ 5194998 w 5194998"/>
              <a:gd name="connsiteY6" fmla="*/ 272069 h 1117379"/>
              <a:gd name="connsiteX7" fmla="*/ 5174901 w 5194998"/>
              <a:gd name="connsiteY7" fmla="*/ 402697 h 1117379"/>
              <a:gd name="connsiteX8" fmla="*/ 5134708 w 5194998"/>
              <a:gd name="connsiteY8" fmla="*/ 412746 h 1117379"/>
              <a:gd name="connsiteX9" fmla="*/ 5074418 w 5194998"/>
              <a:gd name="connsiteY9" fmla="*/ 432842 h 1117379"/>
              <a:gd name="connsiteX10" fmla="*/ 5034224 w 5194998"/>
              <a:gd name="connsiteY10" fmla="*/ 442891 h 1117379"/>
              <a:gd name="connsiteX11" fmla="*/ 4973934 w 5194998"/>
              <a:gd name="connsiteY11" fmla="*/ 473036 h 1117379"/>
              <a:gd name="connsiteX12" fmla="*/ 4843306 w 5194998"/>
              <a:gd name="connsiteY12" fmla="*/ 503181 h 1117379"/>
              <a:gd name="connsiteX13" fmla="*/ 4793064 w 5194998"/>
              <a:gd name="connsiteY13" fmla="*/ 523278 h 1117379"/>
              <a:gd name="connsiteX14" fmla="*/ 4592097 w 5194998"/>
              <a:gd name="connsiteY14" fmla="*/ 533326 h 1117379"/>
              <a:gd name="connsiteX15" fmla="*/ 4471516 w 5194998"/>
              <a:gd name="connsiteY15" fmla="*/ 543374 h 1117379"/>
              <a:gd name="connsiteX16" fmla="*/ 4049486 w 5194998"/>
              <a:gd name="connsiteY16" fmla="*/ 583568 h 1117379"/>
              <a:gd name="connsiteX17" fmla="*/ 3949002 w 5194998"/>
              <a:gd name="connsiteY17" fmla="*/ 593616 h 1117379"/>
              <a:gd name="connsiteX18" fmla="*/ 3275763 w 5194998"/>
              <a:gd name="connsiteY18" fmla="*/ 623761 h 1117379"/>
              <a:gd name="connsiteX19" fmla="*/ 2331218 w 5194998"/>
              <a:gd name="connsiteY19" fmla="*/ 583568 h 1117379"/>
              <a:gd name="connsiteX20" fmla="*/ 1477108 w 5194998"/>
              <a:gd name="connsiteY20" fmla="*/ 543374 h 1117379"/>
              <a:gd name="connsiteX21" fmla="*/ 391886 w 5194998"/>
              <a:gd name="connsiteY21" fmla="*/ 553423 h 1117379"/>
              <a:gd name="connsiteX22" fmla="*/ 221064 w 5194998"/>
              <a:gd name="connsiteY22" fmla="*/ 573519 h 1117379"/>
              <a:gd name="connsiteX23" fmla="*/ 80387 w 5194998"/>
              <a:gd name="connsiteY23" fmla="*/ 603664 h 1117379"/>
              <a:gd name="connsiteX24" fmla="*/ 50242 w 5194998"/>
              <a:gd name="connsiteY24" fmla="*/ 633809 h 1117379"/>
              <a:gd name="connsiteX25" fmla="*/ 10048 w 5194998"/>
              <a:gd name="connsiteY25" fmla="*/ 643858 h 1117379"/>
              <a:gd name="connsiteX26" fmla="*/ 0 w 5194998"/>
              <a:gd name="connsiteY26" fmla="*/ 684051 h 1117379"/>
              <a:gd name="connsiteX27" fmla="*/ 20097 w 5194998"/>
              <a:gd name="connsiteY27" fmla="*/ 774486 h 1117379"/>
              <a:gd name="connsiteX28" fmla="*/ 30145 w 5194998"/>
              <a:gd name="connsiteY28" fmla="*/ 804631 h 1117379"/>
              <a:gd name="connsiteX29" fmla="*/ 60290 w 5194998"/>
              <a:gd name="connsiteY29" fmla="*/ 834777 h 1117379"/>
              <a:gd name="connsiteX30" fmla="*/ 130629 w 5194998"/>
              <a:gd name="connsiteY30" fmla="*/ 915163 h 1117379"/>
              <a:gd name="connsiteX31" fmla="*/ 211015 w 5194998"/>
              <a:gd name="connsiteY31" fmla="*/ 975453 h 1117379"/>
              <a:gd name="connsiteX32" fmla="*/ 311499 w 5194998"/>
              <a:gd name="connsiteY32" fmla="*/ 1035744 h 1117379"/>
              <a:gd name="connsiteX33" fmla="*/ 391886 w 5194998"/>
              <a:gd name="connsiteY33" fmla="*/ 1075937 h 1117379"/>
              <a:gd name="connsiteX34" fmla="*/ 502418 w 5194998"/>
              <a:gd name="connsiteY34" fmla="*/ 1116130 h 1117379"/>
              <a:gd name="connsiteX35" fmla="*/ 974690 w 5194998"/>
              <a:gd name="connsiteY35" fmla="*/ 1116130 h 111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94998" h="1117379">
                <a:moveTo>
                  <a:pt x="4200211" y="763"/>
                </a:moveTo>
                <a:cubicBezTo>
                  <a:pt x="4379403" y="26364"/>
                  <a:pt x="4126662" y="-5183"/>
                  <a:pt x="4471516" y="763"/>
                </a:cubicBezTo>
                <a:cubicBezTo>
                  <a:pt x="4598953" y="2960"/>
                  <a:pt x="4726075" y="14161"/>
                  <a:pt x="4853354" y="20860"/>
                </a:cubicBezTo>
                <a:cubicBezTo>
                  <a:pt x="4902210" y="38626"/>
                  <a:pt x="4997466" y="68482"/>
                  <a:pt x="5044273" y="101247"/>
                </a:cubicBezTo>
                <a:cubicBezTo>
                  <a:pt x="5054166" y="108172"/>
                  <a:pt x="5055281" y="123440"/>
                  <a:pt x="5064369" y="131392"/>
                </a:cubicBezTo>
                <a:cubicBezTo>
                  <a:pt x="5082546" y="147297"/>
                  <a:pt x="5105594" y="156756"/>
                  <a:pt x="5124659" y="171585"/>
                </a:cubicBezTo>
                <a:cubicBezTo>
                  <a:pt x="5162644" y="201129"/>
                  <a:pt x="5169142" y="226821"/>
                  <a:pt x="5194998" y="272069"/>
                </a:cubicBezTo>
                <a:cubicBezTo>
                  <a:pt x="5188299" y="315612"/>
                  <a:pt x="5192255" y="362204"/>
                  <a:pt x="5174901" y="402697"/>
                </a:cubicBezTo>
                <a:cubicBezTo>
                  <a:pt x="5169461" y="415390"/>
                  <a:pt x="5147936" y="408778"/>
                  <a:pt x="5134708" y="412746"/>
                </a:cubicBezTo>
                <a:cubicBezTo>
                  <a:pt x="5114418" y="418833"/>
                  <a:pt x="5094708" y="426755"/>
                  <a:pt x="5074418" y="432842"/>
                </a:cubicBezTo>
                <a:cubicBezTo>
                  <a:pt x="5061190" y="436810"/>
                  <a:pt x="5047047" y="437762"/>
                  <a:pt x="5034224" y="442891"/>
                </a:cubicBezTo>
                <a:cubicBezTo>
                  <a:pt x="5013362" y="451236"/>
                  <a:pt x="4995360" y="466270"/>
                  <a:pt x="4973934" y="473036"/>
                </a:cubicBezTo>
                <a:cubicBezTo>
                  <a:pt x="4931321" y="486493"/>
                  <a:pt x="4886363" y="491221"/>
                  <a:pt x="4843306" y="503181"/>
                </a:cubicBezTo>
                <a:cubicBezTo>
                  <a:pt x="4825927" y="508009"/>
                  <a:pt x="4810973" y="521129"/>
                  <a:pt x="4793064" y="523278"/>
                </a:cubicBezTo>
                <a:cubicBezTo>
                  <a:pt x="4726469" y="531269"/>
                  <a:pt x="4659039" y="529142"/>
                  <a:pt x="4592097" y="533326"/>
                </a:cubicBezTo>
                <a:cubicBezTo>
                  <a:pt x="4551843" y="535842"/>
                  <a:pt x="4511710" y="540025"/>
                  <a:pt x="4471516" y="543374"/>
                </a:cubicBezTo>
                <a:cubicBezTo>
                  <a:pt x="4248614" y="583902"/>
                  <a:pt x="4426140" y="556008"/>
                  <a:pt x="4049486" y="583568"/>
                </a:cubicBezTo>
                <a:cubicBezTo>
                  <a:pt x="4015914" y="586024"/>
                  <a:pt x="3982618" y="591870"/>
                  <a:pt x="3949002" y="593616"/>
                </a:cubicBezTo>
                <a:lnTo>
                  <a:pt x="3275763" y="623761"/>
                </a:lnTo>
                <a:cubicBezTo>
                  <a:pt x="2895526" y="547713"/>
                  <a:pt x="3240611" y="610714"/>
                  <a:pt x="2331218" y="583568"/>
                </a:cubicBezTo>
                <a:cubicBezTo>
                  <a:pt x="1941949" y="571948"/>
                  <a:pt x="1834666" y="563806"/>
                  <a:pt x="1477108" y="543374"/>
                </a:cubicBezTo>
                <a:lnTo>
                  <a:pt x="391886" y="553423"/>
                </a:lnTo>
                <a:cubicBezTo>
                  <a:pt x="339309" y="554307"/>
                  <a:pt x="274756" y="563452"/>
                  <a:pt x="221064" y="573519"/>
                </a:cubicBezTo>
                <a:cubicBezTo>
                  <a:pt x="129850" y="590621"/>
                  <a:pt x="144495" y="587637"/>
                  <a:pt x="80387" y="603664"/>
                </a:cubicBezTo>
                <a:cubicBezTo>
                  <a:pt x="70339" y="613712"/>
                  <a:pt x="62580" y="626759"/>
                  <a:pt x="50242" y="633809"/>
                </a:cubicBezTo>
                <a:cubicBezTo>
                  <a:pt x="38251" y="640661"/>
                  <a:pt x="19813" y="634093"/>
                  <a:pt x="10048" y="643858"/>
                </a:cubicBezTo>
                <a:cubicBezTo>
                  <a:pt x="283" y="653623"/>
                  <a:pt x="3349" y="670653"/>
                  <a:pt x="0" y="684051"/>
                </a:cubicBezTo>
                <a:cubicBezTo>
                  <a:pt x="6699" y="714196"/>
                  <a:pt x="12607" y="744528"/>
                  <a:pt x="20097" y="774486"/>
                </a:cubicBezTo>
                <a:cubicBezTo>
                  <a:pt x="22666" y="784762"/>
                  <a:pt x="24270" y="795818"/>
                  <a:pt x="30145" y="804631"/>
                </a:cubicBezTo>
                <a:cubicBezTo>
                  <a:pt x="38028" y="816455"/>
                  <a:pt x="51565" y="823560"/>
                  <a:pt x="60290" y="834777"/>
                </a:cubicBezTo>
                <a:cubicBezTo>
                  <a:pt x="182623" y="992062"/>
                  <a:pt x="42668" y="838196"/>
                  <a:pt x="130629" y="915163"/>
                </a:cubicBezTo>
                <a:cubicBezTo>
                  <a:pt x="201683" y="977336"/>
                  <a:pt x="152443" y="955930"/>
                  <a:pt x="211015" y="975453"/>
                </a:cubicBezTo>
                <a:cubicBezTo>
                  <a:pt x="290506" y="1039047"/>
                  <a:pt x="228590" y="997479"/>
                  <a:pt x="311499" y="1035744"/>
                </a:cubicBezTo>
                <a:cubicBezTo>
                  <a:pt x="338700" y="1048298"/>
                  <a:pt x="391886" y="1075937"/>
                  <a:pt x="391886" y="1075937"/>
                </a:cubicBezTo>
                <a:cubicBezTo>
                  <a:pt x="426240" y="1127470"/>
                  <a:pt x="406424" y="1114416"/>
                  <a:pt x="502418" y="1116130"/>
                </a:cubicBezTo>
                <a:cubicBezTo>
                  <a:pt x="659817" y="1118941"/>
                  <a:pt x="817266" y="1116130"/>
                  <a:pt x="974690" y="1116130"/>
                </a:cubicBezTo>
              </a:path>
            </a:pathLst>
          </a:custGeom>
          <a:noFill/>
          <a:ln w="254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4D1FC8F-E0ED-4A0F-B391-4D9C75284202}"/>
              </a:ext>
            </a:extLst>
          </p:cNvPr>
          <p:cNvSpPr/>
          <p:nvPr/>
        </p:nvSpPr>
        <p:spPr>
          <a:xfrm>
            <a:off x="4086477" y="2862981"/>
            <a:ext cx="3584773" cy="341643"/>
          </a:xfrm>
          <a:prstGeom prst="rect">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FAE4D14-E452-4CD8-86F9-3A62224F8D0E}"/>
              </a:ext>
            </a:extLst>
          </p:cNvPr>
          <p:cNvSpPr/>
          <p:nvPr/>
        </p:nvSpPr>
        <p:spPr>
          <a:xfrm>
            <a:off x="4086477" y="3973449"/>
            <a:ext cx="3584773" cy="341643"/>
          </a:xfrm>
          <a:prstGeom prst="rect">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B10FF6E-7EAF-44D2-95D4-259E8FC8A59C}"/>
              </a:ext>
            </a:extLst>
          </p:cNvPr>
          <p:cNvSpPr/>
          <p:nvPr/>
        </p:nvSpPr>
        <p:spPr>
          <a:xfrm>
            <a:off x="4086477" y="4349374"/>
            <a:ext cx="3584773" cy="341643"/>
          </a:xfrm>
          <a:prstGeom prst="rect">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6C02A23-0475-46AB-B83C-0FE152690C9F}"/>
              </a:ext>
            </a:extLst>
          </p:cNvPr>
          <p:cNvSpPr/>
          <p:nvPr/>
        </p:nvSpPr>
        <p:spPr>
          <a:xfrm>
            <a:off x="4086477" y="5496259"/>
            <a:ext cx="3584773" cy="341643"/>
          </a:xfrm>
          <a:prstGeom prst="rect">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45">
            <a:extLst>
              <a:ext uri="{FF2B5EF4-FFF2-40B4-BE49-F238E27FC236}">
                <a16:creationId xmlns:a16="http://schemas.microsoft.com/office/drawing/2014/main" id="{6B86D38B-0E09-4BFD-A441-E293B29702EF}"/>
              </a:ext>
            </a:extLst>
          </p:cNvPr>
          <p:cNvSpPr/>
          <p:nvPr/>
        </p:nvSpPr>
        <p:spPr>
          <a:xfrm>
            <a:off x="3154491" y="5656422"/>
            <a:ext cx="4916469" cy="797001"/>
          </a:xfrm>
          <a:custGeom>
            <a:avLst/>
            <a:gdLst>
              <a:gd name="connsiteX0" fmla="*/ 4100419 w 4916469"/>
              <a:gd name="connsiteY0" fmla="*/ 0 h 797001"/>
              <a:gd name="connsiteX1" fmla="*/ 4733465 w 4916469"/>
              <a:gd name="connsiteY1" fmla="*/ 10049 h 797001"/>
              <a:gd name="connsiteX2" fmla="*/ 4753562 w 4916469"/>
              <a:gd name="connsiteY2" fmla="*/ 40194 h 797001"/>
              <a:gd name="connsiteX3" fmla="*/ 4793755 w 4916469"/>
              <a:gd name="connsiteY3" fmla="*/ 50242 h 797001"/>
              <a:gd name="connsiteX4" fmla="*/ 4854045 w 4916469"/>
              <a:gd name="connsiteY4" fmla="*/ 120581 h 797001"/>
              <a:gd name="connsiteX5" fmla="*/ 4894239 w 4916469"/>
              <a:gd name="connsiteY5" fmla="*/ 160774 h 797001"/>
              <a:gd name="connsiteX6" fmla="*/ 4894239 w 4916469"/>
              <a:gd name="connsiteY6" fmla="*/ 251209 h 797001"/>
              <a:gd name="connsiteX7" fmla="*/ 4874142 w 4916469"/>
              <a:gd name="connsiteY7" fmla="*/ 311499 h 797001"/>
              <a:gd name="connsiteX8" fmla="*/ 4793755 w 4916469"/>
              <a:gd name="connsiteY8" fmla="*/ 331596 h 797001"/>
              <a:gd name="connsiteX9" fmla="*/ 4612885 w 4916469"/>
              <a:gd name="connsiteY9" fmla="*/ 351693 h 797001"/>
              <a:gd name="connsiteX10" fmla="*/ 4562643 w 4916469"/>
              <a:gd name="connsiteY10" fmla="*/ 361741 h 797001"/>
              <a:gd name="connsiteX11" fmla="*/ 3336744 w 4916469"/>
              <a:gd name="connsiteY11" fmla="*/ 391886 h 797001"/>
              <a:gd name="connsiteX12" fmla="*/ 2743891 w 4916469"/>
              <a:gd name="connsiteY12" fmla="*/ 432079 h 797001"/>
              <a:gd name="connsiteX13" fmla="*/ 2502731 w 4916469"/>
              <a:gd name="connsiteY13" fmla="*/ 442128 h 797001"/>
              <a:gd name="connsiteX14" fmla="*/ 261949 w 4916469"/>
              <a:gd name="connsiteY14" fmla="*/ 462224 h 797001"/>
              <a:gd name="connsiteX15" fmla="*/ 181562 w 4916469"/>
              <a:gd name="connsiteY15" fmla="*/ 482321 h 797001"/>
              <a:gd name="connsiteX16" fmla="*/ 141368 w 4916469"/>
              <a:gd name="connsiteY16" fmla="*/ 492370 h 797001"/>
              <a:gd name="connsiteX17" fmla="*/ 30836 w 4916469"/>
              <a:gd name="connsiteY17" fmla="*/ 522515 h 797001"/>
              <a:gd name="connsiteX18" fmla="*/ 691 w 4916469"/>
              <a:gd name="connsiteY18" fmla="*/ 552660 h 797001"/>
              <a:gd name="connsiteX19" fmla="*/ 50933 w 4916469"/>
              <a:gd name="connsiteY19" fmla="*/ 643095 h 797001"/>
              <a:gd name="connsiteX20" fmla="*/ 91127 w 4916469"/>
              <a:gd name="connsiteY20" fmla="*/ 653143 h 797001"/>
              <a:gd name="connsiteX21" fmla="*/ 231804 w 4916469"/>
              <a:gd name="connsiteY21" fmla="*/ 713433 h 797001"/>
              <a:gd name="connsiteX22" fmla="*/ 372480 w 4916469"/>
              <a:gd name="connsiteY22" fmla="*/ 743578 h 797001"/>
              <a:gd name="connsiteX23" fmla="*/ 483012 w 4916469"/>
              <a:gd name="connsiteY23" fmla="*/ 753627 h 797001"/>
              <a:gd name="connsiteX24" fmla="*/ 563399 w 4916469"/>
              <a:gd name="connsiteY24" fmla="*/ 763675 h 797001"/>
              <a:gd name="connsiteX25" fmla="*/ 874898 w 4916469"/>
              <a:gd name="connsiteY25" fmla="*/ 783772 h 79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16469" h="797001">
                <a:moveTo>
                  <a:pt x="4100419" y="0"/>
                </a:moveTo>
                <a:lnTo>
                  <a:pt x="4733465" y="10049"/>
                </a:lnTo>
                <a:cubicBezTo>
                  <a:pt x="4745519" y="10791"/>
                  <a:pt x="4743514" y="33495"/>
                  <a:pt x="4753562" y="40194"/>
                </a:cubicBezTo>
                <a:cubicBezTo>
                  <a:pt x="4765053" y="47854"/>
                  <a:pt x="4780357" y="46893"/>
                  <a:pt x="4793755" y="50242"/>
                </a:cubicBezTo>
                <a:cubicBezTo>
                  <a:pt x="4879502" y="135989"/>
                  <a:pt x="4763802" y="17447"/>
                  <a:pt x="4854045" y="120581"/>
                </a:cubicBezTo>
                <a:cubicBezTo>
                  <a:pt x="4866522" y="134840"/>
                  <a:pt x="4880841" y="147376"/>
                  <a:pt x="4894239" y="160774"/>
                </a:cubicBezTo>
                <a:cubicBezTo>
                  <a:pt x="4926134" y="256461"/>
                  <a:pt x="4921536" y="189790"/>
                  <a:pt x="4894239" y="251209"/>
                </a:cubicBezTo>
                <a:cubicBezTo>
                  <a:pt x="4885636" y="270567"/>
                  <a:pt x="4890684" y="298266"/>
                  <a:pt x="4874142" y="311499"/>
                </a:cubicBezTo>
                <a:cubicBezTo>
                  <a:pt x="4852574" y="328753"/>
                  <a:pt x="4821206" y="328546"/>
                  <a:pt x="4793755" y="331596"/>
                </a:cubicBezTo>
                <a:lnTo>
                  <a:pt x="4612885" y="351693"/>
                </a:lnTo>
                <a:cubicBezTo>
                  <a:pt x="4595949" y="353902"/>
                  <a:pt x="4579714" y="361203"/>
                  <a:pt x="4562643" y="361741"/>
                </a:cubicBezTo>
                <a:lnTo>
                  <a:pt x="3336744" y="391886"/>
                </a:lnTo>
                <a:cubicBezTo>
                  <a:pt x="3022143" y="423347"/>
                  <a:pt x="3170922" y="411744"/>
                  <a:pt x="2743891" y="432079"/>
                </a:cubicBezTo>
                <a:cubicBezTo>
                  <a:pt x="2663526" y="435906"/>
                  <a:pt x="2583181" y="441151"/>
                  <a:pt x="2502731" y="442128"/>
                </a:cubicBezTo>
                <a:lnTo>
                  <a:pt x="261949" y="462224"/>
                </a:lnTo>
                <a:lnTo>
                  <a:pt x="181562" y="482321"/>
                </a:lnTo>
                <a:cubicBezTo>
                  <a:pt x="168164" y="485671"/>
                  <a:pt x="154647" y="488576"/>
                  <a:pt x="141368" y="492370"/>
                </a:cubicBezTo>
                <a:cubicBezTo>
                  <a:pt x="57751" y="516260"/>
                  <a:pt x="94686" y="506552"/>
                  <a:pt x="30836" y="522515"/>
                </a:cubicBezTo>
                <a:cubicBezTo>
                  <a:pt x="20788" y="532563"/>
                  <a:pt x="2105" y="538520"/>
                  <a:pt x="691" y="552660"/>
                </a:cubicBezTo>
                <a:cubicBezTo>
                  <a:pt x="-3880" y="598369"/>
                  <a:pt x="14359" y="627421"/>
                  <a:pt x="50933" y="643095"/>
                </a:cubicBezTo>
                <a:cubicBezTo>
                  <a:pt x="63627" y="648535"/>
                  <a:pt x="77729" y="649794"/>
                  <a:pt x="91127" y="653143"/>
                </a:cubicBezTo>
                <a:cubicBezTo>
                  <a:pt x="141180" y="678169"/>
                  <a:pt x="176019" y="698219"/>
                  <a:pt x="231804" y="713433"/>
                </a:cubicBezTo>
                <a:cubicBezTo>
                  <a:pt x="278071" y="726051"/>
                  <a:pt x="325126" y="736001"/>
                  <a:pt x="372480" y="743578"/>
                </a:cubicBezTo>
                <a:cubicBezTo>
                  <a:pt x="409011" y="749423"/>
                  <a:pt x="446219" y="749754"/>
                  <a:pt x="483012" y="753627"/>
                </a:cubicBezTo>
                <a:cubicBezTo>
                  <a:pt x="509868" y="756454"/>
                  <a:pt x="536603" y="760326"/>
                  <a:pt x="563399" y="763675"/>
                </a:cubicBezTo>
                <a:cubicBezTo>
                  <a:pt x="684481" y="824216"/>
                  <a:pt x="588614" y="783772"/>
                  <a:pt x="874898" y="783772"/>
                </a:cubicBezTo>
              </a:path>
            </a:pathLst>
          </a:custGeom>
          <a:noFill/>
          <a:ln w="254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950032A-9C69-4EAF-8F51-27418B6C986E}"/>
              </a:ext>
            </a:extLst>
          </p:cNvPr>
          <p:cNvSpPr txBox="1"/>
          <p:nvPr/>
        </p:nvSpPr>
        <p:spPr>
          <a:xfrm>
            <a:off x="1799464" y="5503150"/>
            <a:ext cx="676788" cy="369332"/>
          </a:xfrm>
          <a:prstGeom prst="rect">
            <a:avLst/>
          </a:prstGeom>
          <a:noFill/>
        </p:spPr>
        <p:txBody>
          <a:bodyPr wrap="none" rtlCol="0">
            <a:spAutoFit/>
          </a:bodyPr>
          <a:lstStyle/>
          <a:p>
            <a:r>
              <a:rPr lang="en-US" b="1"/>
              <a:t>NULL</a:t>
            </a:r>
          </a:p>
        </p:txBody>
      </p:sp>
      <p:cxnSp>
        <p:nvCxnSpPr>
          <p:cNvPr id="59" name="Straight Arrow Connector 58">
            <a:extLst>
              <a:ext uri="{FF2B5EF4-FFF2-40B4-BE49-F238E27FC236}">
                <a16:creationId xmlns:a16="http://schemas.microsoft.com/office/drawing/2014/main" id="{B3FDFFE2-EEBA-4B71-A6CD-CCB7D1E0EFAD}"/>
              </a:ext>
            </a:extLst>
          </p:cNvPr>
          <p:cNvCxnSpPr>
            <a:stCxn id="58" idx="3"/>
          </p:cNvCxnSpPr>
          <p:nvPr/>
        </p:nvCxnSpPr>
        <p:spPr>
          <a:xfrm>
            <a:off x="2476252" y="5687816"/>
            <a:ext cx="1823899" cy="61889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39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down)">
                                      <p:cBhvr>
                                        <p:cTn id="11" dur="500"/>
                                        <p:tgtEl>
                                          <p:spTgt spid="5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down)">
                                      <p:cBhvr>
                                        <p:cTn id="15" dur="500"/>
                                        <p:tgtEl>
                                          <p:spTgt spid="55"/>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down)">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down)">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down)">
                                      <p:cBhvr>
                                        <p:cTn id="3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53" grpId="0" animBg="1"/>
      <p:bldP spid="54" grpId="0" animBg="1"/>
      <p:bldP spid="55" grpId="0" animBg="1"/>
      <p:bldP spid="56" grpId="0" animBg="1"/>
      <p:bldP spid="5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Danh sách liên kết đơn</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dirty="0" err="1">
                <a:solidFill>
                  <a:srgbClr val="0070C0"/>
                </a:solidFill>
              </a:rPr>
              <a:t>Cách</a:t>
            </a:r>
            <a:r>
              <a:rPr lang="en-GB" sz="2500" b="1" dirty="0">
                <a:solidFill>
                  <a:srgbClr val="0070C0"/>
                </a:solidFill>
              </a:rPr>
              <a:t> </a:t>
            </a:r>
            <a:r>
              <a:rPr lang="en-GB" sz="2500" b="1" dirty="0" err="1">
                <a:solidFill>
                  <a:srgbClr val="0070C0"/>
                </a:solidFill>
              </a:rPr>
              <a:t>tổ</a:t>
            </a:r>
            <a:r>
              <a:rPr lang="en-GB" sz="2500" b="1" dirty="0">
                <a:solidFill>
                  <a:srgbClr val="0070C0"/>
                </a:solidFill>
              </a:rPr>
              <a:t> </a:t>
            </a:r>
            <a:r>
              <a:rPr lang="en-GB" sz="2500" b="1" dirty="0" err="1">
                <a:solidFill>
                  <a:srgbClr val="0070C0"/>
                </a:solidFill>
              </a:rPr>
              <a:t>chức</a:t>
            </a:r>
            <a:r>
              <a:rPr lang="en-GB" sz="2500" b="1" dirty="0">
                <a:solidFill>
                  <a:srgbClr val="0070C0"/>
                </a:solidFill>
              </a:rPr>
              <a:t> </a:t>
            </a:r>
            <a:r>
              <a:rPr lang="en-GB" sz="2500" b="1" dirty="0" err="1">
                <a:solidFill>
                  <a:srgbClr val="0070C0"/>
                </a:solidFill>
              </a:rPr>
              <a:t>một</a:t>
            </a:r>
            <a:r>
              <a:rPr lang="en-GB" sz="2500" b="1" dirty="0">
                <a:solidFill>
                  <a:srgbClr val="0070C0"/>
                </a:solidFill>
              </a:rPr>
              <a:t> DSLK </a:t>
            </a:r>
            <a:r>
              <a:rPr lang="en-GB" sz="2500" b="1" dirty="0" err="1">
                <a:solidFill>
                  <a:srgbClr val="0070C0"/>
                </a:solidFill>
              </a:rPr>
              <a:t>đơn</a:t>
            </a:r>
            <a:r>
              <a:rPr lang="en-GB" sz="2500" b="1" dirty="0">
                <a:solidFill>
                  <a:srgbClr val="0070C0"/>
                </a:solidFill>
              </a:rPr>
              <a:t> </a:t>
            </a:r>
            <a:r>
              <a:rPr lang="en-GB" sz="2500" b="1" dirty="0" err="1">
                <a:solidFill>
                  <a:srgbClr val="0070C0"/>
                </a:solidFill>
              </a:rPr>
              <a:t>trong</a:t>
            </a:r>
            <a:r>
              <a:rPr lang="en-GB" sz="2500" b="1" dirty="0">
                <a:solidFill>
                  <a:srgbClr val="0070C0"/>
                </a:solidFill>
              </a:rPr>
              <a:t> </a:t>
            </a:r>
            <a:r>
              <a:rPr lang="en-GB" sz="2500" b="1" dirty="0" err="1">
                <a:solidFill>
                  <a:srgbClr val="0070C0"/>
                </a:solidFill>
              </a:rPr>
              <a:t>bộ</a:t>
            </a:r>
            <a:r>
              <a:rPr lang="en-GB" sz="2500" b="1" dirty="0">
                <a:solidFill>
                  <a:srgbClr val="0070C0"/>
                </a:solidFill>
              </a:rPr>
              <a:t> </a:t>
            </a:r>
            <a:r>
              <a:rPr lang="en-GB" sz="2500" b="1" dirty="0" err="1">
                <a:solidFill>
                  <a:srgbClr val="0070C0"/>
                </a:solidFill>
              </a:rPr>
              <a:t>nhớ</a:t>
            </a:r>
            <a:r>
              <a:rPr lang="en-GB" sz="2500" b="1" dirty="0">
                <a:solidFill>
                  <a:srgbClr val="0070C0"/>
                </a:solidFill>
              </a:rPr>
              <a:t> </a:t>
            </a:r>
            <a:r>
              <a:rPr lang="en-GB" sz="2500" b="1" dirty="0" err="1">
                <a:solidFill>
                  <a:srgbClr val="0070C0"/>
                </a:solidFill>
              </a:rPr>
              <a:t>máy</a:t>
            </a:r>
            <a:r>
              <a:rPr lang="en-GB" sz="2500" b="1" dirty="0">
                <a:solidFill>
                  <a:srgbClr val="0070C0"/>
                </a:solidFill>
              </a:rPr>
              <a:t> </a:t>
            </a:r>
            <a:r>
              <a:rPr lang="en-GB" sz="2500" b="1" dirty="0" err="1">
                <a:solidFill>
                  <a:srgbClr val="0070C0"/>
                </a:solidFill>
              </a:rPr>
              <a:t>tính</a:t>
            </a:r>
            <a:r>
              <a:rPr lang="en-GB" sz="2500" b="1" dirty="0">
                <a:solidFill>
                  <a:srgbClr val="0070C0"/>
                </a:solidFill>
              </a:rPr>
              <a:t> (RAM)</a:t>
            </a:r>
          </a:p>
          <a:p>
            <a:pPr marL="0" indent="0">
              <a:buNone/>
            </a:pPr>
            <a:r>
              <a:rPr lang="en-US" sz="2500" dirty="0" err="1"/>
              <a:t>Danh</a:t>
            </a:r>
            <a:r>
              <a:rPr lang="en-US" sz="2500" dirty="0"/>
              <a:t> </a:t>
            </a:r>
            <a:r>
              <a:rPr lang="en-US" sz="2500" dirty="0" err="1"/>
              <a:t>sách</a:t>
            </a:r>
            <a:r>
              <a:rPr lang="en-US" sz="2500" dirty="0"/>
              <a:t> </a:t>
            </a:r>
            <a:r>
              <a:rPr lang="en-US" sz="2500" dirty="0" err="1"/>
              <a:t>sinh</a:t>
            </a:r>
            <a:r>
              <a:rPr lang="en-US" sz="2500" dirty="0"/>
              <a:t> </a:t>
            </a:r>
            <a:r>
              <a:rPr lang="en-US" sz="2500" dirty="0" err="1"/>
              <a:t>viên</a:t>
            </a:r>
            <a:r>
              <a:rPr lang="en-US" sz="2500" dirty="0"/>
              <a:t>: SV1, SV2, SV3, SV4</a:t>
            </a:r>
          </a:p>
          <a:p>
            <a:pPr marL="0" indent="0">
              <a:buNone/>
            </a:pPr>
            <a:endParaRPr lang="en-GB" sz="2500" b="1" dirty="0">
              <a:solidFill>
                <a:srgbClr val="0070C0"/>
              </a:solidFill>
            </a:endParaRPr>
          </a:p>
          <a:p>
            <a:pPr>
              <a:buFont typeface="Wingdings" panose="05000000000000000000" pitchFamily="2" charset="2"/>
              <a:buChar char="v"/>
            </a:pPr>
            <a:endParaRPr lang="en-GB" sz="2500" b="1" dirty="0">
              <a:solidFill>
                <a:srgbClr val="0070C0"/>
              </a:solidFill>
            </a:endParaRPr>
          </a:p>
          <a:p>
            <a:pPr marL="0" indent="0">
              <a:buNone/>
            </a:pPr>
            <a:endParaRPr lang="en-GB" sz="2500" b="1" dirty="0">
              <a:solidFill>
                <a:srgbClr val="0070C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18</a:t>
            </a:fld>
            <a:endParaRPr lang="en-GB"/>
          </a:p>
        </p:txBody>
      </p:sp>
      <p:graphicFrame>
        <p:nvGraphicFramePr>
          <p:cNvPr id="18" name="Table 17">
            <a:extLst>
              <a:ext uri="{FF2B5EF4-FFF2-40B4-BE49-F238E27FC236}">
                <a16:creationId xmlns:a16="http://schemas.microsoft.com/office/drawing/2014/main" id="{5E78A9DF-A6AC-4D29-A632-25C798754126}"/>
              </a:ext>
            </a:extLst>
          </p:cNvPr>
          <p:cNvGraphicFramePr>
            <a:graphicFrameLocks noGrp="1"/>
          </p:cNvGraphicFramePr>
          <p:nvPr>
            <p:extLst>
              <p:ext uri="{D42A27DB-BD31-4B8C-83A1-F6EECF244321}">
                <p14:modId xmlns:p14="http://schemas.microsoft.com/office/powerpoint/2010/main" val="2802836337"/>
              </p:ext>
            </p:extLst>
          </p:nvPr>
        </p:nvGraphicFramePr>
        <p:xfrm>
          <a:off x="4034387" y="2394145"/>
          <a:ext cx="3722939" cy="4348480"/>
        </p:xfrm>
        <a:graphic>
          <a:graphicData uri="http://schemas.openxmlformats.org/drawingml/2006/table">
            <a:tbl>
              <a:tblPr firstRow="1" bandRow="1">
                <a:tableStyleId>{5C22544A-7EE6-4342-B048-85BDC9FD1C3A}</a:tableStyleId>
              </a:tblPr>
              <a:tblGrid>
                <a:gridCol w="1498334">
                  <a:extLst>
                    <a:ext uri="{9D8B030D-6E8A-4147-A177-3AD203B41FA5}">
                      <a16:colId xmlns:a16="http://schemas.microsoft.com/office/drawing/2014/main" val="20000"/>
                    </a:ext>
                  </a:extLst>
                </a:gridCol>
                <a:gridCol w="833626">
                  <a:extLst>
                    <a:ext uri="{9D8B030D-6E8A-4147-A177-3AD203B41FA5}">
                      <a16:colId xmlns:a16="http://schemas.microsoft.com/office/drawing/2014/main" val="20001"/>
                    </a:ext>
                  </a:extLst>
                </a:gridCol>
                <a:gridCol w="1390979">
                  <a:extLst>
                    <a:ext uri="{9D8B030D-6E8A-4147-A177-3AD203B41FA5}">
                      <a16:colId xmlns:a16="http://schemas.microsoft.com/office/drawing/2014/main" val="20002"/>
                    </a:ext>
                  </a:extLst>
                </a:gridCol>
              </a:tblGrid>
              <a:tr h="370840">
                <a:tc>
                  <a:txBody>
                    <a:bodyPr/>
                    <a:lstStyle/>
                    <a:p>
                      <a:r>
                        <a:rPr lang="en-US"/>
                        <a:t>Địa</a:t>
                      </a:r>
                      <a:r>
                        <a:rPr lang="en-US" baseline="0"/>
                        <a:t> chỉ ô nhớ</a:t>
                      </a:r>
                      <a:endParaRPr lang="en-US"/>
                    </a:p>
                  </a:txBody>
                  <a:tcPr/>
                </a:tc>
                <a:tc>
                  <a:txBody>
                    <a:bodyPr/>
                    <a:lstStyle/>
                    <a:p>
                      <a:r>
                        <a:rPr lang="en-US"/>
                        <a:t>Giá</a:t>
                      </a:r>
                      <a:r>
                        <a:rPr lang="en-US" baseline="0"/>
                        <a:t> trị</a:t>
                      </a:r>
                      <a:endParaRPr lang="en-US"/>
                    </a:p>
                  </a:txBody>
                  <a:tcPr/>
                </a:tc>
                <a:tc>
                  <a:txBody>
                    <a:bodyPr/>
                    <a:lstStyle/>
                    <a:p>
                      <a:r>
                        <a:rPr lang="en-US"/>
                        <a:t>Liên</a:t>
                      </a:r>
                      <a:r>
                        <a:rPr lang="en-US" baseline="0"/>
                        <a:t> kết</a:t>
                      </a:r>
                      <a:endParaRPr lang="en-US"/>
                    </a:p>
                  </a:txBody>
                  <a:tcPr/>
                </a:tc>
                <a:extLst>
                  <a:ext uri="{0D108BD9-81ED-4DB2-BD59-A6C34878D82A}">
                    <a16:rowId xmlns:a16="http://schemas.microsoft.com/office/drawing/2014/main" val="10000"/>
                  </a:ext>
                </a:extLst>
              </a:tr>
              <a:tr h="370840">
                <a:tc>
                  <a:txBody>
                    <a:bodyPr/>
                    <a:lstStyle/>
                    <a:p>
                      <a:r>
                        <a:rPr lang="en-US"/>
                        <a:t>598204834</a:t>
                      </a:r>
                    </a:p>
                  </a:txBody>
                  <a:tcPr/>
                </a:tc>
                <a:tc>
                  <a:txBody>
                    <a:bodyPr/>
                    <a:lstStyle/>
                    <a:p>
                      <a:r>
                        <a:rPr lang="en-US"/>
                        <a:t>“SV1”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598204838</a:t>
                      </a:r>
                    </a:p>
                    <a:p>
                      <a:endParaRPr lang="en-US"/>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598204836</a:t>
                      </a:r>
                    </a:p>
                  </a:txBody>
                  <a:tcPr/>
                </a:tc>
                <a:tc>
                  <a:txBody>
                    <a:bodyPr/>
                    <a:lstStyle/>
                    <a:p>
                      <a:r>
                        <a:rPr lang="en-US"/>
                        <a:t>‘a’</a:t>
                      </a: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598204837</a:t>
                      </a:r>
                    </a:p>
                  </a:txBody>
                  <a:tcPr/>
                </a:tc>
                <a:tc>
                  <a:txBody>
                    <a:bodyPr/>
                    <a:lstStyle/>
                    <a:p>
                      <a:r>
                        <a:rPr lang="en-US"/>
                        <a:t>34.54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598204838</a:t>
                      </a:r>
                    </a:p>
                  </a:txBody>
                  <a:tcPr/>
                </a:tc>
                <a:tc>
                  <a:txBody>
                    <a:bodyPr/>
                    <a:lstStyle/>
                    <a:p>
                      <a:r>
                        <a:rPr lang="en-US"/>
                        <a:t>“SV2”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598204839</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598204839</a:t>
                      </a:r>
                    </a:p>
                  </a:txBody>
                  <a:tcPr/>
                </a:tc>
                <a:tc>
                  <a:txBody>
                    <a:bodyPr/>
                    <a:lstStyle/>
                    <a:p>
                      <a:r>
                        <a:rPr lang="en-US"/>
                        <a:t>“SV3”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598204843</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598204840</a:t>
                      </a:r>
                    </a:p>
                  </a:txBody>
                  <a:tcPr/>
                </a:tc>
                <a:tc>
                  <a:txBody>
                    <a:bodyPr/>
                    <a:lstStyle/>
                    <a:p>
                      <a:r>
                        <a:rPr lang="en-US"/>
                        <a:t>583</a:t>
                      </a:r>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r>
                        <a:rPr lang="en-US"/>
                        <a:t>598204842</a:t>
                      </a:r>
                    </a:p>
                  </a:txBody>
                  <a:tcPr/>
                </a:tc>
                <a:tc>
                  <a:txBody>
                    <a:bodyPr/>
                    <a:lstStyle/>
                    <a:p>
                      <a:r>
                        <a:rPr lang="en-US"/>
                        <a:t>true</a:t>
                      </a:r>
                    </a:p>
                  </a:txBody>
                  <a:tcPr/>
                </a:tc>
                <a:tc>
                  <a:txBody>
                    <a:bodyPr/>
                    <a:lstStyle/>
                    <a:p>
                      <a:endParaRPr lang="en-US"/>
                    </a:p>
                  </a:txBody>
                  <a:tcPr/>
                </a:tc>
                <a:extLst>
                  <a:ext uri="{0D108BD9-81ED-4DB2-BD59-A6C34878D82A}">
                    <a16:rowId xmlns:a16="http://schemas.microsoft.com/office/drawing/2014/main" val="10007"/>
                  </a:ext>
                </a:extLst>
              </a:tr>
              <a:tr h="370840">
                <a:tc>
                  <a:txBody>
                    <a:bodyPr/>
                    <a:lstStyle/>
                    <a:p>
                      <a:r>
                        <a:rPr lang="en-US"/>
                        <a:t>598204843</a:t>
                      </a:r>
                    </a:p>
                  </a:txBody>
                  <a:tcPr/>
                </a:tc>
                <a:tc>
                  <a:txBody>
                    <a:bodyPr/>
                    <a:lstStyle/>
                    <a:p>
                      <a:r>
                        <a:rPr lang="en-US"/>
                        <a:t>“SV4”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000000000</a:t>
                      </a:r>
                    </a:p>
                  </a:txBody>
                  <a:tcPr/>
                </a:tc>
                <a:extLst>
                  <a:ext uri="{0D108BD9-81ED-4DB2-BD59-A6C34878D82A}">
                    <a16:rowId xmlns:a16="http://schemas.microsoft.com/office/drawing/2014/main" val="10008"/>
                  </a:ext>
                </a:extLst>
              </a:tr>
              <a:tr h="370840">
                <a:tc gridSpan="3">
                  <a:txBody>
                    <a:bodyPr/>
                    <a:lstStyle/>
                    <a:p>
                      <a:pPr algn="ctr"/>
                      <a:r>
                        <a:rPr lang="en-US"/>
                        <a: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70840">
                <a:tc>
                  <a:txBody>
                    <a:bodyPr/>
                    <a:lstStyle/>
                    <a:p>
                      <a:r>
                        <a:rPr lang="en-US"/>
                        <a:t>000000000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10"/>
                  </a:ext>
                </a:extLst>
              </a:tr>
            </a:tbl>
          </a:graphicData>
        </a:graphic>
      </p:graphicFrame>
      <p:sp>
        <p:nvSpPr>
          <p:cNvPr id="19" name="Rectangle 18">
            <a:extLst>
              <a:ext uri="{FF2B5EF4-FFF2-40B4-BE49-F238E27FC236}">
                <a16:creationId xmlns:a16="http://schemas.microsoft.com/office/drawing/2014/main" id="{8EA0529E-4400-46AA-9D7F-DE0217C39048}"/>
              </a:ext>
            </a:extLst>
          </p:cNvPr>
          <p:cNvSpPr/>
          <p:nvPr/>
        </p:nvSpPr>
        <p:spPr>
          <a:xfrm>
            <a:off x="4009292" y="2753246"/>
            <a:ext cx="3748035" cy="341643"/>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06513316-D90A-4206-962A-1B0B2099A714}"/>
              </a:ext>
            </a:extLst>
          </p:cNvPr>
          <p:cNvCxnSpPr/>
          <p:nvPr/>
        </p:nvCxnSpPr>
        <p:spPr>
          <a:xfrm flipH="1">
            <a:off x="4762919" y="3076468"/>
            <a:ext cx="2260880" cy="11438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F62AA7B-A27F-4457-897D-AE06540C4168}"/>
              </a:ext>
            </a:extLst>
          </p:cNvPr>
          <p:cNvCxnSpPr/>
          <p:nvPr/>
        </p:nvCxnSpPr>
        <p:spPr>
          <a:xfrm flipH="1">
            <a:off x="4762919" y="4340885"/>
            <a:ext cx="1668026" cy="24116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7556F98-1071-4733-86EC-9ECCF2A6BF30}"/>
              </a:ext>
            </a:extLst>
          </p:cNvPr>
          <p:cNvCxnSpPr/>
          <p:nvPr/>
        </p:nvCxnSpPr>
        <p:spPr>
          <a:xfrm flipH="1">
            <a:off x="4762919" y="4803110"/>
            <a:ext cx="1668026" cy="87420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7D3C3A7-9F19-4038-A709-BA12191B16AA}"/>
              </a:ext>
            </a:extLst>
          </p:cNvPr>
          <p:cNvSpPr/>
          <p:nvPr/>
        </p:nvSpPr>
        <p:spPr>
          <a:xfrm>
            <a:off x="4009291" y="4155494"/>
            <a:ext cx="3748035" cy="341643"/>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F47C923-A75B-45D9-8F10-F827E0C38937}"/>
              </a:ext>
            </a:extLst>
          </p:cNvPr>
          <p:cNvSpPr/>
          <p:nvPr/>
        </p:nvSpPr>
        <p:spPr>
          <a:xfrm>
            <a:off x="4009290" y="4501660"/>
            <a:ext cx="3748035" cy="341643"/>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5AE835C-7484-4C65-A2F9-1AF05E5F89A0}"/>
              </a:ext>
            </a:extLst>
          </p:cNvPr>
          <p:cNvSpPr/>
          <p:nvPr/>
        </p:nvSpPr>
        <p:spPr>
          <a:xfrm>
            <a:off x="4009289" y="5657219"/>
            <a:ext cx="3748035" cy="341643"/>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205514B2-7649-4CC7-B240-B39D364CFAC9}"/>
              </a:ext>
            </a:extLst>
          </p:cNvPr>
          <p:cNvCxnSpPr/>
          <p:nvPr/>
        </p:nvCxnSpPr>
        <p:spPr>
          <a:xfrm flipH="1">
            <a:off x="4905632" y="5898380"/>
            <a:ext cx="1811687" cy="5637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B53ADC4-0FF0-4363-B723-2642B7997ABD}"/>
              </a:ext>
            </a:extLst>
          </p:cNvPr>
          <p:cNvSpPr txBox="1"/>
          <p:nvPr/>
        </p:nvSpPr>
        <p:spPr>
          <a:xfrm>
            <a:off x="2466825" y="5638763"/>
            <a:ext cx="676788" cy="369332"/>
          </a:xfrm>
          <a:prstGeom prst="rect">
            <a:avLst/>
          </a:prstGeom>
          <a:noFill/>
        </p:spPr>
        <p:txBody>
          <a:bodyPr wrap="square" rtlCol="0">
            <a:spAutoFit/>
          </a:bodyPr>
          <a:lstStyle/>
          <a:p>
            <a:r>
              <a:rPr lang="en-US" b="1"/>
              <a:t>NULL</a:t>
            </a:r>
          </a:p>
        </p:txBody>
      </p:sp>
      <p:cxnSp>
        <p:nvCxnSpPr>
          <p:cNvPr id="32" name="Straight Arrow Connector 31">
            <a:extLst>
              <a:ext uri="{FF2B5EF4-FFF2-40B4-BE49-F238E27FC236}">
                <a16:creationId xmlns:a16="http://schemas.microsoft.com/office/drawing/2014/main" id="{461BF1EE-A88E-4813-9835-A4D2732355EF}"/>
              </a:ext>
            </a:extLst>
          </p:cNvPr>
          <p:cNvCxnSpPr/>
          <p:nvPr/>
        </p:nvCxnSpPr>
        <p:spPr>
          <a:xfrm>
            <a:off x="3143613" y="5844996"/>
            <a:ext cx="1238504" cy="604857"/>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26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down)">
                                      <p:cBhvr>
                                        <p:cTn id="3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Danh sách liên kết đơn</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261668" y="1299841"/>
            <a:ext cx="11930332" cy="5533534"/>
          </a:xfrm>
        </p:spPr>
        <p:txBody>
          <a:bodyPr>
            <a:normAutofit/>
          </a:bodyPr>
          <a:lstStyle/>
          <a:p>
            <a:pPr>
              <a:buFont typeface="Wingdings" panose="05000000000000000000" pitchFamily="2" charset="2"/>
              <a:buChar char="v"/>
            </a:pPr>
            <a:r>
              <a:rPr lang="en-GB" sz="2500" b="1" dirty="0" err="1">
                <a:solidFill>
                  <a:srgbClr val="0070C0"/>
                </a:solidFill>
              </a:rPr>
              <a:t>Định</a:t>
            </a:r>
            <a:r>
              <a:rPr lang="en-GB" sz="2500" b="1" dirty="0">
                <a:solidFill>
                  <a:srgbClr val="0070C0"/>
                </a:solidFill>
              </a:rPr>
              <a:t> </a:t>
            </a:r>
            <a:r>
              <a:rPr lang="en-GB" sz="2500" b="1" dirty="0" err="1">
                <a:solidFill>
                  <a:srgbClr val="0070C0"/>
                </a:solidFill>
              </a:rPr>
              <a:t>nghĩa</a:t>
            </a:r>
            <a:r>
              <a:rPr lang="en-GB" sz="2500" b="1" dirty="0">
                <a:solidFill>
                  <a:srgbClr val="0070C0"/>
                </a:solidFill>
              </a:rPr>
              <a:t> </a:t>
            </a:r>
            <a:r>
              <a:rPr lang="en-GB" sz="2500" b="1" dirty="0" err="1">
                <a:solidFill>
                  <a:srgbClr val="0070C0"/>
                </a:solidFill>
              </a:rPr>
              <a:t>một</a:t>
            </a:r>
            <a:r>
              <a:rPr lang="en-GB" sz="2500" b="1" dirty="0">
                <a:solidFill>
                  <a:srgbClr val="0070C0"/>
                </a:solidFill>
              </a:rPr>
              <a:t> node </a:t>
            </a:r>
            <a:r>
              <a:rPr lang="en-GB" sz="2500" b="1" dirty="0" err="1">
                <a:solidFill>
                  <a:srgbClr val="0070C0"/>
                </a:solidFill>
              </a:rPr>
              <a:t>cơ</a:t>
            </a:r>
            <a:r>
              <a:rPr lang="en-GB" sz="2500" b="1" dirty="0">
                <a:solidFill>
                  <a:srgbClr val="0070C0"/>
                </a:solidFill>
              </a:rPr>
              <a:t> </a:t>
            </a:r>
            <a:r>
              <a:rPr lang="en-GB" sz="2500" b="1" dirty="0" err="1">
                <a:solidFill>
                  <a:srgbClr val="0070C0"/>
                </a:solidFill>
              </a:rPr>
              <a:t>bản</a:t>
            </a:r>
            <a:endParaRPr lang="en-GB" sz="2500" b="1" dirty="0">
              <a:solidFill>
                <a:srgbClr val="0070C0"/>
              </a:solidFill>
            </a:endParaRPr>
          </a:p>
          <a:p>
            <a:pPr marL="361950" indent="0" algn="just">
              <a:lnSpc>
                <a:spcPct val="130000"/>
              </a:lnSpc>
              <a:spcBef>
                <a:spcPts val="0"/>
              </a:spcBef>
              <a:buClr>
                <a:srgbClr val="0070C0"/>
              </a:buClr>
              <a:buNone/>
            </a:pPr>
            <a:r>
              <a:rPr lang="en-US" sz="1800" b="1" dirty="0">
                <a:latin typeface="Consolas" panose="020B0609020204030204" pitchFamily="49" charset="0"/>
                <a:cs typeface="Consolas" panose="020B0609020204030204" pitchFamily="49" charset="0"/>
              </a:rPr>
              <a:t>public class </a:t>
            </a:r>
            <a:r>
              <a:rPr lang="en-US" sz="1800" dirty="0">
                <a:latin typeface="Consolas" panose="020B0609020204030204" pitchFamily="49" charset="0"/>
                <a:cs typeface="Consolas" panose="020B0609020204030204" pitchFamily="49" charset="0"/>
              </a:rPr>
              <a:t>Node {</a:t>
            </a:r>
          </a:p>
          <a:p>
            <a:pPr marL="361950" indent="0" algn="just">
              <a:lnSpc>
                <a:spcPct val="130000"/>
              </a:lnSpc>
              <a:spcBef>
                <a:spcPts val="0"/>
              </a:spcBef>
              <a:buClr>
                <a:srgbClr val="0070C0"/>
              </a:buClr>
              <a:buNone/>
            </a:pPr>
            <a:r>
              <a:rPr lang="en-US" sz="1800" dirty="0">
                <a:solidFill>
                  <a:srgbClr val="00B050"/>
                </a:solidFill>
                <a:latin typeface="Consolas" panose="020B0609020204030204" pitchFamily="49" charset="0"/>
                <a:cs typeface="Consolas" panose="020B0609020204030204" pitchFamily="49" charset="0"/>
              </a:rPr>
              <a:t>	// </a:t>
            </a:r>
            <a:r>
              <a:rPr lang="en-US" sz="1800" dirty="0" err="1">
                <a:solidFill>
                  <a:srgbClr val="00B050"/>
                </a:solidFill>
                <a:latin typeface="Consolas" panose="020B0609020204030204" pitchFamily="49" charset="0"/>
                <a:cs typeface="Consolas" panose="020B0609020204030204" pitchFamily="49" charset="0"/>
              </a:rPr>
              <a:t>Thành</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phần</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dữ</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liệu</a:t>
            </a:r>
            <a:endParaRPr lang="en-US" sz="1800" dirty="0">
              <a:latin typeface="Consolas" panose="020B0609020204030204" pitchFamily="49" charset="0"/>
              <a:cs typeface="Consolas" panose="020B0609020204030204" pitchFamily="49" charset="0"/>
            </a:endParaRPr>
          </a:p>
          <a:p>
            <a:pPr marL="36195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private</a:t>
            </a:r>
            <a:r>
              <a:rPr lang="en-US" sz="1800" dirty="0">
                <a:latin typeface="Consolas" panose="020B0609020204030204" pitchFamily="49" charset="0"/>
                <a:cs typeface="Consolas" panose="020B0609020204030204" pitchFamily="49" charset="0"/>
              </a:rPr>
              <a:t> </a:t>
            </a:r>
            <a:r>
              <a:rPr lang="en-US" sz="1800" dirty="0" err="1">
                <a:solidFill>
                  <a:srgbClr val="0000FF"/>
                </a:solidFill>
                <a:latin typeface="Consolas" panose="020B0609020204030204" pitchFamily="49" charset="0"/>
                <a:cs typeface="Consolas" panose="020B0609020204030204" pitchFamily="49" charset="0"/>
              </a:rPr>
              <a:t>DataType</a:t>
            </a:r>
            <a:r>
              <a:rPr lang="en-US" sz="1800" dirty="0">
                <a:latin typeface="Consolas" panose="020B0609020204030204" pitchFamily="49" charset="0"/>
                <a:cs typeface="Consolas" panose="020B0609020204030204" pitchFamily="49" charset="0"/>
              </a:rPr>
              <a:t> data; </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DataType</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kiểu</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dữ</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liệu</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của</a:t>
            </a:r>
            <a:r>
              <a:rPr lang="en-US" sz="1800" dirty="0">
                <a:solidFill>
                  <a:srgbClr val="00B050"/>
                </a:solidFill>
                <a:latin typeface="Consolas" panose="020B0609020204030204" pitchFamily="49" charset="0"/>
                <a:cs typeface="Consolas" panose="020B0609020204030204" pitchFamily="49" charset="0"/>
              </a:rPr>
              <a:t> node</a:t>
            </a:r>
          </a:p>
          <a:p>
            <a:pPr marL="361950" indent="0" algn="just">
              <a:lnSpc>
                <a:spcPct val="130000"/>
              </a:lnSpc>
              <a:spcBef>
                <a:spcPts val="0"/>
              </a:spcBef>
              <a:buClr>
                <a:srgbClr val="0070C0"/>
              </a:buClr>
              <a:buNone/>
            </a:pPr>
            <a:endParaRPr lang="en-US" sz="1800" dirty="0">
              <a:solidFill>
                <a:srgbClr val="00B050"/>
              </a:solidFill>
              <a:latin typeface="Consolas" panose="020B0609020204030204" pitchFamily="49" charset="0"/>
              <a:cs typeface="Consolas" panose="020B0609020204030204" pitchFamily="49" charset="0"/>
            </a:endParaRPr>
          </a:p>
          <a:p>
            <a:pPr marL="361950" indent="0" algn="just">
              <a:lnSpc>
                <a:spcPct val="130000"/>
              </a:lnSpc>
              <a:spcBef>
                <a:spcPts val="0"/>
              </a:spcBef>
              <a:buClr>
                <a:srgbClr val="0070C0"/>
              </a:buClr>
              <a:buNone/>
            </a:pPr>
            <a:r>
              <a:rPr lang="en-US" sz="1800" dirty="0">
                <a:solidFill>
                  <a:srgbClr val="00B050"/>
                </a:solidFill>
                <a:latin typeface="Consolas" panose="020B0609020204030204" pitchFamily="49" charset="0"/>
                <a:cs typeface="Consolas" panose="020B0609020204030204" pitchFamily="49" charset="0"/>
              </a:rPr>
              <a:t>	// </a:t>
            </a:r>
            <a:r>
              <a:rPr lang="en-US" sz="1800" dirty="0" err="1">
                <a:solidFill>
                  <a:srgbClr val="00B050"/>
                </a:solidFill>
                <a:latin typeface="Consolas" panose="020B0609020204030204" pitchFamily="49" charset="0"/>
                <a:cs typeface="Consolas" panose="020B0609020204030204" pitchFamily="49" charset="0"/>
              </a:rPr>
              <a:t>Thành</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phần</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liên</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kết</a:t>
            </a:r>
            <a:endParaRPr lang="en-US" sz="1800" dirty="0">
              <a:latin typeface="Consolas" panose="020B0609020204030204" pitchFamily="49" charset="0"/>
              <a:cs typeface="Consolas" panose="020B0609020204030204" pitchFamily="49" charset="0"/>
            </a:endParaRPr>
          </a:p>
          <a:p>
            <a:pPr marL="36195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private</a:t>
            </a:r>
            <a:r>
              <a:rPr lang="en-US" sz="1800" dirty="0">
                <a:latin typeface="Consolas" panose="020B0609020204030204" pitchFamily="49" charset="0"/>
                <a:cs typeface="Consolas" panose="020B0609020204030204" pitchFamily="49" charset="0"/>
              </a:rPr>
              <a:t> Node next; </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Thành</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phần</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liên</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kết</a:t>
            </a:r>
            <a:endParaRPr lang="en-US" sz="1800" dirty="0">
              <a:solidFill>
                <a:srgbClr val="00B050"/>
              </a:solidFill>
              <a:latin typeface="Consolas" panose="020B0609020204030204" pitchFamily="49" charset="0"/>
              <a:cs typeface="Consolas" panose="020B0609020204030204" pitchFamily="49" charset="0"/>
            </a:endParaRPr>
          </a:p>
          <a:p>
            <a:pPr marL="361950" indent="0" algn="just">
              <a:lnSpc>
                <a:spcPct val="130000"/>
              </a:lnSpc>
              <a:spcBef>
                <a:spcPts val="0"/>
              </a:spcBef>
              <a:buClr>
                <a:srgbClr val="0070C0"/>
              </a:buClr>
              <a:buNone/>
            </a:pPr>
            <a:endParaRPr lang="en-US" sz="1800" dirty="0">
              <a:solidFill>
                <a:srgbClr val="00B050"/>
              </a:solidFill>
              <a:latin typeface="Consolas" panose="020B0609020204030204" pitchFamily="49" charset="0"/>
              <a:cs typeface="Consolas" panose="020B0609020204030204" pitchFamily="49" charset="0"/>
            </a:endParaRPr>
          </a:p>
          <a:p>
            <a:pPr marL="361950" indent="0" algn="just">
              <a:lnSpc>
                <a:spcPct val="130000"/>
              </a:lnSpc>
              <a:spcBef>
                <a:spcPts val="0"/>
              </a:spcBef>
              <a:buClr>
                <a:srgbClr val="0070C0"/>
              </a:buClr>
              <a:buNone/>
            </a:pPr>
            <a:r>
              <a:rPr lang="en-US" sz="1800" dirty="0">
                <a:solidFill>
                  <a:srgbClr val="00B050"/>
                </a:solidFill>
                <a:latin typeface="Consolas" panose="020B0609020204030204" pitchFamily="49" charset="0"/>
                <a:cs typeface="Consolas" panose="020B0609020204030204" pitchFamily="49" charset="0"/>
              </a:rPr>
              <a:t>	// </a:t>
            </a:r>
            <a:r>
              <a:rPr lang="en-US" sz="1800" dirty="0" err="1">
                <a:solidFill>
                  <a:srgbClr val="00B050"/>
                </a:solidFill>
                <a:latin typeface="Consolas" panose="020B0609020204030204" pitchFamily="49" charset="0"/>
                <a:cs typeface="Consolas" panose="020B0609020204030204" pitchFamily="49" charset="0"/>
              </a:rPr>
              <a:t>Thành</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phần</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xử</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lý</a:t>
            </a:r>
            <a:endParaRPr lang="en-US" sz="1800" dirty="0">
              <a:latin typeface="Consolas" panose="020B0609020204030204" pitchFamily="49" charset="0"/>
              <a:cs typeface="Consolas" panose="020B0609020204030204" pitchFamily="49" charset="0"/>
            </a:endParaRPr>
          </a:p>
          <a:p>
            <a:pPr marL="36195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public</a:t>
            </a:r>
            <a:r>
              <a:rPr lang="en-US" sz="1800" dirty="0">
                <a:latin typeface="Consolas" panose="020B0609020204030204" pitchFamily="49" charset="0"/>
                <a:cs typeface="Consolas" panose="020B0609020204030204" pitchFamily="49" charset="0"/>
              </a:rPr>
              <a:t> </a:t>
            </a:r>
            <a:r>
              <a:rPr lang="en-US" sz="1800" dirty="0" err="1">
                <a:solidFill>
                  <a:srgbClr val="0000FF"/>
                </a:solidFill>
                <a:latin typeface="Consolas" panose="020B0609020204030204" pitchFamily="49" charset="0"/>
                <a:cs typeface="Consolas" panose="020B0609020204030204" pitchFamily="49" charset="0"/>
              </a:rPr>
              <a:t>DataType</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getData</a:t>
            </a:r>
            <a:r>
              <a:rPr lang="en-US" sz="1800" dirty="0">
                <a:latin typeface="Consolas" panose="020B0609020204030204" pitchFamily="49" charset="0"/>
                <a:cs typeface="Consolas" panose="020B0609020204030204" pitchFamily="49" charset="0"/>
              </a:rPr>
              <a:t>() { return </a:t>
            </a:r>
            <a:r>
              <a:rPr lang="en-US" sz="1800" dirty="0" err="1">
                <a:latin typeface="Consolas" panose="020B0609020204030204" pitchFamily="49" charset="0"/>
                <a:cs typeface="Consolas" panose="020B0609020204030204" pitchFamily="49" charset="0"/>
              </a:rPr>
              <a:t>this.data</a:t>
            </a:r>
            <a:r>
              <a:rPr lang="en-US" sz="1800" dirty="0">
                <a:latin typeface="Consolas" panose="020B0609020204030204" pitchFamily="49" charset="0"/>
                <a:cs typeface="Consolas" panose="020B0609020204030204" pitchFamily="49" charset="0"/>
              </a:rPr>
              <a:t>; }</a:t>
            </a:r>
          </a:p>
          <a:p>
            <a:pPr marL="361950" indent="0" algn="just">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public</a:t>
            </a:r>
            <a:r>
              <a:rPr lang="en-US" sz="1800" dirty="0">
                <a:latin typeface="Consolas" panose="020B0609020204030204" pitchFamily="49" charset="0"/>
                <a:cs typeface="Consolas" panose="020B0609020204030204" pitchFamily="49" charset="0"/>
              </a:rPr>
              <a:t> void </a:t>
            </a:r>
            <a:r>
              <a:rPr lang="en-US" sz="1800" dirty="0" err="1">
                <a:latin typeface="Consolas" panose="020B0609020204030204" pitchFamily="49" charset="0"/>
                <a:cs typeface="Consolas" panose="020B0609020204030204" pitchFamily="49" charset="0"/>
              </a:rPr>
              <a:t>setData</a:t>
            </a:r>
            <a:r>
              <a:rPr lang="en-US" sz="1800" dirty="0">
                <a:latin typeface="Consolas" panose="020B0609020204030204" pitchFamily="49" charset="0"/>
                <a:cs typeface="Consolas" panose="020B0609020204030204" pitchFamily="49" charset="0"/>
              </a:rPr>
              <a:t>(</a:t>
            </a:r>
            <a:r>
              <a:rPr lang="en-US" sz="1800" dirty="0" err="1">
                <a:solidFill>
                  <a:srgbClr val="0000FF"/>
                </a:solidFill>
                <a:latin typeface="Consolas" panose="020B0609020204030204" pitchFamily="49" charset="0"/>
                <a:cs typeface="Consolas" panose="020B0609020204030204" pitchFamily="49" charset="0"/>
              </a:rPr>
              <a:t>DataType</a:t>
            </a:r>
            <a:r>
              <a:rPr lang="en-US" sz="1800" dirty="0">
                <a:latin typeface="Consolas" panose="020B0609020204030204" pitchFamily="49" charset="0"/>
                <a:cs typeface="Consolas" panose="020B0609020204030204" pitchFamily="49" charset="0"/>
              </a:rPr>
              <a:t> data) { </a:t>
            </a:r>
            <a:r>
              <a:rPr lang="en-US" sz="1800" dirty="0" err="1">
                <a:latin typeface="Consolas" panose="020B0609020204030204" pitchFamily="49" charset="0"/>
                <a:cs typeface="Consolas" panose="020B0609020204030204" pitchFamily="49" charset="0"/>
              </a:rPr>
              <a:t>this.data</a:t>
            </a:r>
            <a:r>
              <a:rPr lang="en-US" sz="1800" dirty="0">
                <a:latin typeface="Consolas" panose="020B0609020204030204" pitchFamily="49" charset="0"/>
                <a:cs typeface="Consolas" panose="020B0609020204030204" pitchFamily="49" charset="0"/>
              </a:rPr>
              <a:t> = data; }</a:t>
            </a:r>
          </a:p>
          <a:p>
            <a:pPr marL="36195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public</a:t>
            </a:r>
            <a:r>
              <a:rPr lang="en-US" sz="1800" dirty="0">
                <a:latin typeface="Consolas" panose="020B0609020204030204" pitchFamily="49" charset="0"/>
                <a:cs typeface="Consolas" panose="020B0609020204030204" pitchFamily="49" charset="0"/>
              </a:rPr>
              <a:t> Node </a:t>
            </a:r>
            <a:r>
              <a:rPr lang="en-US" sz="1800" dirty="0" err="1">
                <a:latin typeface="Consolas" panose="020B0609020204030204" pitchFamily="49" charset="0"/>
                <a:cs typeface="Consolas" panose="020B0609020204030204" pitchFamily="49" charset="0"/>
              </a:rPr>
              <a:t>getNext</a:t>
            </a:r>
            <a:r>
              <a:rPr lang="en-US" sz="1800" dirty="0">
                <a:latin typeface="Consolas" panose="020B0609020204030204" pitchFamily="49" charset="0"/>
                <a:cs typeface="Consolas" panose="020B0609020204030204" pitchFamily="49" charset="0"/>
              </a:rPr>
              <a:t>() { return </a:t>
            </a:r>
            <a:r>
              <a:rPr lang="en-US" sz="1800" dirty="0" err="1">
                <a:latin typeface="Consolas" panose="020B0609020204030204" pitchFamily="49" charset="0"/>
                <a:cs typeface="Consolas" panose="020B0609020204030204" pitchFamily="49" charset="0"/>
              </a:rPr>
              <a:t>this.next</a:t>
            </a:r>
            <a:r>
              <a:rPr lang="en-US" sz="1800" dirty="0">
                <a:latin typeface="Consolas" panose="020B0609020204030204" pitchFamily="49" charset="0"/>
                <a:cs typeface="Consolas" panose="020B0609020204030204" pitchFamily="49" charset="0"/>
              </a:rPr>
              <a:t>; }</a:t>
            </a:r>
          </a:p>
          <a:p>
            <a:pPr marL="36195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public</a:t>
            </a:r>
            <a:r>
              <a:rPr lang="en-US" sz="1800" dirty="0">
                <a:latin typeface="Consolas" panose="020B0609020204030204" pitchFamily="49" charset="0"/>
                <a:cs typeface="Consolas" panose="020B0609020204030204" pitchFamily="49" charset="0"/>
              </a:rPr>
              <a:t> void </a:t>
            </a:r>
            <a:r>
              <a:rPr lang="en-US" sz="1800" dirty="0" err="1">
                <a:latin typeface="Consolas" panose="020B0609020204030204" pitchFamily="49" charset="0"/>
                <a:cs typeface="Consolas" panose="020B0609020204030204" pitchFamily="49" charset="0"/>
              </a:rPr>
              <a:t>setNext</a:t>
            </a:r>
            <a:r>
              <a:rPr lang="en-US" sz="1800" dirty="0">
                <a:latin typeface="Consolas" panose="020B0609020204030204" pitchFamily="49" charset="0"/>
                <a:cs typeface="Consolas" panose="020B0609020204030204" pitchFamily="49" charset="0"/>
              </a:rPr>
              <a:t>(Node next) { </a:t>
            </a:r>
            <a:r>
              <a:rPr lang="en-US" sz="1800" dirty="0" err="1">
                <a:latin typeface="Consolas" panose="020B0609020204030204" pitchFamily="49" charset="0"/>
                <a:cs typeface="Consolas" panose="020B0609020204030204" pitchFamily="49" charset="0"/>
              </a:rPr>
              <a:t>this.next</a:t>
            </a:r>
            <a:r>
              <a:rPr lang="en-US" sz="1800" dirty="0">
                <a:latin typeface="Consolas" panose="020B0609020204030204" pitchFamily="49" charset="0"/>
                <a:cs typeface="Consolas" panose="020B0609020204030204" pitchFamily="49" charset="0"/>
              </a:rPr>
              <a:t> = next; }</a:t>
            </a:r>
          </a:p>
          <a:p>
            <a:pPr marL="36195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a:t>
            </a:r>
            <a:endParaRPr lang="en-GB" sz="2500" b="1" dirty="0">
              <a:solidFill>
                <a:srgbClr val="0070C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19</a:t>
            </a:fld>
            <a:endParaRPr lang="en-GB"/>
          </a:p>
        </p:txBody>
      </p:sp>
      <p:sp>
        <p:nvSpPr>
          <p:cNvPr id="7" name="Rectangle 6">
            <a:extLst>
              <a:ext uri="{FF2B5EF4-FFF2-40B4-BE49-F238E27FC236}">
                <a16:creationId xmlns:a16="http://schemas.microsoft.com/office/drawing/2014/main" id="{64379C7A-4BE4-47AB-9965-1C73D4D2877B}"/>
              </a:ext>
            </a:extLst>
          </p:cNvPr>
          <p:cNvSpPr/>
          <p:nvPr/>
        </p:nvSpPr>
        <p:spPr>
          <a:xfrm>
            <a:off x="8610600" y="2568561"/>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data</a:t>
            </a:r>
          </a:p>
        </p:txBody>
      </p:sp>
      <p:sp>
        <p:nvSpPr>
          <p:cNvPr id="8" name="Rectangle 7">
            <a:extLst>
              <a:ext uri="{FF2B5EF4-FFF2-40B4-BE49-F238E27FC236}">
                <a16:creationId xmlns:a16="http://schemas.microsoft.com/office/drawing/2014/main" id="{4F912830-576D-4FDD-8B94-067CA43BA563}"/>
              </a:ext>
            </a:extLst>
          </p:cNvPr>
          <p:cNvSpPr/>
          <p:nvPr/>
        </p:nvSpPr>
        <p:spPr>
          <a:xfrm>
            <a:off x="10026707" y="2568561"/>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F2B7C09-DD2D-4577-8235-083C2A10A733}"/>
              </a:ext>
            </a:extLst>
          </p:cNvPr>
          <p:cNvSpPr txBox="1"/>
          <p:nvPr/>
        </p:nvSpPr>
        <p:spPr>
          <a:xfrm>
            <a:off x="9966417" y="3167600"/>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Tree>
    <p:extLst>
      <p:ext uri="{BB962C8B-B14F-4D97-AF65-F5344CB8AC3E}">
        <p14:creationId xmlns:p14="http://schemas.microsoft.com/office/powerpoint/2010/main" val="377529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3" end="13"/>
                                            </p:txEl>
                                          </p:spTgt>
                                        </p:tgtEl>
                                        <p:attrNameLst>
                                          <p:attrName>style.visibility</p:attrName>
                                        </p:attrNameLst>
                                      </p:cBhvr>
                                      <p:to>
                                        <p:strVal val="visible"/>
                                      </p:to>
                                    </p:set>
                                    <p:animEffect transition="in" filter="wipe(down)">
                                      <p:cBhvr>
                                        <p:cTn id="10" dur="500"/>
                                        <p:tgtEl>
                                          <p:spTgt spid="3">
                                            <p:txEl>
                                              <p:pRg st="13" end="1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down)">
                                      <p:cBhvr>
                                        <p:cTn id="40" dur="500"/>
                                        <p:tgtEl>
                                          <p:spTgt spid="3">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down)">
                                      <p:cBhvr>
                                        <p:cTn id="43" dur="500"/>
                                        <p:tgtEl>
                                          <p:spTgt spid="3">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wipe(down)">
                                      <p:cBhvr>
                                        <p:cTn id="46" dur="500"/>
                                        <p:tgtEl>
                                          <p:spTgt spid="3">
                                            <p:txEl>
                                              <p:pRg st="10" end="10"/>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wipe(down)">
                                      <p:cBhvr>
                                        <p:cTn id="49" dur="500"/>
                                        <p:tgtEl>
                                          <p:spTgt spid="3">
                                            <p:txEl>
                                              <p:pRg st="11" end="11"/>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wipe(down)">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Nội dung</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marL="0" indent="0">
              <a:buNone/>
            </a:pPr>
            <a:endParaRPr lang="en-GB" sz="2500"/>
          </a:p>
          <a:p>
            <a:endParaRPr lang="en-GB" sz="2500"/>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a:t>
            </a:fld>
            <a:endParaRPr lang="en-GB"/>
          </a:p>
        </p:txBody>
      </p:sp>
      <p:graphicFrame>
        <p:nvGraphicFramePr>
          <p:cNvPr id="7" name="Table 7">
            <a:extLst>
              <a:ext uri="{FF2B5EF4-FFF2-40B4-BE49-F238E27FC236}">
                <a16:creationId xmlns:a16="http://schemas.microsoft.com/office/drawing/2014/main" id="{FA1AAB82-91EE-4097-B215-E2F7E3DAE86A}"/>
              </a:ext>
            </a:extLst>
          </p:cNvPr>
          <p:cNvGraphicFramePr>
            <a:graphicFrameLocks noGrp="1"/>
          </p:cNvGraphicFramePr>
          <p:nvPr>
            <p:extLst>
              <p:ext uri="{D42A27DB-BD31-4B8C-83A1-F6EECF244321}">
                <p14:modId xmlns:p14="http://schemas.microsoft.com/office/powerpoint/2010/main" val="1979190030"/>
              </p:ext>
            </p:extLst>
          </p:nvPr>
        </p:nvGraphicFramePr>
        <p:xfrm>
          <a:off x="1163782" y="2020194"/>
          <a:ext cx="9929092" cy="3326804"/>
        </p:xfrm>
        <a:graphic>
          <a:graphicData uri="http://schemas.openxmlformats.org/drawingml/2006/table">
            <a:tbl>
              <a:tblPr firstRow="1" bandRow="1">
                <a:tableStyleId>{69CF1AB2-1976-4502-BF36-3FF5EA218861}</a:tableStyleId>
              </a:tblPr>
              <a:tblGrid>
                <a:gridCol w="9929092">
                  <a:extLst>
                    <a:ext uri="{9D8B030D-6E8A-4147-A177-3AD203B41FA5}">
                      <a16:colId xmlns:a16="http://schemas.microsoft.com/office/drawing/2014/main" val="1416789240"/>
                    </a:ext>
                  </a:extLst>
                </a:gridCol>
              </a:tblGrid>
              <a:tr h="831701">
                <a:tc>
                  <a:txBody>
                    <a:bodyPr/>
                    <a:lstStyle/>
                    <a:p>
                      <a:r>
                        <a:rPr lang="en-GB" sz="3000" b="1">
                          <a:solidFill>
                            <a:schemeClr val="accent2">
                              <a:lumMod val="75000"/>
                            </a:schemeClr>
                          </a:solidFill>
                          <a:latin typeface="Arial" panose="020B0604020202020204" pitchFamily="34" charset="0"/>
                          <a:cs typeface="Arial" panose="020B0604020202020204" pitchFamily="34" charset="0"/>
                        </a:rPr>
                        <a:t>Cấu trúc dữ liệu tĩnh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9381069"/>
                  </a:ext>
                </a:extLst>
              </a:tr>
              <a:tr h="831701">
                <a:tc>
                  <a:txBody>
                    <a:bodyPr/>
                    <a:lstStyle/>
                    <a:p>
                      <a:r>
                        <a:rPr lang="en-GB" sz="3000" b="1">
                          <a:solidFill>
                            <a:schemeClr val="accent1">
                              <a:lumMod val="75000"/>
                            </a:schemeClr>
                          </a:solidFill>
                          <a:latin typeface="Arial" panose="020B0604020202020204" pitchFamily="34" charset="0"/>
                          <a:cs typeface="Arial" panose="020B0604020202020204" pitchFamily="34" charset="0"/>
                        </a:rPr>
                        <a:t>Cấu trúc dữ liệu động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2741027"/>
                  </a:ext>
                </a:extLst>
              </a:tr>
              <a:tr h="831701">
                <a:tc>
                  <a:txBody>
                    <a:bodyPr/>
                    <a:lstStyle/>
                    <a:p>
                      <a:r>
                        <a:rPr lang="en-GB" sz="3000" b="1">
                          <a:solidFill>
                            <a:schemeClr val="accent2">
                              <a:lumMod val="75000"/>
                            </a:schemeClr>
                          </a:solidFill>
                          <a:latin typeface="Arial" panose="020B0604020202020204" pitchFamily="34" charset="0"/>
                          <a:cs typeface="Arial" panose="020B0604020202020204" pitchFamily="34" charset="0"/>
                        </a:rPr>
                        <a:t>Danh sách liên kết đơn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5478798"/>
                  </a:ext>
                </a:extLst>
              </a:tr>
              <a:tr h="831701">
                <a:tc>
                  <a:txBody>
                    <a:bodyPr/>
                    <a:lstStyle/>
                    <a:p>
                      <a:r>
                        <a:rPr lang="en-GB" sz="3000" b="1">
                          <a:solidFill>
                            <a:schemeClr val="accent1">
                              <a:lumMod val="75000"/>
                            </a:schemeClr>
                          </a:solidFill>
                          <a:latin typeface="Arial" panose="020B0604020202020204" pitchFamily="34" charset="0"/>
                          <a:cs typeface="Arial" panose="020B0604020202020204" pitchFamily="34" charset="0"/>
                        </a:rPr>
                        <a:t>Các thao tác trên DSLK đơn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49633966"/>
                  </a:ext>
                </a:extLst>
              </a:tr>
            </a:tbl>
          </a:graphicData>
        </a:graphic>
      </p:graphicFrame>
    </p:spTree>
    <p:extLst>
      <p:ext uri="{BB962C8B-B14F-4D97-AF65-F5344CB8AC3E}">
        <p14:creationId xmlns:p14="http://schemas.microsoft.com/office/powerpoint/2010/main" val="1116714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Danh sách liên kết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20</a:t>
            </a:fld>
            <a:endParaRPr lang="en-GB"/>
          </a:p>
        </p:txBody>
      </p:sp>
      <p:sp>
        <p:nvSpPr>
          <p:cNvPr id="9" name="Content Placeholder 2">
            <a:extLst>
              <a:ext uri="{FF2B5EF4-FFF2-40B4-BE49-F238E27FC236}">
                <a16:creationId xmlns:a16="http://schemas.microsoft.com/office/drawing/2014/main" id="{CD38185B-E6FC-410B-821C-44E2B506AEEE}"/>
              </a:ext>
            </a:extLst>
          </p:cNvPr>
          <p:cNvSpPr>
            <a:spLocks noGrp="1"/>
          </p:cNvSpPr>
          <p:nvPr>
            <p:ph idx="1"/>
          </p:nvPr>
        </p:nvSpPr>
        <p:spPr>
          <a:xfrm>
            <a:off x="71344" y="984978"/>
            <a:ext cx="5605976" cy="5736496"/>
          </a:xfrm>
        </p:spPr>
        <p:txBody>
          <a:bodyPr>
            <a:normAutofit/>
          </a:bodyPr>
          <a:lstStyle/>
          <a:p>
            <a:pPr algn="just">
              <a:lnSpc>
                <a:spcPct val="140000"/>
              </a:lnSpc>
              <a:buClr>
                <a:srgbClr val="0070C0"/>
              </a:buClr>
              <a:buFont typeface="Wingdings" panose="05000000000000000000" pitchFamily="2" charset="2"/>
              <a:buChar char="v"/>
            </a:pPr>
            <a:r>
              <a:rPr lang="en-US" sz="2500" dirty="0" err="1"/>
              <a:t>Ví</a:t>
            </a:r>
            <a:r>
              <a:rPr lang="en-US" sz="2500" dirty="0"/>
              <a:t> </a:t>
            </a:r>
            <a:r>
              <a:rPr lang="en-US" sz="2500" dirty="0" err="1"/>
              <a:t>dụ</a:t>
            </a:r>
            <a:r>
              <a:rPr lang="en-US" sz="2500" dirty="0"/>
              <a:t> 1: </a:t>
            </a:r>
            <a:r>
              <a:rPr lang="en-US" sz="2500" dirty="0" err="1"/>
              <a:t>khai</a:t>
            </a:r>
            <a:r>
              <a:rPr lang="en-US" sz="2500" dirty="0"/>
              <a:t> </a:t>
            </a:r>
            <a:r>
              <a:rPr lang="en-US" sz="2500" dirty="0" err="1"/>
              <a:t>báo</a:t>
            </a:r>
            <a:r>
              <a:rPr lang="en-US" sz="2500" dirty="0"/>
              <a:t> 1 node </a:t>
            </a:r>
            <a:r>
              <a:rPr lang="en-US" sz="2500" dirty="0" err="1">
                <a:solidFill>
                  <a:srgbClr val="0000FF"/>
                </a:solidFill>
              </a:rPr>
              <a:t>số</a:t>
            </a:r>
            <a:r>
              <a:rPr lang="en-US" sz="2500" dirty="0">
                <a:solidFill>
                  <a:srgbClr val="0000FF"/>
                </a:solidFill>
              </a:rPr>
              <a:t> </a:t>
            </a:r>
            <a:r>
              <a:rPr lang="en-US" sz="2500" dirty="0" err="1">
                <a:solidFill>
                  <a:srgbClr val="0000FF"/>
                </a:solidFill>
              </a:rPr>
              <a:t>nguyên</a:t>
            </a:r>
            <a:endParaRPr lang="en-US" sz="2500" dirty="0">
              <a:solidFill>
                <a:srgbClr val="0000FF"/>
              </a:solidFill>
            </a:endParaRPr>
          </a:p>
          <a:p>
            <a:pPr marL="0" indent="0" algn="just" defTabSz="461963">
              <a:lnSpc>
                <a:spcPct val="130000"/>
              </a:lnSpc>
              <a:spcBef>
                <a:spcPts val="0"/>
              </a:spcBef>
              <a:buClr>
                <a:srgbClr val="0070C0"/>
              </a:buClr>
              <a:buNone/>
            </a:pPr>
            <a:r>
              <a:rPr lang="en-US" sz="1500" b="1" dirty="0">
                <a:latin typeface="Consolas" panose="020B0609020204030204" pitchFamily="49" charset="0"/>
                <a:cs typeface="Consolas" panose="020B0609020204030204" pitchFamily="49" charset="0"/>
              </a:rPr>
              <a:t>public class </a:t>
            </a:r>
            <a:r>
              <a:rPr lang="en-US" sz="1500" dirty="0">
                <a:latin typeface="Consolas" panose="020B0609020204030204" pitchFamily="49" charset="0"/>
                <a:cs typeface="Consolas" panose="020B0609020204030204" pitchFamily="49" charset="0"/>
              </a:rPr>
              <a:t>Node {</a:t>
            </a:r>
          </a:p>
          <a:p>
            <a:pPr marL="0" indent="0" algn="just" defTabSz="461963">
              <a:lnSpc>
                <a:spcPct val="130000"/>
              </a:lnSpc>
              <a:spcBef>
                <a:spcPts val="0"/>
              </a:spcBef>
              <a:buClr>
                <a:srgbClr val="0070C0"/>
              </a:buClr>
              <a:buNone/>
            </a:pPr>
            <a:r>
              <a:rPr lang="en-US" sz="1500" dirty="0">
                <a:latin typeface="Consolas" panose="020B0609020204030204" pitchFamily="49" charset="0"/>
                <a:cs typeface="Consolas" panose="020B0609020204030204" pitchFamily="49" charset="0"/>
              </a:rPr>
              <a:t>	</a:t>
            </a:r>
            <a:r>
              <a:rPr lang="en-US" sz="1500" b="1" dirty="0">
                <a:latin typeface="Consolas" panose="020B0609020204030204" pitchFamily="49" charset="0"/>
                <a:cs typeface="Consolas" panose="020B0609020204030204" pitchFamily="49" charset="0"/>
              </a:rPr>
              <a:t>private</a:t>
            </a:r>
            <a:r>
              <a:rPr lang="en-US" sz="1500" dirty="0">
                <a:latin typeface="Consolas" panose="020B0609020204030204" pitchFamily="49" charset="0"/>
                <a:cs typeface="Consolas" panose="020B0609020204030204" pitchFamily="49" charset="0"/>
              </a:rPr>
              <a:t> </a:t>
            </a:r>
            <a:r>
              <a:rPr lang="en-US" sz="1500" dirty="0">
                <a:solidFill>
                  <a:srgbClr val="0000FF"/>
                </a:solidFill>
                <a:latin typeface="Consolas" panose="020B0609020204030204" pitchFamily="49" charset="0"/>
                <a:cs typeface="Consolas" panose="020B0609020204030204" pitchFamily="49" charset="0"/>
              </a:rPr>
              <a:t>int </a:t>
            </a:r>
            <a:r>
              <a:rPr lang="en-US" sz="1500" dirty="0">
                <a:latin typeface="Consolas" panose="020B0609020204030204" pitchFamily="49" charset="0"/>
                <a:cs typeface="Consolas" panose="020B0609020204030204" pitchFamily="49" charset="0"/>
              </a:rPr>
              <a:t>data;</a:t>
            </a:r>
            <a:r>
              <a:rPr lang="en-US" sz="1500" dirty="0">
                <a:solidFill>
                  <a:srgbClr val="00B050"/>
                </a:solidFill>
                <a:latin typeface="Consolas" panose="020B0609020204030204" pitchFamily="49" charset="0"/>
                <a:cs typeface="Consolas" panose="020B0609020204030204" pitchFamily="49" charset="0"/>
              </a:rPr>
              <a:t> // </a:t>
            </a:r>
            <a:r>
              <a:rPr lang="en-US" sz="1500" dirty="0" err="1">
                <a:solidFill>
                  <a:srgbClr val="00B050"/>
                </a:solidFill>
                <a:latin typeface="Consolas" panose="020B0609020204030204" pitchFamily="49" charset="0"/>
                <a:cs typeface="Consolas" panose="020B0609020204030204" pitchFamily="49" charset="0"/>
              </a:rPr>
              <a:t>Thành</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phần</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dữ</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liệu</a:t>
            </a:r>
            <a:endParaRPr lang="en-US" sz="1500" dirty="0">
              <a:latin typeface="Consolas" panose="020B0609020204030204" pitchFamily="49" charset="0"/>
              <a:cs typeface="Consolas" panose="020B0609020204030204" pitchFamily="49" charset="0"/>
            </a:endParaRPr>
          </a:p>
          <a:p>
            <a:pPr marL="0" indent="0" algn="just" defTabSz="461963">
              <a:lnSpc>
                <a:spcPct val="130000"/>
              </a:lnSpc>
              <a:spcBef>
                <a:spcPts val="0"/>
              </a:spcBef>
              <a:buClr>
                <a:srgbClr val="0070C0"/>
              </a:buClr>
              <a:buNone/>
            </a:pPr>
            <a:r>
              <a:rPr lang="en-US" sz="1500" dirty="0">
                <a:latin typeface="Consolas" panose="020B0609020204030204" pitchFamily="49" charset="0"/>
                <a:cs typeface="Consolas" panose="020B0609020204030204" pitchFamily="49" charset="0"/>
              </a:rPr>
              <a:t>	</a:t>
            </a:r>
            <a:r>
              <a:rPr lang="en-US" sz="1500" b="1" dirty="0">
                <a:latin typeface="Consolas" panose="020B0609020204030204" pitchFamily="49" charset="0"/>
                <a:cs typeface="Consolas" panose="020B0609020204030204" pitchFamily="49" charset="0"/>
              </a:rPr>
              <a:t>private</a:t>
            </a:r>
            <a:r>
              <a:rPr lang="en-US" sz="1500" dirty="0">
                <a:latin typeface="Consolas" panose="020B0609020204030204" pitchFamily="49" charset="0"/>
                <a:cs typeface="Consolas" panose="020B0609020204030204" pitchFamily="49" charset="0"/>
              </a:rPr>
              <a:t> Node next; </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Thành</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phần</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liên</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kết</a:t>
            </a:r>
            <a:endParaRPr lang="en-US" sz="1500" dirty="0">
              <a:solidFill>
                <a:srgbClr val="00B050"/>
              </a:solidFill>
              <a:latin typeface="Consolas" panose="020B0609020204030204" pitchFamily="49" charset="0"/>
              <a:cs typeface="Consolas" panose="020B0609020204030204" pitchFamily="49" charset="0"/>
            </a:endParaRPr>
          </a:p>
          <a:p>
            <a:pPr marL="0" indent="0" algn="just" defTabSz="461963">
              <a:lnSpc>
                <a:spcPct val="130000"/>
              </a:lnSpc>
              <a:spcBef>
                <a:spcPts val="0"/>
              </a:spcBef>
              <a:buClr>
                <a:srgbClr val="0070C0"/>
              </a:buClr>
              <a:buNone/>
            </a:pPr>
            <a:r>
              <a:rPr lang="en-US" sz="1500" dirty="0">
                <a:solidFill>
                  <a:srgbClr val="00B050"/>
                </a:solidFill>
                <a:latin typeface="Consolas" panose="020B0609020204030204" pitchFamily="49" charset="0"/>
                <a:cs typeface="Consolas" panose="020B0609020204030204" pitchFamily="49" charset="0"/>
              </a:rPr>
              <a:t>	// </a:t>
            </a:r>
            <a:r>
              <a:rPr lang="en-US" sz="1500" dirty="0" err="1">
                <a:solidFill>
                  <a:srgbClr val="00B050"/>
                </a:solidFill>
                <a:latin typeface="Consolas" panose="020B0609020204030204" pitchFamily="49" charset="0"/>
                <a:cs typeface="Consolas" panose="020B0609020204030204" pitchFamily="49" charset="0"/>
              </a:rPr>
              <a:t>Thành</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phần</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xử</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lý</a:t>
            </a:r>
            <a:endParaRPr lang="en-US" sz="1500" dirty="0">
              <a:latin typeface="Consolas" panose="020B0609020204030204" pitchFamily="49" charset="0"/>
              <a:cs typeface="Consolas" panose="020B0609020204030204" pitchFamily="49" charset="0"/>
            </a:endParaRPr>
          </a:p>
          <a:p>
            <a:pPr marL="0" indent="0" algn="just" defTabSz="461963">
              <a:lnSpc>
                <a:spcPct val="130000"/>
              </a:lnSpc>
              <a:spcBef>
                <a:spcPts val="0"/>
              </a:spcBef>
              <a:buClr>
                <a:srgbClr val="0070C0"/>
              </a:buClr>
              <a:buNone/>
            </a:pPr>
            <a:r>
              <a:rPr lang="en-US" sz="1500" dirty="0">
                <a:latin typeface="Consolas" panose="020B0609020204030204" pitchFamily="49" charset="0"/>
                <a:cs typeface="Consolas" panose="020B0609020204030204" pitchFamily="49" charset="0"/>
              </a:rPr>
              <a:t>	</a:t>
            </a:r>
            <a:r>
              <a:rPr lang="en-US" sz="1500" b="1" dirty="0">
                <a:latin typeface="Consolas" panose="020B0609020204030204" pitchFamily="49" charset="0"/>
                <a:cs typeface="Consolas" panose="020B0609020204030204" pitchFamily="49" charset="0"/>
              </a:rPr>
              <a:t>public</a:t>
            </a:r>
            <a:r>
              <a:rPr lang="en-US" sz="1500" dirty="0">
                <a:latin typeface="Consolas" panose="020B0609020204030204" pitchFamily="49" charset="0"/>
                <a:cs typeface="Consolas" panose="020B0609020204030204" pitchFamily="49" charset="0"/>
              </a:rPr>
              <a:t> Node(</a:t>
            </a:r>
            <a:r>
              <a:rPr lang="en-US" sz="1500" dirty="0">
                <a:solidFill>
                  <a:srgbClr val="0000FF"/>
                </a:solidFill>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data, Node next){</a:t>
            </a:r>
          </a:p>
          <a:p>
            <a:pPr marL="0" indent="0" algn="just" defTabSz="461963">
              <a:lnSpc>
                <a:spcPct val="130000"/>
              </a:lnSpc>
              <a:spcBef>
                <a:spcPts val="0"/>
              </a:spcBef>
              <a:buClr>
                <a:srgbClr val="0070C0"/>
              </a:buClr>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this.data</a:t>
            </a:r>
            <a:r>
              <a:rPr lang="en-US" sz="1500" dirty="0">
                <a:latin typeface="Consolas" panose="020B0609020204030204" pitchFamily="49" charset="0"/>
                <a:cs typeface="Consolas" panose="020B0609020204030204" pitchFamily="49" charset="0"/>
              </a:rPr>
              <a:t> = data;</a:t>
            </a:r>
          </a:p>
          <a:p>
            <a:pPr marL="0" indent="0" algn="just" defTabSz="461963">
              <a:lnSpc>
                <a:spcPct val="130000"/>
              </a:lnSpc>
              <a:spcBef>
                <a:spcPts val="0"/>
              </a:spcBef>
              <a:buClr>
                <a:srgbClr val="0070C0"/>
              </a:buClr>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this.next</a:t>
            </a:r>
            <a:r>
              <a:rPr lang="en-US" sz="1500" dirty="0">
                <a:latin typeface="Consolas" panose="020B0609020204030204" pitchFamily="49" charset="0"/>
                <a:cs typeface="Consolas" panose="020B0609020204030204" pitchFamily="49" charset="0"/>
              </a:rPr>
              <a:t> = next;</a:t>
            </a:r>
          </a:p>
          <a:p>
            <a:pPr marL="0" indent="0" algn="just" defTabSz="461963">
              <a:lnSpc>
                <a:spcPct val="130000"/>
              </a:lnSpc>
              <a:spcBef>
                <a:spcPts val="0"/>
              </a:spcBef>
              <a:buClr>
                <a:srgbClr val="0070C0"/>
              </a:buClr>
              <a:buNone/>
            </a:pPr>
            <a:r>
              <a:rPr lang="en-US" sz="1500" dirty="0">
                <a:latin typeface="Consolas" panose="020B0609020204030204" pitchFamily="49" charset="0"/>
                <a:cs typeface="Consolas" panose="020B0609020204030204" pitchFamily="49" charset="0"/>
              </a:rPr>
              <a:t>	}</a:t>
            </a:r>
          </a:p>
          <a:p>
            <a:pPr marL="0" indent="0" algn="just" defTabSz="461963">
              <a:lnSpc>
                <a:spcPct val="130000"/>
              </a:lnSpc>
              <a:spcBef>
                <a:spcPts val="0"/>
              </a:spcBef>
              <a:buClr>
                <a:srgbClr val="0070C0"/>
              </a:buClr>
              <a:buNone/>
            </a:pPr>
            <a:r>
              <a:rPr lang="en-US" sz="1500" b="1" dirty="0">
                <a:latin typeface="Consolas" panose="020B0609020204030204" pitchFamily="49" charset="0"/>
                <a:cs typeface="Consolas" panose="020B0609020204030204" pitchFamily="49" charset="0"/>
              </a:rPr>
              <a:t>	public</a:t>
            </a:r>
            <a:r>
              <a:rPr lang="en-US" sz="1500" dirty="0">
                <a:latin typeface="Consolas" panose="020B0609020204030204" pitchFamily="49" charset="0"/>
                <a:cs typeface="Consolas" panose="020B0609020204030204" pitchFamily="49" charset="0"/>
              </a:rPr>
              <a:t> </a:t>
            </a:r>
            <a:r>
              <a:rPr lang="en-US" sz="1500" dirty="0">
                <a:solidFill>
                  <a:srgbClr val="0000FF"/>
                </a:solidFill>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getData</a:t>
            </a:r>
            <a:r>
              <a:rPr lang="en-US" sz="1500" dirty="0">
                <a:latin typeface="Consolas" panose="020B0609020204030204" pitchFamily="49" charset="0"/>
                <a:cs typeface="Consolas" panose="020B0609020204030204" pitchFamily="49" charset="0"/>
              </a:rPr>
              <a:t>() { return </a:t>
            </a:r>
            <a:r>
              <a:rPr lang="en-US" sz="1500" dirty="0" err="1">
                <a:latin typeface="Consolas" panose="020B0609020204030204" pitchFamily="49" charset="0"/>
                <a:cs typeface="Consolas" panose="020B0609020204030204" pitchFamily="49" charset="0"/>
              </a:rPr>
              <a:t>this.data</a:t>
            </a:r>
            <a:r>
              <a:rPr lang="en-US" sz="1500" dirty="0">
                <a:latin typeface="Consolas" panose="020B0609020204030204" pitchFamily="49" charset="0"/>
                <a:cs typeface="Consolas" panose="020B0609020204030204" pitchFamily="49" charset="0"/>
              </a:rPr>
              <a:t>; }</a:t>
            </a:r>
          </a:p>
          <a:p>
            <a:pPr marL="0" indent="0" algn="just" defTabSz="461963">
              <a:spcBef>
                <a:spcPts val="0"/>
              </a:spcBef>
              <a:buClr>
                <a:srgbClr val="0070C0"/>
              </a:buClr>
              <a:buNone/>
            </a:pPr>
            <a:r>
              <a:rPr lang="en-US" sz="1500" b="1" dirty="0">
                <a:latin typeface="Consolas" panose="020B0609020204030204" pitchFamily="49" charset="0"/>
                <a:cs typeface="Consolas" panose="020B0609020204030204" pitchFamily="49" charset="0"/>
              </a:rPr>
              <a:t>	public</a:t>
            </a:r>
            <a:r>
              <a:rPr lang="en-US" sz="1500" dirty="0">
                <a:latin typeface="Consolas" panose="020B0609020204030204" pitchFamily="49" charset="0"/>
                <a:cs typeface="Consolas" panose="020B0609020204030204" pitchFamily="49" charset="0"/>
              </a:rPr>
              <a:t> void </a:t>
            </a:r>
            <a:r>
              <a:rPr lang="en-US" sz="1500" dirty="0" err="1">
                <a:latin typeface="Consolas" panose="020B0609020204030204" pitchFamily="49" charset="0"/>
                <a:cs typeface="Consolas" panose="020B0609020204030204" pitchFamily="49" charset="0"/>
              </a:rPr>
              <a:t>setData</a:t>
            </a:r>
            <a:r>
              <a:rPr lang="en-US" sz="1500" dirty="0">
                <a:latin typeface="Consolas" panose="020B0609020204030204" pitchFamily="49" charset="0"/>
                <a:cs typeface="Consolas" panose="020B0609020204030204" pitchFamily="49" charset="0"/>
              </a:rPr>
              <a:t>(</a:t>
            </a:r>
            <a:r>
              <a:rPr lang="en-US" sz="1500" dirty="0">
                <a:solidFill>
                  <a:srgbClr val="0000FF"/>
                </a:solidFill>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data) { </a:t>
            </a:r>
          </a:p>
          <a:p>
            <a:pPr marL="0" indent="0" algn="just" defTabSz="461963">
              <a:spcBef>
                <a:spcPts val="0"/>
              </a:spcBef>
              <a:buClr>
                <a:srgbClr val="0070C0"/>
              </a:buClr>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this.data</a:t>
            </a:r>
            <a:r>
              <a:rPr lang="en-US" sz="1500" dirty="0">
                <a:latin typeface="Consolas" panose="020B0609020204030204" pitchFamily="49" charset="0"/>
                <a:cs typeface="Consolas" panose="020B0609020204030204" pitchFamily="49" charset="0"/>
              </a:rPr>
              <a:t> = data; </a:t>
            </a:r>
          </a:p>
          <a:p>
            <a:pPr marL="0" indent="0" algn="just" defTabSz="461963">
              <a:spcBef>
                <a:spcPts val="0"/>
              </a:spcBef>
              <a:buClr>
                <a:srgbClr val="0070C0"/>
              </a:buClr>
              <a:buNone/>
            </a:pPr>
            <a:r>
              <a:rPr lang="en-US" sz="1500" dirty="0">
                <a:latin typeface="Consolas" panose="020B0609020204030204" pitchFamily="49" charset="0"/>
                <a:cs typeface="Consolas" panose="020B0609020204030204" pitchFamily="49" charset="0"/>
              </a:rPr>
              <a:t>	}</a:t>
            </a:r>
          </a:p>
          <a:p>
            <a:pPr marL="0" indent="0" algn="just" defTabSz="461963">
              <a:lnSpc>
                <a:spcPct val="130000"/>
              </a:lnSpc>
              <a:spcBef>
                <a:spcPts val="0"/>
              </a:spcBef>
              <a:buClr>
                <a:srgbClr val="0070C0"/>
              </a:buClr>
              <a:buNone/>
            </a:pPr>
            <a:r>
              <a:rPr lang="en-US" sz="1500" b="1" dirty="0">
                <a:latin typeface="Consolas" panose="020B0609020204030204" pitchFamily="49" charset="0"/>
                <a:cs typeface="Consolas" panose="020B0609020204030204" pitchFamily="49" charset="0"/>
              </a:rPr>
              <a:t>	public</a:t>
            </a:r>
            <a:r>
              <a:rPr lang="en-US" sz="1500" dirty="0">
                <a:latin typeface="Consolas" panose="020B0609020204030204" pitchFamily="49" charset="0"/>
                <a:cs typeface="Consolas" panose="020B0609020204030204" pitchFamily="49" charset="0"/>
              </a:rPr>
              <a:t> Node </a:t>
            </a:r>
            <a:r>
              <a:rPr lang="en-US" sz="1500" dirty="0" err="1">
                <a:latin typeface="Consolas" panose="020B0609020204030204" pitchFamily="49" charset="0"/>
                <a:cs typeface="Consolas" panose="020B0609020204030204" pitchFamily="49" charset="0"/>
              </a:rPr>
              <a:t>getNext</a:t>
            </a:r>
            <a:r>
              <a:rPr lang="en-US" sz="1500" dirty="0">
                <a:latin typeface="Consolas" panose="020B0609020204030204" pitchFamily="49" charset="0"/>
                <a:cs typeface="Consolas" panose="020B0609020204030204" pitchFamily="49" charset="0"/>
              </a:rPr>
              <a:t>() { return </a:t>
            </a:r>
            <a:r>
              <a:rPr lang="en-US" sz="1500" dirty="0" err="1">
                <a:latin typeface="Consolas" panose="020B0609020204030204" pitchFamily="49" charset="0"/>
                <a:cs typeface="Consolas" panose="020B0609020204030204" pitchFamily="49" charset="0"/>
              </a:rPr>
              <a:t>this.next</a:t>
            </a:r>
            <a:r>
              <a:rPr lang="en-US" sz="1500" dirty="0">
                <a:latin typeface="Consolas" panose="020B0609020204030204" pitchFamily="49" charset="0"/>
                <a:cs typeface="Consolas" panose="020B0609020204030204" pitchFamily="49" charset="0"/>
              </a:rPr>
              <a:t>; }</a:t>
            </a:r>
          </a:p>
          <a:p>
            <a:pPr marL="0" indent="0" algn="just" defTabSz="461963">
              <a:lnSpc>
                <a:spcPct val="130000"/>
              </a:lnSpc>
              <a:spcBef>
                <a:spcPts val="0"/>
              </a:spcBef>
              <a:buClr>
                <a:srgbClr val="0070C0"/>
              </a:buClr>
              <a:buNone/>
            </a:pPr>
            <a:r>
              <a:rPr lang="en-US" sz="1500" b="1" dirty="0">
                <a:latin typeface="Consolas" panose="020B0609020204030204" pitchFamily="49" charset="0"/>
                <a:cs typeface="Consolas" panose="020B0609020204030204" pitchFamily="49" charset="0"/>
              </a:rPr>
              <a:t>	public</a:t>
            </a:r>
            <a:r>
              <a:rPr lang="en-US" sz="1500" dirty="0">
                <a:latin typeface="Consolas" panose="020B0609020204030204" pitchFamily="49" charset="0"/>
                <a:cs typeface="Consolas" panose="020B0609020204030204" pitchFamily="49" charset="0"/>
              </a:rPr>
              <a:t> void </a:t>
            </a:r>
            <a:r>
              <a:rPr lang="en-US" sz="1500" dirty="0" err="1">
                <a:latin typeface="Consolas" panose="020B0609020204030204" pitchFamily="49" charset="0"/>
                <a:cs typeface="Consolas" panose="020B0609020204030204" pitchFamily="49" charset="0"/>
              </a:rPr>
              <a:t>setNext</a:t>
            </a:r>
            <a:r>
              <a:rPr lang="en-US" sz="1500" dirty="0">
                <a:latin typeface="Consolas" panose="020B0609020204030204" pitchFamily="49" charset="0"/>
                <a:cs typeface="Consolas" panose="020B0609020204030204" pitchFamily="49" charset="0"/>
              </a:rPr>
              <a:t>(Node next) { </a:t>
            </a:r>
          </a:p>
          <a:p>
            <a:pPr marL="0" indent="0" algn="just" defTabSz="461963">
              <a:lnSpc>
                <a:spcPct val="130000"/>
              </a:lnSpc>
              <a:spcBef>
                <a:spcPts val="0"/>
              </a:spcBef>
              <a:buClr>
                <a:srgbClr val="0070C0"/>
              </a:buClr>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this.next</a:t>
            </a:r>
            <a:r>
              <a:rPr lang="en-US" sz="1500" dirty="0">
                <a:latin typeface="Consolas" panose="020B0609020204030204" pitchFamily="49" charset="0"/>
                <a:cs typeface="Consolas" panose="020B0609020204030204" pitchFamily="49" charset="0"/>
              </a:rPr>
              <a:t> = next; </a:t>
            </a:r>
          </a:p>
          <a:p>
            <a:pPr marL="0" indent="0" algn="just" defTabSz="461963">
              <a:lnSpc>
                <a:spcPct val="130000"/>
              </a:lnSpc>
              <a:spcBef>
                <a:spcPts val="0"/>
              </a:spcBef>
              <a:buClr>
                <a:srgbClr val="0070C0"/>
              </a:buClr>
              <a:buNone/>
            </a:pPr>
            <a:r>
              <a:rPr lang="en-US" sz="1500" dirty="0">
                <a:latin typeface="Consolas" panose="020B0609020204030204" pitchFamily="49" charset="0"/>
                <a:cs typeface="Consolas" panose="020B0609020204030204" pitchFamily="49" charset="0"/>
              </a:rPr>
              <a:t>	}</a:t>
            </a:r>
          </a:p>
          <a:p>
            <a:pPr marL="0" indent="0" algn="just" defTabSz="461963">
              <a:lnSpc>
                <a:spcPct val="130000"/>
              </a:lnSpc>
              <a:spcBef>
                <a:spcPts val="0"/>
              </a:spcBef>
              <a:buClr>
                <a:srgbClr val="0070C0"/>
              </a:buClr>
              <a:buNone/>
            </a:pPr>
            <a:r>
              <a:rPr lang="en-US" sz="1500" dirty="0">
                <a:latin typeface="Consolas" panose="020B0609020204030204" pitchFamily="49" charset="0"/>
                <a:cs typeface="Consolas" panose="020B0609020204030204" pitchFamily="49" charset="0"/>
              </a:rPr>
              <a:t>}</a:t>
            </a:r>
          </a:p>
          <a:p>
            <a:pPr marL="0" indent="0">
              <a:lnSpc>
                <a:spcPct val="140000"/>
              </a:lnSpc>
              <a:buClr>
                <a:srgbClr val="0070C0"/>
              </a:buClr>
              <a:buNone/>
            </a:pPr>
            <a:endParaRPr lang="en-US"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79AF6F67-F104-462C-9E2A-77FD9A467A66}"/>
              </a:ext>
            </a:extLst>
          </p:cNvPr>
          <p:cNvSpPr txBox="1">
            <a:spLocks/>
          </p:cNvSpPr>
          <p:nvPr/>
        </p:nvSpPr>
        <p:spPr>
          <a:xfrm>
            <a:off x="6018960" y="984978"/>
            <a:ext cx="6098345" cy="57364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40000"/>
              </a:lnSpc>
              <a:buClr>
                <a:srgbClr val="0070C0"/>
              </a:buClr>
              <a:buFont typeface="Wingdings" panose="05000000000000000000" pitchFamily="2" charset="2"/>
              <a:buChar char="v"/>
            </a:pPr>
            <a:r>
              <a:rPr lang="en-US" sz="2500" dirty="0" err="1">
                <a:latin typeface="Arial" panose="020B0604020202020204" pitchFamily="34" charset="0"/>
                <a:cs typeface="Arial" panose="020B0604020202020204" pitchFamily="34" charset="0"/>
              </a:rPr>
              <a:t>Ví</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dụ</a:t>
            </a:r>
            <a:r>
              <a:rPr lang="en-US" sz="2500" dirty="0">
                <a:latin typeface="Arial" panose="020B0604020202020204" pitchFamily="34" charset="0"/>
                <a:cs typeface="Arial" panose="020B0604020202020204" pitchFamily="34" charset="0"/>
              </a:rPr>
              <a:t> 2: </a:t>
            </a:r>
            <a:r>
              <a:rPr lang="en-US" sz="2500" dirty="0" err="1">
                <a:latin typeface="Arial" panose="020B0604020202020204" pitchFamily="34" charset="0"/>
                <a:cs typeface="Arial" panose="020B0604020202020204" pitchFamily="34" charset="0"/>
              </a:rPr>
              <a:t>khai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báo</a:t>
            </a:r>
            <a:r>
              <a:rPr lang="en-US" sz="2500" dirty="0">
                <a:latin typeface="Arial" panose="020B0604020202020204" pitchFamily="34" charset="0"/>
                <a:cs typeface="Arial" panose="020B0604020202020204" pitchFamily="34" charset="0"/>
              </a:rPr>
              <a:t> 1 node </a:t>
            </a:r>
            <a:r>
              <a:rPr lang="en-US" sz="2500" dirty="0" err="1">
                <a:solidFill>
                  <a:srgbClr val="0000FF"/>
                </a:solidFill>
                <a:latin typeface="Arial" panose="020B0604020202020204" pitchFamily="34" charset="0"/>
                <a:cs typeface="Arial" panose="020B0604020202020204" pitchFamily="34" charset="0"/>
              </a:rPr>
              <a:t>SinhVien</a:t>
            </a:r>
            <a:endParaRPr lang="en-US" sz="2500" dirty="0">
              <a:solidFill>
                <a:srgbClr val="0000FF"/>
              </a:solidFill>
              <a:latin typeface="Arial" panose="020B0604020202020204" pitchFamily="34" charset="0"/>
              <a:cs typeface="Arial" panose="020B0604020202020204" pitchFamily="34" charset="0"/>
            </a:endParaRPr>
          </a:p>
          <a:p>
            <a:pPr marL="0" indent="0" algn="just" defTabSz="461963">
              <a:lnSpc>
                <a:spcPct val="130000"/>
              </a:lnSpc>
              <a:spcBef>
                <a:spcPts val="0"/>
              </a:spcBef>
              <a:buClr>
                <a:srgbClr val="0070C0"/>
              </a:buClr>
              <a:buNone/>
            </a:pPr>
            <a:r>
              <a:rPr lang="en-US" sz="1500" b="1" dirty="0">
                <a:latin typeface="Consolas" panose="020B0609020204030204" pitchFamily="49" charset="0"/>
                <a:cs typeface="Consolas" panose="020B0609020204030204" pitchFamily="49" charset="0"/>
              </a:rPr>
              <a:t>public class </a:t>
            </a:r>
            <a:r>
              <a:rPr lang="en-US" sz="1500" dirty="0">
                <a:latin typeface="Consolas" panose="020B0609020204030204" pitchFamily="49" charset="0"/>
                <a:cs typeface="Consolas" panose="020B0609020204030204" pitchFamily="49" charset="0"/>
              </a:rPr>
              <a:t>Node {</a:t>
            </a:r>
          </a:p>
          <a:p>
            <a:pPr marL="0" indent="0" algn="just" defTabSz="461963">
              <a:lnSpc>
                <a:spcPct val="130000"/>
              </a:lnSpc>
              <a:spcBef>
                <a:spcPts val="0"/>
              </a:spcBef>
              <a:buClr>
                <a:srgbClr val="0070C0"/>
              </a:buClr>
              <a:buFont typeface="Arial" panose="020B0604020202020204" pitchFamily="34" charset="0"/>
              <a:buNone/>
            </a:pPr>
            <a:r>
              <a:rPr lang="en-US" sz="1500" dirty="0">
                <a:latin typeface="Consolas" panose="020B0609020204030204" pitchFamily="49" charset="0"/>
                <a:cs typeface="Consolas" panose="020B0609020204030204" pitchFamily="49" charset="0"/>
              </a:rPr>
              <a:t>	</a:t>
            </a:r>
            <a:r>
              <a:rPr lang="en-US" sz="1500" b="1" dirty="0">
                <a:latin typeface="Consolas" panose="020B0609020204030204" pitchFamily="49" charset="0"/>
                <a:cs typeface="Consolas" panose="020B0609020204030204" pitchFamily="49" charset="0"/>
              </a:rPr>
              <a:t>private</a:t>
            </a:r>
            <a:r>
              <a:rPr lang="en-US" sz="1500" dirty="0">
                <a:latin typeface="Consolas" panose="020B0609020204030204" pitchFamily="49" charset="0"/>
                <a:cs typeface="Consolas" panose="020B0609020204030204" pitchFamily="49" charset="0"/>
              </a:rPr>
              <a:t> </a:t>
            </a:r>
            <a:r>
              <a:rPr lang="en-US" sz="1500" dirty="0" err="1">
                <a:solidFill>
                  <a:srgbClr val="0000FF"/>
                </a:solidFill>
                <a:latin typeface="Consolas" panose="020B0609020204030204" pitchFamily="49" charset="0"/>
                <a:cs typeface="Consolas" panose="020B0609020204030204" pitchFamily="49" charset="0"/>
              </a:rPr>
              <a:t>SinhVien</a:t>
            </a:r>
            <a:r>
              <a:rPr lang="en-US" sz="1500" dirty="0">
                <a:solidFill>
                  <a:srgbClr val="0000FF"/>
                </a:solidFill>
                <a:latin typeface="Consolas" panose="020B0609020204030204" pitchFamily="49" charset="0"/>
                <a:cs typeface="Consolas" panose="020B0609020204030204" pitchFamily="49" charset="0"/>
              </a:rPr>
              <a:t> </a:t>
            </a:r>
            <a:r>
              <a:rPr lang="en-US" sz="1500" dirty="0">
                <a:latin typeface="Consolas" panose="020B0609020204030204" pitchFamily="49" charset="0"/>
                <a:cs typeface="Consolas" panose="020B0609020204030204" pitchFamily="49" charset="0"/>
              </a:rPr>
              <a:t>data;</a:t>
            </a:r>
            <a:r>
              <a:rPr lang="en-US" sz="1500" dirty="0">
                <a:solidFill>
                  <a:srgbClr val="00B050"/>
                </a:solidFill>
                <a:latin typeface="Consolas" panose="020B0609020204030204" pitchFamily="49" charset="0"/>
                <a:cs typeface="Consolas" panose="020B0609020204030204" pitchFamily="49" charset="0"/>
              </a:rPr>
              <a:t> // </a:t>
            </a:r>
            <a:r>
              <a:rPr lang="en-US" sz="1500" dirty="0" err="1">
                <a:solidFill>
                  <a:srgbClr val="00B050"/>
                </a:solidFill>
                <a:latin typeface="Consolas" panose="020B0609020204030204" pitchFamily="49" charset="0"/>
                <a:cs typeface="Consolas" panose="020B0609020204030204" pitchFamily="49" charset="0"/>
              </a:rPr>
              <a:t>Thành</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phần</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dữ</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liệu</a:t>
            </a:r>
            <a:endParaRPr lang="en-US" sz="1500" dirty="0">
              <a:latin typeface="Consolas" panose="020B0609020204030204" pitchFamily="49" charset="0"/>
              <a:cs typeface="Consolas" panose="020B0609020204030204" pitchFamily="49" charset="0"/>
            </a:endParaRPr>
          </a:p>
          <a:p>
            <a:pPr marL="0" indent="0" algn="just" defTabSz="461963">
              <a:lnSpc>
                <a:spcPct val="130000"/>
              </a:lnSpc>
              <a:spcBef>
                <a:spcPts val="0"/>
              </a:spcBef>
              <a:buClr>
                <a:srgbClr val="0070C0"/>
              </a:buClr>
              <a:buFont typeface="Arial" panose="020B0604020202020204" pitchFamily="34" charset="0"/>
              <a:buNone/>
            </a:pPr>
            <a:r>
              <a:rPr lang="en-US" sz="1500" dirty="0">
                <a:latin typeface="Consolas" panose="020B0609020204030204" pitchFamily="49" charset="0"/>
                <a:cs typeface="Consolas" panose="020B0609020204030204" pitchFamily="49" charset="0"/>
              </a:rPr>
              <a:t>	</a:t>
            </a:r>
            <a:r>
              <a:rPr lang="en-US" sz="1500" b="1" dirty="0">
                <a:latin typeface="Consolas" panose="020B0609020204030204" pitchFamily="49" charset="0"/>
                <a:cs typeface="Consolas" panose="020B0609020204030204" pitchFamily="49" charset="0"/>
              </a:rPr>
              <a:t>private</a:t>
            </a:r>
            <a:r>
              <a:rPr lang="en-US" sz="1500" dirty="0">
                <a:latin typeface="Consolas" panose="020B0609020204030204" pitchFamily="49" charset="0"/>
                <a:cs typeface="Consolas" panose="020B0609020204030204" pitchFamily="49" charset="0"/>
              </a:rPr>
              <a:t> Node next; </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Thành</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phần</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liên</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kết</a:t>
            </a:r>
            <a:endParaRPr lang="en-US" sz="1500" dirty="0">
              <a:solidFill>
                <a:srgbClr val="00B050"/>
              </a:solidFill>
              <a:latin typeface="Consolas" panose="020B0609020204030204" pitchFamily="49" charset="0"/>
              <a:cs typeface="Consolas" panose="020B0609020204030204" pitchFamily="49" charset="0"/>
            </a:endParaRPr>
          </a:p>
          <a:p>
            <a:pPr marL="0" indent="0" algn="just" defTabSz="461963">
              <a:lnSpc>
                <a:spcPct val="130000"/>
              </a:lnSpc>
              <a:spcBef>
                <a:spcPts val="0"/>
              </a:spcBef>
              <a:buClr>
                <a:srgbClr val="0070C0"/>
              </a:buClr>
              <a:buFont typeface="Arial" panose="020B0604020202020204" pitchFamily="34" charset="0"/>
              <a:buNone/>
            </a:pPr>
            <a:r>
              <a:rPr lang="en-US" sz="1500" dirty="0">
                <a:solidFill>
                  <a:srgbClr val="00B050"/>
                </a:solidFill>
                <a:latin typeface="Consolas" panose="020B0609020204030204" pitchFamily="49" charset="0"/>
                <a:cs typeface="Consolas" panose="020B0609020204030204" pitchFamily="49" charset="0"/>
              </a:rPr>
              <a:t>	// </a:t>
            </a:r>
            <a:r>
              <a:rPr lang="en-US" sz="1500" dirty="0" err="1">
                <a:solidFill>
                  <a:srgbClr val="00B050"/>
                </a:solidFill>
                <a:latin typeface="Consolas" panose="020B0609020204030204" pitchFamily="49" charset="0"/>
                <a:cs typeface="Consolas" panose="020B0609020204030204" pitchFamily="49" charset="0"/>
              </a:rPr>
              <a:t>Thành</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phần</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xử</a:t>
            </a:r>
            <a:r>
              <a:rPr lang="en-US" sz="1500" dirty="0">
                <a:solidFill>
                  <a:srgbClr val="00B050"/>
                </a:solidFill>
                <a:latin typeface="Consolas" panose="020B0609020204030204" pitchFamily="49" charset="0"/>
                <a:cs typeface="Consolas" panose="020B0609020204030204" pitchFamily="49" charset="0"/>
              </a:rPr>
              <a:t> </a:t>
            </a:r>
            <a:r>
              <a:rPr lang="en-US" sz="1500" dirty="0" err="1">
                <a:solidFill>
                  <a:srgbClr val="00B050"/>
                </a:solidFill>
                <a:latin typeface="Consolas" panose="020B0609020204030204" pitchFamily="49" charset="0"/>
                <a:cs typeface="Consolas" panose="020B0609020204030204" pitchFamily="49" charset="0"/>
              </a:rPr>
              <a:t>lý</a:t>
            </a:r>
            <a:endParaRPr lang="en-US" sz="1500" dirty="0">
              <a:latin typeface="Consolas" panose="020B0609020204030204" pitchFamily="49" charset="0"/>
              <a:cs typeface="Consolas" panose="020B0609020204030204" pitchFamily="49" charset="0"/>
            </a:endParaRPr>
          </a:p>
          <a:p>
            <a:pPr marL="0" indent="0" algn="just" defTabSz="461963">
              <a:lnSpc>
                <a:spcPct val="130000"/>
              </a:lnSpc>
              <a:spcBef>
                <a:spcPts val="0"/>
              </a:spcBef>
              <a:buClr>
                <a:srgbClr val="0070C0"/>
              </a:buClr>
              <a:buNone/>
            </a:pPr>
            <a:r>
              <a:rPr lang="en-US" sz="1500" dirty="0">
                <a:latin typeface="Consolas" panose="020B0609020204030204" pitchFamily="49" charset="0"/>
                <a:cs typeface="Consolas" panose="020B0609020204030204" pitchFamily="49" charset="0"/>
              </a:rPr>
              <a:t>	</a:t>
            </a:r>
            <a:r>
              <a:rPr lang="en-US" sz="1500" b="1" dirty="0">
                <a:latin typeface="Consolas" panose="020B0609020204030204" pitchFamily="49" charset="0"/>
                <a:cs typeface="Consolas" panose="020B0609020204030204" pitchFamily="49" charset="0"/>
              </a:rPr>
              <a:t>public</a:t>
            </a:r>
            <a:r>
              <a:rPr lang="en-US" sz="1500" dirty="0">
                <a:latin typeface="Consolas" panose="020B0609020204030204" pitchFamily="49" charset="0"/>
                <a:cs typeface="Consolas" panose="020B0609020204030204" pitchFamily="49" charset="0"/>
              </a:rPr>
              <a:t> Node(</a:t>
            </a:r>
            <a:r>
              <a:rPr lang="en-US" sz="1500" dirty="0" err="1">
                <a:solidFill>
                  <a:srgbClr val="0000FF"/>
                </a:solidFill>
                <a:latin typeface="Consolas" panose="020B0609020204030204" pitchFamily="49" charset="0"/>
                <a:cs typeface="Consolas" panose="020B0609020204030204" pitchFamily="49" charset="0"/>
              </a:rPr>
              <a:t>SinhVien</a:t>
            </a:r>
            <a:r>
              <a:rPr lang="en-US" sz="1500" dirty="0">
                <a:latin typeface="Consolas" panose="020B0609020204030204" pitchFamily="49" charset="0"/>
                <a:cs typeface="Consolas" panose="020B0609020204030204" pitchFamily="49" charset="0"/>
              </a:rPr>
              <a:t> data, Node next){</a:t>
            </a:r>
          </a:p>
          <a:p>
            <a:pPr marL="0" indent="0" algn="just" defTabSz="461963">
              <a:lnSpc>
                <a:spcPct val="130000"/>
              </a:lnSpc>
              <a:spcBef>
                <a:spcPts val="0"/>
              </a:spcBef>
              <a:buClr>
                <a:srgbClr val="0070C0"/>
              </a:buClr>
              <a:buFont typeface="Arial" panose="020B0604020202020204" pitchFamily="34" charset="0"/>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this.data</a:t>
            </a:r>
            <a:r>
              <a:rPr lang="en-US" sz="1500" dirty="0">
                <a:latin typeface="Consolas" panose="020B0609020204030204" pitchFamily="49" charset="0"/>
                <a:cs typeface="Consolas" panose="020B0609020204030204" pitchFamily="49" charset="0"/>
              </a:rPr>
              <a:t> = data;</a:t>
            </a:r>
          </a:p>
          <a:p>
            <a:pPr marL="0" indent="0" algn="just" defTabSz="461963">
              <a:lnSpc>
                <a:spcPct val="130000"/>
              </a:lnSpc>
              <a:spcBef>
                <a:spcPts val="0"/>
              </a:spcBef>
              <a:buClr>
                <a:srgbClr val="0070C0"/>
              </a:buClr>
              <a:buFont typeface="Arial" panose="020B0604020202020204" pitchFamily="34" charset="0"/>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this.next</a:t>
            </a:r>
            <a:r>
              <a:rPr lang="en-US" sz="1500" dirty="0">
                <a:latin typeface="Consolas" panose="020B0609020204030204" pitchFamily="49" charset="0"/>
                <a:cs typeface="Consolas" panose="020B0609020204030204" pitchFamily="49" charset="0"/>
              </a:rPr>
              <a:t> = next;</a:t>
            </a:r>
          </a:p>
          <a:p>
            <a:pPr marL="0" indent="0" algn="just" defTabSz="461963">
              <a:lnSpc>
                <a:spcPct val="130000"/>
              </a:lnSpc>
              <a:spcBef>
                <a:spcPts val="0"/>
              </a:spcBef>
              <a:buClr>
                <a:srgbClr val="0070C0"/>
              </a:buClr>
              <a:buFont typeface="Arial" panose="020B0604020202020204" pitchFamily="34" charset="0"/>
              <a:buNone/>
            </a:pPr>
            <a:r>
              <a:rPr lang="en-US" sz="1500" dirty="0">
                <a:latin typeface="Consolas" panose="020B0609020204030204" pitchFamily="49" charset="0"/>
                <a:cs typeface="Consolas" panose="020B0609020204030204" pitchFamily="49" charset="0"/>
              </a:rPr>
              <a:t>	}</a:t>
            </a:r>
          </a:p>
          <a:p>
            <a:pPr marL="0" indent="0" algn="just" defTabSz="461963">
              <a:lnSpc>
                <a:spcPct val="130000"/>
              </a:lnSpc>
              <a:spcBef>
                <a:spcPts val="0"/>
              </a:spcBef>
              <a:buClr>
                <a:srgbClr val="0070C0"/>
              </a:buClr>
              <a:buNone/>
            </a:pPr>
            <a:r>
              <a:rPr lang="en-US" sz="1500" b="1" dirty="0">
                <a:latin typeface="Consolas" panose="020B0609020204030204" pitchFamily="49" charset="0"/>
                <a:cs typeface="Consolas" panose="020B0609020204030204" pitchFamily="49" charset="0"/>
              </a:rPr>
              <a:t>	public</a:t>
            </a:r>
            <a:r>
              <a:rPr lang="en-US" sz="1500" dirty="0">
                <a:latin typeface="Consolas" panose="020B0609020204030204" pitchFamily="49" charset="0"/>
                <a:cs typeface="Consolas" panose="020B0609020204030204" pitchFamily="49" charset="0"/>
              </a:rPr>
              <a:t> </a:t>
            </a:r>
            <a:r>
              <a:rPr lang="en-US" sz="1500" dirty="0" err="1">
                <a:solidFill>
                  <a:srgbClr val="0000FF"/>
                </a:solidFill>
                <a:latin typeface="Consolas" panose="020B0609020204030204" pitchFamily="49" charset="0"/>
                <a:cs typeface="Consolas" panose="020B0609020204030204" pitchFamily="49" charset="0"/>
              </a:rPr>
              <a:t>SinhVien</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getData</a:t>
            </a:r>
            <a:r>
              <a:rPr lang="en-US" sz="1500" dirty="0">
                <a:latin typeface="Consolas" panose="020B0609020204030204" pitchFamily="49" charset="0"/>
                <a:cs typeface="Consolas" panose="020B0609020204030204" pitchFamily="49" charset="0"/>
              </a:rPr>
              <a:t>() { return </a:t>
            </a:r>
            <a:r>
              <a:rPr lang="en-US" sz="1500" dirty="0" err="1">
                <a:latin typeface="Consolas" panose="020B0609020204030204" pitchFamily="49" charset="0"/>
                <a:cs typeface="Consolas" panose="020B0609020204030204" pitchFamily="49" charset="0"/>
              </a:rPr>
              <a:t>this.data</a:t>
            </a:r>
            <a:r>
              <a:rPr lang="en-US" sz="1500" dirty="0">
                <a:latin typeface="Consolas" panose="020B0609020204030204" pitchFamily="49" charset="0"/>
                <a:cs typeface="Consolas" panose="020B0609020204030204" pitchFamily="49" charset="0"/>
              </a:rPr>
              <a:t>; }</a:t>
            </a:r>
          </a:p>
          <a:p>
            <a:pPr marL="0" indent="0" algn="just" defTabSz="461963">
              <a:lnSpc>
                <a:spcPct val="130000"/>
              </a:lnSpc>
              <a:spcBef>
                <a:spcPts val="0"/>
              </a:spcBef>
              <a:buClr>
                <a:srgbClr val="0070C0"/>
              </a:buClr>
              <a:buNone/>
            </a:pPr>
            <a:r>
              <a:rPr lang="en-US" sz="1500" b="1" dirty="0">
                <a:latin typeface="Consolas" panose="020B0609020204030204" pitchFamily="49" charset="0"/>
                <a:cs typeface="Consolas" panose="020B0609020204030204" pitchFamily="49" charset="0"/>
              </a:rPr>
              <a:t>	public</a:t>
            </a:r>
            <a:r>
              <a:rPr lang="en-US" sz="1500" dirty="0">
                <a:latin typeface="Consolas" panose="020B0609020204030204" pitchFamily="49" charset="0"/>
                <a:cs typeface="Consolas" panose="020B0609020204030204" pitchFamily="49" charset="0"/>
              </a:rPr>
              <a:t> void </a:t>
            </a:r>
            <a:r>
              <a:rPr lang="en-US" sz="1500" dirty="0" err="1">
                <a:latin typeface="Consolas" panose="020B0609020204030204" pitchFamily="49" charset="0"/>
                <a:cs typeface="Consolas" panose="020B0609020204030204" pitchFamily="49" charset="0"/>
              </a:rPr>
              <a:t>setData</a:t>
            </a:r>
            <a:r>
              <a:rPr lang="en-US" sz="1500" dirty="0">
                <a:latin typeface="Consolas" panose="020B0609020204030204" pitchFamily="49" charset="0"/>
                <a:cs typeface="Consolas" panose="020B0609020204030204" pitchFamily="49" charset="0"/>
              </a:rPr>
              <a:t>(</a:t>
            </a:r>
            <a:r>
              <a:rPr lang="en-US" sz="1500" dirty="0" err="1">
                <a:solidFill>
                  <a:srgbClr val="0000FF"/>
                </a:solidFill>
                <a:latin typeface="Consolas" panose="020B0609020204030204" pitchFamily="49" charset="0"/>
                <a:cs typeface="Consolas" panose="020B0609020204030204" pitchFamily="49" charset="0"/>
              </a:rPr>
              <a:t>SinhVien</a:t>
            </a:r>
            <a:r>
              <a:rPr lang="en-US" sz="1500" dirty="0">
                <a:latin typeface="Consolas" panose="020B0609020204030204" pitchFamily="49" charset="0"/>
                <a:cs typeface="Consolas" panose="020B0609020204030204" pitchFamily="49" charset="0"/>
              </a:rPr>
              <a:t> data) { </a:t>
            </a:r>
          </a:p>
          <a:p>
            <a:pPr marL="0" indent="0" algn="just" defTabSz="461963">
              <a:lnSpc>
                <a:spcPct val="130000"/>
              </a:lnSpc>
              <a:spcBef>
                <a:spcPts val="0"/>
              </a:spcBef>
              <a:buClr>
                <a:srgbClr val="0070C0"/>
              </a:buClr>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this.data</a:t>
            </a:r>
            <a:r>
              <a:rPr lang="en-US" sz="1500" dirty="0">
                <a:latin typeface="Consolas" panose="020B0609020204030204" pitchFamily="49" charset="0"/>
                <a:cs typeface="Consolas" panose="020B0609020204030204" pitchFamily="49" charset="0"/>
              </a:rPr>
              <a:t> = data; </a:t>
            </a:r>
          </a:p>
          <a:p>
            <a:pPr marL="0" indent="0" algn="just" defTabSz="461963">
              <a:lnSpc>
                <a:spcPct val="130000"/>
              </a:lnSpc>
              <a:spcBef>
                <a:spcPts val="0"/>
              </a:spcBef>
              <a:buClr>
                <a:srgbClr val="0070C0"/>
              </a:buClr>
              <a:buNone/>
            </a:pPr>
            <a:r>
              <a:rPr lang="en-US" sz="1500" dirty="0">
                <a:latin typeface="Consolas" panose="020B0609020204030204" pitchFamily="49" charset="0"/>
                <a:cs typeface="Consolas" panose="020B0609020204030204" pitchFamily="49" charset="0"/>
              </a:rPr>
              <a:t>	}</a:t>
            </a:r>
          </a:p>
          <a:p>
            <a:pPr marL="0" indent="0" algn="just" defTabSz="461963">
              <a:lnSpc>
                <a:spcPct val="130000"/>
              </a:lnSpc>
              <a:spcBef>
                <a:spcPts val="0"/>
              </a:spcBef>
              <a:buClr>
                <a:srgbClr val="0070C0"/>
              </a:buClr>
              <a:buFont typeface="Arial" panose="020B0604020202020204" pitchFamily="34" charset="0"/>
              <a:buNone/>
            </a:pPr>
            <a:r>
              <a:rPr lang="en-US" sz="1500" b="1" dirty="0">
                <a:latin typeface="Consolas" panose="020B0609020204030204" pitchFamily="49" charset="0"/>
                <a:cs typeface="Consolas" panose="020B0609020204030204" pitchFamily="49" charset="0"/>
              </a:rPr>
              <a:t>	public</a:t>
            </a:r>
            <a:r>
              <a:rPr lang="en-US" sz="1500" dirty="0">
                <a:latin typeface="Consolas" panose="020B0609020204030204" pitchFamily="49" charset="0"/>
                <a:cs typeface="Consolas" panose="020B0609020204030204" pitchFamily="49" charset="0"/>
              </a:rPr>
              <a:t> Node </a:t>
            </a:r>
            <a:r>
              <a:rPr lang="en-US" sz="1500" dirty="0" err="1">
                <a:latin typeface="Consolas" panose="020B0609020204030204" pitchFamily="49" charset="0"/>
                <a:cs typeface="Consolas" panose="020B0609020204030204" pitchFamily="49" charset="0"/>
              </a:rPr>
              <a:t>getNext</a:t>
            </a:r>
            <a:r>
              <a:rPr lang="en-US" sz="1500" dirty="0">
                <a:latin typeface="Consolas" panose="020B0609020204030204" pitchFamily="49" charset="0"/>
                <a:cs typeface="Consolas" panose="020B0609020204030204" pitchFamily="49" charset="0"/>
              </a:rPr>
              <a:t>() { return </a:t>
            </a:r>
            <a:r>
              <a:rPr lang="en-US" sz="1500" dirty="0" err="1">
                <a:latin typeface="Consolas" panose="020B0609020204030204" pitchFamily="49" charset="0"/>
                <a:cs typeface="Consolas" panose="020B0609020204030204" pitchFamily="49" charset="0"/>
              </a:rPr>
              <a:t>this.next</a:t>
            </a:r>
            <a:r>
              <a:rPr lang="en-US" sz="1500" dirty="0">
                <a:latin typeface="Consolas" panose="020B0609020204030204" pitchFamily="49" charset="0"/>
                <a:cs typeface="Consolas" panose="020B0609020204030204" pitchFamily="49" charset="0"/>
              </a:rPr>
              <a:t>; }</a:t>
            </a:r>
          </a:p>
          <a:p>
            <a:pPr marL="0" indent="0" algn="just" defTabSz="461963">
              <a:lnSpc>
                <a:spcPct val="130000"/>
              </a:lnSpc>
              <a:spcBef>
                <a:spcPts val="0"/>
              </a:spcBef>
              <a:buClr>
                <a:srgbClr val="0070C0"/>
              </a:buClr>
              <a:buFont typeface="Arial" panose="020B0604020202020204" pitchFamily="34" charset="0"/>
              <a:buNone/>
            </a:pPr>
            <a:r>
              <a:rPr lang="en-US" sz="1500" b="1" dirty="0">
                <a:latin typeface="Consolas" panose="020B0609020204030204" pitchFamily="49" charset="0"/>
                <a:cs typeface="Consolas" panose="020B0609020204030204" pitchFamily="49" charset="0"/>
              </a:rPr>
              <a:t>	public</a:t>
            </a:r>
            <a:r>
              <a:rPr lang="en-US" sz="1500" dirty="0">
                <a:latin typeface="Consolas" panose="020B0609020204030204" pitchFamily="49" charset="0"/>
                <a:cs typeface="Consolas" panose="020B0609020204030204" pitchFamily="49" charset="0"/>
              </a:rPr>
              <a:t> void </a:t>
            </a:r>
            <a:r>
              <a:rPr lang="en-US" sz="1500" dirty="0" err="1">
                <a:latin typeface="Consolas" panose="020B0609020204030204" pitchFamily="49" charset="0"/>
                <a:cs typeface="Consolas" panose="020B0609020204030204" pitchFamily="49" charset="0"/>
              </a:rPr>
              <a:t>setNext</a:t>
            </a:r>
            <a:r>
              <a:rPr lang="en-US" sz="1500" dirty="0">
                <a:latin typeface="Consolas" panose="020B0609020204030204" pitchFamily="49" charset="0"/>
                <a:cs typeface="Consolas" panose="020B0609020204030204" pitchFamily="49" charset="0"/>
              </a:rPr>
              <a:t>(Node next) { </a:t>
            </a:r>
          </a:p>
          <a:p>
            <a:pPr marL="0" indent="0" algn="just" defTabSz="461963">
              <a:lnSpc>
                <a:spcPct val="130000"/>
              </a:lnSpc>
              <a:spcBef>
                <a:spcPts val="0"/>
              </a:spcBef>
              <a:buClr>
                <a:srgbClr val="0070C0"/>
              </a:buClr>
              <a:buFont typeface="Arial" panose="020B0604020202020204" pitchFamily="34" charset="0"/>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this.next</a:t>
            </a:r>
            <a:r>
              <a:rPr lang="en-US" sz="1500" dirty="0">
                <a:latin typeface="Consolas" panose="020B0609020204030204" pitchFamily="49" charset="0"/>
                <a:cs typeface="Consolas" panose="020B0609020204030204" pitchFamily="49" charset="0"/>
              </a:rPr>
              <a:t> = next; </a:t>
            </a:r>
          </a:p>
          <a:p>
            <a:pPr marL="0" indent="0" algn="just" defTabSz="461963">
              <a:lnSpc>
                <a:spcPct val="130000"/>
              </a:lnSpc>
              <a:spcBef>
                <a:spcPts val="0"/>
              </a:spcBef>
              <a:buClr>
                <a:srgbClr val="0070C0"/>
              </a:buClr>
              <a:buFont typeface="Arial" panose="020B0604020202020204" pitchFamily="34" charset="0"/>
              <a:buNone/>
            </a:pPr>
            <a:r>
              <a:rPr lang="en-US" sz="1500" dirty="0">
                <a:latin typeface="Consolas" panose="020B0609020204030204" pitchFamily="49" charset="0"/>
                <a:cs typeface="Consolas" panose="020B0609020204030204" pitchFamily="49" charset="0"/>
              </a:rPr>
              <a:t>	}</a:t>
            </a:r>
          </a:p>
          <a:p>
            <a:pPr marL="0" indent="0" algn="just" defTabSz="461963">
              <a:lnSpc>
                <a:spcPct val="130000"/>
              </a:lnSpc>
              <a:spcBef>
                <a:spcPts val="0"/>
              </a:spcBef>
              <a:buClr>
                <a:srgbClr val="0070C0"/>
              </a:buClr>
              <a:buFont typeface="Arial" panose="020B0604020202020204" pitchFamily="34" charset="0"/>
              <a:buNone/>
            </a:pPr>
            <a:r>
              <a:rPr lang="en-US" sz="1500" dirty="0">
                <a:latin typeface="Consolas" panose="020B0609020204030204" pitchFamily="49" charset="0"/>
                <a:cs typeface="Consolas" panose="020B0609020204030204" pitchFamily="49" charset="0"/>
              </a:rPr>
              <a:t>}</a:t>
            </a:r>
          </a:p>
          <a:p>
            <a:pPr marL="0" indent="0">
              <a:lnSpc>
                <a:spcPct val="140000"/>
              </a:lnSpc>
              <a:buClr>
                <a:srgbClr val="0070C0"/>
              </a:buClr>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24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down)">
                                      <p:cBhvr>
                                        <p:cTn id="7" dur="500"/>
                                        <p:tgtEl>
                                          <p:spTgt spid="9">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17" end="17"/>
                                            </p:txEl>
                                          </p:spTgt>
                                        </p:tgtEl>
                                        <p:attrNameLst>
                                          <p:attrName>style.visibility</p:attrName>
                                        </p:attrNameLst>
                                      </p:cBhvr>
                                      <p:to>
                                        <p:strVal val="visible"/>
                                      </p:to>
                                    </p:set>
                                    <p:animEffect transition="in" filter="wipe(down)">
                                      <p:cBhvr>
                                        <p:cTn id="10" dur="500"/>
                                        <p:tgtEl>
                                          <p:spTgt spid="9">
                                            <p:txEl>
                                              <p:pRg st="17" end="1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down)">
                                      <p:cBhvr>
                                        <p:cTn id="15" dur="500"/>
                                        <p:tgtEl>
                                          <p:spTgt spid="9">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wipe(down)">
                                      <p:cBhvr>
                                        <p:cTn id="18" dur="500"/>
                                        <p:tgtEl>
                                          <p:spTgt spid="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down)">
                                      <p:cBhvr>
                                        <p:cTn id="23" dur="500"/>
                                        <p:tgtEl>
                                          <p:spTgt spid="9">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down)">
                                      <p:cBhvr>
                                        <p:cTn id="26" dur="500"/>
                                        <p:tgtEl>
                                          <p:spTgt spid="9">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down)">
                                      <p:cBhvr>
                                        <p:cTn id="29" dur="500"/>
                                        <p:tgtEl>
                                          <p:spTgt spid="9">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wipe(down)">
                                      <p:cBhvr>
                                        <p:cTn id="32" dur="500"/>
                                        <p:tgtEl>
                                          <p:spTgt spid="9">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wipe(down)">
                                      <p:cBhvr>
                                        <p:cTn id="35" dur="500"/>
                                        <p:tgtEl>
                                          <p:spTgt spid="9">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9">
                                            <p:txEl>
                                              <p:pRg st="9" end="9"/>
                                            </p:txEl>
                                          </p:spTgt>
                                        </p:tgtEl>
                                        <p:attrNameLst>
                                          <p:attrName>style.visibility</p:attrName>
                                        </p:attrNameLst>
                                      </p:cBhvr>
                                      <p:to>
                                        <p:strVal val="visible"/>
                                      </p:to>
                                    </p:set>
                                    <p:animEffect transition="in" filter="wipe(down)">
                                      <p:cBhvr>
                                        <p:cTn id="38" dur="500"/>
                                        <p:tgtEl>
                                          <p:spTgt spid="9">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9">
                                            <p:txEl>
                                              <p:pRg st="10" end="10"/>
                                            </p:txEl>
                                          </p:spTgt>
                                        </p:tgtEl>
                                        <p:attrNameLst>
                                          <p:attrName>style.visibility</p:attrName>
                                        </p:attrNameLst>
                                      </p:cBhvr>
                                      <p:to>
                                        <p:strVal val="visible"/>
                                      </p:to>
                                    </p:set>
                                    <p:animEffect transition="in" filter="wipe(down)">
                                      <p:cBhvr>
                                        <p:cTn id="41" dur="500"/>
                                        <p:tgtEl>
                                          <p:spTgt spid="9">
                                            <p:txEl>
                                              <p:pRg st="10" end="10"/>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9">
                                            <p:txEl>
                                              <p:pRg st="11" end="11"/>
                                            </p:txEl>
                                          </p:spTgt>
                                        </p:tgtEl>
                                        <p:attrNameLst>
                                          <p:attrName>style.visibility</p:attrName>
                                        </p:attrNameLst>
                                      </p:cBhvr>
                                      <p:to>
                                        <p:strVal val="visible"/>
                                      </p:to>
                                    </p:set>
                                    <p:animEffect transition="in" filter="wipe(down)">
                                      <p:cBhvr>
                                        <p:cTn id="44" dur="500"/>
                                        <p:tgtEl>
                                          <p:spTgt spid="9">
                                            <p:txEl>
                                              <p:pRg st="11" end="11"/>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9">
                                            <p:txEl>
                                              <p:pRg st="12" end="12"/>
                                            </p:txEl>
                                          </p:spTgt>
                                        </p:tgtEl>
                                        <p:attrNameLst>
                                          <p:attrName>style.visibility</p:attrName>
                                        </p:attrNameLst>
                                      </p:cBhvr>
                                      <p:to>
                                        <p:strVal val="visible"/>
                                      </p:to>
                                    </p:set>
                                    <p:animEffect transition="in" filter="wipe(down)">
                                      <p:cBhvr>
                                        <p:cTn id="47" dur="500"/>
                                        <p:tgtEl>
                                          <p:spTgt spid="9">
                                            <p:txEl>
                                              <p:pRg st="12" end="12"/>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9">
                                            <p:txEl>
                                              <p:pRg st="13" end="13"/>
                                            </p:txEl>
                                          </p:spTgt>
                                        </p:tgtEl>
                                        <p:attrNameLst>
                                          <p:attrName>style.visibility</p:attrName>
                                        </p:attrNameLst>
                                      </p:cBhvr>
                                      <p:to>
                                        <p:strVal val="visible"/>
                                      </p:to>
                                    </p:set>
                                    <p:animEffect transition="in" filter="wipe(down)">
                                      <p:cBhvr>
                                        <p:cTn id="50" dur="500"/>
                                        <p:tgtEl>
                                          <p:spTgt spid="9">
                                            <p:txEl>
                                              <p:pRg st="13" end="13"/>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9">
                                            <p:txEl>
                                              <p:pRg st="14" end="14"/>
                                            </p:txEl>
                                          </p:spTgt>
                                        </p:tgtEl>
                                        <p:attrNameLst>
                                          <p:attrName>style.visibility</p:attrName>
                                        </p:attrNameLst>
                                      </p:cBhvr>
                                      <p:to>
                                        <p:strVal val="visible"/>
                                      </p:to>
                                    </p:set>
                                    <p:animEffect transition="in" filter="wipe(down)">
                                      <p:cBhvr>
                                        <p:cTn id="53" dur="500"/>
                                        <p:tgtEl>
                                          <p:spTgt spid="9">
                                            <p:txEl>
                                              <p:pRg st="14" end="14"/>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9">
                                            <p:txEl>
                                              <p:pRg st="15" end="15"/>
                                            </p:txEl>
                                          </p:spTgt>
                                        </p:tgtEl>
                                        <p:attrNameLst>
                                          <p:attrName>style.visibility</p:attrName>
                                        </p:attrNameLst>
                                      </p:cBhvr>
                                      <p:to>
                                        <p:strVal val="visible"/>
                                      </p:to>
                                    </p:set>
                                    <p:animEffect transition="in" filter="wipe(down)">
                                      <p:cBhvr>
                                        <p:cTn id="56" dur="500"/>
                                        <p:tgtEl>
                                          <p:spTgt spid="9">
                                            <p:txEl>
                                              <p:pRg st="15" end="15"/>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animEffect transition="in" filter="wipe(down)">
                                      <p:cBhvr>
                                        <p:cTn id="59" dur="500"/>
                                        <p:tgtEl>
                                          <p:spTgt spid="9">
                                            <p:txEl>
                                              <p:pRg st="16" end="1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0">
                                            <p:txEl>
                                              <p:pRg st="0" end="0"/>
                                            </p:txEl>
                                          </p:spTgt>
                                        </p:tgtEl>
                                        <p:attrNameLst>
                                          <p:attrName>style.visibility</p:attrName>
                                        </p:attrNameLst>
                                      </p:cBhvr>
                                      <p:to>
                                        <p:strVal val="visible"/>
                                      </p:to>
                                    </p:set>
                                    <p:animEffect transition="in" filter="wipe(down)">
                                      <p:cBhvr>
                                        <p:cTn id="64" dur="500"/>
                                        <p:tgtEl>
                                          <p:spTgt spid="10">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10">
                                            <p:txEl>
                                              <p:pRg st="1" end="1"/>
                                            </p:txEl>
                                          </p:spTgt>
                                        </p:tgtEl>
                                        <p:attrNameLst>
                                          <p:attrName>style.visibility</p:attrName>
                                        </p:attrNameLst>
                                      </p:cBhvr>
                                      <p:to>
                                        <p:strVal val="visible"/>
                                      </p:to>
                                    </p:set>
                                    <p:animEffect transition="in" filter="wipe(down)">
                                      <p:cBhvr>
                                        <p:cTn id="69" dur="500"/>
                                        <p:tgtEl>
                                          <p:spTgt spid="10">
                                            <p:txEl>
                                              <p:pRg st="1" end="1"/>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10">
                                            <p:txEl>
                                              <p:pRg st="2" end="2"/>
                                            </p:txEl>
                                          </p:spTgt>
                                        </p:tgtEl>
                                        <p:attrNameLst>
                                          <p:attrName>style.visibility</p:attrName>
                                        </p:attrNameLst>
                                      </p:cBhvr>
                                      <p:to>
                                        <p:strVal val="visible"/>
                                      </p:to>
                                    </p:set>
                                    <p:animEffect transition="in" filter="wipe(down)">
                                      <p:cBhvr>
                                        <p:cTn id="72" dur="500"/>
                                        <p:tgtEl>
                                          <p:spTgt spid="10">
                                            <p:txEl>
                                              <p:pRg st="2" end="2"/>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10">
                                            <p:txEl>
                                              <p:pRg st="3" end="3"/>
                                            </p:txEl>
                                          </p:spTgt>
                                        </p:tgtEl>
                                        <p:attrNameLst>
                                          <p:attrName>style.visibility</p:attrName>
                                        </p:attrNameLst>
                                      </p:cBhvr>
                                      <p:to>
                                        <p:strVal val="visible"/>
                                      </p:to>
                                    </p:set>
                                    <p:animEffect transition="in" filter="wipe(down)">
                                      <p:cBhvr>
                                        <p:cTn id="75" dur="500"/>
                                        <p:tgtEl>
                                          <p:spTgt spid="10">
                                            <p:txEl>
                                              <p:pRg st="3" end="3"/>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10">
                                            <p:txEl>
                                              <p:pRg st="4" end="4"/>
                                            </p:txEl>
                                          </p:spTgt>
                                        </p:tgtEl>
                                        <p:attrNameLst>
                                          <p:attrName>style.visibility</p:attrName>
                                        </p:attrNameLst>
                                      </p:cBhvr>
                                      <p:to>
                                        <p:strVal val="visible"/>
                                      </p:to>
                                    </p:set>
                                    <p:animEffect transition="in" filter="wipe(down)">
                                      <p:cBhvr>
                                        <p:cTn id="78" dur="500"/>
                                        <p:tgtEl>
                                          <p:spTgt spid="10">
                                            <p:txEl>
                                              <p:pRg st="4" end="4"/>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10">
                                            <p:txEl>
                                              <p:pRg st="5" end="5"/>
                                            </p:txEl>
                                          </p:spTgt>
                                        </p:tgtEl>
                                        <p:attrNameLst>
                                          <p:attrName>style.visibility</p:attrName>
                                        </p:attrNameLst>
                                      </p:cBhvr>
                                      <p:to>
                                        <p:strVal val="visible"/>
                                      </p:to>
                                    </p:set>
                                    <p:animEffect transition="in" filter="wipe(down)">
                                      <p:cBhvr>
                                        <p:cTn id="81" dur="500"/>
                                        <p:tgtEl>
                                          <p:spTgt spid="10">
                                            <p:txEl>
                                              <p:pRg st="5" end="5"/>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10">
                                            <p:txEl>
                                              <p:pRg st="6" end="6"/>
                                            </p:txEl>
                                          </p:spTgt>
                                        </p:tgtEl>
                                        <p:attrNameLst>
                                          <p:attrName>style.visibility</p:attrName>
                                        </p:attrNameLst>
                                      </p:cBhvr>
                                      <p:to>
                                        <p:strVal val="visible"/>
                                      </p:to>
                                    </p:set>
                                    <p:animEffect transition="in" filter="wipe(down)">
                                      <p:cBhvr>
                                        <p:cTn id="84" dur="500"/>
                                        <p:tgtEl>
                                          <p:spTgt spid="10">
                                            <p:txEl>
                                              <p:pRg st="6" end="6"/>
                                            </p:txEl>
                                          </p:spTgt>
                                        </p:tgtEl>
                                      </p:cBhvr>
                                    </p:animEffect>
                                  </p:childTnLst>
                                </p:cTn>
                              </p:par>
                              <p:par>
                                <p:cTn id="85" presetID="22" presetClass="entr" presetSubtype="4" fill="hold" nodeType="withEffect">
                                  <p:stCondLst>
                                    <p:cond delay="0"/>
                                  </p:stCondLst>
                                  <p:childTnLst>
                                    <p:set>
                                      <p:cBhvr>
                                        <p:cTn id="86" dur="1" fill="hold">
                                          <p:stCondLst>
                                            <p:cond delay="0"/>
                                          </p:stCondLst>
                                        </p:cTn>
                                        <p:tgtEl>
                                          <p:spTgt spid="10">
                                            <p:txEl>
                                              <p:pRg st="7" end="7"/>
                                            </p:txEl>
                                          </p:spTgt>
                                        </p:tgtEl>
                                        <p:attrNameLst>
                                          <p:attrName>style.visibility</p:attrName>
                                        </p:attrNameLst>
                                      </p:cBhvr>
                                      <p:to>
                                        <p:strVal val="visible"/>
                                      </p:to>
                                    </p:set>
                                    <p:animEffect transition="in" filter="wipe(down)">
                                      <p:cBhvr>
                                        <p:cTn id="87" dur="500"/>
                                        <p:tgtEl>
                                          <p:spTgt spid="10">
                                            <p:txEl>
                                              <p:pRg st="7" end="7"/>
                                            </p:txEl>
                                          </p:spTgt>
                                        </p:tgtEl>
                                      </p:cBhvr>
                                    </p:animEffect>
                                  </p:childTnLst>
                                </p:cTn>
                              </p:par>
                              <p:par>
                                <p:cTn id="88" presetID="22" presetClass="entr" presetSubtype="4" fill="hold" nodeType="withEffect">
                                  <p:stCondLst>
                                    <p:cond delay="0"/>
                                  </p:stCondLst>
                                  <p:childTnLst>
                                    <p:set>
                                      <p:cBhvr>
                                        <p:cTn id="89" dur="1" fill="hold">
                                          <p:stCondLst>
                                            <p:cond delay="0"/>
                                          </p:stCondLst>
                                        </p:cTn>
                                        <p:tgtEl>
                                          <p:spTgt spid="10">
                                            <p:txEl>
                                              <p:pRg st="8" end="8"/>
                                            </p:txEl>
                                          </p:spTgt>
                                        </p:tgtEl>
                                        <p:attrNameLst>
                                          <p:attrName>style.visibility</p:attrName>
                                        </p:attrNameLst>
                                      </p:cBhvr>
                                      <p:to>
                                        <p:strVal val="visible"/>
                                      </p:to>
                                    </p:set>
                                    <p:animEffect transition="in" filter="wipe(down)">
                                      <p:cBhvr>
                                        <p:cTn id="90" dur="500"/>
                                        <p:tgtEl>
                                          <p:spTgt spid="10">
                                            <p:txEl>
                                              <p:pRg st="8" end="8"/>
                                            </p:txEl>
                                          </p:spTgt>
                                        </p:tgtEl>
                                      </p:cBhvr>
                                    </p:animEffect>
                                  </p:childTnLst>
                                </p:cTn>
                              </p:par>
                              <p:par>
                                <p:cTn id="91" presetID="22" presetClass="entr" presetSubtype="4" fill="hold" nodeType="withEffect">
                                  <p:stCondLst>
                                    <p:cond delay="0"/>
                                  </p:stCondLst>
                                  <p:childTnLst>
                                    <p:set>
                                      <p:cBhvr>
                                        <p:cTn id="92" dur="1" fill="hold">
                                          <p:stCondLst>
                                            <p:cond delay="0"/>
                                          </p:stCondLst>
                                        </p:cTn>
                                        <p:tgtEl>
                                          <p:spTgt spid="10">
                                            <p:txEl>
                                              <p:pRg st="9" end="9"/>
                                            </p:txEl>
                                          </p:spTgt>
                                        </p:tgtEl>
                                        <p:attrNameLst>
                                          <p:attrName>style.visibility</p:attrName>
                                        </p:attrNameLst>
                                      </p:cBhvr>
                                      <p:to>
                                        <p:strVal val="visible"/>
                                      </p:to>
                                    </p:set>
                                    <p:animEffect transition="in" filter="wipe(down)">
                                      <p:cBhvr>
                                        <p:cTn id="93" dur="500"/>
                                        <p:tgtEl>
                                          <p:spTgt spid="10">
                                            <p:txEl>
                                              <p:pRg st="9" end="9"/>
                                            </p:txEl>
                                          </p:spTgt>
                                        </p:tgtEl>
                                      </p:cBhvr>
                                    </p:animEffect>
                                  </p:childTnLst>
                                </p:cTn>
                              </p:par>
                              <p:par>
                                <p:cTn id="94" presetID="22" presetClass="entr" presetSubtype="4" fill="hold" nodeType="withEffect">
                                  <p:stCondLst>
                                    <p:cond delay="0"/>
                                  </p:stCondLst>
                                  <p:childTnLst>
                                    <p:set>
                                      <p:cBhvr>
                                        <p:cTn id="95" dur="1" fill="hold">
                                          <p:stCondLst>
                                            <p:cond delay="0"/>
                                          </p:stCondLst>
                                        </p:cTn>
                                        <p:tgtEl>
                                          <p:spTgt spid="10">
                                            <p:txEl>
                                              <p:pRg st="10" end="10"/>
                                            </p:txEl>
                                          </p:spTgt>
                                        </p:tgtEl>
                                        <p:attrNameLst>
                                          <p:attrName>style.visibility</p:attrName>
                                        </p:attrNameLst>
                                      </p:cBhvr>
                                      <p:to>
                                        <p:strVal val="visible"/>
                                      </p:to>
                                    </p:set>
                                    <p:animEffect transition="in" filter="wipe(down)">
                                      <p:cBhvr>
                                        <p:cTn id="96" dur="500"/>
                                        <p:tgtEl>
                                          <p:spTgt spid="10">
                                            <p:txEl>
                                              <p:pRg st="10" end="10"/>
                                            </p:txEl>
                                          </p:spTgt>
                                        </p:tgtEl>
                                      </p:cBhvr>
                                    </p:animEffect>
                                  </p:childTnLst>
                                </p:cTn>
                              </p:par>
                              <p:par>
                                <p:cTn id="97" presetID="22" presetClass="entr" presetSubtype="4" fill="hold" nodeType="withEffect">
                                  <p:stCondLst>
                                    <p:cond delay="0"/>
                                  </p:stCondLst>
                                  <p:childTnLst>
                                    <p:set>
                                      <p:cBhvr>
                                        <p:cTn id="98" dur="1" fill="hold">
                                          <p:stCondLst>
                                            <p:cond delay="0"/>
                                          </p:stCondLst>
                                        </p:cTn>
                                        <p:tgtEl>
                                          <p:spTgt spid="10">
                                            <p:txEl>
                                              <p:pRg st="11" end="11"/>
                                            </p:txEl>
                                          </p:spTgt>
                                        </p:tgtEl>
                                        <p:attrNameLst>
                                          <p:attrName>style.visibility</p:attrName>
                                        </p:attrNameLst>
                                      </p:cBhvr>
                                      <p:to>
                                        <p:strVal val="visible"/>
                                      </p:to>
                                    </p:set>
                                    <p:animEffect transition="in" filter="wipe(down)">
                                      <p:cBhvr>
                                        <p:cTn id="99" dur="500"/>
                                        <p:tgtEl>
                                          <p:spTgt spid="10">
                                            <p:txEl>
                                              <p:pRg st="11" end="11"/>
                                            </p:txEl>
                                          </p:spTgt>
                                        </p:tgtEl>
                                      </p:cBhvr>
                                    </p:animEffect>
                                  </p:childTnLst>
                                </p:cTn>
                              </p:par>
                              <p:par>
                                <p:cTn id="100" presetID="22" presetClass="entr" presetSubtype="4" fill="hold" nodeType="withEffect">
                                  <p:stCondLst>
                                    <p:cond delay="0"/>
                                  </p:stCondLst>
                                  <p:childTnLst>
                                    <p:set>
                                      <p:cBhvr>
                                        <p:cTn id="101" dur="1" fill="hold">
                                          <p:stCondLst>
                                            <p:cond delay="0"/>
                                          </p:stCondLst>
                                        </p:cTn>
                                        <p:tgtEl>
                                          <p:spTgt spid="10">
                                            <p:txEl>
                                              <p:pRg st="12" end="12"/>
                                            </p:txEl>
                                          </p:spTgt>
                                        </p:tgtEl>
                                        <p:attrNameLst>
                                          <p:attrName>style.visibility</p:attrName>
                                        </p:attrNameLst>
                                      </p:cBhvr>
                                      <p:to>
                                        <p:strVal val="visible"/>
                                      </p:to>
                                    </p:set>
                                    <p:animEffect transition="in" filter="wipe(down)">
                                      <p:cBhvr>
                                        <p:cTn id="102" dur="500"/>
                                        <p:tgtEl>
                                          <p:spTgt spid="10">
                                            <p:txEl>
                                              <p:pRg st="12" end="12"/>
                                            </p:txEl>
                                          </p:spTgt>
                                        </p:tgtEl>
                                      </p:cBhvr>
                                    </p:animEffect>
                                  </p:childTnLst>
                                </p:cTn>
                              </p:par>
                              <p:par>
                                <p:cTn id="103" presetID="22" presetClass="entr" presetSubtype="4" fill="hold" nodeType="withEffect">
                                  <p:stCondLst>
                                    <p:cond delay="0"/>
                                  </p:stCondLst>
                                  <p:childTnLst>
                                    <p:set>
                                      <p:cBhvr>
                                        <p:cTn id="104" dur="1" fill="hold">
                                          <p:stCondLst>
                                            <p:cond delay="0"/>
                                          </p:stCondLst>
                                        </p:cTn>
                                        <p:tgtEl>
                                          <p:spTgt spid="10">
                                            <p:txEl>
                                              <p:pRg st="13" end="13"/>
                                            </p:txEl>
                                          </p:spTgt>
                                        </p:tgtEl>
                                        <p:attrNameLst>
                                          <p:attrName>style.visibility</p:attrName>
                                        </p:attrNameLst>
                                      </p:cBhvr>
                                      <p:to>
                                        <p:strVal val="visible"/>
                                      </p:to>
                                    </p:set>
                                    <p:animEffect transition="in" filter="wipe(down)">
                                      <p:cBhvr>
                                        <p:cTn id="105" dur="500"/>
                                        <p:tgtEl>
                                          <p:spTgt spid="10">
                                            <p:txEl>
                                              <p:pRg st="13" end="13"/>
                                            </p:txEl>
                                          </p:spTgt>
                                        </p:tgtEl>
                                      </p:cBhvr>
                                    </p:animEffect>
                                  </p:childTnLst>
                                </p:cTn>
                              </p:par>
                              <p:par>
                                <p:cTn id="106" presetID="22" presetClass="entr" presetSubtype="4" fill="hold" nodeType="withEffect">
                                  <p:stCondLst>
                                    <p:cond delay="0"/>
                                  </p:stCondLst>
                                  <p:childTnLst>
                                    <p:set>
                                      <p:cBhvr>
                                        <p:cTn id="107" dur="1" fill="hold">
                                          <p:stCondLst>
                                            <p:cond delay="0"/>
                                          </p:stCondLst>
                                        </p:cTn>
                                        <p:tgtEl>
                                          <p:spTgt spid="10">
                                            <p:txEl>
                                              <p:pRg st="14" end="14"/>
                                            </p:txEl>
                                          </p:spTgt>
                                        </p:tgtEl>
                                        <p:attrNameLst>
                                          <p:attrName>style.visibility</p:attrName>
                                        </p:attrNameLst>
                                      </p:cBhvr>
                                      <p:to>
                                        <p:strVal val="visible"/>
                                      </p:to>
                                    </p:set>
                                    <p:animEffect transition="in" filter="wipe(down)">
                                      <p:cBhvr>
                                        <p:cTn id="108" dur="500"/>
                                        <p:tgtEl>
                                          <p:spTgt spid="10">
                                            <p:txEl>
                                              <p:pRg st="14" end="14"/>
                                            </p:txEl>
                                          </p:spTgt>
                                        </p:tgtEl>
                                      </p:cBhvr>
                                    </p:animEffect>
                                  </p:childTnLst>
                                </p:cTn>
                              </p:par>
                              <p:par>
                                <p:cTn id="109" presetID="22" presetClass="entr" presetSubtype="4" fill="hold" nodeType="withEffect">
                                  <p:stCondLst>
                                    <p:cond delay="0"/>
                                  </p:stCondLst>
                                  <p:childTnLst>
                                    <p:set>
                                      <p:cBhvr>
                                        <p:cTn id="110" dur="1" fill="hold">
                                          <p:stCondLst>
                                            <p:cond delay="0"/>
                                          </p:stCondLst>
                                        </p:cTn>
                                        <p:tgtEl>
                                          <p:spTgt spid="10">
                                            <p:txEl>
                                              <p:pRg st="15" end="15"/>
                                            </p:txEl>
                                          </p:spTgt>
                                        </p:tgtEl>
                                        <p:attrNameLst>
                                          <p:attrName>style.visibility</p:attrName>
                                        </p:attrNameLst>
                                      </p:cBhvr>
                                      <p:to>
                                        <p:strVal val="visible"/>
                                      </p:to>
                                    </p:set>
                                    <p:animEffect transition="in" filter="wipe(down)">
                                      <p:cBhvr>
                                        <p:cTn id="111" dur="500"/>
                                        <p:tgtEl>
                                          <p:spTgt spid="10">
                                            <p:txEl>
                                              <p:pRg st="15" end="15"/>
                                            </p:txEl>
                                          </p:spTgt>
                                        </p:tgtEl>
                                      </p:cBhvr>
                                    </p:animEffect>
                                  </p:childTnLst>
                                </p:cTn>
                              </p:par>
                              <p:par>
                                <p:cTn id="112" presetID="22" presetClass="entr" presetSubtype="4" fill="hold" nodeType="withEffect">
                                  <p:stCondLst>
                                    <p:cond delay="0"/>
                                  </p:stCondLst>
                                  <p:childTnLst>
                                    <p:set>
                                      <p:cBhvr>
                                        <p:cTn id="113" dur="1" fill="hold">
                                          <p:stCondLst>
                                            <p:cond delay="0"/>
                                          </p:stCondLst>
                                        </p:cTn>
                                        <p:tgtEl>
                                          <p:spTgt spid="10">
                                            <p:txEl>
                                              <p:pRg st="16" end="16"/>
                                            </p:txEl>
                                          </p:spTgt>
                                        </p:tgtEl>
                                        <p:attrNameLst>
                                          <p:attrName>style.visibility</p:attrName>
                                        </p:attrNameLst>
                                      </p:cBhvr>
                                      <p:to>
                                        <p:strVal val="visible"/>
                                      </p:to>
                                    </p:set>
                                    <p:animEffect transition="in" filter="wipe(down)">
                                      <p:cBhvr>
                                        <p:cTn id="114" dur="500"/>
                                        <p:tgtEl>
                                          <p:spTgt spid="10">
                                            <p:txEl>
                                              <p:pRg st="16" end="16"/>
                                            </p:txEl>
                                          </p:spTgt>
                                        </p:tgtEl>
                                      </p:cBhvr>
                                    </p:animEffect>
                                  </p:childTnLst>
                                </p:cTn>
                              </p:par>
                              <p:par>
                                <p:cTn id="115" presetID="22" presetClass="entr" presetSubtype="4" fill="hold" nodeType="withEffect">
                                  <p:stCondLst>
                                    <p:cond delay="0"/>
                                  </p:stCondLst>
                                  <p:childTnLst>
                                    <p:set>
                                      <p:cBhvr>
                                        <p:cTn id="116" dur="1" fill="hold">
                                          <p:stCondLst>
                                            <p:cond delay="0"/>
                                          </p:stCondLst>
                                        </p:cTn>
                                        <p:tgtEl>
                                          <p:spTgt spid="10">
                                            <p:txEl>
                                              <p:pRg st="17" end="17"/>
                                            </p:txEl>
                                          </p:spTgt>
                                        </p:tgtEl>
                                        <p:attrNameLst>
                                          <p:attrName>style.visibility</p:attrName>
                                        </p:attrNameLst>
                                      </p:cBhvr>
                                      <p:to>
                                        <p:strVal val="visible"/>
                                      </p:to>
                                    </p:set>
                                    <p:animEffect transition="in" filter="wipe(down)">
                                      <p:cBhvr>
                                        <p:cTn id="117" dur="500"/>
                                        <p:tgtEl>
                                          <p:spTgt spid="10">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Danh sách liên kết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21</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dirty="0" err="1">
                <a:solidFill>
                  <a:srgbClr val="0070C0"/>
                </a:solidFill>
              </a:rPr>
              <a:t>Cách</a:t>
            </a:r>
            <a:r>
              <a:rPr lang="en-GB" sz="2500" b="1" dirty="0">
                <a:solidFill>
                  <a:srgbClr val="0070C0"/>
                </a:solidFill>
              </a:rPr>
              <a:t> </a:t>
            </a:r>
            <a:r>
              <a:rPr lang="en-GB" sz="2500" b="1" dirty="0" err="1">
                <a:solidFill>
                  <a:srgbClr val="0070C0"/>
                </a:solidFill>
              </a:rPr>
              <a:t>định</a:t>
            </a:r>
            <a:r>
              <a:rPr lang="en-GB" sz="2500" b="1" dirty="0">
                <a:solidFill>
                  <a:srgbClr val="0070C0"/>
                </a:solidFill>
              </a:rPr>
              <a:t> </a:t>
            </a:r>
            <a:r>
              <a:rPr lang="en-GB" sz="2500" b="1" dirty="0" err="1">
                <a:solidFill>
                  <a:srgbClr val="0070C0"/>
                </a:solidFill>
              </a:rPr>
              <a:t>nghĩa</a:t>
            </a:r>
            <a:r>
              <a:rPr lang="en-GB" sz="2500" b="1" dirty="0">
                <a:solidFill>
                  <a:srgbClr val="0070C0"/>
                </a:solidFill>
              </a:rPr>
              <a:t> </a:t>
            </a:r>
            <a:r>
              <a:rPr lang="en-GB" sz="2500" b="1" dirty="0" err="1">
                <a:solidFill>
                  <a:srgbClr val="0070C0"/>
                </a:solidFill>
              </a:rPr>
              <a:t>một</a:t>
            </a:r>
            <a:r>
              <a:rPr lang="en-GB" sz="2500" b="1" dirty="0">
                <a:solidFill>
                  <a:srgbClr val="0070C0"/>
                </a:solidFill>
              </a:rPr>
              <a:t> node </a:t>
            </a:r>
            <a:r>
              <a:rPr lang="en-GB" sz="2500" b="1" dirty="0" err="1">
                <a:solidFill>
                  <a:srgbClr val="0070C0"/>
                </a:solidFill>
              </a:rPr>
              <a:t>kiểu</a:t>
            </a:r>
            <a:r>
              <a:rPr lang="en-GB" sz="2500" b="1" dirty="0">
                <a:solidFill>
                  <a:srgbClr val="0070C0"/>
                </a:solidFill>
              </a:rPr>
              <a:t> generic (</a:t>
            </a:r>
            <a:r>
              <a:rPr lang="en-GB" sz="2500" b="1" dirty="0" err="1">
                <a:solidFill>
                  <a:srgbClr val="0070C0"/>
                </a:solidFill>
              </a:rPr>
              <a:t>tổng</a:t>
            </a:r>
            <a:r>
              <a:rPr lang="en-GB" sz="2500" b="1" dirty="0">
                <a:solidFill>
                  <a:srgbClr val="0070C0"/>
                </a:solidFill>
              </a:rPr>
              <a:t> </a:t>
            </a:r>
            <a:r>
              <a:rPr lang="en-GB" sz="2500" b="1" dirty="0" err="1">
                <a:solidFill>
                  <a:srgbClr val="0070C0"/>
                </a:solidFill>
              </a:rPr>
              <a:t>quát</a:t>
            </a:r>
            <a:r>
              <a:rPr lang="en-GB" sz="2500" b="1" dirty="0">
                <a:solidFill>
                  <a:srgbClr val="0070C0"/>
                </a:solidFill>
              </a:rPr>
              <a:t> </a:t>
            </a:r>
            <a:r>
              <a:rPr lang="en-GB" sz="2500" b="1" dirty="0" err="1">
                <a:solidFill>
                  <a:srgbClr val="0070C0"/>
                </a:solidFill>
              </a:rPr>
              <a:t>cho</a:t>
            </a:r>
            <a:r>
              <a:rPr lang="en-GB" sz="2500" b="1" dirty="0">
                <a:solidFill>
                  <a:srgbClr val="0070C0"/>
                </a:solidFill>
              </a:rPr>
              <a:t> </a:t>
            </a:r>
            <a:r>
              <a:rPr lang="en-GB" sz="2500" b="1" dirty="0" err="1">
                <a:solidFill>
                  <a:srgbClr val="0070C0"/>
                </a:solidFill>
              </a:rPr>
              <a:t>mọi</a:t>
            </a:r>
            <a:r>
              <a:rPr lang="en-GB" sz="2500" b="1" dirty="0">
                <a:solidFill>
                  <a:srgbClr val="0070C0"/>
                </a:solidFill>
              </a:rPr>
              <a:t> </a:t>
            </a:r>
            <a:r>
              <a:rPr lang="en-GB" sz="2500" b="1" dirty="0" err="1">
                <a:solidFill>
                  <a:srgbClr val="0070C0"/>
                </a:solidFill>
              </a:rPr>
              <a:t>kiểu</a:t>
            </a:r>
            <a:r>
              <a:rPr lang="en-GB" sz="2500" b="1" dirty="0">
                <a:solidFill>
                  <a:srgbClr val="0070C0"/>
                </a:solidFill>
              </a:rPr>
              <a:t> </a:t>
            </a:r>
            <a:r>
              <a:rPr lang="en-GB" sz="2500" b="1" dirty="0" err="1">
                <a:solidFill>
                  <a:srgbClr val="0070C0"/>
                </a:solidFill>
              </a:rPr>
              <a:t>dữ</a:t>
            </a:r>
            <a:r>
              <a:rPr lang="en-GB" sz="2500" b="1" dirty="0">
                <a:solidFill>
                  <a:srgbClr val="0070C0"/>
                </a:solidFill>
              </a:rPr>
              <a:t> </a:t>
            </a:r>
            <a:r>
              <a:rPr lang="en-GB" sz="2500" b="1" dirty="0" err="1">
                <a:solidFill>
                  <a:srgbClr val="0070C0"/>
                </a:solidFill>
              </a:rPr>
              <a:t>liệu</a:t>
            </a:r>
            <a:r>
              <a:rPr lang="en-GB" sz="2500" b="1" dirty="0">
                <a:solidFill>
                  <a:srgbClr val="0070C0"/>
                </a:solidFill>
              </a:rPr>
              <a:t>)</a:t>
            </a:r>
          </a:p>
          <a:p>
            <a:pPr marL="0" indent="0" algn="just">
              <a:lnSpc>
                <a:spcPct val="130000"/>
              </a:lnSpc>
              <a:spcBef>
                <a:spcPts val="0"/>
              </a:spcBef>
              <a:buClr>
                <a:srgbClr val="0070C0"/>
              </a:buClr>
              <a:buNone/>
            </a:pPr>
            <a:r>
              <a:rPr lang="en-US" sz="1800" b="1" dirty="0">
                <a:latin typeface="Consolas" panose="020B0609020204030204" pitchFamily="49" charset="0"/>
                <a:cs typeface="Consolas" panose="020B0609020204030204" pitchFamily="49" charset="0"/>
              </a:rPr>
              <a:t>public class </a:t>
            </a:r>
            <a:r>
              <a:rPr lang="en-US" sz="1800" dirty="0">
                <a:latin typeface="Consolas" panose="020B0609020204030204" pitchFamily="49" charset="0"/>
                <a:cs typeface="Consolas" panose="020B0609020204030204" pitchFamily="49" charset="0"/>
              </a:rPr>
              <a:t>Node</a:t>
            </a:r>
            <a:r>
              <a:rPr lang="en-US" sz="1800" dirty="0">
                <a:solidFill>
                  <a:srgbClr val="0000FF"/>
                </a:solidFill>
                <a:latin typeface="Consolas" panose="020B0609020204030204" pitchFamily="49" charset="0"/>
                <a:cs typeface="Consolas" panose="020B0609020204030204" pitchFamily="49" charset="0"/>
              </a:rPr>
              <a:t>&lt;E&gt;</a:t>
            </a:r>
            <a:r>
              <a:rPr lang="en-US" sz="1800" dirty="0">
                <a:latin typeface="Consolas" panose="020B0609020204030204" pitchFamily="49" charset="0"/>
                <a:cs typeface="Consolas" panose="020B0609020204030204" pitchFamily="49" charset="0"/>
              </a:rPr>
              <a:t> {</a:t>
            </a:r>
          </a:p>
          <a:p>
            <a:pPr marL="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private</a:t>
            </a:r>
            <a:r>
              <a:rPr lang="en-US" sz="1800" dirty="0">
                <a:latin typeface="Consolas" panose="020B0609020204030204" pitchFamily="49" charset="0"/>
                <a:cs typeface="Consolas" panose="020B0609020204030204" pitchFamily="49" charset="0"/>
              </a:rPr>
              <a:t> </a:t>
            </a:r>
            <a:r>
              <a:rPr lang="en-US" sz="1800" dirty="0">
                <a:solidFill>
                  <a:srgbClr val="0000FF"/>
                </a:solidFill>
                <a:latin typeface="Consolas" panose="020B0609020204030204" pitchFamily="49" charset="0"/>
                <a:cs typeface="Consolas" panose="020B0609020204030204" pitchFamily="49" charset="0"/>
              </a:rPr>
              <a:t>E</a:t>
            </a:r>
            <a:r>
              <a:rPr lang="en-US" sz="1800" dirty="0">
                <a:latin typeface="Consolas" panose="020B0609020204030204" pitchFamily="49" charset="0"/>
                <a:cs typeface="Consolas" panose="020B0609020204030204" pitchFamily="49" charset="0"/>
              </a:rPr>
              <a:t> data; </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Thành</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phần</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dữ</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liệu</a:t>
            </a:r>
            <a:endParaRPr lang="en-US" sz="1800" dirty="0">
              <a:latin typeface="Consolas" panose="020B0609020204030204" pitchFamily="49" charset="0"/>
              <a:cs typeface="Consolas" panose="020B0609020204030204" pitchFamily="49" charset="0"/>
            </a:endParaRPr>
          </a:p>
          <a:p>
            <a:pPr marL="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private</a:t>
            </a:r>
            <a:r>
              <a:rPr lang="en-US" sz="1800" dirty="0">
                <a:latin typeface="Consolas" panose="020B0609020204030204" pitchFamily="49" charset="0"/>
                <a:cs typeface="Consolas" panose="020B0609020204030204" pitchFamily="49" charset="0"/>
              </a:rPr>
              <a:t> Node</a:t>
            </a:r>
            <a:r>
              <a:rPr lang="en-US" sz="1800" dirty="0">
                <a:solidFill>
                  <a:srgbClr val="0000FF"/>
                </a:solidFill>
                <a:latin typeface="Consolas" panose="020B0609020204030204" pitchFamily="49" charset="0"/>
                <a:cs typeface="Consolas" panose="020B0609020204030204" pitchFamily="49" charset="0"/>
              </a:rPr>
              <a:t>&lt;E&gt;</a:t>
            </a:r>
            <a:r>
              <a:rPr lang="en-US" sz="1800" dirty="0">
                <a:latin typeface="Consolas" panose="020B0609020204030204" pitchFamily="49" charset="0"/>
                <a:cs typeface="Consolas" panose="020B0609020204030204" pitchFamily="49" charset="0"/>
              </a:rPr>
              <a:t> next; </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Thành</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phần</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liên</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kết</a:t>
            </a:r>
            <a:endParaRPr lang="en-US" sz="1800" dirty="0">
              <a:solidFill>
                <a:srgbClr val="00B050"/>
              </a:solidFill>
              <a:latin typeface="Consolas" panose="020B0609020204030204" pitchFamily="49" charset="0"/>
              <a:cs typeface="Consolas" panose="020B0609020204030204" pitchFamily="49" charset="0"/>
            </a:endParaRPr>
          </a:p>
          <a:p>
            <a:pPr marL="0" indent="0" algn="just">
              <a:lnSpc>
                <a:spcPct val="130000"/>
              </a:lnSpc>
              <a:spcBef>
                <a:spcPts val="0"/>
              </a:spcBef>
              <a:buClr>
                <a:srgbClr val="0070C0"/>
              </a:buClr>
              <a:buNone/>
            </a:pPr>
            <a:r>
              <a:rPr lang="en-US" sz="1800" dirty="0">
                <a:solidFill>
                  <a:srgbClr val="00B050"/>
                </a:solidFill>
                <a:latin typeface="Consolas" panose="020B0609020204030204" pitchFamily="49" charset="0"/>
                <a:cs typeface="Consolas" panose="020B0609020204030204" pitchFamily="49" charset="0"/>
              </a:rPr>
              <a:t>	// </a:t>
            </a:r>
            <a:r>
              <a:rPr lang="en-US" sz="1800" dirty="0" err="1">
                <a:solidFill>
                  <a:srgbClr val="00B050"/>
                </a:solidFill>
                <a:latin typeface="Consolas" panose="020B0609020204030204" pitchFamily="49" charset="0"/>
                <a:cs typeface="Consolas" panose="020B0609020204030204" pitchFamily="49" charset="0"/>
              </a:rPr>
              <a:t>Thành</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phần</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xử</a:t>
            </a:r>
            <a:r>
              <a:rPr lang="en-US" sz="1800" dirty="0">
                <a:solidFill>
                  <a:srgbClr val="00B050"/>
                </a:solidFill>
                <a:latin typeface="Consolas" panose="020B0609020204030204" pitchFamily="49" charset="0"/>
                <a:cs typeface="Consolas" panose="020B0609020204030204" pitchFamily="49" charset="0"/>
              </a:rPr>
              <a:t> </a:t>
            </a:r>
            <a:r>
              <a:rPr lang="en-US" sz="1800" dirty="0" err="1">
                <a:solidFill>
                  <a:srgbClr val="00B050"/>
                </a:solidFill>
                <a:latin typeface="Consolas" panose="020B0609020204030204" pitchFamily="49" charset="0"/>
                <a:cs typeface="Consolas" panose="020B0609020204030204" pitchFamily="49" charset="0"/>
              </a:rPr>
              <a:t>lý</a:t>
            </a:r>
            <a:endParaRPr lang="en-US" sz="1800" dirty="0">
              <a:latin typeface="Consolas" panose="020B0609020204030204" pitchFamily="49" charset="0"/>
              <a:cs typeface="Consolas" panose="020B0609020204030204" pitchFamily="49" charset="0"/>
            </a:endParaRPr>
          </a:p>
          <a:p>
            <a:pPr marL="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public</a:t>
            </a:r>
            <a:r>
              <a:rPr lang="en-US" sz="1800" dirty="0">
                <a:latin typeface="Consolas" panose="020B0609020204030204" pitchFamily="49" charset="0"/>
                <a:cs typeface="Consolas" panose="020B0609020204030204" pitchFamily="49" charset="0"/>
              </a:rPr>
              <a:t> Node(</a:t>
            </a:r>
            <a:r>
              <a:rPr lang="en-US" sz="1800" dirty="0">
                <a:solidFill>
                  <a:srgbClr val="0000FF"/>
                </a:solidFill>
                <a:latin typeface="Consolas" panose="020B0609020204030204" pitchFamily="49" charset="0"/>
                <a:cs typeface="Consolas" panose="020B0609020204030204" pitchFamily="49" charset="0"/>
              </a:rPr>
              <a:t>E</a:t>
            </a:r>
            <a:r>
              <a:rPr lang="en-US" sz="1800" dirty="0">
                <a:latin typeface="Consolas" panose="020B0609020204030204" pitchFamily="49" charset="0"/>
                <a:cs typeface="Consolas" panose="020B0609020204030204" pitchFamily="49" charset="0"/>
              </a:rPr>
              <a:t> data, Node</a:t>
            </a:r>
            <a:r>
              <a:rPr lang="en-US" sz="1800" dirty="0">
                <a:solidFill>
                  <a:srgbClr val="0000FF"/>
                </a:solidFill>
                <a:latin typeface="Consolas" panose="020B0609020204030204" pitchFamily="49" charset="0"/>
                <a:cs typeface="Consolas" panose="020B0609020204030204" pitchFamily="49" charset="0"/>
              </a:rPr>
              <a:t>&lt;E&gt;</a:t>
            </a:r>
            <a:r>
              <a:rPr lang="en-US" sz="1800" dirty="0">
                <a:latin typeface="Consolas" panose="020B0609020204030204" pitchFamily="49" charset="0"/>
                <a:cs typeface="Consolas" panose="020B0609020204030204" pitchFamily="49" charset="0"/>
              </a:rPr>
              <a:t> next){</a:t>
            </a:r>
          </a:p>
          <a:p>
            <a:pPr marL="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this.data</a:t>
            </a:r>
            <a:r>
              <a:rPr lang="en-US" sz="1800" dirty="0">
                <a:latin typeface="Consolas" panose="020B0609020204030204" pitchFamily="49" charset="0"/>
                <a:cs typeface="Consolas" panose="020B0609020204030204" pitchFamily="49" charset="0"/>
              </a:rPr>
              <a:t> = data;</a:t>
            </a:r>
          </a:p>
          <a:p>
            <a:pPr marL="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this.next</a:t>
            </a:r>
            <a:r>
              <a:rPr lang="en-US" sz="1800" dirty="0">
                <a:latin typeface="Consolas" panose="020B0609020204030204" pitchFamily="49" charset="0"/>
                <a:cs typeface="Consolas" panose="020B0609020204030204" pitchFamily="49" charset="0"/>
              </a:rPr>
              <a:t> = next;</a:t>
            </a:r>
          </a:p>
          <a:p>
            <a:pPr marL="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	}</a:t>
            </a:r>
          </a:p>
          <a:p>
            <a:pPr marL="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public</a:t>
            </a:r>
            <a:r>
              <a:rPr lang="en-US" sz="1800" dirty="0">
                <a:latin typeface="Consolas" panose="020B0609020204030204" pitchFamily="49" charset="0"/>
                <a:cs typeface="Consolas" panose="020B0609020204030204" pitchFamily="49" charset="0"/>
              </a:rPr>
              <a:t> </a:t>
            </a:r>
            <a:r>
              <a:rPr lang="en-US" sz="1800" dirty="0">
                <a:solidFill>
                  <a:srgbClr val="0000FF"/>
                </a:solidFill>
                <a:latin typeface="Consolas" panose="020B0609020204030204" pitchFamily="49" charset="0"/>
                <a:cs typeface="Consolas" panose="020B0609020204030204" pitchFamily="49" charset="0"/>
              </a:rPr>
              <a:t>E</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getData</a:t>
            </a:r>
            <a:r>
              <a:rPr lang="en-US" sz="1800" dirty="0">
                <a:latin typeface="Consolas" panose="020B0609020204030204" pitchFamily="49" charset="0"/>
                <a:cs typeface="Consolas" panose="020B0609020204030204" pitchFamily="49" charset="0"/>
              </a:rPr>
              <a:t>() { return </a:t>
            </a:r>
            <a:r>
              <a:rPr lang="en-US" sz="1800" dirty="0" err="1">
                <a:latin typeface="Consolas" panose="020B0609020204030204" pitchFamily="49" charset="0"/>
                <a:cs typeface="Consolas" panose="020B0609020204030204" pitchFamily="49" charset="0"/>
              </a:rPr>
              <a:t>this.data</a:t>
            </a:r>
            <a:r>
              <a:rPr lang="en-US" sz="1800" dirty="0">
                <a:latin typeface="Consolas" panose="020B0609020204030204" pitchFamily="49" charset="0"/>
                <a:cs typeface="Consolas" panose="020B0609020204030204" pitchFamily="49" charset="0"/>
              </a:rPr>
              <a:t>; }</a:t>
            </a:r>
          </a:p>
          <a:p>
            <a:pPr marL="0" indent="0" algn="just">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public</a:t>
            </a:r>
            <a:r>
              <a:rPr lang="en-US" sz="1800" dirty="0">
                <a:latin typeface="Consolas" panose="020B0609020204030204" pitchFamily="49" charset="0"/>
                <a:cs typeface="Consolas" panose="020B0609020204030204" pitchFamily="49" charset="0"/>
              </a:rPr>
              <a:t> void </a:t>
            </a:r>
            <a:r>
              <a:rPr lang="en-US" sz="1800" dirty="0" err="1">
                <a:latin typeface="Consolas" panose="020B0609020204030204" pitchFamily="49" charset="0"/>
                <a:cs typeface="Consolas" panose="020B0609020204030204" pitchFamily="49" charset="0"/>
              </a:rPr>
              <a:t>setData</a:t>
            </a:r>
            <a:r>
              <a:rPr lang="en-US" sz="1800" dirty="0">
                <a:latin typeface="Consolas" panose="020B0609020204030204" pitchFamily="49" charset="0"/>
                <a:cs typeface="Consolas" panose="020B0609020204030204" pitchFamily="49" charset="0"/>
              </a:rPr>
              <a:t>(</a:t>
            </a:r>
            <a:r>
              <a:rPr lang="en-US" sz="1800" dirty="0">
                <a:solidFill>
                  <a:srgbClr val="0000FF"/>
                </a:solidFill>
                <a:latin typeface="Consolas" panose="020B0609020204030204" pitchFamily="49" charset="0"/>
                <a:cs typeface="Consolas" panose="020B0609020204030204" pitchFamily="49" charset="0"/>
              </a:rPr>
              <a:t>E</a:t>
            </a:r>
            <a:r>
              <a:rPr lang="en-US" sz="1800" dirty="0">
                <a:latin typeface="Consolas" panose="020B0609020204030204" pitchFamily="49" charset="0"/>
                <a:cs typeface="Consolas" panose="020B0609020204030204" pitchFamily="49" charset="0"/>
              </a:rPr>
              <a:t> data) { </a:t>
            </a:r>
            <a:r>
              <a:rPr lang="en-US" sz="1800" dirty="0" err="1">
                <a:latin typeface="Consolas" panose="020B0609020204030204" pitchFamily="49" charset="0"/>
                <a:cs typeface="Consolas" panose="020B0609020204030204" pitchFamily="49" charset="0"/>
              </a:rPr>
              <a:t>this.data</a:t>
            </a:r>
            <a:r>
              <a:rPr lang="en-US" sz="1800" dirty="0">
                <a:latin typeface="Consolas" panose="020B0609020204030204" pitchFamily="49" charset="0"/>
                <a:cs typeface="Consolas" panose="020B0609020204030204" pitchFamily="49" charset="0"/>
              </a:rPr>
              <a:t> = data; }</a:t>
            </a:r>
          </a:p>
          <a:p>
            <a:pPr marL="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public</a:t>
            </a:r>
            <a:r>
              <a:rPr lang="en-US" sz="1800" dirty="0">
                <a:latin typeface="Consolas" panose="020B0609020204030204" pitchFamily="49" charset="0"/>
                <a:cs typeface="Consolas" panose="020B0609020204030204" pitchFamily="49" charset="0"/>
              </a:rPr>
              <a:t> Node</a:t>
            </a:r>
            <a:r>
              <a:rPr lang="en-US" sz="1800" dirty="0">
                <a:solidFill>
                  <a:srgbClr val="0000FF"/>
                </a:solidFill>
                <a:latin typeface="Consolas" panose="020B0609020204030204" pitchFamily="49" charset="0"/>
                <a:cs typeface="Consolas" panose="020B0609020204030204" pitchFamily="49" charset="0"/>
              </a:rPr>
              <a:t>&lt;E&gt;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getNext</a:t>
            </a:r>
            <a:r>
              <a:rPr lang="en-US" sz="1800" dirty="0">
                <a:latin typeface="Consolas" panose="020B0609020204030204" pitchFamily="49" charset="0"/>
                <a:cs typeface="Consolas" panose="020B0609020204030204" pitchFamily="49" charset="0"/>
              </a:rPr>
              <a:t>() { return </a:t>
            </a:r>
            <a:r>
              <a:rPr lang="en-US" sz="1800" dirty="0" err="1">
                <a:latin typeface="Consolas" panose="020B0609020204030204" pitchFamily="49" charset="0"/>
                <a:cs typeface="Consolas" panose="020B0609020204030204" pitchFamily="49" charset="0"/>
              </a:rPr>
              <a:t>this.next</a:t>
            </a:r>
            <a:r>
              <a:rPr lang="en-US" sz="1800" dirty="0">
                <a:latin typeface="Consolas" panose="020B0609020204030204" pitchFamily="49" charset="0"/>
                <a:cs typeface="Consolas" panose="020B0609020204030204" pitchFamily="49" charset="0"/>
              </a:rPr>
              <a:t>; }</a:t>
            </a:r>
          </a:p>
          <a:p>
            <a:pPr marL="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public</a:t>
            </a:r>
            <a:r>
              <a:rPr lang="en-US" sz="1800" dirty="0">
                <a:latin typeface="Consolas" panose="020B0609020204030204" pitchFamily="49" charset="0"/>
                <a:cs typeface="Consolas" panose="020B0609020204030204" pitchFamily="49" charset="0"/>
              </a:rPr>
              <a:t> void </a:t>
            </a:r>
            <a:r>
              <a:rPr lang="en-US" sz="1800" dirty="0" err="1">
                <a:latin typeface="Consolas" panose="020B0609020204030204" pitchFamily="49" charset="0"/>
                <a:cs typeface="Consolas" panose="020B0609020204030204" pitchFamily="49" charset="0"/>
              </a:rPr>
              <a:t>setNext</a:t>
            </a:r>
            <a:r>
              <a:rPr lang="en-US" sz="1800" dirty="0">
                <a:latin typeface="Consolas" panose="020B0609020204030204" pitchFamily="49" charset="0"/>
                <a:cs typeface="Consolas" panose="020B0609020204030204" pitchFamily="49" charset="0"/>
              </a:rPr>
              <a:t>(Node</a:t>
            </a:r>
            <a:r>
              <a:rPr lang="en-US" sz="1800" dirty="0">
                <a:solidFill>
                  <a:srgbClr val="0000FF"/>
                </a:solidFill>
                <a:latin typeface="Consolas" panose="020B0609020204030204" pitchFamily="49" charset="0"/>
                <a:cs typeface="Consolas" panose="020B0609020204030204" pitchFamily="49" charset="0"/>
              </a:rPr>
              <a:t>&lt;E&gt;</a:t>
            </a:r>
            <a:r>
              <a:rPr lang="en-US" sz="1800" dirty="0">
                <a:latin typeface="Consolas" panose="020B0609020204030204" pitchFamily="49" charset="0"/>
                <a:cs typeface="Consolas" panose="020B0609020204030204" pitchFamily="49" charset="0"/>
              </a:rPr>
              <a:t> next) { </a:t>
            </a:r>
            <a:r>
              <a:rPr lang="en-US" sz="1800" dirty="0" err="1">
                <a:latin typeface="Consolas" panose="020B0609020204030204" pitchFamily="49" charset="0"/>
                <a:cs typeface="Consolas" panose="020B0609020204030204" pitchFamily="49" charset="0"/>
              </a:rPr>
              <a:t>this.next</a:t>
            </a:r>
            <a:r>
              <a:rPr lang="en-US" sz="1800" dirty="0">
                <a:latin typeface="Consolas" panose="020B0609020204030204" pitchFamily="49" charset="0"/>
                <a:cs typeface="Consolas" panose="020B0609020204030204" pitchFamily="49" charset="0"/>
              </a:rPr>
              <a:t> = next; }</a:t>
            </a:r>
          </a:p>
          <a:p>
            <a:pPr marL="0" indent="0" algn="just">
              <a:lnSpc>
                <a:spcPct val="130000"/>
              </a:lnSpc>
              <a:spcBef>
                <a:spcPts val="0"/>
              </a:spcBef>
              <a:buClr>
                <a:srgbClr val="0070C0"/>
              </a:buClr>
              <a:buNone/>
            </a:pPr>
            <a:r>
              <a:rPr lang="en-US" sz="1800" dirty="0">
                <a:latin typeface="Consolas" panose="020B0609020204030204" pitchFamily="49" charset="0"/>
                <a:cs typeface="Consolas" panose="020B0609020204030204" pitchFamily="49" charset="0"/>
              </a:rPr>
              <a:t>}</a:t>
            </a:r>
          </a:p>
        </p:txBody>
      </p:sp>
      <p:sp>
        <p:nvSpPr>
          <p:cNvPr id="7" name="Rectangle 6">
            <a:extLst>
              <a:ext uri="{FF2B5EF4-FFF2-40B4-BE49-F238E27FC236}">
                <a16:creationId xmlns:a16="http://schemas.microsoft.com/office/drawing/2014/main" id="{3699660E-9552-4BA0-A436-39DEC5D52F6A}"/>
              </a:ext>
            </a:extLst>
          </p:cNvPr>
          <p:cNvSpPr/>
          <p:nvPr/>
        </p:nvSpPr>
        <p:spPr>
          <a:xfrm>
            <a:off x="8153400" y="2209288"/>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a:t>
            </a:r>
          </a:p>
        </p:txBody>
      </p:sp>
      <p:sp>
        <p:nvSpPr>
          <p:cNvPr id="8" name="Rectangle 7">
            <a:extLst>
              <a:ext uri="{FF2B5EF4-FFF2-40B4-BE49-F238E27FC236}">
                <a16:creationId xmlns:a16="http://schemas.microsoft.com/office/drawing/2014/main" id="{63C1CB54-DDAE-44BC-8C05-9C72343A0BCD}"/>
              </a:ext>
            </a:extLst>
          </p:cNvPr>
          <p:cNvSpPr/>
          <p:nvPr/>
        </p:nvSpPr>
        <p:spPr>
          <a:xfrm>
            <a:off x="9569507" y="2209288"/>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A2A3A81-5788-49D2-9A81-870D882F2D8A}"/>
              </a:ext>
            </a:extLst>
          </p:cNvPr>
          <p:cNvSpPr txBox="1"/>
          <p:nvPr/>
        </p:nvSpPr>
        <p:spPr>
          <a:xfrm>
            <a:off x="9509217" y="2808327"/>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Tree>
    <p:extLst>
      <p:ext uri="{BB962C8B-B14F-4D97-AF65-F5344CB8AC3E}">
        <p14:creationId xmlns:p14="http://schemas.microsoft.com/office/powerpoint/2010/main" val="94249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1">
                                            <p:txEl>
                                              <p:pRg st="13" end="13"/>
                                            </p:txEl>
                                          </p:spTgt>
                                        </p:tgtEl>
                                        <p:attrNameLst>
                                          <p:attrName>style.visibility</p:attrName>
                                        </p:attrNameLst>
                                      </p:cBhvr>
                                      <p:to>
                                        <p:strVal val="visible"/>
                                      </p:to>
                                    </p:set>
                                    <p:animEffect transition="in" filter="wipe(down)">
                                      <p:cBhvr>
                                        <p:cTn id="10" dur="500"/>
                                        <p:tgtEl>
                                          <p:spTgt spid="11">
                                            <p:txEl>
                                              <p:pRg st="13" end="1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wipe(down)">
                                      <p:cBhvr>
                                        <p:cTn id="15" dur="500"/>
                                        <p:tgtEl>
                                          <p:spTgt spid="11">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wipe(down)">
                                      <p:cBhvr>
                                        <p:cTn id="23" dur="500"/>
                                        <p:tgtEl>
                                          <p:spTgt spid="11">
                                            <p:txEl>
                                              <p:pRg st="3" end="3"/>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1">
                                            <p:txEl>
                                              <p:pRg st="4" end="4"/>
                                            </p:txEl>
                                          </p:spTgt>
                                        </p:tgtEl>
                                        <p:attrNameLst>
                                          <p:attrName>style.visibility</p:attrName>
                                        </p:attrNameLst>
                                      </p:cBhvr>
                                      <p:to>
                                        <p:strVal val="visible"/>
                                      </p:to>
                                    </p:set>
                                    <p:animEffect transition="in" filter="wipe(down)">
                                      <p:cBhvr>
                                        <p:cTn id="34" dur="500"/>
                                        <p:tgtEl>
                                          <p:spTgt spid="11">
                                            <p:txEl>
                                              <p:pRg st="4" end="4"/>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wipe(down)">
                                      <p:cBhvr>
                                        <p:cTn id="37" dur="500"/>
                                        <p:tgtEl>
                                          <p:spTgt spid="11">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11">
                                            <p:txEl>
                                              <p:pRg st="6" end="6"/>
                                            </p:txEl>
                                          </p:spTgt>
                                        </p:tgtEl>
                                        <p:attrNameLst>
                                          <p:attrName>style.visibility</p:attrName>
                                        </p:attrNameLst>
                                      </p:cBhvr>
                                      <p:to>
                                        <p:strVal val="visible"/>
                                      </p:to>
                                    </p:set>
                                    <p:animEffect transition="in" filter="wipe(down)">
                                      <p:cBhvr>
                                        <p:cTn id="40" dur="500"/>
                                        <p:tgtEl>
                                          <p:spTgt spid="11">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Effect transition="in" filter="wipe(down)">
                                      <p:cBhvr>
                                        <p:cTn id="43" dur="500"/>
                                        <p:tgtEl>
                                          <p:spTgt spid="11">
                                            <p:txEl>
                                              <p:pRg st="7" end="7"/>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11">
                                            <p:txEl>
                                              <p:pRg st="8" end="8"/>
                                            </p:txEl>
                                          </p:spTgt>
                                        </p:tgtEl>
                                        <p:attrNameLst>
                                          <p:attrName>style.visibility</p:attrName>
                                        </p:attrNameLst>
                                      </p:cBhvr>
                                      <p:to>
                                        <p:strVal val="visible"/>
                                      </p:to>
                                    </p:set>
                                    <p:animEffect transition="in" filter="wipe(down)">
                                      <p:cBhvr>
                                        <p:cTn id="46" dur="500"/>
                                        <p:tgtEl>
                                          <p:spTgt spid="11">
                                            <p:txEl>
                                              <p:pRg st="8" end="8"/>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11">
                                            <p:txEl>
                                              <p:pRg st="9" end="9"/>
                                            </p:txEl>
                                          </p:spTgt>
                                        </p:tgtEl>
                                        <p:attrNameLst>
                                          <p:attrName>style.visibility</p:attrName>
                                        </p:attrNameLst>
                                      </p:cBhvr>
                                      <p:to>
                                        <p:strVal val="visible"/>
                                      </p:to>
                                    </p:set>
                                    <p:animEffect transition="in" filter="wipe(down)">
                                      <p:cBhvr>
                                        <p:cTn id="49" dur="500"/>
                                        <p:tgtEl>
                                          <p:spTgt spid="11">
                                            <p:txEl>
                                              <p:pRg st="9" end="9"/>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11">
                                            <p:txEl>
                                              <p:pRg st="10" end="10"/>
                                            </p:txEl>
                                          </p:spTgt>
                                        </p:tgtEl>
                                        <p:attrNameLst>
                                          <p:attrName>style.visibility</p:attrName>
                                        </p:attrNameLst>
                                      </p:cBhvr>
                                      <p:to>
                                        <p:strVal val="visible"/>
                                      </p:to>
                                    </p:set>
                                    <p:animEffect transition="in" filter="wipe(down)">
                                      <p:cBhvr>
                                        <p:cTn id="52" dur="500"/>
                                        <p:tgtEl>
                                          <p:spTgt spid="11">
                                            <p:txEl>
                                              <p:pRg st="10" end="10"/>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11">
                                            <p:txEl>
                                              <p:pRg st="11" end="11"/>
                                            </p:txEl>
                                          </p:spTgt>
                                        </p:tgtEl>
                                        <p:attrNameLst>
                                          <p:attrName>style.visibility</p:attrName>
                                        </p:attrNameLst>
                                      </p:cBhvr>
                                      <p:to>
                                        <p:strVal val="visible"/>
                                      </p:to>
                                    </p:set>
                                    <p:animEffect transition="in" filter="wipe(down)">
                                      <p:cBhvr>
                                        <p:cTn id="55" dur="500"/>
                                        <p:tgtEl>
                                          <p:spTgt spid="11">
                                            <p:txEl>
                                              <p:pRg st="11" end="11"/>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11">
                                            <p:txEl>
                                              <p:pRg st="12" end="12"/>
                                            </p:txEl>
                                          </p:spTgt>
                                        </p:tgtEl>
                                        <p:attrNameLst>
                                          <p:attrName>style.visibility</p:attrName>
                                        </p:attrNameLst>
                                      </p:cBhvr>
                                      <p:to>
                                        <p:strVal val="visible"/>
                                      </p:to>
                                    </p:set>
                                    <p:animEffect transition="in" filter="wipe(down)">
                                      <p:cBhvr>
                                        <p:cTn id="58"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Danh sách liên kết đơn</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vi-VN" sz="2500" b="1">
                <a:solidFill>
                  <a:srgbClr val="0070C0"/>
                </a:solidFill>
              </a:rPr>
              <a:t>Tổ chức, quản lý một DSLK đơn</a:t>
            </a:r>
          </a:p>
          <a:p>
            <a:pPr marL="704850" indent="-342900" algn="just">
              <a:lnSpc>
                <a:spcPct val="130000"/>
              </a:lnSpc>
              <a:spcBef>
                <a:spcPts val="0"/>
              </a:spcBef>
              <a:buClr>
                <a:srgbClr val="0070C0"/>
              </a:buClr>
              <a:buFont typeface="Wingdings" panose="05000000000000000000" pitchFamily="2" charset="2"/>
              <a:buChar char="§"/>
            </a:pPr>
            <a:r>
              <a:rPr lang="en-US" sz="2500"/>
              <a:t>Để quản lý một </a:t>
            </a:r>
            <a:r>
              <a:rPr lang="vi-VN" sz="2500"/>
              <a:t>DSLK đơn, ta chỉ cần lưu địa chỉ của phần tử đầu danh sách</a:t>
            </a:r>
          </a:p>
          <a:p>
            <a:pPr marL="0" indent="0" algn="ctr">
              <a:spcBef>
                <a:spcPts val="0"/>
              </a:spcBef>
              <a:buClr>
                <a:srgbClr val="0070C0"/>
              </a:buClr>
              <a:buNone/>
            </a:pPr>
            <a:r>
              <a:rPr lang="en-US" sz="2500" b="1">
                <a:solidFill>
                  <a:srgbClr val="C00000"/>
                </a:solidFill>
                <a:latin typeface="Consolas" panose="020B0609020204030204" pitchFamily="49" charset="0"/>
                <a:cs typeface="Consolas" panose="020B0609020204030204" pitchFamily="49" charset="0"/>
              </a:rPr>
              <a:t>Node</a:t>
            </a:r>
            <a:r>
              <a:rPr lang="en-US" sz="2500">
                <a:latin typeface="Consolas" panose="020B0609020204030204" pitchFamily="49" charset="0"/>
                <a:cs typeface="Consolas" panose="020B0609020204030204" pitchFamily="49" charset="0"/>
              </a:rPr>
              <a:t>&lt;</a:t>
            </a:r>
            <a:r>
              <a:rPr lang="en-US" sz="2500">
                <a:solidFill>
                  <a:srgbClr val="0000FF"/>
                </a:solidFill>
                <a:latin typeface="Consolas" panose="020B0609020204030204" pitchFamily="49" charset="0"/>
                <a:cs typeface="Consolas" panose="020B0609020204030204" pitchFamily="49" charset="0"/>
              </a:rPr>
              <a:t>E</a:t>
            </a:r>
            <a:r>
              <a:rPr lang="en-US" sz="2500">
                <a:latin typeface="Consolas" panose="020B0609020204030204" pitchFamily="49" charset="0"/>
                <a:cs typeface="Consolas" panose="020B0609020204030204" pitchFamily="49" charset="0"/>
              </a:rPr>
              <a:t>&gt;</a:t>
            </a:r>
            <a:r>
              <a:rPr lang="vi-VN" sz="2500">
                <a:latin typeface="Consolas" panose="020B0609020204030204" pitchFamily="49" charset="0"/>
              </a:rPr>
              <a:t> </a:t>
            </a:r>
            <a:r>
              <a:rPr lang="vi-VN" sz="2500">
                <a:solidFill>
                  <a:srgbClr val="00B050"/>
                </a:solidFill>
                <a:latin typeface="Consolas" panose="020B0609020204030204" pitchFamily="49" charset="0"/>
              </a:rPr>
              <a:t>head</a:t>
            </a:r>
            <a:r>
              <a:rPr lang="vi-VN" sz="2500">
                <a:latin typeface="Consolas" panose="020B0609020204030204" pitchFamily="49" charset="0"/>
              </a:rPr>
              <a:t>;</a:t>
            </a:r>
          </a:p>
          <a:p>
            <a:pPr marL="704850" indent="-342900" algn="just">
              <a:lnSpc>
                <a:spcPct val="130000"/>
              </a:lnSpc>
              <a:spcBef>
                <a:spcPts val="0"/>
              </a:spcBef>
              <a:buClr>
                <a:srgbClr val="0070C0"/>
              </a:buClr>
              <a:buFont typeface="Wingdings" panose="05000000000000000000" pitchFamily="2" charset="2"/>
              <a:buChar char="§"/>
            </a:pPr>
            <a:r>
              <a:rPr lang="vi-VN" sz="2500"/>
              <a:t>Tuy nhiên, để tiện lợi cho </a:t>
            </a:r>
            <a:r>
              <a:rPr lang="en-GB" sz="2500"/>
              <a:t>một số thao tác (ví dụ: thêm phần tử vào cuối)</a:t>
            </a:r>
            <a:r>
              <a:rPr lang="vi-VN" sz="2500"/>
              <a:t>, ta có thể lưu thêm địa chỉ của phần tử cuối danh sách</a:t>
            </a:r>
          </a:p>
          <a:p>
            <a:pPr marL="0" indent="0" algn="ctr">
              <a:spcBef>
                <a:spcPts val="0"/>
              </a:spcBef>
              <a:buClr>
                <a:srgbClr val="0070C0"/>
              </a:buClr>
              <a:buNone/>
            </a:pPr>
            <a:r>
              <a:rPr lang="en-US" sz="2500" b="1">
                <a:solidFill>
                  <a:srgbClr val="C00000"/>
                </a:solidFill>
                <a:latin typeface="Consolas" panose="020B0609020204030204" pitchFamily="49" charset="0"/>
                <a:cs typeface="Consolas" panose="020B0609020204030204" pitchFamily="49" charset="0"/>
              </a:rPr>
              <a:t>Node</a:t>
            </a:r>
            <a:r>
              <a:rPr lang="en-US" sz="2500">
                <a:latin typeface="Consolas" panose="020B0609020204030204" pitchFamily="49" charset="0"/>
                <a:cs typeface="Consolas" panose="020B0609020204030204" pitchFamily="49" charset="0"/>
              </a:rPr>
              <a:t>&lt;</a:t>
            </a:r>
            <a:r>
              <a:rPr lang="en-US" sz="2500">
                <a:solidFill>
                  <a:srgbClr val="0000FF"/>
                </a:solidFill>
                <a:latin typeface="Consolas" panose="020B0609020204030204" pitchFamily="49" charset="0"/>
                <a:cs typeface="Consolas" panose="020B0609020204030204" pitchFamily="49" charset="0"/>
              </a:rPr>
              <a:t>E</a:t>
            </a:r>
            <a:r>
              <a:rPr lang="en-US" sz="2500">
                <a:latin typeface="Consolas" panose="020B0609020204030204" pitchFamily="49" charset="0"/>
                <a:cs typeface="Consolas" panose="020B0609020204030204" pitchFamily="49" charset="0"/>
              </a:rPr>
              <a:t>&gt; </a:t>
            </a:r>
            <a:r>
              <a:rPr lang="vi-VN" sz="2500">
                <a:solidFill>
                  <a:srgbClr val="00B050"/>
                </a:solidFill>
                <a:latin typeface="Consolas" panose="020B0609020204030204" pitchFamily="49" charset="0"/>
              </a:rPr>
              <a:t>tail</a:t>
            </a:r>
            <a:r>
              <a:rPr lang="vi-VN" sz="2500">
                <a:latin typeface="Consolas" panose="020B0609020204030204" pitchFamily="49" charset="0"/>
              </a:rPr>
              <a:t>;</a:t>
            </a:r>
          </a:p>
          <a:p>
            <a:pPr marL="361950" indent="0" algn="just">
              <a:lnSpc>
                <a:spcPct val="130000"/>
              </a:lnSpc>
              <a:spcBef>
                <a:spcPts val="0"/>
              </a:spcBef>
              <a:buClr>
                <a:srgbClr val="0070C0"/>
              </a:buClr>
              <a:buNone/>
            </a:pPr>
            <a:endParaRPr lang="en-GB" sz="2500"/>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22</a:t>
            </a:fld>
            <a:endParaRPr lang="en-GB"/>
          </a:p>
        </p:txBody>
      </p:sp>
      <p:grpSp>
        <p:nvGrpSpPr>
          <p:cNvPr id="7" name="Group 6">
            <a:extLst>
              <a:ext uri="{FF2B5EF4-FFF2-40B4-BE49-F238E27FC236}">
                <a16:creationId xmlns:a16="http://schemas.microsoft.com/office/drawing/2014/main" id="{FE527D71-45B7-4AEC-A1D7-E1816EE859D9}"/>
              </a:ext>
            </a:extLst>
          </p:cNvPr>
          <p:cNvGrpSpPr/>
          <p:nvPr/>
        </p:nvGrpSpPr>
        <p:grpSpPr>
          <a:xfrm>
            <a:off x="1179043" y="5314644"/>
            <a:ext cx="2402357" cy="1060704"/>
            <a:chOff x="1179043" y="4687752"/>
            <a:chExt cx="2402357" cy="1060704"/>
          </a:xfrm>
        </p:grpSpPr>
        <p:sp>
          <p:nvSpPr>
            <p:cNvPr id="8" name="Rectangle 7">
              <a:extLst>
                <a:ext uri="{FF2B5EF4-FFF2-40B4-BE49-F238E27FC236}">
                  <a16:creationId xmlns:a16="http://schemas.microsoft.com/office/drawing/2014/main" id="{E35E45E1-3F72-4A00-B7BF-F594880D1218}"/>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a:t>
              </a:r>
            </a:p>
          </p:txBody>
        </p:sp>
        <p:sp>
          <p:nvSpPr>
            <p:cNvPr id="9" name="Rectangle 8">
              <a:extLst>
                <a:ext uri="{FF2B5EF4-FFF2-40B4-BE49-F238E27FC236}">
                  <a16:creationId xmlns:a16="http://schemas.microsoft.com/office/drawing/2014/main" id="{1A97EE00-4DA8-4BA0-A2D2-044943BD011C}"/>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03AE63BA-676A-44C5-B2E5-854D925BA21A}"/>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5B570-16AA-4F54-A33E-48E4EA349402}"/>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grpSp>
        <p:nvGrpSpPr>
          <p:cNvPr id="12" name="Group 11">
            <a:extLst>
              <a:ext uri="{FF2B5EF4-FFF2-40B4-BE49-F238E27FC236}">
                <a16:creationId xmlns:a16="http://schemas.microsoft.com/office/drawing/2014/main" id="{3EE562CF-C5A9-40A9-A706-C4DE2A521EFD}"/>
              </a:ext>
            </a:extLst>
          </p:cNvPr>
          <p:cNvGrpSpPr/>
          <p:nvPr/>
        </p:nvGrpSpPr>
        <p:grpSpPr>
          <a:xfrm>
            <a:off x="3581400" y="5314644"/>
            <a:ext cx="2402357" cy="1060704"/>
            <a:chOff x="1179043" y="4687752"/>
            <a:chExt cx="2402357" cy="1060704"/>
          </a:xfrm>
        </p:grpSpPr>
        <p:sp>
          <p:nvSpPr>
            <p:cNvPr id="13" name="Rectangle 12">
              <a:extLst>
                <a:ext uri="{FF2B5EF4-FFF2-40B4-BE49-F238E27FC236}">
                  <a16:creationId xmlns:a16="http://schemas.microsoft.com/office/drawing/2014/main" id="{D2A05952-5046-4F15-B09D-F01206AC79EF}"/>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a:t>
              </a:r>
            </a:p>
          </p:txBody>
        </p:sp>
        <p:sp>
          <p:nvSpPr>
            <p:cNvPr id="14" name="Rectangle 13">
              <a:extLst>
                <a:ext uri="{FF2B5EF4-FFF2-40B4-BE49-F238E27FC236}">
                  <a16:creationId xmlns:a16="http://schemas.microsoft.com/office/drawing/2014/main" id="{E1F1E0A4-B2D4-4CC4-BCE4-520131B43E21}"/>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9C64EF27-1621-49F1-908A-30BBA6558F7D}"/>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86747C3-AE6E-4D43-9ECA-C8A2EBCEF1D5}"/>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grpSp>
        <p:nvGrpSpPr>
          <p:cNvPr id="17" name="Group 16">
            <a:extLst>
              <a:ext uri="{FF2B5EF4-FFF2-40B4-BE49-F238E27FC236}">
                <a16:creationId xmlns:a16="http://schemas.microsoft.com/office/drawing/2014/main" id="{19127DF2-0803-47C9-B3DC-DBBB7ABD853F}"/>
              </a:ext>
            </a:extLst>
          </p:cNvPr>
          <p:cNvGrpSpPr/>
          <p:nvPr/>
        </p:nvGrpSpPr>
        <p:grpSpPr>
          <a:xfrm>
            <a:off x="5983757" y="5314644"/>
            <a:ext cx="2402357" cy="1060704"/>
            <a:chOff x="1179043" y="4687752"/>
            <a:chExt cx="2402357" cy="1060704"/>
          </a:xfrm>
        </p:grpSpPr>
        <p:sp>
          <p:nvSpPr>
            <p:cNvPr id="18" name="Rectangle 17">
              <a:extLst>
                <a:ext uri="{FF2B5EF4-FFF2-40B4-BE49-F238E27FC236}">
                  <a16:creationId xmlns:a16="http://schemas.microsoft.com/office/drawing/2014/main" id="{B6EE0B20-2CA5-49AC-8F54-176B1C2C4D5B}"/>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a:t>
              </a:r>
            </a:p>
          </p:txBody>
        </p:sp>
        <p:sp>
          <p:nvSpPr>
            <p:cNvPr id="19" name="Rectangle 18">
              <a:extLst>
                <a:ext uri="{FF2B5EF4-FFF2-40B4-BE49-F238E27FC236}">
                  <a16:creationId xmlns:a16="http://schemas.microsoft.com/office/drawing/2014/main" id="{01947E14-F803-4CD0-9013-E9C9BBE72295}"/>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AA29AC3A-A84F-44A4-B938-EEEA9660ECCD}"/>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C0EB76F-4BD2-4909-97FD-4B8E541D86DC}"/>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grpSp>
        <p:nvGrpSpPr>
          <p:cNvPr id="22" name="Group 21">
            <a:extLst>
              <a:ext uri="{FF2B5EF4-FFF2-40B4-BE49-F238E27FC236}">
                <a16:creationId xmlns:a16="http://schemas.microsoft.com/office/drawing/2014/main" id="{351B2D40-3BE0-4B23-8008-E61715B69789}"/>
              </a:ext>
            </a:extLst>
          </p:cNvPr>
          <p:cNvGrpSpPr/>
          <p:nvPr/>
        </p:nvGrpSpPr>
        <p:grpSpPr>
          <a:xfrm>
            <a:off x="8386114" y="5314644"/>
            <a:ext cx="2402357" cy="1060704"/>
            <a:chOff x="1179043" y="4687752"/>
            <a:chExt cx="2402357" cy="1060704"/>
          </a:xfrm>
        </p:grpSpPr>
        <p:sp>
          <p:nvSpPr>
            <p:cNvPr id="23" name="Rectangle 22">
              <a:extLst>
                <a:ext uri="{FF2B5EF4-FFF2-40B4-BE49-F238E27FC236}">
                  <a16:creationId xmlns:a16="http://schemas.microsoft.com/office/drawing/2014/main" id="{06552177-8CDD-4338-BA85-DDC43A861726}"/>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a:t>
              </a:r>
            </a:p>
          </p:txBody>
        </p:sp>
        <p:sp>
          <p:nvSpPr>
            <p:cNvPr id="24" name="Rectangle 23">
              <a:extLst>
                <a:ext uri="{FF2B5EF4-FFF2-40B4-BE49-F238E27FC236}">
                  <a16:creationId xmlns:a16="http://schemas.microsoft.com/office/drawing/2014/main" id="{2E237DC1-6004-4604-BCCF-D1743FF24863}"/>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825580CE-E4B0-4740-A820-EC185506A356}"/>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01F2D-1C37-4866-A8BF-EDC93351EF4B}"/>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27" name="Oval 26">
            <a:extLst>
              <a:ext uri="{FF2B5EF4-FFF2-40B4-BE49-F238E27FC236}">
                <a16:creationId xmlns:a16="http://schemas.microsoft.com/office/drawing/2014/main" id="{DA88478D-73D2-4125-99C4-A6C691001E3F}"/>
              </a:ext>
            </a:extLst>
          </p:cNvPr>
          <p:cNvSpPr/>
          <p:nvPr/>
        </p:nvSpPr>
        <p:spPr>
          <a:xfrm>
            <a:off x="10781800" y="5226767"/>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NULL</a:t>
            </a:r>
          </a:p>
        </p:txBody>
      </p:sp>
      <p:sp>
        <p:nvSpPr>
          <p:cNvPr id="28" name="Oval 27">
            <a:extLst>
              <a:ext uri="{FF2B5EF4-FFF2-40B4-BE49-F238E27FC236}">
                <a16:creationId xmlns:a16="http://schemas.microsoft.com/office/drawing/2014/main" id="{5FF10D13-F54C-4FCD-A142-F55ED9DD7072}"/>
              </a:ext>
            </a:extLst>
          </p:cNvPr>
          <p:cNvSpPr/>
          <p:nvPr/>
        </p:nvSpPr>
        <p:spPr>
          <a:xfrm>
            <a:off x="1318552" y="4458712"/>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E362E96-43A5-432A-B6FC-922A6D9F5679}"/>
              </a:ext>
            </a:extLst>
          </p:cNvPr>
          <p:cNvSpPr/>
          <p:nvPr/>
        </p:nvSpPr>
        <p:spPr>
          <a:xfrm>
            <a:off x="9900279" y="4458711"/>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5E5B06AF-9153-41DB-A218-9B5B6FBA7F1D}"/>
              </a:ext>
            </a:extLst>
          </p:cNvPr>
          <p:cNvCxnSpPr>
            <a:endCxn id="8" idx="0"/>
          </p:cNvCxnSpPr>
          <p:nvPr/>
        </p:nvCxnSpPr>
        <p:spPr>
          <a:xfrm>
            <a:off x="1538589" y="4814760"/>
            <a:ext cx="348508" cy="499884"/>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06A96F4-3BAA-4079-B306-E0CEBBADFF0F}"/>
              </a:ext>
            </a:extLst>
          </p:cNvPr>
          <p:cNvCxnSpPr>
            <a:stCxn id="29" idx="3"/>
            <a:endCxn id="23" idx="0"/>
          </p:cNvCxnSpPr>
          <p:nvPr/>
        </p:nvCxnSpPr>
        <p:spPr>
          <a:xfrm flipH="1">
            <a:off x="9094168" y="4762618"/>
            <a:ext cx="864244" cy="552026"/>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A116BBE-6DFF-4E61-B11F-BA34711D7B0D}"/>
              </a:ext>
            </a:extLst>
          </p:cNvPr>
          <p:cNvSpPr txBox="1"/>
          <p:nvPr/>
        </p:nvSpPr>
        <p:spPr>
          <a:xfrm>
            <a:off x="682028" y="4460311"/>
            <a:ext cx="654346" cy="369332"/>
          </a:xfrm>
          <a:prstGeom prst="rect">
            <a:avLst/>
          </a:prstGeom>
          <a:noFill/>
        </p:spPr>
        <p:txBody>
          <a:bodyPr wrap="none" rtlCol="0">
            <a:spAutoFit/>
          </a:bodyPr>
          <a:lstStyle/>
          <a:p>
            <a:r>
              <a:rPr lang="en-US"/>
              <a:t>head</a:t>
            </a:r>
          </a:p>
        </p:txBody>
      </p:sp>
      <p:sp>
        <p:nvSpPr>
          <p:cNvPr id="33" name="TextBox 32">
            <a:extLst>
              <a:ext uri="{FF2B5EF4-FFF2-40B4-BE49-F238E27FC236}">
                <a16:creationId xmlns:a16="http://schemas.microsoft.com/office/drawing/2014/main" id="{DA6BEDE6-0A41-4D56-AACE-B16F57641FA6}"/>
              </a:ext>
            </a:extLst>
          </p:cNvPr>
          <p:cNvSpPr txBox="1"/>
          <p:nvPr/>
        </p:nvSpPr>
        <p:spPr>
          <a:xfrm>
            <a:off x="10297239" y="4444320"/>
            <a:ext cx="475195" cy="369332"/>
          </a:xfrm>
          <a:prstGeom prst="rect">
            <a:avLst/>
          </a:prstGeom>
          <a:noFill/>
        </p:spPr>
        <p:txBody>
          <a:bodyPr wrap="none" rtlCol="0">
            <a:spAutoFit/>
          </a:bodyPr>
          <a:lstStyle/>
          <a:p>
            <a:r>
              <a:rPr lang="en-US"/>
              <a:t>tail</a:t>
            </a:r>
          </a:p>
        </p:txBody>
      </p:sp>
    </p:spTree>
    <p:extLst>
      <p:ext uri="{BB962C8B-B14F-4D97-AF65-F5344CB8AC3E}">
        <p14:creationId xmlns:p14="http://schemas.microsoft.com/office/powerpoint/2010/main" val="291503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par>
                                <p:cTn id="27" presetID="2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par>
                                <p:cTn id="30" presetID="22" presetClass="entr" presetSubtype="4"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down)">
                                      <p:cBhvr>
                                        <p:cTn id="40" dur="500"/>
                                        <p:tgtEl>
                                          <p:spTgt spid="2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down)">
                                      <p:cBhvr>
                                        <p:cTn id="43" dur="500"/>
                                        <p:tgtEl>
                                          <p:spTgt spid="29"/>
                                        </p:tgtEl>
                                      </p:cBhvr>
                                    </p:animEffect>
                                  </p:childTnLst>
                                </p:cTn>
                              </p:par>
                              <p:par>
                                <p:cTn id="44" presetID="22" presetClass="entr" presetSubtype="4"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down)">
                                      <p:cBhvr>
                                        <p:cTn id="46" dur="500"/>
                                        <p:tgtEl>
                                          <p:spTgt spid="30"/>
                                        </p:tgtEl>
                                      </p:cBhvr>
                                    </p:animEffect>
                                  </p:childTnLst>
                                </p:cTn>
                              </p:par>
                              <p:par>
                                <p:cTn id="47" presetID="22" presetClass="entr" presetSubtype="4"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down)">
                                      <p:cBhvr>
                                        <p:cTn id="49" dur="500"/>
                                        <p:tgtEl>
                                          <p:spTgt spid="3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down)">
                                      <p:cBhvr>
                                        <p:cTn id="52" dur="500"/>
                                        <p:tgtEl>
                                          <p:spTgt spid="3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down)">
                                      <p:cBhvr>
                                        <p:cTn id="5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2"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Danh sách liên kết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23</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lnSpcReduction="10000"/>
          </a:bodyPr>
          <a:lstStyle/>
          <a:p>
            <a:pPr>
              <a:buFont typeface="Wingdings" panose="05000000000000000000" pitchFamily="2" charset="2"/>
              <a:buChar char="v"/>
            </a:pPr>
            <a:r>
              <a:rPr lang="vi-VN" sz="2500" b="1">
                <a:solidFill>
                  <a:srgbClr val="0070C0"/>
                </a:solidFill>
              </a:rPr>
              <a:t>Tạo một cấu trúc dữ liệu DSLK đơn</a:t>
            </a:r>
          </a:p>
          <a:p>
            <a:pPr marL="0" indent="0" algn="just" defTabSz="461963">
              <a:lnSpc>
                <a:spcPct val="130000"/>
              </a:lnSpc>
              <a:spcBef>
                <a:spcPts val="0"/>
              </a:spcBef>
              <a:buClr>
                <a:srgbClr val="0070C0"/>
              </a:buClr>
              <a:buNone/>
            </a:pPr>
            <a:r>
              <a:rPr lang="en-US" sz="1800" b="1">
                <a:latin typeface="Consolas" panose="020B0609020204030204" pitchFamily="49" charset="0"/>
                <a:cs typeface="Consolas" panose="020B0609020204030204" pitchFamily="49" charset="0"/>
              </a:rPr>
              <a:t>public class</a:t>
            </a:r>
            <a:r>
              <a:rPr lang="en-US" sz="1800">
                <a:latin typeface="Consolas" panose="020B0609020204030204" pitchFamily="49" charset="0"/>
                <a:cs typeface="Consolas" panose="020B0609020204030204" pitchFamily="49" charset="0"/>
              </a:rPr>
              <a:t> SinglyLinkedList&lt;E&gt; {</a:t>
            </a: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a:t>
            </a:r>
            <a:r>
              <a:rPr lang="en-US" sz="1800">
                <a:solidFill>
                  <a:srgbClr val="00B050"/>
                </a:solidFill>
                <a:latin typeface="Consolas" panose="020B0609020204030204" pitchFamily="49" charset="0"/>
                <a:cs typeface="Consolas" panose="020B0609020204030204" pitchFamily="49" charset="0"/>
              </a:rPr>
              <a:t>// Thành phần dữ liệu</a:t>
            </a:r>
          </a:p>
          <a:p>
            <a:pPr marL="0" indent="0" algn="just" defTabSz="461963">
              <a:spcBef>
                <a:spcPts val="0"/>
              </a:spcBef>
              <a:buClr>
                <a:srgbClr val="0070C0"/>
              </a:buClr>
              <a:buNone/>
            </a:pPr>
            <a:r>
              <a:rPr lang="en-US" sz="180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private</a:t>
            </a:r>
            <a:r>
              <a:rPr lang="en-US" sz="1800">
                <a:latin typeface="Consolas" panose="020B0609020204030204" pitchFamily="49" charset="0"/>
                <a:cs typeface="Consolas" panose="020B0609020204030204" pitchFamily="49" charset="0"/>
              </a:rPr>
              <a:t> Node&lt;E&gt; head = </a:t>
            </a:r>
            <a:r>
              <a:rPr lang="en-US" sz="1800" b="1">
                <a:latin typeface="Consolas" panose="020B0609020204030204" pitchFamily="49" charset="0"/>
                <a:cs typeface="Consolas" panose="020B0609020204030204" pitchFamily="49" charset="0"/>
              </a:rPr>
              <a:t>null</a:t>
            </a:r>
            <a:r>
              <a:rPr lang="en-US" sz="1800">
                <a:latin typeface="Consolas" panose="020B0609020204030204" pitchFamily="49" charset="0"/>
                <a:cs typeface="Consolas" panose="020B0609020204030204" pitchFamily="49" charset="0"/>
              </a:rPr>
              <a:t>; 	</a:t>
            </a:r>
            <a:r>
              <a:rPr lang="en-US" sz="1800">
                <a:solidFill>
                  <a:srgbClr val="00B050"/>
                </a:solidFill>
                <a:latin typeface="Consolas" panose="020B0609020204030204" pitchFamily="49" charset="0"/>
                <a:cs typeface="Consolas" panose="020B0609020204030204" pitchFamily="49" charset="0"/>
              </a:rPr>
              <a:t>// Node đầu danh sách</a:t>
            </a:r>
            <a:endParaRPr lang="en-US" sz="1800">
              <a:latin typeface="Consolas" panose="020B0609020204030204" pitchFamily="49" charset="0"/>
              <a:cs typeface="Consolas" panose="020B0609020204030204" pitchFamily="49" charset="0"/>
            </a:endParaRPr>
          </a:p>
          <a:p>
            <a:pPr marL="0" indent="0" algn="just" defTabSz="461963">
              <a:spcBef>
                <a:spcPts val="0"/>
              </a:spcBef>
              <a:buClr>
                <a:srgbClr val="0070C0"/>
              </a:buClr>
              <a:buNone/>
            </a:pPr>
            <a:r>
              <a:rPr lang="en-US" sz="180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private</a:t>
            </a:r>
            <a:r>
              <a:rPr lang="en-US" sz="1800">
                <a:latin typeface="Consolas" panose="020B0609020204030204" pitchFamily="49" charset="0"/>
                <a:cs typeface="Consolas" panose="020B0609020204030204" pitchFamily="49" charset="0"/>
              </a:rPr>
              <a:t> Node&lt;E&gt; tail = </a:t>
            </a:r>
            <a:r>
              <a:rPr lang="en-US" sz="1800" b="1">
                <a:latin typeface="Consolas" panose="020B0609020204030204" pitchFamily="49" charset="0"/>
                <a:cs typeface="Consolas" panose="020B0609020204030204" pitchFamily="49" charset="0"/>
              </a:rPr>
              <a:t>null</a:t>
            </a:r>
            <a:r>
              <a:rPr lang="en-US" sz="1800">
                <a:latin typeface="Consolas" panose="020B0609020204030204" pitchFamily="49" charset="0"/>
                <a:cs typeface="Consolas" panose="020B0609020204030204" pitchFamily="49" charset="0"/>
              </a:rPr>
              <a:t>; 	</a:t>
            </a:r>
            <a:r>
              <a:rPr lang="en-US" sz="1800">
                <a:solidFill>
                  <a:srgbClr val="00B050"/>
                </a:solidFill>
                <a:latin typeface="Consolas" panose="020B0609020204030204" pitchFamily="49" charset="0"/>
                <a:cs typeface="Consolas" panose="020B0609020204030204" pitchFamily="49" charset="0"/>
              </a:rPr>
              <a:t>// Node cuối danh sách</a:t>
            </a:r>
            <a:endParaRPr lang="en-US" sz="1800">
              <a:latin typeface="Consolas" panose="020B0609020204030204" pitchFamily="49" charset="0"/>
              <a:cs typeface="Consolas" panose="020B0609020204030204" pitchFamily="49" charset="0"/>
            </a:endParaRP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private</a:t>
            </a:r>
            <a:r>
              <a:rPr lang="en-US" sz="1800">
                <a:latin typeface="Consolas" panose="020B0609020204030204" pitchFamily="49" charset="0"/>
                <a:cs typeface="Consolas" panose="020B0609020204030204" pitchFamily="49" charset="0"/>
              </a:rPr>
              <a:t> int size = 0;</a:t>
            </a:r>
          </a:p>
          <a:p>
            <a:pPr marL="0" indent="0" algn="just" defTabSz="461963">
              <a:lnSpc>
                <a:spcPct val="130000"/>
              </a:lnSpc>
              <a:spcBef>
                <a:spcPts val="0"/>
              </a:spcBef>
              <a:buClr>
                <a:srgbClr val="0070C0"/>
              </a:buClr>
              <a:buNone/>
            </a:pPr>
            <a:endParaRPr lang="en-US" sz="1800">
              <a:latin typeface="Consolas" panose="020B0609020204030204" pitchFamily="49" charset="0"/>
              <a:cs typeface="Consolas" panose="020B0609020204030204" pitchFamily="49" charset="0"/>
            </a:endParaRP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a:t>
            </a:r>
            <a:r>
              <a:rPr lang="en-US" sz="1800">
                <a:solidFill>
                  <a:srgbClr val="00B050"/>
                </a:solidFill>
                <a:latin typeface="Consolas" panose="020B0609020204030204" pitchFamily="49" charset="0"/>
                <a:cs typeface="Consolas" panose="020B0609020204030204" pitchFamily="49" charset="0"/>
              </a:rPr>
              <a:t>// Thành phần xử lý</a:t>
            </a: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public</a:t>
            </a:r>
            <a:r>
              <a:rPr lang="en-US" sz="1800">
                <a:latin typeface="Consolas" panose="020B0609020204030204" pitchFamily="49" charset="0"/>
                <a:cs typeface="Consolas" panose="020B0609020204030204" pitchFamily="49" charset="0"/>
              </a:rPr>
              <a:t> SinglyLinkedList(){ ... } 	</a:t>
            </a:r>
            <a:r>
              <a:rPr lang="en-US" sz="1800">
                <a:solidFill>
                  <a:srgbClr val="00B050"/>
                </a:solidFill>
                <a:latin typeface="Consolas" panose="020B0609020204030204" pitchFamily="49" charset="0"/>
                <a:cs typeface="Consolas" panose="020B0609020204030204" pitchFamily="49" charset="0"/>
              </a:rPr>
              <a:t>// Phương thức khởi tạo</a:t>
            </a:r>
            <a:endParaRPr lang="en-US" sz="1800">
              <a:latin typeface="Consolas" panose="020B0609020204030204" pitchFamily="49" charset="0"/>
              <a:cs typeface="Consolas" panose="020B0609020204030204" pitchFamily="49" charset="0"/>
            </a:endParaRP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public</a:t>
            </a:r>
            <a:r>
              <a:rPr lang="en-US" sz="180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void</a:t>
            </a:r>
            <a:r>
              <a:rPr lang="en-US" sz="1800">
                <a:latin typeface="Consolas" panose="020B0609020204030204" pitchFamily="49" charset="0"/>
                <a:cs typeface="Consolas" panose="020B0609020204030204" pitchFamily="49" charset="0"/>
              </a:rPr>
              <a:t> createNode(E x){ ... } 	</a:t>
            </a:r>
            <a:r>
              <a:rPr lang="en-US" sz="1800">
                <a:solidFill>
                  <a:srgbClr val="00B050"/>
                </a:solidFill>
                <a:latin typeface="Consolas" panose="020B0609020204030204" pitchFamily="49" charset="0"/>
                <a:cs typeface="Consolas" panose="020B0609020204030204" pitchFamily="49" charset="0"/>
              </a:rPr>
              <a:t>// Tạo ra một node mới với giá trị dữ liệu là x</a:t>
            </a: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public</a:t>
            </a:r>
            <a:r>
              <a:rPr lang="en-US" sz="180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int</a:t>
            </a:r>
            <a:r>
              <a:rPr lang="en-US" sz="1800">
                <a:latin typeface="Consolas" panose="020B0609020204030204" pitchFamily="49" charset="0"/>
                <a:cs typeface="Consolas" panose="020B0609020204030204" pitchFamily="49" charset="0"/>
              </a:rPr>
              <a:t> size(){ ... } </a:t>
            </a:r>
            <a:r>
              <a:rPr lang="en-US" sz="1800">
                <a:solidFill>
                  <a:srgbClr val="00B050"/>
                </a:solidFill>
                <a:latin typeface="Consolas" panose="020B0609020204030204" pitchFamily="49" charset="0"/>
                <a:cs typeface="Consolas" panose="020B0609020204030204" pitchFamily="49" charset="0"/>
              </a:rPr>
              <a:t>// Trả về kích thước/số phần tử trong danh sách</a:t>
            </a:r>
          </a:p>
          <a:p>
            <a:pPr marL="0" indent="0" algn="just" defTabSz="461963">
              <a:lnSpc>
                <a:spcPct val="130000"/>
              </a:lnSpc>
              <a:spcBef>
                <a:spcPts val="0"/>
              </a:spcBef>
              <a:buClr>
                <a:srgbClr val="0070C0"/>
              </a:buClr>
              <a:buNone/>
            </a:pPr>
            <a:r>
              <a:rPr lang="en-US" sz="1800" b="1">
                <a:latin typeface="Consolas" panose="020B0609020204030204" pitchFamily="49" charset="0"/>
                <a:cs typeface="Consolas" panose="020B0609020204030204" pitchFamily="49" charset="0"/>
              </a:rPr>
              <a:t>	public</a:t>
            </a:r>
            <a:r>
              <a:rPr lang="en-US" sz="180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void </a:t>
            </a:r>
            <a:r>
              <a:rPr lang="en-US" sz="1800">
                <a:latin typeface="Consolas" panose="020B0609020204030204" pitchFamily="49" charset="0"/>
                <a:cs typeface="Consolas" panose="020B0609020204030204" pitchFamily="49" charset="0"/>
              </a:rPr>
              <a:t>add(Node&lt;E&gt; node){ ... } </a:t>
            </a:r>
            <a:r>
              <a:rPr lang="en-US" sz="1800">
                <a:solidFill>
                  <a:srgbClr val="00B050"/>
                </a:solidFill>
                <a:latin typeface="Consolas" panose="020B0609020204030204" pitchFamily="49" charset="0"/>
                <a:cs typeface="Consolas" panose="020B0609020204030204" pitchFamily="49" charset="0"/>
              </a:rPr>
              <a:t>// Thêm Node mới vào danh sách</a:t>
            </a:r>
          </a:p>
          <a:p>
            <a:pPr marL="0" indent="0" algn="just" defTabSz="461963">
              <a:lnSpc>
                <a:spcPct val="130000"/>
              </a:lnSpc>
              <a:spcBef>
                <a:spcPts val="0"/>
              </a:spcBef>
              <a:buClr>
                <a:srgbClr val="0070C0"/>
              </a:buClr>
              <a:buNone/>
            </a:pPr>
            <a:r>
              <a:rPr lang="en-US" sz="1800" b="1">
                <a:latin typeface="Consolas" panose="020B0609020204030204" pitchFamily="49" charset="0"/>
                <a:cs typeface="Consolas" panose="020B0609020204030204" pitchFamily="49" charset="0"/>
              </a:rPr>
              <a:t>	public</a:t>
            </a:r>
            <a:r>
              <a:rPr lang="en-US" sz="180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void </a:t>
            </a:r>
            <a:r>
              <a:rPr lang="en-US" sz="1800">
                <a:latin typeface="Consolas" panose="020B0609020204030204" pitchFamily="49" charset="0"/>
                <a:cs typeface="Consolas" panose="020B0609020204030204" pitchFamily="49" charset="0"/>
              </a:rPr>
              <a:t>remove(Node&lt;E&gt; node){ ... } </a:t>
            </a:r>
            <a:r>
              <a:rPr lang="en-US" sz="1800">
                <a:solidFill>
                  <a:srgbClr val="00B050"/>
                </a:solidFill>
                <a:latin typeface="Consolas" panose="020B0609020204030204" pitchFamily="49" charset="0"/>
                <a:cs typeface="Consolas" panose="020B0609020204030204" pitchFamily="49" charset="0"/>
              </a:rPr>
              <a:t>// Xóa một Node trong danh sách</a:t>
            </a: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a:t>
            </a: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04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1">
                                            <p:txEl>
                                              <p:pRg st="14" end="14"/>
                                            </p:txEl>
                                          </p:spTgt>
                                        </p:tgtEl>
                                        <p:attrNameLst>
                                          <p:attrName>style.visibility</p:attrName>
                                        </p:attrNameLst>
                                      </p:cBhvr>
                                      <p:to>
                                        <p:strVal val="visible"/>
                                      </p:to>
                                    </p:set>
                                    <p:animEffect transition="in" filter="wipe(down)">
                                      <p:cBhvr>
                                        <p:cTn id="10" dur="500"/>
                                        <p:tgtEl>
                                          <p:spTgt spid="11">
                                            <p:txEl>
                                              <p:pRg st="14" end="1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wipe(down)">
                                      <p:cBhvr>
                                        <p:cTn id="15" dur="500"/>
                                        <p:tgtEl>
                                          <p:spTgt spid="11">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wipe(down)">
                                      <p:cBhvr>
                                        <p:cTn id="18" dur="500"/>
                                        <p:tgtEl>
                                          <p:spTgt spid="11">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wipe(down)">
                                      <p:cBhvr>
                                        <p:cTn id="21" dur="500"/>
                                        <p:tgtEl>
                                          <p:spTgt spid="11">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1">
                                            <p:txEl>
                                              <p:pRg st="5" end="5"/>
                                            </p:txEl>
                                          </p:spTgt>
                                        </p:tgtEl>
                                        <p:attrNameLst>
                                          <p:attrName>style.visibility</p:attrName>
                                        </p:attrNameLst>
                                      </p:cBhvr>
                                      <p:to>
                                        <p:strVal val="visible"/>
                                      </p:to>
                                    </p:set>
                                    <p:animEffect transition="in" filter="wipe(down)">
                                      <p:cBhvr>
                                        <p:cTn id="24" dur="500"/>
                                        <p:tgtEl>
                                          <p:spTgt spid="1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animEffect transition="in" filter="wipe(down)">
                                      <p:cBhvr>
                                        <p:cTn id="29" dur="500"/>
                                        <p:tgtEl>
                                          <p:spTgt spid="11">
                                            <p:txEl>
                                              <p:pRg st="7" end="7"/>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11">
                                            <p:txEl>
                                              <p:pRg st="8" end="8"/>
                                            </p:txEl>
                                          </p:spTgt>
                                        </p:tgtEl>
                                        <p:attrNameLst>
                                          <p:attrName>style.visibility</p:attrName>
                                        </p:attrNameLst>
                                      </p:cBhvr>
                                      <p:to>
                                        <p:strVal val="visible"/>
                                      </p:to>
                                    </p:set>
                                    <p:animEffect transition="in" filter="wipe(down)">
                                      <p:cBhvr>
                                        <p:cTn id="32" dur="500"/>
                                        <p:tgtEl>
                                          <p:spTgt spid="11">
                                            <p:txEl>
                                              <p:pRg st="8" end="8"/>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animEffect transition="in" filter="wipe(down)">
                                      <p:cBhvr>
                                        <p:cTn id="35" dur="500"/>
                                        <p:tgtEl>
                                          <p:spTgt spid="11">
                                            <p:txEl>
                                              <p:pRg st="9" end="9"/>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11">
                                            <p:txEl>
                                              <p:pRg st="10" end="10"/>
                                            </p:txEl>
                                          </p:spTgt>
                                        </p:tgtEl>
                                        <p:attrNameLst>
                                          <p:attrName>style.visibility</p:attrName>
                                        </p:attrNameLst>
                                      </p:cBhvr>
                                      <p:to>
                                        <p:strVal val="visible"/>
                                      </p:to>
                                    </p:set>
                                    <p:animEffect transition="in" filter="wipe(down)">
                                      <p:cBhvr>
                                        <p:cTn id="38" dur="500"/>
                                        <p:tgtEl>
                                          <p:spTgt spid="11">
                                            <p:txEl>
                                              <p:pRg st="10" end="10"/>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11">
                                            <p:txEl>
                                              <p:pRg st="11" end="11"/>
                                            </p:txEl>
                                          </p:spTgt>
                                        </p:tgtEl>
                                        <p:attrNameLst>
                                          <p:attrName>style.visibility</p:attrName>
                                        </p:attrNameLst>
                                      </p:cBhvr>
                                      <p:to>
                                        <p:strVal val="visible"/>
                                      </p:to>
                                    </p:set>
                                    <p:animEffect transition="in" filter="wipe(down)">
                                      <p:cBhvr>
                                        <p:cTn id="41" dur="500"/>
                                        <p:tgtEl>
                                          <p:spTgt spid="11">
                                            <p:txEl>
                                              <p:pRg st="11" end="11"/>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11">
                                            <p:txEl>
                                              <p:pRg st="12" end="12"/>
                                            </p:txEl>
                                          </p:spTgt>
                                        </p:tgtEl>
                                        <p:attrNameLst>
                                          <p:attrName>style.visibility</p:attrName>
                                        </p:attrNameLst>
                                      </p:cBhvr>
                                      <p:to>
                                        <p:strVal val="visible"/>
                                      </p:to>
                                    </p:set>
                                    <p:animEffect transition="in" filter="wipe(down)">
                                      <p:cBhvr>
                                        <p:cTn id="44" dur="500"/>
                                        <p:tgtEl>
                                          <p:spTgt spid="11">
                                            <p:txEl>
                                              <p:pRg st="12" end="12"/>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11">
                                            <p:txEl>
                                              <p:pRg st="13" end="13"/>
                                            </p:txEl>
                                          </p:spTgt>
                                        </p:tgtEl>
                                        <p:attrNameLst>
                                          <p:attrName>style.visibility</p:attrName>
                                        </p:attrNameLst>
                                      </p:cBhvr>
                                      <p:to>
                                        <p:strVal val="visible"/>
                                      </p:to>
                                    </p:set>
                                    <p:animEffect transition="in" filter="wipe(down)">
                                      <p:cBhvr>
                                        <p:cTn id="47" dur="500"/>
                                        <p:tgtEl>
                                          <p:spTgt spid="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7"/>
            <a:ext cx="11962649" cy="3381936"/>
          </a:xfrm>
        </p:spPr>
        <p:txBody>
          <a:bodyPr>
            <a:normAutofit/>
          </a:bodyPr>
          <a:lstStyle/>
          <a:p>
            <a:r>
              <a:rPr lang="en-GB" sz="5000">
                <a:solidFill>
                  <a:srgbClr val="0070C0"/>
                </a:solidFill>
                <a:latin typeface="Arial" panose="020B0604020202020204" pitchFamily="34" charset="0"/>
                <a:cs typeface="Arial" panose="020B0604020202020204" pitchFamily="34" charset="0"/>
              </a:rPr>
              <a:t>Các thao tác</a:t>
            </a:r>
            <a:br>
              <a:rPr lang="en-GB" sz="5000">
                <a:solidFill>
                  <a:srgbClr val="0070C0"/>
                </a:solidFill>
                <a:latin typeface="Arial" panose="020B0604020202020204" pitchFamily="34" charset="0"/>
                <a:cs typeface="Arial" panose="020B0604020202020204" pitchFamily="34" charset="0"/>
              </a:rPr>
            </a:br>
            <a:r>
              <a:rPr lang="en-GB">
                <a:solidFill>
                  <a:srgbClr val="00B050"/>
                </a:solidFill>
                <a:latin typeface="Arial" panose="020B0604020202020204" pitchFamily="34" charset="0"/>
                <a:cs typeface="Arial" panose="020B0604020202020204" pitchFamily="34" charset="0"/>
              </a:rPr>
              <a:t>Operations on </a:t>
            </a:r>
            <a:br>
              <a:rPr lang="en-GB">
                <a:solidFill>
                  <a:srgbClr val="00B050"/>
                </a:solidFill>
                <a:latin typeface="Arial" panose="020B0604020202020204" pitchFamily="34" charset="0"/>
                <a:cs typeface="Arial" panose="020B0604020202020204" pitchFamily="34" charset="0"/>
              </a:rPr>
            </a:br>
            <a:r>
              <a:rPr lang="en-GB">
                <a:solidFill>
                  <a:srgbClr val="00B050"/>
                </a:solidFill>
                <a:latin typeface="Arial" panose="020B0604020202020204" pitchFamily="34" charset="0"/>
                <a:cs typeface="Arial" panose="020B0604020202020204" pitchFamily="34" charset="0"/>
              </a:rPr>
              <a:t>Singly Linked List</a:t>
            </a:r>
            <a:endParaRPr lang="en-GB" sz="5300">
              <a:solidFill>
                <a:srgbClr val="00B05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9787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25</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vi-VN" sz="2500" b="1">
                <a:solidFill>
                  <a:srgbClr val="0070C0"/>
                </a:solidFill>
              </a:rPr>
              <a:t>Các thao tác cơ bản trên DSLK đơn</a:t>
            </a:r>
          </a:p>
          <a:p>
            <a:pPr lvl="1" algn="just">
              <a:lnSpc>
                <a:spcPct val="140000"/>
              </a:lnSpc>
              <a:buClr>
                <a:srgbClr val="0070C0"/>
              </a:buClr>
              <a:buFont typeface="Wingdings" panose="05000000000000000000" pitchFamily="2" charset="2"/>
              <a:buChar char="§"/>
            </a:pPr>
            <a:r>
              <a:rPr lang="en-US" sz="2500"/>
              <a:t>Tạo một danh sách rỗng</a:t>
            </a:r>
          </a:p>
          <a:p>
            <a:pPr lvl="1" algn="just">
              <a:lnSpc>
                <a:spcPct val="140000"/>
              </a:lnSpc>
              <a:buClr>
                <a:srgbClr val="0070C0"/>
              </a:buClr>
              <a:buFont typeface="Wingdings" panose="05000000000000000000" pitchFamily="2" charset="2"/>
              <a:buChar char="§"/>
            </a:pPr>
            <a:r>
              <a:rPr lang="en-US" sz="2500"/>
              <a:t>Thêm một phần tử vào danh sách</a:t>
            </a:r>
          </a:p>
          <a:p>
            <a:pPr lvl="1" algn="just">
              <a:lnSpc>
                <a:spcPct val="140000"/>
              </a:lnSpc>
              <a:buClr>
                <a:srgbClr val="0070C0"/>
              </a:buClr>
              <a:buFont typeface="Wingdings" panose="05000000000000000000" pitchFamily="2" charset="2"/>
              <a:buChar char="§"/>
            </a:pPr>
            <a:r>
              <a:rPr lang="en-US" sz="2500"/>
              <a:t>Duyệt danh sách</a:t>
            </a:r>
          </a:p>
          <a:p>
            <a:pPr lvl="1" algn="just">
              <a:lnSpc>
                <a:spcPct val="140000"/>
              </a:lnSpc>
              <a:buClr>
                <a:srgbClr val="0070C0"/>
              </a:buClr>
              <a:buFont typeface="Wingdings" panose="05000000000000000000" pitchFamily="2" charset="2"/>
              <a:buChar char="§"/>
            </a:pPr>
            <a:r>
              <a:rPr lang="en-US" sz="2500"/>
              <a:t>Tìm kiếm</a:t>
            </a:r>
          </a:p>
          <a:p>
            <a:pPr lvl="1" algn="just">
              <a:lnSpc>
                <a:spcPct val="140000"/>
              </a:lnSpc>
              <a:buClr>
                <a:srgbClr val="0070C0"/>
              </a:buClr>
              <a:buFont typeface="Wingdings" panose="05000000000000000000" pitchFamily="2" charset="2"/>
              <a:buChar char="§"/>
            </a:pPr>
            <a:r>
              <a:rPr lang="en-US" sz="2500"/>
              <a:t>Xóa một phần tử ra khỏi danh sách</a:t>
            </a:r>
          </a:p>
          <a:p>
            <a:pPr lvl="1" algn="just">
              <a:lnSpc>
                <a:spcPct val="140000"/>
              </a:lnSpc>
              <a:buClr>
                <a:srgbClr val="0070C0"/>
              </a:buClr>
              <a:buFont typeface="Wingdings" panose="05000000000000000000" pitchFamily="2" charset="2"/>
              <a:buChar char="§"/>
            </a:pPr>
            <a:r>
              <a:rPr lang="en-US" sz="2500"/>
              <a:t>Hủy toàn bộ danh sách</a:t>
            </a:r>
          </a:p>
          <a:p>
            <a:pPr lvl="1" algn="just">
              <a:lnSpc>
                <a:spcPct val="140000"/>
              </a:lnSpc>
              <a:buClr>
                <a:srgbClr val="0070C0"/>
              </a:buClr>
              <a:buFont typeface="Wingdings" panose="05000000000000000000" pitchFamily="2" charset="2"/>
              <a:buChar char="§"/>
            </a:pPr>
            <a:r>
              <a:rPr lang="en-US" sz="2500"/>
              <a:t>…</a:t>
            </a:r>
          </a:p>
          <a:p>
            <a:pPr marL="0" indent="0" algn="just" defTabSz="461963">
              <a:lnSpc>
                <a:spcPct val="130000"/>
              </a:lnSpc>
              <a:spcBef>
                <a:spcPts val="0"/>
              </a:spcBef>
              <a:buClr>
                <a:srgbClr val="0070C0"/>
              </a:buClr>
              <a:buNone/>
            </a:pPr>
            <a:endParaRPr lang="en-US" sz="18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296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down)">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wipe(down)">
                                      <p:cBhvr>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wipe(down)">
                                      <p:cBhvr>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wipe(down)">
                                      <p:cBhvr>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Effect transition="in" filter="wipe(down)">
                                      <p:cBhvr>
                                        <p:cTn id="37"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26</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Thao tác 1: Tạo một danh sách rỗng</a:t>
            </a:r>
          </a:p>
          <a:p>
            <a:pPr marL="0" indent="0" algn="just" defTabSz="461963">
              <a:lnSpc>
                <a:spcPct val="130000"/>
              </a:lnSpc>
              <a:spcBef>
                <a:spcPts val="0"/>
              </a:spcBef>
              <a:buClr>
                <a:srgbClr val="0070C0"/>
              </a:buClr>
              <a:buNone/>
            </a:pPr>
            <a:r>
              <a:rPr lang="en-US" sz="1800" b="1">
                <a:latin typeface="Consolas" panose="020B0609020204030204" pitchFamily="49" charset="0"/>
                <a:cs typeface="Consolas" panose="020B0609020204030204" pitchFamily="49" charset="0"/>
              </a:rPr>
              <a:t>public class</a:t>
            </a:r>
            <a:r>
              <a:rPr lang="en-US" sz="1800">
                <a:latin typeface="Consolas" panose="020B0609020204030204" pitchFamily="49" charset="0"/>
                <a:cs typeface="Consolas" panose="020B0609020204030204" pitchFamily="49" charset="0"/>
              </a:rPr>
              <a:t> SinglyLinkedList&lt;E&gt; {</a:t>
            </a: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a:t>
            </a:r>
            <a:r>
              <a:rPr lang="en-US" sz="1800">
                <a:solidFill>
                  <a:srgbClr val="00B050"/>
                </a:solidFill>
                <a:latin typeface="Consolas" panose="020B0609020204030204" pitchFamily="49" charset="0"/>
                <a:cs typeface="Consolas" panose="020B0609020204030204" pitchFamily="49" charset="0"/>
              </a:rPr>
              <a:t>// Thành phần dữ liệu</a:t>
            </a: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private</a:t>
            </a:r>
            <a:r>
              <a:rPr lang="en-US" sz="1800">
                <a:latin typeface="Consolas" panose="020B0609020204030204" pitchFamily="49" charset="0"/>
                <a:cs typeface="Consolas" panose="020B0609020204030204" pitchFamily="49" charset="0"/>
              </a:rPr>
              <a:t> Node&lt;E&gt; head;</a:t>
            </a: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private</a:t>
            </a:r>
            <a:r>
              <a:rPr lang="en-US" sz="1800">
                <a:latin typeface="Consolas" panose="020B0609020204030204" pitchFamily="49" charset="0"/>
                <a:cs typeface="Consolas" panose="020B0609020204030204" pitchFamily="49" charset="0"/>
              </a:rPr>
              <a:t> Node&lt;E&gt; tail;</a:t>
            </a: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private</a:t>
            </a:r>
            <a:r>
              <a:rPr lang="en-US" sz="1800">
                <a:latin typeface="Consolas" panose="020B0609020204030204" pitchFamily="49" charset="0"/>
                <a:cs typeface="Consolas" panose="020B0609020204030204" pitchFamily="49" charset="0"/>
              </a:rPr>
              <a:t> int size;</a:t>
            </a:r>
          </a:p>
          <a:p>
            <a:pPr marL="0" indent="0" algn="just" defTabSz="461963">
              <a:lnSpc>
                <a:spcPct val="130000"/>
              </a:lnSpc>
              <a:spcBef>
                <a:spcPts val="0"/>
              </a:spcBef>
              <a:buClr>
                <a:srgbClr val="0070C0"/>
              </a:buClr>
              <a:buNone/>
            </a:pPr>
            <a:endParaRPr lang="en-US" sz="1800">
              <a:latin typeface="Consolas" panose="020B0609020204030204" pitchFamily="49" charset="0"/>
              <a:cs typeface="Consolas" panose="020B0609020204030204" pitchFamily="49" charset="0"/>
            </a:endParaRP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a:t>
            </a:r>
            <a:r>
              <a:rPr lang="en-US" sz="1800">
                <a:solidFill>
                  <a:srgbClr val="00B050"/>
                </a:solidFill>
                <a:latin typeface="Consolas" panose="020B0609020204030204" pitchFamily="49" charset="0"/>
                <a:cs typeface="Consolas" panose="020B0609020204030204" pitchFamily="49" charset="0"/>
              </a:rPr>
              <a:t>// Thành phần xử lý</a:t>
            </a: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a:t>
            </a:r>
            <a:r>
              <a:rPr lang="en-US" sz="1800" b="1">
                <a:latin typeface="Consolas" panose="020B0609020204030204" pitchFamily="49" charset="0"/>
                <a:cs typeface="Consolas" panose="020B0609020204030204" pitchFamily="49" charset="0"/>
              </a:rPr>
              <a:t>public</a:t>
            </a:r>
            <a:r>
              <a:rPr lang="en-US" sz="1800">
                <a:latin typeface="Consolas" panose="020B0609020204030204" pitchFamily="49" charset="0"/>
                <a:cs typeface="Consolas" panose="020B0609020204030204" pitchFamily="49" charset="0"/>
              </a:rPr>
              <a:t> SinglyLinkedList(){</a:t>
            </a:r>
            <a:r>
              <a:rPr lang="en-US" sz="1800">
                <a:solidFill>
                  <a:srgbClr val="00B050"/>
                </a:solidFill>
                <a:latin typeface="Consolas" panose="020B0609020204030204" pitchFamily="49" charset="0"/>
                <a:cs typeface="Consolas" panose="020B0609020204030204" pitchFamily="49" charset="0"/>
              </a:rPr>
              <a:t>// Phương thức khởi tạo</a:t>
            </a:r>
            <a:endParaRPr lang="en-US" sz="1800">
              <a:latin typeface="Consolas" panose="020B0609020204030204" pitchFamily="49" charset="0"/>
              <a:cs typeface="Consolas" panose="020B0609020204030204" pitchFamily="49" charset="0"/>
            </a:endParaRP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 Tạo một danh sách rỗng</a:t>
            </a: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this.head = this.tail = null;</a:t>
            </a: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this.size = 0;</a:t>
            </a: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	} 	</a:t>
            </a:r>
          </a:p>
          <a:p>
            <a:pPr marL="0" indent="0" algn="just" defTabSz="461963">
              <a:lnSpc>
                <a:spcPct val="130000"/>
              </a:lnSpc>
              <a:spcBef>
                <a:spcPts val="0"/>
              </a:spcBef>
              <a:buClr>
                <a:srgbClr val="0070C0"/>
              </a:buClr>
              <a:buNone/>
            </a:pPr>
            <a:r>
              <a:rPr lang="en-US" sz="1800">
                <a:latin typeface="Consolas" panose="020B0609020204030204" pitchFamily="49" charset="0"/>
                <a:cs typeface="Consolas" panose="020B0609020204030204" pitchFamily="49" charset="0"/>
              </a:rPr>
              <a:t>}</a:t>
            </a:r>
          </a:p>
        </p:txBody>
      </p:sp>
      <p:sp>
        <p:nvSpPr>
          <p:cNvPr id="7" name="Oval 6">
            <a:extLst>
              <a:ext uri="{FF2B5EF4-FFF2-40B4-BE49-F238E27FC236}">
                <a16:creationId xmlns:a16="http://schemas.microsoft.com/office/drawing/2014/main" id="{C63EFF27-D3CD-4ED0-9560-1D5BC1D2B4BA}"/>
              </a:ext>
            </a:extLst>
          </p:cNvPr>
          <p:cNvSpPr/>
          <p:nvPr/>
        </p:nvSpPr>
        <p:spPr>
          <a:xfrm>
            <a:off x="8554478" y="3607865"/>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NULL</a:t>
            </a:r>
          </a:p>
        </p:txBody>
      </p:sp>
      <p:sp>
        <p:nvSpPr>
          <p:cNvPr id="8" name="Oval 7">
            <a:extLst>
              <a:ext uri="{FF2B5EF4-FFF2-40B4-BE49-F238E27FC236}">
                <a16:creationId xmlns:a16="http://schemas.microsoft.com/office/drawing/2014/main" id="{2C267E83-3320-42EC-977F-F1A554024358}"/>
              </a:ext>
            </a:extLst>
          </p:cNvPr>
          <p:cNvSpPr/>
          <p:nvPr/>
        </p:nvSpPr>
        <p:spPr>
          <a:xfrm>
            <a:off x="7358875" y="3236934"/>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3A840A3-9CA9-46E0-BC39-B14426590C41}"/>
              </a:ext>
            </a:extLst>
          </p:cNvPr>
          <p:cNvSpPr/>
          <p:nvPr/>
        </p:nvSpPr>
        <p:spPr>
          <a:xfrm>
            <a:off x="10461576" y="3251816"/>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62D7DF4-6178-4071-9629-5E74F30CAE24}"/>
              </a:ext>
            </a:extLst>
          </p:cNvPr>
          <p:cNvCxnSpPr>
            <a:stCxn id="8" idx="5"/>
            <a:endCxn id="7" idx="2"/>
          </p:cNvCxnSpPr>
          <p:nvPr/>
        </p:nvCxnSpPr>
        <p:spPr>
          <a:xfrm>
            <a:off x="7697702" y="3540841"/>
            <a:ext cx="856776" cy="44496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1154BC-DBDF-492C-8BD5-CE34872AD95E}"/>
              </a:ext>
            </a:extLst>
          </p:cNvPr>
          <p:cNvCxnSpPr>
            <a:stCxn id="9" idx="3"/>
            <a:endCxn id="7" idx="6"/>
          </p:cNvCxnSpPr>
          <p:nvPr/>
        </p:nvCxnSpPr>
        <p:spPr>
          <a:xfrm flipH="1">
            <a:off x="9519201" y="3555723"/>
            <a:ext cx="1000508" cy="430087"/>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F05A1C2-2783-4A1A-9EC0-3F0D3000601F}"/>
              </a:ext>
            </a:extLst>
          </p:cNvPr>
          <p:cNvSpPr txBox="1"/>
          <p:nvPr/>
        </p:nvSpPr>
        <p:spPr>
          <a:xfrm>
            <a:off x="6722351" y="3238533"/>
            <a:ext cx="654346" cy="369332"/>
          </a:xfrm>
          <a:prstGeom prst="rect">
            <a:avLst/>
          </a:prstGeom>
          <a:noFill/>
        </p:spPr>
        <p:txBody>
          <a:bodyPr wrap="none" rtlCol="0">
            <a:spAutoFit/>
          </a:bodyPr>
          <a:lstStyle/>
          <a:p>
            <a:r>
              <a:rPr lang="en-US"/>
              <a:t>head</a:t>
            </a:r>
          </a:p>
        </p:txBody>
      </p:sp>
      <p:sp>
        <p:nvSpPr>
          <p:cNvPr id="14" name="TextBox 13">
            <a:extLst>
              <a:ext uri="{FF2B5EF4-FFF2-40B4-BE49-F238E27FC236}">
                <a16:creationId xmlns:a16="http://schemas.microsoft.com/office/drawing/2014/main" id="{7F6C1C4A-2E26-44C9-B554-6DF4B7E4ABBA}"/>
              </a:ext>
            </a:extLst>
          </p:cNvPr>
          <p:cNvSpPr txBox="1"/>
          <p:nvPr/>
        </p:nvSpPr>
        <p:spPr>
          <a:xfrm>
            <a:off x="10858536" y="3237425"/>
            <a:ext cx="495264" cy="369332"/>
          </a:xfrm>
          <a:prstGeom prst="rect">
            <a:avLst/>
          </a:prstGeom>
          <a:noFill/>
        </p:spPr>
        <p:txBody>
          <a:bodyPr wrap="square" rtlCol="0">
            <a:spAutoFit/>
          </a:bodyPr>
          <a:lstStyle/>
          <a:p>
            <a:r>
              <a:rPr lang="en-US"/>
              <a:t>tail</a:t>
            </a:r>
          </a:p>
        </p:txBody>
      </p:sp>
    </p:spTree>
    <p:extLst>
      <p:ext uri="{BB962C8B-B14F-4D97-AF65-F5344CB8AC3E}">
        <p14:creationId xmlns:p14="http://schemas.microsoft.com/office/powerpoint/2010/main" val="45779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wipe(down)">
                                      <p:cBhvr>
                                        <p:cTn id="27" dur="500"/>
                                        <p:tgtEl>
                                          <p:spTgt spid="11">
                                            <p:txEl>
                                              <p:pRg st="1" end="1"/>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11">
                                            <p:txEl>
                                              <p:pRg st="13" end="13"/>
                                            </p:txEl>
                                          </p:spTgt>
                                        </p:tgtEl>
                                        <p:attrNameLst>
                                          <p:attrName>style.visibility</p:attrName>
                                        </p:attrNameLst>
                                      </p:cBhvr>
                                      <p:to>
                                        <p:strVal val="visible"/>
                                      </p:to>
                                    </p:set>
                                    <p:animEffect transition="in" filter="wipe(down)">
                                      <p:cBhvr>
                                        <p:cTn id="30" dur="500"/>
                                        <p:tgtEl>
                                          <p:spTgt spid="11">
                                            <p:txEl>
                                              <p:pRg st="13" end="1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wipe(down)">
                                      <p:cBhvr>
                                        <p:cTn id="35" dur="500"/>
                                        <p:tgtEl>
                                          <p:spTgt spid="11">
                                            <p:txEl>
                                              <p:pRg st="2" end="2"/>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11">
                                            <p:txEl>
                                              <p:pRg st="3" end="3"/>
                                            </p:txEl>
                                          </p:spTgt>
                                        </p:tgtEl>
                                        <p:attrNameLst>
                                          <p:attrName>style.visibility</p:attrName>
                                        </p:attrNameLst>
                                      </p:cBhvr>
                                      <p:to>
                                        <p:strVal val="visible"/>
                                      </p:to>
                                    </p:set>
                                    <p:animEffect transition="in" filter="wipe(down)">
                                      <p:cBhvr>
                                        <p:cTn id="38" dur="500"/>
                                        <p:tgtEl>
                                          <p:spTgt spid="11">
                                            <p:txEl>
                                              <p:pRg st="3" end="3"/>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animEffect transition="in" filter="wipe(down)">
                                      <p:cBhvr>
                                        <p:cTn id="41" dur="500"/>
                                        <p:tgtEl>
                                          <p:spTgt spid="11">
                                            <p:txEl>
                                              <p:pRg st="4" end="4"/>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11">
                                            <p:txEl>
                                              <p:pRg st="5" end="5"/>
                                            </p:txEl>
                                          </p:spTgt>
                                        </p:tgtEl>
                                        <p:attrNameLst>
                                          <p:attrName>style.visibility</p:attrName>
                                        </p:attrNameLst>
                                      </p:cBhvr>
                                      <p:to>
                                        <p:strVal val="visible"/>
                                      </p:to>
                                    </p:set>
                                    <p:animEffect transition="in" filter="wipe(down)">
                                      <p:cBhvr>
                                        <p:cTn id="44" dur="500"/>
                                        <p:tgtEl>
                                          <p:spTgt spid="11">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Effect transition="in" filter="wipe(down)">
                                      <p:cBhvr>
                                        <p:cTn id="49" dur="500"/>
                                        <p:tgtEl>
                                          <p:spTgt spid="11">
                                            <p:txEl>
                                              <p:pRg st="7" end="7"/>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11">
                                            <p:txEl>
                                              <p:pRg st="8" end="8"/>
                                            </p:txEl>
                                          </p:spTgt>
                                        </p:tgtEl>
                                        <p:attrNameLst>
                                          <p:attrName>style.visibility</p:attrName>
                                        </p:attrNameLst>
                                      </p:cBhvr>
                                      <p:to>
                                        <p:strVal val="visible"/>
                                      </p:to>
                                    </p:set>
                                    <p:animEffect transition="in" filter="wipe(down)">
                                      <p:cBhvr>
                                        <p:cTn id="52" dur="500"/>
                                        <p:tgtEl>
                                          <p:spTgt spid="11">
                                            <p:txEl>
                                              <p:pRg st="8" end="8"/>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animEffect transition="in" filter="wipe(down)">
                                      <p:cBhvr>
                                        <p:cTn id="55" dur="500"/>
                                        <p:tgtEl>
                                          <p:spTgt spid="11">
                                            <p:txEl>
                                              <p:pRg st="9" end="9"/>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11">
                                            <p:txEl>
                                              <p:pRg st="10" end="10"/>
                                            </p:txEl>
                                          </p:spTgt>
                                        </p:tgtEl>
                                        <p:attrNameLst>
                                          <p:attrName>style.visibility</p:attrName>
                                        </p:attrNameLst>
                                      </p:cBhvr>
                                      <p:to>
                                        <p:strVal val="visible"/>
                                      </p:to>
                                    </p:set>
                                    <p:animEffect transition="in" filter="wipe(down)">
                                      <p:cBhvr>
                                        <p:cTn id="58" dur="500"/>
                                        <p:tgtEl>
                                          <p:spTgt spid="11">
                                            <p:txEl>
                                              <p:pRg st="10" end="10"/>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11">
                                            <p:txEl>
                                              <p:pRg st="11" end="11"/>
                                            </p:txEl>
                                          </p:spTgt>
                                        </p:tgtEl>
                                        <p:attrNameLst>
                                          <p:attrName>style.visibility</p:attrName>
                                        </p:attrNameLst>
                                      </p:cBhvr>
                                      <p:to>
                                        <p:strVal val="visible"/>
                                      </p:to>
                                    </p:set>
                                    <p:animEffect transition="in" filter="wipe(down)">
                                      <p:cBhvr>
                                        <p:cTn id="61" dur="500"/>
                                        <p:tgtEl>
                                          <p:spTgt spid="11">
                                            <p:txEl>
                                              <p:pRg st="11" end="11"/>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11">
                                            <p:txEl>
                                              <p:pRg st="12" end="12"/>
                                            </p:txEl>
                                          </p:spTgt>
                                        </p:tgtEl>
                                        <p:attrNameLst>
                                          <p:attrName>style.visibility</p:attrName>
                                        </p:attrNameLst>
                                      </p:cBhvr>
                                      <p:to>
                                        <p:strVal val="visible"/>
                                      </p:to>
                                    </p:set>
                                    <p:animEffect transition="in" filter="wipe(down)">
                                      <p:cBhvr>
                                        <p:cTn id="64"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27</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Thao tác 2: Thêm phần tử vào danh sách</a:t>
            </a:r>
          </a:p>
          <a:p>
            <a:pPr lvl="1" algn="just">
              <a:lnSpc>
                <a:spcPct val="140000"/>
              </a:lnSpc>
              <a:buClr>
                <a:srgbClr val="0070C0"/>
              </a:buClr>
              <a:buFont typeface="Wingdings" panose="05000000000000000000" pitchFamily="2" charset="2"/>
              <a:buChar char="§"/>
            </a:pPr>
            <a:r>
              <a:rPr lang="en-US" sz="2500"/>
              <a:t>Trường hợp danh sách rỗng</a:t>
            </a:r>
            <a:endParaRPr lang="en-US" sz="2500" b="1">
              <a:solidFill>
                <a:srgbClr val="0000FF"/>
              </a:solidFill>
            </a:endParaRPr>
          </a:p>
          <a:p>
            <a:pPr lvl="1" algn="just">
              <a:lnSpc>
                <a:spcPct val="140000"/>
              </a:lnSpc>
              <a:buClr>
                <a:srgbClr val="0070C0"/>
              </a:buClr>
              <a:buFont typeface="Wingdings" panose="05000000000000000000" pitchFamily="2" charset="2"/>
              <a:buChar char="§"/>
            </a:pPr>
            <a:r>
              <a:rPr lang="en-US" sz="2500"/>
              <a:t>Trường hợp danh sách đã có phần tử</a:t>
            </a:r>
            <a:endParaRPr lang="en-US" sz="2500" b="1">
              <a:solidFill>
                <a:srgbClr val="0000FF"/>
              </a:solidFill>
            </a:endParaRPr>
          </a:p>
          <a:p>
            <a:pPr>
              <a:buFont typeface="Wingdings" panose="05000000000000000000" pitchFamily="2" charset="2"/>
              <a:buChar char="v"/>
            </a:pPr>
            <a:endParaRPr lang="en-GB" sz="2500" b="1">
              <a:solidFill>
                <a:srgbClr val="0070C0"/>
              </a:solidFill>
            </a:endParaRPr>
          </a:p>
        </p:txBody>
      </p:sp>
    </p:spTree>
    <p:extLst>
      <p:ext uri="{BB962C8B-B14F-4D97-AF65-F5344CB8AC3E}">
        <p14:creationId xmlns:p14="http://schemas.microsoft.com/office/powerpoint/2010/main" val="177412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28</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Thao tác 2: Thêm phần tử vào danh sách</a:t>
            </a:r>
          </a:p>
          <a:p>
            <a:pPr lvl="1" algn="just">
              <a:lnSpc>
                <a:spcPct val="140000"/>
              </a:lnSpc>
              <a:buClr>
                <a:srgbClr val="0070C0"/>
              </a:buClr>
              <a:buFont typeface="Wingdings" panose="05000000000000000000" pitchFamily="2" charset="2"/>
              <a:buChar char="q"/>
            </a:pPr>
            <a:r>
              <a:rPr lang="en-US" sz="2500"/>
              <a:t>Trường hợp danh sách ban đầu rỗng</a:t>
            </a:r>
            <a:endParaRPr lang="en-US" sz="2500" b="1">
              <a:solidFill>
                <a:srgbClr val="0000FF"/>
              </a:solidFill>
            </a:endParaRPr>
          </a:p>
          <a:p>
            <a:pPr marL="457200" lvl="1" indent="0" algn="just">
              <a:lnSpc>
                <a:spcPct val="140000"/>
              </a:lnSpc>
              <a:buClr>
                <a:srgbClr val="0070C0"/>
              </a:buClr>
              <a:buNone/>
            </a:pPr>
            <a:r>
              <a:rPr lang="en-US" sz="2500"/>
              <a:t>1/ Tạo ra node mới và trỏ về NULL</a:t>
            </a:r>
          </a:p>
          <a:p>
            <a:pPr marL="457200" lvl="1" indent="0" algn="just">
              <a:lnSpc>
                <a:spcPct val="140000"/>
              </a:lnSpc>
              <a:buClr>
                <a:srgbClr val="0070C0"/>
              </a:buClr>
              <a:buNone/>
            </a:pPr>
            <a:r>
              <a:rPr lang="en-US" sz="2500"/>
              <a:t>2/ Trỏ Head và Tail về Node mới</a:t>
            </a:r>
          </a:p>
          <a:p>
            <a:pPr marL="457200" lvl="1" indent="0" algn="just">
              <a:lnSpc>
                <a:spcPct val="140000"/>
              </a:lnSpc>
              <a:buClr>
                <a:srgbClr val="0070C0"/>
              </a:buClr>
              <a:buNone/>
            </a:pPr>
            <a:endParaRPr lang="en-US" sz="2000">
              <a:latin typeface="Times New Roman" panose="02020603050405020304" pitchFamily="18" charset="0"/>
              <a:cs typeface="Times New Roman" panose="02020603050405020304" pitchFamily="18" charset="0"/>
            </a:endParaRPr>
          </a:p>
          <a:p>
            <a:pPr marL="457200" lvl="1" indent="0" algn="just">
              <a:lnSpc>
                <a:spcPct val="140000"/>
              </a:lnSpc>
              <a:buClr>
                <a:srgbClr val="0070C0"/>
              </a:buClr>
              <a:buNone/>
            </a:pPr>
            <a:r>
              <a:rPr lang="en-US" sz="2500" b="1">
                <a:solidFill>
                  <a:srgbClr val="C00000"/>
                </a:solidFill>
                <a:latin typeface="Consolas" panose="020B0609020204030204" pitchFamily="49" charset="0"/>
                <a:cs typeface="Consolas" panose="020B0609020204030204" pitchFamily="49" charset="0"/>
              </a:rPr>
              <a:t>Node</a:t>
            </a:r>
            <a:r>
              <a:rPr lang="en-US" sz="2500">
                <a:latin typeface="Consolas" panose="020B0609020204030204" pitchFamily="49" charset="0"/>
                <a:cs typeface="Consolas" panose="020B0609020204030204" pitchFamily="49" charset="0"/>
              </a:rPr>
              <a:t>&lt;</a:t>
            </a:r>
            <a:r>
              <a:rPr lang="en-US" sz="2500">
                <a:solidFill>
                  <a:srgbClr val="0000FF"/>
                </a:solidFill>
                <a:latin typeface="Consolas" panose="020B0609020204030204" pitchFamily="49" charset="0"/>
                <a:cs typeface="Consolas" panose="020B0609020204030204" pitchFamily="49" charset="0"/>
              </a:rPr>
              <a:t>E</a:t>
            </a:r>
            <a:r>
              <a:rPr lang="en-US" sz="2500">
                <a:latin typeface="Consolas" panose="020B0609020204030204" pitchFamily="49" charset="0"/>
                <a:cs typeface="Consolas" panose="020B0609020204030204" pitchFamily="49" charset="0"/>
              </a:rPr>
              <a:t>&gt; newNode = </a:t>
            </a:r>
            <a:r>
              <a:rPr lang="en-US" sz="2500">
                <a:solidFill>
                  <a:srgbClr val="7030A0"/>
                </a:solidFill>
                <a:latin typeface="Consolas" panose="020B0609020204030204" pitchFamily="49" charset="0"/>
                <a:cs typeface="Consolas" panose="020B0609020204030204" pitchFamily="49" charset="0"/>
              </a:rPr>
              <a:t>new</a:t>
            </a:r>
            <a:r>
              <a:rPr lang="en-US" sz="2500">
                <a:latin typeface="Consolas" panose="020B0609020204030204" pitchFamily="49" charset="0"/>
                <a:cs typeface="Consolas" panose="020B0609020204030204" pitchFamily="49" charset="0"/>
              </a:rPr>
              <a:t> </a:t>
            </a:r>
            <a:r>
              <a:rPr lang="en-US" sz="2500" b="1">
                <a:solidFill>
                  <a:srgbClr val="C00000"/>
                </a:solidFill>
                <a:latin typeface="Consolas" panose="020B0609020204030204" pitchFamily="49" charset="0"/>
                <a:cs typeface="Consolas" panose="020B0609020204030204" pitchFamily="49" charset="0"/>
              </a:rPr>
              <a:t>Node</a:t>
            </a:r>
            <a:r>
              <a:rPr lang="en-US" sz="2500">
                <a:latin typeface="Consolas" panose="020B0609020204030204" pitchFamily="49" charset="0"/>
                <a:cs typeface="Consolas" panose="020B0609020204030204" pitchFamily="49" charset="0"/>
              </a:rPr>
              <a:t>&lt;</a:t>
            </a:r>
            <a:r>
              <a:rPr lang="en-US" sz="2500">
                <a:solidFill>
                  <a:srgbClr val="0000FF"/>
                </a:solidFill>
                <a:latin typeface="Consolas" panose="020B0609020204030204" pitchFamily="49" charset="0"/>
                <a:cs typeface="Consolas" panose="020B0609020204030204" pitchFamily="49" charset="0"/>
              </a:rPr>
              <a:t>E</a:t>
            </a:r>
            <a:r>
              <a:rPr lang="en-US" sz="2500">
                <a:latin typeface="Consolas" panose="020B0609020204030204" pitchFamily="49" charset="0"/>
                <a:cs typeface="Consolas" panose="020B0609020204030204" pitchFamily="49" charset="0"/>
              </a:rPr>
              <a:t>&gt;();</a:t>
            </a:r>
          </a:p>
          <a:p>
            <a:pPr marL="457200" lvl="1" indent="0" algn="just">
              <a:lnSpc>
                <a:spcPct val="140000"/>
              </a:lnSpc>
              <a:buClr>
                <a:srgbClr val="0070C0"/>
              </a:buClr>
              <a:buNone/>
            </a:pPr>
            <a:r>
              <a:rPr lang="en-US" sz="2500">
                <a:latin typeface="Consolas" panose="020B0609020204030204" pitchFamily="49" charset="0"/>
                <a:cs typeface="Consolas" panose="020B0609020204030204" pitchFamily="49" charset="0"/>
              </a:rPr>
              <a:t>newNode.next = </a:t>
            </a:r>
            <a:r>
              <a:rPr lang="en-US" sz="2500" b="1">
                <a:solidFill>
                  <a:srgbClr val="0000FF"/>
                </a:solidFill>
                <a:latin typeface="Consolas" panose="020B0609020204030204" pitchFamily="49" charset="0"/>
                <a:cs typeface="Consolas" panose="020B0609020204030204" pitchFamily="49" charset="0"/>
              </a:rPr>
              <a:t>null</a:t>
            </a:r>
            <a:r>
              <a:rPr lang="en-US" sz="2500">
                <a:latin typeface="Consolas" panose="020B0609020204030204" pitchFamily="49" charset="0"/>
                <a:cs typeface="Consolas" panose="020B0609020204030204" pitchFamily="49" charset="0"/>
              </a:rPr>
              <a:t>;</a:t>
            </a:r>
          </a:p>
          <a:p>
            <a:pPr marL="457200" lvl="1" indent="0" algn="just">
              <a:lnSpc>
                <a:spcPct val="140000"/>
              </a:lnSpc>
              <a:buClr>
                <a:srgbClr val="0070C0"/>
              </a:buClr>
              <a:buNone/>
            </a:pPr>
            <a:r>
              <a:rPr lang="en-US" sz="2500" b="1">
                <a:solidFill>
                  <a:schemeClr val="accent6">
                    <a:lumMod val="75000"/>
                  </a:schemeClr>
                </a:solidFill>
                <a:latin typeface="Consolas" panose="020B0609020204030204" pitchFamily="49" charset="0"/>
                <a:cs typeface="Consolas" panose="020B0609020204030204" pitchFamily="49" charset="0"/>
              </a:rPr>
              <a:t>head</a:t>
            </a:r>
            <a:r>
              <a:rPr lang="en-US" sz="2500">
                <a:latin typeface="Consolas" panose="020B0609020204030204" pitchFamily="49" charset="0"/>
                <a:cs typeface="Consolas" panose="020B0609020204030204" pitchFamily="49" charset="0"/>
              </a:rPr>
              <a:t> = </a:t>
            </a:r>
            <a:r>
              <a:rPr lang="en-US" sz="2500" b="1">
                <a:solidFill>
                  <a:schemeClr val="accent6">
                    <a:lumMod val="75000"/>
                  </a:schemeClr>
                </a:solidFill>
                <a:latin typeface="Consolas" panose="020B0609020204030204" pitchFamily="49" charset="0"/>
                <a:cs typeface="Consolas" panose="020B0609020204030204" pitchFamily="49" charset="0"/>
              </a:rPr>
              <a:t>tail</a:t>
            </a:r>
            <a:r>
              <a:rPr lang="en-US" sz="2500">
                <a:latin typeface="Consolas" panose="020B0609020204030204" pitchFamily="49" charset="0"/>
                <a:cs typeface="Consolas" panose="020B0609020204030204" pitchFamily="49" charset="0"/>
              </a:rPr>
              <a:t> = newNode;</a:t>
            </a:r>
          </a:p>
          <a:p>
            <a:pPr marL="0" indent="0">
              <a:buNone/>
            </a:pPr>
            <a:endParaRPr lang="en-GB" sz="2500" b="1">
              <a:solidFill>
                <a:srgbClr val="0070C0"/>
              </a:solidFill>
            </a:endParaRPr>
          </a:p>
        </p:txBody>
      </p:sp>
      <p:sp>
        <p:nvSpPr>
          <p:cNvPr id="7" name="Oval 6">
            <a:extLst>
              <a:ext uri="{FF2B5EF4-FFF2-40B4-BE49-F238E27FC236}">
                <a16:creationId xmlns:a16="http://schemas.microsoft.com/office/drawing/2014/main" id="{EF547450-87F4-4411-B9EF-04F24C479885}"/>
              </a:ext>
            </a:extLst>
          </p:cNvPr>
          <p:cNvSpPr/>
          <p:nvPr/>
        </p:nvSpPr>
        <p:spPr>
          <a:xfrm>
            <a:off x="8750865" y="2997509"/>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NULL</a:t>
            </a:r>
          </a:p>
        </p:txBody>
      </p:sp>
      <p:sp>
        <p:nvSpPr>
          <p:cNvPr id="8" name="Oval 7">
            <a:extLst>
              <a:ext uri="{FF2B5EF4-FFF2-40B4-BE49-F238E27FC236}">
                <a16:creationId xmlns:a16="http://schemas.microsoft.com/office/drawing/2014/main" id="{BD67D214-CB58-477A-9F63-60300AFC65AE}"/>
              </a:ext>
            </a:extLst>
          </p:cNvPr>
          <p:cNvSpPr/>
          <p:nvPr/>
        </p:nvSpPr>
        <p:spPr>
          <a:xfrm>
            <a:off x="7555262" y="2626578"/>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453F9C4-0752-43E4-9FC7-78AE313B301C}"/>
              </a:ext>
            </a:extLst>
          </p:cNvPr>
          <p:cNvSpPr/>
          <p:nvPr/>
        </p:nvSpPr>
        <p:spPr>
          <a:xfrm>
            <a:off x="10657963" y="2641460"/>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205551E-889E-4D26-8C57-AFB2C90838FC}"/>
              </a:ext>
            </a:extLst>
          </p:cNvPr>
          <p:cNvCxnSpPr>
            <a:stCxn id="8" idx="5"/>
            <a:endCxn id="7" idx="2"/>
          </p:cNvCxnSpPr>
          <p:nvPr/>
        </p:nvCxnSpPr>
        <p:spPr>
          <a:xfrm>
            <a:off x="7894089" y="2930485"/>
            <a:ext cx="856776" cy="44496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A964EA5-9D2C-4813-831F-82BDD04E5C1F}"/>
              </a:ext>
            </a:extLst>
          </p:cNvPr>
          <p:cNvCxnSpPr>
            <a:stCxn id="9" idx="3"/>
            <a:endCxn id="7" idx="6"/>
          </p:cNvCxnSpPr>
          <p:nvPr/>
        </p:nvCxnSpPr>
        <p:spPr>
          <a:xfrm flipH="1">
            <a:off x="9715588" y="2945367"/>
            <a:ext cx="1000508" cy="430087"/>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79EFCA4-1935-49E2-9860-35C62B1ED804}"/>
              </a:ext>
            </a:extLst>
          </p:cNvPr>
          <p:cNvSpPr txBox="1"/>
          <p:nvPr/>
        </p:nvSpPr>
        <p:spPr>
          <a:xfrm>
            <a:off x="6918738" y="2628177"/>
            <a:ext cx="654346" cy="369332"/>
          </a:xfrm>
          <a:prstGeom prst="rect">
            <a:avLst/>
          </a:prstGeom>
          <a:noFill/>
        </p:spPr>
        <p:txBody>
          <a:bodyPr wrap="none" rtlCol="0">
            <a:spAutoFit/>
          </a:bodyPr>
          <a:lstStyle/>
          <a:p>
            <a:r>
              <a:rPr lang="en-US"/>
              <a:t>head</a:t>
            </a:r>
          </a:p>
        </p:txBody>
      </p:sp>
      <p:sp>
        <p:nvSpPr>
          <p:cNvPr id="14" name="TextBox 13">
            <a:extLst>
              <a:ext uri="{FF2B5EF4-FFF2-40B4-BE49-F238E27FC236}">
                <a16:creationId xmlns:a16="http://schemas.microsoft.com/office/drawing/2014/main" id="{5AA77F38-56D9-4EDD-84B7-6D18FEF887EA}"/>
              </a:ext>
            </a:extLst>
          </p:cNvPr>
          <p:cNvSpPr txBox="1"/>
          <p:nvPr/>
        </p:nvSpPr>
        <p:spPr>
          <a:xfrm>
            <a:off x="11054923" y="2627069"/>
            <a:ext cx="495264" cy="369332"/>
          </a:xfrm>
          <a:prstGeom prst="rect">
            <a:avLst/>
          </a:prstGeom>
          <a:noFill/>
        </p:spPr>
        <p:txBody>
          <a:bodyPr wrap="square" rtlCol="0">
            <a:spAutoFit/>
          </a:bodyPr>
          <a:lstStyle/>
          <a:p>
            <a:r>
              <a:rPr lang="en-US"/>
              <a:t>tail</a:t>
            </a:r>
          </a:p>
        </p:txBody>
      </p:sp>
      <p:grpSp>
        <p:nvGrpSpPr>
          <p:cNvPr id="15" name="Group 14">
            <a:extLst>
              <a:ext uri="{FF2B5EF4-FFF2-40B4-BE49-F238E27FC236}">
                <a16:creationId xmlns:a16="http://schemas.microsoft.com/office/drawing/2014/main" id="{2C5E3267-DC1D-4A37-8C5C-98322F5EDF23}"/>
              </a:ext>
            </a:extLst>
          </p:cNvPr>
          <p:cNvGrpSpPr/>
          <p:nvPr/>
        </p:nvGrpSpPr>
        <p:grpSpPr>
          <a:xfrm>
            <a:off x="8433601" y="4640623"/>
            <a:ext cx="2069474" cy="1060704"/>
            <a:chOff x="1179043" y="4687752"/>
            <a:chExt cx="2069474" cy="1060704"/>
          </a:xfrm>
        </p:grpSpPr>
        <p:sp>
          <p:nvSpPr>
            <p:cNvPr id="16" name="Rectangle 15">
              <a:extLst>
                <a:ext uri="{FF2B5EF4-FFF2-40B4-BE49-F238E27FC236}">
                  <a16:creationId xmlns:a16="http://schemas.microsoft.com/office/drawing/2014/main" id="{961B654E-7CE7-4C4F-85E3-871D70A955D5}"/>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a:t>
              </a:r>
            </a:p>
          </p:txBody>
        </p:sp>
        <p:sp>
          <p:nvSpPr>
            <p:cNvPr id="17" name="Rectangle 16">
              <a:extLst>
                <a:ext uri="{FF2B5EF4-FFF2-40B4-BE49-F238E27FC236}">
                  <a16:creationId xmlns:a16="http://schemas.microsoft.com/office/drawing/2014/main" id="{2CF5511C-227E-4EC9-84FD-B290B52F3B5A}"/>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5515E28-B4DA-4E11-B384-F19B701098B9}"/>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cxnSp>
        <p:nvCxnSpPr>
          <p:cNvPr id="19" name="Straight Arrow Connector 18">
            <a:extLst>
              <a:ext uri="{FF2B5EF4-FFF2-40B4-BE49-F238E27FC236}">
                <a16:creationId xmlns:a16="http://schemas.microsoft.com/office/drawing/2014/main" id="{651B011E-ABC9-4AEC-9D98-CF3B1BEE120B}"/>
              </a:ext>
            </a:extLst>
          </p:cNvPr>
          <p:cNvCxnSpPr>
            <a:stCxn id="8" idx="4"/>
          </p:cNvCxnSpPr>
          <p:nvPr/>
        </p:nvCxnSpPr>
        <p:spPr>
          <a:xfrm>
            <a:off x="7753742" y="2982627"/>
            <a:ext cx="997123" cy="1641583"/>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A983A1-7C23-471D-9173-BFC6E7B2EA5D}"/>
              </a:ext>
            </a:extLst>
          </p:cNvPr>
          <p:cNvCxnSpPr>
            <a:stCxn id="9" idx="4"/>
          </p:cNvCxnSpPr>
          <p:nvPr/>
        </p:nvCxnSpPr>
        <p:spPr>
          <a:xfrm flipH="1">
            <a:off x="9286282" y="2997509"/>
            <a:ext cx="1570161" cy="162670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05D84AC4-5ED7-4D72-9FD0-AFCE271E9526}"/>
              </a:ext>
            </a:extLst>
          </p:cNvPr>
          <p:cNvSpPr/>
          <p:nvPr/>
        </p:nvSpPr>
        <p:spPr>
          <a:xfrm>
            <a:off x="10856443" y="4553992"/>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NULL</a:t>
            </a:r>
          </a:p>
        </p:txBody>
      </p:sp>
      <p:cxnSp>
        <p:nvCxnSpPr>
          <p:cNvPr id="22" name="Straight Arrow Connector 21">
            <a:extLst>
              <a:ext uri="{FF2B5EF4-FFF2-40B4-BE49-F238E27FC236}">
                <a16:creationId xmlns:a16="http://schemas.microsoft.com/office/drawing/2014/main" id="{6D82B80D-A2E9-46CC-95E5-13D3E9A25D29}"/>
              </a:ext>
            </a:extLst>
          </p:cNvPr>
          <p:cNvCxnSpPr>
            <a:endCxn id="21" idx="2"/>
          </p:cNvCxnSpPr>
          <p:nvPr/>
        </p:nvCxnSpPr>
        <p:spPr>
          <a:xfrm>
            <a:off x="10025078" y="4931936"/>
            <a:ext cx="831365" cy="1"/>
          </a:xfrm>
          <a:prstGeom prst="straightConnector1">
            <a:avLst/>
          </a:prstGeom>
          <a:ln w="25400">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3" name="Cloud 22">
            <a:extLst>
              <a:ext uri="{FF2B5EF4-FFF2-40B4-BE49-F238E27FC236}">
                <a16:creationId xmlns:a16="http://schemas.microsoft.com/office/drawing/2014/main" id="{9EDE39D6-7120-4F0D-A466-FFED754B1835}"/>
              </a:ext>
            </a:extLst>
          </p:cNvPr>
          <p:cNvSpPr/>
          <p:nvPr/>
        </p:nvSpPr>
        <p:spPr>
          <a:xfrm>
            <a:off x="5182255" y="4931936"/>
            <a:ext cx="2074877" cy="8520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Times New Roman" panose="02020603050405020304" pitchFamily="18" charset="0"/>
                <a:cs typeface="Times New Roman" panose="02020603050405020304" pitchFamily="18" charset="0"/>
              </a:rPr>
              <a:t>Tạo ra Node mới</a:t>
            </a:r>
          </a:p>
        </p:txBody>
      </p:sp>
      <p:cxnSp>
        <p:nvCxnSpPr>
          <p:cNvPr id="24" name="Straight Arrow Connector 23">
            <a:extLst>
              <a:ext uri="{FF2B5EF4-FFF2-40B4-BE49-F238E27FC236}">
                <a16:creationId xmlns:a16="http://schemas.microsoft.com/office/drawing/2014/main" id="{AC4704B3-4464-48DE-BC64-9E33EBBA6053}"/>
              </a:ext>
            </a:extLst>
          </p:cNvPr>
          <p:cNvCxnSpPr>
            <a:stCxn id="23" idx="0"/>
            <a:endCxn id="16" idx="1"/>
          </p:cNvCxnSpPr>
          <p:nvPr/>
        </p:nvCxnSpPr>
        <p:spPr>
          <a:xfrm flipV="1">
            <a:off x="7255403" y="4931936"/>
            <a:ext cx="1178198" cy="42602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80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par>
                                <p:cTn id="11" presetID="6" presetClass="entr" presetSubtype="16"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ircle(in)">
                                      <p:cBhvr>
                                        <p:cTn id="25" dur="2000"/>
                                        <p:tgtEl>
                                          <p:spTgt spid="13"/>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ircle(in)">
                                      <p:cBhvr>
                                        <p:cTn id="28" dur="2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animEffect transition="in" filter="wipe(down)">
                                      <p:cBhvr>
                                        <p:cTn id="33" dur="500"/>
                                        <p:tgtEl>
                                          <p:spTgt spid="11">
                                            <p:txEl>
                                              <p:pRg st="2" end="2"/>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par>
                                <p:cTn id="41" presetID="22" presetClass="entr" presetSubtype="4"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par>
                          <p:cTn id="47" fill="hold">
                            <p:stCondLst>
                              <p:cond delay="1000"/>
                            </p:stCondLst>
                            <p:childTnLst>
                              <p:par>
                                <p:cTn id="48" presetID="22" presetClass="entr" presetSubtype="4"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down)">
                                      <p:cBhvr>
                                        <p:cTn id="50" dur="500"/>
                                        <p:tgtEl>
                                          <p:spTgt spid="22"/>
                                        </p:tgtEl>
                                      </p:cBhvr>
                                    </p:animEffect>
                                  </p:childTnLst>
                                </p:cTn>
                              </p:par>
                            </p:childTnLst>
                          </p:cTn>
                        </p:par>
                        <p:par>
                          <p:cTn id="51" fill="hold">
                            <p:stCondLst>
                              <p:cond delay="1500"/>
                            </p:stCondLst>
                            <p:childTnLst>
                              <p:par>
                                <p:cTn id="52" presetID="22" presetClass="entr" presetSubtype="4" fill="hold" nodeType="afterEffect">
                                  <p:stCondLst>
                                    <p:cond delay="0"/>
                                  </p:stCondLst>
                                  <p:childTnLst>
                                    <p:set>
                                      <p:cBhvr>
                                        <p:cTn id="53" dur="1" fill="hold">
                                          <p:stCondLst>
                                            <p:cond delay="0"/>
                                          </p:stCondLst>
                                        </p:cTn>
                                        <p:tgtEl>
                                          <p:spTgt spid="11">
                                            <p:txEl>
                                              <p:pRg st="5" end="5"/>
                                            </p:txEl>
                                          </p:spTgt>
                                        </p:tgtEl>
                                        <p:attrNameLst>
                                          <p:attrName>style.visibility</p:attrName>
                                        </p:attrNameLst>
                                      </p:cBhvr>
                                      <p:to>
                                        <p:strVal val="visible"/>
                                      </p:to>
                                    </p:set>
                                    <p:animEffect transition="in" filter="wipe(down)">
                                      <p:cBhvr>
                                        <p:cTn id="54" dur="500"/>
                                        <p:tgtEl>
                                          <p:spTgt spid="11">
                                            <p:txEl>
                                              <p:pRg st="5" end="5"/>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11">
                                            <p:txEl>
                                              <p:pRg st="6" end="6"/>
                                            </p:txEl>
                                          </p:spTgt>
                                        </p:tgtEl>
                                        <p:attrNameLst>
                                          <p:attrName>style.visibility</p:attrName>
                                        </p:attrNameLst>
                                      </p:cBhvr>
                                      <p:to>
                                        <p:strVal val="visible"/>
                                      </p:to>
                                    </p:set>
                                    <p:animEffect transition="in" filter="wipe(down)">
                                      <p:cBhvr>
                                        <p:cTn id="57" dur="500"/>
                                        <p:tgtEl>
                                          <p:spTgt spid="11">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1">
                                            <p:txEl>
                                              <p:pRg st="3" end="3"/>
                                            </p:txEl>
                                          </p:spTgt>
                                        </p:tgtEl>
                                        <p:attrNameLst>
                                          <p:attrName>style.visibility</p:attrName>
                                        </p:attrNameLst>
                                      </p:cBhvr>
                                      <p:to>
                                        <p:strVal val="visible"/>
                                      </p:to>
                                    </p:set>
                                    <p:animEffect transition="in" filter="wipe(down)">
                                      <p:cBhvr>
                                        <p:cTn id="62" dur="500"/>
                                        <p:tgtEl>
                                          <p:spTgt spid="11">
                                            <p:txEl>
                                              <p:pRg st="3" end="3"/>
                                            </p:txEl>
                                          </p:spTgt>
                                        </p:tgtEl>
                                      </p:cBhvr>
                                    </p:animEffect>
                                  </p:childTnLst>
                                </p:cTn>
                              </p:par>
                              <p:par>
                                <p:cTn id="63" presetID="22" presetClass="entr" presetSubtype="4"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down)">
                                      <p:cBhvr>
                                        <p:cTn id="65" dur="500"/>
                                        <p:tgtEl>
                                          <p:spTgt spid="19"/>
                                        </p:tgtEl>
                                      </p:cBhvr>
                                    </p:animEffect>
                                  </p:childTnLst>
                                </p:cTn>
                              </p:par>
                              <p:par>
                                <p:cTn id="66" presetID="22" presetClass="entr" presetSubtype="4"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par>
                          <p:cTn id="69" fill="hold">
                            <p:stCondLst>
                              <p:cond delay="500"/>
                            </p:stCondLst>
                            <p:childTnLst>
                              <p:par>
                                <p:cTn id="70" presetID="22" presetClass="entr" presetSubtype="4" fill="hold" nodeType="afterEffect">
                                  <p:stCondLst>
                                    <p:cond delay="0"/>
                                  </p:stCondLst>
                                  <p:childTnLst>
                                    <p:set>
                                      <p:cBhvr>
                                        <p:cTn id="71" dur="1" fill="hold">
                                          <p:stCondLst>
                                            <p:cond delay="0"/>
                                          </p:stCondLst>
                                        </p:cTn>
                                        <p:tgtEl>
                                          <p:spTgt spid="11">
                                            <p:txEl>
                                              <p:pRg st="7" end="7"/>
                                            </p:txEl>
                                          </p:spTgt>
                                        </p:tgtEl>
                                        <p:attrNameLst>
                                          <p:attrName>style.visibility</p:attrName>
                                        </p:attrNameLst>
                                      </p:cBhvr>
                                      <p:to>
                                        <p:strVal val="visible"/>
                                      </p:to>
                                    </p:set>
                                    <p:animEffect transition="in" filter="wipe(down)">
                                      <p:cBhvr>
                                        <p:cTn id="72" dur="500"/>
                                        <p:tgtEl>
                                          <p:spTgt spid="11">
                                            <p:txEl>
                                              <p:pRg st="7" end="7"/>
                                            </p:txEl>
                                          </p:spTgt>
                                        </p:tgtEl>
                                      </p:cBhvr>
                                    </p:animEffect>
                                  </p:childTnLst>
                                </p:cTn>
                              </p:par>
                              <p:par>
                                <p:cTn id="73" presetID="1" presetClass="exit" presetSubtype="0" fill="hold" nodeType="withEffect">
                                  <p:stCondLst>
                                    <p:cond delay="0"/>
                                  </p:stCondLst>
                                  <p:childTnLst>
                                    <p:set>
                                      <p:cBhvr>
                                        <p:cTn id="74" dur="1" fill="hold">
                                          <p:stCondLst>
                                            <p:cond delay="0"/>
                                          </p:stCondLst>
                                        </p:cTn>
                                        <p:tgtEl>
                                          <p:spTgt spid="10"/>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2"/>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13" grpId="0"/>
      <p:bldP spid="14" grpId="0"/>
      <p:bldP spid="21"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29</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Thao tác 2: Thêm phần tử vào danh sách</a:t>
            </a:r>
          </a:p>
          <a:p>
            <a:pPr lvl="1" algn="just">
              <a:lnSpc>
                <a:spcPct val="140000"/>
              </a:lnSpc>
              <a:buClr>
                <a:srgbClr val="0070C0"/>
              </a:buClr>
              <a:buFont typeface="Wingdings" panose="05000000000000000000" pitchFamily="2" charset="2"/>
              <a:buChar char="q"/>
            </a:pPr>
            <a:r>
              <a:rPr lang="en-US" sz="2500"/>
              <a:t>Trường hợp danh sách đã có phần tử</a:t>
            </a:r>
            <a:endParaRPr lang="en-US" sz="2500" b="1">
              <a:solidFill>
                <a:srgbClr val="0000FF"/>
              </a:solidFill>
            </a:endParaRPr>
          </a:p>
          <a:p>
            <a:pPr lvl="2" algn="just">
              <a:lnSpc>
                <a:spcPct val="140000"/>
              </a:lnSpc>
              <a:buClr>
                <a:srgbClr val="0070C0"/>
              </a:buClr>
            </a:pPr>
            <a:r>
              <a:rPr lang="en-US" sz="2500"/>
              <a:t>Thêm vào </a:t>
            </a:r>
            <a:r>
              <a:rPr lang="en-US" sz="2500" b="1">
                <a:solidFill>
                  <a:srgbClr val="0000FF"/>
                </a:solidFill>
              </a:rPr>
              <a:t>đầu</a:t>
            </a:r>
          </a:p>
          <a:p>
            <a:pPr lvl="2" algn="just">
              <a:lnSpc>
                <a:spcPct val="140000"/>
              </a:lnSpc>
              <a:buClr>
                <a:srgbClr val="0070C0"/>
              </a:buClr>
            </a:pPr>
            <a:r>
              <a:rPr lang="en-US" sz="2500"/>
              <a:t>Thêm vào </a:t>
            </a:r>
            <a:r>
              <a:rPr lang="en-US" sz="2500" b="1">
                <a:solidFill>
                  <a:srgbClr val="0000FF"/>
                </a:solidFill>
              </a:rPr>
              <a:t>cuối</a:t>
            </a:r>
          </a:p>
          <a:p>
            <a:pPr lvl="2" algn="just">
              <a:lnSpc>
                <a:spcPct val="140000"/>
              </a:lnSpc>
              <a:buClr>
                <a:srgbClr val="0070C0"/>
              </a:buClr>
            </a:pPr>
            <a:r>
              <a:rPr lang="en-US" sz="2500"/>
              <a:t>Thêm vào sau một </a:t>
            </a:r>
            <a:r>
              <a:rPr lang="en-US" sz="2500" b="1">
                <a:solidFill>
                  <a:srgbClr val="0000FF"/>
                </a:solidFill>
              </a:rPr>
              <a:t>node x</a:t>
            </a:r>
            <a:r>
              <a:rPr lang="en-US" sz="2500"/>
              <a:t> trong danh sách</a:t>
            </a:r>
            <a:endParaRPr lang="en-GB" sz="2500" b="1">
              <a:solidFill>
                <a:srgbClr val="0070C0"/>
              </a:solidFill>
            </a:endParaRPr>
          </a:p>
        </p:txBody>
      </p:sp>
      <p:grpSp>
        <p:nvGrpSpPr>
          <p:cNvPr id="25" name="Group 24">
            <a:extLst>
              <a:ext uri="{FF2B5EF4-FFF2-40B4-BE49-F238E27FC236}">
                <a16:creationId xmlns:a16="http://schemas.microsoft.com/office/drawing/2014/main" id="{B9843B96-66E4-441A-A382-D2A36DA3E017}"/>
              </a:ext>
            </a:extLst>
          </p:cNvPr>
          <p:cNvGrpSpPr/>
          <p:nvPr/>
        </p:nvGrpSpPr>
        <p:grpSpPr>
          <a:xfrm>
            <a:off x="1179043" y="5556871"/>
            <a:ext cx="2402357" cy="1060704"/>
            <a:chOff x="1179043" y="4687752"/>
            <a:chExt cx="2402357" cy="1060704"/>
          </a:xfrm>
        </p:grpSpPr>
        <p:sp>
          <p:nvSpPr>
            <p:cNvPr id="26" name="Rectangle 25">
              <a:extLst>
                <a:ext uri="{FF2B5EF4-FFF2-40B4-BE49-F238E27FC236}">
                  <a16:creationId xmlns:a16="http://schemas.microsoft.com/office/drawing/2014/main" id="{9FE12ACF-E603-4FB2-AF4A-7EFC3E500301}"/>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a:t>
              </a:r>
            </a:p>
          </p:txBody>
        </p:sp>
        <p:sp>
          <p:nvSpPr>
            <p:cNvPr id="27" name="Rectangle 26">
              <a:extLst>
                <a:ext uri="{FF2B5EF4-FFF2-40B4-BE49-F238E27FC236}">
                  <a16:creationId xmlns:a16="http://schemas.microsoft.com/office/drawing/2014/main" id="{54905402-DEC8-4C87-8B71-9508365174A5}"/>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9A748BB-823C-4B27-8858-F362844A3336}"/>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5018903-051C-47B3-B083-26AF93A4E640}"/>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grpSp>
        <p:nvGrpSpPr>
          <p:cNvPr id="30" name="Group 29">
            <a:extLst>
              <a:ext uri="{FF2B5EF4-FFF2-40B4-BE49-F238E27FC236}">
                <a16:creationId xmlns:a16="http://schemas.microsoft.com/office/drawing/2014/main" id="{DFF9E624-16DA-4553-9052-623E6B1CB4C1}"/>
              </a:ext>
            </a:extLst>
          </p:cNvPr>
          <p:cNvGrpSpPr/>
          <p:nvPr/>
        </p:nvGrpSpPr>
        <p:grpSpPr>
          <a:xfrm>
            <a:off x="3581400" y="5556871"/>
            <a:ext cx="2402357" cy="1060704"/>
            <a:chOff x="1179043" y="4687752"/>
            <a:chExt cx="2402357" cy="1060704"/>
          </a:xfrm>
        </p:grpSpPr>
        <p:sp>
          <p:nvSpPr>
            <p:cNvPr id="31" name="Rectangle 30">
              <a:extLst>
                <a:ext uri="{FF2B5EF4-FFF2-40B4-BE49-F238E27FC236}">
                  <a16:creationId xmlns:a16="http://schemas.microsoft.com/office/drawing/2014/main" id="{D8691149-A00A-444A-8787-56B0C0CE8D1E}"/>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a:t>
              </a:r>
            </a:p>
          </p:txBody>
        </p:sp>
        <p:sp>
          <p:nvSpPr>
            <p:cNvPr id="32" name="Rectangle 31">
              <a:extLst>
                <a:ext uri="{FF2B5EF4-FFF2-40B4-BE49-F238E27FC236}">
                  <a16:creationId xmlns:a16="http://schemas.microsoft.com/office/drawing/2014/main" id="{ADEF78D9-9426-4695-9ECF-D22D9F989CBC}"/>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DCF30B99-28AC-48D2-A3D2-C8FE19EF3F9F}"/>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D8EF733-89E3-415B-8AAA-5E09731E82D5}"/>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grpSp>
        <p:nvGrpSpPr>
          <p:cNvPr id="35" name="Group 34">
            <a:extLst>
              <a:ext uri="{FF2B5EF4-FFF2-40B4-BE49-F238E27FC236}">
                <a16:creationId xmlns:a16="http://schemas.microsoft.com/office/drawing/2014/main" id="{A3AA1591-AD05-402E-92D7-096267B3B035}"/>
              </a:ext>
            </a:extLst>
          </p:cNvPr>
          <p:cNvGrpSpPr/>
          <p:nvPr/>
        </p:nvGrpSpPr>
        <p:grpSpPr>
          <a:xfrm>
            <a:off x="5983757" y="5556871"/>
            <a:ext cx="2402357" cy="1060704"/>
            <a:chOff x="1179043" y="4687752"/>
            <a:chExt cx="2402357" cy="1060704"/>
          </a:xfrm>
        </p:grpSpPr>
        <p:sp>
          <p:nvSpPr>
            <p:cNvPr id="36" name="Rectangle 35">
              <a:extLst>
                <a:ext uri="{FF2B5EF4-FFF2-40B4-BE49-F238E27FC236}">
                  <a16:creationId xmlns:a16="http://schemas.microsoft.com/office/drawing/2014/main" id="{DF1A561A-A7F4-4665-B93D-7F79EB8F5FA0}"/>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a:t>
              </a:r>
            </a:p>
          </p:txBody>
        </p:sp>
        <p:sp>
          <p:nvSpPr>
            <p:cNvPr id="37" name="Rectangle 36">
              <a:extLst>
                <a:ext uri="{FF2B5EF4-FFF2-40B4-BE49-F238E27FC236}">
                  <a16:creationId xmlns:a16="http://schemas.microsoft.com/office/drawing/2014/main" id="{4760F28D-CEC8-47B8-9798-9AB7B7AF0213}"/>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01A597F-21BB-4721-8F83-F0F635309B3E}"/>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2E98C03-F139-45ED-9E4E-9B317E85BF64}"/>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grpSp>
        <p:nvGrpSpPr>
          <p:cNvPr id="40" name="Group 39">
            <a:extLst>
              <a:ext uri="{FF2B5EF4-FFF2-40B4-BE49-F238E27FC236}">
                <a16:creationId xmlns:a16="http://schemas.microsoft.com/office/drawing/2014/main" id="{28898456-3280-4F26-9CAE-9F89B393276D}"/>
              </a:ext>
            </a:extLst>
          </p:cNvPr>
          <p:cNvGrpSpPr/>
          <p:nvPr/>
        </p:nvGrpSpPr>
        <p:grpSpPr>
          <a:xfrm>
            <a:off x="8386114" y="5556871"/>
            <a:ext cx="2402357" cy="1060704"/>
            <a:chOff x="1179043" y="4687752"/>
            <a:chExt cx="2402357" cy="1060704"/>
          </a:xfrm>
        </p:grpSpPr>
        <p:sp>
          <p:nvSpPr>
            <p:cNvPr id="41" name="Rectangle 40">
              <a:extLst>
                <a:ext uri="{FF2B5EF4-FFF2-40B4-BE49-F238E27FC236}">
                  <a16:creationId xmlns:a16="http://schemas.microsoft.com/office/drawing/2014/main" id="{4F625F10-EEE8-46E9-AC64-4D32C4BDE9F7}"/>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a:t>
              </a:r>
            </a:p>
          </p:txBody>
        </p:sp>
        <p:sp>
          <p:nvSpPr>
            <p:cNvPr id="42" name="Rectangle 41">
              <a:extLst>
                <a:ext uri="{FF2B5EF4-FFF2-40B4-BE49-F238E27FC236}">
                  <a16:creationId xmlns:a16="http://schemas.microsoft.com/office/drawing/2014/main" id="{4B8448E2-1957-44BB-BF72-D9D1E39C7DAE}"/>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B45C7CE2-CC23-4019-B1A5-47B823289508}"/>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E97A07F-D4EB-4563-A470-10D884F5D67D}"/>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45" name="Oval 44">
            <a:extLst>
              <a:ext uri="{FF2B5EF4-FFF2-40B4-BE49-F238E27FC236}">
                <a16:creationId xmlns:a16="http://schemas.microsoft.com/office/drawing/2014/main" id="{8BE77AB3-7F59-44F2-9DC8-999799305A26}"/>
              </a:ext>
            </a:extLst>
          </p:cNvPr>
          <p:cNvSpPr/>
          <p:nvPr/>
        </p:nvSpPr>
        <p:spPr>
          <a:xfrm>
            <a:off x="10781800" y="5468994"/>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NULL</a:t>
            </a:r>
          </a:p>
        </p:txBody>
      </p:sp>
      <p:sp>
        <p:nvSpPr>
          <p:cNvPr id="46" name="Oval 45">
            <a:extLst>
              <a:ext uri="{FF2B5EF4-FFF2-40B4-BE49-F238E27FC236}">
                <a16:creationId xmlns:a16="http://schemas.microsoft.com/office/drawing/2014/main" id="{8026F687-3C08-4721-A131-E16E9B258E84}"/>
              </a:ext>
            </a:extLst>
          </p:cNvPr>
          <p:cNvSpPr/>
          <p:nvPr/>
        </p:nvSpPr>
        <p:spPr>
          <a:xfrm>
            <a:off x="1318552" y="4700939"/>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91F4322-A9DB-41ED-BC52-6AA095A082C7}"/>
              </a:ext>
            </a:extLst>
          </p:cNvPr>
          <p:cNvSpPr/>
          <p:nvPr/>
        </p:nvSpPr>
        <p:spPr>
          <a:xfrm>
            <a:off x="9900279" y="4700938"/>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E68E4131-4C30-442A-912D-EAEA18D41EA3}"/>
              </a:ext>
            </a:extLst>
          </p:cNvPr>
          <p:cNvCxnSpPr>
            <a:endCxn id="26" idx="0"/>
          </p:cNvCxnSpPr>
          <p:nvPr/>
        </p:nvCxnSpPr>
        <p:spPr>
          <a:xfrm>
            <a:off x="1538589" y="5056987"/>
            <a:ext cx="348508" cy="499884"/>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E382091-04BF-4659-A646-2ED43B67AEA5}"/>
              </a:ext>
            </a:extLst>
          </p:cNvPr>
          <p:cNvCxnSpPr>
            <a:stCxn id="47" idx="3"/>
            <a:endCxn id="41" idx="0"/>
          </p:cNvCxnSpPr>
          <p:nvPr/>
        </p:nvCxnSpPr>
        <p:spPr>
          <a:xfrm flipH="1">
            <a:off x="9094168" y="5004845"/>
            <a:ext cx="864244" cy="552026"/>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388CBFF-571D-487D-BEDC-0DA6C0F5A55D}"/>
              </a:ext>
            </a:extLst>
          </p:cNvPr>
          <p:cNvSpPr txBox="1"/>
          <p:nvPr/>
        </p:nvSpPr>
        <p:spPr>
          <a:xfrm>
            <a:off x="682028" y="4702538"/>
            <a:ext cx="654346" cy="369332"/>
          </a:xfrm>
          <a:prstGeom prst="rect">
            <a:avLst/>
          </a:prstGeom>
          <a:noFill/>
        </p:spPr>
        <p:txBody>
          <a:bodyPr wrap="none" rtlCol="0">
            <a:spAutoFit/>
          </a:bodyPr>
          <a:lstStyle/>
          <a:p>
            <a:r>
              <a:rPr lang="en-US"/>
              <a:t>head</a:t>
            </a:r>
          </a:p>
        </p:txBody>
      </p:sp>
      <p:sp>
        <p:nvSpPr>
          <p:cNvPr id="51" name="TextBox 50">
            <a:extLst>
              <a:ext uri="{FF2B5EF4-FFF2-40B4-BE49-F238E27FC236}">
                <a16:creationId xmlns:a16="http://schemas.microsoft.com/office/drawing/2014/main" id="{D94A4A09-E24A-4DF4-BD99-CB2E96896D21}"/>
              </a:ext>
            </a:extLst>
          </p:cNvPr>
          <p:cNvSpPr txBox="1"/>
          <p:nvPr/>
        </p:nvSpPr>
        <p:spPr>
          <a:xfrm>
            <a:off x="10297239" y="4686547"/>
            <a:ext cx="475195" cy="369332"/>
          </a:xfrm>
          <a:prstGeom prst="rect">
            <a:avLst/>
          </a:prstGeom>
          <a:noFill/>
        </p:spPr>
        <p:txBody>
          <a:bodyPr wrap="none" rtlCol="0">
            <a:spAutoFit/>
          </a:bodyPr>
          <a:lstStyle/>
          <a:p>
            <a:r>
              <a:rPr lang="en-US"/>
              <a:t>tail</a:t>
            </a:r>
          </a:p>
        </p:txBody>
      </p:sp>
      <p:sp>
        <p:nvSpPr>
          <p:cNvPr id="52" name="TextBox 51">
            <a:extLst>
              <a:ext uri="{FF2B5EF4-FFF2-40B4-BE49-F238E27FC236}">
                <a16:creationId xmlns:a16="http://schemas.microsoft.com/office/drawing/2014/main" id="{F43623C7-7C07-494C-9E16-FAA690A95E7B}"/>
              </a:ext>
            </a:extLst>
          </p:cNvPr>
          <p:cNvSpPr txBox="1"/>
          <p:nvPr/>
        </p:nvSpPr>
        <p:spPr>
          <a:xfrm>
            <a:off x="4147427" y="5099662"/>
            <a:ext cx="284052" cy="369332"/>
          </a:xfrm>
          <a:prstGeom prst="rect">
            <a:avLst/>
          </a:prstGeom>
          <a:noFill/>
        </p:spPr>
        <p:txBody>
          <a:bodyPr wrap="none" rtlCol="0">
            <a:spAutoFit/>
          </a:bodyPr>
          <a:lstStyle/>
          <a:p>
            <a:r>
              <a:rPr lang="en-US"/>
              <a:t>x</a:t>
            </a:r>
          </a:p>
        </p:txBody>
      </p:sp>
      <p:grpSp>
        <p:nvGrpSpPr>
          <p:cNvPr id="53" name="Group 52">
            <a:extLst>
              <a:ext uri="{FF2B5EF4-FFF2-40B4-BE49-F238E27FC236}">
                <a16:creationId xmlns:a16="http://schemas.microsoft.com/office/drawing/2014/main" id="{C6509E35-0A11-46EC-8CB7-875878172A91}"/>
              </a:ext>
            </a:extLst>
          </p:cNvPr>
          <p:cNvGrpSpPr/>
          <p:nvPr/>
        </p:nvGrpSpPr>
        <p:grpSpPr>
          <a:xfrm>
            <a:off x="7198052" y="4313287"/>
            <a:ext cx="2069474" cy="1060704"/>
            <a:chOff x="1179043" y="4687752"/>
            <a:chExt cx="2069474" cy="1060704"/>
          </a:xfrm>
        </p:grpSpPr>
        <p:sp>
          <p:nvSpPr>
            <p:cNvPr id="54" name="Rectangle 53">
              <a:extLst>
                <a:ext uri="{FF2B5EF4-FFF2-40B4-BE49-F238E27FC236}">
                  <a16:creationId xmlns:a16="http://schemas.microsoft.com/office/drawing/2014/main" id="{E529E5C7-2BB0-4005-A475-4F6432F6BB61}"/>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data</a:t>
              </a:r>
            </a:p>
          </p:txBody>
        </p:sp>
        <p:sp>
          <p:nvSpPr>
            <p:cNvPr id="55" name="Rectangle 54">
              <a:extLst>
                <a:ext uri="{FF2B5EF4-FFF2-40B4-BE49-F238E27FC236}">
                  <a16:creationId xmlns:a16="http://schemas.microsoft.com/office/drawing/2014/main" id="{2EBFF068-6A91-4166-96C2-9D68E34D2404}"/>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0E2CFB7F-760B-413B-9D48-F967D7606DCC}"/>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57" name="TextBox 56">
            <a:extLst>
              <a:ext uri="{FF2B5EF4-FFF2-40B4-BE49-F238E27FC236}">
                <a16:creationId xmlns:a16="http://schemas.microsoft.com/office/drawing/2014/main" id="{13A434B4-DB81-4FB2-9E79-00AE947F855F}"/>
              </a:ext>
            </a:extLst>
          </p:cNvPr>
          <p:cNvSpPr txBox="1"/>
          <p:nvPr/>
        </p:nvSpPr>
        <p:spPr>
          <a:xfrm>
            <a:off x="6182171" y="4213144"/>
            <a:ext cx="292068" cy="369332"/>
          </a:xfrm>
          <a:prstGeom prst="rect">
            <a:avLst/>
          </a:prstGeom>
          <a:noFill/>
        </p:spPr>
        <p:txBody>
          <a:bodyPr wrap="none" rtlCol="0">
            <a:spAutoFit/>
          </a:bodyPr>
          <a:lstStyle/>
          <a:p>
            <a:r>
              <a:rPr lang="en-US"/>
              <a:t>?</a:t>
            </a:r>
          </a:p>
        </p:txBody>
      </p:sp>
      <p:cxnSp>
        <p:nvCxnSpPr>
          <p:cNvPr id="58" name="Straight Arrow Connector 6">
            <a:extLst>
              <a:ext uri="{FF2B5EF4-FFF2-40B4-BE49-F238E27FC236}">
                <a16:creationId xmlns:a16="http://schemas.microsoft.com/office/drawing/2014/main" id="{5058304C-AB1A-4133-B992-07DBB33DA348}"/>
              </a:ext>
            </a:extLst>
          </p:cNvPr>
          <p:cNvCxnSpPr>
            <a:cxnSpLocks/>
            <a:stCxn id="54" idx="1"/>
          </p:cNvCxnSpPr>
          <p:nvPr/>
        </p:nvCxnSpPr>
        <p:spPr>
          <a:xfrm rot="10800000" flipV="1">
            <a:off x="570368" y="4604600"/>
            <a:ext cx="6627684" cy="1252388"/>
          </a:xfrm>
          <a:prstGeom prst="bentConnector3">
            <a:avLst>
              <a:gd name="adj1" fmla="val 99996"/>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6">
            <a:extLst>
              <a:ext uri="{FF2B5EF4-FFF2-40B4-BE49-F238E27FC236}">
                <a16:creationId xmlns:a16="http://schemas.microsoft.com/office/drawing/2014/main" id="{F6920388-AF31-46CA-8B59-D1FBC2D06C2A}"/>
              </a:ext>
            </a:extLst>
          </p:cNvPr>
          <p:cNvCxnSpPr/>
          <p:nvPr/>
        </p:nvCxnSpPr>
        <p:spPr>
          <a:xfrm rot="10800000" flipV="1">
            <a:off x="5650874" y="4604600"/>
            <a:ext cx="1547178" cy="1242338"/>
          </a:xfrm>
          <a:prstGeom prst="bentConnector3">
            <a:avLst>
              <a:gd name="adj1" fmla="val 9925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6">
            <a:extLst>
              <a:ext uri="{FF2B5EF4-FFF2-40B4-BE49-F238E27FC236}">
                <a16:creationId xmlns:a16="http://schemas.microsoft.com/office/drawing/2014/main" id="{D657A8EF-858A-4BA9-99CC-73481EB12110}"/>
              </a:ext>
            </a:extLst>
          </p:cNvPr>
          <p:cNvCxnSpPr>
            <a:cxnSpLocks/>
            <a:stCxn id="55" idx="3"/>
          </p:cNvCxnSpPr>
          <p:nvPr/>
        </p:nvCxnSpPr>
        <p:spPr>
          <a:xfrm>
            <a:off x="9057798" y="4604600"/>
            <a:ext cx="1471382" cy="1126244"/>
          </a:xfrm>
          <a:prstGeom prst="bentConnector3">
            <a:avLst>
              <a:gd name="adj1" fmla="val 99840"/>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DC4B05D-4727-4ECB-A88E-88FDC328D6C9}"/>
              </a:ext>
            </a:extLst>
          </p:cNvPr>
          <p:cNvSpPr txBox="1"/>
          <p:nvPr/>
        </p:nvSpPr>
        <p:spPr>
          <a:xfrm>
            <a:off x="9583448" y="4181804"/>
            <a:ext cx="292068" cy="369332"/>
          </a:xfrm>
          <a:prstGeom prst="rect">
            <a:avLst/>
          </a:prstGeom>
          <a:noFill/>
        </p:spPr>
        <p:txBody>
          <a:bodyPr wrap="none" rtlCol="0">
            <a:spAutoFit/>
          </a:bodyPr>
          <a:lstStyle/>
          <a:p>
            <a:r>
              <a:rPr lang="en-US"/>
              <a:t>?</a:t>
            </a:r>
          </a:p>
        </p:txBody>
      </p:sp>
    </p:spTree>
    <p:extLst>
      <p:ext uri="{BB962C8B-B14F-4D97-AF65-F5344CB8AC3E}">
        <p14:creationId xmlns:p14="http://schemas.microsoft.com/office/powerpoint/2010/main" val="230709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par>
                                <p:cTn id="11" presetID="22" presetClass="entr" presetSubtype="4"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down)">
                                      <p:cBhvr>
                                        <p:cTn id="13" dur="500"/>
                                        <p:tgtEl>
                                          <p:spTgt spid="30"/>
                                        </p:tgtEl>
                                      </p:cBhvr>
                                    </p:animEffect>
                                  </p:childTnLst>
                                </p:cTn>
                              </p:par>
                              <p:par>
                                <p:cTn id="14" presetID="22" presetClass="entr" presetSubtype="4"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500"/>
                                        <p:tgtEl>
                                          <p:spTgt spid="35"/>
                                        </p:tgtEl>
                                      </p:cBhvr>
                                    </p:animEffect>
                                  </p:childTnLst>
                                </p:cTn>
                              </p:par>
                              <p:par>
                                <p:cTn id="17" presetID="22" presetClass="entr" presetSubtype="4"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down)">
                                      <p:cBhvr>
                                        <p:cTn id="25" dur="500"/>
                                        <p:tgtEl>
                                          <p:spTgt spid="5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down)">
                                      <p:cBhvr>
                                        <p:cTn id="28" dur="500"/>
                                        <p:tgtEl>
                                          <p:spTgt spid="47"/>
                                        </p:tgtEl>
                                      </p:cBhvr>
                                    </p:animEffect>
                                  </p:childTnLst>
                                </p:cTn>
                              </p:par>
                              <p:par>
                                <p:cTn id="29" presetID="22" presetClass="entr" presetSubtype="4"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down)">
                                      <p:cBhvr>
                                        <p:cTn id="31" dur="500"/>
                                        <p:tgtEl>
                                          <p:spTgt spid="4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500"/>
                                        <p:tgtEl>
                                          <p:spTgt spid="5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down)">
                                      <p:cBhvr>
                                        <p:cTn id="37" dur="500"/>
                                        <p:tgtEl>
                                          <p:spTgt spid="46"/>
                                        </p:tgtEl>
                                      </p:cBhvr>
                                    </p:animEffect>
                                  </p:childTnLst>
                                </p:cTn>
                              </p:par>
                              <p:par>
                                <p:cTn id="38" presetID="22" presetClass="entr" presetSubtype="4" fill="hold"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down)">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1">
                                            <p:txEl>
                                              <p:pRg st="2" end="2"/>
                                            </p:txEl>
                                          </p:spTgt>
                                        </p:tgtEl>
                                        <p:attrNameLst>
                                          <p:attrName>style.visibility</p:attrName>
                                        </p:attrNameLst>
                                      </p:cBhvr>
                                      <p:to>
                                        <p:strVal val="visible"/>
                                      </p:to>
                                    </p:set>
                                    <p:animEffect transition="in" filter="wipe(down)">
                                      <p:cBhvr>
                                        <p:cTn id="48" dur="500"/>
                                        <p:tgtEl>
                                          <p:spTgt spid="11">
                                            <p:txEl>
                                              <p:pRg st="2" end="2"/>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down)">
                                      <p:cBhvr>
                                        <p:cTn id="51" dur="500"/>
                                        <p:tgtEl>
                                          <p:spTgt spid="5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wipe(down)">
                                      <p:cBhvr>
                                        <p:cTn id="54" dur="500"/>
                                        <p:tgtEl>
                                          <p:spTgt spid="57"/>
                                        </p:tgtEl>
                                      </p:cBhvr>
                                    </p:animEffect>
                                  </p:childTnLst>
                                </p:cTn>
                              </p:par>
                              <p:par>
                                <p:cTn id="55" presetID="22" presetClass="entr" presetSubtype="4"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wipe(down)">
                                      <p:cBhvr>
                                        <p:cTn id="57" dur="500"/>
                                        <p:tgtEl>
                                          <p:spTgt spid="5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1">
                                            <p:txEl>
                                              <p:pRg st="3" end="3"/>
                                            </p:txEl>
                                          </p:spTgt>
                                        </p:tgtEl>
                                        <p:attrNameLst>
                                          <p:attrName>style.visibility</p:attrName>
                                        </p:attrNameLst>
                                      </p:cBhvr>
                                      <p:to>
                                        <p:strVal val="visible"/>
                                      </p:to>
                                    </p:set>
                                    <p:animEffect transition="in" filter="wipe(down)">
                                      <p:cBhvr>
                                        <p:cTn id="62" dur="500"/>
                                        <p:tgtEl>
                                          <p:spTgt spid="11">
                                            <p:txEl>
                                              <p:pRg st="3" end="3"/>
                                            </p:txEl>
                                          </p:spTgt>
                                        </p:tgtEl>
                                      </p:cBhvr>
                                    </p:animEffect>
                                  </p:childTnLst>
                                </p:cTn>
                              </p:par>
                              <p:par>
                                <p:cTn id="63" presetID="22" presetClass="entr" presetSubtype="4"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wipe(down)">
                                      <p:cBhvr>
                                        <p:cTn id="65" dur="500"/>
                                        <p:tgtEl>
                                          <p:spTgt spid="60"/>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wipe(down)">
                                      <p:cBhvr>
                                        <p:cTn id="68" dur="500"/>
                                        <p:tgtEl>
                                          <p:spTgt spid="61"/>
                                        </p:tgtEl>
                                      </p:cBhvr>
                                    </p:animEffect>
                                  </p:childTnLst>
                                </p:cTn>
                              </p:par>
                              <p:par>
                                <p:cTn id="69" presetID="1" presetClass="exit" presetSubtype="0" fill="hold" nodeType="withEffect">
                                  <p:stCondLst>
                                    <p:cond delay="0"/>
                                  </p:stCondLst>
                                  <p:childTnLst>
                                    <p:set>
                                      <p:cBhvr>
                                        <p:cTn id="70" dur="1" fill="hold">
                                          <p:stCondLst>
                                            <p:cond delay="0"/>
                                          </p:stCondLst>
                                        </p:cTn>
                                        <p:tgtEl>
                                          <p:spTgt spid="58"/>
                                        </p:tgtEl>
                                        <p:attrNameLst>
                                          <p:attrName>style.visibility</p:attrName>
                                        </p:attrNameLst>
                                      </p:cBhvr>
                                      <p:to>
                                        <p:strVal val="hidden"/>
                                      </p:to>
                                    </p:set>
                                  </p:childTnLst>
                                </p:cTn>
                              </p:par>
                              <p:par>
                                <p:cTn id="71" presetID="1" presetClass="exit" presetSubtype="0" fill="hold" grpId="2" nodeType="withEffect">
                                  <p:stCondLst>
                                    <p:cond delay="0"/>
                                  </p:stCondLst>
                                  <p:childTnLst>
                                    <p:set>
                                      <p:cBhvr>
                                        <p:cTn id="72" dur="1" fill="hold">
                                          <p:stCondLst>
                                            <p:cond delay="0"/>
                                          </p:stCondLst>
                                        </p:cTn>
                                        <p:tgtEl>
                                          <p:spTgt spid="5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1">
                                            <p:txEl>
                                              <p:pRg st="4" end="4"/>
                                            </p:txEl>
                                          </p:spTgt>
                                        </p:tgtEl>
                                        <p:attrNameLst>
                                          <p:attrName>style.visibility</p:attrName>
                                        </p:attrNameLst>
                                      </p:cBhvr>
                                      <p:to>
                                        <p:strVal val="visible"/>
                                      </p:to>
                                    </p:set>
                                    <p:animEffect transition="in" filter="wipe(down)">
                                      <p:cBhvr>
                                        <p:cTn id="77" dur="500"/>
                                        <p:tgtEl>
                                          <p:spTgt spid="11">
                                            <p:txEl>
                                              <p:pRg st="4" end="4"/>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59"/>
                                        </p:tgtEl>
                                        <p:attrNameLst>
                                          <p:attrName>style.visibility</p:attrName>
                                        </p:attrNameLst>
                                      </p:cBhvr>
                                      <p:to>
                                        <p:strVal val="visible"/>
                                      </p:to>
                                    </p:set>
                                    <p:animEffect transition="in" filter="wipe(down)">
                                      <p:cBhvr>
                                        <p:cTn id="80" dur="500"/>
                                        <p:tgtEl>
                                          <p:spTgt spid="59"/>
                                        </p:tgtEl>
                                      </p:cBhvr>
                                    </p:animEffect>
                                  </p:childTnLst>
                                </p:cTn>
                              </p:par>
                              <p:par>
                                <p:cTn id="81" presetID="1" presetClass="exit" presetSubtype="0" fill="hold" nodeType="withEffect">
                                  <p:stCondLst>
                                    <p:cond delay="0"/>
                                  </p:stCondLst>
                                  <p:childTnLst>
                                    <p:set>
                                      <p:cBhvr>
                                        <p:cTn id="82" dur="1" fill="hold">
                                          <p:stCondLst>
                                            <p:cond delay="0"/>
                                          </p:stCondLst>
                                        </p:cTn>
                                        <p:tgtEl>
                                          <p:spTgt spid="60"/>
                                        </p:tgtEl>
                                        <p:attrNameLst>
                                          <p:attrName>style.visibility</p:attrName>
                                        </p:attrNameLst>
                                      </p:cBhvr>
                                      <p:to>
                                        <p:strVal val="hidden"/>
                                      </p:to>
                                    </p:set>
                                  </p:childTnLst>
                                </p:cTn>
                              </p:par>
                              <p:par>
                                <p:cTn id="83" presetID="1" presetClass="entr" presetSubtype="0" fill="hold" grpId="1"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xit" presetSubtype="0" fill="hold" grpId="2" nodeType="withEffect">
                                  <p:stCondLst>
                                    <p:cond delay="0"/>
                                  </p:stCondLst>
                                  <p:childTnLst>
                                    <p:set>
                                      <p:cBhvr>
                                        <p:cTn id="86"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50" grpId="0"/>
      <p:bldP spid="51" grpId="0"/>
      <p:bldP spid="52" grpId="0"/>
      <p:bldP spid="57" grpId="0"/>
      <p:bldP spid="57" grpId="1"/>
      <p:bldP spid="57" grpId="2"/>
      <p:bldP spid="61" grpId="0"/>
      <p:bldP spid="61"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7"/>
            <a:ext cx="11962649" cy="2747918"/>
          </a:xfrm>
        </p:spPr>
        <p:txBody>
          <a:bodyPr>
            <a:normAutofit/>
          </a:bodyPr>
          <a:lstStyle/>
          <a:p>
            <a:r>
              <a:rPr lang="en-GB" sz="5000">
                <a:solidFill>
                  <a:srgbClr val="0070C0"/>
                </a:solidFill>
                <a:latin typeface="Arial" panose="020B0604020202020204" pitchFamily="34" charset="0"/>
                <a:cs typeface="Arial" panose="020B0604020202020204" pitchFamily="34" charset="0"/>
              </a:rPr>
              <a:t>Cấu trúc dữ liệu tĩnh</a:t>
            </a:r>
            <a:br>
              <a:rPr lang="en-GB" sz="7200">
                <a:solidFill>
                  <a:srgbClr val="00B050"/>
                </a:solidFill>
                <a:latin typeface="Arial" panose="020B0604020202020204" pitchFamily="34" charset="0"/>
                <a:cs typeface="Arial" panose="020B0604020202020204" pitchFamily="34" charset="0"/>
              </a:rPr>
            </a:br>
            <a:r>
              <a:rPr lang="en-GB">
                <a:solidFill>
                  <a:srgbClr val="00B050"/>
                </a:solidFill>
                <a:latin typeface="Arial" panose="020B0604020202020204" pitchFamily="34" charset="0"/>
                <a:cs typeface="Arial" panose="020B0604020202020204" pitchFamily="34" charset="0"/>
              </a:rPr>
              <a:t>Static Data Structure</a:t>
            </a:r>
            <a:endParaRPr lang="en-GB" sz="5300">
              <a:solidFill>
                <a:srgbClr val="00B05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0612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30</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Thao tác 2: Thêm phần tử vào danh sách</a:t>
            </a:r>
          </a:p>
          <a:p>
            <a:pPr lvl="1" algn="just">
              <a:lnSpc>
                <a:spcPct val="140000"/>
              </a:lnSpc>
              <a:buClr>
                <a:srgbClr val="0070C0"/>
              </a:buClr>
              <a:buFont typeface="Wingdings" panose="05000000000000000000" pitchFamily="2" charset="2"/>
              <a:buChar char="q"/>
            </a:pPr>
            <a:r>
              <a:rPr lang="en-US" sz="2500"/>
              <a:t>Thêm phần tử vào </a:t>
            </a:r>
            <a:r>
              <a:rPr lang="en-US" sz="2500" b="1">
                <a:solidFill>
                  <a:srgbClr val="0000FF"/>
                </a:solidFill>
              </a:rPr>
              <a:t>đầu</a:t>
            </a:r>
            <a:r>
              <a:rPr lang="en-US" sz="2500"/>
              <a:t> danh sách</a:t>
            </a:r>
            <a:endParaRPr lang="en-US" sz="2500" b="1">
              <a:solidFill>
                <a:srgbClr val="0000FF"/>
              </a:solidFill>
            </a:endParaRPr>
          </a:p>
          <a:p>
            <a:pPr marL="457200" lvl="1" indent="0" algn="just">
              <a:lnSpc>
                <a:spcPct val="140000"/>
              </a:lnSpc>
              <a:buClr>
                <a:srgbClr val="0070C0"/>
              </a:buClr>
              <a:buNone/>
            </a:pPr>
            <a:r>
              <a:rPr lang="en-US" sz="2500" b="1">
                <a:solidFill>
                  <a:srgbClr val="C00000"/>
                </a:solidFill>
                <a:latin typeface="Consolas" panose="020B0609020204030204" pitchFamily="49" charset="0"/>
                <a:cs typeface="Consolas" panose="020B0609020204030204" pitchFamily="49" charset="0"/>
              </a:rPr>
              <a:t>Node</a:t>
            </a:r>
            <a:r>
              <a:rPr lang="en-US" sz="2500">
                <a:latin typeface="Consolas" panose="020B0609020204030204" pitchFamily="49" charset="0"/>
                <a:cs typeface="Consolas" panose="020B0609020204030204" pitchFamily="49" charset="0"/>
              </a:rPr>
              <a:t>&lt;</a:t>
            </a:r>
            <a:r>
              <a:rPr lang="en-US" sz="2500">
                <a:solidFill>
                  <a:srgbClr val="0000FF"/>
                </a:solidFill>
                <a:latin typeface="Consolas" panose="020B0609020204030204" pitchFamily="49" charset="0"/>
                <a:cs typeface="Consolas" panose="020B0609020204030204" pitchFamily="49" charset="0"/>
              </a:rPr>
              <a:t>E</a:t>
            </a:r>
            <a:r>
              <a:rPr lang="en-US" sz="2500">
                <a:latin typeface="Consolas" panose="020B0609020204030204" pitchFamily="49" charset="0"/>
                <a:cs typeface="Consolas" panose="020B0609020204030204" pitchFamily="49" charset="0"/>
              </a:rPr>
              <a:t>&gt; newNode = </a:t>
            </a:r>
            <a:r>
              <a:rPr lang="en-US" sz="2500">
                <a:solidFill>
                  <a:srgbClr val="7030A0"/>
                </a:solidFill>
                <a:latin typeface="Consolas" panose="020B0609020204030204" pitchFamily="49" charset="0"/>
                <a:cs typeface="Consolas" panose="020B0609020204030204" pitchFamily="49" charset="0"/>
              </a:rPr>
              <a:t>new</a:t>
            </a:r>
            <a:r>
              <a:rPr lang="en-US" sz="2500">
                <a:latin typeface="Consolas" panose="020B0609020204030204" pitchFamily="49" charset="0"/>
                <a:cs typeface="Consolas" panose="020B0609020204030204" pitchFamily="49" charset="0"/>
              </a:rPr>
              <a:t> </a:t>
            </a:r>
            <a:r>
              <a:rPr lang="en-US" sz="2500" b="1">
                <a:solidFill>
                  <a:srgbClr val="C00000"/>
                </a:solidFill>
                <a:latin typeface="Consolas" panose="020B0609020204030204" pitchFamily="49" charset="0"/>
                <a:cs typeface="Consolas" panose="020B0609020204030204" pitchFamily="49" charset="0"/>
              </a:rPr>
              <a:t>Node</a:t>
            </a:r>
            <a:r>
              <a:rPr lang="en-US" sz="2500">
                <a:latin typeface="Consolas" panose="020B0609020204030204" pitchFamily="49" charset="0"/>
                <a:cs typeface="Consolas" panose="020B0609020204030204" pitchFamily="49" charset="0"/>
              </a:rPr>
              <a:t>&lt;</a:t>
            </a:r>
            <a:r>
              <a:rPr lang="en-US" sz="2500">
                <a:solidFill>
                  <a:srgbClr val="0000FF"/>
                </a:solidFill>
                <a:latin typeface="Consolas" panose="020B0609020204030204" pitchFamily="49" charset="0"/>
                <a:cs typeface="Consolas" panose="020B0609020204030204" pitchFamily="49" charset="0"/>
              </a:rPr>
              <a:t>E</a:t>
            </a:r>
            <a:r>
              <a:rPr lang="en-US" sz="2500">
                <a:latin typeface="Consolas" panose="020B0609020204030204" pitchFamily="49" charset="0"/>
                <a:cs typeface="Consolas" panose="020B0609020204030204" pitchFamily="49" charset="0"/>
              </a:rPr>
              <a:t>&gt;();</a:t>
            </a:r>
          </a:p>
          <a:p>
            <a:pPr marL="457200" lvl="1" indent="0" algn="just">
              <a:lnSpc>
                <a:spcPct val="140000"/>
              </a:lnSpc>
              <a:buClr>
                <a:srgbClr val="0070C0"/>
              </a:buClr>
              <a:buNone/>
            </a:pPr>
            <a:r>
              <a:rPr lang="en-US" sz="2500">
                <a:latin typeface="Consolas" panose="020B0609020204030204" pitchFamily="49" charset="0"/>
                <a:cs typeface="Consolas" panose="020B0609020204030204" pitchFamily="49" charset="0"/>
              </a:rPr>
              <a:t>newNode.next = </a:t>
            </a:r>
            <a:r>
              <a:rPr lang="en-US" sz="2500" b="1">
                <a:solidFill>
                  <a:schemeClr val="accent6">
                    <a:lumMod val="75000"/>
                  </a:schemeClr>
                </a:solidFill>
                <a:latin typeface="Consolas" panose="020B0609020204030204" pitchFamily="49" charset="0"/>
                <a:cs typeface="Consolas" panose="020B0609020204030204" pitchFamily="49" charset="0"/>
              </a:rPr>
              <a:t>head</a:t>
            </a:r>
            <a:r>
              <a:rPr lang="en-US" sz="2500">
                <a:latin typeface="Consolas" panose="020B0609020204030204" pitchFamily="49" charset="0"/>
                <a:cs typeface="Consolas" panose="020B0609020204030204" pitchFamily="49" charset="0"/>
              </a:rPr>
              <a:t>;</a:t>
            </a:r>
          </a:p>
          <a:p>
            <a:pPr marL="457200" lvl="1" indent="0" algn="just">
              <a:lnSpc>
                <a:spcPct val="140000"/>
              </a:lnSpc>
              <a:buClr>
                <a:srgbClr val="0070C0"/>
              </a:buClr>
              <a:buNone/>
            </a:pPr>
            <a:r>
              <a:rPr lang="en-US" sz="2500" b="1">
                <a:solidFill>
                  <a:schemeClr val="accent6">
                    <a:lumMod val="75000"/>
                  </a:schemeClr>
                </a:solidFill>
                <a:latin typeface="Consolas" panose="020B0609020204030204" pitchFamily="49" charset="0"/>
                <a:cs typeface="Consolas" panose="020B0609020204030204" pitchFamily="49" charset="0"/>
              </a:rPr>
              <a:t>head</a:t>
            </a:r>
            <a:r>
              <a:rPr lang="en-US" sz="2500">
                <a:latin typeface="Consolas" panose="020B0609020204030204" pitchFamily="49" charset="0"/>
                <a:cs typeface="Consolas" panose="020B0609020204030204" pitchFamily="49" charset="0"/>
              </a:rPr>
              <a:t> = newNode;</a:t>
            </a:r>
          </a:p>
        </p:txBody>
      </p:sp>
      <p:sp>
        <p:nvSpPr>
          <p:cNvPr id="59" name="Rectangle 58">
            <a:extLst>
              <a:ext uri="{FF2B5EF4-FFF2-40B4-BE49-F238E27FC236}">
                <a16:creationId xmlns:a16="http://schemas.microsoft.com/office/drawing/2014/main" id="{64DB8604-2A45-4AD2-8FD0-9DB41318C255}"/>
              </a:ext>
            </a:extLst>
          </p:cNvPr>
          <p:cNvSpPr/>
          <p:nvPr/>
        </p:nvSpPr>
        <p:spPr>
          <a:xfrm>
            <a:off x="1179043" y="5497049"/>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SV1</a:t>
            </a:r>
          </a:p>
        </p:txBody>
      </p:sp>
      <p:sp>
        <p:nvSpPr>
          <p:cNvPr id="60" name="Rectangle 59">
            <a:extLst>
              <a:ext uri="{FF2B5EF4-FFF2-40B4-BE49-F238E27FC236}">
                <a16:creationId xmlns:a16="http://schemas.microsoft.com/office/drawing/2014/main" id="{3469144C-206A-4DFF-8D2D-1035A8180F6C}"/>
              </a:ext>
            </a:extLst>
          </p:cNvPr>
          <p:cNvSpPr/>
          <p:nvPr/>
        </p:nvSpPr>
        <p:spPr>
          <a:xfrm>
            <a:off x="2595150" y="5497049"/>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CF46EBC9-00BF-445D-B546-9369C546A97B}"/>
              </a:ext>
            </a:extLst>
          </p:cNvPr>
          <p:cNvCxnSpPr/>
          <p:nvPr/>
        </p:nvCxnSpPr>
        <p:spPr>
          <a:xfrm>
            <a:off x="2807677" y="5787117"/>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E1C110AC-A6FF-4FF4-8BD7-FA0F6196814A}"/>
              </a:ext>
            </a:extLst>
          </p:cNvPr>
          <p:cNvSpPr txBox="1"/>
          <p:nvPr/>
        </p:nvSpPr>
        <p:spPr>
          <a:xfrm>
            <a:off x="2534860" y="6096088"/>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nvGrpSpPr>
          <p:cNvPr id="63" name="Group 62">
            <a:extLst>
              <a:ext uri="{FF2B5EF4-FFF2-40B4-BE49-F238E27FC236}">
                <a16:creationId xmlns:a16="http://schemas.microsoft.com/office/drawing/2014/main" id="{7C23D0E7-8604-4F57-B88C-E08C783BD735}"/>
              </a:ext>
            </a:extLst>
          </p:cNvPr>
          <p:cNvGrpSpPr/>
          <p:nvPr/>
        </p:nvGrpSpPr>
        <p:grpSpPr>
          <a:xfrm>
            <a:off x="3581400" y="5497049"/>
            <a:ext cx="2402357" cy="1060704"/>
            <a:chOff x="1179043" y="4687752"/>
            <a:chExt cx="2402357" cy="1060704"/>
          </a:xfrm>
        </p:grpSpPr>
        <p:sp>
          <p:nvSpPr>
            <p:cNvPr id="64" name="Rectangle 63">
              <a:extLst>
                <a:ext uri="{FF2B5EF4-FFF2-40B4-BE49-F238E27FC236}">
                  <a16:creationId xmlns:a16="http://schemas.microsoft.com/office/drawing/2014/main" id="{034E91BC-6DE2-4BFE-A5E0-CC1AD8160E09}"/>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SV2</a:t>
              </a:r>
            </a:p>
          </p:txBody>
        </p:sp>
        <p:sp>
          <p:nvSpPr>
            <p:cNvPr id="65" name="Rectangle 64">
              <a:extLst>
                <a:ext uri="{FF2B5EF4-FFF2-40B4-BE49-F238E27FC236}">
                  <a16:creationId xmlns:a16="http://schemas.microsoft.com/office/drawing/2014/main" id="{126E142C-A5BF-4CBA-B579-FAA04FCA96D7}"/>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251FCBD9-EB08-42DE-A0B2-E8CF4160C9D4}"/>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6EA0068-D104-4CC5-B004-FAA32E66CB23}"/>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grpSp>
        <p:nvGrpSpPr>
          <p:cNvPr id="68" name="Group 67">
            <a:extLst>
              <a:ext uri="{FF2B5EF4-FFF2-40B4-BE49-F238E27FC236}">
                <a16:creationId xmlns:a16="http://schemas.microsoft.com/office/drawing/2014/main" id="{AFAD1826-9D1C-463A-BFAB-93C0268B9986}"/>
              </a:ext>
            </a:extLst>
          </p:cNvPr>
          <p:cNvGrpSpPr/>
          <p:nvPr/>
        </p:nvGrpSpPr>
        <p:grpSpPr>
          <a:xfrm>
            <a:off x="5983757" y="5497049"/>
            <a:ext cx="2402357" cy="1060704"/>
            <a:chOff x="1179043" y="4687752"/>
            <a:chExt cx="2402357" cy="1060704"/>
          </a:xfrm>
        </p:grpSpPr>
        <p:sp>
          <p:nvSpPr>
            <p:cNvPr id="69" name="Rectangle 68">
              <a:extLst>
                <a:ext uri="{FF2B5EF4-FFF2-40B4-BE49-F238E27FC236}">
                  <a16:creationId xmlns:a16="http://schemas.microsoft.com/office/drawing/2014/main" id="{2A9CEA62-FDCD-4BA6-B4F7-CD9CA2DAEE2D}"/>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SV3</a:t>
              </a:r>
            </a:p>
          </p:txBody>
        </p:sp>
        <p:sp>
          <p:nvSpPr>
            <p:cNvPr id="70" name="Rectangle 69">
              <a:extLst>
                <a:ext uri="{FF2B5EF4-FFF2-40B4-BE49-F238E27FC236}">
                  <a16:creationId xmlns:a16="http://schemas.microsoft.com/office/drawing/2014/main" id="{92BA7A70-A76C-4754-9DA8-72459BC9B4D1}"/>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C8998C9D-09B4-4534-B677-6B2847F477BE}"/>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710E4F4-4CF5-42F6-A3AB-FC8C4CE5E5EA}"/>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grpSp>
        <p:nvGrpSpPr>
          <p:cNvPr id="73" name="Group 72">
            <a:extLst>
              <a:ext uri="{FF2B5EF4-FFF2-40B4-BE49-F238E27FC236}">
                <a16:creationId xmlns:a16="http://schemas.microsoft.com/office/drawing/2014/main" id="{26CB0A9C-AFBA-4A02-A989-F2CB004BAE19}"/>
              </a:ext>
            </a:extLst>
          </p:cNvPr>
          <p:cNvGrpSpPr/>
          <p:nvPr/>
        </p:nvGrpSpPr>
        <p:grpSpPr>
          <a:xfrm>
            <a:off x="8386114" y="5497049"/>
            <a:ext cx="2402357" cy="1060704"/>
            <a:chOff x="1179043" y="4687752"/>
            <a:chExt cx="2402357" cy="1060704"/>
          </a:xfrm>
        </p:grpSpPr>
        <p:sp>
          <p:nvSpPr>
            <p:cNvPr id="74" name="Rectangle 73">
              <a:extLst>
                <a:ext uri="{FF2B5EF4-FFF2-40B4-BE49-F238E27FC236}">
                  <a16:creationId xmlns:a16="http://schemas.microsoft.com/office/drawing/2014/main" id="{C604B59D-DD78-4206-B8B5-E5F77DC3AE8D}"/>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SV4</a:t>
              </a:r>
            </a:p>
          </p:txBody>
        </p:sp>
        <p:sp>
          <p:nvSpPr>
            <p:cNvPr id="75" name="Rectangle 74">
              <a:extLst>
                <a:ext uri="{FF2B5EF4-FFF2-40B4-BE49-F238E27FC236}">
                  <a16:creationId xmlns:a16="http://schemas.microsoft.com/office/drawing/2014/main" id="{5D23835F-F9E3-4E6E-A596-C3B54131F80C}"/>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640A5BAB-683A-4475-8A1F-B9DC6571E5CC}"/>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F1546611-4BD4-4E97-B3BE-03D3D40C933C}"/>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78" name="Oval 77">
            <a:extLst>
              <a:ext uri="{FF2B5EF4-FFF2-40B4-BE49-F238E27FC236}">
                <a16:creationId xmlns:a16="http://schemas.microsoft.com/office/drawing/2014/main" id="{97473EF8-8A52-4686-8BB8-28A6C56A485E}"/>
              </a:ext>
            </a:extLst>
          </p:cNvPr>
          <p:cNvSpPr/>
          <p:nvPr/>
        </p:nvSpPr>
        <p:spPr>
          <a:xfrm>
            <a:off x="10781800" y="5409172"/>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NULL</a:t>
            </a:r>
          </a:p>
        </p:txBody>
      </p:sp>
      <p:sp>
        <p:nvSpPr>
          <p:cNvPr id="79" name="Oval 78">
            <a:extLst>
              <a:ext uri="{FF2B5EF4-FFF2-40B4-BE49-F238E27FC236}">
                <a16:creationId xmlns:a16="http://schemas.microsoft.com/office/drawing/2014/main" id="{BFDBA6A9-B86F-40AD-83F8-2ADE3DC33279}"/>
              </a:ext>
            </a:extLst>
          </p:cNvPr>
          <p:cNvSpPr/>
          <p:nvPr/>
        </p:nvSpPr>
        <p:spPr>
          <a:xfrm>
            <a:off x="1318552" y="4641117"/>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9D8D790-EBED-416E-BE69-2A79E8C3E7BC}"/>
              </a:ext>
            </a:extLst>
          </p:cNvPr>
          <p:cNvSpPr/>
          <p:nvPr/>
        </p:nvSpPr>
        <p:spPr>
          <a:xfrm>
            <a:off x="9900279" y="4641116"/>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8C6AB076-1842-44C1-9B32-45C652AE0C22}"/>
              </a:ext>
            </a:extLst>
          </p:cNvPr>
          <p:cNvCxnSpPr>
            <a:endCxn id="59" idx="0"/>
          </p:cNvCxnSpPr>
          <p:nvPr/>
        </p:nvCxnSpPr>
        <p:spPr>
          <a:xfrm>
            <a:off x="1538589" y="4997165"/>
            <a:ext cx="348508" cy="499884"/>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4CF489D-D457-4FEE-853F-AE2B15AE38E2}"/>
              </a:ext>
            </a:extLst>
          </p:cNvPr>
          <p:cNvCxnSpPr>
            <a:stCxn id="80" idx="3"/>
            <a:endCxn id="74" idx="0"/>
          </p:cNvCxnSpPr>
          <p:nvPr/>
        </p:nvCxnSpPr>
        <p:spPr>
          <a:xfrm flipH="1">
            <a:off x="9094168" y="4945023"/>
            <a:ext cx="864244" cy="552026"/>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F9D96EE-74E0-4B13-B619-15D895DC186A}"/>
              </a:ext>
            </a:extLst>
          </p:cNvPr>
          <p:cNvSpPr txBox="1"/>
          <p:nvPr/>
        </p:nvSpPr>
        <p:spPr>
          <a:xfrm>
            <a:off x="682028" y="4642716"/>
            <a:ext cx="654346" cy="369332"/>
          </a:xfrm>
          <a:prstGeom prst="rect">
            <a:avLst/>
          </a:prstGeom>
          <a:noFill/>
        </p:spPr>
        <p:txBody>
          <a:bodyPr wrap="none" rtlCol="0">
            <a:spAutoFit/>
          </a:bodyPr>
          <a:lstStyle/>
          <a:p>
            <a:r>
              <a:rPr lang="en-US"/>
              <a:t>head</a:t>
            </a:r>
          </a:p>
        </p:txBody>
      </p:sp>
      <p:sp>
        <p:nvSpPr>
          <p:cNvPr id="84" name="TextBox 83">
            <a:extLst>
              <a:ext uri="{FF2B5EF4-FFF2-40B4-BE49-F238E27FC236}">
                <a16:creationId xmlns:a16="http://schemas.microsoft.com/office/drawing/2014/main" id="{014267A1-40D2-4EAE-8AE1-2B0670D108B1}"/>
              </a:ext>
            </a:extLst>
          </p:cNvPr>
          <p:cNvSpPr txBox="1"/>
          <p:nvPr/>
        </p:nvSpPr>
        <p:spPr>
          <a:xfrm>
            <a:off x="10297239" y="4626725"/>
            <a:ext cx="475195" cy="369332"/>
          </a:xfrm>
          <a:prstGeom prst="rect">
            <a:avLst/>
          </a:prstGeom>
          <a:noFill/>
        </p:spPr>
        <p:txBody>
          <a:bodyPr wrap="none" rtlCol="0">
            <a:spAutoFit/>
          </a:bodyPr>
          <a:lstStyle/>
          <a:p>
            <a:r>
              <a:rPr lang="en-US"/>
              <a:t>tail</a:t>
            </a:r>
          </a:p>
        </p:txBody>
      </p:sp>
      <p:grpSp>
        <p:nvGrpSpPr>
          <p:cNvPr id="85" name="Group 84">
            <a:extLst>
              <a:ext uri="{FF2B5EF4-FFF2-40B4-BE49-F238E27FC236}">
                <a16:creationId xmlns:a16="http://schemas.microsoft.com/office/drawing/2014/main" id="{518DEF1B-0A2D-4735-BE31-6AEB7151E4A8}"/>
              </a:ext>
            </a:extLst>
          </p:cNvPr>
          <p:cNvGrpSpPr/>
          <p:nvPr/>
        </p:nvGrpSpPr>
        <p:grpSpPr>
          <a:xfrm>
            <a:off x="3611559" y="4281039"/>
            <a:ext cx="2069474" cy="1060704"/>
            <a:chOff x="1179043" y="4687752"/>
            <a:chExt cx="2069474" cy="1060704"/>
          </a:xfrm>
        </p:grpSpPr>
        <p:sp>
          <p:nvSpPr>
            <p:cNvPr id="86" name="Rectangle 85">
              <a:extLst>
                <a:ext uri="{FF2B5EF4-FFF2-40B4-BE49-F238E27FC236}">
                  <a16:creationId xmlns:a16="http://schemas.microsoft.com/office/drawing/2014/main" id="{B969DBE1-601D-4350-867E-B830C862E4BD}"/>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SV0</a:t>
              </a:r>
            </a:p>
          </p:txBody>
        </p:sp>
        <p:sp>
          <p:nvSpPr>
            <p:cNvPr id="87" name="Rectangle 86">
              <a:extLst>
                <a:ext uri="{FF2B5EF4-FFF2-40B4-BE49-F238E27FC236}">
                  <a16:creationId xmlns:a16="http://schemas.microsoft.com/office/drawing/2014/main" id="{D28599D3-F940-4A3D-A0F6-DC73E3F4894E}"/>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E44555F9-4AB5-47D0-A89A-5A849CAD6FBA}"/>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89" name="TextBox 88">
            <a:extLst>
              <a:ext uri="{FF2B5EF4-FFF2-40B4-BE49-F238E27FC236}">
                <a16:creationId xmlns:a16="http://schemas.microsoft.com/office/drawing/2014/main" id="{53F46879-9CD4-4BD0-B36F-077A8B49C363}"/>
              </a:ext>
            </a:extLst>
          </p:cNvPr>
          <p:cNvSpPr txBox="1"/>
          <p:nvPr/>
        </p:nvSpPr>
        <p:spPr>
          <a:xfrm>
            <a:off x="5645363" y="4371441"/>
            <a:ext cx="1094017" cy="369332"/>
          </a:xfrm>
          <a:prstGeom prst="rect">
            <a:avLst/>
          </a:prstGeom>
          <a:noFill/>
        </p:spPr>
        <p:txBody>
          <a:bodyPr wrap="none" rtlCol="0">
            <a:spAutoFit/>
          </a:bodyPr>
          <a:lstStyle/>
          <a:p>
            <a:r>
              <a:rPr lang="en-US"/>
              <a:t>newNode</a:t>
            </a:r>
          </a:p>
        </p:txBody>
      </p:sp>
      <p:cxnSp>
        <p:nvCxnSpPr>
          <p:cNvPr id="90" name="Straight Arrow Connector 89">
            <a:extLst>
              <a:ext uri="{FF2B5EF4-FFF2-40B4-BE49-F238E27FC236}">
                <a16:creationId xmlns:a16="http://schemas.microsoft.com/office/drawing/2014/main" id="{300BFF27-17DB-4666-B067-A2455DE15951}"/>
              </a:ext>
            </a:extLst>
          </p:cNvPr>
          <p:cNvCxnSpPr>
            <a:stCxn id="79" idx="6"/>
            <a:endCxn id="86" idx="1"/>
          </p:cNvCxnSpPr>
          <p:nvPr/>
        </p:nvCxnSpPr>
        <p:spPr>
          <a:xfrm flipV="1">
            <a:off x="1715512" y="4572352"/>
            <a:ext cx="1896047" cy="24679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0D3ADA6E-7B0A-4D10-B75D-46912FE10CFD}"/>
              </a:ext>
            </a:extLst>
          </p:cNvPr>
          <p:cNvCxnSpPr/>
          <p:nvPr/>
        </p:nvCxnSpPr>
        <p:spPr>
          <a:xfrm flipH="1">
            <a:off x="2087504" y="4581156"/>
            <a:ext cx="3194859" cy="896817"/>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92" name="Cloud 91">
            <a:extLst>
              <a:ext uri="{FF2B5EF4-FFF2-40B4-BE49-F238E27FC236}">
                <a16:creationId xmlns:a16="http://schemas.microsoft.com/office/drawing/2014/main" id="{A20F55AE-0A49-409A-9861-6966C5FD23DE}"/>
              </a:ext>
            </a:extLst>
          </p:cNvPr>
          <p:cNvSpPr/>
          <p:nvPr/>
        </p:nvSpPr>
        <p:spPr>
          <a:xfrm>
            <a:off x="7019290" y="3429000"/>
            <a:ext cx="2074877" cy="8520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Times New Roman" panose="02020603050405020304" pitchFamily="18" charset="0"/>
                <a:cs typeface="Times New Roman" panose="02020603050405020304" pitchFamily="18" charset="0"/>
              </a:rPr>
              <a:t>Tạo ra Node mới</a:t>
            </a:r>
          </a:p>
        </p:txBody>
      </p:sp>
      <p:cxnSp>
        <p:nvCxnSpPr>
          <p:cNvPr id="93" name="Straight Arrow Connector 92">
            <a:extLst>
              <a:ext uri="{FF2B5EF4-FFF2-40B4-BE49-F238E27FC236}">
                <a16:creationId xmlns:a16="http://schemas.microsoft.com/office/drawing/2014/main" id="{3A4E9625-D9FD-4E4F-AE1A-8E16021DDFF6}"/>
              </a:ext>
            </a:extLst>
          </p:cNvPr>
          <p:cNvCxnSpPr>
            <a:stCxn id="92" idx="2"/>
            <a:endCxn id="87" idx="0"/>
          </p:cNvCxnSpPr>
          <p:nvPr/>
        </p:nvCxnSpPr>
        <p:spPr>
          <a:xfrm flipH="1">
            <a:off x="5249486" y="3855020"/>
            <a:ext cx="1776240" cy="42601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48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par>
                                <p:cTn id="8" presetID="22" presetClass="entr" presetSubtype="4"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wipe(down)">
                                      <p:cBhvr>
                                        <p:cTn id="10" dur="500"/>
                                        <p:tgtEl>
                                          <p:spTgt spid="11">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wipe(down)">
                                      <p:cBhvr>
                                        <p:cTn id="13" dur="500"/>
                                        <p:tgtEl>
                                          <p:spTgt spid="89"/>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down)">
                                      <p:cBhvr>
                                        <p:cTn id="17" dur="500"/>
                                        <p:tgtEl>
                                          <p:spTgt spid="92"/>
                                        </p:tgtEl>
                                      </p:cBhvr>
                                    </p:animEffect>
                                  </p:childTnLst>
                                </p:cTn>
                              </p:par>
                              <p:par>
                                <p:cTn id="18" presetID="22" presetClass="entr" presetSubtype="4" fill="hold" nodeType="with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wipe(down)">
                                      <p:cBhvr>
                                        <p:cTn id="20" dur="500"/>
                                        <p:tgtEl>
                                          <p:spTgt spid="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wipe(down)">
                                      <p:cBhvr>
                                        <p:cTn id="25" dur="500"/>
                                        <p:tgtEl>
                                          <p:spTgt spid="91"/>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wipe(down)">
                                      <p:cBhvr>
                                        <p:cTn id="28" dur="500"/>
                                        <p:tgtEl>
                                          <p:spTgt spid="1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1"/>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Effect transition="in" filter="wipe(down)">
                                      <p:cBhvr>
                                        <p:cTn id="3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31</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Thao tác 2: Thêm phần tử vào danh sách</a:t>
            </a:r>
          </a:p>
          <a:p>
            <a:pPr lvl="1" algn="just">
              <a:lnSpc>
                <a:spcPct val="140000"/>
              </a:lnSpc>
              <a:buClr>
                <a:srgbClr val="0070C0"/>
              </a:buClr>
              <a:buFont typeface="Wingdings" panose="05000000000000000000" pitchFamily="2" charset="2"/>
              <a:buChar char="q"/>
            </a:pPr>
            <a:r>
              <a:rPr lang="en-US" sz="2500"/>
              <a:t>Thêm phần tử vào </a:t>
            </a:r>
            <a:r>
              <a:rPr lang="en-US" sz="2500" b="1">
                <a:solidFill>
                  <a:srgbClr val="0000FF"/>
                </a:solidFill>
              </a:rPr>
              <a:t>cuối</a:t>
            </a:r>
            <a:r>
              <a:rPr lang="en-US" sz="2500"/>
              <a:t> danh sách</a:t>
            </a:r>
            <a:endParaRPr lang="en-US" sz="2500" b="1">
              <a:solidFill>
                <a:srgbClr val="0000FF"/>
              </a:solidFill>
            </a:endParaRPr>
          </a:p>
          <a:p>
            <a:pPr marL="457200" lvl="1" indent="0" algn="just">
              <a:lnSpc>
                <a:spcPct val="140000"/>
              </a:lnSpc>
              <a:buClr>
                <a:srgbClr val="0070C0"/>
              </a:buClr>
              <a:buNone/>
            </a:pPr>
            <a:r>
              <a:rPr lang="en-US" sz="2500" b="1">
                <a:solidFill>
                  <a:srgbClr val="C00000"/>
                </a:solidFill>
                <a:latin typeface="Consolas" panose="020B0609020204030204" pitchFamily="49" charset="0"/>
                <a:cs typeface="Consolas" panose="020B0609020204030204" pitchFamily="49" charset="0"/>
              </a:rPr>
              <a:t>Node</a:t>
            </a:r>
            <a:r>
              <a:rPr lang="en-US" sz="2500">
                <a:latin typeface="Consolas" panose="020B0609020204030204" pitchFamily="49" charset="0"/>
                <a:cs typeface="Consolas" panose="020B0609020204030204" pitchFamily="49" charset="0"/>
              </a:rPr>
              <a:t>&lt;</a:t>
            </a:r>
            <a:r>
              <a:rPr lang="en-US" sz="2500">
                <a:solidFill>
                  <a:srgbClr val="0000FF"/>
                </a:solidFill>
                <a:latin typeface="Consolas" panose="020B0609020204030204" pitchFamily="49" charset="0"/>
                <a:cs typeface="Consolas" panose="020B0609020204030204" pitchFamily="49" charset="0"/>
              </a:rPr>
              <a:t>E</a:t>
            </a:r>
            <a:r>
              <a:rPr lang="en-US" sz="2500">
                <a:latin typeface="Consolas" panose="020B0609020204030204" pitchFamily="49" charset="0"/>
                <a:cs typeface="Consolas" panose="020B0609020204030204" pitchFamily="49" charset="0"/>
              </a:rPr>
              <a:t>&gt; newNode = </a:t>
            </a:r>
            <a:r>
              <a:rPr lang="en-US" sz="2500">
                <a:solidFill>
                  <a:srgbClr val="7030A0"/>
                </a:solidFill>
                <a:latin typeface="Consolas" panose="020B0609020204030204" pitchFamily="49" charset="0"/>
                <a:cs typeface="Consolas" panose="020B0609020204030204" pitchFamily="49" charset="0"/>
              </a:rPr>
              <a:t>new</a:t>
            </a:r>
            <a:r>
              <a:rPr lang="en-US" sz="2500">
                <a:latin typeface="Consolas" panose="020B0609020204030204" pitchFamily="49" charset="0"/>
                <a:cs typeface="Consolas" panose="020B0609020204030204" pitchFamily="49" charset="0"/>
              </a:rPr>
              <a:t> </a:t>
            </a:r>
            <a:r>
              <a:rPr lang="en-US" sz="2500" b="1">
                <a:solidFill>
                  <a:srgbClr val="C00000"/>
                </a:solidFill>
                <a:latin typeface="Consolas" panose="020B0609020204030204" pitchFamily="49" charset="0"/>
                <a:cs typeface="Consolas" panose="020B0609020204030204" pitchFamily="49" charset="0"/>
              </a:rPr>
              <a:t>Node</a:t>
            </a:r>
            <a:r>
              <a:rPr lang="en-US" sz="2500">
                <a:latin typeface="Consolas" panose="020B0609020204030204" pitchFamily="49" charset="0"/>
                <a:cs typeface="Consolas" panose="020B0609020204030204" pitchFamily="49" charset="0"/>
              </a:rPr>
              <a:t>&lt;</a:t>
            </a:r>
            <a:r>
              <a:rPr lang="en-US" sz="2500">
                <a:solidFill>
                  <a:srgbClr val="0000FF"/>
                </a:solidFill>
                <a:latin typeface="Consolas" panose="020B0609020204030204" pitchFamily="49" charset="0"/>
                <a:cs typeface="Consolas" panose="020B0609020204030204" pitchFamily="49" charset="0"/>
              </a:rPr>
              <a:t>E</a:t>
            </a:r>
            <a:r>
              <a:rPr lang="en-US" sz="2500">
                <a:latin typeface="Consolas" panose="020B0609020204030204" pitchFamily="49" charset="0"/>
                <a:cs typeface="Consolas" panose="020B0609020204030204" pitchFamily="49" charset="0"/>
              </a:rPr>
              <a:t>&gt;();</a:t>
            </a:r>
          </a:p>
          <a:p>
            <a:pPr marL="457200" lvl="1" indent="0" algn="just">
              <a:lnSpc>
                <a:spcPct val="140000"/>
              </a:lnSpc>
              <a:buClr>
                <a:srgbClr val="0070C0"/>
              </a:buClr>
              <a:buNone/>
            </a:pPr>
            <a:r>
              <a:rPr lang="en-US" sz="2500">
                <a:latin typeface="Consolas" panose="020B0609020204030204" pitchFamily="49" charset="0"/>
                <a:cs typeface="Consolas" panose="020B0609020204030204" pitchFamily="49" charset="0"/>
              </a:rPr>
              <a:t>newNode.next = </a:t>
            </a:r>
            <a:r>
              <a:rPr lang="en-US" sz="2500" b="1">
                <a:solidFill>
                  <a:schemeClr val="accent6">
                    <a:lumMod val="75000"/>
                  </a:schemeClr>
                </a:solidFill>
                <a:latin typeface="Consolas" panose="020B0609020204030204" pitchFamily="49" charset="0"/>
              </a:rPr>
              <a:t>tail</a:t>
            </a:r>
            <a:r>
              <a:rPr lang="en-US" sz="2500">
                <a:latin typeface="Consolas" panose="020B0609020204030204" pitchFamily="49" charset="0"/>
                <a:cs typeface="Consolas" panose="020B0609020204030204" pitchFamily="49" charset="0"/>
              </a:rPr>
              <a:t>.next; </a:t>
            </a:r>
            <a:r>
              <a:rPr lang="en-US" sz="2500">
                <a:solidFill>
                  <a:srgbClr val="00B050"/>
                </a:solidFill>
                <a:latin typeface="Consolas" panose="020B0609020204030204" pitchFamily="49" charset="0"/>
                <a:cs typeface="Consolas" panose="020B0609020204030204" pitchFamily="49" charset="0"/>
              </a:rPr>
              <a:t>// NULL</a:t>
            </a:r>
            <a:r>
              <a:rPr lang="en-US" sz="2500">
                <a:latin typeface="Consolas" panose="020B0609020204030204" pitchFamily="49" charset="0"/>
                <a:cs typeface="Consolas" panose="020B0609020204030204" pitchFamily="49" charset="0"/>
              </a:rPr>
              <a:t> </a:t>
            </a:r>
          </a:p>
          <a:p>
            <a:pPr marL="457200" lvl="1" indent="0" algn="just">
              <a:lnSpc>
                <a:spcPct val="140000"/>
              </a:lnSpc>
              <a:buClr>
                <a:srgbClr val="0070C0"/>
              </a:buClr>
              <a:buNone/>
            </a:pPr>
            <a:r>
              <a:rPr lang="en-US" sz="2500" b="1">
                <a:solidFill>
                  <a:schemeClr val="accent6">
                    <a:lumMod val="75000"/>
                  </a:schemeClr>
                </a:solidFill>
                <a:latin typeface="Consolas" panose="020B0609020204030204" pitchFamily="49" charset="0"/>
              </a:rPr>
              <a:t>tail</a:t>
            </a:r>
            <a:r>
              <a:rPr lang="en-US" sz="2500">
                <a:latin typeface="Consolas" panose="020B0609020204030204" pitchFamily="49" charset="0"/>
                <a:cs typeface="Consolas" panose="020B0609020204030204" pitchFamily="49" charset="0"/>
              </a:rPr>
              <a:t>.next = newNode;</a:t>
            </a:r>
          </a:p>
          <a:p>
            <a:pPr marL="457200" lvl="1" indent="0" algn="just">
              <a:lnSpc>
                <a:spcPct val="140000"/>
              </a:lnSpc>
              <a:buClr>
                <a:srgbClr val="0070C0"/>
              </a:buClr>
              <a:buNone/>
            </a:pPr>
            <a:r>
              <a:rPr lang="en-US" sz="2500" b="1">
                <a:solidFill>
                  <a:schemeClr val="accent6">
                    <a:lumMod val="75000"/>
                  </a:schemeClr>
                </a:solidFill>
                <a:latin typeface="Consolas" panose="020B0609020204030204" pitchFamily="49" charset="0"/>
              </a:rPr>
              <a:t>tail</a:t>
            </a:r>
            <a:r>
              <a:rPr lang="en-US" sz="2500">
                <a:latin typeface="Consolas" panose="020B0609020204030204" pitchFamily="49" charset="0"/>
                <a:cs typeface="Consolas" panose="020B0609020204030204" pitchFamily="49" charset="0"/>
              </a:rPr>
              <a:t> = newNode;</a:t>
            </a:r>
          </a:p>
          <a:p>
            <a:pPr marL="457200" lvl="1" indent="0" algn="just">
              <a:lnSpc>
                <a:spcPct val="140000"/>
              </a:lnSpc>
              <a:buClr>
                <a:srgbClr val="0070C0"/>
              </a:buClr>
              <a:buNone/>
            </a:pPr>
            <a:endParaRPr lang="en-US" sz="2500"/>
          </a:p>
        </p:txBody>
      </p:sp>
      <p:sp>
        <p:nvSpPr>
          <p:cNvPr id="42" name="Rectangle 41">
            <a:extLst>
              <a:ext uri="{FF2B5EF4-FFF2-40B4-BE49-F238E27FC236}">
                <a16:creationId xmlns:a16="http://schemas.microsoft.com/office/drawing/2014/main" id="{D3ABEAAC-D7FB-4857-B889-D13A072F7CD4}"/>
              </a:ext>
            </a:extLst>
          </p:cNvPr>
          <p:cNvSpPr/>
          <p:nvPr/>
        </p:nvSpPr>
        <p:spPr>
          <a:xfrm>
            <a:off x="1291286" y="5660770"/>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SV1</a:t>
            </a:r>
          </a:p>
        </p:txBody>
      </p:sp>
      <p:sp>
        <p:nvSpPr>
          <p:cNvPr id="43" name="Rectangle 42">
            <a:extLst>
              <a:ext uri="{FF2B5EF4-FFF2-40B4-BE49-F238E27FC236}">
                <a16:creationId xmlns:a16="http://schemas.microsoft.com/office/drawing/2014/main" id="{22B70E37-FCB8-46B8-A99D-E31486A9C607}"/>
              </a:ext>
            </a:extLst>
          </p:cNvPr>
          <p:cNvSpPr/>
          <p:nvPr/>
        </p:nvSpPr>
        <p:spPr>
          <a:xfrm>
            <a:off x="2707393" y="5660770"/>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E85DC5BC-DE8D-49DA-915A-079C9D77D98C}"/>
              </a:ext>
            </a:extLst>
          </p:cNvPr>
          <p:cNvCxnSpPr/>
          <p:nvPr/>
        </p:nvCxnSpPr>
        <p:spPr>
          <a:xfrm>
            <a:off x="2919920" y="5950838"/>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CF5D745-CB59-41FA-B709-6614BAE8E033}"/>
              </a:ext>
            </a:extLst>
          </p:cNvPr>
          <p:cNvSpPr txBox="1"/>
          <p:nvPr/>
        </p:nvSpPr>
        <p:spPr>
          <a:xfrm>
            <a:off x="2647103" y="6259809"/>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nvGrpSpPr>
          <p:cNvPr id="46" name="Group 45">
            <a:extLst>
              <a:ext uri="{FF2B5EF4-FFF2-40B4-BE49-F238E27FC236}">
                <a16:creationId xmlns:a16="http://schemas.microsoft.com/office/drawing/2014/main" id="{96371857-7C72-40C5-996E-BAD6D2184635}"/>
              </a:ext>
            </a:extLst>
          </p:cNvPr>
          <p:cNvGrpSpPr/>
          <p:nvPr/>
        </p:nvGrpSpPr>
        <p:grpSpPr>
          <a:xfrm>
            <a:off x="3693643" y="5660770"/>
            <a:ext cx="2402357" cy="1060704"/>
            <a:chOff x="1179043" y="4687752"/>
            <a:chExt cx="2402357" cy="1060704"/>
          </a:xfrm>
        </p:grpSpPr>
        <p:sp>
          <p:nvSpPr>
            <p:cNvPr id="47" name="Rectangle 46">
              <a:extLst>
                <a:ext uri="{FF2B5EF4-FFF2-40B4-BE49-F238E27FC236}">
                  <a16:creationId xmlns:a16="http://schemas.microsoft.com/office/drawing/2014/main" id="{A7D4885F-7A16-4AEB-A584-049CB4539DFB}"/>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SV2</a:t>
              </a:r>
            </a:p>
          </p:txBody>
        </p:sp>
        <p:sp>
          <p:nvSpPr>
            <p:cNvPr id="48" name="Rectangle 47">
              <a:extLst>
                <a:ext uri="{FF2B5EF4-FFF2-40B4-BE49-F238E27FC236}">
                  <a16:creationId xmlns:a16="http://schemas.microsoft.com/office/drawing/2014/main" id="{D29D73BA-7497-4BA4-90EC-BB8AE06CDE9C}"/>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E40F0E3E-3E84-40DC-AB4C-6DD45087DD39}"/>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6EDC990-39CA-41E5-BFD6-BD0A060409FF}"/>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grpSp>
        <p:nvGrpSpPr>
          <p:cNvPr id="51" name="Group 50">
            <a:extLst>
              <a:ext uri="{FF2B5EF4-FFF2-40B4-BE49-F238E27FC236}">
                <a16:creationId xmlns:a16="http://schemas.microsoft.com/office/drawing/2014/main" id="{707E8796-830E-4F14-B5A8-4C51434BC4B7}"/>
              </a:ext>
            </a:extLst>
          </p:cNvPr>
          <p:cNvGrpSpPr/>
          <p:nvPr/>
        </p:nvGrpSpPr>
        <p:grpSpPr>
          <a:xfrm>
            <a:off x="6096000" y="5660770"/>
            <a:ext cx="2402357" cy="1060704"/>
            <a:chOff x="1179043" y="4687752"/>
            <a:chExt cx="2402357" cy="1060704"/>
          </a:xfrm>
        </p:grpSpPr>
        <p:sp>
          <p:nvSpPr>
            <p:cNvPr id="52" name="Rectangle 51">
              <a:extLst>
                <a:ext uri="{FF2B5EF4-FFF2-40B4-BE49-F238E27FC236}">
                  <a16:creationId xmlns:a16="http://schemas.microsoft.com/office/drawing/2014/main" id="{C29FB434-4E84-4E56-8C40-C52A307ADCFE}"/>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SV3</a:t>
              </a:r>
            </a:p>
          </p:txBody>
        </p:sp>
        <p:sp>
          <p:nvSpPr>
            <p:cNvPr id="53" name="Rectangle 52">
              <a:extLst>
                <a:ext uri="{FF2B5EF4-FFF2-40B4-BE49-F238E27FC236}">
                  <a16:creationId xmlns:a16="http://schemas.microsoft.com/office/drawing/2014/main" id="{849CC176-99C6-4F61-B1A9-524F1CE2FA0A}"/>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C0E29F38-A0BB-47E6-B7BB-0521338D2A48}"/>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8A14EA6-02F0-4859-82BF-964AA11614BB}"/>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56" name="Rectangle 55">
            <a:extLst>
              <a:ext uri="{FF2B5EF4-FFF2-40B4-BE49-F238E27FC236}">
                <a16:creationId xmlns:a16="http://schemas.microsoft.com/office/drawing/2014/main" id="{343CE100-FE22-4C3E-84E8-C01FEA0466B0}"/>
              </a:ext>
            </a:extLst>
          </p:cNvPr>
          <p:cNvSpPr/>
          <p:nvPr/>
        </p:nvSpPr>
        <p:spPr>
          <a:xfrm>
            <a:off x="8498357" y="5660770"/>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SV4</a:t>
            </a:r>
          </a:p>
        </p:txBody>
      </p:sp>
      <p:sp>
        <p:nvSpPr>
          <p:cNvPr id="57" name="Rectangle 56">
            <a:extLst>
              <a:ext uri="{FF2B5EF4-FFF2-40B4-BE49-F238E27FC236}">
                <a16:creationId xmlns:a16="http://schemas.microsoft.com/office/drawing/2014/main" id="{3313DC6E-FFC3-4A2E-AF13-BDFB9EE2A616}"/>
              </a:ext>
            </a:extLst>
          </p:cNvPr>
          <p:cNvSpPr/>
          <p:nvPr/>
        </p:nvSpPr>
        <p:spPr>
          <a:xfrm>
            <a:off x="9914464" y="5660770"/>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09D3CC8B-3C6B-4D36-9B74-E1F91ADA09B0}"/>
              </a:ext>
            </a:extLst>
          </p:cNvPr>
          <p:cNvCxnSpPr>
            <a:endCxn id="103" idx="2"/>
          </p:cNvCxnSpPr>
          <p:nvPr/>
        </p:nvCxnSpPr>
        <p:spPr>
          <a:xfrm flipH="1" flipV="1">
            <a:off x="4431856" y="5027386"/>
            <a:ext cx="5695135" cy="923452"/>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92B99ED8-279E-4A3C-A36E-DBBC94C70CB7}"/>
              </a:ext>
            </a:extLst>
          </p:cNvPr>
          <p:cNvSpPr txBox="1"/>
          <p:nvPr/>
        </p:nvSpPr>
        <p:spPr>
          <a:xfrm>
            <a:off x="9854174" y="6259809"/>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95" name="Oval 94">
            <a:extLst>
              <a:ext uri="{FF2B5EF4-FFF2-40B4-BE49-F238E27FC236}">
                <a16:creationId xmlns:a16="http://schemas.microsoft.com/office/drawing/2014/main" id="{8417FAD8-80B5-474A-AA2A-2F6F501452BC}"/>
              </a:ext>
            </a:extLst>
          </p:cNvPr>
          <p:cNvSpPr/>
          <p:nvPr/>
        </p:nvSpPr>
        <p:spPr>
          <a:xfrm>
            <a:off x="10894043" y="5572893"/>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NULL</a:t>
            </a:r>
          </a:p>
        </p:txBody>
      </p:sp>
      <p:sp>
        <p:nvSpPr>
          <p:cNvPr id="96" name="Oval 95">
            <a:extLst>
              <a:ext uri="{FF2B5EF4-FFF2-40B4-BE49-F238E27FC236}">
                <a16:creationId xmlns:a16="http://schemas.microsoft.com/office/drawing/2014/main" id="{27EA81D3-8947-47FD-9F1D-37B7B851DD08}"/>
              </a:ext>
            </a:extLst>
          </p:cNvPr>
          <p:cNvSpPr/>
          <p:nvPr/>
        </p:nvSpPr>
        <p:spPr>
          <a:xfrm>
            <a:off x="1430795" y="4804838"/>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04B8C5C9-805F-4AA6-AEB7-D02E0C8BC2C8}"/>
              </a:ext>
            </a:extLst>
          </p:cNvPr>
          <p:cNvSpPr/>
          <p:nvPr/>
        </p:nvSpPr>
        <p:spPr>
          <a:xfrm>
            <a:off x="10012522" y="4804837"/>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A7BB42D2-EDF3-4777-A1C6-BCAB27DD95BE}"/>
              </a:ext>
            </a:extLst>
          </p:cNvPr>
          <p:cNvCxnSpPr>
            <a:endCxn id="42" idx="0"/>
          </p:cNvCxnSpPr>
          <p:nvPr/>
        </p:nvCxnSpPr>
        <p:spPr>
          <a:xfrm>
            <a:off x="1650832" y="5160886"/>
            <a:ext cx="348508" cy="499884"/>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8D6BF7D-3CAD-469D-8CEF-45B80DF5BFFC}"/>
              </a:ext>
            </a:extLst>
          </p:cNvPr>
          <p:cNvCxnSpPr>
            <a:stCxn id="97" idx="3"/>
            <a:endCxn id="56" idx="0"/>
          </p:cNvCxnSpPr>
          <p:nvPr/>
        </p:nvCxnSpPr>
        <p:spPr>
          <a:xfrm flipH="1">
            <a:off x="9206411" y="5108744"/>
            <a:ext cx="864244" cy="552026"/>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2A9A5BD-4574-4CF4-88FE-0F69E388207C}"/>
              </a:ext>
            </a:extLst>
          </p:cNvPr>
          <p:cNvSpPr txBox="1"/>
          <p:nvPr/>
        </p:nvSpPr>
        <p:spPr>
          <a:xfrm>
            <a:off x="794271" y="4806437"/>
            <a:ext cx="654346" cy="369332"/>
          </a:xfrm>
          <a:prstGeom prst="rect">
            <a:avLst/>
          </a:prstGeom>
          <a:noFill/>
        </p:spPr>
        <p:txBody>
          <a:bodyPr wrap="none" rtlCol="0">
            <a:spAutoFit/>
          </a:bodyPr>
          <a:lstStyle/>
          <a:p>
            <a:r>
              <a:rPr lang="en-US"/>
              <a:t>head</a:t>
            </a:r>
          </a:p>
        </p:txBody>
      </p:sp>
      <p:sp>
        <p:nvSpPr>
          <p:cNvPr id="101" name="TextBox 100">
            <a:extLst>
              <a:ext uri="{FF2B5EF4-FFF2-40B4-BE49-F238E27FC236}">
                <a16:creationId xmlns:a16="http://schemas.microsoft.com/office/drawing/2014/main" id="{215D1EE7-1DED-4ECD-BCFC-ECF1B0AD4D31}"/>
              </a:ext>
            </a:extLst>
          </p:cNvPr>
          <p:cNvSpPr txBox="1"/>
          <p:nvPr/>
        </p:nvSpPr>
        <p:spPr>
          <a:xfrm>
            <a:off x="10409482" y="4790446"/>
            <a:ext cx="475195" cy="369332"/>
          </a:xfrm>
          <a:prstGeom prst="rect">
            <a:avLst/>
          </a:prstGeom>
          <a:noFill/>
        </p:spPr>
        <p:txBody>
          <a:bodyPr wrap="none" rtlCol="0">
            <a:spAutoFit/>
          </a:bodyPr>
          <a:lstStyle/>
          <a:p>
            <a:r>
              <a:rPr lang="en-US"/>
              <a:t>tail</a:t>
            </a:r>
          </a:p>
        </p:txBody>
      </p:sp>
      <p:grpSp>
        <p:nvGrpSpPr>
          <p:cNvPr id="102" name="Group 101">
            <a:extLst>
              <a:ext uri="{FF2B5EF4-FFF2-40B4-BE49-F238E27FC236}">
                <a16:creationId xmlns:a16="http://schemas.microsoft.com/office/drawing/2014/main" id="{1A160A60-03B5-4C8E-83C9-F00EE23600BC}"/>
              </a:ext>
            </a:extLst>
          </p:cNvPr>
          <p:cNvGrpSpPr/>
          <p:nvPr/>
        </p:nvGrpSpPr>
        <p:grpSpPr>
          <a:xfrm>
            <a:off x="3723802" y="4444760"/>
            <a:ext cx="2069474" cy="1060704"/>
            <a:chOff x="1179043" y="4687752"/>
            <a:chExt cx="2069474" cy="1060704"/>
          </a:xfrm>
        </p:grpSpPr>
        <p:sp>
          <p:nvSpPr>
            <p:cNvPr id="103" name="Rectangle 102">
              <a:extLst>
                <a:ext uri="{FF2B5EF4-FFF2-40B4-BE49-F238E27FC236}">
                  <a16:creationId xmlns:a16="http://schemas.microsoft.com/office/drawing/2014/main" id="{6105AC9F-94CE-417B-91C3-715C3D3A6E04}"/>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SV0</a:t>
              </a:r>
            </a:p>
          </p:txBody>
        </p:sp>
        <p:sp>
          <p:nvSpPr>
            <p:cNvPr id="104" name="Rectangle 103">
              <a:extLst>
                <a:ext uri="{FF2B5EF4-FFF2-40B4-BE49-F238E27FC236}">
                  <a16:creationId xmlns:a16="http://schemas.microsoft.com/office/drawing/2014/main" id="{D63B9F30-E7FD-4706-B9F2-EF6503E0914F}"/>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10F39260-D0F5-4AB6-8C42-E796B78F010D}"/>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106" name="TextBox 105">
            <a:extLst>
              <a:ext uri="{FF2B5EF4-FFF2-40B4-BE49-F238E27FC236}">
                <a16:creationId xmlns:a16="http://schemas.microsoft.com/office/drawing/2014/main" id="{31485B64-ED7C-4720-B972-332D871C3302}"/>
              </a:ext>
            </a:extLst>
          </p:cNvPr>
          <p:cNvSpPr txBox="1"/>
          <p:nvPr/>
        </p:nvSpPr>
        <p:spPr>
          <a:xfrm>
            <a:off x="5757606" y="4535162"/>
            <a:ext cx="1094017" cy="369332"/>
          </a:xfrm>
          <a:prstGeom prst="rect">
            <a:avLst/>
          </a:prstGeom>
          <a:noFill/>
        </p:spPr>
        <p:txBody>
          <a:bodyPr wrap="none" rtlCol="0">
            <a:spAutoFit/>
          </a:bodyPr>
          <a:lstStyle/>
          <a:p>
            <a:r>
              <a:rPr lang="en-US"/>
              <a:t>newNode</a:t>
            </a:r>
          </a:p>
        </p:txBody>
      </p:sp>
      <p:cxnSp>
        <p:nvCxnSpPr>
          <p:cNvPr id="107" name="Straight Arrow Connector 106">
            <a:extLst>
              <a:ext uri="{FF2B5EF4-FFF2-40B4-BE49-F238E27FC236}">
                <a16:creationId xmlns:a16="http://schemas.microsoft.com/office/drawing/2014/main" id="{E99357CD-7E48-4EFF-937E-D0F09DCE0AA6}"/>
              </a:ext>
            </a:extLst>
          </p:cNvPr>
          <p:cNvCxnSpPr>
            <a:endCxn id="95" idx="1"/>
          </p:cNvCxnSpPr>
          <p:nvPr/>
        </p:nvCxnSpPr>
        <p:spPr>
          <a:xfrm>
            <a:off x="5394607" y="4744877"/>
            <a:ext cx="5640716" cy="938713"/>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08" name="Cloud 107">
            <a:extLst>
              <a:ext uri="{FF2B5EF4-FFF2-40B4-BE49-F238E27FC236}">
                <a16:creationId xmlns:a16="http://schemas.microsoft.com/office/drawing/2014/main" id="{1EF8E5C4-5E04-4D28-B69B-5912A02CC0A8}"/>
              </a:ext>
            </a:extLst>
          </p:cNvPr>
          <p:cNvSpPr/>
          <p:nvPr/>
        </p:nvSpPr>
        <p:spPr>
          <a:xfrm>
            <a:off x="7131533" y="3592721"/>
            <a:ext cx="2074877" cy="8520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Times New Roman" panose="02020603050405020304" pitchFamily="18" charset="0"/>
                <a:cs typeface="Times New Roman" panose="02020603050405020304" pitchFamily="18" charset="0"/>
              </a:rPr>
              <a:t>Tạo ra Node mới</a:t>
            </a:r>
          </a:p>
        </p:txBody>
      </p:sp>
      <p:cxnSp>
        <p:nvCxnSpPr>
          <p:cNvPr id="109" name="Straight Arrow Connector 108">
            <a:extLst>
              <a:ext uri="{FF2B5EF4-FFF2-40B4-BE49-F238E27FC236}">
                <a16:creationId xmlns:a16="http://schemas.microsoft.com/office/drawing/2014/main" id="{14690BD7-7EDC-48A5-BC59-A2C900801700}"/>
              </a:ext>
            </a:extLst>
          </p:cNvPr>
          <p:cNvCxnSpPr>
            <a:stCxn id="108" idx="2"/>
            <a:endCxn id="104" idx="0"/>
          </p:cNvCxnSpPr>
          <p:nvPr/>
        </p:nvCxnSpPr>
        <p:spPr>
          <a:xfrm flipH="1">
            <a:off x="5361729" y="4018741"/>
            <a:ext cx="1776240" cy="42601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9A0A641-CE9D-496A-8B7A-7A794BCCF030}"/>
              </a:ext>
            </a:extLst>
          </p:cNvPr>
          <p:cNvCxnSpPr>
            <a:endCxn id="95" idx="2"/>
          </p:cNvCxnSpPr>
          <p:nvPr/>
        </p:nvCxnSpPr>
        <p:spPr>
          <a:xfrm>
            <a:off x="10070655" y="5950838"/>
            <a:ext cx="823388" cy="0"/>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30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down)">
                                      <p:cBhvr>
                                        <p:cTn id="7" dur="500"/>
                                        <p:tgtEl>
                                          <p:spTgt spid="102"/>
                                        </p:tgtEl>
                                      </p:cBhvr>
                                    </p:animEffect>
                                  </p:childTnLst>
                                </p:cTn>
                              </p:par>
                              <p:par>
                                <p:cTn id="8" presetID="22" presetClass="entr" presetSubtype="4"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wipe(down)">
                                      <p:cBhvr>
                                        <p:cTn id="10" dur="500"/>
                                        <p:tgtEl>
                                          <p:spTgt spid="11">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wipe(down)">
                                      <p:cBhvr>
                                        <p:cTn id="13" dur="500"/>
                                        <p:tgtEl>
                                          <p:spTgt spid="106"/>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wipe(down)">
                                      <p:cBhvr>
                                        <p:cTn id="17" dur="500"/>
                                        <p:tgtEl>
                                          <p:spTgt spid="108"/>
                                        </p:tgtEl>
                                      </p:cBhvr>
                                    </p:animEffect>
                                  </p:childTnLst>
                                </p:cTn>
                              </p:par>
                              <p:par>
                                <p:cTn id="18" presetID="22" presetClass="entr" presetSubtype="4" fill="hold" nodeType="withEffect">
                                  <p:stCondLst>
                                    <p:cond delay="0"/>
                                  </p:stCondLst>
                                  <p:childTnLst>
                                    <p:set>
                                      <p:cBhvr>
                                        <p:cTn id="19" dur="1" fill="hold">
                                          <p:stCondLst>
                                            <p:cond delay="0"/>
                                          </p:stCondLst>
                                        </p:cTn>
                                        <p:tgtEl>
                                          <p:spTgt spid="109"/>
                                        </p:tgtEl>
                                        <p:attrNameLst>
                                          <p:attrName>style.visibility</p:attrName>
                                        </p:attrNameLst>
                                      </p:cBhvr>
                                      <p:to>
                                        <p:strVal val="visible"/>
                                      </p:to>
                                    </p:set>
                                    <p:animEffect transition="in" filter="wipe(down)">
                                      <p:cBhvr>
                                        <p:cTn id="20" dur="500"/>
                                        <p:tgtEl>
                                          <p:spTgt spid="10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wipe(down)">
                                      <p:cBhvr>
                                        <p:cTn id="25" dur="500"/>
                                        <p:tgtEl>
                                          <p:spTgt spid="107"/>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wipe(down)">
                                      <p:cBhvr>
                                        <p:cTn id="28" dur="500"/>
                                        <p:tgtEl>
                                          <p:spTgt spid="1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down)">
                                      <p:cBhvr>
                                        <p:cTn id="33" dur="500"/>
                                        <p:tgtEl>
                                          <p:spTgt spid="58"/>
                                        </p:tgtEl>
                                      </p:cBhvr>
                                    </p:animEffect>
                                  </p:childTnLst>
                                </p:cTn>
                              </p:par>
                              <p:par>
                                <p:cTn id="34" presetID="1" presetClass="exit" presetSubtype="0" fill="hold" nodeType="withEffect">
                                  <p:stCondLst>
                                    <p:cond delay="0"/>
                                  </p:stCondLst>
                                  <p:childTnLst>
                                    <p:set>
                                      <p:cBhvr>
                                        <p:cTn id="35" dur="1" fill="hold">
                                          <p:stCondLst>
                                            <p:cond delay="0"/>
                                          </p:stCondLst>
                                        </p:cTn>
                                        <p:tgtEl>
                                          <p:spTgt spid="110"/>
                                        </p:tgtEl>
                                        <p:attrNameLst>
                                          <p:attrName>style.visibility</p:attrName>
                                        </p:attrNameLst>
                                      </p:cBhvr>
                                      <p:to>
                                        <p:strVal val="hidden"/>
                                      </p:to>
                                    </p:set>
                                  </p:childTnLst>
                                </p:cTn>
                              </p:par>
                              <p:par>
                                <p:cTn id="36" presetID="22" presetClass="entr" presetSubtype="4" fill="hold" nodeType="withEffect">
                                  <p:stCondLst>
                                    <p:cond delay="0"/>
                                  </p:stCondLst>
                                  <p:childTnLst>
                                    <p:set>
                                      <p:cBhvr>
                                        <p:cTn id="37" dur="1" fill="hold">
                                          <p:stCondLst>
                                            <p:cond delay="0"/>
                                          </p:stCondLst>
                                        </p:cTn>
                                        <p:tgtEl>
                                          <p:spTgt spid="11">
                                            <p:txEl>
                                              <p:pRg st="4" end="4"/>
                                            </p:txEl>
                                          </p:spTgt>
                                        </p:tgtEl>
                                        <p:attrNameLst>
                                          <p:attrName>style.visibility</p:attrName>
                                        </p:attrNameLst>
                                      </p:cBhvr>
                                      <p:to>
                                        <p:strVal val="visible"/>
                                      </p:to>
                                    </p:set>
                                    <p:animEffect transition="in" filter="wipe(down)">
                                      <p:cBhvr>
                                        <p:cTn id="38" dur="500"/>
                                        <p:tgtEl>
                                          <p:spTgt spid="11">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4.79167E-6 0.01482 L 4.79167E-6 0.01505 C -0.00079 -0.00139 -0.00131 -0.01736 -0.00209 -0.03333 C -0.00235 -0.03588 -0.003 -0.03843 -0.00313 -0.04074 C -0.00365 -0.04514 -0.00365 -0.04954 -0.00417 -0.0537 C -0.00469 -0.05648 -0.00547 -0.0588 -0.00625 -0.06111 C -0.01563 -0.08843 -0.01133 -0.08125 -0.0198 -0.09259 C -0.02084 -0.09583 -0.02201 -0.09884 -0.02292 -0.10185 C -0.02409 -0.10556 -0.02461 -0.10995 -0.02605 -0.11296 C -0.02748 -0.1162 -0.02969 -0.11782 -0.03125 -0.12037 C -0.03347 -0.12407 -0.03542 -0.12778 -0.0375 -0.13148 L -0.04792 -0.15 L -0.05625 -0.16481 C -0.0573 -0.16667 -0.05834 -0.16875 -0.05938 -0.17037 C -0.0612 -0.17292 -0.06303 -0.17523 -0.06459 -0.17778 C -0.06823 -0.18333 -0.07136 -0.18935 -0.075 -0.19444 C -0.0767 -0.19676 -0.07865 -0.19792 -0.08021 -0.2 C -0.08399 -0.20532 -0.08685 -0.21181 -0.09063 -0.21667 C -0.09323 -0.21991 -0.09636 -0.2213 -0.09896 -0.22407 C -0.11771 -0.24421 -0.10508 -0.23449 -0.11667 -0.24259 C -0.12474 -0.25694 -0.1155 -0.24213 -0.12292 -0.25 C -0.12553 -0.25278 -0.12774 -0.25671 -0.13021 -0.25926 C -0.13125 -0.26042 -0.13243 -0.26042 -0.13334 -0.26111 C -0.13516 -0.26273 -0.13672 -0.26551 -0.13855 -0.26667 C -0.14063 -0.26806 -0.14271 -0.26806 -0.1448 -0.26852 C -0.1629 -0.28472 -0.14245 -0.26736 -0.15521 -0.27593 C -0.15678 -0.27708 -0.15795 -0.2787 -0.15938 -0.27963 C -0.1625 -0.28171 -0.16823 -0.28287 -0.17084 -0.28333 C -0.17292 -0.28472 -0.175 -0.28611 -0.17709 -0.28704 C -0.17917 -0.28796 -0.18125 -0.28843 -0.18334 -0.28889 C -0.18894 -0.29028 -0.19454 -0.29143 -0.2 -0.29259 L -0.26042 -0.28889 C -0.2629 -0.28889 -0.26537 -0.28843 -0.26771 -0.28704 C -0.26902 -0.28657 -0.2698 -0.28449 -0.27084 -0.28333 C -0.2724 -0.28218 -0.27683 -0.28032 -0.27813 -0.27963 C -0.27917 -0.27847 -0.28021 -0.27708 -0.28125 -0.27593 C -0.28659 -0.2713 -0.28412 -0.27847 -0.29063 -0.26667 C -0.29206 -0.26435 -0.2931 -0.26111 -0.2948 -0.25926 C -0.29779 -0.25671 -0.30105 -0.25556 -0.30417 -0.2537 C -0.30521 -0.25324 -0.30638 -0.25301 -0.3073 -0.25185 C -0.31185 -0.24676 -0.31159 -0.24676 -0.31771 -0.24074 C -0.3198 -0.23889 -0.32214 -0.23796 -0.32396 -0.23518 C -0.32709 -0.23102 -0.32865 -0.22292 -0.3323 -0.22037 C -0.35209 -0.20671 -0.3448 -0.21134 -0.35417 -0.20556 C -0.3556 -0.2037 -0.35704 -0.20208 -0.35834 -0.2 C -0.3599 -0.19792 -0.36094 -0.19491 -0.3625 -0.19259 C -0.36915 -0.1838 -0.36446 -0.19491 -0.37084 -0.18333 C -0.37175 -0.18194 -0.37188 -0.1787 -0.37292 -0.17778 C -0.37527 -0.17616 -0.38021 -0.17593 -0.38021 -0.17569 " pathEditMode="relative" rAng="0" ptsTypes="AAAAAAAAAAAAAAAAAAAAAAAAAAAAAAAAAAAAAAAAAAAAAAAAA">
                                      <p:cBhvr>
                                        <p:cTn id="42" dur="2000" fill="hold"/>
                                        <p:tgtEl>
                                          <p:spTgt spid="97"/>
                                        </p:tgtEl>
                                        <p:attrNameLst>
                                          <p:attrName>ppt_x</p:attrName>
                                          <p:attrName>ppt_y</p:attrName>
                                        </p:attrNameLst>
                                      </p:cBhvr>
                                      <p:rCtr x="-19010" y="-15370"/>
                                    </p:animMotion>
                                  </p:childTnLst>
                                </p:cTn>
                              </p:par>
                              <p:par>
                                <p:cTn id="43" presetID="0" presetClass="path" presetSubtype="0" accel="50000" decel="50000" fill="hold" grpId="0" nodeType="withEffect">
                                  <p:stCondLst>
                                    <p:cond delay="0"/>
                                  </p:stCondLst>
                                  <p:childTnLst>
                                    <p:animMotion origin="layout" path="M 2.91667E-6 0.00371 L 2.91667E-6 0.00394 C -0.00078 -0.0125 -0.0013 -0.02847 -0.00209 -0.04444 C -0.00235 -0.04699 -0.003 -0.04953 -0.00313 -0.05185 C -0.00365 -0.05625 -0.00365 -0.06065 -0.00417 -0.06481 C -0.00469 -0.06759 -0.00547 -0.0699 -0.00625 -0.07222 C -0.01563 -0.09953 -0.01133 -0.09236 -0.01979 -0.1037 C -0.02084 -0.10694 -0.02201 -0.10995 -0.02292 -0.11296 C -0.02409 -0.11666 -0.02461 -0.12106 -0.02604 -0.12407 C -0.02748 -0.12731 -0.02969 -0.12893 -0.03125 -0.13148 C -0.03347 -0.13518 -0.03542 -0.13889 -0.0375 -0.14259 L -0.04792 -0.16111 L -0.05625 -0.17592 C -0.05729 -0.17777 -0.05834 -0.17986 -0.05938 -0.18148 C -0.0612 -0.18402 -0.06302 -0.18634 -0.06459 -0.18889 C -0.06823 -0.19444 -0.07136 -0.20046 -0.075 -0.20555 C -0.0767 -0.20787 -0.07865 -0.20902 -0.08021 -0.21111 C -0.08399 -0.21643 -0.08685 -0.22291 -0.09063 -0.22777 C -0.09323 -0.23102 -0.09636 -0.2324 -0.09896 -0.23518 C -0.11771 -0.25532 -0.10508 -0.2456 -0.11667 -0.2537 C -0.12474 -0.26805 -0.1155 -0.25324 -0.12292 -0.26111 C -0.12552 -0.26389 -0.12774 -0.26782 -0.13021 -0.27037 C -0.13125 -0.27152 -0.13242 -0.27152 -0.13334 -0.27222 C -0.13516 -0.27384 -0.13672 -0.27662 -0.13854 -0.27777 C -0.14063 -0.27916 -0.14271 -0.27916 -0.14479 -0.27963 C -0.16289 -0.29583 -0.14245 -0.27847 -0.15521 -0.28703 C -0.15677 -0.28819 -0.15795 -0.28981 -0.15938 -0.29074 C -0.1625 -0.29282 -0.16823 -0.29398 -0.17084 -0.29444 C -0.17292 -0.29583 -0.175 -0.29722 -0.17709 -0.29815 C -0.17917 -0.29907 -0.18125 -0.29953 -0.18334 -0.3 C -0.18894 -0.30139 -0.19453 -0.30254 -0.2 -0.3037 L -0.26042 -0.3 C -0.26289 -0.3 -0.26537 -0.29953 -0.26771 -0.29815 C -0.26901 -0.29768 -0.26979 -0.2956 -0.27084 -0.29444 C -0.2724 -0.29328 -0.27683 -0.29143 -0.27813 -0.29074 C -0.27917 -0.28958 -0.28021 -0.28819 -0.28125 -0.28703 C -0.28659 -0.2824 -0.28412 -0.28958 -0.29063 -0.27777 C -0.29206 -0.27546 -0.2931 -0.27222 -0.29479 -0.27037 C -0.29779 -0.26782 -0.30104 -0.26666 -0.30417 -0.26481 C -0.30521 -0.26435 -0.30638 -0.26412 -0.30729 -0.26296 C -0.31185 -0.25787 -0.31159 -0.25787 -0.31771 -0.25185 C -0.31979 -0.25 -0.32214 -0.24907 -0.32396 -0.24629 C -0.32709 -0.24213 -0.32865 -0.23402 -0.33229 -0.23148 C -0.35209 -0.21782 -0.34479 -0.22245 -0.35417 -0.21666 C -0.3556 -0.21481 -0.35703 -0.21319 -0.35834 -0.21111 C -0.3599 -0.20902 -0.36094 -0.20602 -0.3625 -0.2037 C -0.36914 -0.1949 -0.36446 -0.20602 -0.37084 -0.19444 C -0.37175 -0.19305 -0.37188 -0.18981 -0.37292 -0.18889 C -0.37526 -0.18727 -0.38021 -0.18703 -0.38021 -0.1868 " pathEditMode="relative" rAng="0" ptsTypes="AAAAAAAAAAAAAAAAAAAAAAAAAAAAAAAAAAAAAAAAAAAAAAAAA">
                                      <p:cBhvr>
                                        <p:cTn id="44" dur="2000" fill="hold"/>
                                        <p:tgtEl>
                                          <p:spTgt spid="101"/>
                                        </p:tgtEl>
                                        <p:attrNameLst>
                                          <p:attrName>ppt_x</p:attrName>
                                          <p:attrName>ppt_y</p:attrName>
                                        </p:attrNameLst>
                                      </p:cBhvr>
                                      <p:rCtr x="-19010" y="-15370"/>
                                    </p:animMotion>
                                  </p:childTnLst>
                                </p:cTn>
                              </p:par>
                              <p:par>
                                <p:cTn id="45" presetID="0" presetClass="path" presetSubtype="0" accel="50000" decel="50000" fill="hold" nodeType="withEffect">
                                  <p:stCondLst>
                                    <p:cond delay="0"/>
                                  </p:stCondLst>
                                  <p:childTnLst>
                                    <p:animMotion origin="layout" path="M -2.08333E-7 0.01481 L -2.08333E-7 0.01504 C -0.00078 -0.00139 -0.0013 -0.01737 -0.00208 -0.03334 C -0.00234 -0.03588 -0.00299 -0.03843 -0.00312 -0.04075 C -0.00365 -0.04514 -0.00365 -0.04954 -0.00417 -0.05371 C -0.00469 -0.05649 -0.00547 -0.0588 -0.00625 -0.06112 C -0.01562 -0.08843 -0.01133 -0.08125 -0.01979 -0.0926 C -0.02083 -0.09584 -0.022 -0.09885 -0.02292 -0.10186 C -0.02409 -0.10556 -0.02461 -0.10996 -0.02604 -0.11297 C -0.02747 -0.11621 -0.02969 -0.11783 -0.03125 -0.12038 C -0.03346 -0.12408 -0.03542 -0.12778 -0.0375 -0.13149 L -0.04792 -0.15 L -0.05625 -0.16482 C -0.05729 -0.16667 -0.05833 -0.16875 -0.05937 -0.17038 C -0.0612 -0.17292 -0.06302 -0.17524 -0.06458 -0.17778 C -0.06823 -0.18334 -0.07135 -0.18936 -0.075 -0.19445 C -0.07669 -0.19676 -0.07865 -0.19792 -0.08021 -0.2 C -0.08398 -0.20533 -0.08685 -0.21181 -0.09062 -0.21667 C -0.09323 -0.21991 -0.09635 -0.2213 -0.09896 -0.22408 C -0.11771 -0.24422 -0.10508 -0.2345 -0.11667 -0.2426 C -0.12474 -0.25695 -0.11549 -0.24213 -0.12292 -0.25 C -0.12552 -0.25278 -0.12773 -0.25672 -0.13021 -0.25926 C -0.13125 -0.26042 -0.13242 -0.26042 -0.13333 -0.26112 C -0.13516 -0.26274 -0.13672 -0.26551 -0.13854 -0.26667 C -0.14062 -0.26806 -0.14271 -0.26806 -0.14479 -0.26852 C -0.16289 -0.28473 -0.14245 -0.26737 -0.15521 -0.27593 C -0.15677 -0.27709 -0.15794 -0.27871 -0.15937 -0.27963 C -0.1625 -0.28172 -0.16823 -0.28288 -0.17083 -0.28334 C -0.17292 -0.28473 -0.175 -0.28612 -0.17708 -0.28704 C -0.17917 -0.28797 -0.18125 -0.28843 -0.18333 -0.28889 C -0.18893 -0.29028 -0.19453 -0.29144 -0.2 -0.2926 L -0.26042 -0.28889 C -0.26289 -0.28889 -0.26536 -0.28843 -0.26771 -0.28704 C -0.26901 -0.28658 -0.26979 -0.2845 -0.27083 -0.28334 C -0.2724 -0.28218 -0.27682 -0.28033 -0.27812 -0.27963 C -0.27917 -0.27848 -0.28021 -0.27709 -0.28125 -0.27593 C -0.28659 -0.2713 -0.28411 -0.27848 -0.29062 -0.26667 C -0.29206 -0.26436 -0.2931 -0.26112 -0.29479 -0.25926 C -0.29779 -0.25672 -0.30104 -0.25556 -0.30417 -0.25371 C -0.30521 -0.25325 -0.30638 -0.25301 -0.30729 -0.25186 C -0.31185 -0.24676 -0.31159 -0.24676 -0.31771 -0.24075 C -0.31979 -0.23889 -0.32214 -0.23797 -0.32396 -0.23519 C -0.32708 -0.23102 -0.32865 -0.22292 -0.33229 -0.22038 C -0.35208 -0.20672 -0.34479 -0.21135 -0.35417 -0.20556 C -0.3556 -0.20371 -0.35703 -0.20209 -0.35833 -0.2 C -0.3599 -0.19792 -0.36094 -0.19491 -0.3625 -0.1926 C -0.36914 -0.1838 -0.36445 -0.19491 -0.37083 -0.18334 C -0.37174 -0.18195 -0.37187 -0.17871 -0.37292 -0.17778 C -0.37526 -0.17616 -0.38021 -0.17593 -0.38021 -0.1757 " pathEditMode="relative" rAng="0" ptsTypes="AAAAAAAAAAAAAAAAAAAAAAAAAAAAAAAAAAAAAAAAAAAAAAAAA">
                                      <p:cBhvr>
                                        <p:cTn id="46" dur="2000" fill="hold"/>
                                        <p:tgtEl>
                                          <p:spTgt spid="99"/>
                                        </p:tgtEl>
                                        <p:attrNameLst>
                                          <p:attrName>ppt_x</p:attrName>
                                          <p:attrName>ppt_y</p:attrName>
                                        </p:attrNameLst>
                                      </p:cBhvr>
                                      <p:rCtr x="-19010" y="-15370"/>
                                    </p:animMotion>
                                  </p:childTnLst>
                                </p:cTn>
                              </p:par>
                              <p:par>
                                <p:cTn id="47" presetID="22" presetClass="entr" presetSubtype="4" fill="hold" nodeType="withEffect">
                                  <p:stCondLst>
                                    <p:cond delay="0"/>
                                  </p:stCondLst>
                                  <p:childTnLst>
                                    <p:set>
                                      <p:cBhvr>
                                        <p:cTn id="48" dur="1" fill="hold">
                                          <p:stCondLst>
                                            <p:cond delay="0"/>
                                          </p:stCondLst>
                                        </p:cTn>
                                        <p:tgtEl>
                                          <p:spTgt spid="11">
                                            <p:txEl>
                                              <p:pRg st="5" end="5"/>
                                            </p:txEl>
                                          </p:spTgt>
                                        </p:tgtEl>
                                        <p:attrNameLst>
                                          <p:attrName>style.visibility</p:attrName>
                                        </p:attrNameLst>
                                      </p:cBhvr>
                                      <p:to>
                                        <p:strVal val="visible"/>
                                      </p:to>
                                    </p:set>
                                    <p:animEffect transition="in" filter="wipe(down)">
                                      <p:cBhvr>
                                        <p:cTn id="49"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01" grpId="0"/>
      <p:bldP spid="106" grpId="0"/>
      <p:bldP spid="10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32</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Thao tác 2: Thêm phần tử vào danh sách</a:t>
            </a:r>
          </a:p>
          <a:p>
            <a:pPr lvl="1" algn="just">
              <a:lnSpc>
                <a:spcPct val="140000"/>
              </a:lnSpc>
              <a:buClr>
                <a:srgbClr val="0070C0"/>
              </a:buClr>
              <a:buFont typeface="Wingdings" panose="05000000000000000000" pitchFamily="2" charset="2"/>
              <a:buChar char="q"/>
            </a:pPr>
            <a:r>
              <a:rPr lang="en-US" sz="2500"/>
              <a:t>Thêm phần tử vào sau một </a:t>
            </a:r>
            <a:r>
              <a:rPr lang="en-US" sz="2500" b="1">
                <a:solidFill>
                  <a:srgbClr val="0000FF"/>
                </a:solidFill>
              </a:rPr>
              <a:t>node</a:t>
            </a:r>
            <a:r>
              <a:rPr lang="en-US" sz="2500"/>
              <a:t> nào đó trong danh sách</a:t>
            </a:r>
            <a:endParaRPr lang="en-US" sz="2500" b="1">
              <a:solidFill>
                <a:srgbClr val="0000FF"/>
              </a:solidFill>
            </a:endParaRPr>
          </a:p>
          <a:p>
            <a:pPr marL="457200" lvl="1" indent="0" algn="just">
              <a:lnSpc>
                <a:spcPct val="140000"/>
              </a:lnSpc>
              <a:buClr>
                <a:srgbClr val="0070C0"/>
              </a:buClr>
              <a:buNone/>
            </a:pPr>
            <a:r>
              <a:rPr lang="en-US" sz="2000" b="1">
                <a:solidFill>
                  <a:srgbClr val="C00000"/>
                </a:solidFill>
                <a:latin typeface="Consolas" panose="020B0609020204030204" pitchFamily="49" charset="0"/>
                <a:cs typeface="Consolas" panose="020B0609020204030204" pitchFamily="49" charset="0"/>
              </a:rPr>
              <a:t>Node</a:t>
            </a:r>
            <a:r>
              <a:rPr lang="en-US" sz="2000">
                <a:latin typeface="Consolas" panose="020B0609020204030204" pitchFamily="49" charset="0"/>
                <a:cs typeface="Consolas" panose="020B0609020204030204" pitchFamily="49" charset="0"/>
              </a:rPr>
              <a:t>&lt;</a:t>
            </a:r>
            <a:r>
              <a:rPr lang="en-US" sz="2000">
                <a:solidFill>
                  <a:srgbClr val="0000FF"/>
                </a:solidFill>
                <a:latin typeface="Consolas" panose="020B0609020204030204" pitchFamily="49" charset="0"/>
                <a:cs typeface="Consolas" panose="020B0609020204030204" pitchFamily="49" charset="0"/>
              </a:rPr>
              <a:t>E</a:t>
            </a:r>
            <a:r>
              <a:rPr lang="en-US" sz="2000">
                <a:latin typeface="Consolas" panose="020B0609020204030204" pitchFamily="49" charset="0"/>
                <a:cs typeface="Consolas" panose="020B0609020204030204" pitchFamily="49" charset="0"/>
              </a:rPr>
              <a:t>&gt; </a:t>
            </a:r>
            <a:r>
              <a:rPr lang="en-US" sz="2000" b="1">
                <a:solidFill>
                  <a:schemeClr val="accent1">
                    <a:lumMod val="75000"/>
                  </a:schemeClr>
                </a:solidFill>
                <a:latin typeface="Consolas" panose="020B0609020204030204" pitchFamily="49" charset="0"/>
                <a:cs typeface="Consolas" panose="020B0609020204030204" pitchFamily="49" charset="0"/>
              </a:rPr>
              <a:t>newNode</a:t>
            </a:r>
            <a:r>
              <a:rPr lang="en-US" sz="2000">
                <a:latin typeface="Consolas" panose="020B0609020204030204" pitchFamily="49" charset="0"/>
                <a:cs typeface="Consolas" panose="020B0609020204030204" pitchFamily="49" charset="0"/>
              </a:rPr>
              <a:t> = </a:t>
            </a:r>
            <a:r>
              <a:rPr lang="en-US" sz="2000">
                <a:solidFill>
                  <a:srgbClr val="7030A0"/>
                </a:solidFill>
                <a:latin typeface="Consolas" panose="020B0609020204030204" pitchFamily="49" charset="0"/>
                <a:cs typeface="Consolas" panose="020B0609020204030204" pitchFamily="49" charset="0"/>
              </a:rPr>
              <a:t>new</a:t>
            </a:r>
            <a:r>
              <a:rPr lang="en-US" sz="2000">
                <a:latin typeface="Consolas" panose="020B0609020204030204" pitchFamily="49" charset="0"/>
                <a:cs typeface="Consolas" panose="020B0609020204030204" pitchFamily="49" charset="0"/>
              </a:rPr>
              <a:t> </a:t>
            </a:r>
            <a:r>
              <a:rPr lang="en-US" sz="2000" b="1">
                <a:solidFill>
                  <a:srgbClr val="C00000"/>
                </a:solidFill>
                <a:latin typeface="Consolas" panose="020B0609020204030204" pitchFamily="49" charset="0"/>
                <a:cs typeface="Consolas" panose="020B0609020204030204" pitchFamily="49" charset="0"/>
              </a:rPr>
              <a:t>Node</a:t>
            </a:r>
            <a:r>
              <a:rPr lang="en-US" sz="2000">
                <a:latin typeface="Consolas" panose="020B0609020204030204" pitchFamily="49" charset="0"/>
                <a:cs typeface="Consolas" panose="020B0609020204030204" pitchFamily="49" charset="0"/>
              </a:rPr>
              <a:t>&lt;</a:t>
            </a:r>
            <a:r>
              <a:rPr lang="en-US" sz="2000">
                <a:solidFill>
                  <a:srgbClr val="0000FF"/>
                </a:solidFill>
                <a:latin typeface="Consolas" panose="020B0609020204030204" pitchFamily="49" charset="0"/>
                <a:cs typeface="Consolas" panose="020B0609020204030204" pitchFamily="49" charset="0"/>
              </a:rPr>
              <a:t>E</a:t>
            </a:r>
            <a:r>
              <a:rPr lang="en-US" sz="2000">
                <a:latin typeface="Consolas" panose="020B0609020204030204" pitchFamily="49" charset="0"/>
                <a:cs typeface="Consolas" panose="020B0609020204030204" pitchFamily="49" charset="0"/>
              </a:rPr>
              <a:t>&gt;();</a:t>
            </a:r>
          </a:p>
          <a:p>
            <a:pPr marL="457200" lvl="1" indent="0" algn="just">
              <a:lnSpc>
                <a:spcPct val="140000"/>
              </a:lnSpc>
              <a:buClr>
                <a:srgbClr val="0070C0"/>
              </a:buClr>
              <a:buNone/>
            </a:pPr>
            <a:r>
              <a:rPr lang="en-US" sz="2000" b="1">
                <a:solidFill>
                  <a:srgbClr val="C00000"/>
                </a:solidFill>
                <a:latin typeface="Consolas" panose="020B0609020204030204" pitchFamily="49" charset="0"/>
                <a:cs typeface="Consolas" panose="020B0609020204030204" pitchFamily="49" charset="0"/>
              </a:rPr>
              <a:t>Node</a:t>
            </a:r>
            <a:r>
              <a:rPr lang="en-US" sz="2000">
                <a:latin typeface="Consolas" panose="020B0609020204030204" pitchFamily="49" charset="0"/>
                <a:cs typeface="Consolas" panose="020B0609020204030204" pitchFamily="49" charset="0"/>
              </a:rPr>
              <a:t>&lt;</a:t>
            </a:r>
            <a:r>
              <a:rPr lang="en-US" sz="2000">
                <a:solidFill>
                  <a:srgbClr val="0000FF"/>
                </a:solidFill>
                <a:latin typeface="Consolas" panose="020B0609020204030204" pitchFamily="49" charset="0"/>
                <a:cs typeface="Consolas" panose="020B0609020204030204" pitchFamily="49" charset="0"/>
              </a:rPr>
              <a:t>E</a:t>
            </a:r>
            <a:r>
              <a:rPr lang="en-US" sz="2000">
                <a:latin typeface="Consolas" panose="020B0609020204030204" pitchFamily="49" charset="0"/>
                <a:cs typeface="Consolas" panose="020B0609020204030204" pitchFamily="49" charset="0"/>
              </a:rPr>
              <a:t>&gt; </a:t>
            </a:r>
            <a:r>
              <a:rPr lang="en-US" sz="2000" b="1">
                <a:solidFill>
                  <a:schemeClr val="accent6">
                    <a:lumMod val="75000"/>
                  </a:schemeClr>
                </a:solidFill>
                <a:latin typeface="Consolas" panose="020B0609020204030204" pitchFamily="49" charset="0"/>
                <a:cs typeface="Consolas" panose="020B0609020204030204" pitchFamily="49" charset="0"/>
              </a:rPr>
              <a:t>preInsertNode</a:t>
            </a:r>
            <a:r>
              <a:rPr lang="en-US" sz="2000">
                <a:latin typeface="Consolas" panose="020B0609020204030204" pitchFamily="49" charset="0"/>
                <a:cs typeface="Consolas" panose="020B0609020204030204" pitchFamily="49" charset="0"/>
              </a:rPr>
              <a:t> = Search(</a:t>
            </a:r>
            <a:r>
              <a:rPr lang="en-US" sz="2000" b="1">
                <a:solidFill>
                  <a:srgbClr val="FF0000"/>
                </a:solidFill>
                <a:latin typeface="Consolas" panose="020B0609020204030204" pitchFamily="49" charset="0"/>
                <a:cs typeface="Consolas" panose="020B0609020204030204" pitchFamily="49" charset="0"/>
              </a:rPr>
              <a:t>‘SV2’</a:t>
            </a:r>
            <a:r>
              <a:rPr lang="en-US" sz="2000">
                <a:latin typeface="Consolas" panose="020B0609020204030204" pitchFamily="49" charset="0"/>
                <a:cs typeface="Consolas" panose="020B0609020204030204" pitchFamily="49" charset="0"/>
              </a:rPr>
              <a:t>);</a:t>
            </a:r>
          </a:p>
          <a:p>
            <a:pPr marL="457200" lvl="1" indent="0" algn="just">
              <a:lnSpc>
                <a:spcPct val="140000"/>
              </a:lnSpc>
              <a:buClr>
                <a:srgbClr val="0070C0"/>
              </a:buClr>
              <a:buNone/>
            </a:pPr>
            <a:r>
              <a:rPr lang="en-US" sz="2000" b="1">
                <a:solidFill>
                  <a:schemeClr val="accent1">
                    <a:lumMod val="75000"/>
                  </a:schemeClr>
                </a:solidFill>
                <a:latin typeface="Consolas" panose="020B0609020204030204" pitchFamily="49" charset="0"/>
                <a:cs typeface="Consolas" panose="020B0609020204030204" pitchFamily="49" charset="0"/>
              </a:rPr>
              <a:t>newNode</a:t>
            </a:r>
            <a:r>
              <a:rPr lang="en-US" sz="2000">
                <a:latin typeface="Consolas" panose="020B0609020204030204" pitchFamily="49" charset="0"/>
                <a:cs typeface="Consolas" panose="020B0609020204030204" pitchFamily="49" charset="0"/>
              </a:rPr>
              <a:t>.next = </a:t>
            </a:r>
            <a:r>
              <a:rPr lang="en-US" sz="2000" b="1">
                <a:solidFill>
                  <a:schemeClr val="accent6">
                    <a:lumMod val="75000"/>
                  </a:schemeClr>
                </a:solidFill>
                <a:latin typeface="Consolas" panose="020B0609020204030204" pitchFamily="49" charset="0"/>
                <a:cs typeface="Consolas" panose="020B0609020204030204" pitchFamily="49" charset="0"/>
              </a:rPr>
              <a:t>preInsertNode</a:t>
            </a:r>
            <a:r>
              <a:rPr lang="en-US" sz="2000">
                <a:latin typeface="Consolas" panose="020B0609020204030204" pitchFamily="49" charset="0"/>
                <a:cs typeface="Consolas" panose="020B0609020204030204" pitchFamily="49" charset="0"/>
              </a:rPr>
              <a:t>.next;</a:t>
            </a:r>
          </a:p>
          <a:p>
            <a:pPr marL="457200" lvl="1" indent="0" algn="just">
              <a:lnSpc>
                <a:spcPct val="140000"/>
              </a:lnSpc>
              <a:buClr>
                <a:srgbClr val="0070C0"/>
              </a:buClr>
              <a:buNone/>
            </a:pPr>
            <a:r>
              <a:rPr lang="en-US" sz="2000" b="1">
                <a:solidFill>
                  <a:schemeClr val="accent6">
                    <a:lumMod val="75000"/>
                  </a:schemeClr>
                </a:solidFill>
                <a:latin typeface="Consolas" panose="020B0609020204030204" pitchFamily="49" charset="0"/>
                <a:cs typeface="Consolas" panose="020B0609020204030204" pitchFamily="49" charset="0"/>
              </a:rPr>
              <a:t>preInsertNode</a:t>
            </a:r>
            <a:r>
              <a:rPr lang="en-US" sz="2000">
                <a:latin typeface="Consolas" panose="020B0609020204030204" pitchFamily="49" charset="0"/>
                <a:cs typeface="Consolas" panose="020B0609020204030204" pitchFamily="49" charset="0"/>
              </a:rPr>
              <a:t>.next = </a:t>
            </a:r>
            <a:r>
              <a:rPr lang="en-US" sz="2000" b="1">
                <a:solidFill>
                  <a:schemeClr val="accent1">
                    <a:lumMod val="75000"/>
                  </a:schemeClr>
                </a:solidFill>
                <a:latin typeface="Consolas" panose="020B0609020204030204" pitchFamily="49" charset="0"/>
                <a:cs typeface="Consolas" panose="020B0609020204030204" pitchFamily="49" charset="0"/>
              </a:rPr>
              <a:t>newNode</a:t>
            </a:r>
            <a:r>
              <a:rPr lang="en-US" sz="2000">
                <a:latin typeface="Consolas" panose="020B0609020204030204" pitchFamily="49" charset="0"/>
                <a:cs typeface="Consolas" panose="020B0609020204030204" pitchFamily="49" charset="0"/>
              </a:rPr>
              <a:t>;</a:t>
            </a:r>
            <a:endParaRPr lang="en-US" sz="2000"/>
          </a:p>
        </p:txBody>
      </p:sp>
      <p:sp>
        <p:nvSpPr>
          <p:cNvPr id="7" name="Rectangle 6">
            <a:extLst>
              <a:ext uri="{FF2B5EF4-FFF2-40B4-BE49-F238E27FC236}">
                <a16:creationId xmlns:a16="http://schemas.microsoft.com/office/drawing/2014/main" id="{2ADEFFA8-6171-4B6B-AF47-B07D4C6605AF}"/>
              </a:ext>
            </a:extLst>
          </p:cNvPr>
          <p:cNvSpPr/>
          <p:nvPr/>
        </p:nvSpPr>
        <p:spPr>
          <a:xfrm>
            <a:off x="1179043" y="5662244"/>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SV1</a:t>
            </a:r>
          </a:p>
        </p:txBody>
      </p:sp>
      <p:sp>
        <p:nvSpPr>
          <p:cNvPr id="8" name="Rectangle 7">
            <a:extLst>
              <a:ext uri="{FF2B5EF4-FFF2-40B4-BE49-F238E27FC236}">
                <a16:creationId xmlns:a16="http://schemas.microsoft.com/office/drawing/2014/main" id="{937A776F-8937-4F04-8855-4CB91EF805E6}"/>
              </a:ext>
            </a:extLst>
          </p:cNvPr>
          <p:cNvSpPr/>
          <p:nvPr/>
        </p:nvSpPr>
        <p:spPr>
          <a:xfrm>
            <a:off x="2595150" y="5662244"/>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036B538B-DEFD-4790-88F6-B681CFBCDCCD}"/>
              </a:ext>
            </a:extLst>
          </p:cNvPr>
          <p:cNvCxnSpPr/>
          <p:nvPr/>
        </p:nvCxnSpPr>
        <p:spPr>
          <a:xfrm>
            <a:off x="2807677" y="5952312"/>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00A42D-117F-4CA2-B3DF-6266402817A1}"/>
              </a:ext>
            </a:extLst>
          </p:cNvPr>
          <p:cNvSpPr txBox="1"/>
          <p:nvPr/>
        </p:nvSpPr>
        <p:spPr>
          <a:xfrm>
            <a:off x="2534860" y="6261283"/>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12" name="Rectangle 11">
            <a:extLst>
              <a:ext uri="{FF2B5EF4-FFF2-40B4-BE49-F238E27FC236}">
                <a16:creationId xmlns:a16="http://schemas.microsoft.com/office/drawing/2014/main" id="{250CD667-43C9-4419-822A-100BD43A0302}"/>
              </a:ext>
            </a:extLst>
          </p:cNvPr>
          <p:cNvSpPr/>
          <p:nvPr/>
        </p:nvSpPr>
        <p:spPr>
          <a:xfrm>
            <a:off x="3581400" y="5662244"/>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SV2</a:t>
            </a:r>
          </a:p>
        </p:txBody>
      </p:sp>
      <p:sp>
        <p:nvSpPr>
          <p:cNvPr id="13" name="Rectangle 12">
            <a:extLst>
              <a:ext uri="{FF2B5EF4-FFF2-40B4-BE49-F238E27FC236}">
                <a16:creationId xmlns:a16="http://schemas.microsoft.com/office/drawing/2014/main" id="{0A8BABC7-6052-457B-924E-D33FBC76D47D}"/>
              </a:ext>
            </a:extLst>
          </p:cNvPr>
          <p:cNvSpPr/>
          <p:nvPr/>
        </p:nvSpPr>
        <p:spPr>
          <a:xfrm>
            <a:off x="4997507" y="5662244"/>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5DCD1BF-2D6B-4DD3-ABBF-4413B97EF6EA}"/>
              </a:ext>
            </a:extLst>
          </p:cNvPr>
          <p:cNvCxnSpPr/>
          <p:nvPr/>
        </p:nvCxnSpPr>
        <p:spPr>
          <a:xfrm>
            <a:off x="5210034" y="5938483"/>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F8D2631-D223-4C3A-951A-34545489212F}"/>
              </a:ext>
            </a:extLst>
          </p:cNvPr>
          <p:cNvSpPr txBox="1"/>
          <p:nvPr/>
        </p:nvSpPr>
        <p:spPr>
          <a:xfrm>
            <a:off x="4937217" y="6261283"/>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nvGrpSpPr>
          <p:cNvPr id="16" name="Group 15">
            <a:extLst>
              <a:ext uri="{FF2B5EF4-FFF2-40B4-BE49-F238E27FC236}">
                <a16:creationId xmlns:a16="http://schemas.microsoft.com/office/drawing/2014/main" id="{534973DB-9DBE-4F37-B19F-D008A4853CCA}"/>
              </a:ext>
            </a:extLst>
          </p:cNvPr>
          <p:cNvGrpSpPr/>
          <p:nvPr/>
        </p:nvGrpSpPr>
        <p:grpSpPr>
          <a:xfrm>
            <a:off x="5983757" y="5662244"/>
            <a:ext cx="2402357" cy="1060704"/>
            <a:chOff x="1179043" y="4687752"/>
            <a:chExt cx="2402357" cy="1060704"/>
          </a:xfrm>
        </p:grpSpPr>
        <p:sp>
          <p:nvSpPr>
            <p:cNvPr id="17" name="Rectangle 16">
              <a:extLst>
                <a:ext uri="{FF2B5EF4-FFF2-40B4-BE49-F238E27FC236}">
                  <a16:creationId xmlns:a16="http://schemas.microsoft.com/office/drawing/2014/main" id="{D63846A9-21B2-4816-A5FB-9C48FB59C579}"/>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SV3</a:t>
              </a:r>
            </a:p>
          </p:txBody>
        </p:sp>
        <p:sp>
          <p:nvSpPr>
            <p:cNvPr id="18" name="Rectangle 17">
              <a:extLst>
                <a:ext uri="{FF2B5EF4-FFF2-40B4-BE49-F238E27FC236}">
                  <a16:creationId xmlns:a16="http://schemas.microsoft.com/office/drawing/2014/main" id="{DFABF932-4EC8-49FE-99F9-217ADDC42CDD}"/>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461FD9A2-07D0-420B-B61C-A26D8FFD2F93}"/>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153D37F-394D-41FE-AA8A-FCA15857C169}"/>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21" name="Rectangle 20">
            <a:extLst>
              <a:ext uri="{FF2B5EF4-FFF2-40B4-BE49-F238E27FC236}">
                <a16:creationId xmlns:a16="http://schemas.microsoft.com/office/drawing/2014/main" id="{55C6E915-3020-43C0-9105-D5E19705F201}"/>
              </a:ext>
            </a:extLst>
          </p:cNvPr>
          <p:cNvSpPr/>
          <p:nvPr/>
        </p:nvSpPr>
        <p:spPr>
          <a:xfrm>
            <a:off x="8386114" y="5662244"/>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SV4</a:t>
            </a:r>
          </a:p>
        </p:txBody>
      </p:sp>
      <p:sp>
        <p:nvSpPr>
          <p:cNvPr id="22" name="Rectangle 21">
            <a:extLst>
              <a:ext uri="{FF2B5EF4-FFF2-40B4-BE49-F238E27FC236}">
                <a16:creationId xmlns:a16="http://schemas.microsoft.com/office/drawing/2014/main" id="{961E80EC-DBEC-480C-9123-3BAE4ED78634}"/>
              </a:ext>
            </a:extLst>
          </p:cNvPr>
          <p:cNvSpPr/>
          <p:nvPr/>
        </p:nvSpPr>
        <p:spPr>
          <a:xfrm>
            <a:off x="9802221" y="5662244"/>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B960-8AB6-46E8-A8B5-AE86E2B7A6CD}"/>
              </a:ext>
            </a:extLst>
          </p:cNvPr>
          <p:cNvSpPr txBox="1"/>
          <p:nvPr/>
        </p:nvSpPr>
        <p:spPr>
          <a:xfrm>
            <a:off x="9741931" y="6261283"/>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24" name="Oval 23">
            <a:extLst>
              <a:ext uri="{FF2B5EF4-FFF2-40B4-BE49-F238E27FC236}">
                <a16:creationId xmlns:a16="http://schemas.microsoft.com/office/drawing/2014/main" id="{3F0C5FFB-80E5-4616-A0A4-A9D16606D80B}"/>
              </a:ext>
            </a:extLst>
          </p:cNvPr>
          <p:cNvSpPr/>
          <p:nvPr/>
        </p:nvSpPr>
        <p:spPr>
          <a:xfrm>
            <a:off x="10781800" y="5574367"/>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NULL</a:t>
            </a:r>
          </a:p>
        </p:txBody>
      </p:sp>
      <p:sp>
        <p:nvSpPr>
          <p:cNvPr id="25" name="Oval 24">
            <a:extLst>
              <a:ext uri="{FF2B5EF4-FFF2-40B4-BE49-F238E27FC236}">
                <a16:creationId xmlns:a16="http://schemas.microsoft.com/office/drawing/2014/main" id="{54518492-133F-42CA-A4E5-58A4585D14D6}"/>
              </a:ext>
            </a:extLst>
          </p:cNvPr>
          <p:cNvSpPr/>
          <p:nvPr/>
        </p:nvSpPr>
        <p:spPr>
          <a:xfrm>
            <a:off x="1318552" y="4806312"/>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BC4A719-D6E5-411B-873D-465CBB9A91E7}"/>
              </a:ext>
            </a:extLst>
          </p:cNvPr>
          <p:cNvSpPr/>
          <p:nvPr/>
        </p:nvSpPr>
        <p:spPr>
          <a:xfrm>
            <a:off x="9900279" y="4806311"/>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04406112-6C8D-4069-86D6-E86C2CC00561}"/>
              </a:ext>
            </a:extLst>
          </p:cNvPr>
          <p:cNvCxnSpPr>
            <a:endCxn id="7" idx="0"/>
          </p:cNvCxnSpPr>
          <p:nvPr/>
        </p:nvCxnSpPr>
        <p:spPr>
          <a:xfrm>
            <a:off x="1538589" y="5162360"/>
            <a:ext cx="348508" cy="499884"/>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E70042E-60BF-4557-9CAC-C31445802FCA}"/>
              </a:ext>
            </a:extLst>
          </p:cNvPr>
          <p:cNvCxnSpPr>
            <a:stCxn id="26" idx="3"/>
            <a:endCxn id="21" idx="0"/>
          </p:cNvCxnSpPr>
          <p:nvPr/>
        </p:nvCxnSpPr>
        <p:spPr>
          <a:xfrm flipH="1">
            <a:off x="9094168" y="5110218"/>
            <a:ext cx="864244" cy="552026"/>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62B8AF7-0401-490A-B075-777BA08D76F8}"/>
              </a:ext>
            </a:extLst>
          </p:cNvPr>
          <p:cNvSpPr txBox="1"/>
          <p:nvPr/>
        </p:nvSpPr>
        <p:spPr>
          <a:xfrm>
            <a:off x="682028" y="4807911"/>
            <a:ext cx="654346" cy="369332"/>
          </a:xfrm>
          <a:prstGeom prst="rect">
            <a:avLst/>
          </a:prstGeom>
          <a:noFill/>
        </p:spPr>
        <p:txBody>
          <a:bodyPr wrap="none" rtlCol="0">
            <a:spAutoFit/>
          </a:bodyPr>
          <a:lstStyle/>
          <a:p>
            <a:r>
              <a:rPr lang="en-US"/>
              <a:t>head</a:t>
            </a:r>
          </a:p>
        </p:txBody>
      </p:sp>
      <p:sp>
        <p:nvSpPr>
          <p:cNvPr id="30" name="TextBox 29">
            <a:extLst>
              <a:ext uri="{FF2B5EF4-FFF2-40B4-BE49-F238E27FC236}">
                <a16:creationId xmlns:a16="http://schemas.microsoft.com/office/drawing/2014/main" id="{354131F1-460D-41BD-9B3F-C488096804CF}"/>
              </a:ext>
            </a:extLst>
          </p:cNvPr>
          <p:cNvSpPr txBox="1"/>
          <p:nvPr/>
        </p:nvSpPr>
        <p:spPr>
          <a:xfrm>
            <a:off x="10297239" y="4791920"/>
            <a:ext cx="475195" cy="369332"/>
          </a:xfrm>
          <a:prstGeom prst="rect">
            <a:avLst/>
          </a:prstGeom>
          <a:noFill/>
        </p:spPr>
        <p:txBody>
          <a:bodyPr wrap="none" rtlCol="0">
            <a:spAutoFit/>
          </a:bodyPr>
          <a:lstStyle/>
          <a:p>
            <a:r>
              <a:rPr lang="en-US"/>
              <a:t>tail</a:t>
            </a:r>
          </a:p>
        </p:txBody>
      </p:sp>
      <p:grpSp>
        <p:nvGrpSpPr>
          <p:cNvPr id="31" name="Group 30">
            <a:extLst>
              <a:ext uri="{FF2B5EF4-FFF2-40B4-BE49-F238E27FC236}">
                <a16:creationId xmlns:a16="http://schemas.microsoft.com/office/drawing/2014/main" id="{272EED11-3671-41BE-89FD-1D8F6B986D17}"/>
              </a:ext>
            </a:extLst>
          </p:cNvPr>
          <p:cNvGrpSpPr/>
          <p:nvPr/>
        </p:nvGrpSpPr>
        <p:grpSpPr>
          <a:xfrm>
            <a:off x="3611559" y="4446234"/>
            <a:ext cx="2069474" cy="1060704"/>
            <a:chOff x="1179043" y="4687752"/>
            <a:chExt cx="2069474" cy="1060704"/>
          </a:xfrm>
        </p:grpSpPr>
        <p:sp>
          <p:nvSpPr>
            <p:cNvPr id="32" name="Rectangle 31">
              <a:extLst>
                <a:ext uri="{FF2B5EF4-FFF2-40B4-BE49-F238E27FC236}">
                  <a16:creationId xmlns:a16="http://schemas.microsoft.com/office/drawing/2014/main" id="{52CB2FF0-8D47-4169-A4B7-2018546BEDAD}"/>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SV0</a:t>
              </a:r>
            </a:p>
          </p:txBody>
        </p:sp>
        <p:sp>
          <p:nvSpPr>
            <p:cNvPr id="33" name="Rectangle 32">
              <a:extLst>
                <a:ext uri="{FF2B5EF4-FFF2-40B4-BE49-F238E27FC236}">
                  <a16:creationId xmlns:a16="http://schemas.microsoft.com/office/drawing/2014/main" id="{8178A22F-072C-43DB-96CD-D797B1DE273F}"/>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6C58DB0-5B3F-4AB7-8A0C-EFD7DEF11A31}"/>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35" name="TextBox 34">
            <a:extLst>
              <a:ext uri="{FF2B5EF4-FFF2-40B4-BE49-F238E27FC236}">
                <a16:creationId xmlns:a16="http://schemas.microsoft.com/office/drawing/2014/main" id="{B883C743-C221-44E4-997A-DBF9F3783D56}"/>
              </a:ext>
            </a:extLst>
          </p:cNvPr>
          <p:cNvSpPr txBox="1"/>
          <p:nvPr/>
        </p:nvSpPr>
        <p:spPr>
          <a:xfrm>
            <a:off x="5645363" y="4536636"/>
            <a:ext cx="1108445" cy="369332"/>
          </a:xfrm>
          <a:prstGeom prst="rect">
            <a:avLst/>
          </a:prstGeom>
          <a:noFill/>
        </p:spPr>
        <p:txBody>
          <a:bodyPr wrap="none" rtlCol="0">
            <a:spAutoFit/>
          </a:bodyPr>
          <a:lstStyle/>
          <a:p>
            <a:r>
              <a:rPr lang="en-US" b="1">
                <a:solidFill>
                  <a:schemeClr val="accent1">
                    <a:lumMod val="75000"/>
                  </a:schemeClr>
                </a:solidFill>
              </a:rPr>
              <a:t>newNode</a:t>
            </a:r>
          </a:p>
        </p:txBody>
      </p:sp>
      <p:sp>
        <p:nvSpPr>
          <p:cNvPr id="36" name="Cloud 35">
            <a:extLst>
              <a:ext uri="{FF2B5EF4-FFF2-40B4-BE49-F238E27FC236}">
                <a16:creationId xmlns:a16="http://schemas.microsoft.com/office/drawing/2014/main" id="{058582B9-548D-46D6-A6E4-66DAD3A7E3FA}"/>
              </a:ext>
            </a:extLst>
          </p:cNvPr>
          <p:cNvSpPr/>
          <p:nvPr/>
        </p:nvSpPr>
        <p:spPr>
          <a:xfrm>
            <a:off x="7019290" y="3594195"/>
            <a:ext cx="2074877" cy="8520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Times New Roman" panose="02020603050405020304" pitchFamily="18" charset="0"/>
                <a:cs typeface="Times New Roman" panose="02020603050405020304" pitchFamily="18" charset="0"/>
              </a:rPr>
              <a:t>Tạo ra Node mới</a:t>
            </a:r>
          </a:p>
        </p:txBody>
      </p:sp>
      <p:cxnSp>
        <p:nvCxnSpPr>
          <p:cNvPr id="37" name="Straight Arrow Connector 36">
            <a:extLst>
              <a:ext uri="{FF2B5EF4-FFF2-40B4-BE49-F238E27FC236}">
                <a16:creationId xmlns:a16="http://schemas.microsoft.com/office/drawing/2014/main" id="{D5028A1D-BCF5-4C6A-9219-338FC9C44AC9}"/>
              </a:ext>
            </a:extLst>
          </p:cNvPr>
          <p:cNvCxnSpPr>
            <a:stCxn id="36" idx="2"/>
            <a:endCxn id="33" idx="0"/>
          </p:cNvCxnSpPr>
          <p:nvPr/>
        </p:nvCxnSpPr>
        <p:spPr>
          <a:xfrm flipH="1">
            <a:off x="5249486" y="4020215"/>
            <a:ext cx="1776240" cy="42601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15C0B54-123D-4EC0-AED9-08111E389A3D}"/>
              </a:ext>
            </a:extLst>
          </p:cNvPr>
          <p:cNvCxnSpPr>
            <a:endCxn id="24" idx="2"/>
          </p:cNvCxnSpPr>
          <p:nvPr/>
        </p:nvCxnSpPr>
        <p:spPr>
          <a:xfrm>
            <a:off x="9958412" y="5952312"/>
            <a:ext cx="823388" cy="0"/>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86C69D5-87F7-460D-A2AB-C9C04B3EE351}"/>
              </a:ext>
            </a:extLst>
          </p:cNvPr>
          <p:cNvSpPr txBox="1"/>
          <p:nvPr/>
        </p:nvSpPr>
        <p:spPr>
          <a:xfrm>
            <a:off x="3710253" y="5234213"/>
            <a:ext cx="1570302" cy="369332"/>
          </a:xfrm>
          <a:prstGeom prst="rect">
            <a:avLst/>
          </a:prstGeom>
          <a:noFill/>
        </p:spPr>
        <p:txBody>
          <a:bodyPr wrap="none" rtlCol="0">
            <a:spAutoFit/>
          </a:bodyPr>
          <a:lstStyle/>
          <a:p>
            <a:r>
              <a:rPr lang="en-US" b="1">
                <a:solidFill>
                  <a:schemeClr val="accent6">
                    <a:lumMod val="75000"/>
                  </a:schemeClr>
                </a:solidFill>
              </a:rPr>
              <a:t>preInsertNode</a:t>
            </a:r>
          </a:p>
        </p:txBody>
      </p:sp>
      <p:grpSp>
        <p:nvGrpSpPr>
          <p:cNvPr id="40" name="Group 39">
            <a:extLst>
              <a:ext uri="{FF2B5EF4-FFF2-40B4-BE49-F238E27FC236}">
                <a16:creationId xmlns:a16="http://schemas.microsoft.com/office/drawing/2014/main" id="{828C4959-FA52-4355-B1B0-DFDE8CE5984D}"/>
              </a:ext>
            </a:extLst>
          </p:cNvPr>
          <p:cNvGrpSpPr/>
          <p:nvPr/>
        </p:nvGrpSpPr>
        <p:grpSpPr>
          <a:xfrm>
            <a:off x="3581400" y="5675415"/>
            <a:ext cx="1859746" cy="582626"/>
            <a:chOff x="3733800" y="5642634"/>
            <a:chExt cx="1859746" cy="582626"/>
          </a:xfrm>
        </p:grpSpPr>
        <p:sp>
          <p:nvSpPr>
            <p:cNvPr id="41" name="Rectangle 40">
              <a:extLst>
                <a:ext uri="{FF2B5EF4-FFF2-40B4-BE49-F238E27FC236}">
                  <a16:creationId xmlns:a16="http://schemas.microsoft.com/office/drawing/2014/main" id="{60C4ADB6-4197-4086-8215-06070A2BC013}"/>
                </a:ext>
              </a:extLst>
            </p:cNvPr>
            <p:cNvSpPr/>
            <p:nvPr/>
          </p:nvSpPr>
          <p:spPr>
            <a:xfrm>
              <a:off x="3733800" y="5642634"/>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SV2</a:t>
              </a:r>
            </a:p>
          </p:txBody>
        </p:sp>
        <p:sp>
          <p:nvSpPr>
            <p:cNvPr id="42" name="Rectangle 41">
              <a:extLst>
                <a:ext uri="{FF2B5EF4-FFF2-40B4-BE49-F238E27FC236}">
                  <a16:creationId xmlns:a16="http://schemas.microsoft.com/office/drawing/2014/main" id="{119275BE-B917-4893-B39B-030D8D2CBC17}"/>
                </a:ext>
              </a:extLst>
            </p:cNvPr>
            <p:cNvSpPr/>
            <p:nvPr/>
          </p:nvSpPr>
          <p:spPr>
            <a:xfrm>
              <a:off x="5149907" y="5642634"/>
              <a:ext cx="443639" cy="582626"/>
            </a:xfrm>
            <a:prstGeom prst="rect">
              <a:avLst/>
            </a:prstGeom>
            <a:solidFill>
              <a:srgbClr val="FFC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Cloud 42">
            <a:extLst>
              <a:ext uri="{FF2B5EF4-FFF2-40B4-BE49-F238E27FC236}">
                <a16:creationId xmlns:a16="http://schemas.microsoft.com/office/drawing/2014/main" id="{2A549BDD-C824-4E32-8FBA-0A0BB51F3E9A}"/>
              </a:ext>
            </a:extLst>
          </p:cNvPr>
          <p:cNvSpPr/>
          <p:nvPr/>
        </p:nvSpPr>
        <p:spPr>
          <a:xfrm>
            <a:off x="6997880" y="4439210"/>
            <a:ext cx="2074877" cy="110666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Times New Roman" panose="02020603050405020304" pitchFamily="18" charset="0"/>
                <a:cs typeface="Times New Roman" panose="02020603050405020304" pitchFamily="18" charset="0"/>
              </a:rPr>
              <a:t>Tìm Node có giá trị ‘SV2’</a:t>
            </a:r>
          </a:p>
        </p:txBody>
      </p:sp>
      <p:cxnSp>
        <p:nvCxnSpPr>
          <p:cNvPr id="44" name="Straight Arrow Connector 43">
            <a:extLst>
              <a:ext uri="{FF2B5EF4-FFF2-40B4-BE49-F238E27FC236}">
                <a16:creationId xmlns:a16="http://schemas.microsoft.com/office/drawing/2014/main" id="{532193CE-2A01-4AD4-9040-EBCC85CAFC33}"/>
              </a:ext>
            </a:extLst>
          </p:cNvPr>
          <p:cNvCxnSpPr>
            <a:stCxn id="43" idx="2"/>
          </p:cNvCxnSpPr>
          <p:nvPr/>
        </p:nvCxnSpPr>
        <p:spPr>
          <a:xfrm flipH="1">
            <a:off x="4937217" y="4992545"/>
            <a:ext cx="2067099" cy="66969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08F74A-6CDF-4371-9D30-3CC5ACB82BF5}"/>
              </a:ext>
            </a:extLst>
          </p:cNvPr>
          <p:cNvCxnSpPr>
            <a:endCxn id="17" idx="0"/>
          </p:cNvCxnSpPr>
          <p:nvPr/>
        </p:nvCxnSpPr>
        <p:spPr>
          <a:xfrm>
            <a:off x="5210034" y="4791920"/>
            <a:ext cx="1481777" cy="870324"/>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DD71D0C-9B45-4BDB-BA40-69BC03882B1B}"/>
              </a:ext>
            </a:extLst>
          </p:cNvPr>
          <p:cNvCxnSpPr>
            <a:endCxn id="32" idx="2"/>
          </p:cNvCxnSpPr>
          <p:nvPr/>
        </p:nvCxnSpPr>
        <p:spPr>
          <a:xfrm flipH="1" flipV="1">
            <a:off x="4319613" y="5028860"/>
            <a:ext cx="899713" cy="919672"/>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8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wipe(down)">
                                      <p:cBhvr>
                                        <p:cTn id="7" dur="500"/>
                                        <p:tgtEl>
                                          <p:spTgt spid="11">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down)">
                                      <p:cBhvr>
                                        <p:cTn id="10" dur="500"/>
                                        <p:tgtEl>
                                          <p:spTgt spid="31"/>
                                        </p:tgtEl>
                                      </p:cBhvr>
                                    </p:animEffect>
                                  </p:childTnLst>
                                </p:cTn>
                              </p:par>
                              <p:par>
                                <p:cTn id="11" presetID="22" presetClass="entr" presetSubtype="4"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down)">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down)">
                                      <p:cBhvr>
                                        <p:cTn id="24" dur="500"/>
                                        <p:tgtEl>
                                          <p:spTgt spid="43"/>
                                        </p:tgtEl>
                                      </p:cBhvr>
                                    </p:animEffect>
                                  </p:childTnLst>
                                </p:cTn>
                              </p:par>
                              <p:par>
                                <p:cTn id="25" presetID="22" presetClass="entr" presetSubtype="4" fill="hold" nodeType="with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wipe(down)">
                                      <p:cBhvr>
                                        <p:cTn id="27" dur="500"/>
                                        <p:tgtEl>
                                          <p:spTgt spid="11">
                                            <p:txEl>
                                              <p:pRg st="3" end="3"/>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down)">
                                      <p:cBhvr>
                                        <p:cTn id="30" dur="500"/>
                                        <p:tgtEl>
                                          <p:spTgt spid="4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down)">
                                      <p:cBhvr>
                                        <p:cTn id="33" dur="500"/>
                                        <p:tgtEl>
                                          <p:spTgt spid="39"/>
                                        </p:tgtEl>
                                      </p:cBhvr>
                                    </p:animEffect>
                                  </p:childTnLst>
                                </p:cTn>
                              </p:par>
                              <p:par>
                                <p:cTn id="34" presetID="22" presetClass="entr" presetSubtype="4"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animEffect transition="in" filter="wipe(down)">
                                      <p:cBhvr>
                                        <p:cTn id="41" dur="500"/>
                                        <p:tgtEl>
                                          <p:spTgt spid="11">
                                            <p:txEl>
                                              <p:pRg st="4" end="4"/>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wipe(down)">
                                      <p:cBhvr>
                                        <p:cTn id="44" dur="5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22" presetClass="entr" presetSubtype="4"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down)">
                                      <p:cBhvr>
                                        <p:cTn id="51" dur="500"/>
                                        <p:tgtEl>
                                          <p:spTgt spid="46"/>
                                        </p:tgtEl>
                                      </p:cBhvr>
                                    </p:animEffect>
                                  </p:childTnLst>
                                </p:cTn>
                              </p:par>
                              <p:par>
                                <p:cTn id="52" presetID="22" presetClass="entr" presetSubtype="4" fill="hold" nodeType="withEffect">
                                  <p:stCondLst>
                                    <p:cond delay="0"/>
                                  </p:stCondLst>
                                  <p:childTnLst>
                                    <p:set>
                                      <p:cBhvr>
                                        <p:cTn id="53" dur="1" fill="hold">
                                          <p:stCondLst>
                                            <p:cond delay="0"/>
                                          </p:stCondLst>
                                        </p:cTn>
                                        <p:tgtEl>
                                          <p:spTgt spid="11">
                                            <p:txEl>
                                              <p:pRg st="5" end="5"/>
                                            </p:txEl>
                                          </p:spTgt>
                                        </p:tgtEl>
                                        <p:attrNameLst>
                                          <p:attrName>style.visibility</p:attrName>
                                        </p:attrNameLst>
                                      </p:cBhvr>
                                      <p:to>
                                        <p:strVal val="visible"/>
                                      </p:to>
                                    </p:set>
                                    <p:animEffect transition="in" filter="wipe(down)">
                                      <p:cBhvr>
                                        <p:cTn id="54"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39" grpId="0"/>
      <p:bldP spid="4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33</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Thao tác 2: Thêm phần tử vào danh sách</a:t>
            </a:r>
          </a:p>
          <a:p>
            <a:pPr lvl="1" algn="just">
              <a:lnSpc>
                <a:spcPct val="140000"/>
              </a:lnSpc>
              <a:buClr>
                <a:srgbClr val="0070C0"/>
              </a:buClr>
              <a:buFont typeface="Wingdings" panose="05000000000000000000" pitchFamily="2" charset="2"/>
              <a:buChar char="q"/>
            </a:pPr>
            <a:r>
              <a:rPr lang="en-US" sz="2500"/>
              <a:t>Thêm phần tử vào sau một </a:t>
            </a:r>
            <a:r>
              <a:rPr lang="en-US" sz="2500" b="1">
                <a:solidFill>
                  <a:srgbClr val="0000FF"/>
                </a:solidFill>
              </a:rPr>
              <a:t>node</a:t>
            </a:r>
            <a:r>
              <a:rPr lang="en-US" sz="2500"/>
              <a:t> nào đó trong danh sách</a:t>
            </a:r>
            <a:endParaRPr lang="en-US" sz="2500" b="1">
              <a:solidFill>
                <a:srgbClr val="0000FF"/>
              </a:solidFill>
            </a:endParaRPr>
          </a:p>
        </p:txBody>
      </p:sp>
      <p:sp>
        <p:nvSpPr>
          <p:cNvPr id="41" name="Rectangle 40">
            <a:extLst>
              <a:ext uri="{FF2B5EF4-FFF2-40B4-BE49-F238E27FC236}">
                <a16:creationId xmlns:a16="http://schemas.microsoft.com/office/drawing/2014/main" id="{5C1D1A8F-B6C2-4EEE-8B7E-9C717BD5F8DA}"/>
              </a:ext>
            </a:extLst>
          </p:cNvPr>
          <p:cNvSpPr/>
          <p:nvPr/>
        </p:nvSpPr>
        <p:spPr>
          <a:xfrm>
            <a:off x="1179043" y="4729746"/>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SV1</a:t>
            </a:r>
          </a:p>
        </p:txBody>
      </p:sp>
      <p:sp>
        <p:nvSpPr>
          <p:cNvPr id="59" name="Rectangle 58">
            <a:extLst>
              <a:ext uri="{FF2B5EF4-FFF2-40B4-BE49-F238E27FC236}">
                <a16:creationId xmlns:a16="http://schemas.microsoft.com/office/drawing/2014/main" id="{B11E2997-B63F-4761-B333-21C8FD4FEEF1}"/>
              </a:ext>
            </a:extLst>
          </p:cNvPr>
          <p:cNvSpPr/>
          <p:nvPr/>
        </p:nvSpPr>
        <p:spPr>
          <a:xfrm>
            <a:off x="2595150" y="4729746"/>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312E75D4-1ED6-47EE-AE79-FE482E936C34}"/>
              </a:ext>
            </a:extLst>
          </p:cNvPr>
          <p:cNvCxnSpPr/>
          <p:nvPr/>
        </p:nvCxnSpPr>
        <p:spPr>
          <a:xfrm>
            <a:off x="2807677" y="5019814"/>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6041A3C-90FB-4E17-92B4-AAE19484DF97}"/>
              </a:ext>
            </a:extLst>
          </p:cNvPr>
          <p:cNvSpPr txBox="1"/>
          <p:nvPr/>
        </p:nvSpPr>
        <p:spPr>
          <a:xfrm>
            <a:off x="2534860" y="5328785"/>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62" name="Rectangle 61">
            <a:extLst>
              <a:ext uri="{FF2B5EF4-FFF2-40B4-BE49-F238E27FC236}">
                <a16:creationId xmlns:a16="http://schemas.microsoft.com/office/drawing/2014/main" id="{86AD163B-6EA0-48D9-9881-743CF75F0CD1}"/>
              </a:ext>
            </a:extLst>
          </p:cNvPr>
          <p:cNvSpPr/>
          <p:nvPr/>
        </p:nvSpPr>
        <p:spPr>
          <a:xfrm>
            <a:off x="3581400" y="4729746"/>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SV2</a:t>
            </a:r>
          </a:p>
        </p:txBody>
      </p:sp>
      <p:sp>
        <p:nvSpPr>
          <p:cNvPr id="63" name="Rectangle 62">
            <a:extLst>
              <a:ext uri="{FF2B5EF4-FFF2-40B4-BE49-F238E27FC236}">
                <a16:creationId xmlns:a16="http://schemas.microsoft.com/office/drawing/2014/main" id="{7DD3B62D-DF72-4AB0-B143-93FD4CDC4F42}"/>
              </a:ext>
            </a:extLst>
          </p:cNvPr>
          <p:cNvSpPr/>
          <p:nvPr/>
        </p:nvSpPr>
        <p:spPr>
          <a:xfrm>
            <a:off x="4997507" y="4729746"/>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3C570CC8-920D-49D1-B0BF-99FA65249D76}"/>
              </a:ext>
            </a:extLst>
          </p:cNvPr>
          <p:cNvSpPr txBox="1"/>
          <p:nvPr/>
        </p:nvSpPr>
        <p:spPr>
          <a:xfrm>
            <a:off x="4937217" y="5328785"/>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nvGrpSpPr>
          <p:cNvPr id="66" name="Group 65">
            <a:extLst>
              <a:ext uri="{FF2B5EF4-FFF2-40B4-BE49-F238E27FC236}">
                <a16:creationId xmlns:a16="http://schemas.microsoft.com/office/drawing/2014/main" id="{49B1E6A3-529D-452E-A329-CEDE5D27C8BC}"/>
              </a:ext>
            </a:extLst>
          </p:cNvPr>
          <p:cNvGrpSpPr/>
          <p:nvPr/>
        </p:nvGrpSpPr>
        <p:grpSpPr>
          <a:xfrm>
            <a:off x="5983757" y="4729746"/>
            <a:ext cx="2402357" cy="1060704"/>
            <a:chOff x="1179043" y="4687752"/>
            <a:chExt cx="2402357" cy="1060704"/>
          </a:xfrm>
        </p:grpSpPr>
        <p:sp>
          <p:nvSpPr>
            <p:cNvPr id="67" name="Rectangle 66">
              <a:extLst>
                <a:ext uri="{FF2B5EF4-FFF2-40B4-BE49-F238E27FC236}">
                  <a16:creationId xmlns:a16="http://schemas.microsoft.com/office/drawing/2014/main" id="{FBC917EE-807F-43E4-A7C0-DB62044F4747}"/>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SV3</a:t>
              </a:r>
            </a:p>
          </p:txBody>
        </p:sp>
        <p:sp>
          <p:nvSpPr>
            <p:cNvPr id="68" name="Rectangle 67">
              <a:extLst>
                <a:ext uri="{FF2B5EF4-FFF2-40B4-BE49-F238E27FC236}">
                  <a16:creationId xmlns:a16="http://schemas.microsoft.com/office/drawing/2014/main" id="{44AF27F9-D1A8-49E4-B6CC-9F141C71E4DF}"/>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E72CE386-4ED1-4CD6-ACC1-370C73656FAE}"/>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06E4EF1-2358-4C81-90D9-C17A6C2E83AE}"/>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71" name="Rectangle 70">
            <a:extLst>
              <a:ext uri="{FF2B5EF4-FFF2-40B4-BE49-F238E27FC236}">
                <a16:creationId xmlns:a16="http://schemas.microsoft.com/office/drawing/2014/main" id="{E65E3121-1D4F-4310-9F7F-B1A68D7DC111}"/>
              </a:ext>
            </a:extLst>
          </p:cNvPr>
          <p:cNvSpPr/>
          <p:nvPr/>
        </p:nvSpPr>
        <p:spPr>
          <a:xfrm>
            <a:off x="8386114" y="4729746"/>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SV4</a:t>
            </a:r>
          </a:p>
        </p:txBody>
      </p:sp>
      <p:sp>
        <p:nvSpPr>
          <p:cNvPr id="72" name="Rectangle 71">
            <a:extLst>
              <a:ext uri="{FF2B5EF4-FFF2-40B4-BE49-F238E27FC236}">
                <a16:creationId xmlns:a16="http://schemas.microsoft.com/office/drawing/2014/main" id="{35F129EF-B9D6-4280-BE6B-C559F14C3478}"/>
              </a:ext>
            </a:extLst>
          </p:cNvPr>
          <p:cNvSpPr/>
          <p:nvPr/>
        </p:nvSpPr>
        <p:spPr>
          <a:xfrm>
            <a:off x="9802221" y="4729746"/>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A2A8BB04-F73B-4543-8EF7-8656EB4A9027}"/>
              </a:ext>
            </a:extLst>
          </p:cNvPr>
          <p:cNvSpPr txBox="1"/>
          <p:nvPr/>
        </p:nvSpPr>
        <p:spPr>
          <a:xfrm>
            <a:off x="9741931" y="5328785"/>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74" name="Oval 73">
            <a:extLst>
              <a:ext uri="{FF2B5EF4-FFF2-40B4-BE49-F238E27FC236}">
                <a16:creationId xmlns:a16="http://schemas.microsoft.com/office/drawing/2014/main" id="{B707A495-E7D6-4CCF-9219-B0066E072319}"/>
              </a:ext>
            </a:extLst>
          </p:cNvPr>
          <p:cNvSpPr/>
          <p:nvPr/>
        </p:nvSpPr>
        <p:spPr>
          <a:xfrm>
            <a:off x="10781800" y="4641869"/>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NULL</a:t>
            </a:r>
          </a:p>
        </p:txBody>
      </p:sp>
      <p:sp>
        <p:nvSpPr>
          <p:cNvPr id="75" name="Oval 74">
            <a:extLst>
              <a:ext uri="{FF2B5EF4-FFF2-40B4-BE49-F238E27FC236}">
                <a16:creationId xmlns:a16="http://schemas.microsoft.com/office/drawing/2014/main" id="{8EC8EE03-B491-4884-98B9-CBFCF1C4123D}"/>
              </a:ext>
            </a:extLst>
          </p:cNvPr>
          <p:cNvSpPr/>
          <p:nvPr/>
        </p:nvSpPr>
        <p:spPr>
          <a:xfrm>
            <a:off x="1318552" y="3873814"/>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779BED1-635D-4D81-B855-25D88E540E9F}"/>
              </a:ext>
            </a:extLst>
          </p:cNvPr>
          <p:cNvSpPr/>
          <p:nvPr/>
        </p:nvSpPr>
        <p:spPr>
          <a:xfrm>
            <a:off x="9900279" y="3873813"/>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73B0CB16-200F-4F64-98BB-9B1F475948F3}"/>
              </a:ext>
            </a:extLst>
          </p:cNvPr>
          <p:cNvCxnSpPr>
            <a:endCxn id="41" idx="0"/>
          </p:cNvCxnSpPr>
          <p:nvPr/>
        </p:nvCxnSpPr>
        <p:spPr>
          <a:xfrm>
            <a:off x="1538589" y="4229862"/>
            <a:ext cx="348508" cy="499884"/>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8E5675E-CA31-4D90-B6C6-BBCFFD78615A}"/>
              </a:ext>
            </a:extLst>
          </p:cNvPr>
          <p:cNvCxnSpPr>
            <a:stCxn id="76" idx="3"/>
            <a:endCxn id="71" idx="0"/>
          </p:cNvCxnSpPr>
          <p:nvPr/>
        </p:nvCxnSpPr>
        <p:spPr>
          <a:xfrm flipH="1">
            <a:off x="9094168" y="4177720"/>
            <a:ext cx="864244" cy="552026"/>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F38529A-7FCF-435E-A5A1-CA267A805C48}"/>
              </a:ext>
            </a:extLst>
          </p:cNvPr>
          <p:cNvSpPr txBox="1"/>
          <p:nvPr/>
        </p:nvSpPr>
        <p:spPr>
          <a:xfrm>
            <a:off x="682028" y="3875413"/>
            <a:ext cx="654346" cy="369332"/>
          </a:xfrm>
          <a:prstGeom prst="rect">
            <a:avLst/>
          </a:prstGeom>
          <a:noFill/>
        </p:spPr>
        <p:txBody>
          <a:bodyPr wrap="none" rtlCol="0">
            <a:spAutoFit/>
          </a:bodyPr>
          <a:lstStyle/>
          <a:p>
            <a:r>
              <a:rPr lang="en-US"/>
              <a:t>head</a:t>
            </a:r>
          </a:p>
        </p:txBody>
      </p:sp>
      <p:sp>
        <p:nvSpPr>
          <p:cNvPr id="80" name="TextBox 79">
            <a:extLst>
              <a:ext uri="{FF2B5EF4-FFF2-40B4-BE49-F238E27FC236}">
                <a16:creationId xmlns:a16="http://schemas.microsoft.com/office/drawing/2014/main" id="{3864D2ED-D88C-411B-AB69-A3530255712D}"/>
              </a:ext>
            </a:extLst>
          </p:cNvPr>
          <p:cNvSpPr txBox="1"/>
          <p:nvPr/>
        </p:nvSpPr>
        <p:spPr>
          <a:xfrm>
            <a:off x="10297239" y="3859422"/>
            <a:ext cx="475195" cy="369332"/>
          </a:xfrm>
          <a:prstGeom prst="rect">
            <a:avLst/>
          </a:prstGeom>
          <a:noFill/>
        </p:spPr>
        <p:txBody>
          <a:bodyPr wrap="none" rtlCol="0">
            <a:spAutoFit/>
          </a:bodyPr>
          <a:lstStyle/>
          <a:p>
            <a:r>
              <a:rPr lang="en-US"/>
              <a:t>tail</a:t>
            </a:r>
          </a:p>
        </p:txBody>
      </p:sp>
      <p:grpSp>
        <p:nvGrpSpPr>
          <p:cNvPr id="81" name="Group 80">
            <a:extLst>
              <a:ext uri="{FF2B5EF4-FFF2-40B4-BE49-F238E27FC236}">
                <a16:creationId xmlns:a16="http://schemas.microsoft.com/office/drawing/2014/main" id="{E422514E-1CC0-4CFB-9111-2FADA8CD50B8}"/>
              </a:ext>
            </a:extLst>
          </p:cNvPr>
          <p:cNvGrpSpPr/>
          <p:nvPr/>
        </p:nvGrpSpPr>
        <p:grpSpPr>
          <a:xfrm>
            <a:off x="3611559" y="3513736"/>
            <a:ext cx="2069474" cy="1060704"/>
            <a:chOff x="1179043" y="4687752"/>
            <a:chExt cx="2069474" cy="1060704"/>
          </a:xfrm>
        </p:grpSpPr>
        <p:sp>
          <p:nvSpPr>
            <p:cNvPr id="82" name="Rectangle 81">
              <a:extLst>
                <a:ext uri="{FF2B5EF4-FFF2-40B4-BE49-F238E27FC236}">
                  <a16:creationId xmlns:a16="http://schemas.microsoft.com/office/drawing/2014/main" id="{88842E88-4B1A-4184-828F-408FC0935437}"/>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SV0</a:t>
              </a:r>
            </a:p>
          </p:txBody>
        </p:sp>
        <p:sp>
          <p:nvSpPr>
            <p:cNvPr id="83" name="Rectangle 82">
              <a:extLst>
                <a:ext uri="{FF2B5EF4-FFF2-40B4-BE49-F238E27FC236}">
                  <a16:creationId xmlns:a16="http://schemas.microsoft.com/office/drawing/2014/main" id="{80E7CC3E-533C-4406-8075-67C6093B424A}"/>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4BF7E4FE-2264-4EC1-A96C-ED3D240B9AAC}"/>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cxnSp>
        <p:nvCxnSpPr>
          <p:cNvPr id="88" name="Straight Arrow Connector 87">
            <a:extLst>
              <a:ext uri="{FF2B5EF4-FFF2-40B4-BE49-F238E27FC236}">
                <a16:creationId xmlns:a16="http://schemas.microsoft.com/office/drawing/2014/main" id="{C956B3EB-B788-41A0-A203-013B10076F3B}"/>
              </a:ext>
            </a:extLst>
          </p:cNvPr>
          <p:cNvCxnSpPr>
            <a:endCxn id="74" idx="2"/>
          </p:cNvCxnSpPr>
          <p:nvPr/>
        </p:nvCxnSpPr>
        <p:spPr>
          <a:xfrm>
            <a:off x="9958412" y="5019814"/>
            <a:ext cx="823388" cy="0"/>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A129F855-ED43-4389-A678-0092281D48C2}"/>
              </a:ext>
            </a:extLst>
          </p:cNvPr>
          <p:cNvGrpSpPr/>
          <p:nvPr/>
        </p:nvGrpSpPr>
        <p:grpSpPr>
          <a:xfrm>
            <a:off x="3581400" y="4742917"/>
            <a:ext cx="1859746" cy="582626"/>
            <a:chOff x="3733800" y="5642634"/>
            <a:chExt cx="1859746" cy="582626"/>
          </a:xfrm>
        </p:grpSpPr>
        <p:sp>
          <p:nvSpPr>
            <p:cNvPr id="91" name="Rectangle 90">
              <a:extLst>
                <a:ext uri="{FF2B5EF4-FFF2-40B4-BE49-F238E27FC236}">
                  <a16:creationId xmlns:a16="http://schemas.microsoft.com/office/drawing/2014/main" id="{5439FDE3-0822-44B4-A0EC-1CD9B6D27F68}"/>
                </a:ext>
              </a:extLst>
            </p:cNvPr>
            <p:cNvSpPr/>
            <p:nvPr/>
          </p:nvSpPr>
          <p:spPr>
            <a:xfrm>
              <a:off x="3733800" y="5642634"/>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SV2</a:t>
              </a:r>
            </a:p>
          </p:txBody>
        </p:sp>
        <p:sp>
          <p:nvSpPr>
            <p:cNvPr id="92" name="Rectangle 91">
              <a:extLst>
                <a:ext uri="{FF2B5EF4-FFF2-40B4-BE49-F238E27FC236}">
                  <a16:creationId xmlns:a16="http://schemas.microsoft.com/office/drawing/2014/main" id="{4310FDE7-912C-4555-B379-136199378AF3}"/>
                </a:ext>
              </a:extLst>
            </p:cNvPr>
            <p:cNvSpPr/>
            <p:nvPr/>
          </p:nvSpPr>
          <p:spPr>
            <a:xfrm>
              <a:off x="5149907" y="5642634"/>
              <a:ext cx="443639" cy="582626"/>
            </a:xfrm>
            <a:prstGeom prst="rect">
              <a:avLst/>
            </a:prstGeom>
            <a:solidFill>
              <a:srgbClr val="FFC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2" name="Straight Arrow Connector 111">
            <a:extLst>
              <a:ext uri="{FF2B5EF4-FFF2-40B4-BE49-F238E27FC236}">
                <a16:creationId xmlns:a16="http://schemas.microsoft.com/office/drawing/2014/main" id="{B0DFC38C-8868-4F15-9906-9F4E6A31C755}"/>
              </a:ext>
            </a:extLst>
          </p:cNvPr>
          <p:cNvCxnSpPr>
            <a:endCxn id="67" idx="0"/>
          </p:cNvCxnSpPr>
          <p:nvPr/>
        </p:nvCxnSpPr>
        <p:spPr>
          <a:xfrm>
            <a:off x="5210034" y="3859422"/>
            <a:ext cx="1481777" cy="870324"/>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58AB8A1B-AC40-4D82-A872-E1CE69D1ED5F}"/>
              </a:ext>
            </a:extLst>
          </p:cNvPr>
          <p:cNvCxnSpPr>
            <a:endCxn id="82" idx="2"/>
          </p:cNvCxnSpPr>
          <p:nvPr/>
        </p:nvCxnSpPr>
        <p:spPr>
          <a:xfrm flipH="1" flipV="1">
            <a:off x="4319613" y="4096362"/>
            <a:ext cx="899713" cy="919672"/>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647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34</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Thao tác 3: Duyệt danh sách</a:t>
            </a:r>
          </a:p>
          <a:p>
            <a:pPr lvl="1" algn="just">
              <a:lnSpc>
                <a:spcPct val="140000"/>
              </a:lnSpc>
              <a:buClr>
                <a:srgbClr val="0070C0"/>
              </a:buClr>
              <a:buFont typeface="Wingdings" panose="05000000000000000000" pitchFamily="2" charset="2"/>
              <a:buChar char="§"/>
            </a:pPr>
            <a:r>
              <a:rPr lang="en-US" sz="2500"/>
              <a:t>Xuất các phần tử trong danh sách</a:t>
            </a:r>
          </a:p>
          <a:p>
            <a:pPr lvl="1" algn="just">
              <a:lnSpc>
                <a:spcPct val="140000"/>
              </a:lnSpc>
              <a:buClr>
                <a:srgbClr val="0070C0"/>
              </a:buClr>
              <a:buFont typeface="Wingdings" panose="05000000000000000000" pitchFamily="2" charset="2"/>
              <a:buChar char="§"/>
            </a:pPr>
            <a:r>
              <a:rPr lang="en-US" sz="2500"/>
              <a:t>Đếm các phần tử trong danh sách</a:t>
            </a:r>
          </a:p>
          <a:p>
            <a:pPr lvl="1" algn="just">
              <a:lnSpc>
                <a:spcPct val="140000"/>
              </a:lnSpc>
              <a:buClr>
                <a:srgbClr val="0070C0"/>
              </a:buClr>
              <a:buFont typeface="Wingdings" panose="05000000000000000000" pitchFamily="2" charset="2"/>
              <a:buChar char="§"/>
            </a:pPr>
            <a:r>
              <a:rPr lang="en-US" sz="2500"/>
              <a:t>Tìm kiếm các phần tử trong danh sách</a:t>
            </a:r>
          </a:p>
          <a:p>
            <a:pPr lvl="1" algn="just">
              <a:lnSpc>
                <a:spcPct val="140000"/>
              </a:lnSpc>
              <a:buClr>
                <a:srgbClr val="0070C0"/>
              </a:buClr>
              <a:buFont typeface="Wingdings" panose="05000000000000000000" pitchFamily="2" charset="2"/>
              <a:buChar char="§"/>
            </a:pPr>
            <a:r>
              <a:rPr lang="en-US" sz="2500"/>
              <a:t>Xóa toàn bộ các phần tử trong danh sách</a:t>
            </a:r>
          </a:p>
          <a:p>
            <a:pPr lvl="1" algn="just">
              <a:lnSpc>
                <a:spcPct val="140000"/>
              </a:lnSpc>
              <a:buClr>
                <a:srgbClr val="0070C0"/>
              </a:buClr>
              <a:buFont typeface="Wingdings" panose="05000000000000000000" pitchFamily="2" charset="2"/>
              <a:buChar char="§"/>
            </a:pPr>
            <a:r>
              <a:rPr lang="en-US" sz="2500"/>
              <a:t>…</a:t>
            </a:r>
          </a:p>
        </p:txBody>
      </p:sp>
    </p:spTree>
    <p:extLst>
      <p:ext uri="{BB962C8B-B14F-4D97-AF65-F5344CB8AC3E}">
        <p14:creationId xmlns:p14="http://schemas.microsoft.com/office/powerpoint/2010/main" val="159916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down)">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wipe(down)">
                                      <p:cBhvr>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wipe(down)">
                                      <p:cBhvr>
                                        <p:cTn id="2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35</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Thao tác 3: Duyệt danh sách</a:t>
            </a:r>
          </a:p>
          <a:p>
            <a:pPr marL="457200" lvl="1" indent="0" algn="just">
              <a:spcBef>
                <a:spcPts val="0"/>
              </a:spcBef>
              <a:buClr>
                <a:srgbClr val="0070C0"/>
              </a:buClr>
              <a:buNone/>
            </a:pPr>
            <a:r>
              <a:rPr lang="en-US" b="1">
                <a:solidFill>
                  <a:srgbClr val="C00000"/>
                </a:solidFill>
                <a:latin typeface="Consolas" panose="020B0609020204030204" pitchFamily="49" charset="0"/>
                <a:cs typeface="Consolas" panose="020B0609020204030204" pitchFamily="49" charset="0"/>
              </a:rPr>
              <a:t>Node</a:t>
            </a:r>
            <a:r>
              <a:rPr lang="en-US">
                <a:latin typeface="Consolas" panose="020B0609020204030204" pitchFamily="49" charset="0"/>
                <a:cs typeface="Consolas" panose="020B0609020204030204" pitchFamily="49" charset="0"/>
              </a:rPr>
              <a:t>&lt;</a:t>
            </a:r>
            <a:r>
              <a:rPr lang="en-US">
                <a:solidFill>
                  <a:srgbClr val="0000FF"/>
                </a:solidFill>
                <a:latin typeface="Consolas" panose="020B0609020204030204" pitchFamily="49" charset="0"/>
                <a:cs typeface="Consolas" panose="020B0609020204030204" pitchFamily="49" charset="0"/>
              </a:rPr>
              <a:t>E</a:t>
            </a:r>
            <a:r>
              <a:rPr lang="en-US">
                <a:latin typeface="Consolas" panose="020B0609020204030204" pitchFamily="49" charset="0"/>
                <a:cs typeface="Consolas" panose="020B0609020204030204" pitchFamily="49" charset="0"/>
              </a:rPr>
              <a:t>&gt; node = </a:t>
            </a:r>
            <a:r>
              <a:rPr lang="en-US" b="1">
                <a:solidFill>
                  <a:srgbClr val="548235"/>
                </a:solidFill>
                <a:latin typeface="Consolas" panose="020B0609020204030204" pitchFamily="49" charset="0"/>
                <a:cs typeface="Consolas" panose="020B0609020204030204" pitchFamily="49" charset="0"/>
              </a:rPr>
              <a:t>head</a:t>
            </a:r>
            <a:r>
              <a:rPr lang="en-US">
                <a:latin typeface="Consolas" panose="020B0609020204030204" pitchFamily="49" charset="0"/>
                <a:cs typeface="Consolas" panose="020B0609020204030204" pitchFamily="49" charset="0"/>
              </a:rPr>
              <a:t>;</a:t>
            </a:r>
          </a:p>
          <a:p>
            <a:pPr marL="457200" lvl="1" indent="0" algn="just">
              <a:spcBef>
                <a:spcPts val="0"/>
              </a:spcBef>
              <a:buClr>
                <a:srgbClr val="0070C0"/>
              </a:buClr>
              <a:buNone/>
            </a:pPr>
            <a:r>
              <a:rPr lang="en-US">
                <a:latin typeface="Consolas" panose="020B0609020204030204" pitchFamily="49" charset="0"/>
                <a:cs typeface="Consolas" panose="020B0609020204030204" pitchFamily="49" charset="0"/>
              </a:rPr>
              <a:t>while (node != null){</a:t>
            </a:r>
          </a:p>
          <a:p>
            <a:pPr marL="457200" lvl="1" indent="0" algn="just">
              <a:spcBef>
                <a:spcPts val="0"/>
              </a:spcBef>
              <a:buClr>
                <a:srgbClr val="0070C0"/>
              </a:buClr>
              <a:buNone/>
            </a:pPr>
            <a:r>
              <a:rPr lang="en-US">
                <a:solidFill>
                  <a:srgbClr val="00B050"/>
                </a:solidFill>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a:t>
            </a:r>
            <a:r>
              <a:rPr lang="en-US">
                <a:solidFill>
                  <a:srgbClr val="00B050"/>
                </a:solidFill>
                <a:latin typeface="Consolas" panose="020B0609020204030204" pitchFamily="49" charset="0"/>
                <a:cs typeface="Consolas" panose="020B0609020204030204" pitchFamily="49" charset="0"/>
              </a:rPr>
              <a:t> // Các xử lý khác</a:t>
            </a:r>
          </a:p>
          <a:p>
            <a:pPr marL="457200" lvl="1" indent="0" algn="just">
              <a:spcBef>
                <a:spcPts val="0"/>
              </a:spcBef>
              <a:buClr>
                <a:srgbClr val="0070C0"/>
              </a:buClr>
              <a:buNone/>
            </a:pPr>
            <a:r>
              <a:rPr lang="en-US">
                <a:latin typeface="Consolas" panose="020B0609020204030204" pitchFamily="49" charset="0"/>
                <a:cs typeface="Consolas" panose="020B0609020204030204" pitchFamily="49" charset="0"/>
              </a:rPr>
              <a:t>	node = node.next;</a:t>
            </a:r>
          </a:p>
          <a:p>
            <a:pPr marL="457200" lvl="1" indent="0" algn="just">
              <a:spcBef>
                <a:spcPts val="0"/>
              </a:spcBef>
              <a:buClr>
                <a:srgbClr val="0070C0"/>
              </a:buClr>
              <a:buNone/>
            </a:pPr>
            <a:r>
              <a:rPr lang="en-US">
                <a:latin typeface="Consolas" panose="020B0609020204030204" pitchFamily="49" charset="0"/>
                <a:cs typeface="Consolas" panose="020B0609020204030204" pitchFamily="49" charset="0"/>
              </a:rPr>
              <a:t>}</a:t>
            </a:r>
          </a:p>
          <a:p>
            <a:pPr marL="0" indent="0">
              <a:buNone/>
            </a:pPr>
            <a:endParaRPr lang="en-GB" sz="2500" b="1">
              <a:solidFill>
                <a:srgbClr val="0070C0"/>
              </a:solidFill>
            </a:endParaRPr>
          </a:p>
        </p:txBody>
      </p:sp>
      <p:sp>
        <p:nvSpPr>
          <p:cNvPr id="7" name="Rectangle 6">
            <a:extLst>
              <a:ext uri="{FF2B5EF4-FFF2-40B4-BE49-F238E27FC236}">
                <a16:creationId xmlns:a16="http://schemas.microsoft.com/office/drawing/2014/main" id="{C35B03DC-F240-45B0-B964-8963D5258AEE}"/>
              </a:ext>
            </a:extLst>
          </p:cNvPr>
          <p:cNvSpPr/>
          <p:nvPr/>
        </p:nvSpPr>
        <p:spPr>
          <a:xfrm>
            <a:off x="1188098" y="563369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SV1</a:t>
            </a:r>
          </a:p>
        </p:txBody>
      </p:sp>
      <p:sp>
        <p:nvSpPr>
          <p:cNvPr id="8" name="Rectangle 7">
            <a:extLst>
              <a:ext uri="{FF2B5EF4-FFF2-40B4-BE49-F238E27FC236}">
                <a16:creationId xmlns:a16="http://schemas.microsoft.com/office/drawing/2014/main" id="{820D48ED-EF3E-483E-8AA7-F83313FB3C10}"/>
              </a:ext>
            </a:extLst>
          </p:cNvPr>
          <p:cNvSpPr/>
          <p:nvPr/>
        </p:nvSpPr>
        <p:spPr>
          <a:xfrm>
            <a:off x="2604205" y="563369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323128F5-0393-428E-A2F2-1D303DF6E1CB}"/>
              </a:ext>
            </a:extLst>
          </p:cNvPr>
          <p:cNvCxnSpPr/>
          <p:nvPr/>
        </p:nvCxnSpPr>
        <p:spPr>
          <a:xfrm>
            <a:off x="2816732" y="592376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EFB8FB-A169-4C5D-B55D-0D17152D7B52}"/>
              </a:ext>
            </a:extLst>
          </p:cNvPr>
          <p:cNvSpPr txBox="1"/>
          <p:nvPr/>
        </p:nvSpPr>
        <p:spPr>
          <a:xfrm>
            <a:off x="2543915" y="623273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12" name="Rectangle 11">
            <a:extLst>
              <a:ext uri="{FF2B5EF4-FFF2-40B4-BE49-F238E27FC236}">
                <a16:creationId xmlns:a16="http://schemas.microsoft.com/office/drawing/2014/main" id="{D34EBC60-35B0-47F9-B9D4-2C202180C063}"/>
              </a:ext>
            </a:extLst>
          </p:cNvPr>
          <p:cNvSpPr/>
          <p:nvPr/>
        </p:nvSpPr>
        <p:spPr>
          <a:xfrm>
            <a:off x="3590455" y="563369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SV2</a:t>
            </a:r>
          </a:p>
        </p:txBody>
      </p:sp>
      <p:sp>
        <p:nvSpPr>
          <p:cNvPr id="13" name="Rectangle 12">
            <a:extLst>
              <a:ext uri="{FF2B5EF4-FFF2-40B4-BE49-F238E27FC236}">
                <a16:creationId xmlns:a16="http://schemas.microsoft.com/office/drawing/2014/main" id="{FA957CAC-4802-4C86-A1D6-817300464F7A}"/>
              </a:ext>
            </a:extLst>
          </p:cNvPr>
          <p:cNvSpPr/>
          <p:nvPr/>
        </p:nvSpPr>
        <p:spPr>
          <a:xfrm>
            <a:off x="5006562" y="563369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FA0A877-75C1-48CE-A873-A9410564F5E1}"/>
              </a:ext>
            </a:extLst>
          </p:cNvPr>
          <p:cNvCxnSpPr/>
          <p:nvPr/>
        </p:nvCxnSpPr>
        <p:spPr>
          <a:xfrm>
            <a:off x="5219089" y="5909931"/>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8262D18-D7CB-4491-B7E2-929CAC340677}"/>
              </a:ext>
            </a:extLst>
          </p:cNvPr>
          <p:cNvSpPr txBox="1"/>
          <p:nvPr/>
        </p:nvSpPr>
        <p:spPr>
          <a:xfrm>
            <a:off x="4946272" y="623273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nvGrpSpPr>
          <p:cNvPr id="16" name="Group 15">
            <a:extLst>
              <a:ext uri="{FF2B5EF4-FFF2-40B4-BE49-F238E27FC236}">
                <a16:creationId xmlns:a16="http://schemas.microsoft.com/office/drawing/2014/main" id="{D97D6894-C241-4586-90E5-6CEB95F97471}"/>
              </a:ext>
            </a:extLst>
          </p:cNvPr>
          <p:cNvGrpSpPr/>
          <p:nvPr/>
        </p:nvGrpSpPr>
        <p:grpSpPr>
          <a:xfrm>
            <a:off x="5992812" y="5633692"/>
            <a:ext cx="2402357" cy="1060704"/>
            <a:chOff x="1179043" y="4687752"/>
            <a:chExt cx="2402357" cy="1060704"/>
          </a:xfrm>
        </p:grpSpPr>
        <p:sp>
          <p:nvSpPr>
            <p:cNvPr id="17" name="Rectangle 16">
              <a:extLst>
                <a:ext uri="{FF2B5EF4-FFF2-40B4-BE49-F238E27FC236}">
                  <a16:creationId xmlns:a16="http://schemas.microsoft.com/office/drawing/2014/main" id="{02547393-B50A-4560-B0FE-C406206E1A36}"/>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SV3</a:t>
              </a:r>
            </a:p>
          </p:txBody>
        </p:sp>
        <p:sp>
          <p:nvSpPr>
            <p:cNvPr id="18" name="Rectangle 17">
              <a:extLst>
                <a:ext uri="{FF2B5EF4-FFF2-40B4-BE49-F238E27FC236}">
                  <a16:creationId xmlns:a16="http://schemas.microsoft.com/office/drawing/2014/main" id="{9CAE86B9-C751-4076-9195-7BE2E2293D23}"/>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1EACEC61-F0C2-4633-B0B5-FD9152A7C4D6}"/>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1A512C8-44F0-4AD3-94AD-E1B3495764A4}"/>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21" name="Rectangle 20">
            <a:extLst>
              <a:ext uri="{FF2B5EF4-FFF2-40B4-BE49-F238E27FC236}">
                <a16:creationId xmlns:a16="http://schemas.microsoft.com/office/drawing/2014/main" id="{6EDDD22F-0384-49F7-93A2-464EBF271B60}"/>
              </a:ext>
            </a:extLst>
          </p:cNvPr>
          <p:cNvSpPr/>
          <p:nvPr/>
        </p:nvSpPr>
        <p:spPr>
          <a:xfrm>
            <a:off x="8395169" y="563369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SV4</a:t>
            </a:r>
          </a:p>
        </p:txBody>
      </p:sp>
      <p:sp>
        <p:nvSpPr>
          <p:cNvPr id="22" name="Rectangle 21">
            <a:extLst>
              <a:ext uri="{FF2B5EF4-FFF2-40B4-BE49-F238E27FC236}">
                <a16:creationId xmlns:a16="http://schemas.microsoft.com/office/drawing/2014/main" id="{B4BCAAFD-7891-4A22-B73B-11D3E5B91A48}"/>
              </a:ext>
            </a:extLst>
          </p:cNvPr>
          <p:cNvSpPr/>
          <p:nvPr/>
        </p:nvSpPr>
        <p:spPr>
          <a:xfrm>
            <a:off x="9811276" y="563369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7102263-5F35-4612-ABA8-AADCB1E16DC3}"/>
              </a:ext>
            </a:extLst>
          </p:cNvPr>
          <p:cNvSpPr txBox="1"/>
          <p:nvPr/>
        </p:nvSpPr>
        <p:spPr>
          <a:xfrm>
            <a:off x="9750986" y="623273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24" name="Oval 23">
            <a:extLst>
              <a:ext uri="{FF2B5EF4-FFF2-40B4-BE49-F238E27FC236}">
                <a16:creationId xmlns:a16="http://schemas.microsoft.com/office/drawing/2014/main" id="{3D16DEB9-6C40-4C7F-B150-E88D168A29E0}"/>
              </a:ext>
            </a:extLst>
          </p:cNvPr>
          <p:cNvSpPr/>
          <p:nvPr/>
        </p:nvSpPr>
        <p:spPr>
          <a:xfrm>
            <a:off x="10790855" y="5545815"/>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NULL</a:t>
            </a:r>
          </a:p>
        </p:txBody>
      </p:sp>
      <p:sp>
        <p:nvSpPr>
          <p:cNvPr id="25" name="Oval 24">
            <a:extLst>
              <a:ext uri="{FF2B5EF4-FFF2-40B4-BE49-F238E27FC236}">
                <a16:creationId xmlns:a16="http://schemas.microsoft.com/office/drawing/2014/main" id="{C82888B4-A7D4-4B71-A6E8-7B76FEC353E0}"/>
              </a:ext>
            </a:extLst>
          </p:cNvPr>
          <p:cNvSpPr/>
          <p:nvPr/>
        </p:nvSpPr>
        <p:spPr>
          <a:xfrm>
            <a:off x="1327607" y="4777760"/>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BEC9240-7629-48B0-8D12-9F10192950EA}"/>
              </a:ext>
            </a:extLst>
          </p:cNvPr>
          <p:cNvSpPr/>
          <p:nvPr/>
        </p:nvSpPr>
        <p:spPr>
          <a:xfrm>
            <a:off x="9909334" y="4777759"/>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CFC6CD05-DD2A-42C9-B3B3-B3F2DAB85442}"/>
              </a:ext>
            </a:extLst>
          </p:cNvPr>
          <p:cNvCxnSpPr>
            <a:endCxn id="7" idx="0"/>
          </p:cNvCxnSpPr>
          <p:nvPr/>
        </p:nvCxnSpPr>
        <p:spPr>
          <a:xfrm>
            <a:off x="1547644" y="5133808"/>
            <a:ext cx="348508" cy="499884"/>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F5BB816-E1B6-4DD7-AFC6-A9079F09068D}"/>
              </a:ext>
            </a:extLst>
          </p:cNvPr>
          <p:cNvCxnSpPr>
            <a:stCxn id="26" idx="3"/>
            <a:endCxn id="21" idx="0"/>
          </p:cNvCxnSpPr>
          <p:nvPr/>
        </p:nvCxnSpPr>
        <p:spPr>
          <a:xfrm flipH="1">
            <a:off x="9103223" y="5081666"/>
            <a:ext cx="864244" cy="552026"/>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A8F0BF-7328-435D-8364-7A54B05D103D}"/>
              </a:ext>
            </a:extLst>
          </p:cNvPr>
          <p:cNvSpPr txBox="1"/>
          <p:nvPr/>
        </p:nvSpPr>
        <p:spPr>
          <a:xfrm>
            <a:off x="691083" y="4779359"/>
            <a:ext cx="654346" cy="369332"/>
          </a:xfrm>
          <a:prstGeom prst="rect">
            <a:avLst/>
          </a:prstGeom>
          <a:noFill/>
        </p:spPr>
        <p:txBody>
          <a:bodyPr wrap="none" rtlCol="0">
            <a:spAutoFit/>
          </a:bodyPr>
          <a:lstStyle/>
          <a:p>
            <a:r>
              <a:rPr lang="en-US"/>
              <a:t>head</a:t>
            </a:r>
          </a:p>
        </p:txBody>
      </p:sp>
      <p:sp>
        <p:nvSpPr>
          <p:cNvPr id="30" name="TextBox 29">
            <a:extLst>
              <a:ext uri="{FF2B5EF4-FFF2-40B4-BE49-F238E27FC236}">
                <a16:creationId xmlns:a16="http://schemas.microsoft.com/office/drawing/2014/main" id="{F40A02BD-CD5B-4615-A091-FEF75F8CF36A}"/>
              </a:ext>
            </a:extLst>
          </p:cNvPr>
          <p:cNvSpPr txBox="1"/>
          <p:nvPr/>
        </p:nvSpPr>
        <p:spPr>
          <a:xfrm>
            <a:off x="10306294" y="4763368"/>
            <a:ext cx="475195" cy="369332"/>
          </a:xfrm>
          <a:prstGeom prst="rect">
            <a:avLst/>
          </a:prstGeom>
          <a:noFill/>
        </p:spPr>
        <p:txBody>
          <a:bodyPr wrap="none" rtlCol="0">
            <a:spAutoFit/>
          </a:bodyPr>
          <a:lstStyle/>
          <a:p>
            <a:r>
              <a:rPr lang="en-US"/>
              <a:t>tail</a:t>
            </a:r>
          </a:p>
        </p:txBody>
      </p:sp>
      <p:cxnSp>
        <p:nvCxnSpPr>
          <p:cNvPr id="31" name="Straight Arrow Connector 30">
            <a:extLst>
              <a:ext uri="{FF2B5EF4-FFF2-40B4-BE49-F238E27FC236}">
                <a16:creationId xmlns:a16="http://schemas.microsoft.com/office/drawing/2014/main" id="{DE94FF9B-3617-4234-842F-E87E72F3E8BF}"/>
              </a:ext>
            </a:extLst>
          </p:cNvPr>
          <p:cNvCxnSpPr>
            <a:endCxn id="24" idx="2"/>
          </p:cNvCxnSpPr>
          <p:nvPr/>
        </p:nvCxnSpPr>
        <p:spPr>
          <a:xfrm>
            <a:off x="9967467" y="5923760"/>
            <a:ext cx="823388" cy="0"/>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FF947850-DE2D-429A-91BF-47C74931C6B4}"/>
              </a:ext>
            </a:extLst>
          </p:cNvPr>
          <p:cNvSpPr/>
          <p:nvPr/>
        </p:nvSpPr>
        <p:spPr>
          <a:xfrm>
            <a:off x="1962086" y="4792642"/>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32D9263-D7CD-48A7-8A67-2302BAF18580}"/>
              </a:ext>
            </a:extLst>
          </p:cNvPr>
          <p:cNvCxnSpPr/>
          <p:nvPr/>
        </p:nvCxnSpPr>
        <p:spPr>
          <a:xfrm flipH="1">
            <a:off x="2173982" y="5148690"/>
            <a:ext cx="8141" cy="50323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6C4E5D3-1300-4DC8-B58A-16413CABEE65}"/>
              </a:ext>
            </a:extLst>
          </p:cNvPr>
          <p:cNvSpPr txBox="1"/>
          <p:nvPr/>
        </p:nvSpPr>
        <p:spPr>
          <a:xfrm>
            <a:off x="2453394" y="4792642"/>
            <a:ext cx="665567" cy="369332"/>
          </a:xfrm>
          <a:prstGeom prst="rect">
            <a:avLst/>
          </a:prstGeom>
          <a:noFill/>
        </p:spPr>
        <p:txBody>
          <a:bodyPr wrap="none" rtlCol="0">
            <a:spAutoFit/>
          </a:bodyPr>
          <a:lstStyle/>
          <a:p>
            <a:r>
              <a:rPr lang="en-US"/>
              <a:t>node</a:t>
            </a:r>
          </a:p>
        </p:txBody>
      </p:sp>
      <p:sp>
        <p:nvSpPr>
          <p:cNvPr id="35" name="Oval 34">
            <a:extLst>
              <a:ext uri="{FF2B5EF4-FFF2-40B4-BE49-F238E27FC236}">
                <a16:creationId xmlns:a16="http://schemas.microsoft.com/office/drawing/2014/main" id="{8DF88904-AE79-42D2-AAAA-B45EFB411834}"/>
              </a:ext>
            </a:extLst>
          </p:cNvPr>
          <p:cNvSpPr/>
          <p:nvPr/>
        </p:nvSpPr>
        <p:spPr>
          <a:xfrm>
            <a:off x="4108738" y="4792642"/>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16F4F7D9-B384-45BD-A64F-CC2473E6AF50}"/>
              </a:ext>
            </a:extLst>
          </p:cNvPr>
          <p:cNvCxnSpPr/>
          <p:nvPr/>
        </p:nvCxnSpPr>
        <p:spPr>
          <a:xfrm flipH="1">
            <a:off x="4320634" y="5148690"/>
            <a:ext cx="8141" cy="50323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991AE1-6681-4625-AC49-B5FE859FCCC1}"/>
              </a:ext>
            </a:extLst>
          </p:cNvPr>
          <p:cNvSpPr txBox="1"/>
          <p:nvPr/>
        </p:nvSpPr>
        <p:spPr>
          <a:xfrm>
            <a:off x="4600046" y="4792642"/>
            <a:ext cx="665567" cy="369332"/>
          </a:xfrm>
          <a:prstGeom prst="rect">
            <a:avLst/>
          </a:prstGeom>
          <a:noFill/>
        </p:spPr>
        <p:txBody>
          <a:bodyPr wrap="none" rtlCol="0">
            <a:spAutoFit/>
          </a:bodyPr>
          <a:lstStyle/>
          <a:p>
            <a:r>
              <a:rPr lang="en-US"/>
              <a:t>node</a:t>
            </a:r>
          </a:p>
        </p:txBody>
      </p:sp>
      <p:sp>
        <p:nvSpPr>
          <p:cNvPr id="38" name="Oval 37">
            <a:extLst>
              <a:ext uri="{FF2B5EF4-FFF2-40B4-BE49-F238E27FC236}">
                <a16:creationId xmlns:a16="http://schemas.microsoft.com/office/drawing/2014/main" id="{C9675429-67D4-469B-965F-B256CE0E92E8}"/>
              </a:ext>
            </a:extLst>
          </p:cNvPr>
          <p:cNvSpPr/>
          <p:nvPr/>
        </p:nvSpPr>
        <p:spPr>
          <a:xfrm>
            <a:off x="6497072" y="4781965"/>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D1FC4309-6D6D-418C-8853-D64BAEB57380}"/>
              </a:ext>
            </a:extLst>
          </p:cNvPr>
          <p:cNvCxnSpPr/>
          <p:nvPr/>
        </p:nvCxnSpPr>
        <p:spPr>
          <a:xfrm flipH="1">
            <a:off x="6708968" y="5138013"/>
            <a:ext cx="8141" cy="50323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385405C-3B91-4BB6-AC69-7195E2055537}"/>
              </a:ext>
            </a:extLst>
          </p:cNvPr>
          <p:cNvSpPr txBox="1"/>
          <p:nvPr/>
        </p:nvSpPr>
        <p:spPr>
          <a:xfrm>
            <a:off x="6988380" y="4781965"/>
            <a:ext cx="665567" cy="369332"/>
          </a:xfrm>
          <a:prstGeom prst="rect">
            <a:avLst/>
          </a:prstGeom>
          <a:noFill/>
        </p:spPr>
        <p:txBody>
          <a:bodyPr wrap="none" rtlCol="0">
            <a:spAutoFit/>
          </a:bodyPr>
          <a:lstStyle/>
          <a:p>
            <a:r>
              <a:rPr lang="en-US"/>
              <a:t>node</a:t>
            </a:r>
          </a:p>
        </p:txBody>
      </p:sp>
      <p:sp>
        <p:nvSpPr>
          <p:cNvPr id="41" name="Oval 40">
            <a:extLst>
              <a:ext uri="{FF2B5EF4-FFF2-40B4-BE49-F238E27FC236}">
                <a16:creationId xmlns:a16="http://schemas.microsoft.com/office/drawing/2014/main" id="{964FFF65-FE21-4535-ACF3-03A0208DDEB4}"/>
              </a:ext>
            </a:extLst>
          </p:cNvPr>
          <p:cNvSpPr/>
          <p:nvPr/>
        </p:nvSpPr>
        <p:spPr>
          <a:xfrm>
            <a:off x="8488556" y="4768225"/>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CCF7778E-E916-4FD2-B1BD-F13F72FDA9C8}"/>
              </a:ext>
            </a:extLst>
          </p:cNvPr>
          <p:cNvCxnSpPr/>
          <p:nvPr/>
        </p:nvCxnSpPr>
        <p:spPr>
          <a:xfrm flipH="1">
            <a:off x="8700452" y="5124273"/>
            <a:ext cx="8141" cy="50323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2FFB995-CD19-4022-823F-75AEBDA948E5}"/>
              </a:ext>
            </a:extLst>
          </p:cNvPr>
          <p:cNvSpPr txBox="1"/>
          <p:nvPr/>
        </p:nvSpPr>
        <p:spPr>
          <a:xfrm>
            <a:off x="8979864" y="4768225"/>
            <a:ext cx="665567" cy="369332"/>
          </a:xfrm>
          <a:prstGeom prst="rect">
            <a:avLst/>
          </a:prstGeom>
          <a:noFill/>
        </p:spPr>
        <p:txBody>
          <a:bodyPr wrap="none" rtlCol="0">
            <a:spAutoFit/>
          </a:bodyPr>
          <a:lstStyle/>
          <a:p>
            <a:r>
              <a:rPr lang="en-US"/>
              <a:t>node</a:t>
            </a:r>
          </a:p>
        </p:txBody>
      </p:sp>
      <p:sp>
        <p:nvSpPr>
          <p:cNvPr id="44" name="Cloud 43">
            <a:extLst>
              <a:ext uri="{FF2B5EF4-FFF2-40B4-BE49-F238E27FC236}">
                <a16:creationId xmlns:a16="http://schemas.microsoft.com/office/drawing/2014/main" id="{072E6CF1-AFA6-47F9-98B9-BA35761F66D7}"/>
              </a:ext>
            </a:extLst>
          </p:cNvPr>
          <p:cNvSpPr/>
          <p:nvPr/>
        </p:nvSpPr>
        <p:spPr>
          <a:xfrm>
            <a:off x="6894032" y="3191458"/>
            <a:ext cx="4861547" cy="158650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latin typeface="Consolas" panose="020B0609020204030204" pitchFamily="49" charset="0"/>
                <a:cs typeface="Consolas" panose="020B0609020204030204" pitchFamily="49" charset="0"/>
              </a:rPr>
              <a:t>node.next == NULL</a:t>
            </a:r>
            <a:r>
              <a:rPr lang="en-US" sz="2800" b="1">
                <a:solidFill>
                  <a:schemeClr val="bg1"/>
                </a:solidFill>
                <a:latin typeface="Consolas" panose="020B0609020204030204" pitchFamily="49" charset="0"/>
                <a:cs typeface="Consolas" panose="020B0609020204030204" pitchFamily="49" charset="0"/>
              </a:rPr>
              <a:t> </a:t>
            </a:r>
            <a:r>
              <a:rPr lang="en-US" sz="2800" b="1">
                <a:solidFill>
                  <a:schemeClr val="bg1"/>
                </a:solidFill>
                <a:latin typeface="Times New Roman" panose="02020603050405020304" pitchFamily="18" charset="0"/>
                <a:cs typeface="Times New Roman" panose="02020603050405020304" pitchFamily="18" charset="0"/>
              </a:rPr>
              <a:t>→ Dừng</a:t>
            </a:r>
            <a:endParaRPr lang="en-US" sz="2800" b="1">
              <a:solidFill>
                <a:schemeClr val="bg1"/>
              </a:solidFill>
            </a:endParaRPr>
          </a:p>
        </p:txBody>
      </p:sp>
    </p:spTree>
    <p:extLst>
      <p:ext uri="{BB962C8B-B14F-4D97-AF65-F5344CB8AC3E}">
        <p14:creationId xmlns:p14="http://schemas.microsoft.com/office/powerpoint/2010/main" val="114675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wipe(down)">
                                      <p:cBhvr>
                                        <p:cTn id="16" dur="5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down)">
                                      <p:cBhvr>
                                        <p:cTn id="21" dur="500"/>
                                        <p:tgtEl>
                                          <p:spTgt spid="3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down)">
                                      <p:cBhvr>
                                        <p:cTn id="24" dur="500"/>
                                        <p:tgtEl>
                                          <p:spTgt spid="3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down)">
                                      <p:cBhvr>
                                        <p:cTn id="27" dur="500"/>
                                        <p:tgtEl>
                                          <p:spTgt spid="37"/>
                                        </p:tgtEl>
                                      </p:cBhvr>
                                    </p:animEffect>
                                  </p:childTnLst>
                                </p:cTn>
                              </p:par>
                              <p:par>
                                <p:cTn id="28" presetID="1" presetClass="exit" presetSubtype="0" fill="hold" nodeType="withEffect">
                                  <p:stCondLst>
                                    <p:cond delay="0"/>
                                  </p:stCondLst>
                                  <p:childTnLst>
                                    <p:set>
                                      <p:cBhvr>
                                        <p:cTn id="29" dur="1" fill="hold">
                                          <p:stCondLst>
                                            <p:cond delay="0"/>
                                          </p:stCondLst>
                                        </p:cTn>
                                        <p:tgtEl>
                                          <p:spTgt spid="33"/>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32"/>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34"/>
                                        </p:tgtEl>
                                        <p:attrNameLst>
                                          <p:attrName>style.visibility</p:attrName>
                                        </p:attrNameLst>
                                      </p:cBhvr>
                                      <p:to>
                                        <p:strVal val="hidden"/>
                                      </p:to>
                                    </p:set>
                                  </p:childTnLst>
                                </p:cTn>
                              </p:par>
                              <p:par>
                                <p:cTn id="34" presetID="22" presetClass="entr" presetSubtype="4" fill="hold" nodeType="withEffect">
                                  <p:stCondLst>
                                    <p:cond delay="0"/>
                                  </p:stCondLst>
                                  <p:childTnLst>
                                    <p:set>
                                      <p:cBhvr>
                                        <p:cTn id="35" dur="1" fill="hold">
                                          <p:stCondLst>
                                            <p:cond delay="0"/>
                                          </p:stCondLst>
                                        </p:cTn>
                                        <p:tgtEl>
                                          <p:spTgt spid="11">
                                            <p:txEl>
                                              <p:pRg st="2" end="2"/>
                                            </p:txEl>
                                          </p:spTgt>
                                        </p:tgtEl>
                                        <p:attrNameLst>
                                          <p:attrName>style.visibility</p:attrName>
                                        </p:attrNameLst>
                                      </p:cBhvr>
                                      <p:to>
                                        <p:strVal val="visible"/>
                                      </p:to>
                                    </p:set>
                                    <p:animEffect transition="in" filter="wipe(down)">
                                      <p:cBhvr>
                                        <p:cTn id="36" dur="500"/>
                                        <p:tgtEl>
                                          <p:spTgt spid="11">
                                            <p:txEl>
                                              <p:pRg st="2" end="2"/>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animEffect transition="in" filter="wipe(down)">
                                      <p:cBhvr>
                                        <p:cTn id="39" dur="500"/>
                                        <p:tgtEl>
                                          <p:spTgt spid="11">
                                            <p:txEl>
                                              <p:pRg st="3" end="3"/>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11">
                                            <p:txEl>
                                              <p:pRg st="4" end="4"/>
                                            </p:txEl>
                                          </p:spTgt>
                                        </p:tgtEl>
                                        <p:attrNameLst>
                                          <p:attrName>style.visibility</p:attrName>
                                        </p:attrNameLst>
                                      </p:cBhvr>
                                      <p:to>
                                        <p:strVal val="visible"/>
                                      </p:to>
                                    </p:set>
                                    <p:animEffect transition="in" filter="wipe(down)">
                                      <p:cBhvr>
                                        <p:cTn id="42" dur="500"/>
                                        <p:tgtEl>
                                          <p:spTgt spid="11">
                                            <p:txEl>
                                              <p:pRg st="4" end="4"/>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animEffect transition="in" filter="wipe(down)">
                                      <p:cBhvr>
                                        <p:cTn id="45" dur="500"/>
                                        <p:tgtEl>
                                          <p:spTgt spid="11">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down)">
                                      <p:cBhvr>
                                        <p:cTn id="50" dur="500"/>
                                        <p:tgtEl>
                                          <p:spTgt spid="39"/>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down)">
                                      <p:cBhvr>
                                        <p:cTn id="53" dur="500"/>
                                        <p:tgtEl>
                                          <p:spTgt spid="3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down)">
                                      <p:cBhvr>
                                        <p:cTn id="56" dur="500"/>
                                        <p:tgtEl>
                                          <p:spTgt spid="40"/>
                                        </p:tgtEl>
                                      </p:cBhvr>
                                    </p:animEffect>
                                  </p:childTnLst>
                                </p:cTn>
                              </p:par>
                              <p:par>
                                <p:cTn id="57" presetID="1" presetClass="exit" presetSubtype="0" fill="hold" nodeType="withEffect">
                                  <p:stCondLst>
                                    <p:cond delay="0"/>
                                  </p:stCondLst>
                                  <p:childTnLst>
                                    <p:set>
                                      <p:cBhvr>
                                        <p:cTn id="58" dur="1" fill="hold">
                                          <p:stCondLst>
                                            <p:cond delay="0"/>
                                          </p:stCondLst>
                                        </p:cTn>
                                        <p:tgtEl>
                                          <p:spTgt spid="3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3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500"/>
                                        <p:tgtEl>
                                          <p:spTgt spid="42"/>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down)">
                                      <p:cBhvr>
                                        <p:cTn id="70" dur="500"/>
                                        <p:tgtEl>
                                          <p:spTgt spid="4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wipe(down)">
                                      <p:cBhvr>
                                        <p:cTn id="73" dur="500"/>
                                        <p:tgtEl>
                                          <p:spTgt spid="43"/>
                                        </p:tgtEl>
                                      </p:cBhvr>
                                    </p:animEffect>
                                  </p:childTnLst>
                                </p:cTn>
                              </p:par>
                              <p:par>
                                <p:cTn id="74" presetID="1" presetClass="exit" presetSubtype="0" fill="hold" nodeType="withEffect">
                                  <p:stCondLst>
                                    <p:cond delay="0"/>
                                  </p:stCondLst>
                                  <p:childTnLst>
                                    <p:set>
                                      <p:cBhvr>
                                        <p:cTn id="75" dur="1" fill="hold">
                                          <p:stCondLst>
                                            <p:cond delay="0"/>
                                          </p:stCondLst>
                                        </p:cTn>
                                        <p:tgtEl>
                                          <p:spTgt spid="39"/>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38"/>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40"/>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wipe(down)">
                                      <p:cBhvr>
                                        <p:cTn id="8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4" grpId="0"/>
      <p:bldP spid="34" grpId="1"/>
      <p:bldP spid="35" grpId="0" animBg="1"/>
      <p:bldP spid="35" grpId="1" animBg="1"/>
      <p:bldP spid="37" grpId="0"/>
      <p:bldP spid="37" grpId="1"/>
      <p:bldP spid="38" grpId="0" animBg="1"/>
      <p:bldP spid="38" grpId="1" animBg="1"/>
      <p:bldP spid="40" grpId="0"/>
      <p:bldP spid="40" grpId="1"/>
      <p:bldP spid="41" grpId="0" animBg="1"/>
      <p:bldP spid="43" grpId="0"/>
      <p:bldP spid="4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36</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Thao tác 4: Tìm kiếm</a:t>
            </a:r>
          </a:p>
          <a:p>
            <a:pPr lvl="1" algn="just">
              <a:lnSpc>
                <a:spcPct val="140000"/>
              </a:lnSpc>
              <a:buClr>
                <a:srgbClr val="0070C0"/>
              </a:buClr>
              <a:buFont typeface="Wingdings" panose="05000000000000000000" pitchFamily="2" charset="2"/>
              <a:buChar char="q"/>
            </a:pPr>
            <a:r>
              <a:rPr lang="en-US" sz="2500"/>
              <a:t>Tìm kiếm Node có giá trị bằng </a:t>
            </a:r>
            <a:r>
              <a:rPr lang="en-US" sz="2500" b="1">
                <a:solidFill>
                  <a:srgbClr val="FF0000"/>
                </a:solidFill>
              </a:rPr>
              <a:t>x</a:t>
            </a:r>
          </a:p>
          <a:p>
            <a:pPr marL="457200" lvl="1" indent="0" algn="just">
              <a:lnSpc>
                <a:spcPct val="140000"/>
              </a:lnSpc>
              <a:spcBef>
                <a:spcPts val="0"/>
              </a:spcBef>
              <a:buClr>
                <a:srgbClr val="0070C0"/>
              </a:buClr>
              <a:buNone/>
            </a:pPr>
            <a:r>
              <a:rPr lang="en-US" sz="2500">
                <a:latin typeface="Consolas" panose="020B0609020204030204" pitchFamily="49" charset="0"/>
                <a:cs typeface="Consolas" panose="020B0609020204030204" pitchFamily="49" charset="0"/>
              </a:rPr>
              <a:t>public </a:t>
            </a:r>
            <a:r>
              <a:rPr lang="en-US" sz="2500" b="1">
                <a:solidFill>
                  <a:srgbClr val="C00000"/>
                </a:solidFill>
                <a:latin typeface="Consolas" panose="020B0609020204030204" pitchFamily="49" charset="0"/>
                <a:cs typeface="Consolas" panose="020B0609020204030204" pitchFamily="49" charset="0"/>
              </a:rPr>
              <a:t>Node</a:t>
            </a:r>
            <a:r>
              <a:rPr lang="en-US" sz="2500">
                <a:latin typeface="Consolas" panose="020B0609020204030204" pitchFamily="49" charset="0"/>
                <a:cs typeface="Consolas" panose="020B0609020204030204" pitchFamily="49" charset="0"/>
              </a:rPr>
              <a:t>&lt;</a:t>
            </a:r>
            <a:r>
              <a:rPr lang="en-US" sz="2500">
                <a:solidFill>
                  <a:srgbClr val="0000FF"/>
                </a:solidFill>
                <a:latin typeface="Consolas" panose="020B0609020204030204" pitchFamily="49" charset="0"/>
                <a:cs typeface="Consolas" panose="020B0609020204030204" pitchFamily="49" charset="0"/>
              </a:rPr>
              <a:t>E</a:t>
            </a:r>
            <a:r>
              <a:rPr lang="en-US" sz="2500">
                <a:latin typeface="Consolas" panose="020B0609020204030204" pitchFamily="49" charset="0"/>
                <a:cs typeface="Consolas" panose="020B0609020204030204" pitchFamily="49" charset="0"/>
              </a:rPr>
              <a:t>&gt; Search(data </a:t>
            </a:r>
            <a:r>
              <a:rPr lang="en-US" sz="2500" b="1">
                <a:solidFill>
                  <a:srgbClr val="FF0000"/>
                </a:solidFill>
                <a:latin typeface="Consolas" panose="020B0609020204030204" pitchFamily="49" charset="0"/>
                <a:cs typeface="Consolas" panose="020B0609020204030204" pitchFamily="49" charset="0"/>
              </a:rPr>
              <a:t>x</a:t>
            </a:r>
            <a:r>
              <a:rPr lang="en-US" sz="2500">
                <a:latin typeface="Consolas" panose="020B0609020204030204" pitchFamily="49" charset="0"/>
                <a:cs typeface="Consolas" panose="020B0609020204030204" pitchFamily="49" charset="0"/>
              </a:rPr>
              <a:t>){</a:t>
            </a:r>
          </a:p>
          <a:p>
            <a:pPr marL="914400" lvl="2" indent="0" algn="just">
              <a:lnSpc>
                <a:spcPct val="140000"/>
              </a:lnSpc>
              <a:spcBef>
                <a:spcPts val="0"/>
              </a:spcBef>
              <a:buClr>
                <a:srgbClr val="0070C0"/>
              </a:buClr>
              <a:buNone/>
            </a:pPr>
            <a:r>
              <a:rPr lang="en-US" sz="2500" b="1">
                <a:solidFill>
                  <a:srgbClr val="C00000"/>
                </a:solidFill>
                <a:latin typeface="Consolas" panose="020B0609020204030204" pitchFamily="49" charset="0"/>
                <a:cs typeface="Consolas" panose="020B0609020204030204" pitchFamily="49" charset="0"/>
              </a:rPr>
              <a:t>Node</a:t>
            </a:r>
            <a:r>
              <a:rPr lang="en-US" sz="2500">
                <a:latin typeface="Consolas" panose="020B0609020204030204" pitchFamily="49" charset="0"/>
                <a:cs typeface="Consolas" panose="020B0609020204030204" pitchFamily="49" charset="0"/>
              </a:rPr>
              <a:t>&lt;</a:t>
            </a:r>
            <a:r>
              <a:rPr lang="en-US" sz="2500">
                <a:solidFill>
                  <a:srgbClr val="0000FF"/>
                </a:solidFill>
                <a:latin typeface="Consolas" panose="020B0609020204030204" pitchFamily="49" charset="0"/>
                <a:cs typeface="Consolas" panose="020B0609020204030204" pitchFamily="49" charset="0"/>
              </a:rPr>
              <a:t>E</a:t>
            </a:r>
            <a:r>
              <a:rPr lang="en-US" sz="2500">
                <a:latin typeface="Consolas" panose="020B0609020204030204" pitchFamily="49" charset="0"/>
                <a:cs typeface="Consolas" panose="020B0609020204030204" pitchFamily="49" charset="0"/>
              </a:rPr>
              <a:t>&gt; node = </a:t>
            </a:r>
            <a:r>
              <a:rPr lang="en-US" sz="2500" b="1">
                <a:solidFill>
                  <a:srgbClr val="548235"/>
                </a:solidFill>
                <a:latin typeface="Consolas" panose="020B0609020204030204" pitchFamily="49" charset="0"/>
                <a:cs typeface="Consolas" panose="020B0609020204030204" pitchFamily="49" charset="0"/>
              </a:rPr>
              <a:t>head</a:t>
            </a:r>
            <a:r>
              <a:rPr lang="en-US" sz="2500">
                <a:latin typeface="Consolas" panose="020B0609020204030204" pitchFamily="49" charset="0"/>
                <a:cs typeface="Consolas" panose="020B0609020204030204" pitchFamily="49" charset="0"/>
              </a:rPr>
              <a:t>;</a:t>
            </a:r>
          </a:p>
          <a:p>
            <a:pPr marL="914400" lvl="2" indent="0" algn="just">
              <a:lnSpc>
                <a:spcPct val="140000"/>
              </a:lnSpc>
              <a:spcBef>
                <a:spcPts val="0"/>
              </a:spcBef>
              <a:buClr>
                <a:srgbClr val="0070C0"/>
              </a:buClr>
              <a:buNone/>
            </a:pPr>
            <a:r>
              <a:rPr lang="en-US" sz="2500">
                <a:latin typeface="Consolas" panose="020B0609020204030204" pitchFamily="49" charset="0"/>
                <a:cs typeface="Consolas" panose="020B0609020204030204" pitchFamily="49" charset="0"/>
              </a:rPr>
              <a:t>while (node != </a:t>
            </a:r>
            <a:r>
              <a:rPr lang="en-US" sz="2500" b="1">
                <a:solidFill>
                  <a:srgbClr val="0000FF"/>
                </a:solidFill>
                <a:latin typeface="Consolas" panose="020B0609020204030204" pitchFamily="49" charset="0"/>
                <a:cs typeface="Consolas" panose="020B0609020204030204" pitchFamily="49" charset="0"/>
              </a:rPr>
              <a:t>NULL</a:t>
            </a:r>
            <a:r>
              <a:rPr lang="en-US" sz="2500">
                <a:latin typeface="Consolas" panose="020B0609020204030204" pitchFamily="49" charset="0"/>
                <a:cs typeface="Consolas" panose="020B0609020204030204" pitchFamily="49" charset="0"/>
              </a:rPr>
              <a:t> &amp;&amp; node.next != </a:t>
            </a:r>
            <a:r>
              <a:rPr lang="en-US" sz="2500" b="1">
                <a:solidFill>
                  <a:srgbClr val="0000FF"/>
                </a:solidFill>
                <a:latin typeface="Consolas" panose="020B0609020204030204" pitchFamily="49" charset="0"/>
                <a:cs typeface="Consolas" panose="020B0609020204030204" pitchFamily="49" charset="0"/>
              </a:rPr>
              <a:t>NULL</a:t>
            </a:r>
            <a:r>
              <a:rPr lang="en-US" sz="2500">
                <a:latin typeface="Consolas" panose="020B0609020204030204" pitchFamily="49" charset="0"/>
                <a:cs typeface="Consolas" panose="020B0609020204030204" pitchFamily="49" charset="0"/>
              </a:rPr>
              <a:t>){</a:t>
            </a:r>
          </a:p>
          <a:p>
            <a:pPr marL="914400" lvl="2" indent="0" algn="just">
              <a:lnSpc>
                <a:spcPct val="140000"/>
              </a:lnSpc>
              <a:spcBef>
                <a:spcPts val="0"/>
              </a:spcBef>
              <a:buClr>
                <a:srgbClr val="0070C0"/>
              </a:buClr>
              <a:buNone/>
            </a:pPr>
            <a:r>
              <a:rPr lang="en-US" sz="2500">
                <a:latin typeface="Consolas" panose="020B0609020204030204" pitchFamily="49" charset="0"/>
                <a:cs typeface="Consolas" panose="020B0609020204030204" pitchFamily="49" charset="0"/>
              </a:rPr>
              <a:t>	if (node.data == </a:t>
            </a:r>
            <a:r>
              <a:rPr lang="en-US" sz="2500" b="1">
                <a:solidFill>
                  <a:srgbClr val="FF0000"/>
                </a:solidFill>
                <a:latin typeface="Consolas" panose="020B0609020204030204" pitchFamily="49" charset="0"/>
                <a:cs typeface="Consolas" panose="020B0609020204030204" pitchFamily="49" charset="0"/>
              </a:rPr>
              <a:t>x</a:t>
            </a:r>
            <a:r>
              <a:rPr lang="en-US" sz="2500">
                <a:latin typeface="Consolas" panose="020B0609020204030204" pitchFamily="49" charset="0"/>
                <a:cs typeface="Consolas" panose="020B0609020204030204" pitchFamily="49" charset="0"/>
              </a:rPr>
              <a:t>) return node;</a:t>
            </a:r>
          </a:p>
          <a:p>
            <a:pPr marL="914400" lvl="2" indent="0" algn="just">
              <a:lnSpc>
                <a:spcPct val="140000"/>
              </a:lnSpc>
              <a:spcBef>
                <a:spcPts val="0"/>
              </a:spcBef>
              <a:buClr>
                <a:srgbClr val="0070C0"/>
              </a:buClr>
              <a:buNone/>
            </a:pPr>
            <a:r>
              <a:rPr lang="en-US" sz="2500">
                <a:latin typeface="Consolas" panose="020B0609020204030204" pitchFamily="49" charset="0"/>
                <a:cs typeface="Consolas" panose="020B0609020204030204" pitchFamily="49" charset="0"/>
              </a:rPr>
              <a:t>	node = node.next;</a:t>
            </a:r>
          </a:p>
          <a:p>
            <a:pPr marL="914400" lvl="2" indent="0" algn="just">
              <a:lnSpc>
                <a:spcPct val="140000"/>
              </a:lnSpc>
              <a:spcBef>
                <a:spcPts val="0"/>
              </a:spcBef>
              <a:buClr>
                <a:srgbClr val="0070C0"/>
              </a:buClr>
              <a:buNone/>
            </a:pPr>
            <a:r>
              <a:rPr lang="en-US" sz="2500">
                <a:latin typeface="Consolas" panose="020B0609020204030204" pitchFamily="49" charset="0"/>
                <a:cs typeface="Consolas" panose="020B0609020204030204" pitchFamily="49" charset="0"/>
              </a:rPr>
              <a:t>}</a:t>
            </a:r>
          </a:p>
          <a:p>
            <a:pPr marL="914400" lvl="2" indent="0" algn="just">
              <a:lnSpc>
                <a:spcPct val="140000"/>
              </a:lnSpc>
              <a:spcBef>
                <a:spcPts val="0"/>
              </a:spcBef>
              <a:buClr>
                <a:srgbClr val="0070C0"/>
              </a:buClr>
              <a:buNone/>
            </a:pPr>
            <a:r>
              <a:rPr lang="en-US" sz="2500">
                <a:latin typeface="Consolas" panose="020B0609020204030204" pitchFamily="49" charset="0"/>
                <a:cs typeface="Consolas" panose="020B0609020204030204" pitchFamily="49" charset="0"/>
              </a:rPr>
              <a:t>return </a:t>
            </a:r>
            <a:r>
              <a:rPr lang="en-US" sz="2500" b="1">
                <a:solidFill>
                  <a:srgbClr val="0000FF"/>
                </a:solidFill>
                <a:latin typeface="Consolas" panose="020B0609020204030204" pitchFamily="49" charset="0"/>
                <a:cs typeface="Consolas" panose="020B0609020204030204" pitchFamily="49" charset="0"/>
              </a:rPr>
              <a:t>NULL</a:t>
            </a:r>
            <a:r>
              <a:rPr lang="en-US" sz="2500">
                <a:latin typeface="Consolas" panose="020B0609020204030204" pitchFamily="49" charset="0"/>
                <a:cs typeface="Consolas" panose="020B0609020204030204" pitchFamily="49" charset="0"/>
              </a:rPr>
              <a:t>;</a:t>
            </a:r>
          </a:p>
          <a:p>
            <a:pPr marL="457200" lvl="1" indent="0" algn="just">
              <a:lnSpc>
                <a:spcPct val="140000"/>
              </a:lnSpc>
              <a:spcBef>
                <a:spcPts val="0"/>
              </a:spcBef>
              <a:buClr>
                <a:srgbClr val="0070C0"/>
              </a:buClr>
              <a:buNone/>
            </a:pPr>
            <a:r>
              <a:rPr lang="en-US" sz="2500">
                <a:latin typeface="Consolas" panose="020B0609020204030204" pitchFamily="49" charset="0"/>
                <a:cs typeface="Consolas" panose="020B0609020204030204" pitchFamily="49" charset="0"/>
              </a:rPr>
              <a:t>}</a:t>
            </a:r>
          </a:p>
          <a:p>
            <a:pPr marL="0" indent="0">
              <a:buNone/>
            </a:pPr>
            <a:endParaRPr lang="en-GB" sz="2500" b="1">
              <a:solidFill>
                <a:srgbClr val="0070C0"/>
              </a:solidFill>
            </a:endParaRPr>
          </a:p>
        </p:txBody>
      </p:sp>
    </p:spTree>
    <p:extLst>
      <p:ext uri="{BB962C8B-B14F-4D97-AF65-F5344CB8AC3E}">
        <p14:creationId xmlns:p14="http://schemas.microsoft.com/office/powerpoint/2010/main" val="2171267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37</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Thao tác 4: Tìm kiếm</a:t>
            </a:r>
          </a:p>
          <a:p>
            <a:pPr lvl="1" algn="just">
              <a:lnSpc>
                <a:spcPct val="140000"/>
              </a:lnSpc>
              <a:buClr>
                <a:srgbClr val="0070C0"/>
              </a:buClr>
              <a:buFont typeface="Wingdings" panose="05000000000000000000" pitchFamily="2" charset="2"/>
              <a:buChar char="q"/>
            </a:pPr>
            <a:r>
              <a:rPr lang="en-US" sz="2500"/>
              <a:t>Ví dụ: tìm phần tử trong danh sách có giá trị là ‘SV3’</a:t>
            </a:r>
          </a:p>
          <a:p>
            <a:pPr marL="0" indent="0">
              <a:buNone/>
            </a:pPr>
            <a:endParaRPr lang="en-GB" sz="2500" b="1">
              <a:solidFill>
                <a:srgbClr val="0070C0"/>
              </a:solidFill>
            </a:endParaRPr>
          </a:p>
        </p:txBody>
      </p:sp>
      <p:sp>
        <p:nvSpPr>
          <p:cNvPr id="7" name="Rectangle 6">
            <a:extLst>
              <a:ext uri="{FF2B5EF4-FFF2-40B4-BE49-F238E27FC236}">
                <a16:creationId xmlns:a16="http://schemas.microsoft.com/office/drawing/2014/main" id="{EC4BA699-B69C-400C-BB7B-176B1A082841}"/>
              </a:ext>
            </a:extLst>
          </p:cNvPr>
          <p:cNvSpPr/>
          <p:nvPr/>
        </p:nvSpPr>
        <p:spPr>
          <a:xfrm>
            <a:off x="1100921" y="4867934"/>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SV1</a:t>
            </a:r>
          </a:p>
        </p:txBody>
      </p:sp>
      <p:sp>
        <p:nvSpPr>
          <p:cNvPr id="8" name="Rectangle 7">
            <a:extLst>
              <a:ext uri="{FF2B5EF4-FFF2-40B4-BE49-F238E27FC236}">
                <a16:creationId xmlns:a16="http://schemas.microsoft.com/office/drawing/2014/main" id="{782BDDD5-4947-4B06-8B83-4A04050BF743}"/>
              </a:ext>
            </a:extLst>
          </p:cNvPr>
          <p:cNvSpPr/>
          <p:nvPr/>
        </p:nvSpPr>
        <p:spPr>
          <a:xfrm>
            <a:off x="2517028" y="4867934"/>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B107DEA7-6DF9-479F-802B-10EF940866F6}"/>
              </a:ext>
            </a:extLst>
          </p:cNvPr>
          <p:cNvCxnSpPr/>
          <p:nvPr/>
        </p:nvCxnSpPr>
        <p:spPr>
          <a:xfrm>
            <a:off x="2729555" y="5158002"/>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18D91FD-3AF8-4F21-919F-575129AFFCF0}"/>
              </a:ext>
            </a:extLst>
          </p:cNvPr>
          <p:cNvSpPr txBox="1"/>
          <p:nvPr/>
        </p:nvSpPr>
        <p:spPr>
          <a:xfrm>
            <a:off x="2456738" y="5466973"/>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12" name="Rectangle 11">
            <a:extLst>
              <a:ext uri="{FF2B5EF4-FFF2-40B4-BE49-F238E27FC236}">
                <a16:creationId xmlns:a16="http://schemas.microsoft.com/office/drawing/2014/main" id="{66C6F6C2-782D-4E3E-9BD7-BEB4FD2D046F}"/>
              </a:ext>
            </a:extLst>
          </p:cNvPr>
          <p:cNvSpPr/>
          <p:nvPr/>
        </p:nvSpPr>
        <p:spPr>
          <a:xfrm>
            <a:off x="3503278" y="4867934"/>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SV2</a:t>
            </a:r>
          </a:p>
        </p:txBody>
      </p:sp>
      <p:sp>
        <p:nvSpPr>
          <p:cNvPr id="13" name="Rectangle 12">
            <a:extLst>
              <a:ext uri="{FF2B5EF4-FFF2-40B4-BE49-F238E27FC236}">
                <a16:creationId xmlns:a16="http://schemas.microsoft.com/office/drawing/2014/main" id="{77EDCCD5-C34C-416E-B242-3FAC622B75EC}"/>
              </a:ext>
            </a:extLst>
          </p:cNvPr>
          <p:cNvSpPr/>
          <p:nvPr/>
        </p:nvSpPr>
        <p:spPr>
          <a:xfrm>
            <a:off x="4919385" y="4867934"/>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5399577-4965-4E84-9744-F846F5C43603}"/>
              </a:ext>
            </a:extLst>
          </p:cNvPr>
          <p:cNvCxnSpPr/>
          <p:nvPr/>
        </p:nvCxnSpPr>
        <p:spPr>
          <a:xfrm>
            <a:off x="5131912" y="5144173"/>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20FF05E-34F1-4E13-98F9-3900B20218CE}"/>
              </a:ext>
            </a:extLst>
          </p:cNvPr>
          <p:cNvSpPr txBox="1"/>
          <p:nvPr/>
        </p:nvSpPr>
        <p:spPr>
          <a:xfrm>
            <a:off x="4859095" y="5466973"/>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nvGrpSpPr>
          <p:cNvPr id="16" name="Group 15">
            <a:extLst>
              <a:ext uri="{FF2B5EF4-FFF2-40B4-BE49-F238E27FC236}">
                <a16:creationId xmlns:a16="http://schemas.microsoft.com/office/drawing/2014/main" id="{6556B7AD-B5FA-4D1F-90DA-F55674FB4D34}"/>
              </a:ext>
            </a:extLst>
          </p:cNvPr>
          <p:cNvGrpSpPr/>
          <p:nvPr/>
        </p:nvGrpSpPr>
        <p:grpSpPr>
          <a:xfrm>
            <a:off x="5905635" y="4867934"/>
            <a:ext cx="2402357" cy="1060704"/>
            <a:chOff x="1179043" y="4687752"/>
            <a:chExt cx="2402357" cy="1060704"/>
          </a:xfrm>
        </p:grpSpPr>
        <p:sp>
          <p:nvSpPr>
            <p:cNvPr id="17" name="Rectangle 16">
              <a:extLst>
                <a:ext uri="{FF2B5EF4-FFF2-40B4-BE49-F238E27FC236}">
                  <a16:creationId xmlns:a16="http://schemas.microsoft.com/office/drawing/2014/main" id="{9198F9C5-1897-46AA-A195-C86B0DD6C25B}"/>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SV3</a:t>
              </a:r>
            </a:p>
          </p:txBody>
        </p:sp>
        <p:sp>
          <p:nvSpPr>
            <p:cNvPr id="18" name="Rectangle 17">
              <a:extLst>
                <a:ext uri="{FF2B5EF4-FFF2-40B4-BE49-F238E27FC236}">
                  <a16:creationId xmlns:a16="http://schemas.microsoft.com/office/drawing/2014/main" id="{6860D895-8BCE-4236-8F36-4081D1C427E3}"/>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C73FA7F0-3349-4C69-B2FC-5909ADBB1A59}"/>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6AFAC35-B5CE-4F97-BDA7-FC107C706A0A}"/>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21" name="Rectangle 20">
            <a:extLst>
              <a:ext uri="{FF2B5EF4-FFF2-40B4-BE49-F238E27FC236}">
                <a16:creationId xmlns:a16="http://schemas.microsoft.com/office/drawing/2014/main" id="{7F7E4E03-F556-4326-B0F3-88A1C947D448}"/>
              </a:ext>
            </a:extLst>
          </p:cNvPr>
          <p:cNvSpPr/>
          <p:nvPr/>
        </p:nvSpPr>
        <p:spPr>
          <a:xfrm>
            <a:off x="8307992" y="4867934"/>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SV4</a:t>
            </a:r>
          </a:p>
        </p:txBody>
      </p:sp>
      <p:sp>
        <p:nvSpPr>
          <p:cNvPr id="22" name="Rectangle 21">
            <a:extLst>
              <a:ext uri="{FF2B5EF4-FFF2-40B4-BE49-F238E27FC236}">
                <a16:creationId xmlns:a16="http://schemas.microsoft.com/office/drawing/2014/main" id="{9AD9D4CE-3478-4AA5-8916-05F8FAF1ED82}"/>
              </a:ext>
            </a:extLst>
          </p:cNvPr>
          <p:cNvSpPr/>
          <p:nvPr/>
        </p:nvSpPr>
        <p:spPr>
          <a:xfrm>
            <a:off x="9724099" y="4867934"/>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F42F8C1-0DF7-42C8-B54D-40A111FC2252}"/>
              </a:ext>
            </a:extLst>
          </p:cNvPr>
          <p:cNvSpPr txBox="1"/>
          <p:nvPr/>
        </p:nvSpPr>
        <p:spPr>
          <a:xfrm>
            <a:off x="9663809" y="5466973"/>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24" name="Oval 23">
            <a:extLst>
              <a:ext uri="{FF2B5EF4-FFF2-40B4-BE49-F238E27FC236}">
                <a16:creationId xmlns:a16="http://schemas.microsoft.com/office/drawing/2014/main" id="{9F05D9DB-904F-4C91-8981-16E481FB4C75}"/>
              </a:ext>
            </a:extLst>
          </p:cNvPr>
          <p:cNvSpPr/>
          <p:nvPr/>
        </p:nvSpPr>
        <p:spPr>
          <a:xfrm>
            <a:off x="10703678" y="4780057"/>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NULL</a:t>
            </a:r>
          </a:p>
        </p:txBody>
      </p:sp>
      <p:sp>
        <p:nvSpPr>
          <p:cNvPr id="25" name="Oval 24">
            <a:extLst>
              <a:ext uri="{FF2B5EF4-FFF2-40B4-BE49-F238E27FC236}">
                <a16:creationId xmlns:a16="http://schemas.microsoft.com/office/drawing/2014/main" id="{4948AE4E-4A75-4AED-AFC6-775B040A373F}"/>
              </a:ext>
            </a:extLst>
          </p:cNvPr>
          <p:cNvSpPr/>
          <p:nvPr/>
        </p:nvSpPr>
        <p:spPr>
          <a:xfrm>
            <a:off x="1240430" y="4012002"/>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64DC1C9-E9E4-4A74-970A-5A6BFD311934}"/>
              </a:ext>
            </a:extLst>
          </p:cNvPr>
          <p:cNvSpPr/>
          <p:nvPr/>
        </p:nvSpPr>
        <p:spPr>
          <a:xfrm>
            <a:off x="9822157" y="4012001"/>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B35BB82C-5138-4C90-84F2-937CD96F3FDE}"/>
              </a:ext>
            </a:extLst>
          </p:cNvPr>
          <p:cNvCxnSpPr>
            <a:endCxn id="7" idx="0"/>
          </p:cNvCxnSpPr>
          <p:nvPr/>
        </p:nvCxnSpPr>
        <p:spPr>
          <a:xfrm>
            <a:off x="1460467" y="4368050"/>
            <a:ext cx="348508" cy="499884"/>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473B483-6EBC-4FCF-8E0A-61EE149FE3F7}"/>
              </a:ext>
            </a:extLst>
          </p:cNvPr>
          <p:cNvCxnSpPr>
            <a:stCxn id="26" idx="3"/>
            <a:endCxn id="21" idx="0"/>
          </p:cNvCxnSpPr>
          <p:nvPr/>
        </p:nvCxnSpPr>
        <p:spPr>
          <a:xfrm flipH="1">
            <a:off x="9016046" y="4315908"/>
            <a:ext cx="864244" cy="552026"/>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C4E50C3-C919-4C5F-BCAE-E92C1C32ADF4}"/>
              </a:ext>
            </a:extLst>
          </p:cNvPr>
          <p:cNvSpPr txBox="1"/>
          <p:nvPr/>
        </p:nvSpPr>
        <p:spPr>
          <a:xfrm>
            <a:off x="603906" y="4013601"/>
            <a:ext cx="654346" cy="369332"/>
          </a:xfrm>
          <a:prstGeom prst="rect">
            <a:avLst/>
          </a:prstGeom>
          <a:noFill/>
        </p:spPr>
        <p:txBody>
          <a:bodyPr wrap="none" rtlCol="0">
            <a:spAutoFit/>
          </a:bodyPr>
          <a:lstStyle/>
          <a:p>
            <a:r>
              <a:rPr lang="en-US"/>
              <a:t>head</a:t>
            </a:r>
          </a:p>
        </p:txBody>
      </p:sp>
      <p:sp>
        <p:nvSpPr>
          <p:cNvPr id="30" name="TextBox 29">
            <a:extLst>
              <a:ext uri="{FF2B5EF4-FFF2-40B4-BE49-F238E27FC236}">
                <a16:creationId xmlns:a16="http://schemas.microsoft.com/office/drawing/2014/main" id="{3387F0E9-42E0-4313-B15B-526D0F8C76DE}"/>
              </a:ext>
            </a:extLst>
          </p:cNvPr>
          <p:cNvSpPr txBox="1"/>
          <p:nvPr/>
        </p:nvSpPr>
        <p:spPr>
          <a:xfrm>
            <a:off x="10219117" y="3997610"/>
            <a:ext cx="475195" cy="369332"/>
          </a:xfrm>
          <a:prstGeom prst="rect">
            <a:avLst/>
          </a:prstGeom>
          <a:noFill/>
        </p:spPr>
        <p:txBody>
          <a:bodyPr wrap="none" rtlCol="0">
            <a:spAutoFit/>
          </a:bodyPr>
          <a:lstStyle/>
          <a:p>
            <a:r>
              <a:rPr lang="en-US"/>
              <a:t>tail</a:t>
            </a:r>
          </a:p>
        </p:txBody>
      </p:sp>
      <p:cxnSp>
        <p:nvCxnSpPr>
          <p:cNvPr id="31" name="Straight Arrow Connector 30">
            <a:extLst>
              <a:ext uri="{FF2B5EF4-FFF2-40B4-BE49-F238E27FC236}">
                <a16:creationId xmlns:a16="http://schemas.microsoft.com/office/drawing/2014/main" id="{530CE2D1-6A2C-42B1-A570-E4D76621A5AE}"/>
              </a:ext>
            </a:extLst>
          </p:cNvPr>
          <p:cNvCxnSpPr>
            <a:endCxn id="24" idx="2"/>
          </p:cNvCxnSpPr>
          <p:nvPr/>
        </p:nvCxnSpPr>
        <p:spPr>
          <a:xfrm>
            <a:off x="9880290" y="5158002"/>
            <a:ext cx="823388" cy="0"/>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69781F3-DC4B-4A64-A90C-F0F80D09B540}"/>
              </a:ext>
            </a:extLst>
          </p:cNvPr>
          <p:cNvSpPr/>
          <p:nvPr/>
        </p:nvSpPr>
        <p:spPr>
          <a:xfrm>
            <a:off x="1874909" y="4026884"/>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65CD6029-A3F8-4BE3-8EA3-257F9DE248C7}"/>
              </a:ext>
            </a:extLst>
          </p:cNvPr>
          <p:cNvCxnSpPr/>
          <p:nvPr/>
        </p:nvCxnSpPr>
        <p:spPr>
          <a:xfrm flipH="1">
            <a:off x="2086805" y="4382932"/>
            <a:ext cx="8141" cy="50323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073028B-1913-4D48-963C-D07F2D4BF524}"/>
              </a:ext>
            </a:extLst>
          </p:cNvPr>
          <p:cNvSpPr txBox="1"/>
          <p:nvPr/>
        </p:nvSpPr>
        <p:spPr>
          <a:xfrm>
            <a:off x="2366217" y="4026884"/>
            <a:ext cx="665567" cy="369332"/>
          </a:xfrm>
          <a:prstGeom prst="rect">
            <a:avLst/>
          </a:prstGeom>
          <a:noFill/>
        </p:spPr>
        <p:txBody>
          <a:bodyPr wrap="none" rtlCol="0">
            <a:spAutoFit/>
          </a:bodyPr>
          <a:lstStyle/>
          <a:p>
            <a:r>
              <a:rPr lang="en-US"/>
              <a:t>node</a:t>
            </a:r>
          </a:p>
        </p:txBody>
      </p:sp>
      <p:sp>
        <p:nvSpPr>
          <p:cNvPr id="35" name="Oval 34">
            <a:extLst>
              <a:ext uri="{FF2B5EF4-FFF2-40B4-BE49-F238E27FC236}">
                <a16:creationId xmlns:a16="http://schemas.microsoft.com/office/drawing/2014/main" id="{D8D6238A-A703-4B40-8FDA-C0E3E0F99EC5}"/>
              </a:ext>
            </a:extLst>
          </p:cNvPr>
          <p:cNvSpPr/>
          <p:nvPr/>
        </p:nvSpPr>
        <p:spPr>
          <a:xfrm>
            <a:off x="4021561" y="4026884"/>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F72B435B-616B-4F54-9954-18E9B8C7487A}"/>
              </a:ext>
            </a:extLst>
          </p:cNvPr>
          <p:cNvCxnSpPr/>
          <p:nvPr/>
        </p:nvCxnSpPr>
        <p:spPr>
          <a:xfrm flipH="1">
            <a:off x="4233457" y="4382932"/>
            <a:ext cx="8141" cy="50323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99E93A6-7C60-4DFA-AC1A-070CAC337031}"/>
              </a:ext>
            </a:extLst>
          </p:cNvPr>
          <p:cNvSpPr txBox="1"/>
          <p:nvPr/>
        </p:nvSpPr>
        <p:spPr>
          <a:xfrm>
            <a:off x="4512869" y="4026884"/>
            <a:ext cx="665567" cy="369332"/>
          </a:xfrm>
          <a:prstGeom prst="rect">
            <a:avLst/>
          </a:prstGeom>
          <a:noFill/>
        </p:spPr>
        <p:txBody>
          <a:bodyPr wrap="none" rtlCol="0">
            <a:spAutoFit/>
          </a:bodyPr>
          <a:lstStyle/>
          <a:p>
            <a:r>
              <a:rPr lang="en-US"/>
              <a:t>node</a:t>
            </a:r>
          </a:p>
        </p:txBody>
      </p:sp>
      <p:sp>
        <p:nvSpPr>
          <p:cNvPr id="38" name="Oval 37">
            <a:extLst>
              <a:ext uri="{FF2B5EF4-FFF2-40B4-BE49-F238E27FC236}">
                <a16:creationId xmlns:a16="http://schemas.microsoft.com/office/drawing/2014/main" id="{DAEAC541-7C54-4E00-B85C-20DEEFB6A142}"/>
              </a:ext>
            </a:extLst>
          </p:cNvPr>
          <p:cNvSpPr/>
          <p:nvPr/>
        </p:nvSpPr>
        <p:spPr>
          <a:xfrm>
            <a:off x="6409895" y="4016207"/>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EA90DAFF-FC75-4E1E-AA9B-958276BCE6A8}"/>
              </a:ext>
            </a:extLst>
          </p:cNvPr>
          <p:cNvCxnSpPr/>
          <p:nvPr/>
        </p:nvCxnSpPr>
        <p:spPr>
          <a:xfrm flipH="1">
            <a:off x="6621791" y="4372255"/>
            <a:ext cx="8141" cy="50323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D62B7F3-3992-4C7B-A089-96131E8D35FF}"/>
              </a:ext>
            </a:extLst>
          </p:cNvPr>
          <p:cNvSpPr txBox="1"/>
          <p:nvPr/>
        </p:nvSpPr>
        <p:spPr>
          <a:xfrm>
            <a:off x="6901203" y="4016207"/>
            <a:ext cx="665567" cy="369332"/>
          </a:xfrm>
          <a:prstGeom prst="rect">
            <a:avLst/>
          </a:prstGeom>
          <a:noFill/>
        </p:spPr>
        <p:txBody>
          <a:bodyPr wrap="none" rtlCol="0">
            <a:spAutoFit/>
          </a:bodyPr>
          <a:lstStyle/>
          <a:p>
            <a:r>
              <a:rPr lang="en-US"/>
              <a:t>node</a:t>
            </a:r>
          </a:p>
        </p:txBody>
      </p:sp>
      <p:sp>
        <p:nvSpPr>
          <p:cNvPr id="41" name="Cloud 40">
            <a:extLst>
              <a:ext uri="{FF2B5EF4-FFF2-40B4-BE49-F238E27FC236}">
                <a16:creationId xmlns:a16="http://schemas.microsoft.com/office/drawing/2014/main" id="{10CCC549-4650-4F15-8D9C-7D9DDD2B18A4}"/>
              </a:ext>
            </a:extLst>
          </p:cNvPr>
          <p:cNvSpPr/>
          <p:nvPr/>
        </p:nvSpPr>
        <p:spPr>
          <a:xfrm>
            <a:off x="6806855" y="2425700"/>
            <a:ext cx="3570611" cy="158650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latin typeface="Consolas" panose="020B0609020204030204" pitchFamily="49" charset="0"/>
                <a:cs typeface="Consolas" panose="020B0609020204030204" pitchFamily="49" charset="0"/>
              </a:rPr>
              <a:t>node.data == ‘SV3’</a:t>
            </a:r>
            <a:r>
              <a:rPr lang="en-US" sz="2800" b="1">
                <a:solidFill>
                  <a:schemeClr val="bg1"/>
                </a:solidFill>
                <a:latin typeface="Times New Roman" panose="02020603050405020304" pitchFamily="18" charset="0"/>
                <a:cs typeface="Times New Roman" panose="02020603050405020304" pitchFamily="18" charset="0"/>
              </a:rPr>
              <a:t>→ Dừng</a:t>
            </a:r>
            <a:endParaRPr lang="en-US" sz="2800" b="1">
              <a:solidFill>
                <a:schemeClr val="bg1"/>
              </a:solidFill>
            </a:endParaRPr>
          </a:p>
        </p:txBody>
      </p:sp>
    </p:spTree>
    <p:extLst>
      <p:ext uri="{BB962C8B-B14F-4D97-AF65-F5344CB8AC3E}">
        <p14:creationId xmlns:p14="http://schemas.microsoft.com/office/powerpoint/2010/main" val="103979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down)">
                                      <p:cBhvr>
                                        <p:cTn id="21" dur="500"/>
                                        <p:tgtEl>
                                          <p:spTgt spid="3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down)">
                                      <p:cBhvr>
                                        <p:cTn id="24" dur="500"/>
                                        <p:tgtEl>
                                          <p:spTgt spid="37"/>
                                        </p:tgtEl>
                                      </p:cBhvr>
                                    </p:animEffect>
                                  </p:childTnLst>
                                </p:cTn>
                              </p:par>
                              <p:par>
                                <p:cTn id="25" presetID="1" presetClass="exit" presetSubtype="0" fill="hold"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3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down)">
                                      <p:cBhvr>
                                        <p:cTn id="35" dur="500"/>
                                        <p:tgtEl>
                                          <p:spTgt spid="3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down)">
                                      <p:cBhvr>
                                        <p:cTn id="41" dur="500"/>
                                        <p:tgtEl>
                                          <p:spTgt spid="40"/>
                                        </p:tgtEl>
                                      </p:cBhvr>
                                    </p:animEffect>
                                  </p:childTnLst>
                                </p:cTn>
                              </p:par>
                              <p:par>
                                <p:cTn id="42" presetID="1" presetClass="exit" presetSubtype="0" fill="hold" nodeType="withEffect">
                                  <p:stCondLst>
                                    <p:cond delay="0"/>
                                  </p:stCondLst>
                                  <p:childTnLst>
                                    <p:set>
                                      <p:cBhvr>
                                        <p:cTn id="43" dur="1" fill="hold">
                                          <p:stCondLst>
                                            <p:cond delay="0"/>
                                          </p:stCondLst>
                                        </p:cTn>
                                        <p:tgtEl>
                                          <p:spTgt spid="36"/>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35"/>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3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down)">
                                      <p:cBhvr>
                                        <p:cTn id="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4" grpId="0"/>
      <p:bldP spid="34" grpId="1"/>
      <p:bldP spid="35" grpId="0" animBg="1"/>
      <p:bldP spid="35" grpId="1" animBg="1"/>
      <p:bldP spid="37" grpId="0"/>
      <p:bldP spid="37" grpId="1"/>
      <p:bldP spid="38" grpId="0" animBg="1"/>
      <p:bldP spid="40" grpId="0"/>
      <p:bldP spid="4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38</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fontScale="70000" lnSpcReduction="20000"/>
          </a:bodyPr>
          <a:lstStyle/>
          <a:p>
            <a:pPr>
              <a:buFont typeface="Wingdings" panose="05000000000000000000" pitchFamily="2" charset="2"/>
              <a:buChar char="v"/>
            </a:pPr>
            <a:r>
              <a:rPr lang="en-GB" sz="3600" b="1">
                <a:solidFill>
                  <a:srgbClr val="0070C0"/>
                </a:solidFill>
              </a:rPr>
              <a:t>Thao tác 5: Xóa một phần tử ra khỏi danh sách</a:t>
            </a:r>
          </a:p>
          <a:p>
            <a:pPr lvl="1" algn="just">
              <a:lnSpc>
                <a:spcPct val="140000"/>
              </a:lnSpc>
              <a:buClr>
                <a:srgbClr val="0070C0"/>
              </a:buClr>
              <a:buFont typeface="Wingdings" panose="05000000000000000000" pitchFamily="2" charset="2"/>
              <a:buChar char="q"/>
            </a:pPr>
            <a:r>
              <a:rPr lang="en-US" sz="3600"/>
              <a:t>Xóa phần tử có giá trị bằng </a:t>
            </a:r>
            <a:r>
              <a:rPr lang="en-US" sz="3600" b="1">
                <a:solidFill>
                  <a:srgbClr val="FF0000"/>
                </a:solidFill>
              </a:rPr>
              <a:t>x</a:t>
            </a:r>
            <a:r>
              <a:rPr lang="en-US" sz="3600"/>
              <a:t> ra khỏi danh sách</a:t>
            </a:r>
          </a:p>
          <a:p>
            <a:pPr marL="457200" lvl="1" indent="0" algn="just">
              <a:lnSpc>
                <a:spcPct val="150000"/>
              </a:lnSpc>
              <a:spcBef>
                <a:spcPts val="0"/>
              </a:spcBef>
              <a:buClr>
                <a:srgbClr val="0070C0"/>
              </a:buClr>
              <a:buNone/>
            </a:pPr>
            <a:r>
              <a:rPr lang="en-US" sz="3200" b="1">
                <a:solidFill>
                  <a:srgbClr val="C00000"/>
                </a:solidFill>
                <a:latin typeface="Consolas" panose="020B0609020204030204" pitchFamily="49" charset="0"/>
                <a:cs typeface="Consolas" panose="020B0609020204030204" pitchFamily="49" charset="0"/>
              </a:rPr>
              <a:t>Node</a:t>
            </a:r>
            <a:r>
              <a:rPr lang="en-US" sz="3200">
                <a:latin typeface="Consolas" panose="020B0609020204030204" pitchFamily="49" charset="0"/>
                <a:cs typeface="Consolas" panose="020B0609020204030204" pitchFamily="49" charset="0"/>
              </a:rPr>
              <a:t>&lt;</a:t>
            </a:r>
            <a:r>
              <a:rPr lang="en-US" sz="3200">
                <a:solidFill>
                  <a:srgbClr val="0000FF"/>
                </a:solidFill>
                <a:latin typeface="Consolas" panose="020B0609020204030204" pitchFamily="49" charset="0"/>
                <a:cs typeface="Consolas" panose="020B0609020204030204" pitchFamily="49" charset="0"/>
              </a:rPr>
              <a:t>E</a:t>
            </a:r>
            <a:r>
              <a:rPr lang="en-US" sz="3200">
                <a:latin typeface="Consolas" panose="020B0609020204030204" pitchFamily="49" charset="0"/>
                <a:cs typeface="Consolas" panose="020B0609020204030204" pitchFamily="49" charset="0"/>
              </a:rPr>
              <a:t>&gt; node = </a:t>
            </a:r>
            <a:r>
              <a:rPr lang="en-US" sz="3200" b="1">
                <a:solidFill>
                  <a:srgbClr val="548235"/>
                </a:solidFill>
                <a:latin typeface="Consolas" panose="020B0609020204030204" pitchFamily="49" charset="0"/>
                <a:cs typeface="Consolas" panose="020B0609020204030204" pitchFamily="49" charset="0"/>
              </a:rPr>
              <a:t>head</a:t>
            </a:r>
            <a:r>
              <a:rPr lang="en-US" sz="3200">
                <a:latin typeface="Consolas" panose="020B0609020204030204" pitchFamily="49" charset="0"/>
                <a:cs typeface="Consolas" panose="020B0609020204030204" pitchFamily="49" charset="0"/>
              </a:rPr>
              <a:t>, previousNode = </a:t>
            </a:r>
            <a:r>
              <a:rPr lang="en-US" sz="3200" b="1">
                <a:solidFill>
                  <a:srgbClr val="548235"/>
                </a:solidFill>
                <a:latin typeface="Consolas" panose="020B0609020204030204" pitchFamily="49" charset="0"/>
                <a:cs typeface="Consolas" panose="020B0609020204030204" pitchFamily="49" charset="0"/>
              </a:rPr>
              <a:t>head</a:t>
            </a:r>
            <a:r>
              <a:rPr lang="en-US" sz="3200">
                <a:latin typeface="Consolas" panose="020B0609020204030204" pitchFamily="49" charset="0"/>
                <a:cs typeface="Consolas" panose="020B0609020204030204" pitchFamily="49" charset="0"/>
              </a:rPr>
              <a:t>;</a:t>
            </a:r>
          </a:p>
          <a:p>
            <a:pPr marL="457200" lvl="1" indent="0" algn="just">
              <a:lnSpc>
                <a:spcPct val="150000"/>
              </a:lnSpc>
              <a:spcBef>
                <a:spcPts val="0"/>
              </a:spcBef>
              <a:buClr>
                <a:srgbClr val="0070C0"/>
              </a:buClr>
              <a:buNone/>
            </a:pPr>
            <a:r>
              <a:rPr lang="en-US" sz="3200">
                <a:latin typeface="Consolas" panose="020B0609020204030204" pitchFamily="49" charset="0"/>
                <a:cs typeface="Consolas" panose="020B0609020204030204" pitchFamily="49" charset="0"/>
              </a:rPr>
              <a:t>while (node.next != </a:t>
            </a:r>
            <a:r>
              <a:rPr lang="en-US" sz="3200" b="1">
                <a:solidFill>
                  <a:srgbClr val="0000FF"/>
                </a:solidFill>
                <a:latin typeface="Consolas" panose="020B0609020204030204" pitchFamily="49" charset="0"/>
                <a:cs typeface="Consolas" panose="020B0609020204030204" pitchFamily="49" charset="0"/>
              </a:rPr>
              <a:t>NULL</a:t>
            </a:r>
            <a:r>
              <a:rPr lang="en-US" sz="3200">
                <a:latin typeface="Consolas" panose="020B0609020204030204" pitchFamily="49" charset="0"/>
                <a:cs typeface="Consolas" panose="020B0609020204030204" pitchFamily="49" charset="0"/>
              </a:rPr>
              <a:t>){</a:t>
            </a:r>
          </a:p>
          <a:p>
            <a:pPr marL="457200" lvl="1" indent="0" algn="just">
              <a:lnSpc>
                <a:spcPct val="150000"/>
              </a:lnSpc>
              <a:spcBef>
                <a:spcPts val="0"/>
              </a:spcBef>
              <a:buClr>
                <a:srgbClr val="0070C0"/>
              </a:buClr>
              <a:buNone/>
            </a:pPr>
            <a:r>
              <a:rPr lang="en-US" sz="3200">
                <a:latin typeface="Consolas" panose="020B0609020204030204" pitchFamily="49" charset="0"/>
                <a:cs typeface="Consolas" panose="020B0609020204030204" pitchFamily="49" charset="0"/>
              </a:rPr>
              <a:t>	if (node.value == </a:t>
            </a:r>
            <a:r>
              <a:rPr lang="en-US" sz="3200" b="1">
                <a:solidFill>
                  <a:srgbClr val="FF0000"/>
                </a:solidFill>
                <a:latin typeface="Consolas" panose="020B0609020204030204" pitchFamily="49" charset="0"/>
                <a:cs typeface="Consolas" panose="020B0609020204030204" pitchFamily="49" charset="0"/>
              </a:rPr>
              <a:t>x</a:t>
            </a:r>
            <a:r>
              <a:rPr lang="en-US" sz="3200">
                <a:latin typeface="Consolas" panose="020B0609020204030204" pitchFamily="49" charset="0"/>
                <a:cs typeface="Consolas" panose="020B0609020204030204" pitchFamily="49" charset="0"/>
              </a:rPr>
              <a:t>){</a:t>
            </a:r>
          </a:p>
          <a:p>
            <a:pPr marL="457200" lvl="1" indent="0" algn="just">
              <a:lnSpc>
                <a:spcPct val="150000"/>
              </a:lnSpc>
              <a:spcBef>
                <a:spcPts val="0"/>
              </a:spcBef>
              <a:buClr>
                <a:srgbClr val="0070C0"/>
              </a:buClr>
              <a:buNone/>
            </a:pPr>
            <a:r>
              <a:rPr lang="en-US" sz="3200">
                <a:latin typeface="Consolas" panose="020B0609020204030204" pitchFamily="49" charset="0"/>
                <a:cs typeface="Consolas" panose="020B0609020204030204" pitchFamily="49" charset="0"/>
              </a:rPr>
              <a:t>		previousNode.next = node.next;</a:t>
            </a:r>
          </a:p>
          <a:p>
            <a:pPr marL="457200" lvl="1" indent="0" algn="just">
              <a:lnSpc>
                <a:spcPct val="150000"/>
              </a:lnSpc>
              <a:spcBef>
                <a:spcPts val="0"/>
              </a:spcBef>
              <a:buClr>
                <a:srgbClr val="0070C0"/>
              </a:buClr>
              <a:buNone/>
            </a:pPr>
            <a:r>
              <a:rPr lang="en-US" sz="3200">
                <a:latin typeface="Consolas" panose="020B0609020204030204" pitchFamily="49" charset="0"/>
                <a:cs typeface="Consolas" panose="020B0609020204030204" pitchFamily="49" charset="0"/>
              </a:rPr>
              <a:t>		node = node.next;</a:t>
            </a:r>
          </a:p>
          <a:p>
            <a:pPr marL="457200" lvl="1" indent="0" algn="just">
              <a:lnSpc>
                <a:spcPct val="150000"/>
              </a:lnSpc>
              <a:spcBef>
                <a:spcPts val="0"/>
              </a:spcBef>
              <a:buClr>
                <a:srgbClr val="0070C0"/>
              </a:buClr>
              <a:buNone/>
            </a:pPr>
            <a:r>
              <a:rPr lang="en-US" sz="3200">
                <a:latin typeface="Consolas" panose="020B0609020204030204" pitchFamily="49" charset="0"/>
                <a:cs typeface="Consolas" panose="020B0609020204030204" pitchFamily="49" charset="0"/>
              </a:rPr>
              <a:t>		</a:t>
            </a:r>
            <a:r>
              <a:rPr lang="en-US" sz="3200" b="1">
                <a:solidFill>
                  <a:srgbClr val="7030A0"/>
                </a:solidFill>
                <a:latin typeface="Consolas" panose="020B0609020204030204" pitchFamily="49" charset="0"/>
                <a:cs typeface="Consolas" panose="020B0609020204030204" pitchFamily="49" charset="0"/>
              </a:rPr>
              <a:t>break</a:t>
            </a:r>
            <a:r>
              <a:rPr lang="en-US" sz="3200">
                <a:latin typeface="Consolas" panose="020B0609020204030204" pitchFamily="49" charset="0"/>
                <a:cs typeface="Consolas" panose="020B0609020204030204" pitchFamily="49" charset="0"/>
              </a:rPr>
              <a:t>;</a:t>
            </a:r>
          </a:p>
          <a:p>
            <a:pPr marL="457200" lvl="1" indent="0" algn="just">
              <a:lnSpc>
                <a:spcPct val="150000"/>
              </a:lnSpc>
              <a:spcBef>
                <a:spcPts val="0"/>
              </a:spcBef>
              <a:buClr>
                <a:srgbClr val="0070C0"/>
              </a:buClr>
              <a:buNone/>
            </a:pPr>
            <a:r>
              <a:rPr lang="en-US" sz="3200">
                <a:latin typeface="Consolas" panose="020B0609020204030204" pitchFamily="49" charset="0"/>
                <a:cs typeface="Consolas" panose="020B0609020204030204" pitchFamily="49" charset="0"/>
              </a:rPr>
              <a:t>	}</a:t>
            </a:r>
          </a:p>
          <a:p>
            <a:pPr marL="457200" lvl="1" indent="0" algn="just">
              <a:lnSpc>
                <a:spcPct val="150000"/>
              </a:lnSpc>
              <a:spcBef>
                <a:spcPts val="0"/>
              </a:spcBef>
              <a:buClr>
                <a:srgbClr val="0070C0"/>
              </a:buClr>
              <a:buNone/>
            </a:pPr>
            <a:r>
              <a:rPr lang="en-US" sz="3200">
                <a:latin typeface="Consolas" panose="020B0609020204030204" pitchFamily="49" charset="0"/>
                <a:cs typeface="Consolas" panose="020B0609020204030204" pitchFamily="49" charset="0"/>
              </a:rPr>
              <a:t>	previousNode = node;</a:t>
            </a:r>
          </a:p>
          <a:p>
            <a:pPr marL="457200" lvl="1" indent="0" algn="just">
              <a:lnSpc>
                <a:spcPct val="150000"/>
              </a:lnSpc>
              <a:spcBef>
                <a:spcPts val="0"/>
              </a:spcBef>
              <a:buClr>
                <a:srgbClr val="0070C0"/>
              </a:buClr>
              <a:buNone/>
            </a:pPr>
            <a:r>
              <a:rPr lang="en-US" sz="3200">
                <a:latin typeface="Consolas" panose="020B0609020204030204" pitchFamily="49" charset="0"/>
                <a:cs typeface="Consolas" panose="020B0609020204030204" pitchFamily="49" charset="0"/>
              </a:rPr>
              <a:t>	node = node.next;</a:t>
            </a:r>
          </a:p>
          <a:p>
            <a:pPr marL="457200" lvl="1" indent="0" algn="just">
              <a:lnSpc>
                <a:spcPct val="150000"/>
              </a:lnSpc>
              <a:spcBef>
                <a:spcPts val="0"/>
              </a:spcBef>
              <a:buClr>
                <a:srgbClr val="0070C0"/>
              </a:buClr>
              <a:buNone/>
            </a:pPr>
            <a:r>
              <a:rPr lang="en-US" sz="3200">
                <a:latin typeface="Consolas" panose="020B0609020204030204" pitchFamily="49" charset="0"/>
                <a:cs typeface="Consolas" panose="020B0609020204030204" pitchFamily="49" charset="0"/>
              </a:rPr>
              <a:t>}</a:t>
            </a:r>
            <a:endParaRPr lang="en-GB" sz="3200" b="1">
              <a:solidFill>
                <a:srgbClr val="0070C0"/>
              </a:solidFill>
            </a:endParaRPr>
          </a:p>
        </p:txBody>
      </p:sp>
    </p:spTree>
    <p:extLst>
      <p:ext uri="{BB962C8B-B14F-4D97-AF65-F5344CB8AC3E}">
        <p14:creationId xmlns:p14="http://schemas.microsoft.com/office/powerpoint/2010/main" val="396422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wipe(down)">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wipe(down)">
                                      <p:cBhvr>
                                        <p:cTn id="12" dur="500"/>
                                        <p:tgtEl>
                                          <p:spTgt spid="11">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1">
                                            <p:txEl>
                                              <p:pRg st="11" end="11"/>
                                            </p:txEl>
                                          </p:spTgt>
                                        </p:tgtEl>
                                        <p:attrNameLst>
                                          <p:attrName>style.visibility</p:attrName>
                                        </p:attrNameLst>
                                      </p:cBhvr>
                                      <p:to>
                                        <p:strVal val="visible"/>
                                      </p:to>
                                    </p:set>
                                    <p:animEffect transition="in" filter="wipe(down)">
                                      <p:cBhvr>
                                        <p:cTn id="15" dur="500"/>
                                        <p:tgtEl>
                                          <p:spTgt spid="11">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1">
                                            <p:txEl>
                                              <p:pRg st="4" end="4"/>
                                            </p:txEl>
                                          </p:spTgt>
                                        </p:tgtEl>
                                        <p:attrNameLst>
                                          <p:attrName>style.visibility</p:attrName>
                                        </p:attrNameLst>
                                      </p:cBhvr>
                                      <p:to>
                                        <p:strVal val="visible"/>
                                      </p:to>
                                    </p:set>
                                    <p:animEffect transition="in" filter="wipe(down)">
                                      <p:cBhvr>
                                        <p:cTn id="20" dur="500"/>
                                        <p:tgtEl>
                                          <p:spTgt spid="11">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animEffect transition="in" filter="wipe(down)">
                                      <p:cBhvr>
                                        <p:cTn id="23" dur="500"/>
                                        <p:tgtEl>
                                          <p:spTgt spid="11">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wipe(down)">
                                      <p:cBhvr>
                                        <p:cTn id="28" dur="500"/>
                                        <p:tgtEl>
                                          <p:spTgt spid="1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animEffect transition="in" filter="wipe(down)">
                                      <p:cBhvr>
                                        <p:cTn id="33" dur="500"/>
                                        <p:tgtEl>
                                          <p:spTgt spid="1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1">
                                            <p:txEl>
                                              <p:pRg st="7" end="7"/>
                                            </p:txEl>
                                          </p:spTgt>
                                        </p:tgtEl>
                                        <p:attrNameLst>
                                          <p:attrName>style.visibility</p:attrName>
                                        </p:attrNameLst>
                                      </p:cBhvr>
                                      <p:to>
                                        <p:strVal val="visible"/>
                                      </p:to>
                                    </p:set>
                                    <p:animEffect transition="in" filter="wipe(down)">
                                      <p:cBhvr>
                                        <p:cTn id="38" dur="500"/>
                                        <p:tgtEl>
                                          <p:spTgt spid="11">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animEffect transition="in" filter="wipe(down)">
                                      <p:cBhvr>
                                        <p:cTn id="43" dur="500"/>
                                        <p:tgtEl>
                                          <p:spTgt spid="11">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1">
                                            <p:txEl>
                                              <p:pRg st="10" end="10"/>
                                            </p:txEl>
                                          </p:spTgt>
                                        </p:tgtEl>
                                        <p:attrNameLst>
                                          <p:attrName>style.visibility</p:attrName>
                                        </p:attrNameLst>
                                      </p:cBhvr>
                                      <p:to>
                                        <p:strVal val="visible"/>
                                      </p:to>
                                    </p:set>
                                    <p:animEffect transition="in" filter="wipe(down)">
                                      <p:cBhvr>
                                        <p:cTn id="48"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39</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Thao tác 5: Xóa một phần tử ra khỏi danh sách</a:t>
            </a:r>
          </a:p>
          <a:p>
            <a:pPr lvl="1" algn="just">
              <a:lnSpc>
                <a:spcPct val="140000"/>
              </a:lnSpc>
              <a:buClr>
                <a:srgbClr val="0070C0"/>
              </a:buClr>
              <a:buFont typeface="Wingdings" panose="05000000000000000000" pitchFamily="2" charset="2"/>
              <a:buChar char="q"/>
            </a:pPr>
            <a:r>
              <a:rPr lang="en-US" sz="2500"/>
              <a:t>Ví dụ: xóa phần tử có giá trị là ‘SV3’ ra khỏi danh sách</a:t>
            </a:r>
          </a:p>
          <a:p>
            <a:pPr marL="0" indent="0">
              <a:buNone/>
            </a:pPr>
            <a:endParaRPr lang="en-GB" sz="2500" b="1">
              <a:solidFill>
                <a:srgbClr val="0070C0"/>
              </a:solidFill>
            </a:endParaRPr>
          </a:p>
        </p:txBody>
      </p:sp>
      <p:sp>
        <p:nvSpPr>
          <p:cNvPr id="42" name="Rectangle 41">
            <a:extLst>
              <a:ext uri="{FF2B5EF4-FFF2-40B4-BE49-F238E27FC236}">
                <a16:creationId xmlns:a16="http://schemas.microsoft.com/office/drawing/2014/main" id="{09CD214F-239F-4B39-9A11-5639C9FD0D09}"/>
              </a:ext>
            </a:extLst>
          </p:cNvPr>
          <p:cNvSpPr/>
          <p:nvPr/>
        </p:nvSpPr>
        <p:spPr>
          <a:xfrm>
            <a:off x="1100921" y="49222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SV1</a:t>
            </a:r>
          </a:p>
        </p:txBody>
      </p:sp>
      <p:sp>
        <p:nvSpPr>
          <p:cNvPr id="43" name="Rectangle 42">
            <a:extLst>
              <a:ext uri="{FF2B5EF4-FFF2-40B4-BE49-F238E27FC236}">
                <a16:creationId xmlns:a16="http://schemas.microsoft.com/office/drawing/2014/main" id="{E1B6147C-EBFE-4E97-B972-AA9C32E06DE8}"/>
              </a:ext>
            </a:extLst>
          </p:cNvPr>
          <p:cNvSpPr/>
          <p:nvPr/>
        </p:nvSpPr>
        <p:spPr>
          <a:xfrm>
            <a:off x="2517028" y="49222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05337E0E-A680-4D69-A6E8-69A83754E7FD}"/>
              </a:ext>
            </a:extLst>
          </p:cNvPr>
          <p:cNvCxnSpPr/>
          <p:nvPr/>
        </p:nvCxnSpPr>
        <p:spPr>
          <a:xfrm>
            <a:off x="2729555" y="52123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D29275E-9E8C-498D-A755-03941426FF47}"/>
              </a:ext>
            </a:extLst>
          </p:cNvPr>
          <p:cNvSpPr txBox="1"/>
          <p:nvPr/>
        </p:nvSpPr>
        <p:spPr>
          <a:xfrm>
            <a:off x="2456738" y="55212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46" name="Rectangle 45">
            <a:extLst>
              <a:ext uri="{FF2B5EF4-FFF2-40B4-BE49-F238E27FC236}">
                <a16:creationId xmlns:a16="http://schemas.microsoft.com/office/drawing/2014/main" id="{AB4E4514-FF18-4839-AAC5-B8CA5D419E9E}"/>
              </a:ext>
            </a:extLst>
          </p:cNvPr>
          <p:cNvSpPr/>
          <p:nvPr/>
        </p:nvSpPr>
        <p:spPr>
          <a:xfrm>
            <a:off x="3503278" y="49222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SV2</a:t>
            </a:r>
          </a:p>
        </p:txBody>
      </p:sp>
      <p:sp>
        <p:nvSpPr>
          <p:cNvPr id="47" name="Rectangle 46">
            <a:extLst>
              <a:ext uri="{FF2B5EF4-FFF2-40B4-BE49-F238E27FC236}">
                <a16:creationId xmlns:a16="http://schemas.microsoft.com/office/drawing/2014/main" id="{45127185-91D9-4A66-B105-59B6530A2955}"/>
              </a:ext>
            </a:extLst>
          </p:cNvPr>
          <p:cNvSpPr/>
          <p:nvPr/>
        </p:nvSpPr>
        <p:spPr>
          <a:xfrm>
            <a:off x="4919385" y="49222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1BE7CEBE-E30D-4E1D-919A-13CAEC15B141}"/>
              </a:ext>
            </a:extLst>
          </p:cNvPr>
          <p:cNvCxnSpPr/>
          <p:nvPr/>
        </p:nvCxnSpPr>
        <p:spPr>
          <a:xfrm>
            <a:off x="5131912" y="5198491"/>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54828FD-4742-4981-8835-E3E8EE147D11}"/>
              </a:ext>
            </a:extLst>
          </p:cNvPr>
          <p:cNvSpPr txBox="1"/>
          <p:nvPr/>
        </p:nvSpPr>
        <p:spPr>
          <a:xfrm>
            <a:off x="4859095" y="55212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nvGrpSpPr>
          <p:cNvPr id="50" name="Group 49">
            <a:extLst>
              <a:ext uri="{FF2B5EF4-FFF2-40B4-BE49-F238E27FC236}">
                <a16:creationId xmlns:a16="http://schemas.microsoft.com/office/drawing/2014/main" id="{CFD87A0A-3D27-4EC7-853A-FC838B7D3D98}"/>
              </a:ext>
            </a:extLst>
          </p:cNvPr>
          <p:cNvGrpSpPr/>
          <p:nvPr/>
        </p:nvGrpSpPr>
        <p:grpSpPr>
          <a:xfrm>
            <a:off x="5905635" y="4922252"/>
            <a:ext cx="2402357" cy="1060704"/>
            <a:chOff x="1179043" y="4687752"/>
            <a:chExt cx="2402357" cy="1060704"/>
          </a:xfrm>
        </p:grpSpPr>
        <p:sp>
          <p:nvSpPr>
            <p:cNvPr id="51" name="Rectangle 50">
              <a:extLst>
                <a:ext uri="{FF2B5EF4-FFF2-40B4-BE49-F238E27FC236}">
                  <a16:creationId xmlns:a16="http://schemas.microsoft.com/office/drawing/2014/main" id="{1FE796C9-9A9C-44E5-90AF-12AFAF116B3D}"/>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SV3</a:t>
              </a:r>
            </a:p>
          </p:txBody>
        </p:sp>
        <p:sp>
          <p:nvSpPr>
            <p:cNvPr id="52" name="Rectangle 51">
              <a:extLst>
                <a:ext uri="{FF2B5EF4-FFF2-40B4-BE49-F238E27FC236}">
                  <a16:creationId xmlns:a16="http://schemas.microsoft.com/office/drawing/2014/main" id="{8BA68FE4-AF22-4DE7-B737-23A67F8B52E8}"/>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84A03EFE-7F4F-4100-BD8F-4D8C1D509C67}"/>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59B9A9E-B344-4098-8D50-E0303911E8C2}"/>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55" name="Rectangle 54">
            <a:extLst>
              <a:ext uri="{FF2B5EF4-FFF2-40B4-BE49-F238E27FC236}">
                <a16:creationId xmlns:a16="http://schemas.microsoft.com/office/drawing/2014/main" id="{26141820-62A8-410E-ABB9-385DCABF4D26}"/>
              </a:ext>
            </a:extLst>
          </p:cNvPr>
          <p:cNvSpPr/>
          <p:nvPr/>
        </p:nvSpPr>
        <p:spPr>
          <a:xfrm>
            <a:off x="8307992" y="49222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SV4</a:t>
            </a:r>
          </a:p>
        </p:txBody>
      </p:sp>
      <p:sp>
        <p:nvSpPr>
          <p:cNvPr id="56" name="Rectangle 55">
            <a:extLst>
              <a:ext uri="{FF2B5EF4-FFF2-40B4-BE49-F238E27FC236}">
                <a16:creationId xmlns:a16="http://schemas.microsoft.com/office/drawing/2014/main" id="{EF657C6B-8F8B-43EB-8F56-9378F7C91637}"/>
              </a:ext>
            </a:extLst>
          </p:cNvPr>
          <p:cNvSpPr/>
          <p:nvPr/>
        </p:nvSpPr>
        <p:spPr>
          <a:xfrm>
            <a:off x="9724099" y="49222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9C83F5B-14A1-4CAC-9770-2DA88D90CF9F}"/>
              </a:ext>
            </a:extLst>
          </p:cNvPr>
          <p:cNvSpPr txBox="1"/>
          <p:nvPr/>
        </p:nvSpPr>
        <p:spPr>
          <a:xfrm>
            <a:off x="9663809" y="55212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58" name="Oval 57">
            <a:extLst>
              <a:ext uri="{FF2B5EF4-FFF2-40B4-BE49-F238E27FC236}">
                <a16:creationId xmlns:a16="http://schemas.microsoft.com/office/drawing/2014/main" id="{48331EED-4DE4-407B-8571-D6CA4CCBDE9B}"/>
              </a:ext>
            </a:extLst>
          </p:cNvPr>
          <p:cNvSpPr/>
          <p:nvPr/>
        </p:nvSpPr>
        <p:spPr>
          <a:xfrm>
            <a:off x="10703678" y="4834375"/>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NULL</a:t>
            </a:r>
          </a:p>
        </p:txBody>
      </p:sp>
      <p:sp>
        <p:nvSpPr>
          <p:cNvPr id="59" name="Oval 58">
            <a:extLst>
              <a:ext uri="{FF2B5EF4-FFF2-40B4-BE49-F238E27FC236}">
                <a16:creationId xmlns:a16="http://schemas.microsoft.com/office/drawing/2014/main" id="{ADF6AC88-33B1-4ACC-ADFB-7161B6D56B47}"/>
              </a:ext>
            </a:extLst>
          </p:cNvPr>
          <p:cNvSpPr/>
          <p:nvPr/>
        </p:nvSpPr>
        <p:spPr>
          <a:xfrm>
            <a:off x="1240430" y="4066320"/>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50CE8B0A-3887-44D5-BDB8-CB25A7BF2AD5}"/>
              </a:ext>
            </a:extLst>
          </p:cNvPr>
          <p:cNvCxnSpPr>
            <a:stCxn id="59" idx="4"/>
          </p:cNvCxnSpPr>
          <p:nvPr/>
        </p:nvCxnSpPr>
        <p:spPr>
          <a:xfrm>
            <a:off x="1438910" y="4422369"/>
            <a:ext cx="5017" cy="51811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E214802-1ECE-48A3-9BD0-DF10B99E0EAB}"/>
              </a:ext>
            </a:extLst>
          </p:cNvPr>
          <p:cNvSpPr txBox="1"/>
          <p:nvPr/>
        </p:nvSpPr>
        <p:spPr>
          <a:xfrm>
            <a:off x="317870" y="5032678"/>
            <a:ext cx="676788" cy="369332"/>
          </a:xfrm>
          <a:prstGeom prst="rect">
            <a:avLst/>
          </a:prstGeom>
          <a:noFill/>
        </p:spPr>
        <p:txBody>
          <a:bodyPr wrap="none" rtlCol="0">
            <a:spAutoFit/>
          </a:bodyPr>
          <a:lstStyle/>
          <a:p>
            <a:r>
              <a:rPr lang="en-US"/>
              <a:t>head</a:t>
            </a:r>
          </a:p>
        </p:txBody>
      </p:sp>
      <p:sp>
        <p:nvSpPr>
          <p:cNvPr id="62" name="TextBox 61">
            <a:extLst>
              <a:ext uri="{FF2B5EF4-FFF2-40B4-BE49-F238E27FC236}">
                <a16:creationId xmlns:a16="http://schemas.microsoft.com/office/drawing/2014/main" id="{72466ED6-8018-4E41-A08C-D5DF8FDE1099}"/>
              </a:ext>
            </a:extLst>
          </p:cNvPr>
          <p:cNvSpPr txBox="1"/>
          <p:nvPr/>
        </p:nvSpPr>
        <p:spPr>
          <a:xfrm>
            <a:off x="9632658" y="4445029"/>
            <a:ext cx="475195" cy="369332"/>
          </a:xfrm>
          <a:prstGeom prst="rect">
            <a:avLst/>
          </a:prstGeom>
          <a:noFill/>
        </p:spPr>
        <p:txBody>
          <a:bodyPr wrap="none" rtlCol="0">
            <a:spAutoFit/>
          </a:bodyPr>
          <a:lstStyle/>
          <a:p>
            <a:r>
              <a:rPr lang="en-US"/>
              <a:t>tail</a:t>
            </a:r>
          </a:p>
        </p:txBody>
      </p:sp>
      <p:cxnSp>
        <p:nvCxnSpPr>
          <p:cNvPr id="63" name="Straight Arrow Connector 62">
            <a:extLst>
              <a:ext uri="{FF2B5EF4-FFF2-40B4-BE49-F238E27FC236}">
                <a16:creationId xmlns:a16="http://schemas.microsoft.com/office/drawing/2014/main" id="{A5BD8ECA-1927-475D-9873-90BCCB8B9A41}"/>
              </a:ext>
            </a:extLst>
          </p:cNvPr>
          <p:cNvCxnSpPr>
            <a:endCxn id="58" idx="2"/>
          </p:cNvCxnSpPr>
          <p:nvPr/>
        </p:nvCxnSpPr>
        <p:spPr>
          <a:xfrm>
            <a:off x="9880290" y="5212320"/>
            <a:ext cx="823388" cy="0"/>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B1125CD1-32E2-4153-AC71-F48487F720B6}"/>
              </a:ext>
            </a:extLst>
          </p:cNvPr>
          <p:cNvSpPr/>
          <p:nvPr/>
        </p:nvSpPr>
        <p:spPr>
          <a:xfrm>
            <a:off x="1874909" y="4081202"/>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D1164979-4252-4240-A968-E7D8D2623713}"/>
              </a:ext>
            </a:extLst>
          </p:cNvPr>
          <p:cNvCxnSpPr/>
          <p:nvPr/>
        </p:nvCxnSpPr>
        <p:spPr>
          <a:xfrm flipH="1">
            <a:off x="2086805" y="4437250"/>
            <a:ext cx="8141" cy="50323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087ADAC-42AC-4543-B230-D0C74C61359D}"/>
              </a:ext>
            </a:extLst>
          </p:cNvPr>
          <p:cNvSpPr txBox="1"/>
          <p:nvPr/>
        </p:nvSpPr>
        <p:spPr>
          <a:xfrm>
            <a:off x="2366217" y="4081202"/>
            <a:ext cx="665567" cy="369332"/>
          </a:xfrm>
          <a:prstGeom prst="rect">
            <a:avLst/>
          </a:prstGeom>
          <a:noFill/>
        </p:spPr>
        <p:txBody>
          <a:bodyPr wrap="none" rtlCol="0">
            <a:spAutoFit/>
          </a:bodyPr>
          <a:lstStyle/>
          <a:p>
            <a:r>
              <a:rPr lang="en-US"/>
              <a:t>node</a:t>
            </a:r>
          </a:p>
        </p:txBody>
      </p:sp>
      <p:sp>
        <p:nvSpPr>
          <p:cNvPr id="67" name="Oval 66">
            <a:extLst>
              <a:ext uri="{FF2B5EF4-FFF2-40B4-BE49-F238E27FC236}">
                <a16:creationId xmlns:a16="http://schemas.microsoft.com/office/drawing/2014/main" id="{E38EA6E3-3DB9-48A3-9B62-9C787DDED43F}"/>
              </a:ext>
            </a:extLst>
          </p:cNvPr>
          <p:cNvSpPr/>
          <p:nvPr/>
        </p:nvSpPr>
        <p:spPr>
          <a:xfrm>
            <a:off x="4538395" y="4081202"/>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263D1E8B-ADAC-4230-AF1F-CAFBC2BC1A14}"/>
              </a:ext>
            </a:extLst>
          </p:cNvPr>
          <p:cNvCxnSpPr/>
          <p:nvPr/>
        </p:nvCxnSpPr>
        <p:spPr>
          <a:xfrm flipH="1">
            <a:off x="4750291" y="4437250"/>
            <a:ext cx="8141" cy="50323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A04B68B0-5912-498D-8AD4-2C75567708FC}"/>
              </a:ext>
            </a:extLst>
          </p:cNvPr>
          <p:cNvSpPr txBox="1"/>
          <p:nvPr/>
        </p:nvSpPr>
        <p:spPr>
          <a:xfrm>
            <a:off x="5029703" y="4081202"/>
            <a:ext cx="665567" cy="369332"/>
          </a:xfrm>
          <a:prstGeom prst="rect">
            <a:avLst/>
          </a:prstGeom>
          <a:noFill/>
        </p:spPr>
        <p:txBody>
          <a:bodyPr wrap="none" rtlCol="0">
            <a:spAutoFit/>
          </a:bodyPr>
          <a:lstStyle/>
          <a:p>
            <a:r>
              <a:rPr lang="en-US"/>
              <a:t>node</a:t>
            </a:r>
          </a:p>
        </p:txBody>
      </p:sp>
      <p:sp>
        <p:nvSpPr>
          <p:cNvPr id="70" name="Oval 69">
            <a:extLst>
              <a:ext uri="{FF2B5EF4-FFF2-40B4-BE49-F238E27FC236}">
                <a16:creationId xmlns:a16="http://schemas.microsoft.com/office/drawing/2014/main" id="{9C2FC36A-0602-4387-931D-FFBF734D8617}"/>
              </a:ext>
            </a:extLst>
          </p:cNvPr>
          <p:cNvSpPr/>
          <p:nvPr/>
        </p:nvSpPr>
        <p:spPr>
          <a:xfrm>
            <a:off x="6409895" y="4070525"/>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965CA48-0260-447D-ADE5-EF0B366A0142}"/>
              </a:ext>
            </a:extLst>
          </p:cNvPr>
          <p:cNvCxnSpPr/>
          <p:nvPr/>
        </p:nvCxnSpPr>
        <p:spPr>
          <a:xfrm flipH="1">
            <a:off x="6621791" y="4426573"/>
            <a:ext cx="8141" cy="50323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0C136CE-BC85-40AB-951A-3E7C84B2A477}"/>
              </a:ext>
            </a:extLst>
          </p:cNvPr>
          <p:cNvSpPr txBox="1"/>
          <p:nvPr/>
        </p:nvSpPr>
        <p:spPr>
          <a:xfrm>
            <a:off x="6901203" y="4070525"/>
            <a:ext cx="665567" cy="369332"/>
          </a:xfrm>
          <a:prstGeom prst="rect">
            <a:avLst/>
          </a:prstGeom>
          <a:noFill/>
        </p:spPr>
        <p:txBody>
          <a:bodyPr wrap="none" rtlCol="0">
            <a:spAutoFit/>
          </a:bodyPr>
          <a:lstStyle/>
          <a:p>
            <a:r>
              <a:rPr lang="en-US"/>
              <a:t>node</a:t>
            </a:r>
          </a:p>
        </p:txBody>
      </p:sp>
      <p:grpSp>
        <p:nvGrpSpPr>
          <p:cNvPr id="73" name="Group 72">
            <a:extLst>
              <a:ext uri="{FF2B5EF4-FFF2-40B4-BE49-F238E27FC236}">
                <a16:creationId xmlns:a16="http://schemas.microsoft.com/office/drawing/2014/main" id="{87EB5FC8-622C-477B-9E27-7B19D0AE3E32}"/>
              </a:ext>
            </a:extLst>
          </p:cNvPr>
          <p:cNvGrpSpPr/>
          <p:nvPr/>
        </p:nvGrpSpPr>
        <p:grpSpPr>
          <a:xfrm>
            <a:off x="5869689" y="3154089"/>
            <a:ext cx="2402357" cy="1060704"/>
            <a:chOff x="1179043" y="4687752"/>
            <a:chExt cx="2402357" cy="1060704"/>
          </a:xfrm>
        </p:grpSpPr>
        <p:sp>
          <p:nvSpPr>
            <p:cNvPr id="74" name="Rectangle 73">
              <a:extLst>
                <a:ext uri="{FF2B5EF4-FFF2-40B4-BE49-F238E27FC236}">
                  <a16:creationId xmlns:a16="http://schemas.microsoft.com/office/drawing/2014/main" id="{0E4069B4-2DC7-4820-81AF-D37983BE3CB5}"/>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SV3</a:t>
              </a:r>
            </a:p>
          </p:txBody>
        </p:sp>
        <p:sp>
          <p:nvSpPr>
            <p:cNvPr id="75" name="Rectangle 74">
              <a:extLst>
                <a:ext uri="{FF2B5EF4-FFF2-40B4-BE49-F238E27FC236}">
                  <a16:creationId xmlns:a16="http://schemas.microsoft.com/office/drawing/2014/main" id="{9716B92B-9FCF-42D9-9953-B00E1F873043}"/>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888D15AB-35AA-4DC7-B2FA-16CDC6E11F95}"/>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8AE1FA3-6F61-4B86-94B9-25FC82624918}"/>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78" name="TextBox 77">
            <a:extLst>
              <a:ext uri="{FF2B5EF4-FFF2-40B4-BE49-F238E27FC236}">
                <a16:creationId xmlns:a16="http://schemas.microsoft.com/office/drawing/2014/main" id="{1886F608-7839-4347-9288-E01EB286E576}"/>
              </a:ext>
            </a:extLst>
          </p:cNvPr>
          <p:cNvSpPr txBox="1"/>
          <p:nvPr/>
        </p:nvSpPr>
        <p:spPr>
          <a:xfrm>
            <a:off x="322327" y="3632512"/>
            <a:ext cx="1522212" cy="369332"/>
          </a:xfrm>
          <a:prstGeom prst="rect">
            <a:avLst/>
          </a:prstGeom>
          <a:noFill/>
        </p:spPr>
        <p:txBody>
          <a:bodyPr wrap="none" rtlCol="0">
            <a:spAutoFit/>
          </a:bodyPr>
          <a:lstStyle/>
          <a:p>
            <a:r>
              <a:rPr lang="en-US"/>
              <a:t>previous node</a:t>
            </a:r>
          </a:p>
        </p:txBody>
      </p:sp>
      <p:sp>
        <p:nvSpPr>
          <p:cNvPr id="79" name="Oval 78">
            <a:extLst>
              <a:ext uri="{FF2B5EF4-FFF2-40B4-BE49-F238E27FC236}">
                <a16:creationId xmlns:a16="http://schemas.microsoft.com/office/drawing/2014/main" id="{E1002701-5EFE-4E72-A153-0785BBD24A83}"/>
              </a:ext>
            </a:extLst>
          </p:cNvPr>
          <p:cNvSpPr/>
          <p:nvPr/>
        </p:nvSpPr>
        <p:spPr>
          <a:xfrm>
            <a:off x="3738268" y="4059702"/>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F41AEFEA-D088-4CF5-A5C5-1A320DA63A0E}"/>
              </a:ext>
            </a:extLst>
          </p:cNvPr>
          <p:cNvCxnSpPr>
            <a:stCxn id="79" idx="4"/>
          </p:cNvCxnSpPr>
          <p:nvPr/>
        </p:nvCxnSpPr>
        <p:spPr>
          <a:xfrm>
            <a:off x="3936748" y="4415751"/>
            <a:ext cx="5017" cy="51811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DF750F15-7882-4A13-9CB2-F4778AA04D59}"/>
              </a:ext>
            </a:extLst>
          </p:cNvPr>
          <p:cNvSpPr txBox="1"/>
          <p:nvPr/>
        </p:nvSpPr>
        <p:spPr>
          <a:xfrm>
            <a:off x="2820165" y="3625894"/>
            <a:ext cx="1522212" cy="369332"/>
          </a:xfrm>
          <a:prstGeom prst="rect">
            <a:avLst/>
          </a:prstGeom>
          <a:noFill/>
        </p:spPr>
        <p:txBody>
          <a:bodyPr wrap="none" rtlCol="0">
            <a:spAutoFit/>
          </a:bodyPr>
          <a:lstStyle/>
          <a:p>
            <a:r>
              <a:rPr lang="en-US"/>
              <a:t>previous node</a:t>
            </a:r>
          </a:p>
        </p:txBody>
      </p:sp>
      <p:sp>
        <p:nvSpPr>
          <p:cNvPr id="82" name="Cloud 81">
            <a:extLst>
              <a:ext uri="{FF2B5EF4-FFF2-40B4-BE49-F238E27FC236}">
                <a16:creationId xmlns:a16="http://schemas.microsoft.com/office/drawing/2014/main" id="{1AACFFDF-1133-4322-8DB2-31ADD60158F6}"/>
              </a:ext>
            </a:extLst>
          </p:cNvPr>
          <p:cNvSpPr/>
          <p:nvPr/>
        </p:nvSpPr>
        <p:spPr>
          <a:xfrm>
            <a:off x="9025932" y="3006240"/>
            <a:ext cx="1899572" cy="113997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Consolas" panose="020B0609020204030204" pitchFamily="49" charset="0"/>
                <a:cs typeface="Consolas" panose="020B0609020204030204" pitchFamily="49" charset="0"/>
              </a:rPr>
              <a:t>Tìm thấy ‘SV3’</a:t>
            </a:r>
            <a:endParaRPr lang="en-US" sz="2400" b="1">
              <a:solidFill>
                <a:schemeClr val="bg1"/>
              </a:solidFill>
            </a:endParaRPr>
          </a:p>
        </p:txBody>
      </p:sp>
      <p:cxnSp>
        <p:nvCxnSpPr>
          <p:cNvPr id="83" name="Straight Arrow Connector 82">
            <a:extLst>
              <a:ext uri="{FF2B5EF4-FFF2-40B4-BE49-F238E27FC236}">
                <a16:creationId xmlns:a16="http://schemas.microsoft.com/office/drawing/2014/main" id="{D3E9ECA8-1CA7-4519-B92A-5E154F3AD360}"/>
              </a:ext>
            </a:extLst>
          </p:cNvPr>
          <p:cNvCxnSpPr/>
          <p:nvPr/>
        </p:nvCxnSpPr>
        <p:spPr>
          <a:xfrm flipH="1">
            <a:off x="7582334" y="3884489"/>
            <a:ext cx="1541233" cy="86644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D6C2004-0632-452B-A275-919B1D30A09E}"/>
              </a:ext>
            </a:extLst>
          </p:cNvPr>
          <p:cNvCxnSpPr>
            <a:endCxn id="55" idx="1"/>
          </p:cNvCxnSpPr>
          <p:nvPr/>
        </p:nvCxnSpPr>
        <p:spPr>
          <a:xfrm>
            <a:off x="5172869" y="5198491"/>
            <a:ext cx="3135123" cy="15074"/>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ABFC99D2-8523-45ED-979E-3F2A101479EF}"/>
              </a:ext>
            </a:extLst>
          </p:cNvPr>
          <p:cNvSpPr/>
          <p:nvPr/>
        </p:nvSpPr>
        <p:spPr>
          <a:xfrm>
            <a:off x="8745633" y="4056796"/>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0F838791-B3D5-4482-AD54-58AAE6F9E637}"/>
              </a:ext>
            </a:extLst>
          </p:cNvPr>
          <p:cNvCxnSpPr/>
          <p:nvPr/>
        </p:nvCxnSpPr>
        <p:spPr>
          <a:xfrm flipH="1">
            <a:off x="8957529" y="4412844"/>
            <a:ext cx="8141" cy="50323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2FDBCDA2-E919-4204-BB0A-47D53C11A839}"/>
              </a:ext>
            </a:extLst>
          </p:cNvPr>
          <p:cNvSpPr txBox="1"/>
          <p:nvPr/>
        </p:nvSpPr>
        <p:spPr>
          <a:xfrm>
            <a:off x="9236941" y="4056796"/>
            <a:ext cx="665567" cy="369332"/>
          </a:xfrm>
          <a:prstGeom prst="rect">
            <a:avLst/>
          </a:prstGeom>
          <a:noFill/>
        </p:spPr>
        <p:txBody>
          <a:bodyPr wrap="none" rtlCol="0">
            <a:spAutoFit/>
          </a:bodyPr>
          <a:lstStyle/>
          <a:p>
            <a:r>
              <a:rPr lang="en-US"/>
              <a:t>node</a:t>
            </a:r>
          </a:p>
        </p:txBody>
      </p:sp>
      <p:cxnSp>
        <p:nvCxnSpPr>
          <p:cNvPr id="88" name="Straight Connector 87">
            <a:extLst>
              <a:ext uri="{FF2B5EF4-FFF2-40B4-BE49-F238E27FC236}">
                <a16:creationId xmlns:a16="http://schemas.microsoft.com/office/drawing/2014/main" id="{6C358889-D2F8-4CEC-82E2-E99F1F6B9C3B}"/>
              </a:ext>
            </a:extLst>
          </p:cNvPr>
          <p:cNvCxnSpPr/>
          <p:nvPr/>
        </p:nvCxnSpPr>
        <p:spPr>
          <a:xfrm>
            <a:off x="5937966" y="2842809"/>
            <a:ext cx="1784671" cy="131508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748EA17-DBC4-428B-A6A1-6C4FDFD08039}"/>
              </a:ext>
            </a:extLst>
          </p:cNvPr>
          <p:cNvCxnSpPr/>
          <p:nvPr/>
        </p:nvCxnSpPr>
        <p:spPr>
          <a:xfrm flipH="1">
            <a:off x="5956992" y="2842810"/>
            <a:ext cx="1541331" cy="12610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BB26B175-E1CA-46AA-871B-1B5627807044}"/>
              </a:ext>
            </a:extLst>
          </p:cNvPr>
          <p:cNvSpPr/>
          <p:nvPr/>
        </p:nvSpPr>
        <p:spPr>
          <a:xfrm>
            <a:off x="1943899" y="2427190"/>
            <a:ext cx="2517521" cy="744745"/>
          </a:xfrm>
          <a:prstGeom prst="ellipse">
            <a:avLst/>
          </a:prstGeom>
          <a:solidFill>
            <a:schemeClr val="accent4">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Hệ điều hành sẽ tự động dọn dẹp</a:t>
            </a:r>
          </a:p>
        </p:txBody>
      </p:sp>
      <p:cxnSp>
        <p:nvCxnSpPr>
          <p:cNvPr id="91" name="Straight Arrow Connector 90">
            <a:extLst>
              <a:ext uri="{FF2B5EF4-FFF2-40B4-BE49-F238E27FC236}">
                <a16:creationId xmlns:a16="http://schemas.microsoft.com/office/drawing/2014/main" id="{604F69D3-2C6C-4DC3-A539-23667007904E}"/>
              </a:ext>
            </a:extLst>
          </p:cNvPr>
          <p:cNvCxnSpPr>
            <a:endCxn id="74" idx="1"/>
          </p:cNvCxnSpPr>
          <p:nvPr/>
        </p:nvCxnSpPr>
        <p:spPr>
          <a:xfrm>
            <a:off x="4342377" y="2913430"/>
            <a:ext cx="1527312" cy="53197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42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500"/>
                                        <p:tgtEl>
                                          <p:spTgt spid="6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wipe(down)">
                                      <p:cBhvr>
                                        <p:cTn id="10" dur="500"/>
                                        <p:tgtEl>
                                          <p:spTgt spid="6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wipe(down)">
                                      <p:cBhvr>
                                        <p:cTn id="13" dur="500"/>
                                        <p:tgtEl>
                                          <p:spTgt spid="66"/>
                                        </p:tgtEl>
                                      </p:cBhvr>
                                    </p:animEffect>
                                  </p:childTnLst>
                                </p:cTn>
                              </p:par>
                              <p:par>
                                <p:cTn id="14" presetID="22" presetClass="entr" presetSubtype="4"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ipe(down)">
                                      <p:cBhvr>
                                        <p:cTn id="16" dur="500"/>
                                        <p:tgtEl>
                                          <p:spTgt spid="6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down)">
                                      <p:cBhvr>
                                        <p:cTn id="19" dur="500"/>
                                        <p:tgtEl>
                                          <p:spTgt spid="5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down)">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wipe(down)">
                                      <p:cBhvr>
                                        <p:cTn id="27" dur="500"/>
                                        <p:tgtEl>
                                          <p:spTgt spid="6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wipe(down)">
                                      <p:cBhvr>
                                        <p:cTn id="30" dur="500"/>
                                        <p:tgtEl>
                                          <p:spTgt spid="6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down)">
                                      <p:cBhvr>
                                        <p:cTn id="33" dur="500"/>
                                        <p:tgtEl>
                                          <p:spTgt spid="69"/>
                                        </p:tgtEl>
                                      </p:cBhvr>
                                    </p:animEffect>
                                  </p:childTnLst>
                                </p:cTn>
                              </p:par>
                              <p:par>
                                <p:cTn id="34" presetID="1" presetClass="exit" presetSubtype="0" fill="hold" nodeType="withEffect">
                                  <p:stCondLst>
                                    <p:cond delay="0"/>
                                  </p:stCondLst>
                                  <p:childTnLst>
                                    <p:set>
                                      <p:cBhvr>
                                        <p:cTn id="35" dur="1" fill="hold">
                                          <p:stCondLst>
                                            <p:cond delay="0"/>
                                          </p:stCondLst>
                                        </p:cTn>
                                        <p:tgtEl>
                                          <p:spTgt spid="65"/>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64"/>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6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wipe(down)">
                                      <p:cBhvr>
                                        <p:cTn id="44" dur="500"/>
                                        <p:tgtEl>
                                          <p:spTgt spid="71"/>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down)">
                                      <p:cBhvr>
                                        <p:cTn id="47" dur="500"/>
                                        <p:tgtEl>
                                          <p:spTgt spid="7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wipe(down)">
                                      <p:cBhvr>
                                        <p:cTn id="50" dur="500"/>
                                        <p:tgtEl>
                                          <p:spTgt spid="72"/>
                                        </p:tgtEl>
                                      </p:cBhvr>
                                    </p:animEffect>
                                  </p:childTnLst>
                                </p:cTn>
                              </p:par>
                              <p:par>
                                <p:cTn id="51" presetID="22" presetClass="entr" presetSubtype="4"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wipe(down)">
                                      <p:cBhvr>
                                        <p:cTn id="53" dur="500"/>
                                        <p:tgtEl>
                                          <p:spTgt spid="8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wipe(down)">
                                      <p:cBhvr>
                                        <p:cTn id="56" dur="500"/>
                                        <p:tgtEl>
                                          <p:spTgt spid="79"/>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wipe(down)">
                                      <p:cBhvr>
                                        <p:cTn id="59" dur="500"/>
                                        <p:tgtEl>
                                          <p:spTgt spid="81"/>
                                        </p:tgtEl>
                                      </p:cBhvr>
                                    </p:animEffect>
                                  </p:childTnLst>
                                </p:cTn>
                              </p:par>
                              <p:par>
                                <p:cTn id="60" presetID="1" presetClass="exit" presetSubtype="0" fill="hold" nodeType="withEffect">
                                  <p:stCondLst>
                                    <p:cond delay="0"/>
                                  </p:stCondLst>
                                  <p:childTnLst>
                                    <p:set>
                                      <p:cBhvr>
                                        <p:cTn id="61" dur="1" fill="hold">
                                          <p:stCondLst>
                                            <p:cond delay="0"/>
                                          </p:stCondLst>
                                        </p:cTn>
                                        <p:tgtEl>
                                          <p:spTgt spid="68"/>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67"/>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9"/>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6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59"/>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78"/>
                                        </p:tgtEl>
                                        <p:attrNameLst>
                                          <p:attrName>style.visibility</p:attrName>
                                        </p:attrNameLst>
                                      </p:cBhvr>
                                      <p:to>
                                        <p:strVal val="hidden"/>
                                      </p:to>
                                    </p:set>
                                  </p:childTnLst>
                                </p:cTn>
                              </p:par>
                              <p:par>
                                <p:cTn id="72" presetID="22" presetClass="entr" presetSubtype="4" fill="hold" grpId="0"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wipe(down)">
                                      <p:cBhvr>
                                        <p:cTn id="74" dur="500"/>
                                        <p:tgtEl>
                                          <p:spTgt spid="82"/>
                                        </p:tgtEl>
                                      </p:cBhvr>
                                    </p:animEffect>
                                  </p:childTnLst>
                                </p:cTn>
                              </p:par>
                              <p:par>
                                <p:cTn id="75" presetID="22" presetClass="entr" presetSubtype="4" fill="hold" nodeType="withEffect">
                                  <p:stCondLst>
                                    <p:cond delay="0"/>
                                  </p:stCondLst>
                                  <p:childTnLst>
                                    <p:set>
                                      <p:cBhvr>
                                        <p:cTn id="76" dur="1" fill="hold">
                                          <p:stCondLst>
                                            <p:cond delay="0"/>
                                          </p:stCondLst>
                                        </p:cTn>
                                        <p:tgtEl>
                                          <p:spTgt spid="83"/>
                                        </p:tgtEl>
                                        <p:attrNameLst>
                                          <p:attrName>style.visibility</p:attrName>
                                        </p:attrNameLst>
                                      </p:cBhvr>
                                      <p:to>
                                        <p:strVal val="visible"/>
                                      </p:to>
                                    </p:set>
                                    <p:animEffect transition="in" filter="wipe(down)">
                                      <p:cBhvr>
                                        <p:cTn id="77" dur="500"/>
                                        <p:tgtEl>
                                          <p:spTgt spid="83"/>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nodeType="clickEffect">
                                  <p:stCondLst>
                                    <p:cond delay="0"/>
                                  </p:stCondLst>
                                  <p:childTnLst>
                                    <p:animMotion origin="layout" path="M -2.5E-6 2.96296E-6 L -0.0026 -0.26088 " pathEditMode="relative" rAng="0" ptsTypes="AA">
                                      <p:cBhvr>
                                        <p:cTn id="81" dur="2000" fill="hold"/>
                                        <p:tgtEl>
                                          <p:spTgt spid="50"/>
                                        </p:tgtEl>
                                        <p:attrNameLst>
                                          <p:attrName>ppt_x</p:attrName>
                                          <p:attrName>ppt_y</p:attrName>
                                        </p:attrNameLst>
                                      </p:cBhvr>
                                      <p:rCtr x="-130" y="-13056"/>
                                    </p:animMotion>
                                  </p:childTnLst>
                                  <p:subTnLst>
                                    <p:set>
                                      <p:cBhvr override="childStyle">
                                        <p:cTn dur="1" fill="hold" display="0" masterRel="sameClick" afterEffect="1">
                                          <p:stCondLst>
                                            <p:cond evt="end" delay="0">
                                              <p:tn val="80"/>
                                            </p:cond>
                                          </p:stCondLst>
                                        </p:cTn>
                                        <p:tgtEl>
                                          <p:spTgt spid="50"/>
                                        </p:tgtEl>
                                        <p:attrNameLst>
                                          <p:attrName>style.visibility</p:attrName>
                                        </p:attrNameLst>
                                      </p:cBhvr>
                                      <p:to>
                                        <p:strVal val="hidden"/>
                                      </p:to>
                                    </p:set>
                                  </p:subTnLst>
                                </p:cTn>
                              </p:par>
                            </p:childTnLst>
                          </p:cTn>
                        </p:par>
                        <p:par>
                          <p:cTn id="82" fill="hold">
                            <p:stCondLst>
                              <p:cond delay="2000"/>
                            </p:stCondLst>
                            <p:childTnLst>
                              <p:par>
                                <p:cTn id="83" presetID="22" presetClass="entr" presetSubtype="4" fill="hold" nodeType="afterEffect">
                                  <p:stCondLst>
                                    <p:cond delay="0"/>
                                  </p:stCondLst>
                                  <p:childTnLst>
                                    <p:set>
                                      <p:cBhvr>
                                        <p:cTn id="84" dur="1" fill="hold">
                                          <p:stCondLst>
                                            <p:cond delay="0"/>
                                          </p:stCondLst>
                                        </p:cTn>
                                        <p:tgtEl>
                                          <p:spTgt spid="73"/>
                                        </p:tgtEl>
                                        <p:attrNameLst>
                                          <p:attrName>style.visibility</p:attrName>
                                        </p:attrNameLst>
                                      </p:cBhvr>
                                      <p:to>
                                        <p:strVal val="visible"/>
                                      </p:to>
                                    </p:set>
                                    <p:animEffect transition="in" filter="wipe(down)">
                                      <p:cBhvr>
                                        <p:cTn id="85" dur="500"/>
                                        <p:tgtEl>
                                          <p:spTgt spid="73"/>
                                        </p:tgtEl>
                                      </p:cBhvr>
                                    </p:animEffect>
                                  </p:childTnLst>
                                </p:cTn>
                              </p:par>
                              <p:par>
                                <p:cTn id="86" presetID="1" presetClass="exit" presetSubtype="0" fill="hold" grpId="1" nodeType="withEffect">
                                  <p:stCondLst>
                                    <p:cond delay="0"/>
                                  </p:stCondLst>
                                  <p:childTnLst>
                                    <p:set>
                                      <p:cBhvr>
                                        <p:cTn id="87" dur="1" fill="hold">
                                          <p:stCondLst>
                                            <p:cond delay="0"/>
                                          </p:stCondLst>
                                        </p:cTn>
                                        <p:tgtEl>
                                          <p:spTgt spid="82"/>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83"/>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48"/>
                                        </p:tgtEl>
                                        <p:attrNameLst>
                                          <p:attrName>style.visibility</p:attrName>
                                        </p:attrNameLst>
                                      </p:cBhvr>
                                      <p:to>
                                        <p:strVal val="hidden"/>
                                      </p:to>
                                    </p:set>
                                  </p:childTnLst>
                                </p:cTn>
                              </p:par>
                              <p:par>
                                <p:cTn id="92" presetID="22" presetClass="entr" presetSubtype="4" fill="hold" nodeType="withEffect">
                                  <p:stCondLst>
                                    <p:cond delay="0"/>
                                  </p:stCondLst>
                                  <p:childTnLst>
                                    <p:set>
                                      <p:cBhvr>
                                        <p:cTn id="93" dur="1" fill="hold">
                                          <p:stCondLst>
                                            <p:cond delay="0"/>
                                          </p:stCondLst>
                                        </p:cTn>
                                        <p:tgtEl>
                                          <p:spTgt spid="86"/>
                                        </p:tgtEl>
                                        <p:attrNameLst>
                                          <p:attrName>style.visibility</p:attrName>
                                        </p:attrNameLst>
                                      </p:cBhvr>
                                      <p:to>
                                        <p:strVal val="visible"/>
                                      </p:to>
                                    </p:set>
                                    <p:animEffect transition="in" filter="wipe(down)">
                                      <p:cBhvr>
                                        <p:cTn id="94" dur="500"/>
                                        <p:tgtEl>
                                          <p:spTgt spid="86"/>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wipe(down)">
                                      <p:cBhvr>
                                        <p:cTn id="97" dur="500"/>
                                        <p:tgtEl>
                                          <p:spTgt spid="85"/>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87"/>
                                        </p:tgtEl>
                                        <p:attrNameLst>
                                          <p:attrName>style.visibility</p:attrName>
                                        </p:attrNameLst>
                                      </p:cBhvr>
                                      <p:to>
                                        <p:strVal val="visible"/>
                                      </p:to>
                                    </p:set>
                                    <p:animEffect transition="in" filter="wipe(down)">
                                      <p:cBhvr>
                                        <p:cTn id="100" dur="500"/>
                                        <p:tgtEl>
                                          <p:spTgt spid="87"/>
                                        </p:tgtEl>
                                      </p:cBhvr>
                                    </p:animEffect>
                                  </p:childTnLst>
                                </p:cTn>
                              </p:par>
                              <p:par>
                                <p:cTn id="101" presetID="1" presetClass="exit" presetSubtype="0" fill="hold" nodeType="withEffect">
                                  <p:stCondLst>
                                    <p:cond delay="0"/>
                                  </p:stCondLst>
                                  <p:childTnLst>
                                    <p:set>
                                      <p:cBhvr>
                                        <p:cTn id="102" dur="1" fill="hold">
                                          <p:stCondLst>
                                            <p:cond delay="0"/>
                                          </p:stCondLst>
                                        </p:cTn>
                                        <p:tgtEl>
                                          <p:spTgt spid="71"/>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70"/>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72"/>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4"/>
                                        </p:tgtEl>
                                        <p:attrNameLst>
                                          <p:attrName>style.visibility</p:attrName>
                                        </p:attrNameLst>
                                      </p:cBhvr>
                                      <p:to>
                                        <p:strVal val="visible"/>
                                      </p:to>
                                    </p:set>
                                    <p:animEffect transition="in" filter="wipe(down)">
                                      <p:cBhvr>
                                        <p:cTn id="111" dur="500"/>
                                        <p:tgtEl>
                                          <p:spTgt spid="84"/>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89"/>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88"/>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91"/>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4" grpId="0" animBg="1"/>
      <p:bldP spid="64" grpId="1" animBg="1"/>
      <p:bldP spid="66" grpId="0"/>
      <p:bldP spid="66" grpId="1"/>
      <p:bldP spid="67" grpId="0" animBg="1"/>
      <p:bldP spid="67" grpId="1" animBg="1"/>
      <p:bldP spid="69" grpId="0"/>
      <p:bldP spid="69" grpId="1"/>
      <p:bldP spid="70" grpId="0" animBg="1"/>
      <p:bldP spid="70" grpId="1" animBg="1"/>
      <p:bldP spid="72" grpId="0"/>
      <p:bldP spid="72" grpId="1"/>
      <p:bldP spid="78" grpId="0"/>
      <p:bldP spid="78" grpId="1"/>
      <p:bldP spid="79" grpId="0" animBg="1"/>
      <p:bldP spid="81" grpId="0"/>
      <p:bldP spid="82" grpId="0" animBg="1"/>
      <p:bldP spid="82" grpId="1" animBg="1"/>
      <p:bldP spid="85" grpId="0" animBg="1"/>
      <p:bldP spid="87" grpId="0"/>
      <p:bldP spid="9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Cấu trúc dữ liệu tĩnh</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Định nghĩa</a:t>
            </a:r>
          </a:p>
          <a:p>
            <a:pPr lvl="1">
              <a:buFont typeface="Wingdings" panose="05000000000000000000" pitchFamily="2" charset="2"/>
              <a:buChar char="§"/>
            </a:pPr>
            <a:r>
              <a:rPr lang="vi-VN" sz="2500"/>
              <a:t>Là các </a:t>
            </a:r>
            <a:r>
              <a:rPr lang="en-GB" sz="2500"/>
              <a:t>cấu trúc không cho phép thay đổi </a:t>
            </a:r>
            <a:r>
              <a:rPr lang="vi-VN" sz="2500"/>
              <a:t>kích thước, kiểu dữ liệu</a:t>
            </a:r>
            <a:r>
              <a:rPr lang="en-GB" sz="2500"/>
              <a:t>, cách tổ chức dữ liệu</a:t>
            </a:r>
            <a:r>
              <a:rPr lang="vi-VN" sz="2500"/>
              <a:t>,…trong suốt quá trình vận hành</a:t>
            </a:r>
            <a:r>
              <a:rPr lang="en-GB" sz="2500"/>
              <a:t> (từ khi được khởi tạo cho đến khi kết thúc)</a:t>
            </a:r>
          </a:p>
          <a:p>
            <a:pPr marL="228600" lvl="1">
              <a:spcBef>
                <a:spcPts val="1000"/>
              </a:spcBef>
              <a:buFont typeface="Wingdings" panose="05000000000000000000" pitchFamily="2" charset="2"/>
              <a:buChar char="v"/>
            </a:pPr>
            <a:r>
              <a:rPr lang="en-GB" sz="2500" b="1">
                <a:solidFill>
                  <a:srgbClr val="0070C0"/>
                </a:solidFill>
              </a:rPr>
              <a:t>Ví dụ</a:t>
            </a:r>
          </a:p>
          <a:p>
            <a:pPr lvl="1">
              <a:buFont typeface="Wingdings" panose="05000000000000000000" pitchFamily="2" charset="2"/>
              <a:buChar char="§"/>
            </a:pPr>
            <a:r>
              <a:rPr lang="vi-VN" sz="2500" b="1">
                <a:solidFill>
                  <a:srgbClr val="C00000"/>
                </a:solidFill>
              </a:rPr>
              <a:t>Các kiểu dữ liệu cơ sở</a:t>
            </a:r>
            <a:r>
              <a:rPr lang="vi-VN" sz="2500"/>
              <a:t> </a:t>
            </a:r>
            <a:r>
              <a:rPr lang="en-GB" sz="2500"/>
              <a:t>(nguyên thủy) </a:t>
            </a:r>
            <a:r>
              <a:rPr lang="vi-VN" sz="2500"/>
              <a:t>luôn có độ lớn và kích thước vùng nhớ xác định: int (4 bytes), long (8 bytes), double (8 bytes), boolean (1 bit),…</a:t>
            </a:r>
          </a:p>
          <a:p>
            <a:pPr lvl="1">
              <a:buFont typeface="Wingdings" panose="05000000000000000000" pitchFamily="2" charset="2"/>
              <a:buChar char="§"/>
            </a:pPr>
            <a:r>
              <a:rPr lang="vi-VN" sz="2500" b="1">
                <a:solidFill>
                  <a:srgbClr val="C00000"/>
                </a:solidFill>
              </a:rPr>
              <a:t>Cấu trúc dữ liệu mảng</a:t>
            </a:r>
            <a:r>
              <a:rPr lang="vi-VN" sz="2500"/>
              <a:t> luôn có kiểu dữ liệu và kích thước mảng không thay đổi trong suốt </a:t>
            </a:r>
            <a:r>
              <a:rPr lang="en-GB" sz="2500"/>
              <a:t>quá trình</a:t>
            </a:r>
            <a:r>
              <a:rPr lang="vi-VN" sz="2500"/>
              <a:t> thực thi của chương trình</a:t>
            </a:r>
          </a:p>
          <a:p>
            <a:pPr marL="685800" lvl="2">
              <a:spcBef>
                <a:spcPts val="1000"/>
              </a:spcBef>
              <a:buFont typeface="Wingdings" panose="05000000000000000000" pitchFamily="2" charset="2"/>
              <a:buChar char="v"/>
            </a:pPr>
            <a:endParaRPr lang="vi-VN" sz="2100" b="1">
              <a:solidFill>
                <a:srgbClr val="0070C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a:t>
            </a:fld>
            <a:endParaRPr lang="en-GB"/>
          </a:p>
        </p:txBody>
      </p:sp>
    </p:spTree>
    <p:extLst>
      <p:ext uri="{BB962C8B-B14F-4D97-AF65-F5344CB8AC3E}">
        <p14:creationId xmlns:p14="http://schemas.microsoft.com/office/powerpoint/2010/main" val="23387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40</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3200" b="1">
                <a:solidFill>
                  <a:srgbClr val="0070C0"/>
                </a:solidFill>
              </a:rPr>
              <a:t>Thao tác 6: Xóa toàn bộ danh sách</a:t>
            </a:r>
          </a:p>
          <a:p>
            <a:pPr lvl="1" algn="just">
              <a:lnSpc>
                <a:spcPct val="140000"/>
              </a:lnSpc>
              <a:buClr>
                <a:srgbClr val="0070C0"/>
              </a:buClr>
              <a:buFont typeface="Wingdings" panose="05000000000000000000" pitchFamily="2" charset="2"/>
              <a:buChar char="§"/>
            </a:pPr>
            <a:r>
              <a:rPr lang="vi-VN" sz="2500"/>
              <a:t>Trỏ head và tail về NULL</a:t>
            </a:r>
          </a:p>
          <a:p>
            <a:pPr lvl="1" algn="just">
              <a:lnSpc>
                <a:spcPct val="140000"/>
              </a:lnSpc>
              <a:buClr>
                <a:srgbClr val="0070C0"/>
              </a:buClr>
              <a:buFont typeface="Wingdings" panose="05000000000000000000" pitchFamily="2" charset="2"/>
              <a:buChar char="§"/>
            </a:pPr>
            <a:r>
              <a:rPr lang="vi-VN" sz="2500"/>
              <a:t>Toàn bộ các node không còn được tham chiếu tới sẽ bị Garbage Collector của Java thu gom và giải phóng vùng nhớ</a:t>
            </a:r>
          </a:p>
          <a:p>
            <a:pPr marL="457200" lvl="1" indent="0" algn="just">
              <a:lnSpc>
                <a:spcPct val="140000"/>
              </a:lnSpc>
              <a:buClr>
                <a:srgbClr val="0070C0"/>
              </a:buClr>
              <a:buNone/>
            </a:pPr>
            <a:endParaRPr lang="en-GB" sz="2500">
              <a:latin typeface="Consolas" panose="020B0609020204030204" pitchFamily="49" charset="0"/>
            </a:endParaRPr>
          </a:p>
          <a:p>
            <a:pPr marL="457200" lvl="1" indent="0" algn="just">
              <a:lnSpc>
                <a:spcPct val="140000"/>
              </a:lnSpc>
              <a:buClr>
                <a:srgbClr val="0070C0"/>
              </a:buClr>
              <a:buNone/>
            </a:pPr>
            <a:r>
              <a:rPr lang="vi-VN" sz="2500" b="1">
                <a:solidFill>
                  <a:srgbClr val="548235"/>
                </a:solidFill>
                <a:latin typeface="Consolas" panose="020B0609020204030204" pitchFamily="49" charset="0"/>
              </a:rPr>
              <a:t>head</a:t>
            </a:r>
            <a:r>
              <a:rPr lang="vi-VN" sz="2500">
                <a:latin typeface="Consolas" panose="020B0609020204030204" pitchFamily="49" charset="0"/>
              </a:rPr>
              <a:t> = </a:t>
            </a:r>
            <a:r>
              <a:rPr lang="vi-VN" sz="2500" b="1">
                <a:solidFill>
                  <a:srgbClr val="548235"/>
                </a:solidFill>
                <a:latin typeface="Consolas" panose="020B0609020204030204" pitchFamily="49" charset="0"/>
              </a:rPr>
              <a:t>tail</a:t>
            </a:r>
            <a:r>
              <a:rPr lang="vi-VN" sz="2500">
                <a:latin typeface="Consolas" panose="020B0609020204030204" pitchFamily="49" charset="0"/>
              </a:rPr>
              <a:t> = </a:t>
            </a:r>
            <a:r>
              <a:rPr lang="vi-VN" sz="2500" b="1">
                <a:solidFill>
                  <a:srgbClr val="0000FF"/>
                </a:solidFill>
                <a:latin typeface="Consolas" panose="020B0609020204030204" pitchFamily="49" charset="0"/>
              </a:rPr>
              <a:t>NULL</a:t>
            </a:r>
            <a:r>
              <a:rPr lang="vi-VN" sz="2500">
                <a:latin typeface="Consolas" panose="020B0609020204030204" pitchFamily="49" charset="0"/>
              </a:rPr>
              <a:t>; // Hủy toàn bộ danh sách</a:t>
            </a:r>
          </a:p>
        </p:txBody>
      </p:sp>
    </p:spTree>
    <p:extLst>
      <p:ext uri="{BB962C8B-B14F-4D97-AF65-F5344CB8AC3E}">
        <p14:creationId xmlns:p14="http://schemas.microsoft.com/office/powerpoint/2010/main" val="260037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down)">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wipe(down)">
                                      <p:cBhvr>
                                        <p:cTn id="1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Các thao tác trên DSLK đơn</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41</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3200" b="1">
                <a:solidFill>
                  <a:srgbClr val="0070C0"/>
                </a:solidFill>
              </a:rPr>
              <a:t>Thao tác 6: Xóa toàn bộ danh sách</a:t>
            </a:r>
          </a:p>
        </p:txBody>
      </p:sp>
      <p:sp>
        <p:nvSpPr>
          <p:cNvPr id="7" name="Rectangle 6">
            <a:extLst>
              <a:ext uri="{FF2B5EF4-FFF2-40B4-BE49-F238E27FC236}">
                <a16:creationId xmlns:a16="http://schemas.microsoft.com/office/drawing/2014/main" id="{1A85D4B5-38B2-4319-A83B-E81CA37AD95F}"/>
              </a:ext>
            </a:extLst>
          </p:cNvPr>
          <p:cNvSpPr/>
          <p:nvPr/>
        </p:nvSpPr>
        <p:spPr>
          <a:xfrm>
            <a:off x="1135806" y="4007368"/>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SV1</a:t>
            </a:r>
          </a:p>
        </p:txBody>
      </p:sp>
      <p:sp>
        <p:nvSpPr>
          <p:cNvPr id="8" name="Rectangle 7">
            <a:extLst>
              <a:ext uri="{FF2B5EF4-FFF2-40B4-BE49-F238E27FC236}">
                <a16:creationId xmlns:a16="http://schemas.microsoft.com/office/drawing/2014/main" id="{42661646-F9F3-4F28-8941-28F7D207E092}"/>
              </a:ext>
            </a:extLst>
          </p:cNvPr>
          <p:cNvSpPr/>
          <p:nvPr/>
        </p:nvSpPr>
        <p:spPr>
          <a:xfrm>
            <a:off x="2551913" y="4007368"/>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EAD1B638-1B5A-4C5E-9904-865E104CA447}"/>
              </a:ext>
            </a:extLst>
          </p:cNvPr>
          <p:cNvCxnSpPr/>
          <p:nvPr/>
        </p:nvCxnSpPr>
        <p:spPr>
          <a:xfrm>
            <a:off x="2764440" y="4297436"/>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E1EACED-A26B-42DD-8CFE-AB11D0479FBA}"/>
              </a:ext>
            </a:extLst>
          </p:cNvPr>
          <p:cNvSpPr txBox="1"/>
          <p:nvPr/>
        </p:nvSpPr>
        <p:spPr>
          <a:xfrm>
            <a:off x="2491623" y="4606407"/>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12" name="Rectangle 11">
            <a:extLst>
              <a:ext uri="{FF2B5EF4-FFF2-40B4-BE49-F238E27FC236}">
                <a16:creationId xmlns:a16="http://schemas.microsoft.com/office/drawing/2014/main" id="{68D003EF-72BE-44A8-A8C6-457414C17BD1}"/>
              </a:ext>
            </a:extLst>
          </p:cNvPr>
          <p:cNvSpPr/>
          <p:nvPr/>
        </p:nvSpPr>
        <p:spPr>
          <a:xfrm>
            <a:off x="3538163" y="4007368"/>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SV2</a:t>
            </a:r>
          </a:p>
        </p:txBody>
      </p:sp>
      <p:sp>
        <p:nvSpPr>
          <p:cNvPr id="13" name="Rectangle 12">
            <a:extLst>
              <a:ext uri="{FF2B5EF4-FFF2-40B4-BE49-F238E27FC236}">
                <a16:creationId xmlns:a16="http://schemas.microsoft.com/office/drawing/2014/main" id="{A1ED7C8C-596A-44C2-AE65-3C35AC75BB0F}"/>
              </a:ext>
            </a:extLst>
          </p:cNvPr>
          <p:cNvSpPr/>
          <p:nvPr/>
        </p:nvSpPr>
        <p:spPr>
          <a:xfrm>
            <a:off x="4954270" y="4007368"/>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4C57432B-17C8-410A-8B14-1893CD007A25}"/>
              </a:ext>
            </a:extLst>
          </p:cNvPr>
          <p:cNvCxnSpPr/>
          <p:nvPr/>
        </p:nvCxnSpPr>
        <p:spPr>
          <a:xfrm>
            <a:off x="5166797" y="4283607"/>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D02158D-0495-4718-8C21-9A17664CEC98}"/>
              </a:ext>
            </a:extLst>
          </p:cNvPr>
          <p:cNvSpPr txBox="1"/>
          <p:nvPr/>
        </p:nvSpPr>
        <p:spPr>
          <a:xfrm>
            <a:off x="4893980" y="4606407"/>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nvGrpSpPr>
          <p:cNvPr id="16" name="Group 15">
            <a:extLst>
              <a:ext uri="{FF2B5EF4-FFF2-40B4-BE49-F238E27FC236}">
                <a16:creationId xmlns:a16="http://schemas.microsoft.com/office/drawing/2014/main" id="{623B3E4D-ACA6-4DDB-B998-EC0E620CE64E}"/>
              </a:ext>
            </a:extLst>
          </p:cNvPr>
          <p:cNvGrpSpPr/>
          <p:nvPr/>
        </p:nvGrpSpPr>
        <p:grpSpPr>
          <a:xfrm>
            <a:off x="5940520" y="4007368"/>
            <a:ext cx="2402357" cy="1060704"/>
            <a:chOff x="1179043" y="4687752"/>
            <a:chExt cx="2402357" cy="1060704"/>
          </a:xfrm>
        </p:grpSpPr>
        <p:sp>
          <p:nvSpPr>
            <p:cNvPr id="17" name="Rectangle 16">
              <a:extLst>
                <a:ext uri="{FF2B5EF4-FFF2-40B4-BE49-F238E27FC236}">
                  <a16:creationId xmlns:a16="http://schemas.microsoft.com/office/drawing/2014/main" id="{51EDF5AB-07C7-4D56-809C-9F6A1A310B31}"/>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SV3</a:t>
              </a:r>
            </a:p>
          </p:txBody>
        </p:sp>
        <p:sp>
          <p:nvSpPr>
            <p:cNvPr id="18" name="Rectangle 17">
              <a:extLst>
                <a:ext uri="{FF2B5EF4-FFF2-40B4-BE49-F238E27FC236}">
                  <a16:creationId xmlns:a16="http://schemas.microsoft.com/office/drawing/2014/main" id="{D31BB93D-1A8F-4EB3-ADA0-9C8C360D652E}"/>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D27ECA7A-D6DD-4D96-9E92-A536C5D7D1E4}"/>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BB410DB-1098-441A-A1C4-09D51BACD302}"/>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21" name="Rectangle 20">
            <a:extLst>
              <a:ext uri="{FF2B5EF4-FFF2-40B4-BE49-F238E27FC236}">
                <a16:creationId xmlns:a16="http://schemas.microsoft.com/office/drawing/2014/main" id="{1183C9C8-921D-4579-B872-4E617DF09104}"/>
              </a:ext>
            </a:extLst>
          </p:cNvPr>
          <p:cNvSpPr/>
          <p:nvPr/>
        </p:nvSpPr>
        <p:spPr>
          <a:xfrm>
            <a:off x="8342877" y="4007368"/>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SV4</a:t>
            </a:r>
          </a:p>
        </p:txBody>
      </p:sp>
      <p:sp>
        <p:nvSpPr>
          <p:cNvPr id="22" name="Rectangle 21">
            <a:extLst>
              <a:ext uri="{FF2B5EF4-FFF2-40B4-BE49-F238E27FC236}">
                <a16:creationId xmlns:a16="http://schemas.microsoft.com/office/drawing/2014/main" id="{CB3BC7B4-0626-40FE-86F9-5A912F81C0B6}"/>
              </a:ext>
            </a:extLst>
          </p:cNvPr>
          <p:cNvSpPr/>
          <p:nvPr/>
        </p:nvSpPr>
        <p:spPr>
          <a:xfrm>
            <a:off x="9758984" y="4007368"/>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B48B649-D3E6-40E2-A268-375DBA204D7D}"/>
              </a:ext>
            </a:extLst>
          </p:cNvPr>
          <p:cNvSpPr txBox="1"/>
          <p:nvPr/>
        </p:nvSpPr>
        <p:spPr>
          <a:xfrm>
            <a:off x="9698694" y="4606407"/>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24" name="Oval 23">
            <a:extLst>
              <a:ext uri="{FF2B5EF4-FFF2-40B4-BE49-F238E27FC236}">
                <a16:creationId xmlns:a16="http://schemas.microsoft.com/office/drawing/2014/main" id="{A652774D-0C55-4271-9333-CA1D89AA9DC7}"/>
              </a:ext>
            </a:extLst>
          </p:cNvPr>
          <p:cNvSpPr/>
          <p:nvPr/>
        </p:nvSpPr>
        <p:spPr>
          <a:xfrm>
            <a:off x="10738563" y="3919491"/>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NULL</a:t>
            </a:r>
          </a:p>
        </p:txBody>
      </p:sp>
      <p:sp>
        <p:nvSpPr>
          <p:cNvPr id="25" name="Oval 24">
            <a:extLst>
              <a:ext uri="{FF2B5EF4-FFF2-40B4-BE49-F238E27FC236}">
                <a16:creationId xmlns:a16="http://schemas.microsoft.com/office/drawing/2014/main" id="{93DE6E77-ADC7-49DD-9538-52566B98774F}"/>
              </a:ext>
            </a:extLst>
          </p:cNvPr>
          <p:cNvSpPr/>
          <p:nvPr/>
        </p:nvSpPr>
        <p:spPr>
          <a:xfrm>
            <a:off x="1275315" y="3151436"/>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E80FE1C3-2E3A-45E1-BDBF-980FE5B0365A}"/>
              </a:ext>
            </a:extLst>
          </p:cNvPr>
          <p:cNvCxnSpPr>
            <a:stCxn id="25" idx="4"/>
          </p:cNvCxnSpPr>
          <p:nvPr/>
        </p:nvCxnSpPr>
        <p:spPr>
          <a:xfrm>
            <a:off x="1473795" y="3507485"/>
            <a:ext cx="5017" cy="51811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6446CAF-2589-41E0-B777-5BDD9068A295}"/>
              </a:ext>
            </a:extLst>
          </p:cNvPr>
          <p:cNvSpPr txBox="1"/>
          <p:nvPr/>
        </p:nvSpPr>
        <p:spPr>
          <a:xfrm>
            <a:off x="546488" y="3128628"/>
            <a:ext cx="654346" cy="369332"/>
          </a:xfrm>
          <a:prstGeom prst="rect">
            <a:avLst/>
          </a:prstGeom>
          <a:noFill/>
        </p:spPr>
        <p:txBody>
          <a:bodyPr wrap="none" rtlCol="0">
            <a:spAutoFit/>
          </a:bodyPr>
          <a:lstStyle/>
          <a:p>
            <a:r>
              <a:rPr lang="en-US"/>
              <a:t>head</a:t>
            </a:r>
          </a:p>
        </p:txBody>
      </p:sp>
      <p:cxnSp>
        <p:nvCxnSpPr>
          <p:cNvPr id="28" name="Straight Arrow Connector 27">
            <a:extLst>
              <a:ext uri="{FF2B5EF4-FFF2-40B4-BE49-F238E27FC236}">
                <a16:creationId xmlns:a16="http://schemas.microsoft.com/office/drawing/2014/main" id="{91B43FBC-92FE-4838-852E-788B2F6D1A64}"/>
              </a:ext>
            </a:extLst>
          </p:cNvPr>
          <p:cNvCxnSpPr>
            <a:endCxn id="24" idx="2"/>
          </p:cNvCxnSpPr>
          <p:nvPr/>
        </p:nvCxnSpPr>
        <p:spPr>
          <a:xfrm>
            <a:off x="9915175" y="4297436"/>
            <a:ext cx="823388" cy="0"/>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07B5D651-4542-4430-8D93-7E8EB88509BF}"/>
              </a:ext>
            </a:extLst>
          </p:cNvPr>
          <p:cNvSpPr/>
          <p:nvPr/>
        </p:nvSpPr>
        <p:spPr>
          <a:xfrm>
            <a:off x="10055522" y="3096763"/>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B7F69F08-42C0-4A78-A2FF-0EE3DDAD0EBD}"/>
              </a:ext>
            </a:extLst>
          </p:cNvPr>
          <p:cNvCxnSpPr>
            <a:stCxn id="29" idx="3"/>
          </p:cNvCxnSpPr>
          <p:nvPr/>
        </p:nvCxnSpPr>
        <p:spPr>
          <a:xfrm flipH="1">
            <a:off x="8992415" y="3400670"/>
            <a:ext cx="1121240" cy="60052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496FB86-C0BF-463F-9387-B3C2495D4BF6}"/>
              </a:ext>
            </a:extLst>
          </p:cNvPr>
          <p:cNvSpPr txBox="1"/>
          <p:nvPr/>
        </p:nvSpPr>
        <p:spPr>
          <a:xfrm>
            <a:off x="9584081" y="3069299"/>
            <a:ext cx="475195" cy="369332"/>
          </a:xfrm>
          <a:prstGeom prst="rect">
            <a:avLst/>
          </a:prstGeom>
          <a:noFill/>
        </p:spPr>
        <p:txBody>
          <a:bodyPr wrap="none" rtlCol="0">
            <a:spAutoFit/>
          </a:bodyPr>
          <a:lstStyle/>
          <a:p>
            <a:r>
              <a:rPr lang="en-US"/>
              <a:t>tail</a:t>
            </a:r>
          </a:p>
        </p:txBody>
      </p:sp>
      <p:cxnSp>
        <p:nvCxnSpPr>
          <p:cNvPr id="32" name="Straight Arrow Connector 31">
            <a:extLst>
              <a:ext uri="{FF2B5EF4-FFF2-40B4-BE49-F238E27FC236}">
                <a16:creationId xmlns:a16="http://schemas.microsoft.com/office/drawing/2014/main" id="{386DB5FA-F2AA-4C9E-BF46-9C4939A7BB00}"/>
              </a:ext>
            </a:extLst>
          </p:cNvPr>
          <p:cNvCxnSpPr>
            <a:stCxn id="25" idx="6"/>
            <a:endCxn id="24" idx="1"/>
          </p:cNvCxnSpPr>
          <p:nvPr/>
        </p:nvCxnSpPr>
        <p:spPr>
          <a:xfrm>
            <a:off x="1672275" y="3329461"/>
            <a:ext cx="9207568" cy="700727"/>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14866DF-7D6F-4344-B024-95B18F57C7DE}"/>
              </a:ext>
            </a:extLst>
          </p:cNvPr>
          <p:cNvCxnSpPr>
            <a:stCxn id="29" idx="5"/>
            <a:endCxn id="24" idx="0"/>
          </p:cNvCxnSpPr>
          <p:nvPr/>
        </p:nvCxnSpPr>
        <p:spPr>
          <a:xfrm>
            <a:off x="10394349" y="3400670"/>
            <a:ext cx="826576" cy="518821"/>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99E460-3BF4-41DD-88F4-779457BBAECB}"/>
              </a:ext>
            </a:extLst>
          </p:cNvPr>
          <p:cNvCxnSpPr/>
          <p:nvPr/>
        </p:nvCxnSpPr>
        <p:spPr>
          <a:xfrm>
            <a:off x="1135806" y="3823541"/>
            <a:ext cx="9387962" cy="124453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635A31C-907F-4A60-AC6A-E054EF0F4057}"/>
              </a:ext>
            </a:extLst>
          </p:cNvPr>
          <p:cNvCxnSpPr/>
          <p:nvPr/>
        </p:nvCxnSpPr>
        <p:spPr>
          <a:xfrm flipV="1">
            <a:off x="1135806" y="4025604"/>
            <a:ext cx="9276545" cy="78356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7F2BCA7-5EC3-43A3-AC00-88871DFAD6ED}"/>
              </a:ext>
            </a:extLst>
          </p:cNvPr>
          <p:cNvSpPr/>
          <p:nvPr/>
        </p:nvSpPr>
        <p:spPr>
          <a:xfrm>
            <a:off x="4346686" y="2532617"/>
            <a:ext cx="2517521" cy="744745"/>
          </a:xfrm>
          <a:prstGeom prst="ellipse">
            <a:avLst/>
          </a:prstGeom>
          <a:solidFill>
            <a:schemeClr val="accent4">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Hệ điều hành sẽ tự động dọn dẹp</a:t>
            </a:r>
          </a:p>
        </p:txBody>
      </p:sp>
      <p:cxnSp>
        <p:nvCxnSpPr>
          <p:cNvPr id="37" name="Straight Arrow Connector 36">
            <a:extLst>
              <a:ext uri="{FF2B5EF4-FFF2-40B4-BE49-F238E27FC236}">
                <a16:creationId xmlns:a16="http://schemas.microsoft.com/office/drawing/2014/main" id="{2E2F81AF-472E-4FAF-8A7E-A63B185CA0F1}"/>
              </a:ext>
            </a:extLst>
          </p:cNvPr>
          <p:cNvCxnSpPr>
            <a:stCxn id="36" idx="4"/>
          </p:cNvCxnSpPr>
          <p:nvPr/>
        </p:nvCxnSpPr>
        <p:spPr>
          <a:xfrm flipH="1">
            <a:off x="5591372" y="3277362"/>
            <a:ext cx="14075" cy="111661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53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36"/>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37"/>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34"/>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35"/>
                                        </p:tgtEl>
                                        <p:attrNameLst>
                                          <p:attrName>style.visibility</p:attrName>
                                        </p:attrNameLst>
                                      </p:cBhvr>
                                      <p:to>
                                        <p:strVal val="hidden"/>
                                      </p:to>
                                    </p:set>
                                  </p:childTnLst>
                                </p:cTn>
                              </p:par>
                              <p:par>
                                <p:cTn id="34" presetID="1" presetClass="exit"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9"/>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14"/>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6"/>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hidden"/>
                                      </p:to>
                                    </p:set>
                                  </p:childTnLst>
                                </p:cTn>
                              </p:par>
                              <p:par>
                                <p:cTn id="54" presetID="1" presetClass="exit"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2" grpId="0" animBg="1"/>
      <p:bldP spid="13" grpId="0" animBg="1"/>
      <p:bldP spid="15" grpId="0"/>
      <p:bldP spid="21" grpId="0" animBg="1"/>
      <p:bldP spid="22" grpId="0" animBg="1"/>
      <p:bldP spid="23" grpId="0"/>
      <p:bldP spid="36" grpId="0" animBg="1"/>
      <p:bldP spid="36"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7"/>
            <a:ext cx="11962649" cy="2747918"/>
          </a:xfrm>
        </p:spPr>
        <p:txBody>
          <a:bodyPr>
            <a:normAutofit/>
          </a:bodyPr>
          <a:lstStyle/>
          <a:p>
            <a:r>
              <a:rPr lang="en-GB" sz="5000">
                <a:solidFill>
                  <a:srgbClr val="0070C0"/>
                </a:solidFill>
                <a:latin typeface="Arial" panose="020B0604020202020204" pitchFamily="34" charset="0"/>
                <a:cs typeface="Arial" panose="020B0604020202020204" pitchFamily="34" charset="0"/>
              </a:rPr>
              <a:t>Giải phóng bộ nhớ</a:t>
            </a:r>
            <a:br>
              <a:rPr lang="en-GB" sz="5000">
                <a:solidFill>
                  <a:srgbClr val="0070C0"/>
                </a:solidFill>
                <a:latin typeface="Arial" panose="020B0604020202020204" pitchFamily="34" charset="0"/>
                <a:cs typeface="Arial" panose="020B0604020202020204" pitchFamily="34" charset="0"/>
              </a:rPr>
            </a:br>
            <a:r>
              <a:rPr lang="en-GB" sz="5000"/>
              <a:t>Garbage Collection</a:t>
            </a:r>
            <a:endParaRPr lang="en-GB" sz="5300">
              <a:solidFill>
                <a:srgbClr val="00B05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3758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Cơ chế giải phóng bộ nhớ</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43</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Clr>
                <a:srgbClr val="0070C0"/>
              </a:buClr>
              <a:buFont typeface="Wingdings" panose="05000000000000000000" pitchFamily="2" charset="2"/>
              <a:buChar char="v"/>
            </a:pPr>
            <a:r>
              <a:rPr lang="vi-VN" sz="2500"/>
              <a:t>Xóa một phần tử khỏi DSLK đơn là giải phóng vùng nhớ của phần tử đó khỏi bộ nhớ của máy tính</a:t>
            </a:r>
          </a:p>
          <a:p>
            <a:pPr>
              <a:buClr>
                <a:srgbClr val="0070C0"/>
              </a:buClr>
              <a:buFont typeface="Wingdings" panose="05000000000000000000" pitchFamily="2" charset="2"/>
              <a:buChar char="v"/>
            </a:pPr>
            <a:r>
              <a:rPr lang="vi-VN" sz="2500"/>
              <a:t>Java không có cơ chế để xóa trực tiếp một biến hay một đối tượng đã được tạo ra trong chương trình</a:t>
            </a:r>
          </a:p>
          <a:p>
            <a:pPr>
              <a:buClr>
                <a:srgbClr val="0070C0"/>
              </a:buClr>
              <a:buFont typeface="Wingdings" panose="05000000000000000000" pitchFamily="2" charset="2"/>
              <a:buChar char="v"/>
            </a:pPr>
            <a:r>
              <a:rPr lang="vi-VN" sz="2500"/>
              <a:t>Tuy nhiên, trong Java có một cơ chế gọi là Automatic Garbage Collection – tự động thu gom và giải phóng vùng nhớ của các đối tượng không còn được tham chiếu đến nữa</a:t>
            </a:r>
          </a:p>
        </p:txBody>
      </p:sp>
    </p:spTree>
    <p:extLst>
      <p:ext uri="{BB962C8B-B14F-4D97-AF65-F5344CB8AC3E}">
        <p14:creationId xmlns:p14="http://schemas.microsoft.com/office/powerpoint/2010/main" val="364828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Cơ chế giải phóng bộ nhớ</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44</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marL="0" lvl="1" indent="0" algn="just">
              <a:lnSpc>
                <a:spcPct val="140000"/>
              </a:lnSpc>
              <a:spcBef>
                <a:spcPts val="1000"/>
              </a:spcBef>
              <a:buClr>
                <a:srgbClr val="0070C0"/>
              </a:buClr>
              <a:buNone/>
            </a:pPr>
            <a:r>
              <a:rPr lang="en-US" sz="2500"/>
              <a:t>“Automatic garbage collection is the process of looking at heap memory, identifying which objects are in use and which are not, and deleting the unused objects. An in use object, or a referenced object, means that some part of your program still maintains a pointer to that object. An unused object, or unreferenced object, is no longer referenced by any part of your program. So the memory used by an unreferenced object can be reclaimed.”</a:t>
            </a:r>
          </a:p>
          <a:p>
            <a:pPr marL="0" lvl="1" indent="0" algn="ctr">
              <a:lnSpc>
                <a:spcPct val="140000"/>
              </a:lnSpc>
              <a:spcBef>
                <a:spcPts val="1000"/>
              </a:spcBef>
              <a:buClr>
                <a:srgbClr val="0070C0"/>
              </a:buClr>
              <a:buNone/>
            </a:pPr>
            <a:r>
              <a:rPr lang="en-US" sz="1800"/>
              <a:t>(Nguồn: </a:t>
            </a:r>
            <a:r>
              <a:rPr lang="en-US" sz="1800">
                <a:hlinkClick r:id="rId2"/>
              </a:rPr>
              <a:t>https://www.oracle.com/webfolder/technetwork/tutorials/obe/java/gc01/index.html</a:t>
            </a:r>
            <a:r>
              <a:rPr lang="en-US" sz="1800"/>
              <a:t>)</a:t>
            </a:r>
          </a:p>
          <a:p>
            <a:pPr marL="0" indent="0">
              <a:buNone/>
            </a:pPr>
            <a:endParaRPr lang="vi-VN" sz="2500"/>
          </a:p>
        </p:txBody>
      </p:sp>
    </p:spTree>
    <p:extLst>
      <p:ext uri="{BB962C8B-B14F-4D97-AF65-F5344CB8AC3E}">
        <p14:creationId xmlns:p14="http://schemas.microsoft.com/office/powerpoint/2010/main" val="104002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heel(1)">
                                      <p:cBhvr>
                                        <p:cTn id="7" dur="2000"/>
                                        <p:tgtEl>
                                          <p:spTgt spid="11">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wheel(1)">
                                      <p:cBhvr>
                                        <p:cTn id="10" dur="20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Cơ chế giải phóng bộ nhớ</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45</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marL="342900" lvl="1" indent="-342900" algn="just">
              <a:lnSpc>
                <a:spcPct val="140000"/>
              </a:lnSpc>
              <a:spcBef>
                <a:spcPts val="1000"/>
              </a:spcBef>
              <a:buClr>
                <a:srgbClr val="0070C0"/>
              </a:buClr>
              <a:buFont typeface="Wingdings" panose="05000000000000000000" pitchFamily="2" charset="2"/>
              <a:buChar char="v"/>
            </a:pPr>
            <a:r>
              <a:rPr lang="en-US" sz="2500"/>
              <a:t>Trong Java một đối tượng được gọi là rác (garbage) có nghĩa là đối tượng đó không còn được tham chiếu đến nữa và bộ thu gom rác (Garbage Collector) có nhiệm vụ hủy các đối tượng đó đi để giải phóng bộ nhớ</a:t>
            </a:r>
          </a:p>
          <a:p>
            <a:pPr marL="0" lvl="1" indent="0" algn="ctr">
              <a:lnSpc>
                <a:spcPct val="140000"/>
              </a:lnSpc>
              <a:spcBef>
                <a:spcPts val="1000"/>
              </a:spcBef>
              <a:buClr>
                <a:srgbClr val="0070C0"/>
              </a:buClr>
              <a:buNone/>
            </a:pPr>
            <a:r>
              <a:rPr lang="en-US" sz="1800"/>
              <a:t>(Nguồn: </a:t>
            </a:r>
            <a:r>
              <a:rPr lang="en-US" sz="1800">
                <a:hlinkClick r:id="rId2"/>
              </a:rPr>
              <a:t>https://codelearn.io/sharing/garbage-collectors-trong-java</a:t>
            </a:r>
            <a:r>
              <a:rPr lang="en-US" sz="1800"/>
              <a:t>)</a:t>
            </a:r>
          </a:p>
          <a:p>
            <a:pPr marL="0" indent="0">
              <a:buNone/>
            </a:pPr>
            <a:endParaRPr lang="vi-VN" sz="2500"/>
          </a:p>
        </p:txBody>
      </p:sp>
    </p:spTree>
    <p:extLst>
      <p:ext uri="{BB962C8B-B14F-4D97-AF65-F5344CB8AC3E}">
        <p14:creationId xmlns:p14="http://schemas.microsoft.com/office/powerpoint/2010/main" val="402457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heel(1)">
                                      <p:cBhvr>
                                        <p:cTn id="7" dur="2000"/>
                                        <p:tgtEl>
                                          <p:spTgt spid="11">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wheel(1)">
                                      <p:cBhvr>
                                        <p:cTn id="10" dur="20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7"/>
            <a:ext cx="11962649" cy="2747918"/>
          </a:xfrm>
        </p:spPr>
        <p:txBody>
          <a:bodyPr>
            <a:normAutofit/>
          </a:bodyPr>
          <a:lstStyle/>
          <a:p>
            <a:r>
              <a:rPr lang="en-GB" sz="5000">
                <a:solidFill>
                  <a:srgbClr val="0070C0"/>
                </a:solidFill>
                <a:latin typeface="Arial" panose="020B0604020202020204" pitchFamily="34" charset="0"/>
                <a:cs typeface="Arial" panose="020B0604020202020204" pitchFamily="34" charset="0"/>
              </a:rPr>
              <a:t>Tổng kết</a:t>
            </a:r>
            <a:br>
              <a:rPr lang="en-GB" sz="5000">
                <a:solidFill>
                  <a:srgbClr val="0070C0"/>
                </a:solidFill>
                <a:latin typeface="Arial" panose="020B0604020202020204" pitchFamily="34" charset="0"/>
                <a:cs typeface="Arial" panose="020B0604020202020204" pitchFamily="34" charset="0"/>
              </a:rPr>
            </a:br>
            <a:r>
              <a:rPr lang="en-GB" sz="5000"/>
              <a:t>Summary</a:t>
            </a:r>
            <a:endParaRPr lang="en-GB" sz="5300">
              <a:solidFill>
                <a:srgbClr val="00B05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6869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Tổng kết</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47</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Clr>
                <a:srgbClr val="0070C0"/>
              </a:buClr>
              <a:buFont typeface="Wingdings" panose="05000000000000000000" pitchFamily="2" charset="2"/>
              <a:buChar char="v"/>
            </a:pPr>
            <a:r>
              <a:rPr lang="en-GB" sz="2500" b="1">
                <a:solidFill>
                  <a:srgbClr val="C00000"/>
                </a:solidFill>
              </a:rPr>
              <a:t>Danh sách liên kết đơn</a:t>
            </a:r>
            <a:r>
              <a:rPr lang="en-GB" sz="2500"/>
              <a:t> là một loại cấu trúc dữ liệu </a:t>
            </a:r>
            <a:r>
              <a:rPr lang="en-GB" sz="2500" b="1">
                <a:solidFill>
                  <a:srgbClr val="0000FF"/>
                </a:solidFill>
              </a:rPr>
              <a:t>động</a:t>
            </a:r>
          </a:p>
          <a:p>
            <a:pPr>
              <a:buClr>
                <a:srgbClr val="0070C0"/>
              </a:buClr>
              <a:buFont typeface="Wingdings" panose="05000000000000000000" pitchFamily="2" charset="2"/>
              <a:buChar char="v"/>
            </a:pPr>
            <a:r>
              <a:rPr lang="en-GB" sz="2500"/>
              <a:t>DSLK đơn có nhiều ưu điểm so với mảng: linh hoạt về kiểu dữ liệu, kích thước, cách tổ chức và quản lý phần tử, có thể thực hiện được các thao tác </a:t>
            </a:r>
            <a:r>
              <a:rPr lang="en-GB" sz="2500">
                <a:solidFill>
                  <a:srgbClr val="00B050"/>
                </a:solidFill>
              </a:rPr>
              <a:t>Insert</a:t>
            </a:r>
            <a:r>
              <a:rPr lang="en-GB" sz="2500"/>
              <a:t>/</a:t>
            </a:r>
            <a:r>
              <a:rPr lang="en-GB" sz="2500">
                <a:solidFill>
                  <a:srgbClr val="00B050"/>
                </a:solidFill>
              </a:rPr>
              <a:t>Delete</a:t>
            </a:r>
            <a:r>
              <a:rPr lang="en-GB" sz="2500"/>
              <a:t> dữ liệu</a:t>
            </a:r>
          </a:p>
          <a:p>
            <a:pPr>
              <a:buClr>
                <a:srgbClr val="0070C0"/>
              </a:buClr>
              <a:buFont typeface="Wingdings" panose="05000000000000000000" pitchFamily="2" charset="2"/>
              <a:buChar char="v"/>
            </a:pPr>
            <a:r>
              <a:rPr lang="en-GB" sz="2500"/>
              <a:t>Kiến trúc của DSLK đơn và các thao tác thực hiện trên đó hơi cồng kềnh và phức tạp</a:t>
            </a:r>
          </a:p>
          <a:p>
            <a:pPr>
              <a:buClr>
                <a:srgbClr val="0070C0"/>
              </a:buClr>
              <a:buFont typeface="Wingdings" panose="05000000000000000000" pitchFamily="2" charset="2"/>
              <a:buChar char="v"/>
            </a:pPr>
            <a:r>
              <a:rPr lang="en-GB" sz="2500"/>
              <a:t>Nên sử dụng DSLK đơn khi chương trình cần lưu trữ hay biểu diễn nhiều dữ liệu</a:t>
            </a:r>
          </a:p>
          <a:p>
            <a:pPr>
              <a:buClr>
                <a:srgbClr val="0070C0"/>
              </a:buClr>
              <a:buFont typeface="Wingdings" panose="05000000000000000000" pitchFamily="2" charset="2"/>
              <a:buChar char="v"/>
            </a:pPr>
            <a:r>
              <a:rPr lang="en-GB" sz="2500"/>
              <a:t>Trong trường hợp kích thước dữ liệu ít → nên sử dụng mảng thay cho DSLK đơn → đơn giản cho quá trình cài đặt</a:t>
            </a:r>
          </a:p>
        </p:txBody>
      </p:sp>
    </p:spTree>
    <p:extLst>
      <p:ext uri="{BB962C8B-B14F-4D97-AF65-F5344CB8AC3E}">
        <p14:creationId xmlns:p14="http://schemas.microsoft.com/office/powerpoint/2010/main" val="125302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down)">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wipe(down)">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Hỏi &amp; </a:t>
            </a:r>
            <a:r>
              <a:rPr lang="en-GB" sz="5000"/>
              <a:t>Đ</a:t>
            </a:r>
            <a:r>
              <a:rPr lang="en-GB" sz="5000">
                <a:solidFill>
                  <a:srgbClr val="00B050"/>
                </a:solidFill>
              </a:rPr>
              <a:t>áp</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48</a:t>
            </a:fld>
            <a:endParaRPr lang="en-GB"/>
          </a:p>
        </p:txBody>
      </p:sp>
      <p:sp>
        <p:nvSpPr>
          <p:cNvPr id="9" name="Google Shape;724;p24">
            <a:extLst>
              <a:ext uri="{FF2B5EF4-FFF2-40B4-BE49-F238E27FC236}">
                <a16:creationId xmlns:a16="http://schemas.microsoft.com/office/drawing/2014/main" id="{73A8B3D5-440E-48F7-A9D6-D2BD0CE4655D}"/>
              </a:ext>
            </a:extLst>
          </p:cNvPr>
          <p:cNvSpPr txBox="1"/>
          <p:nvPr/>
        </p:nvSpPr>
        <p:spPr>
          <a:xfrm>
            <a:off x="3946200" y="5697373"/>
            <a:ext cx="4299600" cy="633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500" b="0" i="0" u="none" strike="noStrike" cap="none">
                <a:solidFill>
                  <a:schemeClr val="accent4">
                    <a:lumMod val="50000"/>
                  </a:schemeClr>
                </a:solidFill>
                <a:latin typeface="Muli" panose="02000503040000020004" pitchFamily="2" charset="0"/>
                <a:ea typeface="Lato"/>
                <a:cs typeface="Lato"/>
                <a:sym typeface="Didact Gothic"/>
              </a:rPr>
              <a:t>“Formal education will make you a living; </a:t>
            </a:r>
          </a:p>
          <a:p>
            <a:pPr marL="0" lvl="0" indent="0" algn="ctr" rtl="0">
              <a:spcBef>
                <a:spcPts val="300"/>
              </a:spcBef>
              <a:spcAft>
                <a:spcPts val="0"/>
              </a:spcAft>
              <a:buNone/>
            </a:pPr>
            <a:r>
              <a:rPr lang="en-GB" sz="1500" b="0" i="0" u="none" strike="noStrike" cap="none">
                <a:solidFill>
                  <a:schemeClr val="accent4">
                    <a:lumMod val="50000"/>
                  </a:schemeClr>
                </a:solidFill>
                <a:latin typeface="Muli" panose="02000503040000020004" pitchFamily="2" charset="0"/>
                <a:ea typeface="Lato"/>
                <a:cs typeface="Lato"/>
                <a:sym typeface="Didact Gothic"/>
              </a:rPr>
              <a:t>self-education will make you a fortune”</a:t>
            </a:r>
          </a:p>
        </p:txBody>
      </p:sp>
      <p:pic>
        <p:nvPicPr>
          <p:cNvPr id="1026" name="Picture 2" descr="Q&amp;A dự án căn hộ Dream Home Riverside Quận 8 (P1)">
            <a:extLst>
              <a:ext uri="{FF2B5EF4-FFF2-40B4-BE49-F238E27FC236}">
                <a16:creationId xmlns:a16="http://schemas.microsoft.com/office/drawing/2014/main" id="{2ECFFB06-E127-42D7-A124-61D9F46D8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190" y="1376362"/>
            <a:ext cx="619125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699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Bài học kế tiếp</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lnSpc>
                <a:spcPct val="130000"/>
              </a:lnSpc>
              <a:buFont typeface="Wingdings" panose="05000000000000000000" pitchFamily="2" charset="2"/>
              <a:buChar char="Ø"/>
            </a:pPr>
            <a:r>
              <a:rPr lang="en-US" sz="2800" b="1">
                <a:solidFill>
                  <a:schemeClr val="accent1">
                    <a:lumMod val="75000"/>
                  </a:schemeClr>
                </a:solidFill>
              </a:rPr>
              <a:t>Danh sách liên kết </a:t>
            </a:r>
            <a:r>
              <a:rPr lang="en-US" b="1">
                <a:solidFill>
                  <a:schemeClr val="accent1">
                    <a:lumMod val="75000"/>
                  </a:schemeClr>
                </a:solidFill>
              </a:rPr>
              <a:t>đôi</a:t>
            </a:r>
            <a:endParaRPr lang="en-US" sz="2800" b="1">
              <a:solidFill>
                <a:schemeClr val="accent1">
                  <a:lumMod val="75000"/>
                </a:schemeClr>
              </a:solidFill>
            </a:endParaRPr>
          </a:p>
          <a:p>
            <a:pPr>
              <a:lnSpc>
                <a:spcPct val="130000"/>
              </a:lnSpc>
              <a:buFont typeface="Wingdings" panose="05000000000000000000" pitchFamily="2" charset="2"/>
              <a:buChar char="Ø"/>
            </a:pPr>
            <a:r>
              <a:rPr lang="en-US" b="1">
                <a:solidFill>
                  <a:schemeClr val="accent1">
                    <a:lumMod val="75000"/>
                  </a:schemeClr>
                </a:solidFill>
              </a:rPr>
              <a:t>Danh sách liên kết vòng</a:t>
            </a:r>
            <a:endParaRPr lang="en-US"/>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49</a:t>
            </a:fld>
            <a:endParaRPr lang="en-GB"/>
          </a:p>
        </p:txBody>
      </p:sp>
    </p:spTree>
    <p:extLst>
      <p:ext uri="{BB962C8B-B14F-4D97-AF65-F5344CB8AC3E}">
        <p14:creationId xmlns:p14="http://schemas.microsoft.com/office/powerpoint/2010/main" val="241178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Cấu trúc dữ liệu tĩnh</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dirty="0" err="1">
                <a:solidFill>
                  <a:srgbClr val="0070C0"/>
                </a:solidFill>
              </a:rPr>
              <a:t>Ưu</a:t>
            </a:r>
            <a:r>
              <a:rPr lang="en-GB" sz="2500" b="1" dirty="0">
                <a:solidFill>
                  <a:srgbClr val="0070C0"/>
                </a:solidFill>
              </a:rPr>
              <a:t> </a:t>
            </a:r>
            <a:r>
              <a:rPr lang="en-GB" sz="2500" b="1" dirty="0" err="1">
                <a:solidFill>
                  <a:srgbClr val="0070C0"/>
                </a:solidFill>
              </a:rPr>
              <a:t>điểm</a:t>
            </a:r>
            <a:r>
              <a:rPr lang="en-GB" sz="2500" b="1" dirty="0">
                <a:solidFill>
                  <a:srgbClr val="0070C0"/>
                </a:solidFill>
              </a:rPr>
              <a:t>: </a:t>
            </a:r>
            <a:r>
              <a:rPr lang="en-GB" sz="2500" dirty="0" err="1"/>
              <a:t>Tiện</a:t>
            </a:r>
            <a:r>
              <a:rPr lang="en-GB" sz="2500" dirty="0"/>
              <a:t> </a:t>
            </a:r>
            <a:r>
              <a:rPr lang="en-GB" sz="2500" dirty="0" err="1"/>
              <a:t>lợi</a:t>
            </a:r>
            <a:r>
              <a:rPr lang="en-GB" sz="2500" dirty="0"/>
              <a:t>, </a:t>
            </a:r>
            <a:r>
              <a:rPr lang="en-GB" sz="2500" dirty="0" err="1"/>
              <a:t>dễ</a:t>
            </a:r>
            <a:r>
              <a:rPr lang="en-GB" sz="2500" dirty="0"/>
              <a:t> </a:t>
            </a:r>
            <a:r>
              <a:rPr lang="en-GB" sz="2500" dirty="0" err="1"/>
              <a:t>khai</a:t>
            </a:r>
            <a:r>
              <a:rPr lang="en-GB" sz="2500" dirty="0"/>
              <a:t> </a:t>
            </a:r>
            <a:r>
              <a:rPr lang="en-GB" sz="2500" dirty="0" err="1"/>
              <a:t>báo</a:t>
            </a:r>
            <a:r>
              <a:rPr lang="en-GB" sz="2500" dirty="0"/>
              <a:t>, </a:t>
            </a:r>
            <a:r>
              <a:rPr lang="en-GB" sz="2500" dirty="0" err="1"/>
              <a:t>dễ</a:t>
            </a:r>
            <a:r>
              <a:rPr lang="en-GB" sz="2500" dirty="0"/>
              <a:t> </a:t>
            </a:r>
            <a:r>
              <a:rPr lang="en-GB" sz="2500" dirty="0" err="1"/>
              <a:t>sử</a:t>
            </a:r>
            <a:r>
              <a:rPr lang="en-GB" sz="2500" dirty="0"/>
              <a:t> </a:t>
            </a:r>
            <a:r>
              <a:rPr lang="en-GB" sz="2500" dirty="0" err="1"/>
              <a:t>dụng</a:t>
            </a:r>
            <a:endParaRPr lang="en-GB" sz="2500" dirty="0"/>
          </a:p>
          <a:p>
            <a:pPr marL="228600" lvl="1">
              <a:spcBef>
                <a:spcPts val="1000"/>
              </a:spcBef>
              <a:buFont typeface="Wingdings" panose="05000000000000000000" pitchFamily="2" charset="2"/>
              <a:buChar char="v"/>
            </a:pPr>
            <a:r>
              <a:rPr lang="en-GB" sz="2500" b="1" dirty="0" err="1">
                <a:solidFill>
                  <a:srgbClr val="0070C0"/>
                </a:solidFill>
              </a:rPr>
              <a:t>Khuyết</a:t>
            </a:r>
            <a:r>
              <a:rPr lang="en-GB" sz="2500" b="1" dirty="0">
                <a:solidFill>
                  <a:srgbClr val="0070C0"/>
                </a:solidFill>
              </a:rPr>
              <a:t> </a:t>
            </a:r>
            <a:r>
              <a:rPr lang="en-GB" sz="2500" b="1" dirty="0" err="1">
                <a:solidFill>
                  <a:srgbClr val="0070C0"/>
                </a:solidFill>
              </a:rPr>
              <a:t>điểm</a:t>
            </a:r>
            <a:endParaRPr lang="en-GB" sz="2500" b="1" dirty="0">
              <a:solidFill>
                <a:srgbClr val="0070C0"/>
              </a:solidFill>
            </a:endParaRPr>
          </a:p>
          <a:p>
            <a:pPr lvl="1" algn="just">
              <a:lnSpc>
                <a:spcPct val="140000"/>
              </a:lnSpc>
              <a:buClr>
                <a:srgbClr val="0070C0"/>
              </a:buClr>
            </a:pPr>
            <a:r>
              <a:rPr lang="en-US" sz="2500" dirty="0" err="1"/>
              <a:t>Không</a:t>
            </a:r>
            <a:r>
              <a:rPr lang="en-US" sz="2500" dirty="0"/>
              <a:t> </a:t>
            </a:r>
            <a:r>
              <a:rPr lang="en-US" sz="2500" dirty="0" err="1"/>
              <a:t>thay</a:t>
            </a:r>
            <a:r>
              <a:rPr lang="en-US" sz="2500" dirty="0"/>
              <a:t> </a:t>
            </a:r>
            <a:r>
              <a:rPr lang="en-US" sz="2500" dirty="0" err="1"/>
              <a:t>đổi</a:t>
            </a:r>
            <a:r>
              <a:rPr lang="en-US" sz="2500" dirty="0"/>
              <a:t> </a:t>
            </a:r>
            <a:r>
              <a:rPr lang="en-US" sz="2500" b="1" dirty="0" err="1">
                <a:solidFill>
                  <a:srgbClr val="0000FF"/>
                </a:solidFill>
              </a:rPr>
              <a:t>kích</a:t>
            </a:r>
            <a:r>
              <a:rPr lang="en-US" sz="2500" b="1" dirty="0">
                <a:solidFill>
                  <a:srgbClr val="0000FF"/>
                </a:solidFill>
              </a:rPr>
              <a:t> </a:t>
            </a:r>
            <a:r>
              <a:rPr lang="en-US" sz="2500" b="1" dirty="0" err="1">
                <a:solidFill>
                  <a:srgbClr val="0000FF"/>
                </a:solidFill>
              </a:rPr>
              <a:t>thước</a:t>
            </a:r>
            <a:r>
              <a:rPr lang="en-US" sz="2500" b="1" dirty="0">
                <a:solidFill>
                  <a:srgbClr val="0000FF"/>
                </a:solidFill>
              </a:rPr>
              <a:t> </a:t>
            </a:r>
            <a:r>
              <a:rPr lang="en-US" sz="2500" dirty="0" err="1"/>
              <a:t>theo</a:t>
            </a:r>
            <a:r>
              <a:rPr lang="en-US" sz="2500" dirty="0"/>
              <a:t> </a:t>
            </a:r>
            <a:r>
              <a:rPr lang="en-US" sz="2500" dirty="0" err="1"/>
              <a:t>chiều</a:t>
            </a:r>
            <a:r>
              <a:rPr lang="en-US" sz="2500" dirty="0"/>
              <a:t> </a:t>
            </a:r>
            <a:r>
              <a:rPr lang="en-US" sz="2500" dirty="0" err="1"/>
              <a:t>tăng</a:t>
            </a:r>
            <a:r>
              <a:rPr lang="en-US" sz="2500" dirty="0"/>
              <a:t>/</a:t>
            </a:r>
            <a:r>
              <a:rPr lang="en-US" sz="2500" dirty="0" err="1"/>
              <a:t>giảm</a:t>
            </a:r>
            <a:r>
              <a:rPr lang="en-US" sz="2500" dirty="0"/>
              <a:t> </a:t>
            </a:r>
            <a:r>
              <a:rPr lang="en-US" sz="2500" dirty="0" err="1"/>
              <a:t>của</a:t>
            </a:r>
            <a:r>
              <a:rPr lang="en-US" sz="2500" dirty="0"/>
              <a:t> </a:t>
            </a:r>
            <a:r>
              <a:rPr lang="en-US" sz="2500" dirty="0" err="1"/>
              <a:t>dữ</a:t>
            </a:r>
            <a:r>
              <a:rPr lang="en-US" sz="2500" dirty="0"/>
              <a:t> </a:t>
            </a:r>
            <a:r>
              <a:rPr lang="en-US" sz="2500" dirty="0" err="1"/>
              <a:t>liệu</a:t>
            </a:r>
            <a:endParaRPr lang="en-US" sz="2500" dirty="0"/>
          </a:p>
          <a:p>
            <a:pPr lvl="1" algn="just">
              <a:lnSpc>
                <a:spcPct val="140000"/>
              </a:lnSpc>
              <a:buClr>
                <a:srgbClr val="0070C0"/>
              </a:buClr>
            </a:pPr>
            <a:r>
              <a:rPr lang="en-US" sz="2500" dirty="0" err="1"/>
              <a:t>Vì</a:t>
            </a:r>
            <a:r>
              <a:rPr lang="en-US" sz="2500" dirty="0"/>
              <a:t> </a:t>
            </a:r>
            <a:r>
              <a:rPr lang="en-US" sz="2500" dirty="0" err="1"/>
              <a:t>có</a:t>
            </a:r>
            <a:r>
              <a:rPr lang="en-US" sz="2500" dirty="0"/>
              <a:t> </a:t>
            </a:r>
            <a:r>
              <a:rPr lang="en-US" sz="2500" dirty="0" err="1"/>
              <a:t>cấu</a:t>
            </a:r>
            <a:r>
              <a:rPr lang="en-US" sz="2500" dirty="0"/>
              <a:t> </a:t>
            </a:r>
            <a:r>
              <a:rPr lang="en-US" sz="2500" dirty="0" err="1"/>
              <a:t>trúc</a:t>
            </a:r>
            <a:r>
              <a:rPr lang="en-US" sz="2500" dirty="0"/>
              <a:t> </a:t>
            </a:r>
            <a:r>
              <a:rPr lang="en-US" sz="2500" dirty="0" err="1"/>
              <a:t>tĩnh</a:t>
            </a:r>
            <a:r>
              <a:rPr lang="en-US" sz="2500" dirty="0"/>
              <a:t> </a:t>
            </a:r>
            <a:r>
              <a:rPr lang="en-US" sz="2500" dirty="0" err="1"/>
              <a:t>nên</a:t>
            </a:r>
            <a:r>
              <a:rPr lang="en-US" sz="2500" dirty="0"/>
              <a:t> </a:t>
            </a:r>
            <a:r>
              <a:rPr lang="en-US" sz="2500" dirty="0" err="1"/>
              <a:t>một</a:t>
            </a:r>
            <a:r>
              <a:rPr lang="en-US" sz="2500" dirty="0"/>
              <a:t> </a:t>
            </a:r>
            <a:r>
              <a:rPr lang="en-US" sz="2500" dirty="0" err="1"/>
              <a:t>số</a:t>
            </a:r>
            <a:r>
              <a:rPr lang="en-US" sz="2500" dirty="0"/>
              <a:t> </a:t>
            </a:r>
            <a:r>
              <a:rPr lang="en-US" sz="2500" dirty="0" err="1"/>
              <a:t>thao</a:t>
            </a:r>
            <a:r>
              <a:rPr lang="en-US" sz="2500" dirty="0"/>
              <a:t> </a:t>
            </a:r>
            <a:r>
              <a:rPr lang="en-US" sz="2500" dirty="0" err="1"/>
              <a:t>tác</a:t>
            </a:r>
            <a:r>
              <a:rPr lang="en-US" sz="2500" dirty="0"/>
              <a:t> </a:t>
            </a:r>
            <a:r>
              <a:rPr lang="en-US" sz="2500" dirty="0" err="1"/>
              <a:t>như</a:t>
            </a:r>
            <a:r>
              <a:rPr lang="en-US" sz="2500" dirty="0"/>
              <a:t> </a:t>
            </a:r>
            <a:r>
              <a:rPr lang="en-US" sz="2500" b="1" dirty="0" err="1">
                <a:solidFill>
                  <a:srgbClr val="0000FF"/>
                </a:solidFill>
              </a:rPr>
              <a:t>thêm</a:t>
            </a:r>
            <a:r>
              <a:rPr lang="en-US" sz="2500" dirty="0"/>
              <a:t>, </a:t>
            </a:r>
            <a:r>
              <a:rPr lang="en-US" sz="2500" b="1" dirty="0" err="1">
                <a:solidFill>
                  <a:srgbClr val="0000FF"/>
                </a:solidFill>
              </a:rPr>
              <a:t>xóa</a:t>
            </a:r>
            <a:r>
              <a:rPr lang="en-US" sz="2500" dirty="0"/>
              <a:t> </a:t>
            </a:r>
            <a:r>
              <a:rPr lang="en-US" sz="2500" dirty="0" err="1"/>
              <a:t>sẽ</a:t>
            </a:r>
            <a:r>
              <a:rPr lang="en-US" sz="2500" dirty="0"/>
              <a:t> </a:t>
            </a:r>
            <a:r>
              <a:rPr lang="en-US" sz="2500" dirty="0" err="1"/>
              <a:t>trở</a:t>
            </a:r>
            <a:r>
              <a:rPr lang="en-US" sz="2500" dirty="0"/>
              <a:t> </a:t>
            </a:r>
            <a:r>
              <a:rPr lang="en-US" sz="2500" dirty="0" err="1"/>
              <a:t>nên</a:t>
            </a:r>
            <a:r>
              <a:rPr lang="en-US" sz="2500" dirty="0"/>
              <a:t> </a:t>
            </a:r>
            <a:r>
              <a:rPr lang="en-US" sz="2500" dirty="0" err="1"/>
              <a:t>phức</a:t>
            </a:r>
            <a:r>
              <a:rPr lang="en-US" sz="2500" dirty="0"/>
              <a:t> </a:t>
            </a:r>
            <a:r>
              <a:rPr lang="en-US" sz="2500" dirty="0" err="1"/>
              <a:t>tạp</a:t>
            </a:r>
            <a:r>
              <a:rPr lang="en-US" sz="2500" dirty="0"/>
              <a:t> </a:t>
            </a:r>
            <a:r>
              <a:rPr lang="en-US" sz="2500" dirty="0" err="1"/>
              <a:t>và</a:t>
            </a:r>
            <a:r>
              <a:rPr lang="en-US" sz="2500" dirty="0"/>
              <a:t> </a:t>
            </a:r>
            <a:r>
              <a:rPr lang="en-US" sz="2500" dirty="0" err="1"/>
              <a:t>khó</a:t>
            </a:r>
            <a:r>
              <a:rPr lang="en-US" sz="2500" dirty="0"/>
              <a:t> </a:t>
            </a:r>
            <a:r>
              <a:rPr lang="en-US" sz="2500" dirty="0" err="1"/>
              <a:t>thực</a:t>
            </a:r>
            <a:r>
              <a:rPr lang="en-US" sz="2500" dirty="0"/>
              <a:t> </a:t>
            </a:r>
            <a:r>
              <a:rPr lang="en-US" sz="2500" dirty="0" err="1"/>
              <a:t>hiện</a:t>
            </a:r>
            <a:endParaRPr lang="en-US" sz="2500" dirty="0"/>
          </a:p>
          <a:p>
            <a:pPr lvl="1" algn="just">
              <a:lnSpc>
                <a:spcPct val="140000"/>
              </a:lnSpc>
              <a:buClr>
                <a:srgbClr val="0070C0"/>
              </a:buClr>
            </a:pPr>
            <a:r>
              <a:rPr lang="en-US" sz="2500" dirty="0" err="1"/>
              <a:t>Không</a:t>
            </a:r>
            <a:r>
              <a:rPr lang="en-US" sz="2500" dirty="0"/>
              <a:t> </a:t>
            </a:r>
            <a:r>
              <a:rPr lang="en-US" sz="2500" dirty="0" err="1"/>
              <a:t>sử</a:t>
            </a:r>
            <a:r>
              <a:rPr lang="en-US" sz="2500" dirty="0"/>
              <a:t> </a:t>
            </a:r>
            <a:r>
              <a:rPr lang="en-US" sz="2500" dirty="0" err="1"/>
              <a:t>dụng</a:t>
            </a:r>
            <a:r>
              <a:rPr lang="en-US" sz="2500" dirty="0"/>
              <a:t> </a:t>
            </a:r>
            <a:r>
              <a:rPr lang="en-US" sz="2500" b="1" dirty="0" err="1">
                <a:solidFill>
                  <a:srgbClr val="0000FF"/>
                </a:solidFill>
              </a:rPr>
              <a:t>bộ</a:t>
            </a:r>
            <a:r>
              <a:rPr lang="en-US" sz="2500" b="1" dirty="0">
                <a:solidFill>
                  <a:srgbClr val="0000FF"/>
                </a:solidFill>
              </a:rPr>
              <a:t> </a:t>
            </a:r>
            <a:r>
              <a:rPr lang="en-US" sz="2500" b="1" dirty="0" err="1">
                <a:solidFill>
                  <a:srgbClr val="0000FF"/>
                </a:solidFill>
              </a:rPr>
              <a:t>nhớ</a:t>
            </a:r>
            <a:r>
              <a:rPr lang="en-US" sz="2500" b="1" dirty="0">
                <a:solidFill>
                  <a:srgbClr val="0000FF"/>
                </a:solidFill>
              </a:rPr>
              <a:t> </a:t>
            </a:r>
            <a:r>
              <a:rPr lang="en-US" sz="2500" dirty="0" err="1"/>
              <a:t>một</a:t>
            </a:r>
            <a:r>
              <a:rPr lang="en-US" sz="2500" dirty="0"/>
              <a:t> </a:t>
            </a:r>
            <a:r>
              <a:rPr lang="en-US" sz="2500" dirty="0" err="1"/>
              <a:t>cách</a:t>
            </a:r>
            <a:r>
              <a:rPr lang="en-US" sz="2500" dirty="0"/>
              <a:t> </a:t>
            </a:r>
            <a:r>
              <a:rPr lang="en-US" sz="2500" dirty="0" err="1"/>
              <a:t>hiệu</a:t>
            </a:r>
            <a:r>
              <a:rPr lang="en-US" sz="2500" dirty="0"/>
              <a:t> </a:t>
            </a:r>
            <a:r>
              <a:rPr lang="en-US" sz="2500" dirty="0" err="1"/>
              <a:t>quả</a:t>
            </a:r>
            <a:endParaRPr lang="en-US" sz="2500" dirty="0"/>
          </a:p>
          <a:p>
            <a:pPr marL="685800" lvl="2">
              <a:spcBef>
                <a:spcPts val="1000"/>
              </a:spcBef>
              <a:buFont typeface="Wingdings" panose="05000000000000000000" pitchFamily="2" charset="2"/>
              <a:buChar char="v"/>
            </a:pPr>
            <a:endParaRPr lang="vi-VN" sz="2100" b="1" dirty="0">
              <a:solidFill>
                <a:srgbClr val="0070C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5</a:t>
            </a:fld>
            <a:endParaRPr lang="en-GB"/>
          </a:p>
        </p:txBody>
      </p:sp>
    </p:spTree>
    <p:extLst>
      <p:ext uri="{BB962C8B-B14F-4D97-AF65-F5344CB8AC3E}">
        <p14:creationId xmlns:p14="http://schemas.microsoft.com/office/powerpoint/2010/main" val="196686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Tài liệu tham khảo</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lnSpcReduction="10000"/>
          </a:bodyPr>
          <a:lstStyle/>
          <a:p>
            <a:pPr lvl="0">
              <a:lnSpc>
                <a:spcPct val="130000"/>
              </a:lnSpc>
              <a:buClr>
                <a:srgbClr val="0070C0"/>
              </a:buClr>
              <a:buFont typeface="Wingdings" panose="05000000000000000000" pitchFamily="2" charset="2"/>
              <a:buChar char="Ø"/>
            </a:pPr>
            <a:r>
              <a:rPr lang="en-US" b="1">
                <a:solidFill>
                  <a:schemeClr val="accent1">
                    <a:lumMod val="75000"/>
                  </a:schemeClr>
                </a:solidFill>
                <a:latin typeface="Times New Roman (Headings)"/>
              </a:rPr>
              <a:t>Tài liệu môn học</a:t>
            </a:r>
          </a:p>
          <a:p>
            <a:pPr>
              <a:lnSpc>
                <a:spcPct val="130000"/>
              </a:lnSpc>
            </a:pPr>
            <a:r>
              <a:rPr lang="en-US" sz="2800">
                <a:latin typeface="Times New Roman (Headings)"/>
              </a:rPr>
              <a:t>[1] Michael T. Goodrich, Roberto Tamassia,  Data Structures &amp; Algorithms in Java (6</a:t>
            </a:r>
            <a:r>
              <a:rPr lang="en-US" sz="2800" baseline="30000">
                <a:latin typeface="Times New Roman (Headings)"/>
              </a:rPr>
              <a:t>th</a:t>
            </a:r>
            <a:r>
              <a:rPr lang="en-US" sz="2800">
                <a:latin typeface="Times New Roman (Headings)"/>
              </a:rPr>
              <a:t> Edition)</a:t>
            </a:r>
          </a:p>
          <a:p>
            <a:pPr>
              <a:lnSpc>
                <a:spcPct val="130000"/>
              </a:lnSpc>
            </a:pPr>
            <a:r>
              <a:rPr lang="en-US" sz="2800">
                <a:latin typeface="Times New Roman (Headings)"/>
              </a:rPr>
              <a:t>[2] Trần Hạnh Nhi, Dương Anh Đức, Cấu trúc dữ liệu &amp; giải thuật, Khoa CNTT, trường ĐH KHTN ĐHQG TpHCM</a:t>
            </a:r>
          </a:p>
          <a:p>
            <a:pPr lvl="0">
              <a:lnSpc>
                <a:spcPct val="130000"/>
              </a:lnSpc>
              <a:buClr>
                <a:srgbClr val="0070C0"/>
              </a:buClr>
              <a:buFont typeface="Wingdings" panose="05000000000000000000" pitchFamily="2" charset="2"/>
              <a:buChar char="Ø"/>
            </a:pPr>
            <a:r>
              <a:rPr lang="vi-VN" b="1">
                <a:solidFill>
                  <a:schemeClr val="accent1">
                    <a:lumMod val="75000"/>
                  </a:schemeClr>
                </a:solidFill>
                <a:latin typeface="Times New Roman (Headings)"/>
              </a:rPr>
              <a:t>Tài liệu tham khảo thêm</a:t>
            </a:r>
            <a:endParaRPr lang="en-US" b="1">
              <a:solidFill>
                <a:schemeClr val="accent1">
                  <a:lumMod val="75000"/>
                </a:schemeClr>
              </a:solidFill>
              <a:latin typeface="Times New Roman (Headings)"/>
            </a:endParaRPr>
          </a:p>
          <a:p>
            <a:pPr>
              <a:lnSpc>
                <a:spcPct val="130000"/>
              </a:lnSpc>
            </a:pPr>
            <a:r>
              <a:rPr lang="en-US" sz="2800">
                <a:latin typeface="Times New Roman (Headings)"/>
              </a:rPr>
              <a:t>[3] Thomas H. Cormen et al., 2009, Introduction to Algorithms, 3</a:t>
            </a:r>
            <a:r>
              <a:rPr lang="en-US" sz="2800" baseline="30000">
                <a:latin typeface="Times New Roman (Headings)"/>
              </a:rPr>
              <a:t>rd</a:t>
            </a:r>
            <a:r>
              <a:rPr lang="en-US" sz="2800">
                <a:latin typeface="Times New Roman (Headings)"/>
              </a:rPr>
              <a:t> Edition, ebook.</a:t>
            </a:r>
          </a:p>
          <a:p>
            <a:pPr>
              <a:lnSpc>
                <a:spcPct val="130000"/>
              </a:lnSpc>
            </a:pPr>
            <a:r>
              <a:rPr lang="en-US" sz="2800">
                <a:latin typeface="Times New Roman (Headings)"/>
              </a:rPr>
              <a:t>[4] Hoàng M. L., 2002, Cấu trúc dữ liệu và giải thuật, ĐHSP Hà Nội.</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50</a:t>
            </a:fld>
            <a:endParaRPr lang="en-GB"/>
          </a:p>
        </p:txBody>
      </p:sp>
    </p:spTree>
    <p:extLst>
      <p:ext uri="{BB962C8B-B14F-4D97-AF65-F5344CB8AC3E}">
        <p14:creationId xmlns:p14="http://schemas.microsoft.com/office/powerpoint/2010/main" val="403459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Cấu trúc dữ liệu tĩnh</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Mảng một chiều (hoặc nhiều chiều) là một dạng cấu trúc dữ liệu tĩnh</a:t>
            </a:r>
          </a:p>
          <a:p>
            <a:pPr marL="685800" lvl="2">
              <a:spcBef>
                <a:spcPts val="1000"/>
              </a:spcBef>
              <a:buFont typeface="Wingdings" panose="05000000000000000000" pitchFamily="2" charset="2"/>
              <a:buChar char="v"/>
            </a:pPr>
            <a:endParaRPr lang="vi-VN" sz="2100" b="1">
              <a:solidFill>
                <a:srgbClr val="0070C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6</a:t>
            </a:fld>
            <a:endParaRPr lang="en-GB"/>
          </a:p>
        </p:txBody>
      </p:sp>
      <p:graphicFrame>
        <p:nvGraphicFramePr>
          <p:cNvPr id="7" name="Table 6">
            <a:extLst>
              <a:ext uri="{FF2B5EF4-FFF2-40B4-BE49-F238E27FC236}">
                <a16:creationId xmlns:a16="http://schemas.microsoft.com/office/drawing/2014/main" id="{A5B1C8F0-9844-4D95-8DB1-FA241D9A8AD8}"/>
              </a:ext>
            </a:extLst>
          </p:cNvPr>
          <p:cNvGraphicFramePr>
            <a:graphicFrameLocks noGrp="1"/>
          </p:cNvGraphicFramePr>
          <p:nvPr>
            <p:extLst>
              <p:ext uri="{D42A27DB-BD31-4B8C-83A1-F6EECF244321}">
                <p14:modId xmlns:p14="http://schemas.microsoft.com/office/powerpoint/2010/main" val="2740417677"/>
              </p:ext>
            </p:extLst>
          </p:nvPr>
        </p:nvGraphicFramePr>
        <p:xfrm>
          <a:off x="1107552" y="2005854"/>
          <a:ext cx="9784860" cy="847877"/>
        </p:xfrm>
        <a:graphic>
          <a:graphicData uri="http://schemas.openxmlformats.org/drawingml/2006/table">
            <a:tbl>
              <a:tblPr firstRow="1" bandRow="1">
                <a:tableStyleId>{5C22544A-7EE6-4342-B048-85BDC9FD1C3A}</a:tableStyleId>
              </a:tblPr>
              <a:tblGrid>
                <a:gridCol w="978486">
                  <a:extLst>
                    <a:ext uri="{9D8B030D-6E8A-4147-A177-3AD203B41FA5}">
                      <a16:colId xmlns:a16="http://schemas.microsoft.com/office/drawing/2014/main" val="20000"/>
                    </a:ext>
                  </a:extLst>
                </a:gridCol>
                <a:gridCol w="978486">
                  <a:extLst>
                    <a:ext uri="{9D8B030D-6E8A-4147-A177-3AD203B41FA5}">
                      <a16:colId xmlns:a16="http://schemas.microsoft.com/office/drawing/2014/main" val="20001"/>
                    </a:ext>
                  </a:extLst>
                </a:gridCol>
                <a:gridCol w="978486">
                  <a:extLst>
                    <a:ext uri="{9D8B030D-6E8A-4147-A177-3AD203B41FA5}">
                      <a16:colId xmlns:a16="http://schemas.microsoft.com/office/drawing/2014/main" val="20002"/>
                    </a:ext>
                  </a:extLst>
                </a:gridCol>
                <a:gridCol w="978486">
                  <a:extLst>
                    <a:ext uri="{9D8B030D-6E8A-4147-A177-3AD203B41FA5}">
                      <a16:colId xmlns:a16="http://schemas.microsoft.com/office/drawing/2014/main" val="20003"/>
                    </a:ext>
                  </a:extLst>
                </a:gridCol>
                <a:gridCol w="978486">
                  <a:extLst>
                    <a:ext uri="{9D8B030D-6E8A-4147-A177-3AD203B41FA5}">
                      <a16:colId xmlns:a16="http://schemas.microsoft.com/office/drawing/2014/main" val="20004"/>
                    </a:ext>
                  </a:extLst>
                </a:gridCol>
                <a:gridCol w="978486">
                  <a:extLst>
                    <a:ext uri="{9D8B030D-6E8A-4147-A177-3AD203B41FA5}">
                      <a16:colId xmlns:a16="http://schemas.microsoft.com/office/drawing/2014/main" val="20005"/>
                    </a:ext>
                  </a:extLst>
                </a:gridCol>
                <a:gridCol w="978486">
                  <a:extLst>
                    <a:ext uri="{9D8B030D-6E8A-4147-A177-3AD203B41FA5}">
                      <a16:colId xmlns:a16="http://schemas.microsoft.com/office/drawing/2014/main" val="20006"/>
                    </a:ext>
                  </a:extLst>
                </a:gridCol>
                <a:gridCol w="978486">
                  <a:extLst>
                    <a:ext uri="{9D8B030D-6E8A-4147-A177-3AD203B41FA5}">
                      <a16:colId xmlns:a16="http://schemas.microsoft.com/office/drawing/2014/main" val="20007"/>
                    </a:ext>
                  </a:extLst>
                </a:gridCol>
                <a:gridCol w="978486">
                  <a:extLst>
                    <a:ext uri="{9D8B030D-6E8A-4147-A177-3AD203B41FA5}">
                      <a16:colId xmlns:a16="http://schemas.microsoft.com/office/drawing/2014/main" val="20008"/>
                    </a:ext>
                  </a:extLst>
                </a:gridCol>
                <a:gridCol w="978486">
                  <a:extLst>
                    <a:ext uri="{9D8B030D-6E8A-4147-A177-3AD203B41FA5}">
                      <a16:colId xmlns:a16="http://schemas.microsoft.com/office/drawing/2014/main" val="20009"/>
                    </a:ext>
                  </a:extLst>
                </a:gridCol>
              </a:tblGrid>
              <a:tr h="847877">
                <a:tc>
                  <a:txBody>
                    <a:bodyPr/>
                    <a:lstStyle/>
                    <a:p>
                      <a:pPr algn="ctr"/>
                      <a:r>
                        <a:rPr lang="en-US"/>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D53A5AB7-EDAB-4487-B954-1203C451AE60}"/>
              </a:ext>
            </a:extLst>
          </p:cNvPr>
          <p:cNvGraphicFramePr>
            <a:graphicFrameLocks noGrp="1"/>
          </p:cNvGraphicFramePr>
          <p:nvPr>
            <p:extLst>
              <p:ext uri="{D42A27DB-BD31-4B8C-83A1-F6EECF244321}">
                <p14:modId xmlns:p14="http://schemas.microsoft.com/office/powerpoint/2010/main" val="2543654684"/>
              </p:ext>
            </p:extLst>
          </p:nvPr>
        </p:nvGraphicFramePr>
        <p:xfrm>
          <a:off x="1119275" y="3142993"/>
          <a:ext cx="9784860" cy="2543631"/>
        </p:xfrm>
        <a:graphic>
          <a:graphicData uri="http://schemas.openxmlformats.org/drawingml/2006/table">
            <a:tbl>
              <a:tblPr firstRow="1" bandRow="1">
                <a:tableStyleId>{5C22544A-7EE6-4342-B048-85BDC9FD1C3A}</a:tableStyleId>
              </a:tblPr>
              <a:tblGrid>
                <a:gridCol w="978486">
                  <a:extLst>
                    <a:ext uri="{9D8B030D-6E8A-4147-A177-3AD203B41FA5}">
                      <a16:colId xmlns:a16="http://schemas.microsoft.com/office/drawing/2014/main" val="20000"/>
                    </a:ext>
                  </a:extLst>
                </a:gridCol>
                <a:gridCol w="978486">
                  <a:extLst>
                    <a:ext uri="{9D8B030D-6E8A-4147-A177-3AD203B41FA5}">
                      <a16:colId xmlns:a16="http://schemas.microsoft.com/office/drawing/2014/main" val="20001"/>
                    </a:ext>
                  </a:extLst>
                </a:gridCol>
                <a:gridCol w="978486">
                  <a:extLst>
                    <a:ext uri="{9D8B030D-6E8A-4147-A177-3AD203B41FA5}">
                      <a16:colId xmlns:a16="http://schemas.microsoft.com/office/drawing/2014/main" val="20002"/>
                    </a:ext>
                  </a:extLst>
                </a:gridCol>
                <a:gridCol w="978486">
                  <a:extLst>
                    <a:ext uri="{9D8B030D-6E8A-4147-A177-3AD203B41FA5}">
                      <a16:colId xmlns:a16="http://schemas.microsoft.com/office/drawing/2014/main" val="20003"/>
                    </a:ext>
                  </a:extLst>
                </a:gridCol>
                <a:gridCol w="978486">
                  <a:extLst>
                    <a:ext uri="{9D8B030D-6E8A-4147-A177-3AD203B41FA5}">
                      <a16:colId xmlns:a16="http://schemas.microsoft.com/office/drawing/2014/main" val="20004"/>
                    </a:ext>
                  </a:extLst>
                </a:gridCol>
                <a:gridCol w="978486">
                  <a:extLst>
                    <a:ext uri="{9D8B030D-6E8A-4147-A177-3AD203B41FA5}">
                      <a16:colId xmlns:a16="http://schemas.microsoft.com/office/drawing/2014/main" val="20005"/>
                    </a:ext>
                  </a:extLst>
                </a:gridCol>
                <a:gridCol w="978486">
                  <a:extLst>
                    <a:ext uri="{9D8B030D-6E8A-4147-A177-3AD203B41FA5}">
                      <a16:colId xmlns:a16="http://schemas.microsoft.com/office/drawing/2014/main" val="20006"/>
                    </a:ext>
                  </a:extLst>
                </a:gridCol>
                <a:gridCol w="978486">
                  <a:extLst>
                    <a:ext uri="{9D8B030D-6E8A-4147-A177-3AD203B41FA5}">
                      <a16:colId xmlns:a16="http://schemas.microsoft.com/office/drawing/2014/main" val="20007"/>
                    </a:ext>
                  </a:extLst>
                </a:gridCol>
                <a:gridCol w="978486">
                  <a:extLst>
                    <a:ext uri="{9D8B030D-6E8A-4147-A177-3AD203B41FA5}">
                      <a16:colId xmlns:a16="http://schemas.microsoft.com/office/drawing/2014/main" val="20008"/>
                    </a:ext>
                  </a:extLst>
                </a:gridCol>
                <a:gridCol w="978486">
                  <a:extLst>
                    <a:ext uri="{9D8B030D-6E8A-4147-A177-3AD203B41FA5}">
                      <a16:colId xmlns:a16="http://schemas.microsoft.com/office/drawing/2014/main" val="20009"/>
                    </a:ext>
                  </a:extLst>
                </a:gridCol>
              </a:tblGrid>
              <a:tr h="847877">
                <a:tc>
                  <a:txBody>
                    <a:bodyPr/>
                    <a:lstStyle/>
                    <a:p>
                      <a:pPr marL="0" algn="ctr" defTabSz="914400" rtl="0" eaLnBrk="1" latinLnBrk="0" hangingPunct="1"/>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algn="ctr" defTabSz="914400" rtl="0" eaLnBrk="1" latinLnBrk="0" hangingPunct="1"/>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algn="ctr" defTabSz="914400" rtl="0" eaLnBrk="1" latinLnBrk="0" hangingPunct="1"/>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algn="ctr" defTabSz="914400" rtl="0" eaLnBrk="1" latinLnBrk="0" hangingPunct="1"/>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algn="ctr" defTabSz="914400" rtl="0" eaLnBrk="1" latinLnBrk="0" hangingPunct="1"/>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algn="ctr" defTabSz="914400" rtl="0" eaLnBrk="1" latinLnBrk="0" hangingPunct="1"/>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algn="ctr" defTabSz="914400" rtl="0" eaLnBrk="1" latinLnBrk="0" hangingPunct="1"/>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algn="ctr" defTabSz="914400" rtl="0" eaLnBrk="1" latinLnBrk="0" hangingPunct="1"/>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algn="ctr" defTabSz="914400" rtl="0" eaLnBrk="1" latinLnBrk="0" hangingPunct="1"/>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algn="ctr" defTabSz="914400" rtl="0" eaLnBrk="1" latinLnBrk="0" hangingPunct="1"/>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8478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1"/>
                  </a:ext>
                </a:extLst>
              </a:tr>
              <a:tr h="8478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1703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Cấu trúc dữ liệu tĩnh</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Thêm một phần tử vào mảng</a:t>
            </a:r>
          </a:p>
          <a:p>
            <a:pPr marL="685800" lvl="2">
              <a:spcBef>
                <a:spcPts val="1000"/>
              </a:spcBef>
              <a:buFont typeface="Wingdings" panose="05000000000000000000" pitchFamily="2" charset="2"/>
              <a:buChar char="v"/>
            </a:pPr>
            <a:endParaRPr lang="vi-VN" sz="2100" b="1">
              <a:solidFill>
                <a:srgbClr val="0070C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7</a:t>
            </a:fld>
            <a:endParaRPr lang="en-GB"/>
          </a:p>
        </p:txBody>
      </p:sp>
      <p:graphicFrame>
        <p:nvGraphicFramePr>
          <p:cNvPr id="9" name="Table 8">
            <a:extLst>
              <a:ext uri="{FF2B5EF4-FFF2-40B4-BE49-F238E27FC236}">
                <a16:creationId xmlns:a16="http://schemas.microsoft.com/office/drawing/2014/main" id="{32578DAF-1861-470A-BA8E-E4A18A2669F3}"/>
              </a:ext>
            </a:extLst>
          </p:cNvPr>
          <p:cNvGraphicFramePr>
            <a:graphicFrameLocks noGrp="1"/>
          </p:cNvGraphicFramePr>
          <p:nvPr>
            <p:extLst>
              <p:ext uri="{D42A27DB-BD31-4B8C-83A1-F6EECF244321}">
                <p14:modId xmlns:p14="http://schemas.microsoft.com/office/powerpoint/2010/main" val="1929684693"/>
              </p:ext>
            </p:extLst>
          </p:nvPr>
        </p:nvGraphicFramePr>
        <p:xfrm>
          <a:off x="946778" y="2870012"/>
          <a:ext cx="9784860" cy="847877"/>
        </p:xfrm>
        <a:graphic>
          <a:graphicData uri="http://schemas.openxmlformats.org/drawingml/2006/table">
            <a:tbl>
              <a:tblPr firstRow="1" bandRow="1">
                <a:tableStyleId>{5C22544A-7EE6-4342-B048-85BDC9FD1C3A}</a:tableStyleId>
              </a:tblPr>
              <a:tblGrid>
                <a:gridCol w="978486">
                  <a:extLst>
                    <a:ext uri="{9D8B030D-6E8A-4147-A177-3AD203B41FA5}">
                      <a16:colId xmlns:a16="http://schemas.microsoft.com/office/drawing/2014/main" val="20000"/>
                    </a:ext>
                  </a:extLst>
                </a:gridCol>
                <a:gridCol w="978486">
                  <a:extLst>
                    <a:ext uri="{9D8B030D-6E8A-4147-A177-3AD203B41FA5}">
                      <a16:colId xmlns:a16="http://schemas.microsoft.com/office/drawing/2014/main" val="20001"/>
                    </a:ext>
                  </a:extLst>
                </a:gridCol>
                <a:gridCol w="978486">
                  <a:extLst>
                    <a:ext uri="{9D8B030D-6E8A-4147-A177-3AD203B41FA5}">
                      <a16:colId xmlns:a16="http://schemas.microsoft.com/office/drawing/2014/main" val="20002"/>
                    </a:ext>
                  </a:extLst>
                </a:gridCol>
                <a:gridCol w="978486">
                  <a:extLst>
                    <a:ext uri="{9D8B030D-6E8A-4147-A177-3AD203B41FA5}">
                      <a16:colId xmlns:a16="http://schemas.microsoft.com/office/drawing/2014/main" val="20003"/>
                    </a:ext>
                  </a:extLst>
                </a:gridCol>
                <a:gridCol w="978486">
                  <a:extLst>
                    <a:ext uri="{9D8B030D-6E8A-4147-A177-3AD203B41FA5}">
                      <a16:colId xmlns:a16="http://schemas.microsoft.com/office/drawing/2014/main" val="20004"/>
                    </a:ext>
                  </a:extLst>
                </a:gridCol>
                <a:gridCol w="978486">
                  <a:extLst>
                    <a:ext uri="{9D8B030D-6E8A-4147-A177-3AD203B41FA5}">
                      <a16:colId xmlns:a16="http://schemas.microsoft.com/office/drawing/2014/main" val="20005"/>
                    </a:ext>
                  </a:extLst>
                </a:gridCol>
                <a:gridCol w="978486">
                  <a:extLst>
                    <a:ext uri="{9D8B030D-6E8A-4147-A177-3AD203B41FA5}">
                      <a16:colId xmlns:a16="http://schemas.microsoft.com/office/drawing/2014/main" val="20006"/>
                    </a:ext>
                  </a:extLst>
                </a:gridCol>
                <a:gridCol w="978486">
                  <a:extLst>
                    <a:ext uri="{9D8B030D-6E8A-4147-A177-3AD203B41FA5}">
                      <a16:colId xmlns:a16="http://schemas.microsoft.com/office/drawing/2014/main" val="20007"/>
                    </a:ext>
                  </a:extLst>
                </a:gridCol>
                <a:gridCol w="978486">
                  <a:extLst>
                    <a:ext uri="{9D8B030D-6E8A-4147-A177-3AD203B41FA5}">
                      <a16:colId xmlns:a16="http://schemas.microsoft.com/office/drawing/2014/main" val="20008"/>
                    </a:ext>
                  </a:extLst>
                </a:gridCol>
                <a:gridCol w="978486">
                  <a:extLst>
                    <a:ext uri="{9D8B030D-6E8A-4147-A177-3AD203B41FA5}">
                      <a16:colId xmlns:a16="http://schemas.microsoft.com/office/drawing/2014/main" val="20009"/>
                    </a:ext>
                  </a:extLst>
                </a:gridCol>
              </a:tblGrid>
              <a:tr h="847877">
                <a:tc>
                  <a:txBody>
                    <a:bodyPr/>
                    <a:lstStyle/>
                    <a:p>
                      <a:pPr algn="ctr"/>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bl>
          </a:graphicData>
        </a:graphic>
      </p:graphicFrame>
      <p:sp>
        <p:nvSpPr>
          <p:cNvPr id="10" name="Down Arrow 7">
            <a:extLst>
              <a:ext uri="{FF2B5EF4-FFF2-40B4-BE49-F238E27FC236}">
                <a16:creationId xmlns:a16="http://schemas.microsoft.com/office/drawing/2014/main" id="{4236EB1C-41FE-4DEB-A8B0-12EFB4420E3E}"/>
              </a:ext>
            </a:extLst>
          </p:cNvPr>
          <p:cNvSpPr/>
          <p:nvPr/>
        </p:nvSpPr>
        <p:spPr>
          <a:xfrm>
            <a:off x="3195376" y="2431700"/>
            <a:ext cx="386024" cy="422031"/>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2FA646-5D28-4039-A8E2-9F6902E59991}"/>
              </a:ext>
            </a:extLst>
          </p:cNvPr>
          <p:cNvSpPr/>
          <p:nvPr/>
        </p:nvSpPr>
        <p:spPr>
          <a:xfrm>
            <a:off x="3026647" y="1797410"/>
            <a:ext cx="723482" cy="6041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12</a:t>
            </a:r>
          </a:p>
        </p:txBody>
      </p:sp>
      <p:graphicFrame>
        <p:nvGraphicFramePr>
          <p:cNvPr id="12" name="Table 11">
            <a:extLst>
              <a:ext uri="{FF2B5EF4-FFF2-40B4-BE49-F238E27FC236}">
                <a16:creationId xmlns:a16="http://schemas.microsoft.com/office/drawing/2014/main" id="{E7C96B23-7F7E-4C84-89C3-C6D01BD8B197}"/>
              </a:ext>
            </a:extLst>
          </p:cNvPr>
          <p:cNvGraphicFramePr>
            <a:graphicFrameLocks noGrp="1"/>
          </p:cNvGraphicFramePr>
          <p:nvPr>
            <p:extLst>
              <p:ext uri="{D42A27DB-BD31-4B8C-83A1-F6EECF244321}">
                <p14:modId xmlns:p14="http://schemas.microsoft.com/office/powerpoint/2010/main" val="1564831601"/>
              </p:ext>
            </p:extLst>
          </p:nvPr>
        </p:nvGraphicFramePr>
        <p:xfrm>
          <a:off x="918308" y="4147493"/>
          <a:ext cx="9784860" cy="847877"/>
        </p:xfrm>
        <a:graphic>
          <a:graphicData uri="http://schemas.openxmlformats.org/drawingml/2006/table">
            <a:tbl>
              <a:tblPr firstRow="1" bandRow="1">
                <a:tableStyleId>{5C22544A-7EE6-4342-B048-85BDC9FD1C3A}</a:tableStyleId>
              </a:tblPr>
              <a:tblGrid>
                <a:gridCol w="978486">
                  <a:extLst>
                    <a:ext uri="{9D8B030D-6E8A-4147-A177-3AD203B41FA5}">
                      <a16:colId xmlns:a16="http://schemas.microsoft.com/office/drawing/2014/main" val="20000"/>
                    </a:ext>
                  </a:extLst>
                </a:gridCol>
                <a:gridCol w="978486">
                  <a:extLst>
                    <a:ext uri="{9D8B030D-6E8A-4147-A177-3AD203B41FA5}">
                      <a16:colId xmlns:a16="http://schemas.microsoft.com/office/drawing/2014/main" val="20001"/>
                    </a:ext>
                  </a:extLst>
                </a:gridCol>
                <a:gridCol w="978486">
                  <a:extLst>
                    <a:ext uri="{9D8B030D-6E8A-4147-A177-3AD203B41FA5}">
                      <a16:colId xmlns:a16="http://schemas.microsoft.com/office/drawing/2014/main" val="20002"/>
                    </a:ext>
                  </a:extLst>
                </a:gridCol>
                <a:gridCol w="978486">
                  <a:extLst>
                    <a:ext uri="{9D8B030D-6E8A-4147-A177-3AD203B41FA5}">
                      <a16:colId xmlns:a16="http://schemas.microsoft.com/office/drawing/2014/main" val="20003"/>
                    </a:ext>
                  </a:extLst>
                </a:gridCol>
                <a:gridCol w="978486">
                  <a:extLst>
                    <a:ext uri="{9D8B030D-6E8A-4147-A177-3AD203B41FA5}">
                      <a16:colId xmlns:a16="http://schemas.microsoft.com/office/drawing/2014/main" val="20004"/>
                    </a:ext>
                  </a:extLst>
                </a:gridCol>
                <a:gridCol w="978486">
                  <a:extLst>
                    <a:ext uri="{9D8B030D-6E8A-4147-A177-3AD203B41FA5}">
                      <a16:colId xmlns:a16="http://schemas.microsoft.com/office/drawing/2014/main" val="20005"/>
                    </a:ext>
                  </a:extLst>
                </a:gridCol>
                <a:gridCol w="978486">
                  <a:extLst>
                    <a:ext uri="{9D8B030D-6E8A-4147-A177-3AD203B41FA5}">
                      <a16:colId xmlns:a16="http://schemas.microsoft.com/office/drawing/2014/main" val="20006"/>
                    </a:ext>
                  </a:extLst>
                </a:gridCol>
                <a:gridCol w="978486">
                  <a:extLst>
                    <a:ext uri="{9D8B030D-6E8A-4147-A177-3AD203B41FA5}">
                      <a16:colId xmlns:a16="http://schemas.microsoft.com/office/drawing/2014/main" val="20007"/>
                    </a:ext>
                  </a:extLst>
                </a:gridCol>
                <a:gridCol w="978486">
                  <a:extLst>
                    <a:ext uri="{9D8B030D-6E8A-4147-A177-3AD203B41FA5}">
                      <a16:colId xmlns:a16="http://schemas.microsoft.com/office/drawing/2014/main" val="20008"/>
                    </a:ext>
                  </a:extLst>
                </a:gridCol>
                <a:gridCol w="978486">
                  <a:extLst>
                    <a:ext uri="{9D8B030D-6E8A-4147-A177-3AD203B41FA5}">
                      <a16:colId xmlns:a16="http://schemas.microsoft.com/office/drawing/2014/main" val="20009"/>
                    </a:ext>
                  </a:extLst>
                </a:gridCol>
              </a:tblGrid>
              <a:tr h="847877">
                <a:tc>
                  <a:txBody>
                    <a:bodyPr/>
                    <a:lstStyle/>
                    <a:p>
                      <a:pPr algn="ctr"/>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r>
                        <a:rPr lang="en-US"/>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bl>
          </a:graphicData>
        </a:graphic>
      </p:graphicFrame>
      <p:cxnSp>
        <p:nvCxnSpPr>
          <p:cNvPr id="13" name="Straight Arrow Connector 12">
            <a:extLst>
              <a:ext uri="{FF2B5EF4-FFF2-40B4-BE49-F238E27FC236}">
                <a16:creationId xmlns:a16="http://schemas.microsoft.com/office/drawing/2014/main" id="{8BEC6B42-3BB2-451A-B914-963928988E0E}"/>
              </a:ext>
            </a:extLst>
          </p:cNvPr>
          <p:cNvCxnSpPr/>
          <p:nvPr/>
        </p:nvCxnSpPr>
        <p:spPr>
          <a:xfrm>
            <a:off x="3476730" y="4049482"/>
            <a:ext cx="1507252"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DD369AFD-8B5A-4C0D-8BDE-80D16AB41522}"/>
              </a:ext>
            </a:extLst>
          </p:cNvPr>
          <p:cNvGraphicFramePr>
            <a:graphicFrameLocks noGrp="1"/>
          </p:cNvGraphicFramePr>
          <p:nvPr>
            <p:extLst>
              <p:ext uri="{D42A27DB-BD31-4B8C-83A1-F6EECF244321}">
                <p14:modId xmlns:p14="http://schemas.microsoft.com/office/powerpoint/2010/main" val="1779936995"/>
              </p:ext>
            </p:extLst>
          </p:nvPr>
        </p:nvGraphicFramePr>
        <p:xfrm>
          <a:off x="919983" y="5395058"/>
          <a:ext cx="9784860" cy="847877"/>
        </p:xfrm>
        <a:graphic>
          <a:graphicData uri="http://schemas.openxmlformats.org/drawingml/2006/table">
            <a:tbl>
              <a:tblPr firstRow="1" bandRow="1">
                <a:tableStyleId>{5C22544A-7EE6-4342-B048-85BDC9FD1C3A}</a:tableStyleId>
              </a:tblPr>
              <a:tblGrid>
                <a:gridCol w="978486">
                  <a:extLst>
                    <a:ext uri="{9D8B030D-6E8A-4147-A177-3AD203B41FA5}">
                      <a16:colId xmlns:a16="http://schemas.microsoft.com/office/drawing/2014/main" val="20000"/>
                    </a:ext>
                  </a:extLst>
                </a:gridCol>
                <a:gridCol w="978486">
                  <a:extLst>
                    <a:ext uri="{9D8B030D-6E8A-4147-A177-3AD203B41FA5}">
                      <a16:colId xmlns:a16="http://schemas.microsoft.com/office/drawing/2014/main" val="20001"/>
                    </a:ext>
                  </a:extLst>
                </a:gridCol>
                <a:gridCol w="978486">
                  <a:extLst>
                    <a:ext uri="{9D8B030D-6E8A-4147-A177-3AD203B41FA5}">
                      <a16:colId xmlns:a16="http://schemas.microsoft.com/office/drawing/2014/main" val="20002"/>
                    </a:ext>
                  </a:extLst>
                </a:gridCol>
                <a:gridCol w="978486">
                  <a:extLst>
                    <a:ext uri="{9D8B030D-6E8A-4147-A177-3AD203B41FA5}">
                      <a16:colId xmlns:a16="http://schemas.microsoft.com/office/drawing/2014/main" val="20003"/>
                    </a:ext>
                  </a:extLst>
                </a:gridCol>
                <a:gridCol w="978486">
                  <a:extLst>
                    <a:ext uri="{9D8B030D-6E8A-4147-A177-3AD203B41FA5}">
                      <a16:colId xmlns:a16="http://schemas.microsoft.com/office/drawing/2014/main" val="20004"/>
                    </a:ext>
                  </a:extLst>
                </a:gridCol>
                <a:gridCol w="978486">
                  <a:extLst>
                    <a:ext uri="{9D8B030D-6E8A-4147-A177-3AD203B41FA5}">
                      <a16:colId xmlns:a16="http://schemas.microsoft.com/office/drawing/2014/main" val="20005"/>
                    </a:ext>
                  </a:extLst>
                </a:gridCol>
                <a:gridCol w="978486">
                  <a:extLst>
                    <a:ext uri="{9D8B030D-6E8A-4147-A177-3AD203B41FA5}">
                      <a16:colId xmlns:a16="http://schemas.microsoft.com/office/drawing/2014/main" val="20006"/>
                    </a:ext>
                  </a:extLst>
                </a:gridCol>
                <a:gridCol w="978486">
                  <a:extLst>
                    <a:ext uri="{9D8B030D-6E8A-4147-A177-3AD203B41FA5}">
                      <a16:colId xmlns:a16="http://schemas.microsoft.com/office/drawing/2014/main" val="20007"/>
                    </a:ext>
                  </a:extLst>
                </a:gridCol>
                <a:gridCol w="978486">
                  <a:extLst>
                    <a:ext uri="{9D8B030D-6E8A-4147-A177-3AD203B41FA5}">
                      <a16:colId xmlns:a16="http://schemas.microsoft.com/office/drawing/2014/main" val="20008"/>
                    </a:ext>
                  </a:extLst>
                </a:gridCol>
                <a:gridCol w="978486">
                  <a:extLst>
                    <a:ext uri="{9D8B030D-6E8A-4147-A177-3AD203B41FA5}">
                      <a16:colId xmlns:a16="http://schemas.microsoft.com/office/drawing/2014/main" val="20009"/>
                    </a:ext>
                  </a:extLst>
                </a:gridCol>
              </a:tblGrid>
              <a:tr h="847877">
                <a:tc>
                  <a:txBody>
                    <a:bodyPr/>
                    <a:lstStyle/>
                    <a:p>
                      <a:pPr algn="ctr"/>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bl>
          </a:graphicData>
        </a:graphic>
      </p:graphicFrame>
      <p:sp>
        <p:nvSpPr>
          <p:cNvPr id="15" name="Arrow: Curved Down 14">
            <a:extLst>
              <a:ext uri="{FF2B5EF4-FFF2-40B4-BE49-F238E27FC236}">
                <a16:creationId xmlns:a16="http://schemas.microsoft.com/office/drawing/2014/main" id="{5A9B7817-D6A8-4147-B793-E443B16E6967}"/>
              </a:ext>
            </a:extLst>
          </p:cNvPr>
          <p:cNvSpPr/>
          <p:nvPr/>
        </p:nvSpPr>
        <p:spPr>
          <a:xfrm>
            <a:off x="3289024" y="3788177"/>
            <a:ext cx="1021727" cy="23509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Arrow: Curved Down 15">
            <a:extLst>
              <a:ext uri="{FF2B5EF4-FFF2-40B4-BE49-F238E27FC236}">
                <a16:creationId xmlns:a16="http://schemas.microsoft.com/office/drawing/2014/main" id="{86D75E13-CCC3-4485-8BF4-9905FC49F143}"/>
              </a:ext>
            </a:extLst>
          </p:cNvPr>
          <p:cNvSpPr/>
          <p:nvPr/>
        </p:nvSpPr>
        <p:spPr>
          <a:xfrm>
            <a:off x="4313955" y="3794943"/>
            <a:ext cx="1021727" cy="23509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Arrow: Curved Down 16">
            <a:extLst>
              <a:ext uri="{FF2B5EF4-FFF2-40B4-BE49-F238E27FC236}">
                <a16:creationId xmlns:a16="http://schemas.microsoft.com/office/drawing/2014/main" id="{83F2CFAD-E049-4B2C-B107-6360000BF023}"/>
              </a:ext>
            </a:extLst>
          </p:cNvPr>
          <p:cNvSpPr/>
          <p:nvPr/>
        </p:nvSpPr>
        <p:spPr>
          <a:xfrm>
            <a:off x="5304964" y="3798188"/>
            <a:ext cx="1021727" cy="23509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Arrow: Curved Down 17">
            <a:extLst>
              <a:ext uri="{FF2B5EF4-FFF2-40B4-BE49-F238E27FC236}">
                <a16:creationId xmlns:a16="http://schemas.microsoft.com/office/drawing/2014/main" id="{B3143168-BF01-4F34-A314-3D8F412EAEB8}"/>
              </a:ext>
            </a:extLst>
          </p:cNvPr>
          <p:cNvSpPr/>
          <p:nvPr/>
        </p:nvSpPr>
        <p:spPr>
          <a:xfrm>
            <a:off x="6329895" y="3804954"/>
            <a:ext cx="1021727" cy="23509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9" name="Arrow: Curved Down 18">
            <a:extLst>
              <a:ext uri="{FF2B5EF4-FFF2-40B4-BE49-F238E27FC236}">
                <a16:creationId xmlns:a16="http://schemas.microsoft.com/office/drawing/2014/main" id="{AB95F35B-0085-42BD-9C46-1FEB65155E2C}"/>
              </a:ext>
            </a:extLst>
          </p:cNvPr>
          <p:cNvSpPr/>
          <p:nvPr/>
        </p:nvSpPr>
        <p:spPr>
          <a:xfrm>
            <a:off x="7351048" y="3798583"/>
            <a:ext cx="1021727" cy="23509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Arrow: Curved Down 19">
            <a:extLst>
              <a:ext uri="{FF2B5EF4-FFF2-40B4-BE49-F238E27FC236}">
                <a16:creationId xmlns:a16="http://schemas.microsoft.com/office/drawing/2014/main" id="{B0B2BD41-29DC-41F9-AB1D-6B1F9E62D131}"/>
              </a:ext>
            </a:extLst>
          </p:cNvPr>
          <p:cNvSpPr/>
          <p:nvPr/>
        </p:nvSpPr>
        <p:spPr>
          <a:xfrm>
            <a:off x="8375979" y="3805349"/>
            <a:ext cx="1021727" cy="23509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1" name="Arrow: Curved Down 20">
            <a:extLst>
              <a:ext uri="{FF2B5EF4-FFF2-40B4-BE49-F238E27FC236}">
                <a16:creationId xmlns:a16="http://schemas.microsoft.com/office/drawing/2014/main" id="{6D816F10-EA8D-465A-A05E-8CCDF7ADD837}"/>
              </a:ext>
            </a:extLst>
          </p:cNvPr>
          <p:cNvSpPr/>
          <p:nvPr/>
        </p:nvSpPr>
        <p:spPr>
          <a:xfrm>
            <a:off x="9366988" y="3808594"/>
            <a:ext cx="1021727" cy="23509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00392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par>
                                <p:cTn id="21" presetID="2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down)">
                                      <p:cBhvr>
                                        <p:cTn id="28" dur="500"/>
                                        <p:tgtEl>
                                          <p:spTgt spid="21"/>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500"/>
                                        <p:tgtEl>
                                          <p:spTgt spid="19"/>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par>
                          <p:cTn id="45" fill="hold">
                            <p:stCondLst>
                              <p:cond delay="2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par>
                          <p:cTn id="49" fill="hold">
                            <p:stCondLst>
                              <p:cond delay="3000"/>
                            </p:stCondLst>
                            <p:childTnLst>
                              <p:par>
                                <p:cTn id="50" presetID="22" presetClass="entr" presetSubtype="4"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animBg="1"/>
      <p:bldP spid="18" grpId="0" animBg="1"/>
      <p:bldP spid="19"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Cấu trúc dữ liệu tĩnh</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buFont typeface="Wingdings" panose="05000000000000000000" pitchFamily="2" charset="2"/>
              <a:buChar char="v"/>
            </a:pPr>
            <a:r>
              <a:rPr lang="en-GB" sz="2500" b="1">
                <a:solidFill>
                  <a:srgbClr val="0070C0"/>
                </a:solidFill>
              </a:rPr>
              <a:t>Xóa một phần tử khỏi mảng</a:t>
            </a:r>
          </a:p>
          <a:p>
            <a:pPr marL="685800" lvl="2">
              <a:spcBef>
                <a:spcPts val="1000"/>
              </a:spcBef>
              <a:buFont typeface="Wingdings" panose="05000000000000000000" pitchFamily="2" charset="2"/>
              <a:buChar char="v"/>
            </a:pPr>
            <a:endParaRPr lang="vi-VN" sz="2100" b="1">
              <a:solidFill>
                <a:srgbClr val="0070C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22/12/2022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8</a:t>
            </a:fld>
            <a:endParaRPr lang="en-GB"/>
          </a:p>
        </p:txBody>
      </p:sp>
      <p:graphicFrame>
        <p:nvGraphicFramePr>
          <p:cNvPr id="15" name="Table 14">
            <a:extLst>
              <a:ext uri="{FF2B5EF4-FFF2-40B4-BE49-F238E27FC236}">
                <a16:creationId xmlns:a16="http://schemas.microsoft.com/office/drawing/2014/main" id="{BEA038C9-3312-41E9-B5A8-600896EDCDF7}"/>
              </a:ext>
            </a:extLst>
          </p:cNvPr>
          <p:cNvGraphicFramePr>
            <a:graphicFrameLocks noGrp="1"/>
          </p:cNvGraphicFramePr>
          <p:nvPr>
            <p:extLst>
              <p:ext uri="{D42A27DB-BD31-4B8C-83A1-F6EECF244321}">
                <p14:modId xmlns:p14="http://schemas.microsoft.com/office/powerpoint/2010/main" val="112476577"/>
              </p:ext>
            </p:extLst>
          </p:nvPr>
        </p:nvGraphicFramePr>
        <p:xfrm>
          <a:off x="955831" y="2408286"/>
          <a:ext cx="9784860" cy="847877"/>
        </p:xfrm>
        <a:graphic>
          <a:graphicData uri="http://schemas.openxmlformats.org/drawingml/2006/table">
            <a:tbl>
              <a:tblPr firstRow="1" bandRow="1">
                <a:tableStyleId>{5C22544A-7EE6-4342-B048-85BDC9FD1C3A}</a:tableStyleId>
              </a:tblPr>
              <a:tblGrid>
                <a:gridCol w="978486">
                  <a:extLst>
                    <a:ext uri="{9D8B030D-6E8A-4147-A177-3AD203B41FA5}">
                      <a16:colId xmlns:a16="http://schemas.microsoft.com/office/drawing/2014/main" val="20000"/>
                    </a:ext>
                  </a:extLst>
                </a:gridCol>
                <a:gridCol w="978486">
                  <a:extLst>
                    <a:ext uri="{9D8B030D-6E8A-4147-A177-3AD203B41FA5}">
                      <a16:colId xmlns:a16="http://schemas.microsoft.com/office/drawing/2014/main" val="20001"/>
                    </a:ext>
                  </a:extLst>
                </a:gridCol>
                <a:gridCol w="978486">
                  <a:extLst>
                    <a:ext uri="{9D8B030D-6E8A-4147-A177-3AD203B41FA5}">
                      <a16:colId xmlns:a16="http://schemas.microsoft.com/office/drawing/2014/main" val="20002"/>
                    </a:ext>
                  </a:extLst>
                </a:gridCol>
                <a:gridCol w="978486">
                  <a:extLst>
                    <a:ext uri="{9D8B030D-6E8A-4147-A177-3AD203B41FA5}">
                      <a16:colId xmlns:a16="http://schemas.microsoft.com/office/drawing/2014/main" val="20003"/>
                    </a:ext>
                  </a:extLst>
                </a:gridCol>
                <a:gridCol w="978486">
                  <a:extLst>
                    <a:ext uri="{9D8B030D-6E8A-4147-A177-3AD203B41FA5}">
                      <a16:colId xmlns:a16="http://schemas.microsoft.com/office/drawing/2014/main" val="20004"/>
                    </a:ext>
                  </a:extLst>
                </a:gridCol>
                <a:gridCol w="978486">
                  <a:extLst>
                    <a:ext uri="{9D8B030D-6E8A-4147-A177-3AD203B41FA5}">
                      <a16:colId xmlns:a16="http://schemas.microsoft.com/office/drawing/2014/main" val="20005"/>
                    </a:ext>
                  </a:extLst>
                </a:gridCol>
                <a:gridCol w="978486">
                  <a:extLst>
                    <a:ext uri="{9D8B030D-6E8A-4147-A177-3AD203B41FA5}">
                      <a16:colId xmlns:a16="http://schemas.microsoft.com/office/drawing/2014/main" val="20006"/>
                    </a:ext>
                  </a:extLst>
                </a:gridCol>
                <a:gridCol w="978486">
                  <a:extLst>
                    <a:ext uri="{9D8B030D-6E8A-4147-A177-3AD203B41FA5}">
                      <a16:colId xmlns:a16="http://schemas.microsoft.com/office/drawing/2014/main" val="20007"/>
                    </a:ext>
                  </a:extLst>
                </a:gridCol>
                <a:gridCol w="978486">
                  <a:extLst>
                    <a:ext uri="{9D8B030D-6E8A-4147-A177-3AD203B41FA5}">
                      <a16:colId xmlns:a16="http://schemas.microsoft.com/office/drawing/2014/main" val="20008"/>
                    </a:ext>
                  </a:extLst>
                </a:gridCol>
                <a:gridCol w="978486">
                  <a:extLst>
                    <a:ext uri="{9D8B030D-6E8A-4147-A177-3AD203B41FA5}">
                      <a16:colId xmlns:a16="http://schemas.microsoft.com/office/drawing/2014/main" val="20009"/>
                    </a:ext>
                  </a:extLst>
                </a:gridCol>
              </a:tblGrid>
              <a:tr h="847877">
                <a:tc>
                  <a:txBody>
                    <a:bodyPr/>
                    <a:lstStyle/>
                    <a:p>
                      <a:pPr algn="ctr"/>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r>
                        <a:rPr lang="en-US"/>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bl>
          </a:graphicData>
        </a:graphic>
      </p:graphicFrame>
      <p:graphicFrame>
        <p:nvGraphicFramePr>
          <p:cNvPr id="16" name="Table 15">
            <a:extLst>
              <a:ext uri="{FF2B5EF4-FFF2-40B4-BE49-F238E27FC236}">
                <a16:creationId xmlns:a16="http://schemas.microsoft.com/office/drawing/2014/main" id="{1129ABAD-89B9-4C83-B098-C3008CF110F4}"/>
              </a:ext>
            </a:extLst>
          </p:cNvPr>
          <p:cNvGraphicFramePr>
            <a:graphicFrameLocks noGrp="1"/>
          </p:cNvGraphicFramePr>
          <p:nvPr>
            <p:extLst>
              <p:ext uri="{D42A27DB-BD31-4B8C-83A1-F6EECF244321}">
                <p14:modId xmlns:p14="http://schemas.microsoft.com/office/powerpoint/2010/main" val="4276483366"/>
              </p:ext>
            </p:extLst>
          </p:nvPr>
        </p:nvGraphicFramePr>
        <p:xfrm>
          <a:off x="927361" y="3685767"/>
          <a:ext cx="9784860" cy="847877"/>
        </p:xfrm>
        <a:graphic>
          <a:graphicData uri="http://schemas.openxmlformats.org/drawingml/2006/table">
            <a:tbl>
              <a:tblPr firstRow="1" bandRow="1">
                <a:tableStyleId>{5C22544A-7EE6-4342-B048-85BDC9FD1C3A}</a:tableStyleId>
              </a:tblPr>
              <a:tblGrid>
                <a:gridCol w="978486">
                  <a:extLst>
                    <a:ext uri="{9D8B030D-6E8A-4147-A177-3AD203B41FA5}">
                      <a16:colId xmlns:a16="http://schemas.microsoft.com/office/drawing/2014/main" val="20000"/>
                    </a:ext>
                  </a:extLst>
                </a:gridCol>
                <a:gridCol w="978486">
                  <a:extLst>
                    <a:ext uri="{9D8B030D-6E8A-4147-A177-3AD203B41FA5}">
                      <a16:colId xmlns:a16="http://schemas.microsoft.com/office/drawing/2014/main" val="20001"/>
                    </a:ext>
                  </a:extLst>
                </a:gridCol>
                <a:gridCol w="978486">
                  <a:extLst>
                    <a:ext uri="{9D8B030D-6E8A-4147-A177-3AD203B41FA5}">
                      <a16:colId xmlns:a16="http://schemas.microsoft.com/office/drawing/2014/main" val="20002"/>
                    </a:ext>
                  </a:extLst>
                </a:gridCol>
                <a:gridCol w="978486">
                  <a:extLst>
                    <a:ext uri="{9D8B030D-6E8A-4147-A177-3AD203B41FA5}">
                      <a16:colId xmlns:a16="http://schemas.microsoft.com/office/drawing/2014/main" val="20003"/>
                    </a:ext>
                  </a:extLst>
                </a:gridCol>
                <a:gridCol w="978486">
                  <a:extLst>
                    <a:ext uri="{9D8B030D-6E8A-4147-A177-3AD203B41FA5}">
                      <a16:colId xmlns:a16="http://schemas.microsoft.com/office/drawing/2014/main" val="20004"/>
                    </a:ext>
                  </a:extLst>
                </a:gridCol>
                <a:gridCol w="978486">
                  <a:extLst>
                    <a:ext uri="{9D8B030D-6E8A-4147-A177-3AD203B41FA5}">
                      <a16:colId xmlns:a16="http://schemas.microsoft.com/office/drawing/2014/main" val="20005"/>
                    </a:ext>
                  </a:extLst>
                </a:gridCol>
                <a:gridCol w="978486">
                  <a:extLst>
                    <a:ext uri="{9D8B030D-6E8A-4147-A177-3AD203B41FA5}">
                      <a16:colId xmlns:a16="http://schemas.microsoft.com/office/drawing/2014/main" val="20006"/>
                    </a:ext>
                  </a:extLst>
                </a:gridCol>
                <a:gridCol w="978486">
                  <a:extLst>
                    <a:ext uri="{9D8B030D-6E8A-4147-A177-3AD203B41FA5}">
                      <a16:colId xmlns:a16="http://schemas.microsoft.com/office/drawing/2014/main" val="20007"/>
                    </a:ext>
                  </a:extLst>
                </a:gridCol>
                <a:gridCol w="978486">
                  <a:extLst>
                    <a:ext uri="{9D8B030D-6E8A-4147-A177-3AD203B41FA5}">
                      <a16:colId xmlns:a16="http://schemas.microsoft.com/office/drawing/2014/main" val="20008"/>
                    </a:ext>
                  </a:extLst>
                </a:gridCol>
                <a:gridCol w="978486">
                  <a:extLst>
                    <a:ext uri="{9D8B030D-6E8A-4147-A177-3AD203B41FA5}">
                      <a16:colId xmlns:a16="http://schemas.microsoft.com/office/drawing/2014/main" val="20009"/>
                    </a:ext>
                  </a:extLst>
                </a:gridCol>
              </a:tblGrid>
              <a:tr h="847877">
                <a:tc>
                  <a:txBody>
                    <a:bodyPr/>
                    <a:lstStyle/>
                    <a:p>
                      <a:pPr algn="ctr"/>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r>
                        <a:rPr lang="en-US"/>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bl>
          </a:graphicData>
        </a:graphic>
      </p:graphicFrame>
      <p:cxnSp>
        <p:nvCxnSpPr>
          <p:cNvPr id="17" name="Straight Arrow Connector 16">
            <a:extLst>
              <a:ext uri="{FF2B5EF4-FFF2-40B4-BE49-F238E27FC236}">
                <a16:creationId xmlns:a16="http://schemas.microsoft.com/office/drawing/2014/main" id="{CACA7D2F-54DC-4FE1-8248-9D2BF4F271F6}"/>
              </a:ext>
            </a:extLst>
          </p:cNvPr>
          <p:cNvCxnSpPr/>
          <p:nvPr/>
        </p:nvCxnSpPr>
        <p:spPr>
          <a:xfrm flipH="1">
            <a:off x="9404262" y="3487276"/>
            <a:ext cx="1266094"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82147982-F375-49DA-89B7-A27C8FC54315}"/>
              </a:ext>
            </a:extLst>
          </p:cNvPr>
          <p:cNvGraphicFramePr>
            <a:graphicFrameLocks noGrp="1"/>
          </p:cNvGraphicFramePr>
          <p:nvPr>
            <p:extLst>
              <p:ext uri="{D42A27DB-BD31-4B8C-83A1-F6EECF244321}">
                <p14:modId xmlns:p14="http://schemas.microsoft.com/office/powerpoint/2010/main" val="4243999562"/>
              </p:ext>
            </p:extLst>
          </p:nvPr>
        </p:nvGraphicFramePr>
        <p:xfrm>
          <a:off x="929036" y="4933332"/>
          <a:ext cx="9784860" cy="847877"/>
        </p:xfrm>
        <a:graphic>
          <a:graphicData uri="http://schemas.openxmlformats.org/drawingml/2006/table">
            <a:tbl>
              <a:tblPr firstRow="1" bandRow="1">
                <a:tableStyleId>{5C22544A-7EE6-4342-B048-85BDC9FD1C3A}</a:tableStyleId>
              </a:tblPr>
              <a:tblGrid>
                <a:gridCol w="978486">
                  <a:extLst>
                    <a:ext uri="{9D8B030D-6E8A-4147-A177-3AD203B41FA5}">
                      <a16:colId xmlns:a16="http://schemas.microsoft.com/office/drawing/2014/main" val="20000"/>
                    </a:ext>
                  </a:extLst>
                </a:gridCol>
                <a:gridCol w="978486">
                  <a:extLst>
                    <a:ext uri="{9D8B030D-6E8A-4147-A177-3AD203B41FA5}">
                      <a16:colId xmlns:a16="http://schemas.microsoft.com/office/drawing/2014/main" val="20001"/>
                    </a:ext>
                  </a:extLst>
                </a:gridCol>
                <a:gridCol w="978486">
                  <a:extLst>
                    <a:ext uri="{9D8B030D-6E8A-4147-A177-3AD203B41FA5}">
                      <a16:colId xmlns:a16="http://schemas.microsoft.com/office/drawing/2014/main" val="20002"/>
                    </a:ext>
                  </a:extLst>
                </a:gridCol>
                <a:gridCol w="978486">
                  <a:extLst>
                    <a:ext uri="{9D8B030D-6E8A-4147-A177-3AD203B41FA5}">
                      <a16:colId xmlns:a16="http://schemas.microsoft.com/office/drawing/2014/main" val="20003"/>
                    </a:ext>
                  </a:extLst>
                </a:gridCol>
                <a:gridCol w="978486">
                  <a:extLst>
                    <a:ext uri="{9D8B030D-6E8A-4147-A177-3AD203B41FA5}">
                      <a16:colId xmlns:a16="http://schemas.microsoft.com/office/drawing/2014/main" val="20004"/>
                    </a:ext>
                  </a:extLst>
                </a:gridCol>
                <a:gridCol w="978486">
                  <a:extLst>
                    <a:ext uri="{9D8B030D-6E8A-4147-A177-3AD203B41FA5}">
                      <a16:colId xmlns:a16="http://schemas.microsoft.com/office/drawing/2014/main" val="20005"/>
                    </a:ext>
                  </a:extLst>
                </a:gridCol>
                <a:gridCol w="978486">
                  <a:extLst>
                    <a:ext uri="{9D8B030D-6E8A-4147-A177-3AD203B41FA5}">
                      <a16:colId xmlns:a16="http://schemas.microsoft.com/office/drawing/2014/main" val="20006"/>
                    </a:ext>
                  </a:extLst>
                </a:gridCol>
                <a:gridCol w="978486">
                  <a:extLst>
                    <a:ext uri="{9D8B030D-6E8A-4147-A177-3AD203B41FA5}">
                      <a16:colId xmlns:a16="http://schemas.microsoft.com/office/drawing/2014/main" val="20007"/>
                    </a:ext>
                  </a:extLst>
                </a:gridCol>
                <a:gridCol w="978486">
                  <a:extLst>
                    <a:ext uri="{9D8B030D-6E8A-4147-A177-3AD203B41FA5}">
                      <a16:colId xmlns:a16="http://schemas.microsoft.com/office/drawing/2014/main" val="20008"/>
                    </a:ext>
                  </a:extLst>
                </a:gridCol>
                <a:gridCol w="978486">
                  <a:extLst>
                    <a:ext uri="{9D8B030D-6E8A-4147-A177-3AD203B41FA5}">
                      <a16:colId xmlns:a16="http://schemas.microsoft.com/office/drawing/2014/main" val="20009"/>
                    </a:ext>
                  </a:extLst>
                </a:gridCol>
              </a:tblGrid>
              <a:tr h="847877">
                <a:tc>
                  <a:txBody>
                    <a:bodyPr/>
                    <a:lstStyle/>
                    <a:p>
                      <a:pPr algn="ctr"/>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bl>
          </a:graphicData>
        </a:graphic>
      </p:graphicFrame>
      <p:cxnSp>
        <p:nvCxnSpPr>
          <p:cNvPr id="19" name="Straight Connector 18">
            <a:extLst>
              <a:ext uri="{FF2B5EF4-FFF2-40B4-BE49-F238E27FC236}">
                <a16:creationId xmlns:a16="http://schemas.microsoft.com/office/drawing/2014/main" id="{FBCDA887-FDCD-4BFF-B395-D57024F9BEFC}"/>
              </a:ext>
            </a:extLst>
          </p:cNvPr>
          <p:cNvCxnSpPr/>
          <p:nvPr/>
        </p:nvCxnSpPr>
        <p:spPr>
          <a:xfrm>
            <a:off x="2913027" y="2170942"/>
            <a:ext cx="1024931" cy="131633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ACF977-8BBD-4CD2-8803-44ADD1D7F5A9}"/>
              </a:ext>
            </a:extLst>
          </p:cNvPr>
          <p:cNvCxnSpPr/>
          <p:nvPr/>
        </p:nvCxnSpPr>
        <p:spPr>
          <a:xfrm flipH="1">
            <a:off x="2892930" y="2130749"/>
            <a:ext cx="994787" cy="131633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Arrow: Curved Down 6">
            <a:extLst>
              <a:ext uri="{FF2B5EF4-FFF2-40B4-BE49-F238E27FC236}">
                <a16:creationId xmlns:a16="http://schemas.microsoft.com/office/drawing/2014/main" id="{09FAF1AA-0603-4BF1-BCD0-BA6E21DC29A6}"/>
              </a:ext>
            </a:extLst>
          </p:cNvPr>
          <p:cNvSpPr/>
          <p:nvPr/>
        </p:nvSpPr>
        <p:spPr>
          <a:xfrm flipH="1">
            <a:off x="3283274" y="3414953"/>
            <a:ext cx="994787" cy="23509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Arrow: Curved Down 13">
            <a:extLst>
              <a:ext uri="{FF2B5EF4-FFF2-40B4-BE49-F238E27FC236}">
                <a16:creationId xmlns:a16="http://schemas.microsoft.com/office/drawing/2014/main" id="{A0B880E9-7241-4E19-BCA1-D78752C1DB5D}"/>
              </a:ext>
            </a:extLst>
          </p:cNvPr>
          <p:cNvSpPr/>
          <p:nvPr/>
        </p:nvSpPr>
        <p:spPr>
          <a:xfrm flipH="1">
            <a:off x="4308205" y="3421719"/>
            <a:ext cx="994787" cy="23509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1" name="Arrow: Curved Down 20">
            <a:extLst>
              <a:ext uri="{FF2B5EF4-FFF2-40B4-BE49-F238E27FC236}">
                <a16:creationId xmlns:a16="http://schemas.microsoft.com/office/drawing/2014/main" id="{7E8F0C12-217D-4160-BD12-4CDF2D46495C}"/>
              </a:ext>
            </a:extLst>
          </p:cNvPr>
          <p:cNvSpPr/>
          <p:nvPr/>
        </p:nvSpPr>
        <p:spPr>
          <a:xfrm flipH="1">
            <a:off x="5299214" y="3424964"/>
            <a:ext cx="994787" cy="23509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 name="Arrow: Curved Down 21">
            <a:extLst>
              <a:ext uri="{FF2B5EF4-FFF2-40B4-BE49-F238E27FC236}">
                <a16:creationId xmlns:a16="http://schemas.microsoft.com/office/drawing/2014/main" id="{9714B17C-3CD2-466F-8997-4A6127D008D9}"/>
              </a:ext>
            </a:extLst>
          </p:cNvPr>
          <p:cNvSpPr/>
          <p:nvPr/>
        </p:nvSpPr>
        <p:spPr>
          <a:xfrm flipH="1">
            <a:off x="6324145" y="3431730"/>
            <a:ext cx="994787" cy="23509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Arrow: Curved Down 22">
            <a:extLst>
              <a:ext uri="{FF2B5EF4-FFF2-40B4-BE49-F238E27FC236}">
                <a16:creationId xmlns:a16="http://schemas.microsoft.com/office/drawing/2014/main" id="{D3972890-8280-4D70-9BFF-7BD5271888B8}"/>
              </a:ext>
            </a:extLst>
          </p:cNvPr>
          <p:cNvSpPr/>
          <p:nvPr/>
        </p:nvSpPr>
        <p:spPr>
          <a:xfrm flipH="1">
            <a:off x="7345298" y="3425359"/>
            <a:ext cx="994787" cy="23509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Arrow: Curved Down 23">
            <a:extLst>
              <a:ext uri="{FF2B5EF4-FFF2-40B4-BE49-F238E27FC236}">
                <a16:creationId xmlns:a16="http://schemas.microsoft.com/office/drawing/2014/main" id="{5F925160-87BE-433C-8261-66E61D85C5CE}"/>
              </a:ext>
            </a:extLst>
          </p:cNvPr>
          <p:cNvSpPr/>
          <p:nvPr/>
        </p:nvSpPr>
        <p:spPr>
          <a:xfrm flipH="1">
            <a:off x="8370229" y="3432125"/>
            <a:ext cx="994787" cy="23509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Arrow: Curved Down 24">
            <a:extLst>
              <a:ext uri="{FF2B5EF4-FFF2-40B4-BE49-F238E27FC236}">
                <a16:creationId xmlns:a16="http://schemas.microsoft.com/office/drawing/2014/main" id="{204F238D-A73B-4344-86C1-F86CBEFEC2A4}"/>
              </a:ext>
            </a:extLst>
          </p:cNvPr>
          <p:cNvSpPr/>
          <p:nvPr/>
        </p:nvSpPr>
        <p:spPr>
          <a:xfrm flipH="1">
            <a:off x="9361238" y="3435370"/>
            <a:ext cx="994787" cy="23509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9EF7838B-0A74-4D76-A74F-4527ABEB56A7}"/>
                  </a:ext>
                </a:extLst>
              </p14:cNvPr>
              <p14:cNvContentPartPr/>
              <p14:nvPr/>
            </p14:nvContentPartPr>
            <p14:xfrm>
              <a:off x="2639880" y="2189520"/>
              <a:ext cx="1494000" cy="1633680"/>
            </p14:xfrm>
          </p:contentPart>
        </mc:Choice>
        <mc:Fallback xmlns="">
          <p:pic>
            <p:nvPicPr>
              <p:cNvPr id="8" name="Ink 7">
                <a:extLst>
                  <a:ext uri="{FF2B5EF4-FFF2-40B4-BE49-F238E27FC236}">
                    <a16:creationId xmlns:a16="http://schemas.microsoft.com/office/drawing/2014/main" id="{9EF7838B-0A74-4D76-A74F-4527ABEB56A7}"/>
                  </a:ext>
                </a:extLst>
              </p:cNvPr>
              <p:cNvPicPr/>
              <p:nvPr/>
            </p:nvPicPr>
            <p:blipFill>
              <a:blip r:embed="rId3"/>
              <a:stretch>
                <a:fillRect/>
              </a:stretch>
            </p:blipFill>
            <p:spPr>
              <a:xfrm>
                <a:off x="2630520" y="2180160"/>
                <a:ext cx="1512720" cy="1652400"/>
              </a:xfrm>
              <a:prstGeom prst="rect">
                <a:avLst/>
              </a:prstGeom>
            </p:spPr>
          </p:pic>
        </mc:Fallback>
      </mc:AlternateContent>
    </p:spTree>
    <p:extLst>
      <p:ext uri="{BB962C8B-B14F-4D97-AF65-F5344CB8AC3E}">
        <p14:creationId xmlns:p14="http://schemas.microsoft.com/office/powerpoint/2010/main" val="55950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par>
                                <p:cTn id="13" presetID="2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par>
                                <p:cTn id="21" presetID="2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500"/>
                                        <p:tgtEl>
                                          <p:spTgt spid="23"/>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down)">
                                      <p:cBhvr>
                                        <p:cTn id="40" dur="500"/>
                                        <p:tgtEl>
                                          <p:spTgt spid="22"/>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down)">
                                      <p:cBhvr>
                                        <p:cTn id="44" dur="500"/>
                                        <p:tgtEl>
                                          <p:spTgt spid="21"/>
                                        </p:tgtEl>
                                      </p:cBhvr>
                                    </p:animEffect>
                                  </p:childTnLst>
                                </p:cTn>
                              </p:par>
                            </p:childTnLst>
                          </p:cTn>
                        </p:par>
                        <p:par>
                          <p:cTn id="45" fill="hold">
                            <p:stCondLst>
                              <p:cond delay="2500"/>
                            </p:stCondLst>
                            <p:childTnLst>
                              <p:par>
                                <p:cTn id="46" presetID="22" presetClass="entr" presetSubtype="4"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childTnLst>
                          </p:cTn>
                        </p:par>
                        <p:par>
                          <p:cTn id="49" fill="hold">
                            <p:stCondLst>
                              <p:cond delay="3000"/>
                            </p:stCondLst>
                            <p:childTnLst>
                              <p:par>
                                <p:cTn id="50" presetID="22" presetClass="entr" presetSubtype="4"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down)">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1" grpId="0" animBg="1"/>
      <p:bldP spid="22"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7"/>
            <a:ext cx="11962649" cy="2747918"/>
          </a:xfrm>
        </p:spPr>
        <p:txBody>
          <a:bodyPr>
            <a:normAutofit/>
          </a:bodyPr>
          <a:lstStyle/>
          <a:p>
            <a:r>
              <a:rPr lang="en-GB" sz="5000">
                <a:solidFill>
                  <a:srgbClr val="0070C0"/>
                </a:solidFill>
                <a:latin typeface="Arial" panose="020B0604020202020204" pitchFamily="34" charset="0"/>
                <a:cs typeface="Arial" panose="020B0604020202020204" pitchFamily="34" charset="0"/>
              </a:rPr>
              <a:t>Cấu trúc dữ liệu động</a:t>
            </a:r>
            <a:br>
              <a:rPr lang="en-GB" sz="5000">
                <a:solidFill>
                  <a:srgbClr val="0070C0"/>
                </a:solidFill>
                <a:latin typeface="Arial" panose="020B0604020202020204" pitchFamily="34" charset="0"/>
                <a:cs typeface="Arial" panose="020B0604020202020204" pitchFamily="34" charset="0"/>
              </a:rPr>
            </a:br>
            <a:r>
              <a:rPr lang="en-GB">
                <a:solidFill>
                  <a:srgbClr val="00B050"/>
                </a:solidFill>
                <a:latin typeface="Arial" panose="020B0604020202020204" pitchFamily="34" charset="0"/>
                <a:cs typeface="Arial" panose="020B0604020202020204" pitchFamily="34" charset="0"/>
              </a:rPr>
              <a:t>Dynamic Data Structure</a:t>
            </a:r>
            <a:endParaRPr lang="en-GB" sz="5300">
              <a:solidFill>
                <a:srgbClr val="00B05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6244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7449</TotalTime>
  <Words>3734</Words>
  <Application>Microsoft Office PowerPoint</Application>
  <PresentationFormat>Widescreen</PresentationFormat>
  <Paragraphs>803</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Consolas</vt:lpstr>
      <vt:lpstr>Muli</vt:lpstr>
      <vt:lpstr>Times New Roman</vt:lpstr>
      <vt:lpstr>Times New Roman (Headings)</vt:lpstr>
      <vt:lpstr>Wingdings</vt:lpstr>
      <vt:lpstr>Office Theme</vt:lpstr>
      <vt:lpstr>Danh Sách Liên Kết Đơn (Singly Linked List)</vt:lpstr>
      <vt:lpstr>Nội dung</vt:lpstr>
      <vt:lpstr>Cấu trúc dữ liệu tĩnh Static Data Structure</vt:lpstr>
      <vt:lpstr>Cấu trúc dữ liệu tĩnh</vt:lpstr>
      <vt:lpstr>Cấu trúc dữ liệu tĩnh</vt:lpstr>
      <vt:lpstr>Cấu trúc dữ liệu tĩnh</vt:lpstr>
      <vt:lpstr>Cấu trúc dữ liệu tĩnh</vt:lpstr>
      <vt:lpstr>Cấu trúc dữ liệu tĩnh</vt:lpstr>
      <vt:lpstr>Cấu trúc dữ liệu động Dynamic Data Structure</vt:lpstr>
      <vt:lpstr>Cấu trúc dữ liệu động</vt:lpstr>
      <vt:lpstr>Cấu trúc dữ liệu động</vt:lpstr>
      <vt:lpstr>Cấu trúc dữ liệu động</vt:lpstr>
      <vt:lpstr>Danh sách liên kết đơn Singly Linked List</vt:lpstr>
      <vt:lpstr>Danh sách liên kết đơn</vt:lpstr>
      <vt:lpstr>Danh sách liên kết đơn</vt:lpstr>
      <vt:lpstr>Danh sách liên kết đơn</vt:lpstr>
      <vt:lpstr>Danh sách liên kết đơn</vt:lpstr>
      <vt:lpstr>Danh sách liên kết đơn</vt:lpstr>
      <vt:lpstr>Danh sách liên kết đơn</vt:lpstr>
      <vt:lpstr>Danh sách liên kết đơn</vt:lpstr>
      <vt:lpstr>Danh sách liên kết đơn</vt:lpstr>
      <vt:lpstr>Danh sách liên kết đơn</vt:lpstr>
      <vt:lpstr>Danh sách liên kết đơn</vt:lpstr>
      <vt:lpstr>Các thao tác Operations on  Singly Linked List</vt:lpstr>
      <vt:lpstr>Các thao tác trên DSLK đơn</vt:lpstr>
      <vt:lpstr>Các thao tác trên DSLK đơn</vt:lpstr>
      <vt:lpstr>Các thao tác trên DSLK đơn</vt:lpstr>
      <vt:lpstr>Các thao tác trên DSLK đơn</vt:lpstr>
      <vt:lpstr>Các thao tác trên DSLK đơn</vt:lpstr>
      <vt:lpstr>Các thao tác trên DSLK đơn</vt:lpstr>
      <vt:lpstr>Các thao tác trên DSLK đơn</vt:lpstr>
      <vt:lpstr>Các thao tác trên DSLK đơn</vt:lpstr>
      <vt:lpstr>Các thao tác trên DSLK đơn</vt:lpstr>
      <vt:lpstr>Các thao tác trên DSLK đơn</vt:lpstr>
      <vt:lpstr>Các thao tác trên DSLK đơn</vt:lpstr>
      <vt:lpstr>Các thao tác trên DSLK đơn</vt:lpstr>
      <vt:lpstr>Các thao tác trên DSLK đơn</vt:lpstr>
      <vt:lpstr>Các thao tác trên DSLK đơn</vt:lpstr>
      <vt:lpstr>Các thao tác trên DSLK đơn</vt:lpstr>
      <vt:lpstr>Các thao tác trên DSLK đơn</vt:lpstr>
      <vt:lpstr>Các thao tác trên DSLK đơn</vt:lpstr>
      <vt:lpstr>Giải phóng bộ nhớ Garbage Collection</vt:lpstr>
      <vt:lpstr>Cơ chế giải phóng bộ nhớ</vt:lpstr>
      <vt:lpstr>Cơ chế giải phóng bộ nhớ</vt:lpstr>
      <vt:lpstr>Cơ chế giải phóng bộ nhớ</vt:lpstr>
      <vt:lpstr>Tổng kết Summary</vt:lpstr>
      <vt:lpstr>Tổng kết</vt:lpstr>
      <vt:lpstr>Hỏi &amp; Đáp</vt:lpstr>
      <vt:lpstr>Bài học kế tiếp</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Singly Linked List</dc:title>
  <dc:creator>Trần Đức Hiếu</dc:creator>
  <cp:lastModifiedBy>phanhoanglam0916@gmail.com</cp:lastModifiedBy>
  <cp:revision>979</cp:revision>
  <dcterms:created xsi:type="dcterms:W3CDTF">2022-09-23T12:49:50Z</dcterms:created>
  <dcterms:modified xsi:type="dcterms:W3CDTF">2022-12-22T15:10:01Z</dcterms:modified>
</cp:coreProperties>
</file>