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256" r:id="rId2"/>
    <p:sldId id="295" r:id="rId3"/>
    <p:sldId id="293" r:id="rId4"/>
    <p:sldId id="457" r:id="rId5"/>
    <p:sldId id="458" r:id="rId6"/>
    <p:sldId id="315" r:id="rId7"/>
    <p:sldId id="459" r:id="rId8"/>
    <p:sldId id="460" r:id="rId9"/>
    <p:sldId id="487" r:id="rId10"/>
    <p:sldId id="488" r:id="rId11"/>
    <p:sldId id="489" r:id="rId12"/>
    <p:sldId id="490" r:id="rId13"/>
    <p:sldId id="491" r:id="rId14"/>
    <p:sldId id="492" r:id="rId15"/>
    <p:sldId id="493" r:id="rId16"/>
    <p:sldId id="494" r:id="rId17"/>
    <p:sldId id="495" r:id="rId18"/>
    <p:sldId id="532" r:id="rId19"/>
    <p:sldId id="497" r:id="rId20"/>
    <p:sldId id="496" r:id="rId21"/>
    <p:sldId id="498" r:id="rId22"/>
    <p:sldId id="499" r:id="rId23"/>
    <p:sldId id="500" r:id="rId24"/>
    <p:sldId id="501" r:id="rId25"/>
    <p:sldId id="502" r:id="rId26"/>
    <p:sldId id="503" r:id="rId27"/>
    <p:sldId id="531" r:id="rId28"/>
    <p:sldId id="504" r:id="rId29"/>
    <p:sldId id="505" r:id="rId30"/>
    <p:sldId id="506" r:id="rId31"/>
    <p:sldId id="507" r:id="rId32"/>
    <p:sldId id="508" r:id="rId33"/>
    <p:sldId id="509" r:id="rId34"/>
    <p:sldId id="510" r:id="rId35"/>
    <p:sldId id="511" r:id="rId36"/>
    <p:sldId id="512" r:id="rId37"/>
    <p:sldId id="513" r:id="rId38"/>
    <p:sldId id="514" r:id="rId39"/>
    <p:sldId id="515" r:id="rId40"/>
    <p:sldId id="516" r:id="rId41"/>
    <p:sldId id="517" r:id="rId42"/>
    <p:sldId id="518" r:id="rId43"/>
    <p:sldId id="519" r:id="rId44"/>
    <p:sldId id="520" r:id="rId45"/>
    <p:sldId id="521" r:id="rId46"/>
    <p:sldId id="522" r:id="rId47"/>
    <p:sldId id="523" r:id="rId48"/>
    <p:sldId id="524" r:id="rId49"/>
    <p:sldId id="525" r:id="rId50"/>
    <p:sldId id="526" r:id="rId51"/>
    <p:sldId id="527" r:id="rId52"/>
    <p:sldId id="529" r:id="rId53"/>
    <p:sldId id="528" r:id="rId54"/>
    <p:sldId id="530" r:id="rId55"/>
    <p:sldId id="483" r:id="rId56"/>
    <p:sldId id="309" r:id="rId57"/>
    <p:sldId id="306" r:id="rId58"/>
    <p:sldId id="308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5B9BD5"/>
    <a:srgbClr val="548235"/>
    <a:srgbClr val="FF557F"/>
    <a:srgbClr val="80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56078-1E8C-49D1-A61A-248451A2C988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B9022-F9DE-4052-889D-05542A434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36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0780-C35B-44F7-88A6-B571CC379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EF4D0-DCF4-47EB-B2F5-082841479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A512D-F13A-469C-9917-7E5F5E83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133-87BD-4C28-AC6B-22EE3539000A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5E465-29F7-4620-8505-1EAFB4DA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BB07D-4F9D-44E5-8494-0E3B9710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87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C766-C769-42B5-863C-4972F6FE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46E8B-1925-4038-9382-999C3C3D7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8B5C9-5EBD-43DE-B364-4FEF277B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97AA-35C7-4003-A27E-5C590A0A927E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4E332-1F07-4B1A-9BBF-8F5200C0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0F472-38F2-4791-A4A4-76792C0C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61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9EDF6-84A3-4B5B-9047-FA50CCAE7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D61E1-5715-4A01-8284-A75B57931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9155A-B0D6-4DDD-B5CE-A40C1A88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49C4-4DBB-4F43-BB9B-2480F309B745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B82C3-C3ED-4043-AA70-1B15F6E0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EE5F0-E917-4915-A890-52D526DD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55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4269-96F1-41A6-BE6F-207C13FD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25AA-0B7E-4914-97FE-45EAEB48F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3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3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3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3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D3236-E82A-4E24-B5C0-90D6E93B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6319-EA2A-4C5D-B6ED-2B2D42F5C6F6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E933-DA96-4E62-97C5-482CBCA2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FF78F-4DB7-4932-9AD8-5079FCD8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37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F1F2-8073-42CF-9372-68AF70F2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EEF2E-D823-430A-81F1-8E608933E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F6DC0-8837-4DC6-BDE5-8FE9EB6D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D1C6-3B9E-49D6-9CB9-F40E36F22D07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23EA2-4136-454E-B305-4B15801F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A86B2-F55E-4547-9A61-0AA6C18B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55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7CED-0AC4-43D0-AC64-D2D1453C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7E5D3-2A13-4965-AC40-DD8C2C03E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602FF-F48A-4584-92F4-8386BD189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414C1-5E7F-42E8-9D4E-47B1AB4D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AE65-EF48-4EF0-8A3D-934FC6F087C0}" type="datetime1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C8857-871A-4B19-A2D2-D233BC81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DF044-18FB-4E55-9BAC-2722F6E3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85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D7BA-C796-482E-B711-BFD0B51E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E9ED7-6A0B-4C45-B524-DBCE1FA0B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AFA2A-C557-42F3-91C4-106D2CBC5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00332-8125-40B1-96C5-58848AA0C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52813-8541-4766-8EDE-D7A2A4022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D9781-4399-41C9-B7E2-3C217AB1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AF79-B36B-41BB-AC80-08FD1E1FD3CB}" type="datetime1">
              <a:rPr lang="en-GB" smtClean="0"/>
              <a:t>24/10/2022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951C3-A144-43D1-9A14-37EE9CDF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06129-80DA-458F-8C42-6D8FC3EC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6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9371-8F43-40E4-AD43-CEE25486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BF20A-81A1-469F-9B7D-D68066AB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8CF4-2782-4ECE-903E-BE3392F59537}" type="datetime1">
              <a:rPr lang="en-GB" smtClean="0"/>
              <a:t>24/10/2022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49101-7CB9-4C07-A629-E9D3B143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403A3-CF00-481E-B62D-A9307F99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2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69C43-FBB9-43FD-B86E-BA2E1C1C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C96B-98B0-4FA8-B8D2-9254FD4009E1}" type="datetime1">
              <a:rPr lang="en-GB" smtClean="0"/>
              <a:t>24/10/2022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7C039-EA65-4984-A73C-C23A511C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2BBCF-C74D-4468-AB54-21E6531F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26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16EE-96AC-48C3-AA0F-9029E175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13E7D-DBB0-45E2-973F-30B0BB5BD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95425-F5B8-4E65-A73F-F535C49D5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8FF6F-3EA0-43E4-8610-213024C8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7FA4-04D1-424C-B422-13FB9A40DE15}" type="datetime1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655AF-B7E3-46CD-916E-17516CA4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F6F17-727B-4E97-B74C-8504AAD5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96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4FDD-A111-4502-9A0C-2232A9AC2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D0B46-8E86-449C-A6CB-BE9DA4781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08005-8FE5-4415-B1B1-483C12045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4D460-FABA-457C-BE89-5635A71D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71B-1A81-4CB7-B3D6-CF2183FD7C7F}" type="datetime1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D583B-74A1-4047-95FA-9317966B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5DA60-F757-4B1B-99A5-FBB22215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6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7D89B-82C9-42F2-9240-90029F2F9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49" y="136526"/>
            <a:ext cx="11930332" cy="739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8AC39-B1A8-4B53-86BE-F3672B410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649" y="1057340"/>
            <a:ext cx="11930332" cy="520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B2789-4A3D-4435-9A86-E07FF6951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3D29-4D13-46D6-816B-1091BDE7D2A6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45464-C15D-4C74-8AFC-C4415F4BC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EE680-5839-496B-BC05-303AB6B22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9DEBED-F793-4E17-8C0C-8461F05BBFA9}"/>
              </a:ext>
            </a:extLst>
          </p:cNvPr>
          <p:cNvCxnSpPr>
            <a:cxnSpLocks/>
          </p:cNvCxnSpPr>
          <p:nvPr userDrawn="1"/>
        </p:nvCxnSpPr>
        <p:spPr>
          <a:xfrm>
            <a:off x="146649" y="966445"/>
            <a:ext cx="11930332" cy="0"/>
          </a:xfrm>
          <a:prstGeom prst="line">
            <a:avLst/>
          </a:prstGeom>
          <a:ln w="635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70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500" b="1" kern="1200">
          <a:solidFill>
            <a:srgbClr val="00B05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12.jpg"/><Relationship Id="rId4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0.jpg"/><Relationship Id="rId4" Type="http://schemas.openxmlformats.org/officeDocument/2006/relationships/image" Target="../media/image4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7.jpg"/><Relationship Id="rId7" Type="http://schemas.openxmlformats.org/officeDocument/2006/relationships/image" Target="../media/image1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4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5.jpg"/><Relationship Id="rId7" Type="http://schemas.openxmlformats.org/officeDocument/2006/relationships/image" Target="../media/image10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5.jpg"/><Relationship Id="rId7" Type="http://schemas.openxmlformats.org/officeDocument/2006/relationships/image" Target="../media/image10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7.jpg"/><Relationship Id="rId10" Type="http://schemas.openxmlformats.org/officeDocument/2006/relationships/image" Target="../media/image8.jpg"/><Relationship Id="rId4" Type="http://schemas.openxmlformats.org/officeDocument/2006/relationships/image" Target="../media/image6.jpg"/><Relationship Id="rId9" Type="http://schemas.openxmlformats.org/officeDocument/2006/relationships/image" Target="../media/image12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804F-7769-4735-B923-03987F389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9" y="1353027"/>
            <a:ext cx="11962649" cy="2747918"/>
          </a:xfrm>
        </p:spPr>
        <p:txBody>
          <a:bodyPr>
            <a:normAutofit/>
          </a:bodyPr>
          <a:lstStyle/>
          <a:p>
            <a:r>
              <a:rPr lang="en-GB" sz="5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 thuật Sắp Xếp</a:t>
            </a:r>
            <a:br>
              <a:rPr lang="en-GB" sz="7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(Sort algorithm)</a:t>
            </a:r>
            <a:endParaRPr lang="en-GB" sz="53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A3D15-6E0A-44D3-81DC-907D862F9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8509" y="5191125"/>
            <a:ext cx="4249017" cy="1107038"/>
          </a:xfrm>
        </p:spPr>
        <p:txBody>
          <a:bodyPr>
            <a:noAutofit/>
          </a:bodyPr>
          <a:lstStyle/>
          <a:p>
            <a:pPr algn="l"/>
            <a:r>
              <a:rPr lang="en-GB" sz="2200" b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Lecturer: Duc-Hieu Tran</a:t>
            </a:r>
          </a:p>
          <a:p>
            <a:pPr algn="l"/>
            <a:r>
              <a:rPr lang="en-GB" sz="2200" b="1">
                <a:solidFill>
                  <a:schemeClr val="accent4">
                    <a:lumMod val="75000"/>
                  </a:schemeClr>
                </a:solidFill>
              </a:rPr>
              <a:t>Title: MSc. Computer Science</a:t>
            </a:r>
            <a:endParaRPr lang="en-GB" sz="2200" b="1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3B026-D40C-42DF-8F30-5503C9402B4F}"/>
              </a:ext>
            </a:extLst>
          </p:cNvPr>
          <p:cNvSpPr txBox="1">
            <a:spLocks/>
          </p:cNvSpPr>
          <p:nvPr/>
        </p:nvSpPr>
        <p:spPr>
          <a:xfrm>
            <a:off x="8839200" y="10265"/>
            <a:ext cx="3352800" cy="739023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Môn học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Cấu Trúc Dữ Liệu &amp; Giải Thuật</a:t>
            </a:r>
          </a:p>
        </p:txBody>
      </p:sp>
      <p:pic>
        <p:nvPicPr>
          <p:cNvPr id="9" name="Picture 8" descr="C:\Documents and Settings\ntnthuy\Desktop\logo dai hoc_khong nen.png">
            <a:extLst>
              <a:ext uri="{FF2B5EF4-FFF2-40B4-BE49-F238E27FC236}">
                <a16:creationId xmlns:a16="http://schemas.microsoft.com/office/drawing/2014/main" id="{867391C8-E3FC-4E22-B85B-4EA39CA809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9" y="68069"/>
            <a:ext cx="658495" cy="64706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31C99A9-6047-426C-A1F3-0A348FDA6839}"/>
              </a:ext>
            </a:extLst>
          </p:cNvPr>
          <p:cNvSpPr txBox="1">
            <a:spLocks/>
          </p:cNvSpPr>
          <p:nvPr/>
        </p:nvSpPr>
        <p:spPr>
          <a:xfrm>
            <a:off x="755966" y="68069"/>
            <a:ext cx="3511234" cy="647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ĐH NGUYỄN TẤT THÀNH</a:t>
            </a:r>
          </a:p>
          <a:p>
            <a:pPr algn="l"/>
            <a:r>
              <a:rPr lang="en-US" sz="15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  <a:endParaRPr lang="en-U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76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chọn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500" b="1">
                <a:solidFill>
                  <a:srgbClr val="0070C0"/>
                </a:solidFill>
              </a:rPr>
              <a:t>Ví dụ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10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F70074-8418-4FA1-BE0E-E061B5C1E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909" y="1289904"/>
            <a:ext cx="5634182" cy="43237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D97CA1-CE2A-4B36-80AB-5AADD40CB073}"/>
              </a:ext>
            </a:extLst>
          </p:cNvPr>
          <p:cNvSpPr txBox="1"/>
          <p:nvPr/>
        </p:nvSpPr>
        <p:spPr>
          <a:xfrm>
            <a:off x="3581400" y="5622898"/>
            <a:ext cx="5331691" cy="437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(Nguồn: cấu trúc dữ liệu và giải thuật – HMCUS 2016)</a:t>
            </a:r>
          </a:p>
        </p:txBody>
      </p:sp>
    </p:spTree>
    <p:extLst>
      <p:ext uri="{BB962C8B-B14F-4D97-AF65-F5344CB8AC3E}">
        <p14:creationId xmlns:p14="http://schemas.microsoft.com/office/powerpoint/2010/main" val="122384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chọn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500" b="1">
                <a:solidFill>
                  <a:srgbClr val="0070C0"/>
                </a:solidFill>
              </a:rPr>
              <a:t>Ví dụ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11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BCBADD-DBB8-49E6-8CD2-877F3CC34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806" y="1104698"/>
            <a:ext cx="6732882" cy="496621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016AE1-5470-4090-B445-D8696F5B87D8}"/>
              </a:ext>
            </a:extLst>
          </p:cNvPr>
          <p:cNvSpPr txBox="1">
            <a:spLocks/>
          </p:cNvSpPr>
          <p:nvPr/>
        </p:nvSpPr>
        <p:spPr>
          <a:xfrm>
            <a:off x="1664777" y="6065946"/>
            <a:ext cx="8812939" cy="461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(Nguồn: Robert Sedgewick, Kevin Wayne - Algorithms 4</a:t>
            </a:r>
            <a:r>
              <a:rPr lang="en-US" sz="16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 Edition, Princeton University, Addition Wesley)</a:t>
            </a:r>
          </a:p>
        </p:txBody>
      </p:sp>
    </p:spTree>
    <p:extLst>
      <p:ext uri="{BB962C8B-B14F-4D97-AF65-F5344CB8AC3E}">
        <p14:creationId xmlns:p14="http://schemas.microsoft.com/office/powerpoint/2010/main" val="400912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chọn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5B526-D90A-4458-8273-29C1E0B6BE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649" y="1244338"/>
                <a:ext cx="11930332" cy="553353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4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v"/>
                </a:pPr>
                <a:r>
                  <a:rPr lang="en-US" sz="2500" b="1">
                    <a:solidFill>
                      <a:srgbClr val="0070C0"/>
                    </a:solidFill>
                  </a:rPr>
                  <a:t>Độ phức tạp giải thuật</a:t>
                </a:r>
              </a:p>
              <a:p>
                <a:pPr lvl="1">
                  <a:lnSpc>
                    <a:spcPct val="14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US" sz="2500"/>
                  <a:t>Có n bước lặp</a:t>
                </a:r>
              </a:p>
              <a:p>
                <a:pPr lvl="1">
                  <a:lnSpc>
                    <a:spcPct val="14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US" sz="2500"/>
                  <a:t>Mỗi bước lặp cần (n – i) phép so sánh và 3 phép gán</a:t>
                </a:r>
              </a:p>
              <a:p>
                <a:pPr marL="0" lvl="1" indent="0">
                  <a:lnSpc>
                    <a:spcPct val="140000"/>
                  </a:lnSpc>
                  <a:buClr>
                    <a:srgbClr val="0070C0"/>
                  </a:buClr>
                  <a:buNone/>
                </a:pPr>
                <a:r>
                  <a:rPr lang="en-US" sz="2500">
                    <a:ea typeface="Cambria Math" panose="02040503050406030204" pitchFamily="18" charset="0"/>
                  </a:rPr>
                  <a:t>⇒  f(n)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2500"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500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500">
                            <a:ea typeface="Cambria Math" panose="02040503050406030204" pitchFamily="18" charset="0"/>
                          </a:rPr>
                          <m:t> – </m:t>
                        </m:r>
                        <m:r>
                          <m:rPr>
                            <m:nor/>
                          </m:rPr>
                          <a:rPr lang="en-US" sz="2500"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500">
                            <a:ea typeface="Cambria Math" panose="02040503050406030204" pitchFamily="18" charset="0"/>
                          </a:rPr>
                          <m:t>) + 3</m:t>
                        </m:r>
                      </m:e>
                    </m:nary>
                  </m:oMath>
                </a14:m>
                <a:r>
                  <a:rPr lang="en-US" sz="2500"/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5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50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nary>
                  </m:oMath>
                </a14:m>
                <a:endParaRPr lang="en-US" sz="2500"/>
              </a:p>
              <a:p>
                <a:pPr marL="0" lvl="1" indent="0">
                  <a:lnSpc>
                    <a:spcPct val="140000"/>
                  </a:lnSpc>
                  <a:buClr>
                    <a:srgbClr val="0070C0"/>
                  </a:buClr>
                  <a:buNone/>
                </a:pPr>
                <a:r>
                  <a:rPr lang="en-US" sz="2500"/>
                  <a:t>            = [n + (n-1) + (n-2) + … + 2 + 1] + 3n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500"/>
                  <a:t> + 3n</a:t>
                </a:r>
              </a:p>
              <a:p>
                <a:pPr marL="0" lvl="1" indent="0">
                  <a:lnSpc>
                    <a:spcPct val="140000"/>
                  </a:lnSpc>
                  <a:buClr>
                    <a:srgbClr val="0070C0"/>
                  </a:buClr>
                  <a:buNone/>
                </a:pPr>
                <a:r>
                  <a:rPr lang="en-US" sz="2500"/>
                  <a:t>	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5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50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500"/>
                  <a:t> + 3n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5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5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50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500"/>
                  <a:t> </a:t>
                </a:r>
                <a:r>
                  <a:rPr lang="en-US" sz="2500">
                    <a:ea typeface="Cambria Math" panose="02040503050406030204" pitchFamily="18" charset="0"/>
                  </a:rPr>
                  <a:t>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500"/>
                  <a:t> (n</a:t>
                </a:r>
                <a:r>
                  <a:rPr lang="en-US" sz="2500" baseline="30000"/>
                  <a:t>2 </a:t>
                </a:r>
                <a:r>
                  <a:rPr lang="en-US" sz="2500"/>
                  <a:t>+ 5n</a:t>
                </a:r>
                <a:r>
                  <a:rPr lang="en-US" sz="2500" baseline="30000"/>
                  <a:t>2</a:t>
                </a:r>
                <a:r>
                  <a:rPr lang="en-US" sz="2500"/>
                  <a:t>) = 3n</a:t>
                </a:r>
                <a:r>
                  <a:rPr lang="en-US" sz="2500" baseline="30000"/>
                  <a:t>2</a:t>
                </a:r>
              </a:p>
              <a:p>
                <a:pPr marL="0" lvl="1" indent="0">
                  <a:lnSpc>
                    <a:spcPct val="140000"/>
                  </a:lnSpc>
                  <a:buClr>
                    <a:srgbClr val="0070C0"/>
                  </a:buClr>
                  <a:buNone/>
                </a:pPr>
                <a:r>
                  <a:rPr lang="en-US" sz="2500"/>
                  <a:t>Nên f(n) </a:t>
                </a:r>
                <a:r>
                  <a:rPr lang="en-US" sz="2500">
                    <a:ea typeface="Cambria Math" panose="02040503050406030204" pitchFamily="18" charset="0"/>
                  </a:rPr>
                  <a:t>≤ 3.g(n) với g(n) = n</a:t>
                </a:r>
                <a:r>
                  <a:rPr lang="en-US" sz="2500" baseline="30000">
                    <a:ea typeface="Cambria Math" panose="02040503050406030204" pitchFamily="18" charset="0"/>
                  </a:rPr>
                  <a:t>2</a:t>
                </a:r>
                <a:r>
                  <a:rPr lang="en-US" sz="2500">
                    <a:ea typeface="Cambria Math" panose="02040503050406030204" pitchFamily="18" charset="0"/>
                  </a:rPr>
                  <a:t>. Do đó, thuật toán có độ phức tạp là </a:t>
                </a:r>
                <a:r>
                  <a:rPr lang="en-US" sz="2500" b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O(n</a:t>
                </a:r>
                <a:r>
                  <a:rPr lang="en-US" sz="2500" b="1" baseline="3000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2</a:t>
                </a:r>
                <a:r>
                  <a:rPr lang="en-US" sz="2500" b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) </a:t>
                </a:r>
              </a:p>
              <a:p>
                <a:pPr marL="0" lvl="1" indent="0">
                  <a:lnSpc>
                    <a:spcPct val="140000"/>
                  </a:lnSpc>
                  <a:buClr>
                    <a:srgbClr val="0070C0"/>
                  </a:buClr>
                  <a:buNone/>
                </a:pPr>
                <a:r>
                  <a:rPr lang="en-US" sz="2500" b="1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(Không thay đổi trong bất kì trường hợp nào)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5B526-D90A-4458-8273-29C1E0B6BE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649" y="1244338"/>
                <a:ext cx="11930332" cy="5533534"/>
              </a:xfrm>
              <a:blipFill>
                <a:blip r:embed="rId2"/>
                <a:stretch>
                  <a:fillRect l="-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06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chọn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500" b="1">
                <a:solidFill>
                  <a:srgbClr val="0070C0"/>
                </a:solidFill>
              </a:rPr>
              <a:t>Đánh giá độ phức tạp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13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3045556-14AB-4D8B-B12B-E9664A1982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5742435"/>
                  </p:ext>
                </p:extLst>
              </p:nvPr>
            </p:nvGraphicFramePr>
            <p:xfrm>
              <a:off x="613954" y="2211582"/>
              <a:ext cx="11008551" cy="2793555"/>
            </p:xfrm>
            <a:graphic>
              <a:graphicData uri="http://schemas.openxmlformats.org/drawingml/2006/table">
                <a:tbl>
                  <a:tblPr firstRow="1" bandRow="1">
                    <a:tableStyleId>{46F890A9-2807-4EBB-B81D-B2AA78EC7F39}</a:tableStyleId>
                  </a:tblPr>
                  <a:tblGrid>
                    <a:gridCol w="25142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1854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4757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31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Trường</a:t>
                          </a:r>
                          <a:r>
                            <a:rPr lang="en-US" sz="2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hợp</a:t>
                          </a:r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Số</a:t>
                          </a:r>
                          <a:r>
                            <a:rPr lang="en-US" sz="2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phép so sánh</a:t>
                          </a:r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Số</a:t>
                          </a:r>
                          <a:r>
                            <a:rPr lang="en-US" sz="2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phép gán</a:t>
                          </a:r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31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Tốt</a:t>
                          </a:r>
                          <a:r>
                            <a:rPr lang="en-US" sz="2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nhất</a:t>
                          </a:r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31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Xấu</a:t>
                          </a:r>
                          <a:r>
                            <a:rPr lang="en-US" sz="2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nhất</a:t>
                          </a:r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3045556-14AB-4D8B-B12B-E9664A1982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5742435"/>
                  </p:ext>
                </p:extLst>
              </p:nvPr>
            </p:nvGraphicFramePr>
            <p:xfrm>
              <a:off x="613954" y="2211582"/>
              <a:ext cx="11008551" cy="2793555"/>
            </p:xfrm>
            <a:graphic>
              <a:graphicData uri="http://schemas.openxmlformats.org/drawingml/2006/table">
                <a:tbl>
                  <a:tblPr firstRow="1" bandRow="1">
                    <a:tableStyleId>{46F890A9-2807-4EBB-B81D-B2AA78EC7F39}</a:tableStyleId>
                  </a:tblPr>
                  <a:tblGrid>
                    <a:gridCol w="25142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1854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4757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31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Trường</a:t>
                          </a:r>
                          <a:r>
                            <a:rPr lang="en-US" sz="2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hợp</a:t>
                          </a:r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Số</a:t>
                          </a:r>
                          <a:r>
                            <a:rPr lang="en-US" sz="2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phép so sánh</a:t>
                          </a:r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Số</a:t>
                          </a:r>
                          <a:r>
                            <a:rPr lang="en-US" sz="2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phép gán</a:t>
                          </a:r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31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Tốt</a:t>
                          </a:r>
                          <a:r>
                            <a:rPr lang="en-US" sz="2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nhất</a:t>
                          </a:r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822" t="-100000" r="-111836" b="-100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986" t="-100000" r="-272" b="-1006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31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Xấu</a:t>
                          </a:r>
                          <a:r>
                            <a:rPr lang="en-US" sz="2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nhất</a:t>
                          </a:r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822" t="-201307" r="-111836" b="-13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986" t="-201307" r="-272" b="-13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13203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804F-7769-4735-B923-03987F389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9" y="1353027"/>
            <a:ext cx="11962649" cy="2747918"/>
          </a:xfrm>
        </p:spPr>
        <p:txBody>
          <a:bodyPr>
            <a:normAutofit/>
          </a:bodyPr>
          <a:lstStyle/>
          <a:p>
            <a:r>
              <a:rPr lang="en-GB" sz="5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 xếp chèn</a:t>
            </a:r>
            <a:br>
              <a:rPr lang="en-GB" sz="7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Insertion Sort</a:t>
            </a:r>
            <a:endParaRPr lang="en-GB" sz="53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3B026-D40C-42DF-8F30-5503C9402B4F}"/>
              </a:ext>
            </a:extLst>
          </p:cNvPr>
          <p:cNvSpPr txBox="1">
            <a:spLocks/>
          </p:cNvSpPr>
          <p:nvPr/>
        </p:nvSpPr>
        <p:spPr>
          <a:xfrm>
            <a:off x="8839200" y="10265"/>
            <a:ext cx="3352800" cy="739023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Môn học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Cấu Trúc Dữ Liệu &amp; Giải Thuật</a:t>
            </a:r>
          </a:p>
        </p:txBody>
      </p:sp>
      <p:pic>
        <p:nvPicPr>
          <p:cNvPr id="9" name="Picture 8" descr="C:\Documents and Settings\ntnthuy\Desktop\logo dai hoc_khong nen.png">
            <a:extLst>
              <a:ext uri="{FF2B5EF4-FFF2-40B4-BE49-F238E27FC236}">
                <a16:creationId xmlns:a16="http://schemas.microsoft.com/office/drawing/2014/main" id="{867391C8-E3FC-4E22-B85B-4EA39CA809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9" y="68069"/>
            <a:ext cx="658495" cy="64706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31C99A9-6047-426C-A1F3-0A348FDA6839}"/>
              </a:ext>
            </a:extLst>
          </p:cNvPr>
          <p:cNvSpPr txBox="1">
            <a:spLocks/>
          </p:cNvSpPr>
          <p:nvPr/>
        </p:nvSpPr>
        <p:spPr>
          <a:xfrm>
            <a:off x="755966" y="68069"/>
            <a:ext cx="3511234" cy="647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ĐH NGUYỄN TẤT THÀNH</a:t>
            </a:r>
          </a:p>
          <a:p>
            <a:pPr algn="l"/>
            <a:r>
              <a:rPr lang="en-US" sz="15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  <a:endParaRPr lang="en-U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4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chèn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500" b="1">
                <a:solidFill>
                  <a:srgbClr val="0070C0"/>
                </a:solidFill>
              </a:rPr>
              <a:t>Insertion Sort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500" b="1">
                <a:solidFill>
                  <a:srgbClr val="0070C0"/>
                </a:solidFill>
              </a:rPr>
              <a:t>Mô phỏng từ cách sắp xếp các lá bài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500" b="1">
                <a:solidFill>
                  <a:srgbClr val="0070C0"/>
                </a:solidFill>
              </a:rPr>
              <a:t>Ý tưởng</a:t>
            </a:r>
          </a:p>
          <a:p>
            <a:pPr lvl="1">
              <a:lnSpc>
                <a:spcPct val="140000"/>
              </a:lnSpc>
              <a:buClr>
                <a:srgbClr val="0070C0"/>
              </a:buClr>
            </a:pPr>
            <a:r>
              <a:rPr lang="vi-VN" sz="2500"/>
              <a:t>Ban đầu trong dãy chỉ có 1 phần tử</a:t>
            </a:r>
          </a:p>
          <a:p>
            <a:pPr lvl="1">
              <a:lnSpc>
                <a:spcPct val="140000"/>
              </a:lnSpc>
              <a:buClr>
                <a:srgbClr val="0070C0"/>
              </a:buClr>
            </a:pPr>
            <a:r>
              <a:rPr lang="vi-VN" sz="2500"/>
              <a:t>Lấy ra 1 phần tử kế tiếp đưa vào dãy</a:t>
            </a:r>
          </a:p>
          <a:p>
            <a:pPr lvl="1">
              <a:lnSpc>
                <a:spcPct val="140000"/>
              </a:lnSpc>
              <a:buClr>
                <a:srgbClr val="0070C0"/>
              </a:buClr>
            </a:pPr>
            <a:r>
              <a:rPr lang="vi-VN" sz="2500"/>
              <a:t>Nếu phần tử này bé hơn 1 phần tử nào đó trong dãy thì chèn nó vào phía trước</a:t>
            </a:r>
          </a:p>
          <a:p>
            <a:pPr lvl="1">
              <a:lnSpc>
                <a:spcPct val="140000"/>
              </a:lnSpc>
              <a:buClr>
                <a:srgbClr val="0070C0"/>
              </a:buClr>
            </a:pPr>
            <a:r>
              <a:rPr lang="vi-VN" sz="2500"/>
              <a:t>Ngược lại, chèn nó vào phía sau</a:t>
            </a:r>
          </a:p>
          <a:p>
            <a:pPr lvl="1">
              <a:lnSpc>
                <a:spcPct val="140000"/>
              </a:lnSpc>
              <a:buClr>
                <a:srgbClr val="0070C0"/>
              </a:buClr>
            </a:pPr>
            <a:r>
              <a:rPr lang="vi-VN" sz="2500"/>
              <a:t>Lặp lại cho đến khi đã đưa hết n phần tử vào dãy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vi-VN" sz="25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43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chèn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500" b="1">
                <a:solidFill>
                  <a:srgbClr val="0070C0"/>
                </a:solidFill>
              </a:rPr>
              <a:t>Thuật toán</a:t>
            </a:r>
          </a:p>
          <a:p>
            <a:pPr lvl="1">
              <a:lnSpc>
                <a:spcPct val="140000"/>
              </a:lnSpc>
              <a:buClr>
                <a:srgbClr val="0070C0"/>
              </a:buClr>
            </a:pPr>
            <a:r>
              <a:rPr lang="en-US" sz="2500" b="1"/>
              <a:t>Bước 1</a:t>
            </a:r>
            <a:r>
              <a:rPr lang="en-US" sz="2500"/>
              <a:t>: khởi tạo i = 1</a:t>
            </a:r>
          </a:p>
          <a:p>
            <a:pPr lvl="1">
              <a:lnSpc>
                <a:spcPct val="140000"/>
              </a:lnSpc>
              <a:buClr>
                <a:srgbClr val="0070C0"/>
              </a:buClr>
            </a:pPr>
            <a:r>
              <a:rPr lang="en-US" sz="2500" b="1"/>
              <a:t>Bước 2</a:t>
            </a:r>
            <a:r>
              <a:rPr lang="en-US" sz="2500"/>
              <a:t>: Kiểm tra nếu i </a:t>
            </a:r>
            <a:r>
              <a:rPr lang="en-US" sz="2500">
                <a:ea typeface="Cambria Math" panose="02040503050406030204" pitchFamily="18" charset="0"/>
              </a:rPr>
              <a:t>&lt; n thì </a:t>
            </a:r>
            <a:r>
              <a:rPr lang="en-US" sz="2500"/>
              <a:t>gán x = A[i]; j = i - 1;</a:t>
            </a:r>
          </a:p>
          <a:p>
            <a:pPr lvl="1">
              <a:lnSpc>
                <a:spcPct val="140000"/>
              </a:lnSpc>
              <a:buClr>
                <a:srgbClr val="0070C0"/>
              </a:buClr>
            </a:pPr>
            <a:r>
              <a:rPr lang="en-US" sz="2500" b="1"/>
              <a:t>Bước 3</a:t>
            </a:r>
            <a:r>
              <a:rPr lang="en-US" sz="2500"/>
              <a:t>: Kiểm tra nếu j </a:t>
            </a:r>
            <a:r>
              <a:rPr lang="en-US" sz="2500">
                <a:ea typeface="Cambria Math" panose="02040503050406030204" pitchFamily="18" charset="0"/>
              </a:rPr>
              <a:t>≥</a:t>
            </a:r>
            <a:r>
              <a:rPr lang="en-US" sz="2500"/>
              <a:t> 0 và A[j] &gt; x thì </a:t>
            </a:r>
          </a:p>
          <a:p>
            <a:pPr lvl="2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/>
              <a:t>Gán A[j+1] = A[j]; giảm j = j – 1;	</a:t>
            </a:r>
          </a:p>
          <a:p>
            <a:pPr lvl="2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/>
              <a:t>Lặp lại bước 3</a:t>
            </a:r>
          </a:p>
          <a:p>
            <a:pPr lvl="1">
              <a:lnSpc>
                <a:spcPct val="140000"/>
              </a:lnSpc>
              <a:buClr>
                <a:srgbClr val="0070C0"/>
              </a:buClr>
            </a:pPr>
            <a:r>
              <a:rPr lang="en-US" sz="2500" b="1"/>
              <a:t>Bước 4</a:t>
            </a:r>
            <a:r>
              <a:rPr lang="en-US" sz="2500"/>
              <a:t>: </a:t>
            </a:r>
          </a:p>
          <a:p>
            <a:pPr lvl="2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/>
              <a:t>Gán A[j+1] = x; tăng i = i + 1;</a:t>
            </a:r>
          </a:p>
          <a:p>
            <a:pPr lvl="2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/>
              <a:t>Quay lại bước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5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chèn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500" b="1">
                <a:solidFill>
                  <a:srgbClr val="0070C0"/>
                </a:solidFill>
              </a:rPr>
              <a:t>Java</a:t>
            </a:r>
          </a:p>
          <a:p>
            <a:pPr marL="0" indent="0">
              <a:lnSpc>
                <a:spcPct val="140000"/>
              </a:lnSpc>
              <a:buClr>
                <a:srgbClr val="0070C0"/>
              </a:buClr>
              <a:buNone/>
            </a:pPr>
            <a:endParaRPr lang="en-US" sz="2500" b="1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17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EAD3A9-34BF-42F0-98EC-9A4E43D367FC}"/>
              </a:ext>
            </a:extLst>
          </p:cNvPr>
          <p:cNvSpPr/>
          <p:nvPr/>
        </p:nvSpPr>
        <p:spPr>
          <a:xfrm>
            <a:off x="733647" y="2007403"/>
            <a:ext cx="10749516" cy="4681159"/>
          </a:xfrm>
          <a:prstGeom prst="rect">
            <a:avLst/>
          </a:prstGeom>
          <a:solidFill>
            <a:srgbClr val="CBCBC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InsertionSort(</a:t>
            </a:r>
            <a:r>
              <a:rPr lang="en-US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vi-VN" sz="2400" b="1">
                <a:solidFill>
                  <a:srgbClr val="3F7F5F"/>
                </a:solidFill>
                <a:latin typeface="Consolas" panose="020B0609020204030204" pitchFamily="49" charset="0"/>
              </a:rPr>
              <a:t>// Phần tử A[0] của mảng xem như đã có thứ tự</a:t>
            </a:r>
          </a:p>
          <a:p>
            <a:pPr lvl="1"/>
            <a:r>
              <a:rPr lang="nn-NO" sz="2400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24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b="1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nn-NO" sz="24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sz="2400" b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4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b="1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</a:p>
          <a:p>
            <a:pPr lvl="2"/>
            <a:r>
              <a:rPr lang="en-US" sz="2400" b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&gt;= 0 &amp;&amp; 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+1] = 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3"/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</a:p>
          <a:p>
            <a:pPr lvl="2"/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+1] = 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>
                <a:solidFill>
                  <a:srgbClr val="3F7F5F"/>
                </a:solidFill>
                <a:latin typeface="Consolas" panose="020B0609020204030204" pitchFamily="49" charset="0"/>
              </a:rPr>
              <a:t>// Chèn x vào dãy</a:t>
            </a:r>
          </a:p>
          <a:p>
            <a:pPr lvl="1"/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b="1"/>
          </a:p>
        </p:txBody>
      </p:sp>
    </p:spTree>
    <p:extLst>
      <p:ext uri="{BB962C8B-B14F-4D97-AF65-F5344CB8AC3E}">
        <p14:creationId xmlns:p14="http://schemas.microsoft.com/office/powerpoint/2010/main" val="368400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chèn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500" b="1">
                <a:solidFill>
                  <a:srgbClr val="0070C0"/>
                </a:solidFill>
              </a:rPr>
              <a:t>Ví dụ: </a:t>
            </a:r>
            <a:r>
              <a:rPr lang="en-US" sz="2500">
                <a:solidFill>
                  <a:schemeClr val="accent4">
                    <a:lumMod val="50000"/>
                  </a:schemeClr>
                </a:solidFill>
              </a:rPr>
              <a:t>Cho các lá bài, hãy sắp xếp chúng theo trật tự tiến lên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18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8DFB5E-E733-4151-8314-C4657ECBF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751" y="2807519"/>
            <a:ext cx="1025055" cy="1339893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C542DB-3042-464F-9832-5F9FFEDAE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870" y="2830534"/>
            <a:ext cx="1025055" cy="136674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E68168-1C88-4CDD-AF4A-53189BE3B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19" y="2877774"/>
            <a:ext cx="1032761" cy="1374539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AE3548-72F1-4EFA-91FD-3A8664FEA8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809" y="2806549"/>
            <a:ext cx="1041981" cy="1374206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9E5824-B6D2-4F89-9814-A254B18E3A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995" y="2838169"/>
            <a:ext cx="1024899" cy="1359105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8B679E-3989-4E99-BEF2-B1A7E6686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49" y="2880084"/>
            <a:ext cx="1045749" cy="139177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F4023A-FE68-43DE-AD06-3D71ED8A41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743" y="2804245"/>
            <a:ext cx="1059179" cy="1401855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0E647C3-21B3-4A30-8507-DF2EED69B7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569" y="2879858"/>
            <a:ext cx="1030594" cy="1364021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9692A6-D844-4935-929E-A3CBFEE394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57" y="2865515"/>
            <a:ext cx="1047771" cy="139446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093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chèn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500" b="1">
                <a:solidFill>
                  <a:srgbClr val="0070C0"/>
                </a:solidFill>
              </a:rPr>
              <a:t>Ví dụ: </a:t>
            </a:r>
            <a:r>
              <a:rPr lang="en-US" sz="2500">
                <a:solidFill>
                  <a:schemeClr val="accent4">
                    <a:lumMod val="50000"/>
                  </a:schemeClr>
                </a:solidFill>
              </a:rPr>
              <a:t>sắp xếp các lá bài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19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3AF49A-A5CD-416A-8A25-290ABBAC8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13" y="2866981"/>
            <a:ext cx="1036320" cy="137922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A55CEA-9CF6-4AC6-80A6-2DDA23DFBE56}"/>
              </a:ext>
            </a:extLst>
          </p:cNvPr>
          <p:cNvSpPr txBox="1"/>
          <p:nvPr/>
        </p:nvSpPr>
        <p:spPr>
          <a:xfrm>
            <a:off x="1370447" y="2302744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F6177-077B-4956-85CF-166154980690}"/>
              </a:ext>
            </a:extLst>
          </p:cNvPr>
          <p:cNvSpPr txBox="1"/>
          <p:nvPr/>
        </p:nvSpPr>
        <p:spPr>
          <a:xfrm>
            <a:off x="838200" y="2302744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C81BA8B-57BB-4FDF-B7ED-8159D9D5560E}"/>
              </a:ext>
            </a:extLst>
          </p:cNvPr>
          <p:cNvSpPr/>
          <p:nvPr/>
        </p:nvSpPr>
        <p:spPr>
          <a:xfrm rot="16200000">
            <a:off x="1161915" y="4089479"/>
            <a:ext cx="241610" cy="103632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4905B4-E7F9-4D22-B80B-DEE649144F52}"/>
              </a:ext>
            </a:extLst>
          </p:cNvPr>
          <p:cNvSpPr txBox="1"/>
          <p:nvPr/>
        </p:nvSpPr>
        <p:spPr>
          <a:xfrm>
            <a:off x="549185" y="496907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Đã có thứ tự</a:t>
            </a:r>
          </a:p>
        </p:txBody>
      </p:sp>
    </p:spTree>
    <p:extLst>
      <p:ext uri="{BB962C8B-B14F-4D97-AF65-F5344CB8AC3E}">
        <p14:creationId xmlns:p14="http://schemas.microsoft.com/office/powerpoint/2010/main" val="236312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500"/>
          </a:p>
          <a:p>
            <a:endParaRPr lang="en-GB" sz="25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</a:t>
            </a:fld>
            <a:endParaRPr lang="en-GB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A1AAB82-91EE-4097-B215-E2F7E3DAE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23333"/>
              </p:ext>
            </p:extLst>
          </p:nvPr>
        </p:nvGraphicFramePr>
        <p:xfrm>
          <a:off x="1163782" y="1244337"/>
          <a:ext cx="9929092" cy="415850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929092">
                  <a:extLst>
                    <a:ext uri="{9D8B030D-6E8A-4147-A177-3AD203B41FA5}">
                      <a16:colId xmlns:a16="http://schemas.microsoft.com/office/drawing/2014/main" val="1416789240"/>
                    </a:ext>
                  </a:extLst>
                </a:gridCol>
              </a:tblGrid>
              <a:tr h="831701">
                <a:tc>
                  <a:txBody>
                    <a:bodyPr/>
                    <a:lstStyle/>
                    <a:p>
                      <a:r>
                        <a:rPr lang="en-GB" sz="30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 quan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9381069"/>
                  </a:ext>
                </a:extLst>
              </a:tr>
              <a:tr h="831701">
                <a:tc>
                  <a:txBody>
                    <a:bodyPr/>
                    <a:lstStyle/>
                    <a:p>
                      <a:r>
                        <a:rPr lang="en-GB" sz="30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Selection Sort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2741027"/>
                  </a:ext>
                </a:extLst>
              </a:tr>
              <a:tr h="831701">
                <a:tc>
                  <a:txBody>
                    <a:bodyPr/>
                    <a:lstStyle/>
                    <a:p>
                      <a:r>
                        <a:rPr lang="en-GB" sz="30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Insertion Sort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5478798"/>
                  </a:ext>
                </a:extLst>
              </a:tr>
              <a:tr h="831701">
                <a:tc>
                  <a:txBody>
                    <a:bodyPr/>
                    <a:lstStyle/>
                    <a:p>
                      <a:r>
                        <a:rPr lang="en-GB" sz="30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Buble Sort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9633966"/>
                  </a:ext>
                </a:extLst>
              </a:tr>
              <a:tr h="831701">
                <a:tc>
                  <a:txBody>
                    <a:bodyPr/>
                    <a:lstStyle/>
                    <a:p>
                      <a:r>
                        <a:rPr lang="en-GB" sz="30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Shaker Sort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846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714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chèn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500" b="1">
                <a:solidFill>
                  <a:srgbClr val="0070C0"/>
                </a:solidFill>
              </a:rPr>
              <a:t>Ví dụ: </a:t>
            </a:r>
            <a:r>
              <a:rPr lang="en-US" sz="2500">
                <a:solidFill>
                  <a:schemeClr val="accent4">
                    <a:lumMod val="50000"/>
                  </a:schemeClr>
                </a:solidFill>
              </a:rPr>
              <a:t>sắp xếp các lá bài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20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8FCBB0-D096-40E4-94C4-DE3EACB7D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13" y="2866981"/>
            <a:ext cx="1036320" cy="137922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437458-73BB-42CD-B84B-75850A32B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15" y="2862388"/>
            <a:ext cx="1036320" cy="137922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E78EE1-5AB7-4F14-BCFB-EADC09A54449}"/>
              </a:ext>
            </a:extLst>
          </p:cNvPr>
          <p:cNvSpPr txBox="1"/>
          <p:nvPr/>
        </p:nvSpPr>
        <p:spPr>
          <a:xfrm>
            <a:off x="2535567" y="228136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18E3C7-1E84-4B10-A479-82FA660D3F0B}"/>
              </a:ext>
            </a:extLst>
          </p:cNvPr>
          <p:cNvSpPr txBox="1"/>
          <p:nvPr/>
        </p:nvSpPr>
        <p:spPr>
          <a:xfrm>
            <a:off x="2003320" y="228136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B56A31D9-A554-4163-9B7B-9416B9BFDA24}"/>
              </a:ext>
            </a:extLst>
          </p:cNvPr>
          <p:cNvSpPr/>
          <p:nvPr/>
        </p:nvSpPr>
        <p:spPr>
          <a:xfrm rot="16200000">
            <a:off x="1726061" y="3525331"/>
            <a:ext cx="277671" cy="220067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336223-5C99-4B73-B8D3-1ACF47E4B073}"/>
              </a:ext>
            </a:extLst>
          </p:cNvPr>
          <p:cNvSpPr txBox="1"/>
          <p:nvPr/>
        </p:nvSpPr>
        <p:spPr>
          <a:xfrm>
            <a:off x="1068499" y="493468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Đã có thứ tự</a:t>
            </a:r>
          </a:p>
        </p:txBody>
      </p:sp>
    </p:spTree>
    <p:extLst>
      <p:ext uri="{BB962C8B-B14F-4D97-AF65-F5344CB8AC3E}">
        <p14:creationId xmlns:p14="http://schemas.microsoft.com/office/powerpoint/2010/main" val="213329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chèn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500" b="1">
                <a:solidFill>
                  <a:srgbClr val="0070C0"/>
                </a:solidFill>
              </a:rPr>
              <a:t>Ví dụ: </a:t>
            </a:r>
            <a:r>
              <a:rPr lang="en-US" sz="2500">
                <a:solidFill>
                  <a:schemeClr val="accent4">
                    <a:lumMod val="50000"/>
                  </a:schemeClr>
                </a:solidFill>
              </a:rPr>
              <a:t>sắp xếp các lá bài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21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CAA558-CCCC-4481-832F-D1EB725AA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13" y="2866981"/>
            <a:ext cx="1036320" cy="137922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345EB0-0D3C-4700-A4A1-DC10E05BF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15" y="2862388"/>
            <a:ext cx="1036320" cy="137922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ABA202-05E9-4E8B-82B4-010FB5B71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879" y="2854768"/>
            <a:ext cx="1051560" cy="138684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44F4E8-4B75-4241-8716-895D4F7B4299}"/>
              </a:ext>
            </a:extLst>
          </p:cNvPr>
          <p:cNvSpPr txBox="1"/>
          <p:nvPr/>
        </p:nvSpPr>
        <p:spPr>
          <a:xfrm>
            <a:off x="3702631" y="2305041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A62CAD-C60C-41B7-BCD5-2C42AE176E07}"/>
              </a:ext>
            </a:extLst>
          </p:cNvPr>
          <p:cNvSpPr txBox="1"/>
          <p:nvPr/>
        </p:nvSpPr>
        <p:spPr>
          <a:xfrm>
            <a:off x="3170384" y="2305041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53B088AA-F44C-411A-BE75-B8B139B845B9}"/>
              </a:ext>
            </a:extLst>
          </p:cNvPr>
          <p:cNvSpPr/>
          <p:nvPr/>
        </p:nvSpPr>
        <p:spPr>
          <a:xfrm rot="16200000">
            <a:off x="2298647" y="2952744"/>
            <a:ext cx="289704" cy="335788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A5D56C-01CF-412A-804F-E733233C863D}"/>
              </a:ext>
            </a:extLst>
          </p:cNvPr>
          <p:cNvSpPr txBox="1"/>
          <p:nvPr/>
        </p:nvSpPr>
        <p:spPr>
          <a:xfrm>
            <a:off x="1603811" y="496119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Đã có thứ tự</a:t>
            </a:r>
          </a:p>
        </p:txBody>
      </p:sp>
    </p:spTree>
    <p:extLst>
      <p:ext uri="{BB962C8B-B14F-4D97-AF65-F5344CB8AC3E}">
        <p14:creationId xmlns:p14="http://schemas.microsoft.com/office/powerpoint/2010/main" val="221511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-0.09349 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4" y="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0.09427 -0.0004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44444E-6 L -0.10481 0.0027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49 0.00046 L -0.18945 -0.001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5" y="-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09622 -0.000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5" y="11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82 0.00277 L -0.19557 0.0027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6" grpId="1"/>
      <p:bldP spid="16" grpId="2"/>
      <p:bldP spid="17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chèn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500" b="1">
                <a:solidFill>
                  <a:srgbClr val="0070C0"/>
                </a:solidFill>
              </a:rPr>
              <a:t>Ví dụ: </a:t>
            </a:r>
            <a:r>
              <a:rPr lang="en-US" sz="2500">
                <a:solidFill>
                  <a:schemeClr val="accent4">
                    <a:lumMod val="50000"/>
                  </a:schemeClr>
                </a:solidFill>
              </a:rPr>
              <a:t>sắp xếp các lá bài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22</a:t>
            </a:fld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12569F6-D982-41FE-9FE4-1EB3E8954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07" y="2870008"/>
            <a:ext cx="1036320" cy="137922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0748967-D0FD-4B55-816A-8F280F562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54" y="2852427"/>
            <a:ext cx="1036320" cy="137922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26D080-3F92-470D-B97A-1FCB02D9C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6" y="2862388"/>
            <a:ext cx="1051560" cy="138684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4BC0BE6-0F6A-4C60-9D25-943EF63201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44" y="2831922"/>
            <a:ext cx="1066800" cy="139446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E74BC0B-0EAC-425F-88DF-1445C50AC9A0}"/>
              </a:ext>
            </a:extLst>
          </p:cNvPr>
          <p:cNvSpPr txBox="1"/>
          <p:nvPr/>
        </p:nvSpPr>
        <p:spPr>
          <a:xfrm>
            <a:off x="4833599" y="2295227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0FAC9D-9258-471F-B6AD-7B5712540A51}"/>
              </a:ext>
            </a:extLst>
          </p:cNvPr>
          <p:cNvSpPr txBox="1"/>
          <p:nvPr/>
        </p:nvSpPr>
        <p:spPr>
          <a:xfrm>
            <a:off x="4301352" y="2295227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322D49B8-132F-4A67-AE78-6BC7FAB06F60}"/>
              </a:ext>
            </a:extLst>
          </p:cNvPr>
          <p:cNvSpPr/>
          <p:nvPr/>
        </p:nvSpPr>
        <p:spPr>
          <a:xfrm rot="16200000">
            <a:off x="2861417" y="2389973"/>
            <a:ext cx="313768" cy="450748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DCA1C5-3DA0-465B-838F-5223D3E48769}"/>
              </a:ext>
            </a:extLst>
          </p:cNvPr>
          <p:cNvSpPr txBox="1"/>
          <p:nvPr/>
        </p:nvSpPr>
        <p:spPr>
          <a:xfrm>
            <a:off x="2284767" y="494889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Đã có thứ tự</a:t>
            </a:r>
          </a:p>
        </p:txBody>
      </p:sp>
    </p:spTree>
    <p:extLst>
      <p:ext uri="{BB962C8B-B14F-4D97-AF65-F5344CB8AC3E}">
        <p14:creationId xmlns:p14="http://schemas.microsoft.com/office/powerpoint/2010/main" val="365339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33333E-6 L -0.09479 0.0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81481E-6 L 0.0948 -0.0018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81481E-6 L -0.10481 0.0027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0.09609 -0.0025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-16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79 0.00186 L -0.19088 0.004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1" y="-4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81 0.00277 L -0.19557 0.0027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09779 0.0004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1" y="2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88 0.0044 L -0.28867 0.0039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-16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557 0.00278 L -0.2957 0.0009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4" grpId="1"/>
      <p:bldP spid="24" grpId="2"/>
      <p:bldP spid="24" grpId="3"/>
      <p:bldP spid="25" grpId="0" animBg="1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chèn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500" b="1">
                <a:solidFill>
                  <a:srgbClr val="0070C0"/>
                </a:solidFill>
              </a:rPr>
              <a:t>Ví dụ: </a:t>
            </a:r>
            <a:r>
              <a:rPr lang="en-US" sz="2500">
                <a:solidFill>
                  <a:schemeClr val="accent4">
                    <a:lumMod val="50000"/>
                  </a:schemeClr>
                </a:solidFill>
              </a:rPr>
              <a:t>sắp xếp các lá bài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23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93D302-DC62-4103-A8D6-62C4CB224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07" y="2876248"/>
            <a:ext cx="1036320" cy="136674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DF3304-B3F6-4F2D-8D04-864F74C61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54" y="2852427"/>
            <a:ext cx="1036320" cy="137922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C79EBA-D764-4F40-B92B-85AE8FE1B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6" y="2868538"/>
            <a:ext cx="1051560" cy="1374539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D74172-C3C3-4B01-B735-63A0711506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758" y="2831922"/>
            <a:ext cx="1047771" cy="139446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58CC497-C381-4C63-BB91-3E28BB312F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285" y="2831922"/>
            <a:ext cx="1036320" cy="137160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2DC823E-A063-4221-9C59-6B1AA401FC4D}"/>
              </a:ext>
            </a:extLst>
          </p:cNvPr>
          <p:cNvSpPr txBox="1"/>
          <p:nvPr/>
        </p:nvSpPr>
        <p:spPr>
          <a:xfrm>
            <a:off x="6048789" y="2140222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7BA751-4D03-41E3-9F6D-0E915376141A}"/>
              </a:ext>
            </a:extLst>
          </p:cNvPr>
          <p:cNvSpPr txBox="1"/>
          <p:nvPr/>
        </p:nvSpPr>
        <p:spPr>
          <a:xfrm>
            <a:off x="5516542" y="2140222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3AA8F830-D20D-418B-A3A6-E672E6965E2B}"/>
              </a:ext>
            </a:extLst>
          </p:cNvPr>
          <p:cNvSpPr/>
          <p:nvPr/>
        </p:nvSpPr>
        <p:spPr>
          <a:xfrm rot="16200000">
            <a:off x="3392758" y="1847548"/>
            <a:ext cx="406650" cy="5663048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C2D2B4-6FF7-43D6-9E65-6B6E2B3399DD}"/>
              </a:ext>
            </a:extLst>
          </p:cNvPr>
          <p:cNvSpPr txBox="1"/>
          <p:nvPr/>
        </p:nvSpPr>
        <p:spPr>
          <a:xfrm>
            <a:off x="2862548" y="512317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Đã có thứ tự</a:t>
            </a:r>
          </a:p>
        </p:txBody>
      </p:sp>
    </p:spTree>
    <p:extLst>
      <p:ext uri="{BB962C8B-B14F-4D97-AF65-F5344CB8AC3E}">
        <p14:creationId xmlns:p14="http://schemas.microsoft.com/office/powerpoint/2010/main" val="83546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-0.09597 0.0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-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33333E-6 L 0.09597 -0.0016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10482 0.002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29" grpId="1"/>
      <p:bldP spid="30" grpId="0" animBg="1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chèn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500" b="1">
                <a:solidFill>
                  <a:srgbClr val="0070C0"/>
                </a:solidFill>
              </a:rPr>
              <a:t>Ví dụ: </a:t>
            </a:r>
            <a:r>
              <a:rPr lang="en-US" sz="2500">
                <a:solidFill>
                  <a:schemeClr val="accent4">
                    <a:lumMod val="50000"/>
                  </a:schemeClr>
                </a:solidFill>
              </a:rPr>
              <a:t>sắp xếp các lá bài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24</a:t>
            </a:fld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D25C245-0D24-4CCC-9FCC-2FC80EE36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07" y="2876248"/>
            <a:ext cx="1036320" cy="136674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690606-1215-4F47-8520-6EC97EE52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54" y="2852427"/>
            <a:ext cx="1036320" cy="137922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89199A-234E-422E-9393-321B041EA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6" y="2868538"/>
            <a:ext cx="1051560" cy="1374539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961A8E3-92F8-49D9-832A-1B1F7E51EC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758" y="2835774"/>
            <a:ext cx="1047771" cy="1386755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1C0351-0D54-4F5C-95D7-CABE0F509B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148" y="2831922"/>
            <a:ext cx="1030594" cy="137160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8821312-EE56-412B-A9AD-7A39117964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937" y="2801442"/>
            <a:ext cx="1051560" cy="140208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56F8C56-720F-4B5B-9DF8-DE10E92E86AB}"/>
              </a:ext>
            </a:extLst>
          </p:cNvPr>
          <p:cNvSpPr txBox="1"/>
          <p:nvPr/>
        </p:nvSpPr>
        <p:spPr>
          <a:xfrm>
            <a:off x="7191789" y="2106674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81BB06-00D8-44E8-A935-8AF543C7B893}"/>
              </a:ext>
            </a:extLst>
          </p:cNvPr>
          <p:cNvSpPr txBox="1"/>
          <p:nvPr/>
        </p:nvSpPr>
        <p:spPr>
          <a:xfrm>
            <a:off x="6659542" y="2106674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EB75EC40-8A55-45B1-A312-0225B1AAD071}"/>
              </a:ext>
            </a:extLst>
          </p:cNvPr>
          <p:cNvSpPr/>
          <p:nvPr/>
        </p:nvSpPr>
        <p:spPr>
          <a:xfrm rot="16200000">
            <a:off x="3982203" y="1258103"/>
            <a:ext cx="406650" cy="6841938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2FF3C2-6180-4FC9-B5B7-D64F51C5A50D}"/>
              </a:ext>
            </a:extLst>
          </p:cNvPr>
          <p:cNvSpPr txBox="1"/>
          <p:nvPr/>
        </p:nvSpPr>
        <p:spPr>
          <a:xfrm>
            <a:off x="3451994" y="512317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Đã có thứ tự</a:t>
            </a:r>
          </a:p>
        </p:txBody>
      </p:sp>
    </p:spTree>
    <p:extLst>
      <p:ext uri="{BB962C8B-B14F-4D97-AF65-F5344CB8AC3E}">
        <p14:creationId xmlns:p14="http://schemas.microsoft.com/office/powerpoint/2010/main" val="75626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0.09609 -0.0023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1" y="-30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-0.0961 0.0023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57" y="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-0.10482 0.002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33333E-6 L 0.09597 -0.0016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-1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61 0.00231 L -0.19206 0.0039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1" y="-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82 0.00278 L -0.19557 0.0027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81481E-6 L 0.09479 -0.0018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-20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206 0.00393 L -0.28685 0.0057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1" y="11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557 0.00278 L -0.2957 0.0009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0.09609 -0.0025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-6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685 0.00579 L -0.38294 0.0083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5" y="16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57 0.00093 L -0.37916 0.0071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6" grpId="1"/>
      <p:bldP spid="26" grpId="2"/>
      <p:bldP spid="26" grpId="3"/>
      <p:bldP spid="26" grpId="4"/>
      <p:bldP spid="32" grpId="0" animBg="1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chèn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500" b="1">
                <a:solidFill>
                  <a:srgbClr val="0070C0"/>
                </a:solidFill>
              </a:rPr>
              <a:t>Ví dụ: </a:t>
            </a:r>
            <a:r>
              <a:rPr lang="en-US" sz="2500">
                <a:solidFill>
                  <a:schemeClr val="accent4">
                    <a:lumMod val="50000"/>
                  </a:schemeClr>
                </a:solidFill>
              </a:rPr>
              <a:t>sắp xếp các lá bài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25</a:t>
            </a:fld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61703E-FC5A-41DB-B0EB-D75E55A96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39" y="2876248"/>
            <a:ext cx="1025055" cy="136674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E6D73F-A3FC-4DD7-96DE-421A050DA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54" y="2858667"/>
            <a:ext cx="1036320" cy="136674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332306C-50A7-4F76-95F1-AC77384BC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6" y="2868538"/>
            <a:ext cx="1051560" cy="1374539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B80403A-6223-429B-8A65-A9B0883835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653" y="2835774"/>
            <a:ext cx="1041981" cy="1386755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0D053EE-4F4E-4020-8453-BFA97DE3E3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148" y="2835711"/>
            <a:ext cx="1030594" cy="1364021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907E90C-B77E-478B-B31A-4D2A18682D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937" y="2802731"/>
            <a:ext cx="1051560" cy="1399502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46EB6FF-F94E-4D98-91CC-764353774A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267" y="2793822"/>
            <a:ext cx="1059180" cy="140970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2A1B38-6E60-4B15-8088-34CD19FC05BE}"/>
              </a:ext>
            </a:extLst>
          </p:cNvPr>
          <p:cNvSpPr txBox="1"/>
          <p:nvPr/>
        </p:nvSpPr>
        <p:spPr>
          <a:xfrm>
            <a:off x="8326548" y="2062474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A480BA-AADC-48A1-B02A-F8CA6472FE5C}"/>
              </a:ext>
            </a:extLst>
          </p:cNvPr>
          <p:cNvSpPr txBox="1"/>
          <p:nvPr/>
        </p:nvSpPr>
        <p:spPr>
          <a:xfrm>
            <a:off x="7794301" y="2062474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1466C9EC-03FC-4689-894F-8373035841E8}"/>
              </a:ext>
            </a:extLst>
          </p:cNvPr>
          <p:cNvSpPr/>
          <p:nvPr/>
        </p:nvSpPr>
        <p:spPr>
          <a:xfrm rot="16200000">
            <a:off x="4563678" y="676628"/>
            <a:ext cx="406650" cy="8004888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B18651-7560-47D2-A9D4-702ACABDB18D}"/>
              </a:ext>
            </a:extLst>
          </p:cNvPr>
          <p:cNvSpPr txBox="1"/>
          <p:nvPr/>
        </p:nvSpPr>
        <p:spPr>
          <a:xfrm>
            <a:off x="4033469" y="505502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Đã có thứ tự</a:t>
            </a:r>
          </a:p>
        </p:txBody>
      </p:sp>
    </p:spTree>
    <p:extLst>
      <p:ext uri="{BB962C8B-B14F-4D97-AF65-F5344CB8AC3E}">
        <p14:creationId xmlns:p14="http://schemas.microsoft.com/office/powerpoint/2010/main" val="290161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81481E-6 L -0.09505 0.000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0.09505 -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-0.10482 0.0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05 0.00047 L -0.19114 0.0027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" y="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0.09609 -0.0023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1" y="-20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82 0.00278 L -0.19557 0.0027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14 0.00278 L -0.28711 0.0043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-6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33333E-6 L 0.09596 -0.0016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2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557 0.00278 L -0.2957 0.0009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711 0.0044 L -0.3819 0.0062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1" y="2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81481E-6 L 0.0948 -0.0018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4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57 0.00092 L -0.37917 0.0071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19 0.00625 L -0.47799 0.0087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5" y="6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0.09609 -0.0025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-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917 0.00718 L -0.48112 0.0013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799 0.00879 L -0.57578 0.0083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-4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09778 0.0004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2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112 0.00139 L -0.572 0.0013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44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5" grpId="1"/>
      <p:bldP spid="35" grpId="2"/>
      <p:bldP spid="35" grpId="3"/>
      <p:bldP spid="35" grpId="4"/>
      <p:bldP spid="35" grpId="5"/>
      <p:bldP spid="35" grpId="6"/>
      <p:bldP spid="36" grpId="0" animBg="1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chèn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500" b="1">
                <a:solidFill>
                  <a:srgbClr val="0070C0"/>
                </a:solidFill>
              </a:rPr>
              <a:t>Ví dụ: </a:t>
            </a:r>
            <a:r>
              <a:rPr lang="en-US" sz="2500">
                <a:solidFill>
                  <a:schemeClr val="accent4">
                    <a:lumMod val="50000"/>
                  </a:schemeClr>
                </a:solidFill>
              </a:rPr>
              <a:t>sắp xếp các lá bài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26</a:t>
            </a:fld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411EBC3-1009-418E-BE62-0012B7E3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39" y="2889671"/>
            <a:ext cx="1025055" cy="1339893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5FB239B-1B5F-4120-9A25-D7E4C6D52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86" y="2858667"/>
            <a:ext cx="1025055" cy="136674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BD42F8-0A30-4A31-B28D-7B98D831D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75" y="2868538"/>
            <a:ext cx="1032761" cy="1374539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4FC1B9F-8235-4BA5-B30F-7431BB2D8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653" y="2842048"/>
            <a:ext cx="1041981" cy="1374206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45AE91A-8606-4996-868F-4DBF9F4CDB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995" y="2835711"/>
            <a:ext cx="1024899" cy="1364021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72B2D4-B417-448E-9487-75C2B2BAC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937" y="2806597"/>
            <a:ext cx="1051560" cy="139177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3BBE5D3-60D9-4375-93C1-D08B459FF8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267" y="2793850"/>
            <a:ext cx="1059180" cy="1409643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5B6F65F-DE85-4375-A8D2-9B9E80293E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217" y="2773184"/>
            <a:ext cx="1036320" cy="137160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3D2D792-DA7C-4DA6-930F-5DF092207CF4}"/>
              </a:ext>
            </a:extLst>
          </p:cNvPr>
          <p:cNvSpPr txBox="1"/>
          <p:nvPr/>
        </p:nvSpPr>
        <p:spPr>
          <a:xfrm>
            <a:off x="9525915" y="2109252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2211A5-6A42-44A0-8159-AB9747FE4C95}"/>
              </a:ext>
            </a:extLst>
          </p:cNvPr>
          <p:cNvSpPr txBox="1"/>
          <p:nvPr/>
        </p:nvSpPr>
        <p:spPr>
          <a:xfrm>
            <a:off x="8993668" y="2109252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0560D6E4-C105-4C8E-A3DC-811622762D59}"/>
              </a:ext>
            </a:extLst>
          </p:cNvPr>
          <p:cNvSpPr/>
          <p:nvPr/>
        </p:nvSpPr>
        <p:spPr>
          <a:xfrm rot="16200000">
            <a:off x="5133723" y="106583"/>
            <a:ext cx="406650" cy="9144978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EAFE42-2618-4785-8B11-E2EA2BE66950}"/>
              </a:ext>
            </a:extLst>
          </p:cNvPr>
          <p:cNvSpPr txBox="1"/>
          <p:nvPr/>
        </p:nvSpPr>
        <p:spPr>
          <a:xfrm>
            <a:off x="4603513" y="510031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Đã có thứ tự</a:t>
            </a:r>
          </a:p>
        </p:txBody>
      </p:sp>
    </p:spTree>
    <p:extLst>
      <p:ext uri="{BB962C8B-B14F-4D97-AF65-F5344CB8AC3E}">
        <p14:creationId xmlns:p14="http://schemas.microsoft.com/office/powerpoint/2010/main" val="27936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85185E-6 L -0.0944 0.005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18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81481E-6 L 0.0944 -0.005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85185E-6 L -0.10482 0.002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3" grpId="1"/>
      <p:bldP spid="38" grpId="0" animBg="1"/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chèn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500" b="1">
                <a:solidFill>
                  <a:srgbClr val="0070C0"/>
                </a:solidFill>
              </a:rPr>
              <a:t>Ví dụ: </a:t>
            </a:r>
            <a:r>
              <a:rPr lang="en-US" sz="2500">
                <a:solidFill>
                  <a:schemeClr val="accent4">
                    <a:lumMod val="50000"/>
                  </a:schemeClr>
                </a:solidFill>
              </a:rPr>
              <a:t>sắp xếp các lá bài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27</a:t>
            </a:fld>
            <a:endParaRPr lang="en-GB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91F8E64-720E-45DD-A6F5-AA5326DC1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39" y="2889671"/>
            <a:ext cx="1025055" cy="1339893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388FBF1-6B00-451C-84AF-A77306655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86" y="2858667"/>
            <a:ext cx="1025055" cy="136674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2A37E1D-2527-4561-893F-6AF3191B6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75" y="2868538"/>
            <a:ext cx="1032761" cy="1374539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BE30A1-4524-46D1-987C-F75373913B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653" y="2842048"/>
            <a:ext cx="1041981" cy="1374206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82A2B5-B399-4795-9BE3-BC647AFAC1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995" y="2835711"/>
            <a:ext cx="1024899" cy="1364021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F2C4B26-EB9C-43E9-92A6-BCC428A80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937" y="2806597"/>
            <a:ext cx="1051560" cy="139177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70165E6-475A-4C37-81D7-E25224773A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267" y="2797744"/>
            <a:ext cx="1059180" cy="1401855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9B415A8-A0E2-41EF-8EB8-AA8BA54269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080" y="2773184"/>
            <a:ext cx="1030594" cy="137160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DEF5E91-AF66-4311-8ABD-4CDBDD8D24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307" y="2793822"/>
            <a:ext cx="1051560" cy="139446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8660DB6-873B-479C-8607-89F3804691B8}"/>
              </a:ext>
            </a:extLst>
          </p:cNvPr>
          <p:cNvSpPr txBox="1"/>
          <p:nvPr/>
        </p:nvSpPr>
        <p:spPr>
          <a:xfrm>
            <a:off x="10624579" y="2070094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67436F-6D76-4D4C-829E-729FDD81FD4F}"/>
              </a:ext>
            </a:extLst>
          </p:cNvPr>
          <p:cNvSpPr txBox="1"/>
          <p:nvPr/>
        </p:nvSpPr>
        <p:spPr>
          <a:xfrm>
            <a:off x="10092332" y="2070094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0FD3330C-7D39-4063-833A-D51DB43506B7}"/>
              </a:ext>
            </a:extLst>
          </p:cNvPr>
          <p:cNvSpPr/>
          <p:nvPr/>
        </p:nvSpPr>
        <p:spPr>
          <a:xfrm rot="16200000">
            <a:off x="5711388" y="-471082"/>
            <a:ext cx="406650" cy="10300308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FC2620-B8DB-44F7-8588-CB21484DCF88}"/>
              </a:ext>
            </a:extLst>
          </p:cNvPr>
          <p:cNvSpPr txBox="1"/>
          <p:nvPr/>
        </p:nvSpPr>
        <p:spPr>
          <a:xfrm>
            <a:off x="5175910" y="505502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Đã có thứ tự</a:t>
            </a:r>
          </a:p>
        </p:txBody>
      </p:sp>
    </p:spTree>
    <p:extLst>
      <p:ext uri="{BB962C8B-B14F-4D97-AF65-F5344CB8AC3E}">
        <p14:creationId xmlns:p14="http://schemas.microsoft.com/office/powerpoint/2010/main" val="231274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22222E-6 L -0.09427 -0.0046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0" y="-18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85185E-6 L 0.09427 0.0046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11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-0.10481 0.0027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27 -0.00463 L -0.18867 0.0009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1" y="13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0944 -0.005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-50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81 0.00277 L -0.19557 0.0027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68 0.00093 L -0.28372 0.0016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0.09505 -0.0006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16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557 0.00277 L -0.2957 0.0009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372 0.00162 L -0.37981 0.0039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" y="20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0.0961 -0.0023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7" y="-20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57 0.00092 L -0.37916 0.0071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1" grpId="1"/>
      <p:bldP spid="41" grpId="2"/>
      <p:bldP spid="41" grpId="3"/>
      <p:bldP spid="41" grpId="4"/>
      <p:bldP spid="42" grpId="0" animBg="1"/>
      <p:bldP spid="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chèn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500" b="1">
                <a:solidFill>
                  <a:srgbClr val="0070C0"/>
                </a:solidFill>
              </a:rPr>
              <a:t>Ví dụ: </a:t>
            </a:r>
            <a:r>
              <a:rPr lang="en-US" sz="2500">
                <a:solidFill>
                  <a:schemeClr val="accent4">
                    <a:lumMod val="50000"/>
                  </a:schemeClr>
                </a:solidFill>
              </a:rPr>
              <a:t>sắp xếp các lá bài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28</a:t>
            </a:fld>
            <a:endParaRPr lang="en-GB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DABDC5E-55CE-43B8-B30F-37DFA049A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39" y="2889671"/>
            <a:ext cx="1025055" cy="1339893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89BFFF8-029A-42CD-8354-6E123B7C4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86" y="2858667"/>
            <a:ext cx="1025055" cy="136674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11B041A-35BE-4C15-87AF-732F0CB74A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75" y="2868538"/>
            <a:ext cx="1032761" cy="1374539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E8B0100-E628-4279-A062-E792DAF2C9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653" y="2842048"/>
            <a:ext cx="1041981" cy="1374206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5B28E1C-A991-4A47-A412-AF8B20433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995" y="2838169"/>
            <a:ext cx="1024899" cy="1359105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B760EE8-926C-4728-8186-E5BCA13B7B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842" y="2806597"/>
            <a:ext cx="1045749" cy="139177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0FFCCD1-4EE1-4915-B467-75A8507024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267" y="2797744"/>
            <a:ext cx="1059179" cy="1401855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4207094-6367-4F7D-87C0-679754F5E4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080" y="2776973"/>
            <a:ext cx="1030594" cy="1364021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010BD22-ABF2-4D94-93BE-E2D2EBFBC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201" y="2793822"/>
            <a:ext cx="1047771" cy="139446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9886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chèn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5B526-D90A-4458-8273-29C1E0B6BE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649" y="1244338"/>
                <a:ext cx="11930332" cy="553353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4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v"/>
                </a:pPr>
                <a:r>
                  <a:rPr lang="en-US" sz="2500" b="1">
                    <a:solidFill>
                      <a:srgbClr val="0070C0"/>
                    </a:solidFill>
                  </a:rPr>
                  <a:t>Độ phức tạp giải thuật</a:t>
                </a:r>
              </a:p>
              <a:p>
                <a:pPr lvl="1">
                  <a:lnSpc>
                    <a:spcPct val="14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vi-VN" sz="2500"/>
                  <a:t>Có n-1 bước lặp</a:t>
                </a:r>
              </a:p>
              <a:p>
                <a:pPr lvl="1">
                  <a:lnSpc>
                    <a:spcPct val="14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vi-VN" sz="2500"/>
                  <a:t>Mỗi bước lặp có 3 phép gán và tối đa là i phép so sánh để dời phần tử A[i] về vị trí phù hợp</a:t>
                </a:r>
              </a:p>
              <a:p>
                <a:pPr marL="0" lvl="1" indent="0">
                  <a:lnSpc>
                    <a:spcPct val="140000"/>
                  </a:lnSpc>
                  <a:buClr>
                    <a:srgbClr val="0070C0"/>
                  </a:buClr>
                  <a:buNone/>
                </a:pPr>
                <a:r>
                  <a:rPr lang="en-US" sz="250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  f(n)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50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 + </m:t>
                        </m:r>
                        <m:nary>
                          <m:naryPr>
                            <m:chr m:val="∑"/>
                            <m:ctrlPr>
                              <a:rPr lang="en-US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3(n-1)+ [1 + 2 + 3 + … + (n-2) + (n-1)]</a:t>
                </a:r>
              </a:p>
              <a:p>
                <a:pPr marL="0" lvl="1" indent="0">
                  <a:lnSpc>
                    <a:spcPct val="140000"/>
                  </a:lnSpc>
                  <a:buClr>
                    <a:srgbClr val="0070C0"/>
                  </a:buClr>
                  <a:buNone/>
                </a:pP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= 3(n-1)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5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5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- 3 </a:t>
                </a:r>
                <a:r>
                  <a:rPr lang="en-US" sz="250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5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5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sSup>
                          <m:sSupPr>
                            <m:ctrlPr>
                              <a:rPr lang="en-US" sz="25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5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3n</a:t>
                </a:r>
                <a:r>
                  <a:rPr lang="en-US" sz="2500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lvl="1">
                  <a:lnSpc>
                    <a:spcPct val="14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Ø"/>
                </a:pPr>
                <a:r>
                  <a:rPr lang="vi-VN" sz="2500"/>
                  <a:t>Nên f(n) ≤ 3.g(n) với g(n) = n</a:t>
                </a:r>
                <a:r>
                  <a:rPr lang="vi-VN" sz="2500" baseline="30000"/>
                  <a:t>2</a:t>
                </a:r>
                <a:r>
                  <a:rPr lang="vi-VN" sz="2500"/>
                  <a:t>. </a:t>
                </a:r>
                <a:endParaRPr lang="en-GB" sz="2500"/>
              </a:p>
              <a:p>
                <a:pPr lvl="1">
                  <a:lnSpc>
                    <a:spcPct val="14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Ø"/>
                </a:pPr>
                <a:r>
                  <a:rPr lang="vi-VN" sz="2500"/>
                  <a:t>Do đó, thuật toán có độ phức tạp là O(n</a:t>
                </a:r>
                <a:r>
                  <a:rPr lang="vi-VN" sz="2500" baseline="30000"/>
                  <a:t>2</a:t>
                </a:r>
                <a:r>
                  <a:rPr lang="vi-VN" sz="250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5B526-D90A-4458-8273-29C1E0B6BE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649" y="1244338"/>
                <a:ext cx="11930332" cy="5533534"/>
              </a:xfrm>
              <a:blipFill>
                <a:blip r:embed="rId2"/>
                <a:stretch>
                  <a:fillRect l="-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82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Khái quát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500" b="1">
                <a:solidFill>
                  <a:srgbClr val="0070C0"/>
                </a:solidFill>
              </a:rPr>
              <a:t>Giới thiệu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500" b="1"/>
              <a:t>Sắp thứ tự là một </a:t>
            </a:r>
            <a:r>
              <a:rPr lang="en-GB" sz="2500" b="1"/>
              <a:t>bài</a:t>
            </a:r>
            <a:r>
              <a:rPr lang="vi-VN" sz="2500" b="1"/>
              <a:t> toán thường gặp trong các công việc hàng ngày cũng như trong các </a:t>
            </a:r>
            <a:r>
              <a:rPr lang="en-GB" sz="2500" b="1"/>
              <a:t>công việc</a:t>
            </a:r>
            <a:r>
              <a:rPr lang="vi-VN" sz="2500" b="1"/>
              <a:t> quản lý nhằm hỗ trợ cho việc tìm kiếm dễ dàng và nhanh chóng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500" b="1">
                <a:solidFill>
                  <a:schemeClr val="accent4">
                    <a:lumMod val="50000"/>
                  </a:schemeClr>
                </a:solidFill>
              </a:rPr>
              <a:t>Ví dụ</a:t>
            </a:r>
          </a:p>
          <a:p>
            <a:pPr marL="457200" lvl="1" indent="0">
              <a:buNone/>
            </a:pPr>
            <a:r>
              <a:rPr lang="en-GB" sz="2500" b="1">
                <a:solidFill>
                  <a:schemeClr val="bg2">
                    <a:lumMod val="10000"/>
                  </a:schemeClr>
                </a:solidFill>
              </a:rPr>
              <a:t>		D</a:t>
            </a:r>
            <a:r>
              <a:rPr lang="vi-VN" sz="2500" b="1">
                <a:solidFill>
                  <a:schemeClr val="bg2">
                    <a:lumMod val="10000"/>
                  </a:schemeClr>
                </a:solidFill>
              </a:rPr>
              <a:t>anh sách trước khi sắp xếp</a:t>
            </a:r>
          </a:p>
          <a:p>
            <a:pPr marL="914400" lvl="2" indent="0" algn="ctr">
              <a:buNone/>
            </a:pPr>
            <a:r>
              <a:rPr lang="vi-VN" sz="2500" b="1">
                <a:solidFill>
                  <a:schemeClr val="bg2">
                    <a:lumMod val="10000"/>
                  </a:schemeClr>
                </a:solidFill>
              </a:rPr>
              <a:t>{1, 65, 2, 45, 23, 16, 46, 83, 38}</a:t>
            </a:r>
            <a:endParaRPr lang="en-GB" sz="2500" b="1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>
              <a:buClr>
                <a:srgbClr val="0070C0"/>
              </a:buClr>
              <a:buNone/>
            </a:pPr>
            <a:r>
              <a:rPr lang="en-US" sz="2500" b="1">
                <a:solidFill>
                  <a:schemeClr val="bg2">
                    <a:lumMod val="10000"/>
                  </a:schemeClr>
                </a:solidFill>
              </a:rPr>
              <a:t>		Danh sách sau khi sắp xếp</a:t>
            </a:r>
          </a:p>
          <a:p>
            <a:pPr marL="457200" lvl="1" indent="0" algn="ctr">
              <a:buClr>
                <a:srgbClr val="0070C0"/>
              </a:buClr>
              <a:buNone/>
            </a:pPr>
            <a:r>
              <a:rPr lang="en-US" sz="2500" b="1">
                <a:solidFill>
                  <a:schemeClr val="bg2">
                    <a:lumMod val="10000"/>
                  </a:schemeClr>
                </a:solidFill>
              </a:rPr>
              <a:t>	{1, 2, 16, 23, 38, 45, 46, 65, 83}</a:t>
            </a:r>
            <a:endParaRPr lang="en-GB" sz="25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7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chèn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500" b="1">
                <a:solidFill>
                  <a:srgbClr val="0070C0"/>
                </a:solidFill>
              </a:rPr>
              <a:t>Độ phức tạp giải thuật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30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2636ADDE-CE25-4A6B-AEA2-971D95B48A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8516082"/>
                  </p:ext>
                </p:extLst>
              </p:nvPr>
            </p:nvGraphicFramePr>
            <p:xfrm>
              <a:off x="613954" y="2211582"/>
              <a:ext cx="11008551" cy="2793555"/>
            </p:xfrm>
            <a:graphic>
              <a:graphicData uri="http://schemas.openxmlformats.org/drawingml/2006/table">
                <a:tbl>
                  <a:tblPr firstRow="1" bandRow="1">
                    <a:tableStyleId>{46F890A9-2807-4EBB-B81D-B2AA78EC7F39}</a:tableStyleId>
                  </a:tblPr>
                  <a:tblGrid>
                    <a:gridCol w="25142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1854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4757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31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Trường</a:t>
                          </a:r>
                          <a:r>
                            <a:rPr lang="en-US" sz="2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hợp</a:t>
                          </a:r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Số</a:t>
                          </a:r>
                          <a:r>
                            <a:rPr lang="en-US" sz="2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phép so sánh</a:t>
                          </a:r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Số</a:t>
                          </a:r>
                          <a:r>
                            <a:rPr lang="en-US" sz="2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phép gán</a:t>
                          </a:r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31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Tốt</a:t>
                          </a:r>
                          <a:r>
                            <a:rPr lang="en-US" sz="2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nhất</a:t>
                          </a:r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n-1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2(n-1)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31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Xấu</a:t>
                          </a:r>
                          <a:r>
                            <a:rPr lang="en-US" sz="2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nhất</a:t>
                          </a:r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−1)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3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3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−1)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+1)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3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1)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- 1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2636ADDE-CE25-4A6B-AEA2-971D95B48A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8516082"/>
                  </p:ext>
                </p:extLst>
              </p:nvPr>
            </p:nvGraphicFramePr>
            <p:xfrm>
              <a:off x="613954" y="2211582"/>
              <a:ext cx="11008551" cy="2793555"/>
            </p:xfrm>
            <a:graphic>
              <a:graphicData uri="http://schemas.openxmlformats.org/drawingml/2006/table">
                <a:tbl>
                  <a:tblPr firstRow="1" bandRow="1">
                    <a:tableStyleId>{46F890A9-2807-4EBB-B81D-B2AA78EC7F39}</a:tableStyleId>
                  </a:tblPr>
                  <a:tblGrid>
                    <a:gridCol w="25142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1854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4757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31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Trường</a:t>
                          </a:r>
                          <a:r>
                            <a:rPr lang="en-US" sz="2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hợp</a:t>
                          </a:r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Số</a:t>
                          </a:r>
                          <a:r>
                            <a:rPr lang="en-US" sz="2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phép so sánh</a:t>
                          </a:r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Số</a:t>
                          </a:r>
                          <a:r>
                            <a:rPr lang="en-US" sz="2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phép gán</a:t>
                          </a:r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31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Tốt</a:t>
                          </a:r>
                          <a:r>
                            <a:rPr lang="en-US" sz="2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nhất</a:t>
                          </a:r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822" t="-100000" r="-111836" b="-100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986" t="-100000" r="-272" b="-1006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31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Xấu</a:t>
                          </a:r>
                          <a:r>
                            <a:rPr lang="en-US" sz="2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nhất</a:t>
                          </a:r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822" t="-201307" r="-111836" b="-13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986" t="-201307" r="-272" b="-13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405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804F-7769-4735-B923-03987F389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9" y="1353027"/>
            <a:ext cx="11962649" cy="2747918"/>
          </a:xfrm>
        </p:spPr>
        <p:txBody>
          <a:bodyPr>
            <a:normAutofit/>
          </a:bodyPr>
          <a:lstStyle/>
          <a:p>
            <a:r>
              <a:rPr lang="en-GB" sz="5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 xếp nổi bọt</a:t>
            </a:r>
            <a:br>
              <a:rPr lang="en-GB" sz="7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Buble Sort</a:t>
            </a:r>
            <a:endParaRPr lang="en-GB" sz="53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3B026-D40C-42DF-8F30-5503C9402B4F}"/>
              </a:ext>
            </a:extLst>
          </p:cNvPr>
          <p:cNvSpPr txBox="1">
            <a:spLocks/>
          </p:cNvSpPr>
          <p:nvPr/>
        </p:nvSpPr>
        <p:spPr>
          <a:xfrm>
            <a:off x="8839200" y="10265"/>
            <a:ext cx="3352800" cy="739023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Môn học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Cấu Trúc Dữ Liệu &amp; Giải Thuật</a:t>
            </a:r>
          </a:p>
        </p:txBody>
      </p:sp>
      <p:pic>
        <p:nvPicPr>
          <p:cNvPr id="9" name="Picture 8" descr="C:\Documents and Settings\ntnthuy\Desktop\logo dai hoc_khong nen.png">
            <a:extLst>
              <a:ext uri="{FF2B5EF4-FFF2-40B4-BE49-F238E27FC236}">
                <a16:creationId xmlns:a16="http://schemas.microsoft.com/office/drawing/2014/main" id="{867391C8-E3FC-4E22-B85B-4EA39CA809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9" y="68069"/>
            <a:ext cx="658495" cy="64706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31C99A9-6047-426C-A1F3-0A348FDA6839}"/>
              </a:ext>
            </a:extLst>
          </p:cNvPr>
          <p:cNvSpPr txBox="1">
            <a:spLocks/>
          </p:cNvSpPr>
          <p:nvPr/>
        </p:nvSpPr>
        <p:spPr>
          <a:xfrm>
            <a:off x="755966" y="68069"/>
            <a:ext cx="3511234" cy="647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ĐH NGUYỄN TẤT THÀNH</a:t>
            </a:r>
          </a:p>
          <a:p>
            <a:pPr algn="l"/>
            <a:r>
              <a:rPr lang="en-US" sz="15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  <a:endParaRPr lang="en-U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065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nổi bọt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500" b="1">
                <a:solidFill>
                  <a:srgbClr val="0070C0"/>
                </a:solidFill>
              </a:rPr>
              <a:t>Buble Sort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vi-VN" sz="2500" b="1">
                <a:solidFill>
                  <a:srgbClr val="0070C0"/>
                </a:solidFill>
              </a:rPr>
              <a:t>Lấy ý tưởng từ trạng thái nổi bọt của không khí khi đun nước</a:t>
            </a:r>
          </a:p>
          <a:p>
            <a:pPr marL="457200" lvl="1" indent="0">
              <a:buNone/>
            </a:pPr>
            <a:endParaRPr lang="vi-VN" sz="25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32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675C19-4865-49E3-81FB-A75265246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038" y="2738747"/>
            <a:ext cx="5191124" cy="4014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952C39-9EEA-4F0F-999A-46467D46D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22" y="2749523"/>
            <a:ext cx="3953647" cy="400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nổi bọt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500" b="1">
                <a:solidFill>
                  <a:srgbClr val="0070C0"/>
                </a:solidFill>
              </a:rPr>
              <a:t>Ý tưởng</a:t>
            </a:r>
          </a:p>
          <a:p>
            <a:pPr lvl="1">
              <a:lnSpc>
                <a:spcPct val="140000"/>
              </a:lnSpc>
              <a:buClr>
                <a:srgbClr val="0070C0"/>
              </a:buClr>
            </a:pPr>
            <a:r>
              <a:rPr lang="en-GB" sz="2500"/>
              <a:t>Sắp xếp tăng dần</a:t>
            </a:r>
          </a:p>
          <a:p>
            <a:pPr lvl="2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GB" sz="2500"/>
              <a:t>Đưa các phần tử có giá trị nhỏ về đầu dãy</a:t>
            </a:r>
          </a:p>
          <a:p>
            <a:pPr lvl="2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GB" sz="2500"/>
              <a:t>Đưa các phần tử có giá trị lớn về cuối dãy</a:t>
            </a:r>
            <a:endParaRPr lang="vi-VN" sz="2500"/>
          </a:p>
          <a:p>
            <a:pPr lvl="1">
              <a:lnSpc>
                <a:spcPct val="140000"/>
              </a:lnSpc>
              <a:buClr>
                <a:srgbClr val="0070C0"/>
              </a:buClr>
            </a:pPr>
            <a:r>
              <a:rPr lang="en-GB" sz="2500"/>
              <a:t>Sắp xếp giảm dần: ngược lại</a:t>
            </a:r>
            <a:endParaRPr lang="vi-VN" sz="2500"/>
          </a:p>
          <a:p>
            <a:pPr lvl="1">
              <a:buFont typeface="Wingdings" panose="05000000000000000000" pitchFamily="2" charset="2"/>
              <a:buChar char="§"/>
            </a:pPr>
            <a:endParaRPr lang="vi-VN" sz="25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14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nổi bọt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500" b="1">
                <a:solidFill>
                  <a:srgbClr val="0070C0"/>
                </a:solidFill>
              </a:rPr>
              <a:t>Thuật toán</a:t>
            </a:r>
          </a:p>
          <a:p>
            <a:pPr lvl="1">
              <a:lnSpc>
                <a:spcPct val="140000"/>
              </a:lnSpc>
              <a:buClr>
                <a:srgbClr val="0070C0"/>
              </a:buClr>
            </a:pPr>
            <a:r>
              <a:rPr lang="vi-VN" sz="2500" b="1"/>
              <a:t>Bước 1</a:t>
            </a:r>
            <a:r>
              <a:rPr lang="vi-VN" sz="2500"/>
              <a:t>: khởi tạo i = 0;</a:t>
            </a:r>
          </a:p>
          <a:p>
            <a:pPr lvl="1">
              <a:lnSpc>
                <a:spcPct val="140000"/>
              </a:lnSpc>
              <a:buClr>
                <a:srgbClr val="0070C0"/>
              </a:buClr>
            </a:pPr>
            <a:r>
              <a:rPr lang="vi-VN" sz="2500" b="1"/>
              <a:t>Bước 2</a:t>
            </a:r>
            <a:r>
              <a:rPr lang="vi-VN" sz="2500"/>
              <a:t>: khởi tạo j = n – 1;</a:t>
            </a:r>
          </a:p>
          <a:p>
            <a:pPr lvl="1">
              <a:lnSpc>
                <a:spcPct val="140000"/>
              </a:lnSpc>
              <a:buClr>
                <a:srgbClr val="0070C0"/>
              </a:buClr>
            </a:pPr>
            <a:r>
              <a:rPr lang="vi-VN" sz="2500" b="1"/>
              <a:t>Bước 3</a:t>
            </a:r>
            <a:r>
              <a:rPr lang="vi-VN" sz="2500"/>
              <a:t>: Kiểm tra nếu (i &lt; j) thì thực hiện:</a:t>
            </a:r>
          </a:p>
          <a:p>
            <a:pPr marL="1828800" lvl="4" indent="0">
              <a:lnSpc>
                <a:spcPct val="140000"/>
              </a:lnSpc>
              <a:buClr>
                <a:srgbClr val="0070C0"/>
              </a:buClr>
              <a:buNone/>
            </a:pPr>
            <a:r>
              <a:rPr lang="vi-VN" sz="2500"/>
              <a:t>Nếu (A[j-1] &gt; A[j]) thì hoán đổi A[j-1]↔A[j]</a:t>
            </a:r>
          </a:p>
          <a:p>
            <a:pPr marL="1828800" lvl="4" indent="0">
              <a:lnSpc>
                <a:spcPct val="140000"/>
              </a:lnSpc>
              <a:buClr>
                <a:srgbClr val="0070C0"/>
              </a:buClr>
              <a:buNone/>
            </a:pPr>
            <a:r>
              <a:rPr lang="vi-VN" sz="2500"/>
              <a:t>Giảm j = j – 1; Quay về bước 3;</a:t>
            </a:r>
          </a:p>
          <a:p>
            <a:pPr lvl="1">
              <a:lnSpc>
                <a:spcPct val="140000"/>
              </a:lnSpc>
              <a:buClr>
                <a:srgbClr val="0070C0"/>
              </a:buClr>
            </a:pPr>
            <a:r>
              <a:rPr lang="vi-VN" sz="2500" b="1"/>
              <a:t>Bước 4</a:t>
            </a:r>
            <a:r>
              <a:rPr lang="vi-VN" sz="2500"/>
              <a:t>:</a:t>
            </a:r>
            <a:r>
              <a:rPr lang="en-GB" sz="2500"/>
              <a:t> </a:t>
            </a:r>
            <a:r>
              <a:rPr lang="vi-VN" sz="2500"/>
              <a:t>Tăng i = i + 1;</a:t>
            </a:r>
          </a:p>
          <a:p>
            <a:pPr marL="1828800" lvl="4" indent="0">
              <a:lnSpc>
                <a:spcPct val="140000"/>
              </a:lnSpc>
              <a:buClr>
                <a:srgbClr val="0070C0"/>
              </a:buClr>
              <a:buNone/>
            </a:pPr>
            <a:r>
              <a:rPr lang="vi-VN" sz="2500"/>
              <a:t>Nếu i == n - 1 (hết dãy). Dừng</a:t>
            </a:r>
          </a:p>
          <a:p>
            <a:pPr marL="1828800" lvl="4" indent="0">
              <a:lnSpc>
                <a:spcPct val="140000"/>
              </a:lnSpc>
              <a:buClr>
                <a:srgbClr val="0070C0"/>
              </a:buClr>
              <a:buNone/>
            </a:pPr>
            <a:r>
              <a:rPr lang="vi-VN" sz="2500"/>
              <a:t>Ngược lại, quay về bước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08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5000"/>
              <a:t>Sắp xếp nổi bọt</a:t>
            </a:r>
            <a:endParaRPr lang="en-GB" sz="500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500" b="1">
                <a:solidFill>
                  <a:srgbClr val="0070C0"/>
                </a:solidFill>
              </a:rPr>
              <a:t>Java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35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AD118F-F8FF-4229-AA82-F93B710B6E0B}"/>
              </a:ext>
            </a:extLst>
          </p:cNvPr>
          <p:cNvSpPr/>
          <p:nvPr/>
        </p:nvSpPr>
        <p:spPr>
          <a:xfrm>
            <a:off x="733647" y="1985817"/>
            <a:ext cx="10749516" cy="4693510"/>
          </a:xfrm>
          <a:prstGeom prst="rect">
            <a:avLst/>
          </a:prstGeom>
          <a:solidFill>
            <a:srgbClr val="CBCBC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BubleSort(</a:t>
            </a:r>
            <a:r>
              <a:rPr lang="en-US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trungGian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nn-NO" sz="2400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24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b="1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sz="24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sz="2400" b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4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b="1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2"/>
            <a:r>
              <a:rPr lang="nb-NO" sz="2400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b-NO" sz="24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b-NO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b-NO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24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sz="24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b-NO" sz="2400" b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b-NO" sz="2400" b="1">
                <a:solidFill>
                  <a:srgbClr val="000000"/>
                </a:solidFill>
                <a:latin typeface="Consolas" panose="020B0609020204030204" pitchFamily="49" charset="0"/>
              </a:rPr>
              <a:t>-1; </a:t>
            </a:r>
            <a:r>
              <a:rPr lang="nb-NO" sz="2400" b="1">
                <a:solidFill>
                  <a:srgbClr val="6A3E3E"/>
                </a:solidFill>
                <a:latin typeface="Consolas" panose="020B0609020204030204" pitchFamily="49" charset="0"/>
              </a:rPr>
              <a:t>j&gt;i</a:t>
            </a:r>
            <a:r>
              <a:rPr lang="nb-NO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b-NO" sz="24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sz="2400" b="1">
                <a:solidFill>
                  <a:srgbClr val="000000"/>
                </a:solidFill>
                <a:latin typeface="Consolas" panose="020B0609020204030204" pitchFamily="49" charset="0"/>
              </a:rPr>
              <a:t>--)</a:t>
            </a:r>
          </a:p>
          <a:p>
            <a:pPr lvl="3"/>
            <a:r>
              <a:rPr lang="en-US" sz="24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-1] &gt; 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lvl="4"/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trungGian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-1];</a:t>
            </a:r>
          </a:p>
          <a:p>
            <a:pPr lvl="4"/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-1] = 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4"/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trungGian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b="1"/>
          </a:p>
        </p:txBody>
      </p:sp>
    </p:spTree>
    <p:extLst>
      <p:ext uri="{BB962C8B-B14F-4D97-AF65-F5344CB8AC3E}">
        <p14:creationId xmlns:p14="http://schemas.microsoft.com/office/powerpoint/2010/main" val="35427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5000"/>
              <a:t>Sắp xếp nổi bọt</a:t>
            </a:r>
            <a:endParaRPr lang="en-GB" sz="500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500" b="1">
                <a:solidFill>
                  <a:srgbClr val="0070C0"/>
                </a:solidFill>
              </a:rPr>
              <a:t>Java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36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6AEBA9-A3EF-435D-8DFA-E1A4F5C5889B}"/>
              </a:ext>
            </a:extLst>
          </p:cNvPr>
          <p:cNvSpPr/>
          <p:nvPr/>
        </p:nvSpPr>
        <p:spPr>
          <a:xfrm>
            <a:off x="733647" y="1942747"/>
            <a:ext cx="10749516" cy="4681159"/>
          </a:xfrm>
          <a:prstGeom prst="rect">
            <a:avLst/>
          </a:prstGeom>
          <a:solidFill>
            <a:srgbClr val="CBCBC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vi-VN" sz="2400" b="1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2400" b="1">
                <a:solidFill>
                  <a:srgbClr val="3F7F5F"/>
                </a:solidFill>
                <a:latin typeface="Consolas" panose="020B0609020204030204" pitchFamily="49" charset="0"/>
              </a:rPr>
              <a:t>Phiên bản thường dùng của giải thuật BubleSort</a:t>
            </a:r>
            <a:endParaRPr lang="vi-VN" sz="2400" b="1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BubleSort(</a:t>
            </a:r>
            <a:r>
              <a:rPr lang="en-US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trungGian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nn-NO" sz="2400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24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b="1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sz="24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sz="2400" b="1">
                <a:solidFill>
                  <a:srgbClr val="6A3E3E"/>
                </a:solidFill>
                <a:latin typeface="Consolas" panose="020B0609020204030204" pitchFamily="49" charset="0"/>
              </a:rPr>
              <a:t>n-1</a:t>
            </a:r>
            <a:r>
              <a:rPr lang="nn-NO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4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b="1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2"/>
            <a:r>
              <a:rPr lang="nb-NO" sz="2400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b-NO" sz="24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b-NO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b-NO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24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sz="24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b-NO" sz="2400" b="1">
                <a:solidFill>
                  <a:srgbClr val="6A3E3E"/>
                </a:solidFill>
                <a:latin typeface="Consolas" panose="020B0609020204030204" pitchFamily="49" charset="0"/>
              </a:rPr>
              <a:t>i+1</a:t>
            </a:r>
            <a:r>
              <a:rPr lang="nb-NO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b-NO" sz="24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sz="2400" b="1">
                <a:solidFill>
                  <a:srgbClr val="000000"/>
                </a:solidFill>
                <a:latin typeface="Consolas" panose="020B0609020204030204" pitchFamily="49" charset="0"/>
              </a:rPr>
              <a:t>&lt;n; </a:t>
            </a:r>
            <a:r>
              <a:rPr lang="nb-NO" sz="24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sz="2400" b="1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3"/>
            <a:r>
              <a:rPr lang="en-US" sz="24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lvl="4"/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trungGian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4"/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4"/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>
                <a:solidFill>
                  <a:srgbClr val="6A3E3E"/>
                </a:solidFill>
                <a:latin typeface="Consolas" panose="020B0609020204030204" pitchFamily="49" charset="0"/>
              </a:rPr>
              <a:t>trungGian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b="1"/>
          </a:p>
        </p:txBody>
      </p:sp>
    </p:spTree>
    <p:extLst>
      <p:ext uri="{BB962C8B-B14F-4D97-AF65-F5344CB8AC3E}">
        <p14:creationId xmlns:p14="http://schemas.microsoft.com/office/powerpoint/2010/main" val="316659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nổi bọt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500" b="1">
                <a:solidFill>
                  <a:srgbClr val="0070C0"/>
                </a:solidFill>
              </a:rPr>
              <a:t>Ví dụ: </a:t>
            </a:r>
            <a:r>
              <a:rPr lang="en-GB" sz="2500">
                <a:solidFill>
                  <a:schemeClr val="accent4">
                    <a:lumMod val="50000"/>
                  </a:schemeClr>
                </a:solidFill>
              </a:rPr>
              <a:t>sắp xếp dãy số sau theo thứ tự tăng dần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vi-VN" sz="25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37</a:t>
            </a:fld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08590A-553E-41C8-AC0C-96475C9B441B}"/>
              </a:ext>
            </a:extLst>
          </p:cNvPr>
          <p:cNvSpPr/>
          <p:nvPr/>
        </p:nvSpPr>
        <p:spPr>
          <a:xfrm>
            <a:off x="172048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73B709-3126-4CAE-ACA1-6E2B09046445}"/>
              </a:ext>
            </a:extLst>
          </p:cNvPr>
          <p:cNvSpPr/>
          <p:nvPr/>
        </p:nvSpPr>
        <p:spPr>
          <a:xfrm>
            <a:off x="320195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D3FAE2-3C25-4013-AB4C-8FC34B187AE7}"/>
              </a:ext>
            </a:extLst>
          </p:cNvPr>
          <p:cNvSpPr/>
          <p:nvPr/>
        </p:nvSpPr>
        <p:spPr>
          <a:xfrm>
            <a:off x="468342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BB665C-9FD1-4E94-AAC1-C321D0D6B080}"/>
              </a:ext>
            </a:extLst>
          </p:cNvPr>
          <p:cNvSpPr/>
          <p:nvPr/>
        </p:nvSpPr>
        <p:spPr>
          <a:xfrm>
            <a:off x="616489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7A9F37-F995-45B7-B2B5-23C306513446}"/>
              </a:ext>
            </a:extLst>
          </p:cNvPr>
          <p:cNvSpPr/>
          <p:nvPr/>
        </p:nvSpPr>
        <p:spPr>
          <a:xfrm>
            <a:off x="764636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B3680F-E017-4EB1-BBCE-0419E43AC45F}"/>
              </a:ext>
            </a:extLst>
          </p:cNvPr>
          <p:cNvSpPr/>
          <p:nvPr/>
        </p:nvSpPr>
        <p:spPr>
          <a:xfrm>
            <a:off x="912783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F2D48-13F0-43F2-B56C-ADE74451D7D7}"/>
              </a:ext>
            </a:extLst>
          </p:cNvPr>
          <p:cNvSpPr txBox="1"/>
          <p:nvPr/>
        </p:nvSpPr>
        <p:spPr>
          <a:xfrm>
            <a:off x="2217779" y="405579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7C92C9-341A-493C-92D9-7255526A3BF4}"/>
              </a:ext>
            </a:extLst>
          </p:cNvPr>
          <p:cNvSpPr txBox="1"/>
          <p:nvPr/>
        </p:nvSpPr>
        <p:spPr>
          <a:xfrm>
            <a:off x="9625129" y="242449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70588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nổi bọt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500" b="1">
                <a:solidFill>
                  <a:srgbClr val="0070C0"/>
                </a:solidFill>
              </a:rPr>
              <a:t>Ví dụ: </a:t>
            </a:r>
            <a:r>
              <a:rPr lang="en-GB" sz="2500">
                <a:solidFill>
                  <a:schemeClr val="accent4">
                    <a:lumMod val="50000"/>
                  </a:schemeClr>
                </a:solidFill>
              </a:rPr>
              <a:t>sắp xếp dãy số sau theo thứ tự tăng dần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vi-VN" sz="25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38</a:t>
            </a:fld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DC41F9-246B-4C27-915C-DE2985ED845C}"/>
              </a:ext>
            </a:extLst>
          </p:cNvPr>
          <p:cNvSpPr/>
          <p:nvPr/>
        </p:nvSpPr>
        <p:spPr>
          <a:xfrm>
            <a:off x="172048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474E9AF-468A-4940-B1CB-4EEECE3045DC}"/>
              </a:ext>
            </a:extLst>
          </p:cNvPr>
          <p:cNvSpPr/>
          <p:nvPr/>
        </p:nvSpPr>
        <p:spPr>
          <a:xfrm>
            <a:off x="320195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CF8348-D6F5-453A-AFDB-5C650A8C2920}"/>
              </a:ext>
            </a:extLst>
          </p:cNvPr>
          <p:cNvSpPr/>
          <p:nvPr/>
        </p:nvSpPr>
        <p:spPr>
          <a:xfrm>
            <a:off x="468342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9F69A0-8F21-42EB-B1DF-1884A7F40F83}"/>
              </a:ext>
            </a:extLst>
          </p:cNvPr>
          <p:cNvSpPr/>
          <p:nvPr/>
        </p:nvSpPr>
        <p:spPr>
          <a:xfrm>
            <a:off x="616489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5C0385-449A-4597-9A43-94D659916BDD}"/>
              </a:ext>
            </a:extLst>
          </p:cNvPr>
          <p:cNvSpPr/>
          <p:nvPr/>
        </p:nvSpPr>
        <p:spPr>
          <a:xfrm>
            <a:off x="764636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48BE41-F7DC-4CD3-B7C4-3BFB3824E919}"/>
              </a:ext>
            </a:extLst>
          </p:cNvPr>
          <p:cNvSpPr/>
          <p:nvPr/>
        </p:nvSpPr>
        <p:spPr>
          <a:xfrm>
            <a:off x="912783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A14C6A-48AE-42E4-9425-E72EE9F8D46D}"/>
              </a:ext>
            </a:extLst>
          </p:cNvPr>
          <p:cNvSpPr txBox="1"/>
          <p:nvPr/>
        </p:nvSpPr>
        <p:spPr>
          <a:xfrm>
            <a:off x="2217779" y="405579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FD5C18-38BC-4BE9-B416-EFE77B31517F}"/>
              </a:ext>
            </a:extLst>
          </p:cNvPr>
          <p:cNvSpPr txBox="1"/>
          <p:nvPr/>
        </p:nvSpPr>
        <p:spPr>
          <a:xfrm>
            <a:off x="9625129" y="242449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6D3BB0-0B70-4496-9798-15FBF114CA8D}"/>
              </a:ext>
            </a:extLst>
          </p:cNvPr>
          <p:cNvSpPr txBox="1"/>
          <p:nvPr/>
        </p:nvSpPr>
        <p:spPr>
          <a:xfrm>
            <a:off x="7993778" y="2424490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j-1</a:t>
            </a:r>
          </a:p>
        </p:txBody>
      </p:sp>
    </p:spTree>
    <p:extLst>
      <p:ext uri="{BB962C8B-B14F-4D97-AF65-F5344CB8AC3E}">
        <p14:creationId xmlns:p14="http://schemas.microsoft.com/office/powerpoint/2010/main" val="2942643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nổi bọt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500" b="1">
                <a:solidFill>
                  <a:srgbClr val="0070C0"/>
                </a:solidFill>
              </a:rPr>
              <a:t>Ví dụ: </a:t>
            </a:r>
            <a:r>
              <a:rPr lang="en-GB" sz="2500">
                <a:solidFill>
                  <a:schemeClr val="accent4">
                    <a:lumMod val="50000"/>
                  </a:schemeClr>
                </a:solidFill>
              </a:rPr>
              <a:t>sắp xếp dãy số sau theo thứ tự tăng dần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vi-VN" sz="25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39</a:t>
            </a:fld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F112A52-38B5-4281-86E6-59FB7B573C1D}"/>
              </a:ext>
            </a:extLst>
          </p:cNvPr>
          <p:cNvSpPr/>
          <p:nvPr/>
        </p:nvSpPr>
        <p:spPr>
          <a:xfrm>
            <a:off x="172048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740B21-E5DD-42EB-9647-FEEC967F57A1}"/>
              </a:ext>
            </a:extLst>
          </p:cNvPr>
          <p:cNvSpPr/>
          <p:nvPr/>
        </p:nvSpPr>
        <p:spPr>
          <a:xfrm>
            <a:off x="320195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E75CE2-D0F5-47D2-929F-BB5544F5CB88}"/>
              </a:ext>
            </a:extLst>
          </p:cNvPr>
          <p:cNvSpPr/>
          <p:nvPr/>
        </p:nvSpPr>
        <p:spPr>
          <a:xfrm>
            <a:off x="468342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8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C3C9EB-9E1A-4CF7-92AE-5C756BD8E834}"/>
              </a:ext>
            </a:extLst>
          </p:cNvPr>
          <p:cNvSpPr/>
          <p:nvPr/>
        </p:nvSpPr>
        <p:spPr>
          <a:xfrm>
            <a:off x="616489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089159-6FB3-4E9D-A56E-01E7E64E5E52}"/>
              </a:ext>
            </a:extLst>
          </p:cNvPr>
          <p:cNvSpPr/>
          <p:nvPr/>
        </p:nvSpPr>
        <p:spPr>
          <a:xfrm>
            <a:off x="764636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8919623-391A-4EB4-BEB6-94F29DBD8020}"/>
              </a:ext>
            </a:extLst>
          </p:cNvPr>
          <p:cNvSpPr/>
          <p:nvPr/>
        </p:nvSpPr>
        <p:spPr>
          <a:xfrm>
            <a:off x="912783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1702D4-C673-4A0F-A633-269EB2FDAA68}"/>
              </a:ext>
            </a:extLst>
          </p:cNvPr>
          <p:cNvSpPr txBox="1"/>
          <p:nvPr/>
        </p:nvSpPr>
        <p:spPr>
          <a:xfrm>
            <a:off x="2217779" y="405579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53AE95-F964-42DD-B174-6CA522952DE6}"/>
              </a:ext>
            </a:extLst>
          </p:cNvPr>
          <p:cNvSpPr txBox="1"/>
          <p:nvPr/>
        </p:nvSpPr>
        <p:spPr>
          <a:xfrm>
            <a:off x="8145245" y="242449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3CA5CB-D906-409E-99AA-B39E8B677BEC}"/>
              </a:ext>
            </a:extLst>
          </p:cNvPr>
          <p:cNvSpPr txBox="1"/>
          <p:nvPr/>
        </p:nvSpPr>
        <p:spPr>
          <a:xfrm>
            <a:off x="6513894" y="2424490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j-1</a:t>
            </a:r>
          </a:p>
        </p:txBody>
      </p:sp>
    </p:spTree>
    <p:extLst>
      <p:ext uri="{BB962C8B-B14F-4D97-AF65-F5344CB8AC3E}">
        <p14:creationId xmlns:p14="http://schemas.microsoft.com/office/powerpoint/2010/main" val="41854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6 L -0.12149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5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6 L 0.12148 -4.8148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Khái quát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vi-VN" sz="2500" b="1">
                <a:solidFill>
                  <a:srgbClr val="0070C0"/>
                </a:solidFill>
              </a:rPr>
              <a:t>Sắp thứ tự được chia thành 2 nhóm chính: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500" b="1">
                <a:solidFill>
                  <a:schemeClr val="accent4">
                    <a:lumMod val="50000"/>
                  </a:schemeClr>
                </a:solidFill>
              </a:rPr>
              <a:t>Sắp thứ tự nội (sắp xếp mảng)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2500" b="1">
                <a:solidFill>
                  <a:schemeClr val="bg2">
                    <a:lumMod val="10000"/>
                  </a:schemeClr>
                </a:solidFill>
              </a:rPr>
              <a:t>S</a:t>
            </a:r>
            <a:r>
              <a:rPr lang="vi-VN" sz="2500" b="1">
                <a:solidFill>
                  <a:schemeClr val="bg2">
                    <a:lumMod val="10000"/>
                  </a:schemeClr>
                </a:solidFill>
              </a:rPr>
              <a:t>ắp xếp các dữ liệu được nạp vào chương trình trong quá trình thực hiện (dữ liệu này được đưa vào bộ nhớ chính – RAM)</a:t>
            </a:r>
            <a:r>
              <a:rPr lang="en-GB" sz="2500" b="1">
                <a:solidFill>
                  <a:schemeClr val="bg2">
                    <a:lumMod val="10000"/>
                  </a:schemeClr>
                </a:solidFill>
              </a:rPr>
              <a:t> c</a:t>
            </a:r>
            <a:r>
              <a:rPr lang="vi-VN" sz="2500" b="1">
                <a:solidFill>
                  <a:schemeClr val="bg2">
                    <a:lumMod val="10000"/>
                  </a:schemeClr>
                </a:solidFill>
              </a:rPr>
              <a:t>ho phép quản lý và tra cứu dữ liệu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b="1">
                <a:solidFill>
                  <a:schemeClr val="accent4">
                    <a:lumMod val="50000"/>
                  </a:schemeClr>
                </a:solidFill>
              </a:rPr>
              <a:t>Sắp thứ tự ngoại (sắp xếp tập tin)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2500" b="1">
                <a:solidFill>
                  <a:schemeClr val="bg2">
                    <a:lumMod val="10000"/>
                  </a:schemeClr>
                </a:solidFill>
              </a:rPr>
              <a:t>S</a:t>
            </a:r>
            <a:r>
              <a:rPr lang="vi-VN" sz="2500" b="1">
                <a:solidFill>
                  <a:schemeClr val="bg2">
                    <a:lumMod val="10000"/>
                  </a:schemeClr>
                </a:solidFill>
              </a:rPr>
              <a:t>ắp xếp các dữ liệu mà có 1 phần được lưu trên bộ nhớ chính (RAM) và một phần được lưu trên bộ nhớ ngoài (HDD, SSD, USB, …)</a:t>
            </a:r>
            <a:endParaRPr lang="en-GB" sz="25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53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nổi bọt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500" b="1">
                <a:solidFill>
                  <a:srgbClr val="0070C0"/>
                </a:solidFill>
              </a:rPr>
              <a:t>Ví dụ: </a:t>
            </a:r>
            <a:r>
              <a:rPr lang="en-GB" sz="2500">
                <a:solidFill>
                  <a:schemeClr val="accent4">
                    <a:lumMod val="50000"/>
                  </a:schemeClr>
                </a:solidFill>
              </a:rPr>
              <a:t>sắp xếp dãy số sau theo thứ tự tăng dần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vi-VN" sz="25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40</a:t>
            </a:fld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7F0BC0-15DC-4473-9AC9-19860C94BC8C}"/>
              </a:ext>
            </a:extLst>
          </p:cNvPr>
          <p:cNvSpPr/>
          <p:nvPr/>
        </p:nvSpPr>
        <p:spPr>
          <a:xfrm>
            <a:off x="172048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DB4F28-75FD-4D0C-A642-BBB849234612}"/>
              </a:ext>
            </a:extLst>
          </p:cNvPr>
          <p:cNvSpPr/>
          <p:nvPr/>
        </p:nvSpPr>
        <p:spPr>
          <a:xfrm>
            <a:off x="320195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4D467F-276A-4243-9973-9239EF184C16}"/>
              </a:ext>
            </a:extLst>
          </p:cNvPr>
          <p:cNvSpPr/>
          <p:nvPr/>
        </p:nvSpPr>
        <p:spPr>
          <a:xfrm>
            <a:off x="468342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E542EF-9393-40AA-8681-4C86629D91BC}"/>
              </a:ext>
            </a:extLst>
          </p:cNvPr>
          <p:cNvSpPr/>
          <p:nvPr/>
        </p:nvSpPr>
        <p:spPr>
          <a:xfrm>
            <a:off x="616489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022398A-B55D-4FD0-BEE5-6005D92C3ADB}"/>
              </a:ext>
            </a:extLst>
          </p:cNvPr>
          <p:cNvSpPr/>
          <p:nvPr/>
        </p:nvSpPr>
        <p:spPr>
          <a:xfrm>
            <a:off x="764636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415717-6D4D-4640-9933-10806C19B336}"/>
              </a:ext>
            </a:extLst>
          </p:cNvPr>
          <p:cNvSpPr/>
          <p:nvPr/>
        </p:nvSpPr>
        <p:spPr>
          <a:xfrm>
            <a:off x="912783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23F75B-3A20-4639-BB66-C33DC0E336A3}"/>
              </a:ext>
            </a:extLst>
          </p:cNvPr>
          <p:cNvSpPr txBox="1"/>
          <p:nvPr/>
        </p:nvSpPr>
        <p:spPr>
          <a:xfrm>
            <a:off x="2217779" y="405579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5BB321-755B-49DA-8291-955C661A070A}"/>
              </a:ext>
            </a:extLst>
          </p:cNvPr>
          <p:cNvSpPr txBox="1"/>
          <p:nvPr/>
        </p:nvSpPr>
        <p:spPr>
          <a:xfrm>
            <a:off x="6701456" y="242449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AA8B47-1E73-486E-8A7F-ECAB4807F2FF}"/>
              </a:ext>
            </a:extLst>
          </p:cNvPr>
          <p:cNvSpPr txBox="1"/>
          <p:nvPr/>
        </p:nvSpPr>
        <p:spPr>
          <a:xfrm>
            <a:off x="5070105" y="2424490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j-1</a:t>
            </a:r>
          </a:p>
        </p:txBody>
      </p:sp>
    </p:spTree>
    <p:extLst>
      <p:ext uri="{BB962C8B-B14F-4D97-AF65-F5344CB8AC3E}">
        <p14:creationId xmlns:p14="http://schemas.microsoft.com/office/powerpoint/2010/main" val="23454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6 L -0.12148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6 L 0.12148 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nổi bọt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500" b="1">
                <a:solidFill>
                  <a:srgbClr val="0070C0"/>
                </a:solidFill>
              </a:rPr>
              <a:t>Ví dụ: </a:t>
            </a:r>
            <a:r>
              <a:rPr lang="en-GB" sz="2500">
                <a:solidFill>
                  <a:schemeClr val="accent4">
                    <a:lumMod val="50000"/>
                  </a:schemeClr>
                </a:solidFill>
              </a:rPr>
              <a:t>sắp xếp dãy số sau theo thứ tự tăng dần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vi-VN" sz="25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41</a:t>
            </a:fld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C1850B-017C-411C-8762-31BF391F601D}"/>
              </a:ext>
            </a:extLst>
          </p:cNvPr>
          <p:cNvSpPr/>
          <p:nvPr/>
        </p:nvSpPr>
        <p:spPr>
          <a:xfrm>
            <a:off x="172048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792E2F-EC78-4496-9868-96C24F564117}"/>
              </a:ext>
            </a:extLst>
          </p:cNvPr>
          <p:cNvSpPr/>
          <p:nvPr/>
        </p:nvSpPr>
        <p:spPr>
          <a:xfrm>
            <a:off x="320195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53D4E3-C1E5-452D-B651-6A61C8ACAEED}"/>
              </a:ext>
            </a:extLst>
          </p:cNvPr>
          <p:cNvSpPr/>
          <p:nvPr/>
        </p:nvSpPr>
        <p:spPr>
          <a:xfrm>
            <a:off x="468342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E4E234-44C2-4E31-B591-DB1AE415A4A9}"/>
              </a:ext>
            </a:extLst>
          </p:cNvPr>
          <p:cNvSpPr/>
          <p:nvPr/>
        </p:nvSpPr>
        <p:spPr>
          <a:xfrm>
            <a:off x="616489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721DA6-8E95-4125-9314-9D10196045D6}"/>
              </a:ext>
            </a:extLst>
          </p:cNvPr>
          <p:cNvSpPr/>
          <p:nvPr/>
        </p:nvSpPr>
        <p:spPr>
          <a:xfrm>
            <a:off x="764636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724C650-0CB0-4248-A48B-ADF112AB5786}"/>
              </a:ext>
            </a:extLst>
          </p:cNvPr>
          <p:cNvSpPr/>
          <p:nvPr/>
        </p:nvSpPr>
        <p:spPr>
          <a:xfrm>
            <a:off x="912783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F8FB31-E7D9-4CC6-BBA9-29131A774D6D}"/>
              </a:ext>
            </a:extLst>
          </p:cNvPr>
          <p:cNvSpPr txBox="1"/>
          <p:nvPr/>
        </p:nvSpPr>
        <p:spPr>
          <a:xfrm>
            <a:off x="2217779" y="405579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17FBE0-DA62-44A4-A2AA-34DB403B8B71}"/>
              </a:ext>
            </a:extLst>
          </p:cNvPr>
          <p:cNvSpPr txBox="1"/>
          <p:nvPr/>
        </p:nvSpPr>
        <p:spPr>
          <a:xfrm>
            <a:off x="5212751" y="242449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8CDA38-61B9-4741-A5EC-831C760EFDD0}"/>
              </a:ext>
            </a:extLst>
          </p:cNvPr>
          <p:cNvSpPr txBox="1"/>
          <p:nvPr/>
        </p:nvSpPr>
        <p:spPr>
          <a:xfrm>
            <a:off x="3581400" y="2424490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j-1</a:t>
            </a:r>
          </a:p>
        </p:txBody>
      </p:sp>
    </p:spTree>
    <p:extLst>
      <p:ext uri="{BB962C8B-B14F-4D97-AF65-F5344CB8AC3E}">
        <p14:creationId xmlns:p14="http://schemas.microsoft.com/office/powerpoint/2010/main" val="172366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6 L -0.12161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L 0.12161 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nổi bọt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500" b="1">
                <a:solidFill>
                  <a:srgbClr val="0070C0"/>
                </a:solidFill>
              </a:rPr>
              <a:t>Ví dụ: </a:t>
            </a:r>
            <a:r>
              <a:rPr lang="en-GB" sz="2500">
                <a:solidFill>
                  <a:schemeClr val="accent4">
                    <a:lumMod val="50000"/>
                  </a:schemeClr>
                </a:solidFill>
              </a:rPr>
              <a:t>sắp xếp dãy số sau theo thứ tự tăng dần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vi-VN" sz="25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42</a:t>
            </a:fld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655D82-6282-47C8-B73C-2C736A2753CC}"/>
              </a:ext>
            </a:extLst>
          </p:cNvPr>
          <p:cNvSpPr/>
          <p:nvPr/>
        </p:nvSpPr>
        <p:spPr>
          <a:xfrm>
            <a:off x="172048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831407-DF13-4A09-B887-48F9252E1741}"/>
              </a:ext>
            </a:extLst>
          </p:cNvPr>
          <p:cNvSpPr/>
          <p:nvPr/>
        </p:nvSpPr>
        <p:spPr>
          <a:xfrm>
            <a:off x="320195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C0943-C699-4AC0-AE34-FEC850CE96A6}"/>
              </a:ext>
            </a:extLst>
          </p:cNvPr>
          <p:cNvSpPr/>
          <p:nvPr/>
        </p:nvSpPr>
        <p:spPr>
          <a:xfrm>
            <a:off x="468342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29C8C3-A8DE-4D05-9448-FF2AADF68160}"/>
              </a:ext>
            </a:extLst>
          </p:cNvPr>
          <p:cNvSpPr/>
          <p:nvPr/>
        </p:nvSpPr>
        <p:spPr>
          <a:xfrm>
            <a:off x="616489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DA69DA2-FFF1-4289-AC1A-8F4219A34F27}"/>
              </a:ext>
            </a:extLst>
          </p:cNvPr>
          <p:cNvSpPr/>
          <p:nvPr/>
        </p:nvSpPr>
        <p:spPr>
          <a:xfrm>
            <a:off x="764636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DA58C4-AB0A-41DD-934C-320485A0AE45}"/>
              </a:ext>
            </a:extLst>
          </p:cNvPr>
          <p:cNvSpPr/>
          <p:nvPr/>
        </p:nvSpPr>
        <p:spPr>
          <a:xfrm>
            <a:off x="912783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971E27-B14B-4A75-9FDC-D1C22DD65AC4}"/>
              </a:ext>
            </a:extLst>
          </p:cNvPr>
          <p:cNvSpPr txBox="1"/>
          <p:nvPr/>
        </p:nvSpPr>
        <p:spPr>
          <a:xfrm>
            <a:off x="2217779" y="405579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2A9AF0-DC35-4E45-9115-D65AA2065FBC}"/>
              </a:ext>
            </a:extLst>
          </p:cNvPr>
          <p:cNvSpPr txBox="1"/>
          <p:nvPr/>
        </p:nvSpPr>
        <p:spPr>
          <a:xfrm>
            <a:off x="3708804" y="242449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4E6276-857C-4206-9793-948E16425E1C}"/>
              </a:ext>
            </a:extLst>
          </p:cNvPr>
          <p:cNvSpPr txBox="1"/>
          <p:nvPr/>
        </p:nvSpPr>
        <p:spPr>
          <a:xfrm>
            <a:off x="2077453" y="2424490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j-1</a:t>
            </a:r>
          </a:p>
        </p:txBody>
      </p:sp>
    </p:spTree>
    <p:extLst>
      <p:ext uri="{BB962C8B-B14F-4D97-AF65-F5344CB8AC3E}">
        <p14:creationId xmlns:p14="http://schemas.microsoft.com/office/powerpoint/2010/main" val="2260538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nổi bọt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500" b="1">
                <a:solidFill>
                  <a:srgbClr val="0070C0"/>
                </a:solidFill>
              </a:rPr>
              <a:t>Ví dụ: </a:t>
            </a:r>
            <a:r>
              <a:rPr lang="en-GB" sz="2500">
                <a:solidFill>
                  <a:schemeClr val="accent4">
                    <a:lumMod val="50000"/>
                  </a:schemeClr>
                </a:solidFill>
              </a:rPr>
              <a:t>sắp xếp dãy số sau theo thứ tự tăng dần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vi-VN" sz="25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43</a:t>
            </a:fld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10F506-7DA8-4B28-99D4-CDA16856E7E3}"/>
              </a:ext>
            </a:extLst>
          </p:cNvPr>
          <p:cNvSpPr/>
          <p:nvPr/>
        </p:nvSpPr>
        <p:spPr>
          <a:xfrm>
            <a:off x="172048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FADC00-D941-479B-8DE7-136C0D09C6AC}"/>
              </a:ext>
            </a:extLst>
          </p:cNvPr>
          <p:cNvSpPr/>
          <p:nvPr/>
        </p:nvSpPr>
        <p:spPr>
          <a:xfrm>
            <a:off x="320195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D1D56D-9631-46CE-9BF8-262E32B2287A}"/>
              </a:ext>
            </a:extLst>
          </p:cNvPr>
          <p:cNvSpPr/>
          <p:nvPr/>
        </p:nvSpPr>
        <p:spPr>
          <a:xfrm>
            <a:off x="468342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E37727-0B37-4D89-8C21-A40B0F929756}"/>
              </a:ext>
            </a:extLst>
          </p:cNvPr>
          <p:cNvSpPr/>
          <p:nvPr/>
        </p:nvSpPr>
        <p:spPr>
          <a:xfrm>
            <a:off x="616489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C54F2E-20CC-4E55-921B-DF695AFC6F0D}"/>
              </a:ext>
            </a:extLst>
          </p:cNvPr>
          <p:cNvSpPr/>
          <p:nvPr/>
        </p:nvSpPr>
        <p:spPr>
          <a:xfrm>
            <a:off x="764636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E5632C-5B15-4AD9-A60D-A08BF931438D}"/>
              </a:ext>
            </a:extLst>
          </p:cNvPr>
          <p:cNvSpPr/>
          <p:nvPr/>
        </p:nvSpPr>
        <p:spPr>
          <a:xfrm>
            <a:off x="912783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38F55E-9346-48C2-A7FD-17503BFE0194}"/>
              </a:ext>
            </a:extLst>
          </p:cNvPr>
          <p:cNvSpPr txBox="1"/>
          <p:nvPr/>
        </p:nvSpPr>
        <p:spPr>
          <a:xfrm>
            <a:off x="3708804" y="4122075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573E08-3D69-429E-8876-88F5BD9420B3}"/>
              </a:ext>
            </a:extLst>
          </p:cNvPr>
          <p:cNvSpPr txBox="1"/>
          <p:nvPr/>
        </p:nvSpPr>
        <p:spPr>
          <a:xfrm>
            <a:off x="9539322" y="2350202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8F01AA-E877-4097-8F8D-0A6024B686D3}"/>
              </a:ext>
            </a:extLst>
          </p:cNvPr>
          <p:cNvSpPr txBox="1"/>
          <p:nvPr/>
        </p:nvSpPr>
        <p:spPr>
          <a:xfrm>
            <a:off x="8021053" y="2350202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j-1</a:t>
            </a:r>
          </a:p>
        </p:txBody>
      </p:sp>
    </p:spTree>
    <p:extLst>
      <p:ext uri="{BB962C8B-B14F-4D97-AF65-F5344CB8AC3E}">
        <p14:creationId xmlns:p14="http://schemas.microsoft.com/office/powerpoint/2010/main" val="41417472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nổi bọt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500" b="1">
                <a:solidFill>
                  <a:srgbClr val="0070C0"/>
                </a:solidFill>
              </a:rPr>
              <a:t>Ví dụ: </a:t>
            </a:r>
            <a:r>
              <a:rPr lang="en-GB" sz="2500">
                <a:solidFill>
                  <a:schemeClr val="accent4">
                    <a:lumMod val="50000"/>
                  </a:schemeClr>
                </a:solidFill>
              </a:rPr>
              <a:t>sắp xếp dãy số sau theo thứ tự tăng dần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vi-VN" sz="25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44</a:t>
            </a:fld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EDFD10-123A-40B7-9994-43BE284E57AE}"/>
              </a:ext>
            </a:extLst>
          </p:cNvPr>
          <p:cNvSpPr/>
          <p:nvPr/>
        </p:nvSpPr>
        <p:spPr>
          <a:xfrm>
            <a:off x="172048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0B17E4-00CE-4ECD-90E7-A70208284EF2}"/>
              </a:ext>
            </a:extLst>
          </p:cNvPr>
          <p:cNvSpPr/>
          <p:nvPr/>
        </p:nvSpPr>
        <p:spPr>
          <a:xfrm>
            <a:off x="320195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0476FA4-1FAF-42D6-9BD8-FD00DF2D1EBB}"/>
              </a:ext>
            </a:extLst>
          </p:cNvPr>
          <p:cNvSpPr/>
          <p:nvPr/>
        </p:nvSpPr>
        <p:spPr>
          <a:xfrm>
            <a:off x="468342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BE0B18-F2BD-4E49-A33C-BFDE3FC7DF8D}"/>
              </a:ext>
            </a:extLst>
          </p:cNvPr>
          <p:cNvSpPr/>
          <p:nvPr/>
        </p:nvSpPr>
        <p:spPr>
          <a:xfrm>
            <a:off x="616489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0E0D5C-D69F-4CA4-B632-2070849F74FF}"/>
              </a:ext>
            </a:extLst>
          </p:cNvPr>
          <p:cNvSpPr/>
          <p:nvPr/>
        </p:nvSpPr>
        <p:spPr>
          <a:xfrm>
            <a:off x="764636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0B207A3-56B2-4C34-916C-C32405640387}"/>
              </a:ext>
            </a:extLst>
          </p:cNvPr>
          <p:cNvSpPr/>
          <p:nvPr/>
        </p:nvSpPr>
        <p:spPr>
          <a:xfrm>
            <a:off x="912783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D312F1-08FA-4551-AD22-D4039D0D21DB}"/>
              </a:ext>
            </a:extLst>
          </p:cNvPr>
          <p:cNvSpPr txBox="1"/>
          <p:nvPr/>
        </p:nvSpPr>
        <p:spPr>
          <a:xfrm>
            <a:off x="3708804" y="4122075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13B4D-BD67-4107-B9DA-E1AE76746B37}"/>
              </a:ext>
            </a:extLst>
          </p:cNvPr>
          <p:cNvSpPr txBox="1"/>
          <p:nvPr/>
        </p:nvSpPr>
        <p:spPr>
          <a:xfrm>
            <a:off x="8143659" y="239795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B2AA2-E447-4A35-94F0-33BFCC0F564B}"/>
              </a:ext>
            </a:extLst>
          </p:cNvPr>
          <p:cNvSpPr txBox="1"/>
          <p:nvPr/>
        </p:nvSpPr>
        <p:spPr>
          <a:xfrm>
            <a:off x="6625390" y="2397950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j-1</a:t>
            </a:r>
          </a:p>
        </p:txBody>
      </p:sp>
    </p:spTree>
    <p:extLst>
      <p:ext uri="{BB962C8B-B14F-4D97-AF65-F5344CB8AC3E}">
        <p14:creationId xmlns:p14="http://schemas.microsoft.com/office/powerpoint/2010/main" val="39122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6 L -0.12149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07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6 L 0.12149 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3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nổi bọt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500" b="1">
                <a:solidFill>
                  <a:srgbClr val="0070C0"/>
                </a:solidFill>
              </a:rPr>
              <a:t>Ví dụ: </a:t>
            </a:r>
            <a:r>
              <a:rPr lang="en-GB" sz="2500">
                <a:solidFill>
                  <a:schemeClr val="accent4">
                    <a:lumMod val="50000"/>
                  </a:schemeClr>
                </a:solidFill>
              </a:rPr>
              <a:t>sắp xếp dãy số sau theo thứ tự tăng dần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vi-VN" sz="25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45</a:t>
            </a:fld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792171-AE65-47C2-A845-19D39FBE8F3E}"/>
              </a:ext>
            </a:extLst>
          </p:cNvPr>
          <p:cNvSpPr/>
          <p:nvPr/>
        </p:nvSpPr>
        <p:spPr>
          <a:xfrm>
            <a:off x="172048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550FCF-9FDF-4959-B952-6BEF4C286B7E}"/>
              </a:ext>
            </a:extLst>
          </p:cNvPr>
          <p:cNvSpPr/>
          <p:nvPr/>
        </p:nvSpPr>
        <p:spPr>
          <a:xfrm>
            <a:off x="320195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DBD4EF8-DD5A-4A3B-A605-B8F757291F79}"/>
              </a:ext>
            </a:extLst>
          </p:cNvPr>
          <p:cNvSpPr/>
          <p:nvPr/>
        </p:nvSpPr>
        <p:spPr>
          <a:xfrm>
            <a:off x="468342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330D482-0997-473C-8282-5BCADB8C81B4}"/>
              </a:ext>
            </a:extLst>
          </p:cNvPr>
          <p:cNvSpPr/>
          <p:nvPr/>
        </p:nvSpPr>
        <p:spPr>
          <a:xfrm>
            <a:off x="616489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AA0611F-3A4E-4B95-8BA4-FD2550E0F9C0}"/>
              </a:ext>
            </a:extLst>
          </p:cNvPr>
          <p:cNvSpPr/>
          <p:nvPr/>
        </p:nvSpPr>
        <p:spPr>
          <a:xfrm>
            <a:off x="764636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8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BB39AE-1CC2-4618-9D22-231853AB1DD5}"/>
              </a:ext>
            </a:extLst>
          </p:cNvPr>
          <p:cNvSpPr/>
          <p:nvPr/>
        </p:nvSpPr>
        <p:spPr>
          <a:xfrm>
            <a:off x="912783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0DB28D-AD81-488B-9E9A-AC9F737316B3}"/>
              </a:ext>
            </a:extLst>
          </p:cNvPr>
          <p:cNvSpPr txBox="1"/>
          <p:nvPr/>
        </p:nvSpPr>
        <p:spPr>
          <a:xfrm>
            <a:off x="3708804" y="4122075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0A0A6C-F5BF-424C-9385-2587F354FC78}"/>
              </a:ext>
            </a:extLst>
          </p:cNvPr>
          <p:cNvSpPr txBox="1"/>
          <p:nvPr/>
        </p:nvSpPr>
        <p:spPr>
          <a:xfrm>
            <a:off x="6639712" y="242449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5F421F-FD5E-49B7-9728-42C086DB70CD}"/>
              </a:ext>
            </a:extLst>
          </p:cNvPr>
          <p:cNvSpPr txBox="1"/>
          <p:nvPr/>
        </p:nvSpPr>
        <p:spPr>
          <a:xfrm>
            <a:off x="5121443" y="2424490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j-1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4A77DA-F295-48F0-A56F-2A0DE63360D0}"/>
              </a:ext>
            </a:extLst>
          </p:cNvPr>
          <p:cNvSpPr txBox="1"/>
          <p:nvPr/>
        </p:nvSpPr>
        <p:spPr>
          <a:xfrm>
            <a:off x="9625129" y="239795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54207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-0.1263 -0.002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-0.11211 4.44444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4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7 L 0.11744 -0.000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72" y="-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44 -0.00046 L 0.24479 0.0011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479 0.00116 L 0.36614 0.0030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0" grpId="2"/>
      <p:bldP spid="31" grpId="0"/>
      <p:bldP spid="31" grpId="1"/>
      <p:bldP spid="32" grpId="0"/>
      <p:bldP spid="32" grpId="1"/>
      <p:bldP spid="3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nổi bọt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500" b="1">
                <a:solidFill>
                  <a:srgbClr val="0070C0"/>
                </a:solidFill>
              </a:rPr>
              <a:t>Ví dụ: </a:t>
            </a:r>
            <a:r>
              <a:rPr lang="en-GB" sz="2500">
                <a:solidFill>
                  <a:schemeClr val="accent4">
                    <a:lumMod val="50000"/>
                  </a:schemeClr>
                </a:solidFill>
              </a:rPr>
              <a:t>sắp xếp dãy số sau theo thứ tự tăng dần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vi-VN" sz="25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46</a:t>
            </a:fld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A4C208-3E3F-439C-AD97-E5B667A347D2}"/>
              </a:ext>
            </a:extLst>
          </p:cNvPr>
          <p:cNvSpPr/>
          <p:nvPr/>
        </p:nvSpPr>
        <p:spPr>
          <a:xfrm>
            <a:off x="172048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F3AC5F-336F-49C0-BF51-5ECCC7699C99}"/>
              </a:ext>
            </a:extLst>
          </p:cNvPr>
          <p:cNvSpPr/>
          <p:nvPr/>
        </p:nvSpPr>
        <p:spPr>
          <a:xfrm>
            <a:off x="320195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8AE5FCE-084D-4B73-B103-3B2BA7C2A83B}"/>
              </a:ext>
            </a:extLst>
          </p:cNvPr>
          <p:cNvSpPr/>
          <p:nvPr/>
        </p:nvSpPr>
        <p:spPr>
          <a:xfrm>
            <a:off x="468342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ED7AC88-149F-4F54-893C-903F4658872A}"/>
              </a:ext>
            </a:extLst>
          </p:cNvPr>
          <p:cNvSpPr/>
          <p:nvPr/>
        </p:nvSpPr>
        <p:spPr>
          <a:xfrm>
            <a:off x="616489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B54B8F-6C2D-4D20-93D8-AD9FA0A7C2F4}"/>
              </a:ext>
            </a:extLst>
          </p:cNvPr>
          <p:cNvSpPr/>
          <p:nvPr/>
        </p:nvSpPr>
        <p:spPr>
          <a:xfrm>
            <a:off x="764636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8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20E8F4-BDFE-420A-B2AA-658804B43EE4}"/>
              </a:ext>
            </a:extLst>
          </p:cNvPr>
          <p:cNvSpPr/>
          <p:nvPr/>
        </p:nvSpPr>
        <p:spPr>
          <a:xfrm>
            <a:off x="9127835" y="3109492"/>
            <a:ext cx="1278641" cy="946298"/>
          </a:xfrm>
          <a:prstGeom prst="ellipse">
            <a:avLst/>
          </a:prstGeom>
          <a:gradFill flip="none" rotWithShape="1">
            <a:gsLst>
              <a:gs pos="4900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15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FEBA33C6-7EDC-4A0E-9BB5-01BE0E3E4CEC}"/>
              </a:ext>
            </a:extLst>
          </p:cNvPr>
          <p:cNvSpPr/>
          <p:nvPr/>
        </p:nvSpPr>
        <p:spPr>
          <a:xfrm rot="16200000">
            <a:off x="5864166" y="190507"/>
            <a:ext cx="406650" cy="867797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0DE90-1550-4AF3-A3B5-E2D4EB101574}"/>
              </a:ext>
            </a:extLst>
          </p:cNvPr>
          <p:cNvSpPr txBox="1"/>
          <p:nvPr/>
        </p:nvSpPr>
        <p:spPr>
          <a:xfrm>
            <a:off x="4925647" y="5030100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Dãy đã được sắp xếp</a:t>
            </a:r>
          </a:p>
        </p:txBody>
      </p:sp>
    </p:spTree>
    <p:extLst>
      <p:ext uri="{BB962C8B-B14F-4D97-AF65-F5344CB8AC3E}">
        <p14:creationId xmlns:p14="http://schemas.microsoft.com/office/powerpoint/2010/main" val="72043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nổi bọt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5B526-D90A-4458-8273-29C1E0B6BE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649" y="1244338"/>
                <a:ext cx="11930332" cy="553353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4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v"/>
                </a:pPr>
                <a:r>
                  <a:rPr lang="en-US" sz="2500" b="1">
                    <a:solidFill>
                      <a:srgbClr val="0070C0"/>
                    </a:solidFill>
                  </a:rPr>
                  <a:t>Độ phức tạp giải thuật</a:t>
                </a:r>
              </a:p>
              <a:p>
                <a:pPr lvl="1">
                  <a:lnSpc>
                    <a:spcPct val="14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US" sz="2500"/>
                  <a:t>Có n bước lặp</a:t>
                </a:r>
              </a:p>
              <a:p>
                <a:pPr lvl="1">
                  <a:lnSpc>
                    <a:spcPct val="14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US" sz="2500"/>
                  <a:t>Mỗi bước lặp có tối đa (n-i-1) phép so sánh để dời phần tử A[j] về vị trí phù hợp</a:t>
                </a:r>
              </a:p>
              <a:p>
                <a:pPr marL="457200" lvl="2" indent="0">
                  <a:lnSpc>
                    <a:spcPct val="140000"/>
                  </a:lnSpc>
                  <a:buClr>
                    <a:srgbClr val="0070C0"/>
                  </a:buClr>
                  <a:buNone/>
                </a:pPr>
                <a:r>
                  <a:rPr lang="en-US" sz="2500">
                    <a:ea typeface="Cambria Math" panose="02040503050406030204" pitchFamily="18" charset="0"/>
                  </a:rPr>
                  <a:t>⇒  f(n)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500"/>
                  <a:t> = (n-2) + (n-3) + … + 1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−2)(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500"/>
              </a:p>
              <a:p>
                <a:pPr marL="457200" lvl="2" indent="0">
                  <a:lnSpc>
                    <a:spcPct val="140000"/>
                  </a:lnSpc>
                  <a:buClr>
                    <a:srgbClr val="0070C0"/>
                  </a:buClr>
                  <a:buNone/>
                </a:pPr>
                <a:r>
                  <a:rPr lang="en-US" sz="2500"/>
                  <a:t>	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500"/>
                          <m:t>n</m:t>
                        </m:r>
                        <m:r>
                          <m:rPr>
                            <m:nor/>
                          </m:rPr>
                          <a:rPr lang="en-US" sz="2500" baseline="30000"/>
                          <m:t>2</m:t>
                        </m:r>
                        <m:r>
                          <m:rPr>
                            <m:nor/>
                          </m:rPr>
                          <a:rPr lang="en-US" sz="2500"/>
                          <m:t> – 3</m:t>
                        </m:r>
                        <m:r>
                          <m:rPr>
                            <m:nor/>
                          </m:rPr>
                          <a:rPr lang="en-US" sz="2500"/>
                          <m:t>n</m:t>
                        </m:r>
                        <m:r>
                          <m:rPr>
                            <m:nor/>
                          </m:rPr>
                          <a:rPr lang="en-US" sz="2500"/>
                          <m:t> + 2</m:t>
                        </m:r>
                      </m:num>
                      <m:den>
                        <m: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500">
                    <a:ea typeface="Cambria Math" panose="02040503050406030204" pitchFamily="18" charset="0"/>
                  </a:rPr>
                  <a:t>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500"/>
                          <m:t>n</m:t>
                        </m:r>
                        <m:r>
                          <m:rPr>
                            <m:nor/>
                          </m:rPr>
                          <a:rPr lang="en-US" sz="2500" baseline="30000"/>
                          <m:t>2</m:t>
                        </m:r>
                        <m:r>
                          <m:rPr>
                            <m:nor/>
                          </m:rPr>
                          <a:rPr lang="en-US" sz="2500"/>
                          <m:t> </m:t>
                        </m:r>
                        <m:r>
                          <m:rPr>
                            <m:nor/>
                          </m:rPr>
                          <a:rPr lang="en-US" sz="2500" b="0" i="0" smtClean="0"/>
                          <m:t>+ </m:t>
                        </m:r>
                        <m:r>
                          <m:rPr>
                            <m:nor/>
                          </m:rPr>
                          <a:rPr lang="en-US" sz="2500"/>
                          <m:t>2</m:t>
                        </m:r>
                      </m:num>
                      <m:den>
                        <m: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500"/>
                  <a:t> </a:t>
                </a:r>
                <a:r>
                  <a:rPr lang="en-US" sz="2500">
                    <a:ea typeface="Cambria Math" panose="02040503050406030204" pitchFamily="18" charset="0"/>
                  </a:rPr>
                  <a:t>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500"/>
                          <m:t>n</m:t>
                        </m:r>
                        <m:r>
                          <m:rPr>
                            <m:nor/>
                          </m:rPr>
                          <a:rPr lang="en-US" sz="2500" baseline="30000"/>
                          <m:t>2</m:t>
                        </m:r>
                        <m:r>
                          <m:rPr>
                            <m:nor/>
                          </m:rPr>
                          <a:rPr lang="en-US" sz="2500"/>
                          <m:t> + 2</m:t>
                        </m:r>
                        <m:sSup>
                          <m:sSupPr>
                            <m:ctrlPr>
                              <a:rPr lang="en-US" sz="25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50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500"/>
                  <a:t>n</a:t>
                </a:r>
                <a:r>
                  <a:rPr lang="en-US" sz="2500" baseline="30000"/>
                  <a:t>2</a:t>
                </a:r>
              </a:p>
              <a:p>
                <a:pPr marL="342900" lvl="1" indent="-342900">
                  <a:lnSpc>
                    <a:spcPct val="14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Ø"/>
                </a:pPr>
                <a:r>
                  <a:rPr lang="en-US" sz="2500"/>
                  <a:t>Nên f(n) </a:t>
                </a:r>
                <a:r>
                  <a:rPr lang="en-US" sz="2500">
                    <a:ea typeface="Cambria Math" panose="02040503050406030204" pitchFamily="18" charset="0"/>
                  </a:rPr>
                  <a:t>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500">
                    <a:ea typeface="Cambria Math" panose="02040503050406030204" pitchFamily="18" charset="0"/>
                  </a:rPr>
                  <a:t>g(n) với g(n) = n</a:t>
                </a:r>
                <a:r>
                  <a:rPr lang="en-US" sz="2500" baseline="30000">
                    <a:ea typeface="Cambria Math" panose="02040503050406030204" pitchFamily="18" charset="0"/>
                  </a:rPr>
                  <a:t>2</a:t>
                </a:r>
                <a:r>
                  <a:rPr lang="en-US" sz="2500">
                    <a:ea typeface="Cambria Math" panose="02040503050406030204" pitchFamily="18" charset="0"/>
                  </a:rPr>
                  <a:t>. Do đó, thuật toán có độ phức tạp là </a:t>
                </a:r>
                <a:r>
                  <a:rPr lang="en-US" sz="2500" b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O(n</a:t>
                </a:r>
                <a:r>
                  <a:rPr lang="en-US" sz="2500" b="1" baseline="3000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2</a:t>
                </a:r>
                <a:r>
                  <a:rPr lang="en-US" sz="2500" b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5B526-D90A-4458-8273-29C1E0B6BE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649" y="1244338"/>
                <a:ext cx="11930332" cy="5533534"/>
              </a:xfrm>
              <a:blipFill>
                <a:blip r:embed="rId2"/>
                <a:stretch>
                  <a:fillRect l="-7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2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nổi bọt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500" b="1">
                <a:solidFill>
                  <a:srgbClr val="0070C0"/>
                </a:solidFill>
              </a:rPr>
              <a:t>Độ phức tạp giải thuật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48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07681B8-324B-419C-B628-57547B04EE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0523615"/>
                  </p:ext>
                </p:extLst>
              </p:nvPr>
            </p:nvGraphicFramePr>
            <p:xfrm>
              <a:off x="613954" y="2211582"/>
              <a:ext cx="11008551" cy="2879577"/>
            </p:xfrm>
            <a:graphic>
              <a:graphicData uri="http://schemas.openxmlformats.org/drawingml/2006/table">
                <a:tbl>
                  <a:tblPr firstRow="1" bandRow="1">
                    <a:tableStyleId>{46F890A9-2807-4EBB-B81D-B2AA78EC7F39}</a:tableStyleId>
                  </a:tblPr>
                  <a:tblGrid>
                    <a:gridCol w="25142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1854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4757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31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Trường</a:t>
                          </a:r>
                          <a:r>
                            <a:rPr lang="en-US" sz="2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hợp</a:t>
                          </a:r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Số</a:t>
                          </a:r>
                          <a:r>
                            <a:rPr lang="en-US" sz="2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phép so sánh</a:t>
                          </a:r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Số</a:t>
                          </a:r>
                          <a:r>
                            <a:rPr lang="en-US" sz="2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phép gán</a:t>
                          </a:r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31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Tốt</a:t>
                          </a:r>
                          <a:r>
                            <a:rPr lang="en-US" sz="2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nhất</a:t>
                          </a:r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+1)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1)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31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Xấu</a:t>
                          </a:r>
                          <a:r>
                            <a:rPr lang="en-US" sz="2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nhất</a:t>
                          </a:r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2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32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2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+1)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1)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07681B8-324B-419C-B628-57547B04EE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0523615"/>
                  </p:ext>
                </p:extLst>
              </p:nvPr>
            </p:nvGraphicFramePr>
            <p:xfrm>
              <a:off x="613954" y="2211582"/>
              <a:ext cx="11008551" cy="2879577"/>
            </p:xfrm>
            <a:graphic>
              <a:graphicData uri="http://schemas.openxmlformats.org/drawingml/2006/table">
                <a:tbl>
                  <a:tblPr firstRow="1" bandRow="1">
                    <a:tableStyleId>{46F890A9-2807-4EBB-B81D-B2AA78EC7F39}</a:tableStyleId>
                  </a:tblPr>
                  <a:tblGrid>
                    <a:gridCol w="25142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1854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4757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31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Trường</a:t>
                          </a:r>
                          <a:r>
                            <a:rPr lang="en-US" sz="2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hợp</a:t>
                          </a:r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Số</a:t>
                          </a:r>
                          <a:r>
                            <a:rPr lang="en-US" sz="2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phép so sánh</a:t>
                          </a:r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Số</a:t>
                          </a:r>
                          <a:r>
                            <a:rPr lang="en-US" sz="2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phép gán</a:t>
                          </a:r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31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Tốt</a:t>
                          </a:r>
                          <a:r>
                            <a:rPr lang="en-US" sz="2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nhất</a:t>
                          </a:r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822" t="-100000" r="-111836" b="-109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986" t="-100000" r="-272" b="-109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17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Xấu</a:t>
                          </a:r>
                          <a:r>
                            <a:rPr lang="en-US" sz="2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nhất</a:t>
                          </a:r>
                          <a:endPara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822" t="-184431" r="-111836" b="-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986" t="-184431" r="-272" b="-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8896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804F-7769-4735-B923-03987F389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9" y="1353027"/>
            <a:ext cx="11962649" cy="2747918"/>
          </a:xfrm>
        </p:spPr>
        <p:txBody>
          <a:bodyPr>
            <a:normAutofit/>
          </a:bodyPr>
          <a:lstStyle/>
          <a:p>
            <a:r>
              <a:rPr lang="en-GB" sz="5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 xếp trộn</a:t>
            </a:r>
            <a:br>
              <a:rPr lang="en-GB" sz="7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Shaker Sort</a:t>
            </a:r>
            <a:endParaRPr lang="en-GB" sz="53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3B026-D40C-42DF-8F30-5503C9402B4F}"/>
              </a:ext>
            </a:extLst>
          </p:cNvPr>
          <p:cNvSpPr txBox="1">
            <a:spLocks/>
          </p:cNvSpPr>
          <p:nvPr/>
        </p:nvSpPr>
        <p:spPr>
          <a:xfrm>
            <a:off x="8839200" y="10265"/>
            <a:ext cx="3352800" cy="739023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Môn học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Cấu Trúc Dữ Liệu &amp; Giải Thuật</a:t>
            </a:r>
          </a:p>
        </p:txBody>
      </p:sp>
      <p:pic>
        <p:nvPicPr>
          <p:cNvPr id="9" name="Picture 8" descr="C:\Documents and Settings\ntnthuy\Desktop\logo dai hoc_khong nen.png">
            <a:extLst>
              <a:ext uri="{FF2B5EF4-FFF2-40B4-BE49-F238E27FC236}">
                <a16:creationId xmlns:a16="http://schemas.microsoft.com/office/drawing/2014/main" id="{867391C8-E3FC-4E22-B85B-4EA39CA809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9" y="68069"/>
            <a:ext cx="658495" cy="64706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31C99A9-6047-426C-A1F3-0A348FDA6839}"/>
              </a:ext>
            </a:extLst>
          </p:cNvPr>
          <p:cNvSpPr txBox="1">
            <a:spLocks/>
          </p:cNvSpPr>
          <p:nvPr/>
        </p:nvSpPr>
        <p:spPr>
          <a:xfrm>
            <a:off x="755966" y="68069"/>
            <a:ext cx="3511234" cy="647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ĐH NGUYỄN TẤT THÀNH</a:t>
            </a:r>
          </a:p>
          <a:p>
            <a:pPr algn="l"/>
            <a:r>
              <a:rPr lang="en-US" sz="15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  <a:endParaRPr lang="en-U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84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Khái quát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vi-VN" sz="2500" b="1">
                <a:solidFill>
                  <a:srgbClr val="0070C0"/>
                </a:solidFill>
              </a:rPr>
              <a:t>Các phương pháp sắp xếp thông dụng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500" b="1">
                <a:solidFill>
                  <a:srgbClr val="00B050"/>
                </a:solidFill>
              </a:rPr>
              <a:t>Buble Sort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500" b="1">
                <a:solidFill>
                  <a:srgbClr val="00B050"/>
                </a:solidFill>
              </a:rPr>
              <a:t>Selection Sort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500" b="1">
                <a:solidFill>
                  <a:srgbClr val="00B050"/>
                </a:solidFill>
              </a:rPr>
              <a:t>Insertion Sort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500" b="1">
                <a:solidFill>
                  <a:srgbClr val="00B050"/>
                </a:solidFill>
              </a:rPr>
              <a:t>Shaker Sort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500" b="1">
                <a:solidFill>
                  <a:schemeClr val="accent4">
                    <a:lumMod val="50000"/>
                  </a:schemeClr>
                </a:solidFill>
              </a:rPr>
              <a:t>Quick Sort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500" b="1">
                <a:solidFill>
                  <a:schemeClr val="accent4">
                    <a:lumMod val="50000"/>
                  </a:schemeClr>
                </a:solidFill>
              </a:rPr>
              <a:t>Merge Sort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500" b="1">
                <a:solidFill>
                  <a:schemeClr val="accent4">
                    <a:lumMod val="50000"/>
                  </a:schemeClr>
                </a:solidFill>
              </a:rPr>
              <a:t>Heap Sort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500" b="1">
                <a:solidFill>
                  <a:schemeClr val="accent4">
                    <a:lumMod val="50000"/>
                  </a:schemeClr>
                </a:solidFill>
              </a:rPr>
              <a:t>Radix Sort</a:t>
            </a:r>
          </a:p>
          <a:p>
            <a:pPr marL="342900" lvl="1" indent="-342900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500" b="1">
                <a:solidFill>
                  <a:srgbClr val="0070C0"/>
                </a:solidFill>
              </a:rPr>
              <a:t>Tùy vào bài toán cần lựa chọn phương pháp sắp xếp cho phù hợp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vi-VN" sz="25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3930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trộn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500" b="1">
                <a:solidFill>
                  <a:srgbClr val="0070C0"/>
                </a:solidFill>
              </a:rPr>
              <a:t>Shaker Sort / Cocktail Sort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500" b="1">
                <a:solidFill>
                  <a:srgbClr val="0070C0"/>
                </a:solidFill>
              </a:rPr>
              <a:t>Ra đời từ việc cải tiến của giải thuật Buble Sort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500" b="1">
                <a:solidFill>
                  <a:srgbClr val="0070C0"/>
                </a:solidFill>
              </a:rPr>
              <a:t>Ý tưởng</a:t>
            </a:r>
          </a:p>
          <a:p>
            <a:pPr lvl="1">
              <a:lnSpc>
                <a:spcPct val="140000"/>
              </a:lnSpc>
              <a:buClr>
                <a:srgbClr val="0070C0"/>
              </a:buClr>
            </a:pPr>
            <a:r>
              <a:rPr lang="vi-VN" sz="2500"/>
              <a:t>Mỗi lần sắp xếp, duyệt mảng theo 2 lượt từ 2 phía khác nhau</a:t>
            </a:r>
          </a:p>
          <a:p>
            <a:pPr lvl="2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vi-VN" sz="2500"/>
              <a:t>Lượt đi: đẩy phần tử nhỏ về đầu mảng</a:t>
            </a:r>
          </a:p>
          <a:p>
            <a:pPr lvl="2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vi-VN" sz="2500"/>
              <a:t>Lượt về: đẩy phần tử lớn về cuối mảng</a:t>
            </a:r>
          </a:p>
          <a:p>
            <a:pPr lvl="1">
              <a:lnSpc>
                <a:spcPct val="140000"/>
              </a:lnSpc>
              <a:buClr>
                <a:srgbClr val="0070C0"/>
              </a:buClr>
            </a:pPr>
            <a:r>
              <a:rPr lang="vi-VN" sz="2500"/>
              <a:t>Ghi nhận lại những đoạn đã sắp xếp để loại bỏ các phép so sánh thừa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vi-VN" sz="25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43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trộn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500" b="1">
                <a:solidFill>
                  <a:srgbClr val="0070C0"/>
                </a:solidFill>
              </a:rPr>
              <a:t>Thuật toán</a:t>
            </a:r>
          </a:p>
          <a:p>
            <a:pPr lvl="1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vi-VN" sz="2500" b="1"/>
              <a:t>Bước 1</a:t>
            </a:r>
            <a:r>
              <a:rPr lang="vi-VN" sz="2500"/>
              <a:t>: khởi tạo left = 0; right = n - 1; k = n - 1</a:t>
            </a:r>
          </a:p>
          <a:p>
            <a:pPr lvl="1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vi-VN" sz="2500" b="1"/>
              <a:t>Bước 2</a:t>
            </a:r>
            <a:r>
              <a:rPr lang="vi-VN" sz="2500"/>
              <a:t>: Đặt j = right; // Đẩy phần tử nhỏ về đầu mảng</a:t>
            </a:r>
          </a:p>
          <a:p>
            <a:pPr marL="457200" lvl="1" indent="0">
              <a:lnSpc>
                <a:spcPct val="140000"/>
              </a:lnSpc>
              <a:buClr>
                <a:srgbClr val="0070C0"/>
              </a:buClr>
              <a:buNone/>
            </a:pPr>
            <a:r>
              <a:rPr lang="en-GB" sz="2500"/>
              <a:t>		</a:t>
            </a:r>
            <a:r>
              <a:rPr lang="vi-VN" sz="2500"/>
              <a:t>Nếu (j &gt; left) thì lặp:</a:t>
            </a:r>
          </a:p>
          <a:p>
            <a:pPr marL="914400" lvl="2" indent="0">
              <a:lnSpc>
                <a:spcPct val="140000"/>
              </a:lnSpc>
              <a:buClr>
                <a:srgbClr val="0070C0"/>
              </a:buClr>
              <a:buNone/>
            </a:pPr>
            <a:r>
              <a:rPr lang="en-GB" sz="2500"/>
              <a:t>		</a:t>
            </a:r>
            <a:r>
              <a:rPr lang="vi-VN" sz="2500"/>
              <a:t>NếuA[j-1] &gt; A[j] thì </a:t>
            </a:r>
          </a:p>
          <a:p>
            <a:pPr marL="914400" lvl="2" indent="0">
              <a:lnSpc>
                <a:spcPct val="140000"/>
              </a:lnSpc>
              <a:buClr>
                <a:srgbClr val="0070C0"/>
              </a:buClr>
              <a:buNone/>
            </a:pPr>
            <a:r>
              <a:rPr lang="en-GB" sz="2500"/>
              <a:t>			</a:t>
            </a:r>
            <a:r>
              <a:rPr lang="vi-VN" sz="2500"/>
              <a:t>Hoán đổi A[j-1]↔A[j]; </a:t>
            </a:r>
          </a:p>
          <a:p>
            <a:pPr marL="914400" lvl="2" indent="0">
              <a:lnSpc>
                <a:spcPct val="140000"/>
              </a:lnSpc>
              <a:buClr>
                <a:srgbClr val="0070C0"/>
              </a:buClr>
              <a:buNone/>
            </a:pPr>
            <a:r>
              <a:rPr lang="en-GB" sz="2500"/>
              <a:t>			</a:t>
            </a:r>
            <a:r>
              <a:rPr lang="vi-VN" sz="2500"/>
              <a:t>k = j; // Lưu lại nơi xảy ra hoán vị	</a:t>
            </a:r>
          </a:p>
          <a:p>
            <a:pPr marL="914400" lvl="2" indent="0">
              <a:lnSpc>
                <a:spcPct val="140000"/>
              </a:lnSpc>
              <a:buClr>
                <a:srgbClr val="0070C0"/>
              </a:buClr>
              <a:buNone/>
            </a:pPr>
            <a:r>
              <a:rPr lang="en-GB" sz="2500"/>
              <a:t>		</a:t>
            </a:r>
            <a:r>
              <a:rPr lang="vi-VN" sz="2500"/>
              <a:t>j = j – 1;</a:t>
            </a:r>
          </a:p>
          <a:p>
            <a:pPr marL="457200" lvl="1" indent="0">
              <a:lnSpc>
                <a:spcPct val="140000"/>
              </a:lnSpc>
              <a:buClr>
                <a:srgbClr val="0070C0"/>
              </a:buClr>
              <a:buNone/>
            </a:pPr>
            <a:r>
              <a:rPr lang="en-GB" sz="2500"/>
              <a:t>		</a:t>
            </a:r>
            <a:r>
              <a:rPr lang="vi-VN" sz="2500"/>
              <a:t>left = k; // Loại các phần tử đã có thứ tự ở đầu dãy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44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trộn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500" b="1">
                <a:solidFill>
                  <a:srgbClr val="0070C0"/>
                </a:solidFill>
              </a:rPr>
              <a:t>Thuật toán (T.T)</a:t>
            </a:r>
          </a:p>
          <a:p>
            <a:pPr lvl="1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vi-VN" sz="2500" b="1"/>
              <a:t>Bước 3</a:t>
            </a:r>
            <a:r>
              <a:rPr lang="vi-VN" sz="2500"/>
              <a:t>: Đặt j = left; // Đẩy phần tử lớn về cuối mảng</a:t>
            </a:r>
          </a:p>
          <a:p>
            <a:pPr marL="457200" lvl="1" indent="0">
              <a:lnSpc>
                <a:spcPct val="140000"/>
              </a:lnSpc>
              <a:buClr>
                <a:srgbClr val="0070C0"/>
              </a:buClr>
              <a:buNone/>
            </a:pPr>
            <a:r>
              <a:rPr lang="en-GB" sz="2500"/>
              <a:t>		</a:t>
            </a:r>
            <a:r>
              <a:rPr lang="vi-VN" sz="2500"/>
              <a:t>Nếu (j &lt; right) thì lặp:</a:t>
            </a:r>
          </a:p>
          <a:p>
            <a:pPr marL="914400" lvl="2" indent="0">
              <a:lnSpc>
                <a:spcPct val="140000"/>
              </a:lnSpc>
              <a:buClr>
                <a:srgbClr val="0070C0"/>
              </a:buClr>
              <a:buNone/>
            </a:pPr>
            <a:r>
              <a:rPr lang="en-GB" sz="2500"/>
              <a:t>		</a:t>
            </a:r>
            <a:r>
              <a:rPr lang="vi-VN" sz="2500"/>
              <a:t>Nếu A[j] &gt; A[j+1] thì </a:t>
            </a:r>
          </a:p>
          <a:p>
            <a:pPr marL="914400" lvl="2" indent="0">
              <a:lnSpc>
                <a:spcPct val="140000"/>
              </a:lnSpc>
              <a:buClr>
                <a:srgbClr val="0070C0"/>
              </a:buClr>
              <a:buNone/>
            </a:pPr>
            <a:r>
              <a:rPr lang="en-GB" sz="2500"/>
              <a:t>			</a:t>
            </a:r>
            <a:r>
              <a:rPr lang="vi-VN" sz="2500"/>
              <a:t>Hoán đổi A[j]↔A[j+1]; </a:t>
            </a:r>
          </a:p>
          <a:p>
            <a:pPr marL="914400" lvl="2" indent="0">
              <a:lnSpc>
                <a:spcPct val="140000"/>
              </a:lnSpc>
              <a:buClr>
                <a:srgbClr val="0070C0"/>
              </a:buClr>
              <a:buNone/>
            </a:pPr>
            <a:r>
              <a:rPr lang="en-GB" sz="2500"/>
              <a:t>			</a:t>
            </a:r>
            <a:r>
              <a:rPr lang="vi-VN" sz="2500"/>
              <a:t>k = j; // Lưu lại nơi xảy ra hoán vị	</a:t>
            </a:r>
          </a:p>
          <a:p>
            <a:pPr marL="914400" lvl="2" indent="0">
              <a:lnSpc>
                <a:spcPct val="140000"/>
              </a:lnSpc>
              <a:buClr>
                <a:srgbClr val="0070C0"/>
              </a:buClr>
              <a:buNone/>
            </a:pPr>
            <a:r>
              <a:rPr lang="vi-VN" sz="2500"/>
              <a:t> 		j = j + 1;</a:t>
            </a:r>
          </a:p>
          <a:p>
            <a:pPr marL="457200" lvl="1" indent="0">
              <a:lnSpc>
                <a:spcPct val="140000"/>
              </a:lnSpc>
              <a:buClr>
                <a:srgbClr val="0070C0"/>
              </a:buClr>
              <a:buNone/>
            </a:pPr>
            <a:r>
              <a:rPr lang="en-GB" sz="2500"/>
              <a:t>		</a:t>
            </a:r>
            <a:r>
              <a:rPr lang="vi-VN" sz="2500"/>
              <a:t>right = k; // Loại các phần tử đã có thứ tự ở cuối dãy</a:t>
            </a:r>
          </a:p>
          <a:p>
            <a:pPr lvl="1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vi-VN" sz="2500" b="1"/>
              <a:t>Bước 4</a:t>
            </a:r>
            <a:r>
              <a:rPr lang="vi-VN" sz="2500"/>
              <a:t>: Nếu (left &lt; right): Quay lại bước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16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trộn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500" b="1">
                <a:solidFill>
                  <a:srgbClr val="0070C0"/>
                </a:solidFill>
              </a:rPr>
              <a:t>Java</a:t>
            </a:r>
          </a:p>
          <a:p>
            <a:pPr marL="0" indent="0">
              <a:lnSpc>
                <a:spcPct val="140000"/>
              </a:lnSpc>
              <a:buClr>
                <a:srgbClr val="0070C0"/>
              </a:buClr>
              <a:buNone/>
            </a:pPr>
            <a:endParaRPr lang="en-US" sz="2500" b="1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53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9F3D7-AA3A-4CDB-A1D1-AC7A034FA84E}"/>
              </a:ext>
            </a:extLst>
          </p:cNvPr>
          <p:cNvSpPr/>
          <p:nvPr/>
        </p:nvSpPr>
        <p:spPr>
          <a:xfrm>
            <a:off x="733647" y="2025877"/>
            <a:ext cx="10749516" cy="4681159"/>
          </a:xfrm>
          <a:prstGeom prst="rect">
            <a:avLst/>
          </a:prstGeom>
          <a:solidFill>
            <a:srgbClr val="CBCBC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ShakerSort(</a:t>
            </a:r>
            <a:r>
              <a:rPr lang="en-US" sz="15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5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5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- 1, </a:t>
            </a:r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</a:p>
          <a:p>
            <a:pPr lvl="1"/>
            <a:r>
              <a:rPr lang="en-US" sz="1500" b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500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en-US" sz="15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+1]) {</a:t>
            </a:r>
          </a:p>
          <a:p>
            <a:pPr lvl="4"/>
            <a:r>
              <a:rPr lang="en-US" sz="1500" b="1" i="1">
                <a:solidFill>
                  <a:srgbClr val="000000"/>
                </a:solidFill>
                <a:latin typeface="Consolas" panose="020B0609020204030204" pitchFamily="49" charset="0"/>
              </a:rPr>
              <a:t>Swap(</a:t>
            </a:r>
            <a:r>
              <a:rPr lang="en-US" sz="1500" b="1" i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500" b="1" i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b="1" i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500" b="1" i="1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500" b="1" i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500" b="1" i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b="1" i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500" b="1" i="1">
                <a:solidFill>
                  <a:srgbClr val="000000"/>
                </a:solidFill>
                <a:latin typeface="Consolas" panose="020B0609020204030204" pitchFamily="49" charset="0"/>
              </a:rPr>
              <a:t>+1]); </a:t>
            </a:r>
            <a:r>
              <a:rPr lang="en-US" sz="1500" b="1" i="1">
                <a:solidFill>
                  <a:srgbClr val="3F7F5F"/>
                </a:solidFill>
                <a:latin typeface="Consolas" panose="020B0609020204030204" pitchFamily="49" charset="0"/>
              </a:rPr>
              <a:t>// Hoán vị</a:t>
            </a:r>
          </a:p>
          <a:p>
            <a:pPr lvl="4"/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en-US" sz="1500" b="1">
              <a:latin typeface="Consolas" panose="020B0609020204030204" pitchFamily="49" charset="0"/>
            </a:endParaRPr>
          </a:p>
          <a:p>
            <a:pPr lvl="2"/>
            <a:r>
              <a:rPr lang="en-US" sz="1500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pPr lvl="3"/>
            <a:r>
              <a:rPr lang="en-US" sz="15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-1]) {</a:t>
            </a:r>
          </a:p>
          <a:p>
            <a:pPr lvl="4"/>
            <a:r>
              <a:rPr lang="en-US" sz="1500" b="1" i="1">
                <a:solidFill>
                  <a:srgbClr val="000000"/>
                </a:solidFill>
                <a:latin typeface="Consolas" panose="020B0609020204030204" pitchFamily="49" charset="0"/>
              </a:rPr>
              <a:t>Swap(</a:t>
            </a:r>
            <a:r>
              <a:rPr lang="en-US" sz="1500" b="1" i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500" b="1" i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b="1" i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500" b="1" i="1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500" b="1" i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500" b="1" i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b="1" i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500" b="1" i="1">
                <a:solidFill>
                  <a:srgbClr val="000000"/>
                </a:solidFill>
                <a:latin typeface="Consolas" panose="020B0609020204030204" pitchFamily="49" charset="0"/>
              </a:rPr>
              <a:t>-1]); </a:t>
            </a:r>
            <a:r>
              <a:rPr lang="en-US" sz="1500" b="1" i="1">
                <a:solidFill>
                  <a:srgbClr val="3F7F5F"/>
                </a:solidFill>
                <a:latin typeface="Consolas" panose="020B0609020204030204" pitchFamily="49" charset="0"/>
              </a:rPr>
              <a:t>// Hoán vị</a:t>
            </a:r>
          </a:p>
          <a:p>
            <a:pPr lvl="4"/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b="1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/>
          </a:p>
        </p:txBody>
      </p:sp>
    </p:spTree>
    <p:extLst>
      <p:ext uri="{BB962C8B-B14F-4D97-AF65-F5344CB8AC3E}">
        <p14:creationId xmlns:p14="http://schemas.microsoft.com/office/powerpoint/2010/main" val="141892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chèn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500" b="1">
                <a:solidFill>
                  <a:srgbClr val="0070C0"/>
                </a:solidFill>
              </a:rPr>
              <a:t>Độ phức tạp giải thuật</a:t>
            </a:r>
          </a:p>
          <a:p>
            <a:pPr lvl="1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500"/>
              <a:t>Từ left tới right có n bước lặp</a:t>
            </a:r>
          </a:p>
          <a:p>
            <a:pPr lvl="1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500"/>
              <a:t>Mỗi bước lặp có 2 đoạn chương trình con chạy song song, mỗi đoạn lại có n bước lặp</a:t>
            </a:r>
          </a:p>
          <a:p>
            <a:pPr lvl="1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500"/>
              <a:t>Vậy theo nguyên lý cộng thì </a:t>
            </a:r>
            <a:r>
              <a:rPr lang="en-US" sz="2500">
                <a:ea typeface="Cambria Math" panose="02040503050406030204" pitchFamily="18" charset="0"/>
              </a:rPr>
              <a:t>f(n) = n * Max(n, n) = n * n = n</a:t>
            </a:r>
            <a:r>
              <a:rPr lang="en-US" sz="2500" baseline="30000">
                <a:ea typeface="Cambria Math" panose="02040503050406030204" pitchFamily="18" charset="0"/>
              </a:rPr>
              <a:t>2</a:t>
            </a:r>
          </a:p>
          <a:p>
            <a:pPr lvl="1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500"/>
              <a:t>Nên f(n) </a:t>
            </a:r>
            <a:r>
              <a:rPr lang="en-US" sz="2500">
                <a:ea typeface="Cambria Math" panose="02040503050406030204" pitchFamily="18" charset="0"/>
              </a:rPr>
              <a:t>≤ g(n) với g(n) = n</a:t>
            </a:r>
            <a:r>
              <a:rPr lang="en-US" sz="2500" baseline="30000">
                <a:ea typeface="Cambria Math" panose="02040503050406030204" pitchFamily="18" charset="0"/>
              </a:rPr>
              <a:t>2</a:t>
            </a:r>
            <a:r>
              <a:rPr lang="en-US" sz="2500">
                <a:ea typeface="Cambria Math" panose="02040503050406030204" pitchFamily="18" charset="0"/>
              </a:rPr>
              <a:t>. Do đó, thuật toán có độ phức tạp là </a:t>
            </a:r>
            <a:r>
              <a:rPr lang="en-US" sz="2500" b="1">
                <a:solidFill>
                  <a:srgbClr val="FF0000"/>
                </a:solidFill>
                <a:ea typeface="Cambria Math" panose="02040503050406030204" pitchFamily="18" charset="0"/>
              </a:rPr>
              <a:t>O(n</a:t>
            </a:r>
            <a:r>
              <a:rPr lang="en-US" sz="2500" b="1" baseline="30000">
                <a:solidFill>
                  <a:srgbClr val="FF0000"/>
                </a:solidFill>
                <a:ea typeface="Cambria Math" panose="02040503050406030204" pitchFamily="18" charset="0"/>
              </a:rPr>
              <a:t>2</a:t>
            </a:r>
            <a:r>
              <a:rPr lang="en-US" sz="2500" b="1">
                <a:solidFill>
                  <a:srgbClr val="FF0000"/>
                </a:solidFill>
                <a:ea typeface="Cambria Math" panose="02040503050406030204" pitchFamily="18" charset="0"/>
              </a:rPr>
              <a:t>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3582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5000"/>
              <a:t>Kết luận</a:t>
            </a:r>
            <a:endParaRPr lang="en-GB" sz="500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vi-VN" sz="2500"/>
              <a:t>Tất cả các thuật toán trên đều được thiết kế dựa trên nguyên lý duyệt tuần tự từng phần tử của dãy để so sánh</a:t>
            </a:r>
          </a:p>
          <a:p>
            <a:pPr lvl="1">
              <a:spcBef>
                <a:spcPts val="0"/>
              </a:spcBef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vi-VN" sz="2500"/>
              <a:t>Bottom-up design</a:t>
            </a:r>
          </a:p>
          <a:p>
            <a:pPr lvl="1">
              <a:spcBef>
                <a:spcPts val="0"/>
              </a:spcBef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vi-VN" sz="2500"/>
              <a:t>Vét cạn</a:t>
            </a:r>
          </a:p>
          <a:p>
            <a:pPr>
              <a:spcBef>
                <a:spcPts val="0"/>
              </a:spcBef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vi-VN" sz="2500"/>
              <a:t>Tất cả các thuật toán này đều có độ phức tạp là O(n</a:t>
            </a:r>
            <a:r>
              <a:rPr lang="vi-VN" sz="2500" baseline="30000"/>
              <a:t>2</a:t>
            </a:r>
            <a:r>
              <a:rPr lang="vi-VN" sz="2500"/>
              <a:t>) ⇒ phù hợp với các bài toán có kích thước dữ liệu cỡ trung bình</a:t>
            </a:r>
          </a:p>
          <a:p>
            <a:pPr>
              <a:spcBef>
                <a:spcPts val="0"/>
              </a:spcBef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vi-VN" sz="2500"/>
              <a:t>Các thuật toán này trở nên phổ biến nhờ sự giản đơn trong ý tưởng và cách cài đặt (dễ lập trình)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6153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Hỏi &amp; </a:t>
            </a:r>
            <a:r>
              <a:rPr lang="en-GB" sz="5000"/>
              <a:t>Đ</a:t>
            </a:r>
            <a:r>
              <a:rPr lang="en-GB" sz="5000">
                <a:solidFill>
                  <a:srgbClr val="00B050"/>
                </a:solidFill>
              </a:rPr>
              <a:t>áp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56</a:t>
            </a:fld>
            <a:endParaRPr lang="en-GB"/>
          </a:p>
        </p:txBody>
      </p:sp>
      <p:sp>
        <p:nvSpPr>
          <p:cNvPr id="9" name="Google Shape;724;p24">
            <a:extLst>
              <a:ext uri="{FF2B5EF4-FFF2-40B4-BE49-F238E27FC236}">
                <a16:creationId xmlns:a16="http://schemas.microsoft.com/office/drawing/2014/main" id="{73A8B3D5-440E-48F7-A9D6-D2BD0CE4655D}"/>
              </a:ext>
            </a:extLst>
          </p:cNvPr>
          <p:cNvSpPr txBox="1"/>
          <p:nvPr/>
        </p:nvSpPr>
        <p:spPr>
          <a:xfrm>
            <a:off x="3946200" y="5697373"/>
            <a:ext cx="42996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500" b="0" i="0" u="none" strike="noStrike" cap="none">
                <a:solidFill>
                  <a:schemeClr val="accent4">
                    <a:lumMod val="50000"/>
                  </a:schemeClr>
                </a:solidFill>
                <a:latin typeface="Muli" panose="02000503040000020004" pitchFamily="2" charset="0"/>
                <a:ea typeface="Lato"/>
                <a:cs typeface="Lato"/>
                <a:sym typeface="Didact Gothic"/>
              </a:rPr>
              <a:t>“Formal education will make you a living; </a:t>
            </a: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500" b="0" i="0" u="none" strike="noStrike" cap="none">
                <a:solidFill>
                  <a:schemeClr val="accent4">
                    <a:lumMod val="50000"/>
                  </a:schemeClr>
                </a:solidFill>
                <a:latin typeface="Muli" panose="02000503040000020004" pitchFamily="2" charset="0"/>
                <a:ea typeface="Lato"/>
                <a:cs typeface="Lato"/>
                <a:sym typeface="Didact Gothic"/>
              </a:rPr>
              <a:t>self-education will make you a fortune”</a:t>
            </a:r>
          </a:p>
        </p:txBody>
      </p:sp>
      <p:pic>
        <p:nvPicPr>
          <p:cNvPr id="1026" name="Picture 2" descr="Q&amp;A dự án căn hộ Dream Home Riverside Quận 8 (P1)">
            <a:extLst>
              <a:ext uri="{FF2B5EF4-FFF2-40B4-BE49-F238E27FC236}">
                <a16:creationId xmlns:a16="http://schemas.microsoft.com/office/drawing/2014/main" id="{2ECFFB06-E127-42D7-A124-61D9F46D8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190" y="1376362"/>
            <a:ext cx="619125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6995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Bài học kế tiếp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Bài toán sắp xếp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Các giải thuật sắp xếp nâng cao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/>
              <a:t>Shell Sort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/>
              <a:t>Quick Sort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/>
              <a:t>Heap Sort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/>
              <a:t>Merge Sort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7839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Tài liệu 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3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Times New Roman (Headings)"/>
              </a:rPr>
              <a:t>Tài liệu môn học</a:t>
            </a:r>
          </a:p>
          <a:p>
            <a:pPr>
              <a:lnSpc>
                <a:spcPct val="130000"/>
              </a:lnSpc>
            </a:pPr>
            <a:r>
              <a:rPr lang="en-US" sz="2800">
                <a:latin typeface="Times New Roman (Headings)"/>
              </a:rPr>
              <a:t>[1] Michael T. Goodrich, Roberto Tamassia,  Data Structures &amp; Algorithms in Java (6</a:t>
            </a:r>
            <a:r>
              <a:rPr lang="en-US" sz="2800" baseline="30000">
                <a:latin typeface="Times New Roman (Headings)"/>
              </a:rPr>
              <a:t>th</a:t>
            </a:r>
            <a:r>
              <a:rPr lang="en-US" sz="2800">
                <a:latin typeface="Times New Roman (Headings)"/>
              </a:rPr>
              <a:t> Edition)</a:t>
            </a:r>
          </a:p>
          <a:p>
            <a:pPr>
              <a:lnSpc>
                <a:spcPct val="130000"/>
              </a:lnSpc>
            </a:pPr>
            <a:r>
              <a:rPr lang="en-US" sz="2800">
                <a:latin typeface="Times New Roman (Headings)"/>
              </a:rPr>
              <a:t>[2] Trần Hạnh Nhi, Dương Anh Đức, Cấu trúc dữ liệu &amp; giải thuật, Khoa CNTT, trường ĐH KHTN ĐHQG TpHCM</a:t>
            </a:r>
          </a:p>
          <a:p>
            <a:pPr lvl="0">
              <a:lnSpc>
                <a:spcPct val="13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vi-VN" b="1">
                <a:solidFill>
                  <a:schemeClr val="accent1">
                    <a:lumMod val="75000"/>
                  </a:schemeClr>
                </a:solidFill>
                <a:latin typeface="Times New Roman (Headings)"/>
              </a:rPr>
              <a:t>Tài liệu tham khảo thêm</a:t>
            </a:r>
            <a:endParaRPr lang="en-US" b="1">
              <a:solidFill>
                <a:schemeClr val="accent1">
                  <a:lumMod val="75000"/>
                </a:schemeClr>
              </a:solidFill>
              <a:latin typeface="Times New Roman (Headings)"/>
            </a:endParaRPr>
          </a:p>
          <a:p>
            <a:pPr>
              <a:lnSpc>
                <a:spcPct val="130000"/>
              </a:lnSpc>
            </a:pPr>
            <a:r>
              <a:rPr lang="en-US" sz="2800">
                <a:latin typeface="Times New Roman (Headings)"/>
              </a:rPr>
              <a:t>[3] Thomas H. Cormen et al., 2009, Introduction to Algorithms, 3</a:t>
            </a:r>
            <a:r>
              <a:rPr lang="en-US" sz="2800" baseline="30000">
                <a:latin typeface="Times New Roman (Headings)"/>
              </a:rPr>
              <a:t>rd</a:t>
            </a:r>
            <a:r>
              <a:rPr lang="en-US" sz="2800">
                <a:latin typeface="Times New Roman (Headings)"/>
              </a:rPr>
              <a:t> Edition, ebook.</a:t>
            </a:r>
          </a:p>
          <a:p>
            <a:pPr>
              <a:lnSpc>
                <a:spcPct val="130000"/>
              </a:lnSpc>
            </a:pPr>
            <a:r>
              <a:rPr lang="en-US" sz="2800">
                <a:latin typeface="Times New Roman (Headings)"/>
              </a:rPr>
              <a:t>[4] Hoàng M. L., 2002, Cấu trúc dữ liệu và giải thuật, ĐHSP Hà Nội.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59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804F-7769-4735-B923-03987F389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9" y="1353027"/>
            <a:ext cx="11962649" cy="2747918"/>
          </a:xfrm>
        </p:spPr>
        <p:txBody>
          <a:bodyPr>
            <a:normAutofit/>
          </a:bodyPr>
          <a:lstStyle/>
          <a:p>
            <a:r>
              <a:rPr lang="en-GB" sz="5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 xếp chọn</a:t>
            </a:r>
            <a:br>
              <a:rPr lang="en-GB" sz="7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 Sort</a:t>
            </a:r>
            <a:endParaRPr lang="en-GB" sz="53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3B026-D40C-42DF-8F30-5503C9402B4F}"/>
              </a:ext>
            </a:extLst>
          </p:cNvPr>
          <p:cNvSpPr txBox="1">
            <a:spLocks/>
          </p:cNvSpPr>
          <p:nvPr/>
        </p:nvSpPr>
        <p:spPr>
          <a:xfrm>
            <a:off x="8839200" y="10265"/>
            <a:ext cx="3352800" cy="739023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Môn học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Cấu Trúc Dữ Liệu &amp; Giải Thuật</a:t>
            </a:r>
          </a:p>
        </p:txBody>
      </p:sp>
      <p:pic>
        <p:nvPicPr>
          <p:cNvPr id="9" name="Picture 8" descr="C:\Documents and Settings\ntnthuy\Desktop\logo dai hoc_khong nen.png">
            <a:extLst>
              <a:ext uri="{FF2B5EF4-FFF2-40B4-BE49-F238E27FC236}">
                <a16:creationId xmlns:a16="http://schemas.microsoft.com/office/drawing/2014/main" id="{867391C8-E3FC-4E22-B85B-4EA39CA809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9" y="68069"/>
            <a:ext cx="658495" cy="64706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31C99A9-6047-426C-A1F3-0A348FDA6839}"/>
              </a:ext>
            </a:extLst>
          </p:cNvPr>
          <p:cNvSpPr txBox="1">
            <a:spLocks/>
          </p:cNvSpPr>
          <p:nvPr/>
        </p:nvSpPr>
        <p:spPr>
          <a:xfrm>
            <a:off x="755966" y="68069"/>
            <a:ext cx="3511234" cy="647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ĐH NGUYỄN TẤT THÀNH</a:t>
            </a:r>
          </a:p>
          <a:p>
            <a:pPr algn="l"/>
            <a:r>
              <a:rPr lang="en-US" sz="15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  <a:endParaRPr lang="en-U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74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chọn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500" b="1">
                <a:solidFill>
                  <a:srgbClr val="0070C0"/>
                </a:solidFill>
              </a:rPr>
              <a:t>Selection Sort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500" b="1">
                <a:solidFill>
                  <a:srgbClr val="0070C0"/>
                </a:solidFill>
              </a:rPr>
              <a:t>Mô phỏng cách sắp xếp tự nhiên nhất trong thực tế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500" b="1">
                <a:solidFill>
                  <a:srgbClr val="0070C0"/>
                </a:solidFill>
              </a:rPr>
              <a:t>Ý tưởng</a:t>
            </a:r>
          </a:p>
          <a:p>
            <a:pPr lvl="1">
              <a:lnSpc>
                <a:spcPct val="140000"/>
              </a:lnSpc>
              <a:buClr>
                <a:srgbClr val="0070C0"/>
              </a:buClr>
            </a:pPr>
            <a:r>
              <a:rPr lang="vi-VN" sz="2500"/>
              <a:t>Chọn phần tử có giá trị nhỏ nhất trong dãy và đưa về vị trí đầu tiên (sắp xếp tăng dần)</a:t>
            </a:r>
          </a:p>
          <a:p>
            <a:pPr lvl="1">
              <a:lnSpc>
                <a:spcPct val="140000"/>
              </a:lnSpc>
              <a:buClr>
                <a:srgbClr val="0070C0"/>
              </a:buClr>
            </a:pPr>
            <a:r>
              <a:rPr lang="vi-VN" sz="2500"/>
              <a:t>Bỏ qua phần tử đầu tiên và xét tiếp n-1 phần tử còn lại</a:t>
            </a:r>
          </a:p>
          <a:p>
            <a:pPr lvl="1">
              <a:lnSpc>
                <a:spcPct val="140000"/>
              </a:lnSpc>
              <a:buClr>
                <a:srgbClr val="0070C0"/>
              </a:buClr>
            </a:pPr>
            <a:r>
              <a:rPr lang="vi-VN" sz="2500"/>
              <a:t>Lặp lại cho đến khi dãy chỉ còn 1 phần tử duy nhất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vi-VN" sz="25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26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chọn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500" b="1">
                <a:solidFill>
                  <a:srgbClr val="0070C0"/>
                </a:solidFill>
              </a:rPr>
              <a:t>Thuật toán</a:t>
            </a:r>
          </a:p>
          <a:p>
            <a:pPr lvl="1">
              <a:lnSpc>
                <a:spcPct val="140000"/>
              </a:lnSpc>
              <a:buClr>
                <a:srgbClr val="0070C0"/>
              </a:buClr>
            </a:pPr>
            <a:r>
              <a:rPr lang="en-US" sz="2500" b="1"/>
              <a:t>Bước 1</a:t>
            </a:r>
            <a:r>
              <a:rPr lang="en-US" sz="2500"/>
              <a:t>: khởi tạo i = 0</a:t>
            </a:r>
          </a:p>
          <a:p>
            <a:pPr lvl="1">
              <a:lnSpc>
                <a:spcPct val="140000"/>
              </a:lnSpc>
              <a:buClr>
                <a:srgbClr val="0070C0"/>
              </a:buClr>
            </a:pPr>
            <a:r>
              <a:rPr lang="en-US" sz="2500" b="1"/>
              <a:t>Bước 2</a:t>
            </a:r>
            <a:r>
              <a:rPr lang="en-US" sz="2500"/>
              <a:t>: Thực hiện:</a:t>
            </a:r>
          </a:p>
          <a:p>
            <a:pPr lvl="2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/>
              <a:t>Tìm index mà A[index] nhỏ nhất trong dãy (A[i], A[i+1], A[i+2],…,A[n-1])</a:t>
            </a:r>
          </a:p>
          <a:p>
            <a:pPr lvl="2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/>
              <a:t>Hoán vị A[index] và A[i]</a:t>
            </a:r>
          </a:p>
          <a:p>
            <a:pPr lvl="1">
              <a:lnSpc>
                <a:spcPct val="140000"/>
              </a:lnSpc>
              <a:buClr>
                <a:srgbClr val="0070C0"/>
              </a:buClr>
            </a:pPr>
            <a:r>
              <a:rPr lang="en-US" sz="2500" b="1"/>
              <a:t>Bước 3</a:t>
            </a:r>
            <a:r>
              <a:rPr lang="en-US" sz="2500"/>
              <a:t>: So sánh i và n</a:t>
            </a:r>
          </a:p>
          <a:p>
            <a:pPr lvl="2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/>
              <a:t>Nếu i &lt; n thì tăng i thêm 1 và quay về Bước 2</a:t>
            </a:r>
          </a:p>
          <a:p>
            <a:pPr lvl="2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/>
              <a:t>Ngược lại, dừng thuật toán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41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Sắp xếp chọn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500" b="1">
                <a:solidFill>
                  <a:srgbClr val="0070C0"/>
                </a:solidFill>
              </a:rPr>
              <a:t>Java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9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260637-ADFD-4783-B1F4-AA984CCCA968}"/>
              </a:ext>
            </a:extLst>
          </p:cNvPr>
          <p:cNvSpPr/>
          <p:nvPr/>
        </p:nvSpPr>
        <p:spPr>
          <a:xfrm>
            <a:off x="737057" y="1857753"/>
            <a:ext cx="10749516" cy="4681159"/>
          </a:xfrm>
          <a:prstGeom prst="rect">
            <a:avLst/>
          </a:prstGeom>
          <a:solidFill>
            <a:srgbClr val="CBCBC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>
                <a:solidFill>
                  <a:srgbClr val="000000"/>
                </a:solidFill>
                <a:latin typeface="Consolas" panose="020B0609020204030204" pitchFamily="49" charset="0"/>
              </a:rPr>
              <a:t> SelectionSort(</a:t>
            </a:r>
            <a:r>
              <a:rPr lang="en-US" sz="2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b="1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2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2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b="1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sz="2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b="1">
                <a:solidFill>
                  <a:srgbClr val="6A3E3E"/>
                </a:solidFill>
                <a:latin typeface="Consolas" panose="020B0609020204030204" pitchFamily="49" charset="0"/>
              </a:rPr>
              <a:t>trungGian</a:t>
            </a:r>
            <a:r>
              <a:rPr lang="en-US" sz="2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200" b="1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nn-NO" sz="2200" b="1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22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2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200" b="1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sz="22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2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sz="2200" b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22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2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200" b="1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200" b="1">
                <a:solidFill>
                  <a:srgbClr val="6A3E3E"/>
                </a:solidFill>
                <a:latin typeface="Consolas" panose="020B0609020204030204" pitchFamily="49" charset="0"/>
              </a:rPr>
              <a:t>		index</a:t>
            </a:r>
            <a:r>
              <a:rPr lang="en-US" sz="22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sz="2200" b="1">
                <a:solidFill>
                  <a:srgbClr val="7F0055"/>
                </a:solidFill>
                <a:latin typeface="Consolas" panose="020B0609020204030204" pitchFamily="49" charset="0"/>
              </a:rPr>
              <a:t>		for</a:t>
            </a:r>
            <a:r>
              <a:rPr lang="nb-NO" sz="22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b-NO" sz="2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b-NO" sz="2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22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sz="2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b-NO" sz="22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b-NO" sz="2200" b="1">
                <a:solidFill>
                  <a:srgbClr val="000000"/>
                </a:solidFill>
                <a:latin typeface="Consolas" panose="020B0609020204030204" pitchFamily="49" charset="0"/>
              </a:rPr>
              <a:t>+1; </a:t>
            </a:r>
            <a:r>
              <a:rPr lang="nb-NO" sz="22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sz="22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b-NO" sz="2200" b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b-NO" sz="22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b-NO" sz="22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sz="2200" b="1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2"/>
            <a:r>
              <a:rPr lang="en-US" sz="2200" b="1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sz="22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200" b="1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sz="22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b="1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200" b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2"/>
            <a:r>
              <a:rPr lang="en-US" sz="2200" b="1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vi-VN" sz="2200" b="1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vi-VN" sz="22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vi-VN" sz="22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vi-VN" sz="2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2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>
                <a:solidFill>
                  <a:srgbClr val="3F7F5F"/>
                </a:solidFill>
                <a:latin typeface="Consolas" panose="020B0609020204030204" pitchFamily="49" charset="0"/>
              </a:rPr>
              <a:t>		// Hoán vị A[i] và A[index]</a:t>
            </a:r>
          </a:p>
          <a:p>
            <a:pPr lvl="4"/>
            <a:r>
              <a:rPr lang="en-US" sz="2200" b="1">
                <a:solidFill>
                  <a:srgbClr val="6A3E3E"/>
                </a:solidFill>
                <a:latin typeface="Consolas" panose="020B0609020204030204" pitchFamily="49" charset="0"/>
              </a:rPr>
              <a:t>trungGian</a:t>
            </a:r>
            <a:r>
              <a:rPr lang="en-US" sz="22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200" b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4"/>
            <a:r>
              <a:rPr lang="en-US" sz="22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200" b="1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2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b="1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200" b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4"/>
            <a:r>
              <a:rPr lang="en-US" sz="22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b="1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200" b="1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200" b="1">
                <a:solidFill>
                  <a:srgbClr val="6A3E3E"/>
                </a:solidFill>
                <a:latin typeface="Consolas" panose="020B0609020204030204" pitchFamily="49" charset="0"/>
              </a:rPr>
              <a:t>trungGian</a:t>
            </a:r>
            <a:r>
              <a:rPr lang="en-US" sz="2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22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b="1"/>
          </a:p>
        </p:txBody>
      </p:sp>
    </p:spTree>
    <p:extLst>
      <p:ext uri="{BB962C8B-B14F-4D97-AF65-F5344CB8AC3E}">
        <p14:creationId xmlns:p14="http://schemas.microsoft.com/office/powerpoint/2010/main" val="422518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4097</TotalTime>
  <Words>3391</Words>
  <Application>Microsoft Office PowerPoint</Application>
  <PresentationFormat>Widescreen</PresentationFormat>
  <Paragraphs>625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Calibri</vt:lpstr>
      <vt:lpstr>Cambria Math</vt:lpstr>
      <vt:lpstr>Consolas</vt:lpstr>
      <vt:lpstr>Courier New</vt:lpstr>
      <vt:lpstr>Muli</vt:lpstr>
      <vt:lpstr>Times New Roman</vt:lpstr>
      <vt:lpstr>Times New Roman (Headings)</vt:lpstr>
      <vt:lpstr>Wingdings</vt:lpstr>
      <vt:lpstr>Office Theme</vt:lpstr>
      <vt:lpstr>Giải thuật Sắp Xếp (Sort algorithm)</vt:lpstr>
      <vt:lpstr>Nội dung</vt:lpstr>
      <vt:lpstr>Khái quát</vt:lpstr>
      <vt:lpstr>Khái quát</vt:lpstr>
      <vt:lpstr>Khái quát</vt:lpstr>
      <vt:lpstr>Sắp xếp chọn Selection Sort</vt:lpstr>
      <vt:lpstr>Sắp xếp chọn</vt:lpstr>
      <vt:lpstr>Sắp xếp chọn</vt:lpstr>
      <vt:lpstr>Sắp xếp chọn</vt:lpstr>
      <vt:lpstr>Sắp xếp chọn</vt:lpstr>
      <vt:lpstr>Sắp xếp chọn</vt:lpstr>
      <vt:lpstr>Sắp xếp chọn</vt:lpstr>
      <vt:lpstr>Sắp xếp chọn</vt:lpstr>
      <vt:lpstr>Sắp xếp chèn Insertion Sort</vt:lpstr>
      <vt:lpstr>Sắp xếp chèn</vt:lpstr>
      <vt:lpstr>Sắp xếp chèn</vt:lpstr>
      <vt:lpstr>Sắp xếp chèn</vt:lpstr>
      <vt:lpstr>Sắp xếp chèn</vt:lpstr>
      <vt:lpstr>Sắp xếp chèn</vt:lpstr>
      <vt:lpstr>Sắp xếp chèn</vt:lpstr>
      <vt:lpstr>Sắp xếp chèn</vt:lpstr>
      <vt:lpstr>Sắp xếp chèn</vt:lpstr>
      <vt:lpstr>Sắp xếp chèn</vt:lpstr>
      <vt:lpstr>Sắp xếp chèn</vt:lpstr>
      <vt:lpstr>Sắp xếp chèn</vt:lpstr>
      <vt:lpstr>Sắp xếp chèn</vt:lpstr>
      <vt:lpstr>Sắp xếp chèn</vt:lpstr>
      <vt:lpstr>Sắp xếp chèn</vt:lpstr>
      <vt:lpstr>Sắp xếp chèn</vt:lpstr>
      <vt:lpstr>Sắp xếp chèn</vt:lpstr>
      <vt:lpstr>Sắp xếp nổi bọt Buble Sort</vt:lpstr>
      <vt:lpstr>Sắp xếp nổi bọt</vt:lpstr>
      <vt:lpstr>Sắp xếp nổi bọt</vt:lpstr>
      <vt:lpstr>Sắp xếp nổi bọt</vt:lpstr>
      <vt:lpstr>Sắp xếp nổi bọt</vt:lpstr>
      <vt:lpstr>Sắp xếp nổi bọt</vt:lpstr>
      <vt:lpstr>Sắp xếp nổi bọt</vt:lpstr>
      <vt:lpstr>Sắp xếp nổi bọt</vt:lpstr>
      <vt:lpstr>Sắp xếp nổi bọt</vt:lpstr>
      <vt:lpstr>Sắp xếp nổi bọt</vt:lpstr>
      <vt:lpstr>Sắp xếp nổi bọt</vt:lpstr>
      <vt:lpstr>Sắp xếp nổi bọt</vt:lpstr>
      <vt:lpstr>Sắp xếp nổi bọt</vt:lpstr>
      <vt:lpstr>Sắp xếp nổi bọt</vt:lpstr>
      <vt:lpstr>Sắp xếp nổi bọt</vt:lpstr>
      <vt:lpstr>Sắp xếp nổi bọt</vt:lpstr>
      <vt:lpstr>Sắp xếp nổi bọt</vt:lpstr>
      <vt:lpstr>Sắp xếp nổi bọt</vt:lpstr>
      <vt:lpstr>Sắp xếp trộn Shaker Sort</vt:lpstr>
      <vt:lpstr>Sắp xếp trộn</vt:lpstr>
      <vt:lpstr>Sắp xếp trộn</vt:lpstr>
      <vt:lpstr>Sắp xếp trộn</vt:lpstr>
      <vt:lpstr>Sắp xếp trộn</vt:lpstr>
      <vt:lpstr>Sắp xếp chèn</vt:lpstr>
      <vt:lpstr>Kết luận</vt:lpstr>
      <vt:lpstr>Hỏi &amp; Đáp</vt:lpstr>
      <vt:lpstr>Bài học kế tiếp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Trần Đức Hiếu</dc:creator>
  <cp:lastModifiedBy>Trần Đức Hiếu</cp:lastModifiedBy>
  <cp:revision>520</cp:revision>
  <dcterms:created xsi:type="dcterms:W3CDTF">2022-09-23T12:49:50Z</dcterms:created>
  <dcterms:modified xsi:type="dcterms:W3CDTF">2022-10-24T14:32:03Z</dcterms:modified>
</cp:coreProperties>
</file>