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sldIdLst>
    <p:sldId id="256" r:id="rId2"/>
    <p:sldId id="295" r:id="rId3"/>
    <p:sldId id="586" r:id="rId4"/>
    <p:sldId id="293" r:id="rId5"/>
    <p:sldId id="587" r:id="rId6"/>
    <p:sldId id="636" r:id="rId7"/>
    <p:sldId id="588" r:id="rId8"/>
    <p:sldId id="590" r:id="rId9"/>
    <p:sldId id="589" r:id="rId10"/>
    <p:sldId id="641" r:id="rId11"/>
    <p:sldId id="591" r:id="rId12"/>
    <p:sldId id="642" r:id="rId13"/>
    <p:sldId id="592" r:id="rId14"/>
    <p:sldId id="593" r:id="rId15"/>
    <p:sldId id="594" r:id="rId16"/>
    <p:sldId id="638" r:id="rId17"/>
    <p:sldId id="639" r:id="rId18"/>
    <p:sldId id="640" r:id="rId19"/>
    <p:sldId id="629" r:id="rId20"/>
    <p:sldId id="631" r:id="rId21"/>
    <p:sldId id="630" r:id="rId22"/>
    <p:sldId id="633" r:id="rId23"/>
    <p:sldId id="632" r:id="rId24"/>
    <p:sldId id="595" r:id="rId25"/>
    <p:sldId id="637" r:id="rId26"/>
    <p:sldId id="596" r:id="rId27"/>
    <p:sldId id="599" r:id="rId28"/>
    <p:sldId id="600" r:id="rId29"/>
    <p:sldId id="601" r:id="rId30"/>
    <p:sldId id="602" r:id="rId31"/>
    <p:sldId id="603" r:id="rId32"/>
    <p:sldId id="604" r:id="rId33"/>
    <p:sldId id="605" r:id="rId34"/>
    <p:sldId id="606" r:id="rId35"/>
    <p:sldId id="635" r:id="rId36"/>
    <p:sldId id="634" r:id="rId37"/>
    <p:sldId id="533" r:id="rId38"/>
    <p:sldId id="607" r:id="rId39"/>
    <p:sldId id="608" r:id="rId40"/>
    <p:sldId id="643" r:id="rId41"/>
    <p:sldId id="609" r:id="rId42"/>
    <p:sldId id="610" r:id="rId43"/>
    <p:sldId id="611" r:id="rId44"/>
    <p:sldId id="612" r:id="rId45"/>
    <p:sldId id="613" r:id="rId46"/>
    <p:sldId id="644" r:id="rId47"/>
    <p:sldId id="614" r:id="rId48"/>
    <p:sldId id="615" r:id="rId49"/>
    <p:sldId id="647" r:id="rId50"/>
    <p:sldId id="648" r:id="rId51"/>
    <p:sldId id="649" r:id="rId52"/>
    <p:sldId id="650" r:id="rId53"/>
    <p:sldId id="616" r:id="rId54"/>
    <p:sldId id="645" r:id="rId55"/>
    <p:sldId id="617" r:id="rId56"/>
    <p:sldId id="618" r:id="rId57"/>
    <p:sldId id="619" r:id="rId58"/>
    <p:sldId id="620" r:id="rId59"/>
    <p:sldId id="621" r:id="rId60"/>
    <p:sldId id="622" r:id="rId61"/>
    <p:sldId id="623" r:id="rId62"/>
    <p:sldId id="624" r:id="rId63"/>
    <p:sldId id="625" r:id="rId64"/>
    <p:sldId id="626" r:id="rId65"/>
    <p:sldId id="646" r:id="rId66"/>
    <p:sldId id="575" r:id="rId67"/>
    <p:sldId id="309" r:id="rId68"/>
    <p:sldId id="306" r:id="rId69"/>
    <p:sldId id="308"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2F0D9"/>
    <a:srgbClr val="5B9BD5"/>
    <a:srgbClr val="548235"/>
    <a:srgbClr val="FF557F"/>
    <a:srgbClr val="80FF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357" autoAdjust="0"/>
  </p:normalViewPr>
  <p:slideViewPr>
    <p:cSldViewPr snapToGrid="0">
      <p:cViewPr varScale="1">
        <p:scale>
          <a:sx n="106" d="100"/>
          <a:sy n="106"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56078-1E8C-49D1-A61A-248451A2C988}" type="datetimeFigureOut">
              <a:rPr lang="en-GB" smtClean="0"/>
              <a:t>10/11/2022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B9022-F9DE-4052-889D-05542A434858}" type="slidenum">
              <a:rPr lang="en-GB" smtClean="0"/>
              <a:t>‹#›</a:t>
            </a:fld>
            <a:endParaRPr lang="en-GB"/>
          </a:p>
        </p:txBody>
      </p:sp>
    </p:spTree>
    <p:extLst>
      <p:ext uri="{BB962C8B-B14F-4D97-AF65-F5344CB8AC3E}">
        <p14:creationId xmlns:p14="http://schemas.microsoft.com/office/powerpoint/2010/main" val="76836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0780-C35B-44F7-88A6-B571CC379E61}"/>
              </a:ext>
            </a:extLst>
          </p:cNvPr>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5E2EF4D0-DCF4-47EB-B2F5-082841479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C9A512D-F13A-469C-9917-7E5F5E839ABB}"/>
              </a:ext>
            </a:extLst>
          </p:cNvPr>
          <p:cNvSpPr>
            <a:spLocks noGrp="1"/>
          </p:cNvSpPr>
          <p:nvPr>
            <p:ph type="dt" sz="half" idx="10"/>
          </p:nvPr>
        </p:nvSpPr>
        <p:spPr/>
        <p:txBody>
          <a:bodyPr/>
          <a:lstStyle/>
          <a:p>
            <a:fld id="{F84F6133-87BD-4C28-AC6B-22EE3539000A}" type="datetime1">
              <a:rPr lang="en-GB" smtClean="0"/>
              <a:t>10/11/2022</a:t>
            </a:fld>
            <a:endParaRPr lang="en-GB"/>
          </a:p>
        </p:txBody>
      </p:sp>
      <p:sp>
        <p:nvSpPr>
          <p:cNvPr id="5" name="Footer Placeholder 4">
            <a:extLst>
              <a:ext uri="{FF2B5EF4-FFF2-40B4-BE49-F238E27FC236}">
                <a16:creationId xmlns:a16="http://schemas.microsoft.com/office/drawing/2014/main" id="{30A5E465-29F7-4620-8505-1EAFB4DAB5B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6DBB07D-4F9D-44E5-8494-0E3B9710B744}"/>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336387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C766-C769-42B5-863C-4972F6FE1D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F446E8B-1925-4038-9382-999C3C3D7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F8B5C9-5EBD-43DE-B364-4FEF277B2236}"/>
              </a:ext>
            </a:extLst>
          </p:cNvPr>
          <p:cNvSpPr>
            <a:spLocks noGrp="1"/>
          </p:cNvSpPr>
          <p:nvPr>
            <p:ph type="dt" sz="half" idx="10"/>
          </p:nvPr>
        </p:nvSpPr>
        <p:spPr/>
        <p:txBody>
          <a:bodyPr/>
          <a:lstStyle/>
          <a:p>
            <a:fld id="{4A7697AA-35C7-4003-A27E-5C590A0A927E}" type="datetime1">
              <a:rPr lang="en-GB" smtClean="0"/>
              <a:t>10/11/2022</a:t>
            </a:fld>
            <a:endParaRPr lang="en-GB"/>
          </a:p>
        </p:txBody>
      </p:sp>
      <p:sp>
        <p:nvSpPr>
          <p:cNvPr id="5" name="Footer Placeholder 4">
            <a:extLst>
              <a:ext uri="{FF2B5EF4-FFF2-40B4-BE49-F238E27FC236}">
                <a16:creationId xmlns:a16="http://schemas.microsoft.com/office/drawing/2014/main" id="{DF44E332-1F07-4B1A-9BBF-8F5200C0E113}"/>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EC60F472-38F2-4791-A4A4-76792C0C16B3}"/>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114461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9EDF6-84A3-4B5B-9047-FA50CCAE75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BD61E1-5715-4A01-8284-A75B579317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9155A-B0D6-4DDD-B5CE-A40C1A88B768}"/>
              </a:ext>
            </a:extLst>
          </p:cNvPr>
          <p:cNvSpPr>
            <a:spLocks noGrp="1"/>
          </p:cNvSpPr>
          <p:nvPr>
            <p:ph type="dt" sz="half" idx="10"/>
          </p:nvPr>
        </p:nvSpPr>
        <p:spPr/>
        <p:txBody>
          <a:bodyPr/>
          <a:lstStyle/>
          <a:p>
            <a:fld id="{C2F649C4-4DBB-4F43-BB9B-2480F309B745}" type="datetime1">
              <a:rPr lang="en-GB" smtClean="0"/>
              <a:t>10/11/2022</a:t>
            </a:fld>
            <a:endParaRPr lang="en-GB"/>
          </a:p>
        </p:txBody>
      </p:sp>
      <p:sp>
        <p:nvSpPr>
          <p:cNvPr id="5" name="Footer Placeholder 4">
            <a:extLst>
              <a:ext uri="{FF2B5EF4-FFF2-40B4-BE49-F238E27FC236}">
                <a16:creationId xmlns:a16="http://schemas.microsoft.com/office/drawing/2014/main" id="{10CB82C3-C3ED-4043-AA70-1B15F6E0218D}"/>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B39EE5F0-E917-4915-A890-52D526DD5C5F}"/>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427255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4269-96F1-41A6-BE6F-207C13FD63B6}"/>
              </a:ext>
            </a:extLst>
          </p:cNvPr>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6625AA-0B7E-4914-97FE-45EAEB48FEB2}"/>
              </a:ext>
            </a:extLst>
          </p:cNvPr>
          <p:cNvSpPr>
            <a:spLocks noGrp="1"/>
          </p:cNvSpPr>
          <p:nvPr>
            <p:ph idx="1"/>
          </p:nvPr>
        </p:nvSpPr>
        <p:spPr/>
        <p:txBody>
          <a:bodyPr/>
          <a:lstStyle>
            <a:lvl1pPr>
              <a:lnSpc>
                <a:spcPct val="130000"/>
              </a:lnSpc>
              <a:defRPr>
                <a:latin typeface="Arial" panose="020B0604020202020204" pitchFamily="34" charset="0"/>
                <a:cs typeface="Arial" panose="020B0604020202020204" pitchFamily="34" charset="0"/>
              </a:defRPr>
            </a:lvl1pPr>
            <a:lvl2pPr>
              <a:lnSpc>
                <a:spcPct val="130000"/>
              </a:lnSpc>
              <a:defRPr>
                <a:latin typeface="Arial" panose="020B0604020202020204" pitchFamily="34" charset="0"/>
                <a:cs typeface="Arial" panose="020B0604020202020204" pitchFamily="34" charset="0"/>
              </a:defRPr>
            </a:lvl2pPr>
            <a:lvl3pPr>
              <a:lnSpc>
                <a:spcPct val="130000"/>
              </a:lnSpc>
              <a:defRPr>
                <a:latin typeface="Arial" panose="020B0604020202020204" pitchFamily="34" charset="0"/>
                <a:cs typeface="Arial" panose="020B0604020202020204" pitchFamily="34" charset="0"/>
              </a:defRPr>
            </a:lvl3pPr>
            <a:lvl4pPr>
              <a:lnSpc>
                <a:spcPct val="130000"/>
              </a:lnSpc>
              <a:defRPr>
                <a:latin typeface="Arial" panose="020B0604020202020204" pitchFamily="34" charset="0"/>
                <a:cs typeface="Arial" panose="020B0604020202020204" pitchFamily="34" charset="0"/>
              </a:defRPr>
            </a:lvl4pPr>
            <a:lvl5pPr>
              <a:lnSpc>
                <a:spcPct val="130000"/>
              </a:lnSpc>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ED3236-E82A-4E24-B5C0-90D6E93B4E2C}"/>
              </a:ext>
            </a:extLst>
          </p:cNvPr>
          <p:cNvSpPr>
            <a:spLocks noGrp="1"/>
          </p:cNvSpPr>
          <p:nvPr>
            <p:ph type="dt" sz="half" idx="10"/>
          </p:nvPr>
        </p:nvSpPr>
        <p:spPr/>
        <p:txBody>
          <a:bodyPr/>
          <a:lstStyle/>
          <a:p>
            <a:fld id="{14CE6319-EA2A-4C5D-B6ED-2B2D42F5C6F6}" type="datetime1">
              <a:rPr lang="en-GB" smtClean="0"/>
              <a:t>10/11/2022</a:t>
            </a:fld>
            <a:endParaRPr lang="en-GB"/>
          </a:p>
        </p:txBody>
      </p:sp>
      <p:sp>
        <p:nvSpPr>
          <p:cNvPr id="5" name="Footer Placeholder 4">
            <a:extLst>
              <a:ext uri="{FF2B5EF4-FFF2-40B4-BE49-F238E27FC236}">
                <a16:creationId xmlns:a16="http://schemas.microsoft.com/office/drawing/2014/main" id="{10B8E933-DA96-4E62-97C5-482CBCA2DDE5}"/>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A5CFF78F-4DB7-4932-9AD8-5079FCD8005B}"/>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222937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F1F2-8073-42CF-9372-68AF70F2474D}"/>
              </a:ext>
            </a:extLst>
          </p:cNvPr>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4EEF2E-D823-430A-81F1-8E608933EF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6F6DC0-8837-4DC6-BDE5-8FE9EB6D25EF}"/>
              </a:ext>
            </a:extLst>
          </p:cNvPr>
          <p:cNvSpPr>
            <a:spLocks noGrp="1"/>
          </p:cNvSpPr>
          <p:nvPr>
            <p:ph type="dt" sz="half" idx="10"/>
          </p:nvPr>
        </p:nvSpPr>
        <p:spPr/>
        <p:txBody>
          <a:bodyPr/>
          <a:lstStyle/>
          <a:p>
            <a:fld id="{1428D1C6-3B9E-49D6-9CB9-F40E36F22D07}" type="datetime1">
              <a:rPr lang="en-GB" smtClean="0"/>
              <a:t>10/11/2022</a:t>
            </a:fld>
            <a:endParaRPr lang="en-GB"/>
          </a:p>
        </p:txBody>
      </p:sp>
      <p:sp>
        <p:nvSpPr>
          <p:cNvPr id="5" name="Footer Placeholder 4">
            <a:extLst>
              <a:ext uri="{FF2B5EF4-FFF2-40B4-BE49-F238E27FC236}">
                <a16:creationId xmlns:a16="http://schemas.microsoft.com/office/drawing/2014/main" id="{A6723EA2-4136-454E-B305-4B15801F992C}"/>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003A86B2-F55E-4547-9A61-0AA6C18B7B5A}"/>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413355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7CED-0AC4-43D0-AC64-D2D1453C0E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07E5D3-2A13-4965-AC40-DD8C2C03E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AD602FF-F48A-4584-92F4-8386BD1890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78414C1-5E7F-42E8-9D4E-47B1AB4D9B54}"/>
              </a:ext>
            </a:extLst>
          </p:cNvPr>
          <p:cNvSpPr>
            <a:spLocks noGrp="1"/>
          </p:cNvSpPr>
          <p:nvPr>
            <p:ph type="dt" sz="half" idx="10"/>
          </p:nvPr>
        </p:nvSpPr>
        <p:spPr/>
        <p:txBody>
          <a:bodyPr/>
          <a:lstStyle/>
          <a:p>
            <a:fld id="{7C03AE65-EF48-4EF0-8A3D-934FC6F087C0}" type="datetime1">
              <a:rPr lang="en-GB" smtClean="0"/>
              <a:t>10/11/2022</a:t>
            </a:fld>
            <a:endParaRPr lang="en-GB"/>
          </a:p>
        </p:txBody>
      </p:sp>
      <p:sp>
        <p:nvSpPr>
          <p:cNvPr id="6" name="Footer Placeholder 5">
            <a:extLst>
              <a:ext uri="{FF2B5EF4-FFF2-40B4-BE49-F238E27FC236}">
                <a16:creationId xmlns:a16="http://schemas.microsoft.com/office/drawing/2014/main" id="{97BC8857-871A-4B19-A2D2-D233BC8102FC}"/>
              </a:ext>
            </a:extLst>
          </p:cNvPr>
          <p:cNvSpPr>
            <a:spLocks noGrp="1"/>
          </p:cNvSpPr>
          <p:nvPr>
            <p:ph type="ftr" sz="quarter" idx="11"/>
          </p:nvPr>
        </p:nvSpPr>
        <p:spPr/>
        <p:txBody>
          <a:bodyPr/>
          <a:lstStyle/>
          <a:p>
            <a:r>
              <a:rPr lang="en-GB"/>
              <a:t>ThS. Trần Đức Hiếu</a:t>
            </a:r>
          </a:p>
        </p:txBody>
      </p:sp>
      <p:sp>
        <p:nvSpPr>
          <p:cNvPr id="7" name="Slide Number Placeholder 6">
            <a:extLst>
              <a:ext uri="{FF2B5EF4-FFF2-40B4-BE49-F238E27FC236}">
                <a16:creationId xmlns:a16="http://schemas.microsoft.com/office/drawing/2014/main" id="{9F6DF044-18FB-4E55-9BAC-2722F6E3162C}"/>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423885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D7BA-C796-482E-B711-BFD0B51E29B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CE9ED7-6A0B-4C45-B524-DBCE1FA0B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AFA2A-C557-42F3-91C4-106D2CBC5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FC00332-8125-40B1-96C5-58848AA0C8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452813-8541-4766-8EDE-D7A2A4022B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10D9781-4399-41C9-B7E2-3C217AB1CE7E}"/>
              </a:ext>
            </a:extLst>
          </p:cNvPr>
          <p:cNvSpPr>
            <a:spLocks noGrp="1"/>
          </p:cNvSpPr>
          <p:nvPr>
            <p:ph type="dt" sz="half" idx="10"/>
          </p:nvPr>
        </p:nvSpPr>
        <p:spPr/>
        <p:txBody>
          <a:bodyPr/>
          <a:lstStyle/>
          <a:p>
            <a:fld id="{E506AF79-B36B-41BB-AC80-08FD1E1FD3CB}" type="datetime1">
              <a:rPr lang="en-GB" smtClean="0"/>
              <a:t>10/11/2022</a:t>
            </a:fld>
            <a:endParaRPr lang="en-GB"/>
          </a:p>
        </p:txBody>
      </p:sp>
      <p:sp>
        <p:nvSpPr>
          <p:cNvPr id="8" name="Footer Placeholder 7">
            <a:extLst>
              <a:ext uri="{FF2B5EF4-FFF2-40B4-BE49-F238E27FC236}">
                <a16:creationId xmlns:a16="http://schemas.microsoft.com/office/drawing/2014/main" id="{C23951C3-A144-43D1-9A14-37EE9CDF59FC}"/>
              </a:ext>
            </a:extLst>
          </p:cNvPr>
          <p:cNvSpPr>
            <a:spLocks noGrp="1"/>
          </p:cNvSpPr>
          <p:nvPr>
            <p:ph type="ftr" sz="quarter" idx="11"/>
          </p:nvPr>
        </p:nvSpPr>
        <p:spPr/>
        <p:txBody>
          <a:bodyPr/>
          <a:lstStyle/>
          <a:p>
            <a:r>
              <a:rPr lang="en-GB"/>
              <a:t>ThS. Trần Đức Hiếu</a:t>
            </a:r>
          </a:p>
        </p:txBody>
      </p:sp>
      <p:sp>
        <p:nvSpPr>
          <p:cNvPr id="9" name="Slide Number Placeholder 8">
            <a:extLst>
              <a:ext uri="{FF2B5EF4-FFF2-40B4-BE49-F238E27FC236}">
                <a16:creationId xmlns:a16="http://schemas.microsoft.com/office/drawing/2014/main" id="{98806129-80DA-458F-8C42-6D8FC3EC4C9C}"/>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340816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9371-8F43-40E4-AD43-CEE2548688D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7BF20A-81A1-469F-9B7D-D68066AB529E}"/>
              </a:ext>
            </a:extLst>
          </p:cNvPr>
          <p:cNvSpPr>
            <a:spLocks noGrp="1"/>
          </p:cNvSpPr>
          <p:nvPr>
            <p:ph type="dt" sz="half" idx="10"/>
          </p:nvPr>
        </p:nvSpPr>
        <p:spPr/>
        <p:txBody>
          <a:bodyPr/>
          <a:lstStyle/>
          <a:p>
            <a:fld id="{3A168CF4-2782-4ECE-903E-BE3392F59537}" type="datetime1">
              <a:rPr lang="en-GB" smtClean="0"/>
              <a:t>10/11/2022</a:t>
            </a:fld>
            <a:endParaRPr lang="en-GB"/>
          </a:p>
        </p:txBody>
      </p:sp>
      <p:sp>
        <p:nvSpPr>
          <p:cNvPr id="4" name="Footer Placeholder 3">
            <a:extLst>
              <a:ext uri="{FF2B5EF4-FFF2-40B4-BE49-F238E27FC236}">
                <a16:creationId xmlns:a16="http://schemas.microsoft.com/office/drawing/2014/main" id="{6C949101-7CB9-4C07-A629-E9D3B14395BF}"/>
              </a:ext>
            </a:extLst>
          </p:cNvPr>
          <p:cNvSpPr>
            <a:spLocks noGrp="1"/>
          </p:cNvSpPr>
          <p:nvPr>
            <p:ph type="ftr" sz="quarter" idx="11"/>
          </p:nvPr>
        </p:nvSpPr>
        <p:spPr/>
        <p:txBody>
          <a:bodyPr/>
          <a:lstStyle/>
          <a:p>
            <a:r>
              <a:rPr lang="en-GB"/>
              <a:t>ThS. Trần Đức Hiếu</a:t>
            </a:r>
          </a:p>
        </p:txBody>
      </p:sp>
      <p:sp>
        <p:nvSpPr>
          <p:cNvPr id="5" name="Slide Number Placeholder 4">
            <a:extLst>
              <a:ext uri="{FF2B5EF4-FFF2-40B4-BE49-F238E27FC236}">
                <a16:creationId xmlns:a16="http://schemas.microsoft.com/office/drawing/2014/main" id="{E96403A3-CF00-481E-B62D-A9307F997786}"/>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5992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69C43-FBB9-43FD-B86E-BA2E1C1CA126}"/>
              </a:ext>
            </a:extLst>
          </p:cNvPr>
          <p:cNvSpPr>
            <a:spLocks noGrp="1"/>
          </p:cNvSpPr>
          <p:nvPr>
            <p:ph type="dt" sz="half" idx="10"/>
          </p:nvPr>
        </p:nvSpPr>
        <p:spPr/>
        <p:txBody>
          <a:bodyPr/>
          <a:lstStyle/>
          <a:p>
            <a:fld id="{63ACC96B-98B0-4FA8-B8D2-9254FD4009E1}" type="datetime1">
              <a:rPr lang="en-GB" smtClean="0"/>
              <a:t>10/11/2022</a:t>
            </a:fld>
            <a:endParaRPr lang="en-GB"/>
          </a:p>
        </p:txBody>
      </p:sp>
      <p:sp>
        <p:nvSpPr>
          <p:cNvPr id="3" name="Footer Placeholder 2">
            <a:extLst>
              <a:ext uri="{FF2B5EF4-FFF2-40B4-BE49-F238E27FC236}">
                <a16:creationId xmlns:a16="http://schemas.microsoft.com/office/drawing/2014/main" id="{3E07C039-EA65-4984-A73C-C23A511CA077}"/>
              </a:ext>
            </a:extLst>
          </p:cNvPr>
          <p:cNvSpPr>
            <a:spLocks noGrp="1"/>
          </p:cNvSpPr>
          <p:nvPr>
            <p:ph type="ftr" sz="quarter" idx="11"/>
          </p:nvPr>
        </p:nvSpPr>
        <p:spPr/>
        <p:txBody>
          <a:bodyPr/>
          <a:lstStyle/>
          <a:p>
            <a:r>
              <a:rPr lang="en-GB"/>
              <a:t>ThS. Trần Đức Hiếu</a:t>
            </a:r>
          </a:p>
        </p:txBody>
      </p:sp>
      <p:sp>
        <p:nvSpPr>
          <p:cNvPr id="4" name="Slide Number Placeholder 3">
            <a:extLst>
              <a:ext uri="{FF2B5EF4-FFF2-40B4-BE49-F238E27FC236}">
                <a16:creationId xmlns:a16="http://schemas.microsoft.com/office/drawing/2014/main" id="{FD92BBCF-C74D-4468-AB54-21E6531F4E5D}"/>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384126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16EE-96AC-48C3-AA0F-9029E175D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7313E7D-DBB0-45E2-973F-30B0BB5BD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195425-F5B8-4E65-A73F-F535C49D5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8FF6F-3EA0-43E4-8610-213024C8E807}"/>
              </a:ext>
            </a:extLst>
          </p:cNvPr>
          <p:cNvSpPr>
            <a:spLocks noGrp="1"/>
          </p:cNvSpPr>
          <p:nvPr>
            <p:ph type="dt" sz="half" idx="10"/>
          </p:nvPr>
        </p:nvSpPr>
        <p:spPr/>
        <p:txBody>
          <a:bodyPr/>
          <a:lstStyle/>
          <a:p>
            <a:fld id="{BA807FA4-04D1-424C-B422-13FB9A40DE15}" type="datetime1">
              <a:rPr lang="en-GB" smtClean="0"/>
              <a:t>10/11/2022</a:t>
            </a:fld>
            <a:endParaRPr lang="en-GB"/>
          </a:p>
        </p:txBody>
      </p:sp>
      <p:sp>
        <p:nvSpPr>
          <p:cNvPr id="6" name="Footer Placeholder 5">
            <a:extLst>
              <a:ext uri="{FF2B5EF4-FFF2-40B4-BE49-F238E27FC236}">
                <a16:creationId xmlns:a16="http://schemas.microsoft.com/office/drawing/2014/main" id="{B7C655AF-B7E3-46CD-916E-17516CA42430}"/>
              </a:ext>
            </a:extLst>
          </p:cNvPr>
          <p:cNvSpPr>
            <a:spLocks noGrp="1"/>
          </p:cNvSpPr>
          <p:nvPr>
            <p:ph type="ftr" sz="quarter" idx="11"/>
          </p:nvPr>
        </p:nvSpPr>
        <p:spPr/>
        <p:txBody>
          <a:bodyPr/>
          <a:lstStyle/>
          <a:p>
            <a:r>
              <a:rPr lang="en-GB"/>
              <a:t>ThS. Trần Đức Hiếu</a:t>
            </a:r>
          </a:p>
        </p:txBody>
      </p:sp>
      <p:sp>
        <p:nvSpPr>
          <p:cNvPr id="7" name="Slide Number Placeholder 6">
            <a:extLst>
              <a:ext uri="{FF2B5EF4-FFF2-40B4-BE49-F238E27FC236}">
                <a16:creationId xmlns:a16="http://schemas.microsoft.com/office/drawing/2014/main" id="{9F4F6F17-727B-4E97-B74C-8504AAD5D6F7}"/>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348696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4FDD-A111-4502-9A0C-2232A9AC2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4D0B46-8E86-449C-A6CB-BE9DA4781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708005-8FE5-4415-B1B1-483C12045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4D460-FABA-457C-BE89-5635A71D9BE2}"/>
              </a:ext>
            </a:extLst>
          </p:cNvPr>
          <p:cNvSpPr>
            <a:spLocks noGrp="1"/>
          </p:cNvSpPr>
          <p:nvPr>
            <p:ph type="dt" sz="half" idx="10"/>
          </p:nvPr>
        </p:nvSpPr>
        <p:spPr/>
        <p:txBody>
          <a:bodyPr/>
          <a:lstStyle/>
          <a:p>
            <a:fld id="{A412271B-1A81-4CB7-B3D6-CF2183FD7C7F}" type="datetime1">
              <a:rPr lang="en-GB" smtClean="0"/>
              <a:t>10/11/2022</a:t>
            </a:fld>
            <a:endParaRPr lang="en-GB"/>
          </a:p>
        </p:txBody>
      </p:sp>
      <p:sp>
        <p:nvSpPr>
          <p:cNvPr id="6" name="Footer Placeholder 5">
            <a:extLst>
              <a:ext uri="{FF2B5EF4-FFF2-40B4-BE49-F238E27FC236}">
                <a16:creationId xmlns:a16="http://schemas.microsoft.com/office/drawing/2014/main" id="{36FD583B-74A1-4047-95FA-9317966B9F56}"/>
              </a:ext>
            </a:extLst>
          </p:cNvPr>
          <p:cNvSpPr>
            <a:spLocks noGrp="1"/>
          </p:cNvSpPr>
          <p:nvPr>
            <p:ph type="ftr" sz="quarter" idx="11"/>
          </p:nvPr>
        </p:nvSpPr>
        <p:spPr/>
        <p:txBody>
          <a:bodyPr/>
          <a:lstStyle/>
          <a:p>
            <a:r>
              <a:rPr lang="en-GB"/>
              <a:t>ThS. Trần Đức Hiếu</a:t>
            </a:r>
          </a:p>
        </p:txBody>
      </p:sp>
      <p:sp>
        <p:nvSpPr>
          <p:cNvPr id="7" name="Slide Number Placeholder 6">
            <a:extLst>
              <a:ext uri="{FF2B5EF4-FFF2-40B4-BE49-F238E27FC236}">
                <a16:creationId xmlns:a16="http://schemas.microsoft.com/office/drawing/2014/main" id="{C2B5DA60-F757-4B1B-99A5-FBB222151CA4}"/>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10936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E7D89B-82C9-42F2-9240-90029F2F97A8}"/>
              </a:ext>
            </a:extLst>
          </p:cNvPr>
          <p:cNvSpPr>
            <a:spLocks noGrp="1"/>
          </p:cNvSpPr>
          <p:nvPr>
            <p:ph type="title"/>
          </p:nvPr>
        </p:nvSpPr>
        <p:spPr>
          <a:xfrm>
            <a:off x="146649" y="136526"/>
            <a:ext cx="11930332" cy="739024"/>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378AC39-B1A8-4B53-86BE-F3672B410EB1}"/>
              </a:ext>
            </a:extLst>
          </p:cNvPr>
          <p:cNvSpPr>
            <a:spLocks noGrp="1"/>
          </p:cNvSpPr>
          <p:nvPr>
            <p:ph type="body" idx="1"/>
          </p:nvPr>
        </p:nvSpPr>
        <p:spPr>
          <a:xfrm>
            <a:off x="146649" y="1057340"/>
            <a:ext cx="11930332" cy="52081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2B2789-4A3D-4435-9A86-E07FF6951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A3D29-4D13-46D6-816B-1091BDE7D2A6}" type="datetime1">
              <a:rPr lang="en-GB" smtClean="0"/>
              <a:t>10/11/2022</a:t>
            </a:fld>
            <a:endParaRPr lang="en-GB"/>
          </a:p>
        </p:txBody>
      </p:sp>
      <p:sp>
        <p:nvSpPr>
          <p:cNvPr id="5" name="Footer Placeholder 4">
            <a:extLst>
              <a:ext uri="{FF2B5EF4-FFF2-40B4-BE49-F238E27FC236}">
                <a16:creationId xmlns:a16="http://schemas.microsoft.com/office/drawing/2014/main" id="{C2545464-C15D-4C74-8AFC-C4415F4BC4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ThS. Trần Đức Hiếu</a:t>
            </a:r>
          </a:p>
        </p:txBody>
      </p:sp>
      <p:sp>
        <p:nvSpPr>
          <p:cNvPr id="6" name="Slide Number Placeholder 5">
            <a:extLst>
              <a:ext uri="{FF2B5EF4-FFF2-40B4-BE49-F238E27FC236}">
                <a16:creationId xmlns:a16="http://schemas.microsoft.com/office/drawing/2014/main" id="{060EE680-5839-496B-BC05-303AB6B22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32E03-40C9-4E2C-92EA-D78597C71B60}" type="slidenum">
              <a:rPr lang="en-GB" smtClean="0"/>
              <a:t>‹#›</a:t>
            </a:fld>
            <a:endParaRPr lang="en-GB"/>
          </a:p>
        </p:txBody>
      </p:sp>
      <p:cxnSp>
        <p:nvCxnSpPr>
          <p:cNvPr id="9" name="Straight Connector 8">
            <a:extLst>
              <a:ext uri="{FF2B5EF4-FFF2-40B4-BE49-F238E27FC236}">
                <a16:creationId xmlns:a16="http://schemas.microsoft.com/office/drawing/2014/main" id="{E79DEBED-F793-4E17-8C0C-8461F05BBFA9}"/>
              </a:ext>
            </a:extLst>
          </p:cNvPr>
          <p:cNvCxnSpPr>
            <a:cxnSpLocks/>
          </p:cNvCxnSpPr>
          <p:nvPr userDrawn="1"/>
        </p:nvCxnSpPr>
        <p:spPr>
          <a:xfrm>
            <a:off x="146649" y="966445"/>
            <a:ext cx="11930332" cy="0"/>
          </a:xfrm>
          <a:prstGeom prst="line">
            <a:avLst/>
          </a:prstGeom>
          <a:ln w="635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70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90000"/>
        </a:lnSpc>
        <a:spcBef>
          <a:spcPct val="0"/>
        </a:spcBef>
        <a:buNone/>
        <a:defRPr sz="4500" b="1" kern="1200">
          <a:solidFill>
            <a:srgbClr val="00B05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3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7"/>
            <a:ext cx="11962649" cy="2747918"/>
          </a:xfrm>
        </p:spPr>
        <p:txBody>
          <a:bodyPr>
            <a:normAutofit/>
          </a:bodyPr>
          <a:lstStyle/>
          <a:p>
            <a:r>
              <a:rPr lang="en-GB" sz="5000">
                <a:solidFill>
                  <a:srgbClr val="0070C0"/>
                </a:solidFill>
                <a:latin typeface="Arial" panose="020B0604020202020204" pitchFamily="34" charset="0"/>
                <a:cs typeface="Arial" panose="020B0604020202020204" pitchFamily="34" charset="0"/>
              </a:rPr>
              <a:t>Ngăn xếp &amp; Hàng đợi </a:t>
            </a:r>
            <a:br>
              <a:rPr lang="en-GB" sz="7200">
                <a:solidFill>
                  <a:srgbClr val="00B050"/>
                </a:solidFill>
                <a:latin typeface="Arial" panose="020B0604020202020204" pitchFamily="34" charset="0"/>
                <a:cs typeface="Arial" panose="020B0604020202020204" pitchFamily="34" charset="0"/>
              </a:rPr>
            </a:br>
            <a:r>
              <a:rPr lang="en-GB">
                <a:solidFill>
                  <a:srgbClr val="00B050"/>
                </a:solidFill>
                <a:latin typeface="Arial" panose="020B0604020202020204" pitchFamily="34" charset="0"/>
                <a:cs typeface="Arial" panose="020B0604020202020204" pitchFamily="34" charset="0"/>
              </a:rPr>
              <a:t>(Stack &amp; Queue)</a:t>
            </a:r>
            <a:endParaRPr lang="en-GB" sz="5300">
              <a:solidFill>
                <a:srgbClr val="00B05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F03A3D15-6E0A-44D3-81DC-907D862F983C}"/>
              </a:ext>
            </a:extLst>
          </p:cNvPr>
          <p:cNvSpPr>
            <a:spLocks noGrp="1"/>
          </p:cNvSpPr>
          <p:nvPr>
            <p:ph type="subTitle" idx="1"/>
          </p:nvPr>
        </p:nvSpPr>
        <p:spPr>
          <a:xfrm>
            <a:off x="6428509" y="5191125"/>
            <a:ext cx="4249017" cy="1107038"/>
          </a:xfrm>
        </p:spPr>
        <p:txBody>
          <a:bodyPr>
            <a:noAutofit/>
          </a:bodyPr>
          <a:lstStyle/>
          <a:p>
            <a:pPr algn="l"/>
            <a:r>
              <a:rPr lang="en-GB" sz="2200" b="1">
                <a:solidFill>
                  <a:schemeClr val="accent4">
                    <a:lumMod val="75000"/>
                  </a:schemeClr>
                </a:solidFill>
                <a:latin typeface="Arial" panose="020B0604020202020204" pitchFamily="34" charset="0"/>
                <a:cs typeface="Arial" panose="020B0604020202020204" pitchFamily="34" charset="0"/>
              </a:rPr>
              <a:t>Lecturer: Duc-Hieu Tran</a:t>
            </a:r>
          </a:p>
          <a:p>
            <a:pPr algn="l"/>
            <a:r>
              <a:rPr lang="en-GB" sz="2200" b="1">
                <a:solidFill>
                  <a:schemeClr val="accent4">
                    <a:lumMod val="75000"/>
                  </a:schemeClr>
                </a:solidFill>
              </a:rPr>
              <a:t>Title: MSc. Computer Science</a:t>
            </a:r>
            <a:endParaRPr lang="en-GB" sz="2200" b="1">
              <a:solidFill>
                <a:schemeClr val="accent4">
                  <a:lumMod val="75000"/>
                </a:schemeClr>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76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10</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Lấy phần tử ra khỏi Stack (pop)</a:t>
            </a:r>
          </a:p>
          <a:p>
            <a:pPr lvl="1">
              <a:buFont typeface="Wingdings" panose="05000000000000000000" pitchFamily="2" charset="2"/>
              <a:buChar char="§"/>
            </a:pPr>
            <a:r>
              <a:rPr lang="en-GB" sz="2500"/>
              <a:t>Lấy một phần tử ra khỏi Stack</a:t>
            </a:r>
            <a:endParaRPr lang="vi-VN" sz="2500">
              <a:highlight>
                <a:srgbClr val="FFFF00"/>
              </a:highlight>
            </a:endParaRPr>
          </a:p>
          <a:p>
            <a:pPr marL="342900" lvl="1" indent="-342900">
              <a:spcBef>
                <a:spcPts val="1000"/>
              </a:spcBef>
              <a:buFont typeface="Wingdings" panose="05000000000000000000" pitchFamily="2" charset="2"/>
              <a:buChar char="q"/>
            </a:pPr>
            <a:r>
              <a:rPr lang="en-GB" sz="2500" b="1">
                <a:solidFill>
                  <a:srgbClr val="0070C0"/>
                </a:solidFill>
              </a:rPr>
              <a:t>Ví dụ</a:t>
            </a:r>
          </a:p>
          <a:p>
            <a:pPr marL="0" lvl="1" indent="0">
              <a:spcBef>
                <a:spcPts val="1000"/>
              </a:spcBef>
              <a:buNone/>
            </a:pPr>
            <a:r>
              <a:rPr lang="en-US"/>
              <a:t>Chuỗi:</a:t>
            </a:r>
          </a:p>
          <a:p>
            <a:pPr marL="0" lvl="1" indent="0">
              <a:spcBef>
                <a:spcPts val="1000"/>
              </a:spcBef>
              <a:buNone/>
            </a:pPr>
            <a:endParaRPr lang="en-GB"/>
          </a:p>
          <a:p>
            <a:pPr marL="0" lvl="1" indent="0">
              <a:spcBef>
                <a:spcPts val="1000"/>
              </a:spcBef>
              <a:buNone/>
            </a:pPr>
            <a:r>
              <a:rPr lang="en-GB"/>
              <a:t>Lấy các phần tử ở đỉnh ra khỏi Stack và thêm vào chuỗi</a:t>
            </a:r>
            <a:endParaRPr lang="vi-VN"/>
          </a:p>
        </p:txBody>
      </p:sp>
      <p:pic>
        <p:nvPicPr>
          <p:cNvPr id="28" name="table">
            <a:extLst>
              <a:ext uri="{FF2B5EF4-FFF2-40B4-BE49-F238E27FC236}">
                <a16:creationId xmlns:a16="http://schemas.microsoft.com/office/drawing/2014/main" id="{695B7FE3-35DB-40DA-A37D-DE8A84FB5455}"/>
              </a:ext>
            </a:extLst>
          </p:cNvPr>
          <p:cNvPicPr>
            <a:picLocks noChangeAspect="1"/>
          </p:cNvPicPr>
          <p:nvPr/>
        </p:nvPicPr>
        <p:blipFill>
          <a:blip r:embed="rId2"/>
          <a:stretch>
            <a:fillRect/>
          </a:stretch>
        </p:blipFill>
        <p:spPr>
          <a:xfrm>
            <a:off x="9113901" y="1128114"/>
            <a:ext cx="1913688" cy="5049542"/>
          </a:xfrm>
          <a:prstGeom prst="rect">
            <a:avLst/>
          </a:prstGeom>
        </p:spPr>
      </p:pic>
      <p:sp>
        <p:nvSpPr>
          <p:cNvPr id="29" name="TextBox 21">
            <a:extLst>
              <a:ext uri="{FF2B5EF4-FFF2-40B4-BE49-F238E27FC236}">
                <a16:creationId xmlns:a16="http://schemas.microsoft.com/office/drawing/2014/main" id="{DCF339D0-72BA-4C4F-B0B7-E63CB6970C2A}"/>
              </a:ext>
            </a:extLst>
          </p:cNvPr>
          <p:cNvSpPr txBox="1"/>
          <p:nvPr/>
        </p:nvSpPr>
        <p:spPr>
          <a:xfrm>
            <a:off x="9672706" y="6195800"/>
            <a:ext cx="981359"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latin typeface="Times New Roman" panose="02020603050405020304" pitchFamily="18" charset="0"/>
                <a:cs typeface="Times New Roman" panose="02020603050405020304" pitchFamily="18" charset="0"/>
              </a:rPr>
              <a:t>Stack</a:t>
            </a:r>
          </a:p>
        </p:txBody>
      </p:sp>
      <p:sp>
        <p:nvSpPr>
          <p:cNvPr id="30" name="Rectangle 29">
            <a:extLst>
              <a:ext uri="{FF2B5EF4-FFF2-40B4-BE49-F238E27FC236}">
                <a16:creationId xmlns:a16="http://schemas.microsoft.com/office/drawing/2014/main" id="{0305B0C2-19E7-4569-BC24-0CBB0B63634B}"/>
              </a:ext>
            </a:extLst>
          </p:cNvPr>
          <p:cNvSpPr/>
          <p:nvPr/>
        </p:nvSpPr>
        <p:spPr>
          <a:xfrm>
            <a:off x="9889955" y="2460875"/>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K</a:t>
            </a:r>
          </a:p>
        </p:txBody>
      </p:sp>
      <p:sp>
        <p:nvSpPr>
          <p:cNvPr id="31" name="Rectangle 30">
            <a:extLst>
              <a:ext uri="{FF2B5EF4-FFF2-40B4-BE49-F238E27FC236}">
                <a16:creationId xmlns:a16="http://schemas.microsoft.com/office/drawing/2014/main" id="{1A5C88EC-2BB2-4CBE-9F04-07013829185A}"/>
              </a:ext>
            </a:extLst>
          </p:cNvPr>
          <p:cNvSpPr/>
          <p:nvPr/>
        </p:nvSpPr>
        <p:spPr>
          <a:xfrm>
            <a:off x="9889956" y="2939400"/>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E</a:t>
            </a:r>
          </a:p>
        </p:txBody>
      </p:sp>
      <p:sp>
        <p:nvSpPr>
          <p:cNvPr id="32" name="Rectangle 31">
            <a:extLst>
              <a:ext uri="{FF2B5EF4-FFF2-40B4-BE49-F238E27FC236}">
                <a16:creationId xmlns:a16="http://schemas.microsoft.com/office/drawing/2014/main" id="{4DA3C9D2-84B7-4AAC-8572-8AF7921D4042}"/>
              </a:ext>
            </a:extLst>
          </p:cNvPr>
          <p:cNvSpPr/>
          <p:nvPr/>
        </p:nvSpPr>
        <p:spPr>
          <a:xfrm>
            <a:off x="9889957" y="3393434"/>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R</a:t>
            </a:r>
          </a:p>
        </p:txBody>
      </p:sp>
      <p:sp>
        <p:nvSpPr>
          <p:cNvPr id="33" name="Rectangle 32">
            <a:extLst>
              <a:ext uri="{FF2B5EF4-FFF2-40B4-BE49-F238E27FC236}">
                <a16:creationId xmlns:a16="http://schemas.microsoft.com/office/drawing/2014/main" id="{D5D9D652-31FF-40EB-973D-DCDACA6772BC}"/>
              </a:ext>
            </a:extLst>
          </p:cNvPr>
          <p:cNvSpPr/>
          <p:nvPr/>
        </p:nvSpPr>
        <p:spPr>
          <a:xfrm>
            <a:off x="9889958" y="3855213"/>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S</a:t>
            </a:r>
          </a:p>
        </p:txBody>
      </p:sp>
      <p:sp>
        <p:nvSpPr>
          <p:cNvPr id="34" name="Rectangle 33">
            <a:extLst>
              <a:ext uri="{FF2B5EF4-FFF2-40B4-BE49-F238E27FC236}">
                <a16:creationId xmlns:a16="http://schemas.microsoft.com/office/drawing/2014/main" id="{318CD164-3293-4DA3-8D8B-2891AD0422D5}"/>
              </a:ext>
            </a:extLst>
          </p:cNvPr>
          <p:cNvSpPr/>
          <p:nvPr/>
        </p:nvSpPr>
        <p:spPr>
          <a:xfrm>
            <a:off x="9889959" y="432755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P</a:t>
            </a:r>
          </a:p>
        </p:txBody>
      </p:sp>
      <p:sp>
        <p:nvSpPr>
          <p:cNvPr id="35" name="Rectangle 34">
            <a:extLst>
              <a:ext uri="{FF2B5EF4-FFF2-40B4-BE49-F238E27FC236}">
                <a16:creationId xmlns:a16="http://schemas.microsoft.com/office/drawing/2014/main" id="{81A6F625-E512-48D1-A6DD-AA2FDA3627AB}"/>
              </a:ext>
            </a:extLst>
          </p:cNvPr>
          <p:cNvSpPr/>
          <p:nvPr/>
        </p:nvSpPr>
        <p:spPr>
          <a:xfrm>
            <a:off x="9889960" y="4778844"/>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A</a:t>
            </a:r>
          </a:p>
        </p:txBody>
      </p:sp>
      <p:sp>
        <p:nvSpPr>
          <p:cNvPr id="36" name="Rectangle 35">
            <a:extLst>
              <a:ext uri="{FF2B5EF4-FFF2-40B4-BE49-F238E27FC236}">
                <a16:creationId xmlns:a16="http://schemas.microsoft.com/office/drawing/2014/main" id="{FC6B5F78-0503-462D-8B7D-1D0FE24174C5}"/>
              </a:ext>
            </a:extLst>
          </p:cNvPr>
          <p:cNvSpPr/>
          <p:nvPr/>
        </p:nvSpPr>
        <p:spPr>
          <a:xfrm>
            <a:off x="9889961" y="5261678"/>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C</a:t>
            </a:r>
          </a:p>
        </p:txBody>
      </p:sp>
      <p:sp>
        <p:nvSpPr>
          <p:cNvPr id="37" name="Rectangle 36">
            <a:extLst>
              <a:ext uri="{FF2B5EF4-FFF2-40B4-BE49-F238E27FC236}">
                <a16:creationId xmlns:a16="http://schemas.microsoft.com/office/drawing/2014/main" id="{A2EC6240-A95A-4438-A1C7-D68842455C72}"/>
              </a:ext>
            </a:extLst>
          </p:cNvPr>
          <p:cNvSpPr/>
          <p:nvPr/>
        </p:nvSpPr>
        <p:spPr>
          <a:xfrm>
            <a:off x="9889961" y="571296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E</a:t>
            </a:r>
          </a:p>
        </p:txBody>
      </p:sp>
      <p:sp>
        <p:nvSpPr>
          <p:cNvPr id="38" name="Rectangle 37">
            <a:extLst>
              <a:ext uri="{FF2B5EF4-FFF2-40B4-BE49-F238E27FC236}">
                <a16:creationId xmlns:a16="http://schemas.microsoft.com/office/drawing/2014/main" id="{A4752844-5DAA-4B8F-B2FF-9A2613D9910B}"/>
              </a:ext>
            </a:extLst>
          </p:cNvPr>
          <p:cNvSpPr/>
          <p:nvPr/>
        </p:nvSpPr>
        <p:spPr>
          <a:xfrm>
            <a:off x="1936376"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t>
            </a:r>
          </a:p>
        </p:txBody>
      </p:sp>
      <p:sp>
        <p:nvSpPr>
          <p:cNvPr id="39" name="Rectangle 38">
            <a:extLst>
              <a:ext uri="{FF2B5EF4-FFF2-40B4-BE49-F238E27FC236}">
                <a16:creationId xmlns:a16="http://schemas.microsoft.com/office/drawing/2014/main" id="{929F7A21-609E-4D50-919B-C1E5BE6E38B5}"/>
              </a:ext>
            </a:extLst>
          </p:cNvPr>
          <p:cNvSpPr/>
          <p:nvPr/>
        </p:nvSpPr>
        <p:spPr>
          <a:xfrm>
            <a:off x="2531254"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p>
        </p:txBody>
      </p:sp>
      <p:sp>
        <p:nvSpPr>
          <p:cNvPr id="40" name="Rectangle 39">
            <a:extLst>
              <a:ext uri="{FF2B5EF4-FFF2-40B4-BE49-F238E27FC236}">
                <a16:creationId xmlns:a16="http://schemas.microsoft.com/office/drawing/2014/main" id="{54668C0B-6DE2-4AD7-A5FE-B2A4370EB9F0}"/>
              </a:ext>
            </a:extLst>
          </p:cNvPr>
          <p:cNvSpPr/>
          <p:nvPr/>
        </p:nvSpPr>
        <p:spPr>
          <a:xfrm>
            <a:off x="3126132"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a:t>
            </a:r>
          </a:p>
        </p:txBody>
      </p:sp>
      <p:sp>
        <p:nvSpPr>
          <p:cNvPr id="41" name="Rectangle 40">
            <a:extLst>
              <a:ext uri="{FF2B5EF4-FFF2-40B4-BE49-F238E27FC236}">
                <a16:creationId xmlns:a16="http://schemas.microsoft.com/office/drawing/2014/main" id="{C849352B-9184-4C14-8E0C-C127AF93AF74}"/>
              </a:ext>
            </a:extLst>
          </p:cNvPr>
          <p:cNvSpPr/>
          <p:nvPr/>
        </p:nvSpPr>
        <p:spPr>
          <a:xfrm>
            <a:off x="3721010"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a:t>
            </a:r>
          </a:p>
        </p:txBody>
      </p:sp>
      <p:sp>
        <p:nvSpPr>
          <p:cNvPr id="42" name="Rectangle 41">
            <a:extLst>
              <a:ext uri="{FF2B5EF4-FFF2-40B4-BE49-F238E27FC236}">
                <a16:creationId xmlns:a16="http://schemas.microsoft.com/office/drawing/2014/main" id="{044F90CF-331F-479F-9181-174CE6E2AB6D}"/>
              </a:ext>
            </a:extLst>
          </p:cNvPr>
          <p:cNvSpPr/>
          <p:nvPr/>
        </p:nvSpPr>
        <p:spPr>
          <a:xfrm>
            <a:off x="4313512"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a:t>
            </a:r>
          </a:p>
        </p:txBody>
      </p:sp>
      <p:sp>
        <p:nvSpPr>
          <p:cNvPr id="43" name="Rectangle 42">
            <a:extLst>
              <a:ext uri="{FF2B5EF4-FFF2-40B4-BE49-F238E27FC236}">
                <a16:creationId xmlns:a16="http://schemas.microsoft.com/office/drawing/2014/main" id="{DCCD0807-214E-4033-AB44-2FCE9F7C0B38}"/>
              </a:ext>
            </a:extLst>
          </p:cNvPr>
          <p:cNvSpPr/>
          <p:nvPr/>
        </p:nvSpPr>
        <p:spPr>
          <a:xfrm>
            <a:off x="4908390"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
            </a:r>
          </a:p>
        </p:txBody>
      </p:sp>
      <p:sp>
        <p:nvSpPr>
          <p:cNvPr id="44" name="Rectangle 43">
            <a:extLst>
              <a:ext uri="{FF2B5EF4-FFF2-40B4-BE49-F238E27FC236}">
                <a16:creationId xmlns:a16="http://schemas.microsoft.com/office/drawing/2014/main" id="{185A2618-F863-44F2-90E3-5929289F0254}"/>
              </a:ext>
            </a:extLst>
          </p:cNvPr>
          <p:cNvSpPr/>
          <p:nvPr/>
        </p:nvSpPr>
        <p:spPr>
          <a:xfrm>
            <a:off x="5500892"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a:t>
            </a:r>
          </a:p>
        </p:txBody>
      </p:sp>
      <p:sp>
        <p:nvSpPr>
          <p:cNvPr id="45" name="Rectangle 44">
            <a:extLst>
              <a:ext uri="{FF2B5EF4-FFF2-40B4-BE49-F238E27FC236}">
                <a16:creationId xmlns:a16="http://schemas.microsoft.com/office/drawing/2014/main" id="{681F2BD5-D708-428F-AE0F-D6955C4BA749}"/>
              </a:ext>
            </a:extLst>
          </p:cNvPr>
          <p:cNvSpPr/>
          <p:nvPr/>
        </p:nvSpPr>
        <p:spPr>
          <a:xfrm>
            <a:off x="6098146"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p>
        </p:txBody>
      </p:sp>
      <p:sp>
        <p:nvSpPr>
          <p:cNvPr id="46" name="Rectangle 45">
            <a:extLst>
              <a:ext uri="{FF2B5EF4-FFF2-40B4-BE49-F238E27FC236}">
                <a16:creationId xmlns:a16="http://schemas.microsoft.com/office/drawing/2014/main" id="{FB13DD50-6288-4489-ABB3-03B8AE75BF93}"/>
              </a:ext>
            </a:extLst>
          </p:cNvPr>
          <p:cNvSpPr/>
          <p:nvPr/>
        </p:nvSpPr>
        <p:spPr>
          <a:xfrm>
            <a:off x="6691931"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t>
            </a:r>
          </a:p>
        </p:txBody>
      </p:sp>
      <p:sp>
        <p:nvSpPr>
          <p:cNvPr id="47" name="Rectangle 46">
            <a:extLst>
              <a:ext uri="{FF2B5EF4-FFF2-40B4-BE49-F238E27FC236}">
                <a16:creationId xmlns:a16="http://schemas.microsoft.com/office/drawing/2014/main" id="{9DFC245D-0F38-4B73-B61E-E1A25C8FDBA0}"/>
              </a:ext>
            </a:extLst>
          </p:cNvPr>
          <p:cNvSpPr/>
          <p:nvPr/>
        </p:nvSpPr>
        <p:spPr>
          <a:xfrm>
            <a:off x="7280774"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a:t>
            </a:r>
          </a:p>
        </p:txBody>
      </p:sp>
    </p:spTree>
    <p:extLst>
      <p:ext uri="{BB962C8B-B14F-4D97-AF65-F5344CB8AC3E}">
        <p14:creationId xmlns:p14="http://schemas.microsoft.com/office/powerpoint/2010/main" val="3050946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11</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Lấy phần tử ra khỏi Stack (pop)</a:t>
            </a:r>
          </a:p>
          <a:p>
            <a:pPr lvl="1">
              <a:buFont typeface="Wingdings" panose="05000000000000000000" pitchFamily="2" charset="2"/>
              <a:buChar char="§"/>
            </a:pPr>
            <a:r>
              <a:rPr lang="en-GB" sz="2500"/>
              <a:t>Lấy một phần tử ra khỏi Stack</a:t>
            </a:r>
            <a:endParaRPr lang="vi-VN" sz="2500">
              <a:highlight>
                <a:srgbClr val="FFFF00"/>
              </a:highlight>
            </a:endParaRPr>
          </a:p>
          <a:p>
            <a:pPr marL="342900" lvl="1" indent="-342900">
              <a:spcBef>
                <a:spcPts val="1000"/>
              </a:spcBef>
              <a:buFont typeface="Wingdings" panose="05000000000000000000" pitchFamily="2" charset="2"/>
              <a:buChar char="q"/>
            </a:pPr>
            <a:r>
              <a:rPr lang="en-GB" sz="2500" b="1">
                <a:solidFill>
                  <a:srgbClr val="0070C0"/>
                </a:solidFill>
              </a:rPr>
              <a:t>Ví dụ</a:t>
            </a:r>
          </a:p>
          <a:p>
            <a:pPr marL="0" lvl="1" indent="0">
              <a:spcBef>
                <a:spcPts val="1000"/>
              </a:spcBef>
              <a:buNone/>
            </a:pPr>
            <a:r>
              <a:rPr lang="en-US"/>
              <a:t>Chuỗi:</a:t>
            </a:r>
          </a:p>
          <a:p>
            <a:pPr marL="0" lvl="1" indent="0">
              <a:spcBef>
                <a:spcPts val="1000"/>
              </a:spcBef>
              <a:buNone/>
            </a:pPr>
            <a:endParaRPr lang="en-GB"/>
          </a:p>
          <a:p>
            <a:pPr marL="0" lvl="1" indent="0">
              <a:spcBef>
                <a:spcPts val="1000"/>
              </a:spcBef>
              <a:buNone/>
            </a:pPr>
            <a:r>
              <a:rPr lang="en-GB"/>
              <a:t>Lấy các phần tử ở đỉnh ra khỏi Stack và thêm vào chuỗi</a:t>
            </a:r>
            <a:endParaRPr lang="vi-VN"/>
          </a:p>
        </p:txBody>
      </p:sp>
      <p:pic>
        <p:nvPicPr>
          <p:cNvPr id="28" name="table">
            <a:extLst>
              <a:ext uri="{FF2B5EF4-FFF2-40B4-BE49-F238E27FC236}">
                <a16:creationId xmlns:a16="http://schemas.microsoft.com/office/drawing/2014/main" id="{695B7FE3-35DB-40DA-A37D-DE8A84FB5455}"/>
              </a:ext>
            </a:extLst>
          </p:cNvPr>
          <p:cNvPicPr>
            <a:picLocks noChangeAspect="1"/>
          </p:cNvPicPr>
          <p:nvPr/>
        </p:nvPicPr>
        <p:blipFill>
          <a:blip r:embed="rId2"/>
          <a:stretch>
            <a:fillRect/>
          </a:stretch>
        </p:blipFill>
        <p:spPr>
          <a:xfrm>
            <a:off x="9113901" y="1128114"/>
            <a:ext cx="1913688" cy="5049542"/>
          </a:xfrm>
          <a:prstGeom prst="rect">
            <a:avLst/>
          </a:prstGeom>
        </p:spPr>
      </p:pic>
      <p:sp>
        <p:nvSpPr>
          <p:cNvPr id="29" name="TextBox 21">
            <a:extLst>
              <a:ext uri="{FF2B5EF4-FFF2-40B4-BE49-F238E27FC236}">
                <a16:creationId xmlns:a16="http://schemas.microsoft.com/office/drawing/2014/main" id="{DCF339D0-72BA-4C4F-B0B7-E63CB6970C2A}"/>
              </a:ext>
            </a:extLst>
          </p:cNvPr>
          <p:cNvSpPr txBox="1"/>
          <p:nvPr/>
        </p:nvSpPr>
        <p:spPr>
          <a:xfrm>
            <a:off x="9672706" y="6195800"/>
            <a:ext cx="981359"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latin typeface="Times New Roman" panose="02020603050405020304" pitchFamily="18" charset="0"/>
                <a:cs typeface="Times New Roman" panose="02020603050405020304" pitchFamily="18" charset="0"/>
              </a:rPr>
              <a:t>Stack</a:t>
            </a:r>
          </a:p>
        </p:txBody>
      </p:sp>
      <p:sp>
        <p:nvSpPr>
          <p:cNvPr id="30" name="Rectangle 29">
            <a:extLst>
              <a:ext uri="{FF2B5EF4-FFF2-40B4-BE49-F238E27FC236}">
                <a16:creationId xmlns:a16="http://schemas.microsoft.com/office/drawing/2014/main" id="{0305B0C2-19E7-4569-BC24-0CBB0B63634B}"/>
              </a:ext>
            </a:extLst>
          </p:cNvPr>
          <p:cNvSpPr/>
          <p:nvPr/>
        </p:nvSpPr>
        <p:spPr>
          <a:xfrm>
            <a:off x="9889955" y="2460875"/>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K</a:t>
            </a:r>
          </a:p>
        </p:txBody>
      </p:sp>
      <p:sp>
        <p:nvSpPr>
          <p:cNvPr id="31" name="Rectangle 30">
            <a:extLst>
              <a:ext uri="{FF2B5EF4-FFF2-40B4-BE49-F238E27FC236}">
                <a16:creationId xmlns:a16="http://schemas.microsoft.com/office/drawing/2014/main" id="{1A5C88EC-2BB2-4CBE-9F04-07013829185A}"/>
              </a:ext>
            </a:extLst>
          </p:cNvPr>
          <p:cNvSpPr/>
          <p:nvPr/>
        </p:nvSpPr>
        <p:spPr>
          <a:xfrm>
            <a:off x="9889956" y="2939400"/>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E</a:t>
            </a:r>
          </a:p>
        </p:txBody>
      </p:sp>
      <p:sp>
        <p:nvSpPr>
          <p:cNvPr id="32" name="Rectangle 31">
            <a:extLst>
              <a:ext uri="{FF2B5EF4-FFF2-40B4-BE49-F238E27FC236}">
                <a16:creationId xmlns:a16="http://schemas.microsoft.com/office/drawing/2014/main" id="{4DA3C9D2-84B7-4AAC-8572-8AF7921D4042}"/>
              </a:ext>
            </a:extLst>
          </p:cNvPr>
          <p:cNvSpPr/>
          <p:nvPr/>
        </p:nvSpPr>
        <p:spPr>
          <a:xfrm>
            <a:off x="9889957" y="3393434"/>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R</a:t>
            </a:r>
          </a:p>
        </p:txBody>
      </p:sp>
      <p:sp>
        <p:nvSpPr>
          <p:cNvPr id="33" name="Rectangle 32">
            <a:extLst>
              <a:ext uri="{FF2B5EF4-FFF2-40B4-BE49-F238E27FC236}">
                <a16:creationId xmlns:a16="http://schemas.microsoft.com/office/drawing/2014/main" id="{D5D9D652-31FF-40EB-973D-DCDACA6772BC}"/>
              </a:ext>
            </a:extLst>
          </p:cNvPr>
          <p:cNvSpPr/>
          <p:nvPr/>
        </p:nvSpPr>
        <p:spPr>
          <a:xfrm>
            <a:off x="9889958" y="3855213"/>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S</a:t>
            </a:r>
          </a:p>
        </p:txBody>
      </p:sp>
      <p:sp>
        <p:nvSpPr>
          <p:cNvPr id="34" name="Rectangle 33">
            <a:extLst>
              <a:ext uri="{FF2B5EF4-FFF2-40B4-BE49-F238E27FC236}">
                <a16:creationId xmlns:a16="http://schemas.microsoft.com/office/drawing/2014/main" id="{318CD164-3293-4DA3-8D8B-2891AD0422D5}"/>
              </a:ext>
            </a:extLst>
          </p:cNvPr>
          <p:cNvSpPr/>
          <p:nvPr/>
        </p:nvSpPr>
        <p:spPr>
          <a:xfrm>
            <a:off x="9889959" y="432755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P</a:t>
            </a:r>
          </a:p>
        </p:txBody>
      </p:sp>
      <p:sp>
        <p:nvSpPr>
          <p:cNvPr id="35" name="Rectangle 34">
            <a:extLst>
              <a:ext uri="{FF2B5EF4-FFF2-40B4-BE49-F238E27FC236}">
                <a16:creationId xmlns:a16="http://schemas.microsoft.com/office/drawing/2014/main" id="{81A6F625-E512-48D1-A6DD-AA2FDA3627AB}"/>
              </a:ext>
            </a:extLst>
          </p:cNvPr>
          <p:cNvSpPr/>
          <p:nvPr/>
        </p:nvSpPr>
        <p:spPr>
          <a:xfrm>
            <a:off x="9889960" y="4778844"/>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A</a:t>
            </a:r>
          </a:p>
        </p:txBody>
      </p:sp>
      <p:sp>
        <p:nvSpPr>
          <p:cNvPr id="36" name="Rectangle 35">
            <a:extLst>
              <a:ext uri="{FF2B5EF4-FFF2-40B4-BE49-F238E27FC236}">
                <a16:creationId xmlns:a16="http://schemas.microsoft.com/office/drawing/2014/main" id="{FC6B5F78-0503-462D-8B7D-1D0FE24174C5}"/>
              </a:ext>
            </a:extLst>
          </p:cNvPr>
          <p:cNvSpPr/>
          <p:nvPr/>
        </p:nvSpPr>
        <p:spPr>
          <a:xfrm>
            <a:off x="9889961" y="5261678"/>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C</a:t>
            </a:r>
          </a:p>
        </p:txBody>
      </p:sp>
      <p:sp>
        <p:nvSpPr>
          <p:cNvPr id="37" name="Rectangle 36">
            <a:extLst>
              <a:ext uri="{FF2B5EF4-FFF2-40B4-BE49-F238E27FC236}">
                <a16:creationId xmlns:a16="http://schemas.microsoft.com/office/drawing/2014/main" id="{A2EC6240-A95A-4438-A1C7-D68842455C72}"/>
              </a:ext>
            </a:extLst>
          </p:cNvPr>
          <p:cNvSpPr/>
          <p:nvPr/>
        </p:nvSpPr>
        <p:spPr>
          <a:xfrm>
            <a:off x="9889961" y="571296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E</a:t>
            </a:r>
          </a:p>
        </p:txBody>
      </p:sp>
      <p:sp>
        <p:nvSpPr>
          <p:cNvPr id="38" name="Rectangle 37">
            <a:extLst>
              <a:ext uri="{FF2B5EF4-FFF2-40B4-BE49-F238E27FC236}">
                <a16:creationId xmlns:a16="http://schemas.microsoft.com/office/drawing/2014/main" id="{A4752844-5DAA-4B8F-B2FF-9A2613D9910B}"/>
              </a:ext>
            </a:extLst>
          </p:cNvPr>
          <p:cNvSpPr/>
          <p:nvPr/>
        </p:nvSpPr>
        <p:spPr>
          <a:xfrm>
            <a:off x="1936376"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t>
            </a:r>
          </a:p>
        </p:txBody>
      </p:sp>
      <p:sp>
        <p:nvSpPr>
          <p:cNvPr id="39" name="Rectangle 38">
            <a:extLst>
              <a:ext uri="{FF2B5EF4-FFF2-40B4-BE49-F238E27FC236}">
                <a16:creationId xmlns:a16="http://schemas.microsoft.com/office/drawing/2014/main" id="{929F7A21-609E-4D50-919B-C1E5BE6E38B5}"/>
              </a:ext>
            </a:extLst>
          </p:cNvPr>
          <p:cNvSpPr/>
          <p:nvPr/>
        </p:nvSpPr>
        <p:spPr>
          <a:xfrm>
            <a:off x="2531254"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p>
        </p:txBody>
      </p:sp>
    </p:spTree>
    <p:extLst>
      <p:ext uri="{BB962C8B-B14F-4D97-AF65-F5344CB8AC3E}">
        <p14:creationId xmlns:p14="http://schemas.microsoft.com/office/powerpoint/2010/main" val="47098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95 0.00162 L -0.00195 0.00162 C -0.00286 -0.01806 -0.00325 -0.03797 -0.00494 -0.05764 C -0.00625 -0.07223 -0.01484 -0.0963 -0.01849 -0.10602 C -0.03958 -0.16088 -0.01862 -0.1088 -0.03593 -0.14653 C -0.0388 -0.15255 -0.04479 -0.16899 -0.04804 -0.17477 C -0.05312 -0.18334 -0.05859 -0.19121 -0.06328 -0.20024 C -0.06757 -0.2088 -0.07109 -0.2176 -0.07682 -0.22315 C -0.08294 -0.2294 -0.0888 -0.23843 -0.09583 -0.23936 L -0.13906 -0.24468 C -0.14856 -0.24399 -0.15833 -0.24445 -0.16783 -0.24213 C -0.175 -0.24028 -0.1819 -0.23565 -0.18906 -0.23264 C -0.19401 -0.23056 -0.19921 -0.2294 -0.20416 -0.22732 C -0.20729 -0.22593 -0.21015 -0.22338 -0.21328 -0.22199 C -0.2177 -0.21968 -0.22239 -0.21875 -0.22682 -0.21644 C -0.23203 -0.21389 -0.23685 -0.20973 -0.24205 -0.20718 C -0.24804 -0.20394 -0.25416 -0.20186 -0.26015 -0.19908 C -0.26601 -0.19607 -0.27174 -0.1926 -0.2776 -0.18959 C -0.28893 -0.18403 -0.30065 -0.1801 -0.31171 -0.17338 C -0.32213 -0.16713 -0.33229 -0.15973 -0.34283 -0.15463 C -0.3483 -0.15186 -0.35403 -0.15 -0.3595 -0.14653 C -0.36419 -0.14352 -0.38619 -0.12431 -0.39349 -0.12084 C -0.40234 -0.1169 -0.41158 -0.11482 -0.42005 -0.1088 L -0.45039 -0.08727 C -0.45286 -0.08542 -0.45546 -0.08403 -0.45794 -0.08172 C -0.46575 -0.075 -0.47526 -0.07246 -0.48138 -0.06158 C -0.48763 -0.0507 -0.48867 -0.04838 -0.49804 -0.03611 C -0.50117 -0.03195 -0.50481 -0.0294 -0.50794 -0.02524 C -0.51015 -0.02223 -0.51171 -0.0176 -0.51406 -0.01459 C -0.53554 0.01458 -0.52031 -0.01135 -0.53138 0.00833 C -0.53216 0.01157 -0.53268 0.01481 -0.53372 0.01782 C -0.53463 0.02083 -0.53724 0.025 -0.53828 0.0287 C -0.53893 0.03101 -0.54127 0.04305 -0.54283 0.04745 C -0.54401 0.05069 -0.54544 0.05347 -0.54661 0.05694 C -0.54817 0.0618 -0.54935 0.06898 -0.55039 0.0743 C -0.55065 0.07708 -0.55078 0.07986 -0.55117 0.0824 C -0.55156 0.08518 -0.5526 0.09051 -0.5526 0.09051 L -0.5556 0.11088 " pathEditMode="relative" ptsTypes="AAAAAAAAAAAAAAAAAAAAAAAAAAAAAAAAAAAAAA">
                                      <p:cBhvr>
                                        <p:cTn id="6" dur="2000" fill="hold"/>
                                        <p:tgtEl>
                                          <p:spTgt spid="3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104 0.0007 L -0.00104 0.0007 C -0.00286 -0.00532 -0.00481 -0.01088 -0.00638 -0.01689 C -0.00937 -0.02754 -0.0108 -0.03981 -0.01471 -0.0493 C -0.02578 -0.07546 -0.01145 -0.04027 -0.02539 -0.08032 C -0.03294 -0.10208 -0.04088 -0.12338 -0.04882 -0.1449 C -0.05351 -0.15764 -0.05833 -0.17014 -0.06328 -0.18264 C -0.06575 -0.18889 -0.06731 -0.19676 -0.07083 -0.20139 C -0.07278 -0.20416 -0.07474 -0.20717 -0.07682 -0.20949 C -0.08763 -0.22199 -0.10052 -0.23125 -0.11171 -0.24051 C -0.12981 -0.25555 -0.12799 -0.25578 -0.14882 -0.26203 C -0.15377 -0.26365 -0.15885 -0.26412 -0.16393 -0.26481 C -0.1858 -0.26782 -0.18906 -0.26759 -0.21093 -0.26875 C -0.25885 -0.26759 -0.3069 -0.26898 -0.35481 -0.26481 C -0.3733 -0.26319 -0.3789 -0.25254 -0.39427 -0.24189 C -0.40026 -0.23773 -0.40651 -0.23541 -0.41237 -0.23125 C -0.43177 -0.21736 -0.43307 -0.21435 -0.44961 -0.19606 C -0.45638 -0.18078 -0.46536 -0.16805 -0.47005 -0.15023 C -0.47174 -0.14351 -0.4733 -0.13657 -0.47526 -0.13009 C -0.48125 -0.11111 -0.48567 -0.10139 -0.4927 -0.08426 C -0.49296 -0.08194 -0.49296 -0.07963 -0.49349 -0.07754 C -0.49609 -0.0662 -0.50182 -0.04375 -0.50182 -0.04375 C -0.50208 -0.03657 -0.50221 -0.02939 -0.5026 -0.02222 C -0.50273 -0.01875 -0.50325 -0.01504 -0.50338 -0.01157 C -0.50364 -0.00208 -0.50377 0.00741 -0.50403 0.01667 C -0.50429 0.02084 -0.50429 0.025 -0.50481 0.02894 C -0.50507 0.03056 -0.50586 0.03149 -0.50638 0.03287 C -0.50664 0.03473 -0.5069 0.03658 -0.50716 0.03843 C -0.50742 0.04098 -0.50781 0.04653 -0.50781 0.04653 " pathEditMode="relative" ptsTypes="AAAAAAAAAAAAAAAAAAAAAAAAAAAAA">
                                      <p:cBhvr>
                                        <p:cTn id="10" dur="2000" fill="hold"/>
                                        <p:tgtEl>
                                          <p:spTgt spid="31"/>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104 0.00046 L -0.00104 0.00046 C -0.00156 -0.01273 -0.0013 -0.02593 -0.0026 -0.03866 C -0.00364 -0.04815 -0.00586 -0.05695 -0.00794 -0.06574 C -0.01575 -0.09861 -0.02031 -0.11158 -0.03294 -0.14097 C -0.04218 -0.1625 -0.05013 -0.18658 -0.06171 -0.2044 C -0.07057 -0.21783 -0.0819 -0.23565 -0.09127 -0.24607 C -0.1013 -0.25718 -0.11119 -0.26898 -0.12226 -0.2757 C -0.15026 -0.29213 -0.12044 -0.27523 -0.15416 -0.2919 C -0.19492 -0.31181 -0.17252 -0.30648 -0.20638 -0.31065 C -0.21849 -0.31389 -0.23046 -0.31922 -0.2427 -0.32014 C -0.2944 -0.32361 -0.30364 -0.32153 -0.34049 -0.31597 C -0.35117 -0.31088 -0.36523 -0.30579 -0.37539 -0.29584 C -0.38125 -0.29005 -0.38711 -0.2838 -0.39205 -0.2757 C -0.40208 -0.25903 -0.4052 -0.25556 -0.41328 -0.23519 C -0.4181 -0.22315 -0.42226 -0.20996 -0.42682 -0.19769 C -0.42929 -0.19121 -0.43281 -0.18588 -0.43437 -0.17871 C -0.43567 -0.17338 -0.43724 -0.16806 -0.43828 -0.1625 C -0.44622 -0.11991 -0.43828 -0.15347 -0.44505 -0.12616 C -0.44674 -0.09838 -0.44453 -0.13287 -0.44726 -0.09514 C -0.4483 -0.08102 -0.44752 -0.08496 -0.44961 -0.07107 C -0.45104 -0.06088 -0.45221 -0.04815 -0.4556 -0.03866 C -0.45651 -0.03635 -0.45768 -0.03426 -0.45872 -0.03195 C -0.4595 -0.02199 -0.45937 -0.0257 -0.45937 -0.0213 " pathEditMode="relative" ptsTypes="AAAAAAAAAAAAAAAAAAAAAAAA">
                                      <p:cBhvr>
                                        <p:cTn id="14" dur="2000" fill="hold"/>
                                        <p:tgtEl>
                                          <p:spTgt spid="32"/>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118 0.0044 L 0.00118 0.0044 C 0.00092 -0.0088 0.00065 -0.02176 0.00039 -0.03472 C 0.00013 -0.05949 0.00313 -0.08496 -0.00026 -0.1088 C -0.00937 -0.17083 -0.025 -0.23565 -0.0427 -0.29329 C -0.04388 -0.29676 -0.05364 -0.32708 -0.05638 -0.33241 C -0.06588 -0.35093 -0.07122 -0.35278 -0.08515 -0.36204 C -0.08984 -0.36505 -0.14752 -0.40347 -0.16627 -0.41042 C -0.18502 -0.41736 -0.20338 -0.42037 -0.22226 -0.42384 C -0.24153 -0.4213 -0.2608 -0.42107 -0.27981 -0.41597 C -0.28632 -0.41412 -0.29205 -0.40833 -0.29804 -0.40371 C -0.30533 -0.39815 -0.32083 -0.38333 -0.32682 -0.37546 C -0.33854 -0.36042 -0.34961 -0.34421 -0.36093 -0.32824 C -0.36575 -0.32176 -0.37148 -0.31667 -0.37526 -0.3081 C -0.37955 -0.29861 -0.38424 -0.28982 -0.38815 -0.27986 C -0.3901 -0.275 -0.39114 -0.26898 -0.3927 -0.26366 C -0.39492 -0.25648 -0.39765 -0.24954 -0.39961 -0.24213 C -0.40156 -0.23449 -0.40494 -0.21412 -0.40638 -0.20579 C -0.40794 -0.17778 -0.40716 -0.19468 -0.40794 -0.14653 C -0.40872 -0.09421 -0.40859 -0.10833 -0.40859 -0.08588 " pathEditMode="relative" ptsTypes="AAAAAAAAAAAAAAAAAAAA">
                                      <p:cBhvr>
                                        <p:cTn id="18" dur="2000" fill="hold"/>
                                        <p:tgtEl>
                                          <p:spTgt spid="3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0117 0.00301 L -0.00117 0.00301 C -0.00065 -0.00116 -0.00013 -0.00509 0.00039 -0.00926 C 0.01133 -0.10695 0.01003 -0.08102 -0.00638 -0.23958 C -0.00833 -0.2581 -0.01471 -0.27454 -0.01849 -0.29213 C -0.02018 -0.29954 -0.0207 -0.3081 -0.02304 -0.31505 C -0.03776 -0.35718 -0.04375 -0.37361 -0.06471 -0.39838 C -0.07122 -0.40625 -0.07851 -0.41158 -0.08515 -0.41875 C -0.0914 -0.425 -0.09687 -0.43357 -0.10338 -0.43889 C -0.11367 -0.44746 -0.12448 -0.45417 -0.13515 -0.46042 C -0.17747 -0.48519 -0.16692 -0.48148 -0.19726 -0.48588 C -0.23007 -0.48218 -0.22812 -0.48681 -0.2556 -0.46991 C -0.27174 -0.45996 -0.2957 -0.45023 -0.31015 -0.42662 C -0.3125 -0.42292 -0.31432 -0.41806 -0.31627 -0.4132 C -0.322 -0.39838 -0.32487 -0.38727 -0.32903 -0.37014 C -0.33125 -0.36181 -0.33268 -0.35278 -0.33515 -0.34468 C -0.34075 -0.32662 -0.34817 -0.31042 -0.35338 -0.29213 C -0.35429 -0.28843 -0.3556 -0.28496 -0.35638 -0.28125 C -0.35859 -0.2706 -0.36132 -0.26019 -0.36237 -0.24884 C -0.36289 -0.24398 -0.36354 -0.23912 -0.36393 -0.23403 C -0.36432 -0.22963 -0.36419 -0.225 -0.36471 -0.2206 C -0.36497 -0.21783 -0.36575 -0.21528 -0.36614 -0.2125 C -0.36601 -0.19815 -0.36614 -0.1838 -0.36549 -0.16945 C -0.36523 -0.1632 -0.36471 -0.16296 -0.36315 -0.15996 " pathEditMode="relative" ptsTypes="AAAAAAAAAAAAAAAAAAAAAAAA">
                                      <p:cBhvr>
                                        <p:cTn id="22" dur="2000" fill="hold"/>
                                        <p:tgtEl>
                                          <p:spTgt spid="34"/>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74 0.00324 L 0.00274 0.00324 C 0.00417 -0.01343 0.00704 -0.02986 0.00717 -0.04676 C 0.00782 -0.09884 0.00756 -0.15093 0.00495 -0.20278 C 0.00378 -0.22546 -0.00013 -0.24745 -0.00416 -0.26875 C -0.01132 -0.30695 -0.01914 -0.33519 -0.03138 -0.36713 C -0.04414 -0.40023 -0.04843 -0.41088 -0.0625 -0.43588 C -0.0651 -0.44051 -0.06757 -0.44583 -0.07083 -0.44931 C -0.07981 -0.45857 -0.0888 -0.46852 -0.09882 -0.47338 C -0.10442 -0.47616 -0.10976 -0.47963 -0.11549 -0.48148 C -0.13802 -0.48912 -0.14687 -0.49028 -0.16627 -0.49375 C -0.19648 -0.49144 -0.21601 -0.50278 -0.23893 -0.47083 C -0.24375 -0.46412 -0.24869 -0.45764 -0.25338 -0.4507 C -0.25885 -0.44213 -0.26927 -0.42361 -0.26927 -0.42361 C -0.27096 -0.41551 -0.27252 -0.40741 -0.27448 -0.39954 C -0.27669 -0.39074 -0.28255 -0.37477 -0.28515 -0.36713 C -0.28645 -0.34445 -0.28476 -0.36111 -0.29049 -0.33357 C -0.29101 -0.33032 -0.2914 -0.32708 -0.29192 -0.32407 C -0.2944 -0.31111 -0.29583 -0.30579 -0.29882 -0.29306 C -0.29908 -0.28982 -0.29895 -0.28657 -0.29948 -0.28357 C -0.3013 -0.27361 -0.30507 -0.26505 -0.30716 -0.25532 C -0.30781 -0.25185 -0.30885 -0.24838 -0.30937 -0.24468 C -0.31185 -0.2287 -0.31158 -0.23125 -0.31158 -0.22176 " pathEditMode="relative" ptsTypes="AAAAAAAAAAAAAAAAAAAAAAA">
                                      <p:cBhvr>
                                        <p:cTn id="26" dur="2000" fill="hold"/>
                                        <p:tgtEl>
                                          <p:spTgt spid="3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00039 0.00116 L -0.00039 0.00116 C 0.00209 -0.03426 0.00456 -0.06018 0.00417 -0.09699 C 0.00365 -0.14907 0.00313 -0.20139 0.00039 -0.25324 C -0.00195 -0.29977 -0.01015 -0.40347 -0.02304 -0.45393 C -0.02682 -0.46875 -0.02994 -0.48426 -0.0345 -0.49838 C -0.04075 -0.51805 -0.04726 -0.53773 -0.0556 -0.55486 C -0.06041 -0.56481 -0.06484 -0.57523 -0.07005 -0.58449 C -0.08073 -0.6037 -0.09739 -0.62384 -0.11171 -0.63032 C -0.13346 -0.64005 -0.12174 -0.63611 -0.14726 -0.64097 C -0.16731 -0.63842 -0.1875 -0.63889 -0.20716 -0.6331 C -0.21185 -0.63171 -0.21549 -0.62477 -0.21927 -0.61944 C -0.22695 -0.6088 -0.23164 -0.5956 -0.2375 -0.58194 C -0.24856 -0.52569 -0.23437 -0.5956 -0.24882 -0.53194 C -0.25364 -0.51111 -0.25351 -0.50787 -0.25638 -0.48611 C -0.25664 -0.48032 -0.2569 -0.47454 -0.25716 -0.46875 C -0.25742 -0.46157 -0.25768 -0.4544 -0.25794 -0.44722 C -0.2582 -0.44167 -0.25846 -0.43634 -0.25872 -0.43102 C -0.25924 -0.39282 -0.2595 -0.35463 -0.26015 -0.31643 C -0.26132 -0.25764 -0.26093 -0.36366 -0.26093 -0.29236 " pathEditMode="relative" ptsTypes="AAAAAAAAAAAAAAAAAAAA">
                                      <p:cBhvr>
                                        <p:cTn id="30" dur="2000" fill="hold"/>
                                        <p:tgtEl>
                                          <p:spTgt spid="36"/>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0182 0.00162 L -0.00182 0.00162 C 0.00065 -0.00972 0.00287 -0.01991 0.0043 -0.03217 C 0.0056 -0.04375 0.00717 -0.08958 0.0073 -0.09537 C 0.00886 -0.14884 0.00886 -0.16736 0.00964 -0.21944 C 0.00886 -0.30069 0.00925 -0.38194 0.0073 -0.46319 C 0.00704 -0.47639 0.00404 -0.48912 0.00274 -0.50208 C 0.00144 -0.51597 0.00079 -0.53009 -0.00026 -0.54398 C -0.00533 -0.60671 -0.00169 -0.56805 -0.01158 -0.63009 C -0.01341 -0.64074 -0.0138 -0.65208 -0.01614 -0.6625 C -0.0207 -0.68148 -0.02669 -0.6993 -0.03216 -0.71759 C -0.0401 -0.74421 -0.04127 -0.74791 -0.0526 -0.77014 C -0.05898 -0.78241 -0.06458 -0.79398 -0.07304 -0.80116 C -0.07955 -0.80671 -0.08737 -0.80833 -0.09427 -0.81041 C -0.11458 -0.80602 -0.12408 -0.80625 -0.14349 -0.79166 C -0.15117 -0.78588 -0.1707 -0.76342 -0.17916 -0.75393 C -0.18216 -0.74375 -0.18606 -0.73403 -0.18815 -0.72291 C -0.19453 -0.68981 -0.20416 -0.62199 -0.20416 -0.62199 C -0.20612 -0.56389 -0.20286 -0.63866 -0.20794 -0.57754 C -0.20859 -0.56991 -0.2082 -0.56227 -0.20872 -0.55463 C -0.21002 -0.53426 -0.21132 -0.52176 -0.21328 -0.50347 C -0.21497 -0.46829 -0.21341 -0.48264 -0.21627 -0.46041 C -0.21653 -0.45555 -0.21705 -0.45046 -0.21705 -0.4456 C -0.21705 -0.37616 -0.2177 -0.39143 -0.21549 -0.35532 " pathEditMode="relative" ptsTypes="AAAAAAAAAAAAAAAAAAAAAAAA">
                                      <p:cBhvr>
                                        <p:cTn id="34" dur="2000" fill="hold"/>
                                        <p:tgtEl>
                                          <p:spTgt spid="3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12</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Lấy phần tử ra khỏi Stack (pop)</a:t>
            </a:r>
          </a:p>
          <a:p>
            <a:pPr lvl="1">
              <a:buFont typeface="Wingdings" panose="05000000000000000000" pitchFamily="2" charset="2"/>
              <a:buChar char="§"/>
            </a:pPr>
            <a:r>
              <a:rPr lang="en-GB" sz="2500"/>
              <a:t>Lấy một phần tử ra khỏi Stack</a:t>
            </a:r>
            <a:endParaRPr lang="vi-VN" sz="2500">
              <a:highlight>
                <a:srgbClr val="FFFF00"/>
              </a:highlight>
            </a:endParaRPr>
          </a:p>
          <a:p>
            <a:pPr marL="342900" lvl="1" indent="-342900">
              <a:spcBef>
                <a:spcPts val="1000"/>
              </a:spcBef>
              <a:buFont typeface="Wingdings" panose="05000000000000000000" pitchFamily="2" charset="2"/>
              <a:buChar char="q"/>
            </a:pPr>
            <a:r>
              <a:rPr lang="en-GB" sz="2500" b="1">
                <a:solidFill>
                  <a:srgbClr val="0070C0"/>
                </a:solidFill>
              </a:rPr>
              <a:t>Ví dụ</a:t>
            </a:r>
          </a:p>
          <a:p>
            <a:pPr marL="0" lvl="1" indent="0">
              <a:spcBef>
                <a:spcPts val="1000"/>
              </a:spcBef>
              <a:buNone/>
            </a:pPr>
            <a:r>
              <a:rPr lang="en-US"/>
              <a:t>Chuỗi:</a:t>
            </a:r>
          </a:p>
          <a:p>
            <a:pPr marL="0" lvl="1" indent="0">
              <a:spcBef>
                <a:spcPts val="1000"/>
              </a:spcBef>
              <a:buNone/>
            </a:pPr>
            <a:endParaRPr lang="en-GB"/>
          </a:p>
          <a:p>
            <a:pPr marL="0" lvl="1" indent="0">
              <a:spcBef>
                <a:spcPts val="1000"/>
              </a:spcBef>
              <a:buNone/>
            </a:pPr>
            <a:r>
              <a:rPr lang="en-GB"/>
              <a:t>Lấy các phần tử ở đỉnh ra khỏi Stack và thêm vào chuỗi</a:t>
            </a:r>
            <a:endParaRPr lang="vi-VN"/>
          </a:p>
        </p:txBody>
      </p:sp>
      <p:pic>
        <p:nvPicPr>
          <p:cNvPr id="28" name="table">
            <a:extLst>
              <a:ext uri="{FF2B5EF4-FFF2-40B4-BE49-F238E27FC236}">
                <a16:creationId xmlns:a16="http://schemas.microsoft.com/office/drawing/2014/main" id="{695B7FE3-35DB-40DA-A37D-DE8A84FB5455}"/>
              </a:ext>
            </a:extLst>
          </p:cNvPr>
          <p:cNvPicPr>
            <a:picLocks noChangeAspect="1"/>
          </p:cNvPicPr>
          <p:nvPr/>
        </p:nvPicPr>
        <p:blipFill>
          <a:blip r:embed="rId2"/>
          <a:stretch>
            <a:fillRect/>
          </a:stretch>
        </p:blipFill>
        <p:spPr>
          <a:xfrm>
            <a:off x="9113901" y="1128114"/>
            <a:ext cx="1913688" cy="5049542"/>
          </a:xfrm>
          <a:prstGeom prst="rect">
            <a:avLst/>
          </a:prstGeom>
        </p:spPr>
      </p:pic>
      <p:sp>
        <p:nvSpPr>
          <p:cNvPr id="29" name="TextBox 21">
            <a:extLst>
              <a:ext uri="{FF2B5EF4-FFF2-40B4-BE49-F238E27FC236}">
                <a16:creationId xmlns:a16="http://schemas.microsoft.com/office/drawing/2014/main" id="{DCF339D0-72BA-4C4F-B0B7-E63CB6970C2A}"/>
              </a:ext>
            </a:extLst>
          </p:cNvPr>
          <p:cNvSpPr txBox="1"/>
          <p:nvPr/>
        </p:nvSpPr>
        <p:spPr>
          <a:xfrm>
            <a:off x="9672706" y="6195800"/>
            <a:ext cx="981359"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latin typeface="Times New Roman" panose="02020603050405020304" pitchFamily="18" charset="0"/>
                <a:cs typeface="Times New Roman" panose="02020603050405020304" pitchFamily="18" charset="0"/>
              </a:rPr>
              <a:t>Stack</a:t>
            </a:r>
          </a:p>
        </p:txBody>
      </p:sp>
      <p:sp>
        <p:nvSpPr>
          <p:cNvPr id="38" name="Rectangle 37">
            <a:extLst>
              <a:ext uri="{FF2B5EF4-FFF2-40B4-BE49-F238E27FC236}">
                <a16:creationId xmlns:a16="http://schemas.microsoft.com/office/drawing/2014/main" id="{A4752844-5DAA-4B8F-B2FF-9A2613D9910B}"/>
              </a:ext>
            </a:extLst>
          </p:cNvPr>
          <p:cNvSpPr/>
          <p:nvPr/>
        </p:nvSpPr>
        <p:spPr>
          <a:xfrm>
            <a:off x="1936376"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t>
            </a:r>
          </a:p>
        </p:txBody>
      </p:sp>
      <p:sp>
        <p:nvSpPr>
          <p:cNvPr id="39" name="Rectangle 38">
            <a:extLst>
              <a:ext uri="{FF2B5EF4-FFF2-40B4-BE49-F238E27FC236}">
                <a16:creationId xmlns:a16="http://schemas.microsoft.com/office/drawing/2014/main" id="{929F7A21-609E-4D50-919B-C1E5BE6E38B5}"/>
              </a:ext>
            </a:extLst>
          </p:cNvPr>
          <p:cNvSpPr/>
          <p:nvPr/>
        </p:nvSpPr>
        <p:spPr>
          <a:xfrm>
            <a:off x="2531254"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p>
        </p:txBody>
      </p:sp>
      <p:sp>
        <p:nvSpPr>
          <p:cNvPr id="40" name="Rectangle 39">
            <a:extLst>
              <a:ext uri="{FF2B5EF4-FFF2-40B4-BE49-F238E27FC236}">
                <a16:creationId xmlns:a16="http://schemas.microsoft.com/office/drawing/2014/main" id="{54668C0B-6DE2-4AD7-A5FE-B2A4370EB9F0}"/>
              </a:ext>
            </a:extLst>
          </p:cNvPr>
          <p:cNvSpPr/>
          <p:nvPr/>
        </p:nvSpPr>
        <p:spPr>
          <a:xfrm>
            <a:off x="3126132"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a:t>
            </a:r>
          </a:p>
        </p:txBody>
      </p:sp>
      <p:sp>
        <p:nvSpPr>
          <p:cNvPr id="41" name="Rectangle 40">
            <a:extLst>
              <a:ext uri="{FF2B5EF4-FFF2-40B4-BE49-F238E27FC236}">
                <a16:creationId xmlns:a16="http://schemas.microsoft.com/office/drawing/2014/main" id="{C849352B-9184-4C14-8E0C-C127AF93AF74}"/>
              </a:ext>
            </a:extLst>
          </p:cNvPr>
          <p:cNvSpPr/>
          <p:nvPr/>
        </p:nvSpPr>
        <p:spPr>
          <a:xfrm>
            <a:off x="3721010"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a:t>
            </a:r>
          </a:p>
        </p:txBody>
      </p:sp>
      <p:sp>
        <p:nvSpPr>
          <p:cNvPr id="42" name="Rectangle 41">
            <a:extLst>
              <a:ext uri="{FF2B5EF4-FFF2-40B4-BE49-F238E27FC236}">
                <a16:creationId xmlns:a16="http://schemas.microsoft.com/office/drawing/2014/main" id="{044F90CF-331F-479F-9181-174CE6E2AB6D}"/>
              </a:ext>
            </a:extLst>
          </p:cNvPr>
          <p:cNvSpPr/>
          <p:nvPr/>
        </p:nvSpPr>
        <p:spPr>
          <a:xfrm>
            <a:off x="4313512"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a:t>
            </a:r>
          </a:p>
        </p:txBody>
      </p:sp>
      <p:sp>
        <p:nvSpPr>
          <p:cNvPr id="43" name="Rectangle 42">
            <a:extLst>
              <a:ext uri="{FF2B5EF4-FFF2-40B4-BE49-F238E27FC236}">
                <a16:creationId xmlns:a16="http://schemas.microsoft.com/office/drawing/2014/main" id="{DCCD0807-214E-4033-AB44-2FCE9F7C0B38}"/>
              </a:ext>
            </a:extLst>
          </p:cNvPr>
          <p:cNvSpPr/>
          <p:nvPr/>
        </p:nvSpPr>
        <p:spPr>
          <a:xfrm>
            <a:off x="4908390"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
            </a:r>
          </a:p>
        </p:txBody>
      </p:sp>
      <p:sp>
        <p:nvSpPr>
          <p:cNvPr id="44" name="Rectangle 43">
            <a:extLst>
              <a:ext uri="{FF2B5EF4-FFF2-40B4-BE49-F238E27FC236}">
                <a16:creationId xmlns:a16="http://schemas.microsoft.com/office/drawing/2014/main" id="{185A2618-F863-44F2-90E3-5929289F0254}"/>
              </a:ext>
            </a:extLst>
          </p:cNvPr>
          <p:cNvSpPr/>
          <p:nvPr/>
        </p:nvSpPr>
        <p:spPr>
          <a:xfrm>
            <a:off x="5500892"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a:t>
            </a:r>
          </a:p>
        </p:txBody>
      </p:sp>
      <p:sp>
        <p:nvSpPr>
          <p:cNvPr id="45" name="Rectangle 44">
            <a:extLst>
              <a:ext uri="{FF2B5EF4-FFF2-40B4-BE49-F238E27FC236}">
                <a16:creationId xmlns:a16="http://schemas.microsoft.com/office/drawing/2014/main" id="{681F2BD5-D708-428F-AE0F-D6955C4BA749}"/>
              </a:ext>
            </a:extLst>
          </p:cNvPr>
          <p:cNvSpPr/>
          <p:nvPr/>
        </p:nvSpPr>
        <p:spPr>
          <a:xfrm>
            <a:off x="6098146"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p>
        </p:txBody>
      </p:sp>
      <p:sp>
        <p:nvSpPr>
          <p:cNvPr id="46" name="Rectangle 45">
            <a:extLst>
              <a:ext uri="{FF2B5EF4-FFF2-40B4-BE49-F238E27FC236}">
                <a16:creationId xmlns:a16="http://schemas.microsoft.com/office/drawing/2014/main" id="{FB13DD50-6288-4489-ABB3-03B8AE75BF93}"/>
              </a:ext>
            </a:extLst>
          </p:cNvPr>
          <p:cNvSpPr/>
          <p:nvPr/>
        </p:nvSpPr>
        <p:spPr>
          <a:xfrm>
            <a:off x="6691931"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t>
            </a:r>
          </a:p>
        </p:txBody>
      </p:sp>
      <p:sp>
        <p:nvSpPr>
          <p:cNvPr id="47" name="Rectangle 46">
            <a:extLst>
              <a:ext uri="{FF2B5EF4-FFF2-40B4-BE49-F238E27FC236}">
                <a16:creationId xmlns:a16="http://schemas.microsoft.com/office/drawing/2014/main" id="{9DFC245D-0F38-4B73-B61E-E1A25C8FDBA0}"/>
              </a:ext>
            </a:extLst>
          </p:cNvPr>
          <p:cNvSpPr/>
          <p:nvPr/>
        </p:nvSpPr>
        <p:spPr>
          <a:xfrm>
            <a:off x="7280774"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a:t>
            </a:r>
          </a:p>
        </p:txBody>
      </p:sp>
    </p:spTree>
    <p:extLst>
      <p:ext uri="{BB962C8B-B14F-4D97-AF65-F5344CB8AC3E}">
        <p14:creationId xmlns:p14="http://schemas.microsoft.com/office/powerpoint/2010/main" val="285697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13</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Lấy phần tử ra khỏi Stack (pop)</a:t>
            </a:r>
          </a:p>
          <a:p>
            <a:pPr lvl="1">
              <a:buFont typeface="Wingdings" panose="05000000000000000000" pitchFamily="2" charset="2"/>
              <a:buChar char="§"/>
            </a:pPr>
            <a:r>
              <a:rPr lang="en-GB" sz="2500"/>
              <a:t>Lưu ý: khi Stack rỗng thì việc lấy phần tử ra khỏi Stack sẽ sinh ra lỗi “Stack Underflow”</a:t>
            </a:r>
            <a:endParaRPr lang="vi-VN" sz="2500">
              <a:highlight>
                <a:srgbClr val="FFFF00"/>
              </a:highlight>
            </a:endParaRPr>
          </a:p>
        </p:txBody>
      </p:sp>
      <p:sp>
        <p:nvSpPr>
          <p:cNvPr id="27" name="Pentagon 46">
            <a:extLst>
              <a:ext uri="{FF2B5EF4-FFF2-40B4-BE49-F238E27FC236}">
                <a16:creationId xmlns:a16="http://schemas.microsoft.com/office/drawing/2014/main" id="{915A11C5-2D8C-40A2-BD29-4CCACC3B7536}"/>
              </a:ext>
            </a:extLst>
          </p:cNvPr>
          <p:cNvSpPr/>
          <p:nvPr/>
        </p:nvSpPr>
        <p:spPr>
          <a:xfrm flipH="1">
            <a:off x="5028632" y="4327155"/>
            <a:ext cx="1457517" cy="699097"/>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pop data</a:t>
            </a:r>
          </a:p>
        </p:txBody>
      </p:sp>
      <p:grpSp>
        <p:nvGrpSpPr>
          <p:cNvPr id="48" name="Group 47">
            <a:extLst>
              <a:ext uri="{FF2B5EF4-FFF2-40B4-BE49-F238E27FC236}">
                <a16:creationId xmlns:a16="http://schemas.microsoft.com/office/drawing/2014/main" id="{DA4EC74F-C43A-46D1-8ACD-D9E127AEADB4}"/>
              </a:ext>
            </a:extLst>
          </p:cNvPr>
          <p:cNvGrpSpPr/>
          <p:nvPr/>
        </p:nvGrpSpPr>
        <p:grpSpPr>
          <a:xfrm>
            <a:off x="8003616" y="3498165"/>
            <a:ext cx="2010290" cy="2473411"/>
            <a:chOff x="1400175" y="3124200"/>
            <a:chExt cx="1619250" cy="1990725"/>
          </a:xfrm>
        </p:grpSpPr>
        <p:cxnSp>
          <p:nvCxnSpPr>
            <p:cNvPr id="49" name="Straight Connector 48">
              <a:extLst>
                <a:ext uri="{FF2B5EF4-FFF2-40B4-BE49-F238E27FC236}">
                  <a16:creationId xmlns:a16="http://schemas.microsoft.com/office/drawing/2014/main" id="{92C3C7CD-A3C2-494D-88DA-9C9BA5B40E02}"/>
                </a:ext>
              </a:extLst>
            </p:cNvPr>
            <p:cNvCxnSpPr/>
            <p:nvPr/>
          </p:nvCxnSpPr>
          <p:spPr>
            <a:xfrm>
              <a:off x="1400175" y="5114925"/>
              <a:ext cx="16192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972CEA8-6DD9-453E-A608-11FCDF1B53ED}"/>
                </a:ext>
              </a:extLst>
            </p:cNvPr>
            <p:cNvCxnSpPr/>
            <p:nvPr/>
          </p:nvCxnSpPr>
          <p:spPr>
            <a:xfrm>
              <a:off x="1400175" y="3124200"/>
              <a:ext cx="0" cy="19907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6C1F372-2594-4FC7-96E4-2407F239E4EA}"/>
                </a:ext>
              </a:extLst>
            </p:cNvPr>
            <p:cNvCxnSpPr/>
            <p:nvPr/>
          </p:nvCxnSpPr>
          <p:spPr>
            <a:xfrm>
              <a:off x="3019425" y="3124200"/>
              <a:ext cx="0" cy="19907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134CBAC7-FC01-46DB-A64E-C50C0BE5F04A}"/>
              </a:ext>
            </a:extLst>
          </p:cNvPr>
          <p:cNvSpPr txBox="1"/>
          <p:nvPr/>
        </p:nvSpPr>
        <p:spPr>
          <a:xfrm>
            <a:off x="8662352" y="3038710"/>
            <a:ext cx="677173" cy="369332"/>
          </a:xfrm>
          <a:prstGeom prst="rect">
            <a:avLst/>
          </a:prstGeom>
          <a:noFill/>
        </p:spPr>
        <p:txBody>
          <a:bodyPr wrap="none" rtlCol="0">
            <a:spAutoFit/>
          </a:bodyPr>
          <a:lstStyle/>
          <a:p>
            <a:r>
              <a:rPr lang="en-US"/>
              <a:t>Stack</a:t>
            </a:r>
          </a:p>
        </p:txBody>
      </p:sp>
      <p:cxnSp>
        <p:nvCxnSpPr>
          <p:cNvPr id="53" name="Straight Connector 52">
            <a:extLst>
              <a:ext uri="{FF2B5EF4-FFF2-40B4-BE49-F238E27FC236}">
                <a16:creationId xmlns:a16="http://schemas.microsoft.com/office/drawing/2014/main" id="{81E2B9B0-57FA-4FDF-8FBB-E362BB2C9FB9}"/>
              </a:ext>
            </a:extLst>
          </p:cNvPr>
          <p:cNvCxnSpPr/>
          <p:nvPr/>
        </p:nvCxnSpPr>
        <p:spPr>
          <a:xfrm>
            <a:off x="5359231" y="2361989"/>
            <a:ext cx="2116606" cy="9195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3246C1B-C9B2-4C1C-AB92-BB13B694838A}"/>
              </a:ext>
            </a:extLst>
          </p:cNvPr>
          <p:cNvCxnSpPr/>
          <p:nvPr/>
        </p:nvCxnSpPr>
        <p:spPr>
          <a:xfrm flipH="1">
            <a:off x="5395816" y="2438455"/>
            <a:ext cx="2043437" cy="8064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CE4447C9-2670-49BD-9FA6-73C12F6791B5}"/>
              </a:ext>
            </a:extLst>
          </p:cNvPr>
          <p:cNvSpPr/>
          <p:nvPr/>
        </p:nvSpPr>
        <p:spPr>
          <a:xfrm>
            <a:off x="587181" y="4456151"/>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56" name="Rectangle 55">
            <a:extLst>
              <a:ext uri="{FF2B5EF4-FFF2-40B4-BE49-F238E27FC236}">
                <a16:creationId xmlns:a16="http://schemas.microsoft.com/office/drawing/2014/main" id="{9DBE9311-C281-4630-A36C-2D882D19A237}"/>
              </a:ext>
            </a:extLst>
          </p:cNvPr>
          <p:cNvSpPr/>
          <p:nvPr/>
        </p:nvSpPr>
        <p:spPr>
          <a:xfrm>
            <a:off x="1182059" y="4456151"/>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57" name="Rectangle 56">
            <a:extLst>
              <a:ext uri="{FF2B5EF4-FFF2-40B4-BE49-F238E27FC236}">
                <a16:creationId xmlns:a16="http://schemas.microsoft.com/office/drawing/2014/main" id="{B467B0B6-263A-41A7-9847-6755F14AAE9F}"/>
              </a:ext>
            </a:extLst>
          </p:cNvPr>
          <p:cNvSpPr/>
          <p:nvPr/>
        </p:nvSpPr>
        <p:spPr>
          <a:xfrm>
            <a:off x="1776937" y="4454440"/>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58" name="Rectangle 57">
            <a:extLst>
              <a:ext uri="{FF2B5EF4-FFF2-40B4-BE49-F238E27FC236}">
                <a16:creationId xmlns:a16="http://schemas.microsoft.com/office/drawing/2014/main" id="{1D63EBD2-1A3D-431E-88C4-1877DCF09DEF}"/>
              </a:ext>
            </a:extLst>
          </p:cNvPr>
          <p:cNvSpPr/>
          <p:nvPr/>
        </p:nvSpPr>
        <p:spPr>
          <a:xfrm>
            <a:off x="2371815" y="4454440"/>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59" name="Rectangle 58">
            <a:extLst>
              <a:ext uri="{FF2B5EF4-FFF2-40B4-BE49-F238E27FC236}">
                <a16:creationId xmlns:a16="http://schemas.microsoft.com/office/drawing/2014/main" id="{38F1AF0F-4545-4CC4-9F1A-2E4B79B8ACF2}"/>
              </a:ext>
            </a:extLst>
          </p:cNvPr>
          <p:cNvSpPr/>
          <p:nvPr/>
        </p:nvSpPr>
        <p:spPr>
          <a:xfrm>
            <a:off x="2964317" y="4456151"/>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60" name="Rectangle 59">
            <a:extLst>
              <a:ext uri="{FF2B5EF4-FFF2-40B4-BE49-F238E27FC236}">
                <a16:creationId xmlns:a16="http://schemas.microsoft.com/office/drawing/2014/main" id="{3FC6684A-A982-40BC-A54E-3AD8C98FEF1C}"/>
              </a:ext>
            </a:extLst>
          </p:cNvPr>
          <p:cNvSpPr/>
          <p:nvPr/>
        </p:nvSpPr>
        <p:spPr>
          <a:xfrm>
            <a:off x="8792678" y="5406121"/>
            <a:ext cx="546847" cy="43030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Curved Down Arrow 11">
            <a:extLst>
              <a:ext uri="{FF2B5EF4-FFF2-40B4-BE49-F238E27FC236}">
                <a16:creationId xmlns:a16="http://schemas.microsoft.com/office/drawing/2014/main" id="{9F734525-627A-4AA8-94EB-153B4C977279}"/>
              </a:ext>
            </a:extLst>
          </p:cNvPr>
          <p:cNvSpPr/>
          <p:nvPr/>
        </p:nvSpPr>
        <p:spPr>
          <a:xfrm flipH="1">
            <a:off x="3398105" y="2805441"/>
            <a:ext cx="5832391" cy="16029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02DC6C83-F58E-4CC8-BA32-DF35E5426CCD}"/>
              </a:ext>
            </a:extLst>
          </p:cNvPr>
          <p:cNvSpPr/>
          <p:nvPr/>
        </p:nvSpPr>
        <p:spPr>
          <a:xfrm>
            <a:off x="6144110" y="2927739"/>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63" name="TextBox 62">
            <a:extLst>
              <a:ext uri="{FF2B5EF4-FFF2-40B4-BE49-F238E27FC236}">
                <a16:creationId xmlns:a16="http://schemas.microsoft.com/office/drawing/2014/main" id="{2C8034AB-5F8A-4DFC-9FAA-780EE23A3ECE}"/>
              </a:ext>
            </a:extLst>
          </p:cNvPr>
          <p:cNvSpPr txBox="1"/>
          <p:nvPr/>
        </p:nvSpPr>
        <p:spPr>
          <a:xfrm>
            <a:off x="7807583" y="6034093"/>
            <a:ext cx="2517036" cy="477054"/>
          </a:xfrm>
          <a:prstGeom prst="rect">
            <a:avLst/>
          </a:prstGeom>
          <a:noFill/>
        </p:spPr>
        <p:txBody>
          <a:bodyPr wrap="none" rtlCol="0">
            <a:spAutoFit/>
          </a:bodyPr>
          <a:lstStyle/>
          <a:p>
            <a:r>
              <a:rPr lang="en-US" sz="2500">
                <a:solidFill>
                  <a:srgbClr val="FF0000"/>
                </a:solidFill>
                <a:latin typeface="Arial" panose="020B0604020202020204" pitchFamily="34" charset="0"/>
                <a:cs typeface="Arial" panose="020B0604020202020204" pitchFamily="34" charset="0"/>
              </a:rPr>
              <a:t>Stack Underflow</a:t>
            </a:r>
          </a:p>
        </p:txBody>
      </p:sp>
    </p:spTree>
    <p:extLst>
      <p:ext uri="{BB962C8B-B14F-4D97-AF65-F5344CB8AC3E}">
        <p14:creationId xmlns:p14="http://schemas.microsoft.com/office/powerpoint/2010/main" val="32829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fade">
                                      <p:cBhvr>
                                        <p:cTn id="11" dur="500"/>
                                        <p:tgtEl>
                                          <p:spTgt spid="61"/>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wipe(down)">
                                      <p:cBhvr>
                                        <p:cTn id="14" dur="500"/>
                                        <p:tgtEl>
                                          <p:spTgt spid="6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down)">
                                      <p:cBhvr>
                                        <p:cTn id="18" dur="500"/>
                                        <p:tgtEl>
                                          <p:spTgt spid="53"/>
                                        </p:tgtEl>
                                      </p:cBhvr>
                                    </p:animEffect>
                                  </p:childTnLst>
                                </p:cTn>
                              </p:par>
                              <p:par>
                                <p:cTn id="19" presetID="22" presetClass="entr" presetSubtype="4"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down)">
                                      <p:cBhvr>
                                        <p:cTn id="21" dur="500"/>
                                        <p:tgtEl>
                                          <p:spTgt spid="54"/>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1" grpId="0" animBg="1"/>
      <p:bldP spid="62" grpId="0" animBg="1"/>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14</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Đọc một phần tử ở đỉnh Stack (peek)</a:t>
            </a:r>
          </a:p>
          <a:p>
            <a:pPr lvl="1">
              <a:buFont typeface="Wingdings" panose="05000000000000000000" pitchFamily="2" charset="2"/>
              <a:buChar char="§"/>
            </a:pPr>
            <a:r>
              <a:rPr lang="en-GB" sz="2500"/>
              <a:t>Xem/ Đọc nội dung của phần tử ở đỉnh Stack</a:t>
            </a:r>
          </a:p>
          <a:p>
            <a:pPr lvl="1">
              <a:buFont typeface="Wingdings" panose="05000000000000000000" pitchFamily="2" charset="2"/>
              <a:buChar char="§"/>
            </a:pPr>
            <a:r>
              <a:rPr lang="en-GB" sz="2500"/>
              <a:t>Không làm thay đổi cấu trúc Stack</a:t>
            </a:r>
            <a:endParaRPr lang="vi-VN" sz="2500"/>
          </a:p>
          <a:p>
            <a:pPr marL="342900" lvl="1" indent="-342900">
              <a:spcBef>
                <a:spcPts val="1000"/>
              </a:spcBef>
              <a:buFont typeface="Wingdings" panose="05000000000000000000" pitchFamily="2" charset="2"/>
              <a:buChar char="q"/>
            </a:pPr>
            <a:r>
              <a:rPr lang="en-GB" sz="2500" b="1">
                <a:solidFill>
                  <a:srgbClr val="0070C0"/>
                </a:solidFill>
              </a:rPr>
              <a:t>Ví dụ</a:t>
            </a:r>
          </a:p>
          <a:p>
            <a:pPr marL="0" lvl="1" indent="0">
              <a:spcBef>
                <a:spcPts val="1000"/>
              </a:spcBef>
              <a:buNone/>
            </a:pPr>
            <a:r>
              <a:rPr lang="en-US"/>
              <a:t>Stack.peek() = </a:t>
            </a:r>
          </a:p>
        </p:txBody>
      </p:sp>
      <p:graphicFrame>
        <p:nvGraphicFramePr>
          <p:cNvPr id="27" name="Table 26">
            <a:extLst>
              <a:ext uri="{FF2B5EF4-FFF2-40B4-BE49-F238E27FC236}">
                <a16:creationId xmlns:a16="http://schemas.microsoft.com/office/drawing/2014/main" id="{E7A623A8-F78F-461C-BFC9-8E47ACBDB646}"/>
              </a:ext>
            </a:extLst>
          </p:cNvPr>
          <p:cNvGraphicFramePr>
            <a:graphicFrameLocks noGrp="1"/>
          </p:cNvGraphicFramePr>
          <p:nvPr>
            <p:extLst>
              <p:ext uri="{D42A27DB-BD31-4B8C-83A1-F6EECF244321}">
                <p14:modId xmlns:p14="http://schemas.microsoft.com/office/powerpoint/2010/main" val="717747456"/>
              </p:ext>
            </p:extLst>
          </p:nvPr>
        </p:nvGraphicFramePr>
        <p:xfrm>
          <a:off x="8932715" y="1113768"/>
          <a:ext cx="1913688" cy="5049542"/>
        </p:xfrm>
        <a:graphic>
          <a:graphicData uri="http://schemas.openxmlformats.org/drawingml/2006/table">
            <a:tbl>
              <a:tblPr firstRow="1" bandRow="1">
                <a:tableStyleId>{5C22544A-7EE6-4342-B048-85BDC9FD1C3A}</a:tableStyleId>
              </a:tblPr>
              <a:tblGrid>
                <a:gridCol w="1913688">
                  <a:extLst>
                    <a:ext uri="{9D8B030D-6E8A-4147-A177-3AD203B41FA5}">
                      <a16:colId xmlns:a16="http://schemas.microsoft.com/office/drawing/2014/main" val="20000"/>
                    </a:ext>
                  </a:extLst>
                </a:gridCol>
              </a:tblGrid>
              <a:tr h="854525">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48" name="TextBox 47">
            <a:extLst>
              <a:ext uri="{FF2B5EF4-FFF2-40B4-BE49-F238E27FC236}">
                <a16:creationId xmlns:a16="http://schemas.microsoft.com/office/drawing/2014/main" id="{DBD29A4A-E6CA-4267-864C-CDCBF6ED793F}"/>
              </a:ext>
            </a:extLst>
          </p:cNvPr>
          <p:cNvSpPr txBox="1"/>
          <p:nvPr/>
        </p:nvSpPr>
        <p:spPr>
          <a:xfrm>
            <a:off x="9491520" y="6181454"/>
            <a:ext cx="981359" cy="523220"/>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Stack</a:t>
            </a:r>
          </a:p>
        </p:txBody>
      </p:sp>
      <p:sp>
        <p:nvSpPr>
          <p:cNvPr id="49" name="Rectangle 48">
            <a:extLst>
              <a:ext uri="{FF2B5EF4-FFF2-40B4-BE49-F238E27FC236}">
                <a16:creationId xmlns:a16="http://schemas.microsoft.com/office/drawing/2014/main" id="{29587152-3A02-4997-8E37-8A627DA7E6B5}"/>
              </a:ext>
            </a:extLst>
          </p:cNvPr>
          <p:cNvSpPr/>
          <p:nvPr/>
        </p:nvSpPr>
        <p:spPr>
          <a:xfrm>
            <a:off x="9708769" y="2446529"/>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a:t>
            </a:r>
          </a:p>
        </p:txBody>
      </p:sp>
      <p:sp>
        <p:nvSpPr>
          <p:cNvPr id="50" name="Rectangle 49">
            <a:extLst>
              <a:ext uri="{FF2B5EF4-FFF2-40B4-BE49-F238E27FC236}">
                <a16:creationId xmlns:a16="http://schemas.microsoft.com/office/drawing/2014/main" id="{67F64AE5-E66E-4166-A6AE-11263A782878}"/>
              </a:ext>
            </a:extLst>
          </p:cNvPr>
          <p:cNvSpPr/>
          <p:nvPr/>
        </p:nvSpPr>
        <p:spPr>
          <a:xfrm>
            <a:off x="9708770" y="2925054"/>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a:t>
            </a:r>
          </a:p>
        </p:txBody>
      </p:sp>
      <p:sp>
        <p:nvSpPr>
          <p:cNvPr id="51" name="Rectangle 50">
            <a:extLst>
              <a:ext uri="{FF2B5EF4-FFF2-40B4-BE49-F238E27FC236}">
                <a16:creationId xmlns:a16="http://schemas.microsoft.com/office/drawing/2014/main" id="{1C3B2106-B8A4-4847-BFC5-E02B7B0EBAA3}"/>
              </a:ext>
            </a:extLst>
          </p:cNvPr>
          <p:cNvSpPr/>
          <p:nvPr/>
        </p:nvSpPr>
        <p:spPr>
          <a:xfrm>
            <a:off x="9708771" y="3379088"/>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a:t>
            </a:r>
          </a:p>
        </p:txBody>
      </p:sp>
      <p:sp>
        <p:nvSpPr>
          <p:cNvPr id="52" name="Rectangle 51">
            <a:extLst>
              <a:ext uri="{FF2B5EF4-FFF2-40B4-BE49-F238E27FC236}">
                <a16:creationId xmlns:a16="http://schemas.microsoft.com/office/drawing/2014/main" id="{FCA32214-50E1-40F4-A818-7949AED56219}"/>
              </a:ext>
            </a:extLst>
          </p:cNvPr>
          <p:cNvSpPr/>
          <p:nvPr/>
        </p:nvSpPr>
        <p:spPr>
          <a:xfrm>
            <a:off x="9708772" y="384086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
            </a:r>
          </a:p>
        </p:txBody>
      </p:sp>
      <p:sp>
        <p:nvSpPr>
          <p:cNvPr id="53" name="Rectangle 52">
            <a:extLst>
              <a:ext uri="{FF2B5EF4-FFF2-40B4-BE49-F238E27FC236}">
                <a16:creationId xmlns:a16="http://schemas.microsoft.com/office/drawing/2014/main" id="{1AD42D9E-F395-4334-81DE-654F0A559EB9}"/>
              </a:ext>
            </a:extLst>
          </p:cNvPr>
          <p:cNvSpPr/>
          <p:nvPr/>
        </p:nvSpPr>
        <p:spPr>
          <a:xfrm>
            <a:off x="9708773" y="4313210"/>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a:t>
            </a:r>
          </a:p>
        </p:txBody>
      </p:sp>
      <p:sp>
        <p:nvSpPr>
          <p:cNvPr id="54" name="Rectangle 53">
            <a:extLst>
              <a:ext uri="{FF2B5EF4-FFF2-40B4-BE49-F238E27FC236}">
                <a16:creationId xmlns:a16="http://schemas.microsoft.com/office/drawing/2014/main" id="{2B570EF4-9939-49D0-9223-281114B4AD75}"/>
              </a:ext>
            </a:extLst>
          </p:cNvPr>
          <p:cNvSpPr/>
          <p:nvPr/>
        </p:nvSpPr>
        <p:spPr>
          <a:xfrm>
            <a:off x="9708774" y="4764498"/>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p>
        </p:txBody>
      </p:sp>
      <p:sp>
        <p:nvSpPr>
          <p:cNvPr id="55" name="Rectangle 54">
            <a:extLst>
              <a:ext uri="{FF2B5EF4-FFF2-40B4-BE49-F238E27FC236}">
                <a16:creationId xmlns:a16="http://schemas.microsoft.com/office/drawing/2014/main" id="{E48BF283-65F5-4F1F-AB15-C50C827DD8B6}"/>
              </a:ext>
            </a:extLst>
          </p:cNvPr>
          <p:cNvSpPr/>
          <p:nvPr/>
        </p:nvSpPr>
        <p:spPr>
          <a:xfrm>
            <a:off x="9708775" y="5247332"/>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t>
            </a:r>
          </a:p>
        </p:txBody>
      </p:sp>
      <p:sp>
        <p:nvSpPr>
          <p:cNvPr id="56" name="Rectangle 55">
            <a:extLst>
              <a:ext uri="{FF2B5EF4-FFF2-40B4-BE49-F238E27FC236}">
                <a16:creationId xmlns:a16="http://schemas.microsoft.com/office/drawing/2014/main" id="{35AFE34C-D8D1-4233-9B45-19289C7659DA}"/>
              </a:ext>
            </a:extLst>
          </p:cNvPr>
          <p:cNvSpPr/>
          <p:nvPr/>
        </p:nvSpPr>
        <p:spPr>
          <a:xfrm>
            <a:off x="9708775" y="5698620"/>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a:t>
            </a:r>
          </a:p>
        </p:txBody>
      </p:sp>
      <p:sp>
        <p:nvSpPr>
          <p:cNvPr id="57" name="Rectangle 56">
            <a:extLst>
              <a:ext uri="{FF2B5EF4-FFF2-40B4-BE49-F238E27FC236}">
                <a16:creationId xmlns:a16="http://schemas.microsoft.com/office/drawing/2014/main" id="{3D0BA3E3-99E8-45BB-A08E-A3A91732E10A}"/>
              </a:ext>
            </a:extLst>
          </p:cNvPr>
          <p:cNvSpPr/>
          <p:nvPr/>
        </p:nvSpPr>
        <p:spPr>
          <a:xfrm>
            <a:off x="9708768" y="243954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a:t>
            </a:r>
          </a:p>
        </p:txBody>
      </p:sp>
    </p:spTree>
    <p:extLst>
      <p:ext uri="{BB962C8B-B14F-4D97-AF65-F5344CB8AC3E}">
        <p14:creationId xmlns:p14="http://schemas.microsoft.com/office/powerpoint/2010/main" val="407432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08 0.00347 L -0.00208 0.00347 C -0.0026 -0.00787 -0.00247 -0.01922 -0.00365 -0.03033 C -0.00612 -0.05371 -0.00794 -0.05371 -0.01354 -0.07199 C -0.01641 -0.08148 -0.0181 -0.09213 -0.02187 -0.10023 C -0.03229 -0.12315 -0.07005 -0.1676 -0.07708 -0.1757 C -0.09154 -0.19236 -0.1056 -0.21019 -0.12109 -0.22292 C -0.1293 -0.22963 -0.13867 -0.23079 -0.14766 -0.23357 C -0.15586 -0.23635 -0.16432 -0.23681 -0.17266 -0.23912 C -0.18203 -0.24144 -0.19128 -0.24445 -0.20065 -0.24699 C -0.27995 -0.2426 -0.35937 -0.2419 -0.43854 -0.23357 C -0.45091 -0.23241 -0.48802 -0.18635 -0.49076 -0.18241 C -0.49805 -0.17269 -0.50508 -0.16181 -0.51276 -0.15278 C -0.52096 -0.14329 -0.53008 -0.13635 -0.53854 -0.12732 C -0.54167 -0.12385 -0.55716 -0.10348 -0.55977 -0.09908 C -0.57227 -0.07755 -0.56628 -0.08473 -0.57409 -0.06667 C -0.57656 -0.06111 -0.57917 -0.05579 -0.58164 -0.05047 C -0.59427 0.00902 -0.58112 -0.05672 -0.58776 -0.01551 C -0.58854 -0.01042 -0.58984 -0.00579 -0.59076 -0.0007 C -0.59271 0.00995 -0.59427 0.02083 -0.59609 0.03171 C -0.59609 0.03379 -0.59714 0.06458 -0.59766 0.06944 C -0.59792 0.07222 -0.59857 0.07477 -0.59909 0.07754 C -0.59935 0.08009 -0.59948 0.08287 -0.59987 0.08541 C -0.60052 0.09051 -0.60156 0.09537 -0.60208 0.10023 C -0.60286 0.1074 -0.60286 0.11481 -0.60365 0.12199 C -0.60417 0.12685 -0.60573 0.13148 -0.60599 0.1368 C -0.60651 0.15139 -0.60599 0.16643 -0.60599 0.18125 " pathEditMode="relative" ptsTypes="AAAAAAAAAAAAAAAAAAAAAAAAAAA">
                                      <p:cBhvr>
                                        <p:cTn id="6" dur="2000" fill="hold"/>
                                        <p:tgtEl>
                                          <p:spTgt spid="5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a:xfrm>
            <a:off x="8610600" y="6401760"/>
            <a:ext cx="2743200" cy="365125"/>
          </a:xfrm>
        </p:spPr>
        <p:txBody>
          <a:bodyPr/>
          <a:lstStyle/>
          <a:p>
            <a:fld id="{7B232E03-40C9-4E2C-92EA-D78597C71B60}" type="slidenum">
              <a:rPr lang="en-GB" smtClean="0"/>
              <a:t>15</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Đọc một phần tử ở đỉnh Stack (peek)</a:t>
            </a:r>
          </a:p>
          <a:p>
            <a:pPr lvl="1">
              <a:buFont typeface="Wingdings" panose="05000000000000000000" pitchFamily="2" charset="2"/>
              <a:buChar char="§"/>
            </a:pPr>
            <a:r>
              <a:rPr lang="en-GB" sz="2500"/>
              <a:t>Lưu ý: khi Stack rỗng thì việc đọc/xem nội dung của một phần tử ở đỉnh Stack sẽ sinh ra lỗi “</a:t>
            </a:r>
            <a:r>
              <a:rPr lang="en-GB" sz="2500" b="1">
                <a:solidFill>
                  <a:srgbClr val="0000FF"/>
                </a:solidFill>
              </a:rPr>
              <a:t>Stack Underflow</a:t>
            </a:r>
            <a:r>
              <a:rPr lang="en-GB" sz="2500"/>
              <a:t>”</a:t>
            </a:r>
            <a:endParaRPr lang="vi-VN" sz="2500"/>
          </a:p>
        </p:txBody>
      </p:sp>
      <p:sp>
        <p:nvSpPr>
          <p:cNvPr id="18" name="Pentagon 46">
            <a:extLst>
              <a:ext uri="{FF2B5EF4-FFF2-40B4-BE49-F238E27FC236}">
                <a16:creationId xmlns:a16="http://schemas.microsoft.com/office/drawing/2014/main" id="{241701BB-A33B-410F-8414-5172D28A85D4}"/>
              </a:ext>
            </a:extLst>
          </p:cNvPr>
          <p:cNvSpPr/>
          <p:nvPr/>
        </p:nvSpPr>
        <p:spPr>
          <a:xfrm flipH="1">
            <a:off x="5028632" y="4631955"/>
            <a:ext cx="1457517" cy="699097"/>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top data</a:t>
            </a:r>
          </a:p>
        </p:txBody>
      </p:sp>
      <p:grpSp>
        <p:nvGrpSpPr>
          <p:cNvPr id="19" name="Group 18">
            <a:extLst>
              <a:ext uri="{FF2B5EF4-FFF2-40B4-BE49-F238E27FC236}">
                <a16:creationId xmlns:a16="http://schemas.microsoft.com/office/drawing/2014/main" id="{7740495C-E8E0-4F75-A685-3A192048008D}"/>
              </a:ext>
            </a:extLst>
          </p:cNvPr>
          <p:cNvGrpSpPr/>
          <p:nvPr/>
        </p:nvGrpSpPr>
        <p:grpSpPr>
          <a:xfrm>
            <a:off x="8003616" y="3802965"/>
            <a:ext cx="2010290" cy="2473411"/>
            <a:chOff x="1400175" y="3124200"/>
            <a:chExt cx="1619250" cy="1990725"/>
          </a:xfrm>
        </p:grpSpPr>
        <p:cxnSp>
          <p:nvCxnSpPr>
            <p:cNvPr id="20" name="Straight Connector 19">
              <a:extLst>
                <a:ext uri="{FF2B5EF4-FFF2-40B4-BE49-F238E27FC236}">
                  <a16:creationId xmlns:a16="http://schemas.microsoft.com/office/drawing/2014/main" id="{E264D7F5-C17F-49B3-BDA3-AED481B9984D}"/>
                </a:ext>
              </a:extLst>
            </p:cNvPr>
            <p:cNvCxnSpPr/>
            <p:nvPr/>
          </p:nvCxnSpPr>
          <p:spPr>
            <a:xfrm>
              <a:off x="1400175" y="5114925"/>
              <a:ext cx="16192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3B0BD8E-886F-47B7-A4E0-5936E9D04E2E}"/>
                </a:ext>
              </a:extLst>
            </p:cNvPr>
            <p:cNvCxnSpPr/>
            <p:nvPr/>
          </p:nvCxnSpPr>
          <p:spPr>
            <a:xfrm>
              <a:off x="1400175" y="3124200"/>
              <a:ext cx="0" cy="19907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A8A9A13-DBBA-40C5-8096-C331BCE22BFE}"/>
                </a:ext>
              </a:extLst>
            </p:cNvPr>
            <p:cNvCxnSpPr/>
            <p:nvPr/>
          </p:nvCxnSpPr>
          <p:spPr>
            <a:xfrm>
              <a:off x="3019425" y="3124200"/>
              <a:ext cx="0" cy="19907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3DAB2C59-722C-4123-95C0-769AE7D4D570}"/>
              </a:ext>
            </a:extLst>
          </p:cNvPr>
          <p:cNvSpPr txBox="1"/>
          <p:nvPr/>
        </p:nvSpPr>
        <p:spPr>
          <a:xfrm>
            <a:off x="8662352" y="3343510"/>
            <a:ext cx="677173" cy="369332"/>
          </a:xfrm>
          <a:prstGeom prst="rect">
            <a:avLst/>
          </a:prstGeom>
          <a:noFill/>
        </p:spPr>
        <p:txBody>
          <a:bodyPr wrap="none" rtlCol="0">
            <a:spAutoFit/>
          </a:bodyPr>
          <a:lstStyle/>
          <a:p>
            <a:r>
              <a:rPr lang="en-US"/>
              <a:t>Stack</a:t>
            </a:r>
          </a:p>
        </p:txBody>
      </p:sp>
      <p:cxnSp>
        <p:nvCxnSpPr>
          <p:cNvPr id="24" name="Straight Connector 23">
            <a:extLst>
              <a:ext uri="{FF2B5EF4-FFF2-40B4-BE49-F238E27FC236}">
                <a16:creationId xmlns:a16="http://schemas.microsoft.com/office/drawing/2014/main" id="{6366AAC2-583E-48AB-B79C-CCBF67D1C9EC}"/>
              </a:ext>
            </a:extLst>
          </p:cNvPr>
          <p:cNvCxnSpPr/>
          <p:nvPr/>
        </p:nvCxnSpPr>
        <p:spPr>
          <a:xfrm>
            <a:off x="5359231" y="2666789"/>
            <a:ext cx="2116606" cy="9195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8CE91D8-EE0D-4DED-B458-472C4ECCED0A}"/>
              </a:ext>
            </a:extLst>
          </p:cNvPr>
          <p:cNvCxnSpPr/>
          <p:nvPr/>
        </p:nvCxnSpPr>
        <p:spPr>
          <a:xfrm flipH="1">
            <a:off x="5395816" y="2743255"/>
            <a:ext cx="2043437" cy="8064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2E4D743-6490-414C-A0FE-D97277580D65}"/>
              </a:ext>
            </a:extLst>
          </p:cNvPr>
          <p:cNvSpPr/>
          <p:nvPr/>
        </p:nvSpPr>
        <p:spPr>
          <a:xfrm>
            <a:off x="587181" y="4760951"/>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28" name="Rectangle 27">
            <a:extLst>
              <a:ext uri="{FF2B5EF4-FFF2-40B4-BE49-F238E27FC236}">
                <a16:creationId xmlns:a16="http://schemas.microsoft.com/office/drawing/2014/main" id="{FC41A3C9-ADE9-417F-907D-88283BD7C8E7}"/>
              </a:ext>
            </a:extLst>
          </p:cNvPr>
          <p:cNvSpPr/>
          <p:nvPr/>
        </p:nvSpPr>
        <p:spPr>
          <a:xfrm>
            <a:off x="1182059" y="4760951"/>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29" name="Rectangle 28">
            <a:extLst>
              <a:ext uri="{FF2B5EF4-FFF2-40B4-BE49-F238E27FC236}">
                <a16:creationId xmlns:a16="http://schemas.microsoft.com/office/drawing/2014/main" id="{73667694-98B9-4154-A6D6-D1B310BE1394}"/>
              </a:ext>
            </a:extLst>
          </p:cNvPr>
          <p:cNvSpPr/>
          <p:nvPr/>
        </p:nvSpPr>
        <p:spPr>
          <a:xfrm>
            <a:off x="1776937" y="4759629"/>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30" name="Rectangle 29">
            <a:extLst>
              <a:ext uri="{FF2B5EF4-FFF2-40B4-BE49-F238E27FC236}">
                <a16:creationId xmlns:a16="http://schemas.microsoft.com/office/drawing/2014/main" id="{27B41336-B889-4211-AEA5-00EB68F3A0D5}"/>
              </a:ext>
            </a:extLst>
          </p:cNvPr>
          <p:cNvSpPr/>
          <p:nvPr/>
        </p:nvSpPr>
        <p:spPr>
          <a:xfrm>
            <a:off x="2371815" y="4759629"/>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31" name="Rectangle 30">
            <a:extLst>
              <a:ext uri="{FF2B5EF4-FFF2-40B4-BE49-F238E27FC236}">
                <a16:creationId xmlns:a16="http://schemas.microsoft.com/office/drawing/2014/main" id="{F2D94344-7AF7-4211-B95A-4E3328CA3497}"/>
              </a:ext>
            </a:extLst>
          </p:cNvPr>
          <p:cNvSpPr/>
          <p:nvPr/>
        </p:nvSpPr>
        <p:spPr>
          <a:xfrm>
            <a:off x="2964317" y="4760951"/>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32" name="Rectangle 31">
            <a:extLst>
              <a:ext uri="{FF2B5EF4-FFF2-40B4-BE49-F238E27FC236}">
                <a16:creationId xmlns:a16="http://schemas.microsoft.com/office/drawing/2014/main" id="{E30CC751-8684-4802-A323-CFF48ACD85A4}"/>
              </a:ext>
            </a:extLst>
          </p:cNvPr>
          <p:cNvSpPr/>
          <p:nvPr/>
        </p:nvSpPr>
        <p:spPr>
          <a:xfrm>
            <a:off x="8792678" y="5710921"/>
            <a:ext cx="546847" cy="43030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Down Arrow 11">
            <a:extLst>
              <a:ext uri="{FF2B5EF4-FFF2-40B4-BE49-F238E27FC236}">
                <a16:creationId xmlns:a16="http://schemas.microsoft.com/office/drawing/2014/main" id="{F4A6F218-7CB3-40D3-99BE-50B9E9CD096F}"/>
              </a:ext>
            </a:extLst>
          </p:cNvPr>
          <p:cNvSpPr/>
          <p:nvPr/>
        </p:nvSpPr>
        <p:spPr>
          <a:xfrm flipH="1">
            <a:off x="3398105" y="3110241"/>
            <a:ext cx="5832391" cy="16029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BB2B8D6D-F444-4FB6-BF98-9113D89D9A95}"/>
              </a:ext>
            </a:extLst>
          </p:cNvPr>
          <p:cNvSpPr/>
          <p:nvPr/>
        </p:nvSpPr>
        <p:spPr>
          <a:xfrm>
            <a:off x="6144110" y="3232539"/>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35" name="TextBox 34">
            <a:extLst>
              <a:ext uri="{FF2B5EF4-FFF2-40B4-BE49-F238E27FC236}">
                <a16:creationId xmlns:a16="http://schemas.microsoft.com/office/drawing/2014/main" id="{00A87EC7-DFF5-4EF5-B523-8EA36A1E0278}"/>
              </a:ext>
            </a:extLst>
          </p:cNvPr>
          <p:cNvSpPr txBox="1"/>
          <p:nvPr/>
        </p:nvSpPr>
        <p:spPr>
          <a:xfrm>
            <a:off x="7742420" y="6347830"/>
            <a:ext cx="2517036" cy="477054"/>
          </a:xfrm>
          <a:prstGeom prst="rect">
            <a:avLst/>
          </a:prstGeom>
          <a:noFill/>
        </p:spPr>
        <p:txBody>
          <a:bodyPr wrap="none" rtlCol="0">
            <a:spAutoFit/>
          </a:bodyPr>
          <a:lstStyle/>
          <a:p>
            <a:r>
              <a:rPr lang="en-US" sz="2500">
                <a:solidFill>
                  <a:srgbClr val="FF0000"/>
                </a:solidFill>
                <a:latin typeface="Arial" panose="020B0604020202020204" pitchFamily="34" charset="0"/>
                <a:cs typeface="Arial" panose="020B0604020202020204" pitchFamily="34" charset="0"/>
              </a:rPr>
              <a:t>Stack Underflow</a:t>
            </a:r>
          </a:p>
        </p:txBody>
      </p:sp>
    </p:spTree>
    <p:extLst>
      <p:ext uri="{BB962C8B-B14F-4D97-AF65-F5344CB8AC3E}">
        <p14:creationId xmlns:p14="http://schemas.microsoft.com/office/powerpoint/2010/main" val="1382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500"/>
                                        <p:tgtEl>
                                          <p:spTgt spid="34"/>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par>
                                <p:cTn id="19" presetID="2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down)">
                                      <p:cBhvr>
                                        <p:cTn id="2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3" grpId="0" animBg="1"/>
      <p:bldP spid="34" grpId="0"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Hiện thực Stack</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a:xfrm>
            <a:off x="8610600" y="6401760"/>
            <a:ext cx="2743200" cy="365125"/>
          </a:xfrm>
        </p:spPr>
        <p:txBody>
          <a:bodyPr/>
          <a:lstStyle/>
          <a:p>
            <a:fld id="{7B232E03-40C9-4E2C-92EA-D78597C71B60}" type="slidenum">
              <a:rPr lang="en-GB" smtClean="0"/>
              <a:t>16</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Xây dựng Stack bằng mảng 1 chiều</a:t>
            </a:r>
          </a:p>
          <a:p>
            <a:pPr lvl="1">
              <a:buFont typeface="Wingdings" panose="05000000000000000000" pitchFamily="2" charset="2"/>
              <a:buChar char="§"/>
            </a:pPr>
            <a:r>
              <a:rPr lang="en-GB" sz="2500"/>
              <a:t>Chúng ta có thể tạo ra 1 Stack bằng mảng 1 chiều</a:t>
            </a:r>
          </a:p>
          <a:p>
            <a:pPr lvl="1">
              <a:buFont typeface="Wingdings" panose="05000000000000000000" pitchFamily="2" charset="2"/>
              <a:buChar char="§"/>
            </a:pPr>
            <a:r>
              <a:rPr lang="en-GB" sz="2500"/>
              <a:t>Xây dựng các phương thức thể hiện các thao tác trên Stack thông qua mảng 1 chiều đó</a:t>
            </a:r>
            <a:endParaRPr lang="vi-VN" sz="2500"/>
          </a:p>
        </p:txBody>
      </p:sp>
    </p:spTree>
    <p:extLst>
      <p:ext uri="{BB962C8B-B14F-4D97-AF65-F5344CB8AC3E}">
        <p14:creationId xmlns:p14="http://schemas.microsoft.com/office/powerpoint/2010/main" val="362496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Hiện thực Stack</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a:xfrm>
            <a:off x="8610600" y="6401760"/>
            <a:ext cx="2743200" cy="365125"/>
          </a:xfrm>
        </p:spPr>
        <p:txBody>
          <a:bodyPr/>
          <a:lstStyle/>
          <a:p>
            <a:fld id="{7B232E03-40C9-4E2C-92EA-D78597C71B60}" type="slidenum">
              <a:rPr lang="en-GB" smtClean="0"/>
              <a:t>17</a:t>
            </a:fld>
            <a:endParaRPr lang="en-GB"/>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Xây dựng Stack bằng mảng 1 chiều</a:t>
                </a:r>
              </a:p>
              <a:p>
                <a:pPr lvl="1">
                  <a:buFont typeface="Wingdings" panose="05000000000000000000" pitchFamily="2" charset="2"/>
                  <a:buChar char="§"/>
                </a:pPr>
                <a:r>
                  <a:rPr lang="en-GB" sz="2500"/>
                  <a:t>Gọi </a:t>
                </a:r>
                <a:r>
                  <a:rPr lang="en-GB" sz="2500" b="1">
                    <a:solidFill>
                      <a:srgbClr val="7030A0"/>
                    </a:solidFill>
                    <a:latin typeface="Consolas" panose="020B0609020204030204" pitchFamily="49" charset="0"/>
                  </a:rPr>
                  <a:t>stack</a:t>
                </a:r>
                <a:r>
                  <a:rPr lang="en-GB" sz="2500"/>
                  <a:t> là mảng 1 chiều cần xây dựng, có kích thước </a:t>
                </a:r>
                <a:r>
                  <a:rPr lang="en-GB" sz="2500" b="1" i="1">
                    <a:solidFill>
                      <a:srgbClr val="7030A0"/>
                    </a:solidFill>
                    <a:latin typeface="Consolas" panose="020B0609020204030204" pitchFamily="49" charset="0"/>
                  </a:rPr>
                  <a:t>n</a:t>
                </a:r>
              </a:p>
              <a:p>
                <a:pPr lvl="1">
                  <a:buFont typeface="Wingdings" panose="05000000000000000000" pitchFamily="2" charset="2"/>
                  <a:buChar char="§"/>
                </a:pPr>
                <a:r>
                  <a:rPr lang="en-GB" sz="2500"/>
                  <a:t>Phần đáy của Stack là phần tử </a:t>
                </a:r>
                <a:r>
                  <a:rPr lang="en-GB" sz="2500" b="1">
                    <a:solidFill>
                      <a:srgbClr val="7030A0"/>
                    </a:solidFill>
                    <a:latin typeface="Consolas" panose="020B0609020204030204" pitchFamily="49" charset="0"/>
                  </a:rPr>
                  <a:t>stack[0]</a:t>
                </a:r>
                <a:r>
                  <a:rPr lang="en-GB" sz="2500"/>
                  <a:t> </a:t>
                </a:r>
                <a:r>
                  <a:rPr lang="en-GB" sz="2500">
                    <a:sym typeface="Wingdings" panose="05000000000000000000" pitchFamily="2" charset="2"/>
                  </a:rPr>
                  <a:t> phần tử được thêm vào đầu tiên</a:t>
                </a:r>
              </a:p>
              <a:p>
                <a:pPr lvl="1">
                  <a:buFont typeface="Wingdings" panose="05000000000000000000" pitchFamily="2" charset="2"/>
                  <a:buChar char="§"/>
                </a:pPr>
                <a:r>
                  <a:rPr lang="en-GB" sz="2500">
                    <a:sym typeface="Wingdings" panose="05000000000000000000" pitchFamily="2" charset="2"/>
                  </a:rPr>
                  <a:t>Phần đỉnh của Stack là phần tử </a:t>
                </a:r>
                <a:r>
                  <a:rPr lang="en-GB" sz="2500" b="1">
                    <a:solidFill>
                      <a:srgbClr val="7030A0"/>
                    </a:solidFill>
                    <a:latin typeface="Consolas" panose="020B0609020204030204" pitchFamily="49" charset="0"/>
                    <a:sym typeface="Wingdings" panose="05000000000000000000" pitchFamily="2" charset="2"/>
                  </a:rPr>
                  <a:t>stack[t]</a:t>
                </a:r>
                <a:r>
                  <a:rPr lang="en-GB" sz="2500">
                    <a:sym typeface="Wingdings" panose="05000000000000000000" pitchFamily="2" charset="2"/>
                  </a:rPr>
                  <a:t>  phần tử được thêm vào mới nhất (</a:t>
                </a:r>
                <a:r>
                  <a:rPr lang="en-GB" sz="2500" b="1">
                    <a:solidFill>
                      <a:srgbClr val="7030A0"/>
                    </a:solidFill>
                    <a:latin typeface="Consolas" panose="020B0609020204030204" pitchFamily="49" charset="0"/>
                    <a:sym typeface="Wingdings" panose="05000000000000000000" pitchFamily="2" charset="2"/>
                  </a:rPr>
                  <a:t>t </a:t>
                </a:r>
                <a14:m>
                  <m:oMath xmlns:m="http://schemas.openxmlformats.org/officeDocument/2006/math">
                    <m:r>
                      <a:rPr lang="en-GB" sz="2500" b="1" i="1" smtClean="0">
                        <a:solidFill>
                          <a:srgbClr val="7030A0"/>
                        </a:solidFill>
                        <a:latin typeface="Cambria Math" panose="02040503050406030204" pitchFamily="18" charset="0"/>
                        <a:ea typeface="Cambria Math" panose="02040503050406030204" pitchFamily="18" charset="0"/>
                        <a:sym typeface="Wingdings" panose="05000000000000000000" pitchFamily="2" charset="2"/>
                      </a:rPr>
                      <m:t>≤</m:t>
                    </m:r>
                  </m:oMath>
                </a14:m>
                <a:r>
                  <a:rPr lang="en-GB" sz="2500" b="1">
                    <a:solidFill>
                      <a:srgbClr val="7030A0"/>
                    </a:solidFill>
                    <a:latin typeface="Consolas" panose="020B0609020204030204" pitchFamily="49" charset="0"/>
                    <a:sym typeface="Wingdings" panose="05000000000000000000" pitchFamily="2" charset="2"/>
                  </a:rPr>
                  <a:t> n</a:t>
                </a:r>
                <a:r>
                  <a:rPr lang="en-GB" sz="2500">
                    <a:sym typeface="Wingdings" panose="05000000000000000000" pitchFamily="2" charset="2"/>
                  </a:rPr>
                  <a:t>)</a:t>
                </a:r>
              </a:p>
              <a:p>
                <a:pPr lvl="1">
                  <a:buFont typeface="Wingdings" panose="05000000000000000000" pitchFamily="2" charset="2"/>
                  <a:buChar char="§"/>
                </a:pPr>
                <a:endParaRPr lang="vi-VN" sz="2500"/>
              </a:p>
            </p:txBody>
          </p:sp>
        </mc:Choice>
        <mc:Fallback xmlns="">
          <p:sp>
            <p:nvSpPr>
              <p:cNvPr id="11" name="Content Placeholder 2">
                <a:extLst>
                  <a:ext uri="{FF2B5EF4-FFF2-40B4-BE49-F238E27FC236}">
                    <a16:creationId xmlns:a16="http://schemas.microsoft.com/office/drawing/2014/main" id="{94156A88-EE15-444D-807D-98A36ADEA1D1}"/>
                  </a:ext>
                </a:extLst>
              </p:cNvPr>
              <p:cNvSpPr>
                <a:spLocks noGrp="1" noRot="1" noChangeAspect="1" noMove="1" noResize="1" noEditPoints="1" noAdjustHandles="1" noChangeArrowheads="1" noChangeShapeType="1" noTextEdit="1"/>
              </p:cNvSpPr>
              <p:nvPr>
                <p:ph idx="1"/>
              </p:nvPr>
            </p:nvSpPr>
            <p:spPr>
              <a:xfrm>
                <a:off x="146649" y="1244338"/>
                <a:ext cx="11930332" cy="5533534"/>
              </a:xfrm>
              <a:blipFill>
                <a:blip r:embed="rId2"/>
                <a:stretch>
                  <a:fillRect l="-715"/>
                </a:stretch>
              </a:blipFill>
            </p:spPr>
            <p:txBody>
              <a:bodyPr/>
              <a:lstStyle/>
              <a:p>
                <a:r>
                  <a:rPr lang="en-GB">
                    <a:noFill/>
                  </a:rPr>
                  <a:t> </a:t>
                </a:r>
              </a:p>
            </p:txBody>
          </p:sp>
        </mc:Fallback>
      </mc:AlternateContent>
    </p:spTree>
    <p:extLst>
      <p:ext uri="{BB962C8B-B14F-4D97-AF65-F5344CB8AC3E}">
        <p14:creationId xmlns:p14="http://schemas.microsoft.com/office/powerpoint/2010/main" val="413786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down)">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Hiện thực Stack</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a:xfrm>
            <a:off x="8610600" y="6401760"/>
            <a:ext cx="2743200" cy="365125"/>
          </a:xfrm>
        </p:spPr>
        <p:txBody>
          <a:bodyPr/>
          <a:lstStyle/>
          <a:p>
            <a:fld id="{7B232E03-40C9-4E2C-92EA-D78597C71B60}" type="slidenum">
              <a:rPr lang="en-GB" smtClean="0"/>
              <a:t>18</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Xây dựng Stack bằng mảng 1 chiều</a:t>
            </a:r>
          </a:p>
        </p:txBody>
      </p:sp>
      <p:sp>
        <p:nvSpPr>
          <p:cNvPr id="7" name="Rectangle 6">
            <a:extLst>
              <a:ext uri="{FF2B5EF4-FFF2-40B4-BE49-F238E27FC236}">
                <a16:creationId xmlns:a16="http://schemas.microsoft.com/office/drawing/2014/main" id="{08EAC2A6-8568-4BB6-AE73-D2FEA15D8052}"/>
              </a:ext>
            </a:extLst>
          </p:cNvPr>
          <p:cNvSpPr/>
          <p:nvPr/>
        </p:nvSpPr>
        <p:spPr>
          <a:xfrm>
            <a:off x="50800" y="1800846"/>
            <a:ext cx="5982113" cy="4920628"/>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vi-VN" sz="1500" b="1">
                <a:solidFill>
                  <a:srgbClr val="7F0055"/>
                </a:solidFill>
                <a:latin typeface="Consolas" panose="020B0609020204030204" pitchFamily="49" charset="0"/>
              </a:rPr>
              <a:t>public</a:t>
            </a:r>
            <a:r>
              <a:rPr lang="vi-VN" sz="1500" b="1">
                <a:solidFill>
                  <a:srgbClr val="000000"/>
                </a:solidFill>
                <a:latin typeface="Consolas" panose="020B0609020204030204" pitchFamily="49" charset="0"/>
              </a:rPr>
              <a:t> </a:t>
            </a:r>
            <a:r>
              <a:rPr lang="vi-VN" sz="1500" b="1">
                <a:solidFill>
                  <a:srgbClr val="7F0055"/>
                </a:solidFill>
                <a:latin typeface="Consolas" panose="020B0609020204030204" pitchFamily="49" charset="0"/>
              </a:rPr>
              <a:t>class</a:t>
            </a:r>
            <a:r>
              <a:rPr lang="vi-VN" sz="1500" b="1">
                <a:solidFill>
                  <a:srgbClr val="000000"/>
                </a:solidFill>
                <a:latin typeface="Consolas" panose="020B0609020204030204" pitchFamily="49" charset="0"/>
              </a:rPr>
              <a:t> MyStack&lt;E&gt; { </a:t>
            </a:r>
            <a:r>
              <a:rPr lang="vi-VN" sz="1500" b="1">
                <a:solidFill>
                  <a:srgbClr val="3F7F5F"/>
                </a:solidFill>
                <a:latin typeface="Consolas" panose="020B0609020204030204" pitchFamily="49" charset="0"/>
              </a:rPr>
              <a:t>// E là kiểu dữ liệu của phần tử đưa vào Stack</a:t>
            </a:r>
          </a:p>
          <a:p>
            <a:pPr lvl="1"/>
            <a:r>
              <a:rPr lang="en-GB" sz="1500" b="1">
                <a:solidFill>
                  <a:srgbClr val="7F0055"/>
                </a:solidFill>
                <a:latin typeface="Consolas" panose="020B0609020204030204" pitchFamily="49" charset="0"/>
              </a:rPr>
              <a:t>public</a:t>
            </a:r>
            <a:r>
              <a:rPr lang="en-GB" sz="1500" b="1">
                <a:solidFill>
                  <a:srgbClr val="000000"/>
                </a:solidFill>
                <a:latin typeface="Consolas" panose="020B0609020204030204" pitchFamily="49" charset="0"/>
              </a:rPr>
              <a:t> </a:t>
            </a:r>
            <a:r>
              <a:rPr lang="en-GB" sz="1500" b="1">
                <a:solidFill>
                  <a:srgbClr val="7F0055"/>
                </a:solidFill>
                <a:latin typeface="Consolas" panose="020B0609020204030204" pitchFamily="49" charset="0"/>
              </a:rPr>
              <a:t>static</a:t>
            </a:r>
            <a:r>
              <a:rPr lang="en-GB" sz="1500" b="1">
                <a:solidFill>
                  <a:srgbClr val="000000"/>
                </a:solidFill>
                <a:latin typeface="Consolas" panose="020B0609020204030204" pitchFamily="49" charset="0"/>
              </a:rPr>
              <a:t> </a:t>
            </a:r>
            <a:r>
              <a:rPr lang="en-GB" sz="1500" b="1">
                <a:solidFill>
                  <a:srgbClr val="7F0055"/>
                </a:solidFill>
                <a:latin typeface="Consolas" panose="020B0609020204030204" pitchFamily="49" charset="0"/>
              </a:rPr>
              <a:t>final</a:t>
            </a:r>
            <a:r>
              <a:rPr lang="en-GB" sz="1500" b="1">
                <a:solidFill>
                  <a:srgbClr val="000000"/>
                </a:solidFill>
                <a:latin typeface="Consolas" panose="020B0609020204030204" pitchFamily="49" charset="0"/>
              </a:rPr>
              <a:t> </a:t>
            </a:r>
            <a:r>
              <a:rPr lang="en-GB" sz="1500" b="1">
                <a:solidFill>
                  <a:srgbClr val="7F0055"/>
                </a:solidFill>
                <a:latin typeface="Consolas" panose="020B0609020204030204" pitchFamily="49" charset="0"/>
              </a:rPr>
              <a:t>int</a:t>
            </a:r>
            <a:r>
              <a:rPr lang="en-GB" sz="1500" b="1">
                <a:solidFill>
                  <a:srgbClr val="000000"/>
                </a:solidFill>
                <a:latin typeface="Consolas" panose="020B0609020204030204" pitchFamily="49" charset="0"/>
              </a:rPr>
              <a:t> </a:t>
            </a:r>
            <a:r>
              <a:rPr lang="en-GB" sz="1500" b="1" i="1">
                <a:solidFill>
                  <a:srgbClr val="0000C0"/>
                </a:solidFill>
                <a:latin typeface="Consolas" panose="020B0609020204030204" pitchFamily="49" charset="0"/>
              </a:rPr>
              <a:t>N</a:t>
            </a:r>
            <a:r>
              <a:rPr lang="en-GB" sz="1500" b="1" i="1">
                <a:solidFill>
                  <a:srgbClr val="000000"/>
                </a:solidFill>
                <a:latin typeface="Consolas" panose="020B0609020204030204" pitchFamily="49" charset="0"/>
              </a:rPr>
              <a:t> = 1000; </a:t>
            </a:r>
            <a:r>
              <a:rPr lang="en-GB" sz="1500" b="1" i="1">
                <a:solidFill>
                  <a:srgbClr val="3F7F5F"/>
                </a:solidFill>
                <a:latin typeface="Consolas" panose="020B0609020204030204" pitchFamily="49" charset="0"/>
              </a:rPr>
              <a:t>// kích thước Stack</a:t>
            </a:r>
          </a:p>
          <a:p>
            <a:pPr lvl="1"/>
            <a:r>
              <a:rPr lang="en-GB" sz="1500" b="1">
                <a:solidFill>
                  <a:srgbClr val="7F0055"/>
                </a:solidFill>
                <a:latin typeface="Consolas" panose="020B0609020204030204" pitchFamily="49" charset="0"/>
              </a:rPr>
              <a:t>private</a:t>
            </a:r>
            <a:r>
              <a:rPr lang="en-GB" sz="1500" b="1">
                <a:solidFill>
                  <a:srgbClr val="000000"/>
                </a:solidFill>
                <a:latin typeface="Consolas" panose="020B0609020204030204" pitchFamily="49" charset="0"/>
              </a:rPr>
              <a:t> E[] </a:t>
            </a:r>
            <a:r>
              <a:rPr lang="en-GB" sz="1500" b="1">
                <a:solidFill>
                  <a:srgbClr val="0000C0"/>
                </a:solidFill>
                <a:latin typeface="Consolas" panose="020B0609020204030204" pitchFamily="49" charset="0"/>
              </a:rPr>
              <a:t>stack</a:t>
            </a:r>
            <a:r>
              <a:rPr lang="en-GB" sz="1500" b="1">
                <a:solidFill>
                  <a:srgbClr val="000000"/>
                </a:solidFill>
                <a:latin typeface="Consolas" panose="020B0609020204030204" pitchFamily="49" charset="0"/>
              </a:rPr>
              <a:t>;</a:t>
            </a:r>
          </a:p>
          <a:p>
            <a:pPr lvl="1"/>
            <a:r>
              <a:rPr lang="en-GB" sz="1500" b="1">
                <a:solidFill>
                  <a:srgbClr val="7F0055"/>
                </a:solidFill>
                <a:latin typeface="Consolas" panose="020B0609020204030204" pitchFamily="49" charset="0"/>
              </a:rPr>
              <a:t>private</a:t>
            </a:r>
            <a:r>
              <a:rPr lang="en-GB" sz="1500" b="1">
                <a:solidFill>
                  <a:srgbClr val="000000"/>
                </a:solidFill>
                <a:latin typeface="Consolas" panose="020B0609020204030204" pitchFamily="49" charset="0"/>
              </a:rPr>
              <a:t> </a:t>
            </a:r>
            <a:r>
              <a:rPr lang="en-GB" sz="1500" b="1">
                <a:solidFill>
                  <a:srgbClr val="7F0055"/>
                </a:solidFill>
                <a:latin typeface="Consolas" panose="020B0609020204030204" pitchFamily="49" charset="0"/>
              </a:rPr>
              <a:t>int</a:t>
            </a:r>
            <a:r>
              <a:rPr lang="en-GB" sz="1500" b="1">
                <a:solidFill>
                  <a:srgbClr val="000000"/>
                </a:solidFill>
                <a:latin typeface="Consolas" panose="020B0609020204030204" pitchFamily="49" charset="0"/>
              </a:rPr>
              <a:t> </a:t>
            </a:r>
            <a:r>
              <a:rPr lang="en-GB" sz="1500" b="1">
                <a:solidFill>
                  <a:srgbClr val="0000C0"/>
                </a:solidFill>
                <a:latin typeface="Consolas" panose="020B0609020204030204" pitchFamily="49" charset="0"/>
              </a:rPr>
              <a:t>t</a:t>
            </a:r>
            <a:r>
              <a:rPr lang="en-GB" sz="1500" b="1">
                <a:solidFill>
                  <a:srgbClr val="000000"/>
                </a:solidFill>
                <a:latin typeface="Consolas" panose="020B0609020204030204" pitchFamily="49" charset="0"/>
              </a:rPr>
              <a:t> = -1;</a:t>
            </a:r>
          </a:p>
          <a:p>
            <a:pPr lvl="1"/>
            <a:r>
              <a:rPr lang="en-GB" sz="1500" b="1">
                <a:solidFill>
                  <a:srgbClr val="7F0055"/>
                </a:solidFill>
                <a:latin typeface="Consolas" panose="020B0609020204030204" pitchFamily="49" charset="0"/>
              </a:rPr>
              <a:t>public</a:t>
            </a:r>
            <a:r>
              <a:rPr lang="en-GB" sz="1500" b="1">
                <a:solidFill>
                  <a:srgbClr val="000000"/>
                </a:solidFill>
                <a:latin typeface="Consolas" panose="020B0609020204030204" pitchFamily="49" charset="0"/>
              </a:rPr>
              <a:t> MyStack(){</a:t>
            </a:r>
          </a:p>
          <a:p>
            <a:pPr lvl="1"/>
            <a:r>
              <a:rPr lang="en-GB" sz="1500" b="1">
                <a:solidFill>
                  <a:srgbClr val="7F0055"/>
                </a:solidFill>
                <a:latin typeface="Consolas" panose="020B0609020204030204" pitchFamily="49" charset="0"/>
              </a:rPr>
              <a:t>	</a:t>
            </a:r>
            <a:r>
              <a:rPr lang="vi-VN" sz="1500" b="1">
                <a:solidFill>
                  <a:srgbClr val="7F0055"/>
                </a:solidFill>
                <a:latin typeface="Consolas" panose="020B0609020204030204" pitchFamily="49" charset="0"/>
              </a:rPr>
              <a:t>this</a:t>
            </a:r>
            <a:r>
              <a:rPr lang="vi-VN" sz="1500" b="1">
                <a:solidFill>
                  <a:srgbClr val="000000"/>
                </a:solidFill>
                <a:latin typeface="Consolas" panose="020B0609020204030204" pitchFamily="49" charset="0"/>
              </a:rPr>
              <a:t>(</a:t>
            </a:r>
            <a:r>
              <a:rPr lang="vi-VN" sz="1500" b="1" i="1">
                <a:solidFill>
                  <a:srgbClr val="0000C0"/>
                </a:solidFill>
                <a:latin typeface="Consolas" panose="020B0609020204030204" pitchFamily="49" charset="0"/>
              </a:rPr>
              <a:t>N</a:t>
            </a:r>
            <a:r>
              <a:rPr lang="vi-VN" sz="1500" b="1" i="1">
                <a:solidFill>
                  <a:srgbClr val="000000"/>
                </a:solidFill>
                <a:latin typeface="Consolas" panose="020B0609020204030204" pitchFamily="49" charset="0"/>
              </a:rPr>
              <a:t>);</a:t>
            </a:r>
            <a:r>
              <a:rPr lang="vi-VN" sz="1500" b="1" i="1">
                <a:solidFill>
                  <a:srgbClr val="3F7F5F"/>
                </a:solidFill>
                <a:latin typeface="Consolas" panose="020B0609020204030204" pitchFamily="49" charset="0"/>
              </a:rPr>
              <a:t>// Khởi tạo mảng với kích thước mặc định cho Stack</a:t>
            </a:r>
          </a:p>
          <a:p>
            <a:pPr lvl="1"/>
            <a:r>
              <a:rPr lang="en-GB" sz="1500">
                <a:solidFill>
                  <a:srgbClr val="000000"/>
                </a:solidFill>
                <a:latin typeface="Consolas" panose="020B0609020204030204" pitchFamily="49" charset="0"/>
              </a:rPr>
              <a:t>}</a:t>
            </a:r>
          </a:p>
          <a:p>
            <a:pPr lvl="1"/>
            <a:r>
              <a:rPr lang="en-GB" sz="1500" b="1">
                <a:solidFill>
                  <a:srgbClr val="7F0055"/>
                </a:solidFill>
                <a:latin typeface="Consolas" panose="020B0609020204030204" pitchFamily="49" charset="0"/>
              </a:rPr>
              <a:t>public</a:t>
            </a:r>
            <a:r>
              <a:rPr lang="en-GB" sz="1500" b="1">
                <a:solidFill>
                  <a:srgbClr val="000000"/>
                </a:solidFill>
                <a:latin typeface="Consolas" panose="020B0609020204030204" pitchFamily="49" charset="0"/>
              </a:rPr>
              <a:t> MyStack(</a:t>
            </a:r>
            <a:r>
              <a:rPr lang="en-GB" sz="1500" b="1">
                <a:solidFill>
                  <a:srgbClr val="7F0055"/>
                </a:solidFill>
                <a:latin typeface="Consolas" panose="020B0609020204030204" pitchFamily="49" charset="0"/>
              </a:rPr>
              <a:t>int</a:t>
            </a:r>
            <a:r>
              <a:rPr lang="en-GB" sz="1500" b="1">
                <a:solidFill>
                  <a:srgbClr val="000000"/>
                </a:solidFill>
                <a:latin typeface="Consolas" panose="020B0609020204030204" pitchFamily="49" charset="0"/>
              </a:rPr>
              <a:t> </a:t>
            </a:r>
            <a:r>
              <a:rPr lang="en-GB" sz="1500" b="1">
                <a:solidFill>
                  <a:srgbClr val="6A3E3E"/>
                </a:solidFill>
                <a:latin typeface="Consolas" panose="020B0609020204030204" pitchFamily="49" charset="0"/>
              </a:rPr>
              <a:t>n</a:t>
            </a:r>
            <a:r>
              <a:rPr lang="en-GB" sz="1500" b="1">
                <a:solidFill>
                  <a:srgbClr val="000000"/>
                </a:solidFill>
                <a:latin typeface="Consolas" panose="020B0609020204030204" pitchFamily="49" charset="0"/>
              </a:rPr>
              <a:t>){</a:t>
            </a:r>
          </a:p>
          <a:p>
            <a:pPr lvl="2"/>
            <a:r>
              <a:rPr lang="vi-VN" sz="1500">
                <a:solidFill>
                  <a:srgbClr val="0000C0"/>
                </a:solidFill>
                <a:latin typeface="Consolas" panose="020B0609020204030204" pitchFamily="49" charset="0"/>
              </a:rPr>
              <a:t>stack</a:t>
            </a:r>
            <a:r>
              <a:rPr lang="vi-VN" sz="1500">
                <a:solidFill>
                  <a:srgbClr val="000000"/>
                </a:solidFill>
                <a:latin typeface="Consolas" panose="020B0609020204030204" pitchFamily="49" charset="0"/>
              </a:rPr>
              <a:t> = (E[])</a:t>
            </a:r>
            <a:r>
              <a:rPr lang="vi-VN" sz="1500" b="1">
                <a:solidFill>
                  <a:srgbClr val="7F0055"/>
                </a:solidFill>
                <a:latin typeface="Consolas" panose="020B0609020204030204" pitchFamily="49" charset="0"/>
              </a:rPr>
              <a:t>new</a:t>
            </a:r>
            <a:r>
              <a:rPr lang="vi-VN" sz="1500" b="1">
                <a:solidFill>
                  <a:srgbClr val="000000"/>
                </a:solidFill>
                <a:latin typeface="Consolas" panose="020B0609020204030204" pitchFamily="49" charset="0"/>
              </a:rPr>
              <a:t> Object[</a:t>
            </a:r>
            <a:r>
              <a:rPr lang="vi-VN" sz="1500" b="1">
                <a:solidFill>
                  <a:srgbClr val="6A3E3E"/>
                </a:solidFill>
                <a:latin typeface="Consolas" panose="020B0609020204030204" pitchFamily="49" charset="0"/>
              </a:rPr>
              <a:t>n</a:t>
            </a:r>
            <a:r>
              <a:rPr lang="vi-VN" sz="1500" b="1">
                <a:solidFill>
                  <a:srgbClr val="000000"/>
                </a:solidFill>
                <a:latin typeface="Consolas" panose="020B0609020204030204" pitchFamily="49" charset="0"/>
              </a:rPr>
              <a:t>];</a:t>
            </a:r>
            <a:r>
              <a:rPr lang="vi-VN" sz="1500" b="1">
                <a:solidFill>
                  <a:srgbClr val="3F7F5F"/>
                </a:solidFill>
                <a:latin typeface="Consolas" panose="020B0609020204030204" pitchFamily="49" charset="0"/>
              </a:rPr>
              <a:t>// Cách khởi tạo đối tượng chứa các phần tử kiểu Generic</a:t>
            </a:r>
          </a:p>
          <a:p>
            <a:pPr lvl="1"/>
            <a:r>
              <a:rPr lang="en-GB" sz="1500">
                <a:solidFill>
                  <a:srgbClr val="000000"/>
                </a:solidFill>
                <a:latin typeface="Consolas" panose="020B0609020204030204" pitchFamily="49" charset="0"/>
              </a:rPr>
              <a:t>}</a:t>
            </a:r>
          </a:p>
          <a:p>
            <a:pPr lvl="1"/>
            <a:r>
              <a:rPr lang="en-GB" sz="1500" b="1">
                <a:solidFill>
                  <a:srgbClr val="7F0055"/>
                </a:solidFill>
                <a:latin typeface="Consolas" panose="020B0609020204030204" pitchFamily="49" charset="0"/>
              </a:rPr>
              <a:t>public</a:t>
            </a:r>
            <a:r>
              <a:rPr lang="en-GB" sz="1500" b="1">
                <a:solidFill>
                  <a:srgbClr val="000000"/>
                </a:solidFill>
                <a:latin typeface="Consolas" panose="020B0609020204030204" pitchFamily="49" charset="0"/>
              </a:rPr>
              <a:t> </a:t>
            </a:r>
            <a:r>
              <a:rPr lang="en-GB" sz="1500" b="1">
                <a:solidFill>
                  <a:srgbClr val="7F0055"/>
                </a:solidFill>
                <a:latin typeface="Consolas" panose="020B0609020204030204" pitchFamily="49" charset="0"/>
              </a:rPr>
              <a:t>int</a:t>
            </a:r>
            <a:r>
              <a:rPr lang="en-GB" sz="1500" b="1">
                <a:solidFill>
                  <a:srgbClr val="000000"/>
                </a:solidFill>
                <a:latin typeface="Consolas" panose="020B0609020204030204" pitchFamily="49" charset="0"/>
              </a:rPr>
              <a:t> size() { </a:t>
            </a:r>
            <a:r>
              <a:rPr lang="en-GB" sz="1500" b="1">
                <a:solidFill>
                  <a:srgbClr val="3F7F5F"/>
                </a:solidFill>
                <a:latin typeface="Consolas" panose="020B0609020204030204" pitchFamily="49" charset="0"/>
              </a:rPr>
              <a:t>// Trả về số phần tử trong Stack</a:t>
            </a:r>
          </a:p>
          <a:p>
            <a:pPr lvl="1"/>
            <a:r>
              <a:rPr lang="en-GB" sz="1500" b="1">
                <a:solidFill>
                  <a:srgbClr val="7F0055"/>
                </a:solidFill>
                <a:latin typeface="Consolas" panose="020B0609020204030204" pitchFamily="49" charset="0"/>
              </a:rPr>
              <a:t>	return</a:t>
            </a:r>
            <a:r>
              <a:rPr lang="en-GB" sz="1500" b="1">
                <a:solidFill>
                  <a:srgbClr val="000000"/>
                </a:solidFill>
                <a:latin typeface="Consolas" panose="020B0609020204030204" pitchFamily="49" charset="0"/>
              </a:rPr>
              <a:t> (</a:t>
            </a:r>
            <a:r>
              <a:rPr lang="en-GB" sz="1500" b="1">
                <a:solidFill>
                  <a:srgbClr val="0000C0"/>
                </a:solidFill>
                <a:latin typeface="Consolas" panose="020B0609020204030204" pitchFamily="49" charset="0"/>
              </a:rPr>
              <a:t>t</a:t>
            </a:r>
            <a:r>
              <a:rPr lang="en-GB" sz="1500" b="1">
                <a:solidFill>
                  <a:srgbClr val="000000"/>
                </a:solidFill>
                <a:latin typeface="Consolas" panose="020B0609020204030204" pitchFamily="49" charset="0"/>
              </a:rPr>
              <a:t>+1);</a:t>
            </a:r>
          </a:p>
          <a:p>
            <a:pPr lvl="1"/>
            <a:r>
              <a:rPr lang="en-GB" sz="150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15832B55-0793-4762-ACFE-F4BFA0656EEA}"/>
              </a:ext>
            </a:extLst>
          </p:cNvPr>
          <p:cNvSpPr/>
          <p:nvPr/>
        </p:nvSpPr>
        <p:spPr>
          <a:xfrm>
            <a:off x="6146800" y="1800847"/>
            <a:ext cx="5982113" cy="4920628"/>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1500" b="1">
                <a:solidFill>
                  <a:srgbClr val="7F0055"/>
                </a:solidFill>
                <a:latin typeface="Consolas" panose="020B0609020204030204" pitchFamily="49" charset="0"/>
              </a:rPr>
              <a:t>public</a:t>
            </a:r>
            <a:r>
              <a:rPr lang="en-GB" sz="1500" b="1">
                <a:solidFill>
                  <a:srgbClr val="000000"/>
                </a:solidFill>
                <a:latin typeface="Consolas" panose="020B0609020204030204" pitchFamily="49" charset="0"/>
              </a:rPr>
              <a:t> </a:t>
            </a:r>
            <a:r>
              <a:rPr lang="en-GB" sz="1500" b="1">
                <a:solidFill>
                  <a:srgbClr val="7F0055"/>
                </a:solidFill>
                <a:latin typeface="Consolas" panose="020B0609020204030204" pitchFamily="49" charset="0"/>
              </a:rPr>
              <a:t>boolean</a:t>
            </a:r>
            <a:r>
              <a:rPr lang="en-GB" sz="1500" b="1">
                <a:solidFill>
                  <a:srgbClr val="000000"/>
                </a:solidFill>
                <a:latin typeface="Consolas" panose="020B0609020204030204" pitchFamily="49" charset="0"/>
              </a:rPr>
              <a:t> isEmpty() { </a:t>
            </a:r>
            <a:r>
              <a:rPr lang="en-GB" sz="1500" b="1">
                <a:solidFill>
                  <a:srgbClr val="3F7F5F"/>
                </a:solidFill>
                <a:latin typeface="Consolas" panose="020B0609020204030204" pitchFamily="49" charset="0"/>
              </a:rPr>
              <a:t>// Kiểm tra xem Stack có rỗng hay không </a:t>
            </a:r>
          </a:p>
          <a:p>
            <a:pPr lvl="1"/>
            <a:r>
              <a:rPr lang="en-GB" sz="1500" b="1">
                <a:solidFill>
                  <a:srgbClr val="7F0055"/>
                </a:solidFill>
                <a:latin typeface="Consolas" panose="020B0609020204030204" pitchFamily="49" charset="0"/>
              </a:rPr>
              <a:t>	return</a:t>
            </a:r>
            <a:r>
              <a:rPr lang="en-GB" sz="1500" b="1">
                <a:solidFill>
                  <a:srgbClr val="000000"/>
                </a:solidFill>
                <a:latin typeface="Consolas" panose="020B0609020204030204" pitchFamily="49" charset="0"/>
              </a:rPr>
              <a:t> (</a:t>
            </a:r>
            <a:r>
              <a:rPr lang="en-GB" sz="1500" b="1">
                <a:solidFill>
                  <a:srgbClr val="0000C0"/>
                </a:solidFill>
                <a:latin typeface="Consolas" panose="020B0609020204030204" pitchFamily="49" charset="0"/>
              </a:rPr>
              <a:t>t</a:t>
            </a:r>
            <a:r>
              <a:rPr lang="en-GB" sz="1500" b="1">
                <a:solidFill>
                  <a:srgbClr val="000000"/>
                </a:solidFill>
                <a:latin typeface="Consolas" panose="020B0609020204030204" pitchFamily="49" charset="0"/>
              </a:rPr>
              <a:t> == -1);</a:t>
            </a:r>
          </a:p>
          <a:p>
            <a:pPr lvl="1"/>
            <a:r>
              <a:rPr lang="en-GB" sz="1500">
                <a:solidFill>
                  <a:srgbClr val="000000"/>
                </a:solidFill>
                <a:latin typeface="Consolas" panose="020B0609020204030204" pitchFamily="49" charset="0"/>
              </a:rPr>
              <a:t>}</a:t>
            </a:r>
            <a:endParaRPr lang="en-GB" sz="1500" b="1">
              <a:solidFill>
                <a:srgbClr val="7F0055"/>
              </a:solidFill>
              <a:latin typeface="Consolas" panose="020B0609020204030204" pitchFamily="49" charset="0"/>
            </a:endParaRPr>
          </a:p>
          <a:p>
            <a:pPr lvl="1"/>
            <a:r>
              <a:rPr lang="en-GB" sz="1500" b="1">
                <a:solidFill>
                  <a:srgbClr val="7F0055"/>
                </a:solidFill>
                <a:latin typeface="Consolas" panose="020B0609020204030204" pitchFamily="49" charset="0"/>
              </a:rPr>
              <a:t>public</a:t>
            </a:r>
            <a:r>
              <a:rPr lang="en-GB" sz="1500" b="1">
                <a:solidFill>
                  <a:srgbClr val="000000"/>
                </a:solidFill>
                <a:latin typeface="Consolas" panose="020B0609020204030204" pitchFamily="49" charset="0"/>
              </a:rPr>
              <a:t> </a:t>
            </a:r>
            <a:r>
              <a:rPr lang="en-GB" sz="1500" b="1">
                <a:solidFill>
                  <a:srgbClr val="7F0055"/>
                </a:solidFill>
                <a:latin typeface="Consolas" panose="020B0609020204030204" pitchFamily="49" charset="0"/>
              </a:rPr>
              <a:t>void</a:t>
            </a:r>
            <a:r>
              <a:rPr lang="en-GB" sz="1500" b="1">
                <a:solidFill>
                  <a:srgbClr val="000000"/>
                </a:solidFill>
                <a:latin typeface="Consolas" panose="020B0609020204030204" pitchFamily="49" charset="0"/>
              </a:rPr>
              <a:t> push(E </a:t>
            </a:r>
            <a:r>
              <a:rPr lang="en-GB" sz="1500" b="1">
                <a:solidFill>
                  <a:srgbClr val="6A3E3E"/>
                </a:solidFill>
                <a:latin typeface="Consolas" panose="020B0609020204030204" pitchFamily="49" charset="0"/>
              </a:rPr>
              <a:t>e</a:t>
            </a:r>
            <a:r>
              <a:rPr lang="en-GB" sz="1500" b="1">
                <a:solidFill>
                  <a:srgbClr val="000000"/>
                </a:solidFill>
                <a:latin typeface="Consolas" panose="020B0609020204030204" pitchFamily="49" charset="0"/>
              </a:rPr>
              <a:t>) { </a:t>
            </a:r>
            <a:r>
              <a:rPr lang="en-GB" sz="1500" b="1">
                <a:solidFill>
                  <a:srgbClr val="3F7F5F"/>
                </a:solidFill>
                <a:latin typeface="Consolas" panose="020B0609020204030204" pitchFamily="49" charset="0"/>
              </a:rPr>
              <a:t>// Thêm một phần tử vào Stack</a:t>
            </a:r>
          </a:p>
          <a:p>
            <a:pPr lvl="2"/>
            <a:r>
              <a:rPr lang="en-GB" sz="1500" b="1">
                <a:solidFill>
                  <a:srgbClr val="7F0055"/>
                </a:solidFill>
                <a:latin typeface="Consolas" panose="020B0609020204030204" pitchFamily="49" charset="0"/>
              </a:rPr>
              <a:t>if</a:t>
            </a:r>
            <a:r>
              <a:rPr lang="en-GB" sz="1500" b="1">
                <a:solidFill>
                  <a:srgbClr val="000000"/>
                </a:solidFill>
                <a:latin typeface="Consolas" panose="020B0609020204030204" pitchFamily="49" charset="0"/>
              </a:rPr>
              <a:t> (</a:t>
            </a:r>
            <a:r>
              <a:rPr lang="en-GB" sz="1500" b="1">
                <a:solidFill>
                  <a:srgbClr val="7F0055"/>
                </a:solidFill>
                <a:latin typeface="Consolas" panose="020B0609020204030204" pitchFamily="49" charset="0"/>
              </a:rPr>
              <a:t>this</a:t>
            </a:r>
            <a:r>
              <a:rPr lang="en-GB" sz="1500" b="1">
                <a:solidFill>
                  <a:srgbClr val="000000"/>
                </a:solidFill>
                <a:latin typeface="Consolas" panose="020B0609020204030204" pitchFamily="49" charset="0"/>
              </a:rPr>
              <a:t>.size() == </a:t>
            </a:r>
            <a:r>
              <a:rPr lang="en-GB" sz="1500" b="1">
                <a:solidFill>
                  <a:srgbClr val="0000C0"/>
                </a:solidFill>
                <a:latin typeface="Consolas" panose="020B0609020204030204" pitchFamily="49" charset="0"/>
              </a:rPr>
              <a:t>stack</a:t>
            </a:r>
            <a:r>
              <a:rPr lang="en-GB" sz="1500" b="1">
                <a:solidFill>
                  <a:srgbClr val="000000"/>
                </a:solidFill>
                <a:latin typeface="Consolas" panose="020B0609020204030204" pitchFamily="49" charset="0"/>
              </a:rPr>
              <a:t>.</a:t>
            </a:r>
            <a:r>
              <a:rPr lang="en-GB" sz="1500" b="1">
                <a:solidFill>
                  <a:srgbClr val="0000C0"/>
                </a:solidFill>
                <a:latin typeface="Consolas" panose="020B0609020204030204" pitchFamily="49" charset="0"/>
              </a:rPr>
              <a:t>length</a:t>
            </a:r>
            <a:r>
              <a:rPr lang="en-GB" sz="1500" b="1">
                <a:solidFill>
                  <a:srgbClr val="000000"/>
                </a:solidFill>
                <a:latin typeface="Consolas" panose="020B0609020204030204" pitchFamily="49" charset="0"/>
              </a:rPr>
              <a:t>)</a:t>
            </a:r>
          </a:p>
          <a:p>
            <a:pPr lvl="2"/>
            <a:r>
              <a:rPr lang="en-GB" sz="1500">
                <a:solidFill>
                  <a:srgbClr val="000000"/>
                </a:solidFill>
                <a:latin typeface="Consolas" panose="020B0609020204030204" pitchFamily="49" charset="0"/>
              </a:rPr>
              <a:t>System.</a:t>
            </a:r>
            <a:r>
              <a:rPr lang="en-GB" sz="1500" b="1" i="1">
                <a:solidFill>
                  <a:srgbClr val="0000C0"/>
                </a:solidFill>
                <a:latin typeface="Consolas" panose="020B0609020204030204" pitchFamily="49" charset="0"/>
              </a:rPr>
              <a:t>out</a:t>
            </a:r>
            <a:r>
              <a:rPr lang="en-GB" sz="1500" b="1" i="1">
                <a:solidFill>
                  <a:srgbClr val="000000"/>
                </a:solidFill>
                <a:latin typeface="Consolas" panose="020B0609020204030204" pitchFamily="49" charset="0"/>
              </a:rPr>
              <a:t>.println(</a:t>
            </a:r>
            <a:r>
              <a:rPr lang="en-GB" sz="1500" b="1" i="1">
                <a:solidFill>
                  <a:srgbClr val="2A00FF"/>
                </a:solidFill>
                <a:latin typeface="Consolas" panose="020B0609020204030204" pitchFamily="49" charset="0"/>
              </a:rPr>
              <a:t>"Stack đã đầy!"</a:t>
            </a:r>
            <a:r>
              <a:rPr lang="en-GB" sz="1500" b="1" i="1">
                <a:solidFill>
                  <a:srgbClr val="000000"/>
                </a:solidFill>
                <a:latin typeface="Consolas" panose="020B0609020204030204" pitchFamily="49" charset="0"/>
              </a:rPr>
              <a:t>);</a:t>
            </a:r>
          </a:p>
          <a:p>
            <a:pPr lvl="2"/>
            <a:r>
              <a:rPr lang="en-GB" sz="1500">
                <a:solidFill>
                  <a:srgbClr val="0000C0"/>
                </a:solidFill>
                <a:latin typeface="Consolas" panose="020B0609020204030204" pitchFamily="49" charset="0"/>
              </a:rPr>
              <a:t>stack</a:t>
            </a:r>
            <a:r>
              <a:rPr lang="en-GB" sz="1500">
                <a:solidFill>
                  <a:srgbClr val="000000"/>
                </a:solidFill>
                <a:latin typeface="Consolas" panose="020B0609020204030204" pitchFamily="49" charset="0"/>
              </a:rPr>
              <a:t>[++</a:t>
            </a:r>
            <a:r>
              <a:rPr lang="en-GB" sz="1500">
                <a:solidFill>
                  <a:srgbClr val="0000C0"/>
                </a:solidFill>
                <a:latin typeface="Consolas" panose="020B0609020204030204" pitchFamily="49" charset="0"/>
              </a:rPr>
              <a:t>t</a:t>
            </a:r>
            <a:r>
              <a:rPr lang="en-GB" sz="1500">
                <a:solidFill>
                  <a:srgbClr val="000000"/>
                </a:solidFill>
                <a:latin typeface="Consolas" panose="020B0609020204030204" pitchFamily="49" charset="0"/>
              </a:rPr>
              <a:t>] = </a:t>
            </a:r>
            <a:r>
              <a:rPr lang="en-GB" sz="1500">
                <a:solidFill>
                  <a:srgbClr val="6A3E3E"/>
                </a:solidFill>
                <a:latin typeface="Consolas" panose="020B0609020204030204" pitchFamily="49" charset="0"/>
              </a:rPr>
              <a:t>e</a:t>
            </a:r>
            <a:r>
              <a:rPr lang="en-GB" sz="1500">
                <a:solidFill>
                  <a:srgbClr val="000000"/>
                </a:solidFill>
                <a:latin typeface="Consolas" panose="020B0609020204030204" pitchFamily="49" charset="0"/>
              </a:rPr>
              <a:t>;</a:t>
            </a:r>
          </a:p>
          <a:p>
            <a:pPr lvl="1"/>
            <a:r>
              <a:rPr lang="en-GB" sz="1500">
                <a:solidFill>
                  <a:srgbClr val="000000"/>
                </a:solidFill>
                <a:latin typeface="Consolas" panose="020B0609020204030204" pitchFamily="49" charset="0"/>
              </a:rPr>
              <a:t>}</a:t>
            </a:r>
          </a:p>
          <a:p>
            <a:pPr lvl="1"/>
            <a:r>
              <a:rPr lang="en-GB" sz="1500" b="1">
                <a:solidFill>
                  <a:srgbClr val="7F0055"/>
                </a:solidFill>
                <a:latin typeface="Consolas" panose="020B0609020204030204" pitchFamily="49" charset="0"/>
              </a:rPr>
              <a:t>public</a:t>
            </a:r>
            <a:r>
              <a:rPr lang="en-GB" sz="1500" b="1">
                <a:solidFill>
                  <a:srgbClr val="000000"/>
                </a:solidFill>
                <a:latin typeface="Consolas" panose="020B0609020204030204" pitchFamily="49" charset="0"/>
              </a:rPr>
              <a:t> E pop() {</a:t>
            </a:r>
          </a:p>
          <a:p>
            <a:pPr lvl="2"/>
            <a:r>
              <a:rPr lang="en-GB" sz="1500" b="1">
                <a:solidFill>
                  <a:srgbClr val="7F0055"/>
                </a:solidFill>
                <a:latin typeface="Consolas" panose="020B0609020204030204" pitchFamily="49" charset="0"/>
              </a:rPr>
              <a:t>if</a:t>
            </a:r>
            <a:r>
              <a:rPr lang="en-GB" sz="1500" b="1">
                <a:solidFill>
                  <a:srgbClr val="000000"/>
                </a:solidFill>
                <a:latin typeface="Consolas" panose="020B0609020204030204" pitchFamily="49" charset="0"/>
              </a:rPr>
              <a:t> (</a:t>
            </a:r>
            <a:r>
              <a:rPr lang="en-GB" sz="1500" b="1">
                <a:solidFill>
                  <a:srgbClr val="7F0055"/>
                </a:solidFill>
                <a:latin typeface="Consolas" panose="020B0609020204030204" pitchFamily="49" charset="0"/>
              </a:rPr>
              <a:t>this</a:t>
            </a:r>
            <a:r>
              <a:rPr lang="en-GB" sz="1500" b="1">
                <a:solidFill>
                  <a:srgbClr val="000000"/>
                </a:solidFill>
                <a:latin typeface="Consolas" panose="020B0609020204030204" pitchFamily="49" charset="0"/>
              </a:rPr>
              <a:t>.isEmpty()) </a:t>
            </a:r>
            <a:r>
              <a:rPr lang="en-GB" sz="1500" b="1">
                <a:solidFill>
                  <a:srgbClr val="7F0055"/>
                </a:solidFill>
                <a:latin typeface="Consolas" panose="020B0609020204030204" pitchFamily="49" charset="0"/>
              </a:rPr>
              <a:t>return</a:t>
            </a:r>
            <a:r>
              <a:rPr lang="en-GB" sz="1500" b="1">
                <a:solidFill>
                  <a:srgbClr val="000000"/>
                </a:solidFill>
                <a:latin typeface="Consolas" panose="020B0609020204030204" pitchFamily="49" charset="0"/>
              </a:rPr>
              <a:t> </a:t>
            </a:r>
            <a:r>
              <a:rPr lang="en-GB" sz="1500" b="1">
                <a:solidFill>
                  <a:srgbClr val="7F0055"/>
                </a:solidFill>
                <a:latin typeface="Consolas" panose="020B0609020204030204" pitchFamily="49" charset="0"/>
              </a:rPr>
              <a:t>null</a:t>
            </a:r>
            <a:r>
              <a:rPr lang="en-GB" sz="1500" b="1">
                <a:solidFill>
                  <a:srgbClr val="000000"/>
                </a:solidFill>
                <a:latin typeface="Consolas" panose="020B0609020204030204" pitchFamily="49" charset="0"/>
              </a:rPr>
              <a:t>;</a:t>
            </a:r>
            <a:endParaRPr lang="en-GB" sz="1500" b="1" i="1">
              <a:solidFill>
                <a:srgbClr val="000000"/>
              </a:solidFill>
              <a:latin typeface="Consolas" panose="020B0609020204030204" pitchFamily="49" charset="0"/>
            </a:endParaRPr>
          </a:p>
          <a:p>
            <a:pPr lvl="2"/>
            <a:r>
              <a:rPr lang="en-GB" sz="1500" b="1">
                <a:solidFill>
                  <a:srgbClr val="7F0055"/>
                </a:solidFill>
                <a:latin typeface="Consolas" panose="020B0609020204030204" pitchFamily="49" charset="0"/>
              </a:rPr>
              <a:t>return</a:t>
            </a:r>
            <a:r>
              <a:rPr lang="en-GB" sz="1500" b="1">
                <a:solidFill>
                  <a:srgbClr val="000000"/>
                </a:solidFill>
                <a:latin typeface="Consolas" panose="020B0609020204030204" pitchFamily="49" charset="0"/>
              </a:rPr>
              <a:t> </a:t>
            </a:r>
            <a:r>
              <a:rPr lang="en-GB" sz="1500" b="1">
                <a:solidFill>
                  <a:srgbClr val="0000C0"/>
                </a:solidFill>
                <a:latin typeface="Consolas" panose="020B0609020204030204" pitchFamily="49" charset="0"/>
              </a:rPr>
              <a:t>stack</a:t>
            </a:r>
            <a:r>
              <a:rPr lang="en-GB" sz="1500" b="1">
                <a:solidFill>
                  <a:srgbClr val="000000"/>
                </a:solidFill>
                <a:latin typeface="Consolas" panose="020B0609020204030204" pitchFamily="49" charset="0"/>
              </a:rPr>
              <a:t>[</a:t>
            </a:r>
            <a:r>
              <a:rPr lang="en-GB" sz="1500" b="1">
                <a:solidFill>
                  <a:srgbClr val="0000C0"/>
                </a:solidFill>
                <a:latin typeface="Consolas" panose="020B0609020204030204" pitchFamily="49" charset="0"/>
              </a:rPr>
              <a:t>t</a:t>
            </a:r>
            <a:r>
              <a:rPr lang="en-GB" sz="1500" b="1">
                <a:solidFill>
                  <a:srgbClr val="000000"/>
                </a:solidFill>
                <a:latin typeface="Consolas" panose="020B0609020204030204" pitchFamily="49" charset="0"/>
              </a:rPr>
              <a:t>--];</a:t>
            </a:r>
          </a:p>
          <a:p>
            <a:pPr lvl="1"/>
            <a:r>
              <a:rPr lang="en-GB" sz="1500">
                <a:solidFill>
                  <a:srgbClr val="000000"/>
                </a:solidFill>
                <a:latin typeface="Consolas" panose="020B0609020204030204" pitchFamily="49" charset="0"/>
              </a:rPr>
              <a:t>}</a:t>
            </a:r>
          </a:p>
          <a:p>
            <a:pPr lvl="1"/>
            <a:r>
              <a:rPr lang="en-GB" sz="1500" b="1">
                <a:solidFill>
                  <a:srgbClr val="7F0055"/>
                </a:solidFill>
                <a:latin typeface="Consolas" panose="020B0609020204030204" pitchFamily="49" charset="0"/>
              </a:rPr>
              <a:t>public</a:t>
            </a:r>
            <a:r>
              <a:rPr lang="en-GB" sz="1500" b="1">
                <a:solidFill>
                  <a:srgbClr val="000000"/>
                </a:solidFill>
                <a:latin typeface="Consolas" panose="020B0609020204030204" pitchFamily="49" charset="0"/>
              </a:rPr>
              <a:t> E peek() {</a:t>
            </a:r>
          </a:p>
          <a:p>
            <a:pPr lvl="2"/>
            <a:r>
              <a:rPr lang="en-GB" sz="1500" b="1">
                <a:solidFill>
                  <a:srgbClr val="7F0055"/>
                </a:solidFill>
                <a:latin typeface="Consolas" panose="020B0609020204030204" pitchFamily="49" charset="0"/>
              </a:rPr>
              <a:t>if</a:t>
            </a:r>
            <a:r>
              <a:rPr lang="en-GB" sz="1500" b="1">
                <a:solidFill>
                  <a:srgbClr val="000000"/>
                </a:solidFill>
                <a:latin typeface="Consolas" panose="020B0609020204030204" pitchFamily="49" charset="0"/>
              </a:rPr>
              <a:t> (</a:t>
            </a:r>
            <a:r>
              <a:rPr lang="en-GB" sz="1500" b="1">
                <a:solidFill>
                  <a:srgbClr val="7F0055"/>
                </a:solidFill>
                <a:latin typeface="Consolas" panose="020B0609020204030204" pitchFamily="49" charset="0"/>
              </a:rPr>
              <a:t>this</a:t>
            </a:r>
            <a:r>
              <a:rPr lang="en-GB" sz="1500" b="1">
                <a:solidFill>
                  <a:srgbClr val="000000"/>
                </a:solidFill>
                <a:latin typeface="Consolas" panose="020B0609020204030204" pitchFamily="49" charset="0"/>
              </a:rPr>
              <a:t>.isEmpty()) </a:t>
            </a:r>
            <a:r>
              <a:rPr lang="en-GB" sz="1500" b="1">
                <a:solidFill>
                  <a:srgbClr val="7F0055"/>
                </a:solidFill>
                <a:latin typeface="Consolas" panose="020B0609020204030204" pitchFamily="49" charset="0"/>
              </a:rPr>
              <a:t>return</a:t>
            </a:r>
            <a:r>
              <a:rPr lang="en-GB" sz="1500" b="1">
                <a:solidFill>
                  <a:srgbClr val="000000"/>
                </a:solidFill>
                <a:latin typeface="Consolas" panose="020B0609020204030204" pitchFamily="49" charset="0"/>
              </a:rPr>
              <a:t> </a:t>
            </a:r>
            <a:r>
              <a:rPr lang="en-GB" sz="1500" b="1">
                <a:solidFill>
                  <a:srgbClr val="7F0055"/>
                </a:solidFill>
                <a:latin typeface="Consolas" panose="020B0609020204030204" pitchFamily="49" charset="0"/>
              </a:rPr>
              <a:t>null</a:t>
            </a:r>
            <a:r>
              <a:rPr lang="en-GB" sz="1500" b="1">
                <a:solidFill>
                  <a:srgbClr val="000000"/>
                </a:solidFill>
                <a:latin typeface="Consolas" panose="020B0609020204030204" pitchFamily="49" charset="0"/>
              </a:rPr>
              <a:t>;</a:t>
            </a:r>
            <a:endParaRPr lang="en-GB" sz="1500" b="1" i="1">
              <a:solidFill>
                <a:srgbClr val="000000"/>
              </a:solidFill>
              <a:latin typeface="Consolas" panose="020B0609020204030204" pitchFamily="49" charset="0"/>
            </a:endParaRPr>
          </a:p>
          <a:p>
            <a:pPr lvl="2"/>
            <a:r>
              <a:rPr lang="en-GB" sz="1500" b="1">
                <a:solidFill>
                  <a:srgbClr val="7F0055"/>
                </a:solidFill>
                <a:latin typeface="Consolas" panose="020B0609020204030204" pitchFamily="49" charset="0"/>
              </a:rPr>
              <a:t>return</a:t>
            </a:r>
            <a:r>
              <a:rPr lang="en-GB" sz="1500" b="1">
                <a:solidFill>
                  <a:srgbClr val="000000"/>
                </a:solidFill>
                <a:latin typeface="Consolas" panose="020B0609020204030204" pitchFamily="49" charset="0"/>
              </a:rPr>
              <a:t> </a:t>
            </a:r>
            <a:r>
              <a:rPr lang="en-GB" sz="1500" b="1">
                <a:solidFill>
                  <a:srgbClr val="0000C0"/>
                </a:solidFill>
                <a:latin typeface="Consolas" panose="020B0609020204030204" pitchFamily="49" charset="0"/>
              </a:rPr>
              <a:t>stack</a:t>
            </a:r>
            <a:r>
              <a:rPr lang="en-GB" sz="1500" b="1">
                <a:solidFill>
                  <a:srgbClr val="000000"/>
                </a:solidFill>
                <a:latin typeface="Consolas" panose="020B0609020204030204" pitchFamily="49" charset="0"/>
              </a:rPr>
              <a:t>[</a:t>
            </a:r>
            <a:r>
              <a:rPr lang="en-GB" sz="1500" b="1">
                <a:solidFill>
                  <a:srgbClr val="0000C0"/>
                </a:solidFill>
                <a:latin typeface="Consolas" panose="020B0609020204030204" pitchFamily="49" charset="0"/>
              </a:rPr>
              <a:t>t</a:t>
            </a:r>
            <a:r>
              <a:rPr lang="en-GB" sz="1500" b="1">
                <a:solidFill>
                  <a:srgbClr val="000000"/>
                </a:solidFill>
                <a:latin typeface="Consolas" panose="020B0609020204030204" pitchFamily="49" charset="0"/>
              </a:rPr>
              <a:t>];</a:t>
            </a:r>
          </a:p>
          <a:p>
            <a:pPr lvl="1"/>
            <a:r>
              <a:rPr lang="en-GB" sz="1500">
                <a:solidFill>
                  <a:srgbClr val="000000"/>
                </a:solidFill>
                <a:latin typeface="Consolas" panose="020B0609020204030204" pitchFamily="49" charset="0"/>
              </a:rPr>
              <a:t>}</a:t>
            </a:r>
          </a:p>
          <a:p>
            <a:r>
              <a:rPr lang="en-GB" sz="1500">
                <a:solidFill>
                  <a:srgbClr val="000000"/>
                </a:solidFill>
                <a:latin typeface="Consolas" panose="020B0609020204030204" pitchFamily="49" charset="0"/>
              </a:rPr>
              <a:t>}</a:t>
            </a:r>
          </a:p>
        </p:txBody>
      </p:sp>
      <p:sp>
        <p:nvSpPr>
          <p:cNvPr id="3" name="Arrow: Right 2">
            <a:extLst>
              <a:ext uri="{FF2B5EF4-FFF2-40B4-BE49-F238E27FC236}">
                <a16:creationId xmlns:a16="http://schemas.microsoft.com/office/drawing/2014/main" id="{2B880123-6AA0-4FB4-94CA-A3BA244F088C}"/>
              </a:ext>
            </a:extLst>
          </p:cNvPr>
          <p:cNvSpPr/>
          <p:nvPr/>
        </p:nvSpPr>
        <p:spPr>
          <a:xfrm>
            <a:off x="1529751" y="6160167"/>
            <a:ext cx="2743200" cy="365125"/>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376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Ứng dụng</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Ứng dụng</a:t>
            </a:r>
          </a:p>
          <a:p>
            <a:pPr lvl="1">
              <a:buFont typeface="Wingdings" panose="05000000000000000000" pitchFamily="2" charset="2"/>
              <a:buChar char="§"/>
            </a:pPr>
            <a:r>
              <a:rPr lang="en-GB" sz="2500"/>
              <a:t>Ngăn xếp là một loại CTDL cơ bản, được ứng dụng nhiều lĩnh vực khác nhau trong ngành CNTT và trong đời sống</a:t>
            </a:r>
          </a:p>
          <a:p>
            <a:pPr lvl="1">
              <a:buFont typeface="Wingdings" panose="05000000000000000000" pitchFamily="2" charset="2"/>
              <a:buChar char="§"/>
            </a:pPr>
            <a:endParaRPr lang="vi-VN" sz="2500">
              <a:highlight>
                <a:srgbClr val="FFFF00"/>
              </a:highlight>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19</a:t>
            </a:fld>
            <a:endParaRPr lang="en-GB"/>
          </a:p>
        </p:txBody>
      </p:sp>
    </p:spTree>
    <p:extLst>
      <p:ext uri="{BB962C8B-B14F-4D97-AF65-F5344CB8AC3E}">
        <p14:creationId xmlns:p14="http://schemas.microsoft.com/office/powerpoint/2010/main" val="125684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Nội dung</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marL="0" indent="0">
              <a:buNone/>
            </a:pPr>
            <a:endParaRPr lang="en-GB" sz="2500"/>
          </a:p>
          <a:p>
            <a:endParaRPr lang="en-GB" sz="2500"/>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a:t>
            </a:fld>
            <a:endParaRPr lang="en-GB"/>
          </a:p>
        </p:txBody>
      </p:sp>
      <p:graphicFrame>
        <p:nvGraphicFramePr>
          <p:cNvPr id="7" name="Table 7">
            <a:extLst>
              <a:ext uri="{FF2B5EF4-FFF2-40B4-BE49-F238E27FC236}">
                <a16:creationId xmlns:a16="http://schemas.microsoft.com/office/drawing/2014/main" id="{FA1AAB82-91EE-4097-B215-E2F7E3DAE86A}"/>
              </a:ext>
            </a:extLst>
          </p:cNvPr>
          <p:cNvGraphicFramePr>
            <a:graphicFrameLocks noGrp="1"/>
          </p:cNvGraphicFramePr>
          <p:nvPr>
            <p:extLst>
              <p:ext uri="{D42A27DB-BD31-4B8C-83A1-F6EECF244321}">
                <p14:modId xmlns:p14="http://schemas.microsoft.com/office/powerpoint/2010/main" val="3194253893"/>
              </p:ext>
            </p:extLst>
          </p:nvPr>
        </p:nvGraphicFramePr>
        <p:xfrm>
          <a:off x="1163782" y="2020194"/>
          <a:ext cx="9929092" cy="3326804"/>
        </p:xfrm>
        <a:graphic>
          <a:graphicData uri="http://schemas.openxmlformats.org/drawingml/2006/table">
            <a:tbl>
              <a:tblPr firstRow="1" bandRow="1">
                <a:tableStyleId>{69CF1AB2-1976-4502-BF36-3FF5EA218861}</a:tableStyleId>
              </a:tblPr>
              <a:tblGrid>
                <a:gridCol w="9929092">
                  <a:extLst>
                    <a:ext uri="{9D8B030D-6E8A-4147-A177-3AD203B41FA5}">
                      <a16:colId xmlns:a16="http://schemas.microsoft.com/office/drawing/2014/main" val="1416789240"/>
                    </a:ext>
                  </a:extLst>
                </a:gridCol>
              </a:tblGrid>
              <a:tr h="831701">
                <a:tc>
                  <a:txBody>
                    <a:bodyPr/>
                    <a:lstStyle/>
                    <a:p>
                      <a:r>
                        <a:rPr lang="en-GB" sz="3000" b="1">
                          <a:solidFill>
                            <a:schemeClr val="accent2">
                              <a:lumMod val="75000"/>
                            </a:schemeClr>
                          </a:solidFill>
                          <a:latin typeface="Arial" panose="020B0604020202020204" pitchFamily="34" charset="0"/>
                          <a:cs typeface="Arial" panose="020B0604020202020204" pitchFamily="34" charset="0"/>
                        </a:rPr>
                        <a:t>Ngăn xếp</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9381069"/>
                  </a:ext>
                </a:extLst>
              </a:tr>
              <a:tr h="831701">
                <a:tc>
                  <a:txBody>
                    <a:bodyPr/>
                    <a:lstStyle/>
                    <a:p>
                      <a:r>
                        <a:rPr lang="en-GB" sz="3000" b="1">
                          <a:solidFill>
                            <a:schemeClr val="accent1">
                              <a:lumMod val="75000"/>
                            </a:schemeClr>
                          </a:solidFill>
                          <a:latin typeface="Arial" panose="020B0604020202020204" pitchFamily="34" charset="0"/>
                          <a:cs typeface="Arial" panose="020B0604020202020204" pitchFamily="34" charset="0"/>
                        </a:rPr>
                        <a:t>Ngăn xếp trong Java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2741027"/>
                  </a:ext>
                </a:extLst>
              </a:tr>
              <a:tr h="831701">
                <a:tc>
                  <a:txBody>
                    <a:bodyPr/>
                    <a:lstStyle/>
                    <a:p>
                      <a:r>
                        <a:rPr lang="en-GB" sz="3000" b="1">
                          <a:solidFill>
                            <a:schemeClr val="accent2">
                              <a:lumMod val="75000"/>
                            </a:schemeClr>
                          </a:solidFill>
                          <a:latin typeface="Arial" panose="020B0604020202020204" pitchFamily="34" charset="0"/>
                          <a:cs typeface="Arial" panose="020B0604020202020204" pitchFamily="34" charset="0"/>
                        </a:rPr>
                        <a:t>Hàng đợi</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5478798"/>
                  </a:ext>
                </a:extLst>
              </a:tr>
              <a:tr h="831701">
                <a:tc>
                  <a:txBody>
                    <a:bodyPr/>
                    <a:lstStyle/>
                    <a:p>
                      <a:r>
                        <a:rPr lang="en-GB" sz="3000" b="1">
                          <a:solidFill>
                            <a:schemeClr val="accent1">
                              <a:lumMod val="75000"/>
                            </a:schemeClr>
                          </a:solidFill>
                          <a:latin typeface="Arial" panose="020B0604020202020204" pitchFamily="34" charset="0"/>
                          <a:cs typeface="Arial" panose="020B0604020202020204" pitchFamily="34" charset="0"/>
                        </a:rPr>
                        <a:t>Hàng đợi trong Java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49633966"/>
                  </a:ext>
                </a:extLst>
              </a:tr>
            </a:tbl>
          </a:graphicData>
        </a:graphic>
      </p:graphicFrame>
    </p:spTree>
    <p:extLst>
      <p:ext uri="{BB962C8B-B14F-4D97-AF65-F5344CB8AC3E}">
        <p14:creationId xmlns:p14="http://schemas.microsoft.com/office/powerpoint/2010/main" val="1116714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Ứng dụng</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Chức năng “</a:t>
            </a:r>
            <a:r>
              <a:rPr lang="en-GB" sz="2500" b="1">
                <a:solidFill>
                  <a:srgbClr val="C00000"/>
                </a:solidFill>
              </a:rPr>
              <a:t>Backward</a:t>
            </a:r>
            <a:r>
              <a:rPr lang="en-GB" sz="2500" b="1">
                <a:solidFill>
                  <a:srgbClr val="0070C0"/>
                </a:solidFill>
              </a:rPr>
              <a:t>” và “</a:t>
            </a:r>
            <a:r>
              <a:rPr lang="en-GB" sz="2500" b="1">
                <a:solidFill>
                  <a:srgbClr val="C00000"/>
                </a:solidFill>
              </a:rPr>
              <a:t>Forward</a:t>
            </a:r>
            <a:r>
              <a:rPr lang="en-GB" sz="2500" b="1">
                <a:solidFill>
                  <a:srgbClr val="0070C0"/>
                </a:solidFill>
              </a:rPr>
              <a:t>” của một trình duyệt web</a:t>
            </a:r>
          </a:p>
          <a:p>
            <a:pPr lvl="1">
              <a:buFont typeface="Wingdings" panose="05000000000000000000" pitchFamily="2" charset="2"/>
              <a:buChar char="§"/>
            </a:pPr>
            <a:endParaRPr lang="vi-VN" sz="2500">
              <a:highlight>
                <a:srgbClr val="FFFF00"/>
              </a:highlight>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20</a:t>
            </a:fld>
            <a:endParaRPr lang="en-GB"/>
          </a:p>
        </p:txBody>
      </p:sp>
      <p:pic>
        <p:nvPicPr>
          <p:cNvPr id="8" name="Picture 7" descr="Graphical user interface, text, application&#10;&#10;Description automatically generated">
            <a:extLst>
              <a:ext uri="{FF2B5EF4-FFF2-40B4-BE49-F238E27FC236}">
                <a16:creationId xmlns:a16="http://schemas.microsoft.com/office/drawing/2014/main" id="{E950BE05-9090-4565-8D30-A0552D7F6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55" y="1873174"/>
            <a:ext cx="11046690" cy="4792652"/>
          </a:xfrm>
          <a:prstGeom prst="rect">
            <a:avLst/>
          </a:prstGeom>
        </p:spPr>
      </p:pic>
    </p:spTree>
    <p:extLst>
      <p:ext uri="{BB962C8B-B14F-4D97-AF65-F5344CB8AC3E}">
        <p14:creationId xmlns:p14="http://schemas.microsoft.com/office/powerpoint/2010/main" val="86666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Ứng dụng</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Chức năng “</a:t>
            </a:r>
            <a:r>
              <a:rPr lang="en-GB" sz="2500" b="1">
                <a:solidFill>
                  <a:srgbClr val="C00000"/>
                </a:solidFill>
              </a:rPr>
              <a:t>Backward</a:t>
            </a:r>
            <a:r>
              <a:rPr lang="en-GB" sz="2500" b="1">
                <a:solidFill>
                  <a:srgbClr val="0070C0"/>
                </a:solidFill>
              </a:rPr>
              <a:t>” và “</a:t>
            </a:r>
            <a:r>
              <a:rPr lang="en-GB" sz="2500" b="1">
                <a:solidFill>
                  <a:srgbClr val="C00000"/>
                </a:solidFill>
              </a:rPr>
              <a:t>Forward</a:t>
            </a:r>
            <a:r>
              <a:rPr lang="en-GB" sz="2500" b="1">
                <a:solidFill>
                  <a:srgbClr val="0070C0"/>
                </a:solidFill>
              </a:rPr>
              <a:t>” của một trình duyệt web</a:t>
            </a:r>
          </a:p>
          <a:p>
            <a:pPr lvl="1">
              <a:buFont typeface="Wingdings" panose="05000000000000000000" pitchFamily="2" charset="2"/>
              <a:buChar char="§"/>
            </a:pPr>
            <a:r>
              <a:rPr lang="en-GB" sz="2500"/>
              <a:t>Trình duyệt web (Web Browser) có khả năng lưu trữ các địa chỉ truy cập của người dùng trong một Stack</a:t>
            </a:r>
          </a:p>
          <a:p>
            <a:pPr lvl="1">
              <a:buFont typeface="Wingdings" panose="05000000000000000000" pitchFamily="2" charset="2"/>
              <a:buChar char="§"/>
            </a:pPr>
            <a:r>
              <a:rPr lang="en-GB" sz="2500"/>
              <a:t>Mỗi khi người dùng truy cập một trang web mới </a:t>
            </a:r>
            <a:r>
              <a:rPr lang="en-GB" sz="2500">
                <a:sym typeface="Wingdings" panose="05000000000000000000" pitchFamily="2" charset="2"/>
              </a:rPr>
              <a:t> địa chỉ của trang web được “push” vào Stack</a:t>
            </a:r>
          </a:p>
          <a:p>
            <a:pPr lvl="1">
              <a:buFont typeface="Wingdings" panose="05000000000000000000" pitchFamily="2" charset="2"/>
              <a:buChar char="§"/>
            </a:pPr>
            <a:r>
              <a:rPr lang="en-GB" sz="2500">
                <a:sym typeface="Wingdings" panose="05000000000000000000" pitchFamily="2" charset="2"/>
              </a:rPr>
              <a:t>Mỗi khi người dùng muốn quay lại trang đã truy cập trước đó (Go back)  địa chỉ trang sẽ được “pop” ra từ Stack</a:t>
            </a:r>
            <a:endParaRPr lang="en-GB" sz="2500"/>
          </a:p>
          <a:p>
            <a:pPr lvl="1">
              <a:buFont typeface="Wingdings" panose="05000000000000000000" pitchFamily="2" charset="2"/>
              <a:buChar char="§"/>
            </a:pPr>
            <a:endParaRPr lang="vi-VN" sz="2500">
              <a:highlight>
                <a:srgbClr val="FFFF00"/>
              </a:highlight>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21</a:t>
            </a:fld>
            <a:endParaRPr lang="en-GB"/>
          </a:p>
        </p:txBody>
      </p:sp>
    </p:spTree>
    <p:extLst>
      <p:ext uri="{BB962C8B-B14F-4D97-AF65-F5344CB8AC3E}">
        <p14:creationId xmlns:p14="http://schemas.microsoft.com/office/powerpoint/2010/main" val="24812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Ứng dụng</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Chức năng “</a:t>
            </a:r>
            <a:r>
              <a:rPr lang="en-GB" sz="2500" b="1">
                <a:solidFill>
                  <a:srgbClr val="C00000"/>
                </a:solidFill>
              </a:rPr>
              <a:t>Undo</a:t>
            </a:r>
            <a:r>
              <a:rPr lang="en-GB" sz="2500" b="1">
                <a:solidFill>
                  <a:srgbClr val="0070C0"/>
                </a:solidFill>
              </a:rPr>
              <a:t>” và “</a:t>
            </a:r>
            <a:r>
              <a:rPr lang="en-GB" sz="2500" b="1">
                <a:solidFill>
                  <a:srgbClr val="C00000"/>
                </a:solidFill>
              </a:rPr>
              <a:t>Redo</a:t>
            </a:r>
            <a:r>
              <a:rPr lang="en-GB" sz="2500" b="1">
                <a:solidFill>
                  <a:srgbClr val="0070C0"/>
                </a:solidFill>
              </a:rPr>
              <a:t>” của một Text Editor</a:t>
            </a:r>
          </a:p>
          <a:p>
            <a:pPr lvl="1">
              <a:buFont typeface="Wingdings" panose="05000000000000000000" pitchFamily="2" charset="2"/>
              <a:buChar char="§"/>
            </a:pPr>
            <a:endParaRPr lang="vi-VN" sz="2500">
              <a:highlight>
                <a:srgbClr val="FFFF00"/>
              </a:highlight>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22</a:t>
            </a:fld>
            <a:endParaRPr lang="en-GB"/>
          </a:p>
        </p:txBody>
      </p:sp>
      <p:pic>
        <p:nvPicPr>
          <p:cNvPr id="8" name="Picture 7" descr="Graphical user interface, text&#10;&#10;Description automatically generated">
            <a:extLst>
              <a:ext uri="{FF2B5EF4-FFF2-40B4-BE49-F238E27FC236}">
                <a16:creationId xmlns:a16="http://schemas.microsoft.com/office/drawing/2014/main" id="{514A46B5-35A0-4A79-8F82-983F2822E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086" y="1905246"/>
            <a:ext cx="8925828" cy="4816228"/>
          </a:xfrm>
          <a:prstGeom prst="rect">
            <a:avLst/>
          </a:prstGeom>
        </p:spPr>
      </p:pic>
    </p:spTree>
    <p:extLst>
      <p:ext uri="{BB962C8B-B14F-4D97-AF65-F5344CB8AC3E}">
        <p14:creationId xmlns:p14="http://schemas.microsoft.com/office/powerpoint/2010/main" val="255322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Ứng dụng</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Chức năng “</a:t>
            </a:r>
            <a:r>
              <a:rPr lang="en-GB" sz="2500" b="1">
                <a:solidFill>
                  <a:srgbClr val="C00000"/>
                </a:solidFill>
              </a:rPr>
              <a:t>Undo</a:t>
            </a:r>
            <a:r>
              <a:rPr lang="en-GB" sz="2500" b="1">
                <a:solidFill>
                  <a:srgbClr val="0070C0"/>
                </a:solidFill>
              </a:rPr>
              <a:t>” và “</a:t>
            </a:r>
            <a:r>
              <a:rPr lang="en-GB" sz="2500" b="1">
                <a:solidFill>
                  <a:srgbClr val="C00000"/>
                </a:solidFill>
              </a:rPr>
              <a:t>Redo</a:t>
            </a:r>
            <a:r>
              <a:rPr lang="en-GB" sz="2500" b="1">
                <a:solidFill>
                  <a:srgbClr val="0070C0"/>
                </a:solidFill>
              </a:rPr>
              <a:t>” của một Text Editor</a:t>
            </a:r>
          </a:p>
          <a:p>
            <a:pPr lvl="1">
              <a:buFont typeface="Wingdings" panose="05000000000000000000" pitchFamily="2" charset="2"/>
              <a:buChar char="§"/>
            </a:pPr>
            <a:r>
              <a:rPr lang="en-GB" sz="2500"/>
              <a:t>Các trình soạn thảo văn bản (Text Editor) cung cấp một cơ chế “</a:t>
            </a:r>
            <a:r>
              <a:rPr lang="en-GB" sz="2500" b="1">
                <a:solidFill>
                  <a:srgbClr val="C00000"/>
                </a:solidFill>
                <a:highlight>
                  <a:srgbClr val="FFFF00"/>
                </a:highlight>
              </a:rPr>
              <a:t>undo</a:t>
            </a:r>
            <a:r>
              <a:rPr lang="en-GB" sz="2500"/>
              <a:t>” cho phép người dùng hủy bỏ thao tác đang thực hiện và quay trở lại trạng thái của văn bản trước đó</a:t>
            </a:r>
          </a:p>
          <a:p>
            <a:pPr lvl="1">
              <a:buFont typeface="Wingdings" panose="05000000000000000000" pitchFamily="2" charset="2"/>
              <a:buChar char="§"/>
            </a:pPr>
            <a:r>
              <a:rPr lang="en-GB" sz="2500"/>
              <a:t>Cơ chế này có thể được thực hiện thông qua việc lưu trạng thái thay đổi của văn bản (bao gồm cả các thao tác tác động lên văn bản) vào trong một Stack</a:t>
            </a:r>
          </a:p>
          <a:p>
            <a:pPr lvl="1">
              <a:buFont typeface="Wingdings" panose="05000000000000000000" pitchFamily="2" charset="2"/>
              <a:buChar char="§"/>
            </a:pPr>
            <a:endParaRPr lang="vi-VN" sz="2500">
              <a:highlight>
                <a:srgbClr val="FFFF00"/>
              </a:highlight>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23</a:t>
            </a:fld>
            <a:endParaRPr lang="en-GB"/>
          </a:p>
        </p:txBody>
      </p:sp>
    </p:spTree>
    <p:extLst>
      <p:ext uri="{BB962C8B-B14F-4D97-AF65-F5344CB8AC3E}">
        <p14:creationId xmlns:p14="http://schemas.microsoft.com/office/powerpoint/2010/main" val="327486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Stack trong Java</a:t>
            </a:r>
          </a:p>
          <a:p>
            <a:pPr lvl="1">
              <a:buFont typeface="Wingdings" panose="05000000000000000000" pitchFamily="2" charset="2"/>
              <a:buChar char="§"/>
            </a:pPr>
            <a:r>
              <a:rPr lang="en-GB" sz="2500"/>
              <a:t>Người lập trình có thể sử dụng CTDL Stack được định nghĩa sẵn trong Java thông qua thư viện </a:t>
            </a:r>
            <a:r>
              <a:rPr lang="en-US" sz="2500" b="1">
                <a:solidFill>
                  <a:srgbClr val="0000FF"/>
                </a:solidFill>
                <a:latin typeface="Consolas" panose="020B0609020204030204" pitchFamily="49" charset="0"/>
              </a:rPr>
              <a:t>java.util.Stack</a:t>
            </a:r>
          </a:p>
          <a:p>
            <a:pPr lvl="1">
              <a:buFont typeface="Wingdings" panose="05000000000000000000" pitchFamily="2" charset="2"/>
              <a:buChar char="§"/>
            </a:pPr>
            <a:r>
              <a:rPr lang="en-US" sz="2500"/>
              <a:t>Java Stack sẽ hiện thực lớp giao tiếp (interface) </a:t>
            </a:r>
            <a:r>
              <a:rPr lang="en-US" sz="2500" b="1">
                <a:solidFill>
                  <a:srgbClr val="0000FF"/>
                </a:solidFill>
                <a:latin typeface="Consolas" panose="020B0609020204030204" pitchFamily="49" charset="0"/>
                <a:cs typeface="Times New Roman" panose="02020603050405020304" pitchFamily="18" charset="0"/>
              </a:rPr>
              <a:t>List&lt;</a:t>
            </a:r>
            <a:r>
              <a:rPr lang="en-US" sz="2500" b="1">
                <a:solidFill>
                  <a:srgbClr val="00B050"/>
                </a:solidFill>
                <a:latin typeface="Consolas" panose="020B0609020204030204" pitchFamily="49" charset="0"/>
              </a:rPr>
              <a:t>E</a:t>
            </a:r>
            <a:r>
              <a:rPr lang="en-US" sz="2500" b="1">
                <a:solidFill>
                  <a:srgbClr val="0000FF"/>
                </a:solidFill>
                <a:latin typeface="Consolas" panose="020B0609020204030204" pitchFamily="49" charset="0"/>
              </a:rPr>
              <a:t>&gt;</a:t>
            </a:r>
            <a:endParaRPr lang="vi-VN" sz="2500" b="1">
              <a:solidFill>
                <a:srgbClr val="0000FF"/>
              </a:solidFill>
              <a:latin typeface="Consolas" panose="020B0609020204030204" pitchFamily="49" charset="0"/>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24</a:t>
            </a:fld>
            <a:endParaRPr lang="en-GB"/>
          </a:p>
        </p:txBody>
      </p:sp>
    </p:spTree>
    <p:extLst>
      <p:ext uri="{BB962C8B-B14F-4D97-AF65-F5344CB8AC3E}">
        <p14:creationId xmlns:p14="http://schemas.microsoft.com/office/powerpoint/2010/main" val="109281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Stack trong Java</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25</a:t>
            </a:fld>
            <a:endParaRPr lang="en-GB"/>
          </a:p>
        </p:txBody>
      </p:sp>
      <p:pic>
        <p:nvPicPr>
          <p:cNvPr id="2050" name="Picture 2" descr="Java Stack">
            <a:extLst>
              <a:ext uri="{FF2B5EF4-FFF2-40B4-BE49-F238E27FC236}">
                <a16:creationId xmlns:a16="http://schemas.microsoft.com/office/drawing/2014/main" id="{A7760E14-63F5-474C-8DE6-A9842215B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362" y="1842141"/>
            <a:ext cx="33432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84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Stack trong Java</a:t>
            </a:r>
          </a:p>
          <a:p>
            <a:pPr lvl="1">
              <a:buFont typeface="Wingdings" panose="05000000000000000000" pitchFamily="2" charset="2"/>
              <a:buChar char="§"/>
            </a:pPr>
            <a:r>
              <a:rPr lang="en-US" sz="2500"/>
              <a:t>Java cung cấp đầy đủ các phương thức để thực hiện các thao tác trên Stack như:</a:t>
            </a:r>
          </a:p>
          <a:p>
            <a:pPr lvl="2">
              <a:lnSpc>
                <a:spcPct val="140000"/>
              </a:lnSpc>
              <a:buClr>
                <a:srgbClr val="0070C0"/>
              </a:buClr>
            </a:pPr>
            <a:r>
              <a:rPr lang="en-US" sz="2500"/>
              <a:t>empty(): kiểm tra xem Stack có rỗng hay không</a:t>
            </a:r>
          </a:p>
          <a:p>
            <a:pPr lvl="2">
              <a:lnSpc>
                <a:spcPct val="140000"/>
              </a:lnSpc>
              <a:buClr>
                <a:srgbClr val="0070C0"/>
              </a:buClr>
            </a:pPr>
            <a:r>
              <a:rPr lang="en-US" sz="2500"/>
              <a:t>peek(): xem/đọc nội dung của phần tử ở đầu Stack</a:t>
            </a:r>
          </a:p>
          <a:p>
            <a:pPr lvl="2">
              <a:lnSpc>
                <a:spcPct val="140000"/>
              </a:lnSpc>
              <a:buClr>
                <a:srgbClr val="0070C0"/>
              </a:buClr>
            </a:pPr>
            <a:r>
              <a:rPr lang="en-US" sz="2500"/>
              <a:t>pop(): lấy một phần tử ở đầu ra khỏi Stack</a:t>
            </a:r>
          </a:p>
          <a:p>
            <a:pPr lvl="2">
              <a:lnSpc>
                <a:spcPct val="140000"/>
              </a:lnSpc>
              <a:buClr>
                <a:srgbClr val="0070C0"/>
              </a:buClr>
            </a:pPr>
            <a:r>
              <a:rPr lang="en-US" sz="2500"/>
              <a:t>push(</a:t>
            </a:r>
            <a:r>
              <a:rPr lang="en-US" sz="2500">
                <a:solidFill>
                  <a:srgbClr val="0000FF"/>
                </a:solidFill>
              </a:rPr>
              <a:t>E</a:t>
            </a:r>
            <a:r>
              <a:rPr lang="en-US" sz="2500"/>
              <a:t> item): thêm một phần tử vào đầu Stack</a:t>
            </a:r>
          </a:p>
          <a:p>
            <a:pPr lvl="2">
              <a:lnSpc>
                <a:spcPct val="140000"/>
              </a:lnSpc>
              <a:buClr>
                <a:srgbClr val="0070C0"/>
              </a:buClr>
            </a:pPr>
            <a:r>
              <a:rPr lang="en-US" sz="2500"/>
              <a:t>search (</a:t>
            </a:r>
            <a:r>
              <a:rPr lang="en-US" sz="2500">
                <a:solidFill>
                  <a:srgbClr val="0000FF"/>
                </a:solidFill>
              </a:rPr>
              <a:t>Object</a:t>
            </a:r>
            <a:r>
              <a:rPr lang="en-US" sz="2500"/>
              <a:t> o): tìm kiếm vị trí của một đối tượng trong Stack</a:t>
            </a:r>
          </a:p>
          <a:p>
            <a:pPr lvl="1">
              <a:buFont typeface="Wingdings" panose="05000000000000000000" pitchFamily="2" charset="2"/>
              <a:buChar char="§"/>
            </a:pPr>
            <a:endParaRPr lang="vi-VN" sz="2500" b="1">
              <a:solidFill>
                <a:srgbClr val="0000FF"/>
              </a:solidFill>
              <a:latin typeface="Consolas" panose="020B0609020204030204" pitchFamily="49" charset="0"/>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26</a:t>
            </a:fld>
            <a:endParaRPr lang="en-GB"/>
          </a:p>
        </p:txBody>
      </p:sp>
    </p:spTree>
    <p:extLst>
      <p:ext uri="{BB962C8B-B14F-4D97-AF65-F5344CB8AC3E}">
        <p14:creationId xmlns:p14="http://schemas.microsoft.com/office/powerpoint/2010/main" val="146167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Khởi tạo Stack trong Java</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27</a:t>
            </a:fld>
            <a:endParaRPr lang="en-GB"/>
          </a:p>
        </p:txBody>
      </p:sp>
      <p:graphicFrame>
        <p:nvGraphicFramePr>
          <p:cNvPr id="11" name="Table 11">
            <a:extLst>
              <a:ext uri="{FF2B5EF4-FFF2-40B4-BE49-F238E27FC236}">
                <a16:creationId xmlns:a16="http://schemas.microsoft.com/office/drawing/2014/main" id="{BF3D3A71-5ECF-496E-8635-FCA8106C3F1C}"/>
              </a:ext>
            </a:extLst>
          </p:cNvPr>
          <p:cNvGraphicFramePr>
            <a:graphicFrameLocks noGrp="1"/>
          </p:cNvGraphicFramePr>
          <p:nvPr>
            <p:extLst>
              <p:ext uri="{D42A27DB-BD31-4B8C-83A1-F6EECF244321}">
                <p14:modId xmlns:p14="http://schemas.microsoft.com/office/powerpoint/2010/main" val="56303273"/>
              </p:ext>
            </p:extLst>
          </p:nvPr>
        </p:nvGraphicFramePr>
        <p:xfrm>
          <a:off x="286326" y="1957338"/>
          <a:ext cx="11600874" cy="5136967"/>
        </p:xfrm>
        <a:graphic>
          <a:graphicData uri="http://schemas.openxmlformats.org/drawingml/2006/table">
            <a:tbl>
              <a:tblPr firstRow="1" bandRow="1">
                <a:tableStyleId>{EB9631B5-78F2-41C9-869B-9F39066F8104}</a:tableStyleId>
              </a:tblPr>
              <a:tblGrid>
                <a:gridCol w="5800437">
                  <a:extLst>
                    <a:ext uri="{9D8B030D-6E8A-4147-A177-3AD203B41FA5}">
                      <a16:colId xmlns:a16="http://schemas.microsoft.com/office/drawing/2014/main" val="3864136697"/>
                    </a:ext>
                  </a:extLst>
                </a:gridCol>
                <a:gridCol w="5800437">
                  <a:extLst>
                    <a:ext uri="{9D8B030D-6E8A-4147-A177-3AD203B41FA5}">
                      <a16:colId xmlns:a16="http://schemas.microsoft.com/office/drawing/2014/main" val="2558023087"/>
                    </a:ext>
                  </a:extLst>
                </a:gridCol>
              </a:tblGrid>
              <a:tr h="566491">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767448057"/>
                  </a:ext>
                </a:extLst>
              </a:tr>
              <a:tr h="3987807">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en-US" sz="2500" kern="1200">
                          <a:solidFill>
                            <a:schemeClr val="dk1"/>
                          </a:solidFill>
                          <a:latin typeface="Arial" panose="020B0604020202020204" pitchFamily="34" charset="0"/>
                          <a:ea typeface="+mn-ea"/>
                          <a:cs typeface="Arial" panose="020B0604020202020204" pitchFamily="34" charset="0"/>
                        </a:rPr>
                        <a:t>Tạo một đối tượng thuộc lớp Stack</a:t>
                      </a: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en-US" sz="2500" kern="1200">
                          <a:solidFill>
                            <a:schemeClr val="dk1"/>
                          </a:solidFill>
                          <a:latin typeface="Arial" panose="020B0604020202020204" pitchFamily="34" charset="0"/>
                          <a:ea typeface="+mn-ea"/>
                          <a:cs typeface="Arial" panose="020B0604020202020204" pitchFamily="34" charset="0"/>
                        </a:rPr>
                        <a:t>Tạo một đối tượng thuộc lớp Stack với kiểu Generic</a:t>
                      </a:r>
                    </a:p>
                    <a:p>
                      <a:pPr marL="0" marR="0" lvl="0" indent="0" algn="l" defTabSz="914400" rtl="0" eaLnBrk="1" fontAlgn="auto" latinLnBrk="0" hangingPunct="1">
                        <a:lnSpc>
                          <a:spcPct val="130000"/>
                        </a:lnSpc>
                        <a:spcBef>
                          <a:spcPts val="0"/>
                        </a:spcBef>
                        <a:spcAft>
                          <a:spcPts val="1000"/>
                        </a:spcAft>
                        <a:buClrTx/>
                        <a:buSzTx/>
                        <a:buFontTx/>
                        <a:buNone/>
                        <a:tabLst/>
                        <a:defRPr/>
                      </a:pPr>
                      <a:endParaRPr lang="en-US" sz="1800">
                        <a:latin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en-US" sz="2500" kern="1200">
                          <a:solidFill>
                            <a:schemeClr val="dk1"/>
                          </a:solidFill>
                          <a:latin typeface="Arial" panose="020B0604020202020204" pitchFamily="34" charset="0"/>
                          <a:ea typeface="+mn-ea"/>
                          <a:cs typeface="Arial" panose="020B0604020202020204" pitchFamily="34" charset="0"/>
                        </a:rPr>
                        <a:t>Cách làm này sẽ cho phép kiểm tra kiểu dữ liệu của phần tử trước khi đưa vào Stack và ràng buộc kiểu dữ liệu của tất cả các phần tử bên trong Stack</a:t>
                      </a: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240656"/>
                  </a:ext>
                </a:extLst>
              </a:tr>
            </a:tbl>
          </a:graphicData>
        </a:graphic>
      </p:graphicFrame>
      <p:sp>
        <p:nvSpPr>
          <p:cNvPr id="12" name="Rectangle 11">
            <a:extLst>
              <a:ext uri="{FF2B5EF4-FFF2-40B4-BE49-F238E27FC236}">
                <a16:creationId xmlns:a16="http://schemas.microsoft.com/office/drawing/2014/main" id="{86210EA5-D65A-4B3F-90E0-A075EA76EDC3}"/>
              </a:ext>
            </a:extLst>
          </p:cNvPr>
          <p:cNvSpPr/>
          <p:nvPr/>
        </p:nvSpPr>
        <p:spPr>
          <a:xfrm>
            <a:off x="1277222" y="3563233"/>
            <a:ext cx="3552825" cy="56099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a:solidFill>
                  <a:srgbClr val="000000"/>
                </a:solidFill>
                <a:latin typeface="Consolas" panose="020B0609020204030204" pitchFamily="49" charset="0"/>
              </a:rPr>
              <a:t>Stack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
        <p:nvSpPr>
          <p:cNvPr id="13" name="Rectangle 12">
            <a:extLst>
              <a:ext uri="{FF2B5EF4-FFF2-40B4-BE49-F238E27FC236}">
                <a16:creationId xmlns:a16="http://schemas.microsoft.com/office/drawing/2014/main" id="{3803AF2F-F338-4285-B08D-CE333D544BC1}"/>
              </a:ext>
            </a:extLst>
          </p:cNvPr>
          <p:cNvSpPr/>
          <p:nvPr/>
        </p:nvSpPr>
        <p:spPr>
          <a:xfrm>
            <a:off x="6242340" y="3563233"/>
            <a:ext cx="5423188" cy="56099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endParaRPr lang="en-US" sz="1700">
              <a:effectLst/>
              <a:latin typeface="Consolas" panose="020B0609020204030204" pitchFamily="49" charset="0"/>
            </a:endParaRPr>
          </a:p>
        </p:txBody>
      </p:sp>
    </p:spTree>
    <p:extLst>
      <p:ext uri="{BB962C8B-B14F-4D97-AF65-F5344CB8AC3E}">
        <p14:creationId xmlns:p14="http://schemas.microsoft.com/office/powerpoint/2010/main" val="55607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ircle(in)">
                                      <p:cBhvr>
                                        <p:cTn id="11" dur="2000"/>
                                        <p:tgtEl>
                                          <p:spTgt spid="12"/>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Đưa một phần tử vào Stack</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28</a:t>
            </a:fld>
            <a:endParaRPr lang="en-GB"/>
          </a:p>
        </p:txBody>
      </p:sp>
      <p:graphicFrame>
        <p:nvGraphicFramePr>
          <p:cNvPr id="11" name="Table 11">
            <a:extLst>
              <a:ext uri="{FF2B5EF4-FFF2-40B4-BE49-F238E27FC236}">
                <a16:creationId xmlns:a16="http://schemas.microsoft.com/office/drawing/2014/main" id="{BF3D3A71-5ECF-496E-8635-FCA8106C3F1C}"/>
              </a:ext>
            </a:extLst>
          </p:cNvPr>
          <p:cNvGraphicFramePr>
            <a:graphicFrameLocks noGrp="1"/>
          </p:cNvGraphicFramePr>
          <p:nvPr>
            <p:extLst>
              <p:ext uri="{D42A27DB-BD31-4B8C-83A1-F6EECF244321}">
                <p14:modId xmlns:p14="http://schemas.microsoft.com/office/powerpoint/2010/main" val="708010940"/>
              </p:ext>
            </p:extLst>
          </p:nvPr>
        </p:nvGraphicFramePr>
        <p:xfrm>
          <a:off x="286326" y="1957338"/>
          <a:ext cx="11600874" cy="4554298"/>
        </p:xfrm>
        <a:graphic>
          <a:graphicData uri="http://schemas.openxmlformats.org/drawingml/2006/table">
            <a:tbl>
              <a:tblPr firstRow="1" bandRow="1">
                <a:tableStyleId>{EB9631B5-78F2-41C9-869B-9F39066F8104}</a:tableStyleId>
              </a:tblPr>
              <a:tblGrid>
                <a:gridCol w="5800437">
                  <a:extLst>
                    <a:ext uri="{9D8B030D-6E8A-4147-A177-3AD203B41FA5}">
                      <a16:colId xmlns:a16="http://schemas.microsoft.com/office/drawing/2014/main" val="3864136697"/>
                    </a:ext>
                  </a:extLst>
                </a:gridCol>
                <a:gridCol w="5800437">
                  <a:extLst>
                    <a:ext uri="{9D8B030D-6E8A-4147-A177-3AD203B41FA5}">
                      <a16:colId xmlns:a16="http://schemas.microsoft.com/office/drawing/2014/main" val="2558023087"/>
                    </a:ext>
                  </a:extLst>
                </a:gridCol>
              </a:tblGrid>
              <a:tr h="566491">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767448057"/>
                  </a:ext>
                </a:extLst>
              </a:tr>
              <a:tr h="3987807">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en-US" sz="2500">
                          <a:latin typeface="Arial" panose="020B0604020202020204" pitchFamily="34" charset="0"/>
                          <a:cs typeface="Arial" panose="020B0604020202020204" pitchFamily="34" charset="0"/>
                        </a:rPr>
                        <a:t>Phần tử được đưa vào Stack là một đối tượng thuộc kiểu Object</a:t>
                      </a:r>
                    </a:p>
                    <a:p>
                      <a:pPr marL="285750" marR="0" lvl="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
                        <a:tabLst/>
                        <a:defRPr/>
                      </a:pPr>
                      <a:endParaRPr lang="en-US" sz="2500">
                        <a:latin typeface="Arial" panose="020B0604020202020204" pitchFamily="34" charset="0"/>
                        <a:cs typeface="Arial" panose="020B0604020202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en-US" sz="2500">
                          <a:latin typeface="Arial" panose="020B0604020202020204" pitchFamily="34" charset="0"/>
                          <a:cs typeface="Arial" panose="020B0604020202020204" pitchFamily="34" charset="0"/>
                        </a:rPr>
                        <a:t>Phần tử được đưa vào Stack là một đối tượng thuộc kiểu Generic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kern="1200">
                        <a:solidFill>
                          <a:schemeClr val="dk1"/>
                        </a:solidFill>
                        <a:latin typeface="Arial" panose="020B0604020202020204" pitchFamily="34" charset="0"/>
                        <a:ea typeface="+mn-ea"/>
                        <a:cs typeface="Arial" panose="020B0604020202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240656"/>
                  </a:ext>
                </a:extLst>
              </a:tr>
            </a:tbl>
          </a:graphicData>
        </a:graphic>
      </p:graphicFrame>
      <p:sp>
        <p:nvSpPr>
          <p:cNvPr id="10" name="Rectangle 9">
            <a:extLst>
              <a:ext uri="{FF2B5EF4-FFF2-40B4-BE49-F238E27FC236}">
                <a16:creationId xmlns:a16="http://schemas.microsoft.com/office/drawing/2014/main" id="{796C3520-8E08-45D4-9428-2F86A85A97A4}"/>
              </a:ext>
            </a:extLst>
          </p:cNvPr>
          <p:cNvSpPr/>
          <p:nvPr/>
        </p:nvSpPr>
        <p:spPr>
          <a:xfrm>
            <a:off x="1263193" y="3876346"/>
            <a:ext cx="3670550" cy="139821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Stack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endParaRPr lang="en-US" sz="1700">
              <a:latin typeface="Consolas" panose="020B0609020204030204" pitchFamily="49" charset="0"/>
            </a:endParaRPr>
          </a:p>
        </p:txBody>
      </p:sp>
      <p:sp>
        <p:nvSpPr>
          <p:cNvPr id="14" name="Rectangle 13">
            <a:extLst>
              <a:ext uri="{FF2B5EF4-FFF2-40B4-BE49-F238E27FC236}">
                <a16:creationId xmlns:a16="http://schemas.microsoft.com/office/drawing/2014/main" id="{875991E2-84D4-418B-8DF2-F7AA9211114D}"/>
              </a:ext>
            </a:extLst>
          </p:cNvPr>
          <p:cNvSpPr/>
          <p:nvPr/>
        </p:nvSpPr>
        <p:spPr>
          <a:xfrm>
            <a:off x="6447934" y="3876346"/>
            <a:ext cx="5439266" cy="139821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p>
          <a:p>
            <a:endParaRPr lang="en-US" sz="1700" b="1">
              <a:solidFill>
                <a:srgbClr val="000080"/>
              </a:solidFill>
              <a:latin typeface="Consolas" panose="020B0609020204030204" pitchFamily="49" charset="0"/>
            </a:endParaRP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"456"</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Tree>
    <p:extLst>
      <p:ext uri="{BB962C8B-B14F-4D97-AF65-F5344CB8AC3E}">
        <p14:creationId xmlns:p14="http://schemas.microsoft.com/office/powerpoint/2010/main" val="22998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2000"/>
                                        <p:tgtEl>
                                          <p:spTgt spid="10"/>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heel(1)">
                                      <p:cBhvr>
                                        <p:cTn id="1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Lấy một phần tử ra khỏi Stack</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29</a:t>
            </a:fld>
            <a:endParaRPr lang="en-GB"/>
          </a:p>
        </p:txBody>
      </p:sp>
      <p:graphicFrame>
        <p:nvGraphicFramePr>
          <p:cNvPr id="11" name="Table 11">
            <a:extLst>
              <a:ext uri="{FF2B5EF4-FFF2-40B4-BE49-F238E27FC236}">
                <a16:creationId xmlns:a16="http://schemas.microsoft.com/office/drawing/2014/main" id="{BF3D3A71-5ECF-496E-8635-FCA8106C3F1C}"/>
              </a:ext>
            </a:extLst>
          </p:cNvPr>
          <p:cNvGraphicFramePr>
            <a:graphicFrameLocks noGrp="1"/>
          </p:cNvGraphicFramePr>
          <p:nvPr>
            <p:extLst>
              <p:ext uri="{D42A27DB-BD31-4B8C-83A1-F6EECF244321}">
                <p14:modId xmlns:p14="http://schemas.microsoft.com/office/powerpoint/2010/main" val="3254373474"/>
              </p:ext>
            </p:extLst>
          </p:nvPr>
        </p:nvGraphicFramePr>
        <p:xfrm>
          <a:off x="286326" y="1957338"/>
          <a:ext cx="11600874" cy="4554298"/>
        </p:xfrm>
        <a:graphic>
          <a:graphicData uri="http://schemas.openxmlformats.org/drawingml/2006/table">
            <a:tbl>
              <a:tblPr firstRow="1" bandRow="1">
                <a:tableStyleId>{EB9631B5-78F2-41C9-869B-9F39066F8104}</a:tableStyleId>
              </a:tblPr>
              <a:tblGrid>
                <a:gridCol w="5800437">
                  <a:extLst>
                    <a:ext uri="{9D8B030D-6E8A-4147-A177-3AD203B41FA5}">
                      <a16:colId xmlns:a16="http://schemas.microsoft.com/office/drawing/2014/main" val="3864136697"/>
                    </a:ext>
                  </a:extLst>
                </a:gridCol>
                <a:gridCol w="5800437">
                  <a:extLst>
                    <a:ext uri="{9D8B030D-6E8A-4147-A177-3AD203B41FA5}">
                      <a16:colId xmlns:a16="http://schemas.microsoft.com/office/drawing/2014/main" val="2558023087"/>
                    </a:ext>
                  </a:extLst>
                </a:gridCol>
              </a:tblGrid>
              <a:tr h="566491">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767448057"/>
                  </a:ext>
                </a:extLst>
              </a:tr>
              <a:tr h="3987807">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en-US" sz="2500">
                          <a:latin typeface="Arial" panose="020B0604020202020204" pitchFamily="34" charset="0"/>
                          <a:cs typeface="Arial" panose="020B0604020202020204" pitchFamily="34" charset="0"/>
                        </a:rPr>
                        <a:t>Phần tử được lấy ra khỏi Stack là một đối tượng thuộc kiểu Object</a:t>
                      </a:r>
                    </a:p>
                    <a:p>
                      <a:pPr marL="285750" marR="0" lvl="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
                        <a:tabLst/>
                        <a:defRPr/>
                      </a:pPr>
                      <a:endParaRPr lang="en-US" sz="2500">
                        <a:latin typeface="Arial" panose="020B0604020202020204" pitchFamily="34" charset="0"/>
                        <a:cs typeface="Arial" panose="020B0604020202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en-US" sz="2500">
                          <a:latin typeface="Arial" panose="020B0604020202020204" pitchFamily="34" charset="0"/>
                          <a:cs typeface="Arial" panose="020B0604020202020204" pitchFamily="34" charset="0"/>
                        </a:rPr>
                        <a:t>Phần tử được lấy ra khỏi Stack là một đối tượng thuộc kiểu Generic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kern="1200">
                        <a:solidFill>
                          <a:schemeClr val="dk1"/>
                        </a:solidFill>
                        <a:latin typeface="Arial" panose="020B0604020202020204" pitchFamily="34" charset="0"/>
                        <a:ea typeface="+mn-ea"/>
                        <a:cs typeface="Arial" panose="020B0604020202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240656"/>
                  </a:ext>
                </a:extLst>
              </a:tr>
            </a:tbl>
          </a:graphicData>
        </a:graphic>
      </p:graphicFrame>
      <p:sp>
        <p:nvSpPr>
          <p:cNvPr id="10" name="Rectangle 9">
            <a:extLst>
              <a:ext uri="{FF2B5EF4-FFF2-40B4-BE49-F238E27FC236}">
                <a16:creationId xmlns:a16="http://schemas.microsoft.com/office/drawing/2014/main" id="{796C3520-8E08-45D4-9428-2F86A85A97A4}"/>
              </a:ext>
            </a:extLst>
          </p:cNvPr>
          <p:cNvSpPr/>
          <p:nvPr/>
        </p:nvSpPr>
        <p:spPr>
          <a:xfrm>
            <a:off x="1263193" y="3876346"/>
            <a:ext cx="3670550" cy="139821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Stack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Object item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pop</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endParaRPr lang="en-US" sz="1700">
              <a:latin typeface="Consolas" panose="020B0609020204030204" pitchFamily="49" charset="0"/>
            </a:endParaRPr>
          </a:p>
        </p:txBody>
      </p:sp>
      <p:sp>
        <p:nvSpPr>
          <p:cNvPr id="14" name="Rectangle 13">
            <a:extLst>
              <a:ext uri="{FF2B5EF4-FFF2-40B4-BE49-F238E27FC236}">
                <a16:creationId xmlns:a16="http://schemas.microsoft.com/office/drawing/2014/main" id="{875991E2-84D4-418B-8DF2-F7AA9211114D}"/>
              </a:ext>
            </a:extLst>
          </p:cNvPr>
          <p:cNvSpPr/>
          <p:nvPr/>
        </p:nvSpPr>
        <p:spPr>
          <a:xfrm>
            <a:off x="6447934" y="3876346"/>
            <a:ext cx="5439266" cy="139821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endParaRPr lang="en-US" sz="1700">
              <a:solidFill>
                <a:srgbClr val="000000"/>
              </a:solidFill>
              <a:latin typeface="Consolas" panose="020B0609020204030204" pitchFamily="49" charset="0"/>
            </a:endParaRP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"456"</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String item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pop</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endParaRPr lang="en-US" sz="1700">
              <a:latin typeface="Consolas" panose="020B0609020204030204" pitchFamily="49" charset="0"/>
            </a:endParaRPr>
          </a:p>
        </p:txBody>
      </p:sp>
    </p:spTree>
    <p:extLst>
      <p:ext uri="{BB962C8B-B14F-4D97-AF65-F5344CB8AC3E}">
        <p14:creationId xmlns:p14="http://schemas.microsoft.com/office/powerpoint/2010/main" val="425415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2000"/>
                                        <p:tgtEl>
                                          <p:spTgt spid="10"/>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heel(1)">
                                      <p:cBhvr>
                                        <p:cTn id="1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7"/>
            <a:ext cx="11962649" cy="2747918"/>
          </a:xfrm>
        </p:spPr>
        <p:txBody>
          <a:bodyPr>
            <a:normAutofit/>
          </a:bodyPr>
          <a:lstStyle/>
          <a:p>
            <a:r>
              <a:rPr lang="en-GB" sz="5000">
                <a:solidFill>
                  <a:srgbClr val="0070C0"/>
                </a:solidFill>
                <a:latin typeface="Arial" panose="020B0604020202020204" pitchFamily="34" charset="0"/>
                <a:cs typeface="Arial" panose="020B0604020202020204" pitchFamily="34" charset="0"/>
              </a:rPr>
              <a:t>Ngăn xếp</a:t>
            </a:r>
            <a:br>
              <a:rPr lang="en-GB" sz="7200">
                <a:solidFill>
                  <a:srgbClr val="00B050"/>
                </a:solidFill>
                <a:latin typeface="Arial" panose="020B0604020202020204" pitchFamily="34" charset="0"/>
                <a:cs typeface="Arial" panose="020B0604020202020204" pitchFamily="34" charset="0"/>
              </a:rPr>
            </a:br>
            <a:r>
              <a:rPr lang="en-GB">
                <a:solidFill>
                  <a:srgbClr val="00B050"/>
                </a:solidFill>
                <a:latin typeface="Arial" panose="020B0604020202020204" pitchFamily="34" charset="0"/>
                <a:cs typeface="Arial" panose="020B0604020202020204" pitchFamily="34" charset="0"/>
              </a:rPr>
              <a:t>Stack</a:t>
            </a:r>
            <a:endParaRPr lang="en-GB" sz="5300">
              <a:solidFill>
                <a:srgbClr val="00B05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0612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Đọc/xem nội dung của phần tử ở đầu Stack</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30</a:t>
            </a:fld>
            <a:endParaRPr lang="en-GB"/>
          </a:p>
        </p:txBody>
      </p:sp>
      <p:graphicFrame>
        <p:nvGraphicFramePr>
          <p:cNvPr id="11" name="Table 11">
            <a:extLst>
              <a:ext uri="{FF2B5EF4-FFF2-40B4-BE49-F238E27FC236}">
                <a16:creationId xmlns:a16="http://schemas.microsoft.com/office/drawing/2014/main" id="{BF3D3A71-5ECF-496E-8635-FCA8106C3F1C}"/>
              </a:ext>
            </a:extLst>
          </p:cNvPr>
          <p:cNvGraphicFramePr>
            <a:graphicFrameLocks noGrp="1"/>
          </p:cNvGraphicFramePr>
          <p:nvPr>
            <p:extLst>
              <p:ext uri="{D42A27DB-BD31-4B8C-83A1-F6EECF244321}">
                <p14:modId xmlns:p14="http://schemas.microsoft.com/office/powerpoint/2010/main" val="1311652571"/>
              </p:ext>
            </p:extLst>
          </p:nvPr>
        </p:nvGraphicFramePr>
        <p:xfrm>
          <a:off x="286326" y="1957338"/>
          <a:ext cx="11600874" cy="4554298"/>
        </p:xfrm>
        <a:graphic>
          <a:graphicData uri="http://schemas.openxmlformats.org/drawingml/2006/table">
            <a:tbl>
              <a:tblPr firstRow="1" bandRow="1">
                <a:tableStyleId>{EB9631B5-78F2-41C9-869B-9F39066F8104}</a:tableStyleId>
              </a:tblPr>
              <a:tblGrid>
                <a:gridCol w="5800437">
                  <a:extLst>
                    <a:ext uri="{9D8B030D-6E8A-4147-A177-3AD203B41FA5}">
                      <a16:colId xmlns:a16="http://schemas.microsoft.com/office/drawing/2014/main" val="3864136697"/>
                    </a:ext>
                  </a:extLst>
                </a:gridCol>
                <a:gridCol w="5800437">
                  <a:extLst>
                    <a:ext uri="{9D8B030D-6E8A-4147-A177-3AD203B41FA5}">
                      <a16:colId xmlns:a16="http://schemas.microsoft.com/office/drawing/2014/main" val="2558023087"/>
                    </a:ext>
                  </a:extLst>
                </a:gridCol>
              </a:tblGrid>
              <a:tr h="566491">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767448057"/>
                  </a:ext>
                </a:extLst>
              </a:tr>
              <a:tr h="3987807">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a:latin typeface="+mn-lt"/>
                          <a:cs typeface="Arial" panose="020B0604020202020204" pitchFamily="34" charset="0"/>
                        </a:rPr>
                        <a:t>Nội dung trả về của phần tử ở đầu Stack là một đối tượng thuộc kiểu Object</a:t>
                      </a:r>
                    </a:p>
                    <a:p>
                      <a:pPr marL="285750" marR="0" lvl="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
                        <a:tabLst/>
                        <a:defRPr/>
                      </a:pPr>
                      <a:endParaRPr lang="en-US" sz="2500">
                        <a:latin typeface="Arial" panose="020B0604020202020204" pitchFamily="34" charset="0"/>
                        <a:cs typeface="Arial" panose="020B0604020202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a:latin typeface="+mn-lt"/>
                          <a:cs typeface="Arial" panose="020B0604020202020204" pitchFamily="34" charset="0"/>
                        </a:rPr>
                        <a:t>Nội dung trả về của phần tử ở đầu Stack là một đối tượng thuộc kiểu Generic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kern="1200">
                        <a:solidFill>
                          <a:schemeClr val="dk1"/>
                        </a:solidFill>
                        <a:latin typeface="Arial" panose="020B0604020202020204" pitchFamily="34" charset="0"/>
                        <a:ea typeface="+mn-ea"/>
                        <a:cs typeface="Arial" panose="020B0604020202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240656"/>
                  </a:ext>
                </a:extLst>
              </a:tr>
            </a:tbl>
          </a:graphicData>
        </a:graphic>
      </p:graphicFrame>
      <p:sp>
        <p:nvSpPr>
          <p:cNvPr id="10" name="Rectangle 9">
            <a:extLst>
              <a:ext uri="{FF2B5EF4-FFF2-40B4-BE49-F238E27FC236}">
                <a16:creationId xmlns:a16="http://schemas.microsoft.com/office/drawing/2014/main" id="{796C3520-8E08-45D4-9428-2F86A85A97A4}"/>
              </a:ext>
            </a:extLst>
          </p:cNvPr>
          <p:cNvSpPr/>
          <p:nvPr/>
        </p:nvSpPr>
        <p:spPr>
          <a:xfrm>
            <a:off x="1263193" y="4243995"/>
            <a:ext cx="3670550" cy="139821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Stack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Object item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peek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endParaRPr lang="en-US" sz="1700">
              <a:latin typeface="Consolas" panose="020B0609020204030204" pitchFamily="49" charset="0"/>
            </a:endParaRPr>
          </a:p>
        </p:txBody>
      </p:sp>
      <p:sp>
        <p:nvSpPr>
          <p:cNvPr id="14" name="Rectangle 13">
            <a:extLst>
              <a:ext uri="{FF2B5EF4-FFF2-40B4-BE49-F238E27FC236}">
                <a16:creationId xmlns:a16="http://schemas.microsoft.com/office/drawing/2014/main" id="{875991E2-84D4-418B-8DF2-F7AA9211114D}"/>
              </a:ext>
            </a:extLst>
          </p:cNvPr>
          <p:cNvSpPr/>
          <p:nvPr/>
        </p:nvSpPr>
        <p:spPr>
          <a:xfrm>
            <a:off x="6447934" y="4243995"/>
            <a:ext cx="5439266" cy="139821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endParaRPr lang="en-US" sz="1700">
              <a:solidFill>
                <a:srgbClr val="000000"/>
              </a:solidFill>
              <a:latin typeface="Consolas" panose="020B0609020204030204" pitchFamily="49" charset="0"/>
            </a:endParaRP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"456"</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String item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peek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endParaRPr lang="en-US" sz="1700">
              <a:latin typeface="Consolas" panose="020B0609020204030204" pitchFamily="49" charset="0"/>
            </a:endParaRPr>
          </a:p>
        </p:txBody>
      </p:sp>
    </p:spTree>
    <p:extLst>
      <p:ext uri="{BB962C8B-B14F-4D97-AF65-F5344CB8AC3E}">
        <p14:creationId xmlns:p14="http://schemas.microsoft.com/office/powerpoint/2010/main" val="134855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2000"/>
                                        <p:tgtEl>
                                          <p:spTgt spid="10"/>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heel(1)">
                                      <p:cBhvr>
                                        <p:cTn id="1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Tìm kiếm một đối tượng trong Stack</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31</a:t>
            </a:fld>
            <a:endParaRPr lang="en-GB"/>
          </a:p>
        </p:txBody>
      </p:sp>
      <p:graphicFrame>
        <p:nvGraphicFramePr>
          <p:cNvPr id="11" name="Table 11">
            <a:extLst>
              <a:ext uri="{FF2B5EF4-FFF2-40B4-BE49-F238E27FC236}">
                <a16:creationId xmlns:a16="http://schemas.microsoft.com/office/drawing/2014/main" id="{BF3D3A71-5ECF-496E-8635-FCA8106C3F1C}"/>
              </a:ext>
            </a:extLst>
          </p:cNvPr>
          <p:cNvGraphicFramePr>
            <a:graphicFrameLocks noGrp="1"/>
          </p:cNvGraphicFramePr>
          <p:nvPr>
            <p:extLst>
              <p:ext uri="{D42A27DB-BD31-4B8C-83A1-F6EECF244321}">
                <p14:modId xmlns:p14="http://schemas.microsoft.com/office/powerpoint/2010/main" val="2924491964"/>
              </p:ext>
            </p:extLst>
          </p:nvPr>
        </p:nvGraphicFramePr>
        <p:xfrm>
          <a:off x="286326" y="1957338"/>
          <a:ext cx="11600874" cy="4554298"/>
        </p:xfrm>
        <a:graphic>
          <a:graphicData uri="http://schemas.openxmlformats.org/drawingml/2006/table">
            <a:tbl>
              <a:tblPr firstRow="1" bandRow="1">
                <a:tableStyleId>{EB9631B5-78F2-41C9-869B-9F39066F8104}</a:tableStyleId>
              </a:tblPr>
              <a:tblGrid>
                <a:gridCol w="5800437">
                  <a:extLst>
                    <a:ext uri="{9D8B030D-6E8A-4147-A177-3AD203B41FA5}">
                      <a16:colId xmlns:a16="http://schemas.microsoft.com/office/drawing/2014/main" val="3864136697"/>
                    </a:ext>
                  </a:extLst>
                </a:gridCol>
                <a:gridCol w="5800437">
                  <a:extLst>
                    <a:ext uri="{9D8B030D-6E8A-4147-A177-3AD203B41FA5}">
                      <a16:colId xmlns:a16="http://schemas.microsoft.com/office/drawing/2014/main" val="2558023087"/>
                    </a:ext>
                  </a:extLst>
                </a:gridCol>
              </a:tblGrid>
              <a:tr h="566491">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767448057"/>
                  </a:ext>
                </a:extLst>
              </a:tr>
              <a:tr h="3987807">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a:latin typeface="+mn-lt"/>
                          <a:cs typeface="Arial" panose="020B0604020202020204" pitchFamily="34" charset="0"/>
                        </a:rPr>
                        <a:t>Trả về vị trí/chỉ số (index) xuất hiện của đối tượng trong Stack</a:t>
                      </a: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a:latin typeface="+mn-lt"/>
                          <a:cs typeface="Arial" panose="020B0604020202020204" pitchFamily="34" charset="0"/>
                        </a:rPr>
                        <a:t>Nếu không tìm thấy thì trả về -1</a:t>
                      </a:r>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a:latin typeface="+mn-lt"/>
                          <a:cs typeface="Arial" panose="020B0604020202020204" pitchFamily="34" charset="0"/>
                        </a:rPr>
                        <a:t>Trả về vị trí/chỉ số (index) xuất hiện của đối tượng trong Stack</a:t>
                      </a: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a:latin typeface="+mn-lt"/>
                          <a:cs typeface="Arial" panose="020B0604020202020204" pitchFamily="34" charset="0"/>
                        </a:rPr>
                        <a:t>Nếu không tìm thấy thì trả về -1</a:t>
                      </a:r>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240656"/>
                  </a:ext>
                </a:extLst>
              </a:tr>
            </a:tbl>
          </a:graphicData>
        </a:graphic>
      </p:graphicFrame>
      <p:sp>
        <p:nvSpPr>
          <p:cNvPr id="10" name="Rectangle 9">
            <a:extLst>
              <a:ext uri="{FF2B5EF4-FFF2-40B4-BE49-F238E27FC236}">
                <a16:creationId xmlns:a16="http://schemas.microsoft.com/office/drawing/2014/main" id="{796C3520-8E08-45D4-9428-2F86A85A97A4}"/>
              </a:ext>
            </a:extLst>
          </p:cNvPr>
          <p:cNvSpPr/>
          <p:nvPr/>
        </p:nvSpPr>
        <p:spPr>
          <a:xfrm>
            <a:off x="1481769" y="4460812"/>
            <a:ext cx="3770722" cy="139821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Stack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int 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search(123); </a:t>
            </a:r>
          </a:p>
          <a:p>
            <a:r>
              <a:rPr lang="en-US" sz="1700">
                <a:solidFill>
                  <a:srgbClr val="000000"/>
                </a:solidFill>
                <a:latin typeface="Consolas" panose="020B0609020204030204" pitchFamily="49" charset="0"/>
              </a:rPr>
              <a:t>int 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search(“abc”);</a:t>
            </a:r>
            <a:endParaRPr lang="en-US" sz="1700">
              <a:latin typeface="Consolas" panose="020B0609020204030204" pitchFamily="49" charset="0"/>
            </a:endParaRPr>
          </a:p>
        </p:txBody>
      </p:sp>
      <p:sp>
        <p:nvSpPr>
          <p:cNvPr id="14" name="Rectangle 13">
            <a:extLst>
              <a:ext uri="{FF2B5EF4-FFF2-40B4-BE49-F238E27FC236}">
                <a16:creationId xmlns:a16="http://schemas.microsoft.com/office/drawing/2014/main" id="{875991E2-84D4-418B-8DF2-F7AA9211114D}"/>
              </a:ext>
            </a:extLst>
          </p:cNvPr>
          <p:cNvSpPr/>
          <p:nvPr/>
        </p:nvSpPr>
        <p:spPr>
          <a:xfrm>
            <a:off x="6447934" y="4460812"/>
            <a:ext cx="5439266" cy="139821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"456"</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int 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search(123); </a:t>
            </a:r>
          </a:p>
          <a:p>
            <a:r>
              <a:rPr lang="en-US" sz="1700">
                <a:solidFill>
                  <a:srgbClr val="000000"/>
                </a:solidFill>
                <a:latin typeface="Consolas" panose="020B0609020204030204" pitchFamily="49" charset="0"/>
              </a:rPr>
              <a:t>int 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search(“abc”);</a:t>
            </a:r>
            <a:endParaRPr lang="en-US" sz="1700">
              <a:latin typeface="Consolas" panose="020B0609020204030204" pitchFamily="49" charset="0"/>
            </a:endParaRPr>
          </a:p>
        </p:txBody>
      </p:sp>
    </p:spTree>
    <p:extLst>
      <p:ext uri="{BB962C8B-B14F-4D97-AF65-F5344CB8AC3E}">
        <p14:creationId xmlns:p14="http://schemas.microsoft.com/office/powerpoint/2010/main" val="166377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2000"/>
                                        <p:tgtEl>
                                          <p:spTgt spid="10"/>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heel(1)">
                                      <p:cBhvr>
                                        <p:cTn id="1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Kiểm tra kích thước của Stack</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32</a:t>
            </a:fld>
            <a:endParaRPr lang="en-GB"/>
          </a:p>
        </p:txBody>
      </p:sp>
      <p:graphicFrame>
        <p:nvGraphicFramePr>
          <p:cNvPr id="11" name="Table 11">
            <a:extLst>
              <a:ext uri="{FF2B5EF4-FFF2-40B4-BE49-F238E27FC236}">
                <a16:creationId xmlns:a16="http://schemas.microsoft.com/office/drawing/2014/main" id="{BF3D3A71-5ECF-496E-8635-FCA8106C3F1C}"/>
              </a:ext>
            </a:extLst>
          </p:cNvPr>
          <p:cNvGraphicFramePr>
            <a:graphicFrameLocks noGrp="1"/>
          </p:cNvGraphicFramePr>
          <p:nvPr>
            <p:extLst>
              <p:ext uri="{D42A27DB-BD31-4B8C-83A1-F6EECF244321}">
                <p14:modId xmlns:p14="http://schemas.microsoft.com/office/powerpoint/2010/main" val="2117261894"/>
              </p:ext>
            </p:extLst>
          </p:nvPr>
        </p:nvGraphicFramePr>
        <p:xfrm>
          <a:off x="286326" y="1957338"/>
          <a:ext cx="11600874" cy="4554298"/>
        </p:xfrm>
        <a:graphic>
          <a:graphicData uri="http://schemas.openxmlformats.org/drawingml/2006/table">
            <a:tbl>
              <a:tblPr firstRow="1" bandRow="1">
                <a:tableStyleId>{EB9631B5-78F2-41C9-869B-9F39066F8104}</a:tableStyleId>
              </a:tblPr>
              <a:tblGrid>
                <a:gridCol w="5800437">
                  <a:extLst>
                    <a:ext uri="{9D8B030D-6E8A-4147-A177-3AD203B41FA5}">
                      <a16:colId xmlns:a16="http://schemas.microsoft.com/office/drawing/2014/main" val="3864136697"/>
                    </a:ext>
                  </a:extLst>
                </a:gridCol>
                <a:gridCol w="5800437">
                  <a:extLst>
                    <a:ext uri="{9D8B030D-6E8A-4147-A177-3AD203B41FA5}">
                      <a16:colId xmlns:a16="http://schemas.microsoft.com/office/drawing/2014/main" val="2558023087"/>
                    </a:ext>
                  </a:extLst>
                </a:gridCol>
              </a:tblGrid>
              <a:tr h="566491">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767448057"/>
                  </a:ext>
                </a:extLst>
              </a:tr>
              <a:tr h="3987807">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a:latin typeface="+mn-lt"/>
                          <a:cs typeface="Arial" panose="020B0604020202020204" pitchFamily="34" charset="0"/>
                        </a:rPr>
                        <a:t>Trả về số lượng phần tử đang chứa trong Stack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a:latin typeface="+mn-lt"/>
                          <a:cs typeface="Arial" panose="020B0604020202020204" pitchFamily="34" charset="0"/>
                        </a:rPr>
                        <a:t>Trả về số lượng phần tử đang chứa trong Stack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240656"/>
                  </a:ext>
                </a:extLst>
              </a:tr>
            </a:tbl>
          </a:graphicData>
        </a:graphic>
      </p:graphicFrame>
      <p:sp>
        <p:nvSpPr>
          <p:cNvPr id="10" name="Rectangle 9">
            <a:extLst>
              <a:ext uri="{FF2B5EF4-FFF2-40B4-BE49-F238E27FC236}">
                <a16:creationId xmlns:a16="http://schemas.microsoft.com/office/drawing/2014/main" id="{796C3520-8E08-45D4-9428-2F86A85A97A4}"/>
              </a:ext>
            </a:extLst>
          </p:cNvPr>
          <p:cNvSpPr/>
          <p:nvPr/>
        </p:nvSpPr>
        <p:spPr>
          <a:xfrm>
            <a:off x="1481769" y="4064883"/>
            <a:ext cx="3770722" cy="2050824"/>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Stack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a:t>
            </a:r>
          </a:p>
          <a:p>
            <a:endParaRPr lang="en-US" sz="1700" b="1">
              <a:solidFill>
                <a:srgbClr val="000080"/>
              </a:solidFill>
              <a:latin typeface="Consolas" panose="020B0609020204030204" pitchFamily="49" charset="0"/>
            </a:endParaRP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"abc"</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8000FF"/>
                </a:solidFill>
                <a:latin typeface="Consolas" panose="020B0609020204030204" pitchFamily="49" charset="0"/>
              </a:rPr>
              <a:t>int</a:t>
            </a:r>
            <a:r>
              <a:rPr lang="en-US" sz="1700">
                <a:solidFill>
                  <a:srgbClr val="000000"/>
                </a:solidFill>
                <a:latin typeface="Consolas" panose="020B0609020204030204" pitchFamily="49" charset="0"/>
              </a:rPr>
              <a:t> size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size</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
        <p:nvSpPr>
          <p:cNvPr id="14" name="Rectangle 13">
            <a:extLst>
              <a:ext uri="{FF2B5EF4-FFF2-40B4-BE49-F238E27FC236}">
                <a16:creationId xmlns:a16="http://schemas.microsoft.com/office/drawing/2014/main" id="{875991E2-84D4-418B-8DF2-F7AA9211114D}"/>
              </a:ext>
            </a:extLst>
          </p:cNvPr>
          <p:cNvSpPr/>
          <p:nvPr/>
        </p:nvSpPr>
        <p:spPr>
          <a:xfrm>
            <a:off x="6447934" y="4064883"/>
            <a:ext cx="5439266" cy="2050824"/>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p>
          <a:p>
            <a:endParaRPr lang="en-US" sz="1700" b="1">
              <a:solidFill>
                <a:srgbClr val="000080"/>
              </a:solidFill>
              <a:latin typeface="Consolas" panose="020B0609020204030204" pitchFamily="49" charset="0"/>
            </a:endParaRP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"456"</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"789"</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8000FF"/>
              </a:solidFill>
              <a:latin typeface="Consolas" panose="020B0609020204030204" pitchFamily="49" charset="0"/>
            </a:endParaRPr>
          </a:p>
          <a:p>
            <a:r>
              <a:rPr lang="en-US" sz="1700">
                <a:solidFill>
                  <a:srgbClr val="8000FF"/>
                </a:solidFill>
                <a:latin typeface="Consolas" panose="020B0609020204030204" pitchFamily="49" charset="0"/>
              </a:rPr>
              <a:t>int</a:t>
            </a:r>
            <a:r>
              <a:rPr lang="en-US" sz="1700">
                <a:solidFill>
                  <a:srgbClr val="000000"/>
                </a:solidFill>
                <a:latin typeface="Consolas" panose="020B0609020204030204" pitchFamily="49" charset="0"/>
              </a:rPr>
              <a:t> size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size</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Tree>
    <p:extLst>
      <p:ext uri="{BB962C8B-B14F-4D97-AF65-F5344CB8AC3E}">
        <p14:creationId xmlns:p14="http://schemas.microsoft.com/office/powerpoint/2010/main" val="2969666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Duyệt qua từng phần tử trong Stack</a:t>
            </a:r>
          </a:p>
          <a:p>
            <a:pPr lvl="1">
              <a:buFont typeface="Wingdings" panose="05000000000000000000" pitchFamily="2" charset="2"/>
              <a:buChar char="§"/>
            </a:pPr>
            <a:r>
              <a:rPr lang="en-GB" sz="2500"/>
              <a:t>Sử dụng đối tượng Iterator để duyệt qua từng phần tử của Stack</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33</a:t>
            </a:fld>
            <a:endParaRPr lang="en-GB"/>
          </a:p>
        </p:txBody>
      </p:sp>
      <p:graphicFrame>
        <p:nvGraphicFramePr>
          <p:cNvPr id="11" name="Table 11">
            <a:extLst>
              <a:ext uri="{FF2B5EF4-FFF2-40B4-BE49-F238E27FC236}">
                <a16:creationId xmlns:a16="http://schemas.microsoft.com/office/drawing/2014/main" id="{BF3D3A71-5ECF-496E-8635-FCA8106C3F1C}"/>
              </a:ext>
            </a:extLst>
          </p:cNvPr>
          <p:cNvGraphicFramePr>
            <a:graphicFrameLocks noGrp="1"/>
          </p:cNvGraphicFramePr>
          <p:nvPr>
            <p:extLst>
              <p:ext uri="{D42A27DB-BD31-4B8C-83A1-F6EECF244321}">
                <p14:modId xmlns:p14="http://schemas.microsoft.com/office/powerpoint/2010/main" val="1977393097"/>
              </p:ext>
            </p:extLst>
          </p:nvPr>
        </p:nvGraphicFramePr>
        <p:xfrm>
          <a:off x="286326" y="2582944"/>
          <a:ext cx="11600874" cy="4042612"/>
        </p:xfrm>
        <a:graphic>
          <a:graphicData uri="http://schemas.openxmlformats.org/drawingml/2006/table">
            <a:tbl>
              <a:tblPr firstRow="1" bandRow="1">
                <a:tableStyleId>{EB9631B5-78F2-41C9-869B-9F39066F8104}</a:tableStyleId>
              </a:tblPr>
              <a:tblGrid>
                <a:gridCol w="5800437">
                  <a:extLst>
                    <a:ext uri="{9D8B030D-6E8A-4147-A177-3AD203B41FA5}">
                      <a16:colId xmlns:a16="http://schemas.microsoft.com/office/drawing/2014/main" val="3864136697"/>
                    </a:ext>
                  </a:extLst>
                </a:gridCol>
                <a:gridCol w="5800437">
                  <a:extLst>
                    <a:ext uri="{9D8B030D-6E8A-4147-A177-3AD203B41FA5}">
                      <a16:colId xmlns:a16="http://schemas.microsoft.com/office/drawing/2014/main" val="2558023087"/>
                    </a:ext>
                  </a:extLst>
                </a:gridCol>
              </a:tblGrid>
              <a:tr h="637430">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767448057"/>
                  </a:ext>
                </a:extLst>
              </a:tr>
              <a:tr h="3405182">
                <a:tc>
                  <a:txBody>
                    <a:bodyPr/>
                    <a:lstStyle/>
                    <a:p>
                      <a:pPr marL="0" marR="0" lvl="0" indent="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None/>
                        <a:tabLst/>
                        <a:defRPr/>
                      </a:pPr>
                      <a:endParaRPr lang="vi-VN" sz="2500">
                        <a:latin typeface="+mn-lt"/>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None/>
                        <a:tabLst/>
                        <a:defRPr/>
                      </a:pPr>
                      <a:endParaRPr lang="vi-VN" sz="2500">
                        <a:latin typeface="+mn-lt"/>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240656"/>
                  </a:ext>
                </a:extLst>
              </a:tr>
            </a:tbl>
          </a:graphicData>
        </a:graphic>
      </p:graphicFrame>
      <p:sp>
        <p:nvSpPr>
          <p:cNvPr id="10" name="Rectangle 9">
            <a:extLst>
              <a:ext uri="{FF2B5EF4-FFF2-40B4-BE49-F238E27FC236}">
                <a16:creationId xmlns:a16="http://schemas.microsoft.com/office/drawing/2014/main" id="{796C3520-8E08-45D4-9428-2F86A85A97A4}"/>
              </a:ext>
            </a:extLst>
          </p:cNvPr>
          <p:cNvSpPr/>
          <p:nvPr/>
        </p:nvSpPr>
        <p:spPr>
          <a:xfrm>
            <a:off x="304799" y="3301312"/>
            <a:ext cx="5685935" cy="3476560"/>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b="1">
                <a:solidFill>
                  <a:srgbClr val="0000FF"/>
                </a:solidFill>
                <a:latin typeface="Consolas" panose="020B0609020204030204" pitchFamily="49" charset="0"/>
              </a:rPr>
              <a:t>import</a:t>
            </a:r>
            <a:r>
              <a:rPr lang="en-US" sz="1700">
                <a:solidFill>
                  <a:srgbClr val="000000"/>
                </a:solidFill>
                <a:latin typeface="Consolas" panose="020B0609020204030204" pitchFamily="49" charset="0"/>
              </a:rPr>
              <a:t> java</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util</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Iterator</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Stack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a:t>
            </a:r>
          </a:p>
          <a:p>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"abc"</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Iterator iterator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iterator</a:t>
            </a:r>
            <a:r>
              <a:rPr lang="en-US" sz="1700" b="1">
                <a:solidFill>
                  <a:srgbClr val="000080"/>
                </a:solidFill>
                <a:latin typeface="Consolas" panose="020B0609020204030204" pitchFamily="49" charset="0"/>
              </a:rPr>
              <a:t>();</a:t>
            </a:r>
          </a:p>
          <a:p>
            <a:endParaRPr lang="en-US" sz="1700" b="1">
              <a:solidFill>
                <a:srgbClr val="0000FF"/>
              </a:solidFill>
              <a:latin typeface="Consolas" panose="020B0609020204030204" pitchFamily="49" charset="0"/>
            </a:endParaRPr>
          </a:p>
          <a:p>
            <a:r>
              <a:rPr lang="en-US" sz="1700" b="1">
                <a:solidFill>
                  <a:srgbClr val="0000FF"/>
                </a:solidFill>
                <a:latin typeface="Consolas" panose="020B0609020204030204" pitchFamily="49" charset="0"/>
              </a:rPr>
              <a:t>while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iterator</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hasNext</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Object value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iterator</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next</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
        <p:nvSpPr>
          <p:cNvPr id="12" name="Rectangle 11">
            <a:extLst>
              <a:ext uri="{FF2B5EF4-FFF2-40B4-BE49-F238E27FC236}">
                <a16:creationId xmlns:a16="http://schemas.microsoft.com/office/drawing/2014/main" id="{CC0B6FFF-5FB6-4E72-A695-20F70804951F}"/>
              </a:ext>
            </a:extLst>
          </p:cNvPr>
          <p:cNvSpPr/>
          <p:nvPr/>
        </p:nvSpPr>
        <p:spPr>
          <a:xfrm>
            <a:off x="6111815" y="3301312"/>
            <a:ext cx="5685935" cy="3476560"/>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b="1">
                <a:solidFill>
                  <a:srgbClr val="0000FF"/>
                </a:solidFill>
                <a:latin typeface="Consolas" panose="020B0609020204030204" pitchFamily="49" charset="0"/>
              </a:rPr>
              <a:t>import</a:t>
            </a:r>
            <a:r>
              <a:rPr lang="en-US" sz="1700">
                <a:solidFill>
                  <a:srgbClr val="000000"/>
                </a:solidFill>
                <a:latin typeface="Consolas" panose="020B0609020204030204" pitchFamily="49" charset="0"/>
              </a:rPr>
              <a:t> java</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util</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Iterator</a:t>
            </a:r>
            <a:r>
              <a:rPr lang="en-US" sz="1700" b="1">
                <a:solidFill>
                  <a:srgbClr val="000080"/>
                </a:solidFill>
                <a:latin typeface="Consolas" panose="020B0609020204030204" pitchFamily="49" charset="0"/>
              </a:rPr>
              <a:t>;</a:t>
            </a:r>
          </a:p>
          <a:p>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myStack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Stack</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String</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"456"</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push</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"789"</a:t>
            </a:r>
            <a:r>
              <a:rPr lang="en-US" sz="1700" b="1">
                <a:solidFill>
                  <a:srgbClr val="000080"/>
                </a:solidFill>
                <a:latin typeface="Consolas" panose="020B0609020204030204" pitchFamily="49" charset="0"/>
              </a:rPr>
              <a:t>);</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Iterator iterator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myStack</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iterator</a:t>
            </a:r>
            <a:r>
              <a:rPr lang="en-US" sz="1700" b="1">
                <a:solidFill>
                  <a:srgbClr val="000080"/>
                </a:solidFill>
                <a:latin typeface="Consolas" panose="020B0609020204030204" pitchFamily="49" charset="0"/>
              </a:rPr>
              <a:t>();</a:t>
            </a:r>
          </a:p>
          <a:p>
            <a:endParaRPr lang="en-US" sz="1700" b="1">
              <a:solidFill>
                <a:srgbClr val="000080"/>
              </a:solidFill>
              <a:latin typeface="Consolas" panose="020B0609020204030204" pitchFamily="49" charset="0"/>
            </a:endParaRPr>
          </a:p>
          <a:p>
            <a:r>
              <a:rPr lang="en-US" sz="1700" b="1">
                <a:solidFill>
                  <a:srgbClr val="0000FF"/>
                </a:solidFill>
                <a:latin typeface="Consolas" panose="020B0609020204030204" pitchFamily="49" charset="0"/>
              </a:rPr>
              <a:t>while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iterator</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hasNext</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String value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GB" sz="1800">
                <a:solidFill>
                  <a:srgbClr val="000000"/>
                </a:solidFill>
                <a:latin typeface="Consolas" panose="020B0609020204030204" pitchFamily="49" charset="0"/>
              </a:rPr>
              <a:t>(String) </a:t>
            </a:r>
            <a:r>
              <a:rPr lang="en-US" sz="1700">
                <a:solidFill>
                  <a:srgbClr val="000000"/>
                </a:solidFill>
                <a:latin typeface="Consolas" panose="020B0609020204030204" pitchFamily="49" charset="0"/>
              </a:rPr>
              <a:t>iterator</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next</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Tree>
    <p:extLst>
      <p:ext uri="{BB962C8B-B14F-4D97-AF65-F5344CB8AC3E}">
        <p14:creationId xmlns:p14="http://schemas.microsoft.com/office/powerpoint/2010/main" val="2605264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Thứ tự duyệt các phần tử trong Java Stack</a:t>
            </a:r>
          </a:p>
          <a:p>
            <a:pPr marL="457200" lvl="1" indent="0">
              <a:buNone/>
            </a:pPr>
            <a:endParaRPr lang="vi-VN" sz="2500" b="1">
              <a:solidFill>
                <a:srgbClr val="0000FF"/>
              </a:solidFill>
              <a:latin typeface="Consolas" panose="020B0609020204030204" pitchFamily="49" charset="0"/>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34</a:t>
            </a:fld>
            <a:endParaRPr lang="en-GB"/>
          </a:p>
        </p:txBody>
      </p:sp>
      <p:graphicFrame>
        <p:nvGraphicFramePr>
          <p:cNvPr id="7" name="Table 6">
            <a:extLst>
              <a:ext uri="{FF2B5EF4-FFF2-40B4-BE49-F238E27FC236}">
                <a16:creationId xmlns:a16="http://schemas.microsoft.com/office/drawing/2014/main" id="{3D6C3198-F7D0-4D07-BF21-E43F0ABAAD56}"/>
              </a:ext>
            </a:extLst>
          </p:cNvPr>
          <p:cNvGraphicFramePr>
            <a:graphicFrameLocks noGrp="1"/>
          </p:cNvGraphicFramePr>
          <p:nvPr>
            <p:extLst>
              <p:ext uri="{D42A27DB-BD31-4B8C-83A1-F6EECF244321}">
                <p14:modId xmlns:p14="http://schemas.microsoft.com/office/powerpoint/2010/main" val="2969555258"/>
              </p:ext>
            </p:extLst>
          </p:nvPr>
        </p:nvGraphicFramePr>
        <p:xfrm>
          <a:off x="6748758" y="1745745"/>
          <a:ext cx="3458374" cy="4105887"/>
        </p:xfrm>
        <a:graphic>
          <a:graphicData uri="http://schemas.openxmlformats.org/drawingml/2006/table">
            <a:tbl>
              <a:tblPr firstRow="1" bandRow="1">
                <a:tableStyleId>{5C22544A-7EE6-4342-B048-85BDC9FD1C3A}</a:tableStyleId>
              </a:tblPr>
              <a:tblGrid>
                <a:gridCol w="3458374">
                  <a:extLst>
                    <a:ext uri="{9D8B030D-6E8A-4147-A177-3AD203B41FA5}">
                      <a16:colId xmlns:a16="http://schemas.microsoft.com/office/drawing/2014/main" val="20000"/>
                    </a:ext>
                  </a:extLst>
                </a:gridCol>
              </a:tblGrid>
              <a:tr h="694833">
                <a:tc>
                  <a:txBody>
                    <a:bodyPr/>
                    <a:lstStyle/>
                    <a:p>
                      <a:endParaRPr lang="en-US"/>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9006">
                <a:tc>
                  <a:txBody>
                    <a:bodyPr/>
                    <a:lstStyle/>
                    <a:p>
                      <a:endParaRPr lang="en-US"/>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9006">
                <a:tc>
                  <a:txBody>
                    <a:bodyPr/>
                    <a:lstStyle/>
                    <a:p>
                      <a:endParaRPr lang="en-US"/>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9006">
                <a:tc>
                  <a:txBody>
                    <a:bodyPr/>
                    <a:lstStyle/>
                    <a:p>
                      <a:endParaRPr lang="en-US"/>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9006">
                <a:tc>
                  <a:txBody>
                    <a:bodyPr/>
                    <a:lstStyle/>
                    <a:p>
                      <a:endParaRPr lang="en-US"/>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9006">
                <a:tc>
                  <a:txBody>
                    <a:bodyPr/>
                    <a:lstStyle/>
                    <a:p>
                      <a:endParaRPr lang="en-US"/>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9006">
                <a:tc>
                  <a:txBody>
                    <a:bodyPr/>
                    <a:lstStyle/>
                    <a:p>
                      <a:endParaRPr lang="en-US"/>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9006">
                <a:tc>
                  <a:txBody>
                    <a:bodyPr/>
                    <a:lstStyle/>
                    <a:p>
                      <a:endParaRPr lang="en-US"/>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9006">
                <a:tc>
                  <a:txBody>
                    <a:bodyPr/>
                    <a:lstStyle/>
                    <a:p>
                      <a:endParaRPr lang="en-US"/>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9006">
                <a:tc>
                  <a:txBody>
                    <a:bodyPr/>
                    <a:lstStyle/>
                    <a:p>
                      <a:endParaRPr lang="en-US"/>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8" name="TextBox 7">
            <a:extLst>
              <a:ext uri="{FF2B5EF4-FFF2-40B4-BE49-F238E27FC236}">
                <a16:creationId xmlns:a16="http://schemas.microsoft.com/office/drawing/2014/main" id="{11DC86FD-45BC-4A50-80C3-941A401B4B25}"/>
              </a:ext>
            </a:extLst>
          </p:cNvPr>
          <p:cNvSpPr txBox="1"/>
          <p:nvPr/>
        </p:nvSpPr>
        <p:spPr>
          <a:xfrm>
            <a:off x="8060119" y="5869781"/>
            <a:ext cx="111402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Stack</a:t>
            </a:r>
          </a:p>
        </p:txBody>
      </p:sp>
      <p:cxnSp>
        <p:nvCxnSpPr>
          <p:cNvPr id="9" name="Straight Arrow Connector 8">
            <a:extLst>
              <a:ext uri="{FF2B5EF4-FFF2-40B4-BE49-F238E27FC236}">
                <a16:creationId xmlns:a16="http://schemas.microsoft.com/office/drawing/2014/main" id="{476CA79D-B2D3-4272-879A-C6B99EA47155}"/>
              </a:ext>
            </a:extLst>
          </p:cNvPr>
          <p:cNvCxnSpPr/>
          <p:nvPr/>
        </p:nvCxnSpPr>
        <p:spPr>
          <a:xfrm>
            <a:off x="5918479" y="2592475"/>
            <a:ext cx="793820"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C878329-09FE-4541-8365-3BF93AECE2AA}"/>
              </a:ext>
            </a:extLst>
          </p:cNvPr>
          <p:cNvCxnSpPr/>
          <p:nvPr/>
        </p:nvCxnSpPr>
        <p:spPr>
          <a:xfrm>
            <a:off x="5918479" y="5678993"/>
            <a:ext cx="793820"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D4EE15E-E3AF-4AD8-835A-E88A3E5F65BA}"/>
              </a:ext>
            </a:extLst>
          </p:cNvPr>
          <p:cNvSpPr txBox="1"/>
          <p:nvPr/>
        </p:nvSpPr>
        <p:spPr>
          <a:xfrm>
            <a:off x="3815905" y="2330865"/>
            <a:ext cx="1333415"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Top = 0</a:t>
            </a:r>
          </a:p>
        </p:txBody>
      </p:sp>
      <p:sp>
        <p:nvSpPr>
          <p:cNvPr id="12" name="TextBox 11">
            <a:extLst>
              <a:ext uri="{FF2B5EF4-FFF2-40B4-BE49-F238E27FC236}">
                <a16:creationId xmlns:a16="http://schemas.microsoft.com/office/drawing/2014/main" id="{A03CED92-6949-4E7C-BBBD-C55943DD9D20}"/>
              </a:ext>
            </a:extLst>
          </p:cNvPr>
          <p:cNvSpPr txBox="1"/>
          <p:nvPr/>
        </p:nvSpPr>
        <p:spPr>
          <a:xfrm>
            <a:off x="3284379" y="5417383"/>
            <a:ext cx="2331111"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Bottom = n - 1</a:t>
            </a:r>
          </a:p>
        </p:txBody>
      </p:sp>
      <p:sp>
        <p:nvSpPr>
          <p:cNvPr id="13" name="Up Arrow 15">
            <a:extLst>
              <a:ext uri="{FF2B5EF4-FFF2-40B4-BE49-F238E27FC236}">
                <a16:creationId xmlns:a16="http://schemas.microsoft.com/office/drawing/2014/main" id="{2CEBA4BC-6C50-403C-875B-971509B5F407}"/>
              </a:ext>
            </a:extLst>
          </p:cNvPr>
          <p:cNvSpPr/>
          <p:nvPr/>
        </p:nvSpPr>
        <p:spPr>
          <a:xfrm>
            <a:off x="4463017" y="2854086"/>
            <a:ext cx="335782" cy="2563298"/>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AC1C31B-2F86-407A-9878-D71B185BE1CE}"/>
              </a:ext>
            </a:extLst>
          </p:cNvPr>
          <p:cNvSpPr txBox="1"/>
          <p:nvPr/>
        </p:nvSpPr>
        <p:spPr>
          <a:xfrm>
            <a:off x="2371412" y="2854085"/>
            <a:ext cx="1535806" cy="2246769"/>
          </a:xfrm>
          <a:prstGeom prst="rect">
            <a:avLst/>
          </a:prstGeom>
          <a:noFill/>
        </p:spPr>
        <p:txBody>
          <a:bodyPr wrap="square" rtlCol="0">
            <a:spAutoFit/>
          </a:bodyPr>
          <a:lstStyle/>
          <a:p>
            <a:r>
              <a:rPr lang="en-US" sz="3500">
                <a:latin typeface="Arial" panose="020B0604020202020204" pitchFamily="34" charset="0"/>
                <a:cs typeface="Arial" panose="020B0604020202020204" pitchFamily="34" charset="0"/>
              </a:rPr>
              <a:t>Chiều duyệt của Stack</a:t>
            </a:r>
          </a:p>
        </p:txBody>
      </p:sp>
    </p:spTree>
    <p:extLst>
      <p:ext uri="{BB962C8B-B14F-4D97-AF65-F5344CB8AC3E}">
        <p14:creationId xmlns:p14="http://schemas.microsoft.com/office/powerpoint/2010/main" val="20634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So sánh giữa Stack ADT vs java.util.Stack</a:t>
            </a:r>
          </a:p>
          <a:p>
            <a:pPr lvl="1">
              <a:buFont typeface="Wingdings" panose="05000000000000000000" pitchFamily="2" charset="2"/>
              <a:buChar char="§"/>
            </a:pPr>
            <a:endParaRPr lang="en-US" sz="2500"/>
          </a:p>
          <a:p>
            <a:pPr lvl="1">
              <a:buFont typeface="Wingdings" panose="05000000000000000000" pitchFamily="2" charset="2"/>
              <a:buChar char="§"/>
            </a:pPr>
            <a:endParaRPr lang="vi-VN" sz="2500" b="1">
              <a:solidFill>
                <a:srgbClr val="0000FF"/>
              </a:solidFill>
              <a:latin typeface="Consolas" panose="020B0609020204030204" pitchFamily="49" charset="0"/>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35</a:t>
            </a:fld>
            <a:endParaRPr lang="en-GB"/>
          </a:p>
        </p:txBody>
      </p:sp>
      <p:pic>
        <p:nvPicPr>
          <p:cNvPr id="8" name="Picture 7">
            <a:extLst>
              <a:ext uri="{FF2B5EF4-FFF2-40B4-BE49-F238E27FC236}">
                <a16:creationId xmlns:a16="http://schemas.microsoft.com/office/drawing/2014/main" id="{7A7F794B-A399-415F-B41F-8A62C8DAB34E}"/>
              </a:ext>
            </a:extLst>
          </p:cNvPr>
          <p:cNvPicPr>
            <a:picLocks noChangeAspect="1"/>
          </p:cNvPicPr>
          <p:nvPr/>
        </p:nvPicPr>
        <p:blipFill>
          <a:blip r:embed="rId2"/>
          <a:stretch>
            <a:fillRect/>
          </a:stretch>
        </p:blipFill>
        <p:spPr>
          <a:xfrm>
            <a:off x="3082288" y="2518621"/>
            <a:ext cx="6059054" cy="2563446"/>
          </a:xfrm>
          <a:prstGeom prst="rect">
            <a:avLst/>
          </a:prstGeom>
        </p:spPr>
      </p:pic>
      <p:sp>
        <p:nvSpPr>
          <p:cNvPr id="9" name="Rectangle: Rounded Corners 8">
            <a:extLst>
              <a:ext uri="{FF2B5EF4-FFF2-40B4-BE49-F238E27FC236}">
                <a16:creationId xmlns:a16="http://schemas.microsoft.com/office/drawing/2014/main" id="{1BCA3C0C-80E8-4463-8F18-7E7BEF946235}"/>
              </a:ext>
            </a:extLst>
          </p:cNvPr>
          <p:cNvSpPr/>
          <p:nvPr/>
        </p:nvSpPr>
        <p:spPr>
          <a:xfrm>
            <a:off x="3082288" y="3362036"/>
            <a:ext cx="5646076" cy="48029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062A758B-4285-4210-BDB2-ACDA81B8A897}"/>
              </a:ext>
            </a:extLst>
          </p:cNvPr>
          <p:cNvSpPr/>
          <p:nvPr/>
        </p:nvSpPr>
        <p:spPr>
          <a:xfrm>
            <a:off x="3082288" y="4496264"/>
            <a:ext cx="5646076" cy="48029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9163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8" y="1244338"/>
            <a:ext cx="6119397" cy="5533534"/>
          </a:xfrm>
        </p:spPr>
        <p:txBody>
          <a:bodyPr>
            <a:normAutofit/>
          </a:bodyPr>
          <a:lstStyle/>
          <a:p>
            <a:pPr>
              <a:buFont typeface="Wingdings" panose="05000000000000000000" pitchFamily="2" charset="2"/>
              <a:buChar char="v"/>
            </a:pPr>
            <a:r>
              <a:rPr lang="en-GB" sz="2500" b="1">
                <a:solidFill>
                  <a:srgbClr val="0070C0"/>
                </a:solidFill>
              </a:rPr>
              <a:t>Ví dụ</a:t>
            </a:r>
            <a:r>
              <a:rPr lang="en-GB" sz="2500">
                <a:solidFill>
                  <a:srgbClr val="0070C0"/>
                </a:solidFill>
              </a:rPr>
              <a:t>: </a:t>
            </a:r>
            <a:r>
              <a:rPr lang="en-GB" sz="2500"/>
              <a:t>bảng dưới đây thể hiện một loạt các thao tác thực hiện trên Stack và kết quả của nó thông qua các phương thức của Java Stack</a:t>
            </a:r>
          </a:p>
          <a:p>
            <a:pPr marL="457200" lvl="1" indent="0">
              <a:buNone/>
            </a:pPr>
            <a:endParaRPr lang="vi-VN" sz="2500" b="1">
              <a:solidFill>
                <a:srgbClr val="0000FF"/>
              </a:solidFill>
              <a:latin typeface="Consolas" panose="020B0609020204030204" pitchFamily="49" charset="0"/>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36</a:t>
            </a:fld>
            <a:endParaRPr lang="en-GB"/>
          </a:p>
        </p:txBody>
      </p:sp>
      <p:pic>
        <p:nvPicPr>
          <p:cNvPr id="16" name="Picture 15">
            <a:extLst>
              <a:ext uri="{FF2B5EF4-FFF2-40B4-BE49-F238E27FC236}">
                <a16:creationId xmlns:a16="http://schemas.microsoft.com/office/drawing/2014/main" id="{04BB65D6-DDFD-4F8F-B1A6-837392665F08}"/>
              </a:ext>
            </a:extLst>
          </p:cNvPr>
          <p:cNvPicPr>
            <a:picLocks noChangeAspect="1"/>
          </p:cNvPicPr>
          <p:nvPr/>
        </p:nvPicPr>
        <p:blipFill>
          <a:blip r:embed="rId2"/>
          <a:stretch>
            <a:fillRect/>
          </a:stretch>
        </p:blipFill>
        <p:spPr>
          <a:xfrm>
            <a:off x="6375776" y="1137302"/>
            <a:ext cx="4962576" cy="5584172"/>
          </a:xfrm>
          <a:prstGeom prst="rect">
            <a:avLst/>
          </a:prstGeom>
        </p:spPr>
      </p:pic>
    </p:spTree>
    <p:extLst>
      <p:ext uri="{BB962C8B-B14F-4D97-AF65-F5344CB8AC3E}">
        <p14:creationId xmlns:p14="http://schemas.microsoft.com/office/powerpoint/2010/main" val="1016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heel(1)">
                                      <p:cBhvr>
                                        <p:cTn id="1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7"/>
            <a:ext cx="11962649" cy="2747918"/>
          </a:xfrm>
        </p:spPr>
        <p:txBody>
          <a:bodyPr>
            <a:normAutofit/>
          </a:bodyPr>
          <a:lstStyle/>
          <a:p>
            <a:r>
              <a:rPr lang="en-GB" sz="5000">
                <a:solidFill>
                  <a:srgbClr val="0070C0"/>
                </a:solidFill>
                <a:latin typeface="Arial" panose="020B0604020202020204" pitchFamily="34" charset="0"/>
                <a:cs typeface="Arial" panose="020B0604020202020204" pitchFamily="34" charset="0"/>
              </a:rPr>
              <a:t>Hàng đợi</a:t>
            </a:r>
            <a:br>
              <a:rPr lang="en-GB" sz="7200">
                <a:solidFill>
                  <a:srgbClr val="00B050"/>
                </a:solidFill>
                <a:latin typeface="Arial" panose="020B0604020202020204" pitchFamily="34" charset="0"/>
                <a:cs typeface="Arial" panose="020B0604020202020204" pitchFamily="34" charset="0"/>
              </a:rPr>
            </a:br>
            <a:r>
              <a:rPr lang="en-GB">
                <a:solidFill>
                  <a:srgbClr val="00B050"/>
                </a:solidFill>
                <a:latin typeface="Arial" panose="020B0604020202020204" pitchFamily="34" charset="0"/>
                <a:cs typeface="Arial" panose="020B0604020202020204" pitchFamily="34" charset="0"/>
              </a:rPr>
              <a:t>Queue</a:t>
            </a:r>
            <a:endParaRPr lang="en-GB" sz="5300">
              <a:solidFill>
                <a:srgbClr val="00B05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4242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Giới thiệu</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Hàng đợi</a:t>
            </a:r>
          </a:p>
          <a:p>
            <a:pPr lvl="1">
              <a:buFont typeface="Wingdings" panose="05000000000000000000" pitchFamily="2" charset="2"/>
              <a:buChar char="§"/>
            </a:pPr>
            <a:r>
              <a:rPr lang="en-GB" sz="2500"/>
              <a:t>Còn được gọi là </a:t>
            </a:r>
            <a:r>
              <a:rPr lang="en-GB" sz="2500" b="1">
                <a:solidFill>
                  <a:srgbClr val="FF0000"/>
                </a:solidFill>
                <a:highlight>
                  <a:srgbClr val="FFFF00"/>
                </a:highlight>
              </a:rPr>
              <a:t>Queue</a:t>
            </a:r>
            <a:endParaRPr lang="vi-VN" sz="2500" b="1">
              <a:solidFill>
                <a:srgbClr val="FF0000"/>
              </a:solidFill>
              <a:highlight>
                <a:srgbClr val="FFFF00"/>
              </a:highlight>
            </a:endParaRPr>
          </a:p>
          <a:p>
            <a:pPr lvl="1">
              <a:buFont typeface="Wingdings" panose="05000000000000000000" pitchFamily="2" charset="2"/>
              <a:buChar char="§"/>
            </a:pPr>
            <a:r>
              <a:rPr lang="vi-VN" sz="2500">
                <a:solidFill>
                  <a:schemeClr val="accent6">
                    <a:lumMod val="75000"/>
                  </a:schemeClr>
                </a:solidFill>
              </a:rPr>
              <a:t>Cũng giống như Stack</a:t>
            </a:r>
            <a:r>
              <a:rPr lang="en-GB" sz="2500">
                <a:solidFill>
                  <a:schemeClr val="accent6">
                    <a:lumMod val="75000"/>
                  </a:schemeClr>
                </a:solidFill>
              </a:rPr>
              <a:t>,</a:t>
            </a:r>
            <a:r>
              <a:rPr lang="vi-VN" sz="2500">
                <a:solidFill>
                  <a:schemeClr val="accent6">
                    <a:lumMod val="75000"/>
                  </a:schemeClr>
                </a:solidFill>
              </a:rPr>
              <a:t> </a:t>
            </a:r>
            <a:r>
              <a:rPr lang="en-GB" sz="2500" b="1">
                <a:solidFill>
                  <a:srgbClr val="0000FF"/>
                </a:solidFill>
              </a:rPr>
              <a:t>H</a:t>
            </a:r>
            <a:r>
              <a:rPr lang="vi-VN" sz="2500" b="1">
                <a:solidFill>
                  <a:srgbClr val="0000FF"/>
                </a:solidFill>
              </a:rPr>
              <a:t>àng đợi</a:t>
            </a:r>
            <a:r>
              <a:rPr lang="vi-VN" sz="2500">
                <a:solidFill>
                  <a:schemeClr val="accent6">
                    <a:lumMod val="75000"/>
                  </a:schemeClr>
                </a:solidFill>
              </a:rPr>
              <a:t> là loại cấu trúc dùng để lưu trữ một tập hợp các phần tử hay đối tượng dữ liệu</a:t>
            </a:r>
          </a:p>
          <a:p>
            <a:pPr lvl="1">
              <a:buFont typeface="Wingdings" panose="05000000000000000000" pitchFamily="2" charset="2"/>
              <a:buChar char="§"/>
            </a:pPr>
            <a:r>
              <a:rPr lang="vi-VN" sz="2500">
                <a:solidFill>
                  <a:schemeClr val="accent4">
                    <a:lumMod val="50000"/>
                  </a:schemeClr>
                </a:solidFill>
              </a:rPr>
              <a:t>Được xây dựng d</a:t>
            </a:r>
            <a:r>
              <a:rPr lang="en-GB" sz="2500">
                <a:solidFill>
                  <a:schemeClr val="accent4">
                    <a:lumMod val="50000"/>
                  </a:schemeClr>
                </a:solidFill>
              </a:rPr>
              <a:t>ưới dạng một </a:t>
            </a:r>
            <a:r>
              <a:rPr lang="en-GB" sz="2500" b="1">
                <a:solidFill>
                  <a:srgbClr val="0000FF"/>
                </a:solidFill>
              </a:rPr>
              <a:t>mảng</a:t>
            </a:r>
            <a:r>
              <a:rPr lang="en-GB" sz="2500">
                <a:solidFill>
                  <a:schemeClr val="accent4">
                    <a:lumMod val="50000"/>
                  </a:schemeClr>
                </a:solidFill>
              </a:rPr>
              <a:t> hoặc một </a:t>
            </a:r>
            <a:r>
              <a:rPr lang="en-GB" sz="2500" b="1">
                <a:solidFill>
                  <a:srgbClr val="0000FF"/>
                </a:solidFill>
              </a:rPr>
              <a:t>danh sách</a:t>
            </a:r>
            <a:r>
              <a:rPr lang="en-GB" sz="2500" b="1">
                <a:solidFill>
                  <a:schemeClr val="accent4">
                    <a:lumMod val="50000"/>
                  </a:schemeClr>
                </a:solidFill>
              </a:rPr>
              <a:t> </a:t>
            </a:r>
            <a:r>
              <a:rPr lang="en-GB" sz="2500">
                <a:solidFill>
                  <a:schemeClr val="accent4">
                    <a:lumMod val="50000"/>
                  </a:schemeClr>
                </a:solidFill>
              </a:rPr>
              <a:t>các ô nhớ liên tiếp nhau</a:t>
            </a:r>
            <a:endParaRPr lang="vi-VN" sz="2500">
              <a:solidFill>
                <a:schemeClr val="accent4">
                  <a:lumMod val="50000"/>
                </a:schemeClr>
              </a:solidFill>
            </a:endParaRPr>
          </a:p>
          <a:p>
            <a:pPr lvl="1">
              <a:buFont typeface="Wingdings" panose="05000000000000000000" pitchFamily="2" charset="2"/>
              <a:buChar char="§"/>
            </a:pPr>
            <a:r>
              <a:rPr lang="vi-VN" sz="2500">
                <a:solidFill>
                  <a:srgbClr val="C00000"/>
                </a:solidFill>
              </a:rPr>
              <a:t>Đặc biệt: các phần tử được </a:t>
            </a:r>
            <a:r>
              <a:rPr lang="vi-VN" sz="2500" b="1">
                <a:solidFill>
                  <a:srgbClr val="0000FF"/>
                </a:solidFill>
              </a:rPr>
              <a:t>thêm vào</a:t>
            </a:r>
            <a:r>
              <a:rPr lang="vi-VN" sz="2500">
                <a:solidFill>
                  <a:srgbClr val="C00000"/>
                </a:solidFill>
              </a:rPr>
              <a:t> </a:t>
            </a:r>
            <a:r>
              <a:rPr lang="en-GB" sz="2500">
                <a:solidFill>
                  <a:srgbClr val="C00000"/>
                </a:solidFill>
              </a:rPr>
              <a:t>ở </a:t>
            </a:r>
            <a:r>
              <a:rPr lang="en-GB" sz="2500" b="1">
                <a:solidFill>
                  <a:schemeClr val="accent4">
                    <a:lumMod val="75000"/>
                  </a:schemeClr>
                </a:solidFill>
              </a:rPr>
              <a:t>phần đầu </a:t>
            </a:r>
            <a:r>
              <a:rPr lang="en-GB" sz="2500">
                <a:solidFill>
                  <a:srgbClr val="C00000"/>
                </a:solidFill>
              </a:rPr>
              <a:t>và</a:t>
            </a:r>
            <a:r>
              <a:rPr lang="vi-VN" sz="2500">
                <a:solidFill>
                  <a:srgbClr val="C00000"/>
                </a:solidFill>
              </a:rPr>
              <a:t> </a:t>
            </a:r>
            <a:r>
              <a:rPr lang="vi-VN" sz="2500" b="1">
                <a:solidFill>
                  <a:srgbClr val="0000FF"/>
                </a:solidFill>
              </a:rPr>
              <a:t>lấy ra</a:t>
            </a:r>
            <a:r>
              <a:rPr lang="vi-VN" sz="2500" b="1">
                <a:solidFill>
                  <a:srgbClr val="C00000"/>
                </a:solidFill>
              </a:rPr>
              <a:t> </a:t>
            </a:r>
            <a:r>
              <a:rPr lang="vi-VN" sz="2500">
                <a:solidFill>
                  <a:srgbClr val="C00000"/>
                </a:solidFill>
              </a:rPr>
              <a:t>ở </a:t>
            </a:r>
            <a:r>
              <a:rPr lang="vi-VN" sz="2500" b="1">
                <a:solidFill>
                  <a:schemeClr val="accent4">
                    <a:lumMod val="75000"/>
                  </a:schemeClr>
                </a:solidFill>
              </a:rPr>
              <a:t>phần cuối</a:t>
            </a:r>
            <a:r>
              <a:rPr lang="vi-VN" sz="2500" b="1">
                <a:solidFill>
                  <a:srgbClr val="C00000"/>
                </a:solidFill>
              </a:rPr>
              <a:t> </a:t>
            </a:r>
            <a:r>
              <a:rPr lang="vi-VN" sz="2500">
                <a:solidFill>
                  <a:srgbClr val="C00000"/>
                </a:solidFill>
              </a:rPr>
              <a:t>của </a:t>
            </a:r>
            <a:r>
              <a:rPr lang="en-GB" sz="2500">
                <a:solidFill>
                  <a:srgbClr val="C00000"/>
                </a:solidFill>
              </a:rPr>
              <a:t>danh sách/mảng</a:t>
            </a:r>
            <a:endParaRPr lang="vi-VN" sz="2500">
              <a:solidFill>
                <a:srgbClr val="C00000"/>
              </a:solidFill>
            </a:endParaRPr>
          </a:p>
          <a:p>
            <a:pPr lvl="1">
              <a:buFont typeface="Wingdings" panose="05000000000000000000" pitchFamily="2" charset="2"/>
              <a:buChar char="§"/>
            </a:pPr>
            <a:r>
              <a:rPr lang="vi-VN" sz="2500">
                <a:solidFill>
                  <a:srgbClr val="0070C0"/>
                </a:solidFill>
              </a:rPr>
              <a:t>Do đó, các thao tác trên </a:t>
            </a:r>
            <a:r>
              <a:rPr lang="en-GB" sz="2500">
                <a:solidFill>
                  <a:srgbClr val="0070C0"/>
                </a:solidFill>
              </a:rPr>
              <a:t>Queue</a:t>
            </a:r>
            <a:r>
              <a:rPr lang="vi-VN" sz="2500">
                <a:solidFill>
                  <a:srgbClr val="0070C0"/>
                </a:solidFill>
              </a:rPr>
              <a:t> được thực hiện theo cơ chế </a:t>
            </a:r>
            <a:r>
              <a:rPr lang="en-GB" sz="2500">
                <a:solidFill>
                  <a:srgbClr val="0070C0"/>
                </a:solidFill>
              </a:rPr>
              <a:t>gọi là</a:t>
            </a:r>
            <a:r>
              <a:rPr lang="en-GB" sz="2500">
                <a:solidFill>
                  <a:srgbClr val="C00000"/>
                </a:solidFill>
              </a:rPr>
              <a:t> </a:t>
            </a:r>
            <a:r>
              <a:rPr lang="en-GB" sz="2500" b="1">
                <a:solidFill>
                  <a:srgbClr val="0000FF"/>
                </a:solidFill>
              </a:rPr>
              <a:t>F</a:t>
            </a:r>
            <a:r>
              <a:rPr lang="vi-VN" sz="2500" b="1">
                <a:solidFill>
                  <a:srgbClr val="0000FF"/>
                </a:solidFill>
              </a:rPr>
              <a:t>IFO</a:t>
            </a:r>
            <a:r>
              <a:rPr lang="vi-VN" sz="2500">
                <a:solidFill>
                  <a:srgbClr val="C00000"/>
                </a:solidFill>
              </a:rPr>
              <a:t> </a:t>
            </a:r>
            <a:r>
              <a:rPr lang="vi-VN" sz="2500">
                <a:solidFill>
                  <a:srgbClr val="0070C0"/>
                </a:solidFill>
              </a:rPr>
              <a:t>(</a:t>
            </a:r>
            <a:r>
              <a:rPr lang="en-GB" sz="2500">
                <a:solidFill>
                  <a:srgbClr val="0070C0"/>
                </a:solidFill>
              </a:rPr>
              <a:t>First</a:t>
            </a:r>
            <a:r>
              <a:rPr lang="vi-VN" sz="2500">
                <a:solidFill>
                  <a:srgbClr val="0070C0"/>
                </a:solidFill>
              </a:rPr>
              <a:t> In First Out –</a:t>
            </a:r>
            <a:r>
              <a:rPr lang="vi-VN" sz="2500">
                <a:solidFill>
                  <a:srgbClr val="C00000"/>
                </a:solidFill>
              </a:rPr>
              <a:t> </a:t>
            </a:r>
            <a:r>
              <a:rPr lang="vi-VN" sz="2500">
                <a:solidFill>
                  <a:srgbClr val="7030A0"/>
                </a:solidFill>
              </a:rPr>
              <a:t>Vào trước </a:t>
            </a:r>
            <a:r>
              <a:rPr lang="en-GB" sz="2500">
                <a:solidFill>
                  <a:srgbClr val="7030A0"/>
                </a:solidFill>
              </a:rPr>
              <a:t>R</a:t>
            </a:r>
            <a:r>
              <a:rPr lang="vi-VN" sz="2500">
                <a:solidFill>
                  <a:srgbClr val="7030A0"/>
                </a:solidFill>
              </a:rPr>
              <a:t>a </a:t>
            </a:r>
            <a:r>
              <a:rPr lang="en-GB" sz="2500">
                <a:solidFill>
                  <a:srgbClr val="7030A0"/>
                </a:solidFill>
              </a:rPr>
              <a:t>trước</a:t>
            </a:r>
            <a:r>
              <a:rPr lang="vi-VN" sz="2500">
                <a:solidFill>
                  <a:srgbClr val="0070C0"/>
                </a:solidFill>
              </a:rPr>
              <a:t>)</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38</a:t>
            </a:fld>
            <a:endParaRPr lang="en-GB"/>
          </a:p>
        </p:txBody>
      </p:sp>
    </p:spTree>
    <p:extLst>
      <p:ext uri="{BB962C8B-B14F-4D97-AF65-F5344CB8AC3E}">
        <p14:creationId xmlns:p14="http://schemas.microsoft.com/office/powerpoint/2010/main" val="258414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Giới thiệu</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Hàng đợi</a:t>
            </a:r>
          </a:p>
          <a:p>
            <a:pPr lvl="1">
              <a:buFont typeface="Wingdings" panose="05000000000000000000" pitchFamily="2" charset="2"/>
              <a:buChar char="§"/>
            </a:pPr>
            <a:r>
              <a:rPr lang="vi-VN" sz="2500"/>
              <a:t>Hàng đợi thường được sử dụng trong những ứng dụng mà trong đó </a:t>
            </a:r>
            <a:r>
              <a:rPr lang="en-GB" sz="2500"/>
              <a:t>các</a:t>
            </a:r>
            <a:r>
              <a:rPr lang="vi-VN" sz="2500"/>
              <a:t> công việc phải </a:t>
            </a:r>
            <a:r>
              <a:rPr lang="vi-VN" sz="2500" b="1">
                <a:solidFill>
                  <a:srgbClr val="0000FF"/>
                </a:solidFill>
              </a:rPr>
              <a:t>xếp hàng</a:t>
            </a:r>
            <a:r>
              <a:rPr lang="vi-VN" sz="2500"/>
              <a:t> và </a:t>
            </a:r>
            <a:r>
              <a:rPr lang="vi-VN" sz="2500" b="1">
                <a:solidFill>
                  <a:srgbClr val="0000FF"/>
                </a:solidFill>
              </a:rPr>
              <a:t>chờ</a:t>
            </a:r>
            <a:r>
              <a:rPr lang="vi-VN" sz="2500"/>
              <a:t> đến lượt mới </a:t>
            </a:r>
            <a:r>
              <a:rPr lang="vi-VN" sz="2500" b="1">
                <a:solidFill>
                  <a:srgbClr val="0000FF"/>
                </a:solidFill>
              </a:rPr>
              <a:t>thực thi</a:t>
            </a:r>
          </a:p>
          <a:p>
            <a:pPr lvl="1">
              <a:buFont typeface="Wingdings" panose="05000000000000000000" pitchFamily="2" charset="2"/>
              <a:buChar char="§"/>
            </a:pPr>
            <a:r>
              <a:rPr lang="en-GB" sz="2500"/>
              <a:t>Được</a:t>
            </a:r>
            <a:r>
              <a:rPr lang="vi-VN" sz="2500"/>
              <a:t> ứng dụng </a:t>
            </a:r>
            <a:r>
              <a:rPr lang="en-GB" sz="2500"/>
              <a:t>nhiều </a:t>
            </a:r>
            <a:r>
              <a:rPr lang="vi-VN" sz="2500"/>
              <a:t>trong các </a:t>
            </a:r>
            <a:r>
              <a:rPr lang="en-GB" sz="2500"/>
              <a:t>thiết bị, </a:t>
            </a:r>
            <a:r>
              <a:rPr lang="vi-VN" sz="2500"/>
              <a:t>hệ điều hành và hệ thống mạng: printer, disk storage, sử dụng CPU, RAM,…</a:t>
            </a:r>
          </a:p>
          <a:p>
            <a:pPr lvl="1">
              <a:buFont typeface="Wingdings" panose="05000000000000000000" pitchFamily="2" charset="2"/>
              <a:buChar char="§"/>
            </a:pPr>
            <a:r>
              <a:rPr lang="en-GB" sz="2500"/>
              <a:t>Được </a:t>
            </a:r>
            <a:r>
              <a:rPr lang="vi-VN" sz="2500"/>
              <a:t>ứng dụng </a:t>
            </a:r>
            <a:r>
              <a:rPr lang="en-GB" sz="2500"/>
              <a:t>nhiều trong </a:t>
            </a:r>
            <a:r>
              <a:rPr lang="vi-VN" sz="2500"/>
              <a:t>thương mại trực tuyến: xử lý yêu cầu của khách hàng, xử lý các job và các mệnh lệnh,…</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39</a:t>
            </a:fld>
            <a:endParaRPr lang="en-GB"/>
          </a:p>
        </p:txBody>
      </p:sp>
    </p:spTree>
    <p:extLst>
      <p:ext uri="{BB962C8B-B14F-4D97-AF65-F5344CB8AC3E}">
        <p14:creationId xmlns:p14="http://schemas.microsoft.com/office/powerpoint/2010/main" val="399428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Giới thiệu</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Ngăn xếp</a:t>
            </a:r>
          </a:p>
          <a:p>
            <a:pPr lvl="1">
              <a:buFont typeface="Wingdings" panose="05000000000000000000" pitchFamily="2" charset="2"/>
              <a:buChar char="§"/>
            </a:pPr>
            <a:r>
              <a:rPr lang="en-GB" sz="2500"/>
              <a:t>Còn được gọi là </a:t>
            </a:r>
            <a:r>
              <a:rPr lang="en-GB" sz="2500" b="1">
                <a:solidFill>
                  <a:srgbClr val="FF0000"/>
                </a:solidFill>
                <a:highlight>
                  <a:srgbClr val="FFFF00"/>
                </a:highlight>
              </a:rPr>
              <a:t>Stack</a:t>
            </a:r>
            <a:endParaRPr lang="vi-VN" sz="2500" b="1">
              <a:solidFill>
                <a:srgbClr val="FF0000"/>
              </a:solidFill>
              <a:highlight>
                <a:srgbClr val="FFFF00"/>
              </a:highlight>
            </a:endParaRPr>
          </a:p>
          <a:p>
            <a:pPr lvl="1">
              <a:buFont typeface="Wingdings" panose="05000000000000000000" pitchFamily="2" charset="2"/>
              <a:buChar char="§"/>
            </a:pPr>
            <a:r>
              <a:rPr lang="en-GB" sz="2500">
                <a:solidFill>
                  <a:schemeClr val="accent6">
                    <a:lumMod val="75000"/>
                  </a:schemeClr>
                </a:solidFill>
              </a:rPr>
              <a:t>Là một loại cấu trúc dữ liệu dùng để lưu trữ một tập hợp các phần tử là các giá trị hay đối tượng</a:t>
            </a:r>
            <a:endParaRPr lang="vi-VN" sz="2500">
              <a:solidFill>
                <a:schemeClr val="accent6">
                  <a:lumMod val="75000"/>
                </a:schemeClr>
              </a:solidFill>
            </a:endParaRPr>
          </a:p>
          <a:p>
            <a:pPr lvl="1">
              <a:buFont typeface="Wingdings" panose="05000000000000000000" pitchFamily="2" charset="2"/>
              <a:buChar char="§"/>
            </a:pPr>
            <a:r>
              <a:rPr lang="vi-VN" sz="2500">
                <a:solidFill>
                  <a:schemeClr val="accent4">
                    <a:lumMod val="50000"/>
                  </a:schemeClr>
                </a:solidFill>
              </a:rPr>
              <a:t>Được xây dựng d</a:t>
            </a:r>
            <a:r>
              <a:rPr lang="en-GB" sz="2500">
                <a:solidFill>
                  <a:schemeClr val="accent4">
                    <a:lumMod val="50000"/>
                  </a:schemeClr>
                </a:solidFill>
              </a:rPr>
              <a:t>ưới dạng một </a:t>
            </a:r>
            <a:r>
              <a:rPr lang="en-GB" sz="2500" b="1">
                <a:solidFill>
                  <a:srgbClr val="0000FF"/>
                </a:solidFill>
              </a:rPr>
              <a:t>mảng</a:t>
            </a:r>
            <a:r>
              <a:rPr lang="en-GB" sz="2500">
                <a:solidFill>
                  <a:schemeClr val="accent4">
                    <a:lumMod val="50000"/>
                  </a:schemeClr>
                </a:solidFill>
              </a:rPr>
              <a:t> hoặc một </a:t>
            </a:r>
            <a:r>
              <a:rPr lang="en-GB" sz="2500" b="1">
                <a:solidFill>
                  <a:srgbClr val="0000FF"/>
                </a:solidFill>
              </a:rPr>
              <a:t>danh sách</a:t>
            </a:r>
            <a:r>
              <a:rPr lang="en-GB" sz="2500" b="1">
                <a:solidFill>
                  <a:schemeClr val="accent4">
                    <a:lumMod val="50000"/>
                  </a:schemeClr>
                </a:solidFill>
              </a:rPr>
              <a:t> </a:t>
            </a:r>
            <a:r>
              <a:rPr lang="en-GB" sz="2500">
                <a:solidFill>
                  <a:schemeClr val="accent4">
                    <a:lumMod val="50000"/>
                  </a:schemeClr>
                </a:solidFill>
              </a:rPr>
              <a:t>các ô nhớ liên tiếp nhau</a:t>
            </a:r>
            <a:endParaRPr lang="vi-VN" sz="2500">
              <a:solidFill>
                <a:schemeClr val="accent4">
                  <a:lumMod val="50000"/>
                </a:schemeClr>
              </a:solidFill>
            </a:endParaRPr>
          </a:p>
          <a:p>
            <a:pPr lvl="1">
              <a:buFont typeface="Wingdings" panose="05000000000000000000" pitchFamily="2" charset="2"/>
              <a:buChar char="§"/>
            </a:pPr>
            <a:r>
              <a:rPr lang="vi-VN" sz="2500">
                <a:solidFill>
                  <a:srgbClr val="C00000"/>
                </a:solidFill>
              </a:rPr>
              <a:t>Đặc biệt: các phần tử được </a:t>
            </a:r>
            <a:r>
              <a:rPr lang="vi-VN" sz="2500" b="1">
                <a:solidFill>
                  <a:srgbClr val="0000FF"/>
                </a:solidFill>
              </a:rPr>
              <a:t>thêm vào</a:t>
            </a:r>
            <a:r>
              <a:rPr lang="vi-VN" sz="2500">
                <a:solidFill>
                  <a:srgbClr val="C00000"/>
                </a:solidFill>
              </a:rPr>
              <a:t> hay </a:t>
            </a:r>
            <a:r>
              <a:rPr lang="vi-VN" sz="2500" b="1">
                <a:solidFill>
                  <a:srgbClr val="0000FF"/>
                </a:solidFill>
              </a:rPr>
              <a:t>lấy ra</a:t>
            </a:r>
            <a:r>
              <a:rPr lang="vi-VN" sz="2500" b="1">
                <a:solidFill>
                  <a:srgbClr val="C00000"/>
                </a:solidFill>
              </a:rPr>
              <a:t> </a:t>
            </a:r>
            <a:r>
              <a:rPr lang="vi-VN" sz="2500">
                <a:solidFill>
                  <a:srgbClr val="C00000"/>
                </a:solidFill>
              </a:rPr>
              <a:t>ở </a:t>
            </a:r>
            <a:r>
              <a:rPr lang="vi-VN" sz="2500" b="1">
                <a:solidFill>
                  <a:schemeClr val="accent4">
                    <a:lumMod val="75000"/>
                  </a:schemeClr>
                </a:solidFill>
              </a:rPr>
              <a:t>phần cuối</a:t>
            </a:r>
            <a:r>
              <a:rPr lang="vi-VN" sz="2500" b="1">
                <a:solidFill>
                  <a:srgbClr val="C00000"/>
                </a:solidFill>
              </a:rPr>
              <a:t> </a:t>
            </a:r>
            <a:r>
              <a:rPr lang="vi-VN" sz="2500">
                <a:solidFill>
                  <a:srgbClr val="C00000"/>
                </a:solidFill>
              </a:rPr>
              <a:t>của </a:t>
            </a:r>
            <a:r>
              <a:rPr lang="en-GB" sz="2500">
                <a:solidFill>
                  <a:srgbClr val="C00000"/>
                </a:solidFill>
              </a:rPr>
              <a:t>ngăn xếp</a:t>
            </a:r>
            <a:r>
              <a:rPr lang="vi-VN" sz="2500">
                <a:solidFill>
                  <a:srgbClr val="C00000"/>
                </a:solidFill>
              </a:rPr>
              <a:t> hay còn gọi là </a:t>
            </a:r>
            <a:r>
              <a:rPr lang="vi-VN" sz="2500" b="1">
                <a:solidFill>
                  <a:schemeClr val="accent4">
                    <a:lumMod val="75000"/>
                  </a:schemeClr>
                </a:solidFill>
              </a:rPr>
              <a:t>đỉnh</a:t>
            </a:r>
            <a:r>
              <a:rPr lang="vi-VN" sz="2500">
                <a:solidFill>
                  <a:srgbClr val="C00000"/>
                </a:solidFill>
              </a:rPr>
              <a:t> của ngăn xếp</a:t>
            </a:r>
          </a:p>
          <a:p>
            <a:pPr lvl="1">
              <a:buFont typeface="Wingdings" panose="05000000000000000000" pitchFamily="2" charset="2"/>
              <a:buChar char="§"/>
            </a:pPr>
            <a:r>
              <a:rPr lang="vi-VN" sz="2500">
                <a:solidFill>
                  <a:srgbClr val="0070C0"/>
                </a:solidFill>
              </a:rPr>
              <a:t>Do đó, các thao tác trên Stack được thực hiện theo cơ chế </a:t>
            </a:r>
            <a:r>
              <a:rPr lang="en-GB" sz="2500">
                <a:solidFill>
                  <a:srgbClr val="0070C0"/>
                </a:solidFill>
              </a:rPr>
              <a:t>gọi là</a:t>
            </a:r>
            <a:r>
              <a:rPr lang="en-GB" sz="2500">
                <a:solidFill>
                  <a:srgbClr val="C00000"/>
                </a:solidFill>
              </a:rPr>
              <a:t> </a:t>
            </a:r>
            <a:r>
              <a:rPr lang="vi-VN" sz="2500" b="1">
                <a:solidFill>
                  <a:srgbClr val="0000FF"/>
                </a:solidFill>
              </a:rPr>
              <a:t>LIFO</a:t>
            </a:r>
            <a:r>
              <a:rPr lang="vi-VN" sz="2500">
                <a:solidFill>
                  <a:srgbClr val="C00000"/>
                </a:solidFill>
              </a:rPr>
              <a:t> </a:t>
            </a:r>
            <a:r>
              <a:rPr lang="vi-VN" sz="2500">
                <a:solidFill>
                  <a:srgbClr val="0070C0"/>
                </a:solidFill>
              </a:rPr>
              <a:t>(Last In First Out –</a:t>
            </a:r>
            <a:r>
              <a:rPr lang="vi-VN" sz="2500">
                <a:solidFill>
                  <a:srgbClr val="C00000"/>
                </a:solidFill>
              </a:rPr>
              <a:t> </a:t>
            </a:r>
            <a:r>
              <a:rPr lang="vi-VN" sz="2500">
                <a:solidFill>
                  <a:srgbClr val="7030A0"/>
                </a:solidFill>
              </a:rPr>
              <a:t>Vào trước </a:t>
            </a:r>
            <a:r>
              <a:rPr lang="en-GB" sz="2500">
                <a:solidFill>
                  <a:srgbClr val="7030A0"/>
                </a:solidFill>
              </a:rPr>
              <a:t>R</a:t>
            </a:r>
            <a:r>
              <a:rPr lang="vi-VN" sz="2500">
                <a:solidFill>
                  <a:srgbClr val="7030A0"/>
                </a:solidFill>
              </a:rPr>
              <a:t>a sau</a:t>
            </a:r>
            <a:r>
              <a:rPr lang="vi-VN" sz="2500">
                <a:solidFill>
                  <a:srgbClr val="0070C0"/>
                </a:solidFill>
              </a:rPr>
              <a:t>)</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a:t>
            </a:fld>
            <a:endParaRPr lang="en-GB"/>
          </a:p>
        </p:txBody>
      </p:sp>
    </p:spTree>
    <p:extLst>
      <p:ext uri="{BB962C8B-B14F-4D97-AF65-F5344CB8AC3E}">
        <p14:creationId xmlns:p14="http://schemas.microsoft.com/office/powerpoint/2010/main" val="23387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Giới thiệu</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Minh họa</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40</a:t>
            </a:fld>
            <a:endParaRPr lang="en-GB"/>
          </a:p>
        </p:txBody>
      </p:sp>
      <p:pic>
        <p:nvPicPr>
          <p:cNvPr id="9" name="Picture 8">
            <a:extLst>
              <a:ext uri="{FF2B5EF4-FFF2-40B4-BE49-F238E27FC236}">
                <a16:creationId xmlns:a16="http://schemas.microsoft.com/office/drawing/2014/main" id="{38B71B96-D00D-400C-BC0A-616EF2628ACD}"/>
              </a:ext>
            </a:extLst>
          </p:cNvPr>
          <p:cNvPicPr>
            <a:picLocks noChangeAspect="1"/>
          </p:cNvPicPr>
          <p:nvPr/>
        </p:nvPicPr>
        <p:blipFill>
          <a:blip r:embed="rId2"/>
          <a:stretch>
            <a:fillRect/>
          </a:stretch>
        </p:blipFill>
        <p:spPr>
          <a:xfrm>
            <a:off x="3362035" y="1244338"/>
            <a:ext cx="5467930" cy="4827478"/>
          </a:xfrm>
          <a:prstGeom prst="rect">
            <a:avLst/>
          </a:prstGeom>
        </p:spPr>
      </p:pic>
      <p:sp>
        <p:nvSpPr>
          <p:cNvPr id="10" name="Content Placeholder 2">
            <a:extLst>
              <a:ext uri="{FF2B5EF4-FFF2-40B4-BE49-F238E27FC236}">
                <a16:creationId xmlns:a16="http://schemas.microsoft.com/office/drawing/2014/main" id="{0879B2D7-E94C-4E0B-A2E1-7A295797D472}"/>
              </a:ext>
            </a:extLst>
          </p:cNvPr>
          <p:cNvSpPr txBox="1">
            <a:spLocks/>
          </p:cNvSpPr>
          <p:nvPr/>
        </p:nvSpPr>
        <p:spPr>
          <a:xfrm>
            <a:off x="1467427" y="6113645"/>
            <a:ext cx="9257145" cy="461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Clr>
                <a:srgbClr val="0070C0"/>
              </a:buClr>
              <a:buNone/>
            </a:pPr>
            <a:r>
              <a:rPr lang="en-US" sz="1600" i="1">
                <a:latin typeface="Arial" panose="020B0604020202020204" pitchFamily="34" charset="0"/>
                <a:cs typeface="Arial" panose="020B0604020202020204" pitchFamily="34" charset="0"/>
              </a:rPr>
              <a:t>(Nguồn: </a:t>
            </a:r>
            <a:r>
              <a:rPr lang="en-GB" sz="1600" i="1">
                <a:latin typeface="Arial" panose="020B0604020202020204" pitchFamily="34" charset="0"/>
                <a:cs typeface="Arial" panose="020B0604020202020204" pitchFamily="34" charset="0"/>
              </a:rPr>
              <a:t>Michael T. Goodrich, Roberto Tamassia,  Data Structures &amp; Algorithms in Java (6th Edition)</a:t>
            </a:r>
            <a:r>
              <a:rPr lang="en-US" sz="1600" i="1">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8819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Giới thiệu</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Minh họa</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41</a:t>
            </a:fld>
            <a:endParaRPr lang="en-GB"/>
          </a:p>
        </p:txBody>
      </p:sp>
      <p:pic>
        <p:nvPicPr>
          <p:cNvPr id="7" name="Picture 6">
            <a:extLst>
              <a:ext uri="{FF2B5EF4-FFF2-40B4-BE49-F238E27FC236}">
                <a16:creationId xmlns:a16="http://schemas.microsoft.com/office/drawing/2014/main" id="{7A09C3E6-A920-4E36-B7EF-8794A51C89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990" y="2189303"/>
            <a:ext cx="10539810" cy="3982653"/>
          </a:xfrm>
          <a:prstGeom prst="rect">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36892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Giới thiệu</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Minh họa</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42</a:t>
            </a:fld>
            <a:endParaRPr lang="en-GB"/>
          </a:p>
        </p:txBody>
      </p:sp>
      <p:pic>
        <p:nvPicPr>
          <p:cNvPr id="8" name="Picture 7">
            <a:extLst>
              <a:ext uri="{FF2B5EF4-FFF2-40B4-BE49-F238E27FC236}">
                <a16:creationId xmlns:a16="http://schemas.microsoft.com/office/drawing/2014/main" id="{86F43765-73E4-4E7D-9150-FB357BD1D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268" y="1389112"/>
            <a:ext cx="7085463" cy="463876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ln>
        </p:spPr>
      </p:pic>
      <p:sp>
        <p:nvSpPr>
          <p:cNvPr id="9" name="Content Placeholder 2">
            <a:extLst>
              <a:ext uri="{FF2B5EF4-FFF2-40B4-BE49-F238E27FC236}">
                <a16:creationId xmlns:a16="http://schemas.microsoft.com/office/drawing/2014/main" id="{C946FC6D-A6FA-4465-96D5-DE09DF2D28AC}"/>
              </a:ext>
            </a:extLst>
          </p:cNvPr>
          <p:cNvSpPr txBox="1">
            <a:spLocks/>
          </p:cNvSpPr>
          <p:nvPr/>
        </p:nvSpPr>
        <p:spPr>
          <a:xfrm>
            <a:off x="3373394" y="6027876"/>
            <a:ext cx="5666911" cy="46161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Clr>
                <a:srgbClr val="0070C0"/>
              </a:buClr>
              <a:buNone/>
            </a:pPr>
            <a:r>
              <a:rPr lang="en-US" sz="1600" i="1">
                <a:latin typeface="Arial" panose="020B0604020202020204" pitchFamily="34" charset="0"/>
                <a:cs typeface="Arial" panose="020B0604020202020204" pitchFamily="34" charset="0"/>
              </a:rPr>
              <a:t>(Nguồn: https://en.wikipedia.org/wiki/Queue_abstract_data_type)</a:t>
            </a:r>
          </a:p>
        </p:txBody>
      </p:sp>
    </p:spTree>
    <p:extLst>
      <p:ext uri="{BB962C8B-B14F-4D97-AF65-F5344CB8AC3E}">
        <p14:creationId xmlns:p14="http://schemas.microsoft.com/office/powerpoint/2010/main" val="175147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43</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Xây dựng Queue</a:t>
            </a:r>
          </a:p>
          <a:p>
            <a:pPr lvl="1">
              <a:buFont typeface="Wingdings" panose="05000000000000000000" pitchFamily="2" charset="2"/>
              <a:buChar char="§"/>
            </a:pPr>
            <a:r>
              <a:rPr lang="en-GB" sz="2500" b="1">
                <a:solidFill>
                  <a:srgbClr val="0000FF"/>
                </a:solidFill>
              </a:rPr>
              <a:t>Khai báo</a:t>
            </a:r>
            <a:r>
              <a:rPr lang="en-GB" sz="2500"/>
              <a:t> một mảng hoặc 1 danh sách để chứa dữ liệu</a:t>
            </a:r>
            <a:endParaRPr lang="vi-VN" sz="2500" b="1">
              <a:solidFill>
                <a:srgbClr val="FF0000"/>
              </a:solidFill>
              <a:highlight>
                <a:srgbClr val="FFFF00"/>
              </a:highlight>
            </a:endParaRPr>
          </a:p>
          <a:p>
            <a:pPr lvl="1">
              <a:buFont typeface="Wingdings" panose="05000000000000000000" pitchFamily="2" charset="2"/>
              <a:buChar char="§"/>
            </a:pPr>
            <a:r>
              <a:rPr lang="en-GB" sz="2500" b="1">
                <a:solidFill>
                  <a:srgbClr val="0000FF"/>
                </a:solidFill>
              </a:rPr>
              <a:t>Khởi tạo </a:t>
            </a:r>
            <a:r>
              <a:rPr lang="en-GB" sz="2500">
                <a:solidFill>
                  <a:schemeClr val="accent6">
                    <a:lumMod val="75000"/>
                  </a:schemeClr>
                </a:solidFill>
              </a:rPr>
              <a:t>các giá trị là rỗng</a:t>
            </a:r>
          </a:p>
          <a:p>
            <a:pPr marL="342900" lvl="1" indent="-342900">
              <a:spcBef>
                <a:spcPts val="1000"/>
              </a:spcBef>
              <a:buFont typeface="Wingdings" panose="05000000000000000000" pitchFamily="2" charset="2"/>
              <a:buChar char="q"/>
            </a:pPr>
            <a:r>
              <a:rPr lang="en-GB" sz="2500" b="1">
                <a:solidFill>
                  <a:srgbClr val="0070C0"/>
                </a:solidFill>
              </a:rPr>
              <a:t>Ví dụ</a:t>
            </a:r>
          </a:p>
          <a:p>
            <a:pPr lvl="1">
              <a:buClr>
                <a:srgbClr val="0070C0"/>
              </a:buClr>
              <a:buFont typeface="Wingdings" panose="05000000000000000000" pitchFamily="2" charset="2"/>
              <a:buChar char="§"/>
            </a:pPr>
            <a:r>
              <a:rPr lang="en-US" sz="2500"/>
              <a:t>Khai báo Stack là một mảng</a:t>
            </a:r>
          </a:p>
          <a:p>
            <a:pPr marL="0" indent="0" algn="ctr">
              <a:buNone/>
            </a:pPr>
            <a:r>
              <a:rPr lang="en-US">
                <a:solidFill>
                  <a:srgbClr val="8000FF"/>
                </a:solidFill>
                <a:latin typeface="Courier New" panose="02070309020205020404" pitchFamily="49" charset="0"/>
              </a:rPr>
              <a:t>int</a:t>
            </a:r>
            <a:r>
              <a:rPr lang="en-US" b="1">
                <a:solidFill>
                  <a:srgbClr val="000080"/>
                </a:solidFill>
                <a:latin typeface="Courier New" panose="02070309020205020404" pitchFamily="49" charset="0"/>
              </a:rPr>
              <a:t>[]</a:t>
            </a:r>
            <a:r>
              <a:rPr lang="en-US">
                <a:solidFill>
                  <a:srgbClr val="000000"/>
                </a:solidFill>
                <a:latin typeface="Courier New" panose="02070309020205020404" pitchFamily="49" charset="0"/>
              </a:rPr>
              <a:t> stack </a:t>
            </a:r>
            <a:r>
              <a:rPr lang="en-US" b="1">
                <a:solidFill>
                  <a:srgbClr val="000080"/>
                </a:solidFill>
                <a:latin typeface="Courier New" panose="02070309020205020404" pitchFamily="49" charset="0"/>
              </a:rPr>
              <a:t>=</a:t>
            </a:r>
            <a:r>
              <a:rPr lang="en-US">
                <a:solidFill>
                  <a:srgbClr val="000000"/>
                </a:solidFill>
                <a:latin typeface="Courier New" panose="02070309020205020404" pitchFamily="49" charset="0"/>
              </a:rPr>
              <a:t> </a:t>
            </a:r>
            <a:r>
              <a:rPr lang="en-US" b="1">
                <a:solidFill>
                  <a:srgbClr val="0000FF"/>
                </a:solidFill>
                <a:latin typeface="Courier New" panose="02070309020205020404" pitchFamily="49" charset="0"/>
              </a:rPr>
              <a:t>new</a:t>
            </a:r>
            <a:r>
              <a:rPr lang="en-US">
                <a:solidFill>
                  <a:srgbClr val="000000"/>
                </a:solidFill>
                <a:latin typeface="Courier New" panose="02070309020205020404" pitchFamily="49" charset="0"/>
              </a:rPr>
              <a:t> </a:t>
            </a:r>
            <a:r>
              <a:rPr lang="en-US">
                <a:solidFill>
                  <a:srgbClr val="8000FF"/>
                </a:solidFill>
                <a:latin typeface="Courier New" panose="02070309020205020404" pitchFamily="49" charset="0"/>
              </a:rPr>
              <a:t>int</a:t>
            </a:r>
            <a:r>
              <a:rPr lang="en-US" b="1">
                <a:solidFill>
                  <a:srgbClr val="000080"/>
                </a:solidFill>
                <a:latin typeface="Courier New" panose="02070309020205020404" pitchFamily="49" charset="0"/>
              </a:rPr>
              <a:t>[</a:t>
            </a:r>
            <a:r>
              <a:rPr lang="en-US">
                <a:solidFill>
                  <a:srgbClr val="FF8000"/>
                </a:solidFill>
                <a:latin typeface="Courier New" panose="02070309020205020404" pitchFamily="49" charset="0"/>
              </a:rPr>
              <a:t>100</a:t>
            </a:r>
            <a:r>
              <a:rPr lang="en-US" b="1">
                <a:solidFill>
                  <a:srgbClr val="000080"/>
                </a:solidFill>
                <a:latin typeface="Courier New" panose="02070309020205020404" pitchFamily="49" charset="0"/>
              </a:rPr>
              <a:t>];</a:t>
            </a:r>
            <a:endParaRPr lang="en-US"/>
          </a:p>
          <a:p>
            <a:pPr lvl="1">
              <a:buClr>
                <a:srgbClr val="0070C0"/>
              </a:buClr>
              <a:buFont typeface="Wingdings" panose="05000000000000000000" pitchFamily="2" charset="2"/>
              <a:buChar char="§"/>
            </a:pPr>
            <a:r>
              <a:rPr lang="en-US" sz="2500"/>
              <a:t>Khai báo Stack là một danh sách liên kết</a:t>
            </a:r>
          </a:p>
          <a:p>
            <a:pPr marL="0" indent="0" algn="ctr">
              <a:buNone/>
            </a:pPr>
            <a:r>
              <a:rPr lang="en-US">
                <a:solidFill>
                  <a:srgbClr val="000000"/>
                </a:solidFill>
                <a:latin typeface="Courier New" panose="02070309020205020404" pitchFamily="49" charset="0"/>
              </a:rPr>
              <a:t>List</a:t>
            </a:r>
            <a:r>
              <a:rPr lang="en-US" b="1">
                <a:solidFill>
                  <a:srgbClr val="000080"/>
                </a:solidFill>
                <a:latin typeface="Courier New" panose="02070309020205020404" pitchFamily="49" charset="0"/>
              </a:rPr>
              <a:t>&lt;</a:t>
            </a:r>
            <a:r>
              <a:rPr lang="en-US">
                <a:solidFill>
                  <a:srgbClr val="000000"/>
                </a:solidFill>
                <a:latin typeface="Courier New" panose="02070309020205020404" pitchFamily="49" charset="0"/>
              </a:rPr>
              <a:t>String</a:t>
            </a:r>
            <a:r>
              <a:rPr lang="en-US" b="1">
                <a:solidFill>
                  <a:srgbClr val="000080"/>
                </a:solidFill>
                <a:latin typeface="Courier New" panose="02070309020205020404" pitchFamily="49" charset="0"/>
              </a:rPr>
              <a:t>&gt;</a:t>
            </a:r>
            <a:r>
              <a:rPr lang="en-US">
                <a:solidFill>
                  <a:srgbClr val="000000"/>
                </a:solidFill>
                <a:latin typeface="Courier New" panose="02070309020205020404" pitchFamily="49" charset="0"/>
              </a:rPr>
              <a:t> list </a:t>
            </a:r>
            <a:r>
              <a:rPr lang="en-US" b="1">
                <a:solidFill>
                  <a:srgbClr val="000080"/>
                </a:solidFill>
                <a:latin typeface="Courier New" panose="02070309020205020404" pitchFamily="49" charset="0"/>
              </a:rPr>
              <a:t>=</a:t>
            </a:r>
            <a:r>
              <a:rPr lang="en-US">
                <a:solidFill>
                  <a:srgbClr val="000000"/>
                </a:solidFill>
                <a:latin typeface="Courier New" panose="02070309020205020404" pitchFamily="49" charset="0"/>
              </a:rPr>
              <a:t> </a:t>
            </a:r>
            <a:r>
              <a:rPr lang="en-US" b="1">
                <a:solidFill>
                  <a:srgbClr val="0000FF"/>
                </a:solidFill>
                <a:latin typeface="Courier New" panose="02070309020205020404" pitchFamily="49" charset="0"/>
              </a:rPr>
              <a:t>new</a:t>
            </a:r>
            <a:r>
              <a:rPr lang="en-US">
                <a:solidFill>
                  <a:srgbClr val="000000"/>
                </a:solidFill>
                <a:latin typeface="Courier New" panose="02070309020205020404" pitchFamily="49" charset="0"/>
              </a:rPr>
              <a:t> LinkedList</a:t>
            </a:r>
            <a:r>
              <a:rPr lang="en-US" b="1">
                <a:solidFill>
                  <a:srgbClr val="000080"/>
                </a:solidFill>
                <a:latin typeface="Courier New" panose="02070309020205020404" pitchFamily="49" charset="0"/>
              </a:rPr>
              <a:t>&lt;</a:t>
            </a:r>
            <a:r>
              <a:rPr lang="en-US">
                <a:solidFill>
                  <a:srgbClr val="000000"/>
                </a:solidFill>
                <a:latin typeface="Courier New" panose="02070309020205020404" pitchFamily="49" charset="0"/>
              </a:rPr>
              <a:t>String</a:t>
            </a:r>
            <a:r>
              <a:rPr lang="en-US" b="1">
                <a:solidFill>
                  <a:srgbClr val="000080"/>
                </a:solidFill>
                <a:latin typeface="Courier New" panose="02070309020205020404" pitchFamily="49" charset="0"/>
              </a:rPr>
              <a:t>&gt;();</a:t>
            </a:r>
            <a:endParaRPr lang="en-US"/>
          </a:p>
          <a:p>
            <a:pPr marL="0" lvl="1" indent="0">
              <a:spcBef>
                <a:spcPts val="1000"/>
              </a:spcBef>
              <a:buNone/>
            </a:pPr>
            <a:endParaRPr lang="vi-VN" sz="2500" b="1">
              <a:solidFill>
                <a:srgbClr val="0070C0"/>
              </a:solidFill>
            </a:endParaRPr>
          </a:p>
        </p:txBody>
      </p:sp>
    </p:spTree>
    <p:extLst>
      <p:ext uri="{BB962C8B-B14F-4D97-AF65-F5344CB8AC3E}">
        <p14:creationId xmlns:p14="http://schemas.microsoft.com/office/powerpoint/2010/main" val="34315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wipe(down)">
                                      <p:cBhvr>
                                        <p:cTn id="17" dur="500"/>
                                        <p:tgtEl>
                                          <p:spTgt spid="11">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11">
                                            <p:txEl>
                                              <p:pRg st="5" end="5"/>
                                            </p:txEl>
                                          </p:spTgt>
                                        </p:tgtEl>
                                        <p:attrNameLst>
                                          <p:attrName>style.visibility</p:attrName>
                                        </p:attrNameLst>
                                      </p:cBhvr>
                                      <p:to>
                                        <p:strVal val="visible"/>
                                      </p:to>
                                    </p:set>
                                    <p:animEffect transition="in" filter="wipe(down)">
                                      <p:cBhvr>
                                        <p:cTn id="20" dur="500"/>
                                        <p:tgtEl>
                                          <p:spTgt spid="1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wipe(down)">
                                      <p:cBhvr>
                                        <p:cTn id="25" dur="500"/>
                                        <p:tgtEl>
                                          <p:spTgt spid="11">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wipe(down)">
                                      <p:cBhvr>
                                        <p:cTn id="28"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44</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Thêm phần tử vào Queue (EnQueue)</a:t>
            </a:r>
          </a:p>
          <a:p>
            <a:pPr lvl="1">
              <a:buFont typeface="Wingdings" panose="05000000000000000000" pitchFamily="2" charset="2"/>
              <a:buChar char="§"/>
            </a:pPr>
            <a:r>
              <a:rPr lang="en-GB" sz="2500"/>
              <a:t>Đối tượng sẽ được thêm vào cuối hàng đợi</a:t>
            </a:r>
            <a:endParaRPr lang="vi-VN" sz="2500"/>
          </a:p>
        </p:txBody>
      </p:sp>
      <p:sp>
        <p:nvSpPr>
          <p:cNvPr id="28" name="Date Placeholder 5">
            <a:extLst>
              <a:ext uri="{FF2B5EF4-FFF2-40B4-BE49-F238E27FC236}">
                <a16:creationId xmlns:a16="http://schemas.microsoft.com/office/drawing/2014/main" id="{776A76CB-C35F-4340-8948-4308127E9F6B}"/>
              </a:ext>
            </a:extLst>
          </p:cNvPr>
          <p:cNvSpPr txBox="1">
            <a:spLocks/>
          </p:cNvSpPr>
          <p:nvPr/>
        </p:nvSpPr>
        <p:spPr>
          <a:xfrm>
            <a:off x="1434925" y="6399387"/>
            <a:ext cx="2677401" cy="34241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DB3F0A-5CB5-4EFB-A069-760A19144132}" type="datetime1">
              <a:rPr lang="vi-VN" smtClean="0">
                <a:latin typeface="Times New Roman" panose="02020603050405020304" pitchFamily="18" charset="0"/>
                <a:cs typeface="Times New Roman" panose="02020603050405020304" pitchFamily="18" charset="0"/>
              </a:rPr>
              <a:pPr/>
              <a:t>10/11/2022</a:t>
            </a:fld>
            <a:endParaRPr lang="en-US">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A55AEF5A-AC0F-4922-BEF7-A3613C74F3EB}"/>
              </a:ext>
            </a:extLst>
          </p:cNvPr>
          <p:cNvCxnSpPr/>
          <p:nvPr/>
        </p:nvCxnSpPr>
        <p:spPr>
          <a:xfrm>
            <a:off x="1434925" y="3052447"/>
            <a:ext cx="2824338" cy="215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AFDC44-2FB1-4951-8E3A-BFF72E1E44A8}"/>
              </a:ext>
            </a:extLst>
          </p:cNvPr>
          <p:cNvCxnSpPr/>
          <p:nvPr/>
        </p:nvCxnSpPr>
        <p:spPr>
          <a:xfrm>
            <a:off x="1434925" y="3984583"/>
            <a:ext cx="2785108" cy="351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C9F5CE-97D7-4891-AA7F-CB2619242EB2}"/>
              </a:ext>
            </a:extLst>
          </p:cNvPr>
          <p:cNvCxnSpPr/>
          <p:nvPr/>
        </p:nvCxnSpPr>
        <p:spPr>
          <a:xfrm>
            <a:off x="8164389" y="3030848"/>
            <a:ext cx="2824338" cy="215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5B26CB-5FDB-41CA-8775-ABE090B0DAA0}"/>
              </a:ext>
            </a:extLst>
          </p:cNvPr>
          <p:cNvCxnSpPr/>
          <p:nvPr/>
        </p:nvCxnSpPr>
        <p:spPr>
          <a:xfrm>
            <a:off x="8164389" y="3962985"/>
            <a:ext cx="2785108" cy="351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F93D5628-EAFB-4286-BC06-5BC71065EB7A}"/>
              </a:ext>
            </a:extLst>
          </p:cNvPr>
          <p:cNvSpPr/>
          <p:nvPr/>
        </p:nvSpPr>
        <p:spPr>
          <a:xfrm>
            <a:off x="1970242" y="3122589"/>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0BEAC00-F0D4-4271-95BC-F4E8DD5385EB}"/>
              </a:ext>
            </a:extLst>
          </p:cNvPr>
          <p:cNvSpPr/>
          <p:nvPr/>
        </p:nvSpPr>
        <p:spPr>
          <a:xfrm>
            <a:off x="2352726" y="3122589"/>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B3DFE33-E5CD-4AAA-9BD4-BA383F5FB012}"/>
              </a:ext>
            </a:extLst>
          </p:cNvPr>
          <p:cNvSpPr/>
          <p:nvPr/>
        </p:nvSpPr>
        <p:spPr>
          <a:xfrm>
            <a:off x="2735210" y="3122589"/>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9F2BCF4-7027-4094-A880-4A4B87EC405D}"/>
              </a:ext>
            </a:extLst>
          </p:cNvPr>
          <p:cNvSpPr/>
          <p:nvPr/>
        </p:nvSpPr>
        <p:spPr>
          <a:xfrm>
            <a:off x="3117694" y="3122589"/>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5E9B109-CB7F-41C3-A7A3-563723BD7373}"/>
              </a:ext>
            </a:extLst>
          </p:cNvPr>
          <p:cNvSpPr txBox="1"/>
          <p:nvPr/>
        </p:nvSpPr>
        <p:spPr>
          <a:xfrm>
            <a:off x="1859790" y="2668792"/>
            <a:ext cx="554352" cy="346356"/>
          </a:xfrm>
          <a:prstGeom prst="rect">
            <a:avLst/>
          </a:prstGeom>
          <a:noFill/>
        </p:spPr>
        <p:txBody>
          <a:bodyPr wrap="none" rtlCol="0">
            <a:spAutoFit/>
          </a:bodyPr>
          <a:lstStyle/>
          <a:p>
            <a:r>
              <a:rPr lang="en-US"/>
              <a:t>rear</a:t>
            </a:r>
          </a:p>
        </p:txBody>
      </p:sp>
      <p:sp>
        <p:nvSpPr>
          <p:cNvPr id="38" name="TextBox 37">
            <a:extLst>
              <a:ext uri="{FF2B5EF4-FFF2-40B4-BE49-F238E27FC236}">
                <a16:creationId xmlns:a16="http://schemas.microsoft.com/office/drawing/2014/main" id="{B021D7F1-0629-4980-97F1-115D0AE2644E}"/>
              </a:ext>
            </a:extLst>
          </p:cNvPr>
          <p:cNvSpPr txBox="1"/>
          <p:nvPr/>
        </p:nvSpPr>
        <p:spPr>
          <a:xfrm>
            <a:off x="2967159" y="2677159"/>
            <a:ext cx="634520" cy="346356"/>
          </a:xfrm>
          <a:prstGeom prst="rect">
            <a:avLst/>
          </a:prstGeom>
          <a:noFill/>
        </p:spPr>
        <p:txBody>
          <a:bodyPr wrap="none" rtlCol="0">
            <a:spAutoFit/>
          </a:bodyPr>
          <a:lstStyle/>
          <a:p>
            <a:r>
              <a:rPr lang="en-US"/>
              <a:t>front</a:t>
            </a:r>
          </a:p>
        </p:txBody>
      </p:sp>
      <p:sp>
        <p:nvSpPr>
          <p:cNvPr id="39" name="Rectangle 38">
            <a:extLst>
              <a:ext uri="{FF2B5EF4-FFF2-40B4-BE49-F238E27FC236}">
                <a16:creationId xmlns:a16="http://schemas.microsoft.com/office/drawing/2014/main" id="{25AB2E1D-E48B-43B9-9EB5-291979EF5C4D}"/>
              </a:ext>
            </a:extLst>
          </p:cNvPr>
          <p:cNvSpPr/>
          <p:nvPr/>
        </p:nvSpPr>
        <p:spPr>
          <a:xfrm>
            <a:off x="9101805" y="3105650"/>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2406A68-A1B6-40EC-9CCE-F079CB156A0A}"/>
              </a:ext>
            </a:extLst>
          </p:cNvPr>
          <p:cNvSpPr/>
          <p:nvPr/>
        </p:nvSpPr>
        <p:spPr>
          <a:xfrm>
            <a:off x="9484289" y="3105650"/>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76679D3-2515-4055-8617-FFFA9B46F585}"/>
              </a:ext>
            </a:extLst>
          </p:cNvPr>
          <p:cNvSpPr/>
          <p:nvPr/>
        </p:nvSpPr>
        <p:spPr>
          <a:xfrm>
            <a:off x="9866774" y="3105650"/>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E9A860F-2C75-45F1-8016-D7731764D70A}"/>
              </a:ext>
            </a:extLst>
          </p:cNvPr>
          <p:cNvSpPr/>
          <p:nvPr/>
        </p:nvSpPr>
        <p:spPr>
          <a:xfrm>
            <a:off x="10249258" y="3105650"/>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0FF6515-62D9-4F1B-9FFE-631556C87621}"/>
              </a:ext>
            </a:extLst>
          </p:cNvPr>
          <p:cNvSpPr/>
          <p:nvPr/>
        </p:nvSpPr>
        <p:spPr>
          <a:xfrm>
            <a:off x="3507656" y="3117899"/>
            <a:ext cx="333449" cy="8082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BE6F484B-036F-4E83-9527-479F3F862621}"/>
              </a:ext>
            </a:extLst>
          </p:cNvPr>
          <p:cNvSpPr txBox="1"/>
          <p:nvPr/>
        </p:nvSpPr>
        <p:spPr>
          <a:xfrm>
            <a:off x="8611308" y="2644816"/>
            <a:ext cx="554352" cy="346356"/>
          </a:xfrm>
          <a:prstGeom prst="rect">
            <a:avLst/>
          </a:prstGeom>
          <a:noFill/>
        </p:spPr>
        <p:txBody>
          <a:bodyPr wrap="none" rtlCol="0">
            <a:spAutoFit/>
          </a:bodyPr>
          <a:lstStyle/>
          <a:p>
            <a:r>
              <a:rPr lang="en-US"/>
              <a:t>rear</a:t>
            </a:r>
          </a:p>
        </p:txBody>
      </p:sp>
      <p:sp>
        <p:nvSpPr>
          <p:cNvPr id="45" name="TextBox 44">
            <a:extLst>
              <a:ext uri="{FF2B5EF4-FFF2-40B4-BE49-F238E27FC236}">
                <a16:creationId xmlns:a16="http://schemas.microsoft.com/office/drawing/2014/main" id="{6EAB816D-E3F3-408A-9AEA-C86D443B78FE}"/>
              </a:ext>
            </a:extLst>
          </p:cNvPr>
          <p:cNvSpPr txBox="1"/>
          <p:nvPr/>
        </p:nvSpPr>
        <p:spPr>
          <a:xfrm>
            <a:off x="10098722" y="2686167"/>
            <a:ext cx="634520" cy="346356"/>
          </a:xfrm>
          <a:prstGeom prst="rect">
            <a:avLst/>
          </a:prstGeom>
          <a:noFill/>
        </p:spPr>
        <p:txBody>
          <a:bodyPr wrap="none" rtlCol="0">
            <a:spAutoFit/>
          </a:bodyPr>
          <a:lstStyle/>
          <a:p>
            <a:r>
              <a:rPr lang="en-US"/>
              <a:t>front</a:t>
            </a:r>
          </a:p>
        </p:txBody>
      </p:sp>
      <p:sp>
        <p:nvSpPr>
          <p:cNvPr id="46" name="Pentagon 47">
            <a:extLst>
              <a:ext uri="{FF2B5EF4-FFF2-40B4-BE49-F238E27FC236}">
                <a16:creationId xmlns:a16="http://schemas.microsoft.com/office/drawing/2014/main" id="{E0FC11CE-76D1-4AA7-A898-18C416541653}"/>
              </a:ext>
            </a:extLst>
          </p:cNvPr>
          <p:cNvSpPr/>
          <p:nvPr/>
        </p:nvSpPr>
        <p:spPr>
          <a:xfrm>
            <a:off x="5245440" y="3179912"/>
            <a:ext cx="1666466" cy="655607"/>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EnQueue</a:t>
            </a:r>
          </a:p>
        </p:txBody>
      </p:sp>
      <p:sp>
        <p:nvSpPr>
          <p:cNvPr id="47" name="Rectangle 46">
            <a:extLst>
              <a:ext uri="{FF2B5EF4-FFF2-40B4-BE49-F238E27FC236}">
                <a16:creationId xmlns:a16="http://schemas.microsoft.com/office/drawing/2014/main" id="{D421E0EB-365C-4E84-8F37-920E8B17844A}"/>
              </a:ext>
            </a:extLst>
          </p:cNvPr>
          <p:cNvSpPr/>
          <p:nvPr/>
        </p:nvSpPr>
        <p:spPr>
          <a:xfrm>
            <a:off x="4907748" y="4060707"/>
            <a:ext cx="2128106" cy="589767"/>
          </a:xfrm>
          <a:prstGeom prst="rect">
            <a:avLst/>
          </a:prstGeom>
        </p:spPr>
        <p:txBody>
          <a:bodyPr wrap="none">
            <a:spAutoFit/>
          </a:bodyPr>
          <a:lstStyle/>
          <a:p>
            <a:pPr lvl="1">
              <a:lnSpc>
                <a:spcPct val="140000"/>
              </a:lnSpc>
              <a:buClr>
                <a:srgbClr val="0070C0"/>
              </a:buClr>
            </a:pPr>
            <a:r>
              <a:rPr lang="en-US" sz="2800">
                <a:solidFill>
                  <a:srgbClr val="0000FF"/>
                </a:solidFill>
                <a:latin typeface="Times New Roman" panose="02020603050405020304" pitchFamily="18" charset="0"/>
                <a:cs typeface="Times New Roman" panose="02020603050405020304" pitchFamily="18" charset="0"/>
              </a:rPr>
              <a:t>Successful</a:t>
            </a:r>
          </a:p>
        </p:txBody>
      </p:sp>
      <p:pic>
        <p:nvPicPr>
          <p:cNvPr id="48" name="Picture 47">
            <a:extLst>
              <a:ext uri="{FF2B5EF4-FFF2-40B4-BE49-F238E27FC236}">
                <a16:creationId xmlns:a16="http://schemas.microsoft.com/office/drawing/2014/main" id="{63426397-2FE2-45DB-B098-7CD2FD0B4F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7748" y="4171853"/>
            <a:ext cx="498129" cy="478621"/>
          </a:xfrm>
          <a:prstGeom prst="rect">
            <a:avLst/>
          </a:prstGeom>
        </p:spPr>
      </p:pic>
      <p:sp>
        <p:nvSpPr>
          <p:cNvPr id="49" name="Rectangle 48">
            <a:extLst>
              <a:ext uri="{FF2B5EF4-FFF2-40B4-BE49-F238E27FC236}">
                <a16:creationId xmlns:a16="http://schemas.microsoft.com/office/drawing/2014/main" id="{C2207A1A-2A67-4AD5-B92F-1E922E63006B}"/>
              </a:ext>
            </a:extLst>
          </p:cNvPr>
          <p:cNvSpPr/>
          <p:nvPr/>
        </p:nvSpPr>
        <p:spPr>
          <a:xfrm>
            <a:off x="1216058" y="2644816"/>
            <a:ext cx="9924038" cy="200565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3465C825-8375-4554-8A4A-8ECECDD052DD}"/>
              </a:ext>
            </a:extLst>
          </p:cNvPr>
          <p:cNvSpPr txBox="1"/>
          <p:nvPr/>
        </p:nvSpPr>
        <p:spPr>
          <a:xfrm>
            <a:off x="2469760" y="2291421"/>
            <a:ext cx="969961" cy="43294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Trước</a:t>
            </a:r>
          </a:p>
        </p:txBody>
      </p:sp>
      <p:sp>
        <p:nvSpPr>
          <p:cNvPr id="51" name="TextBox 50">
            <a:extLst>
              <a:ext uri="{FF2B5EF4-FFF2-40B4-BE49-F238E27FC236}">
                <a16:creationId xmlns:a16="http://schemas.microsoft.com/office/drawing/2014/main" id="{5AAA70E6-6ADE-497E-8EBE-AF35E8F29EFC}"/>
              </a:ext>
            </a:extLst>
          </p:cNvPr>
          <p:cNvSpPr txBox="1"/>
          <p:nvPr/>
        </p:nvSpPr>
        <p:spPr>
          <a:xfrm>
            <a:off x="9180076" y="2271859"/>
            <a:ext cx="665248" cy="43294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Sau</a:t>
            </a:r>
          </a:p>
        </p:txBody>
      </p:sp>
      <p:cxnSp>
        <p:nvCxnSpPr>
          <p:cNvPr id="52" name="Straight Connector 51">
            <a:extLst>
              <a:ext uri="{FF2B5EF4-FFF2-40B4-BE49-F238E27FC236}">
                <a16:creationId xmlns:a16="http://schemas.microsoft.com/office/drawing/2014/main" id="{3974B43C-3DBA-4D47-9C1A-93374C3D7D0D}"/>
              </a:ext>
            </a:extLst>
          </p:cNvPr>
          <p:cNvCxnSpPr/>
          <p:nvPr/>
        </p:nvCxnSpPr>
        <p:spPr>
          <a:xfrm>
            <a:off x="1434925" y="5141814"/>
            <a:ext cx="2824338" cy="215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BFB1B4E-07E6-4788-A189-DBB48056D55D}"/>
              </a:ext>
            </a:extLst>
          </p:cNvPr>
          <p:cNvCxnSpPr/>
          <p:nvPr/>
        </p:nvCxnSpPr>
        <p:spPr>
          <a:xfrm>
            <a:off x="1434925" y="6073951"/>
            <a:ext cx="2785108" cy="351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AA89429A-A8B2-4655-AD6A-2291FD89CF13}"/>
              </a:ext>
            </a:extLst>
          </p:cNvPr>
          <p:cNvSpPr/>
          <p:nvPr/>
        </p:nvSpPr>
        <p:spPr>
          <a:xfrm>
            <a:off x="2211951" y="5210977"/>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F4EB4DF-810D-4254-B251-8916C2800602}"/>
              </a:ext>
            </a:extLst>
          </p:cNvPr>
          <p:cNvSpPr/>
          <p:nvPr/>
        </p:nvSpPr>
        <p:spPr>
          <a:xfrm>
            <a:off x="2594436" y="5210977"/>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D92C4F8-FAD5-4BFE-93B1-FAFE3D151E91}"/>
              </a:ext>
            </a:extLst>
          </p:cNvPr>
          <p:cNvSpPr/>
          <p:nvPr/>
        </p:nvSpPr>
        <p:spPr>
          <a:xfrm>
            <a:off x="2976920" y="5210977"/>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58C7954-B594-4108-B000-4390998DD6D6}"/>
              </a:ext>
            </a:extLst>
          </p:cNvPr>
          <p:cNvSpPr/>
          <p:nvPr/>
        </p:nvSpPr>
        <p:spPr>
          <a:xfrm>
            <a:off x="3359404" y="5210977"/>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4A19D10-69DC-46CF-BD11-B9EF3BC67DC4}"/>
              </a:ext>
            </a:extLst>
          </p:cNvPr>
          <p:cNvSpPr txBox="1"/>
          <p:nvPr/>
        </p:nvSpPr>
        <p:spPr>
          <a:xfrm>
            <a:off x="1415889" y="4745789"/>
            <a:ext cx="554352" cy="346356"/>
          </a:xfrm>
          <a:prstGeom prst="rect">
            <a:avLst/>
          </a:prstGeom>
          <a:noFill/>
        </p:spPr>
        <p:txBody>
          <a:bodyPr wrap="none" rtlCol="0">
            <a:spAutoFit/>
          </a:bodyPr>
          <a:lstStyle/>
          <a:p>
            <a:r>
              <a:rPr lang="en-US"/>
              <a:t>rear</a:t>
            </a:r>
          </a:p>
        </p:txBody>
      </p:sp>
      <p:sp>
        <p:nvSpPr>
          <p:cNvPr id="59" name="TextBox 58">
            <a:extLst>
              <a:ext uri="{FF2B5EF4-FFF2-40B4-BE49-F238E27FC236}">
                <a16:creationId xmlns:a16="http://schemas.microsoft.com/office/drawing/2014/main" id="{E251ACB1-3EED-456B-A88F-032F003B69C1}"/>
              </a:ext>
            </a:extLst>
          </p:cNvPr>
          <p:cNvSpPr txBox="1"/>
          <p:nvPr/>
        </p:nvSpPr>
        <p:spPr>
          <a:xfrm>
            <a:off x="3624743" y="4775535"/>
            <a:ext cx="634520" cy="346356"/>
          </a:xfrm>
          <a:prstGeom prst="rect">
            <a:avLst/>
          </a:prstGeom>
          <a:noFill/>
        </p:spPr>
        <p:txBody>
          <a:bodyPr wrap="none" rtlCol="0">
            <a:spAutoFit/>
          </a:bodyPr>
          <a:lstStyle/>
          <a:p>
            <a:r>
              <a:rPr lang="en-US"/>
              <a:t>front</a:t>
            </a:r>
          </a:p>
        </p:txBody>
      </p:sp>
      <p:sp>
        <p:nvSpPr>
          <p:cNvPr id="60" name="Pentagon 73">
            <a:extLst>
              <a:ext uri="{FF2B5EF4-FFF2-40B4-BE49-F238E27FC236}">
                <a16:creationId xmlns:a16="http://schemas.microsoft.com/office/drawing/2014/main" id="{99D62073-110D-41EA-8EB6-3C35B783FE73}"/>
              </a:ext>
            </a:extLst>
          </p:cNvPr>
          <p:cNvSpPr/>
          <p:nvPr/>
        </p:nvSpPr>
        <p:spPr>
          <a:xfrm>
            <a:off x="5245440" y="5269279"/>
            <a:ext cx="1666466" cy="655607"/>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EnQueue</a:t>
            </a:r>
          </a:p>
        </p:txBody>
      </p:sp>
      <p:sp>
        <p:nvSpPr>
          <p:cNvPr id="61" name="Rectangle 60">
            <a:extLst>
              <a:ext uri="{FF2B5EF4-FFF2-40B4-BE49-F238E27FC236}">
                <a16:creationId xmlns:a16="http://schemas.microsoft.com/office/drawing/2014/main" id="{3EDD3AFA-48AB-4116-A4DD-FCDBC309E31C}"/>
              </a:ext>
            </a:extLst>
          </p:cNvPr>
          <p:cNvSpPr/>
          <p:nvPr/>
        </p:nvSpPr>
        <p:spPr>
          <a:xfrm>
            <a:off x="4907748" y="6150075"/>
            <a:ext cx="1974780" cy="589767"/>
          </a:xfrm>
          <a:prstGeom prst="rect">
            <a:avLst/>
          </a:prstGeom>
        </p:spPr>
        <p:txBody>
          <a:bodyPr wrap="none">
            <a:spAutoFit/>
          </a:bodyPr>
          <a:lstStyle/>
          <a:p>
            <a:pPr lvl="1">
              <a:lnSpc>
                <a:spcPct val="140000"/>
              </a:lnSpc>
              <a:buClr>
                <a:srgbClr val="0070C0"/>
              </a:buClr>
            </a:pPr>
            <a:r>
              <a:rPr lang="en-US" sz="2800">
                <a:solidFill>
                  <a:srgbClr val="FF0000"/>
                </a:solidFill>
                <a:latin typeface="Times New Roman" panose="02020603050405020304" pitchFamily="18" charset="0"/>
                <a:cs typeface="Times New Roman" panose="02020603050405020304" pitchFamily="18" charset="0"/>
              </a:rPr>
              <a:t>Overflow</a:t>
            </a:r>
          </a:p>
        </p:txBody>
      </p:sp>
      <p:pic>
        <p:nvPicPr>
          <p:cNvPr id="62" name="Picture 61">
            <a:extLst>
              <a:ext uri="{FF2B5EF4-FFF2-40B4-BE49-F238E27FC236}">
                <a16:creationId xmlns:a16="http://schemas.microsoft.com/office/drawing/2014/main" id="{CE8445ED-DEE3-465B-BF0C-D7EAFF5489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6391" y="6261221"/>
            <a:ext cx="440843" cy="478621"/>
          </a:xfrm>
          <a:prstGeom prst="rect">
            <a:avLst/>
          </a:prstGeom>
        </p:spPr>
      </p:pic>
      <p:sp>
        <p:nvSpPr>
          <p:cNvPr id="63" name="Rectangle 62">
            <a:extLst>
              <a:ext uri="{FF2B5EF4-FFF2-40B4-BE49-F238E27FC236}">
                <a16:creationId xmlns:a16="http://schemas.microsoft.com/office/drawing/2014/main" id="{74416D86-0BC3-4C99-B773-B6A90FE7EC72}"/>
              </a:ext>
            </a:extLst>
          </p:cNvPr>
          <p:cNvSpPr/>
          <p:nvPr/>
        </p:nvSpPr>
        <p:spPr>
          <a:xfrm>
            <a:off x="1216058" y="4734184"/>
            <a:ext cx="9924038" cy="200565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53373D6-9AFE-4285-96DF-B0B7D07E508C}"/>
              </a:ext>
            </a:extLst>
          </p:cNvPr>
          <p:cNvSpPr/>
          <p:nvPr/>
        </p:nvSpPr>
        <p:spPr>
          <a:xfrm>
            <a:off x="1449422" y="5210977"/>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9A48BD1-1425-4DEA-9B41-444388A62FAA}"/>
              </a:ext>
            </a:extLst>
          </p:cNvPr>
          <p:cNvSpPr/>
          <p:nvPr/>
        </p:nvSpPr>
        <p:spPr>
          <a:xfrm>
            <a:off x="1831906" y="5210977"/>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8A6C8A8-9D78-40A4-B58F-A69F87B83AC3}"/>
              </a:ext>
            </a:extLst>
          </p:cNvPr>
          <p:cNvSpPr/>
          <p:nvPr/>
        </p:nvSpPr>
        <p:spPr>
          <a:xfrm>
            <a:off x="3743006" y="5210977"/>
            <a:ext cx="333449" cy="80413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F9CF44FE-0AB6-4E47-9E4E-0C8DC43A76DD}"/>
              </a:ext>
            </a:extLst>
          </p:cNvPr>
          <p:cNvCxnSpPr/>
          <p:nvPr/>
        </p:nvCxnSpPr>
        <p:spPr>
          <a:xfrm>
            <a:off x="8080890" y="5118146"/>
            <a:ext cx="2824338" cy="215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FEEAB8B-A49B-4484-9E06-CC9C57302FCE}"/>
              </a:ext>
            </a:extLst>
          </p:cNvPr>
          <p:cNvCxnSpPr/>
          <p:nvPr/>
        </p:nvCxnSpPr>
        <p:spPr>
          <a:xfrm>
            <a:off x="8080890" y="6050283"/>
            <a:ext cx="2785108" cy="351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FAB3735-FD4B-4A3E-95BE-6CCF95981D2E}"/>
              </a:ext>
            </a:extLst>
          </p:cNvPr>
          <p:cNvSpPr/>
          <p:nvPr/>
        </p:nvSpPr>
        <p:spPr>
          <a:xfrm>
            <a:off x="8857916" y="5187309"/>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7FFF90C-DFAA-403C-9CF5-19A805ADA45F}"/>
              </a:ext>
            </a:extLst>
          </p:cNvPr>
          <p:cNvSpPr/>
          <p:nvPr/>
        </p:nvSpPr>
        <p:spPr>
          <a:xfrm>
            <a:off x="9240400" y="5187309"/>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DD95EAD0-65D1-4CF9-A1D5-6A1CAC08342B}"/>
              </a:ext>
            </a:extLst>
          </p:cNvPr>
          <p:cNvSpPr/>
          <p:nvPr/>
        </p:nvSpPr>
        <p:spPr>
          <a:xfrm>
            <a:off x="9622884" y="5187309"/>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8153DDE-37A0-4CD6-BA61-68D3ABAA893A}"/>
              </a:ext>
            </a:extLst>
          </p:cNvPr>
          <p:cNvSpPr/>
          <p:nvPr/>
        </p:nvSpPr>
        <p:spPr>
          <a:xfrm>
            <a:off x="10005369" y="5187309"/>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5E3846BB-CAB1-42FA-B979-8315FD49C89A}"/>
              </a:ext>
            </a:extLst>
          </p:cNvPr>
          <p:cNvSpPr txBox="1"/>
          <p:nvPr/>
        </p:nvSpPr>
        <p:spPr>
          <a:xfrm>
            <a:off x="8061854" y="4722121"/>
            <a:ext cx="554352" cy="346356"/>
          </a:xfrm>
          <a:prstGeom prst="rect">
            <a:avLst/>
          </a:prstGeom>
          <a:noFill/>
        </p:spPr>
        <p:txBody>
          <a:bodyPr wrap="none" rtlCol="0">
            <a:spAutoFit/>
          </a:bodyPr>
          <a:lstStyle/>
          <a:p>
            <a:r>
              <a:rPr lang="en-US"/>
              <a:t>rear</a:t>
            </a:r>
          </a:p>
        </p:txBody>
      </p:sp>
      <p:sp>
        <p:nvSpPr>
          <p:cNvPr id="74" name="TextBox 73">
            <a:extLst>
              <a:ext uri="{FF2B5EF4-FFF2-40B4-BE49-F238E27FC236}">
                <a16:creationId xmlns:a16="http://schemas.microsoft.com/office/drawing/2014/main" id="{736CD2A3-54FD-41C9-B80F-F6DED50E50C4}"/>
              </a:ext>
            </a:extLst>
          </p:cNvPr>
          <p:cNvSpPr txBox="1"/>
          <p:nvPr/>
        </p:nvSpPr>
        <p:spPr>
          <a:xfrm>
            <a:off x="10270708" y="4751867"/>
            <a:ext cx="634520" cy="346356"/>
          </a:xfrm>
          <a:prstGeom prst="rect">
            <a:avLst/>
          </a:prstGeom>
          <a:noFill/>
        </p:spPr>
        <p:txBody>
          <a:bodyPr wrap="none" rtlCol="0">
            <a:spAutoFit/>
          </a:bodyPr>
          <a:lstStyle/>
          <a:p>
            <a:r>
              <a:rPr lang="en-US"/>
              <a:t>front</a:t>
            </a:r>
          </a:p>
        </p:txBody>
      </p:sp>
      <p:sp>
        <p:nvSpPr>
          <p:cNvPr id="75" name="Rectangle 74">
            <a:extLst>
              <a:ext uri="{FF2B5EF4-FFF2-40B4-BE49-F238E27FC236}">
                <a16:creationId xmlns:a16="http://schemas.microsoft.com/office/drawing/2014/main" id="{8DB7F8C8-FC5F-4C65-91DB-4F2AF0802008}"/>
              </a:ext>
            </a:extLst>
          </p:cNvPr>
          <p:cNvSpPr/>
          <p:nvPr/>
        </p:nvSpPr>
        <p:spPr>
          <a:xfrm>
            <a:off x="8095387" y="5187309"/>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FB1C6F1-8BAB-4688-A487-4B0EB80A5F08}"/>
              </a:ext>
            </a:extLst>
          </p:cNvPr>
          <p:cNvSpPr/>
          <p:nvPr/>
        </p:nvSpPr>
        <p:spPr>
          <a:xfrm>
            <a:off x="8477871" y="5187309"/>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708240E-7440-4F50-840C-4453FFC779F7}"/>
              </a:ext>
            </a:extLst>
          </p:cNvPr>
          <p:cNvSpPr/>
          <p:nvPr/>
        </p:nvSpPr>
        <p:spPr>
          <a:xfrm>
            <a:off x="10388970" y="5187309"/>
            <a:ext cx="333449" cy="80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2B9D0E0E-BE88-46FD-A52A-60C80B485A19}"/>
              </a:ext>
            </a:extLst>
          </p:cNvPr>
          <p:cNvCxnSpPr/>
          <p:nvPr/>
        </p:nvCxnSpPr>
        <p:spPr>
          <a:xfrm>
            <a:off x="5245440" y="5068477"/>
            <a:ext cx="1423433" cy="10815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E23F942-B89D-4857-8C0F-16BD561FCB14}"/>
              </a:ext>
            </a:extLst>
          </p:cNvPr>
          <p:cNvCxnSpPr/>
          <p:nvPr/>
        </p:nvCxnSpPr>
        <p:spPr>
          <a:xfrm flipH="1">
            <a:off x="5336570" y="5023432"/>
            <a:ext cx="1292149" cy="11266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6AF689D-9500-4CF7-AA68-46FC8CEEC6A9}"/>
              </a:ext>
            </a:extLst>
          </p:cNvPr>
          <p:cNvSpPr txBox="1"/>
          <p:nvPr/>
        </p:nvSpPr>
        <p:spPr>
          <a:xfrm>
            <a:off x="2211951" y="4096160"/>
            <a:ext cx="1093936" cy="490671"/>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81" name="TextBox 80">
            <a:extLst>
              <a:ext uri="{FF2B5EF4-FFF2-40B4-BE49-F238E27FC236}">
                <a16:creationId xmlns:a16="http://schemas.microsoft.com/office/drawing/2014/main" id="{70B67F02-9567-42CA-AC24-87DBC6124A09}"/>
              </a:ext>
            </a:extLst>
          </p:cNvPr>
          <p:cNvSpPr txBox="1"/>
          <p:nvPr/>
        </p:nvSpPr>
        <p:spPr>
          <a:xfrm>
            <a:off x="9106414" y="4074561"/>
            <a:ext cx="1093936" cy="490671"/>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82" name="TextBox 81">
            <a:extLst>
              <a:ext uri="{FF2B5EF4-FFF2-40B4-BE49-F238E27FC236}">
                <a16:creationId xmlns:a16="http://schemas.microsoft.com/office/drawing/2014/main" id="{77151301-DE32-4E79-A008-B042BFE077A5}"/>
              </a:ext>
            </a:extLst>
          </p:cNvPr>
          <p:cNvSpPr txBox="1"/>
          <p:nvPr/>
        </p:nvSpPr>
        <p:spPr>
          <a:xfrm>
            <a:off x="9242641" y="6225302"/>
            <a:ext cx="1093936" cy="490671"/>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83" name="TextBox 82">
            <a:extLst>
              <a:ext uri="{FF2B5EF4-FFF2-40B4-BE49-F238E27FC236}">
                <a16:creationId xmlns:a16="http://schemas.microsoft.com/office/drawing/2014/main" id="{EF4BC7EF-CDAF-4B92-94A6-1EABD63F031F}"/>
              </a:ext>
            </a:extLst>
          </p:cNvPr>
          <p:cNvSpPr txBox="1"/>
          <p:nvPr/>
        </p:nvSpPr>
        <p:spPr>
          <a:xfrm>
            <a:off x="2176413" y="6140711"/>
            <a:ext cx="1093936" cy="490671"/>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Tree>
    <p:extLst>
      <p:ext uri="{BB962C8B-B14F-4D97-AF65-F5344CB8AC3E}">
        <p14:creationId xmlns:p14="http://schemas.microsoft.com/office/powerpoint/2010/main" val="19017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56 -0.00139 L 0.4267 -0.00186 " pathEditMode="relative" rAng="0" ptsTypes="AA">
                                      <p:cBhvr>
                                        <p:cTn id="10" dur="2000" fill="hold"/>
                                        <p:tgtEl>
                                          <p:spTgt spid="43"/>
                                        </p:tgtEl>
                                        <p:attrNameLst>
                                          <p:attrName>ppt_x</p:attrName>
                                          <p:attrName>ppt_y</p:attrName>
                                        </p:attrNameLst>
                                      </p:cBhvr>
                                      <p:rCtr x="21250" y="-23"/>
                                    </p:animMotion>
                                  </p:childTnLst>
                                </p:cTn>
                              </p:par>
                            </p:childTnLst>
                          </p:cTn>
                        </p:par>
                        <p:par>
                          <p:cTn id="11" fill="hold">
                            <p:stCondLst>
                              <p:cond delay="2500"/>
                            </p:stCondLst>
                            <p:childTnLst>
                              <p:par>
                                <p:cTn id="12" presetID="22" presetClass="entr" presetSubtype="4"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down)">
                                      <p:cBhvr>
                                        <p:cTn id="14" dur="500"/>
                                        <p:tgtEl>
                                          <p:spTgt spid="47"/>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childTnLst>
                          </p:cTn>
                        </p:par>
                        <p:par>
                          <p:cTn id="19" fill="hold">
                            <p:stCondLst>
                              <p:cond delay="3500"/>
                            </p:stCondLst>
                            <p:childTnLst>
                              <p:par>
                                <p:cTn id="20" presetID="1"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par>
                          <p:cTn id="43" fill="hold">
                            <p:stCondLst>
                              <p:cond delay="500"/>
                            </p:stCondLst>
                            <p:childTnLst>
                              <p:par>
                                <p:cTn id="44" presetID="42" presetClass="path" presetSubtype="0" accel="50000" decel="50000" fill="hold" grpId="0" nodeType="afterEffect">
                                  <p:stCondLst>
                                    <p:cond delay="0"/>
                                  </p:stCondLst>
                                  <p:childTnLst>
                                    <p:animMotion origin="layout" path="M -3.125E-6 0.00555 L 0.32578 -0.00324 " pathEditMode="relative" rAng="0" ptsTypes="AA">
                                      <p:cBhvr>
                                        <p:cTn id="45" dur="2000" fill="hold"/>
                                        <p:tgtEl>
                                          <p:spTgt spid="66"/>
                                        </p:tgtEl>
                                        <p:attrNameLst>
                                          <p:attrName>ppt_x</p:attrName>
                                          <p:attrName>ppt_y</p:attrName>
                                        </p:attrNameLst>
                                      </p:cBhvr>
                                      <p:rCtr x="16289" y="-440"/>
                                    </p:animMotion>
                                  </p:childTnLst>
                                </p:cTn>
                              </p:par>
                            </p:childTnLst>
                          </p:cTn>
                        </p:par>
                        <p:par>
                          <p:cTn id="46" fill="hold">
                            <p:stCondLst>
                              <p:cond delay="2500"/>
                            </p:stCondLst>
                            <p:childTnLst>
                              <p:par>
                                <p:cTn id="47" presetID="22" presetClass="entr" presetSubtype="4" fill="hold" nodeType="after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wipe(down)">
                                      <p:cBhvr>
                                        <p:cTn id="49" dur="500"/>
                                        <p:tgtEl>
                                          <p:spTgt spid="78"/>
                                        </p:tgtEl>
                                      </p:cBhvr>
                                    </p:animEffect>
                                  </p:childTnLst>
                                </p:cTn>
                              </p:par>
                              <p:par>
                                <p:cTn id="50" presetID="22" presetClass="entr" presetSubtype="4" fill="hold" nodeType="with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wipe(down)">
                                      <p:cBhvr>
                                        <p:cTn id="52" dur="500"/>
                                        <p:tgtEl>
                                          <p:spTgt spid="79"/>
                                        </p:tgtEl>
                                      </p:cBhvr>
                                    </p:animEffect>
                                  </p:childTnLst>
                                </p:cTn>
                              </p:par>
                            </p:childTnLst>
                          </p:cTn>
                        </p:par>
                        <p:par>
                          <p:cTn id="53" fill="hold">
                            <p:stCondLst>
                              <p:cond delay="3000"/>
                            </p:stCondLst>
                            <p:childTnLst>
                              <p:par>
                                <p:cTn id="54" presetID="21" presetClass="entr" presetSubtype="1" fill="hold"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heel(1)">
                                      <p:cBhvr>
                                        <p:cTn id="56" dur="2000"/>
                                        <p:tgtEl>
                                          <p:spTgt spid="62"/>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wheel(1)">
                                      <p:cBhvr>
                                        <p:cTn id="59"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p:bldP spid="45" grpId="0"/>
      <p:bldP spid="46" grpId="0" animBg="1"/>
      <p:bldP spid="47" grpId="0"/>
      <p:bldP spid="60" grpId="0" animBg="1"/>
      <p:bldP spid="61" grpId="0"/>
      <p:bldP spid="66" grpId="0" animBg="1"/>
      <p:bldP spid="8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45</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Lấy phần tử khỏi Queue (DeQueue)</a:t>
            </a:r>
          </a:p>
          <a:p>
            <a:pPr lvl="1">
              <a:buFont typeface="Wingdings" panose="05000000000000000000" pitchFamily="2" charset="2"/>
              <a:buChar char="§"/>
            </a:pPr>
            <a:r>
              <a:rPr lang="en-GB" sz="2500"/>
              <a:t>Đối tượng sẽ được lấy ở đầu hàng đợi</a:t>
            </a:r>
            <a:endParaRPr lang="vi-VN" sz="2500"/>
          </a:p>
        </p:txBody>
      </p:sp>
      <p:cxnSp>
        <p:nvCxnSpPr>
          <p:cNvPr id="84" name="Straight Connector 83">
            <a:extLst>
              <a:ext uri="{FF2B5EF4-FFF2-40B4-BE49-F238E27FC236}">
                <a16:creationId xmlns:a16="http://schemas.microsoft.com/office/drawing/2014/main" id="{A493CE4C-2F35-497A-96D3-BD97AC62FF89}"/>
              </a:ext>
            </a:extLst>
          </p:cNvPr>
          <p:cNvCxnSpPr/>
          <p:nvPr/>
        </p:nvCxnSpPr>
        <p:spPr>
          <a:xfrm>
            <a:off x="1882796" y="3169149"/>
            <a:ext cx="2508777" cy="1996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FD4438F-B43B-4DF9-B14D-B5D1F49C2F70}"/>
              </a:ext>
            </a:extLst>
          </p:cNvPr>
          <p:cNvCxnSpPr/>
          <p:nvPr/>
        </p:nvCxnSpPr>
        <p:spPr>
          <a:xfrm>
            <a:off x="1882796" y="4030887"/>
            <a:ext cx="2473931" cy="32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7AE7206-BAA0-4CB7-8182-2695EAB11448}"/>
              </a:ext>
            </a:extLst>
          </p:cNvPr>
          <p:cNvCxnSpPr/>
          <p:nvPr/>
        </p:nvCxnSpPr>
        <p:spPr>
          <a:xfrm>
            <a:off x="7860383" y="3149182"/>
            <a:ext cx="2508777" cy="1996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5993D3-ECA9-46CD-B513-E9244F305807}"/>
              </a:ext>
            </a:extLst>
          </p:cNvPr>
          <p:cNvCxnSpPr/>
          <p:nvPr/>
        </p:nvCxnSpPr>
        <p:spPr>
          <a:xfrm>
            <a:off x="7860383" y="4010920"/>
            <a:ext cx="2473931" cy="32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0E563E3A-8A20-4F25-A311-7CD20EA7A57F}"/>
              </a:ext>
            </a:extLst>
          </p:cNvPr>
          <p:cNvSpPr/>
          <p:nvPr/>
        </p:nvSpPr>
        <p:spPr>
          <a:xfrm>
            <a:off x="2358302" y="3233994"/>
            <a:ext cx="296193" cy="74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2C49764D-531C-4036-BD36-7745DA3E06C0}"/>
              </a:ext>
            </a:extLst>
          </p:cNvPr>
          <p:cNvSpPr/>
          <p:nvPr/>
        </p:nvSpPr>
        <p:spPr>
          <a:xfrm>
            <a:off x="2698052" y="3233994"/>
            <a:ext cx="296193" cy="74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5F9FE0E0-2A30-4575-9653-A6E0DD96A4BB}"/>
              </a:ext>
            </a:extLst>
          </p:cNvPr>
          <p:cNvSpPr/>
          <p:nvPr/>
        </p:nvSpPr>
        <p:spPr>
          <a:xfrm>
            <a:off x="3037801" y="3233994"/>
            <a:ext cx="296193" cy="74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436614E-3C71-4A70-B344-3920DA30F470}"/>
              </a:ext>
            </a:extLst>
          </p:cNvPr>
          <p:cNvSpPr/>
          <p:nvPr/>
        </p:nvSpPr>
        <p:spPr>
          <a:xfrm>
            <a:off x="3377551" y="3233994"/>
            <a:ext cx="296193" cy="7433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FE3F0F2-899E-478D-85E6-F6FF6D339D50}"/>
              </a:ext>
            </a:extLst>
          </p:cNvPr>
          <p:cNvSpPr txBox="1"/>
          <p:nvPr/>
        </p:nvSpPr>
        <p:spPr>
          <a:xfrm>
            <a:off x="2260191" y="2814470"/>
            <a:ext cx="492415" cy="320198"/>
          </a:xfrm>
          <a:prstGeom prst="rect">
            <a:avLst/>
          </a:prstGeom>
          <a:noFill/>
        </p:spPr>
        <p:txBody>
          <a:bodyPr wrap="none" rtlCol="0">
            <a:spAutoFit/>
          </a:bodyPr>
          <a:lstStyle/>
          <a:p>
            <a:r>
              <a:rPr lang="en-US"/>
              <a:t>rear</a:t>
            </a:r>
          </a:p>
        </p:txBody>
      </p:sp>
      <p:sp>
        <p:nvSpPr>
          <p:cNvPr id="93" name="TextBox 92">
            <a:extLst>
              <a:ext uri="{FF2B5EF4-FFF2-40B4-BE49-F238E27FC236}">
                <a16:creationId xmlns:a16="http://schemas.microsoft.com/office/drawing/2014/main" id="{459F96CC-DB4E-4872-8D38-2788002F9A1A}"/>
              </a:ext>
            </a:extLst>
          </p:cNvPr>
          <p:cNvSpPr txBox="1"/>
          <p:nvPr/>
        </p:nvSpPr>
        <p:spPr>
          <a:xfrm>
            <a:off x="3243835" y="2822205"/>
            <a:ext cx="563626" cy="320198"/>
          </a:xfrm>
          <a:prstGeom prst="rect">
            <a:avLst/>
          </a:prstGeom>
          <a:noFill/>
        </p:spPr>
        <p:txBody>
          <a:bodyPr wrap="none" rtlCol="0">
            <a:spAutoFit/>
          </a:bodyPr>
          <a:lstStyle/>
          <a:p>
            <a:r>
              <a:rPr lang="en-US"/>
              <a:t>front</a:t>
            </a:r>
          </a:p>
        </p:txBody>
      </p:sp>
      <p:sp>
        <p:nvSpPr>
          <p:cNvPr id="94" name="Rectangle 93">
            <a:extLst>
              <a:ext uri="{FF2B5EF4-FFF2-40B4-BE49-F238E27FC236}">
                <a16:creationId xmlns:a16="http://schemas.microsoft.com/office/drawing/2014/main" id="{C307FC94-1148-4857-B9B3-D393DC054E19}"/>
              </a:ext>
            </a:extLst>
          </p:cNvPr>
          <p:cNvSpPr/>
          <p:nvPr/>
        </p:nvSpPr>
        <p:spPr>
          <a:xfrm>
            <a:off x="8341659" y="3208836"/>
            <a:ext cx="296193" cy="74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87D33ED-A4A0-4563-A402-C28D1F0AC25B}"/>
              </a:ext>
            </a:extLst>
          </p:cNvPr>
          <p:cNvSpPr/>
          <p:nvPr/>
        </p:nvSpPr>
        <p:spPr>
          <a:xfrm>
            <a:off x="8681409" y="3208836"/>
            <a:ext cx="296193" cy="74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E299365-5E23-46AC-8D4D-D03950777A06}"/>
              </a:ext>
            </a:extLst>
          </p:cNvPr>
          <p:cNvSpPr/>
          <p:nvPr/>
        </p:nvSpPr>
        <p:spPr>
          <a:xfrm>
            <a:off x="9021158" y="3208836"/>
            <a:ext cx="296193" cy="74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D913FD87-C961-4247-98E1-8D3D77659025}"/>
              </a:ext>
            </a:extLst>
          </p:cNvPr>
          <p:cNvSpPr txBox="1"/>
          <p:nvPr/>
        </p:nvSpPr>
        <p:spPr>
          <a:xfrm>
            <a:off x="8257369" y="2792305"/>
            <a:ext cx="492415" cy="320198"/>
          </a:xfrm>
          <a:prstGeom prst="rect">
            <a:avLst/>
          </a:prstGeom>
          <a:noFill/>
        </p:spPr>
        <p:txBody>
          <a:bodyPr wrap="none" rtlCol="0">
            <a:spAutoFit/>
          </a:bodyPr>
          <a:lstStyle/>
          <a:p>
            <a:r>
              <a:rPr lang="en-US"/>
              <a:t>rear</a:t>
            </a:r>
          </a:p>
        </p:txBody>
      </p:sp>
      <p:sp>
        <p:nvSpPr>
          <p:cNvPr id="98" name="TextBox 97">
            <a:extLst>
              <a:ext uri="{FF2B5EF4-FFF2-40B4-BE49-F238E27FC236}">
                <a16:creationId xmlns:a16="http://schemas.microsoft.com/office/drawing/2014/main" id="{CB75CF79-2307-47B6-9764-2D01D9B2040E}"/>
              </a:ext>
            </a:extLst>
          </p:cNvPr>
          <p:cNvSpPr txBox="1"/>
          <p:nvPr/>
        </p:nvSpPr>
        <p:spPr>
          <a:xfrm>
            <a:off x="8906451" y="2839183"/>
            <a:ext cx="563626" cy="320198"/>
          </a:xfrm>
          <a:prstGeom prst="rect">
            <a:avLst/>
          </a:prstGeom>
          <a:noFill/>
        </p:spPr>
        <p:txBody>
          <a:bodyPr wrap="none" rtlCol="0">
            <a:spAutoFit/>
          </a:bodyPr>
          <a:lstStyle/>
          <a:p>
            <a:r>
              <a:rPr lang="en-US"/>
              <a:t>front</a:t>
            </a:r>
          </a:p>
        </p:txBody>
      </p:sp>
      <p:sp>
        <p:nvSpPr>
          <p:cNvPr id="99" name="Pentagon 47">
            <a:extLst>
              <a:ext uri="{FF2B5EF4-FFF2-40B4-BE49-F238E27FC236}">
                <a16:creationId xmlns:a16="http://schemas.microsoft.com/office/drawing/2014/main" id="{8DA5792E-69D8-4312-B734-CE9004F8CB61}"/>
              </a:ext>
            </a:extLst>
          </p:cNvPr>
          <p:cNvSpPr/>
          <p:nvPr/>
        </p:nvSpPr>
        <p:spPr>
          <a:xfrm>
            <a:off x="5267565" y="3286988"/>
            <a:ext cx="1480273" cy="60609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DeQueue</a:t>
            </a:r>
          </a:p>
        </p:txBody>
      </p:sp>
      <p:sp>
        <p:nvSpPr>
          <p:cNvPr id="100" name="Rectangle 99">
            <a:extLst>
              <a:ext uri="{FF2B5EF4-FFF2-40B4-BE49-F238E27FC236}">
                <a16:creationId xmlns:a16="http://schemas.microsoft.com/office/drawing/2014/main" id="{F6EEC1C9-6BF1-4392-B11C-5A13044166A3}"/>
              </a:ext>
            </a:extLst>
          </p:cNvPr>
          <p:cNvSpPr/>
          <p:nvPr/>
        </p:nvSpPr>
        <p:spPr>
          <a:xfrm>
            <a:off x="4967603" y="4101262"/>
            <a:ext cx="1890334" cy="545225"/>
          </a:xfrm>
          <a:prstGeom prst="rect">
            <a:avLst/>
          </a:prstGeom>
        </p:spPr>
        <p:txBody>
          <a:bodyPr wrap="none">
            <a:spAutoFit/>
          </a:bodyPr>
          <a:lstStyle/>
          <a:p>
            <a:pPr lvl="1">
              <a:lnSpc>
                <a:spcPct val="140000"/>
              </a:lnSpc>
              <a:buClr>
                <a:srgbClr val="0070C0"/>
              </a:buClr>
            </a:pPr>
            <a:r>
              <a:rPr lang="en-US" sz="2800">
                <a:solidFill>
                  <a:srgbClr val="0000FF"/>
                </a:solidFill>
                <a:latin typeface="Times New Roman" panose="02020603050405020304" pitchFamily="18" charset="0"/>
                <a:cs typeface="Times New Roman" panose="02020603050405020304" pitchFamily="18" charset="0"/>
              </a:rPr>
              <a:t>Successful</a:t>
            </a:r>
          </a:p>
        </p:txBody>
      </p:sp>
      <p:pic>
        <p:nvPicPr>
          <p:cNvPr id="101" name="Picture 100">
            <a:extLst>
              <a:ext uri="{FF2B5EF4-FFF2-40B4-BE49-F238E27FC236}">
                <a16:creationId xmlns:a16="http://schemas.microsoft.com/office/drawing/2014/main" id="{060758EF-C465-4F65-8E72-D91DDA809D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7603" y="4204013"/>
            <a:ext cx="442474" cy="442473"/>
          </a:xfrm>
          <a:prstGeom prst="rect">
            <a:avLst/>
          </a:prstGeom>
        </p:spPr>
      </p:pic>
      <p:sp>
        <p:nvSpPr>
          <p:cNvPr id="102" name="Rectangle 101">
            <a:extLst>
              <a:ext uri="{FF2B5EF4-FFF2-40B4-BE49-F238E27FC236}">
                <a16:creationId xmlns:a16="http://schemas.microsoft.com/office/drawing/2014/main" id="{D6004B51-EDC3-4A45-993F-D6199970CE8E}"/>
              </a:ext>
            </a:extLst>
          </p:cNvPr>
          <p:cNvSpPr/>
          <p:nvPr/>
        </p:nvSpPr>
        <p:spPr>
          <a:xfrm>
            <a:off x="1688383" y="2792305"/>
            <a:ext cx="8815234" cy="18541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92E68CFF-7BAA-4101-8EF4-AD972924CB40}"/>
              </a:ext>
            </a:extLst>
          </p:cNvPr>
          <p:cNvSpPr txBox="1"/>
          <p:nvPr/>
        </p:nvSpPr>
        <p:spPr>
          <a:xfrm>
            <a:off x="2802010" y="2393176"/>
            <a:ext cx="861588" cy="400247"/>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Trước</a:t>
            </a:r>
          </a:p>
        </p:txBody>
      </p:sp>
      <p:sp>
        <p:nvSpPr>
          <p:cNvPr id="104" name="TextBox 103">
            <a:extLst>
              <a:ext uri="{FF2B5EF4-FFF2-40B4-BE49-F238E27FC236}">
                <a16:creationId xmlns:a16="http://schemas.microsoft.com/office/drawing/2014/main" id="{7D1B182D-CD83-47E1-A557-2A3E748F7BB3}"/>
              </a:ext>
            </a:extLst>
          </p:cNvPr>
          <p:cNvSpPr txBox="1"/>
          <p:nvPr/>
        </p:nvSpPr>
        <p:spPr>
          <a:xfrm>
            <a:off x="8762588" y="2375091"/>
            <a:ext cx="590921" cy="400247"/>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Sau</a:t>
            </a:r>
          </a:p>
        </p:txBody>
      </p:sp>
      <p:cxnSp>
        <p:nvCxnSpPr>
          <p:cNvPr id="105" name="Straight Connector 104">
            <a:extLst>
              <a:ext uri="{FF2B5EF4-FFF2-40B4-BE49-F238E27FC236}">
                <a16:creationId xmlns:a16="http://schemas.microsoft.com/office/drawing/2014/main" id="{5FD3DF93-72FF-411C-A554-D4DE56417CB9}"/>
              </a:ext>
            </a:extLst>
          </p:cNvPr>
          <p:cNvCxnSpPr/>
          <p:nvPr/>
        </p:nvCxnSpPr>
        <p:spPr>
          <a:xfrm>
            <a:off x="1882796" y="5100718"/>
            <a:ext cx="2508777" cy="1996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8C5C0D4-B664-4089-AD47-D015FB89E122}"/>
              </a:ext>
            </a:extLst>
          </p:cNvPr>
          <p:cNvCxnSpPr/>
          <p:nvPr/>
        </p:nvCxnSpPr>
        <p:spPr>
          <a:xfrm>
            <a:off x="1882796" y="5962455"/>
            <a:ext cx="2473931" cy="32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Pentagon 73">
            <a:extLst>
              <a:ext uri="{FF2B5EF4-FFF2-40B4-BE49-F238E27FC236}">
                <a16:creationId xmlns:a16="http://schemas.microsoft.com/office/drawing/2014/main" id="{D8353842-DD65-48E0-B28B-781AA1654F9C}"/>
              </a:ext>
            </a:extLst>
          </p:cNvPr>
          <p:cNvSpPr/>
          <p:nvPr/>
        </p:nvSpPr>
        <p:spPr>
          <a:xfrm>
            <a:off x="5267565" y="5218557"/>
            <a:ext cx="1480273" cy="60609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DeQueue</a:t>
            </a:r>
          </a:p>
        </p:txBody>
      </p:sp>
      <p:sp>
        <p:nvSpPr>
          <p:cNvPr id="108" name="Rectangle 107">
            <a:extLst>
              <a:ext uri="{FF2B5EF4-FFF2-40B4-BE49-F238E27FC236}">
                <a16:creationId xmlns:a16="http://schemas.microsoft.com/office/drawing/2014/main" id="{A852D5B5-6325-4BD7-AEDA-79E63E954CC6}"/>
              </a:ext>
            </a:extLst>
          </p:cNvPr>
          <p:cNvSpPr/>
          <p:nvPr/>
        </p:nvSpPr>
        <p:spPr>
          <a:xfrm>
            <a:off x="4967603" y="6032830"/>
            <a:ext cx="1909791" cy="603039"/>
          </a:xfrm>
          <a:prstGeom prst="rect">
            <a:avLst/>
          </a:prstGeom>
        </p:spPr>
        <p:txBody>
          <a:bodyPr wrap="none">
            <a:spAutoFit/>
          </a:bodyPr>
          <a:lstStyle/>
          <a:p>
            <a:pPr lvl="1">
              <a:lnSpc>
                <a:spcPct val="140000"/>
              </a:lnSpc>
              <a:buClr>
                <a:srgbClr val="0070C0"/>
              </a:buClr>
            </a:pPr>
            <a:r>
              <a:rPr lang="en-US" sz="2800">
                <a:solidFill>
                  <a:srgbClr val="FF0000"/>
                </a:solidFill>
                <a:latin typeface="Times New Roman" panose="02020603050405020304" pitchFamily="18" charset="0"/>
                <a:cs typeface="Times New Roman" panose="02020603050405020304" pitchFamily="18" charset="0"/>
              </a:rPr>
              <a:t>Underflow</a:t>
            </a:r>
          </a:p>
        </p:txBody>
      </p:sp>
      <p:pic>
        <p:nvPicPr>
          <p:cNvPr id="109" name="Picture 108">
            <a:extLst>
              <a:ext uri="{FF2B5EF4-FFF2-40B4-BE49-F238E27FC236}">
                <a16:creationId xmlns:a16="http://schemas.microsoft.com/office/drawing/2014/main" id="{66E29FF1-4C20-4039-89D2-6D754B8BD0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3046" y="6135582"/>
            <a:ext cx="391588" cy="442473"/>
          </a:xfrm>
          <a:prstGeom prst="rect">
            <a:avLst/>
          </a:prstGeom>
        </p:spPr>
      </p:pic>
      <p:sp>
        <p:nvSpPr>
          <p:cNvPr id="110" name="Rectangle 109">
            <a:extLst>
              <a:ext uri="{FF2B5EF4-FFF2-40B4-BE49-F238E27FC236}">
                <a16:creationId xmlns:a16="http://schemas.microsoft.com/office/drawing/2014/main" id="{EBB51AD2-F19A-4413-9718-958BC481C8BD}"/>
              </a:ext>
            </a:extLst>
          </p:cNvPr>
          <p:cNvSpPr/>
          <p:nvPr/>
        </p:nvSpPr>
        <p:spPr>
          <a:xfrm>
            <a:off x="1688383" y="4723874"/>
            <a:ext cx="8815234" cy="18541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D5BF0491-31C9-4BDE-B634-2E6196AECDB1}"/>
              </a:ext>
            </a:extLst>
          </p:cNvPr>
          <p:cNvCxnSpPr/>
          <p:nvPr/>
        </p:nvCxnSpPr>
        <p:spPr>
          <a:xfrm>
            <a:off x="7786213" y="5078838"/>
            <a:ext cx="2508777" cy="1996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6BB53F7-873E-409A-8976-690AD15129E6}"/>
              </a:ext>
            </a:extLst>
          </p:cNvPr>
          <p:cNvCxnSpPr/>
          <p:nvPr/>
        </p:nvCxnSpPr>
        <p:spPr>
          <a:xfrm>
            <a:off x="7786213" y="5940575"/>
            <a:ext cx="2473931" cy="32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6CB8D5E-A51B-4AFE-BB72-D3DF719DC7CE}"/>
              </a:ext>
            </a:extLst>
          </p:cNvPr>
          <p:cNvCxnSpPr/>
          <p:nvPr/>
        </p:nvCxnSpPr>
        <p:spPr>
          <a:xfrm>
            <a:off x="5267565" y="5032920"/>
            <a:ext cx="1264394" cy="99991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C8B32C3-2A29-4808-AA16-416E41E16043}"/>
              </a:ext>
            </a:extLst>
          </p:cNvPr>
          <p:cNvCxnSpPr/>
          <p:nvPr/>
        </p:nvCxnSpPr>
        <p:spPr>
          <a:xfrm flipH="1">
            <a:off x="5348514" y="4991277"/>
            <a:ext cx="1147778" cy="10415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0180D514-DE51-418A-8FC4-710B20B90F19}"/>
              </a:ext>
            </a:extLst>
          </p:cNvPr>
          <p:cNvSpPr txBox="1"/>
          <p:nvPr/>
        </p:nvSpPr>
        <p:spPr>
          <a:xfrm>
            <a:off x="8697156" y="4114069"/>
            <a:ext cx="971711" cy="453613"/>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116" name="TextBox 115">
            <a:extLst>
              <a:ext uri="{FF2B5EF4-FFF2-40B4-BE49-F238E27FC236}">
                <a16:creationId xmlns:a16="http://schemas.microsoft.com/office/drawing/2014/main" id="{DB6CE1D1-22CA-437F-A7C3-4C3A95F731AB}"/>
              </a:ext>
            </a:extLst>
          </p:cNvPr>
          <p:cNvSpPr txBox="1"/>
          <p:nvPr/>
        </p:nvSpPr>
        <p:spPr>
          <a:xfrm>
            <a:off x="8572192" y="6036507"/>
            <a:ext cx="971711" cy="453613"/>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117" name="TextBox 116">
            <a:extLst>
              <a:ext uri="{FF2B5EF4-FFF2-40B4-BE49-F238E27FC236}">
                <a16:creationId xmlns:a16="http://schemas.microsoft.com/office/drawing/2014/main" id="{6F690AC7-9A5E-4EE9-BFEA-05FEE833F75F}"/>
              </a:ext>
            </a:extLst>
          </p:cNvPr>
          <p:cNvSpPr txBox="1"/>
          <p:nvPr/>
        </p:nvSpPr>
        <p:spPr>
          <a:xfrm>
            <a:off x="2567216" y="4147068"/>
            <a:ext cx="971711" cy="453613"/>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118" name="TextBox 117">
            <a:extLst>
              <a:ext uri="{FF2B5EF4-FFF2-40B4-BE49-F238E27FC236}">
                <a16:creationId xmlns:a16="http://schemas.microsoft.com/office/drawing/2014/main" id="{FB62D305-E25B-49D0-9D22-750FF52F86A3}"/>
              </a:ext>
            </a:extLst>
          </p:cNvPr>
          <p:cNvSpPr txBox="1"/>
          <p:nvPr/>
        </p:nvSpPr>
        <p:spPr>
          <a:xfrm>
            <a:off x="2586069" y="6046944"/>
            <a:ext cx="971711" cy="453613"/>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Tree>
    <p:extLst>
      <p:ext uri="{BB962C8B-B14F-4D97-AF65-F5344CB8AC3E}">
        <p14:creationId xmlns:p14="http://schemas.microsoft.com/office/powerpoint/2010/main" val="20339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down)">
                                      <p:cBhvr>
                                        <p:cTn id="7" dur="500"/>
                                        <p:tgtEl>
                                          <p:spTgt spid="99"/>
                                        </p:tgtEl>
                                      </p:cBhvr>
                                    </p:animEffect>
                                  </p:childTnLst>
                                </p:cTn>
                              </p:par>
                            </p:childTnLst>
                          </p:cTn>
                        </p:par>
                        <p:par>
                          <p:cTn id="8" fill="hold">
                            <p:stCondLst>
                              <p:cond delay="500"/>
                            </p:stCondLst>
                            <p:childTnLst>
                              <p:par>
                                <p:cTn id="9" presetID="8" presetClass="emph" presetSubtype="0" fill="hold" grpId="0" nodeType="afterEffect">
                                  <p:stCondLst>
                                    <p:cond delay="0"/>
                                  </p:stCondLst>
                                  <p:childTnLst>
                                    <p:animRot by="21600000">
                                      <p:cBhvr>
                                        <p:cTn id="10" dur="2000" fill="hold"/>
                                        <p:tgtEl>
                                          <p:spTgt spid="91"/>
                                        </p:tgtEl>
                                        <p:attrNameLst>
                                          <p:attrName>r</p:attrName>
                                        </p:attrNameLst>
                                      </p:cBhvr>
                                    </p:animRot>
                                  </p:childTnLst>
                                </p:cTn>
                              </p:par>
                            </p:childTnLst>
                          </p:cTn>
                        </p:par>
                        <p:par>
                          <p:cTn id="11" fill="hold">
                            <p:stCondLst>
                              <p:cond delay="2500"/>
                            </p:stCondLst>
                            <p:childTnLst>
                              <p:par>
                                <p:cTn id="12" presetID="1" presetClass="exit" presetSubtype="0" fill="hold" grpId="1" nodeType="afterEffect">
                                  <p:stCondLst>
                                    <p:cond delay="0"/>
                                  </p:stCondLst>
                                  <p:childTnLst>
                                    <p:set>
                                      <p:cBhvr>
                                        <p:cTn id="13" dur="1" fill="hold">
                                          <p:stCondLst>
                                            <p:cond delay="0"/>
                                          </p:stCondLst>
                                        </p:cTn>
                                        <p:tgtEl>
                                          <p:spTgt spid="91"/>
                                        </p:tgtEl>
                                        <p:attrNameLst>
                                          <p:attrName>style.visibility</p:attrName>
                                        </p:attrNameLst>
                                      </p:cBhvr>
                                      <p:to>
                                        <p:strVal val="hidden"/>
                                      </p:to>
                                    </p:set>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ipe(down)">
                                      <p:cBhvr>
                                        <p:cTn id="17" dur="500"/>
                                        <p:tgtEl>
                                          <p:spTgt spid="86"/>
                                        </p:tgtEl>
                                      </p:cBhvr>
                                    </p:animEffect>
                                  </p:childTnLst>
                                </p:cTn>
                              </p:par>
                              <p:par>
                                <p:cTn id="18" presetID="22" presetClass="entr" presetSubtype="4" fill="hold" nodeType="with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wipe(down)">
                                      <p:cBhvr>
                                        <p:cTn id="20" dur="500"/>
                                        <p:tgtEl>
                                          <p:spTgt spid="8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wipe(down)">
                                      <p:cBhvr>
                                        <p:cTn id="23" dur="500"/>
                                        <p:tgtEl>
                                          <p:spTgt spid="9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wipe(down)">
                                      <p:cBhvr>
                                        <p:cTn id="26" dur="500"/>
                                        <p:tgtEl>
                                          <p:spTgt spid="9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wipe(down)">
                                      <p:cBhvr>
                                        <p:cTn id="29" dur="500"/>
                                        <p:tgtEl>
                                          <p:spTgt spid="9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wipe(down)">
                                      <p:cBhvr>
                                        <p:cTn id="32" dur="500"/>
                                        <p:tgtEl>
                                          <p:spTgt spid="9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wipe(down)">
                                      <p:cBhvr>
                                        <p:cTn id="35" dur="500"/>
                                        <p:tgtEl>
                                          <p:spTgt spid="9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5"/>
                                        </p:tgtEl>
                                        <p:attrNameLst>
                                          <p:attrName>style.visibility</p:attrName>
                                        </p:attrNameLst>
                                      </p:cBhvr>
                                      <p:to>
                                        <p:strVal val="visible"/>
                                      </p:to>
                                    </p:set>
                                    <p:animEffect transition="in" filter="wipe(down)">
                                      <p:cBhvr>
                                        <p:cTn id="38" dur="500"/>
                                        <p:tgtEl>
                                          <p:spTgt spid="115"/>
                                        </p:tgtEl>
                                      </p:cBhvr>
                                    </p:animEffect>
                                  </p:childTnLst>
                                </p:cTn>
                              </p:par>
                            </p:childTnLst>
                          </p:cTn>
                        </p:par>
                        <p:par>
                          <p:cTn id="39" fill="hold">
                            <p:stCondLst>
                              <p:cond delay="3000"/>
                            </p:stCondLst>
                            <p:childTnLst>
                              <p:par>
                                <p:cTn id="40" presetID="22" presetClass="entr" presetSubtype="4" fill="hold" nodeType="afterEffect">
                                  <p:stCondLst>
                                    <p:cond delay="0"/>
                                  </p:stCondLst>
                                  <p:childTnLst>
                                    <p:set>
                                      <p:cBhvr>
                                        <p:cTn id="41" dur="1" fill="hold">
                                          <p:stCondLst>
                                            <p:cond delay="0"/>
                                          </p:stCondLst>
                                        </p:cTn>
                                        <p:tgtEl>
                                          <p:spTgt spid="101"/>
                                        </p:tgtEl>
                                        <p:attrNameLst>
                                          <p:attrName>style.visibility</p:attrName>
                                        </p:attrNameLst>
                                      </p:cBhvr>
                                      <p:to>
                                        <p:strVal val="visible"/>
                                      </p:to>
                                    </p:set>
                                    <p:animEffect transition="in" filter="wipe(down)">
                                      <p:cBhvr>
                                        <p:cTn id="42" dur="500"/>
                                        <p:tgtEl>
                                          <p:spTgt spid="10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0"/>
                                        </p:tgtEl>
                                        <p:attrNameLst>
                                          <p:attrName>style.visibility</p:attrName>
                                        </p:attrNameLst>
                                      </p:cBhvr>
                                      <p:to>
                                        <p:strVal val="visible"/>
                                      </p:to>
                                    </p:set>
                                    <p:animEffect transition="in" filter="wipe(down)">
                                      <p:cBhvr>
                                        <p:cTn id="45" dur="500"/>
                                        <p:tgtEl>
                                          <p:spTgt spid="10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07"/>
                                        </p:tgtEl>
                                        <p:attrNameLst>
                                          <p:attrName>style.visibility</p:attrName>
                                        </p:attrNameLst>
                                      </p:cBhvr>
                                      <p:to>
                                        <p:strVal val="visible"/>
                                      </p:to>
                                    </p:set>
                                    <p:animEffect transition="in" filter="wipe(down)">
                                      <p:cBhvr>
                                        <p:cTn id="50" dur="500"/>
                                        <p:tgtEl>
                                          <p:spTgt spid="107"/>
                                        </p:tgtEl>
                                      </p:cBhvr>
                                    </p:animEffect>
                                  </p:childTnLst>
                                </p:cTn>
                              </p:par>
                            </p:childTnLst>
                          </p:cTn>
                        </p:par>
                        <p:par>
                          <p:cTn id="51" fill="hold">
                            <p:stCondLst>
                              <p:cond delay="500"/>
                            </p:stCondLst>
                            <p:childTnLst>
                              <p:par>
                                <p:cTn id="52" presetID="22" presetClass="entr" presetSubtype="4" fill="hold" nodeType="afterEffect">
                                  <p:stCondLst>
                                    <p:cond delay="0"/>
                                  </p:stCondLst>
                                  <p:childTnLst>
                                    <p:set>
                                      <p:cBhvr>
                                        <p:cTn id="53" dur="1" fill="hold">
                                          <p:stCondLst>
                                            <p:cond delay="0"/>
                                          </p:stCondLst>
                                        </p:cTn>
                                        <p:tgtEl>
                                          <p:spTgt spid="111"/>
                                        </p:tgtEl>
                                        <p:attrNameLst>
                                          <p:attrName>style.visibility</p:attrName>
                                        </p:attrNameLst>
                                      </p:cBhvr>
                                      <p:to>
                                        <p:strVal val="visible"/>
                                      </p:to>
                                    </p:set>
                                    <p:animEffect transition="in" filter="wipe(down)">
                                      <p:cBhvr>
                                        <p:cTn id="54" dur="500"/>
                                        <p:tgtEl>
                                          <p:spTgt spid="111"/>
                                        </p:tgtEl>
                                      </p:cBhvr>
                                    </p:animEffect>
                                  </p:childTnLst>
                                </p:cTn>
                              </p:par>
                              <p:par>
                                <p:cTn id="55" presetID="22" presetClass="entr" presetSubtype="4"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animEffect transition="in" filter="wipe(down)">
                                      <p:cBhvr>
                                        <p:cTn id="57" dur="500"/>
                                        <p:tgtEl>
                                          <p:spTgt spid="112"/>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wipe(down)">
                                      <p:cBhvr>
                                        <p:cTn id="60" dur="500"/>
                                        <p:tgtEl>
                                          <p:spTgt spid="116"/>
                                        </p:tgtEl>
                                      </p:cBhvr>
                                    </p:animEffect>
                                  </p:childTnLst>
                                </p:cTn>
                              </p:par>
                            </p:childTnLst>
                          </p:cTn>
                        </p:par>
                        <p:par>
                          <p:cTn id="61" fill="hold">
                            <p:stCondLst>
                              <p:cond delay="1000"/>
                            </p:stCondLst>
                            <p:childTnLst>
                              <p:par>
                                <p:cTn id="62" presetID="22" presetClass="entr" presetSubtype="4" fill="hold" nodeType="after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wipe(down)">
                                      <p:cBhvr>
                                        <p:cTn id="64" dur="500"/>
                                        <p:tgtEl>
                                          <p:spTgt spid="113"/>
                                        </p:tgtEl>
                                      </p:cBhvr>
                                    </p:animEffect>
                                  </p:childTnLst>
                                </p:cTn>
                              </p:par>
                              <p:par>
                                <p:cTn id="65" presetID="22" presetClass="entr" presetSubtype="4" fill="hold" nodeType="with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wipe(down)">
                                      <p:cBhvr>
                                        <p:cTn id="67" dur="500"/>
                                        <p:tgtEl>
                                          <p:spTgt spid="114"/>
                                        </p:tgtEl>
                                      </p:cBhvr>
                                    </p:animEffec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09"/>
                                        </p:tgtEl>
                                        <p:attrNameLst>
                                          <p:attrName>style.visibility</p:attrName>
                                        </p:attrNameLst>
                                      </p:cBhvr>
                                      <p:to>
                                        <p:strVal val="visible"/>
                                      </p:to>
                                    </p:set>
                                    <p:animEffect transition="in" filter="wipe(down)">
                                      <p:cBhvr>
                                        <p:cTn id="71" dur="500"/>
                                        <p:tgtEl>
                                          <p:spTgt spid="109"/>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08"/>
                                        </p:tgtEl>
                                        <p:attrNameLst>
                                          <p:attrName>style.visibility</p:attrName>
                                        </p:attrNameLst>
                                      </p:cBhvr>
                                      <p:to>
                                        <p:strVal val="visible"/>
                                      </p:to>
                                    </p:set>
                                    <p:animEffect transition="in" filter="wipe(down)">
                                      <p:cBhvr>
                                        <p:cTn id="74"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1" grpId="1" animBg="1"/>
      <p:bldP spid="94" grpId="0" animBg="1"/>
      <p:bldP spid="95" grpId="0" animBg="1"/>
      <p:bldP spid="96" grpId="0" animBg="1"/>
      <p:bldP spid="97" grpId="0"/>
      <p:bldP spid="98" grpId="0"/>
      <p:bldP spid="99" grpId="0" animBg="1"/>
      <p:bldP spid="100" grpId="0"/>
      <p:bldP spid="107" grpId="0" animBg="1"/>
      <p:bldP spid="108" grpId="0"/>
      <p:bldP spid="115" grpId="0"/>
      <p:bldP spid="1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46</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Minh họa</a:t>
            </a:r>
          </a:p>
        </p:txBody>
      </p:sp>
      <p:pic>
        <p:nvPicPr>
          <p:cNvPr id="3076" name="Picture 4">
            <a:extLst>
              <a:ext uri="{FF2B5EF4-FFF2-40B4-BE49-F238E27FC236}">
                <a16:creationId xmlns:a16="http://schemas.microsoft.com/office/drawing/2014/main" id="{B7CFA585-21A7-493E-A960-7FF9296E8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400" y="2485176"/>
            <a:ext cx="8258830" cy="2032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553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47</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Xem/đọc phần tử đầu trong Queue (QueueFront)</a:t>
            </a:r>
          </a:p>
          <a:p>
            <a:pPr lvl="1">
              <a:buFont typeface="Wingdings" panose="05000000000000000000" pitchFamily="2" charset="2"/>
              <a:buChar char="§"/>
            </a:pPr>
            <a:r>
              <a:rPr lang="en-GB" sz="2500"/>
              <a:t>Xem/đọc giá trị của phần tử ở đầu hàng đợi</a:t>
            </a:r>
            <a:endParaRPr lang="vi-VN" sz="2500"/>
          </a:p>
        </p:txBody>
      </p:sp>
      <p:cxnSp>
        <p:nvCxnSpPr>
          <p:cNvPr id="43" name="Straight Connector 42">
            <a:extLst>
              <a:ext uri="{FF2B5EF4-FFF2-40B4-BE49-F238E27FC236}">
                <a16:creationId xmlns:a16="http://schemas.microsoft.com/office/drawing/2014/main" id="{0E2931E7-FDA7-4D97-AACB-18388FA21700}"/>
              </a:ext>
            </a:extLst>
          </p:cNvPr>
          <p:cNvCxnSpPr/>
          <p:nvPr/>
        </p:nvCxnSpPr>
        <p:spPr>
          <a:xfrm>
            <a:off x="1974027" y="3329819"/>
            <a:ext cx="2454454" cy="195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1B4FA9-22AA-42AE-A9BD-1637BBAD22C4}"/>
              </a:ext>
            </a:extLst>
          </p:cNvPr>
          <p:cNvCxnSpPr/>
          <p:nvPr/>
        </p:nvCxnSpPr>
        <p:spPr>
          <a:xfrm>
            <a:off x="1974027" y="4172897"/>
            <a:ext cx="2420362" cy="318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F35F13-B8AD-4D59-A7FB-02FCCA0227F0}"/>
              </a:ext>
            </a:extLst>
          </p:cNvPr>
          <p:cNvCxnSpPr/>
          <p:nvPr/>
        </p:nvCxnSpPr>
        <p:spPr>
          <a:xfrm>
            <a:off x="7822178" y="3310284"/>
            <a:ext cx="2454454" cy="195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7BF5E7-A58B-4E04-B54A-B1B251ABE26D}"/>
              </a:ext>
            </a:extLst>
          </p:cNvPr>
          <p:cNvCxnSpPr/>
          <p:nvPr/>
        </p:nvCxnSpPr>
        <p:spPr>
          <a:xfrm>
            <a:off x="7822178" y="4153362"/>
            <a:ext cx="2420362" cy="318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0F33FFCB-AFFD-4F6B-9777-042527DAA92A}"/>
              </a:ext>
            </a:extLst>
          </p:cNvPr>
          <p:cNvSpPr/>
          <p:nvPr/>
        </p:nvSpPr>
        <p:spPr>
          <a:xfrm>
            <a:off x="2439236" y="3393259"/>
            <a:ext cx="289780" cy="727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216E645-340B-4916-B596-50470745A393}"/>
              </a:ext>
            </a:extLst>
          </p:cNvPr>
          <p:cNvSpPr/>
          <p:nvPr/>
        </p:nvSpPr>
        <p:spPr>
          <a:xfrm>
            <a:off x="2771629" y="3393259"/>
            <a:ext cx="289780" cy="727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91A8883-47F1-495F-ACED-05D13AE978E0}"/>
              </a:ext>
            </a:extLst>
          </p:cNvPr>
          <p:cNvSpPr/>
          <p:nvPr/>
        </p:nvSpPr>
        <p:spPr>
          <a:xfrm>
            <a:off x="3104022" y="3393259"/>
            <a:ext cx="289780" cy="727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19118B3-6A96-449C-B3F0-6C3742DE9874}"/>
              </a:ext>
            </a:extLst>
          </p:cNvPr>
          <p:cNvSpPr/>
          <p:nvPr/>
        </p:nvSpPr>
        <p:spPr>
          <a:xfrm>
            <a:off x="3436415" y="3393259"/>
            <a:ext cx="289780" cy="7273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C0FD537-35D8-41BB-96E9-218486A13755}"/>
              </a:ext>
            </a:extLst>
          </p:cNvPr>
          <p:cNvSpPr txBox="1"/>
          <p:nvPr/>
        </p:nvSpPr>
        <p:spPr>
          <a:xfrm>
            <a:off x="2343250" y="2982819"/>
            <a:ext cx="481753" cy="313264"/>
          </a:xfrm>
          <a:prstGeom prst="rect">
            <a:avLst/>
          </a:prstGeom>
          <a:noFill/>
        </p:spPr>
        <p:txBody>
          <a:bodyPr wrap="none" rtlCol="0">
            <a:spAutoFit/>
          </a:bodyPr>
          <a:lstStyle/>
          <a:p>
            <a:r>
              <a:rPr lang="en-US"/>
              <a:t>rear</a:t>
            </a:r>
          </a:p>
        </p:txBody>
      </p:sp>
      <p:sp>
        <p:nvSpPr>
          <p:cNvPr id="52" name="TextBox 51">
            <a:extLst>
              <a:ext uri="{FF2B5EF4-FFF2-40B4-BE49-F238E27FC236}">
                <a16:creationId xmlns:a16="http://schemas.microsoft.com/office/drawing/2014/main" id="{9E3A2C00-B37F-4633-BCF0-17F1AF7FA6E1}"/>
              </a:ext>
            </a:extLst>
          </p:cNvPr>
          <p:cNvSpPr txBox="1"/>
          <p:nvPr/>
        </p:nvSpPr>
        <p:spPr>
          <a:xfrm>
            <a:off x="3305594" y="2990387"/>
            <a:ext cx="551421" cy="313264"/>
          </a:xfrm>
          <a:prstGeom prst="rect">
            <a:avLst/>
          </a:prstGeom>
          <a:noFill/>
        </p:spPr>
        <p:txBody>
          <a:bodyPr wrap="none" rtlCol="0">
            <a:spAutoFit/>
          </a:bodyPr>
          <a:lstStyle/>
          <a:p>
            <a:r>
              <a:rPr lang="en-US"/>
              <a:t>front</a:t>
            </a:r>
          </a:p>
        </p:txBody>
      </p:sp>
      <p:sp>
        <p:nvSpPr>
          <p:cNvPr id="53" name="Rectangle 52">
            <a:extLst>
              <a:ext uri="{FF2B5EF4-FFF2-40B4-BE49-F238E27FC236}">
                <a16:creationId xmlns:a16="http://schemas.microsoft.com/office/drawing/2014/main" id="{B142EDE1-DC46-48DC-B387-9FF610D7EE03}"/>
              </a:ext>
            </a:extLst>
          </p:cNvPr>
          <p:cNvSpPr/>
          <p:nvPr/>
        </p:nvSpPr>
        <p:spPr>
          <a:xfrm>
            <a:off x="8293033" y="3368646"/>
            <a:ext cx="289780" cy="727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0270BB3-23E1-4159-9474-9C8D8ACFE7A4}"/>
              </a:ext>
            </a:extLst>
          </p:cNvPr>
          <p:cNvSpPr/>
          <p:nvPr/>
        </p:nvSpPr>
        <p:spPr>
          <a:xfrm>
            <a:off x="8625426" y="3368646"/>
            <a:ext cx="289780" cy="727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92969AF-ADEB-4345-88F2-B3612BC460E4}"/>
              </a:ext>
            </a:extLst>
          </p:cNvPr>
          <p:cNvSpPr/>
          <p:nvPr/>
        </p:nvSpPr>
        <p:spPr>
          <a:xfrm>
            <a:off x="8957819" y="3368646"/>
            <a:ext cx="289780" cy="727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4DBA3D3-FFA8-4CDE-98B7-24C81EA17D88}"/>
              </a:ext>
            </a:extLst>
          </p:cNvPr>
          <p:cNvSpPr txBox="1"/>
          <p:nvPr/>
        </p:nvSpPr>
        <p:spPr>
          <a:xfrm>
            <a:off x="8210568" y="2961134"/>
            <a:ext cx="481753" cy="313264"/>
          </a:xfrm>
          <a:prstGeom prst="rect">
            <a:avLst/>
          </a:prstGeom>
          <a:noFill/>
        </p:spPr>
        <p:txBody>
          <a:bodyPr wrap="none" rtlCol="0">
            <a:spAutoFit/>
          </a:bodyPr>
          <a:lstStyle/>
          <a:p>
            <a:r>
              <a:rPr lang="en-US"/>
              <a:t>rear</a:t>
            </a:r>
          </a:p>
        </p:txBody>
      </p:sp>
      <p:sp>
        <p:nvSpPr>
          <p:cNvPr id="57" name="TextBox 56">
            <a:extLst>
              <a:ext uri="{FF2B5EF4-FFF2-40B4-BE49-F238E27FC236}">
                <a16:creationId xmlns:a16="http://schemas.microsoft.com/office/drawing/2014/main" id="{2F45E55B-3160-433E-B0DE-6A04FF653DD6}"/>
              </a:ext>
            </a:extLst>
          </p:cNvPr>
          <p:cNvSpPr txBox="1"/>
          <p:nvPr/>
        </p:nvSpPr>
        <p:spPr>
          <a:xfrm>
            <a:off x="9136806" y="3006787"/>
            <a:ext cx="551421" cy="313264"/>
          </a:xfrm>
          <a:prstGeom prst="rect">
            <a:avLst/>
          </a:prstGeom>
          <a:noFill/>
        </p:spPr>
        <p:txBody>
          <a:bodyPr wrap="none" rtlCol="0">
            <a:spAutoFit/>
          </a:bodyPr>
          <a:lstStyle/>
          <a:p>
            <a:r>
              <a:rPr lang="en-US"/>
              <a:t>front</a:t>
            </a:r>
          </a:p>
        </p:txBody>
      </p:sp>
      <p:sp>
        <p:nvSpPr>
          <p:cNvPr id="58" name="Pentagon 47">
            <a:extLst>
              <a:ext uri="{FF2B5EF4-FFF2-40B4-BE49-F238E27FC236}">
                <a16:creationId xmlns:a16="http://schemas.microsoft.com/office/drawing/2014/main" id="{937785FC-849C-489D-8275-0D93463AC118}"/>
              </a:ext>
            </a:extLst>
          </p:cNvPr>
          <p:cNvSpPr/>
          <p:nvPr/>
        </p:nvSpPr>
        <p:spPr>
          <a:xfrm>
            <a:off x="5285504" y="3445106"/>
            <a:ext cx="1574970" cy="592968"/>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QueueFront</a:t>
            </a:r>
          </a:p>
        </p:txBody>
      </p:sp>
      <p:sp>
        <p:nvSpPr>
          <p:cNvPr id="59" name="Rectangle 58">
            <a:extLst>
              <a:ext uri="{FF2B5EF4-FFF2-40B4-BE49-F238E27FC236}">
                <a16:creationId xmlns:a16="http://schemas.microsoft.com/office/drawing/2014/main" id="{4DDCC430-8AC8-45D6-BE60-8422DF2DA478}"/>
              </a:ext>
            </a:extLst>
          </p:cNvPr>
          <p:cNvSpPr/>
          <p:nvPr/>
        </p:nvSpPr>
        <p:spPr>
          <a:xfrm>
            <a:off x="4992037" y="4241748"/>
            <a:ext cx="1868437" cy="589981"/>
          </a:xfrm>
          <a:prstGeom prst="rect">
            <a:avLst/>
          </a:prstGeom>
        </p:spPr>
        <p:txBody>
          <a:bodyPr wrap="none">
            <a:spAutoFit/>
          </a:bodyPr>
          <a:lstStyle/>
          <a:p>
            <a:pPr lvl="1">
              <a:lnSpc>
                <a:spcPct val="140000"/>
              </a:lnSpc>
              <a:buClr>
                <a:srgbClr val="0070C0"/>
              </a:buClr>
            </a:pPr>
            <a:r>
              <a:rPr lang="en-US" sz="2800">
                <a:solidFill>
                  <a:srgbClr val="0000FF"/>
                </a:solidFill>
                <a:latin typeface="Times New Roman" panose="02020603050405020304" pitchFamily="18" charset="0"/>
                <a:cs typeface="Times New Roman" panose="02020603050405020304" pitchFamily="18" charset="0"/>
              </a:rPr>
              <a:t>Result = </a:t>
            </a:r>
            <a:r>
              <a:rPr lang="en-US" sz="2800" b="1">
                <a:latin typeface="Times New Roman" panose="02020603050405020304" pitchFamily="18" charset="0"/>
                <a:cs typeface="Times New Roman" panose="02020603050405020304" pitchFamily="18" charset="0"/>
              </a:rPr>
              <a:t>X</a:t>
            </a:r>
          </a:p>
        </p:txBody>
      </p:sp>
      <p:pic>
        <p:nvPicPr>
          <p:cNvPr id="60" name="Picture 59">
            <a:extLst>
              <a:ext uri="{FF2B5EF4-FFF2-40B4-BE49-F238E27FC236}">
                <a16:creationId xmlns:a16="http://schemas.microsoft.com/office/drawing/2014/main" id="{9D3E16AD-B536-442A-B88E-C0776994C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2037" y="4342275"/>
            <a:ext cx="432893" cy="432893"/>
          </a:xfrm>
          <a:prstGeom prst="rect">
            <a:avLst/>
          </a:prstGeom>
        </p:spPr>
      </p:pic>
      <p:sp>
        <p:nvSpPr>
          <p:cNvPr id="61" name="Rectangle 60">
            <a:extLst>
              <a:ext uri="{FF2B5EF4-FFF2-40B4-BE49-F238E27FC236}">
                <a16:creationId xmlns:a16="http://schemas.microsoft.com/office/drawing/2014/main" id="{A73BD15A-2493-4930-A069-5B17B1377C61}"/>
              </a:ext>
            </a:extLst>
          </p:cNvPr>
          <p:cNvSpPr/>
          <p:nvPr/>
        </p:nvSpPr>
        <p:spPr>
          <a:xfrm>
            <a:off x="1783823" y="2961134"/>
            <a:ext cx="8624354" cy="181403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714BFFE0-3177-42F5-AE51-01A7EDD10A8F}"/>
              </a:ext>
            </a:extLst>
          </p:cNvPr>
          <p:cNvSpPr txBox="1"/>
          <p:nvPr/>
        </p:nvSpPr>
        <p:spPr>
          <a:xfrm>
            <a:off x="2873336" y="2641503"/>
            <a:ext cx="842931" cy="391581"/>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Trước</a:t>
            </a:r>
          </a:p>
        </p:txBody>
      </p:sp>
      <p:sp>
        <p:nvSpPr>
          <p:cNvPr id="63" name="TextBox 62">
            <a:extLst>
              <a:ext uri="{FF2B5EF4-FFF2-40B4-BE49-F238E27FC236}">
                <a16:creationId xmlns:a16="http://schemas.microsoft.com/office/drawing/2014/main" id="{B6ED684A-A76D-4E3C-ABB6-7CD45523A191}"/>
              </a:ext>
            </a:extLst>
          </p:cNvPr>
          <p:cNvSpPr txBox="1"/>
          <p:nvPr/>
        </p:nvSpPr>
        <p:spPr>
          <a:xfrm>
            <a:off x="8704847" y="2623810"/>
            <a:ext cx="578125" cy="391581"/>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Sau</a:t>
            </a:r>
          </a:p>
        </p:txBody>
      </p:sp>
      <p:cxnSp>
        <p:nvCxnSpPr>
          <p:cNvPr id="64" name="Straight Connector 63">
            <a:extLst>
              <a:ext uri="{FF2B5EF4-FFF2-40B4-BE49-F238E27FC236}">
                <a16:creationId xmlns:a16="http://schemas.microsoft.com/office/drawing/2014/main" id="{02730A93-7761-471D-8771-0CC535A7B1C7}"/>
              </a:ext>
            </a:extLst>
          </p:cNvPr>
          <p:cNvCxnSpPr/>
          <p:nvPr/>
        </p:nvCxnSpPr>
        <p:spPr>
          <a:xfrm>
            <a:off x="1974027" y="5219563"/>
            <a:ext cx="2454454" cy="195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6BEDC89-2171-403E-A4B0-4FC8E31DED29}"/>
              </a:ext>
            </a:extLst>
          </p:cNvPr>
          <p:cNvCxnSpPr/>
          <p:nvPr/>
        </p:nvCxnSpPr>
        <p:spPr>
          <a:xfrm>
            <a:off x="1974027" y="6062642"/>
            <a:ext cx="2420362" cy="318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Pentagon 73">
            <a:extLst>
              <a:ext uri="{FF2B5EF4-FFF2-40B4-BE49-F238E27FC236}">
                <a16:creationId xmlns:a16="http://schemas.microsoft.com/office/drawing/2014/main" id="{B0F8A5E8-5FFC-4C5D-BB1B-0B2829410409}"/>
              </a:ext>
            </a:extLst>
          </p:cNvPr>
          <p:cNvSpPr/>
          <p:nvPr/>
        </p:nvSpPr>
        <p:spPr>
          <a:xfrm>
            <a:off x="5285504" y="5334851"/>
            <a:ext cx="1574970" cy="592968"/>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QueueFront</a:t>
            </a:r>
          </a:p>
        </p:txBody>
      </p:sp>
      <p:sp>
        <p:nvSpPr>
          <p:cNvPr id="67" name="Rectangle 66">
            <a:extLst>
              <a:ext uri="{FF2B5EF4-FFF2-40B4-BE49-F238E27FC236}">
                <a16:creationId xmlns:a16="http://schemas.microsoft.com/office/drawing/2014/main" id="{A46310B9-D0FD-4721-8F9D-038AD8BAC775}"/>
              </a:ext>
            </a:extLst>
          </p:cNvPr>
          <p:cNvSpPr/>
          <p:nvPr/>
        </p:nvSpPr>
        <p:spPr>
          <a:xfrm>
            <a:off x="4992037" y="6131493"/>
            <a:ext cx="1868437" cy="589981"/>
          </a:xfrm>
          <a:prstGeom prst="rect">
            <a:avLst/>
          </a:prstGeom>
        </p:spPr>
        <p:txBody>
          <a:bodyPr wrap="none">
            <a:spAutoFit/>
          </a:bodyPr>
          <a:lstStyle/>
          <a:p>
            <a:pPr lvl="1">
              <a:lnSpc>
                <a:spcPct val="140000"/>
              </a:lnSpc>
              <a:buClr>
                <a:srgbClr val="0070C0"/>
              </a:buClr>
            </a:pPr>
            <a:r>
              <a:rPr lang="en-US" sz="2800">
                <a:solidFill>
                  <a:srgbClr val="FF0000"/>
                </a:solidFill>
                <a:latin typeface="Times New Roman" panose="02020603050405020304" pitchFamily="18" charset="0"/>
                <a:cs typeface="Times New Roman" panose="02020603050405020304" pitchFamily="18" charset="0"/>
              </a:rPr>
              <a:t>Underflow</a:t>
            </a:r>
          </a:p>
        </p:txBody>
      </p:sp>
      <p:pic>
        <p:nvPicPr>
          <p:cNvPr id="68" name="Picture 67">
            <a:extLst>
              <a:ext uri="{FF2B5EF4-FFF2-40B4-BE49-F238E27FC236}">
                <a16:creationId xmlns:a16="http://schemas.microsoft.com/office/drawing/2014/main" id="{F87CDB14-A730-437F-917A-229F7E64E9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6929" y="6232020"/>
            <a:ext cx="383109" cy="432893"/>
          </a:xfrm>
          <a:prstGeom prst="rect">
            <a:avLst/>
          </a:prstGeom>
        </p:spPr>
      </p:pic>
      <p:sp>
        <p:nvSpPr>
          <p:cNvPr id="69" name="Rectangle 68">
            <a:extLst>
              <a:ext uri="{FF2B5EF4-FFF2-40B4-BE49-F238E27FC236}">
                <a16:creationId xmlns:a16="http://schemas.microsoft.com/office/drawing/2014/main" id="{9BF3A9C9-E9CA-4E6C-BEB0-F15892DC9B04}"/>
              </a:ext>
            </a:extLst>
          </p:cNvPr>
          <p:cNvSpPr/>
          <p:nvPr/>
        </p:nvSpPr>
        <p:spPr>
          <a:xfrm>
            <a:off x="1783823" y="4850879"/>
            <a:ext cx="8624354" cy="181403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BD802E5C-E01D-458F-8052-8D4BAFCBF2F4}"/>
              </a:ext>
            </a:extLst>
          </p:cNvPr>
          <p:cNvCxnSpPr/>
          <p:nvPr/>
        </p:nvCxnSpPr>
        <p:spPr>
          <a:xfrm>
            <a:off x="7749614" y="5198157"/>
            <a:ext cx="2454454" cy="195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E419C69-D320-4F54-B4C2-36F0FC9F46B6}"/>
              </a:ext>
            </a:extLst>
          </p:cNvPr>
          <p:cNvCxnSpPr/>
          <p:nvPr/>
        </p:nvCxnSpPr>
        <p:spPr>
          <a:xfrm>
            <a:off x="7749614" y="6041235"/>
            <a:ext cx="2420362" cy="318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D7B5F4B-AFCD-408B-B585-7D36F5051C1D}"/>
              </a:ext>
            </a:extLst>
          </p:cNvPr>
          <p:cNvCxnSpPr/>
          <p:nvPr/>
        </p:nvCxnSpPr>
        <p:spPr>
          <a:xfrm>
            <a:off x="5285504" y="5153233"/>
            <a:ext cx="1237016" cy="9782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A7F810B-A130-43E8-8CB5-E4DC0BAB9A36}"/>
              </a:ext>
            </a:extLst>
          </p:cNvPr>
          <p:cNvCxnSpPr/>
          <p:nvPr/>
        </p:nvCxnSpPr>
        <p:spPr>
          <a:xfrm flipH="1">
            <a:off x="5364699" y="5112492"/>
            <a:ext cx="1122925" cy="101900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5C196822-2D32-472F-AB39-ED0E7169DD5D}"/>
              </a:ext>
            </a:extLst>
          </p:cNvPr>
          <p:cNvSpPr txBox="1"/>
          <p:nvPr/>
        </p:nvSpPr>
        <p:spPr>
          <a:xfrm>
            <a:off x="8640832" y="4254278"/>
            <a:ext cx="950671" cy="443791"/>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75" name="TextBox 74">
            <a:extLst>
              <a:ext uri="{FF2B5EF4-FFF2-40B4-BE49-F238E27FC236}">
                <a16:creationId xmlns:a16="http://schemas.microsoft.com/office/drawing/2014/main" id="{72193ADD-DE7C-46D1-96A2-6A53C52F6239}"/>
              </a:ext>
            </a:extLst>
          </p:cNvPr>
          <p:cNvSpPr txBox="1"/>
          <p:nvPr/>
        </p:nvSpPr>
        <p:spPr>
          <a:xfrm>
            <a:off x="8518574" y="6135090"/>
            <a:ext cx="950671" cy="443791"/>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76" name="TextBox 75">
            <a:extLst>
              <a:ext uri="{FF2B5EF4-FFF2-40B4-BE49-F238E27FC236}">
                <a16:creationId xmlns:a16="http://schemas.microsoft.com/office/drawing/2014/main" id="{98D01D77-A986-4D08-B243-D9EB0E8E26A0}"/>
              </a:ext>
            </a:extLst>
          </p:cNvPr>
          <p:cNvSpPr txBox="1"/>
          <p:nvPr/>
        </p:nvSpPr>
        <p:spPr>
          <a:xfrm>
            <a:off x="2643626" y="4286562"/>
            <a:ext cx="950671" cy="443791"/>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77" name="TextBox 76">
            <a:extLst>
              <a:ext uri="{FF2B5EF4-FFF2-40B4-BE49-F238E27FC236}">
                <a16:creationId xmlns:a16="http://schemas.microsoft.com/office/drawing/2014/main" id="{02B30A4E-D82A-4B26-9DDC-183DA81DB6AB}"/>
              </a:ext>
            </a:extLst>
          </p:cNvPr>
          <p:cNvSpPr txBox="1"/>
          <p:nvPr/>
        </p:nvSpPr>
        <p:spPr>
          <a:xfrm>
            <a:off x="2662071" y="6145301"/>
            <a:ext cx="950671" cy="443791"/>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78" name="Rectangle 77">
            <a:extLst>
              <a:ext uri="{FF2B5EF4-FFF2-40B4-BE49-F238E27FC236}">
                <a16:creationId xmlns:a16="http://schemas.microsoft.com/office/drawing/2014/main" id="{62DBB21D-CB6B-46C2-8F1E-B90BEC58E820}"/>
              </a:ext>
            </a:extLst>
          </p:cNvPr>
          <p:cNvSpPr/>
          <p:nvPr/>
        </p:nvSpPr>
        <p:spPr>
          <a:xfrm>
            <a:off x="9303443" y="3365910"/>
            <a:ext cx="289780" cy="72730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x</a:t>
            </a:r>
            <a:endParaRPr lang="en-US" b="1">
              <a:solidFill>
                <a:schemeClr val="tx1"/>
              </a:solidFill>
            </a:endParaRPr>
          </a:p>
        </p:txBody>
      </p:sp>
    </p:spTree>
    <p:extLst>
      <p:ext uri="{BB962C8B-B14F-4D97-AF65-F5344CB8AC3E}">
        <p14:creationId xmlns:p14="http://schemas.microsoft.com/office/powerpoint/2010/main" val="285705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down)">
                                      <p:cBhvr>
                                        <p:cTn id="11" dur="500"/>
                                        <p:tgtEl>
                                          <p:spTgt spid="45"/>
                                        </p:tgtEl>
                                      </p:cBhvr>
                                    </p:animEffect>
                                  </p:childTnLst>
                                </p:cTn>
                              </p:par>
                              <p:par>
                                <p:cTn id="12" presetID="22" presetClass="entr" presetSubtype="4"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down)">
                                      <p:cBhvr>
                                        <p:cTn id="14" dur="500"/>
                                        <p:tgtEl>
                                          <p:spTgt spid="46"/>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down)">
                                      <p:cBhvr>
                                        <p:cTn id="18" dur="500"/>
                                        <p:tgtEl>
                                          <p:spTgt spid="5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down)">
                                      <p:cBhvr>
                                        <p:cTn id="21" dur="500"/>
                                        <p:tgtEl>
                                          <p:spTgt spid="5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wipe(down)">
                                      <p:cBhvr>
                                        <p:cTn id="24" dur="500"/>
                                        <p:tgtEl>
                                          <p:spTgt spid="5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down)">
                                      <p:cBhvr>
                                        <p:cTn id="27" dur="500"/>
                                        <p:tgtEl>
                                          <p:spTgt spid="5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down)">
                                      <p:cBhvr>
                                        <p:cTn id="30" dur="500"/>
                                        <p:tgtEl>
                                          <p:spTgt spid="5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down)">
                                      <p:cBhvr>
                                        <p:cTn id="33" dur="500"/>
                                        <p:tgtEl>
                                          <p:spTgt spid="7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wipe(down)">
                                      <p:cBhvr>
                                        <p:cTn id="36" dur="500"/>
                                        <p:tgtEl>
                                          <p:spTgt spid="78"/>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down)">
                                      <p:cBhvr>
                                        <p:cTn id="40" dur="500"/>
                                        <p:tgtEl>
                                          <p:spTgt spid="59"/>
                                        </p:tgtEl>
                                      </p:cBhvr>
                                    </p:animEffect>
                                  </p:childTnLst>
                                </p:cTn>
                              </p:par>
                              <p:par>
                                <p:cTn id="41" presetID="22" presetClass="entr" presetSubtype="4"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down)">
                                      <p:cBhvr>
                                        <p:cTn id="43" dur="500"/>
                                        <p:tgtEl>
                                          <p:spTgt spid="6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ipe(down)">
                                      <p:cBhvr>
                                        <p:cTn id="48" dur="500"/>
                                        <p:tgtEl>
                                          <p:spTgt spid="64"/>
                                        </p:tgtEl>
                                      </p:cBhvr>
                                    </p:animEffect>
                                  </p:childTnLst>
                                </p:cTn>
                              </p:par>
                              <p:par>
                                <p:cTn id="49" presetID="22" presetClass="entr" presetSubtype="4"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wipe(down)">
                                      <p:cBhvr>
                                        <p:cTn id="51" dur="500"/>
                                        <p:tgtEl>
                                          <p:spTgt spid="6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wipe(down)">
                                      <p:cBhvr>
                                        <p:cTn id="54" dur="500"/>
                                        <p:tgtEl>
                                          <p:spTgt spid="6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wipe(down)">
                                      <p:cBhvr>
                                        <p:cTn id="57" dur="500"/>
                                        <p:tgtEl>
                                          <p:spTgt spid="67"/>
                                        </p:tgtEl>
                                      </p:cBhvr>
                                    </p:animEffect>
                                  </p:childTnLst>
                                </p:cTn>
                              </p:par>
                              <p:par>
                                <p:cTn id="58" presetID="22" presetClass="entr" presetSubtype="4"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wipe(down)">
                                      <p:cBhvr>
                                        <p:cTn id="60" dur="500"/>
                                        <p:tgtEl>
                                          <p:spTgt spid="68"/>
                                        </p:tgtEl>
                                      </p:cBhvr>
                                    </p:animEffect>
                                  </p:childTnLst>
                                </p:cTn>
                              </p:par>
                              <p:par>
                                <p:cTn id="61" presetID="22" presetClass="entr" presetSubtype="4" fill="hold"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wipe(down)">
                                      <p:cBhvr>
                                        <p:cTn id="63" dur="500"/>
                                        <p:tgtEl>
                                          <p:spTgt spid="70"/>
                                        </p:tgtEl>
                                      </p:cBhvr>
                                    </p:animEffect>
                                  </p:childTnLst>
                                </p:cTn>
                              </p:par>
                              <p:par>
                                <p:cTn id="64" presetID="22" presetClass="entr" presetSubtype="4"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wipe(down)">
                                      <p:cBhvr>
                                        <p:cTn id="66" dur="500"/>
                                        <p:tgtEl>
                                          <p:spTgt spid="71"/>
                                        </p:tgtEl>
                                      </p:cBhvr>
                                    </p:animEffect>
                                  </p:childTnLst>
                                </p:cTn>
                              </p:par>
                              <p:par>
                                <p:cTn id="67" presetID="22" presetClass="entr" presetSubtype="4"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wipe(down)">
                                      <p:cBhvr>
                                        <p:cTn id="69" dur="500"/>
                                        <p:tgtEl>
                                          <p:spTgt spid="72"/>
                                        </p:tgtEl>
                                      </p:cBhvr>
                                    </p:animEffect>
                                  </p:childTnLst>
                                </p:cTn>
                              </p:par>
                              <p:par>
                                <p:cTn id="70" presetID="22" presetClass="entr" presetSubtype="4" fill="hold" nodeType="withEffect">
                                  <p:stCondLst>
                                    <p:cond delay="0"/>
                                  </p:stCondLst>
                                  <p:childTnLst>
                                    <p:set>
                                      <p:cBhvr>
                                        <p:cTn id="71" dur="1" fill="hold">
                                          <p:stCondLst>
                                            <p:cond delay="0"/>
                                          </p:stCondLst>
                                        </p:cTn>
                                        <p:tgtEl>
                                          <p:spTgt spid="73"/>
                                        </p:tgtEl>
                                        <p:attrNameLst>
                                          <p:attrName>style.visibility</p:attrName>
                                        </p:attrNameLst>
                                      </p:cBhvr>
                                      <p:to>
                                        <p:strVal val="visible"/>
                                      </p:to>
                                    </p:set>
                                    <p:animEffect transition="in" filter="wipe(down)">
                                      <p:cBhvr>
                                        <p:cTn id="72" dur="500"/>
                                        <p:tgtEl>
                                          <p:spTgt spid="73"/>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wipe(down)">
                                      <p:cBhvr>
                                        <p:cTn id="75" dur="500"/>
                                        <p:tgtEl>
                                          <p:spTgt spid="7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77"/>
                                        </p:tgtEl>
                                        <p:attrNameLst>
                                          <p:attrName>style.visibility</p:attrName>
                                        </p:attrNameLst>
                                      </p:cBhvr>
                                      <p:to>
                                        <p:strVal val="visible"/>
                                      </p:to>
                                    </p:set>
                                    <p:animEffect transition="in" filter="wipe(down)">
                                      <p:cBhvr>
                                        <p:cTn id="7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p:bldP spid="57" grpId="0"/>
      <p:bldP spid="58" grpId="0" animBg="1"/>
      <p:bldP spid="59" grpId="0"/>
      <p:bldP spid="66" grpId="0" animBg="1"/>
      <p:bldP spid="67" grpId="0"/>
      <p:bldP spid="74" grpId="0"/>
      <p:bldP spid="75" grpId="0"/>
      <p:bldP spid="77" grpId="0"/>
      <p:bldP spid="7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48</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Xem/đọc phần tử cuối trong Queue (QueueRear)</a:t>
            </a:r>
          </a:p>
          <a:p>
            <a:pPr lvl="1">
              <a:buFont typeface="Wingdings" panose="05000000000000000000" pitchFamily="2" charset="2"/>
              <a:buChar char="§"/>
            </a:pPr>
            <a:r>
              <a:rPr lang="en-GB" sz="2500"/>
              <a:t>Xem/đọc giá trị của phần tử ở cuối hàng đợi</a:t>
            </a:r>
            <a:endParaRPr lang="vi-VN" sz="2500"/>
          </a:p>
        </p:txBody>
      </p:sp>
      <p:cxnSp>
        <p:nvCxnSpPr>
          <p:cNvPr id="79" name="Straight Connector 78">
            <a:extLst>
              <a:ext uri="{FF2B5EF4-FFF2-40B4-BE49-F238E27FC236}">
                <a16:creationId xmlns:a16="http://schemas.microsoft.com/office/drawing/2014/main" id="{F73501AA-4068-4E3D-90BA-F1C06061A2D0}"/>
              </a:ext>
            </a:extLst>
          </p:cNvPr>
          <p:cNvCxnSpPr/>
          <p:nvPr/>
        </p:nvCxnSpPr>
        <p:spPr>
          <a:xfrm>
            <a:off x="1745424" y="3185106"/>
            <a:ext cx="2599994" cy="206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739E727-8D00-4EA8-8349-E877731D16D2}"/>
              </a:ext>
            </a:extLst>
          </p:cNvPr>
          <p:cNvCxnSpPr/>
          <p:nvPr/>
        </p:nvCxnSpPr>
        <p:spPr>
          <a:xfrm>
            <a:off x="1745424" y="4078175"/>
            <a:ext cx="2563880" cy="33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416B20B-5101-4481-98D2-125ED561D613}"/>
              </a:ext>
            </a:extLst>
          </p:cNvPr>
          <p:cNvCxnSpPr/>
          <p:nvPr/>
        </p:nvCxnSpPr>
        <p:spPr>
          <a:xfrm>
            <a:off x="7940349" y="3164413"/>
            <a:ext cx="2599994" cy="206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00648A2-DEDE-4BC1-8E4D-9EE6BC03AE91}"/>
              </a:ext>
            </a:extLst>
          </p:cNvPr>
          <p:cNvCxnSpPr/>
          <p:nvPr/>
        </p:nvCxnSpPr>
        <p:spPr>
          <a:xfrm>
            <a:off x="7940349" y="4057482"/>
            <a:ext cx="2563880" cy="33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E66C0B20-1E21-4BE9-ACAD-BE61E5F36E98}"/>
              </a:ext>
            </a:extLst>
          </p:cNvPr>
          <p:cNvSpPr/>
          <p:nvPr/>
        </p:nvSpPr>
        <p:spPr>
          <a:xfrm>
            <a:off x="2238219" y="3252308"/>
            <a:ext cx="306963" cy="770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063626B8-C913-409C-97D2-EEED9329E16A}"/>
              </a:ext>
            </a:extLst>
          </p:cNvPr>
          <p:cNvSpPr/>
          <p:nvPr/>
        </p:nvSpPr>
        <p:spPr>
          <a:xfrm>
            <a:off x="2590321" y="3252308"/>
            <a:ext cx="306963" cy="770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665392FC-36AF-406E-87EB-7957F43D975E}"/>
              </a:ext>
            </a:extLst>
          </p:cNvPr>
          <p:cNvSpPr/>
          <p:nvPr/>
        </p:nvSpPr>
        <p:spPr>
          <a:xfrm>
            <a:off x="2942424" y="3252308"/>
            <a:ext cx="306963" cy="770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88A7D8A-6F8E-4969-8A16-70CA1675B150}"/>
              </a:ext>
            </a:extLst>
          </p:cNvPr>
          <p:cNvSpPr/>
          <p:nvPr/>
        </p:nvSpPr>
        <p:spPr>
          <a:xfrm>
            <a:off x="3294526" y="3252308"/>
            <a:ext cx="306963" cy="77042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E20E4CA7-2B1C-4CC5-8400-8ABD6D141280}"/>
              </a:ext>
            </a:extLst>
          </p:cNvPr>
          <p:cNvSpPr txBox="1"/>
          <p:nvPr/>
        </p:nvSpPr>
        <p:spPr>
          <a:xfrm>
            <a:off x="2136541" y="2817531"/>
            <a:ext cx="510319" cy="331840"/>
          </a:xfrm>
          <a:prstGeom prst="rect">
            <a:avLst/>
          </a:prstGeom>
          <a:noFill/>
        </p:spPr>
        <p:txBody>
          <a:bodyPr wrap="none" rtlCol="0">
            <a:spAutoFit/>
          </a:bodyPr>
          <a:lstStyle/>
          <a:p>
            <a:r>
              <a:rPr lang="en-US"/>
              <a:t>rear</a:t>
            </a:r>
          </a:p>
        </p:txBody>
      </p:sp>
      <p:sp>
        <p:nvSpPr>
          <p:cNvPr id="88" name="TextBox 87">
            <a:extLst>
              <a:ext uri="{FF2B5EF4-FFF2-40B4-BE49-F238E27FC236}">
                <a16:creationId xmlns:a16="http://schemas.microsoft.com/office/drawing/2014/main" id="{C60F88D9-49AB-4285-A0AF-292AE2C52D2F}"/>
              </a:ext>
            </a:extLst>
          </p:cNvPr>
          <p:cNvSpPr txBox="1"/>
          <p:nvPr/>
        </p:nvSpPr>
        <p:spPr>
          <a:xfrm>
            <a:off x="3155948" y="2825547"/>
            <a:ext cx="584119" cy="331840"/>
          </a:xfrm>
          <a:prstGeom prst="rect">
            <a:avLst/>
          </a:prstGeom>
          <a:noFill/>
        </p:spPr>
        <p:txBody>
          <a:bodyPr wrap="none" rtlCol="0">
            <a:spAutoFit/>
          </a:bodyPr>
          <a:lstStyle/>
          <a:p>
            <a:r>
              <a:rPr lang="en-US"/>
              <a:t>front</a:t>
            </a:r>
          </a:p>
        </p:txBody>
      </p:sp>
      <p:sp>
        <p:nvSpPr>
          <p:cNvPr id="89" name="Rectangle 88">
            <a:extLst>
              <a:ext uri="{FF2B5EF4-FFF2-40B4-BE49-F238E27FC236}">
                <a16:creationId xmlns:a16="http://schemas.microsoft.com/office/drawing/2014/main" id="{956D2D3F-895B-4EBA-A66A-0046BFD0B7E1}"/>
              </a:ext>
            </a:extLst>
          </p:cNvPr>
          <p:cNvSpPr/>
          <p:nvPr/>
        </p:nvSpPr>
        <p:spPr>
          <a:xfrm>
            <a:off x="8439124" y="3226236"/>
            <a:ext cx="306963" cy="77042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Y</a:t>
            </a:r>
            <a:endParaRPr lang="en-US" b="1">
              <a:solidFill>
                <a:schemeClr val="tx1"/>
              </a:solidFill>
            </a:endParaRPr>
          </a:p>
        </p:txBody>
      </p:sp>
      <p:sp>
        <p:nvSpPr>
          <p:cNvPr id="90" name="Rectangle 89">
            <a:extLst>
              <a:ext uri="{FF2B5EF4-FFF2-40B4-BE49-F238E27FC236}">
                <a16:creationId xmlns:a16="http://schemas.microsoft.com/office/drawing/2014/main" id="{F197B4B6-D00F-487F-A259-F6BD0F665EF3}"/>
              </a:ext>
            </a:extLst>
          </p:cNvPr>
          <p:cNvSpPr/>
          <p:nvPr/>
        </p:nvSpPr>
        <p:spPr>
          <a:xfrm>
            <a:off x="8791226" y="3226236"/>
            <a:ext cx="306963" cy="770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C524E693-88B2-4A30-A16A-523F26B51E00}"/>
              </a:ext>
            </a:extLst>
          </p:cNvPr>
          <p:cNvSpPr/>
          <p:nvPr/>
        </p:nvSpPr>
        <p:spPr>
          <a:xfrm>
            <a:off x="9143329" y="3226236"/>
            <a:ext cx="306963" cy="770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611ADD84-5855-4339-B433-048E4580A650}"/>
              </a:ext>
            </a:extLst>
          </p:cNvPr>
          <p:cNvSpPr txBox="1"/>
          <p:nvPr/>
        </p:nvSpPr>
        <p:spPr>
          <a:xfrm>
            <a:off x="8351769" y="2794560"/>
            <a:ext cx="510319" cy="331840"/>
          </a:xfrm>
          <a:prstGeom prst="rect">
            <a:avLst/>
          </a:prstGeom>
          <a:noFill/>
        </p:spPr>
        <p:txBody>
          <a:bodyPr wrap="none" rtlCol="0">
            <a:spAutoFit/>
          </a:bodyPr>
          <a:lstStyle/>
          <a:p>
            <a:r>
              <a:rPr lang="en-US"/>
              <a:t>rear</a:t>
            </a:r>
          </a:p>
        </p:txBody>
      </p:sp>
      <p:sp>
        <p:nvSpPr>
          <p:cNvPr id="93" name="TextBox 92">
            <a:extLst>
              <a:ext uri="{FF2B5EF4-FFF2-40B4-BE49-F238E27FC236}">
                <a16:creationId xmlns:a16="http://schemas.microsoft.com/office/drawing/2014/main" id="{378225D3-AE2A-4090-940A-A801C6656BF0}"/>
              </a:ext>
            </a:extLst>
          </p:cNvPr>
          <p:cNvSpPr txBox="1"/>
          <p:nvPr/>
        </p:nvSpPr>
        <p:spPr>
          <a:xfrm>
            <a:off x="9332929" y="2842919"/>
            <a:ext cx="584119" cy="331840"/>
          </a:xfrm>
          <a:prstGeom prst="rect">
            <a:avLst/>
          </a:prstGeom>
          <a:noFill/>
        </p:spPr>
        <p:txBody>
          <a:bodyPr wrap="none" rtlCol="0">
            <a:spAutoFit/>
          </a:bodyPr>
          <a:lstStyle/>
          <a:p>
            <a:r>
              <a:rPr lang="en-US"/>
              <a:t>front</a:t>
            </a:r>
          </a:p>
        </p:txBody>
      </p:sp>
      <p:sp>
        <p:nvSpPr>
          <p:cNvPr id="94" name="Pentagon 47">
            <a:extLst>
              <a:ext uri="{FF2B5EF4-FFF2-40B4-BE49-F238E27FC236}">
                <a16:creationId xmlns:a16="http://schemas.microsoft.com/office/drawing/2014/main" id="{BC7E9629-90F7-4A5C-8631-87075FA77EAF}"/>
              </a:ext>
            </a:extLst>
          </p:cNvPr>
          <p:cNvSpPr/>
          <p:nvPr/>
        </p:nvSpPr>
        <p:spPr>
          <a:xfrm>
            <a:off x="5253259" y="3307229"/>
            <a:ext cx="1534094" cy="62812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QueueRear</a:t>
            </a:r>
          </a:p>
        </p:txBody>
      </p:sp>
      <p:sp>
        <p:nvSpPr>
          <p:cNvPr id="95" name="Rectangle 94">
            <a:extLst>
              <a:ext uri="{FF2B5EF4-FFF2-40B4-BE49-F238E27FC236}">
                <a16:creationId xmlns:a16="http://schemas.microsoft.com/office/drawing/2014/main" id="{5CD34272-D6DB-4555-8E33-51723EB064EC}"/>
              </a:ext>
            </a:extLst>
          </p:cNvPr>
          <p:cNvSpPr/>
          <p:nvPr/>
        </p:nvSpPr>
        <p:spPr>
          <a:xfrm>
            <a:off x="4942391" y="4151109"/>
            <a:ext cx="1979228" cy="624965"/>
          </a:xfrm>
          <a:prstGeom prst="rect">
            <a:avLst/>
          </a:prstGeom>
        </p:spPr>
        <p:txBody>
          <a:bodyPr wrap="none">
            <a:spAutoFit/>
          </a:bodyPr>
          <a:lstStyle/>
          <a:p>
            <a:pPr lvl="1">
              <a:lnSpc>
                <a:spcPct val="140000"/>
              </a:lnSpc>
              <a:buClr>
                <a:srgbClr val="0070C0"/>
              </a:buClr>
            </a:pPr>
            <a:r>
              <a:rPr lang="en-US" sz="2800">
                <a:solidFill>
                  <a:srgbClr val="0000FF"/>
                </a:solidFill>
                <a:latin typeface="Times New Roman" panose="02020603050405020304" pitchFamily="18" charset="0"/>
                <a:cs typeface="Times New Roman" panose="02020603050405020304" pitchFamily="18" charset="0"/>
              </a:rPr>
              <a:t>Result = </a:t>
            </a:r>
            <a:r>
              <a:rPr lang="en-US" sz="2800" b="1">
                <a:latin typeface="Times New Roman" panose="02020603050405020304" pitchFamily="18" charset="0"/>
                <a:cs typeface="Times New Roman" panose="02020603050405020304" pitchFamily="18" charset="0"/>
              </a:rPr>
              <a:t>Y</a:t>
            </a:r>
          </a:p>
        </p:txBody>
      </p:sp>
      <p:pic>
        <p:nvPicPr>
          <p:cNvPr id="96" name="Picture 95">
            <a:extLst>
              <a:ext uri="{FF2B5EF4-FFF2-40B4-BE49-F238E27FC236}">
                <a16:creationId xmlns:a16="http://schemas.microsoft.com/office/drawing/2014/main" id="{C4BC676F-7AC3-408C-A680-D312A5F3FA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391" y="4257597"/>
            <a:ext cx="458561" cy="458561"/>
          </a:xfrm>
          <a:prstGeom prst="rect">
            <a:avLst/>
          </a:prstGeom>
        </p:spPr>
      </p:pic>
      <p:sp>
        <p:nvSpPr>
          <p:cNvPr id="97" name="Rectangle 96">
            <a:extLst>
              <a:ext uri="{FF2B5EF4-FFF2-40B4-BE49-F238E27FC236}">
                <a16:creationId xmlns:a16="http://schemas.microsoft.com/office/drawing/2014/main" id="{37524784-E34E-4821-BBCE-2372A0C2DDB4}"/>
              </a:ext>
            </a:extLst>
          </p:cNvPr>
          <p:cNvSpPr/>
          <p:nvPr/>
        </p:nvSpPr>
        <p:spPr>
          <a:xfrm>
            <a:off x="1543942" y="2794560"/>
            <a:ext cx="9135746" cy="192159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77FFEFEA-85BC-4793-B341-70E676D13793}"/>
              </a:ext>
            </a:extLst>
          </p:cNvPr>
          <p:cNvSpPr txBox="1"/>
          <p:nvPr/>
        </p:nvSpPr>
        <p:spPr>
          <a:xfrm>
            <a:off x="2698059" y="2392605"/>
            <a:ext cx="892914" cy="414800"/>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Trước</a:t>
            </a:r>
          </a:p>
        </p:txBody>
      </p:sp>
      <p:sp>
        <p:nvSpPr>
          <p:cNvPr id="99" name="TextBox 98">
            <a:extLst>
              <a:ext uri="{FF2B5EF4-FFF2-40B4-BE49-F238E27FC236}">
                <a16:creationId xmlns:a16="http://schemas.microsoft.com/office/drawing/2014/main" id="{3D3EC629-B7DC-4EA5-80BB-0E186D5E0BA7}"/>
              </a:ext>
            </a:extLst>
          </p:cNvPr>
          <p:cNvSpPr txBox="1"/>
          <p:nvPr/>
        </p:nvSpPr>
        <p:spPr>
          <a:xfrm>
            <a:off x="8875357" y="2373863"/>
            <a:ext cx="612406" cy="414800"/>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Sau</a:t>
            </a:r>
          </a:p>
        </p:txBody>
      </p:sp>
      <p:cxnSp>
        <p:nvCxnSpPr>
          <p:cNvPr id="100" name="Straight Connector 99">
            <a:extLst>
              <a:ext uri="{FF2B5EF4-FFF2-40B4-BE49-F238E27FC236}">
                <a16:creationId xmlns:a16="http://schemas.microsoft.com/office/drawing/2014/main" id="{5CE47C34-8457-44A1-8A14-ECE9CC0A98BA}"/>
              </a:ext>
            </a:extLst>
          </p:cNvPr>
          <p:cNvCxnSpPr/>
          <p:nvPr/>
        </p:nvCxnSpPr>
        <p:spPr>
          <a:xfrm>
            <a:off x="1745424" y="5186905"/>
            <a:ext cx="2599994" cy="206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B26670A-9CDD-4EF4-9D74-634E8FE1426C}"/>
              </a:ext>
            </a:extLst>
          </p:cNvPr>
          <p:cNvCxnSpPr/>
          <p:nvPr/>
        </p:nvCxnSpPr>
        <p:spPr>
          <a:xfrm>
            <a:off x="1745424" y="6079974"/>
            <a:ext cx="2563880" cy="33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Pentagon 73">
            <a:extLst>
              <a:ext uri="{FF2B5EF4-FFF2-40B4-BE49-F238E27FC236}">
                <a16:creationId xmlns:a16="http://schemas.microsoft.com/office/drawing/2014/main" id="{B97EFE64-E8E2-4887-90E8-3F74BBE8D70D}"/>
              </a:ext>
            </a:extLst>
          </p:cNvPr>
          <p:cNvSpPr/>
          <p:nvPr/>
        </p:nvSpPr>
        <p:spPr>
          <a:xfrm>
            <a:off x="5253259" y="5309028"/>
            <a:ext cx="1534094" cy="62812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QueueRear</a:t>
            </a:r>
          </a:p>
        </p:txBody>
      </p:sp>
      <p:sp>
        <p:nvSpPr>
          <p:cNvPr id="103" name="Rectangle 102">
            <a:extLst>
              <a:ext uri="{FF2B5EF4-FFF2-40B4-BE49-F238E27FC236}">
                <a16:creationId xmlns:a16="http://schemas.microsoft.com/office/drawing/2014/main" id="{15CEB012-C293-4F15-A444-4786E02AE350}"/>
              </a:ext>
            </a:extLst>
          </p:cNvPr>
          <p:cNvSpPr/>
          <p:nvPr/>
        </p:nvSpPr>
        <p:spPr>
          <a:xfrm>
            <a:off x="4942391" y="6152907"/>
            <a:ext cx="1979228" cy="624965"/>
          </a:xfrm>
          <a:prstGeom prst="rect">
            <a:avLst/>
          </a:prstGeom>
        </p:spPr>
        <p:txBody>
          <a:bodyPr wrap="none">
            <a:spAutoFit/>
          </a:bodyPr>
          <a:lstStyle/>
          <a:p>
            <a:pPr lvl="1">
              <a:lnSpc>
                <a:spcPct val="140000"/>
              </a:lnSpc>
              <a:buClr>
                <a:srgbClr val="0070C0"/>
              </a:buClr>
            </a:pPr>
            <a:r>
              <a:rPr lang="en-US" sz="2800">
                <a:solidFill>
                  <a:srgbClr val="FF0000"/>
                </a:solidFill>
                <a:latin typeface="Times New Roman" panose="02020603050405020304" pitchFamily="18" charset="0"/>
                <a:cs typeface="Times New Roman" panose="02020603050405020304" pitchFamily="18" charset="0"/>
              </a:rPr>
              <a:t>Underflow</a:t>
            </a:r>
          </a:p>
        </p:txBody>
      </p:sp>
      <p:pic>
        <p:nvPicPr>
          <p:cNvPr id="104" name="Picture 103">
            <a:extLst>
              <a:ext uri="{FF2B5EF4-FFF2-40B4-BE49-F238E27FC236}">
                <a16:creationId xmlns:a16="http://schemas.microsoft.com/office/drawing/2014/main" id="{772AED19-2702-418B-B9E9-DE12732A16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759" y="6259395"/>
            <a:ext cx="405826" cy="458561"/>
          </a:xfrm>
          <a:prstGeom prst="rect">
            <a:avLst/>
          </a:prstGeom>
        </p:spPr>
      </p:pic>
      <p:sp>
        <p:nvSpPr>
          <p:cNvPr id="105" name="Rectangle 104">
            <a:extLst>
              <a:ext uri="{FF2B5EF4-FFF2-40B4-BE49-F238E27FC236}">
                <a16:creationId xmlns:a16="http://schemas.microsoft.com/office/drawing/2014/main" id="{62FC5761-ADB8-4439-A43D-96405960B259}"/>
              </a:ext>
            </a:extLst>
          </p:cNvPr>
          <p:cNvSpPr/>
          <p:nvPr/>
        </p:nvSpPr>
        <p:spPr>
          <a:xfrm>
            <a:off x="1543942" y="4796359"/>
            <a:ext cx="9135746" cy="192159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E9757776-8FC9-41A7-9761-E8BD3EE54C35}"/>
              </a:ext>
            </a:extLst>
          </p:cNvPr>
          <p:cNvCxnSpPr/>
          <p:nvPr/>
        </p:nvCxnSpPr>
        <p:spPr>
          <a:xfrm>
            <a:off x="7863482" y="5164229"/>
            <a:ext cx="2599994" cy="206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4B753EB-3099-4F7D-8EA2-D35B736C7408}"/>
              </a:ext>
            </a:extLst>
          </p:cNvPr>
          <p:cNvCxnSpPr/>
          <p:nvPr/>
        </p:nvCxnSpPr>
        <p:spPr>
          <a:xfrm>
            <a:off x="7863482" y="6057298"/>
            <a:ext cx="2563880" cy="33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56A151D-2C58-454F-8FBB-37AF04D0E992}"/>
              </a:ext>
            </a:extLst>
          </p:cNvPr>
          <p:cNvCxnSpPr/>
          <p:nvPr/>
        </p:nvCxnSpPr>
        <p:spPr>
          <a:xfrm>
            <a:off x="5253259" y="5116641"/>
            <a:ext cx="1310366" cy="103626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AF8317A-8B67-4D1F-AF11-67B41EF31E77}"/>
              </a:ext>
            </a:extLst>
          </p:cNvPr>
          <p:cNvCxnSpPr/>
          <p:nvPr/>
        </p:nvCxnSpPr>
        <p:spPr>
          <a:xfrm flipH="1">
            <a:off x="5337151" y="5073484"/>
            <a:ext cx="1189510" cy="10794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C13722D8-6B82-4C69-AFE3-57AABE078EE2}"/>
              </a:ext>
            </a:extLst>
          </p:cNvPr>
          <p:cNvSpPr txBox="1"/>
          <p:nvPr/>
        </p:nvSpPr>
        <p:spPr>
          <a:xfrm>
            <a:off x="8807547" y="4164382"/>
            <a:ext cx="1007042" cy="470106"/>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111" name="TextBox 110">
            <a:extLst>
              <a:ext uri="{FF2B5EF4-FFF2-40B4-BE49-F238E27FC236}">
                <a16:creationId xmlns:a16="http://schemas.microsoft.com/office/drawing/2014/main" id="{9EBF0E49-B2C8-4358-8EBA-3A1B2FE1FBEF}"/>
              </a:ext>
            </a:extLst>
          </p:cNvPr>
          <p:cNvSpPr txBox="1"/>
          <p:nvPr/>
        </p:nvSpPr>
        <p:spPr>
          <a:xfrm>
            <a:off x="8678039" y="6156718"/>
            <a:ext cx="1007042" cy="470106"/>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112" name="TextBox 111">
            <a:extLst>
              <a:ext uri="{FF2B5EF4-FFF2-40B4-BE49-F238E27FC236}">
                <a16:creationId xmlns:a16="http://schemas.microsoft.com/office/drawing/2014/main" id="{CE033F0C-DF41-4FB4-83B1-8E9E25B3EC98}"/>
              </a:ext>
            </a:extLst>
          </p:cNvPr>
          <p:cNvSpPr txBox="1"/>
          <p:nvPr/>
        </p:nvSpPr>
        <p:spPr>
          <a:xfrm>
            <a:off x="2454728" y="4198581"/>
            <a:ext cx="1007042" cy="470106"/>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113" name="TextBox 112">
            <a:extLst>
              <a:ext uri="{FF2B5EF4-FFF2-40B4-BE49-F238E27FC236}">
                <a16:creationId xmlns:a16="http://schemas.microsoft.com/office/drawing/2014/main" id="{70BA6D55-659F-4F9C-8E4B-940C25F521CB}"/>
              </a:ext>
            </a:extLst>
          </p:cNvPr>
          <p:cNvSpPr txBox="1"/>
          <p:nvPr/>
        </p:nvSpPr>
        <p:spPr>
          <a:xfrm>
            <a:off x="2474267" y="6167534"/>
            <a:ext cx="1007042" cy="470106"/>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Queue</a:t>
            </a:r>
          </a:p>
        </p:txBody>
      </p:sp>
      <p:sp>
        <p:nvSpPr>
          <p:cNvPr id="114" name="Rectangle 113">
            <a:extLst>
              <a:ext uri="{FF2B5EF4-FFF2-40B4-BE49-F238E27FC236}">
                <a16:creationId xmlns:a16="http://schemas.microsoft.com/office/drawing/2014/main" id="{ACD9948D-0894-4AC1-91AE-BBAA4219DEBF}"/>
              </a:ext>
            </a:extLst>
          </p:cNvPr>
          <p:cNvSpPr/>
          <p:nvPr/>
        </p:nvSpPr>
        <p:spPr>
          <a:xfrm>
            <a:off x="9509448" y="3223338"/>
            <a:ext cx="306963" cy="77042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Tree>
    <p:extLst>
      <p:ext uri="{BB962C8B-B14F-4D97-AF65-F5344CB8AC3E}">
        <p14:creationId xmlns:p14="http://schemas.microsoft.com/office/powerpoint/2010/main" val="230736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down)">
                                      <p:cBhvr>
                                        <p:cTn id="11" dur="500"/>
                                        <p:tgtEl>
                                          <p:spTgt spid="81"/>
                                        </p:tgtEl>
                                      </p:cBhvr>
                                    </p:animEffect>
                                  </p:childTnLst>
                                </p:cTn>
                              </p:par>
                              <p:par>
                                <p:cTn id="12" presetID="22" presetClass="entr" presetSubtype="4" fill="hold" nodeType="withEffect">
                                  <p:stCondLst>
                                    <p:cond delay="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wipe(down)">
                                      <p:cBhvr>
                                        <p:cTn id="17" dur="500"/>
                                        <p:tgtEl>
                                          <p:spTgt spid="89"/>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wipe(down)">
                                      <p:cBhvr>
                                        <p:cTn id="20" dur="500"/>
                                        <p:tgtEl>
                                          <p:spTgt spid="9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down)">
                                      <p:cBhvr>
                                        <p:cTn id="23" dur="500"/>
                                        <p:tgtEl>
                                          <p:spTgt spid="9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2"/>
                                        </p:tgtEl>
                                        <p:attrNameLst>
                                          <p:attrName>style.visibility</p:attrName>
                                        </p:attrNameLst>
                                      </p:cBhvr>
                                      <p:to>
                                        <p:strVal val="visible"/>
                                      </p:to>
                                    </p:set>
                                    <p:animEffect transition="in" filter="wipe(down)">
                                      <p:cBhvr>
                                        <p:cTn id="26" dur="500"/>
                                        <p:tgtEl>
                                          <p:spTgt spid="9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down)">
                                      <p:cBhvr>
                                        <p:cTn id="29" dur="500"/>
                                        <p:tgtEl>
                                          <p:spTgt spid="9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down)">
                                      <p:cBhvr>
                                        <p:cTn id="32" dur="500"/>
                                        <p:tgtEl>
                                          <p:spTgt spid="11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down)">
                                      <p:cBhvr>
                                        <p:cTn id="35" dur="500"/>
                                        <p:tgtEl>
                                          <p:spTgt spid="114"/>
                                        </p:tgtEl>
                                      </p:cBhvr>
                                    </p:animEffect>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down)">
                                      <p:cBhvr>
                                        <p:cTn id="39" dur="500"/>
                                        <p:tgtEl>
                                          <p:spTgt spid="95"/>
                                        </p:tgtEl>
                                      </p:cBhvr>
                                    </p:animEffect>
                                  </p:childTnLst>
                                </p:cTn>
                              </p:par>
                              <p:par>
                                <p:cTn id="40" presetID="22" presetClass="entr" presetSubtype="4" fill="hold" nodeType="with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wipe(down)">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wipe(down)">
                                      <p:cBhvr>
                                        <p:cTn id="47" dur="500"/>
                                        <p:tgtEl>
                                          <p:spTgt spid="102"/>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106"/>
                                        </p:tgtEl>
                                        <p:attrNameLst>
                                          <p:attrName>style.visibility</p:attrName>
                                        </p:attrNameLst>
                                      </p:cBhvr>
                                      <p:to>
                                        <p:strVal val="visible"/>
                                      </p:to>
                                    </p:set>
                                    <p:animEffect transition="in" filter="wipe(down)">
                                      <p:cBhvr>
                                        <p:cTn id="51" dur="500"/>
                                        <p:tgtEl>
                                          <p:spTgt spid="106"/>
                                        </p:tgtEl>
                                      </p:cBhvr>
                                    </p:animEffect>
                                  </p:childTnLst>
                                </p:cTn>
                              </p:par>
                              <p:par>
                                <p:cTn id="52" presetID="22" presetClass="entr" presetSubtype="4" fill="hold" nodeType="withEffect">
                                  <p:stCondLst>
                                    <p:cond delay="0"/>
                                  </p:stCondLst>
                                  <p:childTnLst>
                                    <p:set>
                                      <p:cBhvr>
                                        <p:cTn id="53" dur="1" fill="hold">
                                          <p:stCondLst>
                                            <p:cond delay="0"/>
                                          </p:stCondLst>
                                        </p:cTn>
                                        <p:tgtEl>
                                          <p:spTgt spid="107"/>
                                        </p:tgtEl>
                                        <p:attrNameLst>
                                          <p:attrName>style.visibility</p:attrName>
                                        </p:attrNameLst>
                                      </p:cBhvr>
                                      <p:to>
                                        <p:strVal val="visible"/>
                                      </p:to>
                                    </p:set>
                                    <p:animEffect transition="in" filter="wipe(down)">
                                      <p:cBhvr>
                                        <p:cTn id="54" dur="500"/>
                                        <p:tgtEl>
                                          <p:spTgt spid="107"/>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11"/>
                                        </p:tgtEl>
                                        <p:attrNameLst>
                                          <p:attrName>style.visibility</p:attrName>
                                        </p:attrNameLst>
                                      </p:cBhvr>
                                      <p:to>
                                        <p:strVal val="visible"/>
                                      </p:to>
                                    </p:set>
                                    <p:animEffect transition="in" filter="wipe(down)">
                                      <p:cBhvr>
                                        <p:cTn id="57" dur="500"/>
                                        <p:tgtEl>
                                          <p:spTgt spid="111"/>
                                        </p:tgtEl>
                                      </p:cBhvr>
                                    </p:animEffect>
                                  </p:childTnLst>
                                </p:cTn>
                              </p:par>
                            </p:childTnLst>
                          </p:cTn>
                        </p:par>
                        <p:par>
                          <p:cTn id="58" fill="hold">
                            <p:stCondLst>
                              <p:cond delay="1000"/>
                            </p:stCondLst>
                            <p:childTnLst>
                              <p:par>
                                <p:cTn id="59" presetID="22" presetClass="entr" presetSubtype="4" fill="hold"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down)">
                                      <p:cBhvr>
                                        <p:cTn id="61" dur="500"/>
                                        <p:tgtEl>
                                          <p:spTgt spid="108"/>
                                        </p:tgtEl>
                                      </p:cBhvr>
                                    </p:animEffect>
                                  </p:childTnLst>
                                </p:cTn>
                              </p:par>
                              <p:par>
                                <p:cTn id="62" presetID="22" presetClass="entr" presetSubtype="4"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animEffect transition="in" filter="wipe(down)">
                                      <p:cBhvr>
                                        <p:cTn id="64" dur="500"/>
                                        <p:tgtEl>
                                          <p:spTgt spid="109"/>
                                        </p:tgtEl>
                                      </p:cBhvr>
                                    </p:animEffect>
                                  </p:childTnLst>
                                </p:cTn>
                              </p:par>
                            </p:childTnLst>
                          </p:cTn>
                        </p:par>
                        <p:par>
                          <p:cTn id="65" fill="hold">
                            <p:stCondLst>
                              <p:cond delay="1500"/>
                            </p:stCondLst>
                            <p:childTnLst>
                              <p:par>
                                <p:cTn id="66" presetID="22" presetClass="entr" presetSubtype="4" fill="hold" nodeType="afterEffect">
                                  <p:stCondLst>
                                    <p:cond delay="0"/>
                                  </p:stCondLst>
                                  <p:childTnLst>
                                    <p:set>
                                      <p:cBhvr>
                                        <p:cTn id="67" dur="1" fill="hold">
                                          <p:stCondLst>
                                            <p:cond delay="0"/>
                                          </p:stCondLst>
                                        </p:cTn>
                                        <p:tgtEl>
                                          <p:spTgt spid="104"/>
                                        </p:tgtEl>
                                        <p:attrNameLst>
                                          <p:attrName>style.visibility</p:attrName>
                                        </p:attrNameLst>
                                      </p:cBhvr>
                                      <p:to>
                                        <p:strVal val="visible"/>
                                      </p:to>
                                    </p:set>
                                    <p:animEffect transition="in" filter="wipe(down)">
                                      <p:cBhvr>
                                        <p:cTn id="68" dur="500"/>
                                        <p:tgtEl>
                                          <p:spTgt spid="10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wipe(down)">
                                      <p:cBhvr>
                                        <p:cTn id="71"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animBg="1"/>
      <p:bldP spid="92" grpId="0"/>
      <p:bldP spid="93" grpId="0"/>
      <p:bldP spid="94" grpId="0" animBg="1"/>
      <p:bldP spid="95" grpId="0"/>
      <p:bldP spid="102" grpId="0" animBg="1"/>
      <p:bldP spid="103" grpId="0"/>
      <p:bldP spid="110" grpId="0"/>
      <p:bldP spid="111" grpId="0"/>
      <p:bldP spid="1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Hiện thực Queue</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a:xfrm>
            <a:off x="8610600" y="6401760"/>
            <a:ext cx="2743200" cy="365125"/>
          </a:xfrm>
        </p:spPr>
        <p:txBody>
          <a:bodyPr/>
          <a:lstStyle/>
          <a:p>
            <a:fld id="{7B232E03-40C9-4E2C-92EA-D78597C71B60}" type="slidenum">
              <a:rPr lang="en-GB" smtClean="0"/>
              <a:t>49</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Xây dựng Queue bằng mảng 1 chiều</a:t>
            </a:r>
          </a:p>
          <a:p>
            <a:pPr lvl="1">
              <a:buFont typeface="Wingdings" panose="05000000000000000000" pitchFamily="2" charset="2"/>
              <a:buChar char="§"/>
            </a:pPr>
            <a:r>
              <a:rPr lang="en-GB" sz="2500"/>
              <a:t>Chúng ta có thể tạo ra 1 Queue bằng mảng 1 chiều</a:t>
            </a:r>
          </a:p>
          <a:p>
            <a:pPr lvl="1">
              <a:buFont typeface="Wingdings" panose="05000000000000000000" pitchFamily="2" charset="2"/>
              <a:buChar char="§"/>
            </a:pPr>
            <a:r>
              <a:rPr lang="en-GB" sz="2500"/>
              <a:t>Xây dựng các phương thức thể hiện các thao tác trên Queue thông qua mảng 1 chiều đó</a:t>
            </a:r>
          </a:p>
          <a:p>
            <a:pPr lvl="1">
              <a:buFont typeface="Wingdings" panose="05000000000000000000" pitchFamily="2" charset="2"/>
              <a:buChar char="§"/>
            </a:pPr>
            <a:r>
              <a:rPr lang="en-GB" sz="2500"/>
              <a:t>Duy trì chỉ số ở đầu kết hợp với kích thước hàng đợi để xác định vị trí “</a:t>
            </a:r>
            <a:r>
              <a:rPr lang="en-GB" sz="2500" b="1">
                <a:solidFill>
                  <a:srgbClr val="C00000"/>
                </a:solidFill>
              </a:rPr>
              <a:t>Thêm</a:t>
            </a:r>
            <a:r>
              <a:rPr lang="en-GB" sz="2500"/>
              <a:t>” – “</a:t>
            </a:r>
            <a:r>
              <a:rPr lang="en-GB" sz="2500" b="1">
                <a:solidFill>
                  <a:srgbClr val="C00000"/>
                </a:solidFill>
              </a:rPr>
              <a:t>Bớt</a:t>
            </a:r>
            <a:r>
              <a:rPr lang="en-GB" sz="2500"/>
              <a:t>” phần tử trong hàng đợi </a:t>
            </a:r>
            <a:r>
              <a:rPr lang="en-GB" sz="2500">
                <a:sym typeface="Wingdings" panose="05000000000000000000" pitchFamily="2" charset="2"/>
              </a:rPr>
              <a:t> tạo ra cơ chế </a:t>
            </a:r>
            <a:r>
              <a:rPr lang="en-GB" sz="2500"/>
              <a:t>xoay vòng</a:t>
            </a:r>
            <a:endParaRPr lang="vi-VN" sz="2500"/>
          </a:p>
        </p:txBody>
      </p:sp>
    </p:spTree>
    <p:extLst>
      <p:ext uri="{BB962C8B-B14F-4D97-AF65-F5344CB8AC3E}">
        <p14:creationId xmlns:p14="http://schemas.microsoft.com/office/powerpoint/2010/main" val="95816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down)">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Giới thiệu</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6457352" cy="5533534"/>
          </a:xfrm>
        </p:spPr>
        <p:txBody>
          <a:bodyPr>
            <a:normAutofit/>
          </a:bodyPr>
          <a:lstStyle/>
          <a:p>
            <a:pPr>
              <a:buFont typeface="Wingdings" panose="05000000000000000000" pitchFamily="2" charset="2"/>
              <a:buChar char="v"/>
            </a:pPr>
            <a:r>
              <a:rPr lang="en-GB" sz="2500" b="1">
                <a:solidFill>
                  <a:srgbClr val="0070C0"/>
                </a:solidFill>
              </a:rPr>
              <a:t>Minh họa</a:t>
            </a:r>
          </a:p>
          <a:p>
            <a:pPr lvl="1" algn="just">
              <a:buFont typeface="Wingdings" panose="05000000000000000000" pitchFamily="2" charset="2"/>
              <a:buChar char="§"/>
            </a:pPr>
            <a:r>
              <a:rPr lang="vi-VN" sz="2500"/>
              <a:t>Hình ảnh về Stack có thể được liên tưởng như một chồng sách hoặc chồng dĩa đặt trên bàn</a:t>
            </a:r>
          </a:p>
          <a:p>
            <a:pPr lvl="1" algn="just">
              <a:buFont typeface="Wingdings" panose="05000000000000000000" pitchFamily="2" charset="2"/>
              <a:buChar char="§"/>
            </a:pPr>
            <a:r>
              <a:rPr lang="vi-VN" sz="2500"/>
              <a:t>Mỗi khi lấy ra một cuốn sách</a:t>
            </a:r>
            <a:r>
              <a:rPr lang="en-GB" sz="2500"/>
              <a:t> hoặc một </a:t>
            </a:r>
            <a:r>
              <a:rPr lang="vi-VN" sz="2500"/>
              <a:t>cái dĩa chúng ta phải </a:t>
            </a:r>
            <a:r>
              <a:rPr lang="vi-VN" sz="2500" b="1">
                <a:solidFill>
                  <a:srgbClr val="0000FF"/>
                </a:solidFill>
              </a:rPr>
              <a:t>lấy dần dần từ đỉnh</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5</a:t>
            </a:fld>
            <a:endParaRPr lang="en-GB"/>
          </a:p>
        </p:txBody>
      </p:sp>
      <p:pic>
        <p:nvPicPr>
          <p:cNvPr id="8" name="Picture 7">
            <a:extLst>
              <a:ext uri="{FF2B5EF4-FFF2-40B4-BE49-F238E27FC236}">
                <a16:creationId xmlns:a16="http://schemas.microsoft.com/office/drawing/2014/main" id="{46ABA2F8-A2C9-457D-95C5-C119A51F484D}"/>
              </a:ext>
            </a:extLst>
          </p:cNvPr>
          <p:cNvPicPr>
            <a:picLocks noChangeAspect="1"/>
          </p:cNvPicPr>
          <p:nvPr/>
        </p:nvPicPr>
        <p:blipFill>
          <a:blip r:embed="rId2"/>
          <a:stretch>
            <a:fillRect/>
          </a:stretch>
        </p:blipFill>
        <p:spPr>
          <a:xfrm>
            <a:off x="7007370" y="1205433"/>
            <a:ext cx="2437541" cy="5005005"/>
          </a:xfrm>
          <a:prstGeom prst="rect">
            <a:avLst/>
          </a:prstGeom>
        </p:spPr>
      </p:pic>
      <p:pic>
        <p:nvPicPr>
          <p:cNvPr id="9" name="Picture 8">
            <a:extLst>
              <a:ext uri="{FF2B5EF4-FFF2-40B4-BE49-F238E27FC236}">
                <a16:creationId xmlns:a16="http://schemas.microsoft.com/office/drawing/2014/main" id="{C216FE61-2166-48D5-8604-992A7A987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0191" y="1205433"/>
            <a:ext cx="2063339" cy="4858832"/>
          </a:xfrm>
          <a:prstGeom prst="rect">
            <a:avLst/>
          </a:prstGeom>
        </p:spPr>
      </p:pic>
    </p:spTree>
    <p:extLst>
      <p:ext uri="{BB962C8B-B14F-4D97-AF65-F5344CB8AC3E}">
        <p14:creationId xmlns:p14="http://schemas.microsoft.com/office/powerpoint/2010/main" val="423321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Hiện thực Queue</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a:xfrm>
            <a:off x="8610600" y="6401760"/>
            <a:ext cx="2743200" cy="365125"/>
          </a:xfrm>
        </p:spPr>
        <p:txBody>
          <a:bodyPr/>
          <a:lstStyle/>
          <a:p>
            <a:fld id="{7B232E03-40C9-4E2C-92EA-D78597C71B60}" type="slidenum">
              <a:rPr lang="en-GB" smtClean="0"/>
              <a:t>50</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Xây dựng Queue bằng mảng 1 chiều</a:t>
            </a:r>
          </a:p>
          <a:p>
            <a:pPr lvl="1">
              <a:buFont typeface="Wingdings" panose="05000000000000000000" pitchFamily="2" charset="2"/>
              <a:buChar char="§"/>
            </a:pPr>
            <a:r>
              <a:rPr lang="en-GB" sz="2500"/>
              <a:t>Gọi </a:t>
            </a:r>
            <a:r>
              <a:rPr lang="en-GB" sz="2500" b="1">
                <a:solidFill>
                  <a:srgbClr val="7030A0"/>
                </a:solidFill>
                <a:latin typeface="Consolas" panose="020B0609020204030204" pitchFamily="49" charset="0"/>
              </a:rPr>
              <a:t>queue</a:t>
            </a:r>
            <a:r>
              <a:rPr lang="en-GB" sz="2500"/>
              <a:t> là mảng 1 chiều cần xây dựng, có kích thước </a:t>
            </a:r>
            <a:r>
              <a:rPr lang="en-GB" sz="2500" b="1" i="1">
                <a:solidFill>
                  <a:srgbClr val="7030A0"/>
                </a:solidFill>
                <a:latin typeface="Consolas" panose="020B0609020204030204" pitchFamily="49" charset="0"/>
              </a:rPr>
              <a:t>n</a:t>
            </a:r>
          </a:p>
          <a:p>
            <a:pPr lvl="1">
              <a:buFont typeface="Wingdings" panose="05000000000000000000" pitchFamily="2" charset="2"/>
              <a:buChar char="§"/>
            </a:pPr>
            <a:r>
              <a:rPr lang="en-GB" sz="2500">
                <a:sym typeface="Wingdings" panose="05000000000000000000" pitchFamily="2" charset="2"/>
              </a:rPr>
              <a:t>Gọi </a:t>
            </a:r>
            <a:r>
              <a:rPr lang="en-GB" sz="2500" b="1">
                <a:solidFill>
                  <a:srgbClr val="7030A0"/>
                </a:solidFill>
                <a:latin typeface="Consolas" panose="020B0609020204030204" pitchFamily="49" charset="0"/>
                <a:sym typeface="Wingdings" panose="05000000000000000000" pitchFamily="2" charset="2"/>
              </a:rPr>
              <a:t>sz</a:t>
            </a:r>
            <a:r>
              <a:rPr lang="en-GB" sz="2500">
                <a:sym typeface="Wingdings" panose="05000000000000000000" pitchFamily="2" charset="2"/>
              </a:rPr>
              <a:t> là kích thước của hàng đợi</a:t>
            </a:r>
          </a:p>
          <a:p>
            <a:pPr lvl="1">
              <a:buFont typeface="Wingdings" panose="05000000000000000000" pitchFamily="2" charset="2"/>
              <a:buChar char="§"/>
            </a:pPr>
            <a:r>
              <a:rPr lang="en-GB" sz="2500">
                <a:sym typeface="Wingdings" panose="05000000000000000000" pitchFamily="2" charset="2"/>
              </a:rPr>
              <a:t>Gọi </a:t>
            </a:r>
            <a:r>
              <a:rPr lang="en-GB" sz="2500" b="1">
                <a:solidFill>
                  <a:srgbClr val="7030A0"/>
                </a:solidFill>
                <a:latin typeface="Consolas" panose="020B0609020204030204" pitchFamily="49" charset="0"/>
                <a:sym typeface="Wingdings" panose="05000000000000000000" pitchFamily="2" charset="2"/>
              </a:rPr>
              <a:t>f = 0</a:t>
            </a:r>
            <a:r>
              <a:rPr lang="en-GB" sz="2500">
                <a:sym typeface="Wingdings" panose="05000000000000000000" pitchFamily="2" charset="2"/>
              </a:rPr>
              <a:t> là vị trí phần đáy hàng đợi</a:t>
            </a:r>
          </a:p>
          <a:p>
            <a:pPr lvl="1">
              <a:buFont typeface="Wingdings" panose="05000000000000000000" pitchFamily="2" charset="2"/>
              <a:buChar char="§"/>
            </a:pPr>
            <a:r>
              <a:rPr lang="en-GB" sz="2500"/>
              <a:t>Phần tử lấy ra khỏi Queue ở </a:t>
            </a:r>
            <a:r>
              <a:rPr lang="en-GB" sz="2500" b="1">
                <a:solidFill>
                  <a:srgbClr val="7030A0"/>
                </a:solidFill>
                <a:latin typeface="Consolas" panose="020B0609020204030204" pitchFamily="49" charset="0"/>
              </a:rPr>
              <a:t>queue[f]</a:t>
            </a:r>
            <a:r>
              <a:rPr lang="en-GB" sz="2500"/>
              <a:t> </a:t>
            </a:r>
            <a:r>
              <a:rPr lang="en-GB" sz="2500">
                <a:sym typeface="Wingdings" panose="05000000000000000000" pitchFamily="2" charset="2"/>
              </a:rPr>
              <a:t> cập nhật </a:t>
            </a:r>
            <a:r>
              <a:rPr lang="en-GB" sz="2500" b="1">
                <a:solidFill>
                  <a:srgbClr val="7030A0"/>
                </a:solidFill>
                <a:latin typeface="Consolas" panose="020B0609020204030204" pitchFamily="49" charset="0"/>
                <a:sym typeface="Wingdings" panose="05000000000000000000" pitchFamily="2" charset="2"/>
              </a:rPr>
              <a:t>f = (f + 1) % n</a:t>
            </a:r>
          </a:p>
          <a:p>
            <a:pPr lvl="1">
              <a:buFont typeface="Wingdings" panose="05000000000000000000" pitchFamily="2" charset="2"/>
              <a:buChar char="§"/>
            </a:pPr>
            <a:r>
              <a:rPr lang="en-GB" sz="2500">
                <a:sym typeface="Wingdings" panose="05000000000000000000" pitchFamily="2" charset="2"/>
              </a:rPr>
              <a:t>Phần tử thêm vào Queue ở </a:t>
            </a:r>
            <a:r>
              <a:rPr lang="en-GB" sz="2500" b="1">
                <a:solidFill>
                  <a:srgbClr val="7030A0"/>
                </a:solidFill>
                <a:latin typeface="Consolas" panose="020B0609020204030204" pitchFamily="49" charset="0"/>
              </a:rPr>
              <a:t>queue[(f+sz)%n] </a:t>
            </a:r>
            <a:r>
              <a:rPr lang="en-GB" sz="2500">
                <a:sym typeface="Wingdings" panose="05000000000000000000" pitchFamily="2" charset="2"/>
              </a:rPr>
              <a:t> </a:t>
            </a:r>
            <a:r>
              <a:rPr lang="en-GB" sz="2500" b="1">
                <a:solidFill>
                  <a:srgbClr val="7030A0"/>
                </a:solidFill>
                <a:latin typeface="Consolas" panose="020B0609020204030204" pitchFamily="49" charset="0"/>
                <a:sym typeface="Wingdings" panose="05000000000000000000" pitchFamily="2" charset="2"/>
              </a:rPr>
              <a:t>f </a:t>
            </a:r>
            <a:r>
              <a:rPr lang="en-GB" sz="2500">
                <a:sym typeface="Wingdings" panose="05000000000000000000" pitchFamily="2" charset="2"/>
              </a:rPr>
              <a:t>vẫn giữ nguyên</a:t>
            </a:r>
          </a:p>
          <a:p>
            <a:pPr lvl="1">
              <a:buFont typeface="Wingdings" panose="05000000000000000000" pitchFamily="2" charset="2"/>
              <a:buChar char="§"/>
            </a:pPr>
            <a:endParaRPr lang="en-GB" sz="2500">
              <a:sym typeface="Wingdings" panose="05000000000000000000" pitchFamily="2" charset="2"/>
            </a:endParaRPr>
          </a:p>
          <a:p>
            <a:pPr lvl="1">
              <a:buFont typeface="Wingdings" panose="05000000000000000000" pitchFamily="2" charset="2"/>
              <a:buChar char="§"/>
            </a:pPr>
            <a:endParaRPr lang="vi-VN" sz="2500"/>
          </a:p>
        </p:txBody>
      </p:sp>
    </p:spTree>
    <p:extLst>
      <p:ext uri="{BB962C8B-B14F-4D97-AF65-F5344CB8AC3E}">
        <p14:creationId xmlns:p14="http://schemas.microsoft.com/office/powerpoint/2010/main" val="412900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down)">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wipe(down)">
                                      <p:cBhvr>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wipe(down)">
                                      <p:cBhvr>
                                        <p:cTn id="2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Hiện thực Queue</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a:xfrm>
            <a:off x="8610600" y="6401760"/>
            <a:ext cx="2743200" cy="365125"/>
          </a:xfrm>
        </p:spPr>
        <p:txBody>
          <a:bodyPr/>
          <a:lstStyle/>
          <a:p>
            <a:fld id="{7B232E03-40C9-4E2C-92EA-D78597C71B60}" type="slidenum">
              <a:rPr lang="en-GB" smtClean="0"/>
              <a:t>51</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Xây dựng Queue bằng mảng 1 chiều</a:t>
            </a:r>
          </a:p>
        </p:txBody>
      </p:sp>
      <p:sp>
        <p:nvSpPr>
          <p:cNvPr id="7" name="Rectangle 6">
            <a:extLst>
              <a:ext uri="{FF2B5EF4-FFF2-40B4-BE49-F238E27FC236}">
                <a16:creationId xmlns:a16="http://schemas.microsoft.com/office/drawing/2014/main" id="{08EAC2A6-8568-4BB6-AE73-D2FEA15D8052}"/>
              </a:ext>
            </a:extLst>
          </p:cNvPr>
          <p:cNvSpPr/>
          <p:nvPr/>
        </p:nvSpPr>
        <p:spPr>
          <a:xfrm>
            <a:off x="50800" y="1800846"/>
            <a:ext cx="5982113" cy="4920628"/>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vi-VN" sz="1300" b="1">
                <a:solidFill>
                  <a:srgbClr val="7F0055"/>
                </a:solidFill>
                <a:latin typeface="Consolas" panose="020B0609020204030204" pitchFamily="49" charset="0"/>
              </a:rPr>
              <a:t>public</a:t>
            </a:r>
            <a:r>
              <a:rPr lang="vi-VN" sz="1300" b="1">
                <a:solidFill>
                  <a:srgbClr val="000000"/>
                </a:solidFill>
                <a:latin typeface="Consolas" panose="020B0609020204030204" pitchFamily="49" charset="0"/>
              </a:rPr>
              <a:t> </a:t>
            </a:r>
            <a:r>
              <a:rPr lang="vi-VN" sz="1300" b="1">
                <a:solidFill>
                  <a:srgbClr val="7F0055"/>
                </a:solidFill>
                <a:latin typeface="Consolas" panose="020B0609020204030204" pitchFamily="49" charset="0"/>
              </a:rPr>
              <a:t>class</a:t>
            </a:r>
            <a:r>
              <a:rPr lang="vi-VN" sz="1300" b="1">
                <a:solidFill>
                  <a:srgbClr val="000000"/>
                </a:solidFill>
                <a:latin typeface="Consolas" panose="020B0609020204030204" pitchFamily="49" charset="0"/>
              </a:rPr>
              <a:t> MyQueue&lt;E&gt; {</a:t>
            </a:r>
            <a:r>
              <a:rPr lang="vi-VN" sz="1300" b="1">
                <a:solidFill>
                  <a:srgbClr val="3F7F5F"/>
                </a:solidFill>
                <a:latin typeface="Consolas" panose="020B0609020204030204" pitchFamily="49" charset="0"/>
              </a:rPr>
              <a:t>// E là kiểu dữ liệu của phần tử đưa vào Queue</a:t>
            </a:r>
          </a:p>
          <a:p>
            <a:pPr lvl="1"/>
            <a:r>
              <a:rPr lang="en-GB" sz="1300" b="1">
                <a:solidFill>
                  <a:srgbClr val="7F0055"/>
                </a:solidFill>
                <a:latin typeface="Consolas" panose="020B0609020204030204" pitchFamily="49" charset="0"/>
              </a:rPr>
              <a:t>public</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static</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final</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int</a:t>
            </a:r>
            <a:r>
              <a:rPr lang="en-GB" sz="1300" b="1">
                <a:solidFill>
                  <a:srgbClr val="000000"/>
                </a:solidFill>
                <a:latin typeface="Consolas" panose="020B0609020204030204" pitchFamily="49" charset="0"/>
              </a:rPr>
              <a:t> </a:t>
            </a:r>
            <a:r>
              <a:rPr lang="en-GB" sz="1300" b="1" i="1">
                <a:solidFill>
                  <a:srgbClr val="0000C0"/>
                </a:solidFill>
                <a:latin typeface="Consolas" panose="020B0609020204030204" pitchFamily="49" charset="0"/>
              </a:rPr>
              <a:t>N</a:t>
            </a:r>
            <a:r>
              <a:rPr lang="en-GB" sz="1300" b="1" i="1">
                <a:solidFill>
                  <a:srgbClr val="000000"/>
                </a:solidFill>
                <a:latin typeface="Consolas" panose="020B0609020204030204" pitchFamily="49" charset="0"/>
              </a:rPr>
              <a:t> = 1000; </a:t>
            </a:r>
            <a:r>
              <a:rPr lang="en-GB" sz="1300" b="1" i="1">
                <a:solidFill>
                  <a:srgbClr val="3F7F5F"/>
                </a:solidFill>
                <a:latin typeface="Consolas" panose="020B0609020204030204" pitchFamily="49" charset="0"/>
              </a:rPr>
              <a:t>// kích thước Queue</a:t>
            </a:r>
          </a:p>
          <a:p>
            <a:pPr lvl="1"/>
            <a:r>
              <a:rPr lang="en-GB" sz="1300" b="1">
                <a:solidFill>
                  <a:srgbClr val="7F0055"/>
                </a:solidFill>
                <a:latin typeface="Consolas" panose="020B0609020204030204" pitchFamily="49" charset="0"/>
              </a:rPr>
              <a:t>private</a:t>
            </a:r>
            <a:r>
              <a:rPr lang="en-GB" sz="1300" b="1">
                <a:solidFill>
                  <a:srgbClr val="000000"/>
                </a:solidFill>
                <a:latin typeface="Consolas" panose="020B0609020204030204" pitchFamily="49" charset="0"/>
              </a:rPr>
              <a:t> E[] </a:t>
            </a:r>
            <a:r>
              <a:rPr lang="en-GB" sz="1300" b="1">
                <a:solidFill>
                  <a:srgbClr val="0000C0"/>
                </a:solidFill>
                <a:latin typeface="Consolas" panose="020B0609020204030204" pitchFamily="49" charset="0"/>
              </a:rPr>
              <a:t>queue</a:t>
            </a:r>
            <a:r>
              <a:rPr lang="en-GB" sz="1300" b="1">
                <a:solidFill>
                  <a:srgbClr val="000000"/>
                </a:solidFill>
                <a:latin typeface="Consolas" panose="020B0609020204030204" pitchFamily="49" charset="0"/>
              </a:rPr>
              <a:t>;</a:t>
            </a:r>
          </a:p>
          <a:p>
            <a:pPr lvl="1"/>
            <a:r>
              <a:rPr lang="en-GB" sz="1300" b="1">
                <a:solidFill>
                  <a:srgbClr val="7F0055"/>
                </a:solidFill>
                <a:latin typeface="Consolas" panose="020B0609020204030204" pitchFamily="49" charset="0"/>
              </a:rPr>
              <a:t>private</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int</a:t>
            </a:r>
            <a:r>
              <a:rPr lang="en-GB" sz="1300" b="1">
                <a:solidFill>
                  <a:srgbClr val="000000"/>
                </a:solidFill>
                <a:latin typeface="Consolas" panose="020B0609020204030204" pitchFamily="49" charset="0"/>
              </a:rPr>
              <a:t> </a:t>
            </a:r>
            <a:r>
              <a:rPr lang="en-GB" sz="1300" b="1">
                <a:solidFill>
                  <a:srgbClr val="0000C0"/>
                </a:solidFill>
                <a:latin typeface="Consolas" panose="020B0609020204030204" pitchFamily="49" charset="0"/>
              </a:rPr>
              <a:t>f</a:t>
            </a:r>
            <a:r>
              <a:rPr lang="en-GB" sz="1300" b="1">
                <a:solidFill>
                  <a:srgbClr val="000000"/>
                </a:solidFill>
                <a:latin typeface="Consolas" panose="020B0609020204030204" pitchFamily="49" charset="0"/>
              </a:rPr>
              <a:t> = 0; </a:t>
            </a:r>
            <a:r>
              <a:rPr lang="en-GB" sz="1300" b="1">
                <a:solidFill>
                  <a:srgbClr val="3F7F5F"/>
                </a:solidFill>
                <a:latin typeface="Consolas" panose="020B0609020204030204" pitchFamily="49" charset="0"/>
              </a:rPr>
              <a:t>// Chỉ số của phần tử ở đầu Queue</a:t>
            </a:r>
          </a:p>
          <a:p>
            <a:pPr lvl="1"/>
            <a:r>
              <a:rPr lang="vi-VN" sz="1300" b="1">
                <a:solidFill>
                  <a:srgbClr val="7F0055"/>
                </a:solidFill>
                <a:latin typeface="Consolas" panose="020B0609020204030204" pitchFamily="49" charset="0"/>
              </a:rPr>
              <a:t>private</a:t>
            </a:r>
            <a:r>
              <a:rPr lang="vi-VN" sz="1300" b="1">
                <a:solidFill>
                  <a:srgbClr val="000000"/>
                </a:solidFill>
                <a:latin typeface="Consolas" panose="020B0609020204030204" pitchFamily="49" charset="0"/>
              </a:rPr>
              <a:t> </a:t>
            </a:r>
            <a:r>
              <a:rPr lang="vi-VN" sz="1300" b="1">
                <a:solidFill>
                  <a:srgbClr val="7F0055"/>
                </a:solidFill>
                <a:latin typeface="Consolas" panose="020B0609020204030204" pitchFamily="49" charset="0"/>
              </a:rPr>
              <a:t>int</a:t>
            </a:r>
            <a:r>
              <a:rPr lang="vi-VN" sz="1300" b="1">
                <a:solidFill>
                  <a:srgbClr val="000000"/>
                </a:solidFill>
                <a:latin typeface="Consolas" panose="020B0609020204030204" pitchFamily="49" charset="0"/>
              </a:rPr>
              <a:t> </a:t>
            </a:r>
            <a:r>
              <a:rPr lang="vi-VN" sz="1300" b="1">
                <a:solidFill>
                  <a:srgbClr val="0000C0"/>
                </a:solidFill>
                <a:latin typeface="Consolas" panose="020B0609020204030204" pitchFamily="49" charset="0"/>
              </a:rPr>
              <a:t>sz</a:t>
            </a:r>
            <a:r>
              <a:rPr lang="vi-VN" sz="1300" b="1">
                <a:solidFill>
                  <a:srgbClr val="000000"/>
                </a:solidFill>
                <a:latin typeface="Consolas" panose="020B0609020204030204" pitchFamily="49" charset="0"/>
              </a:rPr>
              <a:t> = 0; </a:t>
            </a:r>
            <a:r>
              <a:rPr lang="vi-VN" sz="1300" b="1">
                <a:solidFill>
                  <a:srgbClr val="3F7F5F"/>
                </a:solidFill>
                <a:latin typeface="Consolas" panose="020B0609020204030204" pitchFamily="49" charset="0"/>
              </a:rPr>
              <a:t>// Kích thước ban đầu của Queue</a:t>
            </a:r>
          </a:p>
          <a:p>
            <a:pPr lvl="1"/>
            <a:r>
              <a:rPr lang="en-GB" sz="1300" b="1">
                <a:solidFill>
                  <a:srgbClr val="7F0055"/>
                </a:solidFill>
                <a:latin typeface="Consolas" panose="020B0609020204030204" pitchFamily="49" charset="0"/>
              </a:rPr>
              <a:t>public</a:t>
            </a:r>
            <a:r>
              <a:rPr lang="en-GB" sz="1300" b="1">
                <a:solidFill>
                  <a:srgbClr val="000000"/>
                </a:solidFill>
                <a:latin typeface="Consolas" panose="020B0609020204030204" pitchFamily="49" charset="0"/>
              </a:rPr>
              <a:t> MyQueue(){</a:t>
            </a:r>
          </a:p>
          <a:p>
            <a:pPr lvl="2"/>
            <a:r>
              <a:rPr lang="vi-VN" sz="1300" b="1">
                <a:solidFill>
                  <a:srgbClr val="7F0055"/>
                </a:solidFill>
                <a:latin typeface="Consolas" panose="020B0609020204030204" pitchFamily="49" charset="0"/>
              </a:rPr>
              <a:t>this</a:t>
            </a:r>
            <a:r>
              <a:rPr lang="vi-VN" sz="1300" b="1">
                <a:solidFill>
                  <a:srgbClr val="000000"/>
                </a:solidFill>
                <a:latin typeface="Consolas" panose="020B0609020204030204" pitchFamily="49" charset="0"/>
              </a:rPr>
              <a:t>(</a:t>
            </a:r>
            <a:r>
              <a:rPr lang="vi-VN" sz="1300" b="1" i="1">
                <a:solidFill>
                  <a:srgbClr val="0000C0"/>
                </a:solidFill>
                <a:latin typeface="Consolas" panose="020B0609020204030204" pitchFamily="49" charset="0"/>
              </a:rPr>
              <a:t>N</a:t>
            </a:r>
            <a:r>
              <a:rPr lang="vi-VN" sz="1300" b="1" i="1">
                <a:solidFill>
                  <a:srgbClr val="000000"/>
                </a:solidFill>
                <a:latin typeface="Consolas" panose="020B0609020204030204" pitchFamily="49" charset="0"/>
              </a:rPr>
              <a:t>);</a:t>
            </a:r>
            <a:r>
              <a:rPr lang="vi-VN" sz="1300" b="1" i="1">
                <a:solidFill>
                  <a:srgbClr val="3F7F5F"/>
                </a:solidFill>
                <a:latin typeface="Consolas" panose="020B0609020204030204" pitchFamily="49" charset="0"/>
              </a:rPr>
              <a:t>// Khởi tạo mảng với kích thước mặc định cho Queue</a:t>
            </a:r>
          </a:p>
          <a:p>
            <a:pPr lvl="1"/>
            <a:r>
              <a:rPr lang="en-GB" sz="1300">
                <a:solidFill>
                  <a:srgbClr val="000000"/>
                </a:solidFill>
                <a:latin typeface="Consolas" panose="020B0609020204030204" pitchFamily="49" charset="0"/>
              </a:rPr>
              <a:t>}</a:t>
            </a:r>
          </a:p>
          <a:p>
            <a:pPr lvl="1"/>
            <a:r>
              <a:rPr lang="en-GB" sz="1300" b="1">
                <a:solidFill>
                  <a:srgbClr val="7F0055"/>
                </a:solidFill>
                <a:latin typeface="Consolas" panose="020B0609020204030204" pitchFamily="49" charset="0"/>
              </a:rPr>
              <a:t>public</a:t>
            </a:r>
            <a:r>
              <a:rPr lang="en-GB" sz="1300" b="1">
                <a:solidFill>
                  <a:srgbClr val="000000"/>
                </a:solidFill>
                <a:latin typeface="Consolas" panose="020B0609020204030204" pitchFamily="49" charset="0"/>
              </a:rPr>
              <a:t> MyQueue(</a:t>
            </a:r>
            <a:r>
              <a:rPr lang="en-GB" sz="1300" b="1">
                <a:solidFill>
                  <a:srgbClr val="7F0055"/>
                </a:solidFill>
                <a:latin typeface="Consolas" panose="020B0609020204030204" pitchFamily="49" charset="0"/>
              </a:rPr>
              <a:t>int</a:t>
            </a:r>
            <a:r>
              <a:rPr lang="en-GB" sz="1300" b="1">
                <a:solidFill>
                  <a:srgbClr val="000000"/>
                </a:solidFill>
                <a:latin typeface="Consolas" panose="020B0609020204030204" pitchFamily="49" charset="0"/>
              </a:rPr>
              <a:t> </a:t>
            </a:r>
            <a:r>
              <a:rPr lang="en-GB" sz="1300" b="1">
                <a:solidFill>
                  <a:srgbClr val="6A3E3E"/>
                </a:solidFill>
                <a:latin typeface="Consolas" panose="020B0609020204030204" pitchFamily="49" charset="0"/>
              </a:rPr>
              <a:t>n</a:t>
            </a:r>
            <a:r>
              <a:rPr lang="en-GB" sz="1300" b="1">
                <a:solidFill>
                  <a:srgbClr val="000000"/>
                </a:solidFill>
                <a:latin typeface="Consolas" panose="020B0609020204030204" pitchFamily="49" charset="0"/>
              </a:rPr>
              <a:t>){</a:t>
            </a:r>
          </a:p>
          <a:p>
            <a:pPr lvl="2"/>
            <a:r>
              <a:rPr lang="vi-VN" sz="1300">
                <a:solidFill>
                  <a:srgbClr val="0000C0"/>
                </a:solidFill>
                <a:latin typeface="Consolas" panose="020B0609020204030204" pitchFamily="49" charset="0"/>
              </a:rPr>
              <a:t>queue</a:t>
            </a:r>
            <a:r>
              <a:rPr lang="vi-VN" sz="1300">
                <a:solidFill>
                  <a:srgbClr val="000000"/>
                </a:solidFill>
                <a:latin typeface="Consolas" panose="020B0609020204030204" pitchFamily="49" charset="0"/>
              </a:rPr>
              <a:t> = (E[])</a:t>
            </a:r>
            <a:r>
              <a:rPr lang="vi-VN" sz="1300" b="1">
                <a:solidFill>
                  <a:srgbClr val="7F0055"/>
                </a:solidFill>
                <a:latin typeface="Consolas" panose="020B0609020204030204" pitchFamily="49" charset="0"/>
              </a:rPr>
              <a:t>new</a:t>
            </a:r>
            <a:r>
              <a:rPr lang="vi-VN" sz="1300" b="1">
                <a:solidFill>
                  <a:srgbClr val="000000"/>
                </a:solidFill>
                <a:latin typeface="Consolas" panose="020B0609020204030204" pitchFamily="49" charset="0"/>
              </a:rPr>
              <a:t> Object[</a:t>
            </a:r>
            <a:r>
              <a:rPr lang="vi-VN" sz="1300" b="1">
                <a:solidFill>
                  <a:srgbClr val="6A3E3E"/>
                </a:solidFill>
                <a:latin typeface="Consolas" panose="020B0609020204030204" pitchFamily="49" charset="0"/>
              </a:rPr>
              <a:t>n</a:t>
            </a:r>
            <a:r>
              <a:rPr lang="vi-VN" sz="1300" b="1">
                <a:solidFill>
                  <a:srgbClr val="000000"/>
                </a:solidFill>
                <a:latin typeface="Consolas" panose="020B0609020204030204" pitchFamily="49" charset="0"/>
              </a:rPr>
              <a:t>];</a:t>
            </a:r>
            <a:r>
              <a:rPr lang="vi-VN" sz="1300" b="1">
                <a:solidFill>
                  <a:srgbClr val="3F7F5F"/>
                </a:solidFill>
                <a:latin typeface="Consolas" panose="020B0609020204030204" pitchFamily="49" charset="0"/>
              </a:rPr>
              <a:t>// Cách khởi tạo đối tượng chứa các phần tử kiểu Generic</a:t>
            </a:r>
          </a:p>
          <a:p>
            <a:pPr lvl="1"/>
            <a:r>
              <a:rPr lang="en-GB" sz="1300">
                <a:solidFill>
                  <a:srgbClr val="000000"/>
                </a:solidFill>
                <a:latin typeface="Consolas" panose="020B0609020204030204" pitchFamily="49" charset="0"/>
              </a:rPr>
              <a:t>}</a:t>
            </a:r>
          </a:p>
          <a:p>
            <a:pPr lvl="1"/>
            <a:r>
              <a:rPr lang="en-GB" sz="1300" b="1">
                <a:solidFill>
                  <a:srgbClr val="7F0055"/>
                </a:solidFill>
                <a:latin typeface="Consolas" panose="020B0609020204030204" pitchFamily="49" charset="0"/>
              </a:rPr>
              <a:t>public</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int</a:t>
            </a:r>
            <a:r>
              <a:rPr lang="en-GB" sz="1300" b="1">
                <a:solidFill>
                  <a:srgbClr val="000000"/>
                </a:solidFill>
                <a:latin typeface="Consolas" panose="020B0609020204030204" pitchFamily="49" charset="0"/>
              </a:rPr>
              <a:t> size() { </a:t>
            </a:r>
            <a:r>
              <a:rPr lang="en-GB" sz="1300" b="1">
                <a:solidFill>
                  <a:srgbClr val="3F7F5F"/>
                </a:solidFill>
                <a:latin typeface="Consolas" panose="020B0609020204030204" pitchFamily="49" charset="0"/>
              </a:rPr>
              <a:t>// Trả về số phần tử trong Queue</a:t>
            </a:r>
          </a:p>
          <a:p>
            <a:pPr lvl="1"/>
            <a:r>
              <a:rPr lang="en-GB" sz="1300" b="1">
                <a:solidFill>
                  <a:srgbClr val="7F0055"/>
                </a:solidFill>
                <a:latin typeface="Consolas" panose="020B0609020204030204" pitchFamily="49" charset="0"/>
              </a:rPr>
              <a:t>	return</a:t>
            </a:r>
            <a:r>
              <a:rPr lang="en-GB" sz="1300" b="1">
                <a:solidFill>
                  <a:srgbClr val="000000"/>
                </a:solidFill>
                <a:latin typeface="Consolas" panose="020B0609020204030204" pitchFamily="49" charset="0"/>
              </a:rPr>
              <a:t> </a:t>
            </a:r>
            <a:r>
              <a:rPr lang="en-GB" sz="1300" b="1">
                <a:solidFill>
                  <a:srgbClr val="0000C0"/>
                </a:solidFill>
                <a:latin typeface="Consolas" panose="020B0609020204030204" pitchFamily="49" charset="0"/>
              </a:rPr>
              <a:t>sz</a:t>
            </a:r>
            <a:r>
              <a:rPr lang="en-GB" sz="1300" b="1">
                <a:solidFill>
                  <a:srgbClr val="000000"/>
                </a:solidFill>
                <a:latin typeface="Consolas" panose="020B0609020204030204" pitchFamily="49" charset="0"/>
              </a:rPr>
              <a:t>;</a:t>
            </a:r>
          </a:p>
          <a:p>
            <a:pPr lvl="1"/>
            <a:r>
              <a:rPr lang="en-GB" sz="1300">
                <a:solidFill>
                  <a:srgbClr val="000000"/>
                </a:solidFill>
                <a:latin typeface="Consolas" panose="020B0609020204030204" pitchFamily="49" charset="0"/>
              </a:rPr>
              <a:t>}</a:t>
            </a:r>
          </a:p>
          <a:p>
            <a:pPr lvl="1"/>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boolean</a:t>
            </a:r>
            <a:r>
              <a:rPr lang="en-GB" sz="1400" b="1">
                <a:solidFill>
                  <a:srgbClr val="000000"/>
                </a:solidFill>
                <a:latin typeface="Consolas" panose="020B0609020204030204" pitchFamily="49" charset="0"/>
              </a:rPr>
              <a:t> isEmpty() { </a:t>
            </a:r>
            <a:r>
              <a:rPr lang="en-GB" sz="1400" b="1">
                <a:solidFill>
                  <a:srgbClr val="3F7F5F"/>
                </a:solidFill>
                <a:latin typeface="Consolas" panose="020B0609020204030204" pitchFamily="49" charset="0"/>
              </a:rPr>
              <a:t>// Kiểm tra xem Queue có rỗng hay không </a:t>
            </a:r>
          </a:p>
          <a:p>
            <a:pPr lvl="1"/>
            <a:r>
              <a:rPr lang="en-GB" sz="1400" b="1">
                <a:solidFill>
                  <a:srgbClr val="7F0055"/>
                </a:solidFill>
                <a:latin typeface="Consolas" panose="020B0609020204030204" pitchFamily="49" charset="0"/>
              </a:rPr>
              <a:t>	return</a:t>
            </a:r>
            <a:r>
              <a:rPr lang="en-GB" sz="1400" b="1">
                <a:solidFill>
                  <a:srgbClr val="000000"/>
                </a:solidFill>
                <a:latin typeface="Consolas" panose="020B0609020204030204" pitchFamily="49" charset="0"/>
              </a:rPr>
              <a:t> (</a:t>
            </a:r>
            <a:r>
              <a:rPr lang="en-GB" sz="1400" b="1">
                <a:solidFill>
                  <a:srgbClr val="0000C0"/>
                </a:solidFill>
                <a:latin typeface="Consolas" panose="020B0609020204030204" pitchFamily="49" charset="0"/>
              </a:rPr>
              <a:t>sz</a:t>
            </a:r>
            <a:r>
              <a:rPr lang="en-GB" sz="1400" b="1">
                <a:solidFill>
                  <a:srgbClr val="000000"/>
                </a:solidFill>
                <a:latin typeface="Consolas" panose="020B0609020204030204" pitchFamily="49" charset="0"/>
              </a:rPr>
              <a:t> == 0);</a:t>
            </a:r>
          </a:p>
          <a:p>
            <a:pPr lvl="1"/>
            <a:r>
              <a:rPr lang="en-GB" sz="1400">
                <a:solidFill>
                  <a:srgbClr val="000000"/>
                </a:solidFill>
                <a:latin typeface="Consolas" panose="020B0609020204030204" pitchFamily="49" charset="0"/>
              </a:rPr>
              <a:t>}</a:t>
            </a:r>
            <a:endParaRPr lang="en-GB" sz="130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id="{15832B55-0793-4762-ACFE-F4BFA0656EEA}"/>
              </a:ext>
            </a:extLst>
          </p:cNvPr>
          <p:cNvSpPr/>
          <p:nvPr/>
        </p:nvSpPr>
        <p:spPr>
          <a:xfrm>
            <a:off x="6146800" y="1800847"/>
            <a:ext cx="5982113" cy="4920628"/>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r>
              <a:rPr lang="en-GB" sz="1300" b="1">
                <a:solidFill>
                  <a:srgbClr val="7F0055"/>
                </a:solidFill>
                <a:latin typeface="Consolas" panose="020B0609020204030204" pitchFamily="49" charset="0"/>
              </a:rPr>
              <a:t>public</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void</a:t>
            </a:r>
            <a:r>
              <a:rPr lang="en-GB" sz="1300" b="1">
                <a:solidFill>
                  <a:srgbClr val="000000"/>
                </a:solidFill>
                <a:latin typeface="Consolas" panose="020B0609020204030204" pitchFamily="49" charset="0"/>
              </a:rPr>
              <a:t> enQueue(E </a:t>
            </a:r>
            <a:r>
              <a:rPr lang="en-GB" sz="1300" b="1">
                <a:solidFill>
                  <a:srgbClr val="6A3E3E"/>
                </a:solidFill>
                <a:latin typeface="Consolas" panose="020B0609020204030204" pitchFamily="49" charset="0"/>
              </a:rPr>
              <a:t>e</a:t>
            </a:r>
            <a:r>
              <a:rPr lang="en-GB" sz="1300" b="1">
                <a:solidFill>
                  <a:srgbClr val="000000"/>
                </a:solidFill>
                <a:latin typeface="Consolas" panose="020B0609020204030204" pitchFamily="49" charset="0"/>
              </a:rPr>
              <a:t>) { </a:t>
            </a:r>
            <a:r>
              <a:rPr lang="en-GB" sz="1300" b="1">
                <a:solidFill>
                  <a:srgbClr val="3F7F5F"/>
                </a:solidFill>
                <a:latin typeface="Consolas" panose="020B0609020204030204" pitchFamily="49" charset="0"/>
              </a:rPr>
              <a:t>// Thêm một phần tử vào Queue</a:t>
            </a:r>
          </a:p>
          <a:p>
            <a:pPr lvl="2"/>
            <a:r>
              <a:rPr lang="en-GB" sz="1300" b="1">
                <a:solidFill>
                  <a:srgbClr val="7F0055"/>
                </a:solidFill>
                <a:latin typeface="Consolas" panose="020B0609020204030204" pitchFamily="49" charset="0"/>
              </a:rPr>
              <a:t>if</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this</a:t>
            </a:r>
            <a:r>
              <a:rPr lang="en-GB" sz="1300" b="1">
                <a:solidFill>
                  <a:srgbClr val="000000"/>
                </a:solidFill>
                <a:latin typeface="Consolas" panose="020B0609020204030204" pitchFamily="49" charset="0"/>
              </a:rPr>
              <a:t>.size() == </a:t>
            </a:r>
            <a:r>
              <a:rPr lang="en-GB" sz="1300" b="1">
                <a:solidFill>
                  <a:srgbClr val="0000C0"/>
                </a:solidFill>
                <a:latin typeface="Consolas" panose="020B0609020204030204" pitchFamily="49" charset="0"/>
              </a:rPr>
              <a:t>queue</a:t>
            </a:r>
            <a:r>
              <a:rPr lang="en-GB" sz="1300" b="1">
                <a:solidFill>
                  <a:srgbClr val="000000"/>
                </a:solidFill>
                <a:latin typeface="Consolas" panose="020B0609020204030204" pitchFamily="49" charset="0"/>
              </a:rPr>
              <a:t>.</a:t>
            </a:r>
            <a:r>
              <a:rPr lang="en-GB" sz="1300" b="1">
                <a:solidFill>
                  <a:srgbClr val="0000C0"/>
                </a:solidFill>
                <a:latin typeface="Consolas" panose="020B0609020204030204" pitchFamily="49" charset="0"/>
              </a:rPr>
              <a:t>length</a:t>
            </a:r>
            <a:r>
              <a:rPr lang="en-GB" sz="1300" b="1">
                <a:solidFill>
                  <a:srgbClr val="000000"/>
                </a:solidFill>
                <a:latin typeface="Consolas" panose="020B0609020204030204" pitchFamily="49" charset="0"/>
              </a:rPr>
              <a:t>)</a:t>
            </a:r>
          </a:p>
          <a:p>
            <a:pPr lvl="2"/>
            <a:r>
              <a:rPr lang="en-GB" sz="1300">
                <a:solidFill>
                  <a:srgbClr val="000000"/>
                </a:solidFill>
                <a:latin typeface="Consolas" panose="020B0609020204030204" pitchFamily="49" charset="0"/>
              </a:rPr>
              <a:t>System.</a:t>
            </a:r>
            <a:r>
              <a:rPr lang="en-GB" sz="1300" b="1" i="1">
                <a:solidFill>
                  <a:srgbClr val="0000C0"/>
                </a:solidFill>
                <a:latin typeface="Consolas" panose="020B0609020204030204" pitchFamily="49" charset="0"/>
              </a:rPr>
              <a:t>out</a:t>
            </a:r>
            <a:r>
              <a:rPr lang="en-GB" sz="1300" b="1" i="1">
                <a:solidFill>
                  <a:srgbClr val="000000"/>
                </a:solidFill>
                <a:latin typeface="Consolas" panose="020B0609020204030204" pitchFamily="49" charset="0"/>
              </a:rPr>
              <a:t>.println(</a:t>
            </a:r>
            <a:r>
              <a:rPr lang="en-GB" sz="1300" b="1" i="1">
                <a:solidFill>
                  <a:srgbClr val="2A00FF"/>
                </a:solidFill>
                <a:latin typeface="Consolas" panose="020B0609020204030204" pitchFamily="49" charset="0"/>
              </a:rPr>
              <a:t>"Queue đã đầy!"</a:t>
            </a:r>
            <a:r>
              <a:rPr lang="en-GB" sz="1300" b="1" i="1">
                <a:solidFill>
                  <a:srgbClr val="000000"/>
                </a:solidFill>
                <a:latin typeface="Consolas" panose="020B0609020204030204" pitchFamily="49" charset="0"/>
              </a:rPr>
              <a:t>);</a:t>
            </a:r>
          </a:p>
          <a:p>
            <a:pPr lvl="2"/>
            <a:r>
              <a:rPr lang="en-GB" sz="1300" b="1">
                <a:solidFill>
                  <a:srgbClr val="7F0055"/>
                </a:solidFill>
                <a:latin typeface="Consolas" panose="020B0609020204030204" pitchFamily="49" charset="0"/>
              </a:rPr>
              <a:t>int</a:t>
            </a:r>
            <a:r>
              <a:rPr lang="en-GB" sz="1300" b="1">
                <a:solidFill>
                  <a:srgbClr val="000000"/>
                </a:solidFill>
                <a:latin typeface="Consolas" panose="020B0609020204030204" pitchFamily="49" charset="0"/>
              </a:rPr>
              <a:t> </a:t>
            </a:r>
            <a:r>
              <a:rPr lang="en-GB" sz="1300" b="1">
                <a:solidFill>
                  <a:srgbClr val="6A3E3E"/>
                </a:solidFill>
                <a:latin typeface="Consolas" panose="020B0609020204030204" pitchFamily="49" charset="0"/>
              </a:rPr>
              <a:t>idx</a:t>
            </a:r>
            <a:r>
              <a:rPr lang="en-GB" sz="1300" b="1">
                <a:solidFill>
                  <a:srgbClr val="000000"/>
                </a:solidFill>
                <a:latin typeface="Consolas" panose="020B0609020204030204" pitchFamily="49" charset="0"/>
              </a:rPr>
              <a:t> = (</a:t>
            </a:r>
            <a:r>
              <a:rPr lang="en-GB" sz="1300" b="1">
                <a:solidFill>
                  <a:srgbClr val="7F0055"/>
                </a:solidFill>
                <a:latin typeface="Consolas" panose="020B0609020204030204" pitchFamily="49" charset="0"/>
              </a:rPr>
              <a:t>this</a:t>
            </a:r>
            <a:r>
              <a:rPr lang="en-GB" sz="1300" b="1">
                <a:solidFill>
                  <a:srgbClr val="000000"/>
                </a:solidFill>
                <a:latin typeface="Consolas" panose="020B0609020204030204" pitchFamily="49" charset="0"/>
              </a:rPr>
              <a:t>.</a:t>
            </a:r>
            <a:r>
              <a:rPr lang="en-GB" sz="1300" b="1">
                <a:solidFill>
                  <a:srgbClr val="0000C0"/>
                </a:solidFill>
                <a:latin typeface="Consolas" panose="020B0609020204030204" pitchFamily="49" charset="0"/>
              </a:rPr>
              <a:t>f</a:t>
            </a:r>
            <a:r>
              <a:rPr lang="en-GB" sz="1300" b="1">
                <a:solidFill>
                  <a:srgbClr val="000000"/>
                </a:solidFill>
                <a:latin typeface="Consolas" panose="020B0609020204030204" pitchFamily="49" charset="0"/>
              </a:rPr>
              <a:t>+</a:t>
            </a:r>
            <a:r>
              <a:rPr lang="en-GB" sz="1300" b="1">
                <a:solidFill>
                  <a:srgbClr val="7F0055"/>
                </a:solidFill>
                <a:latin typeface="Consolas" panose="020B0609020204030204" pitchFamily="49" charset="0"/>
              </a:rPr>
              <a:t>this</a:t>
            </a:r>
            <a:r>
              <a:rPr lang="en-GB" sz="1300" b="1">
                <a:solidFill>
                  <a:srgbClr val="000000"/>
                </a:solidFill>
                <a:latin typeface="Consolas" panose="020B0609020204030204" pitchFamily="49" charset="0"/>
              </a:rPr>
              <a:t>.</a:t>
            </a:r>
            <a:r>
              <a:rPr lang="en-GB" sz="1300" b="1">
                <a:solidFill>
                  <a:srgbClr val="0000C0"/>
                </a:solidFill>
                <a:latin typeface="Consolas" panose="020B0609020204030204" pitchFamily="49" charset="0"/>
              </a:rPr>
              <a:t>sz</a:t>
            </a:r>
            <a:r>
              <a:rPr lang="en-GB" sz="1300" b="1">
                <a:solidFill>
                  <a:srgbClr val="000000"/>
                </a:solidFill>
                <a:latin typeface="Consolas" panose="020B0609020204030204" pitchFamily="49" charset="0"/>
              </a:rPr>
              <a:t>) % </a:t>
            </a:r>
            <a:r>
              <a:rPr lang="en-GB" sz="1300" b="1">
                <a:solidFill>
                  <a:srgbClr val="7F0055"/>
                </a:solidFill>
                <a:latin typeface="Consolas" panose="020B0609020204030204" pitchFamily="49" charset="0"/>
              </a:rPr>
              <a:t>this</a:t>
            </a:r>
            <a:r>
              <a:rPr lang="en-GB" sz="1300" b="1">
                <a:solidFill>
                  <a:srgbClr val="000000"/>
                </a:solidFill>
                <a:latin typeface="Consolas" panose="020B0609020204030204" pitchFamily="49" charset="0"/>
              </a:rPr>
              <a:t>.</a:t>
            </a:r>
            <a:r>
              <a:rPr lang="en-GB" sz="1300" b="1">
                <a:solidFill>
                  <a:srgbClr val="0000C0"/>
                </a:solidFill>
                <a:latin typeface="Consolas" panose="020B0609020204030204" pitchFamily="49" charset="0"/>
              </a:rPr>
              <a:t>queue</a:t>
            </a:r>
            <a:r>
              <a:rPr lang="en-GB" sz="1300" b="1">
                <a:solidFill>
                  <a:srgbClr val="000000"/>
                </a:solidFill>
                <a:latin typeface="Consolas" panose="020B0609020204030204" pitchFamily="49" charset="0"/>
              </a:rPr>
              <a:t>.</a:t>
            </a:r>
            <a:r>
              <a:rPr lang="en-GB" sz="1300" b="1">
                <a:solidFill>
                  <a:srgbClr val="0000C0"/>
                </a:solidFill>
                <a:latin typeface="Consolas" panose="020B0609020204030204" pitchFamily="49" charset="0"/>
              </a:rPr>
              <a:t>length</a:t>
            </a:r>
            <a:r>
              <a:rPr lang="en-GB" sz="1300" b="1">
                <a:solidFill>
                  <a:srgbClr val="000000"/>
                </a:solidFill>
                <a:latin typeface="Consolas" panose="020B0609020204030204" pitchFamily="49" charset="0"/>
              </a:rPr>
              <a:t>;</a:t>
            </a:r>
          </a:p>
          <a:p>
            <a:pPr lvl="2"/>
            <a:r>
              <a:rPr lang="en-GB" sz="1300" b="1">
                <a:solidFill>
                  <a:srgbClr val="7F0055"/>
                </a:solidFill>
                <a:latin typeface="Consolas" panose="020B0609020204030204" pitchFamily="49" charset="0"/>
              </a:rPr>
              <a:t>this</a:t>
            </a:r>
            <a:r>
              <a:rPr lang="en-GB" sz="1300" b="1">
                <a:solidFill>
                  <a:srgbClr val="000000"/>
                </a:solidFill>
                <a:latin typeface="Consolas" panose="020B0609020204030204" pitchFamily="49" charset="0"/>
              </a:rPr>
              <a:t>.</a:t>
            </a:r>
            <a:r>
              <a:rPr lang="en-GB" sz="1300" b="1">
                <a:solidFill>
                  <a:srgbClr val="0000C0"/>
                </a:solidFill>
                <a:latin typeface="Consolas" panose="020B0609020204030204" pitchFamily="49" charset="0"/>
              </a:rPr>
              <a:t>queue</a:t>
            </a:r>
            <a:r>
              <a:rPr lang="en-GB" sz="1300" b="1">
                <a:solidFill>
                  <a:srgbClr val="000000"/>
                </a:solidFill>
                <a:latin typeface="Consolas" panose="020B0609020204030204" pitchFamily="49" charset="0"/>
              </a:rPr>
              <a:t>[</a:t>
            </a:r>
            <a:r>
              <a:rPr lang="en-GB" sz="1300" b="1">
                <a:solidFill>
                  <a:srgbClr val="6A3E3E"/>
                </a:solidFill>
                <a:latin typeface="Consolas" panose="020B0609020204030204" pitchFamily="49" charset="0"/>
              </a:rPr>
              <a:t>idx</a:t>
            </a:r>
            <a:r>
              <a:rPr lang="en-GB" sz="1300" b="1">
                <a:solidFill>
                  <a:srgbClr val="000000"/>
                </a:solidFill>
                <a:latin typeface="Consolas" panose="020B0609020204030204" pitchFamily="49" charset="0"/>
              </a:rPr>
              <a:t>] = </a:t>
            </a:r>
            <a:r>
              <a:rPr lang="en-GB" sz="1300" b="1">
                <a:solidFill>
                  <a:srgbClr val="6A3E3E"/>
                </a:solidFill>
                <a:latin typeface="Consolas" panose="020B0609020204030204" pitchFamily="49" charset="0"/>
              </a:rPr>
              <a:t>e</a:t>
            </a:r>
            <a:r>
              <a:rPr lang="en-GB" sz="1300" b="1">
                <a:solidFill>
                  <a:srgbClr val="000000"/>
                </a:solidFill>
                <a:latin typeface="Consolas" panose="020B0609020204030204" pitchFamily="49" charset="0"/>
              </a:rPr>
              <a:t>;</a:t>
            </a:r>
          </a:p>
          <a:p>
            <a:pPr lvl="2"/>
            <a:r>
              <a:rPr lang="en-GB" sz="1300" b="1">
                <a:solidFill>
                  <a:srgbClr val="7F0055"/>
                </a:solidFill>
                <a:latin typeface="Consolas" panose="020B0609020204030204" pitchFamily="49" charset="0"/>
              </a:rPr>
              <a:t>this</a:t>
            </a:r>
            <a:r>
              <a:rPr lang="en-GB" sz="1300" b="1">
                <a:solidFill>
                  <a:srgbClr val="000000"/>
                </a:solidFill>
                <a:latin typeface="Consolas" panose="020B0609020204030204" pitchFamily="49" charset="0"/>
              </a:rPr>
              <a:t>.</a:t>
            </a:r>
            <a:r>
              <a:rPr lang="en-GB" sz="1300" b="1">
                <a:solidFill>
                  <a:srgbClr val="0000C0"/>
                </a:solidFill>
                <a:latin typeface="Consolas" panose="020B0609020204030204" pitchFamily="49" charset="0"/>
              </a:rPr>
              <a:t>sz</a:t>
            </a:r>
            <a:r>
              <a:rPr lang="en-GB" sz="1300" b="1">
                <a:solidFill>
                  <a:srgbClr val="000000"/>
                </a:solidFill>
                <a:latin typeface="Consolas" panose="020B0609020204030204" pitchFamily="49" charset="0"/>
              </a:rPr>
              <a:t>++;</a:t>
            </a:r>
          </a:p>
          <a:p>
            <a:pPr lvl="1"/>
            <a:r>
              <a:rPr lang="en-GB" sz="1300">
                <a:solidFill>
                  <a:srgbClr val="000000"/>
                </a:solidFill>
                <a:latin typeface="Consolas" panose="020B0609020204030204" pitchFamily="49" charset="0"/>
              </a:rPr>
              <a:t>}</a:t>
            </a:r>
          </a:p>
          <a:p>
            <a:pPr lvl="1"/>
            <a:r>
              <a:rPr lang="en-GB" sz="1300" b="1">
                <a:solidFill>
                  <a:srgbClr val="7F0055"/>
                </a:solidFill>
                <a:latin typeface="Consolas" panose="020B0609020204030204" pitchFamily="49" charset="0"/>
              </a:rPr>
              <a:t>public</a:t>
            </a:r>
            <a:r>
              <a:rPr lang="en-GB" sz="1300" b="1">
                <a:solidFill>
                  <a:srgbClr val="000000"/>
                </a:solidFill>
                <a:latin typeface="Consolas" panose="020B0609020204030204" pitchFamily="49" charset="0"/>
              </a:rPr>
              <a:t> E deQueue(E </a:t>
            </a:r>
            <a:r>
              <a:rPr lang="en-GB" sz="1300" b="1">
                <a:solidFill>
                  <a:srgbClr val="6A3E3E"/>
                </a:solidFill>
                <a:latin typeface="Consolas" panose="020B0609020204030204" pitchFamily="49" charset="0"/>
              </a:rPr>
              <a:t>e</a:t>
            </a:r>
            <a:r>
              <a:rPr lang="en-GB" sz="1300" b="1">
                <a:solidFill>
                  <a:srgbClr val="000000"/>
                </a:solidFill>
                <a:latin typeface="Consolas" panose="020B0609020204030204" pitchFamily="49" charset="0"/>
              </a:rPr>
              <a:t>) { </a:t>
            </a:r>
            <a:r>
              <a:rPr lang="en-GB" sz="1300" b="1">
                <a:solidFill>
                  <a:srgbClr val="3F7F5F"/>
                </a:solidFill>
                <a:latin typeface="Consolas" panose="020B0609020204030204" pitchFamily="49" charset="0"/>
              </a:rPr>
              <a:t>// Lấy một phần tử ra khỏi Queue</a:t>
            </a:r>
          </a:p>
          <a:p>
            <a:pPr lvl="2"/>
            <a:r>
              <a:rPr lang="en-GB" sz="1300" b="1">
                <a:solidFill>
                  <a:srgbClr val="7F0055"/>
                </a:solidFill>
                <a:latin typeface="Consolas" panose="020B0609020204030204" pitchFamily="49" charset="0"/>
              </a:rPr>
              <a:t>if</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this</a:t>
            </a:r>
            <a:r>
              <a:rPr lang="en-GB" sz="1300" b="1">
                <a:solidFill>
                  <a:srgbClr val="000000"/>
                </a:solidFill>
                <a:latin typeface="Consolas" panose="020B0609020204030204" pitchFamily="49" charset="0"/>
              </a:rPr>
              <a:t>.isEmpty()) </a:t>
            </a:r>
            <a:r>
              <a:rPr lang="en-GB" sz="1300" b="1">
                <a:solidFill>
                  <a:srgbClr val="7F0055"/>
                </a:solidFill>
                <a:latin typeface="Consolas" panose="020B0609020204030204" pitchFamily="49" charset="0"/>
              </a:rPr>
              <a:t>return</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null</a:t>
            </a:r>
            <a:r>
              <a:rPr lang="en-GB" sz="1300" b="1">
                <a:solidFill>
                  <a:srgbClr val="000000"/>
                </a:solidFill>
                <a:latin typeface="Consolas" panose="020B0609020204030204" pitchFamily="49" charset="0"/>
              </a:rPr>
              <a:t>;</a:t>
            </a:r>
          </a:p>
          <a:p>
            <a:pPr lvl="2"/>
            <a:r>
              <a:rPr lang="en-GB" sz="1300">
                <a:solidFill>
                  <a:srgbClr val="000000"/>
                </a:solidFill>
                <a:latin typeface="Consolas" panose="020B0609020204030204" pitchFamily="49" charset="0"/>
              </a:rPr>
              <a:t>E </a:t>
            </a:r>
            <a:r>
              <a:rPr lang="en-GB" sz="1300">
                <a:solidFill>
                  <a:srgbClr val="6A3E3E"/>
                </a:solidFill>
                <a:latin typeface="Consolas" panose="020B0609020204030204" pitchFamily="49" charset="0"/>
              </a:rPr>
              <a:t>result</a:t>
            </a:r>
            <a:r>
              <a:rPr lang="en-GB" sz="1300">
                <a:solidFill>
                  <a:srgbClr val="000000"/>
                </a:solidFill>
                <a:latin typeface="Consolas" panose="020B0609020204030204" pitchFamily="49" charset="0"/>
              </a:rPr>
              <a:t> = </a:t>
            </a:r>
            <a:r>
              <a:rPr lang="en-GB" sz="1300">
                <a:solidFill>
                  <a:srgbClr val="0000C0"/>
                </a:solidFill>
                <a:latin typeface="Consolas" panose="020B0609020204030204" pitchFamily="49" charset="0"/>
              </a:rPr>
              <a:t>queue</a:t>
            </a:r>
            <a:r>
              <a:rPr lang="en-GB" sz="1300">
                <a:solidFill>
                  <a:srgbClr val="000000"/>
                </a:solidFill>
                <a:latin typeface="Consolas" panose="020B0609020204030204" pitchFamily="49" charset="0"/>
              </a:rPr>
              <a:t>[</a:t>
            </a:r>
            <a:r>
              <a:rPr lang="en-GB" sz="1300">
                <a:solidFill>
                  <a:srgbClr val="0000C0"/>
                </a:solidFill>
                <a:latin typeface="Consolas" panose="020B0609020204030204" pitchFamily="49" charset="0"/>
              </a:rPr>
              <a:t>f</a:t>
            </a:r>
            <a:r>
              <a:rPr lang="en-GB" sz="1300">
                <a:solidFill>
                  <a:srgbClr val="000000"/>
                </a:solidFill>
                <a:latin typeface="Consolas" panose="020B0609020204030204" pitchFamily="49" charset="0"/>
              </a:rPr>
              <a:t>];</a:t>
            </a:r>
          </a:p>
          <a:p>
            <a:pPr lvl="2"/>
            <a:r>
              <a:rPr lang="en-GB" sz="1300">
                <a:solidFill>
                  <a:srgbClr val="0000C0"/>
                </a:solidFill>
                <a:latin typeface="Consolas" panose="020B0609020204030204" pitchFamily="49" charset="0"/>
              </a:rPr>
              <a:t>f</a:t>
            </a:r>
            <a:r>
              <a:rPr lang="en-GB" sz="1300">
                <a:solidFill>
                  <a:srgbClr val="000000"/>
                </a:solidFill>
                <a:latin typeface="Consolas" panose="020B0609020204030204" pitchFamily="49" charset="0"/>
              </a:rPr>
              <a:t> = (</a:t>
            </a:r>
            <a:r>
              <a:rPr lang="en-GB" sz="1300">
                <a:solidFill>
                  <a:srgbClr val="0000C0"/>
                </a:solidFill>
                <a:latin typeface="Consolas" panose="020B0609020204030204" pitchFamily="49" charset="0"/>
              </a:rPr>
              <a:t>f</a:t>
            </a:r>
            <a:r>
              <a:rPr lang="en-GB" sz="1300">
                <a:solidFill>
                  <a:srgbClr val="000000"/>
                </a:solidFill>
                <a:latin typeface="Consolas" panose="020B0609020204030204" pitchFamily="49" charset="0"/>
              </a:rPr>
              <a:t>+1) % </a:t>
            </a:r>
            <a:r>
              <a:rPr lang="en-GB" sz="1300">
                <a:solidFill>
                  <a:srgbClr val="0000C0"/>
                </a:solidFill>
                <a:latin typeface="Consolas" panose="020B0609020204030204" pitchFamily="49" charset="0"/>
              </a:rPr>
              <a:t>queue</a:t>
            </a:r>
            <a:r>
              <a:rPr lang="en-GB" sz="1300">
                <a:solidFill>
                  <a:srgbClr val="000000"/>
                </a:solidFill>
                <a:latin typeface="Consolas" panose="020B0609020204030204" pitchFamily="49" charset="0"/>
              </a:rPr>
              <a:t>.</a:t>
            </a:r>
            <a:r>
              <a:rPr lang="en-GB" sz="1300">
                <a:solidFill>
                  <a:srgbClr val="0000C0"/>
                </a:solidFill>
                <a:latin typeface="Consolas" panose="020B0609020204030204" pitchFamily="49" charset="0"/>
              </a:rPr>
              <a:t>length</a:t>
            </a:r>
            <a:r>
              <a:rPr lang="en-GB" sz="1300">
                <a:solidFill>
                  <a:srgbClr val="000000"/>
                </a:solidFill>
                <a:latin typeface="Consolas" panose="020B0609020204030204" pitchFamily="49" charset="0"/>
              </a:rPr>
              <a:t>;</a:t>
            </a:r>
          </a:p>
          <a:p>
            <a:pPr lvl="2"/>
            <a:r>
              <a:rPr lang="en-GB" sz="1300">
                <a:solidFill>
                  <a:srgbClr val="0000C0"/>
                </a:solidFill>
                <a:latin typeface="Consolas" panose="020B0609020204030204" pitchFamily="49" charset="0"/>
              </a:rPr>
              <a:t>sz</a:t>
            </a:r>
            <a:r>
              <a:rPr lang="en-GB" sz="1300">
                <a:solidFill>
                  <a:srgbClr val="000000"/>
                </a:solidFill>
                <a:latin typeface="Consolas" panose="020B0609020204030204" pitchFamily="49" charset="0"/>
              </a:rPr>
              <a:t>--;</a:t>
            </a:r>
          </a:p>
          <a:p>
            <a:pPr lvl="2"/>
            <a:r>
              <a:rPr lang="en-GB" sz="1300" b="1">
                <a:solidFill>
                  <a:srgbClr val="7F0055"/>
                </a:solidFill>
                <a:latin typeface="Consolas" panose="020B0609020204030204" pitchFamily="49" charset="0"/>
              </a:rPr>
              <a:t>return</a:t>
            </a:r>
            <a:r>
              <a:rPr lang="en-GB" sz="1300" b="1">
                <a:solidFill>
                  <a:srgbClr val="000000"/>
                </a:solidFill>
                <a:latin typeface="Consolas" panose="020B0609020204030204" pitchFamily="49" charset="0"/>
              </a:rPr>
              <a:t> </a:t>
            </a:r>
            <a:r>
              <a:rPr lang="en-GB" sz="1300" b="1">
                <a:solidFill>
                  <a:srgbClr val="6A3E3E"/>
                </a:solidFill>
                <a:latin typeface="Consolas" panose="020B0609020204030204" pitchFamily="49" charset="0"/>
              </a:rPr>
              <a:t>result</a:t>
            </a:r>
            <a:r>
              <a:rPr lang="en-GB" sz="1300" b="1">
                <a:solidFill>
                  <a:srgbClr val="000000"/>
                </a:solidFill>
                <a:latin typeface="Consolas" panose="020B0609020204030204" pitchFamily="49" charset="0"/>
              </a:rPr>
              <a:t>;</a:t>
            </a:r>
          </a:p>
          <a:p>
            <a:pPr lvl="1"/>
            <a:r>
              <a:rPr lang="en-GB" sz="1300">
                <a:solidFill>
                  <a:srgbClr val="000000"/>
                </a:solidFill>
                <a:latin typeface="Consolas" panose="020B0609020204030204" pitchFamily="49" charset="0"/>
              </a:rPr>
              <a:t>}</a:t>
            </a:r>
          </a:p>
          <a:p>
            <a:pPr lvl="1"/>
            <a:r>
              <a:rPr lang="en-GB" sz="1300" b="1">
                <a:solidFill>
                  <a:srgbClr val="7F0055"/>
                </a:solidFill>
                <a:latin typeface="Consolas" panose="020B0609020204030204" pitchFamily="49" charset="0"/>
              </a:rPr>
              <a:t>public</a:t>
            </a:r>
            <a:r>
              <a:rPr lang="en-GB" sz="1300" b="1">
                <a:solidFill>
                  <a:srgbClr val="000000"/>
                </a:solidFill>
                <a:latin typeface="Consolas" panose="020B0609020204030204" pitchFamily="49" charset="0"/>
              </a:rPr>
              <a:t> E first() {</a:t>
            </a:r>
          </a:p>
          <a:p>
            <a:pPr lvl="2"/>
            <a:r>
              <a:rPr lang="en-GB" sz="1300" b="1">
                <a:solidFill>
                  <a:srgbClr val="7F0055"/>
                </a:solidFill>
                <a:latin typeface="Consolas" panose="020B0609020204030204" pitchFamily="49" charset="0"/>
              </a:rPr>
              <a:t>if</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this</a:t>
            </a:r>
            <a:r>
              <a:rPr lang="en-GB" sz="1300" b="1">
                <a:solidFill>
                  <a:srgbClr val="000000"/>
                </a:solidFill>
                <a:latin typeface="Consolas" panose="020B0609020204030204" pitchFamily="49" charset="0"/>
              </a:rPr>
              <a:t>.isEmpty()) </a:t>
            </a:r>
            <a:r>
              <a:rPr lang="en-GB" sz="1300" b="1">
                <a:solidFill>
                  <a:srgbClr val="7F0055"/>
                </a:solidFill>
                <a:latin typeface="Consolas" panose="020B0609020204030204" pitchFamily="49" charset="0"/>
              </a:rPr>
              <a:t>return</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null</a:t>
            </a:r>
            <a:r>
              <a:rPr lang="en-GB" sz="1300" b="1">
                <a:solidFill>
                  <a:srgbClr val="000000"/>
                </a:solidFill>
                <a:latin typeface="Consolas" panose="020B0609020204030204" pitchFamily="49" charset="0"/>
              </a:rPr>
              <a:t>;</a:t>
            </a:r>
          </a:p>
          <a:p>
            <a:pPr lvl="2"/>
            <a:r>
              <a:rPr lang="en-GB" sz="1300" b="1">
                <a:solidFill>
                  <a:srgbClr val="7F0055"/>
                </a:solidFill>
                <a:latin typeface="Consolas" panose="020B0609020204030204" pitchFamily="49" charset="0"/>
              </a:rPr>
              <a:t>return</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this</a:t>
            </a:r>
            <a:r>
              <a:rPr lang="en-GB" sz="1300" b="1">
                <a:solidFill>
                  <a:srgbClr val="000000"/>
                </a:solidFill>
                <a:latin typeface="Consolas" panose="020B0609020204030204" pitchFamily="49" charset="0"/>
              </a:rPr>
              <a:t>.</a:t>
            </a:r>
            <a:r>
              <a:rPr lang="en-GB" sz="1300" b="1">
                <a:solidFill>
                  <a:srgbClr val="0000C0"/>
                </a:solidFill>
                <a:latin typeface="Consolas" panose="020B0609020204030204" pitchFamily="49" charset="0"/>
              </a:rPr>
              <a:t>queue</a:t>
            </a:r>
            <a:r>
              <a:rPr lang="en-GB" sz="1300" b="1">
                <a:solidFill>
                  <a:srgbClr val="000000"/>
                </a:solidFill>
                <a:latin typeface="Consolas" panose="020B0609020204030204" pitchFamily="49" charset="0"/>
              </a:rPr>
              <a:t>[</a:t>
            </a:r>
            <a:r>
              <a:rPr lang="en-GB" sz="1300" b="1">
                <a:solidFill>
                  <a:srgbClr val="0000C0"/>
                </a:solidFill>
                <a:latin typeface="Consolas" panose="020B0609020204030204" pitchFamily="49" charset="0"/>
              </a:rPr>
              <a:t>f</a:t>
            </a:r>
            <a:r>
              <a:rPr lang="en-GB" sz="1300" b="1">
                <a:solidFill>
                  <a:srgbClr val="000000"/>
                </a:solidFill>
                <a:latin typeface="Consolas" panose="020B0609020204030204" pitchFamily="49" charset="0"/>
              </a:rPr>
              <a:t>];</a:t>
            </a:r>
          </a:p>
          <a:p>
            <a:pPr lvl="1"/>
            <a:r>
              <a:rPr lang="en-GB" sz="1300">
                <a:solidFill>
                  <a:srgbClr val="000000"/>
                </a:solidFill>
                <a:latin typeface="Consolas" panose="020B0609020204030204" pitchFamily="49" charset="0"/>
              </a:rPr>
              <a:t>}</a:t>
            </a:r>
          </a:p>
          <a:p>
            <a:r>
              <a:rPr lang="en-GB" sz="1300">
                <a:solidFill>
                  <a:srgbClr val="000000"/>
                </a:solidFill>
                <a:latin typeface="Consolas" panose="020B0609020204030204" pitchFamily="49" charset="0"/>
              </a:rPr>
              <a:t>}</a:t>
            </a:r>
          </a:p>
        </p:txBody>
      </p:sp>
      <p:sp>
        <p:nvSpPr>
          <p:cNvPr id="3" name="Arrow: Right 2">
            <a:extLst>
              <a:ext uri="{FF2B5EF4-FFF2-40B4-BE49-F238E27FC236}">
                <a16:creationId xmlns:a16="http://schemas.microsoft.com/office/drawing/2014/main" id="{2B880123-6AA0-4FB4-94CA-A3BA244F088C}"/>
              </a:ext>
            </a:extLst>
          </p:cNvPr>
          <p:cNvSpPr/>
          <p:nvPr/>
        </p:nvSpPr>
        <p:spPr>
          <a:xfrm>
            <a:off x="1529751" y="6160167"/>
            <a:ext cx="2743200" cy="365125"/>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130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Ứng dụng</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Ứng dụng</a:t>
            </a:r>
          </a:p>
          <a:p>
            <a:pPr lvl="1">
              <a:buFont typeface="Wingdings" panose="05000000000000000000" pitchFamily="2" charset="2"/>
              <a:buChar char="§"/>
            </a:pPr>
            <a:r>
              <a:rPr lang="en-GB" sz="2500"/>
              <a:t>Hàng đợi là một loại CTDL cơ bản, được ứng dụng nhiều lĩnh vực khác nhau trong ngành CNTT và trong đời sống</a:t>
            </a:r>
          </a:p>
          <a:p>
            <a:pPr marL="228600" lvl="1">
              <a:spcBef>
                <a:spcPts val="1000"/>
              </a:spcBef>
              <a:buFont typeface="Wingdings" panose="05000000000000000000" pitchFamily="2" charset="2"/>
              <a:buChar char="v"/>
            </a:pPr>
            <a:r>
              <a:rPr lang="en-GB" sz="2500" b="1">
                <a:solidFill>
                  <a:srgbClr val="0070C0"/>
                </a:solidFill>
              </a:rPr>
              <a:t>Ví dụ</a:t>
            </a:r>
          </a:p>
          <a:p>
            <a:pPr lvl="1">
              <a:buFont typeface="Wingdings" panose="05000000000000000000" pitchFamily="2" charset="2"/>
              <a:buChar char="§"/>
            </a:pPr>
            <a:r>
              <a:rPr lang="en-GB" sz="2500"/>
              <a:t>Hệ thống quản lý email (Mail Server), văn bản, xử lý tín hiệu,…</a:t>
            </a:r>
          </a:p>
          <a:p>
            <a:pPr lvl="1">
              <a:buFont typeface="Wingdings" panose="05000000000000000000" pitchFamily="2" charset="2"/>
              <a:buChar char="§"/>
            </a:pPr>
            <a:r>
              <a:rPr lang="en-GB" sz="2500"/>
              <a:t>Các hệ thống chat trực tuyến (Facebook Messenger, WhatsApp, Viber, Zalo,…)</a:t>
            </a:r>
          </a:p>
          <a:p>
            <a:pPr lvl="1">
              <a:buFont typeface="Wingdings" panose="05000000000000000000" pitchFamily="2" charset="2"/>
              <a:buChar char="§"/>
            </a:pPr>
            <a:r>
              <a:rPr lang="en-GB" sz="2500"/>
              <a:t>Cơ chế xử lý tác vụ (First Come First Serve) trong hệ điều hành</a:t>
            </a:r>
          </a:p>
          <a:p>
            <a:pPr lvl="1">
              <a:buFont typeface="Wingdings" panose="05000000000000000000" pitchFamily="2" charset="2"/>
              <a:buChar char="§"/>
            </a:pPr>
            <a:r>
              <a:rPr lang="en-GB" sz="2500"/>
              <a:t>Xử lý dữ liệu in ấn</a:t>
            </a:r>
          </a:p>
          <a:p>
            <a:pPr lvl="1">
              <a:buFont typeface="Wingdings" panose="05000000000000000000" pitchFamily="2" charset="2"/>
              <a:buChar char="§"/>
            </a:pPr>
            <a:endParaRPr lang="vi-VN" sz="2500">
              <a:highlight>
                <a:srgbClr val="FFFF00"/>
              </a:highlight>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52</a:t>
            </a:fld>
            <a:endParaRPr lang="en-GB"/>
          </a:p>
        </p:txBody>
      </p:sp>
    </p:spTree>
    <p:extLst>
      <p:ext uri="{BB962C8B-B14F-4D97-AF65-F5344CB8AC3E}">
        <p14:creationId xmlns:p14="http://schemas.microsoft.com/office/powerpoint/2010/main" val="203658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Hàng đợi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Queue trong Java</a:t>
            </a:r>
          </a:p>
          <a:p>
            <a:pPr lvl="1">
              <a:buFont typeface="Wingdings" panose="05000000000000000000" pitchFamily="2" charset="2"/>
              <a:buChar char="§"/>
            </a:pPr>
            <a:r>
              <a:rPr lang="en-GB" sz="2500"/>
              <a:t>Người lập trình có thể sử dụng CTDL Queue được định nghĩa sẵn trong Java thông qua thư viện lớp giao tiếp </a:t>
            </a:r>
            <a:r>
              <a:rPr lang="en-US" sz="2500" b="1">
                <a:solidFill>
                  <a:srgbClr val="0000FF"/>
                </a:solidFill>
                <a:latin typeface="Consolas" panose="020B0609020204030204" pitchFamily="49" charset="0"/>
              </a:rPr>
              <a:t>java.util.Queue </a:t>
            </a:r>
            <a:r>
              <a:rPr lang="en-US" sz="2500"/>
              <a:t>(</a:t>
            </a:r>
            <a:r>
              <a:rPr lang="en-US" sz="2500">
                <a:solidFill>
                  <a:srgbClr val="7030A0"/>
                </a:solidFill>
              </a:rPr>
              <a:t>interface</a:t>
            </a:r>
            <a:r>
              <a:rPr lang="en-US" sz="2500"/>
              <a:t>)</a:t>
            </a:r>
          </a:p>
          <a:p>
            <a:pPr lvl="1">
              <a:buFont typeface="Wingdings" panose="05000000000000000000" pitchFamily="2" charset="2"/>
              <a:buChar char="§"/>
            </a:pPr>
            <a:r>
              <a:rPr lang="en-US" sz="2500"/>
              <a:t>Khi </a:t>
            </a:r>
            <a:r>
              <a:rPr lang="en-US" sz="2500" b="1">
                <a:solidFill>
                  <a:srgbClr val="0000FF"/>
                </a:solidFill>
              </a:rPr>
              <a:t>khởi tạo</a:t>
            </a:r>
            <a:r>
              <a:rPr lang="en-US" sz="2500"/>
              <a:t> đối tượng phải </a:t>
            </a:r>
            <a:r>
              <a:rPr lang="en-US" sz="2500" b="1">
                <a:solidFill>
                  <a:srgbClr val="0000FF"/>
                </a:solidFill>
              </a:rPr>
              <a:t>hiện thực </a:t>
            </a:r>
            <a:r>
              <a:rPr lang="en-US" sz="2500"/>
              <a:t>ít nhất một trong 2 lớp</a:t>
            </a:r>
          </a:p>
          <a:p>
            <a:pPr lvl="2">
              <a:lnSpc>
                <a:spcPct val="140000"/>
              </a:lnSpc>
              <a:buClr>
                <a:srgbClr val="0070C0"/>
              </a:buClr>
            </a:pPr>
            <a:r>
              <a:rPr lang="en-US" sz="2500" b="1">
                <a:solidFill>
                  <a:srgbClr val="0000FF"/>
                </a:solidFill>
                <a:latin typeface="Consolas" panose="020B0609020204030204" pitchFamily="49" charset="0"/>
              </a:rPr>
              <a:t>java.util.LinkedList</a:t>
            </a:r>
          </a:p>
          <a:p>
            <a:pPr lvl="2">
              <a:lnSpc>
                <a:spcPct val="140000"/>
              </a:lnSpc>
              <a:buClr>
                <a:srgbClr val="0070C0"/>
              </a:buClr>
            </a:pPr>
            <a:r>
              <a:rPr lang="en-US" sz="2500" b="1">
                <a:solidFill>
                  <a:srgbClr val="0000FF"/>
                </a:solidFill>
                <a:latin typeface="Consolas" panose="020B0609020204030204" pitchFamily="49" charset="0"/>
              </a:rPr>
              <a:t>java.util.PriorityQueue</a:t>
            </a:r>
            <a:endParaRPr lang="en-US" sz="2500" b="1">
              <a:solidFill>
                <a:srgbClr val="0000FF"/>
              </a:solidFill>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vi-VN" sz="2500" b="1">
              <a:solidFill>
                <a:srgbClr val="0000FF"/>
              </a:solidFill>
              <a:latin typeface="Consolas" panose="020B0609020204030204" pitchFamily="49" charset="0"/>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53</a:t>
            </a:fld>
            <a:endParaRPr lang="en-GB"/>
          </a:p>
        </p:txBody>
      </p:sp>
    </p:spTree>
    <p:extLst>
      <p:ext uri="{BB962C8B-B14F-4D97-AF65-F5344CB8AC3E}">
        <p14:creationId xmlns:p14="http://schemas.microsoft.com/office/powerpoint/2010/main" val="60090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Hàng đợi trong Java</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54</a:t>
            </a:fld>
            <a:endParaRPr lang="en-GB"/>
          </a:p>
        </p:txBody>
      </p:sp>
      <p:pic>
        <p:nvPicPr>
          <p:cNvPr id="4098" name="Picture 2">
            <a:extLst>
              <a:ext uri="{FF2B5EF4-FFF2-40B4-BE49-F238E27FC236}">
                <a16:creationId xmlns:a16="http://schemas.microsoft.com/office/drawing/2014/main" id="{7A9417D6-18A5-4EC8-AB8D-A953EA9F9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670" y="1066075"/>
            <a:ext cx="6668660" cy="565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8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Hàng đợi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Queue trong Java</a:t>
            </a:r>
          </a:p>
          <a:p>
            <a:pPr lvl="1">
              <a:buFont typeface="Wingdings" panose="05000000000000000000" pitchFamily="2" charset="2"/>
              <a:buChar char="§"/>
            </a:pPr>
            <a:r>
              <a:rPr lang="en-GB" sz="2700"/>
              <a:t>Lớp giao tiếp Queue </a:t>
            </a:r>
            <a:r>
              <a:rPr lang="en-US" sz="2700"/>
              <a:t>cung cấp các phương thức ảo cho phép </a:t>
            </a:r>
            <a:r>
              <a:rPr lang="en-US" sz="2700" b="1">
                <a:solidFill>
                  <a:srgbClr val="0000FF"/>
                </a:solidFill>
              </a:rPr>
              <a:t>lớp cài đặt</a:t>
            </a:r>
            <a:r>
              <a:rPr lang="en-US" sz="2700"/>
              <a:t> có thể thực hiện các thao tác trên hàng đợi như:</a:t>
            </a:r>
          </a:p>
          <a:p>
            <a:pPr lvl="2">
              <a:lnSpc>
                <a:spcPct val="140000"/>
              </a:lnSpc>
              <a:buClr>
                <a:srgbClr val="0070C0"/>
              </a:buClr>
            </a:pPr>
            <a:r>
              <a:rPr lang="en-US" sz="2700"/>
              <a:t>add(</a:t>
            </a:r>
            <a:r>
              <a:rPr lang="en-US" sz="2700" b="1">
                <a:solidFill>
                  <a:srgbClr val="0000FF"/>
                </a:solidFill>
              </a:rPr>
              <a:t>E</a:t>
            </a:r>
            <a:r>
              <a:rPr lang="en-US" sz="2700"/>
              <a:t> e): thêm một phần tử vào cuối hàng đợi. Nếu không thêm được thì phát ra một exception</a:t>
            </a:r>
          </a:p>
          <a:p>
            <a:pPr lvl="2">
              <a:lnSpc>
                <a:spcPct val="140000"/>
              </a:lnSpc>
              <a:buClr>
                <a:srgbClr val="0070C0"/>
              </a:buClr>
            </a:pPr>
            <a:r>
              <a:rPr lang="en-US" sz="2700"/>
              <a:t>element(): xem/đọc nội dung của phần tử ở đầu hàng đợi (vị trí front). Nếu không có phần tử nào trong hàng đợi thì phát ra một exception</a:t>
            </a:r>
          </a:p>
          <a:p>
            <a:pPr lvl="2">
              <a:lnSpc>
                <a:spcPct val="140000"/>
              </a:lnSpc>
              <a:buClr>
                <a:srgbClr val="0070C0"/>
              </a:buClr>
            </a:pPr>
            <a:r>
              <a:rPr lang="en-US" sz="2700"/>
              <a:t>offer(</a:t>
            </a:r>
            <a:r>
              <a:rPr lang="en-US" sz="2700" b="1">
                <a:solidFill>
                  <a:srgbClr val="0000FF"/>
                </a:solidFill>
              </a:rPr>
              <a:t>E</a:t>
            </a:r>
            <a:r>
              <a:rPr lang="en-US" sz="2700"/>
              <a:t> e): giống phương thức add(</a:t>
            </a:r>
            <a:r>
              <a:rPr lang="en-US" sz="2700" b="1">
                <a:solidFill>
                  <a:srgbClr val="0000FF"/>
                </a:solidFill>
              </a:rPr>
              <a:t>E</a:t>
            </a:r>
            <a:r>
              <a:rPr lang="en-US" sz="2700"/>
              <a:t> e) nhưng không phát ra exception (nếu có lỗi xảy ra)</a:t>
            </a:r>
          </a:p>
          <a:p>
            <a:pPr lvl="1">
              <a:buFont typeface="Wingdings" panose="05000000000000000000" pitchFamily="2" charset="2"/>
              <a:buChar char="§"/>
            </a:pPr>
            <a:endParaRPr lang="vi-VN" sz="2500" b="1">
              <a:solidFill>
                <a:srgbClr val="0000FF"/>
              </a:solidFill>
              <a:latin typeface="Consolas" panose="020B0609020204030204" pitchFamily="49" charset="0"/>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55</a:t>
            </a:fld>
            <a:endParaRPr lang="en-GB"/>
          </a:p>
        </p:txBody>
      </p:sp>
    </p:spTree>
    <p:extLst>
      <p:ext uri="{BB962C8B-B14F-4D97-AF65-F5344CB8AC3E}">
        <p14:creationId xmlns:p14="http://schemas.microsoft.com/office/powerpoint/2010/main" val="375274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Hàng đợi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Queue trong Java</a:t>
            </a:r>
          </a:p>
          <a:p>
            <a:pPr lvl="2">
              <a:lnSpc>
                <a:spcPct val="120000"/>
              </a:lnSpc>
              <a:buClr>
                <a:srgbClr val="0070C0"/>
              </a:buClr>
            </a:pPr>
            <a:r>
              <a:rPr lang="en-US" sz="2500"/>
              <a:t>peek(): giống phương thức element() nhưng không phát ra exception (nếu có lỗi xảy ra)</a:t>
            </a:r>
          </a:p>
          <a:p>
            <a:pPr lvl="2">
              <a:lnSpc>
                <a:spcPct val="120000"/>
              </a:lnSpc>
              <a:buClr>
                <a:srgbClr val="0070C0"/>
              </a:buClr>
            </a:pPr>
            <a:r>
              <a:rPr lang="en-US" sz="2500"/>
              <a:t>search (</a:t>
            </a:r>
            <a:r>
              <a:rPr lang="en-US" sz="2500" b="1">
                <a:solidFill>
                  <a:srgbClr val="0000FF"/>
                </a:solidFill>
              </a:rPr>
              <a:t>Object</a:t>
            </a:r>
            <a:r>
              <a:rPr lang="en-US" sz="2500"/>
              <a:t> o): tìm kiếm vị trí của một đối tượng trong Queue</a:t>
            </a:r>
          </a:p>
          <a:p>
            <a:pPr lvl="2">
              <a:lnSpc>
                <a:spcPct val="120000"/>
              </a:lnSpc>
              <a:buClr>
                <a:srgbClr val="0070C0"/>
              </a:buClr>
            </a:pPr>
            <a:r>
              <a:rPr lang="en-US" sz="2500"/>
              <a:t>poll(): lấy một phần tử ở đầu ra khỏi hàng đợi hoặc trả về giá trị </a:t>
            </a:r>
            <a:r>
              <a:rPr lang="en-US" sz="2500" b="1">
                <a:solidFill>
                  <a:srgbClr val="0000FF"/>
                </a:solidFill>
              </a:rPr>
              <a:t>null</a:t>
            </a:r>
            <a:r>
              <a:rPr lang="en-US" sz="2500"/>
              <a:t> nếu hàng đợi rỗng</a:t>
            </a:r>
          </a:p>
          <a:p>
            <a:pPr lvl="2">
              <a:lnSpc>
                <a:spcPct val="120000"/>
              </a:lnSpc>
              <a:buClr>
                <a:srgbClr val="0070C0"/>
              </a:buClr>
            </a:pPr>
            <a:r>
              <a:rPr lang="en-US" sz="2500"/>
              <a:t>remove(): giống như phương thức poll(), nhưng nếu hàng đợi rỗng thì phát ra một exception</a:t>
            </a:r>
          </a:p>
          <a:p>
            <a:pPr lvl="1">
              <a:buFont typeface="Wingdings" panose="05000000000000000000" pitchFamily="2" charset="2"/>
              <a:buChar char="§"/>
            </a:pPr>
            <a:endParaRPr lang="vi-VN" sz="2500" b="1">
              <a:solidFill>
                <a:srgbClr val="0000FF"/>
              </a:solidFill>
              <a:latin typeface="Consolas" panose="020B0609020204030204" pitchFamily="49" charset="0"/>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56</a:t>
            </a:fld>
            <a:endParaRPr lang="en-GB"/>
          </a:p>
        </p:txBody>
      </p:sp>
    </p:spTree>
    <p:extLst>
      <p:ext uri="{BB962C8B-B14F-4D97-AF65-F5344CB8AC3E}">
        <p14:creationId xmlns:p14="http://schemas.microsoft.com/office/powerpoint/2010/main" val="209396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Hàng đợi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Khởi tạo Queue trong Java</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57</a:t>
            </a:fld>
            <a:endParaRPr lang="en-GB"/>
          </a:p>
        </p:txBody>
      </p:sp>
      <p:graphicFrame>
        <p:nvGraphicFramePr>
          <p:cNvPr id="11" name="Table 11">
            <a:extLst>
              <a:ext uri="{FF2B5EF4-FFF2-40B4-BE49-F238E27FC236}">
                <a16:creationId xmlns:a16="http://schemas.microsoft.com/office/drawing/2014/main" id="{BF3D3A71-5ECF-496E-8635-FCA8106C3F1C}"/>
              </a:ext>
            </a:extLst>
          </p:cNvPr>
          <p:cNvGraphicFramePr>
            <a:graphicFrameLocks noGrp="1"/>
          </p:cNvGraphicFramePr>
          <p:nvPr>
            <p:extLst>
              <p:ext uri="{D42A27DB-BD31-4B8C-83A1-F6EECF244321}">
                <p14:modId xmlns:p14="http://schemas.microsoft.com/office/powerpoint/2010/main" val="3239568799"/>
              </p:ext>
            </p:extLst>
          </p:nvPr>
        </p:nvGraphicFramePr>
        <p:xfrm>
          <a:off x="286326" y="1957338"/>
          <a:ext cx="11600874" cy="4554298"/>
        </p:xfrm>
        <a:graphic>
          <a:graphicData uri="http://schemas.openxmlformats.org/drawingml/2006/table">
            <a:tbl>
              <a:tblPr firstRow="1" bandRow="1">
                <a:tableStyleId>{EB9631B5-78F2-41C9-869B-9F39066F8104}</a:tableStyleId>
              </a:tblPr>
              <a:tblGrid>
                <a:gridCol w="5800437">
                  <a:extLst>
                    <a:ext uri="{9D8B030D-6E8A-4147-A177-3AD203B41FA5}">
                      <a16:colId xmlns:a16="http://schemas.microsoft.com/office/drawing/2014/main" val="3864136697"/>
                    </a:ext>
                  </a:extLst>
                </a:gridCol>
                <a:gridCol w="5800437">
                  <a:extLst>
                    <a:ext uri="{9D8B030D-6E8A-4147-A177-3AD203B41FA5}">
                      <a16:colId xmlns:a16="http://schemas.microsoft.com/office/drawing/2014/main" val="2558023087"/>
                    </a:ext>
                  </a:extLst>
                </a:gridCol>
              </a:tblGrid>
              <a:tr h="566491">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767448057"/>
                  </a:ext>
                </a:extLst>
              </a:tr>
              <a:tr h="3987807">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kern="1200">
                          <a:solidFill>
                            <a:schemeClr val="dk1"/>
                          </a:solidFill>
                          <a:latin typeface="+mn-lt"/>
                          <a:ea typeface="+mn-ea"/>
                          <a:cs typeface="Arial" panose="020B0604020202020204" pitchFamily="34" charset="0"/>
                        </a:rPr>
                        <a:t>Tạo một đối tượng thuộc lớ</a:t>
                      </a:r>
                      <a:r>
                        <a:rPr lang="en-GB" sz="2500" kern="1200">
                          <a:solidFill>
                            <a:schemeClr val="dk1"/>
                          </a:solidFill>
                          <a:latin typeface="+mn-lt"/>
                          <a:ea typeface="+mn-ea"/>
                          <a:cs typeface="Arial" panose="020B0604020202020204" pitchFamily="34" charset="0"/>
                        </a:rPr>
                        <a:t>p </a:t>
                      </a:r>
                      <a:r>
                        <a:rPr lang="vi-VN" sz="2500" kern="1200">
                          <a:solidFill>
                            <a:schemeClr val="dk1"/>
                          </a:solidFill>
                          <a:latin typeface="+mn-lt"/>
                          <a:ea typeface="+mn-ea"/>
                          <a:cs typeface="Arial" panose="020B0604020202020204" pitchFamily="34" charset="0"/>
                        </a:rPr>
                        <a:t>LinkedList (nên dùng)</a:t>
                      </a:r>
                      <a:endParaRPr lang="en-GB" sz="2500" kern="1200">
                        <a:solidFill>
                          <a:schemeClr val="dk1"/>
                        </a:solidFill>
                        <a:latin typeface="+mn-lt"/>
                        <a:ea typeface="+mn-ea"/>
                        <a:cs typeface="Arial" panose="020B0604020202020204" pitchFamily="34" charset="0"/>
                      </a:endParaRP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endParaRPr lang="en-GB" sz="2500" kern="1200">
                        <a:solidFill>
                          <a:schemeClr val="dk1"/>
                        </a:solidFill>
                        <a:latin typeface="+mn-lt"/>
                        <a:ea typeface="+mn-ea"/>
                        <a:cs typeface="Arial" panose="020B0604020202020204" pitchFamily="34" charset="0"/>
                      </a:endParaRP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en-US" sz="2500">
                          <a:latin typeface="Arial" panose="020B0604020202020204" pitchFamily="34" charset="0"/>
                          <a:cs typeface="Arial" panose="020B0604020202020204" pitchFamily="34" charset="0"/>
                        </a:rPr>
                        <a:t>Tạo một đối tượng thuộc lớp PriorityQueue</a:t>
                      </a: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endParaRPr lang="vi-VN" sz="2500" kern="1200">
                        <a:solidFill>
                          <a:schemeClr val="dk1"/>
                        </a:solidFill>
                        <a:latin typeface="+mn-lt"/>
                        <a:ea typeface="+mn-ea"/>
                        <a:cs typeface="Arial" panose="020B0604020202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kern="1200">
                          <a:solidFill>
                            <a:schemeClr val="dk1"/>
                          </a:solidFill>
                          <a:latin typeface="+mn-lt"/>
                          <a:ea typeface="+mn-ea"/>
                          <a:cs typeface="Arial" panose="020B0604020202020204" pitchFamily="34" charset="0"/>
                        </a:rPr>
                        <a:t>Tạo một đối tượng thuộc lớp LinkedList với kiểu Generic (nên dùng)</a:t>
                      </a: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kern="1200">
                          <a:solidFill>
                            <a:schemeClr val="dk1"/>
                          </a:solidFill>
                          <a:latin typeface="+mn-lt"/>
                          <a:ea typeface="+mn-ea"/>
                          <a:cs typeface="Arial" panose="020B0604020202020204" pitchFamily="34" charset="0"/>
                        </a:rPr>
                        <a:t>Tạo một đối tượng thuộc lớp PriorityQueue với kiểu Generic </a:t>
                      </a: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240656"/>
                  </a:ext>
                </a:extLst>
              </a:tr>
            </a:tbl>
          </a:graphicData>
        </a:graphic>
      </p:graphicFrame>
      <p:sp>
        <p:nvSpPr>
          <p:cNvPr id="12" name="Rectangle 11">
            <a:extLst>
              <a:ext uri="{FF2B5EF4-FFF2-40B4-BE49-F238E27FC236}">
                <a16:creationId xmlns:a16="http://schemas.microsoft.com/office/drawing/2014/main" id="{86210EA5-D65A-4B3F-90E0-A075EA76EDC3}"/>
              </a:ext>
            </a:extLst>
          </p:cNvPr>
          <p:cNvSpPr/>
          <p:nvPr/>
        </p:nvSpPr>
        <p:spPr>
          <a:xfrm>
            <a:off x="641024" y="3563233"/>
            <a:ext cx="4189024" cy="56099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Queue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LinkedList</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
        <p:nvSpPr>
          <p:cNvPr id="13" name="Rectangle 12">
            <a:extLst>
              <a:ext uri="{FF2B5EF4-FFF2-40B4-BE49-F238E27FC236}">
                <a16:creationId xmlns:a16="http://schemas.microsoft.com/office/drawing/2014/main" id="{3803AF2F-F338-4285-B08D-CE333D544BC1}"/>
              </a:ext>
            </a:extLst>
          </p:cNvPr>
          <p:cNvSpPr/>
          <p:nvPr/>
        </p:nvSpPr>
        <p:spPr>
          <a:xfrm>
            <a:off x="5722075" y="3563233"/>
            <a:ext cx="6315958" cy="56099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Queue</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LinkedList</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endParaRPr lang="en-US" sz="1700">
              <a:effectLst/>
              <a:latin typeface="Consolas" panose="020B0609020204030204" pitchFamily="49" charset="0"/>
            </a:endParaRPr>
          </a:p>
        </p:txBody>
      </p:sp>
      <p:sp>
        <p:nvSpPr>
          <p:cNvPr id="10" name="Rectangle 9">
            <a:extLst>
              <a:ext uri="{FF2B5EF4-FFF2-40B4-BE49-F238E27FC236}">
                <a16:creationId xmlns:a16="http://schemas.microsoft.com/office/drawing/2014/main" id="{25638DB2-AAF0-47F8-B3EC-0B109A42C948}"/>
              </a:ext>
            </a:extLst>
          </p:cNvPr>
          <p:cNvSpPr/>
          <p:nvPr/>
        </p:nvSpPr>
        <p:spPr>
          <a:xfrm>
            <a:off x="679972" y="5529118"/>
            <a:ext cx="4189024" cy="56099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Queue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 </a:t>
            </a:r>
            <a:r>
              <a:rPr lang="en-US" sz="1700">
                <a:solidFill>
                  <a:srgbClr val="000000"/>
                </a:solidFill>
                <a:latin typeface="Consolas" panose="020B0609020204030204" pitchFamily="49" charset="0"/>
              </a:rPr>
              <a:t>PriorityQueue</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
        <p:nvSpPr>
          <p:cNvPr id="14" name="Rectangle 13">
            <a:extLst>
              <a:ext uri="{FF2B5EF4-FFF2-40B4-BE49-F238E27FC236}">
                <a16:creationId xmlns:a16="http://schemas.microsoft.com/office/drawing/2014/main" id="{6A2A88BF-EE2B-482E-8DCA-29D91E4165E7}"/>
              </a:ext>
            </a:extLst>
          </p:cNvPr>
          <p:cNvSpPr/>
          <p:nvPr/>
        </p:nvSpPr>
        <p:spPr>
          <a:xfrm>
            <a:off x="5761023" y="5529118"/>
            <a:ext cx="6315958" cy="56099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Queue</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PriorityQueue</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endParaRPr lang="en-US" sz="1700">
              <a:effectLst/>
              <a:latin typeface="Consolas" panose="020B0609020204030204" pitchFamily="49" charset="0"/>
            </a:endParaRPr>
          </a:p>
        </p:txBody>
      </p:sp>
    </p:spTree>
    <p:extLst>
      <p:ext uri="{BB962C8B-B14F-4D97-AF65-F5344CB8AC3E}">
        <p14:creationId xmlns:p14="http://schemas.microsoft.com/office/powerpoint/2010/main" val="24000754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Hàng đợi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Thêm một phần tử vào Queue</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58</a:t>
            </a:fld>
            <a:endParaRPr lang="en-GB"/>
          </a:p>
        </p:txBody>
      </p:sp>
      <p:graphicFrame>
        <p:nvGraphicFramePr>
          <p:cNvPr id="11" name="Table 11">
            <a:extLst>
              <a:ext uri="{FF2B5EF4-FFF2-40B4-BE49-F238E27FC236}">
                <a16:creationId xmlns:a16="http://schemas.microsoft.com/office/drawing/2014/main" id="{BF3D3A71-5ECF-496E-8635-FCA8106C3F1C}"/>
              </a:ext>
            </a:extLst>
          </p:cNvPr>
          <p:cNvGraphicFramePr>
            <a:graphicFrameLocks noGrp="1"/>
          </p:cNvGraphicFramePr>
          <p:nvPr>
            <p:extLst>
              <p:ext uri="{D42A27DB-BD31-4B8C-83A1-F6EECF244321}">
                <p14:modId xmlns:p14="http://schemas.microsoft.com/office/powerpoint/2010/main" val="2142543944"/>
              </p:ext>
            </p:extLst>
          </p:nvPr>
        </p:nvGraphicFramePr>
        <p:xfrm>
          <a:off x="286326" y="1957338"/>
          <a:ext cx="11600874" cy="4554298"/>
        </p:xfrm>
        <a:graphic>
          <a:graphicData uri="http://schemas.openxmlformats.org/drawingml/2006/table">
            <a:tbl>
              <a:tblPr firstRow="1" bandRow="1">
                <a:tableStyleId>{EB9631B5-78F2-41C9-869B-9F39066F8104}</a:tableStyleId>
              </a:tblPr>
              <a:tblGrid>
                <a:gridCol w="5800437">
                  <a:extLst>
                    <a:ext uri="{9D8B030D-6E8A-4147-A177-3AD203B41FA5}">
                      <a16:colId xmlns:a16="http://schemas.microsoft.com/office/drawing/2014/main" val="3864136697"/>
                    </a:ext>
                  </a:extLst>
                </a:gridCol>
                <a:gridCol w="5800437">
                  <a:extLst>
                    <a:ext uri="{9D8B030D-6E8A-4147-A177-3AD203B41FA5}">
                      <a16:colId xmlns:a16="http://schemas.microsoft.com/office/drawing/2014/main" val="2558023087"/>
                    </a:ext>
                  </a:extLst>
                </a:gridCol>
              </a:tblGrid>
              <a:tr h="566491">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767448057"/>
                  </a:ext>
                </a:extLst>
              </a:tr>
              <a:tr h="3987807">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kern="1200">
                          <a:solidFill>
                            <a:schemeClr val="dk1"/>
                          </a:solidFill>
                          <a:latin typeface="+mn-lt"/>
                          <a:ea typeface="+mn-ea"/>
                          <a:cs typeface="Arial" panose="020B0604020202020204" pitchFamily="34" charset="0"/>
                        </a:rPr>
                        <a:t>Phần tử được đưa vào Queue là một đối tượng thuộc kiểu Object</a:t>
                      </a: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endParaRPr lang="en-GB" sz="2500" kern="1200">
                        <a:solidFill>
                          <a:schemeClr val="dk1"/>
                        </a:solidFill>
                        <a:latin typeface="+mn-lt"/>
                        <a:ea typeface="+mn-ea"/>
                        <a:cs typeface="Arial" panose="020B0604020202020204" pitchFamily="34" charset="0"/>
                      </a:endParaRP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endParaRPr lang="vi-VN" sz="2500" kern="1200">
                        <a:solidFill>
                          <a:schemeClr val="dk1"/>
                        </a:solidFill>
                        <a:latin typeface="+mn-lt"/>
                        <a:ea typeface="+mn-ea"/>
                        <a:cs typeface="Arial" panose="020B0604020202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kern="1200">
                          <a:solidFill>
                            <a:schemeClr val="dk1"/>
                          </a:solidFill>
                          <a:latin typeface="+mn-lt"/>
                          <a:ea typeface="+mn-ea"/>
                          <a:cs typeface="Arial" panose="020B0604020202020204" pitchFamily="34" charset="0"/>
                        </a:rPr>
                        <a:t>Phần tử được đưa vào Queue là một đối tượng thuộc kiểu Generic</a:t>
                      </a: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240656"/>
                  </a:ext>
                </a:extLst>
              </a:tr>
            </a:tbl>
          </a:graphicData>
        </a:graphic>
      </p:graphicFrame>
      <p:sp>
        <p:nvSpPr>
          <p:cNvPr id="12" name="Rectangle 11">
            <a:extLst>
              <a:ext uri="{FF2B5EF4-FFF2-40B4-BE49-F238E27FC236}">
                <a16:creationId xmlns:a16="http://schemas.microsoft.com/office/drawing/2014/main" id="{86210EA5-D65A-4B3F-90E0-A075EA76EDC3}"/>
              </a:ext>
            </a:extLst>
          </p:cNvPr>
          <p:cNvSpPr/>
          <p:nvPr/>
        </p:nvSpPr>
        <p:spPr>
          <a:xfrm>
            <a:off x="961536" y="3832162"/>
            <a:ext cx="4189024" cy="1442400"/>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Queue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LinkedList</a:t>
            </a:r>
            <a:r>
              <a:rPr lang="en-US" sz="1700" b="1">
                <a:solidFill>
                  <a:srgbClr val="000080"/>
                </a:solidFill>
                <a:latin typeface="Consolas" panose="020B0609020204030204" pitchFamily="49" charset="0"/>
              </a:rPr>
              <a:t>();</a:t>
            </a:r>
          </a:p>
          <a:p>
            <a:endParaRPr lang="en-US" sz="1700" b="1">
              <a:solidFill>
                <a:srgbClr val="000080"/>
              </a:solidFill>
              <a:latin typeface="Consolas" panose="020B0609020204030204" pitchFamily="49" charset="0"/>
            </a:endParaRPr>
          </a:p>
          <a:p>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offer</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"456"</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
        <p:nvSpPr>
          <p:cNvPr id="13" name="Rectangle 12">
            <a:extLst>
              <a:ext uri="{FF2B5EF4-FFF2-40B4-BE49-F238E27FC236}">
                <a16:creationId xmlns:a16="http://schemas.microsoft.com/office/drawing/2014/main" id="{3803AF2F-F338-4285-B08D-CE333D544BC1}"/>
              </a:ext>
            </a:extLst>
          </p:cNvPr>
          <p:cNvSpPr/>
          <p:nvPr/>
        </p:nvSpPr>
        <p:spPr>
          <a:xfrm>
            <a:off x="6095999" y="3846040"/>
            <a:ext cx="5930877" cy="1442399"/>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Queue</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LinkedList</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p>
          <a:p>
            <a:endParaRPr lang="en-US" sz="1700" b="1">
              <a:solidFill>
                <a:srgbClr val="000080"/>
              </a:solidFill>
              <a:latin typeface="Consolas" panose="020B0609020204030204" pitchFamily="49" charset="0"/>
            </a:endParaRPr>
          </a:p>
          <a:p>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offer</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456</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Tree>
    <p:extLst>
      <p:ext uri="{BB962C8B-B14F-4D97-AF65-F5344CB8AC3E}">
        <p14:creationId xmlns:p14="http://schemas.microsoft.com/office/powerpoint/2010/main" val="24624810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Hàng đợi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Lấy một phần tử ra khỏi Queue</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59</a:t>
            </a:fld>
            <a:endParaRPr lang="en-GB"/>
          </a:p>
        </p:txBody>
      </p:sp>
      <p:graphicFrame>
        <p:nvGraphicFramePr>
          <p:cNvPr id="11" name="Table 11">
            <a:extLst>
              <a:ext uri="{FF2B5EF4-FFF2-40B4-BE49-F238E27FC236}">
                <a16:creationId xmlns:a16="http://schemas.microsoft.com/office/drawing/2014/main" id="{BF3D3A71-5ECF-496E-8635-FCA8106C3F1C}"/>
              </a:ext>
            </a:extLst>
          </p:cNvPr>
          <p:cNvGraphicFramePr>
            <a:graphicFrameLocks noGrp="1"/>
          </p:cNvGraphicFramePr>
          <p:nvPr>
            <p:extLst>
              <p:ext uri="{D42A27DB-BD31-4B8C-83A1-F6EECF244321}">
                <p14:modId xmlns:p14="http://schemas.microsoft.com/office/powerpoint/2010/main" val="813762715"/>
              </p:ext>
            </p:extLst>
          </p:nvPr>
        </p:nvGraphicFramePr>
        <p:xfrm>
          <a:off x="286326" y="1957338"/>
          <a:ext cx="11600874" cy="4554298"/>
        </p:xfrm>
        <a:graphic>
          <a:graphicData uri="http://schemas.openxmlformats.org/drawingml/2006/table">
            <a:tbl>
              <a:tblPr firstRow="1" bandRow="1">
                <a:tableStyleId>{EB9631B5-78F2-41C9-869B-9F39066F8104}</a:tableStyleId>
              </a:tblPr>
              <a:tblGrid>
                <a:gridCol w="5800437">
                  <a:extLst>
                    <a:ext uri="{9D8B030D-6E8A-4147-A177-3AD203B41FA5}">
                      <a16:colId xmlns:a16="http://schemas.microsoft.com/office/drawing/2014/main" val="3864136697"/>
                    </a:ext>
                  </a:extLst>
                </a:gridCol>
                <a:gridCol w="5800437">
                  <a:extLst>
                    <a:ext uri="{9D8B030D-6E8A-4147-A177-3AD203B41FA5}">
                      <a16:colId xmlns:a16="http://schemas.microsoft.com/office/drawing/2014/main" val="2558023087"/>
                    </a:ext>
                  </a:extLst>
                </a:gridCol>
              </a:tblGrid>
              <a:tr h="566491">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767448057"/>
                  </a:ext>
                </a:extLst>
              </a:tr>
              <a:tr h="3987807">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kern="1200">
                          <a:solidFill>
                            <a:schemeClr val="dk1"/>
                          </a:solidFill>
                          <a:latin typeface="+mn-lt"/>
                          <a:ea typeface="+mn-ea"/>
                          <a:cs typeface="Arial" panose="020B0604020202020204" pitchFamily="34" charset="0"/>
                        </a:rPr>
                        <a:t>Phần tử được </a:t>
                      </a:r>
                      <a:r>
                        <a:rPr lang="en-GB" sz="2500" kern="1200">
                          <a:solidFill>
                            <a:schemeClr val="dk1"/>
                          </a:solidFill>
                          <a:latin typeface="Arial" panose="020B0604020202020204" pitchFamily="34" charset="0"/>
                          <a:ea typeface="+mn-ea"/>
                          <a:cs typeface="Arial" panose="020B0604020202020204" pitchFamily="34" charset="0"/>
                        </a:rPr>
                        <a:t>lấy ra khỏi</a:t>
                      </a:r>
                      <a:r>
                        <a:rPr lang="vi-VN" sz="2500" kern="1200">
                          <a:solidFill>
                            <a:schemeClr val="dk1"/>
                          </a:solidFill>
                          <a:latin typeface="+mn-lt"/>
                          <a:ea typeface="+mn-ea"/>
                          <a:cs typeface="Arial" panose="020B0604020202020204" pitchFamily="34" charset="0"/>
                        </a:rPr>
                        <a:t> Queue là một đối tượng thuộc kiểu Object</a:t>
                      </a: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endParaRPr lang="en-GB" sz="2500" kern="1200">
                        <a:solidFill>
                          <a:schemeClr val="dk1"/>
                        </a:solidFill>
                        <a:latin typeface="+mn-lt"/>
                        <a:ea typeface="+mn-ea"/>
                        <a:cs typeface="Arial" panose="020B0604020202020204" pitchFamily="34" charset="0"/>
                      </a:endParaRP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endParaRPr lang="vi-VN" sz="2500" kern="1200">
                        <a:solidFill>
                          <a:schemeClr val="dk1"/>
                        </a:solidFill>
                        <a:latin typeface="+mn-lt"/>
                        <a:ea typeface="+mn-ea"/>
                        <a:cs typeface="Arial" panose="020B0604020202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vi-VN" sz="2500" kern="1200">
                          <a:solidFill>
                            <a:schemeClr val="dk1"/>
                          </a:solidFill>
                          <a:latin typeface="+mn-lt"/>
                          <a:ea typeface="+mn-ea"/>
                          <a:cs typeface="Arial" panose="020B0604020202020204" pitchFamily="34" charset="0"/>
                        </a:rPr>
                        <a:t>Phần tử được </a:t>
                      </a:r>
                      <a:r>
                        <a:rPr lang="en-GB" sz="2500" kern="1200">
                          <a:solidFill>
                            <a:schemeClr val="dk1"/>
                          </a:solidFill>
                          <a:latin typeface="Arial" panose="020B0604020202020204" pitchFamily="34" charset="0"/>
                          <a:ea typeface="+mn-ea"/>
                          <a:cs typeface="Arial" panose="020B0604020202020204" pitchFamily="34" charset="0"/>
                        </a:rPr>
                        <a:t>lấy</a:t>
                      </a:r>
                      <a:r>
                        <a:rPr lang="vi-VN" sz="2500" kern="1200">
                          <a:solidFill>
                            <a:schemeClr val="dk1"/>
                          </a:solidFill>
                          <a:latin typeface="Arial" panose="020B0604020202020204" pitchFamily="34" charset="0"/>
                          <a:ea typeface="+mn-ea"/>
                          <a:cs typeface="Arial" panose="020B0604020202020204" pitchFamily="34" charset="0"/>
                        </a:rPr>
                        <a:t> </a:t>
                      </a:r>
                      <a:r>
                        <a:rPr lang="en-GB" sz="2500" kern="1200">
                          <a:solidFill>
                            <a:schemeClr val="dk1"/>
                          </a:solidFill>
                          <a:latin typeface="Arial" panose="020B0604020202020204" pitchFamily="34" charset="0"/>
                          <a:ea typeface="+mn-ea"/>
                          <a:cs typeface="Arial" panose="020B0604020202020204" pitchFamily="34" charset="0"/>
                        </a:rPr>
                        <a:t>ra khỏi</a:t>
                      </a:r>
                      <a:r>
                        <a:rPr lang="vi-VN" sz="2500" kern="1200">
                          <a:solidFill>
                            <a:schemeClr val="dk1"/>
                          </a:solidFill>
                          <a:latin typeface="+mn-lt"/>
                          <a:ea typeface="+mn-ea"/>
                          <a:cs typeface="Arial" panose="020B0604020202020204" pitchFamily="34" charset="0"/>
                        </a:rPr>
                        <a:t> Queue là một đối tượng thuộc kiểu Generic</a:t>
                      </a: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240656"/>
                  </a:ext>
                </a:extLst>
              </a:tr>
            </a:tbl>
          </a:graphicData>
        </a:graphic>
      </p:graphicFrame>
      <p:sp>
        <p:nvSpPr>
          <p:cNvPr id="12" name="Rectangle 11">
            <a:extLst>
              <a:ext uri="{FF2B5EF4-FFF2-40B4-BE49-F238E27FC236}">
                <a16:creationId xmlns:a16="http://schemas.microsoft.com/office/drawing/2014/main" id="{86210EA5-D65A-4B3F-90E0-A075EA76EDC3}"/>
              </a:ext>
            </a:extLst>
          </p:cNvPr>
          <p:cNvSpPr/>
          <p:nvPr/>
        </p:nvSpPr>
        <p:spPr>
          <a:xfrm>
            <a:off x="961536" y="3832161"/>
            <a:ext cx="4189024" cy="2467791"/>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Queue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LinkedList</a:t>
            </a:r>
            <a:r>
              <a:rPr lang="en-US" sz="1700" b="1">
                <a:solidFill>
                  <a:srgbClr val="000080"/>
                </a:solidFill>
                <a:latin typeface="Consolas" panose="020B0609020204030204" pitchFamily="49" charset="0"/>
              </a:rPr>
              <a:t>();</a:t>
            </a:r>
          </a:p>
          <a:p>
            <a:endParaRPr lang="en-US" sz="1700" b="1">
              <a:solidFill>
                <a:srgbClr val="000080"/>
              </a:solidFill>
              <a:latin typeface="Consolas" panose="020B0609020204030204" pitchFamily="49" charset="0"/>
            </a:endParaRPr>
          </a:p>
          <a:p>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offer</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"456"</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Object item1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remove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Object item2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poll</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
        <p:nvSpPr>
          <p:cNvPr id="13" name="Rectangle 12">
            <a:extLst>
              <a:ext uri="{FF2B5EF4-FFF2-40B4-BE49-F238E27FC236}">
                <a16:creationId xmlns:a16="http://schemas.microsoft.com/office/drawing/2014/main" id="{3803AF2F-F338-4285-B08D-CE333D544BC1}"/>
              </a:ext>
            </a:extLst>
          </p:cNvPr>
          <p:cNvSpPr/>
          <p:nvPr/>
        </p:nvSpPr>
        <p:spPr>
          <a:xfrm>
            <a:off x="6095999" y="3846040"/>
            <a:ext cx="5930877" cy="2510310"/>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Queue</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LinkedList</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offer</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456</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8000FF"/>
                </a:solidFill>
                <a:latin typeface="Consolas" panose="020B0609020204030204" pitchFamily="49" charset="0"/>
              </a:rPr>
              <a:t>int</a:t>
            </a:r>
            <a:r>
              <a:rPr lang="en-US" sz="1700">
                <a:solidFill>
                  <a:srgbClr val="000000"/>
                </a:solidFill>
                <a:latin typeface="Consolas" panose="020B0609020204030204" pitchFamily="49" charset="0"/>
              </a:rPr>
              <a:t> item1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remove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8000FF"/>
                </a:solidFill>
                <a:latin typeface="Consolas" panose="020B0609020204030204" pitchFamily="49" charset="0"/>
              </a:rPr>
              <a:t>int</a:t>
            </a:r>
            <a:r>
              <a:rPr lang="en-US" sz="1700">
                <a:solidFill>
                  <a:srgbClr val="000000"/>
                </a:solidFill>
                <a:latin typeface="Consolas" panose="020B0609020204030204" pitchFamily="49" charset="0"/>
              </a:rPr>
              <a:t> item2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poll</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Tree>
    <p:extLst>
      <p:ext uri="{BB962C8B-B14F-4D97-AF65-F5344CB8AC3E}">
        <p14:creationId xmlns:p14="http://schemas.microsoft.com/office/powerpoint/2010/main" val="270917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Giới thiệu</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6457352" cy="5533534"/>
          </a:xfrm>
        </p:spPr>
        <p:txBody>
          <a:bodyPr>
            <a:normAutofit/>
          </a:bodyPr>
          <a:lstStyle/>
          <a:p>
            <a:pPr>
              <a:buFont typeface="Wingdings" panose="05000000000000000000" pitchFamily="2" charset="2"/>
              <a:buChar char="v"/>
            </a:pPr>
            <a:r>
              <a:rPr lang="en-GB" sz="2500" b="1">
                <a:solidFill>
                  <a:srgbClr val="0070C0"/>
                </a:solidFill>
              </a:rPr>
              <a:t>Minh họa</a:t>
            </a:r>
          </a:p>
          <a:p>
            <a:pPr lvl="1">
              <a:buFont typeface="Wingdings" panose="05000000000000000000" pitchFamily="2" charset="2"/>
              <a:buChar char="§"/>
            </a:pPr>
            <a:r>
              <a:rPr lang="en-GB" sz="2500"/>
              <a:t>CTDL Stack</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6</a:t>
            </a:fld>
            <a:endParaRPr lang="en-GB"/>
          </a:p>
        </p:txBody>
      </p:sp>
      <p:pic>
        <p:nvPicPr>
          <p:cNvPr id="1026" name="Picture 2">
            <a:extLst>
              <a:ext uri="{FF2B5EF4-FFF2-40B4-BE49-F238E27FC236}">
                <a16:creationId xmlns:a16="http://schemas.microsoft.com/office/drawing/2014/main" id="{B2A1C020-4FE5-4989-86AA-7DC30C64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15" y="1739695"/>
            <a:ext cx="6289600" cy="503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07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circle(in)">
                                      <p:cBhvr>
                                        <p:cTn id="10"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Hàng đợi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Xem/đọc giá trị của phần tử ở đầu Queue</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60</a:t>
            </a:fld>
            <a:endParaRPr lang="en-GB"/>
          </a:p>
        </p:txBody>
      </p:sp>
      <p:graphicFrame>
        <p:nvGraphicFramePr>
          <p:cNvPr id="11" name="Table 11">
            <a:extLst>
              <a:ext uri="{FF2B5EF4-FFF2-40B4-BE49-F238E27FC236}">
                <a16:creationId xmlns:a16="http://schemas.microsoft.com/office/drawing/2014/main" id="{BF3D3A71-5ECF-496E-8635-FCA8106C3F1C}"/>
              </a:ext>
            </a:extLst>
          </p:cNvPr>
          <p:cNvGraphicFramePr>
            <a:graphicFrameLocks noGrp="1"/>
          </p:cNvGraphicFramePr>
          <p:nvPr>
            <p:extLst>
              <p:ext uri="{D42A27DB-BD31-4B8C-83A1-F6EECF244321}">
                <p14:modId xmlns:p14="http://schemas.microsoft.com/office/powerpoint/2010/main" val="3982062937"/>
              </p:ext>
            </p:extLst>
          </p:nvPr>
        </p:nvGraphicFramePr>
        <p:xfrm>
          <a:off x="286326" y="1957338"/>
          <a:ext cx="11600874" cy="4554298"/>
        </p:xfrm>
        <a:graphic>
          <a:graphicData uri="http://schemas.openxmlformats.org/drawingml/2006/table">
            <a:tbl>
              <a:tblPr firstRow="1" bandRow="1">
                <a:tableStyleId>{EB9631B5-78F2-41C9-869B-9F39066F8104}</a:tableStyleId>
              </a:tblPr>
              <a:tblGrid>
                <a:gridCol w="5800437">
                  <a:extLst>
                    <a:ext uri="{9D8B030D-6E8A-4147-A177-3AD203B41FA5}">
                      <a16:colId xmlns:a16="http://schemas.microsoft.com/office/drawing/2014/main" val="3864136697"/>
                    </a:ext>
                  </a:extLst>
                </a:gridCol>
                <a:gridCol w="5800437">
                  <a:extLst>
                    <a:ext uri="{9D8B030D-6E8A-4147-A177-3AD203B41FA5}">
                      <a16:colId xmlns:a16="http://schemas.microsoft.com/office/drawing/2014/main" val="2558023087"/>
                    </a:ext>
                  </a:extLst>
                </a:gridCol>
              </a:tblGrid>
              <a:tr h="566491">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767448057"/>
                  </a:ext>
                </a:extLst>
              </a:tr>
              <a:tr h="3987807">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en-GB" sz="2500" kern="1200">
                          <a:solidFill>
                            <a:schemeClr val="dk1"/>
                          </a:solidFill>
                          <a:latin typeface="Arial" panose="020B0604020202020204" pitchFamily="34" charset="0"/>
                          <a:ea typeface="+mn-ea"/>
                          <a:cs typeface="Arial" panose="020B0604020202020204" pitchFamily="34" charset="0"/>
                        </a:rPr>
                        <a:t>Nội dung của phần tử ở đầu</a:t>
                      </a:r>
                      <a:r>
                        <a:rPr lang="vi-VN" sz="2500" kern="1200">
                          <a:solidFill>
                            <a:schemeClr val="dk1"/>
                          </a:solidFill>
                          <a:latin typeface="Arial" panose="020B0604020202020204" pitchFamily="34" charset="0"/>
                          <a:ea typeface="+mn-ea"/>
                          <a:cs typeface="Arial" panose="020B0604020202020204" pitchFamily="34" charset="0"/>
                        </a:rPr>
                        <a:t> Queue </a:t>
                      </a:r>
                      <a:r>
                        <a:rPr lang="en-GB" sz="2500" kern="1200">
                          <a:solidFill>
                            <a:schemeClr val="dk1"/>
                          </a:solidFill>
                          <a:latin typeface="Arial" panose="020B0604020202020204" pitchFamily="34" charset="0"/>
                          <a:ea typeface="+mn-ea"/>
                          <a:cs typeface="Arial" panose="020B0604020202020204" pitchFamily="34" charset="0"/>
                        </a:rPr>
                        <a:t>được trả ra</a:t>
                      </a:r>
                      <a:r>
                        <a:rPr lang="en-GB" sz="2500" kern="1200">
                          <a:solidFill>
                            <a:schemeClr val="dk1"/>
                          </a:solidFill>
                          <a:latin typeface="+mn-lt"/>
                          <a:ea typeface="+mn-ea"/>
                          <a:cs typeface="Arial" panose="020B0604020202020204" pitchFamily="34" charset="0"/>
                        </a:rPr>
                        <a:t> </a:t>
                      </a:r>
                      <a:r>
                        <a:rPr lang="vi-VN" sz="2500" kern="1200">
                          <a:solidFill>
                            <a:schemeClr val="dk1"/>
                          </a:solidFill>
                          <a:latin typeface="+mn-lt"/>
                          <a:ea typeface="+mn-ea"/>
                          <a:cs typeface="Arial" panose="020B0604020202020204" pitchFamily="34" charset="0"/>
                        </a:rPr>
                        <a:t>là một đối tượng thuộc kiểu Object</a:t>
                      </a: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endParaRPr lang="en-GB" sz="2500" kern="1200">
                        <a:solidFill>
                          <a:schemeClr val="dk1"/>
                        </a:solidFill>
                        <a:latin typeface="+mn-lt"/>
                        <a:ea typeface="+mn-ea"/>
                        <a:cs typeface="Arial" panose="020B0604020202020204" pitchFamily="34" charset="0"/>
                      </a:endParaRP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endParaRPr lang="vi-VN" sz="2500" kern="1200">
                        <a:solidFill>
                          <a:schemeClr val="dk1"/>
                        </a:solidFill>
                        <a:latin typeface="+mn-lt"/>
                        <a:ea typeface="+mn-ea"/>
                        <a:cs typeface="Arial" panose="020B0604020202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en-GB" sz="2500" kern="1200">
                          <a:solidFill>
                            <a:schemeClr val="dk1"/>
                          </a:solidFill>
                          <a:latin typeface="Arial" panose="020B0604020202020204" pitchFamily="34" charset="0"/>
                          <a:ea typeface="+mn-ea"/>
                          <a:cs typeface="Arial" panose="020B0604020202020204" pitchFamily="34" charset="0"/>
                        </a:rPr>
                        <a:t>Nội dung của phần tử ở đầu</a:t>
                      </a:r>
                      <a:r>
                        <a:rPr lang="vi-VN" sz="2500" kern="1200">
                          <a:solidFill>
                            <a:schemeClr val="dk1"/>
                          </a:solidFill>
                          <a:latin typeface="+mn-lt"/>
                          <a:ea typeface="+mn-ea"/>
                          <a:cs typeface="Arial" panose="020B0604020202020204" pitchFamily="34" charset="0"/>
                        </a:rPr>
                        <a:t> Queue </a:t>
                      </a:r>
                      <a:r>
                        <a:rPr lang="en-GB" sz="2500" kern="1200">
                          <a:solidFill>
                            <a:schemeClr val="dk1"/>
                          </a:solidFill>
                          <a:latin typeface="Arial" panose="020B0604020202020204" pitchFamily="34" charset="0"/>
                          <a:ea typeface="+mn-ea"/>
                          <a:cs typeface="Arial" panose="020B0604020202020204" pitchFamily="34" charset="0"/>
                        </a:rPr>
                        <a:t>được trả ra</a:t>
                      </a:r>
                      <a:r>
                        <a:rPr lang="en-GB" sz="2500" kern="1200">
                          <a:solidFill>
                            <a:schemeClr val="dk1"/>
                          </a:solidFill>
                          <a:latin typeface="+mn-lt"/>
                          <a:ea typeface="+mn-ea"/>
                          <a:cs typeface="Arial" panose="020B0604020202020204" pitchFamily="34" charset="0"/>
                        </a:rPr>
                        <a:t> </a:t>
                      </a:r>
                      <a:r>
                        <a:rPr lang="vi-VN" sz="2500" kern="1200">
                          <a:solidFill>
                            <a:schemeClr val="dk1"/>
                          </a:solidFill>
                          <a:latin typeface="+mn-lt"/>
                          <a:ea typeface="+mn-ea"/>
                          <a:cs typeface="Arial" panose="020B0604020202020204" pitchFamily="34" charset="0"/>
                        </a:rPr>
                        <a:t>là một đối tượng thuộc kiểu Generic</a:t>
                      </a: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240656"/>
                  </a:ext>
                </a:extLst>
              </a:tr>
            </a:tbl>
          </a:graphicData>
        </a:graphic>
      </p:graphicFrame>
      <p:sp>
        <p:nvSpPr>
          <p:cNvPr id="12" name="Rectangle 11">
            <a:extLst>
              <a:ext uri="{FF2B5EF4-FFF2-40B4-BE49-F238E27FC236}">
                <a16:creationId xmlns:a16="http://schemas.microsoft.com/office/drawing/2014/main" id="{86210EA5-D65A-4B3F-90E0-A075EA76EDC3}"/>
              </a:ext>
            </a:extLst>
          </p:cNvPr>
          <p:cNvSpPr/>
          <p:nvPr/>
        </p:nvSpPr>
        <p:spPr>
          <a:xfrm>
            <a:off x="961536" y="4190381"/>
            <a:ext cx="4189024" cy="2467791"/>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Queue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LinkedList</a:t>
            </a:r>
            <a:r>
              <a:rPr lang="en-US" sz="1700" b="1">
                <a:solidFill>
                  <a:srgbClr val="000080"/>
                </a:solidFill>
                <a:latin typeface="Consolas" panose="020B0609020204030204" pitchFamily="49" charset="0"/>
              </a:rPr>
              <a:t>();</a:t>
            </a:r>
          </a:p>
          <a:p>
            <a:endParaRPr lang="en-US" sz="1700" b="1">
              <a:solidFill>
                <a:srgbClr val="000080"/>
              </a:solidFill>
              <a:latin typeface="Consolas" panose="020B0609020204030204" pitchFamily="49" charset="0"/>
            </a:endParaRPr>
          </a:p>
          <a:p>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offer</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"456"</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Object item1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element</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Object item2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peek</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
        <p:nvSpPr>
          <p:cNvPr id="13" name="Rectangle 12">
            <a:extLst>
              <a:ext uri="{FF2B5EF4-FFF2-40B4-BE49-F238E27FC236}">
                <a16:creationId xmlns:a16="http://schemas.microsoft.com/office/drawing/2014/main" id="{3803AF2F-F338-4285-B08D-CE333D544BC1}"/>
              </a:ext>
            </a:extLst>
          </p:cNvPr>
          <p:cNvSpPr/>
          <p:nvPr/>
        </p:nvSpPr>
        <p:spPr>
          <a:xfrm>
            <a:off x="6095999" y="4204260"/>
            <a:ext cx="5930877" cy="2510310"/>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Queue</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LinkedList</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offer</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456</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8000FF"/>
                </a:solidFill>
                <a:latin typeface="Consolas" panose="020B0609020204030204" pitchFamily="49" charset="0"/>
              </a:rPr>
              <a:t>int</a:t>
            </a:r>
            <a:r>
              <a:rPr lang="en-US" sz="1700">
                <a:solidFill>
                  <a:srgbClr val="000000"/>
                </a:solidFill>
                <a:latin typeface="Consolas" panose="020B0609020204030204" pitchFamily="49" charset="0"/>
              </a:rPr>
              <a:t> item1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element</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8000FF"/>
                </a:solidFill>
                <a:latin typeface="Consolas" panose="020B0609020204030204" pitchFamily="49" charset="0"/>
              </a:rPr>
              <a:t>int</a:t>
            </a:r>
            <a:r>
              <a:rPr lang="en-US" sz="1700">
                <a:solidFill>
                  <a:srgbClr val="000000"/>
                </a:solidFill>
                <a:latin typeface="Consolas" panose="020B0609020204030204" pitchFamily="49" charset="0"/>
              </a:rPr>
              <a:t> item2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peek</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Tree>
    <p:extLst>
      <p:ext uri="{BB962C8B-B14F-4D97-AF65-F5344CB8AC3E}">
        <p14:creationId xmlns:p14="http://schemas.microsoft.com/office/powerpoint/2010/main" val="2831966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Hàng đợi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Xóa tất cả các phần tử trong hàng đợi</a:t>
            </a:r>
          </a:p>
          <a:p>
            <a:pPr>
              <a:buFont typeface="Wingdings" panose="05000000000000000000" pitchFamily="2" charset="2"/>
              <a:buChar char="v"/>
            </a:pPr>
            <a:endParaRPr lang="en-GB" sz="2500" b="1">
              <a:solidFill>
                <a:srgbClr val="0070C0"/>
              </a:solidFill>
            </a:endParaRPr>
          </a:p>
          <a:p>
            <a:pPr>
              <a:buFont typeface="Wingdings" panose="05000000000000000000" pitchFamily="2" charset="2"/>
              <a:buChar char="v"/>
            </a:pPr>
            <a:endParaRPr lang="en-GB" sz="2500" b="1">
              <a:solidFill>
                <a:srgbClr val="0070C0"/>
              </a:solidFill>
            </a:endParaRPr>
          </a:p>
          <a:p>
            <a:pPr>
              <a:buFont typeface="Wingdings" panose="05000000000000000000" pitchFamily="2" charset="2"/>
              <a:buChar char="v"/>
            </a:pPr>
            <a:r>
              <a:rPr lang="en-GB" sz="2500" b="1">
                <a:solidFill>
                  <a:srgbClr val="0070C0"/>
                </a:solidFill>
              </a:rPr>
              <a:t>Cho biết kích thước của hàng đợi</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61</a:t>
            </a:fld>
            <a:endParaRPr lang="en-GB"/>
          </a:p>
        </p:txBody>
      </p:sp>
      <p:sp>
        <p:nvSpPr>
          <p:cNvPr id="10" name="Rectangle 9">
            <a:extLst>
              <a:ext uri="{FF2B5EF4-FFF2-40B4-BE49-F238E27FC236}">
                <a16:creationId xmlns:a16="http://schemas.microsoft.com/office/drawing/2014/main" id="{F7ED4936-DDD4-4FDF-85A6-2E0630E1C583}"/>
              </a:ext>
            </a:extLst>
          </p:cNvPr>
          <p:cNvSpPr/>
          <p:nvPr/>
        </p:nvSpPr>
        <p:spPr>
          <a:xfrm>
            <a:off x="488471" y="2000723"/>
            <a:ext cx="10865329" cy="56099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a:solidFill>
                  <a:srgbClr val="000000"/>
                </a:solidFill>
                <a:latin typeface="Consolas" panose="020B0609020204030204" pitchFamily="49" charset="0"/>
              </a:rPr>
              <a:t>myQueue</a:t>
            </a:r>
            <a:r>
              <a:rPr lang="en-US" sz="2500" b="1">
                <a:solidFill>
                  <a:srgbClr val="000080"/>
                </a:solidFill>
                <a:latin typeface="Consolas" panose="020B0609020204030204" pitchFamily="49" charset="0"/>
              </a:rPr>
              <a:t>.</a:t>
            </a:r>
            <a:r>
              <a:rPr lang="en-US" sz="2500">
                <a:solidFill>
                  <a:srgbClr val="000000"/>
                </a:solidFill>
                <a:latin typeface="Consolas" panose="020B0609020204030204" pitchFamily="49" charset="0"/>
              </a:rPr>
              <a:t>clear</a:t>
            </a:r>
            <a:r>
              <a:rPr lang="en-US" sz="2500" b="1">
                <a:solidFill>
                  <a:srgbClr val="000080"/>
                </a:solidFill>
                <a:latin typeface="Consolas" panose="020B0609020204030204" pitchFamily="49" charset="0"/>
              </a:rPr>
              <a:t>();</a:t>
            </a:r>
            <a:endParaRPr lang="en-US" sz="2500">
              <a:effectLst/>
              <a:latin typeface="Consolas" panose="020B0609020204030204" pitchFamily="49" charset="0"/>
            </a:endParaRPr>
          </a:p>
        </p:txBody>
      </p:sp>
      <p:sp>
        <p:nvSpPr>
          <p:cNvPr id="14" name="Rectangle 13">
            <a:extLst>
              <a:ext uri="{FF2B5EF4-FFF2-40B4-BE49-F238E27FC236}">
                <a16:creationId xmlns:a16="http://schemas.microsoft.com/office/drawing/2014/main" id="{E3E06ABE-36F9-456F-AAAE-602456AD7243}"/>
              </a:ext>
            </a:extLst>
          </p:cNvPr>
          <p:cNvSpPr/>
          <p:nvPr/>
        </p:nvSpPr>
        <p:spPr>
          <a:xfrm>
            <a:off x="488470" y="3828301"/>
            <a:ext cx="10865329" cy="560996"/>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a:solidFill>
                  <a:srgbClr val="8000FF"/>
                </a:solidFill>
                <a:latin typeface="Consolas" panose="020B0609020204030204" pitchFamily="49" charset="0"/>
              </a:rPr>
              <a:t>int</a:t>
            </a:r>
            <a:r>
              <a:rPr lang="en-US" sz="2500">
                <a:solidFill>
                  <a:srgbClr val="000000"/>
                </a:solidFill>
                <a:latin typeface="Consolas" panose="020B0609020204030204" pitchFamily="49" charset="0"/>
              </a:rPr>
              <a:t> size </a:t>
            </a:r>
            <a:r>
              <a:rPr lang="en-US" sz="2500" b="1">
                <a:solidFill>
                  <a:srgbClr val="000080"/>
                </a:solidFill>
                <a:latin typeface="Consolas" panose="020B0609020204030204" pitchFamily="49" charset="0"/>
              </a:rPr>
              <a:t>=</a:t>
            </a:r>
            <a:r>
              <a:rPr lang="en-US" sz="2500">
                <a:solidFill>
                  <a:srgbClr val="000000"/>
                </a:solidFill>
                <a:latin typeface="Consolas" panose="020B0609020204030204" pitchFamily="49" charset="0"/>
              </a:rPr>
              <a:t> myQueue</a:t>
            </a:r>
            <a:r>
              <a:rPr lang="en-US" sz="2500" b="1">
                <a:solidFill>
                  <a:srgbClr val="000080"/>
                </a:solidFill>
                <a:latin typeface="Consolas" panose="020B0609020204030204" pitchFamily="49" charset="0"/>
              </a:rPr>
              <a:t>.</a:t>
            </a:r>
            <a:r>
              <a:rPr lang="en-US" sz="2500">
                <a:solidFill>
                  <a:srgbClr val="000000"/>
                </a:solidFill>
                <a:latin typeface="Consolas" panose="020B0609020204030204" pitchFamily="49" charset="0"/>
              </a:rPr>
              <a:t>size</a:t>
            </a:r>
            <a:r>
              <a:rPr lang="en-US" sz="2500" b="1">
                <a:solidFill>
                  <a:srgbClr val="000080"/>
                </a:solidFill>
                <a:latin typeface="Consolas" panose="020B0609020204030204" pitchFamily="49" charset="0"/>
              </a:rPr>
              <a:t>();</a:t>
            </a:r>
            <a:endParaRPr lang="en-US" sz="2500">
              <a:effectLst/>
              <a:latin typeface="Consolas" panose="020B0609020204030204" pitchFamily="49" charset="0"/>
            </a:endParaRPr>
          </a:p>
        </p:txBody>
      </p:sp>
    </p:spTree>
    <p:extLst>
      <p:ext uri="{BB962C8B-B14F-4D97-AF65-F5344CB8AC3E}">
        <p14:creationId xmlns:p14="http://schemas.microsoft.com/office/powerpoint/2010/main" val="1168309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Hàng đợi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Tìm kiếm một phần tử trong Queue</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62</a:t>
            </a:fld>
            <a:endParaRPr lang="en-GB"/>
          </a:p>
        </p:txBody>
      </p:sp>
      <p:graphicFrame>
        <p:nvGraphicFramePr>
          <p:cNvPr id="11" name="Table 11">
            <a:extLst>
              <a:ext uri="{FF2B5EF4-FFF2-40B4-BE49-F238E27FC236}">
                <a16:creationId xmlns:a16="http://schemas.microsoft.com/office/drawing/2014/main" id="{BF3D3A71-5ECF-496E-8635-FCA8106C3F1C}"/>
              </a:ext>
            </a:extLst>
          </p:cNvPr>
          <p:cNvGraphicFramePr>
            <a:graphicFrameLocks noGrp="1"/>
          </p:cNvGraphicFramePr>
          <p:nvPr>
            <p:extLst>
              <p:ext uri="{D42A27DB-BD31-4B8C-83A1-F6EECF244321}">
                <p14:modId xmlns:p14="http://schemas.microsoft.com/office/powerpoint/2010/main" val="964597214"/>
              </p:ext>
            </p:extLst>
          </p:nvPr>
        </p:nvGraphicFramePr>
        <p:xfrm>
          <a:off x="286326" y="1957338"/>
          <a:ext cx="11600874" cy="4554298"/>
        </p:xfrm>
        <a:graphic>
          <a:graphicData uri="http://schemas.openxmlformats.org/drawingml/2006/table">
            <a:tbl>
              <a:tblPr firstRow="1" bandRow="1">
                <a:tableStyleId>{EB9631B5-78F2-41C9-869B-9F39066F8104}</a:tableStyleId>
              </a:tblPr>
              <a:tblGrid>
                <a:gridCol w="5800437">
                  <a:extLst>
                    <a:ext uri="{9D8B030D-6E8A-4147-A177-3AD203B41FA5}">
                      <a16:colId xmlns:a16="http://schemas.microsoft.com/office/drawing/2014/main" val="3864136697"/>
                    </a:ext>
                  </a:extLst>
                </a:gridCol>
                <a:gridCol w="5800437">
                  <a:extLst>
                    <a:ext uri="{9D8B030D-6E8A-4147-A177-3AD203B41FA5}">
                      <a16:colId xmlns:a16="http://schemas.microsoft.com/office/drawing/2014/main" val="2558023087"/>
                    </a:ext>
                  </a:extLst>
                </a:gridCol>
              </a:tblGrid>
              <a:tr h="566491">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GB" sz="25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CÁCH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767448057"/>
                  </a:ext>
                </a:extLst>
              </a:tr>
              <a:tr h="3987807">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en-GB" sz="2500" kern="1200">
                          <a:solidFill>
                            <a:schemeClr val="dk1"/>
                          </a:solidFill>
                          <a:latin typeface="Arial" panose="020B0604020202020204" pitchFamily="34" charset="0"/>
                          <a:ea typeface="+mn-ea"/>
                          <a:cs typeface="Arial" panose="020B0604020202020204" pitchFamily="34" charset="0"/>
                        </a:rPr>
                        <a:t>Trả về true nếu phần tử tồn tại, ngược lại trả về false</a:t>
                      </a:r>
                      <a:endParaRPr lang="vi-VN" sz="2500" kern="1200">
                        <a:solidFill>
                          <a:schemeClr val="dk1"/>
                        </a:solidFill>
                        <a:latin typeface="+mn-lt"/>
                        <a:ea typeface="+mn-ea"/>
                        <a:cs typeface="Arial" panose="020B0604020202020204" pitchFamily="34" charset="0"/>
                      </a:endParaRP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endParaRPr lang="en-GB" sz="2500" kern="1200">
                        <a:solidFill>
                          <a:schemeClr val="dk1"/>
                        </a:solidFill>
                        <a:latin typeface="+mn-lt"/>
                        <a:ea typeface="+mn-ea"/>
                        <a:cs typeface="Arial" panose="020B0604020202020204" pitchFamily="34" charset="0"/>
                      </a:endParaRPr>
                    </a:p>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endParaRPr lang="vi-VN" sz="2500" kern="1200">
                        <a:solidFill>
                          <a:schemeClr val="dk1"/>
                        </a:solidFill>
                        <a:latin typeface="+mn-lt"/>
                        <a:ea typeface="+mn-ea"/>
                        <a:cs typeface="Arial" panose="020B0604020202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30000"/>
                        </a:lnSpc>
                        <a:spcBef>
                          <a:spcPts val="0"/>
                        </a:spcBef>
                        <a:spcAft>
                          <a:spcPts val="1000"/>
                        </a:spcAft>
                        <a:buClr>
                          <a:srgbClr val="0070C0"/>
                        </a:buClr>
                        <a:buSzTx/>
                        <a:buFont typeface="Wingdings" panose="05000000000000000000" pitchFamily="2" charset="2"/>
                        <a:buChar char="§"/>
                        <a:tabLst/>
                        <a:defRPr/>
                      </a:pPr>
                      <a:r>
                        <a:rPr lang="en-GB" sz="2500" kern="1200">
                          <a:solidFill>
                            <a:schemeClr val="dk1"/>
                          </a:solidFill>
                          <a:latin typeface="Arial" panose="020B0604020202020204" pitchFamily="34" charset="0"/>
                          <a:ea typeface="+mn-ea"/>
                          <a:cs typeface="Arial" panose="020B0604020202020204" pitchFamily="34" charset="0"/>
                        </a:rPr>
                        <a:t>Trả về true nếu phần tử tồn tại, ngược lại trả về false</a:t>
                      </a:r>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240656"/>
                  </a:ext>
                </a:extLst>
              </a:tr>
            </a:tbl>
          </a:graphicData>
        </a:graphic>
      </p:graphicFrame>
      <p:sp>
        <p:nvSpPr>
          <p:cNvPr id="12" name="Rectangle 11">
            <a:extLst>
              <a:ext uri="{FF2B5EF4-FFF2-40B4-BE49-F238E27FC236}">
                <a16:creationId xmlns:a16="http://schemas.microsoft.com/office/drawing/2014/main" id="{86210EA5-D65A-4B3F-90E0-A075EA76EDC3}"/>
              </a:ext>
            </a:extLst>
          </p:cNvPr>
          <p:cNvSpPr/>
          <p:nvPr/>
        </p:nvSpPr>
        <p:spPr>
          <a:xfrm>
            <a:off x="961536" y="3785026"/>
            <a:ext cx="4189024" cy="2467791"/>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cs typeface="Courier New" panose="02070309020205020404" pitchFamily="49" charset="0"/>
              </a:rPr>
              <a:t>Queue myQueue </a:t>
            </a:r>
            <a:r>
              <a:rPr lang="en-US" sz="1700" b="1">
                <a:solidFill>
                  <a:srgbClr val="000080"/>
                </a:solidFill>
                <a:latin typeface="Consolas" panose="020B0609020204030204" pitchFamily="49" charset="0"/>
                <a:cs typeface="Courier New" panose="02070309020205020404" pitchFamily="49" charset="0"/>
              </a:rPr>
              <a:t>=</a:t>
            </a:r>
            <a:r>
              <a:rPr lang="en-US" sz="1700">
                <a:solidFill>
                  <a:srgbClr val="000000"/>
                </a:solidFill>
                <a:latin typeface="Consolas" panose="020B0609020204030204" pitchFamily="49" charset="0"/>
                <a:cs typeface="Courier New" panose="02070309020205020404" pitchFamily="49" charset="0"/>
              </a:rPr>
              <a:t> </a:t>
            </a:r>
            <a:r>
              <a:rPr lang="en-US" sz="1700" b="1">
                <a:solidFill>
                  <a:srgbClr val="0000FF"/>
                </a:solidFill>
                <a:latin typeface="Consolas" panose="020B0609020204030204" pitchFamily="49" charset="0"/>
                <a:cs typeface="Courier New" panose="02070309020205020404" pitchFamily="49" charset="0"/>
              </a:rPr>
              <a:t>new</a:t>
            </a:r>
            <a:r>
              <a:rPr lang="en-US" sz="1700">
                <a:solidFill>
                  <a:srgbClr val="000000"/>
                </a:solidFill>
                <a:latin typeface="Consolas" panose="020B0609020204030204" pitchFamily="49" charset="0"/>
                <a:cs typeface="Courier New" panose="02070309020205020404" pitchFamily="49" charset="0"/>
              </a:rPr>
              <a:t> LinkedList</a:t>
            </a:r>
            <a:r>
              <a:rPr lang="en-US" sz="1700" b="1">
                <a:solidFill>
                  <a:srgbClr val="000080"/>
                </a:solidFill>
                <a:latin typeface="Consolas" panose="020B0609020204030204" pitchFamily="49" charset="0"/>
                <a:cs typeface="Courier New" panose="02070309020205020404" pitchFamily="49" charset="0"/>
              </a:rPr>
              <a:t>();</a:t>
            </a:r>
          </a:p>
          <a:p>
            <a:endParaRPr lang="en-US" sz="1700" b="1">
              <a:solidFill>
                <a:srgbClr val="000080"/>
              </a:solidFill>
              <a:latin typeface="Consolas" panose="020B0609020204030204" pitchFamily="49" charset="0"/>
              <a:cs typeface="Courier New" panose="02070309020205020404" pitchFamily="49" charset="0"/>
            </a:endParaRPr>
          </a:p>
          <a:p>
            <a:r>
              <a:rPr lang="en-US" sz="1700">
                <a:solidFill>
                  <a:srgbClr val="000000"/>
                </a:solidFill>
                <a:latin typeface="Consolas" panose="020B0609020204030204" pitchFamily="49" charset="0"/>
                <a:cs typeface="Courier New" panose="02070309020205020404" pitchFamily="49" charset="0"/>
              </a:rPr>
              <a:t>myQueue</a:t>
            </a:r>
            <a:r>
              <a:rPr lang="en-US" sz="1700" b="1">
                <a:solidFill>
                  <a:srgbClr val="000080"/>
                </a:solidFill>
                <a:latin typeface="Consolas" panose="020B0609020204030204" pitchFamily="49" charset="0"/>
                <a:cs typeface="Courier New" panose="02070309020205020404" pitchFamily="49" charset="0"/>
              </a:rPr>
              <a:t>.</a:t>
            </a:r>
            <a:r>
              <a:rPr lang="en-US" sz="1700">
                <a:solidFill>
                  <a:srgbClr val="000000"/>
                </a:solidFill>
                <a:latin typeface="Consolas" panose="020B0609020204030204" pitchFamily="49" charset="0"/>
                <a:cs typeface="Courier New" panose="02070309020205020404" pitchFamily="49" charset="0"/>
              </a:rPr>
              <a:t>add</a:t>
            </a:r>
            <a:r>
              <a:rPr lang="en-US" sz="1700" b="1">
                <a:solidFill>
                  <a:srgbClr val="000080"/>
                </a:solidFill>
                <a:latin typeface="Consolas" panose="020B0609020204030204" pitchFamily="49" charset="0"/>
                <a:cs typeface="Courier New" panose="02070309020205020404" pitchFamily="49" charset="0"/>
              </a:rPr>
              <a:t>(</a:t>
            </a:r>
            <a:r>
              <a:rPr lang="en-US" sz="1700">
                <a:solidFill>
                  <a:srgbClr val="FF8000"/>
                </a:solidFill>
                <a:latin typeface="Consolas" panose="020B0609020204030204" pitchFamily="49" charset="0"/>
                <a:cs typeface="Courier New" panose="02070309020205020404" pitchFamily="49" charset="0"/>
              </a:rPr>
              <a:t>123</a:t>
            </a:r>
            <a:r>
              <a:rPr lang="en-US" sz="1700" b="1">
                <a:solidFill>
                  <a:srgbClr val="000080"/>
                </a:solidFill>
                <a:latin typeface="Consolas" panose="020B0609020204030204" pitchFamily="49" charset="0"/>
                <a:cs typeface="Courier New" panose="02070309020205020404" pitchFamily="49" charset="0"/>
              </a:rPr>
              <a:t>);</a:t>
            </a:r>
            <a:r>
              <a:rPr lang="en-US" sz="1700">
                <a:solidFill>
                  <a:srgbClr val="000000"/>
                </a:solidFill>
                <a:latin typeface="Consolas" panose="020B0609020204030204" pitchFamily="49" charset="0"/>
                <a:cs typeface="Courier New" panose="02070309020205020404" pitchFamily="49" charset="0"/>
              </a:rPr>
              <a:t> myQueue</a:t>
            </a:r>
            <a:r>
              <a:rPr lang="en-US" sz="1700" b="1">
                <a:solidFill>
                  <a:srgbClr val="000080"/>
                </a:solidFill>
                <a:latin typeface="Consolas" panose="020B0609020204030204" pitchFamily="49" charset="0"/>
                <a:cs typeface="Courier New" panose="02070309020205020404" pitchFamily="49" charset="0"/>
              </a:rPr>
              <a:t>.</a:t>
            </a:r>
            <a:r>
              <a:rPr lang="en-US" sz="1700">
                <a:solidFill>
                  <a:srgbClr val="000000"/>
                </a:solidFill>
                <a:latin typeface="Consolas" panose="020B0609020204030204" pitchFamily="49" charset="0"/>
                <a:cs typeface="Courier New" panose="02070309020205020404" pitchFamily="49" charset="0"/>
              </a:rPr>
              <a:t>offer</a:t>
            </a:r>
            <a:r>
              <a:rPr lang="en-US" sz="1700" b="1">
                <a:solidFill>
                  <a:srgbClr val="000080"/>
                </a:solidFill>
                <a:latin typeface="Consolas" panose="020B0609020204030204" pitchFamily="49" charset="0"/>
                <a:cs typeface="Courier New" panose="02070309020205020404" pitchFamily="49" charset="0"/>
              </a:rPr>
              <a:t>(</a:t>
            </a:r>
            <a:r>
              <a:rPr lang="en-US" sz="1700">
                <a:solidFill>
                  <a:srgbClr val="808080"/>
                </a:solidFill>
                <a:latin typeface="Consolas" panose="020B0609020204030204" pitchFamily="49" charset="0"/>
                <a:cs typeface="Courier New" panose="02070309020205020404" pitchFamily="49" charset="0"/>
              </a:rPr>
              <a:t>"456"</a:t>
            </a:r>
            <a:r>
              <a:rPr lang="en-US" sz="1700" b="1">
                <a:solidFill>
                  <a:srgbClr val="000080"/>
                </a:solidFill>
                <a:latin typeface="Consolas" panose="020B0609020204030204" pitchFamily="49" charset="0"/>
                <a:cs typeface="Courier New" panose="02070309020205020404" pitchFamily="49" charset="0"/>
              </a:rPr>
              <a:t>);</a:t>
            </a:r>
            <a:r>
              <a:rPr lang="en-US" sz="1700">
                <a:solidFill>
                  <a:srgbClr val="000000"/>
                </a:solidFill>
                <a:latin typeface="Consolas" panose="020B0609020204030204" pitchFamily="49" charset="0"/>
                <a:cs typeface="Courier New" panose="02070309020205020404" pitchFamily="49" charset="0"/>
              </a:rPr>
              <a:t> </a:t>
            </a:r>
          </a:p>
          <a:p>
            <a:endParaRPr lang="en-US" sz="1700">
              <a:solidFill>
                <a:srgbClr val="000000"/>
              </a:solidFill>
              <a:latin typeface="Consolas" panose="020B0609020204030204" pitchFamily="49" charset="0"/>
              <a:cs typeface="Courier New" panose="02070309020205020404" pitchFamily="49" charset="0"/>
            </a:endParaRPr>
          </a:p>
          <a:p>
            <a:r>
              <a:rPr lang="en-US" sz="1700">
                <a:solidFill>
                  <a:srgbClr val="8000FF"/>
                </a:solidFill>
                <a:latin typeface="Consolas" panose="020B0609020204030204" pitchFamily="49" charset="0"/>
                <a:cs typeface="Courier New" panose="02070309020205020404" pitchFamily="49" charset="0"/>
              </a:rPr>
              <a:t>boolean</a:t>
            </a:r>
            <a:r>
              <a:rPr lang="en-US" sz="1700">
                <a:solidFill>
                  <a:srgbClr val="000000"/>
                </a:solidFill>
                <a:latin typeface="Consolas" panose="020B0609020204030204" pitchFamily="49" charset="0"/>
                <a:cs typeface="Courier New" panose="02070309020205020404" pitchFamily="49" charset="0"/>
              </a:rPr>
              <a:t> check </a:t>
            </a:r>
            <a:r>
              <a:rPr lang="en-US" sz="1700" b="1">
                <a:solidFill>
                  <a:srgbClr val="000080"/>
                </a:solidFill>
                <a:latin typeface="Consolas" panose="020B0609020204030204" pitchFamily="49" charset="0"/>
                <a:cs typeface="Courier New" panose="02070309020205020404" pitchFamily="49" charset="0"/>
              </a:rPr>
              <a:t>=</a:t>
            </a:r>
            <a:r>
              <a:rPr lang="en-US" sz="1700">
                <a:solidFill>
                  <a:srgbClr val="000000"/>
                </a:solidFill>
                <a:latin typeface="Consolas" panose="020B0609020204030204" pitchFamily="49" charset="0"/>
                <a:cs typeface="Courier New" panose="02070309020205020404" pitchFamily="49" charset="0"/>
              </a:rPr>
              <a:t> myQueue</a:t>
            </a:r>
            <a:r>
              <a:rPr lang="en-US" sz="1700" b="1">
                <a:solidFill>
                  <a:srgbClr val="000080"/>
                </a:solidFill>
                <a:latin typeface="Consolas" panose="020B0609020204030204" pitchFamily="49" charset="0"/>
                <a:cs typeface="Courier New" panose="02070309020205020404" pitchFamily="49" charset="0"/>
              </a:rPr>
              <a:t>.</a:t>
            </a:r>
            <a:r>
              <a:rPr lang="en-US" sz="1700">
                <a:solidFill>
                  <a:srgbClr val="000000"/>
                </a:solidFill>
                <a:latin typeface="Consolas" panose="020B0609020204030204" pitchFamily="49" charset="0"/>
                <a:cs typeface="Courier New" panose="02070309020205020404" pitchFamily="49" charset="0"/>
              </a:rPr>
              <a:t>contains</a:t>
            </a:r>
            <a:r>
              <a:rPr lang="en-US" sz="1700" b="1">
                <a:solidFill>
                  <a:srgbClr val="000080"/>
                </a:solidFill>
                <a:latin typeface="Consolas" panose="020B0609020204030204" pitchFamily="49" charset="0"/>
                <a:cs typeface="Courier New" panose="02070309020205020404" pitchFamily="49" charset="0"/>
              </a:rPr>
              <a:t>(</a:t>
            </a:r>
            <a:r>
              <a:rPr lang="en-US" sz="1700">
                <a:solidFill>
                  <a:srgbClr val="FF8000"/>
                </a:solidFill>
                <a:latin typeface="Consolas" panose="020B0609020204030204" pitchFamily="49" charset="0"/>
                <a:cs typeface="Courier New" panose="02070309020205020404" pitchFamily="49" charset="0"/>
              </a:rPr>
              <a:t>12.3</a:t>
            </a:r>
            <a:r>
              <a:rPr lang="en-US" sz="1700" b="1">
                <a:solidFill>
                  <a:srgbClr val="000080"/>
                </a:solidFill>
                <a:latin typeface="Consolas" panose="020B0609020204030204" pitchFamily="49" charset="0"/>
                <a:cs typeface="Courier New" panose="02070309020205020404" pitchFamily="49" charset="0"/>
              </a:rPr>
              <a:t>);</a:t>
            </a:r>
            <a:endParaRPr lang="en-US" sz="1700">
              <a:effectLst/>
              <a:latin typeface="Consolas" panose="020B0609020204030204" pitchFamily="49" charset="0"/>
            </a:endParaRPr>
          </a:p>
        </p:txBody>
      </p:sp>
      <p:sp>
        <p:nvSpPr>
          <p:cNvPr id="13" name="Rectangle 12">
            <a:extLst>
              <a:ext uri="{FF2B5EF4-FFF2-40B4-BE49-F238E27FC236}">
                <a16:creationId xmlns:a16="http://schemas.microsoft.com/office/drawing/2014/main" id="{3803AF2F-F338-4285-B08D-CE333D544BC1}"/>
              </a:ext>
            </a:extLst>
          </p:cNvPr>
          <p:cNvSpPr/>
          <p:nvPr/>
        </p:nvSpPr>
        <p:spPr>
          <a:xfrm>
            <a:off x="6095999" y="3798905"/>
            <a:ext cx="5930877" cy="2453912"/>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a:solidFill>
                  <a:srgbClr val="000000"/>
                </a:solidFill>
                <a:latin typeface="Consolas" panose="020B0609020204030204" pitchFamily="49" charset="0"/>
              </a:rPr>
              <a:t>Queue</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LinkedList</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offer</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456</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8000FF"/>
                </a:solidFill>
                <a:latin typeface="Consolas" panose="020B0609020204030204" pitchFamily="49" charset="0"/>
              </a:rPr>
              <a:t>boolean</a:t>
            </a:r>
            <a:r>
              <a:rPr lang="en-US" sz="1700">
                <a:solidFill>
                  <a:srgbClr val="000000"/>
                </a:solidFill>
                <a:latin typeface="Consolas" panose="020B0609020204030204" pitchFamily="49" charset="0"/>
              </a:rPr>
              <a:t> check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contains</a:t>
            </a:r>
            <a:r>
              <a:rPr lang="en-US" sz="1700" b="1">
                <a:solidFill>
                  <a:srgbClr val="000080"/>
                </a:solidFill>
                <a:latin typeface="Consolas" panose="020B0609020204030204" pitchFamily="49" charset="0"/>
              </a:rPr>
              <a:t>(</a:t>
            </a:r>
            <a:r>
              <a:rPr lang="en-US" sz="1700">
                <a:solidFill>
                  <a:srgbClr val="FF8000"/>
                </a:solidFill>
                <a:latin typeface="Consolas" panose="020B0609020204030204" pitchFamily="49" charset="0"/>
              </a:rPr>
              <a:t>12.3</a:t>
            </a:r>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Tree>
    <p:extLst>
      <p:ext uri="{BB962C8B-B14F-4D97-AF65-F5344CB8AC3E}">
        <p14:creationId xmlns:p14="http://schemas.microsoft.com/office/powerpoint/2010/main" val="2395884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Hàng đợi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Duyệt từng phần tử trong Queue</a:t>
            </a:r>
          </a:p>
          <a:p>
            <a:pPr lvl="1">
              <a:buFont typeface="Wingdings" panose="05000000000000000000" pitchFamily="2" charset="2"/>
              <a:buChar char="§"/>
            </a:pPr>
            <a:r>
              <a:rPr lang="en-GB" sz="2500"/>
              <a:t>Dùng đối tượng iterator hoặc vòng lặp kiểu for-each</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63</a:t>
            </a:fld>
            <a:endParaRPr lang="en-GB"/>
          </a:p>
        </p:txBody>
      </p:sp>
      <p:sp>
        <p:nvSpPr>
          <p:cNvPr id="10" name="Rectangle 9">
            <a:extLst>
              <a:ext uri="{FF2B5EF4-FFF2-40B4-BE49-F238E27FC236}">
                <a16:creationId xmlns:a16="http://schemas.microsoft.com/office/drawing/2014/main" id="{7AAE9229-832D-4127-9891-CE4B1C7591D6}"/>
              </a:ext>
            </a:extLst>
          </p:cNvPr>
          <p:cNvSpPr/>
          <p:nvPr/>
        </p:nvSpPr>
        <p:spPr>
          <a:xfrm>
            <a:off x="5779375" y="2379059"/>
            <a:ext cx="6276975" cy="4113180"/>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700">
                <a:solidFill>
                  <a:srgbClr val="000000"/>
                </a:solidFill>
                <a:latin typeface="Consolas" panose="020B0609020204030204" pitchFamily="49" charset="0"/>
              </a:rPr>
              <a:t>Queue</a:t>
            </a:r>
            <a:r>
              <a:rPr lang="en-US" sz="1700" b="1">
                <a:solidFill>
                  <a:srgbClr val="000080"/>
                </a:solidFill>
                <a:latin typeface="Consolas" panose="020B0609020204030204" pitchFamily="49" charset="0"/>
              </a:rPr>
              <a:t>&lt;</a:t>
            </a:r>
            <a:r>
              <a:rPr lang="en-US" sz="1700">
                <a:solidFill>
                  <a:srgbClr val="000000"/>
                </a:solidFill>
                <a:latin typeface="Consolas" panose="020B0609020204030204" pitchFamily="49" charset="0"/>
              </a:rPr>
              <a:t>Integer</a:t>
            </a:r>
            <a:r>
              <a:rPr lang="en-US" sz="1700" b="1">
                <a:solidFill>
                  <a:srgbClr val="000080"/>
                </a:solidFill>
                <a:latin typeface="Consolas" panose="020B0609020204030204" pitchFamily="49" charset="0"/>
              </a:rPr>
              <a:t>&gt;</a:t>
            </a:r>
            <a:r>
              <a:rPr lang="en-US" sz="1700">
                <a:solidFill>
                  <a:srgbClr val="000000"/>
                </a:solidFill>
                <a:latin typeface="Consolas" panose="020B0609020204030204" pitchFamily="49" charset="0"/>
              </a:rPr>
              <a:t>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LinkedList</a:t>
            </a:r>
            <a:r>
              <a:rPr lang="en-US" sz="1700" b="1">
                <a:solidFill>
                  <a:srgbClr val="000080"/>
                </a:solidFill>
                <a:latin typeface="Consolas" panose="020B0609020204030204" pitchFamily="49" charset="0"/>
              </a:rPr>
              <a:t>&lt;&gt;();</a:t>
            </a:r>
            <a:r>
              <a:rPr lang="en-US" sz="1700">
                <a:solidFill>
                  <a:srgbClr val="000000"/>
                </a:solidFill>
                <a:latin typeface="Consolas" panose="020B0609020204030204" pitchFamily="49" charset="0"/>
              </a:rPr>
              <a:t> </a:t>
            </a:r>
          </a:p>
          <a:p>
            <a:pPr lvl="0"/>
            <a:endParaRPr lang="en-US" sz="1700">
              <a:solidFill>
                <a:srgbClr val="000000"/>
              </a:solidFill>
              <a:latin typeface="Consolas" panose="020B0609020204030204" pitchFamily="49" charset="0"/>
            </a:endParaRPr>
          </a:p>
          <a:p>
            <a:pPr lvl="0"/>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123</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pPr lvl="0"/>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456</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pPr lvl="0"/>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789</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pPr lvl="0"/>
            <a:endParaRPr lang="en-US" sz="1700">
              <a:solidFill>
                <a:srgbClr val="000000"/>
              </a:solidFill>
              <a:latin typeface="Consolas" panose="020B0609020204030204" pitchFamily="49" charset="0"/>
            </a:endParaRPr>
          </a:p>
          <a:p>
            <a:r>
              <a:rPr lang="en-US" sz="1700" b="1">
                <a:solidFill>
                  <a:srgbClr val="0000FF"/>
                </a:solidFill>
                <a:latin typeface="Consolas" panose="020B0609020204030204" pitchFamily="49" charset="0"/>
              </a:rPr>
              <a:t>for</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Integer element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8000"/>
                </a:solidFill>
                <a:latin typeface="Consolas" panose="020B0609020204030204" pitchFamily="49" charset="0"/>
              </a:rPr>
              <a:t>	//do something with each element </a:t>
            </a:r>
          </a:p>
          <a:p>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
        <p:nvSpPr>
          <p:cNvPr id="14" name="Rectangle 13">
            <a:extLst>
              <a:ext uri="{FF2B5EF4-FFF2-40B4-BE49-F238E27FC236}">
                <a16:creationId xmlns:a16="http://schemas.microsoft.com/office/drawing/2014/main" id="{B43BD827-B975-436C-8454-D3BC5BF62C4A}"/>
              </a:ext>
            </a:extLst>
          </p:cNvPr>
          <p:cNvSpPr/>
          <p:nvPr/>
        </p:nvSpPr>
        <p:spPr>
          <a:xfrm>
            <a:off x="102811" y="2379059"/>
            <a:ext cx="5573138" cy="4113180"/>
          </a:xfrm>
          <a:prstGeom prst="rect">
            <a:avLst/>
          </a:prstGeom>
          <a:solidFill>
            <a:srgbClr val="CBCB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b="1">
                <a:solidFill>
                  <a:srgbClr val="0000FF"/>
                </a:solidFill>
                <a:latin typeface="Consolas" panose="020B0609020204030204" pitchFamily="49" charset="0"/>
              </a:rPr>
              <a:t>import</a:t>
            </a:r>
            <a:r>
              <a:rPr lang="en-US" sz="1700">
                <a:solidFill>
                  <a:srgbClr val="000000"/>
                </a:solidFill>
                <a:latin typeface="Consolas" panose="020B0609020204030204" pitchFamily="49" charset="0"/>
              </a:rPr>
              <a:t> java</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util</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Iterator</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cs typeface="Courier New" panose="02070309020205020404" pitchFamily="49" charset="0"/>
            </a:endParaRPr>
          </a:p>
          <a:p>
            <a:r>
              <a:rPr lang="en-US" sz="1700">
                <a:solidFill>
                  <a:srgbClr val="000000"/>
                </a:solidFill>
                <a:latin typeface="Consolas" panose="020B0609020204030204" pitchFamily="49" charset="0"/>
              </a:rPr>
              <a:t>Queue myQueue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r>
              <a:rPr lang="en-US" sz="1700" b="1">
                <a:solidFill>
                  <a:srgbClr val="0000FF"/>
                </a:solidFill>
                <a:latin typeface="Consolas" panose="020B0609020204030204" pitchFamily="49" charset="0"/>
              </a:rPr>
              <a:t>new</a:t>
            </a:r>
            <a:r>
              <a:rPr lang="en-US" sz="1700">
                <a:solidFill>
                  <a:srgbClr val="000000"/>
                </a:solidFill>
                <a:latin typeface="Consolas" panose="020B0609020204030204" pitchFamily="49" charset="0"/>
              </a:rPr>
              <a:t> LinkedList</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"element 0"</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"element 1"</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add</a:t>
            </a:r>
            <a:r>
              <a:rPr lang="en-US" sz="1700" b="1">
                <a:solidFill>
                  <a:srgbClr val="000080"/>
                </a:solidFill>
                <a:latin typeface="Consolas" panose="020B0609020204030204" pitchFamily="49" charset="0"/>
              </a:rPr>
              <a:t>(</a:t>
            </a:r>
            <a:r>
              <a:rPr lang="en-US" sz="1700">
                <a:solidFill>
                  <a:srgbClr val="808080"/>
                </a:solidFill>
                <a:latin typeface="Consolas" panose="020B0609020204030204" pitchFamily="49" charset="0"/>
              </a:rPr>
              <a:t>"element 2"</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Iterator iterator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myQueue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iterator</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endParaRPr lang="en-US" sz="1700" b="1">
              <a:solidFill>
                <a:srgbClr val="000000"/>
              </a:solidFill>
              <a:latin typeface="Consolas" panose="020B0609020204030204" pitchFamily="49" charset="0"/>
            </a:endParaRPr>
          </a:p>
          <a:p>
            <a:r>
              <a:rPr lang="en-US" sz="1700" b="1">
                <a:solidFill>
                  <a:srgbClr val="0000FF"/>
                </a:solidFill>
                <a:latin typeface="Consolas" panose="020B0609020204030204" pitchFamily="49" charset="0"/>
              </a:rPr>
              <a:t>while</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iterator</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hasNext</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Object element </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iterator</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next</a:t>
            </a:r>
            <a:r>
              <a:rPr lang="en-US" sz="1700" b="1">
                <a:solidFill>
                  <a:srgbClr val="000080"/>
                </a:solidFill>
                <a:latin typeface="Consolas" panose="020B0609020204030204" pitchFamily="49" charset="0"/>
              </a:rPr>
              <a:t>();</a:t>
            </a:r>
            <a:r>
              <a:rPr lang="en-US" sz="1700">
                <a:solidFill>
                  <a:srgbClr val="000000"/>
                </a:solidFill>
                <a:latin typeface="Consolas" panose="020B0609020204030204" pitchFamily="49" charset="0"/>
              </a:rPr>
              <a:t> </a:t>
            </a:r>
          </a:p>
          <a:p>
            <a:r>
              <a:rPr lang="en-US" sz="1700" b="1">
                <a:solidFill>
                  <a:srgbClr val="000080"/>
                </a:solidFill>
                <a:latin typeface="Consolas" panose="020B0609020204030204" pitchFamily="49" charset="0"/>
              </a:rPr>
              <a:t>}</a:t>
            </a:r>
            <a:endParaRPr lang="en-US" sz="1700">
              <a:effectLst/>
              <a:latin typeface="Consolas" panose="020B0609020204030204" pitchFamily="49" charset="0"/>
            </a:endParaRPr>
          </a:p>
        </p:txBody>
      </p:sp>
    </p:spTree>
    <p:extLst>
      <p:ext uri="{BB962C8B-B14F-4D97-AF65-F5344CB8AC3E}">
        <p14:creationId xmlns:p14="http://schemas.microsoft.com/office/powerpoint/2010/main" val="12500754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Hàng đợi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Thứ tự duyệt các phần tử trong Java Queue</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64</a:t>
            </a:fld>
            <a:endParaRPr lang="en-GB"/>
          </a:p>
        </p:txBody>
      </p:sp>
      <p:sp>
        <p:nvSpPr>
          <p:cNvPr id="9" name="Rectangle 8">
            <a:extLst>
              <a:ext uri="{FF2B5EF4-FFF2-40B4-BE49-F238E27FC236}">
                <a16:creationId xmlns:a16="http://schemas.microsoft.com/office/drawing/2014/main" id="{45006CDA-7D4D-4001-B9B4-9BA38A79D3A2}"/>
              </a:ext>
            </a:extLst>
          </p:cNvPr>
          <p:cNvSpPr/>
          <p:nvPr/>
        </p:nvSpPr>
        <p:spPr>
          <a:xfrm>
            <a:off x="3781544" y="2593073"/>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40F2B-A74F-4289-8141-1FA7FDC1A402}"/>
              </a:ext>
            </a:extLst>
          </p:cNvPr>
          <p:cNvSpPr/>
          <p:nvPr/>
        </p:nvSpPr>
        <p:spPr>
          <a:xfrm>
            <a:off x="4173428" y="2593073"/>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1828AA-3A3B-4774-ADBD-A74FB7648408}"/>
              </a:ext>
            </a:extLst>
          </p:cNvPr>
          <p:cNvSpPr/>
          <p:nvPr/>
        </p:nvSpPr>
        <p:spPr>
          <a:xfrm>
            <a:off x="4565312" y="2593073"/>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54824A-4455-46D1-82D9-FF8ABE9726D5}"/>
              </a:ext>
            </a:extLst>
          </p:cNvPr>
          <p:cNvSpPr/>
          <p:nvPr/>
        </p:nvSpPr>
        <p:spPr>
          <a:xfrm>
            <a:off x="4957196" y="2593073"/>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7A92540-E8E7-4058-A45C-0FF744A59874}"/>
              </a:ext>
            </a:extLst>
          </p:cNvPr>
          <p:cNvSpPr txBox="1"/>
          <p:nvPr/>
        </p:nvSpPr>
        <p:spPr>
          <a:xfrm>
            <a:off x="2887109" y="1809191"/>
            <a:ext cx="567976" cy="369332"/>
          </a:xfrm>
          <a:prstGeom prst="rect">
            <a:avLst/>
          </a:prstGeom>
          <a:noFill/>
        </p:spPr>
        <p:txBody>
          <a:bodyPr wrap="none" rtlCol="0">
            <a:spAutoFit/>
          </a:bodyPr>
          <a:lstStyle/>
          <a:p>
            <a:r>
              <a:rPr lang="en-US"/>
              <a:t>rear</a:t>
            </a:r>
          </a:p>
        </p:txBody>
      </p:sp>
      <p:sp>
        <p:nvSpPr>
          <p:cNvPr id="16" name="TextBox 15">
            <a:extLst>
              <a:ext uri="{FF2B5EF4-FFF2-40B4-BE49-F238E27FC236}">
                <a16:creationId xmlns:a16="http://schemas.microsoft.com/office/drawing/2014/main" id="{C6882873-7F3E-4D1E-86C3-CD26F1335E25}"/>
              </a:ext>
            </a:extLst>
          </p:cNvPr>
          <p:cNvSpPr txBox="1"/>
          <p:nvPr/>
        </p:nvSpPr>
        <p:spPr>
          <a:xfrm>
            <a:off x="7918916" y="1824552"/>
            <a:ext cx="650114" cy="369332"/>
          </a:xfrm>
          <a:prstGeom prst="rect">
            <a:avLst/>
          </a:prstGeom>
          <a:noFill/>
        </p:spPr>
        <p:txBody>
          <a:bodyPr wrap="none" rtlCol="0">
            <a:spAutoFit/>
          </a:bodyPr>
          <a:lstStyle/>
          <a:p>
            <a:r>
              <a:rPr lang="en-US"/>
              <a:t>front</a:t>
            </a:r>
          </a:p>
        </p:txBody>
      </p:sp>
      <p:sp>
        <p:nvSpPr>
          <p:cNvPr id="17" name="Rectangle 16">
            <a:extLst>
              <a:ext uri="{FF2B5EF4-FFF2-40B4-BE49-F238E27FC236}">
                <a16:creationId xmlns:a16="http://schemas.microsoft.com/office/drawing/2014/main" id="{7A136D46-BE23-40B6-8398-F5BE90C0B68C}"/>
              </a:ext>
            </a:extLst>
          </p:cNvPr>
          <p:cNvSpPr/>
          <p:nvPr/>
        </p:nvSpPr>
        <p:spPr>
          <a:xfrm>
            <a:off x="3000275" y="2593073"/>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EC93368-C5A0-4F82-A5EA-B8B7559FC8E3}"/>
              </a:ext>
            </a:extLst>
          </p:cNvPr>
          <p:cNvSpPr/>
          <p:nvPr/>
        </p:nvSpPr>
        <p:spPr>
          <a:xfrm>
            <a:off x="3392159" y="2593073"/>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37FE55A-2747-4E6F-BA60-0CCFB5598029}"/>
              </a:ext>
            </a:extLst>
          </p:cNvPr>
          <p:cNvSpPr/>
          <p:nvPr/>
        </p:nvSpPr>
        <p:spPr>
          <a:xfrm>
            <a:off x="5350225" y="2593073"/>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B5D9594-FFF6-440E-9481-BD730712D6B3}"/>
              </a:ext>
            </a:extLst>
          </p:cNvPr>
          <p:cNvSpPr txBox="1"/>
          <p:nvPr/>
        </p:nvSpPr>
        <p:spPr>
          <a:xfrm>
            <a:off x="5194914" y="5729245"/>
            <a:ext cx="1146468" cy="477054"/>
          </a:xfrm>
          <a:prstGeom prst="rect">
            <a:avLst/>
          </a:prstGeom>
          <a:noFill/>
        </p:spPr>
        <p:txBody>
          <a:bodyPr wrap="none" rtlCol="0">
            <a:spAutoFit/>
          </a:bodyPr>
          <a:lstStyle/>
          <a:p>
            <a:r>
              <a:rPr lang="en-US" sz="2500">
                <a:latin typeface="Arial" panose="020B0604020202020204" pitchFamily="34" charset="0"/>
                <a:cs typeface="Arial" panose="020B0604020202020204" pitchFamily="34" charset="0"/>
              </a:rPr>
              <a:t>Queue</a:t>
            </a:r>
          </a:p>
        </p:txBody>
      </p:sp>
      <p:sp>
        <p:nvSpPr>
          <p:cNvPr id="21" name="Rectangle 20">
            <a:extLst>
              <a:ext uri="{FF2B5EF4-FFF2-40B4-BE49-F238E27FC236}">
                <a16:creationId xmlns:a16="http://schemas.microsoft.com/office/drawing/2014/main" id="{EF722CCD-F4BF-4758-81FE-EE2558B0959C}"/>
              </a:ext>
            </a:extLst>
          </p:cNvPr>
          <p:cNvSpPr/>
          <p:nvPr/>
        </p:nvSpPr>
        <p:spPr>
          <a:xfrm>
            <a:off x="6504470" y="2594518"/>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E5BD8D-14F0-4EB2-989F-0A19BB46D8B3}"/>
              </a:ext>
            </a:extLst>
          </p:cNvPr>
          <p:cNvSpPr/>
          <p:nvPr/>
        </p:nvSpPr>
        <p:spPr>
          <a:xfrm>
            <a:off x="6896354" y="2594518"/>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65EEA6-BD4D-4729-A993-088A45F7CE70}"/>
              </a:ext>
            </a:extLst>
          </p:cNvPr>
          <p:cNvSpPr/>
          <p:nvPr/>
        </p:nvSpPr>
        <p:spPr>
          <a:xfrm>
            <a:off x="7288238" y="2594518"/>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1F2D2A-9FCF-419E-858D-E1A63C40CC8A}"/>
              </a:ext>
            </a:extLst>
          </p:cNvPr>
          <p:cNvSpPr/>
          <p:nvPr/>
        </p:nvSpPr>
        <p:spPr>
          <a:xfrm>
            <a:off x="7680122" y="2594518"/>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FF0D50-BFA2-4608-8F7A-5E166BA2D840}"/>
              </a:ext>
            </a:extLst>
          </p:cNvPr>
          <p:cNvSpPr/>
          <p:nvPr/>
        </p:nvSpPr>
        <p:spPr>
          <a:xfrm>
            <a:off x="5723201" y="2594518"/>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4A12D9F-29FD-4212-8E7B-3C25B7C60584}"/>
              </a:ext>
            </a:extLst>
          </p:cNvPr>
          <p:cNvSpPr/>
          <p:nvPr/>
        </p:nvSpPr>
        <p:spPr>
          <a:xfrm>
            <a:off x="6115085" y="2594518"/>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3F1FBD0-0BA9-4C7F-8084-63ECFA1EC3E9}"/>
              </a:ext>
            </a:extLst>
          </p:cNvPr>
          <p:cNvSpPr/>
          <p:nvPr/>
        </p:nvSpPr>
        <p:spPr>
          <a:xfrm>
            <a:off x="8073151" y="2594518"/>
            <a:ext cx="341644" cy="198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78925C72-0909-4FE6-B108-E1287EA302A0}"/>
              </a:ext>
            </a:extLst>
          </p:cNvPr>
          <p:cNvCxnSpPr/>
          <p:nvPr/>
        </p:nvCxnSpPr>
        <p:spPr>
          <a:xfrm>
            <a:off x="3171097" y="2138331"/>
            <a:ext cx="0" cy="41455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3F8CED-37A8-47AC-B42A-367B4109FAEA}"/>
              </a:ext>
            </a:extLst>
          </p:cNvPr>
          <p:cNvCxnSpPr/>
          <p:nvPr/>
        </p:nvCxnSpPr>
        <p:spPr>
          <a:xfrm>
            <a:off x="8243973" y="2168208"/>
            <a:ext cx="0" cy="41455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0" name="Left Arrow 31">
            <a:extLst>
              <a:ext uri="{FF2B5EF4-FFF2-40B4-BE49-F238E27FC236}">
                <a16:creationId xmlns:a16="http://schemas.microsoft.com/office/drawing/2014/main" id="{4D5506C1-2C30-49A4-84E2-B28379575529}"/>
              </a:ext>
            </a:extLst>
          </p:cNvPr>
          <p:cNvSpPr/>
          <p:nvPr/>
        </p:nvSpPr>
        <p:spPr>
          <a:xfrm>
            <a:off x="2979056" y="4895996"/>
            <a:ext cx="5414520" cy="331596"/>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1A460D3-CD96-43EA-B7EA-D13600426A89}"/>
              </a:ext>
            </a:extLst>
          </p:cNvPr>
          <p:cNvSpPr txBox="1"/>
          <p:nvPr/>
        </p:nvSpPr>
        <p:spPr>
          <a:xfrm>
            <a:off x="3825949" y="5158926"/>
            <a:ext cx="3849131" cy="477054"/>
          </a:xfrm>
          <a:prstGeom prst="rect">
            <a:avLst/>
          </a:prstGeom>
          <a:noFill/>
        </p:spPr>
        <p:txBody>
          <a:bodyPr wrap="none" rtlCol="0">
            <a:spAutoFit/>
          </a:bodyPr>
          <a:lstStyle/>
          <a:p>
            <a:r>
              <a:rPr lang="en-US" sz="2500">
                <a:latin typeface="Arial" panose="020B0604020202020204" pitchFamily="34" charset="0"/>
                <a:cs typeface="Arial" panose="020B0604020202020204" pitchFamily="34" charset="0"/>
              </a:rPr>
              <a:t>Chiều duyệt của hàng đợi</a:t>
            </a:r>
          </a:p>
        </p:txBody>
      </p:sp>
      <p:cxnSp>
        <p:nvCxnSpPr>
          <p:cNvPr id="32" name="Straight Connector 31">
            <a:extLst>
              <a:ext uri="{FF2B5EF4-FFF2-40B4-BE49-F238E27FC236}">
                <a16:creationId xmlns:a16="http://schemas.microsoft.com/office/drawing/2014/main" id="{50832679-40DE-4391-B623-77E41A041EB4}"/>
              </a:ext>
            </a:extLst>
          </p:cNvPr>
          <p:cNvCxnSpPr/>
          <p:nvPr/>
        </p:nvCxnSpPr>
        <p:spPr>
          <a:xfrm>
            <a:off x="2701884" y="2438921"/>
            <a:ext cx="6788929" cy="703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432191-4F86-480D-8B1E-922C01DB368C}"/>
              </a:ext>
            </a:extLst>
          </p:cNvPr>
          <p:cNvCxnSpPr/>
          <p:nvPr/>
        </p:nvCxnSpPr>
        <p:spPr>
          <a:xfrm>
            <a:off x="2701187" y="4708121"/>
            <a:ext cx="6789626" cy="112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71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500"/>
                                        <p:tgtEl>
                                          <p:spTgt spid="2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down)">
                                      <p:cBhvr>
                                        <p:cTn id="46" dur="500"/>
                                        <p:tgtEl>
                                          <p:spTgt spid="2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500"/>
                                        <p:tgtEl>
                                          <p:spTgt spid="27"/>
                                        </p:tgtEl>
                                      </p:cBhvr>
                                    </p:animEffect>
                                  </p:childTnLst>
                                </p:cTn>
                              </p:par>
                            </p:childTnLst>
                          </p:cTn>
                        </p:par>
                        <p:par>
                          <p:cTn id="53" fill="hold">
                            <p:stCondLst>
                              <p:cond delay="500"/>
                            </p:stCondLst>
                            <p:childTnLst>
                              <p:par>
                                <p:cTn id="54" presetID="22" presetClass="entr" presetSubtype="4"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down)">
                                      <p:cBhvr>
                                        <p:cTn id="56" dur="500"/>
                                        <p:tgtEl>
                                          <p:spTgt spid="32"/>
                                        </p:tgtEl>
                                      </p:cBhvr>
                                    </p:animEffect>
                                  </p:childTnLst>
                                </p:cTn>
                              </p:par>
                              <p:par>
                                <p:cTn id="57" presetID="22" presetClass="entr" presetSubtype="4"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5" grpId="0"/>
      <p:bldP spid="16" grpId="0"/>
      <p:bldP spid="17" grpId="0" animBg="1"/>
      <p:bldP spid="18" grpId="0" animBg="1"/>
      <p:bldP spid="19" grpId="0" animBg="1"/>
      <p:bldP spid="21" grpId="0" animBg="1"/>
      <p:bldP spid="22" grpId="0" animBg="1"/>
      <p:bldP spid="23" grpId="0" animBg="1"/>
      <p:bldP spid="24" grpId="0" animBg="1"/>
      <p:bldP spid="25" grpId="0" animBg="1"/>
      <p:bldP spid="26" grpId="0" animBg="1"/>
      <p:bldP spid="2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Ngăn xếp trong Java</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8" y="1244338"/>
            <a:ext cx="6119397" cy="5533534"/>
          </a:xfrm>
        </p:spPr>
        <p:txBody>
          <a:bodyPr>
            <a:normAutofit/>
          </a:bodyPr>
          <a:lstStyle/>
          <a:p>
            <a:pPr>
              <a:buFont typeface="Wingdings" panose="05000000000000000000" pitchFamily="2" charset="2"/>
              <a:buChar char="v"/>
            </a:pPr>
            <a:r>
              <a:rPr lang="en-GB" sz="2500" b="1">
                <a:solidFill>
                  <a:srgbClr val="0070C0"/>
                </a:solidFill>
              </a:rPr>
              <a:t>Ví dụ</a:t>
            </a:r>
            <a:r>
              <a:rPr lang="en-GB" sz="2500">
                <a:solidFill>
                  <a:srgbClr val="0070C0"/>
                </a:solidFill>
              </a:rPr>
              <a:t>: </a:t>
            </a:r>
            <a:r>
              <a:rPr lang="en-GB" sz="2500"/>
              <a:t>bảng dưới đây thể hiện một loạt các thao tác thực hiện trên Queue và kết quả của nó thông qua các phương thức của Java Queue</a:t>
            </a:r>
          </a:p>
          <a:p>
            <a:pPr marL="457200" lvl="1" indent="0">
              <a:buNone/>
            </a:pPr>
            <a:endParaRPr lang="vi-VN" sz="2500" b="1">
              <a:solidFill>
                <a:srgbClr val="0000FF"/>
              </a:solidFill>
              <a:latin typeface="Consolas" panose="020B0609020204030204" pitchFamily="49" charset="0"/>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65</a:t>
            </a:fld>
            <a:endParaRPr lang="en-GB"/>
          </a:p>
        </p:txBody>
      </p:sp>
      <p:pic>
        <p:nvPicPr>
          <p:cNvPr id="8" name="Picture 7">
            <a:extLst>
              <a:ext uri="{FF2B5EF4-FFF2-40B4-BE49-F238E27FC236}">
                <a16:creationId xmlns:a16="http://schemas.microsoft.com/office/drawing/2014/main" id="{109DC048-6BE8-4301-85BF-CE7ED8A2CA89}"/>
              </a:ext>
            </a:extLst>
          </p:cNvPr>
          <p:cNvPicPr>
            <a:picLocks noChangeAspect="1"/>
          </p:cNvPicPr>
          <p:nvPr/>
        </p:nvPicPr>
        <p:blipFill>
          <a:blip r:embed="rId2"/>
          <a:stretch>
            <a:fillRect/>
          </a:stretch>
        </p:blipFill>
        <p:spPr>
          <a:xfrm>
            <a:off x="6096000" y="1309955"/>
            <a:ext cx="5949352" cy="4864327"/>
          </a:xfrm>
          <a:prstGeom prst="rect">
            <a:avLst/>
          </a:prstGeom>
        </p:spPr>
      </p:pic>
    </p:spTree>
    <p:extLst>
      <p:ext uri="{BB962C8B-B14F-4D97-AF65-F5344CB8AC3E}">
        <p14:creationId xmlns:p14="http://schemas.microsoft.com/office/powerpoint/2010/main" val="385642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r>
              <a:rPr lang="en-GB" sz="5000"/>
              <a:t>Bài tập</a:t>
            </a:r>
            <a:endParaRPr lang="en-GB" sz="5000">
              <a:solidFill>
                <a:srgbClr val="00B050"/>
              </a:solidFill>
            </a:endParaRP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lnSpc>
                <a:spcPct val="140000"/>
              </a:lnSpc>
              <a:buClr>
                <a:srgbClr val="0070C0"/>
              </a:buClr>
              <a:buFont typeface="Wingdings" panose="05000000000000000000" pitchFamily="2" charset="2"/>
              <a:buChar char="q"/>
            </a:pPr>
            <a:r>
              <a:rPr lang="en-US" sz="2500"/>
              <a:t>Cho biết kết quả của Stack khi xử lý chuỗi kí tự sau từ phải qua trái:</a:t>
            </a:r>
          </a:p>
          <a:p>
            <a:pPr marL="0" indent="0" algn="ctr">
              <a:lnSpc>
                <a:spcPct val="140000"/>
              </a:lnSpc>
              <a:buClr>
                <a:srgbClr val="0070C0"/>
              </a:buClr>
              <a:buNone/>
            </a:pPr>
            <a:r>
              <a:rPr lang="en-US" sz="4000" b="1"/>
              <a:t>EAS*Y**QUE***ST***I*ON</a:t>
            </a:r>
          </a:p>
          <a:p>
            <a:pPr marL="0" indent="0">
              <a:lnSpc>
                <a:spcPct val="140000"/>
              </a:lnSpc>
              <a:buClr>
                <a:srgbClr val="0070C0"/>
              </a:buClr>
              <a:buNone/>
            </a:pPr>
            <a:r>
              <a:rPr lang="en-US" sz="2500"/>
              <a:t>Qui ước: </a:t>
            </a:r>
          </a:p>
          <a:p>
            <a:pPr lvl="1">
              <a:lnSpc>
                <a:spcPct val="140000"/>
              </a:lnSpc>
              <a:buClr>
                <a:srgbClr val="0070C0"/>
              </a:buClr>
              <a:buFont typeface="Wingdings" panose="05000000000000000000" pitchFamily="2" charset="2"/>
              <a:buChar char="§"/>
            </a:pPr>
            <a:r>
              <a:rPr lang="en-US" sz="2500"/>
              <a:t>Khi gặp một kí tự chữ cái </a:t>
            </a:r>
            <a:r>
              <a:rPr lang="en-US" sz="2500">
                <a:sym typeface="Wingdings" panose="05000000000000000000" pitchFamily="2" charset="2"/>
              </a:rPr>
              <a:t> thực hiện thao tác </a:t>
            </a:r>
            <a:r>
              <a:rPr lang="en-US" sz="2500" b="1">
                <a:solidFill>
                  <a:srgbClr val="0000FF"/>
                </a:solidFill>
                <a:sym typeface="Wingdings" panose="05000000000000000000" pitchFamily="2" charset="2"/>
              </a:rPr>
              <a:t>push</a:t>
            </a:r>
            <a:r>
              <a:rPr lang="en-US" sz="2500">
                <a:sym typeface="Wingdings" panose="05000000000000000000" pitchFamily="2" charset="2"/>
              </a:rPr>
              <a:t> kí tự này vào Stack</a:t>
            </a:r>
          </a:p>
          <a:p>
            <a:pPr lvl="1">
              <a:lnSpc>
                <a:spcPct val="140000"/>
              </a:lnSpc>
              <a:buClr>
                <a:srgbClr val="0070C0"/>
              </a:buClr>
              <a:buFont typeface="Wingdings" panose="05000000000000000000" pitchFamily="2" charset="2"/>
              <a:buChar char="§"/>
            </a:pPr>
            <a:r>
              <a:rPr lang="en-US" sz="2500"/>
              <a:t>Khi gặp một kí tự ‘*’ </a:t>
            </a:r>
            <a:r>
              <a:rPr lang="en-US" sz="2500">
                <a:sym typeface="Wingdings" panose="05000000000000000000" pitchFamily="2" charset="2"/>
              </a:rPr>
              <a:t> thực hiện thao tác </a:t>
            </a:r>
            <a:r>
              <a:rPr lang="en-US" sz="2500" b="1">
                <a:solidFill>
                  <a:srgbClr val="0000FF"/>
                </a:solidFill>
                <a:sym typeface="Wingdings" panose="05000000000000000000" pitchFamily="2" charset="2"/>
              </a:rPr>
              <a:t>pop</a:t>
            </a:r>
            <a:r>
              <a:rPr lang="en-US" sz="2500">
                <a:sym typeface="Wingdings" panose="05000000000000000000" pitchFamily="2" charset="2"/>
              </a:rPr>
              <a:t> một phần tử ra khỏi Stack</a:t>
            </a:r>
            <a:endParaRPr lang="en-US" sz="2500"/>
          </a:p>
          <a:p>
            <a:pPr marL="0" indent="0">
              <a:lnSpc>
                <a:spcPct val="140000"/>
              </a:lnSpc>
              <a:buClr>
                <a:srgbClr val="0070C0"/>
              </a:buClr>
              <a:buNone/>
            </a:pPr>
            <a:endParaRPr lang="en-US" sz="2500" b="1">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66</a:t>
            </a:fld>
            <a:endParaRPr lang="en-GB"/>
          </a:p>
        </p:txBody>
      </p:sp>
    </p:spTree>
    <p:extLst>
      <p:ext uri="{BB962C8B-B14F-4D97-AF65-F5344CB8AC3E}">
        <p14:creationId xmlns:p14="http://schemas.microsoft.com/office/powerpoint/2010/main" val="1170029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Hỏi &amp; </a:t>
            </a:r>
            <a:r>
              <a:rPr lang="en-GB" sz="5000"/>
              <a:t>Đ</a:t>
            </a:r>
            <a:r>
              <a:rPr lang="en-GB" sz="5000">
                <a:solidFill>
                  <a:srgbClr val="00B050"/>
                </a:solidFill>
              </a:rPr>
              <a:t>áp</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67</a:t>
            </a:fld>
            <a:endParaRPr lang="en-GB"/>
          </a:p>
        </p:txBody>
      </p:sp>
      <p:sp>
        <p:nvSpPr>
          <p:cNvPr id="9" name="Google Shape;724;p24">
            <a:extLst>
              <a:ext uri="{FF2B5EF4-FFF2-40B4-BE49-F238E27FC236}">
                <a16:creationId xmlns:a16="http://schemas.microsoft.com/office/drawing/2014/main" id="{73A8B3D5-440E-48F7-A9D6-D2BD0CE4655D}"/>
              </a:ext>
            </a:extLst>
          </p:cNvPr>
          <p:cNvSpPr txBox="1"/>
          <p:nvPr/>
        </p:nvSpPr>
        <p:spPr>
          <a:xfrm>
            <a:off x="3946200" y="5697373"/>
            <a:ext cx="4299600" cy="633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500" b="0" i="0" u="none" strike="noStrike" cap="none">
                <a:solidFill>
                  <a:schemeClr val="accent4">
                    <a:lumMod val="50000"/>
                  </a:schemeClr>
                </a:solidFill>
                <a:latin typeface="Muli" panose="02000503040000020004" pitchFamily="2" charset="0"/>
                <a:ea typeface="Lato"/>
                <a:cs typeface="Lato"/>
                <a:sym typeface="Didact Gothic"/>
              </a:rPr>
              <a:t>“Formal education will make you a living; </a:t>
            </a:r>
          </a:p>
          <a:p>
            <a:pPr marL="0" lvl="0" indent="0" algn="ctr" rtl="0">
              <a:spcBef>
                <a:spcPts val="300"/>
              </a:spcBef>
              <a:spcAft>
                <a:spcPts val="0"/>
              </a:spcAft>
              <a:buNone/>
            </a:pPr>
            <a:r>
              <a:rPr lang="en-GB" sz="1500" b="0" i="0" u="none" strike="noStrike" cap="none">
                <a:solidFill>
                  <a:schemeClr val="accent4">
                    <a:lumMod val="50000"/>
                  </a:schemeClr>
                </a:solidFill>
                <a:latin typeface="Muli" panose="02000503040000020004" pitchFamily="2" charset="0"/>
                <a:ea typeface="Lato"/>
                <a:cs typeface="Lato"/>
                <a:sym typeface="Didact Gothic"/>
              </a:rPr>
              <a:t>self-education will make you a fortune”</a:t>
            </a:r>
          </a:p>
        </p:txBody>
      </p:sp>
      <p:pic>
        <p:nvPicPr>
          <p:cNvPr id="1026" name="Picture 2" descr="Q&amp;A dự án căn hộ Dream Home Riverside Quận 8 (P1)">
            <a:extLst>
              <a:ext uri="{FF2B5EF4-FFF2-40B4-BE49-F238E27FC236}">
                <a16:creationId xmlns:a16="http://schemas.microsoft.com/office/drawing/2014/main" id="{2ECFFB06-E127-42D7-A124-61D9F46D8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190" y="1376362"/>
            <a:ext cx="619125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6995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Bài học kế tiếp</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lnSpc>
                <a:spcPct val="130000"/>
              </a:lnSpc>
              <a:buFont typeface="Wingdings" panose="05000000000000000000" pitchFamily="2" charset="2"/>
              <a:buChar char="Ø"/>
            </a:pPr>
            <a:r>
              <a:rPr lang="en-US" sz="2800" b="1">
                <a:solidFill>
                  <a:schemeClr val="accent1">
                    <a:lumMod val="75000"/>
                  </a:schemeClr>
                </a:solidFill>
              </a:rPr>
              <a:t>Danh sách liên kết đơn</a:t>
            </a:r>
          </a:p>
          <a:p>
            <a:pPr>
              <a:lnSpc>
                <a:spcPct val="130000"/>
              </a:lnSpc>
              <a:buFont typeface="Wingdings" panose="05000000000000000000" pitchFamily="2" charset="2"/>
              <a:buChar char="Ø"/>
            </a:pPr>
            <a:r>
              <a:rPr lang="en-US" b="1">
                <a:solidFill>
                  <a:schemeClr val="accent1">
                    <a:lumMod val="75000"/>
                  </a:schemeClr>
                </a:solidFill>
              </a:rPr>
              <a:t>Danh sách liên kết đôi</a:t>
            </a:r>
            <a:endParaRPr lang="en-US"/>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68</a:t>
            </a:fld>
            <a:endParaRPr lang="en-GB"/>
          </a:p>
        </p:txBody>
      </p:sp>
    </p:spTree>
    <p:extLst>
      <p:ext uri="{BB962C8B-B14F-4D97-AF65-F5344CB8AC3E}">
        <p14:creationId xmlns:p14="http://schemas.microsoft.com/office/powerpoint/2010/main" val="24117839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Tài liệu tham khảo</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lnSpcReduction="10000"/>
          </a:bodyPr>
          <a:lstStyle/>
          <a:p>
            <a:pPr lvl="0">
              <a:lnSpc>
                <a:spcPct val="130000"/>
              </a:lnSpc>
              <a:buClr>
                <a:srgbClr val="0070C0"/>
              </a:buClr>
              <a:buFont typeface="Wingdings" panose="05000000000000000000" pitchFamily="2" charset="2"/>
              <a:buChar char="Ø"/>
            </a:pPr>
            <a:r>
              <a:rPr lang="en-US" b="1">
                <a:solidFill>
                  <a:schemeClr val="accent1">
                    <a:lumMod val="75000"/>
                  </a:schemeClr>
                </a:solidFill>
                <a:latin typeface="Times New Roman (Headings)"/>
              </a:rPr>
              <a:t>Tài liệu môn học</a:t>
            </a:r>
          </a:p>
          <a:p>
            <a:pPr>
              <a:lnSpc>
                <a:spcPct val="130000"/>
              </a:lnSpc>
            </a:pPr>
            <a:r>
              <a:rPr lang="en-US" sz="2800">
                <a:latin typeface="Times New Roman (Headings)"/>
              </a:rPr>
              <a:t>[1] Michael T. Goodrich, Roberto Tamassia,  Data Structures &amp; Algorithms in Java (6</a:t>
            </a:r>
            <a:r>
              <a:rPr lang="en-US" sz="2800" baseline="30000">
                <a:latin typeface="Times New Roman (Headings)"/>
              </a:rPr>
              <a:t>th</a:t>
            </a:r>
            <a:r>
              <a:rPr lang="en-US" sz="2800">
                <a:latin typeface="Times New Roman (Headings)"/>
              </a:rPr>
              <a:t> Edition)</a:t>
            </a:r>
          </a:p>
          <a:p>
            <a:pPr>
              <a:lnSpc>
                <a:spcPct val="130000"/>
              </a:lnSpc>
            </a:pPr>
            <a:r>
              <a:rPr lang="en-US" sz="2800">
                <a:latin typeface="Times New Roman (Headings)"/>
              </a:rPr>
              <a:t>[2] Trần Hạnh Nhi, Dương Anh Đức, Cấu trúc dữ liệu &amp; giải thuật, Khoa CNTT, trường ĐH KHTN ĐHQG TpHCM</a:t>
            </a:r>
          </a:p>
          <a:p>
            <a:pPr lvl="0">
              <a:lnSpc>
                <a:spcPct val="130000"/>
              </a:lnSpc>
              <a:buClr>
                <a:srgbClr val="0070C0"/>
              </a:buClr>
              <a:buFont typeface="Wingdings" panose="05000000000000000000" pitchFamily="2" charset="2"/>
              <a:buChar char="Ø"/>
            </a:pPr>
            <a:r>
              <a:rPr lang="vi-VN" b="1">
                <a:solidFill>
                  <a:schemeClr val="accent1">
                    <a:lumMod val="75000"/>
                  </a:schemeClr>
                </a:solidFill>
                <a:latin typeface="Times New Roman (Headings)"/>
              </a:rPr>
              <a:t>Tài liệu tham khảo thêm</a:t>
            </a:r>
            <a:endParaRPr lang="en-US" b="1">
              <a:solidFill>
                <a:schemeClr val="accent1">
                  <a:lumMod val="75000"/>
                </a:schemeClr>
              </a:solidFill>
              <a:latin typeface="Times New Roman (Headings)"/>
            </a:endParaRPr>
          </a:p>
          <a:p>
            <a:pPr>
              <a:lnSpc>
                <a:spcPct val="130000"/>
              </a:lnSpc>
            </a:pPr>
            <a:r>
              <a:rPr lang="en-US" sz="2800">
                <a:latin typeface="Times New Roman (Headings)"/>
              </a:rPr>
              <a:t>[3] Thomas H. Cormen et al., 2009, Introduction to Algorithms, 3</a:t>
            </a:r>
            <a:r>
              <a:rPr lang="en-US" sz="2800" baseline="30000">
                <a:latin typeface="Times New Roman (Headings)"/>
              </a:rPr>
              <a:t>rd</a:t>
            </a:r>
            <a:r>
              <a:rPr lang="en-US" sz="2800">
                <a:latin typeface="Times New Roman (Headings)"/>
              </a:rPr>
              <a:t> Edition, ebook.</a:t>
            </a:r>
          </a:p>
          <a:p>
            <a:pPr>
              <a:lnSpc>
                <a:spcPct val="130000"/>
              </a:lnSpc>
            </a:pPr>
            <a:r>
              <a:rPr lang="en-US" sz="2800">
                <a:latin typeface="Times New Roman (Headings)"/>
              </a:rPr>
              <a:t>[4] Hoàng M. L., 2002, Cấu trúc dữ liệu và giải thuật, ĐHSP Hà Nội.</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69</a:t>
            </a:fld>
            <a:endParaRPr lang="en-GB"/>
          </a:p>
        </p:txBody>
      </p:sp>
    </p:spTree>
    <p:extLst>
      <p:ext uri="{BB962C8B-B14F-4D97-AF65-F5344CB8AC3E}">
        <p14:creationId xmlns:p14="http://schemas.microsoft.com/office/powerpoint/2010/main" val="403459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7</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Xây dựng Stack</a:t>
            </a:r>
          </a:p>
          <a:p>
            <a:pPr lvl="1">
              <a:buFont typeface="Wingdings" panose="05000000000000000000" pitchFamily="2" charset="2"/>
              <a:buChar char="§"/>
            </a:pPr>
            <a:r>
              <a:rPr lang="en-GB" sz="2500" b="1">
                <a:solidFill>
                  <a:srgbClr val="0000FF"/>
                </a:solidFill>
              </a:rPr>
              <a:t>Khai báo</a:t>
            </a:r>
            <a:r>
              <a:rPr lang="en-GB" sz="2500"/>
              <a:t> một mảng hoặc 1 danh sách để chứa dữ liệu</a:t>
            </a:r>
            <a:endParaRPr lang="vi-VN" sz="2500" b="1">
              <a:solidFill>
                <a:srgbClr val="FF0000"/>
              </a:solidFill>
              <a:highlight>
                <a:srgbClr val="FFFF00"/>
              </a:highlight>
            </a:endParaRPr>
          </a:p>
          <a:p>
            <a:pPr lvl="1">
              <a:buFont typeface="Wingdings" panose="05000000000000000000" pitchFamily="2" charset="2"/>
              <a:buChar char="§"/>
            </a:pPr>
            <a:r>
              <a:rPr lang="en-GB" sz="2500" b="1">
                <a:solidFill>
                  <a:srgbClr val="0000FF"/>
                </a:solidFill>
              </a:rPr>
              <a:t>Khởi tạo </a:t>
            </a:r>
            <a:r>
              <a:rPr lang="en-GB" sz="2500">
                <a:solidFill>
                  <a:schemeClr val="accent6">
                    <a:lumMod val="75000"/>
                  </a:schemeClr>
                </a:solidFill>
              </a:rPr>
              <a:t>các giá trị là rỗng</a:t>
            </a:r>
          </a:p>
          <a:p>
            <a:pPr marL="342900" lvl="1" indent="-342900">
              <a:spcBef>
                <a:spcPts val="1000"/>
              </a:spcBef>
              <a:buFont typeface="Wingdings" panose="05000000000000000000" pitchFamily="2" charset="2"/>
              <a:buChar char="q"/>
            </a:pPr>
            <a:r>
              <a:rPr lang="en-GB" sz="2500" b="1">
                <a:solidFill>
                  <a:srgbClr val="0070C0"/>
                </a:solidFill>
              </a:rPr>
              <a:t>Ví dụ</a:t>
            </a:r>
          </a:p>
          <a:p>
            <a:pPr lvl="1">
              <a:buClr>
                <a:srgbClr val="0070C0"/>
              </a:buClr>
              <a:buFont typeface="Wingdings" panose="05000000000000000000" pitchFamily="2" charset="2"/>
              <a:buChar char="§"/>
            </a:pPr>
            <a:r>
              <a:rPr lang="en-US" sz="2500"/>
              <a:t>Khai báo Stack là một mảng</a:t>
            </a:r>
          </a:p>
          <a:p>
            <a:pPr marL="0" indent="0" algn="ctr">
              <a:buNone/>
            </a:pPr>
            <a:r>
              <a:rPr lang="en-US">
                <a:solidFill>
                  <a:srgbClr val="8000FF"/>
                </a:solidFill>
                <a:latin typeface="Courier New" panose="02070309020205020404" pitchFamily="49" charset="0"/>
              </a:rPr>
              <a:t>int</a:t>
            </a:r>
            <a:r>
              <a:rPr lang="en-US" b="1">
                <a:solidFill>
                  <a:srgbClr val="000080"/>
                </a:solidFill>
                <a:latin typeface="Courier New" panose="02070309020205020404" pitchFamily="49" charset="0"/>
              </a:rPr>
              <a:t>[]</a:t>
            </a:r>
            <a:r>
              <a:rPr lang="en-US">
                <a:solidFill>
                  <a:srgbClr val="000000"/>
                </a:solidFill>
                <a:latin typeface="Courier New" panose="02070309020205020404" pitchFamily="49" charset="0"/>
              </a:rPr>
              <a:t> stack </a:t>
            </a:r>
            <a:r>
              <a:rPr lang="en-US" b="1">
                <a:solidFill>
                  <a:srgbClr val="000080"/>
                </a:solidFill>
                <a:latin typeface="Courier New" panose="02070309020205020404" pitchFamily="49" charset="0"/>
              </a:rPr>
              <a:t>=</a:t>
            </a:r>
            <a:r>
              <a:rPr lang="en-US">
                <a:solidFill>
                  <a:srgbClr val="000000"/>
                </a:solidFill>
                <a:latin typeface="Courier New" panose="02070309020205020404" pitchFamily="49" charset="0"/>
              </a:rPr>
              <a:t> </a:t>
            </a:r>
            <a:r>
              <a:rPr lang="en-US" b="1">
                <a:solidFill>
                  <a:srgbClr val="0000FF"/>
                </a:solidFill>
                <a:latin typeface="Courier New" panose="02070309020205020404" pitchFamily="49" charset="0"/>
              </a:rPr>
              <a:t>new</a:t>
            </a:r>
            <a:r>
              <a:rPr lang="en-US">
                <a:solidFill>
                  <a:srgbClr val="000000"/>
                </a:solidFill>
                <a:latin typeface="Courier New" panose="02070309020205020404" pitchFamily="49" charset="0"/>
              </a:rPr>
              <a:t> </a:t>
            </a:r>
            <a:r>
              <a:rPr lang="en-US">
                <a:solidFill>
                  <a:srgbClr val="8000FF"/>
                </a:solidFill>
                <a:latin typeface="Courier New" panose="02070309020205020404" pitchFamily="49" charset="0"/>
              </a:rPr>
              <a:t>int</a:t>
            </a:r>
            <a:r>
              <a:rPr lang="en-US" b="1">
                <a:solidFill>
                  <a:srgbClr val="000080"/>
                </a:solidFill>
                <a:latin typeface="Courier New" panose="02070309020205020404" pitchFamily="49" charset="0"/>
              </a:rPr>
              <a:t>[</a:t>
            </a:r>
            <a:r>
              <a:rPr lang="en-US">
                <a:solidFill>
                  <a:srgbClr val="FF8000"/>
                </a:solidFill>
                <a:latin typeface="Courier New" panose="02070309020205020404" pitchFamily="49" charset="0"/>
              </a:rPr>
              <a:t>100</a:t>
            </a:r>
            <a:r>
              <a:rPr lang="en-US" b="1">
                <a:solidFill>
                  <a:srgbClr val="000080"/>
                </a:solidFill>
                <a:latin typeface="Courier New" panose="02070309020205020404" pitchFamily="49" charset="0"/>
              </a:rPr>
              <a:t>];</a:t>
            </a:r>
            <a:endParaRPr lang="en-US"/>
          </a:p>
          <a:p>
            <a:pPr lvl="1">
              <a:buClr>
                <a:srgbClr val="0070C0"/>
              </a:buClr>
              <a:buFont typeface="Wingdings" panose="05000000000000000000" pitchFamily="2" charset="2"/>
              <a:buChar char="§"/>
            </a:pPr>
            <a:r>
              <a:rPr lang="en-US" sz="2500"/>
              <a:t>Khai báo Stack là một danh sách liên kết</a:t>
            </a:r>
          </a:p>
          <a:p>
            <a:pPr marL="0" indent="0" algn="ctr">
              <a:buNone/>
            </a:pPr>
            <a:r>
              <a:rPr lang="en-US">
                <a:solidFill>
                  <a:srgbClr val="000000"/>
                </a:solidFill>
                <a:latin typeface="Courier New" panose="02070309020205020404" pitchFamily="49" charset="0"/>
              </a:rPr>
              <a:t>List</a:t>
            </a:r>
            <a:r>
              <a:rPr lang="en-US" b="1">
                <a:solidFill>
                  <a:srgbClr val="000080"/>
                </a:solidFill>
                <a:latin typeface="Courier New" panose="02070309020205020404" pitchFamily="49" charset="0"/>
              </a:rPr>
              <a:t>&lt;</a:t>
            </a:r>
            <a:r>
              <a:rPr lang="en-US">
                <a:solidFill>
                  <a:srgbClr val="000000"/>
                </a:solidFill>
                <a:latin typeface="Courier New" panose="02070309020205020404" pitchFamily="49" charset="0"/>
              </a:rPr>
              <a:t>String</a:t>
            </a:r>
            <a:r>
              <a:rPr lang="en-US" b="1">
                <a:solidFill>
                  <a:srgbClr val="000080"/>
                </a:solidFill>
                <a:latin typeface="Courier New" panose="02070309020205020404" pitchFamily="49" charset="0"/>
              </a:rPr>
              <a:t>&gt;</a:t>
            </a:r>
            <a:r>
              <a:rPr lang="en-US">
                <a:solidFill>
                  <a:srgbClr val="000000"/>
                </a:solidFill>
                <a:latin typeface="Courier New" panose="02070309020205020404" pitchFamily="49" charset="0"/>
              </a:rPr>
              <a:t> list </a:t>
            </a:r>
            <a:r>
              <a:rPr lang="en-US" b="1">
                <a:solidFill>
                  <a:srgbClr val="000080"/>
                </a:solidFill>
                <a:latin typeface="Courier New" panose="02070309020205020404" pitchFamily="49" charset="0"/>
              </a:rPr>
              <a:t>=</a:t>
            </a:r>
            <a:r>
              <a:rPr lang="en-US">
                <a:solidFill>
                  <a:srgbClr val="000000"/>
                </a:solidFill>
                <a:latin typeface="Courier New" panose="02070309020205020404" pitchFamily="49" charset="0"/>
              </a:rPr>
              <a:t> </a:t>
            </a:r>
            <a:r>
              <a:rPr lang="en-US" b="1">
                <a:solidFill>
                  <a:srgbClr val="0000FF"/>
                </a:solidFill>
                <a:latin typeface="Courier New" panose="02070309020205020404" pitchFamily="49" charset="0"/>
              </a:rPr>
              <a:t>new</a:t>
            </a:r>
            <a:r>
              <a:rPr lang="en-US">
                <a:solidFill>
                  <a:srgbClr val="000000"/>
                </a:solidFill>
                <a:latin typeface="Courier New" panose="02070309020205020404" pitchFamily="49" charset="0"/>
              </a:rPr>
              <a:t> LinkedList</a:t>
            </a:r>
            <a:r>
              <a:rPr lang="en-US" b="1">
                <a:solidFill>
                  <a:srgbClr val="000080"/>
                </a:solidFill>
                <a:latin typeface="Courier New" panose="02070309020205020404" pitchFamily="49" charset="0"/>
              </a:rPr>
              <a:t>&lt;</a:t>
            </a:r>
            <a:r>
              <a:rPr lang="en-US">
                <a:solidFill>
                  <a:srgbClr val="000000"/>
                </a:solidFill>
                <a:latin typeface="Courier New" panose="02070309020205020404" pitchFamily="49" charset="0"/>
              </a:rPr>
              <a:t>String</a:t>
            </a:r>
            <a:r>
              <a:rPr lang="en-US" b="1">
                <a:solidFill>
                  <a:srgbClr val="000080"/>
                </a:solidFill>
                <a:latin typeface="Courier New" panose="02070309020205020404" pitchFamily="49" charset="0"/>
              </a:rPr>
              <a:t>&gt;();</a:t>
            </a:r>
            <a:endParaRPr lang="en-US"/>
          </a:p>
          <a:p>
            <a:pPr marL="0" lvl="1" indent="0">
              <a:spcBef>
                <a:spcPts val="1000"/>
              </a:spcBef>
              <a:buNone/>
            </a:pPr>
            <a:endParaRPr lang="vi-VN" sz="2500" b="1">
              <a:solidFill>
                <a:srgbClr val="0070C0"/>
              </a:solidFill>
            </a:endParaRPr>
          </a:p>
        </p:txBody>
      </p:sp>
    </p:spTree>
    <p:extLst>
      <p:ext uri="{BB962C8B-B14F-4D97-AF65-F5344CB8AC3E}">
        <p14:creationId xmlns:p14="http://schemas.microsoft.com/office/powerpoint/2010/main" val="230183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wipe(down)">
                                      <p:cBhvr>
                                        <p:cTn id="17" dur="500"/>
                                        <p:tgtEl>
                                          <p:spTgt spid="11">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11">
                                            <p:txEl>
                                              <p:pRg st="5" end="5"/>
                                            </p:txEl>
                                          </p:spTgt>
                                        </p:tgtEl>
                                        <p:attrNameLst>
                                          <p:attrName>style.visibility</p:attrName>
                                        </p:attrNameLst>
                                      </p:cBhvr>
                                      <p:to>
                                        <p:strVal val="visible"/>
                                      </p:to>
                                    </p:set>
                                    <p:animEffect transition="in" filter="wipe(down)">
                                      <p:cBhvr>
                                        <p:cTn id="20" dur="500"/>
                                        <p:tgtEl>
                                          <p:spTgt spid="1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wipe(down)">
                                      <p:cBhvr>
                                        <p:cTn id="25" dur="500"/>
                                        <p:tgtEl>
                                          <p:spTgt spid="11">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wipe(down)">
                                      <p:cBhvr>
                                        <p:cTn id="28"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8</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Thêm phần tử vào Stack (push)</a:t>
            </a:r>
          </a:p>
          <a:p>
            <a:pPr lvl="1">
              <a:buFont typeface="Wingdings" panose="05000000000000000000" pitchFamily="2" charset="2"/>
              <a:buChar char="§"/>
            </a:pPr>
            <a:r>
              <a:rPr lang="en-GB" sz="2500"/>
              <a:t>Thêm một phần tử vào đỉnh Stack</a:t>
            </a:r>
            <a:endParaRPr lang="vi-VN" sz="2500">
              <a:highlight>
                <a:srgbClr val="FFFF00"/>
              </a:highlight>
            </a:endParaRPr>
          </a:p>
          <a:p>
            <a:pPr marL="342900" lvl="1" indent="-342900">
              <a:spcBef>
                <a:spcPts val="1000"/>
              </a:spcBef>
              <a:buFont typeface="Wingdings" panose="05000000000000000000" pitchFamily="2" charset="2"/>
              <a:buChar char="q"/>
            </a:pPr>
            <a:r>
              <a:rPr lang="en-GB" sz="2500" b="1">
                <a:solidFill>
                  <a:srgbClr val="0070C0"/>
                </a:solidFill>
              </a:rPr>
              <a:t>Ví dụ</a:t>
            </a:r>
          </a:p>
          <a:p>
            <a:pPr marL="0" lvl="1" indent="0">
              <a:spcBef>
                <a:spcPts val="1000"/>
              </a:spcBef>
              <a:buNone/>
            </a:pPr>
            <a:r>
              <a:rPr lang="en-US"/>
              <a:t>Chuỗi:</a:t>
            </a:r>
          </a:p>
          <a:p>
            <a:pPr marL="0" lvl="1" indent="0">
              <a:spcBef>
                <a:spcPts val="1000"/>
              </a:spcBef>
              <a:buNone/>
            </a:pPr>
            <a:endParaRPr lang="en-GB"/>
          </a:p>
          <a:p>
            <a:pPr marL="0" lvl="1" indent="0">
              <a:spcBef>
                <a:spcPts val="1000"/>
              </a:spcBef>
              <a:buNone/>
            </a:pPr>
            <a:r>
              <a:rPr lang="en-GB"/>
              <a:t>Lấy phần tử         ở cuối chuỗi và thêm vào đỉnh Stack</a:t>
            </a:r>
            <a:endParaRPr lang="vi-VN"/>
          </a:p>
        </p:txBody>
      </p:sp>
      <p:graphicFrame>
        <p:nvGraphicFramePr>
          <p:cNvPr id="7" name="Table 6">
            <a:extLst>
              <a:ext uri="{FF2B5EF4-FFF2-40B4-BE49-F238E27FC236}">
                <a16:creationId xmlns:a16="http://schemas.microsoft.com/office/drawing/2014/main" id="{5F1F68CB-8AF3-4E54-990E-FF73D7E47116}"/>
              </a:ext>
            </a:extLst>
          </p:cNvPr>
          <p:cNvGraphicFramePr>
            <a:graphicFrameLocks noGrp="1"/>
          </p:cNvGraphicFramePr>
          <p:nvPr>
            <p:extLst>
              <p:ext uri="{D42A27DB-BD31-4B8C-83A1-F6EECF244321}">
                <p14:modId xmlns:p14="http://schemas.microsoft.com/office/powerpoint/2010/main" val="785297263"/>
              </p:ext>
            </p:extLst>
          </p:nvPr>
        </p:nvGraphicFramePr>
        <p:xfrm>
          <a:off x="8932715" y="901333"/>
          <a:ext cx="1913688" cy="5049542"/>
        </p:xfrm>
        <a:graphic>
          <a:graphicData uri="http://schemas.openxmlformats.org/drawingml/2006/table">
            <a:tbl>
              <a:tblPr firstRow="1" bandRow="1">
                <a:tableStyleId>{5C22544A-7EE6-4342-B048-85BDC9FD1C3A}</a:tableStyleId>
              </a:tblPr>
              <a:tblGrid>
                <a:gridCol w="1913688">
                  <a:extLst>
                    <a:ext uri="{9D8B030D-6E8A-4147-A177-3AD203B41FA5}">
                      <a16:colId xmlns:a16="http://schemas.microsoft.com/office/drawing/2014/main" val="20000"/>
                    </a:ext>
                  </a:extLst>
                </a:gridCol>
              </a:tblGrid>
              <a:tr h="854525">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466113">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8" name="TextBox 7">
            <a:extLst>
              <a:ext uri="{FF2B5EF4-FFF2-40B4-BE49-F238E27FC236}">
                <a16:creationId xmlns:a16="http://schemas.microsoft.com/office/drawing/2014/main" id="{957DEE09-6DCF-4906-9979-0D60A9D85FD4}"/>
              </a:ext>
            </a:extLst>
          </p:cNvPr>
          <p:cNvSpPr txBox="1"/>
          <p:nvPr/>
        </p:nvSpPr>
        <p:spPr>
          <a:xfrm>
            <a:off x="9491520" y="5969019"/>
            <a:ext cx="981359" cy="523220"/>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Stack</a:t>
            </a:r>
          </a:p>
        </p:txBody>
      </p:sp>
      <p:sp>
        <p:nvSpPr>
          <p:cNvPr id="9" name="Rectangle 8">
            <a:extLst>
              <a:ext uri="{FF2B5EF4-FFF2-40B4-BE49-F238E27FC236}">
                <a16:creationId xmlns:a16="http://schemas.microsoft.com/office/drawing/2014/main" id="{5C5D262C-AF36-436F-9204-8B17FA4C83BA}"/>
              </a:ext>
            </a:extLst>
          </p:cNvPr>
          <p:cNvSpPr/>
          <p:nvPr/>
        </p:nvSpPr>
        <p:spPr>
          <a:xfrm>
            <a:off x="1997717" y="4357485"/>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a:t>
            </a:r>
          </a:p>
        </p:txBody>
      </p:sp>
      <p:sp>
        <p:nvSpPr>
          <p:cNvPr id="10" name="Rectangle 9">
            <a:extLst>
              <a:ext uri="{FF2B5EF4-FFF2-40B4-BE49-F238E27FC236}">
                <a16:creationId xmlns:a16="http://schemas.microsoft.com/office/drawing/2014/main" id="{D1150DD6-0AAD-48E1-AA24-C56570A54FFA}"/>
              </a:ext>
            </a:extLst>
          </p:cNvPr>
          <p:cNvSpPr/>
          <p:nvPr/>
        </p:nvSpPr>
        <p:spPr>
          <a:xfrm>
            <a:off x="1936376"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t>
            </a:r>
          </a:p>
        </p:txBody>
      </p:sp>
      <p:sp>
        <p:nvSpPr>
          <p:cNvPr id="12" name="Rectangle 11">
            <a:extLst>
              <a:ext uri="{FF2B5EF4-FFF2-40B4-BE49-F238E27FC236}">
                <a16:creationId xmlns:a16="http://schemas.microsoft.com/office/drawing/2014/main" id="{5E7B38D6-6E42-4C42-B15E-656CD0BB9296}"/>
              </a:ext>
            </a:extLst>
          </p:cNvPr>
          <p:cNvSpPr/>
          <p:nvPr/>
        </p:nvSpPr>
        <p:spPr>
          <a:xfrm>
            <a:off x="2531254"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p>
        </p:txBody>
      </p:sp>
      <p:sp>
        <p:nvSpPr>
          <p:cNvPr id="13" name="Rectangle 12">
            <a:extLst>
              <a:ext uri="{FF2B5EF4-FFF2-40B4-BE49-F238E27FC236}">
                <a16:creationId xmlns:a16="http://schemas.microsoft.com/office/drawing/2014/main" id="{F2D95DF0-B42A-4D52-866E-CA7FD10D6465}"/>
              </a:ext>
            </a:extLst>
          </p:cNvPr>
          <p:cNvSpPr/>
          <p:nvPr/>
        </p:nvSpPr>
        <p:spPr>
          <a:xfrm>
            <a:off x="3126132"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a:t>
            </a:r>
          </a:p>
        </p:txBody>
      </p:sp>
      <p:sp>
        <p:nvSpPr>
          <p:cNvPr id="14" name="Rectangle 13">
            <a:extLst>
              <a:ext uri="{FF2B5EF4-FFF2-40B4-BE49-F238E27FC236}">
                <a16:creationId xmlns:a16="http://schemas.microsoft.com/office/drawing/2014/main" id="{F74790B9-D616-4430-B318-E6EBBBF76795}"/>
              </a:ext>
            </a:extLst>
          </p:cNvPr>
          <p:cNvSpPr/>
          <p:nvPr/>
        </p:nvSpPr>
        <p:spPr>
          <a:xfrm>
            <a:off x="3721010"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a:t>
            </a:r>
          </a:p>
        </p:txBody>
      </p:sp>
      <p:sp>
        <p:nvSpPr>
          <p:cNvPr id="15" name="Rectangle 14">
            <a:extLst>
              <a:ext uri="{FF2B5EF4-FFF2-40B4-BE49-F238E27FC236}">
                <a16:creationId xmlns:a16="http://schemas.microsoft.com/office/drawing/2014/main" id="{499B81F5-3C87-4634-87AF-C9E405C9F897}"/>
              </a:ext>
            </a:extLst>
          </p:cNvPr>
          <p:cNvSpPr/>
          <p:nvPr/>
        </p:nvSpPr>
        <p:spPr>
          <a:xfrm>
            <a:off x="4313512"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a:t>
            </a:r>
          </a:p>
        </p:txBody>
      </p:sp>
      <p:sp>
        <p:nvSpPr>
          <p:cNvPr id="16" name="Rectangle 15">
            <a:extLst>
              <a:ext uri="{FF2B5EF4-FFF2-40B4-BE49-F238E27FC236}">
                <a16:creationId xmlns:a16="http://schemas.microsoft.com/office/drawing/2014/main" id="{F73B7497-D609-40E9-8DC9-F53502061F46}"/>
              </a:ext>
            </a:extLst>
          </p:cNvPr>
          <p:cNvSpPr/>
          <p:nvPr/>
        </p:nvSpPr>
        <p:spPr>
          <a:xfrm>
            <a:off x="4908390" y="3235987"/>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
            </a:r>
          </a:p>
        </p:txBody>
      </p:sp>
      <p:sp>
        <p:nvSpPr>
          <p:cNvPr id="17" name="Rectangle 16">
            <a:extLst>
              <a:ext uri="{FF2B5EF4-FFF2-40B4-BE49-F238E27FC236}">
                <a16:creationId xmlns:a16="http://schemas.microsoft.com/office/drawing/2014/main" id="{34758A12-CAE8-4D86-938B-0530407EED95}"/>
              </a:ext>
            </a:extLst>
          </p:cNvPr>
          <p:cNvSpPr/>
          <p:nvPr/>
        </p:nvSpPr>
        <p:spPr>
          <a:xfrm>
            <a:off x="5500892"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a:t>
            </a:r>
          </a:p>
        </p:txBody>
      </p:sp>
      <p:sp>
        <p:nvSpPr>
          <p:cNvPr id="18" name="Rectangle 17">
            <a:extLst>
              <a:ext uri="{FF2B5EF4-FFF2-40B4-BE49-F238E27FC236}">
                <a16:creationId xmlns:a16="http://schemas.microsoft.com/office/drawing/2014/main" id="{E996CBB5-E9AE-4361-941A-A92558520773}"/>
              </a:ext>
            </a:extLst>
          </p:cNvPr>
          <p:cNvSpPr/>
          <p:nvPr/>
        </p:nvSpPr>
        <p:spPr>
          <a:xfrm>
            <a:off x="6098146"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p>
        </p:txBody>
      </p:sp>
      <p:sp>
        <p:nvSpPr>
          <p:cNvPr id="19" name="Rectangle 18">
            <a:extLst>
              <a:ext uri="{FF2B5EF4-FFF2-40B4-BE49-F238E27FC236}">
                <a16:creationId xmlns:a16="http://schemas.microsoft.com/office/drawing/2014/main" id="{705186A0-C0B6-40EC-9664-3DC4DDEBAE47}"/>
              </a:ext>
            </a:extLst>
          </p:cNvPr>
          <p:cNvSpPr/>
          <p:nvPr/>
        </p:nvSpPr>
        <p:spPr>
          <a:xfrm>
            <a:off x="6691931"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t>
            </a:r>
          </a:p>
        </p:txBody>
      </p:sp>
      <p:sp>
        <p:nvSpPr>
          <p:cNvPr id="20" name="Rectangle 19">
            <a:extLst>
              <a:ext uri="{FF2B5EF4-FFF2-40B4-BE49-F238E27FC236}">
                <a16:creationId xmlns:a16="http://schemas.microsoft.com/office/drawing/2014/main" id="{716F6C30-8630-4696-BEA5-DA7A54B011E5}"/>
              </a:ext>
            </a:extLst>
          </p:cNvPr>
          <p:cNvSpPr/>
          <p:nvPr/>
        </p:nvSpPr>
        <p:spPr>
          <a:xfrm>
            <a:off x="7280774" y="323427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a:t>
            </a:r>
          </a:p>
        </p:txBody>
      </p:sp>
      <p:sp>
        <p:nvSpPr>
          <p:cNvPr id="21" name="Rectangle 20">
            <a:extLst>
              <a:ext uri="{FF2B5EF4-FFF2-40B4-BE49-F238E27FC236}">
                <a16:creationId xmlns:a16="http://schemas.microsoft.com/office/drawing/2014/main" id="{84991531-D194-4108-B568-464FD65A266D}"/>
              </a:ext>
            </a:extLst>
          </p:cNvPr>
          <p:cNvSpPr/>
          <p:nvPr/>
        </p:nvSpPr>
        <p:spPr>
          <a:xfrm>
            <a:off x="1973335" y="4342440"/>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t>
            </a:r>
          </a:p>
        </p:txBody>
      </p:sp>
      <p:sp>
        <p:nvSpPr>
          <p:cNvPr id="22" name="Rectangle 21">
            <a:extLst>
              <a:ext uri="{FF2B5EF4-FFF2-40B4-BE49-F238E27FC236}">
                <a16:creationId xmlns:a16="http://schemas.microsoft.com/office/drawing/2014/main" id="{89B6C32A-1CAC-4075-805A-D0CA7BC20F9F}"/>
              </a:ext>
            </a:extLst>
          </p:cNvPr>
          <p:cNvSpPr/>
          <p:nvPr/>
        </p:nvSpPr>
        <p:spPr>
          <a:xfrm>
            <a:off x="1997716" y="4342440"/>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p>
        </p:txBody>
      </p:sp>
      <p:sp>
        <p:nvSpPr>
          <p:cNvPr id="23" name="Rectangle 22">
            <a:extLst>
              <a:ext uri="{FF2B5EF4-FFF2-40B4-BE49-F238E27FC236}">
                <a16:creationId xmlns:a16="http://schemas.microsoft.com/office/drawing/2014/main" id="{CF90BAEB-4F70-4834-8F70-E3314FADCFE9}"/>
              </a:ext>
            </a:extLst>
          </p:cNvPr>
          <p:cNvSpPr/>
          <p:nvPr/>
        </p:nvSpPr>
        <p:spPr>
          <a:xfrm>
            <a:off x="1997715" y="4357485"/>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a:t>
            </a:r>
          </a:p>
        </p:txBody>
      </p:sp>
      <p:sp>
        <p:nvSpPr>
          <p:cNvPr id="24" name="Rectangle 23">
            <a:extLst>
              <a:ext uri="{FF2B5EF4-FFF2-40B4-BE49-F238E27FC236}">
                <a16:creationId xmlns:a16="http://schemas.microsoft.com/office/drawing/2014/main" id="{FD8476ED-9B17-41DF-A654-0FB9AAF642BB}"/>
              </a:ext>
            </a:extLst>
          </p:cNvPr>
          <p:cNvSpPr/>
          <p:nvPr/>
        </p:nvSpPr>
        <p:spPr>
          <a:xfrm>
            <a:off x="2007121" y="4357485"/>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
            </a:r>
          </a:p>
        </p:txBody>
      </p:sp>
      <p:sp>
        <p:nvSpPr>
          <p:cNvPr id="25" name="Rectangle 24">
            <a:extLst>
              <a:ext uri="{FF2B5EF4-FFF2-40B4-BE49-F238E27FC236}">
                <a16:creationId xmlns:a16="http://schemas.microsoft.com/office/drawing/2014/main" id="{C8F7A455-BA15-45D5-B910-B259B214B165}"/>
              </a:ext>
            </a:extLst>
          </p:cNvPr>
          <p:cNvSpPr/>
          <p:nvPr/>
        </p:nvSpPr>
        <p:spPr>
          <a:xfrm>
            <a:off x="1985441" y="4349963"/>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a:t>
            </a:r>
          </a:p>
        </p:txBody>
      </p:sp>
      <p:sp>
        <p:nvSpPr>
          <p:cNvPr id="26" name="Rectangle 25">
            <a:extLst>
              <a:ext uri="{FF2B5EF4-FFF2-40B4-BE49-F238E27FC236}">
                <a16:creationId xmlns:a16="http://schemas.microsoft.com/office/drawing/2014/main" id="{01F56DFF-7B44-46C7-A2B7-A7AA7C437974}"/>
              </a:ext>
            </a:extLst>
          </p:cNvPr>
          <p:cNvSpPr/>
          <p:nvPr/>
        </p:nvSpPr>
        <p:spPr>
          <a:xfrm>
            <a:off x="1988310" y="4342440"/>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a:t>
            </a:r>
          </a:p>
        </p:txBody>
      </p:sp>
      <p:sp>
        <p:nvSpPr>
          <p:cNvPr id="27" name="Rectangle 26">
            <a:extLst>
              <a:ext uri="{FF2B5EF4-FFF2-40B4-BE49-F238E27FC236}">
                <a16:creationId xmlns:a16="http://schemas.microsoft.com/office/drawing/2014/main" id="{DD25AAB2-E4A0-4C50-9706-FA98B5D47F3F}"/>
              </a:ext>
            </a:extLst>
          </p:cNvPr>
          <p:cNvSpPr/>
          <p:nvPr/>
        </p:nvSpPr>
        <p:spPr>
          <a:xfrm>
            <a:off x="2007121" y="4349963"/>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a:t>
            </a:r>
          </a:p>
        </p:txBody>
      </p:sp>
    </p:spTree>
    <p:extLst>
      <p:ext uri="{BB962C8B-B14F-4D97-AF65-F5344CB8AC3E}">
        <p14:creationId xmlns:p14="http://schemas.microsoft.com/office/powerpoint/2010/main" val="79369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25E-6 2.59259E-6 L -1.25E-6 0.00023 C 0.00065 -0.00533 0.00182 -0.01042 0.00195 -0.01597 C 0.00221 -0.02523 0.00026 -0.03658 -0.00091 -0.0456 C 0.00026 -0.11829 -0.00156 -0.08148 0.00195 -0.13125 C 0.00339 -0.15139 0.00195 -0.14167 0.00495 -0.15764 C 0.00534 -0.16158 0.00534 -0.16574 0.00599 -0.16991 C 0.00638 -0.17292 0.00755 -0.17547 0.00794 -0.17871 C 0.0086 -0.1838 0.00833 -0.18889 0.00886 -0.19422 C 0.00977 -0.20255 0.01094 -0.21042 0.01185 -0.21875 C 0.01263 -0.22639 0.01315 -0.23403 0.0138 -0.24144 C 0.01419 -0.25023 0.01406 -0.25903 0.01485 -0.26783 C 0.01498 -0.26991 0.01654 -0.27107 0.01693 -0.27315 C 0.01771 -0.28033 0.01745 -0.2882 0.01797 -0.29584 C 0.01836 -0.30278 0.01927 -0.30972 0.01992 -0.31667 C 0.02136 -0.33565 0.01901 -0.32778 0.02279 -0.33773 C 0.02448 -0.36435 0.02214 -0.34329 0.02682 -0.36389 C 0.0306 -0.38056 0.02318 -0.35903 0.03073 -0.3831 C 0.03242 -0.38843 0.03542 -0.39306 0.03776 -0.39722 C 0.03971 -0.40417 0.03945 -0.40371 0.04167 -0.40926 C 0.04271 -0.41158 0.04388 -0.41389 0.04466 -0.41621 C 0.04544 -0.41875 0.04583 -0.42153 0.04662 -0.42361 C 0.04844 -0.42755 0.05026 -0.4294 0.05274 -0.43218 C 0.053 -0.4338 0.053 -0.43588 0.05365 -0.43727 C 0.05664 -0.44375 0.06693 -0.44398 0.06849 -0.44445 C 0.07383 -0.44607 0.07591 -0.44722 0.08151 -0.44931 L 0.13125 -0.44792 C 0.13919 -0.44676 0.14024 -0.4426 0.14518 -0.43727 C 0.1474 -0.43496 0.14961 -0.43241 0.15208 -0.43033 C 0.15326 -0.4294 0.15469 -0.42917 0.15599 -0.42871 C 0.16745 -0.40857 0.14701 -0.44352 0.16498 -0.41806 C 0.16667 -0.41574 0.16745 -0.41204 0.16901 -0.40926 C 0.16979 -0.40787 0.1711 -0.40718 0.17201 -0.40579 C 0.17435 -0.40209 0.17669 -0.39792 0.17904 -0.39375 C 0.18529 -0.34931 0.17761 -0.39908 0.18294 -0.37269 C 0.18451 -0.36505 0.18776 -0.34329 0.1888 -0.33611 C 0.19115 -0.27408 0.18828 -0.32755 0.19089 -0.30278 C 0.19336 -0.2794 0.19792 -0.23287 0.19792 -0.23264 C 0.19818 -0.22523 0.19805 -0.21736 0.19883 -0.20996 C 0.19909 -0.2081 0.20052 -0.20695 0.20078 -0.20486 C 0.20221 -0.19607 0.20261 -0.18727 0.20378 -0.17871 C 0.20534 -0.16713 0.20703 -0.15648 0.20873 -0.14537 C 0.21042 -0.05463 0.21185 -0.06574 0.20977 2.59259E-6 C 0.20951 0.00764 0.20925 0.01504 0.20873 0.02268 C 0.20833 0.0287 0.20742 0.03426 0.20677 0.04004 C 0.20638 0.04815 0.20625 0.05648 0.20573 0.06458 C 0.20534 0.07222 0.20417 0.07963 0.20378 0.0875 C 0.20326 0.09838 0.20313 0.10949 0.20287 0.1206 C 0.19974 0.32338 0.19987 0.25231 0.19987 0.33403 " pathEditMode="relative" rAng="0" ptsTypes="AAAAAAAAAAAAAAAAAAAAAAAAAAAAAAAAAAAAAAAAAAAAAAAAA">
                                      <p:cBhvr>
                                        <p:cTn id="11" dur="2000" fill="hold"/>
                                        <p:tgtEl>
                                          <p:spTgt spid="20"/>
                                        </p:tgtEl>
                                        <p:attrNameLst>
                                          <p:attrName>ppt_x</p:attrName>
                                          <p:attrName>ppt_y</p:attrName>
                                        </p:attrNameLst>
                                      </p:cBhvr>
                                      <p:rCtr x="10482" y="-5764"/>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1.45833E-6 -2.59259E-6 L 1.45833E-6 -2.59259E-6 C -0.00403 -0.03657 -0.00247 -0.01528 -0.00091 -0.07893 C -0.00039 -0.10208 -0.00078 -0.09653 0.00209 -0.11389 C 0.00235 -0.11759 0.003 -0.1287 0.00404 -0.13333 C 0.00482 -0.13704 0.00599 -0.14028 0.00703 -0.14375 C 0.00925 -0.15995 0.00638 -0.14005 0.0099 -0.16134 C 0.01172 -0.17176 0.00977 -0.16528 0.01289 -0.17361 C 0.01328 -0.18009 0.01328 -0.18657 0.01393 -0.19282 C 0.01433 -0.19722 0.01524 -0.20116 0.01589 -0.20532 C 0.01693 -0.21343 0.01771 -0.22153 0.01875 -0.22986 C 0.0194 -0.23449 0.02018 -0.23912 0.02084 -0.24375 C 0.02461 -0.27361 0.02188 -0.25972 0.02565 -0.27708 C 0.02657 -0.28681 0.02643 -0.28634 0.02774 -0.29468 C 0.02826 -0.29884 0.02917 -0.30278 0.02969 -0.30694 C 0.03086 -0.3162 0.03138 -0.32569 0.03268 -0.33495 C 0.03308 -0.33819 0.03399 -0.34074 0.03464 -0.34375 C 0.03633 -0.35208 0.03451 -0.3463 0.0375 -0.3544 C 0.03946 -0.37847 0.03672 -0.35625 0.04649 -0.38773 C 0.04753 -0.39097 0.05183 -0.41458 0.05235 -0.41759 C 0.05274 -0.41968 0.05287 -0.42222 0.05339 -0.42454 C 0.05391 -0.42685 0.05482 -0.42917 0.05534 -0.43148 C 0.05586 -0.43403 0.05638 -0.4412 0.05729 -0.44375 C 0.05808 -0.4463 0.05925 -0.44838 0.06029 -0.45093 C 0.06055 -0.45486 0.06029 -0.45926 0.0612 -0.46319 C 0.06172 -0.46505 0.06328 -0.46528 0.0642 -0.46667 C 0.06875 -0.47338 0.06524 -0.47153 0.0711 -0.47361 C 0.08581 -0.47893 0.08802 -0.47847 0.10664 -0.48241 C 0.12578 -0.48148 0.16862 -0.48773 0.19545 -0.47361 C 0.19649 -0.47292 0.19727 -0.47106 0.19831 -0.47014 C 0.20261 -0.46643 0.2069 -0.46319 0.2112 -0.45949 C 0.2181 -0.44537 0.22136 -0.43958 0.228 -0.42268 C 0.22943 -0.41898 0.23073 -0.41458 0.2319 -0.41042 C 0.23594 -0.39606 0.23529 -0.39306 0.2388 -0.37546 C 0.23998 -0.36944 0.24141 -0.36366 0.24271 -0.35787 C 0.24349 -0.33796 0.24427 -0.31806 0.24479 -0.29815 C 0.24662 -0.22431 0.24479 -0.21389 0.25065 -0.15093 C 0.25091 -0.14768 0.25222 -0.14514 0.25261 -0.14213 C 0.25417 -0.13218 0.25521 -0.12222 0.25664 -0.11227 C 0.25795 -0.04815 0.25938 0.01412 0.25951 0.07894 C 0.25977 0.12986 0.25912 0.18079 0.2586 0.23171 C 0.25847 0.2375 0.25808 0.24329 0.25755 0.24907 C 0.25742 0.25162 0.25729 0.25417 0.25664 0.25625 C 0.25586 0.25787 0.25456 0.25833 0.25365 0.25972 C 0.25261 0.26134 0.2517 0.26319 0.25065 0.26505 L 0.24766 0.26319 " pathEditMode="relative" ptsTypes="AAAAAAAAAAAAAAAAAAAAAAAAAAAAAAAAAAAAAAAAAAAAAA">
                                      <p:cBhvr>
                                        <p:cTn id="15" dur="2000" fill="hold"/>
                                        <p:tgtEl>
                                          <p:spTgt spid="19"/>
                                        </p:tgtEl>
                                        <p:attrNameLst>
                                          <p:attrName>ppt_x</p:attrName>
                                          <p:attrName>ppt_y</p:attrName>
                                        </p:attrNameLst>
                                      </p:cBhvr>
                                    </p:animMotion>
                                  </p:childTnLst>
                                </p:cTn>
                              </p:par>
                              <p:par>
                                <p:cTn id="16" presetID="1" presetClass="exit"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hidden"/>
                                      </p:to>
                                    </p:set>
                                  </p:childTnLst>
                                </p:cTn>
                              </p:par>
                              <p:par>
                                <p:cTn id="18" presetID="2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0026 2.22222E-6 L -0.00026 0.00023 C -0.00183 -0.00579 -0.00365 -0.01158 -0.00508 -0.01759 C -0.0056 -0.01968 -0.00573 -0.02222 -0.00599 -0.02454 C -0.00677 -0.02986 -0.0073 -0.03519 -0.00782 -0.04028 C -0.00769 -0.06366 -0.00756 -0.08704 -0.00704 -0.11065 C -0.00677 -0.12199 -0.0017 -0.13565 0.00078 -0.14375 C 0.00442 -0.15648 0.00091 -0.14005 0.0056 -0.15787 C 0.01289 -0.18611 0.00716 -0.17107 0.01328 -0.18588 C 0.01927 -0.22084 0.01901 -0.22593 0.0306 -0.25949 C 0.03385 -0.26898 0.03802 -0.27732 0.04036 -0.28773 C 0.0427 -0.29908 0.04114 -0.29398 0.04505 -0.30347 C 0.04596 -0.30926 0.04674 -0.31528 0.04791 -0.32107 C 0.0483 -0.32292 0.04948 -0.32431 0.04987 -0.32616 C 0.05052 -0.32917 0.05013 -0.33241 0.05091 -0.33496 C 0.0526 -0.34144 0.05546 -0.34676 0.05755 -0.35255 C 0.05768 -0.35278 0.06901 -0.38588 0.07005 -0.38773 C 0.07148 -0.39005 0.07291 -0.3919 0.07395 -0.39468 C 0.07591 -0.39954 0.07682 -0.40556 0.07877 -0.41042 C 0.07968 -0.41273 0.08151 -0.41366 0.08268 -0.41574 C 0.09414 -0.43542 0.08776 -0.43056 0.09518 -0.43496 C 0.09674 -0.43797 0.09804 -0.4419 0.09987 -0.44375 C 0.11002 -0.45347 0.11536 -0.45533 0.12513 -0.45949 L 0.21562 -0.45787 C 0.21979 -0.45764 0.21901 -0.45556 0.22239 -0.45255 C 0.22825 -0.44722 0.22239 -0.45672 0.23099 -0.4456 C 0.23567 -0.43959 0.24114 -0.43449 0.24453 -0.42616 C 0.24921 -0.41505 0.24817 -0.4169 0.25599 -0.40347 C 0.25976 -0.39746 0.26002 -0.39954 0.26289 -0.39283 C 0.27083 -0.37408 0.26302 -0.38912 0.26966 -0.37709 C 0.27109 -0.37014 0.27239 -0.36273 0.27435 -0.35602 C 0.27513 -0.35394 0.27669 -0.35324 0.27721 -0.35093 C 0.28528 -0.31482 0.27656 -0.33959 0.28203 -0.32454 C 0.28242 -0.32153 0.28268 -0.31875 0.28307 -0.31574 C 0.28372 -0.30926 0.28385 -0.30278 0.28502 -0.29653 C 0.28554 -0.29329 0.28685 -0.29051 0.28789 -0.28773 C 0.28932 -0.27408 0.2931 -0.24074 0.29362 -0.22454 C 0.2944 -0.20047 0.2944 -0.17662 0.29466 -0.15255 C 0.29544 -0.05718 0.2957 0.03796 0.29661 0.13333 C 0.29765 0.26273 0.29752 0.10995 0.29752 0.19491 " pathEditMode="relative" rAng="0" ptsTypes="AAAAAAAAAAAAAAAAAAAAAAAAAAAAAAAAAAAAAAAA">
                                      <p:cBhvr>
                                        <p:cTn id="24" dur="2000" fill="hold"/>
                                        <p:tgtEl>
                                          <p:spTgt spid="18"/>
                                        </p:tgtEl>
                                        <p:attrNameLst>
                                          <p:attrName>ppt_x</p:attrName>
                                          <p:attrName>ppt_y</p:attrName>
                                        </p:attrNameLst>
                                      </p:cBhvr>
                                      <p:rCtr x="14505" y="-13241"/>
                                    </p:animMotion>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22" presetClass="entr" presetSubtype="4"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2.29167E-6 0.00301 L 2.29167E-6 0.00324 C -0.00104 -0.00209 -0.00222 -0.00718 -0.003 -0.01297 C -0.00612 -0.03658 -0.00169 -0.01898 -0.00586 -0.03403 C -0.00625 -0.0375 -0.00651 -0.04097 -0.0069 -0.04468 C -0.00742 -0.04954 -0.00886 -0.05394 -0.00886 -0.0588 C -0.00912 -0.07338 -0.00834 -0.0882 -0.00794 -0.10278 C -0.00755 -0.11435 -0.00612 -0.14051 -0.00495 -0.1507 C -0.00456 -0.15324 -0.00339 -0.15533 -0.003 -0.15764 C -0.00209 -0.16227 -0.00169 -0.16713 -0.00104 -0.17176 C -0.00065 -0.17361 -0.00052 -0.17523 2.29167E-6 -0.17709 C 0.00052 -0.17894 0.00143 -0.18056 0.00195 -0.18241 C 0.00924 -0.20857 0.00377 -0.19445 0.00989 -0.2088 C 0.01081 -0.21435 0.01159 -0.21968 0.01289 -0.22477 C 0.01354 -0.22801 0.01484 -0.23056 0.01575 -0.23357 C 0.01758 -0.23935 0.01927 -0.24514 0.0207 -0.25139 C 0.02552 -0.27037 0.0207 -0.26111 0.02864 -0.27246 C 0.03372 -0.30255 0.02956 -0.2794 0.03359 -0.29908 C 0.03398 -0.3007 0.03411 -0.30255 0.0345 -0.30417 C 0.03607 -0.30972 0.03802 -0.31459 0.03945 -0.32037 C 0.04036 -0.32361 0.04075 -0.32732 0.0414 -0.33079 C 0.04232 -0.33496 0.04362 -0.33889 0.0444 -0.34306 C 0.04492 -0.34537 0.04492 -0.34792 0.04544 -0.35023 C 0.04583 -0.35232 0.04674 -0.35371 0.04739 -0.35556 C 0.04909 -0.36111 0.04909 -0.3632 0.0513 -0.36783 C 0.05221 -0.36968 0.05351 -0.37107 0.05429 -0.37315 C 0.05508 -0.37523 0.05495 -0.37871 0.05625 -0.38009 C 0.05794 -0.38195 0.06015 -0.38125 0.06224 -0.38195 C 0.06706 -0.3838 0.07213 -0.38519 0.07695 -0.3875 C 0.08086 -0.38912 0.08489 -0.39051 0.0888 -0.39259 C 0.09219 -0.39468 0.09518 -0.39908 0.0987 -0.39977 L 0.10859 -0.40139 C 0.11341 -0.40718 0.1095 -0.40347 0.11549 -0.40672 C 0.11849 -0.40834 0.12148 -0.40996 0.12435 -0.41204 C 0.12604 -0.4132 0.1276 -0.41459 0.12929 -0.41551 C 0.13346 -0.41783 0.13789 -0.41898 0.14206 -0.42107 C 0.14375 -0.42176 0.14544 -0.42315 0.147 -0.42454 C 0.15065 -0.42732 0.15429 -0.43033 0.15794 -0.43334 C 0.1638 -0.43797 0.16445 -0.4375 0.17174 -0.44213 C 0.17344 -0.44306 0.17487 -0.44514 0.17669 -0.4456 C 0.18515 -0.44769 0.20521 -0.44977 0.2151 -0.4507 C 0.23164 -0.44815 0.25377 -0.45185 0.27044 -0.43681 C 0.27161 -0.43565 0.27213 -0.43287 0.27331 -0.43148 C 0.28073 -0.42292 0.28971 -0.41806 0.29609 -0.40672 C 0.29739 -0.4044 0.29883 -0.40232 0.3 -0.39977 C 0.30221 -0.39468 0.30495 -0.38472 0.30794 -0.38009 C 0.30872 -0.37894 0.30989 -0.37894 0.31081 -0.37847 C 0.31211 -0.37431 0.31315 -0.36991 0.31484 -0.36621 C 0.31549 -0.36435 0.31706 -0.36435 0.31771 -0.36273 C 0.3194 -0.35834 0.32044 -0.35324 0.32174 -0.34838 C 0.32435 -0.33773 0.32005 -0.34746 0.32565 -0.33079 C 0.3263 -0.32871 0.3276 -0.32732 0.32864 -0.32547 C 0.32929 -0.32037 0.32982 -0.31482 0.3306 -0.30949 C 0.33776 -0.26042 0.33203 -0.30533 0.33646 -0.26898 C 0.3375 -0.24306 0.33789 -0.22778 0.33945 -0.2 C 0.34271 -0.13935 0.34036 -0.2007 0.34245 -0.13982 C 0.34179 -0.06852 0.34036 0.03866 0.34245 0.10903 C 0.34245 0.11111 0.3444 0.11134 0.34531 0.1125 C 0.34674 0.12014 0.34635 0.11597 0.34635 0.12523 " pathEditMode="relative" rAng="0" ptsTypes="AAAAAAAAAAAAAAAAAAAAAAAAAAAAAAAAAAAAAAAAAAAAAAAAAAAAAAAAAAA">
                                      <p:cBhvr>
                                        <p:cTn id="33" dur="2000" fill="hold"/>
                                        <p:tgtEl>
                                          <p:spTgt spid="17"/>
                                        </p:tgtEl>
                                        <p:attrNameLst>
                                          <p:attrName>ppt_x</p:attrName>
                                          <p:attrName>ppt_y</p:attrName>
                                        </p:attrNameLst>
                                      </p:cBhvr>
                                      <p:rCtr x="16862" y="-16574"/>
                                    </p:animMotion>
                                  </p:childTnLst>
                                </p:cTn>
                              </p:par>
                              <p:par>
                                <p:cTn id="34" presetID="1" presetClass="exit" presetSubtype="0" fill="hold" grpId="1" nodeType="withEffect">
                                  <p:stCondLst>
                                    <p:cond delay="0"/>
                                  </p:stCondLst>
                                  <p:childTnLst>
                                    <p:set>
                                      <p:cBhvr>
                                        <p:cTn id="35" dur="1" fill="hold">
                                          <p:stCondLst>
                                            <p:cond delay="0"/>
                                          </p:stCondLst>
                                        </p:cTn>
                                        <p:tgtEl>
                                          <p:spTgt spid="22"/>
                                        </p:tgtEl>
                                        <p:attrNameLst>
                                          <p:attrName>style.visibility</p:attrName>
                                        </p:attrNameLst>
                                      </p:cBhvr>
                                      <p:to>
                                        <p:strVal val="hidden"/>
                                      </p:to>
                                    </p:set>
                                  </p:childTnLst>
                                </p:cTn>
                              </p:par>
                              <p:par>
                                <p:cTn id="36" presetID="22" presetClass="entr" presetSubtype="4"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down)">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5.55112E-17 0.00046 L 5.55112E-17 0.00069 C 0.00091 -0.00417 0.00221 -0.00857 0.00286 -0.01343 C 0.00391 -0.02037 0.00417 -0.02755 0.00482 -0.03449 C 0.00508 -0.03704 0.0056 -0.03912 0.00586 -0.04167 C 0.00625 -0.04514 0.00638 -0.04861 0.0069 -0.05209 C 0.00729 -0.05509 0.00833 -0.05787 0.00885 -0.06088 C 0.01003 -0.06783 0.01055 -0.075 0.01172 -0.08195 C 0.01211 -0.0838 0.0125 -0.08542 0.01276 -0.08727 C 0.01354 -0.09236 0.01419 -0.09769 0.01471 -0.10301 C 0.01523 -0.10741 0.01549 -0.11435 0.01667 -0.11898 C 0.01758 -0.12199 0.01862 -0.12477 0.01966 -0.12778 C 0.02122 -0.15324 0.0194 -0.13403 0.02357 -0.15926 C 0.02435 -0.16389 0.025 -0.16875 0.02565 -0.17338 C 0.02591 -0.17639 0.02565 -0.17963 0.02656 -0.18218 C 0.02747 -0.18472 0.0293 -0.18542 0.03047 -0.1875 C 0.03229 -0.19028 0.03385 -0.19329 0.03542 -0.1963 C 0.03294 -0.20972 0.0349 -0.19352 0.04531 -0.20509 C 0.04714 -0.20695 0.04674 -0.21204 0.04727 -0.21551 C 0.04805 -0.21968 0.04844 -0.22384 0.04922 -0.22778 C 0.04974 -0.23033 0.05065 -0.23241 0.0513 -0.23472 C 0.05313 -0.24306 0.05378 -0.24861 0.05612 -0.25579 C 0.05742 -0.25949 0.0582 -0.26412 0.06016 -0.26644 L 0.06315 -0.26991 C 0.06341 -0.27176 0.06328 -0.27384 0.06406 -0.27523 C 0.06484 -0.27662 0.06615 -0.27593 0.06706 -0.27709 C 0.06914 -0.27963 0.07109 -0.28287 0.07292 -0.28588 C 0.075 -0.28935 0.07643 -0.29421 0.07891 -0.29653 C 0.08021 -0.29769 0.08164 -0.29838 0.08281 -0.3 C 0.0849 -0.30255 0.08659 -0.30625 0.0888 -0.3088 C 0.09258 -0.3132 0.0974 -0.31528 0.10065 -0.32107 C 0.10521 -0.3294 0.10273 -0.32709 0.10755 -0.32986 C 0.10911 -0.3338 0.11042 -0.33843 0.11237 -0.34213 C 0.11315 -0.34329 0.11445 -0.34306 0.11536 -0.34375 C 0.11641 -0.34468 0.11732 -0.3463 0.11836 -0.34746 C 0.11862 -0.34908 0.11849 -0.35162 0.11927 -0.35255 C 0.12161 -0.35533 0.12461 -0.35602 0.12721 -0.35787 C 0.1293 -0.35949 0.13125 -0.36111 0.1332 -0.3632 C 0.1349 -0.36505 0.13633 -0.36829 0.13802 -0.37014 C 0.13893 -0.37107 0.1401 -0.37107 0.14102 -0.37199 C 0.14375 -0.37454 0.14622 -0.37801 0.14896 -0.38079 C 0.14987 -0.38148 0.15091 -0.38171 0.15195 -0.38241 C 0.15352 -0.38357 0.15521 -0.38449 0.15677 -0.38588 C 0.15924 -0.38796 0.16146 -0.39074 0.1638 -0.39306 C 0.16497 -0.39421 0.16628 -0.39584 0.16771 -0.39653 C 0.16992 -0.39769 0.17227 -0.39769 0.17461 -0.39815 C 0.18021 -0.40324 0.18398 -0.40695 0.19036 -0.41042 C 0.19232 -0.41158 0.19427 -0.41181 0.19635 -0.41227 C 0.19792 -0.41343 0.19961 -0.41482 0.2013 -0.41574 C 0.20247 -0.41667 0.20391 -0.4169 0.20521 -0.41759 C 0.20729 -0.41852 0.21328 -0.42176 0.21602 -0.42292 C 0.21966 -0.42408 0.22331 -0.42523 0.22695 -0.42639 C 0.22891 -0.42801 0.23073 -0.43009 0.23281 -0.43148 C 0.24063 -0.43681 0.25169 -0.44074 0.25951 -0.44213 C 0.26628 -0.44329 0.27331 -0.44329 0.28021 -0.44375 C 0.29232 -0.44259 0.30456 -0.44259 0.31667 -0.44028 C 0.31784 -0.44005 0.31849 -0.4375 0.31966 -0.43681 C 0.32188 -0.43565 0.32435 -0.43588 0.32656 -0.43519 C 0.33021 -0.43357 0.33385 -0.43195 0.33737 -0.42986 C 0.3388 -0.42894 0.33997 -0.42732 0.34141 -0.42639 C 0.34232 -0.4257 0.34336 -0.42523 0.34427 -0.42454 C 0.3457 -0.42361 0.34688 -0.42199 0.34831 -0.42107 C 0.35273 -0.41759 0.35013 -0.4213 0.35521 -0.41574 C 0.3582 -0.4125 0.36107 -0.4088 0.36406 -0.40533 C 0.3651 -0.40232 0.36563 -0.39884 0.36706 -0.39653 C 0.37227 -0.38704 0.37826 -0.37894 0.38385 -0.37014 C 0.38451 -0.36898 0.38529 -0.36806 0.38581 -0.36667 C 0.38919 -0.35741 0.39271 -0.34838 0.39557 -0.33866 C 0.39922 -0.32685 0.40247 -0.31158 0.40547 -0.29815 C 0.41237 -0.22546 0.41497 -0.22963 0.41042 -0.15926 C 0.4099 -0.15046 0.40755 -0.1419 0.40651 -0.1331 C 0.40195 -0.09213 0.40794 -0.1206 0.40052 -0.09074 C 0.39987 -0.0831 0.39961 -0.07546 0.39857 -0.06783 C 0.39792 -0.0625 0.39609 -0.05764 0.39557 -0.05209 C 0.3944 -0.03866 0.39362 -0.01181 0.39362 -0.01158 L 0.39557 0.05879 " pathEditMode="relative" rAng="0" ptsTypes="AAAAAAAAAAAAAAAAAAAAAAAAAAAAAAAAAAAAAAAAAAAAAAAAAAAAAAAAAAAAAAAAAAAAAAAAAAAA">
                                      <p:cBhvr>
                                        <p:cTn id="42" dur="2000" fill="hold"/>
                                        <p:tgtEl>
                                          <p:spTgt spid="16"/>
                                        </p:tgtEl>
                                        <p:attrNameLst>
                                          <p:attrName>ppt_x</p:attrName>
                                          <p:attrName>ppt_y</p:attrName>
                                        </p:attrNameLst>
                                      </p:cBhvr>
                                      <p:rCtr x="20625" y="-19306"/>
                                    </p:animMotion>
                                  </p:childTnLst>
                                </p:cTn>
                              </p:par>
                              <p:par>
                                <p:cTn id="43" presetID="1" presetClass="exit" presetSubtype="0" fill="hold" grpId="1"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2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0" nodeType="clickEffect">
                                  <p:stCondLst>
                                    <p:cond delay="0"/>
                                  </p:stCondLst>
                                  <p:childTnLst>
                                    <p:animMotion origin="layout" path="M -1.875E-6 0.01389 L -1.875E-6 0.01481 C 0.00026 -0.00185 0.00039 -0.01806 0.00091 -0.03426 C 0.00104 -0.04028 0.00117 -0.04676 0.00196 -0.05255 C 0.00222 -0.05463 0.00339 -0.05625 0.00391 -0.0581 C 0.00534 -0.06366 0.00834 -0.08102 0.00886 -0.08426 C 0.00925 -0.08727 0.00938 -0.09074 0.00977 -0.09352 C 0.01107 -0.10232 0.01237 -0.11088 0.0138 -0.11945 C 0.01524 -0.12917 0.01758 -0.13681 0.01966 -0.14722 C 0.02018 -0.14977 0.02031 -0.15232 0.02071 -0.15463 C 0.02097 -0.15787 0.02097 -0.16134 0.02162 -0.16389 C 0.02227 -0.1669 0.0237 -0.16898 0.02461 -0.17153 C 0.0263 -0.17616 0.02787 -0.18125 0.02956 -0.18634 C 0.03216 -0.21088 0.02826 -0.17755 0.03737 -0.22894 C 0.03776 -0.23079 0.03789 -0.23287 0.03841 -0.23449 C 0.04154 -0.24398 0.04831 -0.26227 0.04831 -0.26204 C 0.05078 -0.28102 0.04675 -0.25486 0.05417 -0.28079 C 0.05495 -0.28357 0.05443 -0.28704 0.05521 -0.29028 C 0.05677 -0.2963 0.06068 -0.30209 0.06302 -0.30671 C 0.06446 -0.30996 0.06563 -0.3132 0.06706 -0.31597 C 0.06992 -0.32199 0.07305 -0.32709 0.07591 -0.33264 C 0.07982 -0.34074 0.07552 -0.33681 0.08086 -0.34028 C 0.08646 -0.3544 0.08047 -0.3419 0.08867 -0.35116 C 0.10612 -0.37107 0.08464 -0.34884 0.09662 -0.36412 C 0.10274 -0.37222 0.10964 -0.37801 0.11537 -0.38658 C 0.12201 -0.39676 0.12305 -0.39861 0.13216 -0.4088 C 0.13307 -0.40972 0.13412 -0.40996 0.13516 -0.41065 C 0.13802 -0.41574 0.14063 -0.4213 0.14401 -0.42546 C 0.14987 -0.43287 0.15638 -0.43796 0.16276 -0.44421 C 0.16432 -0.4456 0.16602 -0.44676 0.16771 -0.44769 C 0.16862 -0.44861 0.16966 -0.44884 0.17057 -0.44977 C 0.17565 -0.4544 0.18034 -0.46019 0.18542 -0.46459 C 0.18985 -0.46829 0.19466 -0.47014 0.19922 -0.47361 C 0.20039 -0.47477 0.20104 -0.47662 0.20222 -0.47755 C 0.21003 -0.48287 0.22682 -0.49051 0.23373 -0.49421 C 0.24284 -0.49861 0.24909 -0.50324 0.25938 -0.50671 C 0.26276 -0.50787 0.26602 -0.50972 0.26927 -0.51065 C 0.27409 -0.51227 0.28034 -0.5132 0.28503 -0.51412 C 0.28711 -0.51528 0.28893 -0.51736 0.29102 -0.51783 C 0.29584 -0.51852 0.31602 -0.51134 0.31758 -0.51065 C 0.32227 -0.50834 0.32682 -0.50556 0.33151 -0.50347 C 0.33477 -0.50162 0.33802 -0.49908 0.34128 -0.49769 C 0.34258 -0.49699 0.34401 -0.49676 0.34531 -0.49584 C 0.34896 -0.49329 0.35235 -0.48889 0.35612 -0.48658 C 0.3612 -0.48357 0.37188 -0.47917 0.37188 -0.47894 C 0.38203 -0.46667 0.36537 -0.48704 0.37982 -0.47199 C 0.38125 -0.47037 0.38229 -0.46806 0.38373 -0.46644 C 0.38594 -0.46366 0.38828 -0.46158 0.39063 -0.45903 C 0.39388 -0.45 0.3931 -0.45162 0.39857 -0.44028 C 0.40013 -0.43704 0.40169 -0.43403 0.40352 -0.43102 C 0.40768 -0.42431 0.41211 -0.41759 0.41628 -0.41065 C 0.42227 -0.4007 0.41706 -0.40695 0.42422 -0.38866 C 0.42487 -0.38658 0.42617 -0.38611 0.42722 -0.38472 C 0.42813 -0.38056 0.42904 -0.37616 0.43008 -0.37176 C 0.43073 -0.36921 0.43164 -0.36713 0.43203 -0.36412 C 0.43581 -0.34283 0.4319 -0.35533 0.43607 -0.34398 C 0.43633 -0.33218 0.4362 -0.32037 0.43698 -0.3088 C 0.43724 -0.30648 0.4388 -0.30533 0.43893 -0.30324 C 0.44076 -0.28565 0.44141 -0.25625 0.44193 -0.2382 C 0.44232 -0.20834 0.44245 -0.17894 0.44297 -0.14931 C 0.44349 -0.11644 0.44414 -0.0838 0.44492 -0.0507 C 0.44597 -0.00232 0.44584 -0.03009 0.44584 -0.00648 " pathEditMode="relative" rAng="0" ptsTypes="AAAAAAAAAAAAAAAAAAAAAAAAAAAAAAAAAAAAAAAAAAAAAAAAAAAAAAAAAAAAAA">
                                      <p:cBhvr>
                                        <p:cTn id="51" dur="2000" fill="hold"/>
                                        <p:tgtEl>
                                          <p:spTgt spid="15"/>
                                        </p:tgtEl>
                                        <p:attrNameLst>
                                          <p:attrName>ppt_x</p:attrName>
                                          <p:attrName>ppt_y</p:attrName>
                                        </p:attrNameLst>
                                      </p:cBhvr>
                                      <p:rCtr x="22292" y="-26551"/>
                                    </p:animMotion>
                                  </p:childTnLst>
                                </p:cTn>
                              </p:par>
                              <p:par>
                                <p:cTn id="52" presetID="22" presetClass="entr" presetSubtype="4"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par>
                                <p:cTn id="55" presetID="1" presetClass="exit" presetSubtype="0" fill="hold" grpId="1" nodeType="withEffect">
                                  <p:stCondLst>
                                    <p:cond delay="0"/>
                                  </p:stCondLst>
                                  <p:childTnLst>
                                    <p:set>
                                      <p:cBhvr>
                                        <p:cTn id="56" dur="1" fill="hold">
                                          <p:stCondLst>
                                            <p:cond delay="0"/>
                                          </p:stCondLst>
                                        </p:cTn>
                                        <p:tgtEl>
                                          <p:spTgt spid="2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0" nodeType="clickEffect">
                                  <p:stCondLst>
                                    <p:cond delay="0"/>
                                  </p:stCondLst>
                                  <p:childTnLst>
                                    <p:animMotion origin="layout" path="M -4.16667E-6 0.01412 L -4.16667E-6 0.01481 C 0.00053 -0.00602 0.00092 -0.02662 0.00183 -0.04746 C 0.00183 -0.05023 0.00261 -0.05255 0.00274 -0.05509 C 0.00456 -0.07639 0.00209 -0.06505 0.00573 -0.07871 C 0.00873 -0.10648 0.00456 -0.07338 0.00873 -0.09329 C 0.01055 -0.10209 0.01068 -0.11273 0.01368 -0.1206 C 0.01563 -0.12593 0.01758 -0.13172 0.01954 -0.13727 C 0.02188 -0.14306 0.025 -0.14838 0.02644 -0.15533 C 0.03021 -0.17292 0.03243 -0.18449 0.04128 -0.20093 C 0.04284 -0.20394 0.04493 -0.20648 0.04623 -0.20996 C 0.06055 -0.25255 0.04948 -0.23565 0.06003 -0.25 C 0.06029 -0.25301 0.06016 -0.25672 0.06094 -0.25926 C 0.06289 -0.26551 0.07214 -0.28843 0.0767 -0.29792 C 0.07826 -0.30093 0.08008 -0.30347 0.08164 -0.30672 C 0.08568 -0.31505 0.08959 -0.32384 0.09349 -0.33218 C 0.0961 -0.3382 0.09506 -0.33889 0.09831 -0.34514 C 0.10079 -0.34977 0.10339 -0.35394 0.10625 -0.35787 C 0.10808 -0.36019 0.11029 -0.36111 0.11224 -0.36343 C 0.11693 -0.36898 0.1211 -0.37616 0.12592 -0.38172 C 0.14219 -0.39931 0.12839 -0.37917 0.13672 -0.39074 C 0.17227 -0.43912 0.14154 -0.40139 0.15743 -0.41621 C 0.1599 -0.41829 0.16185 -0.42176 0.16433 -0.42361 C 0.17149 -0.42847 0.17891 -0.43148 0.18607 -0.43611 C 0.18868 -0.43797 0.19115 -0.44167 0.19388 -0.44375 C 0.20521 -0.45139 0.21706 -0.45764 0.22839 -0.46574 C 0.23099 -0.46736 0.2336 -0.46991 0.23633 -0.47084 C 0.24675 -0.47547 0.2573 -0.47778 0.26771 -0.48195 C 0.27006 -0.48287 0.27227 -0.48449 0.27461 -0.48565 C 0.27787 -0.48704 0.28125 -0.48773 0.28451 -0.48935 C 0.32539 -0.50764 0.29818 -0.49722 0.32097 -0.50533 L 0.38594 -0.50347 C 0.40495 -0.50255 0.44297 -0.49838 0.44297 -0.49815 C 0.44805 -0.49375 0.44961 -0.49213 0.45586 -0.4875 C 0.46016 -0.48403 0.46446 -0.48125 0.46875 -0.47824 C 0.47201 -0.46968 0.47513 -0.46088 0.47852 -0.45278 C 0.4931 -0.41736 0.4836 -0.44352 0.48946 -0.42732 C 0.49141 -0.39977 0.49297 -0.37246 0.49532 -0.34514 C 0.49558 -0.3419 0.49675 -0.33889 0.49727 -0.33588 C 0.49805 -0.33241 0.49857 -0.32847 0.49935 -0.325 C 0.49896 -0.28009 0.49883 -0.23472 0.49831 -0.18982 C 0.49675 -0.06297 0.49818 -0.28148 0.49532 -0.14422 C 0.4948 -0.1206 0.49532 -0.09699 0.49532 -0.07315 " pathEditMode="relative" rAng="0" ptsTypes="AAAAAAAAAAAAAAAAAAAAAAAAAAAAAAAAAAAAAAAAAAA">
                                      <p:cBhvr>
                                        <p:cTn id="60" dur="2000" fill="hold"/>
                                        <p:tgtEl>
                                          <p:spTgt spid="14"/>
                                        </p:tgtEl>
                                        <p:attrNameLst>
                                          <p:attrName>ppt_x</p:attrName>
                                          <p:attrName>ppt_y</p:attrName>
                                        </p:attrNameLst>
                                      </p:cBhvr>
                                      <p:rCtr x="24961" y="-25949"/>
                                    </p:animMotion>
                                  </p:childTnLst>
                                </p:cTn>
                              </p:par>
                              <p:par>
                                <p:cTn id="61" presetID="1" presetClass="exit" presetSubtype="0" fill="hold" grpId="1" nodeType="withEffect">
                                  <p:stCondLst>
                                    <p:cond delay="0"/>
                                  </p:stCondLst>
                                  <p:childTnLst>
                                    <p:set>
                                      <p:cBhvr>
                                        <p:cTn id="62" dur="1" fill="hold">
                                          <p:stCondLst>
                                            <p:cond delay="0"/>
                                          </p:stCondLst>
                                        </p:cTn>
                                        <p:tgtEl>
                                          <p:spTgt spid="25"/>
                                        </p:tgtEl>
                                        <p:attrNameLst>
                                          <p:attrName>style.visibility</p:attrName>
                                        </p:attrNameLst>
                                      </p:cBhvr>
                                      <p:to>
                                        <p:strVal val="hidden"/>
                                      </p:to>
                                    </p:set>
                                  </p:childTnLst>
                                </p:cTn>
                              </p:par>
                              <p:par>
                                <p:cTn id="63" presetID="22" presetClass="entr" presetSubtype="4"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0" nodeType="clickEffect">
                                  <p:stCondLst>
                                    <p:cond delay="0"/>
                                  </p:stCondLst>
                                  <p:childTnLst>
                                    <p:animMotion origin="layout" path="M 3.95833E-6 2.22222E-6 L 3.95833E-6 0.00023 C 0.00078 -0.00602 0.00182 -0.01181 0.00273 -0.01759 C 0.00325 -0.0206 0.00286 -0.02384 0.00377 -0.02639 C 0.0056 -0.03218 0.01054 -0.04213 0.01054 -0.0419 C 0.01198 -0.05556 0.01054 -0.04653 0.01354 -0.0581 C 0.01445 -0.06204 0.01497 -0.06644 0.01627 -0.07037 C 0.01966 -0.08009 0.02708 -0.09838 0.02708 -0.09815 C 0.02812 -0.10949 0.02825 -0.11273 0.0319 -0.12477 C 0.03255 -0.12685 0.03398 -0.12801 0.03463 -0.12986 C 0.03815 -0.13843 0.04179 -0.14676 0.0444 -0.15625 C 0.04544 -0.15972 0.04648 -0.1632 0.04739 -0.1669 C 0.04895 -0.17315 0.05013 -0.18009 0.05221 -0.18611 C 0.05312 -0.18889 0.05507 -0.19028 0.05599 -0.19306 C 0.07252 -0.24213 0.0569 -0.20347 0.06575 -0.22477 C 0.06966 -0.24653 0.06497 -0.22454 0.07539 -0.25463 C 0.0763 -0.25718 0.0763 -0.26065 0.07734 -0.26343 C 0.08138 -0.27454 0.0888 -0.29352 0.09479 -0.30556 C 0.0957 -0.30741 0.09674 -0.3088 0.09765 -0.31065 C 0.10039 -0.31644 0.10273 -0.32246 0.10546 -0.32824 C 0.10638 -0.33009 0.10742 -0.33172 0.10846 -0.33357 C 0.11067 -0.3382 0.11263 -0.34329 0.11523 -0.34746 C 0.11627 -0.34931 0.1177 -0.34977 0.11901 -0.35116 C 0.12552 -0.35787 0.13138 -0.36713 0.13828 -0.37222 C 0.13997 -0.37338 0.14166 -0.37431 0.14323 -0.3757 C 0.14492 -0.37709 0.14635 -0.37963 0.14804 -0.38102 C 0.17435 -0.39908 0.15546 -0.38519 0.16836 -0.39144 C 0.17656 -0.39537 0.18463 -0.39931 0.19257 -0.40371 C 0.19427 -0.40463 0.19583 -0.40625 0.19752 -0.40718 C 0.24726 -0.43472 0.21289 -0.41574 0.23528 -0.42662 C 0.2375 -0.42755 0.23971 -0.42917 0.24205 -0.43009 C 0.24908 -0.43264 0.25625 -0.43472 0.26328 -0.43704 C 0.26862 -0.44283 0.26823 -0.44352 0.27487 -0.44584 C 0.28593 -0.44977 0.30781 -0.45625 0.30781 -0.45602 C 0.32226 -0.4669 0.30911 -0.45834 0.3427 -0.46343 C 0.35208 -0.46482 0.36145 -0.4669 0.37083 -0.46875 L 0.3931 -0.47222 C 0.41041 -0.47176 0.46549 -0.4757 0.49388 -0.46505 C 0.4957 -0.46435 0.49726 -0.46204 0.49869 -0.45996 C 0.50377 -0.45209 0.50911 -0.44468 0.51315 -0.43542 C 0.53841 -0.37732 0.51185 -0.44074 0.53073 -0.38959 C 0.53645 -0.37408 0.53125 -0.40093 0.53841 -0.37037 C 0.54075 -0.36019 0.54231 -0.34931 0.54427 -0.33889 C 0.54817 -0.2882 0.54791 -0.30023 0.54518 -0.21783 C 0.54505 -0.21158 0.54244 -0.20625 0.54231 -0.20023 C 0.54153 -0.18148 0.54231 -0.16273 0.54231 -0.14398 " pathEditMode="relative" rAng="0" ptsTypes="AAAAAAAAAAAAAAAAAAAAAAAAAAAAAAAAAAAAAAAAAAAAAA">
                                      <p:cBhvr>
                                        <p:cTn id="69" dur="2000" fill="hold"/>
                                        <p:tgtEl>
                                          <p:spTgt spid="13"/>
                                        </p:tgtEl>
                                        <p:attrNameLst>
                                          <p:attrName>ppt_x</p:attrName>
                                          <p:attrName>ppt_y</p:attrName>
                                        </p:attrNameLst>
                                      </p:cBhvr>
                                      <p:rCtr x="27357" y="-23634"/>
                                    </p:animMotion>
                                  </p:childTnLst>
                                </p:cTn>
                              </p:par>
                              <p:par>
                                <p:cTn id="70" presetID="1" presetClass="exit" presetSubtype="0" fill="hold" grpId="1" nodeType="withEffect">
                                  <p:stCondLst>
                                    <p:cond delay="0"/>
                                  </p:stCondLst>
                                  <p:childTnLst>
                                    <p:set>
                                      <p:cBhvr>
                                        <p:cTn id="71" dur="1" fill="hold">
                                          <p:stCondLst>
                                            <p:cond delay="0"/>
                                          </p:stCondLst>
                                        </p:cTn>
                                        <p:tgtEl>
                                          <p:spTgt spid="26"/>
                                        </p:tgtEl>
                                        <p:attrNameLst>
                                          <p:attrName>style.visibility</p:attrName>
                                        </p:attrNameLst>
                                      </p:cBhvr>
                                      <p:to>
                                        <p:strVal val="hidden"/>
                                      </p:to>
                                    </p:set>
                                  </p:childTnLst>
                                </p:cTn>
                              </p:par>
                              <p:par>
                                <p:cTn id="72" presetID="22" presetClass="entr" presetSubtype="4"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down)">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P spid="16" grpId="0" animBg="1"/>
      <p:bldP spid="17" grpId="0" animBg="1"/>
      <p:bldP spid="18" grpId="0" animBg="1"/>
      <p:bldP spid="19" grpId="0" animBg="1"/>
      <p:bldP spid="20" grpId="0"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10/11/2022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9</a:t>
            </a:fld>
            <a:endParaRPr lang="en-GB"/>
          </a:p>
        </p:txBody>
      </p:sp>
      <p:sp>
        <p:nvSpPr>
          <p:cNvPr id="11" name="Content Placeholder 2">
            <a:extLst>
              <a:ext uri="{FF2B5EF4-FFF2-40B4-BE49-F238E27FC236}">
                <a16:creationId xmlns:a16="http://schemas.microsoft.com/office/drawing/2014/main" id="{94156A88-EE15-444D-807D-98A36ADEA1D1}"/>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Thêm phần tử vào Stack (push)</a:t>
            </a:r>
          </a:p>
          <a:p>
            <a:pPr lvl="1">
              <a:buFont typeface="Wingdings" panose="05000000000000000000" pitchFamily="2" charset="2"/>
              <a:buChar char="§"/>
            </a:pPr>
            <a:r>
              <a:rPr lang="en-GB" sz="2500" b="1"/>
              <a:t>Lưu ý</a:t>
            </a:r>
            <a:r>
              <a:rPr lang="en-GB" sz="2500"/>
              <a:t>: khi Stack đã đầy thì việc thêm phần tử vào Stack sẽ sinh ra lỗi “</a:t>
            </a:r>
            <a:r>
              <a:rPr lang="en-GB" sz="2500" b="1">
                <a:solidFill>
                  <a:srgbClr val="0000FF"/>
                </a:solidFill>
              </a:rPr>
              <a:t>Stack Overflow</a:t>
            </a:r>
            <a:r>
              <a:rPr lang="en-GB" sz="2500"/>
              <a:t>” (tràn Stack)</a:t>
            </a:r>
            <a:endParaRPr lang="en-US" sz="2500"/>
          </a:p>
        </p:txBody>
      </p:sp>
      <p:sp>
        <p:nvSpPr>
          <p:cNvPr id="37" name="Pentagon 46">
            <a:extLst>
              <a:ext uri="{FF2B5EF4-FFF2-40B4-BE49-F238E27FC236}">
                <a16:creationId xmlns:a16="http://schemas.microsoft.com/office/drawing/2014/main" id="{551B9CB0-083A-4053-938C-7EFB6384AB56}"/>
              </a:ext>
            </a:extLst>
          </p:cNvPr>
          <p:cNvSpPr/>
          <p:nvPr/>
        </p:nvSpPr>
        <p:spPr>
          <a:xfrm>
            <a:off x="4744414" y="4137033"/>
            <a:ext cx="1707420" cy="699097"/>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push data</a:t>
            </a:r>
          </a:p>
        </p:txBody>
      </p:sp>
      <p:grpSp>
        <p:nvGrpSpPr>
          <p:cNvPr id="38" name="Group 37">
            <a:extLst>
              <a:ext uri="{FF2B5EF4-FFF2-40B4-BE49-F238E27FC236}">
                <a16:creationId xmlns:a16="http://schemas.microsoft.com/office/drawing/2014/main" id="{CAEE1CDD-2C23-46FA-98E8-79F31D041DD0}"/>
              </a:ext>
            </a:extLst>
          </p:cNvPr>
          <p:cNvGrpSpPr/>
          <p:nvPr/>
        </p:nvGrpSpPr>
        <p:grpSpPr>
          <a:xfrm>
            <a:off x="8003616" y="3313442"/>
            <a:ext cx="2010290" cy="2473411"/>
            <a:chOff x="8003616" y="3313442"/>
            <a:chExt cx="2010290" cy="2473411"/>
          </a:xfrm>
        </p:grpSpPr>
        <p:grpSp>
          <p:nvGrpSpPr>
            <p:cNvPr id="39" name="Group 38">
              <a:extLst>
                <a:ext uri="{FF2B5EF4-FFF2-40B4-BE49-F238E27FC236}">
                  <a16:creationId xmlns:a16="http://schemas.microsoft.com/office/drawing/2014/main" id="{35851678-5726-488E-A677-74A358BD21B1}"/>
                </a:ext>
              </a:extLst>
            </p:cNvPr>
            <p:cNvGrpSpPr/>
            <p:nvPr/>
          </p:nvGrpSpPr>
          <p:grpSpPr>
            <a:xfrm>
              <a:off x="8003616" y="3313442"/>
              <a:ext cx="2010290" cy="2473411"/>
              <a:chOff x="1400175" y="3124200"/>
              <a:chExt cx="1619250" cy="1990725"/>
            </a:xfrm>
          </p:grpSpPr>
          <p:cxnSp>
            <p:nvCxnSpPr>
              <p:cNvPr id="46" name="Straight Connector 45">
                <a:extLst>
                  <a:ext uri="{FF2B5EF4-FFF2-40B4-BE49-F238E27FC236}">
                    <a16:creationId xmlns:a16="http://schemas.microsoft.com/office/drawing/2014/main" id="{F86A5425-DDDC-4B4C-9119-796D7E3A3829}"/>
                  </a:ext>
                </a:extLst>
              </p:cNvPr>
              <p:cNvCxnSpPr/>
              <p:nvPr/>
            </p:nvCxnSpPr>
            <p:spPr>
              <a:xfrm>
                <a:off x="1400175" y="5114925"/>
                <a:ext cx="16192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733DAF-DE1A-4A94-ADA8-D74529EBE07D}"/>
                  </a:ext>
                </a:extLst>
              </p:cNvPr>
              <p:cNvCxnSpPr/>
              <p:nvPr/>
            </p:nvCxnSpPr>
            <p:spPr>
              <a:xfrm>
                <a:off x="1400175" y="3124200"/>
                <a:ext cx="0" cy="19907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182BE0E-3D6D-4D03-A547-78DF20E66501}"/>
                  </a:ext>
                </a:extLst>
              </p:cNvPr>
              <p:cNvCxnSpPr/>
              <p:nvPr/>
            </p:nvCxnSpPr>
            <p:spPr>
              <a:xfrm>
                <a:off x="3019425" y="3124200"/>
                <a:ext cx="0" cy="19907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C7BF5BE1-B811-473D-8B69-A8C912F49FCE}"/>
                </a:ext>
              </a:extLst>
            </p:cNvPr>
            <p:cNvSpPr/>
            <p:nvPr/>
          </p:nvSpPr>
          <p:spPr>
            <a:xfrm>
              <a:off x="8132835" y="5364568"/>
              <a:ext cx="1772155" cy="364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F0F4C77-0907-4BC0-96B7-AFB27E9969BC}"/>
                </a:ext>
              </a:extLst>
            </p:cNvPr>
            <p:cNvSpPr/>
            <p:nvPr/>
          </p:nvSpPr>
          <p:spPr>
            <a:xfrm>
              <a:off x="8132835" y="4959760"/>
              <a:ext cx="1772155" cy="364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ED8AF20-20C6-4543-84DB-860307374FC5}"/>
                </a:ext>
              </a:extLst>
            </p:cNvPr>
            <p:cNvSpPr/>
            <p:nvPr/>
          </p:nvSpPr>
          <p:spPr>
            <a:xfrm>
              <a:off x="8142786" y="4557499"/>
              <a:ext cx="1772155" cy="364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656F7F8-C3D7-4BBE-9855-893E90E2CD47}"/>
                </a:ext>
              </a:extLst>
            </p:cNvPr>
            <p:cNvSpPr/>
            <p:nvPr/>
          </p:nvSpPr>
          <p:spPr>
            <a:xfrm>
              <a:off x="8132835" y="4142432"/>
              <a:ext cx="1772155" cy="364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ADB84F9-364B-48C5-9199-69165789EDDF}"/>
                </a:ext>
              </a:extLst>
            </p:cNvPr>
            <p:cNvSpPr/>
            <p:nvPr/>
          </p:nvSpPr>
          <p:spPr>
            <a:xfrm>
              <a:off x="8142786" y="3727365"/>
              <a:ext cx="1772155" cy="364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92AEF6B-F880-4649-AC90-0AE6A831C43F}"/>
                </a:ext>
              </a:extLst>
            </p:cNvPr>
            <p:cNvSpPr/>
            <p:nvPr/>
          </p:nvSpPr>
          <p:spPr>
            <a:xfrm>
              <a:off x="8142786" y="3322557"/>
              <a:ext cx="1772155" cy="3641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14393E5A-CD4C-4C11-A8B7-828C196B07C8}"/>
              </a:ext>
            </a:extLst>
          </p:cNvPr>
          <p:cNvSpPr txBox="1"/>
          <p:nvPr/>
        </p:nvSpPr>
        <p:spPr>
          <a:xfrm>
            <a:off x="8662352" y="2853987"/>
            <a:ext cx="677173" cy="369332"/>
          </a:xfrm>
          <a:prstGeom prst="rect">
            <a:avLst/>
          </a:prstGeom>
          <a:noFill/>
        </p:spPr>
        <p:txBody>
          <a:bodyPr wrap="none" rtlCol="0">
            <a:spAutoFit/>
          </a:bodyPr>
          <a:lstStyle/>
          <a:p>
            <a:r>
              <a:rPr lang="en-US"/>
              <a:t>Stack</a:t>
            </a:r>
          </a:p>
        </p:txBody>
      </p:sp>
      <p:sp>
        <p:nvSpPr>
          <p:cNvPr id="50" name="TextBox 49">
            <a:extLst>
              <a:ext uri="{FF2B5EF4-FFF2-40B4-BE49-F238E27FC236}">
                <a16:creationId xmlns:a16="http://schemas.microsoft.com/office/drawing/2014/main" id="{88CD2A07-C2C6-4429-B071-E9192731C543}"/>
              </a:ext>
            </a:extLst>
          </p:cNvPr>
          <p:cNvSpPr txBox="1"/>
          <p:nvPr/>
        </p:nvSpPr>
        <p:spPr>
          <a:xfrm>
            <a:off x="7344433" y="3358033"/>
            <a:ext cx="520014" cy="369332"/>
          </a:xfrm>
          <a:prstGeom prst="rect">
            <a:avLst/>
          </a:prstGeom>
          <a:noFill/>
        </p:spPr>
        <p:txBody>
          <a:bodyPr wrap="none" rtlCol="0">
            <a:spAutoFit/>
          </a:bodyPr>
          <a:lstStyle/>
          <a:p>
            <a:r>
              <a:rPr lang="en-US"/>
              <a:t>Top</a:t>
            </a:r>
          </a:p>
        </p:txBody>
      </p:sp>
      <p:cxnSp>
        <p:nvCxnSpPr>
          <p:cNvPr id="51" name="Straight Connector 50">
            <a:extLst>
              <a:ext uri="{FF2B5EF4-FFF2-40B4-BE49-F238E27FC236}">
                <a16:creationId xmlns:a16="http://schemas.microsoft.com/office/drawing/2014/main" id="{D202EE16-D1FC-40E9-9FEF-79A3DA297313}"/>
              </a:ext>
            </a:extLst>
          </p:cNvPr>
          <p:cNvCxnSpPr/>
          <p:nvPr/>
        </p:nvCxnSpPr>
        <p:spPr>
          <a:xfrm>
            <a:off x="7874398" y="3072419"/>
            <a:ext cx="2316409" cy="8684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CFB9F71-0FCD-49C3-BF58-5E1F66DBAACC}"/>
              </a:ext>
            </a:extLst>
          </p:cNvPr>
          <p:cNvCxnSpPr/>
          <p:nvPr/>
        </p:nvCxnSpPr>
        <p:spPr>
          <a:xfrm flipH="1">
            <a:off x="7864447" y="3051904"/>
            <a:ext cx="2326360" cy="9613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68F70644-A39E-42B1-AB95-36E4CE8C9F19}"/>
              </a:ext>
            </a:extLst>
          </p:cNvPr>
          <p:cNvSpPr/>
          <p:nvPr/>
        </p:nvSpPr>
        <p:spPr>
          <a:xfrm>
            <a:off x="587181" y="4271428"/>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54" name="Rectangle 53">
            <a:extLst>
              <a:ext uri="{FF2B5EF4-FFF2-40B4-BE49-F238E27FC236}">
                <a16:creationId xmlns:a16="http://schemas.microsoft.com/office/drawing/2014/main" id="{2E167948-0C97-4143-9314-810ED4C25A4C}"/>
              </a:ext>
            </a:extLst>
          </p:cNvPr>
          <p:cNvSpPr/>
          <p:nvPr/>
        </p:nvSpPr>
        <p:spPr>
          <a:xfrm>
            <a:off x="1182059" y="4271428"/>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55" name="Rectangle 54">
            <a:extLst>
              <a:ext uri="{FF2B5EF4-FFF2-40B4-BE49-F238E27FC236}">
                <a16:creationId xmlns:a16="http://schemas.microsoft.com/office/drawing/2014/main" id="{7C8D2525-9B8C-48FB-AC73-58E7EC1EE58B}"/>
              </a:ext>
            </a:extLst>
          </p:cNvPr>
          <p:cNvSpPr/>
          <p:nvPr/>
        </p:nvSpPr>
        <p:spPr>
          <a:xfrm>
            <a:off x="1776937" y="427010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56" name="Rectangle 55">
            <a:extLst>
              <a:ext uri="{FF2B5EF4-FFF2-40B4-BE49-F238E27FC236}">
                <a16:creationId xmlns:a16="http://schemas.microsoft.com/office/drawing/2014/main" id="{9AEADAF3-D276-4D71-99FE-FA7FC82020D9}"/>
              </a:ext>
            </a:extLst>
          </p:cNvPr>
          <p:cNvSpPr/>
          <p:nvPr/>
        </p:nvSpPr>
        <p:spPr>
          <a:xfrm>
            <a:off x="2371815" y="4270106"/>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57" name="Rectangle 56">
            <a:extLst>
              <a:ext uri="{FF2B5EF4-FFF2-40B4-BE49-F238E27FC236}">
                <a16:creationId xmlns:a16="http://schemas.microsoft.com/office/drawing/2014/main" id="{E986F498-7430-41CA-B140-DD6ED2A44F84}"/>
              </a:ext>
            </a:extLst>
          </p:cNvPr>
          <p:cNvSpPr/>
          <p:nvPr/>
        </p:nvSpPr>
        <p:spPr>
          <a:xfrm>
            <a:off x="2964317" y="4271428"/>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58" name="Rectangle 57">
            <a:extLst>
              <a:ext uri="{FF2B5EF4-FFF2-40B4-BE49-F238E27FC236}">
                <a16:creationId xmlns:a16="http://schemas.microsoft.com/office/drawing/2014/main" id="{A58D7CDA-CD0F-4F4F-865C-6A4E1829266E}"/>
              </a:ext>
            </a:extLst>
          </p:cNvPr>
          <p:cNvSpPr/>
          <p:nvPr/>
        </p:nvSpPr>
        <p:spPr>
          <a:xfrm>
            <a:off x="3559195" y="4271428"/>
            <a:ext cx="546847" cy="430306"/>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59" name="TextBox 58">
            <a:extLst>
              <a:ext uri="{FF2B5EF4-FFF2-40B4-BE49-F238E27FC236}">
                <a16:creationId xmlns:a16="http://schemas.microsoft.com/office/drawing/2014/main" id="{04349C63-0534-4F9C-9ECD-24441F95F2EF}"/>
              </a:ext>
            </a:extLst>
          </p:cNvPr>
          <p:cNvSpPr txBox="1"/>
          <p:nvPr/>
        </p:nvSpPr>
        <p:spPr>
          <a:xfrm>
            <a:off x="7830585" y="5916007"/>
            <a:ext cx="2340705" cy="477054"/>
          </a:xfrm>
          <a:prstGeom prst="rect">
            <a:avLst/>
          </a:prstGeom>
          <a:noFill/>
        </p:spPr>
        <p:txBody>
          <a:bodyPr wrap="none" rtlCol="0">
            <a:spAutoFit/>
          </a:bodyPr>
          <a:lstStyle/>
          <a:p>
            <a:r>
              <a:rPr lang="en-US" sz="2500">
                <a:solidFill>
                  <a:srgbClr val="FF0000"/>
                </a:solidFill>
                <a:latin typeface="Arial" panose="020B0604020202020204" pitchFamily="34" charset="0"/>
                <a:cs typeface="Arial" panose="020B0604020202020204" pitchFamily="34" charset="0"/>
              </a:rPr>
              <a:t>Stack Overflow</a:t>
            </a:r>
          </a:p>
        </p:txBody>
      </p:sp>
    </p:spTree>
    <p:extLst>
      <p:ext uri="{BB962C8B-B14F-4D97-AF65-F5344CB8AC3E}">
        <p14:creationId xmlns:p14="http://schemas.microsoft.com/office/powerpoint/2010/main" val="237739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0" presetClass="path" presetSubtype="0" accel="50000" decel="50000" fill="hold" grpId="0" nodeType="afterEffect">
                                  <p:stCondLst>
                                    <p:cond delay="0"/>
                                  </p:stCondLst>
                                  <p:childTnLst>
                                    <p:animMotion origin="layout" path="M 0 0 L 0 0 C -0.00026 -0.00417 -0.00104 -0.00834 -0.00078 -0.0125 C -0.00078 -0.01436 0.00052 -0.01505 0.00078 -0.01667 C 0.00183 -0.02547 0.00209 -0.03449 0.00313 -0.04306 L 0.00469 -0.05695 C 0.00495 -0.0625 0.00482 -0.06829 0.00547 -0.07361 C 0.00612 -0.0794 0.00755 -0.08473 0.0086 -0.09028 C 0.00886 -0.09167 0.00912 -0.09306 0.00938 -0.09445 C 0.01107 -0.10857 0.01016 -0.10301 0.01172 -0.11111 C 0.01224 -0.11713 0.01198 -0.12361 0.01328 -0.12917 C 0.01602 -0.14213 0.01901 -0.13102 0.01563 -0.14028 C 0.01641 -0.14491 0.01706 -0.14977 0.01797 -0.15417 C 0.01836 -0.15625 0.01914 -0.15787 0.01953 -0.15973 C 0.01992 -0.16158 0.01992 -0.16366 0.02032 -0.16528 C 0.02071 -0.16829 0.02136 -0.17084 0.02188 -0.17361 C 0.02214 -0.17547 0.02214 -0.17755 0.02266 -0.17917 C 0.02318 -0.18102 0.02422 -0.18195 0.025 -0.18334 C 0.02578 -0.1875 0.0263 -0.1919 0.02735 -0.19584 C 0.02813 -0.19908 0.03047 -0.20417 0.03047 -0.20417 C 0.03177 -0.21158 0.03282 -0.21922 0.03438 -0.22639 C 0.0349 -0.22894 0.0362 -0.23079 0.03672 -0.23334 C 0.03776 -0.23936 0.03828 -0.24537 0.03907 -0.25139 C 0.03959 -0.25602 0.03959 -0.26088 0.04063 -0.26528 C 0.04102 -0.26713 0.04219 -0.26806 0.04297 -0.26945 C 0.04349 -0.27176 0.04414 -0.27408 0.04453 -0.27639 C 0.04492 -0.27871 0.0444 -0.28172 0.04532 -0.28334 C 0.04662 -0.28635 0.04896 -0.28704 0.05078 -0.28889 C 0.05117 -0.29121 0.053 -0.29931 0.05391 -0.30139 C 0.05482 -0.30371 0.05586 -0.30556 0.05703 -0.30695 C 0.05795 -0.30834 0.05912 -0.3088 0.06016 -0.30973 C 0.06042 -0.31111 0.06042 -0.31297 0.06094 -0.31389 C 0.06172 -0.31574 0.06289 -0.3169 0.06407 -0.31806 C 0.0681 -0.32292 0.06706 -0.32199 0.0711 -0.32361 C 0.07188 -0.32454 0.07266 -0.32547 0.07344 -0.32639 C 0.07448 -0.32778 0.07539 -0.32963 0.07657 -0.33056 C 0.08646 -0.33912 0.08724 -0.33912 0.09532 -0.34306 C 0.09896 -0.35301 0.09675 -0.34931 0.10938 -0.35 C 0.12839 -0.35116 0.1474 -0.35093 0.16641 -0.35139 C 0.1806 -0.36158 0.16537 -0.35162 0.20235 -0.35695 C 0.20443 -0.35741 0.20651 -0.3588 0.2086 -0.35973 L 0.28828 -0.35834 C 0.29115 -0.35834 0.29401 -0.35741 0.29688 -0.35695 L 0.31797 -0.35417 C 0.32917 -0.35 0.34115 -0.34746 0.35157 -0.3375 C 0.36016 -0.3294 0.37657 -0.30973 0.37657 -0.30973 C 0.38399 -0.29121 0.37643 -0.30834 0.38985 -0.28611 C 0.39154 -0.28334 0.39154 -0.27986 0.39297 -0.27639 C 0.39375 -0.27431 0.39505 -0.27269 0.3961 -0.27084 C 0.39636 -0.26945 0.39636 -0.26806 0.39688 -0.26667 C 0.39935 -0.25996 0.39857 -0.26505 0.40157 -0.25973 C 0.40274 -0.25764 0.40352 -0.2551 0.40469 -0.25278 C 0.41094 -0.24098 0.40925 -0.24329 0.41407 -0.2375 C 0.41433 -0.23611 0.41459 -0.23496 0.41485 -0.23334 C 0.41511 -0.23172 0.41511 -0.22963 0.41563 -0.22778 C 0.41615 -0.22593 0.41732 -0.22431 0.41797 -0.22223 C 0.41888 -0.21922 0.41953 -0.21598 0.42032 -0.2125 C 0.42058 -0.21088 0.42045 -0.20857 0.4211 -0.20695 C 0.42162 -0.20556 0.42266 -0.20556 0.42344 -0.20417 C 0.42383 -0.20348 0.42396 -0.20232 0.42422 -0.20139 " pathEditMode="relative" ptsTypes="AAAAAAAAAAAAAAAAAAAAAAAAAAAAAAAAAAAAAAAAAAAAAAAAAAAAAAAAAAAA">
                                      <p:cBhvr>
                                        <p:cTn id="10" dur="2000" fill="hold"/>
                                        <p:tgtEl>
                                          <p:spTgt spid="58"/>
                                        </p:tgtEl>
                                        <p:attrNameLst>
                                          <p:attrName>ppt_x</p:attrName>
                                          <p:attrName>ppt_y</p:attrName>
                                        </p:attrNameLst>
                                      </p:cBhvr>
                                    </p:animMotion>
                                  </p:childTnLst>
                                </p:cTn>
                              </p:par>
                            </p:childTnLst>
                          </p:cTn>
                        </p:par>
                        <p:par>
                          <p:cTn id="11" fill="hold">
                            <p:stCondLst>
                              <p:cond delay="2500"/>
                            </p:stCondLst>
                            <p:childTnLst>
                              <p:par>
                                <p:cTn id="12" presetID="22" presetClass="entr" presetSubtype="4"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down)">
                                      <p:cBhvr>
                                        <p:cTn id="14" dur="500"/>
                                        <p:tgtEl>
                                          <p:spTgt spid="51"/>
                                        </p:tgtEl>
                                      </p:cBhvr>
                                    </p:animEffect>
                                  </p:childTnLst>
                                </p:cTn>
                              </p:par>
                              <p:par>
                                <p:cTn id="15" presetID="22" presetClass="entr" presetSubtype="4"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down)">
                                      <p:cBhvr>
                                        <p:cTn id="2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8" grpId="0" animBg="1"/>
      <p:bldP spid="5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6746</TotalTime>
  <Words>4880</Words>
  <Application>Microsoft Office PowerPoint</Application>
  <PresentationFormat>Widescreen</PresentationFormat>
  <Paragraphs>906</Paragraphs>
  <Slides>69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Calibri</vt:lpstr>
      <vt:lpstr>Cambria Math</vt:lpstr>
      <vt:lpstr>Consolas</vt:lpstr>
      <vt:lpstr>Courier New</vt:lpstr>
      <vt:lpstr>Muli</vt:lpstr>
      <vt:lpstr>Times New Roman</vt:lpstr>
      <vt:lpstr>Times New Roman (Headings)</vt:lpstr>
      <vt:lpstr>Wingdings</vt:lpstr>
      <vt:lpstr>Office Theme</vt:lpstr>
      <vt:lpstr>Ngăn xếp &amp; Hàng đợi  (Stack &amp; Queue)</vt:lpstr>
      <vt:lpstr>Nội dung</vt:lpstr>
      <vt:lpstr>Ngăn xếp Stack</vt:lpstr>
      <vt:lpstr>Giới thiệu</vt:lpstr>
      <vt:lpstr>Giới thiệu</vt:lpstr>
      <vt:lpstr>Giới thiệu</vt:lpstr>
      <vt:lpstr>Các thao tác</vt:lpstr>
      <vt:lpstr>Các thao tác</vt:lpstr>
      <vt:lpstr>Các thao tác</vt:lpstr>
      <vt:lpstr>Các thao tác</vt:lpstr>
      <vt:lpstr>Các thao tác</vt:lpstr>
      <vt:lpstr>Các thao tác</vt:lpstr>
      <vt:lpstr>Các thao tác</vt:lpstr>
      <vt:lpstr>Các thao tác</vt:lpstr>
      <vt:lpstr>Các thao tác</vt:lpstr>
      <vt:lpstr>Hiện thực Stack</vt:lpstr>
      <vt:lpstr>Hiện thực Stack</vt:lpstr>
      <vt:lpstr>Hiện thực Stack</vt:lpstr>
      <vt:lpstr>Ứng dụng</vt:lpstr>
      <vt:lpstr>Ứng dụng</vt:lpstr>
      <vt:lpstr>Ứng dụng</vt:lpstr>
      <vt:lpstr>Ứng dụng</vt:lpstr>
      <vt:lpstr>Ứng dụng</vt:lpstr>
      <vt:lpstr>Ngăn xếp trong Java</vt:lpstr>
      <vt:lpstr>Ngăn xếp trong Java</vt:lpstr>
      <vt:lpstr>Ngăn xếp trong Java</vt:lpstr>
      <vt:lpstr>Ngăn xếp trong Java</vt:lpstr>
      <vt:lpstr>Ngăn xếp trong Java</vt:lpstr>
      <vt:lpstr>Ngăn xếp trong Java</vt:lpstr>
      <vt:lpstr>Ngăn xếp trong Java</vt:lpstr>
      <vt:lpstr>Ngăn xếp trong Java</vt:lpstr>
      <vt:lpstr>Ngăn xếp trong Java</vt:lpstr>
      <vt:lpstr>Ngăn xếp trong Java</vt:lpstr>
      <vt:lpstr>Ngăn xếp trong Java</vt:lpstr>
      <vt:lpstr>Ngăn xếp trong Java</vt:lpstr>
      <vt:lpstr>Ngăn xếp trong Java</vt:lpstr>
      <vt:lpstr>Hàng đợi Queue</vt:lpstr>
      <vt:lpstr>Giới thiệu</vt:lpstr>
      <vt:lpstr>Giới thiệu</vt:lpstr>
      <vt:lpstr>Giới thiệu</vt:lpstr>
      <vt:lpstr>Giới thiệu</vt:lpstr>
      <vt:lpstr>Giới thiệu</vt:lpstr>
      <vt:lpstr>Các thao tác</vt:lpstr>
      <vt:lpstr>Các thao tác</vt:lpstr>
      <vt:lpstr>Các thao tác</vt:lpstr>
      <vt:lpstr>Các thao tác</vt:lpstr>
      <vt:lpstr>Các thao tác</vt:lpstr>
      <vt:lpstr>Các thao tác</vt:lpstr>
      <vt:lpstr>Hiện thực Queue</vt:lpstr>
      <vt:lpstr>Hiện thực Queue</vt:lpstr>
      <vt:lpstr>Hiện thực Queue</vt:lpstr>
      <vt:lpstr>Ứng dụng</vt:lpstr>
      <vt:lpstr>Hàng đợi trong Java</vt:lpstr>
      <vt:lpstr>Hàng đợi trong Java</vt:lpstr>
      <vt:lpstr>Hàng đợi trong Java</vt:lpstr>
      <vt:lpstr>Hàng đợi trong Java</vt:lpstr>
      <vt:lpstr>Hàng đợi trong Java</vt:lpstr>
      <vt:lpstr>Hàng đợi trong Java</vt:lpstr>
      <vt:lpstr>Hàng đợi trong Java</vt:lpstr>
      <vt:lpstr>Hàng đợi trong Java</vt:lpstr>
      <vt:lpstr>Hàng đợi trong Java</vt:lpstr>
      <vt:lpstr>Hàng đợi trong Java</vt:lpstr>
      <vt:lpstr>Hàng đợi trong Java</vt:lpstr>
      <vt:lpstr>Hàng đợi trong Java</vt:lpstr>
      <vt:lpstr>Ngăn xếp trong Java</vt:lpstr>
      <vt:lpstr>Bài tập</vt:lpstr>
      <vt:lpstr>Hỏi &amp; Đáp</vt:lpstr>
      <vt:lpstr>Bài học kế tiếp</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&amp; Queue</dc:title>
  <dc:creator>Trần Đức Hiếu</dc:creator>
  <cp:lastModifiedBy>Trần Đức Hiếu</cp:lastModifiedBy>
  <cp:revision>854</cp:revision>
  <dcterms:created xsi:type="dcterms:W3CDTF">2022-09-23T12:49:50Z</dcterms:created>
  <dcterms:modified xsi:type="dcterms:W3CDTF">2022-11-10T09:37:49Z</dcterms:modified>
</cp:coreProperties>
</file>