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95" r:id="rId3"/>
    <p:sldId id="679" r:id="rId4"/>
    <p:sldId id="293" r:id="rId5"/>
    <p:sldId id="636" r:id="rId6"/>
    <p:sldId id="673" r:id="rId7"/>
    <p:sldId id="637" r:id="rId8"/>
    <p:sldId id="638" r:id="rId9"/>
    <p:sldId id="674" r:id="rId10"/>
    <p:sldId id="675" r:id="rId11"/>
    <p:sldId id="676" r:id="rId12"/>
    <p:sldId id="677" r:id="rId13"/>
    <p:sldId id="678" r:id="rId14"/>
    <p:sldId id="604" r:id="rId15"/>
    <p:sldId id="690" r:id="rId16"/>
    <p:sldId id="691" r:id="rId17"/>
    <p:sldId id="693" r:id="rId18"/>
    <p:sldId id="692" r:id="rId19"/>
    <p:sldId id="682" r:id="rId20"/>
    <p:sldId id="694" r:id="rId21"/>
    <p:sldId id="695" r:id="rId22"/>
    <p:sldId id="698" r:id="rId23"/>
    <p:sldId id="683" r:id="rId24"/>
    <p:sldId id="696" r:id="rId25"/>
    <p:sldId id="697" r:id="rId26"/>
    <p:sldId id="699" r:id="rId27"/>
    <p:sldId id="684" r:id="rId28"/>
    <p:sldId id="700" r:id="rId29"/>
    <p:sldId id="685" r:id="rId30"/>
    <p:sldId id="701" r:id="rId31"/>
    <p:sldId id="687" r:id="rId32"/>
    <p:sldId id="703" r:id="rId33"/>
    <p:sldId id="704" r:id="rId34"/>
    <p:sldId id="705" r:id="rId35"/>
    <p:sldId id="688" r:id="rId36"/>
    <p:sldId id="689" r:id="rId37"/>
    <p:sldId id="706" r:id="rId38"/>
    <p:sldId id="396" r:id="rId39"/>
    <p:sldId id="58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633" r:id="rId59"/>
    <p:sldId id="634" r:id="rId60"/>
    <p:sldId id="671" r:id="rId61"/>
    <p:sldId id="309" r:id="rId62"/>
    <p:sldId id="306" r:id="rId63"/>
    <p:sldId id="30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48235"/>
    <a:srgbClr val="00FF00"/>
    <a:srgbClr val="E2F0D9"/>
    <a:srgbClr val="5B9BD5"/>
    <a:srgbClr val="FF557F"/>
    <a:srgbClr val="80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57" autoAdjust="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56078-1E8C-49D1-A61A-248451A2C988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B9022-F9DE-4052-889D-05542A434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36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9022-F9DE-4052-889D-05542A4348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0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0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7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0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7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3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6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9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3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1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65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C618-4D6E-4B00-B4AA-41881094A7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0780-C35B-44F7-88A6-B571CC37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F4D0-DCF4-47EB-B2F5-08284147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512D-F13A-469C-9917-7E5F5E8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133-87BD-4C28-AC6B-22EE3539000A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5E465-29F7-4620-8505-1EAFB4DA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B07D-4F9D-44E5-8494-0E3B9710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7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C766-C769-42B5-863C-4972F6FE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46E8B-1925-4038-9382-999C3C3D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B5C9-5EBD-43DE-B364-4FEF277B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97AA-35C7-4003-A27E-5C590A0A927E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332-1F07-4B1A-9BBF-8F5200C0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F472-38F2-4791-A4A4-76792C0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1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9EDF6-84A3-4B5B-9047-FA50CCAE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D61E1-5715-4A01-8284-A75B57931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155A-B0D6-4DDD-B5CE-A40C1A88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9C4-4DBB-4F43-BB9B-2480F309B745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82C3-C3ED-4043-AA70-1B15F6E0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E5F0-E917-4915-A890-52D526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269-96F1-41A6-BE6F-207C13FD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25AA-0B7E-4914-97FE-45EAEB48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3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3236-E82A-4E24-B5C0-90D6E93B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6319-EA2A-4C5D-B6ED-2B2D42F5C6F6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E933-DA96-4E62-97C5-482CBCA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F78F-4DB7-4932-9AD8-5079FCD8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F1F2-8073-42CF-9372-68AF70F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EF2E-D823-430A-81F1-8E608933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6DC0-8837-4DC6-BDE5-8FE9EB6D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1C6-3B9E-49D6-9CB9-F40E36F22D07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3EA2-4136-454E-B305-4B15801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86B2-F55E-4547-9A61-0AA6C18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7CED-0AC4-43D0-AC64-D2D1453C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E5D3-2A13-4965-AC40-DD8C2C03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602FF-F48A-4584-92F4-8386BD18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14C1-5E7F-42E8-9D4E-47B1AB4D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E65-EF48-4EF0-8A3D-934FC6F087C0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8857-871A-4B19-A2D2-D233BC81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F044-18FB-4E55-9BAC-2722F6E3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D7BA-C796-482E-B711-BFD0B51E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9ED7-6A0B-4C45-B524-DBCE1FA0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FA2A-C557-42F3-91C4-106D2CBC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00332-8125-40B1-96C5-58848AA0C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2813-8541-4766-8EDE-D7A2A4022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9781-4399-41C9-B7E2-3C217AB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AF79-B36B-41BB-AC80-08FD1E1FD3CB}" type="datetime1">
              <a:rPr lang="en-GB" smtClean="0"/>
              <a:t>02/12/2022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951C3-A144-43D1-9A14-37EE9CDF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06129-80DA-458F-8C42-6D8FC3EC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9371-8F43-40E4-AD43-CEE25486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BF20A-81A1-469F-9B7D-D68066AB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CF4-2782-4ECE-903E-BE3392F59537}" type="datetime1">
              <a:rPr lang="en-GB" smtClean="0"/>
              <a:t>02/12/2022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9101-7CB9-4C07-A629-E9D3B143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403A3-CF00-481E-B62D-A9307F99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69C43-FBB9-43FD-B86E-BA2E1C1C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C96B-98B0-4FA8-B8D2-9254FD4009E1}" type="datetime1">
              <a:rPr lang="en-GB" smtClean="0"/>
              <a:t>02/12/2022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7C039-EA65-4984-A73C-C23A511C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BBCF-C74D-4468-AB54-21E6531F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6EE-96AC-48C3-AA0F-9029E175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E7D-DBB0-45E2-973F-30B0BB5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5425-F5B8-4E65-A73F-F535C49D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FF6F-3EA0-43E4-8610-213024C8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FA4-04D1-424C-B422-13FB9A40DE15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655AF-B7E3-46CD-916E-17516CA4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6F17-727B-4E97-B74C-8504AAD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4FDD-A111-4502-9A0C-2232A9AC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D0B46-8E86-449C-A6CB-BE9DA4781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8005-8FE5-4415-B1B1-483C12045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D460-FABA-457C-BE89-5635A71D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71B-1A81-4CB7-B3D6-CF2183FD7C7F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D583B-74A1-4047-95FA-9317966B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5DA60-F757-4B1B-99A5-FBB22215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7D89B-82C9-42F2-9240-90029F2F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136526"/>
            <a:ext cx="11930332" cy="739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AC39-B1A8-4B53-86BE-F3672B41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649" y="1057340"/>
            <a:ext cx="11930332" cy="52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2789-4A3D-4435-9A86-E07FF6951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3D29-4D13-46D6-816B-1091BDE7D2A6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5464-C15D-4C74-8AFC-C4415F4BC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E680-5839-496B-BC05-303AB6B22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2E03-40C9-4E2C-92EA-D78597C71B6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9DEBED-F793-4E17-8C0C-8461F05BBFA9}"/>
              </a:ext>
            </a:extLst>
          </p:cNvPr>
          <p:cNvCxnSpPr>
            <a:cxnSpLocks/>
          </p:cNvCxnSpPr>
          <p:nvPr userDrawn="1"/>
        </p:nvCxnSpPr>
        <p:spPr>
          <a:xfrm>
            <a:off x="146649" y="966445"/>
            <a:ext cx="11930332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rgbClr val="00B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2542834"/>
            <a:ext cx="11962649" cy="1315288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Cây</a:t>
            </a:r>
            <a:br>
              <a:rPr lang="en-GB" sz="5000">
                <a:solidFill>
                  <a:srgbClr val="0070C0"/>
                </a:solidFill>
              </a:rPr>
            </a:br>
            <a:r>
              <a:rPr lang="en-GB" sz="3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(Tree)</a:t>
            </a:r>
            <a:endParaRPr lang="en-GB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A3D15-6E0A-44D3-81DC-907D862F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8509" y="5191125"/>
            <a:ext cx="4249017" cy="1107038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Duc-Hieu Tran</a:t>
            </a:r>
          </a:p>
          <a:p>
            <a:pPr algn="l"/>
            <a:r>
              <a:rPr lang="en-GB" sz="2200" b="1">
                <a:solidFill>
                  <a:schemeClr val="accent4">
                    <a:lumMod val="75000"/>
                  </a:schemeClr>
                </a:solidFill>
              </a:rPr>
              <a:t>Title: MSc. Computer Science</a:t>
            </a:r>
            <a:endParaRPr lang="en-GB" sz="2200" b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6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Biểu diễn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Bằng danh sách (sử dụng các cặp dấu ngoặc lồng nhau)</a:t>
            </a:r>
          </a:p>
          <a:p>
            <a:pPr marL="0" indent="0" algn="ctr">
              <a:buNone/>
            </a:pPr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>
                <a:solidFill>
                  <a:srgbClr val="00B050"/>
                </a:solidFill>
                <a:latin typeface="Arial" panose="020B0604020202020204" pitchFamily="34" charset="0"/>
              </a:rPr>
              <a:t>(/( A (C (F), D (G ( J ) ) ) ), (B (E ( H, I ) ) ) ) </a:t>
            </a:r>
            <a:endParaRPr lang="en-GB" sz="30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10</a:t>
            </a:fld>
            <a:endParaRPr lang="en-GB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942B30EE-1C95-41DB-AAE4-2473FB78186A}"/>
              </a:ext>
            </a:extLst>
          </p:cNvPr>
          <p:cNvGrpSpPr>
            <a:grpSpLocks/>
          </p:cNvGrpSpPr>
          <p:nvPr/>
        </p:nvGrpSpPr>
        <p:grpSpPr bwMode="auto">
          <a:xfrm>
            <a:off x="3284795" y="2891838"/>
            <a:ext cx="5654040" cy="3095724"/>
            <a:chOff x="1384" y="2016"/>
            <a:chExt cx="2328" cy="1664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ACAD158B-8D8C-4F34-9BEB-3CD0B9315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1C79E65B-DA33-4490-B818-41A1BECF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C7D00D2C-C1F9-44A9-9BA6-9BB1EFA93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EA01999C-F006-4C28-B745-7019F107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86ED84AC-1724-4282-B1B0-E5B2A1801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BB5E29C5-366C-4D35-8EEB-129116EFE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66379233-CA14-4B7F-B7DB-C117A3BE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E9A71073-37B3-468D-88A1-805FD2AA0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5C4A0C09-49CA-4AC9-8C7C-976117DD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907883B4-2C87-4F6C-B071-353B586A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01D4ECE1-6FB9-42E7-A8C8-D777AE9F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4FFD8B22-8139-4BD8-8997-3018A2DDB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D0DC2FDD-DA20-430C-829D-73B323275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18">
              <a:extLst>
                <a:ext uri="{FF2B5EF4-FFF2-40B4-BE49-F238E27FC236}">
                  <a16:creationId xmlns:a16="http://schemas.microsoft.com/office/drawing/2014/main" id="{065B9BD4-AC89-479D-94F3-102E73019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2F06DC59-39A0-448F-A044-6A393DD31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8C7E07D7-5C2D-437A-8AC0-18131FA8A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44B2EC68-A0D4-4704-B25B-8C3859547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74BF1B20-269D-46EB-A1C9-47B31D638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78C70BBE-3FCA-484D-8360-049E811F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24">
              <a:extLst>
                <a:ext uri="{FF2B5EF4-FFF2-40B4-BE49-F238E27FC236}">
                  <a16:creationId xmlns:a16="http://schemas.microsoft.com/office/drawing/2014/main" id="{5DDD82B0-62B1-4F26-A6E4-F10AAE4F1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Line 25">
              <a:extLst>
                <a:ext uri="{FF2B5EF4-FFF2-40B4-BE49-F238E27FC236}">
                  <a16:creationId xmlns:a16="http://schemas.microsoft.com/office/drawing/2014/main" id="{D87C50A4-712D-43E7-B456-1A230D548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3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Biểu diễn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Bằng danh sách (sử dụng các cặp dấu ngoặc lồng nhau)</a:t>
            </a:r>
          </a:p>
          <a:p>
            <a:pPr marL="0" lvl="1" indent="0" algn="ctr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zh-TW" sz="3200" b="1">
                <a:solidFill>
                  <a:srgbClr val="00B050"/>
                </a:solidFill>
                <a:latin typeface="Arial" panose="020B0604020202020204" pitchFamily="34" charset="0"/>
              </a:rPr>
              <a:t>( A ( B ( E ( K, L ), F ), C ( G ), D ( H ( M ), I, J ) ) )</a:t>
            </a:r>
            <a:endParaRPr lang="en-US" sz="3200" b="1">
              <a:solidFill>
                <a:srgbClr val="00B05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51" name="Object 26">
            <a:extLst>
              <a:ext uri="{FF2B5EF4-FFF2-40B4-BE49-F238E27FC236}">
                <a16:creationId xmlns:a16="http://schemas.microsoft.com/office/drawing/2014/main" id="{89C045BB-87B2-4E3B-B9A1-90D85F769C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506837"/>
              </p:ext>
            </p:extLst>
          </p:nvPr>
        </p:nvGraphicFramePr>
        <p:xfrm>
          <a:off x="4038600" y="2899284"/>
          <a:ext cx="4114799" cy="340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anization Chart 2.0" r:id="rId2" imgW="4959000" imgH="4063680" progId="OrgPlusWOPX.4">
                  <p:embed followColorScheme="full"/>
                </p:oleObj>
              </mc:Choice>
              <mc:Fallback>
                <p:oleObj name="MS Organization Chart 2.0" r:id="rId2" imgW="4959000" imgH="4063680" progId="OrgPlusWOPX.4">
                  <p:embed followColorScheme="full"/>
                  <p:pic>
                    <p:nvPicPr>
                      <p:cNvPr id="29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9284"/>
                        <a:ext cx="4114799" cy="3400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6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Biểu diễn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300" b="1">
                <a:solidFill>
                  <a:srgbClr val="0070C0"/>
                </a:solidFill>
              </a:rPr>
              <a:t>Bằng p</a:t>
            </a:r>
            <a:r>
              <a:rPr lang="vi-VN" sz="4300" b="1">
                <a:solidFill>
                  <a:srgbClr val="0070C0"/>
                </a:solidFill>
              </a:rPr>
              <a:t>hương pháp Indentatio</a:t>
            </a:r>
            <a:endParaRPr lang="en-GB" sz="4300" b="1">
              <a:solidFill>
                <a:srgbClr val="0070C0"/>
              </a:solidFill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200" b="1">
                <a:solidFill>
                  <a:srgbClr val="FF0000"/>
                </a:solidFill>
              </a:rPr>
              <a:t>/	</a:t>
            </a:r>
          </a:p>
          <a:p>
            <a:pPr lvl="2">
              <a:buNone/>
            </a:pPr>
            <a:r>
              <a:rPr lang="en-US" sz="3200" b="1">
                <a:solidFill>
                  <a:srgbClr val="FF0000"/>
                </a:solidFill>
              </a:rPr>
              <a:t>A</a:t>
            </a:r>
          </a:p>
          <a:p>
            <a:pPr lvl="3">
              <a:buNone/>
            </a:pPr>
            <a:r>
              <a:rPr lang="en-US" sz="3200" b="1">
                <a:solidFill>
                  <a:srgbClr val="FF0000"/>
                </a:solidFill>
              </a:rPr>
              <a:t>	C</a:t>
            </a:r>
          </a:p>
          <a:p>
            <a:pPr lvl="4">
              <a:buNone/>
            </a:pPr>
            <a:r>
              <a:rPr lang="en-US" sz="3200" b="1">
                <a:solidFill>
                  <a:srgbClr val="FF0000"/>
                </a:solidFill>
              </a:rPr>
              <a:t>	F</a:t>
            </a:r>
          </a:p>
          <a:p>
            <a:pPr lvl="3">
              <a:buNone/>
            </a:pPr>
            <a:r>
              <a:rPr lang="en-US" sz="3200" b="1">
                <a:solidFill>
                  <a:srgbClr val="FF0000"/>
                </a:solidFill>
              </a:rPr>
              <a:t>	D</a:t>
            </a:r>
          </a:p>
          <a:p>
            <a:pPr lvl="4">
              <a:buNone/>
            </a:pPr>
            <a:r>
              <a:rPr lang="en-US" sz="3200" b="1">
                <a:solidFill>
                  <a:srgbClr val="FF0000"/>
                </a:solidFill>
              </a:rPr>
              <a:t>	G</a:t>
            </a:r>
          </a:p>
          <a:p>
            <a:pPr lvl="4">
              <a:buNone/>
            </a:pPr>
            <a:r>
              <a:rPr lang="en-US" sz="3200" b="1">
                <a:solidFill>
                  <a:srgbClr val="FF0000"/>
                </a:solidFill>
              </a:rPr>
              <a:t>		J</a:t>
            </a:r>
          </a:p>
          <a:p>
            <a:pPr lvl="2">
              <a:buNone/>
            </a:pPr>
            <a:r>
              <a:rPr lang="en-US" sz="3200" b="1">
                <a:solidFill>
                  <a:srgbClr val="FF0000"/>
                </a:solidFill>
              </a:rPr>
              <a:t>B</a:t>
            </a:r>
          </a:p>
          <a:p>
            <a:pPr lvl="3">
              <a:buNone/>
            </a:pPr>
            <a:r>
              <a:rPr lang="en-US" sz="3200" b="1">
                <a:solidFill>
                  <a:srgbClr val="FF0000"/>
                </a:solidFill>
              </a:rPr>
              <a:t>	E</a:t>
            </a:r>
          </a:p>
          <a:p>
            <a:pPr lvl="4">
              <a:buNone/>
            </a:pPr>
            <a:r>
              <a:rPr lang="en-US" sz="3200" b="1">
                <a:solidFill>
                  <a:srgbClr val="FF0000"/>
                </a:solidFill>
              </a:rPr>
              <a:t>	H</a:t>
            </a:r>
          </a:p>
          <a:p>
            <a:pPr lvl="4">
              <a:buNone/>
            </a:pPr>
            <a:r>
              <a:rPr lang="en-US" sz="3200" b="1">
                <a:solidFill>
                  <a:srgbClr val="FF0000"/>
                </a:solidFill>
              </a:rPr>
              <a:t>	I</a:t>
            </a:r>
          </a:p>
          <a:p>
            <a:pPr marL="0" indent="0">
              <a:buNone/>
            </a:pPr>
            <a:endParaRPr lang="vi-VN" sz="3000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12</a:t>
            </a:fld>
            <a:endParaRPr lang="en-GB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0F3AB2D-8E38-48CC-A073-31F1F7EB0BDE}"/>
              </a:ext>
            </a:extLst>
          </p:cNvPr>
          <p:cNvGrpSpPr>
            <a:grpSpLocks/>
          </p:cNvGrpSpPr>
          <p:nvPr/>
        </p:nvGrpSpPr>
        <p:grpSpPr bwMode="auto">
          <a:xfrm>
            <a:off x="5360129" y="2239264"/>
            <a:ext cx="5586541" cy="3748298"/>
            <a:chOff x="1384" y="2016"/>
            <a:chExt cx="2328" cy="166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9E62568-64B0-49E2-BCCC-C7B38A98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8548FB3D-8C3C-410D-88D6-A95BF8DE3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CA632B5A-01CD-4CDE-A8E0-423F973EC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657692F7-AAFA-44F5-B788-07B22359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833CA306-0D14-4422-97BA-C69E791E5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FEBF8166-3B77-4C83-A644-1E30891B3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4A9EFA57-3A19-4C8D-A3D8-99A57CFA4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BB0FFF47-8E4B-4156-BAA7-4337EF88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5399417C-6823-434B-8DFF-E9D16FA71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B06A939E-A38E-4AC0-AFB1-1ED2BC80F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46CAD02C-0FBA-41F2-8143-A07F5B57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BA1A0383-2F26-4FC8-A435-5AC344460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E00BF90B-8C91-45C8-B47E-06FDF91F3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1082E885-5949-4D53-9AAA-C02E14BB2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4B402E74-E958-4D07-9975-BE938D54C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265BA2A9-3ED4-4312-AC06-9E04A4CAA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8F201D2D-1F49-4255-98FE-C53ED26D0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0A0803CD-5330-40A3-9B71-90548063C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EAA45FBF-A145-48FA-9C5F-1EDE16A67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9F695803-E570-4D18-AEA3-48B5DF963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2D75E251-6E4C-4468-8C00-E81A217A5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2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đặc điểm &amp; tính chất</a:t>
            </a:r>
            <a:endParaRPr lang="en-GB" sz="50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6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8" y="1244338"/>
            <a:ext cx="6964451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 b="1">
                <a:solidFill>
                  <a:srgbClr val="0070C0"/>
                </a:solidFill>
              </a:rPr>
              <a:t>Các thành phần của cây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 b="1">
                <a:solidFill>
                  <a:srgbClr val="C00000"/>
                </a:solidFill>
              </a:rPr>
              <a:t>Nút</a:t>
            </a:r>
            <a:r>
              <a:rPr lang="en-US" sz="3000"/>
              <a:t> (node): là một tập hữu hạn các phần tử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 b="1">
                <a:solidFill>
                  <a:srgbClr val="C00000"/>
                </a:solidFill>
              </a:rPr>
              <a:t>Nhánh</a:t>
            </a:r>
            <a:r>
              <a:rPr lang="en-US" sz="3000"/>
              <a:t> (branch): là những đường nối có hướng hoặc không có hướng liên kết giữa các nút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14</a:t>
            </a:fld>
            <a:endParaRPr lang="en-GB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AB4CC828-794B-4EE0-AFD2-F240499793C4}"/>
              </a:ext>
            </a:extLst>
          </p:cNvPr>
          <p:cNvGrpSpPr>
            <a:grpSpLocks/>
          </p:cNvGrpSpPr>
          <p:nvPr/>
        </p:nvGrpSpPr>
        <p:grpSpPr bwMode="auto">
          <a:xfrm>
            <a:off x="7371909" y="2120303"/>
            <a:ext cx="4317176" cy="3123845"/>
            <a:chOff x="1384" y="2016"/>
            <a:chExt cx="2328" cy="1664"/>
          </a:xfrm>
        </p:grpSpPr>
        <p:sp>
          <p:nvSpPr>
            <p:cNvPr id="94" name="Oval 5">
              <a:extLst>
                <a:ext uri="{FF2B5EF4-FFF2-40B4-BE49-F238E27FC236}">
                  <a16:creationId xmlns:a16="http://schemas.microsoft.com/office/drawing/2014/main" id="{55A0ABDF-9862-48FF-BD6A-E8BAD1C2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5" name="Oval 6">
              <a:extLst>
                <a:ext uri="{FF2B5EF4-FFF2-40B4-BE49-F238E27FC236}">
                  <a16:creationId xmlns:a16="http://schemas.microsoft.com/office/drawing/2014/main" id="{2B71A5E4-323C-4FCB-9376-8083326D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96" name="Oval 7">
              <a:extLst>
                <a:ext uri="{FF2B5EF4-FFF2-40B4-BE49-F238E27FC236}">
                  <a16:creationId xmlns:a16="http://schemas.microsoft.com/office/drawing/2014/main" id="{A01DFBAC-01CF-4849-9548-E9CBD198A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97" name="Oval 8">
              <a:extLst>
                <a:ext uri="{FF2B5EF4-FFF2-40B4-BE49-F238E27FC236}">
                  <a16:creationId xmlns:a16="http://schemas.microsoft.com/office/drawing/2014/main" id="{5694C9DA-38AB-4D35-9A6D-11C75862D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98" name="Oval 9">
              <a:extLst>
                <a:ext uri="{FF2B5EF4-FFF2-40B4-BE49-F238E27FC236}">
                  <a16:creationId xmlns:a16="http://schemas.microsoft.com/office/drawing/2014/main" id="{070298EA-ED06-4FFA-B961-E5B54C0C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99" name="Oval 10">
              <a:extLst>
                <a:ext uri="{FF2B5EF4-FFF2-40B4-BE49-F238E27FC236}">
                  <a16:creationId xmlns:a16="http://schemas.microsoft.com/office/drawing/2014/main" id="{4E4CAE23-AAF4-44FB-A455-CD1D8A82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00" name="Oval 11">
              <a:extLst>
                <a:ext uri="{FF2B5EF4-FFF2-40B4-BE49-F238E27FC236}">
                  <a16:creationId xmlns:a16="http://schemas.microsoft.com/office/drawing/2014/main" id="{3C4369C0-6F51-49DA-BD0E-D38B73E39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01" name="Oval 12">
              <a:extLst>
                <a:ext uri="{FF2B5EF4-FFF2-40B4-BE49-F238E27FC236}">
                  <a16:creationId xmlns:a16="http://schemas.microsoft.com/office/drawing/2014/main" id="{FE4392AD-6772-410D-8972-197FE343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02" name="Oval 13">
              <a:extLst>
                <a:ext uri="{FF2B5EF4-FFF2-40B4-BE49-F238E27FC236}">
                  <a16:creationId xmlns:a16="http://schemas.microsoft.com/office/drawing/2014/main" id="{2D934CE2-79D2-4B38-8D53-A0AC2912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03" name="Oval 14">
              <a:extLst>
                <a:ext uri="{FF2B5EF4-FFF2-40B4-BE49-F238E27FC236}">
                  <a16:creationId xmlns:a16="http://schemas.microsoft.com/office/drawing/2014/main" id="{5A2E4A27-560A-4F20-8E54-EE5154448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04" name="Oval 15">
              <a:extLst>
                <a:ext uri="{FF2B5EF4-FFF2-40B4-BE49-F238E27FC236}">
                  <a16:creationId xmlns:a16="http://schemas.microsoft.com/office/drawing/2014/main" id="{1FADA08E-7606-4190-A72A-EB937B85A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8D2519CB-5379-4BB9-A37E-3BE975DD6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06" name="Line 17">
              <a:extLst>
                <a:ext uri="{FF2B5EF4-FFF2-40B4-BE49-F238E27FC236}">
                  <a16:creationId xmlns:a16="http://schemas.microsoft.com/office/drawing/2014/main" id="{64879644-BE9A-4680-BFB5-E62D84AE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07" name="Line 18">
              <a:extLst>
                <a:ext uri="{FF2B5EF4-FFF2-40B4-BE49-F238E27FC236}">
                  <a16:creationId xmlns:a16="http://schemas.microsoft.com/office/drawing/2014/main" id="{299C1B60-04F8-494C-B875-A42041BA7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08" name="Line 19">
              <a:extLst>
                <a:ext uri="{FF2B5EF4-FFF2-40B4-BE49-F238E27FC236}">
                  <a16:creationId xmlns:a16="http://schemas.microsoft.com/office/drawing/2014/main" id="{D0B6ECF5-B6CC-46B4-A45E-D733EAA89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09" name="Line 20">
              <a:extLst>
                <a:ext uri="{FF2B5EF4-FFF2-40B4-BE49-F238E27FC236}">
                  <a16:creationId xmlns:a16="http://schemas.microsoft.com/office/drawing/2014/main" id="{4276BE27-4667-4995-9E97-B6A027EF6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0" name="Line 21">
              <a:extLst>
                <a:ext uri="{FF2B5EF4-FFF2-40B4-BE49-F238E27FC236}">
                  <a16:creationId xmlns:a16="http://schemas.microsoft.com/office/drawing/2014/main" id="{2B047410-4E4B-482E-9A49-4B62D790F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1" name="Line 22">
              <a:extLst>
                <a:ext uri="{FF2B5EF4-FFF2-40B4-BE49-F238E27FC236}">
                  <a16:creationId xmlns:a16="http://schemas.microsoft.com/office/drawing/2014/main" id="{97367FD0-E796-4B42-A4A0-ECBB74B6B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2" name="Line 23">
              <a:extLst>
                <a:ext uri="{FF2B5EF4-FFF2-40B4-BE49-F238E27FC236}">
                  <a16:creationId xmlns:a16="http://schemas.microsoft.com/office/drawing/2014/main" id="{EEDA43C6-0966-4717-B236-7934FB89F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3" name="Line 24">
              <a:extLst>
                <a:ext uri="{FF2B5EF4-FFF2-40B4-BE49-F238E27FC236}">
                  <a16:creationId xmlns:a16="http://schemas.microsoft.com/office/drawing/2014/main" id="{52DFA42D-082C-4B6B-8CE5-8A0E2EC3A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4" name="Line 25">
              <a:extLst>
                <a:ext uri="{FF2B5EF4-FFF2-40B4-BE49-F238E27FC236}">
                  <a16:creationId xmlns:a16="http://schemas.microsoft.com/office/drawing/2014/main" id="{B7BDB02B-51B7-40A4-953B-0345CD013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0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49" y="1244338"/>
                <a:ext cx="6552915" cy="553353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3000" b="1">
                    <a:solidFill>
                      <a:srgbClr val="0070C0"/>
                    </a:solidFill>
                  </a:rPr>
                  <a:t>Các thành phần của cây</a:t>
                </a:r>
              </a:p>
              <a:p>
                <a:pPr marL="228600" lvl="1" algn="just">
                  <a:lnSpc>
                    <a:spcPct val="140000"/>
                  </a:lnSpc>
                  <a:spcBef>
                    <a:spcPts val="10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3000" b="1">
                    <a:solidFill>
                      <a:srgbClr val="7030A0"/>
                    </a:solidFill>
                  </a:rPr>
                  <a:t>Ví dụ</a:t>
                </a:r>
              </a:p>
              <a:p>
                <a:pPr lvl="1" algn="just"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en-US" altLang="zh-TW" sz="3000"/>
                  <a:t>Nút: O, A, B, C, D, E, F, G, H, I, J</a:t>
                </a:r>
              </a:p>
              <a:p>
                <a:pPr lvl="1" algn="just"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en-US" altLang="zh-TW" sz="3000"/>
                  <a:t>Nhánh (cạnh):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TW" sz="300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TW" sz="300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TW" sz="300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TW" sz="300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𝐶𝐹</m:t>
                        </m:r>
                      </m:e>
                    </m:acc>
                  </m:oMath>
                </a14:m>
                <a:r>
                  <a:rPr lang="en-US" altLang="zh-TW" sz="300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𝐷𝐺</m:t>
                        </m:r>
                      </m:e>
                    </m:acc>
                  </m:oMath>
                </a14:m>
                <a:r>
                  <a:rPr lang="en-US" altLang="zh-TW" sz="3000"/>
                  <a:t>,…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49" y="1244338"/>
                <a:ext cx="6552915" cy="5533534"/>
              </a:xfrm>
              <a:blipFill>
                <a:blip r:embed="rId2"/>
                <a:stretch>
                  <a:fillRect l="-1860" r="-2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15</a:t>
            </a:fld>
            <a:endParaRPr lang="en-GB"/>
          </a:p>
        </p:txBody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D9D0F5EB-E31C-435C-A76A-3EFCB022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594" y="2054027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8FF75B87-77F1-4F96-B047-14598F8B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497" y="2684803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342FBCF5-948D-446D-B5C1-B176B440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594" y="3360635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6" name="Oval 8">
            <a:extLst>
              <a:ext uri="{FF2B5EF4-FFF2-40B4-BE49-F238E27FC236}">
                <a16:creationId xmlns:a16="http://schemas.microsoft.com/office/drawing/2014/main" id="{0FF7513A-5ECC-4E4C-9B57-54A3026A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99" y="3330598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77" name="Oval 9">
            <a:extLst>
              <a:ext uri="{FF2B5EF4-FFF2-40B4-BE49-F238E27FC236}">
                <a16:creationId xmlns:a16="http://schemas.microsoft.com/office/drawing/2014/main" id="{E45BA332-1AAB-4135-8D28-90C876BD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466" y="3976393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78" name="Oval 10">
            <a:extLst>
              <a:ext uri="{FF2B5EF4-FFF2-40B4-BE49-F238E27FC236}">
                <a16:creationId xmlns:a16="http://schemas.microsoft.com/office/drawing/2014/main" id="{85ED91C8-55AC-4076-9BB1-A18A7875F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363" y="2699822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79" name="Oval 11">
            <a:extLst>
              <a:ext uri="{FF2B5EF4-FFF2-40B4-BE49-F238E27FC236}">
                <a16:creationId xmlns:a16="http://schemas.microsoft.com/office/drawing/2014/main" id="{5193B7D2-1437-43A8-ABB5-44715C4C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825" y="3991412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80" name="Oval 12">
            <a:extLst>
              <a:ext uri="{FF2B5EF4-FFF2-40B4-BE49-F238E27FC236}">
                <a16:creationId xmlns:a16="http://schemas.microsoft.com/office/drawing/2014/main" id="{819E5A99-E20F-43C6-850D-79F3F632F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6803" y="3360635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81" name="Oval 13">
            <a:extLst>
              <a:ext uri="{FF2B5EF4-FFF2-40B4-BE49-F238E27FC236}">
                <a16:creationId xmlns:a16="http://schemas.microsoft.com/office/drawing/2014/main" id="{9306051E-0B0E-428D-A20A-2079F35B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572" y="400643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82" name="Oval 14">
            <a:extLst>
              <a:ext uri="{FF2B5EF4-FFF2-40B4-BE49-F238E27FC236}">
                <a16:creationId xmlns:a16="http://schemas.microsoft.com/office/drawing/2014/main" id="{3B41E6D7-EFEA-4F48-BA78-2BC15D6A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06" y="400643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83" name="Oval 15">
            <a:extLst>
              <a:ext uri="{FF2B5EF4-FFF2-40B4-BE49-F238E27FC236}">
                <a16:creationId xmlns:a16="http://schemas.microsoft.com/office/drawing/2014/main" id="{DF67F80E-CA0C-4ECA-8598-C7C089CB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073" y="4727317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84" name="Line 16">
            <a:extLst>
              <a:ext uri="{FF2B5EF4-FFF2-40B4-BE49-F238E27FC236}">
                <a16:creationId xmlns:a16="http://schemas.microsoft.com/office/drawing/2014/main" id="{0F78B42E-A03F-4CE4-8742-300FD14BB2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44553" y="2414471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5" name="Line 17">
            <a:extLst>
              <a:ext uri="{FF2B5EF4-FFF2-40B4-BE49-F238E27FC236}">
                <a16:creationId xmlns:a16="http://schemas.microsoft.com/office/drawing/2014/main" id="{2FE2BDC8-3C95-47D8-823C-0149FCACD7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1854" y="3060266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6" name="Line 18">
            <a:extLst>
              <a:ext uri="{FF2B5EF4-FFF2-40B4-BE49-F238E27FC236}">
                <a16:creationId xmlns:a16="http://schemas.microsoft.com/office/drawing/2014/main" id="{F1D28949-414D-4F08-B965-93E0CA248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8357" y="3711692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7" name="Line 19">
            <a:extLst>
              <a:ext uri="{FF2B5EF4-FFF2-40B4-BE49-F238E27FC236}">
                <a16:creationId xmlns:a16="http://schemas.microsoft.com/office/drawing/2014/main" id="{61D8CAD0-F629-4C1B-92F3-09C8E100F1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59388" y="3751116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8" name="Line 20">
            <a:extLst>
              <a:ext uri="{FF2B5EF4-FFF2-40B4-BE49-F238E27FC236}">
                <a16:creationId xmlns:a16="http://schemas.microsoft.com/office/drawing/2014/main" id="{B556CD05-A09C-405D-8966-2E14E0E69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4597" y="3741729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9" name="Line 21">
            <a:extLst>
              <a:ext uri="{FF2B5EF4-FFF2-40B4-BE49-F238E27FC236}">
                <a16:creationId xmlns:a16="http://schemas.microsoft.com/office/drawing/2014/main" id="{573F9B93-65C2-4931-AA08-FE04D9E4E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2157" y="2429489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0" name="Line 22">
            <a:extLst>
              <a:ext uri="{FF2B5EF4-FFF2-40B4-BE49-F238E27FC236}">
                <a16:creationId xmlns:a16="http://schemas.microsoft.com/office/drawing/2014/main" id="{2A8F46FB-6FB7-4291-B920-F94012E42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9762" y="3105321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1" name="Line 23">
            <a:extLst>
              <a:ext uri="{FF2B5EF4-FFF2-40B4-BE49-F238E27FC236}">
                <a16:creationId xmlns:a16="http://schemas.microsoft.com/office/drawing/2014/main" id="{F208837C-C5E6-4ABD-B108-AB70FA8EB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2530" y="3766134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2" name="Line 24">
            <a:extLst>
              <a:ext uri="{FF2B5EF4-FFF2-40B4-BE49-F238E27FC236}">
                <a16:creationId xmlns:a16="http://schemas.microsoft.com/office/drawing/2014/main" id="{1512BD96-E9D2-4BC3-848C-3AD17D0C5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0374" y="4426948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5FF41A2D-99E2-47BB-A809-62491D497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9060" y="3075284"/>
            <a:ext cx="320821" cy="32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4" name="Oval 5">
            <a:extLst>
              <a:ext uri="{FF2B5EF4-FFF2-40B4-BE49-F238E27FC236}">
                <a16:creationId xmlns:a16="http://schemas.microsoft.com/office/drawing/2014/main" id="{5A3A2767-0746-4276-B8E5-DDED1B58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987" y="2052423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95" name="Oval 6">
            <a:extLst>
              <a:ext uri="{FF2B5EF4-FFF2-40B4-BE49-F238E27FC236}">
                <a16:creationId xmlns:a16="http://schemas.microsoft.com/office/drawing/2014/main" id="{10B86231-5173-44CA-A1AF-4BDAC2A2A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890" y="2683199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96" name="Oval 7">
            <a:extLst>
              <a:ext uri="{FF2B5EF4-FFF2-40B4-BE49-F238E27FC236}">
                <a16:creationId xmlns:a16="http://schemas.microsoft.com/office/drawing/2014/main" id="{7F55E696-8DBE-4795-A654-CCDC5439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987" y="3359031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97" name="Oval 8">
            <a:extLst>
              <a:ext uri="{FF2B5EF4-FFF2-40B4-BE49-F238E27FC236}">
                <a16:creationId xmlns:a16="http://schemas.microsoft.com/office/drawing/2014/main" id="{8ACFC507-5000-464D-8520-A7CC3D9DC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792" y="3328994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98" name="Oval 9">
            <a:extLst>
              <a:ext uri="{FF2B5EF4-FFF2-40B4-BE49-F238E27FC236}">
                <a16:creationId xmlns:a16="http://schemas.microsoft.com/office/drawing/2014/main" id="{D174573D-6B62-4D3C-96A7-6A9AE54C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859" y="3974789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99" name="Oval 10">
            <a:extLst>
              <a:ext uri="{FF2B5EF4-FFF2-40B4-BE49-F238E27FC236}">
                <a16:creationId xmlns:a16="http://schemas.microsoft.com/office/drawing/2014/main" id="{B3AF268B-366F-4E93-81B6-78DF9C50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56" y="2698218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00" name="Oval 11">
            <a:extLst>
              <a:ext uri="{FF2B5EF4-FFF2-40B4-BE49-F238E27FC236}">
                <a16:creationId xmlns:a16="http://schemas.microsoft.com/office/drawing/2014/main" id="{0F3E9C04-376C-44C1-BF05-E6C8BE93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218" y="3989808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01" name="Oval 12">
            <a:extLst>
              <a:ext uri="{FF2B5EF4-FFF2-40B4-BE49-F238E27FC236}">
                <a16:creationId xmlns:a16="http://schemas.microsoft.com/office/drawing/2014/main" id="{43A01D0A-6CC8-48FE-9148-4ABF57C4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96" y="3359031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02" name="Oval 13">
            <a:extLst>
              <a:ext uri="{FF2B5EF4-FFF2-40B4-BE49-F238E27FC236}">
                <a16:creationId xmlns:a16="http://schemas.microsoft.com/office/drawing/2014/main" id="{36C3C4DC-CE88-4F44-ACA8-3FEC8884D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7965" y="4004826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03" name="Oval 14">
            <a:extLst>
              <a:ext uri="{FF2B5EF4-FFF2-40B4-BE49-F238E27FC236}">
                <a16:creationId xmlns:a16="http://schemas.microsoft.com/office/drawing/2014/main" id="{CC8091ED-4105-4AD8-A245-443F3E2B8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099" y="4004826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04" name="Oval 15">
            <a:extLst>
              <a:ext uri="{FF2B5EF4-FFF2-40B4-BE49-F238E27FC236}">
                <a16:creationId xmlns:a16="http://schemas.microsoft.com/office/drawing/2014/main" id="{B1BF40E9-6194-46EB-92DF-9D85C67C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466" y="4725713"/>
            <a:ext cx="445070" cy="4505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05" name="Line 16">
            <a:extLst>
              <a:ext uri="{FF2B5EF4-FFF2-40B4-BE49-F238E27FC236}">
                <a16:creationId xmlns:a16="http://schemas.microsoft.com/office/drawing/2014/main" id="{5DA7A204-4C72-4FD7-A14A-DDC8716C0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4079" y="2412860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6" name="Line 17">
            <a:extLst>
              <a:ext uri="{FF2B5EF4-FFF2-40B4-BE49-F238E27FC236}">
                <a16:creationId xmlns:a16="http://schemas.microsoft.com/office/drawing/2014/main" id="{01F2A879-C48C-4507-A733-AEABDB5FD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1380" y="3058655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D1271177-C600-4C8C-832A-626294077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883" y="3710081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8" name="Line 19">
            <a:extLst>
              <a:ext uri="{FF2B5EF4-FFF2-40B4-BE49-F238E27FC236}">
                <a16:creationId xmlns:a16="http://schemas.microsoft.com/office/drawing/2014/main" id="{C33B0159-3E9C-4A9C-B445-AA91D8E5E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8914" y="3749505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9" name="Line 20">
            <a:extLst>
              <a:ext uri="{FF2B5EF4-FFF2-40B4-BE49-F238E27FC236}">
                <a16:creationId xmlns:a16="http://schemas.microsoft.com/office/drawing/2014/main" id="{CCFC468B-BCE8-46CD-9F71-CB07851C0B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64123" y="3740118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0" name="Line 21">
            <a:extLst>
              <a:ext uri="{FF2B5EF4-FFF2-40B4-BE49-F238E27FC236}">
                <a16:creationId xmlns:a16="http://schemas.microsoft.com/office/drawing/2014/main" id="{16C6E5EF-A471-410A-9472-6A0CE2298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1683" y="2427878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1" name="Line 22">
            <a:extLst>
              <a:ext uri="{FF2B5EF4-FFF2-40B4-BE49-F238E27FC236}">
                <a16:creationId xmlns:a16="http://schemas.microsoft.com/office/drawing/2014/main" id="{06E93AFB-C5B6-4465-A9B5-736466E7C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9288" y="3103710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2" name="Line 23">
            <a:extLst>
              <a:ext uri="{FF2B5EF4-FFF2-40B4-BE49-F238E27FC236}">
                <a16:creationId xmlns:a16="http://schemas.microsoft.com/office/drawing/2014/main" id="{6CA3ABB9-0FA5-422D-B7F6-CC1F79EAF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056" y="3764523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3" name="Line 24">
            <a:extLst>
              <a:ext uri="{FF2B5EF4-FFF2-40B4-BE49-F238E27FC236}">
                <a16:creationId xmlns:a16="http://schemas.microsoft.com/office/drawing/2014/main" id="{D95CD605-3573-4716-A708-1F48B9B13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900" y="4425337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4" name="Line 25">
            <a:extLst>
              <a:ext uri="{FF2B5EF4-FFF2-40B4-BE49-F238E27FC236}">
                <a16:creationId xmlns:a16="http://schemas.microsoft.com/office/drawing/2014/main" id="{F2C445F9-EC08-4D10-84DB-67D05CD7F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8586" y="3073673"/>
            <a:ext cx="320821" cy="3247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166575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Bậc của nút và bậc của Cây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200" b="1">
                <a:solidFill>
                  <a:srgbClr val="0000FF"/>
                </a:solidFill>
              </a:rPr>
              <a:t>Bậc</a:t>
            </a:r>
            <a:r>
              <a:rPr lang="en-US" sz="3200" b="1">
                <a:solidFill>
                  <a:srgbClr val="C00000"/>
                </a:solidFill>
              </a:rPr>
              <a:t> của nút </a:t>
            </a:r>
            <a:r>
              <a:rPr lang="en-US" sz="3200"/>
              <a:t>(</a:t>
            </a:r>
            <a:r>
              <a:rPr lang="en-US" sz="3200">
                <a:solidFill>
                  <a:srgbClr val="548235"/>
                </a:solidFill>
              </a:rPr>
              <a:t>Node degree</a:t>
            </a:r>
            <a:r>
              <a:rPr lang="en-US" sz="3200"/>
              <a:t>): là số nút con của nút đó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200" b="1">
                <a:solidFill>
                  <a:srgbClr val="0000FF"/>
                </a:solidFill>
              </a:rPr>
              <a:t>Bậc</a:t>
            </a:r>
            <a:r>
              <a:rPr lang="en-US" sz="3200" b="1">
                <a:solidFill>
                  <a:srgbClr val="C00000"/>
                </a:solidFill>
              </a:rPr>
              <a:t> của cây </a:t>
            </a:r>
            <a:r>
              <a:rPr lang="en-US" sz="3200"/>
              <a:t>(</a:t>
            </a:r>
            <a:r>
              <a:rPr lang="en-US" sz="3200">
                <a:solidFill>
                  <a:srgbClr val="548235"/>
                </a:solidFill>
              </a:rPr>
              <a:t>Tree degree</a:t>
            </a:r>
            <a:r>
              <a:rPr lang="en-US" sz="3200"/>
              <a:t>): là bậc lớn nhất của các nút trong cây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16</a:t>
            </a:fld>
            <a:endParaRPr lang="en-GB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208BCD0-56CF-4AAC-ACCE-5F045FB577C2}"/>
              </a:ext>
            </a:extLst>
          </p:cNvPr>
          <p:cNvGrpSpPr>
            <a:grpSpLocks/>
          </p:cNvGrpSpPr>
          <p:nvPr/>
        </p:nvGrpSpPr>
        <p:grpSpPr bwMode="auto">
          <a:xfrm>
            <a:off x="7690778" y="1867077"/>
            <a:ext cx="4317176" cy="3123845"/>
            <a:chOff x="1384" y="2016"/>
            <a:chExt cx="2328" cy="166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E8490D7-CB6A-4A82-BA29-4A83E6AD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1CF47D4-5915-4DA7-9B66-6F5D2935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0DB591C-B2C6-48E7-9116-98F3E933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5F8D0AB-D4BC-4703-AAD7-A145786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5B0A7A-A5B3-4248-BFAF-20D1C471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8716BA-D8FB-4F60-831E-1D1E2828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871491-B0B1-42DE-91C7-4E02B682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B76A499C-6EC0-4AE5-9455-35BB436D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9BB0132-2237-4692-9054-515275E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2537968-DF3B-4CF8-9D44-86775FE9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91652D3-8982-4E56-8CB6-83D9CB95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91E5CAA-5D14-4FBB-A36E-507E9125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52D41F6-94B1-4A9C-8389-D20F2D77C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5D2D46D2-CD1A-487F-A135-74F55F9F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DD2A020-479E-4726-B96C-0D50D1A4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9C70AE-4805-4B99-85AC-3658444E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681DE8D-FADA-469F-A49B-5DA18F8C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9362F-5929-4872-8F8C-49C912D0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3AD20E7-9D09-41B8-B55F-D5AC35CF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8F84C9-2150-4375-9ADB-8BC08314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6176AB9-3E41-4926-A105-C192941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7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166575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Bậc của nút và bậc của Cây</a:t>
            </a: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Cho một cây như hình ở bên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Hãy cho biết bậc của các nút: O, F, A, G, I, D là bao nhiêu?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Hãy cho biết bậc của cây là bao nhiêu?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 altLang="zh-TW" sz="3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17</a:t>
            </a:fld>
            <a:endParaRPr lang="en-GB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208BCD0-56CF-4AAC-ACCE-5F045FB577C2}"/>
              </a:ext>
            </a:extLst>
          </p:cNvPr>
          <p:cNvGrpSpPr>
            <a:grpSpLocks/>
          </p:cNvGrpSpPr>
          <p:nvPr/>
        </p:nvGrpSpPr>
        <p:grpSpPr bwMode="auto">
          <a:xfrm>
            <a:off x="7690778" y="1867077"/>
            <a:ext cx="4317176" cy="3123845"/>
            <a:chOff x="1384" y="2016"/>
            <a:chExt cx="2328" cy="166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E8490D7-CB6A-4A82-BA29-4A83E6AD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1CF47D4-5915-4DA7-9B66-6F5D2935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0DB591C-B2C6-48E7-9116-98F3E933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5F8D0AB-D4BC-4703-AAD7-A145786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5B0A7A-A5B3-4248-BFAF-20D1C471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8716BA-D8FB-4F60-831E-1D1E2828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871491-B0B1-42DE-91C7-4E02B682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B76A499C-6EC0-4AE5-9455-35BB436D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9BB0132-2237-4692-9054-515275E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2537968-DF3B-4CF8-9D44-86775FE9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91652D3-8982-4E56-8CB6-83D9CB95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91E5CAA-5D14-4FBB-A36E-507E9125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52D41F6-94B1-4A9C-8389-D20F2D77C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5D2D46D2-CD1A-487F-A135-74F55F9F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DD2A020-479E-4726-B96C-0D50D1A4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9C70AE-4805-4B99-85AC-3658444E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681DE8D-FADA-469F-A49B-5DA18F8C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9362F-5929-4872-8F8C-49C912D0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3AD20E7-9D09-41B8-B55F-D5AC35CF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8F84C9-2150-4375-9ADB-8BC08314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6176AB9-3E41-4926-A105-C192941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4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166575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Bậc của nút và bậc của Cây</a:t>
            </a: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O, A, E: bậc 2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B, C, D, G: bậc 1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F, H, I, J: bậc 0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Bậc của cây: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18</a:t>
            </a:fld>
            <a:endParaRPr lang="en-GB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208BCD0-56CF-4AAC-ACCE-5F045FB577C2}"/>
              </a:ext>
            </a:extLst>
          </p:cNvPr>
          <p:cNvGrpSpPr>
            <a:grpSpLocks/>
          </p:cNvGrpSpPr>
          <p:nvPr/>
        </p:nvGrpSpPr>
        <p:grpSpPr bwMode="auto">
          <a:xfrm>
            <a:off x="7690778" y="1867077"/>
            <a:ext cx="4317176" cy="3123845"/>
            <a:chOff x="1384" y="2016"/>
            <a:chExt cx="2328" cy="166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E8490D7-CB6A-4A82-BA29-4A83E6AD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1CF47D4-5915-4DA7-9B66-6F5D2935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0DB591C-B2C6-48E7-9116-98F3E933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5F8D0AB-D4BC-4703-AAD7-A145786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5B0A7A-A5B3-4248-BFAF-20D1C471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8716BA-D8FB-4F60-831E-1D1E2828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871491-B0B1-42DE-91C7-4E02B682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B76A499C-6EC0-4AE5-9455-35BB436D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9BB0132-2237-4692-9054-515275E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2537968-DF3B-4CF8-9D44-86775FE9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91652D3-8982-4E56-8CB6-83D9CB95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91E5CAA-5D14-4FBB-A36E-507E9125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52D41F6-94B1-4A9C-8389-D20F2D77C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5D2D46D2-CD1A-487F-A135-74F55F9F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DD2A020-479E-4726-B96C-0D50D1A4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9C70AE-4805-4B99-85AC-3658444E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681DE8D-FADA-469F-A49B-5DA18F8C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9362F-5929-4872-8F8C-49C912D0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3AD20E7-9D09-41B8-B55F-D5AC35CF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8F84C9-2150-4375-9ADB-8BC08314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6176AB9-3E41-4926-A105-C192941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2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039405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Nút </a:t>
            </a:r>
            <a:r>
              <a:rPr lang="en-US" sz="3200" b="1">
                <a:solidFill>
                  <a:srgbClr val="C00000"/>
                </a:solidFill>
              </a:rPr>
              <a:t>gốc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lá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trong</a:t>
            </a:r>
            <a:r>
              <a:rPr lang="en-US" sz="3200" b="1">
                <a:solidFill>
                  <a:srgbClr val="0070C0"/>
                </a:solidFill>
              </a:rPr>
              <a:t> và nút </a:t>
            </a:r>
            <a:r>
              <a:rPr lang="en-US" sz="3200" b="1">
                <a:solidFill>
                  <a:srgbClr val="C00000"/>
                </a:solidFill>
              </a:rPr>
              <a:t>nhánh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 b="1">
                <a:solidFill>
                  <a:srgbClr val="C00000"/>
                </a:solidFill>
              </a:rPr>
              <a:t>Nút </a:t>
            </a:r>
            <a:r>
              <a:rPr lang="en-US" sz="3000" b="1">
                <a:solidFill>
                  <a:srgbClr val="0000FF"/>
                </a:solidFill>
              </a:rPr>
              <a:t>gốc</a:t>
            </a:r>
            <a:r>
              <a:rPr lang="en-US" sz="3000" b="1">
                <a:solidFill>
                  <a:srgbClr val="C00000"/>
                </a:solidFill>
              </a:rPr>
              <a:t> </a:t>
            </a:r>
            <a:r>
              <a:rPr lang="en-US" sz="3000"/>
              <a:t>(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</a:rPr>
              <a:t>Root node</a:t>
            </a:r>
            <a:r>
              <a:rPr lang="en-US" sz="3000"/>
              <a:t>) là nút không có nút Cha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 b="1">
                <a:solidFill>
                  <a:srgbClr val="C00000"/>
                </a:solidFill>
              </a:rPr>
              <a:t>Nút </a:t>
            </a:r>
            <a:r>
              <a:rPr lang="en-US" sz="3000" b="1">
                <a:solidFill>
                  <a:srgbClr val="0000FF"/>
                </a:solidFill>
              </a:rPr>
              <a:t>lá</a:t>
            </a:r>
            <a:r>
              <a:rPr lang="en-US" sz="3000" b="1">
                <a:solidFill>
                  <a:srgbClr val="C00000"/>
                </a:solidFill>
              </a:rPr>
              <a:t> </a:t>
            </a:r>
            <a:r>
              <a:rPr lang="en-US" sz="3000"/>
              <a:t>(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</a:rPr>
              <a:t>Leaf node</a:t>
            </a:r>
            <a:r>
              <a:rPr lang="en-US" sz="3000"/>
              <a:t>) là nút có bậc là 0 (còn gọi là nút tận cùng – Terminal node)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19</a:t>
            </a:fld>
            <a:endParaRPr lang="en-GB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208BCD0-56CF-4AAC-ACCE-5F045FB577C2}"/>
              </a:ext>
            </a:extLst>
          </p:cNvPr>
          <p:cNvGrpSpPr>
            <a:grpSpLocks/>
          </p:cNvGrpSpPr>
          <p:nvPr/>
        </p:nvGrpSpPr>
        <p:grpSpPr bwMode="auto">
          <a:xfrm>
            <a:off x="7532077" y="1867077"/>
            <a:ext cx="4317176" cy="3123845"/>
            <a:chOff x="1384" y="2016"/>
            <a:chExt cx="2328" cy="166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E8490D7-CB6A-4A82-BA29-4A83E6AD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1CF47D4-5915-4DA7-9B66-6F5D2935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0DB591C-B2C6-48E7-9116-98F3E933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5F8D0AB-D4BC-4703-AAD7-A145786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5B0A7A-A5B3-4248-BFAF-20D1C471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8716BA-D8FB-4F60-831E-1D1E2828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871491-B0B1-42DE-91C7-4E02B682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B76A499C-6EC0-4AE5-9455-35BB436D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9BB0132-2237-4692-9054-515275E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2537968-DF3B-4CF8-9D44-86775FE9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91652D3-8982-4E56-8CB6-83D9CB95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91E5CAA-5D14-4FBB-A36E-507E9125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52D41F6-94B1-4A9C-8389-D20F2D77C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5D2D46D2-CD1A-487F-A135-74F55F9F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DD2A020-479E-4726-B96C-0D50D1A4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9C70AE-4805-4B99-85AC-3658444E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681DE8D-FADA-469F-A49B-5DA18F8C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9362F-5929-4872-8F8C-49C912D0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3AD20E7-9D09-41B8-B55F-D5AC35CF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8F84C9-2150-4375-9ADB-8BC08314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6176AB9-3E41-4926-A105-C192941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4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500"/>
          </a:p>
          <a:p>
            <a:endParaRPr lang="en-GB" sz="25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1AAB82-91EE-4097-B215-E2F7E3DAE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93112"/>
              </p:ext>
            </p:extLst>
          </p:nvPr>
        </p:nvGraphicFramePr>
        <p:xfrm>
          <a:off x="1163782" y="2020194"/>
          <a:ext cx="9929092" cy="3326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29092">
                  <a:extLst>
                    <a:ext uri="{9D8B030D-6E8A-4147-A177-3AD203B41FA5}">
                      <a16:colId xmlns:a16="http://schemas.microsoft.com/office/drawing/2014/main" val="1416789240"/>
                    </a:ext>
                  </a:extLst>
                </a:gridCol>
              </a:tblGrid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Khái niệm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9381069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 điểm và tính chất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2741027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Cây nhị phân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78798"/>
                  </a:ext>
                </a:extLst>
              </a:tr>
              <a:tr h="831701">
                <a:tc>
                  <a:txBody>
                    <a:bodyPr/>
                    <a:lstStyle/>
                    <a:p>
                      <a:r>
                        <a:rPr lang="en-GB" sz="30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phép duyệt trên cây nhị phân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633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039405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Nút </a:t>
            </a:r>
            <a:r>
              <a:rPr lang="en-US" sz="3200" b="1">
                <a:solidFill>
                  <a:srgbClr val="C00000"/>
                </a:solidFill>
              </a:rPr>
              <a:t>gốc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lá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trong</a:t>
            </a:r>
            <a:r>
              <a:rPr lang="en-US" sz="3200" b="1">
                <a:solidFill>
                  <a:srgbClr val="0070C0"/>
                </a:solidFill>
              </a:rPr>
              <a:t> và nút </a:t>
            </a:r>
            <a:r>
              <a:rPr lang="en-US" sz="3200" b="1">
                <a:solidFill>
                  <a:srgbClr val="C00000"/>
                </a:solidFill>
              </a:rPr>
              <a:t>nhánh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 b="1">
                <a:solidFill>
                  <a:srgbClr val="C00000"/>
                </a:solidFill>
              </a:rPr>
              <a:t>Nút </a:t>
            </a:r>
            <a:r>
              <a:rPr lang="en-US" sz="3000" b="1">
                <a:solidFill>
                  <a:srgbClr val="0000FF"/>
                </a:solidFill>
              </a:rPr>
              <a:t>nhánh</a:t>
            </a:r>
            <a:r>
              <a:rPr lang="en-US" sz="3000" b="1">
                <a:solidFill>
                  <a:srgbClr val="C00000"/>
                </a:solidFill>
              </a:rPr>
              <a:t> </a:t>
            </a:r>
            <a:r>
              <a:rPr lang="en-US" sz="3000"/>
              <a:t>(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</a:rPr>
              <a:t>Branch node</a:t>
            </a:r>
            <a:r>
              <a:rPr lang="en-US" sz="3000"/>
              <a:t>) là nút có bậc khác 0 và không phải là nút gốc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20</a:t>
            </a:fld>
            <a:endParaRPr lang="en-GB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208BCD0-56CF-4AAC-ACCE-5F045FB577C2}"/>
              </a:ext>
            </a:extLst>
          </p:cNvPr>
          <p:cNvGrpSpPr>
            <a:grpSpLocks/>
          </p:cNvGrpSpPr>
          <p:nvPr/>
        </p:nvGrpSpPr>
        <p:grpSpPr bwMode="auto">
          <a:xfrm>
            <a:off x="7532077" y="1867077"/>
            <a:ext cx="4317176" cy="3123845"/>
            <a:chOff x="1384" y="2016"/>
            <a:chExt cx="2328" cy="166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E8490D7-CB6A-4A82-BA29-4A83E6AD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1CF47D4-5915-4DA7-9B66-6F5D2935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0DB591C-B2C6-48E7-9116-98F3E933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5F8D0AB-D4BC-4703-AAD7-A145786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5B0A7A-A5B3-4248-BFAF-20D1C471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8716BA-D8FB-4F60-831E-1D1E2828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871491-B0B1-42DE-91C7-4E02B682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B76A499C-6EC0-4AE5-9455-35BB436D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9BB0132-2237-4692-9054-515275E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2537968-DF3B-4CF8-9D44-86775FE9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91652D3-8982-4E56-8CB6-83D9CB95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91E5CAA-5D14-4FBB-A36E-507E9125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52D41F6-94B1-4A9C-8389-D20F2D77C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5D2D46D2-CD1A-487F-A135-74F55F9F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DD2A020-479E-4726-B96C-0D50D1A4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9C70AE-4805-4B99-85AC-3658444E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681DE8D-FADA-469F-A49B-5DA18F8C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9362F-5929-4872-8F8C-49C912D0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3AD20E7-9D09-41B8-B55F-D5AC35CF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8F84C9-2150-4375-9ADB-8BC08314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6176AB9-3E41-4926-A105-C192941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8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166575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Nút </a:t>
            </a:r>
            <a:r>
              <a:rPr lang="en-US" sz="3200" b="1">
                <a:solidFill>
                  <a:srgbClr val="C00000"/>
                </a:solidFill>
              </a:rPr>
              <a:t>gốc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lá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trong</a:t>
            </a:r>
            <a:r>
              <a:rPr lang="en-US" sz="3200" b="1">
                <a:solidFill>
                  <a:srgbClr val="0070C0"/>
                </a:solidFill>
              </a:rPr>
              <a:t> và nút </a:t>
            </a:r>
            <a:r>
              <a:rPr lang="en-US" sz="3200" b="1">
                <a:solidFill>
                  <a:srgbClr val="C00000"/>
                </a:solidFill>
              </a:rPr>
              <a:t>nhánh</a:t>
            </a: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 </a:t>
            </a:r>
            <a:r>
              <a:rPr lang="en-US" sz="3000"/>
              <a:t>Hãy liệt kê các nút là:</a:t>
            </a:r>
            <a:endParaRPr lang="en-US" sz="3000" b="1">
              <a:solidFill>
                <a:srgbClr val="7030A0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gốc: …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lá: …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nhánh: … ?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altLang="zh-TW" sz="3200"/>
              <a:t>Trong cây ở hình bên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21</a:t>
            </a:fld>
            <a:endParaRPr lang="en-GB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208BCD0-56CF-4AAC-ACCE-5F045FB577C2}"/>
              </a:ext>
            </a:extLst>
          </p:cNvPr>
          <p:cNvGrpSpPr>
            <a:grpSpLocks/>
          </p:cNvGrpSpPr>
          <p:nvPr/>
        </p:nvGrpSpPr>
        <p:grpSpPr bwMode="auto">
          <a:xfrm>
            <a:off x="7036624" y="3048111"/>
            <a:ext cx="4317176" cy="3123845"/>
            <a:chOff x="1384" y="2016"/>
            <a:chExt cx="2328" cy="166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E8490D7-CB6A-4A82-BA29-4A83E6AD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1CF47D4-5915-4DA7-9B66-6F5D2935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0DB591C-B2C6-48E7-9116-98F3E933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5F8D0AB-D4BC-4703-AAD7-A145786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5B0A7A-A5B3-4248-BFAF-20D1C471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8716BA-D8FB-4F60-831E-1D1E2828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871491-B0B1-42DE-91C7-4E02B682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B76A499C-6EC0-4AE5-9455-35BB436D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9BB0132-2237-4692-9054-515275E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2537968-DF3B-4CF8-9D44-86775FE9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91652D3-8982-4E56-8CB6-83D9CB95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91E5CAA-5D14-4FBB-A36E-507E9125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52D41F6-94B1-4A9C-8389-D20F2D77C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5D2D46D2-CD1A-487F-A135-74F55F9F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DD2A020-479E-4726-B96C-0D50D1A4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9C70AE-4805-4B99-85AC-3658444E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681DE8D-FADA-469F-A49B-5DA18F8C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9362F-5929-4872-8F8C-49C912D0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3AD20E7-9D09-41B8-B55F-D5AC35CF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8F84C9-2150-4375-9ADB-8BC08314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6176AB9-3E41-4926-A105-C192941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88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166575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Nút </a:t>
            </a:r>
            <a:r>
              <a:rPr lang="en-US" sz="3200" b="1">
                <a:solidFill>
                  <a:srgbClr val="C00000"/>
                </a:solidFill>
              </a:rPr>
              <a:t>gốc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lá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trong</a:t>
            </a:r>
            <a:r>
              <a:rPr lang="en-US" sz="3200" b="1">
                <a:solidFill>
                  <a:srgbClr val="0070C0"/>
                </a:solidFill>
              </a:rPr>
              <a:t> và nút </a:t>
            </a:r>
            <a:r>
              <a:rPr lang="en-US" sz="3200" b="1">
                <a:solidFill>
                  <a:srgbClr val="C00000"/>
                </a:solidFill>
              </a:rPr>
              <a:t>nhánh</a:t>
            </a: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 </a:t>
            </a:r>
            <a:r>
              <a:rPr lang="en-US" sz="3000"/>
              <a:t>Hãy liệt kê các nút là:</a:t>
            </a:r>
            <a:endParaRPr lang="en-US" sz="3000" b="1">
              <a:solidFill>
                <a:srgbClr val="7030A0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gốc: …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lá: …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nhánh: … ?</a:t>
            </a:r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altLang="zh-TW" sz="3200"/>
              <a:t>Trong cây ở hình bên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22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CA0957-A642-469E-8203-B7BE04E9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94" y="2897204"/>
            <a:ext cx="5190702" cy="38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054241" cy="553353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Nút </a:t>
            </a:r>
            <a:r>
              <a:rPr lang="en-US" sz="3200" b="1">
                <a:solidFill>
                  <a:srgbClr val="C00000"/>
                </a:solidFill>
              </a:rPr>
              <a:t>gốc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lá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trong</a:t>
            </a:r>
            <a:r>
              <a:rPr lang="en-US" sz="3200" b="1">
                <a:solidFill>
                  <a:srgbClr val="0070C0"/>
                </a:solidFill>
              </a:rPr>
              <a:t> và nút </a:t>
            </a:r>
            <a:r>
              <a:rPr lang="en-US" sz="3200" b="1">
                <a:solidFill>
                  <a:srgbClr val="C00000"/>
                </a:solidFill>
              </a:rPr>
              <a:t>nhánh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 b="1">
                <a:solidFill>
                  <a:srgbClr val="C00000"/>
                </a:solidFill>
              </a:rPr>
              <a:t>Nút </a:t>
            </a:r>
            <a:r>
              <a:rPr lang="en-US" sz="3000" b="1">
                <a:solidFill>
                  <a:srgbClr val="0000FF"/>
                </a:solidFill>
              </a:rPr>
              <a:t>trong</a:t>
            </a:r>
            <a:r>
              <a:rPr lang="en-US" sz="3000"/>
              <a:t> (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</a:rPr>
              <a:t>Internal node</a:t>
            </a:r>
            <a:r>
              <a:rPr lang="en-US" sz="3000"/>
              <a:t>): là nút </a:t>
            </a:r>
            <a:r>
              <a:rPr lang="en-US" sz="3000">
                <a:ea typeface="Cambria Math" panose="02040503050406030204" pitchFamily="18" charset="0"/>
              </a:rPr>
              <a:t>≠ nút lá &amp; nút gốc</a:t>
            </a:r>
            <a:endParaRPr lang="en-US" sz="3000"/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Nếu một nút </a:t>
            </a:r>
            <a:r>
              <a:rPr lang="en-US" sz="3000" b="1">
                <a:solidFill>
                  <a:srgbClr val="0000FF"/>
                </a:solidFill>
              </a:rPr>
              <a:t>R</a:t>
            </a:r>
            <a:r>
              <a:rPr lang="en-US" sz="3000"/>
              <a:t> nào đó có các cây con thì</a:t>
            </a:r>
          </a:p>
          <a:p>
            <a:pPr lvl="2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b="1">
                <a:solidFill>
                  <a:srgbClr val="0000FF"/>
                </a:solidFill>
              </a:rPr>
              <a:t>R</a:t>
            </a:r>
            <a:r>
              <a:rPr lang="en-US" sz="3000"/>
              <a:t> được gọi là nút cha của gốc các cây con</a:t>
            </a:r>
          </a:p>
          <a:p>
            <a:pPr lvl="2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/>
              <a:t>Gốc của các cây con là nút con của nút </a:t>
            </a:r>
            <a:r>
              <a:rPr lang="en-US" sz="3000" b="1">
                <a:solidFill>
                  <a:srgbClr val="0000FF"/>
                </a:solidFill>
              </a:rPr>
              <a:t>R</a:t>
            </a:r>
            <a:endParaRPr lang="en-US" sz="3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23</a:t>
            </a:fld>
            <a:endParaRPr lang="en-GB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208BCD0-56CF-4AAC-ACCE-5F045FB577C2}"/>
              </a:ext>
            </a:extLst>
          </p:cNvPr>
          <p:cNvGrpSpPr>
            <a:grpSpLocks/>
          </p:cNvGrpSpPr>
          <p:nvPr/>
        </p:nvGrpSpPr>
        <p:grpSpPr bwMode="auto">
          <a:xfrm>
            <a:off x="7577345" y="2238422"/>
            <a:ext cx="4317176" cy="3123845"/>
            <a:chOff x="1384" y="2016"/>
            <a:chExt cx="2328" cy="166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E8490D7-CB6A-4A82-BA29-4A83E6AD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1CF47D4-5915-4DA7-9B66-6F5D2935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0DB591C-B2C6-48E7-9116-98F3E933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5F8D0AB-D4BC-4703-AAD7-A145786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5B0A7A-A5B3-4248-BFAF-20D1C471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8716BA-D8FB-4F60-831E-1D1E2828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871491-B0B1-42DE-91C7-4E02B682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B76A499C-6EC0-4AE5-9455-35BB436D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9BB0132-2237-4692-9054-515275E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2537968-DF3B-4CF8-9D44-86775FE9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91652D3-8982-4E56-8CB6-83D9CB95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91E5CAA-5D14-4FBB-A36E-507E9125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52D41F6-94B1-4A9C-8389-D20F2D77C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5D2D46D2-CD1A-487F-A135-74F55F9F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DD2A020-479E-4726-B96C-0D50D1A4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9C70AE-4805-4B99-85AC-3658444E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681DE8D-FADA-469F-A49B-5DA18F8C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9362F-5929-4872-8F8C-49C912D0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3AD20E7-9D09-41B8-B55F-D5AC35CF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8F84C9-2150-4375-9ADB-8BC08314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6176AB9-3E41-4926-A105-C192941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3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7166575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Nút </a:t>
            </a:r>
            <a:r>
              <a:rPr lang="en-US" sz="3200" b="1">
                <a:solidFill>
                  <a:srgbClr val="C00000"/>
                </a:solidFill>
              </a:rPr>
              <a:t>gốc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lá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trong</a:t>
            </a:r>
            <a:r>
              <a:rPr lang="en-US" sz="3200" b="1">
                <a:solidFill>
                  <a:srgbClr val="0070C0"/>
                </a:solidFill>
              </a:rPr>
              <a:t> và nút </a:t>
            </a:r>
            <a:r>
              <a:rPr lang="en-US" sz="3200" b="1">
                <a:solidFill>
                  <a:srgbClr val="C00000"/>
                </a:solidFill>
              </a:rPr>
              <a:t>nhánh</a:t>
            </a: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 </a:t>
            </a:r>
            <a:r>
              <a:rPr lang="en-US" sz="3000"/>
              <a:t>Hãy liệt kê các nút trong của cây ở hình bên</a:t>
            </a:r>
            <a:endParaRPr lang="en-US" sz="3000" b="1">
              <a:solidFill>
                <a:srgbClr val="7030A0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trong: …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24</a:t>
            </a:fld>
            <a:endParaRPr lang="en-GB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208BCD0-56CF-4AAC-ACCE-5F045FB577C2}"/>
              </a:ext>
            </a:extLst>
          </p:cNvPr>
          <p:cNvGrpSpPr>
            <a:grpSpLocks/>
          </p:cNvGrpSpPr>
          <p:nvPr/>
        </p:nvGrpSpPr>
        <p:grpSpPr bwMode="auto">
          <a:xfrm>
            <a:off x="7313224" y="2954732"/>
            <a:ext cx="4317176" cy="3123845"/>
            <a:chOff x="1384" y="2016"/>
            <a:chExt cx="2328" cy="166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E8490D7-CB6A-4A82-BA29-4A83E6AD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1CF47D4-5915-4DA7-9B66-6F5D2935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0DB591C-B2C6-48E7-9116-98F3E933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5F8D0AB-D4BC-4703-AAD7-A145786C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5B0A7A-A5B3-4248-BFAF-20D1C471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88716BA-D8FB-4F60-831E-1D1E2828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00871491-B0B1-42DE-91C7-4E02B682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B76A499C-6EC0-4AE5-9455-35BB436D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9BB0132-2237-4692-9054-515275E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92537968-DF3B-4CF8-9D44-86775FE9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91652D3-8982-4E56-8CB6-83D9CB95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91E5CAA-5D14-4FBB-A36E-507E9125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52D41F6-94B1-4A9C-8389-D20F2D77C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5D2D46D2-CD1A-487F-A135-74F55F9F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DD2A020-479E-4726-B96C-0D50D1A45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9C70AE-4805-4B99-85AC-3658444E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681DE8D-FADA-469F-A49B-5DA18F8C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9362F-5929-4872-8F8C-49C912D0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B3AD20E7-9D09-41B8-B55F-D5AC35CF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8F84C9-2150-4375-9ADB-8BC08314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6176AB9-3E41-4926-A105-C192941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3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50" y="1244338"/>
            <a:ext cx="665995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Nút </a:t>
            </a:r>
            <a:r>
              <a:rPr lang="en-US" sz="3200" b="1">
                <a:solidFill>
                  <a:srgbClr val="C00000"/>
                </a:solidFill>
              </a:rPr>
              <a:t>gốc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lá</a:t>
            </a:r>
            <a:r>
              <a:rPr lang="en-US" sz="3200" b="1">
                <a:solidFill>
                  <a:srgbClr val="0070C0"/>
                </a:solidFill>
              </a:rPr>
              <a:t>, nút </a:t>
            </a:r>
            <a:r>
              <a:rPr lang="en-US" sz="3200" b="1">
                <a:solidFill>
                  <a:srgbClr val="C00000"/>
                </a:solidFill>
              </a:rPr>
              <a:t>trong</a:t>
            </a:r>
            <a:r>
              <a:rPr lang="en-US" sz="3200" b="1">
                <a:solidFill>
                  <a:srgbClr val="0070C0"/>
                </a:solidFill>
              </a:rPr>
              <a:t> và nút </a:t>
            </a:r>
            <a:r>
              <a:rPr lang="en-US" sz="3200" b="1">
                <a:solidFill>
                  <a:srgbClr val="C00000"/>
                </a:solidFill>
              </a:rPr>
              <a:t>nhánh</a:t>
            </a: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 </a:t>
            </a:r>
            <a:r>
              <a:rPr lang="en-US" sz="3000"/>
              <a:t>Hãy liệt kê các nút trong của cây ở hình bên</a:t>
            </a:r>
            <a:endParaRPr lang="en-US" sz="3000" b="1">
              <a:solidFill>
                <a:srgbClr val="7030A0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200"/>
              <a:t>Nút trong: …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25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7647C-DE08-49C1-AACF-65B712505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97" y="2713780"/>
            <a:ext cx="5238750" cy="33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49" y="1244338"/>
                <a:ext cx="6025571" cy="553353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3200" b="1">
                    <a:solidFill>
                      <a:srgbClr val="0070C0"/>
                    </a:solidFill>
                  </a:rPr>
                  <a:t>Đường đi (path) trên Cây</a:t>
                </a:r>
              </a:p>
              <a:p>
                <a:pPr marL="0" indent="0" algn="just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sz="3000"/>
                  <a:t>Nếu </a:t>
                </a:r>
                <a:r>
                  <a:rPr lang="en-US" sz="3000">
                    <a:solidFill>
                      <a:srgbClr val="FF0000"/>
                    </a:solidFill>
                  </a:rPr>
                  <a:t>n</a:t>
                </a:r>
                <a:r>
                  <a:rPr lang="en-US" sz="3000" baseline="-25000">
                    <a:solidFill>
                      <a:srgbClr val="FF0000"/>
                    </a:solidFill>
                  </a:rPr>
                  <a:t>1</a:t>
                </a:r>
                <a:r>
                  <a:rPr lang="en-US" sz="3000"/>
                  <a:t>, </a:t>
                </a:r>
                <a:r>
                  <a:rPr lang="en-US" sz="3000">
                    <a:solidFill>
                      <a:srgbClr val="FF0000"/>
                    </a:solidFill>
                  </a:rPr>
                  <a:t>n</a:t>
                </a:r>
                <a:r>
                  <a:rPr lang="en-US" sz="3000" baseline="-25000">
                    <a:solidFill>
                      <a:srgbClr val="FF0000"/>
                    </a:solidFill>
                  </a:rPr>
                  <a:t>2</a:t>
                </a:r>
                <a:r>
                  <a:rPr lang="en-US" sz="3000"/>
                  <a:t>, …, </a:t>
                </a:r>
                <a:r>
                  <a:rPr lang="en-US" sz="3000">
                    <a:solidFill>
                      <a:srgbClr val="FF0000"/>
                    </a:solidFill>
                  </a:rPr>
                  <a:t>n</a:t>
                </a:r>
                <a:r>
                  <a:rPr lang="en-US" sz="3000" i="1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3000"/>
                  <a:t> là một dãy các nút mà </a:t>
                </a:r>
                <a:r>
                  <a:rPr lang="en-US" sz="3000">
                    <a:solidFill>
                      <a:srgbClr val="FF0000"/>
                    </a:solidFill>
                  </a:rPr>
                  <a:t>n</a:t>
                </a:r>
                <a:r>
                  <a:rPr lang="en-US" sz="3000" baseline="-25000">
                    <a:solidFill>
                      <a:srgbClr val="FF0000"/>
                    </a:solidFill>
                  </a:rPr>
                  <a:t>i</a:t>
                </a:r>
                <a:r>
                  <a:rPr lang="en-US" sz="3000"/>
                  <a:t> là </a:t>
                </a:r>
                <a:r>
                  <a:rPr lang="en-US" sz="3000" b="1">
                    <a:solidFill>
                      <a:srgbClr val="0000FF"/>
                    </a:solidFill>
                  </a:rPr>
                  <a:t>Cha</a:t>
                </a:r>
                <a:r>
                  <a:rPr lang="en-US" sz="3000"/>
                  <a:t> của </a:t>
                </a:r>
                <a:r>
                  <a:rPr lang="en-US" sz="3000">
                    <a:solidFill>
                      <a:srgbClr val="FF0000"/>
                    </a:solidFill>
                  </a:rPr>
                  <a:t>n</a:t>
                </a:r>
                <a:r>
                  <a:rPr lang="en-US" sz="3000" baseline="-25000">
                    <a:solidFill>
                      <a:srgbClr val="FF0000"/>
                    </a:solidFill>
                  </a:rPr>
                  <a:t>i+1</a:t>
                </a:r>
                <a:r>
                  <a:rPr lang="en-US" sz="3000"/>
                  <a:t>,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GB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/>
                  <a:t> [1,k)</a:t>
                </a:r>
                <a:r>
                  <a:rPr lang="en-US" sz="3000" baseline="-25000"/>
                  <a:t> </a:t>
                </a:r>
                <a:r>
                  <a:rPr lang="en-US" sz="3000"/>
                  <a:t>thì dãy này được gọi là một đường đi trên cây từ </a:t>
                </a:r>
                <a:r>
                  <a:rPr lang="en-US" sz="3000">
                    <a:solidFill>
                      <a:srgbClr val="FF0000"/>
                    </a:solidFill>
                  </a:rPr>
                  <a:t>n</a:t>
                </a:r>
                <a:r>
                  <a:rPr lang="en-US" sz="3000" baseline="-25000">
                    <a:solidFill>
                      <a:srgbClr val="FF0000"/>
                    </a:solidFill>
                  </a:rPr>
                  <a:t>1</a:t>
                </a:r>
                <a:r>
                  <a:rPr lang="en-US" sz="3000"/>
                  <a:t> đến </a:t>
                </a:r>
                <a:r>
                  <a:rPr lang="en-US" sz="3000">
                    <a:solidFill>
                      <a:srgbClr val="FF0000"/>
                    </a:solidFill>
                  </a:rPr>
                  <a:t>n</a:t>
                </a:r>
                <a:r>
                  <a:rPr lang="en-US" sz="3000" i="1" baseline="-25000">
                    <a:solidFill>
                      <a:srgbClr val="FF0000"/>
                    </a:solidFill>
                  </a:rPr>
                  <a:t>k</a:t>
                </a:r>
                <a:endParaRPr lang="en-US" sz="3000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49" y="1244338"/>
                <a:ext cx="6025571" cy="5533534"/>
              </a:xfrm>
              <a:blipFill>
                <a:blip r:embed="rId2"/>
                <a:stretch>
                  <a:fillRect l="-2326" r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26</a:t>
            </a:fld>
            <a:endParaRPr lang="en-GB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06659D-69D2-4FD1-9BA2-B0DC2B28AAA1}"/>
              </a:ext>
            </a:extLst>
          </p:cNvPr>
          <p:cNvGrpSpPr/>
          <p:nvPr/>
        </p:nvGrpSpPr>
        <p:grpSpPr>
          <a:xfrm>
            <a:off x="6438507" y="1982552"/>
            <a:ext cx="5534950" cy="4005010"/>
            <a:chOff x="7273637" y="1847167"/>
            <a:chExt cx="4317176" cy="3123845"/>
          </a:xfrm>
        </p:grpSpPr>
        <p:sp>
          <p:nvSpPr>
            <p:cNvPr id="96" name="Oval 5">
              <a:extLst>
                <a:ext uri="{FF2B5EF4-FFF2-40B4-BE49-F238E27FC236}">
                  <a16:creationId xmlns:a16="http://schemas.microsoft.com/office/drawing/2014/main" id="{9E01F4FA-663A-450F-815D-8D9656D8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1847167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9E1BBCBF-F05E-4F71-BA76-DF78553F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668" y="2477943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98" name="Oval 7">
              <a:extLst>
                <a:ext uri="{FF2B5EF4-FFF2-40B4-BE49-F238E27FC236}">
                  <a16:creationId xmlns:a16="http://schemas.microsoft.com/office/drawing/2014/main" id="{A92E499B-4501-4D3D-BA62-38289020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3153775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99" name="Oval 8">
              <a:extLst>
                <a:ext uri="{FF2B5EF4-FFF2-40B4-BE49-F238E27FC236}">
                  <a16:creationId xmlns:a16="http://schemas.microsoft.com/office/drawing/2014/main" id="{4EE5D9C6-8C1F-4AF5-B698-28DF38523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570" y="3123738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77282EF3-0216-4F84-ABA2-174804D6B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637" y="3769533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01" name="Oval 10">
              <a:extLst>
                <a:ext uri="{FF2B5EF4-FFF2-40B4-BE49-F238E27FC236}">
                  <a16:creationId xmlns:a16="http://schemas.microsoft.com/office/drawing/2014/main" id="{631ECE73-5FB1-4A48-B4A4-761BCF7F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534" y="2492962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02" name="Oval 11">
              <a:extLst>
                <a:ext uri="{FF2B5EF4-FFF2-40B4-BE49-F238E27FC236}">
                  <a16:creationId xmlns:a16="http://schemas.microsoft.com/office/drawing/2014/main" id="{18881939-3BA0-40CC-B8DC-040EF954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996" y="3784552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03" name="Oval 12">
              <a:extLst>
                <a:ext uri="{FF2B5EF4-FFF2-40B4-BE49-F238E27FC236}">
                  <a16:creationId xmlns:a16="http://schemas.microsoft.com/office/drawing/2014/main" id="{DE803266-4FB9-4CE4-BA54-21930EE92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974" y="3153775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04" name="Oval 13">
              <a:extLst>
                <a:ext uri="{FF2B5EF4-FFF2-40B4-BE49-F238E27FC236}">
                  <a16:creationId xmlns:a16="http://schemas.microsoft.com/office/drawing/2014/main" id="{198327A9-9A3B-4062-A696-56DDEE0E0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5743" y="3799570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05" name="Oval 14">
              <a:extLst>
                <a:ext uri="{FF2B5EF4-FFF2-40B4-BE49-F238E27FC236}">
                  <a16:creationId xmlns:a16="http://schemas.microsoft.com/office/drawing/2014/main" id="{BFA48EB1-14E8-42E8-9921-B0D72411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9877" y="3799570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06" name="Oval 15">
              <a:extLst>
                <a:ext uri="{FF2B5EF4-FFF2-40B4-BE49-F238E27FC236}">
                  <a16:creationId xmlns:a16="http://schemas.microsoft.com/office/drawing/2014/main" id="{1B0E57D5-5A7B-4132-B3D4-23B8DDB0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244" y="4520457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718329CD-5AB3-4941-97D9-8241677C4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0724" y="2207611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7">
              <a:extLst>
                <a:ext uri="{FF2B5EF4-FFF2-40B4-BE49-F238E27FC236}">
                  <a16:creationId xmlns:a16="http://schemas.microsoft.com/office/drawing/2014/main" id="{760256AE-5E4A-4B8E-BCC3-64D6F9858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88025" y="2853406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">
              <a:extLst>
                <a:ext uri="{FF2B5EF4-FFF2-40B4-BE49-F238E27FC236}">
                  <a16:creationId xmlns:a16="http://schemas.microsoft.com/office/drawing/2014/main" id="{4F9F8EA9-0A33-49B2-A3BD-AA81260FA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4528" y="3504832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9">
              <a:extLst>
                <a:ext uri="{FF2B5EF4-FFF2-40B4-BE49-F238E27FC236}">
                  <a16:creationId xmlns:a16="http://schemas.microsoft.com/office/drawing/2014/main" id="{C038E39E-D056-49E5-A825-72AB98252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05559" y="3544256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20">
              <a:extLst>
                <a:ext uri="{FF2B5EF4-FFF2-40B4-BE49-F238E27FC236}">
                  <a16:creationId xmlns:a16="http://schemas.microsoft.com/office/drawing/2014/main" id="{8EBA51B9-B343-4D88-8A28-E00AEC9AB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0768" y="3534869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21">
              <a:extLst>
                <a:ext uri="{FF2B5EF4-FFF2-40B4-BE49-F238E27FC236}">
                  <a16:creationId xmlns:a16="http://schemas.microsoft.com/office/drawing/2014/main" id="{49F546C2-6844-41CC-96F3-6539FA4C6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8328" y="2222629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2">
              <a:extLst>
                <a:ext uri="{FF2B5EF4-FFF2-40B4-BE49-F238E27FC236}">
                  <a16:creationId xmlns:a16="http://schemas.microsoft.com/office/drawing/2014/main" id="{3E721FAF-6C3E-424E-A907-10C21E7DB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933" y="2898461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3">
              <a:extLst>
                <a:ext uri="{FF2B5EF4-FFF2-40B4-BE49-F238E27FC236}">
                  <a16:creationId xmlns:a16="http://schemas.microsoft.com/office/drawing/2014/main" id="{E06CDF3D-D352-4C10-865E-9F879A897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8701" y="3559274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4">
              <a:extLst>
                <a:ext uri="{FF2B5EF4-FFF2-40B4-BE49-F238E27FC236}">
                  <a16:creationId xmlns:a16="http://schemas.microsoft.com/office/drawing/2014/main" id="{BBCCCE6D-7204-4A01-AE56-2DD53AC44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6545" y="4220088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25">
              <a:extLst>
                <a:ext uri="{FF2B5EF4-FFF2-40B4-BE49-F238E27FC236}">
                  <a16:creationId xmlns:a16="http://schemas.microsoft.com/office/drawing/2014/main" id="{F663E9CD-13FC-4FC8-AA4D-BF4CCBA69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5231" y="2868424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6">
              <a:extLst>
                <a:ext uri="{FF2B5EF4-FFF2-40B4-BE49-F238E27FC236}">
                  <a16:creationId xmlns:a16="http://schemas.microsoft.com/office/drawing/2014/main" id="{E23A8976-BF25-422D-86E9-58856043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668" y="2477943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18" name="Oval 7">
              <a:extLst>
                <a:ext uri="{FF2B5EF4-FFF2-40B4-BE49-F238E27FC236}">
                  <a16:creationId xmlns:a16="http://schemas.microsoft.com/office/drawing/2014/main" id="{0A8857D6-27D2-4C48-B4CD-0A52CC91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3153775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9" name="Oval 11">
              <a:extLst>
                <a:ext uri="{FF2B5EF4-FFF2-40B4-BE49-F238E27FC236}">
                  <a16:creationId xmlns:a16="http://schemas.microsoft.com/office/drawing/2014/main" id="{EF90567C-DB58-4CDF-8153-73AEED2D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996" y="3784552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20" name="Oval 15">
              <a:extLst>
                <a:ext uri="{FF2B5EF4-FFF2-40B4-BE49-F238E27FC236}">
                  <a16:creationId xmlns:a16="http://schemas.microsoft.com/office/drawing/2014/main" id="{9B55F2CA-7C90-452A-8A0E-5575C8113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244" y="4520457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21" name="Line 19">
              <a:extLst>
                <a:ext uri="{FF2B5EF4-FFF2-40B4-BE49-F238E27FC236}">
                  <a16:creationId xmlns:a16="http://schemas.microsoft.com/office/drawing/2014/main" id="{399D6A3F-E4EA-4256-9903-DD48B930F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05559" y="3544256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4">
              <a:extLst>
                <a:ext uri="{FF2B5EF4-FFF2-40B4-BE49-F238E27FC236}">
                  <a16:creationId xmlns:a16="http://schemas.microsoft.com/office/drawing/2014/main" id="{8CFE0489-A101-41B3-9746-19CE4053B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6545" y="4220088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5">
              <a:extLst>
                <a:ext uri="{FF2B5EF4-FFF2-40B4-BE49-F238E27FC236}">
                  <a16:creationId xmlns:a16="http://schemas.microsoft.com/office/drawing/2014/main" id="{FA1958A3-5EB2-47D7-BD93-8CFC1EB87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5231" y="2868424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8154CB-7F0F-4D0F-83E9-01F94C12D16F}"/>
                </a:ext>
              </a:extLst>
            </p:cNvPr>
            <p:cNvSpPr txBox="1"/>
            <p:nvPr/>
          </p:nvSpPr>
          <p:spPr>
            <a:xfrm>
              <a:off x="8228441" y="224514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BEF0B9A-5A95-4B31-9CEC-8F1E0F59DDBF}"/>
                </a:ext>
              </a:extLst>
            </p:cNvPr>
            <p:cNvSpPr txBox="1"/>
            <p:nvPr/>
          </p:nvSpPr>
          <p:spPr>
            <a:xfrm>
              <a:off x="9322479" y="273028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BD5776-22DF-4D34-89AA-A9B4589CBCB8}"/>
                </a:ext>
              </a:extLst>
            </p:cNvPr>
            <p:cNvSpPr txBox="1"/>
            <p:nvPr/>
          </p:nvSpPr>
          <p:spPr>
            <a:xfrm>
              <a:off x="8549488" y="340197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EE7F50E-0D23-4D5B-AFF5-03784B666702}"/>
                </a:ext>
              </a:extLst>
            </p:cNvPr>
            <p:cNvSpPr txBox="1"/>
            <p:nvPr/>
          </p:nvSpPr>
          <p:spPr>
            <a:xfrm>
              <a:off x="9175218" y="410010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Đường đi (path) trên Cây</a:t>
            </a:r>
            <a:endParaRPr lang="en-US" sz="3200" b="1">
              <a:solidFill>
                <a:srgbClr val="C00000"/>
              </a:solidFill>
            </a:endParaRP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000"/>
              <a:t>(A,D,G,J) là một đường đi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 altLang="zh-TW" sz="3200"/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3000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27</a:t>
            </a:fld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898BFC-9DAC-48B0-849A-FCEC2E39FD5D}"/>
              </a:ext>
            </a:extLst>
          </p:cNvPr>
          <p:cNvGrpSpPr/>
          <p:nvPr/>
        </p:nvGrpSpPr>
        <p:grpSpPr>
          <a:xfrm>
            <a:off x="6438507" y="1982552"/>
            <a:ext cx="5534950" cy="4005010"/>
            <a:chOff x="7273637" y="1847167"/>
            <a:chExt cx="4317176" cy="3123845"/>
          </a:xfrm>
        </p:grpSpPr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C7726B43-E346-4BB8-9D73-B47D75B57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1847167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9CB3A5B7-EB2A-4F9B-B6D1-053EEB2C7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668" y="2477943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1C7E9D95-B12A-4180-A9A0-3E2BD8892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3153775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8DBED022-374C-4CF3-98B1-51CF79C1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570" y="3123738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589274ED-84DE-445E-B74B-4B4EF8B93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637" y="3769533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29230E72-274D-4D2E-8561-D2C0B9BF2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534" y="2492962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" name="Oval 11">
              <a:extLst>
                <a:ext uri="{FF2B5EF4-FFF2-40B4-BE49-F238E27FC236}">
                  <a16:creationId xmlns:a16="http://schemas.microsoft.com/office/drawing/2014/main" id="{43D72931-A1F8-463E-ADD2-69EB2FC6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996" y="3784552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5D980CB8-BABA-4E4B-B54A-AEBC4E105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974" y="3153775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B42D7884-91B2-41BD-BEEB-D393EC27C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5743" y="3799570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72" name="Oval 14">
              <a:extLst>
                <a:ext uri="{FF2B5EF4-FFF2-40B4-BE49-F238E27FC236}">
                  <a16:creationId xmlns:a16="http://schemas.microsoft.com/office/drawing/2014/main" id="{64219D6C-F59A-4F08-B750-3DDE95464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9877" y="3799570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0EADAF50-D400-470A-9CCB-68753845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244" y="4520457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BBF1A6DA-6EC1-4A8E-8FA5-B02D2E5CF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0724" y="2207611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7">
              <a:extLst>
                <a:ext uri="{FF2B5EF4-FFF2-40B4-BE49-F238E27FC236}">
                  <a16:creationId xmlns:a16="http://schemas.microsoft.com/office/drawing/2014/main" id="{4EDFA641-BF63-4F53-9B39-7F683308E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88025" y="2853406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A4C8ED77-DA95-4178-BEDD-1A1586094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4528" y="3504832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9">
              <a:extLst>
                <a:ext uri="{FF2B5EF4-FFF2-40B4-BE49-F238E27FC236}">
                  <a16:creationId xmlns:a16="http://schemas.microsoft.com/office/drawing/2014/main" id="{7C8F5663-23D0-4CD6-940A-0861AA349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05559" y="3544256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0">
              <a:extLst>
                <a:ext uri="{FF2B5EF4-FFF2-40B4-BE49-F238E27FC236}">
                  <a16:creationId xmlns:a16="http://schemas.microsoft.com/office/drawing/2014/main" id="{2F2A34CC-6884-4024-9B48-3E295B549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0768" y="3534869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1">
              <a:extLst>
                <a:ext uri="{FF2B5EF4-FFF2-40B4-BE49-F238E27FC236}">
                  <a16:creationId xmlns:a16="http://schemas.microsoft.com/office/drawing/2014/main" id="{5ECEA5EC-5E75-4374-B4EE-C3CEDD941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8328" y="2222629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D7B392AE-A8C7-4E54-8C07-9DF1120D7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933" y="2898461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3">
              <a:extLst>
                <a:ext uri="{FF2B5EF4-FFF2-40B4-BE49-F238E27FC236}">
                  <a16:creationId xmlns:a16="http://schemas.microsoft.com/office/drawing/2014/main" id="{A6EC0F30-44A8-4355-9786-D9D009C54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8701" y="3559274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026A4F20-7CAA-498C-91F5-1E7966F4E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6545" y="4220088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5">
              <a:extLst>
                <a:ext uri="{FF2B5EF4-FFF2-40B4-BE49-F238E27FC236}">
                  <a16:creationId xmlns:a16="http://schemas.microsoft.com/office/drawing/2014/main" id="{62EB4F16-ED81-4432-A9D7-E8F43859E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5231" y="2868424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477A4D25-EC06-4137-B379-465868ED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668" y="2477943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BDA31836-DED0-4CA5-915B-5AC40AF8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3153775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FBEB3188-C99B-4BD5-8B3D-90C19007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996" y="3784552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87" name="Oval 15">
              <a:extLst>
                <a:ext uri="{FF2B5EF4-FFF2-40B4-BE49-F238E27FC236}">
                  <a16:creationId xmlns:a16="http://schemas.microsoft.com/office/drawing/2014/main" id="{645BE47C-31C4-48B4-A085-CB85C2D9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244" y="4520457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0C3A2665-59A8-4167-812D-1768688F0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05559" y="3544256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964AD54C-26A8-4FAD-A2D4-F4B01B578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6545" y="4220088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0A4B1D2D-1AA0-4A9C-855E-F5D8C0F16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5231" y="2868424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F7E954B-6AF7-4C20-B5EF-A4B75CC6050E}"/>
                </a:ext>
              </a:extLst>
            </p:cNvPr>
            <p:cNvSpPr txBox="1"/>
            <p:nvPr/>
          </p:nvSpPr>
          <p:spPr>
            <a:xfrm>
              <a:off x="8228441" y="224514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B1EE422-BC5B-400C-B3E4-F0309B84BA6F}"/>
                </a:ext>
              </a:extLst>
            </p:cNvPr>
            <p:cNvSpPr txBox="1"/>
            <p:nvPr/>
          </p:nvSpPr>
          <p:spPr>
            <a:xfrm>
              <a:off x="9322479" y="273028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8F11195-57A3-4743-A7AA-C91A2E0DE480}"/>
                </a:ext>
              </a:extLst>
            </p:cNvPr>
            <p:cNvSpPr txBox="1"/>
            <p:nvPr/>
          </p:nvSpPr>
          <p:spPr>
            <a:xfrm>
              <a:off x="8549488" y="340197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D69E4DD-31C7-4D51-9392-5290778FC035}"/>
                </a:ext>
              </a:extLst>
            </p:cNvPr>
            <p:cNvSpPr txBox="1"/>
            <p:nvPr/>
          </p:nvSpPr>
          <p:spPr>
            <a:xfrm>
              <a:off x="9175218" y="410010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6082634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Đường đi (path) trên Cây</a:t>
            </a:r>
            <a:endParaRPr lang="en-US" sz="3200" b="1">
              <a:solidFill>
                <a:srgbClr val="C00000"/>
              </a:solidFill>
            </a:endParaRP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000"/>
              <a:t>(O, A, C, D, G) có là một đường đi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000"/>
              <a:t>(O, B, H, E) có là một đường đi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000"/>
              <a:t>Đường đi từ O tới J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 altLang="zh-TW" sz="3200"/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3000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28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05F20C-1B4B-4506-A271-72321C4D3169}"/>
              </a:ext>
            </a:extLst>
          </p:cNvPr>
          <p:cNvGrpSpPr/>
          <p:nvPr/>
        </p:nvGrpSpPr>
        <p:grpSpPr>
          <a:xfrm>
            <a:off x="6438507" y="1982552"/>
            <a:ext cx="5534950" cy="4005010"/>
            <a:chOff x="6438507" y="1982552"/>
            <a:chExt cx="5534950" cy="4005010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E5C47F2-B170-4708-871E-EBB213354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DBB86078-E325-45C9-84A1-6BEA05F4E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4F39FB22-F7A3-4955-A02A-AB1D61D9A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4315FB80-9CC2-405E-84FC-2B718A9F5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2104D8A0-24C5-42BF-B4A7-E77C3815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33A6451E-75C8-4CCB-8569-796BDB8E7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DFF539AE-C1A5-4FCC-BB85-5E1A6654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3D1319C6-F998-4300-92E2-B6582A32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FBADB68F-D677-4D4E-A4C8-AB4568DA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C288A661-992A-4B45-B366-E80CD651D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1CA4EF6F-55EA-48FA-9FEC-48D46FC3E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C50F5F79-1813-4D35-B2A6-6F8432ADF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0C3A9B64-5A8B-4672-BBBB-16A5330CE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5AA31B05-C0FD-482A-AE09-6A94FE33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A5E09591-309E-4967-A928-7BEC9635A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id="{104BB574-CB22-40A7-8D65-C6B3574BC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35B987B8-5A99-4B2F-B1A4-4FA1CCC3D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49BFC661-6DD7-4F45-8C83-43169EC51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3">
              <a:extLst>
                <a:ext uri="{FF2B5EF4-FFF2-40B4-BE49-F238E27FC236}">
                  <a16:creationId xmlns:a16="http://schemas.microsoft.com/office/drawing/2014/main" id="{235F8F61-F8F0-4F02-9706-011EBD9B6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4">
              <a:extLst>
                <a:ext uri="{FF2B5EF4-FFF2-40B4-BE49-F238E27FC236}">
                  <a16:creationId xmlns:a16="http://schemas.microsoft.com/office/drawing/2014/main" id="{356B8AC7-705B-407D-B53A-3638C14B6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5">
              <a:extLst>
                <a:ext uri="{FF2B5EF4-FFF2-40B4-BE49-F238E27FC236}">
                  <a16:creationId xmlns:a16="http://schemas.microsoft.com/office/drawing/2014/main" id="{201E69B3-B040-430D-A5C4-59B92B79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9F615136-4C05-4BC4-AFD8-5C3DDB8B2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0FAA3973-651C-43AE-9DAE-FEA6070B5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2F209184-EDA1-4900-94B4-E9AEA470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CA5314BF-3398-4579-8833-EA0BF7E2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54" name="Line 19">
              <a:extLst>
                <a:ext uri="{FF2B5EF4-FFF2-40B4-BE49-F238E27FC236}">
                  <a16:creationId xmlns:a16="http://schemas.microsoft.com/office/drawing/2014/main" id="{AA1D5B75-03EA-4ADA-997A-5CF0B804E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4">
              <a:extLst>
                <a:ext uri="{FF2B5EF4-FFF2-40B4-BE49-F238E27FC236}">
                  <a16:creationId xmlns:a16="http://schemas.microsoft.com/office/drawing/2014/main" id="{51892084-2C39-4A26-B876-B10212D19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5">
              <a:extLst>
                <a:ext uri="{FF2B5EF4-FFF2-40B4-BE49-F238E27FC236}">
                  <a16:creationId xmlns:a16="http://schemas.microsoft.com/office/drawing/2014/main" id="{7498F9C8-EE4D-4B79-927F-F208DDBFF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2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5542947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Độ dài đường đi</a:t>
            </a:r>
            <a:endParaRPr lang="en-US" sz="3200" b="1">
              <a:solidFill>
                <a:srgbClr val="C00000"/>
              </a:solidFill>
            </a:endParaRPr>
          </a:p>
          <a:p>
            <a:pPr marL="0" indent="0" algn="ctr">
              <a:lnSpc>
                <a:spcPct val="140000"/>
              </a:lnSpc>
              <a:buClr>
                <a:srgbClr val="0070C0"/>
              </a:buClr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4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dài đường đi  </a:t>
            </a:r>
          </a:p>
          <a:p>
            <a:pPr marL="0" indent="0" algn="ctr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cạnh cần đi qua </a:t>
            </a:r>
          </a:p>
          <a:p>
            <a:pPr marL="0" indent="0" algn="ctr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4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nút – 1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29</a:t>
            </a:fld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40E5BC-1CFC-4652-AC2C-EC9A533BD832}"/>
              </a:ext>
            </a:extLst>
          </p:cNvPr>
          <p:cNvGrpSpPr/>
          <p:nvPr/>
        </p:nvGrpSpPr>
        <p:grpSpPr>
          <a:xfrm>
            <a:off x="6438507" y="1982552"/>
            <a:ext cx="5534950" cy="4005010"/>
            <a:chOff x="7273637" y="1847167"/>
            <a:chExt cx="4317176" cy="3123845"/>
          </a:xfrm>
        </p:grpSpPr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7EEAB2EB-A1BC-4E92-8D4F-5429743C8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1847167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3D9835B-5FB1-4E15-AD7C-72B41E02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668" y="2477943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D153B091-C545-4249-A052-6BE999927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3153775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FF3842C7-B0C4-4D7E-8452-1C422BD3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570" y="3123738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55F3FB55-F2BB-4B9A-AC12-C5244CB6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637" y="3769533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A895A5D3-BEF8-4DA6-B310-88E64001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534" y="2492962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" name="Oval 11">
              <a:extLst>
                <a:ext uri="{FF2B5EF4-FFF2-40B4-BE49-F238E27FC236}">
                  <a16:creationId xmlns:a16="http://schemas.microsoft.com/office/drawing/2014/main" id="{946BE7FA-C2B0-4339-8F24-C2517D75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996" y="3784552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5AC02262-E4CB-46BE-B8E8-5F9708622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974" y="3153775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D7B76F27-15FC-4C60-A08B-6A23AFCB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5743" y="3799570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72" name="Oval 14">
              <a:extLst>
                <a:ext uri="{FF2B5EF4-FFF2-40B4-BE49-F238E27FC236}">
                  <a16:creationId xmlns:a16="http://schemas.microsoft.com/office/drawing/2014/main" id="{0D060BD2-42BE-4FED-BFC7-27035231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9877" y="3799570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A11661E0-2AAA-4727-AEFB-6292C6AC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244" y="4520457"/>
              <a:ext cx="445070" cy="4505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3115DAC2-E9D3-408B-81EA-5E5C8C9E9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0724" y="2207611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7">
              <a:extLst>
                <a:ext uri="{FF2B5EF4-FFF2-40B4-BE49-F238E27FC236}">
                  <a16:creationId xmlns:a16="http://schemas.microsoft.com/office/drawing/2014/main" id="{094B941B-53F0-42A6-B78F-5B789C887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88025" y="2853406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69F3A506-34F0-4296-BFCB-FB9AC01F8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4528" y="3504832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9">
              <a:extLst>
                <a:ext uri="{FF2B5EF4-FFF2-40B4-BE49-F238E27FC236}">
                  <a16:creationId xmlns:a16="http://schemas.microsoft.com/office/drawing/2014/main" id="{6693E433-433F-4718-9119-9316B4195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05559" y="3544256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0">
              <a:extLst>
                <a:ext uri="{FF2B5EF4-FFF2-40B4-BE49-F238E27FC236}">
                  <a16:creationId xmlns:a16="http://schemas.microsoft.com/office/drawing/2014/main" id="{78E3C518-367C-4A8E-9E41-B0ED625D1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0768" y="3534869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1">
              <a:extLst>
                <a:ext uri="{FF2B5EF4-FFF2-40B4-BE49-F238E27FC236}">
                  <a16:creationId xmlns:a16="http://schemas.microsoft.com/office/drawing/2014/main" id="{2097A7F6-C74D-4CD1-8989-6257BEBDC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8328" y="2222629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F8EDB051-8D6B-4F56-856E-5C93B265C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933" y="2898461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3">
              <a:extLst>
                <a:ext uri="{FF2B5EF4-FFF2-40B4-BE49-F238E27FC236}">
                  <a16:creationId xmlns:a16="http://schemas.microsoft.com/office/drawing/2014/main" id="{426F4DDB-6DF1-4572-B3F6-01CDA1361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8701" y="3559274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83B8B022-6FD9-4955-A374-0072FEB4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6545" y="4220088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5">
              <a:extLst>
                <a:ext uri="{FF2B5EF4-FFF2-40B4-BE49-F238E27FC236}">
                  <a16:creationId xmlns:a16="http://schemas.microsoft.com/office/drawing/2014/main" id="{69F31A29-8DCC-4DC0-B263-D0A1B7203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5231" y="2868424"/>
              <a:ext cx="320821" cy="324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84566754-51BF-4C5A-ACBE-DAC1381C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668" y="2477943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09DAD72B-6012-4E19-BB82-D8428D13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765" y="3153775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ABEA17BC-3905-437E-AE4D-99F78B1B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996" y="3784552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87" name="Oval 15">
              <a:extLst>
                <a:ext uri="{FF2B5EF4-FFF2-40B4-BE49-F238E27FC236}">
                  <a16:creationId xmlns:a16="http://schemas.microsoft.com/office/drawing/2014/main" id="{7F07EB22-2BEC-45D6-AB48-265F01387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244" y="4520457"/>
              <a:ext cx="445070" cy="45055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94BFC50A-DEE3-4654-9825-0E27F8BA8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05559" y="3544256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F91DFC67-4E30-442C-AA3F-AD7AD3C08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6545" y="4220088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6CD0060B-D15E-43CC-8F64-556F9502B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5231" y="2868424"/>
              <a:ext cx="320821" cy="324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76DE33-B88F-4FA2-810E-18E1159E690D}"/>
                </a:ext>
              </a:extLst>
            </p:cNvPr>
            <p:cNvSpPr txBox="1"/>
            <p:nvPr/>
          </p:nvSpPr>
          <p:spPr>
            <a:xfrm>
              <a:off x="8228441" y="224514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766BE2-F766-452F-87AF-7BF84EC5A07D}"/>
                </a:ext>
              </a:extLst>
            </p:cNvPr>
            <p:cNvSpPr txBox="1"/>
            <p:nvPr/>
          </p:nvSpPr>
          <p:spPr>
            <a:xfrm>
              <a:off x="9322479" y="273028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8206750-75EF-4E9C-9F38-16EC78112CEF}"/>
                </a:ext>
              </a:extLst>
            </p:cNvPr>
            <p:cNvSpPr txBox="1"/>
            <p:nvPr/>
          </p:nvSpPr>
          <p:spPr>
            <a:xfrm>
              <a:off x="8549488" y="340197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02EB05B-0EB9-44E9-891A-AF56180433C8}"/>
                </a:ext>
              </a:extLst>
            </p:cNvPr>
            <p:cNvSpPr txBox="1"/>
            <p:nvPr/>
          </p:nvSpPr>
          <p:spPr>
            <a:xfrm>
              <a:off x="9175218" y="410010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2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&amp; Cách biểu diễn</a:t>
            </a:r>
            <a:endParaRPr lang="en-GB" sz="50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76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6082634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Độ dài đường đi</a:t>
            </a:r>
            <a:endParaRPr lang="en-US" sz="3200" b="1">
              <a:solidFill>
                <a:srgbClr val="C00000"/>
              </a:solidFill>
            </a:endParaRP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b="1">
                <a:solidFill>
                  <a:srgbClr val="7030A0"/>
                </a:solidFill>
              </a:rPr>
              <a:t>Ví dụ </a:t>
            </a:r>
            <a:r>
              <a:rPr lang="en-US" sz="3000"/>
              <a:t>Hãy cho biết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000"/>
              <a:t>Độ dài đường đi từ O tới H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 sz="3000"/>
              <a:t>Độ dài đường đi (O, A, C, F) ?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 altLang="zh-TW" sz="3200"/>
          </a:p>
          <a:p>
            <a:pPr marL="457200" lvl="1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3000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30</a:t>
            </a:fld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99C53C-5541-4F4B-AA68-77010E791BF9}"/>
              </a:ext>
            </a:extLst>
          </p:cNvPr>
          <p:cNvGrpSpPr/>
          <p:nvPr/>
        </p:nvGrpSpPr>
        <p:grpSpPr>
          <a:xfrm>
            <a:off x="6438507" y="1982552"/>
            <a:ext cx="5534950" cy="4005010"/>
            <a:chOff x="6438507" y="1982552"/>
            <a:chExt cx="5534950" cy="4005010"/>
          </a:xfrm>
        </p:grpSpPr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815D223D-8FD0-4D9C-BFED-79033E759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59" name="Oval 6">
              <a:extLst>
                <a:ext uri="{FF2B5EF4-FFF2-40B4-BE49-F238E27FC236}">
                  <a16:creationId xmlns:a16="http://schemas.microsoft.com/office/drawing/2014/main" id="{DC04828A-4B45-4DEE-8C8B-6CCF7D29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270EEE37-402F-4AD1-8623-E06EBDC4E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61" name="Oval 8">
              <a:extLst>
                <a:ext uri="{FF2B5EF4-FFF2-40B4-BE49-F238E27FC236}">
                  <a16:creationId xmlns:a16="http://schemas.microsoft.com/office/drawing/2014/main" id="{FAA4AD2B-81A6-4FF2-A655-EAE6706D4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2" name="Oval 9">
              <a:extLst>
                <a:ext uri="{FF2B5EF4-FFF2-40B4-BE49-F238E27FC236}">
                  <a16:creationId xmlns:a16="http://schemas.microsoft.com/office/drawing/2014/main" id="{48FB871B-686E-4A69-8F9E-DB5BB42E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29D91D55-6749-4C51-89A7-013180A5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0CF54D8-33C7-49B3-B725-46AD3194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D2717575-1A65-4FB2-95A3-9605B939D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B4B58A97-326E-491B-92BB-D54EA7B4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67" name="Oval 14">
              <a:extLst>
                <a:ext uri="{FF2B5EF4-FFF2-40B4-BE49-F238E27FC236}">
                  <a16:creationId xmlns:a16="http://schemas.microsoft.com/office/drawing/2014/main" id="{C929E02A-847E-45CA-893E-F54F3DFF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68" name="Oval 15">
              <a:extLst>
                <a:ext uri="{FF2B5EF4-FFF2-40B4-BE49-F238E27FC236}">
                  <a16:creationId xmlns:a16="http://schemas.microsoft.com/office/drawing/2014/main" id="{0260D29C-F4F7-4724-8578-A6EBC837A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48D81662-EB8A-422E-B21F-B5A00A022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D9875DCE-A439-45F5-BEEE-DD7F46B24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8">
              <a:extLst>
                <a:ext uri="{FF2B5EF4-FFF2-40B4-BE49-F238E27FC236}">
                  <a16:creationId xmlns:a16="http://schemas.microsoft.com/office/drawing/2014/main" id="{EBD90F46-09E4-4200-867B-3CE29CBE7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9">
              <a:extLst>
                <a:ext uri="{FF2B5EF4-FFF2-40B4-BE49-F238E27FC236}">
                  <a16:creationId xmlns:a16="http://schemas.microsoft.com/office/drawing/2014/main" id="{A932465A-119B-47BC-8919-AD17A15B4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0">
              <a:extLst>
                <a:ext uri="{FF2B5EF4-FFF2-40B4-BE49-F238E27FC236}">
                  <a16:creationId xmlns:a16="http://schemas.microsoft.com/office/drawing/2014/main" id="{2ACC2EE4-F1D1-44D6-9E66-CF4ECCAC9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1">
              <a:extLst>
                <a:ext uri="{FF2B5EF4-FFF2-40B4-BE49-F238E27FC236}">
                  <a16:creationId xmlns:a16="http://schemas.microsoft.com/office/drawing/2014/main" id="{C086D9E3-383E-457B-A3B4-3203039F4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2">
              <a:extLst>
                <a:ext uri="{FF2B5EF4-FFF2-40B4-BE49-F238E27FC236}">
                  <a16:creationId xmlns:a16="http://schemas.microsoft.com/office/drawing/2014/main" id="{50409A09-7B22-4D30-88DA-8ECF860CF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3">
              <a:extLst>
                <a:ext uri="{FF2B5EF4-FFF2-40B4-BE49-F238E27FC236}">
                  <a16:creationId xmlns:a16="http://schemas.microsoft.com/office/drawing/2014/main" id="{0153D08D-3D11-4307-82B1-506D75DA1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4">
              <a:extLst>
                <a:ext uri="{FF2B5EF4-FFF2-40B4-BE49-F238E27FC236}">
                  <a16:creationId xmlns:a16="http://schemas.microsoft.com/office/drawing/2014/main" id="{1D08067C-B75A-40BC-A441-8408C1214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5">
              <a:extLst>
                <a:ext uri="{FF2B5EF4-FFF2-40B4-BE49-F238E27FC236}">
                  <a16:creationId xmlns:a16="http://schemas.microsoft.com/office/drawing/2014/main" id="{BF8F87DF-5E37-4BC6-A3C2-31BC6C509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6">
              <a:extLst>
                <a:ext uri="{FF2B5EF4-FFF2-40B4-BE49-F238E27FC236}">
                  <a16:creationId xmlns:a16="http://schemas.microsoft.com/office/drawing/2014/main" id="{CFF5487D-5840-4CCC-AAAD-98C0ACD08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80" name="Oval 7">
              <a:extLst>
                <a:ext uri="{FF2B5EF4-FFF2-40B4-BE49-F238E27FC236}">
                  <a16:creationId xmlns:a16="http://schemas.microsoft.com/office/drawing/2014/main" id="{68B55D67-428B-4461-9B2A-FA6FD95A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81" name="Oval 11">
              <a:extLst>
                <a:ext uri="{FF2B5EF4-FFF2-40B4-BE49-F238E27FC236}">
                  <a16:creationId xmlns:a16="http://schemas.microsoft.com/office/drawing/2014/main" id="{B7A968DE-D1D6-48F8-9894-007381A07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82" name="Oval 15">
              <a:extLst>
                <a:ext uri="{FF2B5EF4-FFF2-40B4-BE49-F238E27FC236}">
                  <a16:creationId xmlns:a16="http://schemas.microsoft.com/office/drawing/2014/main" id="{502F3D6E-88A9-4836-8CA1-7D4B7AA48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83" name="Line 19">
              <a:extLst>
                <a:ext uri="{FF2B5EF4-FFF2-40B4-BE49-F238E27FC236}">
                  <a16:creationId xmlns:a16="http://schemas.microsoft.com/office/drawing/2014/main" id="{5FCCC110-072C-4750-8072-3C03CC82A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AEE55B4E-EB91-4241-A220-E593AD5A6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0FD5A83A-FE06-4FAB-97FC-633A1ABA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8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49" y="1244338"/>
                <a:ext cx="6051725" cy="553353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3000" b="1">
                    <a:solidFill>
                      <a:srgbClr val="0070C0"/>
                    </a:solidFill>
                  </a:rPr>
                  <a:t>Độ dài đường đi</a:t>
                </a:r>
                <a:endParaRPr lang="en-US" sz="3000" b="1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vi-VN" sz="3000">
                    <a:latin typeface="+mn-lt"/>
                  </a:rPr>
                  <a:t>Độ dài đường đi tổng của cây:</a:t>
                </a:r>
                <a:endParaRPr lang="en-GB" sz="3000">
                  <a:latin typeface="+mn-lt"/>
                </a:endParaRPr>
              </a:p>
              <a:p>
                <a:pPr marL="0" lvl="1" indent="0" algn="ctr">
                  <a:lnSpc>
                    <a:spcPct val="140000"/>
                  </a:lnSpc>
                  <a:buClr>
                    <a:srgbClr val="0070C0"/>
                  </a:buClr>
                  <a:buNone/>
                </a:pPr>
                <a:r>
                  <a:rPr lang="en-US" altLang="zh-TW" sz="4000" b="1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TW" sz="4000" b="1" i="1">
                    <a:solidFill>
                      <a:schemeClr val="tx1"/>
                    </a:solidFill>
                    <a:latin typeface="+mn-lt"/>
                  </a:rPr>
                  <a:t>P</a:t>
                </a:r>
                <a:r>
                  <a:rPr lang="en-US" altLang="zh-TW" sz="4000" b="1" i="1" baseline="-25000">
                    <a:solidFill>
                      <a:schemeClr val="tx1"/>
                    </a:solidFill>
                    <a:latin typeface="+mn-lt"/>
                  </a:rPr>
                  <a:t>T</a:t>
                </a:r>
                <a:r>
                  <a:rPr lang="en-US" altLang="zh-TW" sz="4000" b="1">
                    <a:solidFill>
                      <a:schemeClr val="tx1"/>
                    </a:solidFill>
                    <a:latin typeface="+mn-lt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sub>
                        </m:sSub>
                      </m:e>
                    </m:nary>
                  </m:oMath>
                </a14:m>
                <a:endParaRPr lang="en-GB" sz="4000">
                  <a:latin typeface="+mn-lt"/>
                </a:endParaRPr>
              </a:p>
              <a:p>
                <a:pPr lvl="1" algn="just">
                  <a:lnSpc>
                    <a:spcPct val="140000"/>
                  </a:lnSpc>
                  <a:buClr>
                    <a:srgbClr val="0070C0"/>
                  </a:buClr>
                </a:pPr>
                <a:endParaRPr lang="vi-VN" sz="3000">
                  <a:latin typeface="+mn-lt"/>
                </a:endParaRPr>
              </a:p>
              <a:p>
                <a:pPr lvl="1" algn="just">
                  <a:lnSpc>
                    <a:spcPct val="140000"/>
                  </a:lnSpc>
                  <a:buClr>
                    <a:srgbClr val="0070C0"/>
                  </a:buClr>
                </a:pPr>
                <a:r>
                  <a:rPr lang="vi-VN" sz="3000">
                    <a:latin typeface="+mn-lt"/>
                  </a:rPr>
                  <a:t>Trong đó, </a:t>
                </a:r>
                <a:r>
                  <a:rPr lang="vi-VN" sz="3000" b="1" i="1">
                    <a:latin typeface="+mn-lt"/>
                  </a:rPr>
                  <a:t>P</a:t>
                </a:r>
                <a:r>
                  <a:rPr lang="vi-VN" sz="3000" b="1" i="1" baseline="-25000">
                    <a:latin typeface="+mn-lt"/>
                  </a:rPr>
                  <a:t>x</a:t>
                </a:r>
                <a:r>
                  <a:rPr lang="vi-VN" sz="3000">
                    <a:latin typeface="+mn-lt"/>
                  </a:rPr>
                  <a:t> là độ dài đường đi từ </a:t>
                </a:r>
                <a:r>
                  <a:rPr lang="en-GB" sz="3000">
                    <a:latin typeface="+mn-lt"/>
                  </a:rPr>
                  <a:t>nút </a:t>
                </a:r>
                <a:r>
                  <a:rPr lang="vi-VN" sz="3000">
                    <a:latin typeface="+mn-lt"/>
                  </a:rPr>
                  <a:t>gốc tới nút X</a:t>
                </a:r>
                <a:endParaRPr lang="en-US" sz="3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5B526-D90A-4458-8273-29C1E0B6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49" y="1244338"/>
                <a:ext cx="6051725" cy="5533534"/>
              </a:xfrm>
              <a:blipFill>
                <a:blip r:embed="rId2"/>
                <a:stretch>
                  <a:fillRect l="-2014" r="-2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31</a:t>
            </a:fld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653D44-907E-4416-ABAA-FCDDD2470E3C}"/>
              </a:ext>
            </a:extLst>
          </p:cNvPr>
          <p:cNvGrpSpPr/>
          <p:nvPr/>
        </p:nvGrpSpPr>
        <p:grpSpPr>
          <a:xfrm>
            <a:off x="6438507" y="1982552"/>
            <a:ext cx="5534950" cy="4005010"/>
            <a:chOff x="6438507" y="1982552"/>
            <a:chExt cx="5534950" cy="4005010"/>
          </a:xfrm>
        </p:grpSpPr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A90005D4-140A-4FEB-AFC1-EDE17B4F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7DEF04D6-148C-4E9D-91E3-DD92ADE73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1B74D0FA-EA50-4F41-BE49-CAD084AE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28D2E923-ABC4-4C85-9339-9EA287052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302EE93E-EB04-4201-A976-2A778444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FBC6D132-9308-4DD0-B5DE-DDA494F4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" name="Oval 11">
              <a:extLst>
                <a:ext uri="{FF2B5EF4-FFF2-40B4-BE49-F238E27FC236}">
                  <a16:creationId xmlns:a16="http://schemas.microsoft.com/office/drawing/2014/main" id="{B4F17A47-9E5B-49E2-89BB-3F13F6A25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F686491A-FA94-4AB5-BA6D-127C98B57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A97BD885-0F83-4076-9BA2-DF3A67EA4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72" name="Oval 14">
              <a:extLst>
                <a:ext uri="{FF2B5EF4-FFF2-40B4-BE49-F238E27FC236}">
                  <a16:creationId xmlns:a16="http://schemas.microsoft.com/office/drawing/2014/main" id="{F67FF01D-CCA4-4944-93D7-F56FAEC89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54ADCA55-1204-45EB-AE42-0FA120DF3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9C74323A-A011-44CC-BE0F-5D3EE6CA8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7">
              <a:extLst>
                <a:ext uri="{FF2B5EF4-FFF2-40B4-BE49-F238E27FC236}">
                  <a16:creationId xmlns:a16="http://schemas.microsoft.com/office/drawing/2014/main" id="{A575D7D7-04E0-4600-AC26-CEAB971C2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030B6B36-4059-4F01-8F68-069264B89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9">
              <a:extLst>
                <a:ext uri="{FF2B5EF4-FFF2-40B4-BE49-F238E27FC236}">
                  <a16:creationId xmlns:a16="http://schemas.microsoft.com/office/drawing/2014/main" id="{A3CAF407-1F2F-4BC5-877F-4F7ECB5D7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0">
              <a:extLst>
                <a:ext uri="{FF2B5EF4-FFF2-40B4-BE49-F238E27FC236}">
                  <a16:creationId xmlns:a16="http://schemas.microsoft.com/office/drawing/2014/main" id="{3AD06CA8-85DB-4398-837B-2C2A916DF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1">
              <a:extLst>
                <a:ext uri="{FF2B5EF4-FFF2-40B4-BE49-F238E27FC236}">
                  <a16:creationId xmlns:a16="http://schemas.microsoft.com/office/drawing/2014/main" id="{7F0C536A-C934-42DF-AEBA-F25483801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E7158EE3-0552-47F1-9C39-FE0CF8803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3">
              <a:extLst>
                <a:ext uri="{FF2B5EF4-FFF2-40B4-BE49-F238E27FC236}">
                  <a16:creationId xmlns:a16="http://schemas.microsoft.com/office/drawing/2014/main" id="{74913372-4372-44C4-8482-350A4EBFF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1DBC5E77-8DC0-4C42-9EDC-0D27F45D3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5">
              <a:extLst>
                <a:ext uri="{FF2B5EF4-FFF2-40B4-BE49-F238E27FC236}">
                  <a16:creationId xmlns:a16="http://schemas.microsoft.com/office/drawing/2014/main" id="{CFCD3BAB-83CE-4B3E-99B1-6BFBC0160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F658289F-A9D4-4834-B298-59B077FEF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7B450D3A-5D5F-4222-B8D7-5F58E8674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4EBB2FE9-406B-4286-B4B5-CC87581C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87" name="Oval 15">
              <a:extLst>
                <a:ext uri="{FF2B5EF4-FFF2-40B4-BE49-F238E27FC236}">
                  <a16:creationId xmlns:a16="http://schemas.microsoft.com/office/drawing/2014/main" id="{412B6618-6B78-4146-BC25-4DD2C7F4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83D67146-8F62-4712-B00C-6640F4512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375F1459-EF3E-490B-8BCF-80E5078AC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4FE0DAA7-0D59-4F3E-A640-CFD80D71D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9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6767369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 b="1">
                <a:solidFill>
                  <a:srgbClr val="0070C0"/>
                </a:solidFill>
              </a:rPr>
              <a:t>Độ dài đường đi trung bình</a:t>
            </a:r>
            <a:endParaRPr lang="en-US" sz="3000" b="1">
              <a:solidFill>
                <a:srgbClr val="C00000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vi-VN" sz="3000"/>
              <a:t>Độ dài đường đi trung bình: </a:t>
            </a:r>
            <a:endParaRPr lang="en-GB" sz="3000"/>
          </a:p>
          <a:p>
            <a:pPr marL="0" lvl="1" indent="0" algn="ctr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altLang="zh-TW" sz="3000" b="1"/>
              <a:t>P</a:t>
            </a:r>
            <a:r>
              <a:rPr lang="en-US" altLang="zh-TW" sz="3000" b="1" baseline="-25000"/>
              <a:t>Average</a:t>
            </a:r>
            <a:r>
              <a:rPr lang="en-US" altLang="zh-TW" sz="3000" b="1"/>
              <a:t> = P</a:t>
            </a:r>
            <a:r>
              <a:rPr lang="en-US" altLang="zh-TW" sz="3000" b="1" baseline="-25000"/>
              <a:t>T </a:t>
            </a:r>
            <a:r>
              <a:rPr lang="en-US" altLang="zh-TW" sz="3000" b="1"/>
              <a:t>/ n</a:t>
            </a:r>
            <a:endParaRPr lang="vi-VN" sz="3000" b="1"/>
          </a:p>
          <a:p>
            <a:pPr marL="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3000"/>
              <a:t>    </a:t>
            </a:r>
          </a:p>
          <a:p>
            <a:pPr marL="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GB" sz="3000"/>
              <a:t>     </a:t>
            </a:r>
            <a:r>
              <a:rPr lang="vi-VN" sz="3000"/>
              <a:t>Với n là tổng số nút của Cây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32</a:t>
            </a:fld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08F887-0EFC-46D5-97B2-FC41BCF28FCC}"/>
              </a:ext>
            </a:extLst>
          </p:cNvPr>
          <p:cNvGrpSpPr/>
          <p:nvPr/>
        </p:nvGrpSpPr>
        <p:grpSpPr>
          <a:xfrm>
            <a:off x="6438507" y="1982552"/>
            <a:ext cx="5534950" cy="4005010"/>
            <a:chOff x="6438507" y="1982552"/>
            <a:chExt cx="5534950" cy="4005010"/>
          </a:xfrm>
        </p:grpSpPr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8C872E54-F73A-4D6A-A961-C888D7733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0A41C8B3-262C-4181-AF5D-584DFF3F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1227F474-6E2F-4ACD-AC72-A553A14AF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3F699B85-2368-4E1C-B3A9-B48298648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08473010-984A-453F-9567-C59143E7B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11152562-DD63-4E14-806A-44E8B4EED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" name="Oval 11">
              <a:extLst>
                <a:ext uri="{FF2B5EF4-FFF2-40B4-BE49-F238E27FC236}">
                  <a16:creationId xmlns:a16="http://schemas.microsoft.com/office/drawing/2014/main" id="{446754EF-A0F1-473B-B41B-E097D8D3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ADD5F5E9-DC8B-417E-A1D0-B056AB316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523230DC-4B57-45F0-A75B-369FAFA0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72" name="Oval 14">
              <a:extLst>
                <a:ext uri="{FF2B5EF4-FFF2-40B4-BE49-F238E27FC236}">
                  <a16:creationId xmlns:a16="http://schemas.microsoft.com/office/drawing/2014/main" id="{852DB646-BF34-4415-8C37-7AC939888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1CFBEFE8-3D13-4A5C-8B5F-26BC6C919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BA9937BB-68D5-4ED3-8FD0-524B87BA9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7">
              <a:extLst>
                <a:ext uri="{FF2B5EF4-FFF2-40B4-BE49-F238E27FC236}">
                  <a16:creationId xmlns:a16="http://schemas.microsoft.com/office/drawing/2014/main" id="{CFB479FB-BAE0-4493-AEC1-0324131A4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AA895233-78CE-4637-88DC-C2024FE0D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9">
              <a:extLst>
                <a:ext uri="{FF2B5EF4-FFF2-40B4-BE49-F238E27FC236}">
                  <a16:creationId xmlns:a16="http://schemas.microsoft.com/office/drawing/2014/main" id="{17EBA627-6214-4A43-A71A-EC481F9BF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0">
              <a:extLst>
                <a:ext uri="{FF2B5EF4-FFF2-40B4-BE49-F238E27FC236}">
                  <a16:creationId xmlns:a16="http://schemas.microsoft.com/office/drawing/2014/main" id="{1EEA9AB1-B634-4582-9A03-EF2F1B206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1">
              <a:extLst>
                <a:ext uri="{FF2B5EF4-FFF2-40B4-BE49-F238E27FC236}">
                  <a16:creationId xmlns:a16="http://schemas.microsoft.com/office/drawing/2014/main" id="{1ACA62F2-CB6E-41EF-88EE-338B827CC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02E67B8F-8636-4B9D-8E21-8BB6DCF1B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3">
              <a:extLst>
                <a:ext uri="{FF2B5EF4-FFF2-40B4-BE49-F238E27FC236}">
                  <a16:creationId xmlns:a16="http://schemas.microsoft.com/office/drawing/2014/main" id="{9EC2B14C-642C-4874-A774-F87B57307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3DCEDCB2-08CB-476A-A106-C7569EC0B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5">
              <a:extLst>
                <a:ext uri="{FF2B5EF4-FFF2-40B4-BE49-F238E27FC236}">
                  <a16:creationId xmlns:a16="http://schemas.microsoft.com/office/drawing/2014/main" id="{040C6265-0E5C-447F-950F-403B59535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80CA8996-CCF1-404C-BB70-560ABA147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01B4064D-EA83-40DA-B841-AB8A51C4F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19797057-783C-440F-821E-3DC6D912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87" name="Oval 15">
              <a:extLst>
                <a:ext uri="{FF2B5EF4-FFF2-40B4-BE49-F238E27FC236}">
                  <a16:creationId xmlns:a16="http://schemas.microsoft.com/office/drawing/2014/main" id="{71A49175-8EBE-4BC5-952F-45ABE2C4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5B8B8350-4726-4DD2-8E2A-A1FA895BD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BB34F5C1-2580-42D6-B0FC-4DA193BD7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479ED1F3-650A-48CF-87B3-199339877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khái niệm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50" y="1244338"/>
            <a:ext cx="617060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900" b="1">
                <a:solidFill>
                  <a:srgbClr val="0070C0"/>
                </a:solidFill>
              </a:rPr>
              <a:t>Rừng cây</a:t>
            </a:r>
            <a:endParaRPr lang="en-US" sz="3900" b="1">
              <a:solidFill>
                <a:srgbClr val="C00000"/>
              </a:solidFill>
            </a:endParaRP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GB" sz="3200"/>
              <a:t>L</a:t>
            </a:r>
            <a:r>
              <a:rPr lang="vi-VN" sz="3200"/>
              <a:t>à tập hợp của nhiều cây, trong đó thứ tự các cây là quan trọng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 sz="3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33</a:t>
            </a:fld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DD43DD-DA80-4E5F-9AAB-C31DAB6E44D1}"/>
              </a:ext>
            </a:extLst>
          </p:cNvPr>
          <p:cNvGrpSpPr/>
          <p:nvPr/>
        </p:nvGrpSpPr>
        <p:grpSpPr>
          <a:xfrm>
            <a:off x="6438507" y="1982552"/>
            <a:ext cx="5534950" cy="4005010"/>
            <a:chOff x="6438507" y="1982552"/>
            <a:chExt cx="5534950" cy="4005010"/>
          </a:xfrm>
        </p:grpSpPr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9D588879-7070-461D-A149-3D900369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C4D12EC7-0CDC-4A8B-A4CE-71392E01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53A3B70A-8B7C-4BAD-B552-642E2A7D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D5274448-1539-4B8C-99A0-6FD509C9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54751440-ED45-4F6A-9CF9-80693F30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54BA6ACD-0E9F-47CC-BEE0-449E873B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9" name="Oval 11">
              <a:extLst>
                <a:ext uri="{FF2B5EF4-FFF2-40B4-BE49-F238E27FC236}">
                  <a16:creationId xmlns:a16="http://schemas.microsoft.com/office/drawing/2014/main" id="{917614D2-3EC4-4D27-A47A-409DA1F22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F9F71A70-7BB2-4229-B49B-320192311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ABF3ADD0-6F90-406B-9934-384BDF35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72" name="Oval 14">
              <a:extLst>
                <a:ext uri="{FF2B5EF4-FFF2-40B4-BE49-F238E27FC236}">
                  <a16:creationId xmlns:a16="http://schemas.microsoft.com/office/drawing/2014/main" id="{F0906F9A-163D-4516-8BA8-9A7B8AC78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A9A85679-6583-4CA0-8188-67B5F13B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382D74BC-824C-4739-A49F-3498BA262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7">
              <a:extLst>
                <a:ext uri="{FF2B5EF4-FFF2-40B4-BE49-F238E27FC236}">
                  <a16:creationId xmlns:a16="http://schemas.microsoft.com/office/drawing/2014/main" id="{0B81B48C-A602-4911-8204-93354E7D5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27E8AC5B-6EF3-4A0D-B142-E89F5EC3C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9">
              <a:extLst>
                <a:ext uri="{FF2B5EF4-FFF2-40B4-BE49-F238E27FC236}">
                  <a16:creationId xmlns:a16="http://schemas.microsoft.com/office/drawing/2014/main" id="{FA26E706-A297-400D-A171-0E4791C77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0">
              <a:extLst>
                <a:ext uri="{FF2B5EF4-FFF2-40B4-BE49-F238E27FC236}">
                  <a16:creationId xmlns:a16="http://schemas.microsoft.com/office/drawing/2014/main" id="{2CF26A4F-7522-4F0B-9F2B-062F23B64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1">
              <a:extLst>
                <a:ext uri="{FF2B5EF4-FFF2-40B4-BE49-F238E27FC236}">
                  <a16:creationId xmlns:a16="http://schemas.microsoft.com/office/drawing/2014/main" id="{91261CCB-45ED-4CBB-98B8-F87F3C204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9BC06F4E-7268-4BDF-8FBC-F80478D6A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3">
              <a:extLst>
                <a:ext uri="{FF2B5EF4-FFF2-40B4-BE49-F238E27FC236}">
                  <a16:creationId xmlns:a16="http://schemas.microsoft.com/office/drawing/2014/main" id="{44EB582C-9B3F-475C-B6E8-FD9065FEE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E592A49D-9D26-46ED-AC9C-CF09A9468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5">
              <a:extLst>
                <a:ext uri="{FF2B5EF4-FFF2-40B4-BE49-F238E27FC236}">
                  <a16:creationId xmlns:a16="http://schemas.microsoft.com/office/drawing/2014/main" id="{7D862C48-EC14-4B5F-8477-E0D828520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225C747E-B205-4F50-803C-4B4A090D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812C3E6C-3A60-4C3D-92B1-F042412A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E1A5B014-DB83-4846-A757-F09AD73F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87" name="Oval 15">
              <a:extLst>
                <a:ext uri="{FF2B5EF4-FFF2-40B4-BE49-F238E27FC236}">
                  <a16:creationId xmlns:a16="http://schemas.microsoft.com/office/drawing/2014/main" id="{D7376841-3D75-4135-8F45-D021D1513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8DCBD84E-82E6-4D3E-A05F-16082BEC0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3B345E4C-5CEF-46BE-BF85-BEACC1A9D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EC850BA7-202A-4B4C-9B56-9AECC4293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1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GB" sz="4800">
                <a:solidFill>
                  <a:srgbClr val="00B050"/>
                </a:solidFill>
              </a:rPr>
              <a:t>Các khái niệm cơ bản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084216"/>
            <a:ext cx="6132079" cy="5408023"/>
          </a:xfrm>
        </p:spPr>
        <p:txBody>
          <a:bodyPr>
            <a:normAutofit/>
          </a:bodyPr>
          <a:lstStyle/>
          <a:p>
            <a:pPr marL="457200" lvl="1" indent="-45720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0070C0"/>
                </a:solidFill>
              </a:rPr>
              <a:t>Mức của nút và chiều cao của cây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/>
              <a:t>Gốc của cây có mức là 1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/>
              <a:t>Mức của các nút còn lại = mức của nút cha + 1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/>
              <a:t>Chiều cao (chiều sâu) của cây là mức lớn nhất của các nút lá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02" y="1341390"/>
            <a:ext cx="4648200" cy="409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952602" y="14937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939902" y="23065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6939902" y="31193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939902" y="4024219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6939902" y="47830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0445102" y="108421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Root</a:t>
            </a: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 flipH="1">
            <a:off x="9695802" y="1341391"/>
            <a:ext cx="749300" cy="194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AC063FE0-1B90-4330-8BBB-10DA2A7D969B}"/>
              </a:ext>
            </a:extLst>
          </p:cNvPr>
          <p:cNvSpPr/>
          <p:nvPr/>
        </p:nvSpPr>
        <p:spPr>
          <a:xfrm>
            <a:off x="8787752" y="5364175"/>
            <a:ext cx="1816100" cy="12875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 cao của cây: 5</a:t>
            </a:r>
          </a:p>
        </p:txBody>
      </p:sp>
    </p:spTree>
    <p:extLst>
      <p:ext uri="{BB962C8B-B14F-4D97-AF65-F5344CB8AC3E}">
        <p14:creationId xmlns:p14="http://schemas.microsoft.com/office/powerpoint/2010/main" val="10478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0" grpId="0"/>
      <p:bldP spid="42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GB" sz="4800">
                <a:solidFill>
                  <a:srgbClr val="00B050"/>
                </a:solidFill>
              </a:rPr>
              <a:t>Các thuật ngữ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0465BC-CE6B-4A58-8351-5EAA05CE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C00000"/>
                </a:solidFill>
              </a:rPr>
              <a:t>Tổ tiên </a:t>
            </a:r>
            <a:r>
              <a:rPr lang="en-US" sz="2500" b="1">
                <a:solidFill>
                  <a:srgbClr val="0070C0"/>
                </a:solidFill>
              </a:rPr>
              <a:t>(</a:t>
            </a:r>
            <a:r>
              <a:rPr lang="en-US" sz="2500" b="1">
                <a:solidFill>
                  <a:srgbClr val="0000FF"/>
                </a:solidFill>
              </a:rPr>
              <a:t>Ancestor</a:t>
            </a:r>
            <a:r>
              <a:rPr lang="en-US" sz="2500" b="1">
                <a:solidFill>
                  <a:srgbClr val="0070C0"/>
                </a:solidFill>
              </a:rPr>
              <a:t>) của một nút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500"/>
              <a:t>Là tất cả các nút thuộc về đường đi từ nút gốc đến nút đó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500"/>
              <a:t>Ví dụ: tổ tiên của J: O, A, D, G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C00000"/>
                </a:solidFill>
              </a:rPr>
              <a:t>Con cháu </a:t>
            </a:r>
            <a:r>
              <a:rPr lang="en-US" sz="2500" b="1">
                <a:solidFill>
                  <a:srgbClr val="0070C0"/>
                </a:solidFill>
              </a:rPr>
              <a:t>(</a:t>
            </a:r>
            <a:r>
              <a:rPr lang="en-US" sz="2500" b="1">
                <a:solidFill>
                  <a:srgbClr val="0000FF"/>
                </a:solidFill>
              </a:rPr>
              <a:t>Descendant</a:t>
            </a:r>
            <a:r>
              <a:rPr lang="en-US" sz="2500" b="1">
                <a:solidFill>
                  <a:srgbClr val="0070C0"/>
                </a:solidFill>
              </a:rPr>
              <a:t>) của một nút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500"/>
              <a:t>Là tập tất cả các nút con của nút đó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500"/>
              <a:t>Ví dụ: con cháu của B: E, H, I</a:t>
            </a:r>
          </a:p>
          <a:p>
            <a:pPr marL="342900" lvl="1" indent="-34290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rgbClr val="0070C0"/>
                </a:solidFill>
              </a:rPr>
              <a:t>Nút ngang cấp ~ </a:t>
            </a:r>
            <a:r>
              <a:rPr lang="en-US" sz="2500" b="1">
                <a:solidFill>
                  <a:srgbClr val="C00000"/>
                </a:solidFill>
              </a:rPr>
              <a:t>anh/chị &amp; em </a:t>
            </a:r>
            <a:r>
              <a:rPr lang="en-US" sz="2500" b="1">
                <a:solidFill>
                  <a:srgbClr val="0070C0"/>
                </a:solidFill>
              </a:rPr>
              <a:t>(</a:t>
            </a:r>
            <a:r>
              <a:rPr lang="en-US" sz="2500" b="1">
                <a:solidFill>
                  <a:srgbClr val="0000FF"/>
                </a:solidFill>
              </a:rPr>
              <a:t>Sibling</a:t>
            </a:r>
            <a:r>
              <a:rPr lang="en-US" sz="2500" b="1">
                <a:solidFill>
                  <a:srgbClr val="0070C0"/>
                </a:solidFill>
              </a:rPr>
              <a:t>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500"/>
              <a:t>Là các nút con có cùng một cha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6DEC64-2625-40AA-ADD0-2155F52DBC56}"/>
              </a:ext>
            </a:extLst>
          </p:cNvPr>
          <p:cNvGrpSpPr/>
          <p:nvPr/>
        </p:nvGrpSpPr>
        <p:grpSpPr>
          <a:xfrm>
            <a:off x="7134131" y="2686766"/>
            <a:ext cx="4641580" cy="3440348"/>
            <a:chOff x="6438507" y="1982552"/>
            <a:chExt cx="5534950" cy="4005010"/>
          </a:xfrm>
        </p:grpSpPr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635DF815-7A9D-4A03-9EB8-8B943F2F7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93379089-9CD1-43D0-8974-8AE3A8332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777393AE-0239-41AE-9596-D851A64AA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8F87ACEF-164D-4165-952B-BCDB9AE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996C7A03-A065-434C-AAEB-311B91C9F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EF6EE87-CE75-4C71-A957-5FB91AE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44" name="Oval 11">
              <a:extLst>
                <a:ext uri="{FF2B5EF4-FFF2-40B4-BE49-F238E27FC236}">
                  <a16:creationId xmlns:a16="http://schemas.microsoft.com/office/drawing/2014/main" id="{E79ACF32-E797-4C6B-9D91-E646E3606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579424A3-CE74-408A-A7C9-0916DC81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84109966-FB5F-44BD-9983-9EF01BE6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50" name="Oval 14">
              <a:extLst>
                <a:ext uri="{FF2B5EF4-FFF2-40B4-BE49-F238E27FC236}">
                  <a16:creationId xmlns:a16="http://schemas.microsoft.com/office/drawing/2014/main" id="{9DAECDB5-3C67-4CD2-A561-AFAC843AF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51" name="Oval 15">
              <a:extLst>
                <a:ext uri="{FF2B5EF4-FFF2-40B4-BE49-F238E27FC236}">
                  <a16:creationId xmlns:a16="http://schemas.microsoft.com/office/drawing/2014/main" id="{BCC49FE4-DC00-46B9-A87B-DA99E0544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BC566D3-6C25-4B15-BECB-94D100D01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7C13E841-EB5C-4C17-B0A4-F5C2B2BD6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8">
              <a:extLst>
                <a:ext uri="{FF2B5EF4-FFF2-40B4-BE49-F238E27FC236}">
                  <a16:creationId xmlns:a16="http://schemas.microsoft.com/office/drawing/2014/main" id="{145CF4C9-4CB9-4760-BB35-34A382365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9">
              <a:extLst>
                <a:ext uri="{FF2B5EF4-FFF2-40B4-BE49-F238E27FC236}">
                  <a16:creationId xmlns:a16="http://schemas.microsoft.com/office/drawing/2014/main" id="{DA852956-4CF5-4E0B-A210-BB906C885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id="{C881257C-31D0-4C07-A693-C08A812DA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1">
              <a:extLst>
                <a:ext uri="{FF2B5EF4-FFF2-40B4-BE49-F238E27FC236}">
                  <a16:creationId xmlns:a16="http://schemas.microsoft.com/office/drawing/2014/main" id="{41404E37-2428-4733-9E59-5843A0D5D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2">
              <a:extLst>
                <a:ext uri="{FF2B5EF4-FFF2-40B4-BE49-F238E27FC236}">
                  <a16:creationId xmlns:a16="http://schemas.microsoft.com/office/drawing/2014/main" id="{3CEC74C4-18E7-4905-B30D-ADC2E92FC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3">
              <a:extLst>
                <a:ext uri="{FF2B5EF4-FFF2-40B4-BE49-F238E27FC236}">
                  <a16:creationId xmlns:a16="http://schemas.microsoft.com/office/drawing/2014/main" id="{72C886BE-4505-4B4E-A859-C73FF7A34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4">
              <a:extLst>
                <a:ext uri="{FF2B5EF4-FFF2-40B4-BE49-F238E27FC236}">
                  <a16:creationId xmlns:a16="http://schemas.microsoft.com/office/drawing/2014/main" id="{631029E8-A9B9-420E-8D2E-E5A2BD13B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5">
              <a:extLst>
                <a:ext uri="{FF2B5EF4-FFF2-40B4-BE49-F238E27FC236}">
                  <a16:creationId xmlns:a16="http://schemas.microsoft.com/office/drawing/2014/main" id="{FD7C764B-CBC9-4158-A2C2-7F048959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6">
              <a:extLst>
                <a:ext uri="{FF2B5EF4-FFF2-40B4-BE49-F238E27FC236}">
                  <a16:creationId xmlns:a16="http://schemas.microsoft.com/office/drawing/2014/main" id="{18F2A371-A17D-4607-A8A7-F6B6011A0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EA9EEB0D-6064-4394-9C62-3937F66B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0B9DD1E6-FAF9-4CAF-B918-C89CEE85C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297F3466-459B-4911-A7C8-EB38FEF8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21537B1C-BB1B-4D3B-9AB7-B100C6EEA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177A72A4-7893-41CC-B036-F7731A862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11496954-B8E3-48F3-AA8D-94EE5A675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62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GB" sz="4800">
                <a:solidFill>
                  <a:srgbClr val="00B050"/>
                </a:solidFill>
              </a:rPr>
              <a:t>Cây có thứ tự và Rừng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9FE6396-7DC2-491D-B3D2-96602958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" y="1084216"/>
            <a:ext cx="6644951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 b="1">
                <a:solidFill>
                  <a:srgbClr val="C00000"/>
                </a:solidFill>
              </a:rPr>
              <a:t>Cây có thứ tự </a:t>
            </a:r>
            <a:r>
              <a:rPr lang="en-US" sz="3000" b="1">
                <a:solidFill>
                  <a:srgbClr val="0000FF"/>
                </a:solidFill>
              </a:rPr>
              <a:t>(Ordered Tree)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Là cây mà khi ta thay đổi vị trí của các cây con thì ta sẽ nhận được một cây mới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None/>
            </a:pPr>
            <a:endParaRPr lang="en-US" altLang="zh-TW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lvl="1" indent="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None/>
            </a:pPr>
            <a:endParaRPr lang="en-US" altLang="zh-TW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Clr>
                <a:srgbClr val="0070C0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5E1946-A313-4A81-8148-DC8BEC11EE82}"/>
              </a:ext>
            </a:extLst>
          </p:cNvPr>
          <p:cNvGrpSpPr/>
          <p:nvPr/>
        </p:nvGrpSpPr>
        <p:grpSpPr>
          <a:xfrm>
            <a:off x="6896450" y="2000033"/>
            <a:ext cx="5091394" cy="3773751"/>
            <a:chOff x="6438507" y="1982552"/>
            <a:chExt cx="5534950" cy="4005010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4A491043-1658-48D8-974E-19C2E6EC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F514304D-D3E9-4BDE-AC05-071F09424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32473104-236A-41C6-884D-CF4F7F099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4B4C84-4767-4DD1-9570-F4832BEE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2EAAF687-91F5-43FA-99F5-29528008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907A028D-2597-43A8-AAB5-1495A8534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8CC23211-01FF-401A-9A10-E61998AE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04A7CDBC-0BBA-4770-9AF2-9D2DAAEFD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F1C66040-407B-4B36-9754-1A82252D3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46" name="Oval 14">
              <a:extLst>
                <a:ext uri="{FF2B5EF4-FFF2-40B4-BE49-F238E27FC236}">
                  <a16:creationId xmlns:a16="http://schemas.microsoft.com/office/drawing/2014/main" id="{5E619805-089D-4825-BD47-5163C96C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3CFD71FE-6CCC-4A5F-B473-C4144A183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61540BCA-44A4-4597-9377-A86D2DE3C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30A5F5F9-F990-4C95-B681-2E3A5A368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C3A005FE-A56B-4F90-811A-CC8A64162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24E82ACB-8A58-4AA5-8927-0DECAE9D0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0">
              <a:extLst>
                <a:ext uri="{FF2B5EF4-FFF2-40B4-BE49-F238E27FC236}">
                  <a16:creationId xmlns:a16="http://schemas.microsoft.com/office/drawing/2014/main" id="{A1E25469-B9DA-46BF-A1AC-12D010289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1">
              <a:extLst>
                <a:ext uri="{FF2B5EF4-FFF2-40B4-BE49-F238E27FC236}">
                  <a16:creationId xmlns:a16="http://schemas.microsoft.com/office/drawing/2014/main" id="{7CD62A6E-6C67-4822-B049-7E822B757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2">
              <a:extLst>
                <a:ext uri="{FF2B5EF4-FFF2-40B4-BE49-F238E27FC236}">
                  <a16:creationId xmlns:a16="http://schemas.microsoft.com/office/drawing/2014/main" id="{4C4A9222-A689-445D-8917-A45E3EF4F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3">
              <a:extLst>
                <a:ext uri="{FF2B5EF4-FFF2-40B4-BE49-F238E27FC236}">
                  <a16:creationId xmlns:a16="http://schemas.microsoft.com/office/drawing/2014/main" id="{4B4040E4-0F11-45F4-9338-0D7395D43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24">
              <a:extLst>
                <a:ext uri="{FF2B5EF4-FFF2-40B4-BE49-F238E27FC236}">
                  <a16:creationId xmlns:a16="http://schemas.microsoft.com/office/drawing/2014/main" id="{2BE896C7-F585-4430-8614-2FF37FE67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3C126811-ABB5-43E3-AE85-25F79ABC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6">
              <a:extLst>
                <a:ext uri="{FF2B5EF4-FFF2-40B4-BE49-F238E27FC236}">
                  <a16:creationId xmlns:a16="http://schemas.microsoft.com/office/drawing/2014/main" id="{90D19F32-9212-4B22-B7B1-371097E9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42B5A8E2-A8B9-49B5-B1C9-6F88EC53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E1CBC8CD-C551-429A-A05D-308B92182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76" name="Oval 15">
              <a:extLst>
                <a:ext uri="{FF2B5EF4-FFF2-40B4-BE49-F238E27FC236}">
                  <a16:creationId xmlns:a16="http://schemas.microsoft.com/office/drawing/2014/main" id="{E45EABEB-F892-46C6-920C-F44BDB19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77" name="Line 19">
              <a:extLst>
                <a:ext uri="{FF2B5EF4-FFF2-40B4-BE49-F238E27FC236}">
                  <a16:creationId xmlns:a16="http://schemas.microsoft.com/office/drawing/2014/main" id="{02A11237-5A40-457B-8C65-37F3E5807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6BB1B344-F405-4D04-A6B4-A0874DAB1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4E883550-1AAC-41D4-8B1B-A05AF5EF8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GB" sz="4800">
                <a:solidFill>
                  <a:srgbClr val="00B050"/>
                </a:solidFill>
              </a:rPr>
              <a:t>Cây có thứ tự và Rừng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9FE6396-7DC2-491D-B3D2-96602958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" y="1084216"/>
            <a:ext cx="6756491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 b="1">
                <a:solidFill>
                  <a:srgbClr val="C00000"/>
                </a:solidFill>
              </a:rPr>
              <a:t>Rừng</a:t>
            </a:r>
            <a:r>
              <a:rPr lang="en-US" sz="3000" b="1">
                <a:solidFill>
                  <a:srgbClr val="0000FF"/>
                </a:solidFill>
              </a:rPr>
              <a:t> (Forest)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Là một tập hữu hạn các cây phân biệt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3000"/>
              <a:t>Nếu bỏ đi nút gốc của cây, ta sẽ thu được một rừng gồm nhiều cây phân biệt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None/>
            </a:pPr>
            <a:endParaRPr lang="en-US" altLang="zh-TW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lvl="1" indent="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None/>
            </a:pPr>
            <a:endParaRPr lang="en-US" altLang="zh-TW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Clr>
                <a:srgbClr val="0070C0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53D77E-9EEF-4113-8521-095F9B136CC0}"/>
              </a:ext>
            </a:extLst>
          </p:cNvPr>
          <p:cNvGrpSpPr/>
          <p:nvPr/>
        </p:nvGrpSpPr>
        <p:grpSpPr>
          <a:xfrm>
            <a:off x="6980291" y="1901351"/>
            <a:ext cx="5091394" cy="3773751"/>
            <a:chOff x="6438507" y="1982552"/>
            <a:chExt cx="5534950" cy="4005010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CE99C5AD-BD58-436F-ADD2-F5D6FF89C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E3E10753-C02F-47AA-894B-157609E02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20B4EF82-A69B-4E3E-A239-650D6071A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74988B67-8ECF-48F3-B399-CE54A6958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8C0FB2CC-06E3-42EB-AF99-C4F1FEB59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D33B2F94-EFB5-4AAF-8DC2-A0A4D6AA2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696B12D9-F595-4BDC-AABF-C1BBEC797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A138A964-CAE7-43DD-8F2F-05B13CDE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94E197D9-E86F-445B-AD3E-7B3719872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46" name="Oval 14">
              <a:extLst>
                <a:ext uri="{FF2B5EF4-FFF2-40B4-BE49-F238E27FC236}">
                  <a16:creationId xmlns:a16="http://schemas.microsoft.com/office/drawing/2014/main" id="{1465D1FE-BA14-404E-B868-C16908BD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FEA08E55-C6CF-4696-9783-10E85C8A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C317587D-E66B-4DF0-820D-398A85A94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A26C7171-CFF7-4A81-95AA-F5EDE7905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1EC44A92-DB23-47C8-B497-ECB0B1CBD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81C63F63-D482-4133-873F-5FA3EE042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0">
              <a:extLst>
                <a:ext uri="{FF2B5EF4-FFF2-40B4-BE49-F238E27FC236}">
                  <a16:creationId xmlns:a16="http://schemas.microsoft.com/office/drawing/2014/main" id="{96E12797-463D-414F-9096-F663F7FAA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1">
              <a:extLst>
                <a:ext uri="{FF2B5EF4-FFF2-40B4-BE49-F238E27FC236}">
                  <a16:creationId xmlns:a16="http://schemas.microsoft.com/office/drawing/2014/main" id="{77BDC77D-DC0D-4E45-9BB1-03DE9E3AC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2">
              <a:extLst>
                <a:ext uri="{FF2B5EF4-FFF2-40B4-BE49-F238E27FC236}">
                  <a16:creationId xmlns:a16="http://schemas.microsoft.com/office/drawing/2014/main" id="{0002EB6C-937F-4175-B16D-9B6B76488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3">
              <a:extLst>
                <a:ext uri="{FF2B5EF4-FFF2-40B4-BE49-F238E27FC236}">
                  <a16:creationId xmlns:a16="http://schemas.microsoft.com/office/drawing/2014/main" id="{D2F01C7D-23B6-421E-9E07-AE18DD88B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24">
              <a:extLst>
                <a:ext uri="{FF2B5EF4-FFF2-40B4-BE49-F238E27FC236}">
                  <a16:creationId xmlns:a16="http://schemas.microsoft.com/office/drawing/2014/main" id="{CFAE6626-E030-44EC-A539-DBB016EF5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98D56126-FE04-42A6-80D0-587C6F0E9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6">
              <a:extLst>
                <a:ext uri="{FF2B5EF4-FFF2-40B4-BE49-F238E27FC236}">
                  <a16:creationId xmlns:a16="http://schemas.microsoft.com/office/drawing/2014/main" id="{0320F76E-E681-4156-963E-4B079298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F174ACFF-8735-43C3-A801-929139DD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DED64FD7-C40C-4388-B3CB-F5AC0F928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76" name="Oval 15">
              <a:extLst>
                <a:ext uri="{FF2B5EF4-FFF2-40B4-BE49-F238E27FC236}">
                  <a16:creationId xmlns:a16="http://schemas.microsoft.com/office/drawing/2014/main" id="{D137D729-F118-4DE6-99CF-A09A18DC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77" name="Line 19">
              <a:extLst>
                <a:ext uri="{FF2B5EF4-FFF2-40B4-BE49-F238E27FC236}">
                  <a16:creationId xmlns:a16="http://schemas.microsoft.com/office/drawing/2014/main" id="{C17EDEF2-17C0-4A10-AA8B-8EA4F2423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BBCF02D0-1928-4EBA-B5D1-E1BFD11FF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FA1D0EA1-31CD-4954-9637-8491CAA40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5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 sz="4800"/>
              <a:t>Nhận xét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/>
              <a:t>Trong cấu trúc cây không tồn tại chu trình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/>
              <a:t>Cách tổ chức của một cấu trúc cây cho phép truy cập nhanh đến các phần tử của nó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None/>
            </a:pPr>
            <a:endParaRPr lang="en-US" altLang="zh-TW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lvl="1" indent="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None/>
            </a:pPr>
            <a:endParaRPr lang="en-US" altLang="zh-TW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sz="2000" b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Clr>
                <a:srgbClr val="0070C0"/>
              </a:buClr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841466-F702-4DB7-8AF3-00A59D9E8C42}"/>
              </a:ext>
            </a:extLst>
          </p:cNvPr>
          <p:cNvGrpSpPr/>
          <p:nvPr/>
        </p:nvGrpSpPr>
        <p:grpSpPr>
          <a:xfrm>
            <a:off x="3344778" y="2911641"/>
            <a:ext cx="5091394" cy="3773751"/>
            <a:chOff x="6438507" y="1982552"/>
            <a:chExt cx="5534950" cy="4005010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078EF4BA-5335-40F5-BCC8-2A1911172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1982552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03974DC4-4CC1-4CCF-A21C-85DC9548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7602A54D-852E-46C1-83C6-7B7AB4F87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0549E2AD-E454-4959-8552-BB484AC6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386" y="361921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0D6F2234-2211-4FA3-A3D6-9CAA5EC86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507" y="444717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5B7DBFF0-2B79-44CB-932D-6ED71D2DF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003" y="2810511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52F72ADB-A028-4F5A-B1FF-F62A9C491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DAAAB3E1-F47B-418A-8BFB-9E2DE711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94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48FCEEF2-6F01-4BD5-86B3-A5C1A416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2843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7DC3B86B-4634-476F-B228-55F369DCF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7085" y="4485683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93B31E90-96B1-47A5-A8FA-34DB47407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84E3FD37-F502-4B8F-BC96-4338F9ECF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1736" y="2444669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B895A1D5-1E6C-4AAB-98A5-3FB7F1EC8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39030" y="3272628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17422DFF-BA65-46EB-A435-B38DC52F6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4018" y="410780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A909209B-D26F-40A7-AE91-5E018C2CB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AB151B35-92AD-45A8-ABFE-F6ACF00B4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2596" y="4146316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418D293D-DCC3-4DBF-AB97-96FFB916D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7656" y="2463923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F012C1E0-B137-4D58-9548-7BA30AD9C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76" y="333039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3">
              <a:extLst>
                <a:ext uri="{FF2B5EF4-FFF2-40B4-BE49-F238E27FC236}">
                  <a16:creationId xmlns:a16="http://schemas.microsoft.com/office/drawing/2014/main" id="{8043B949-881F-4AA9-995C-2FC380F43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0475" y="4177605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F7AFBFC5-65E7-451E-918B-1449228E4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1E5A6D81-7AAE-4D15-A2A2-1A0A844FE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">
              <a:extLst>
                <a:ext uri="{FF2B5EF4-FFF2-40B4-BE49-F238E27FC236}">
                  <a16:creationId xmlns:a16="http://schemas.microsoft.com/office/drawing/2014/main" id="{3114E3AC-4CA5-4E4C-9B12-4746B5003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245" y="2791255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1F7C8984-1881-4D84-909F-64F38D74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103" y="3657724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35A49DF3-477F-4A4B-91A3-62995A90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203" y="4466429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B2535F32-B30E-4D4D-AC63-D4A43888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919" y="5409916"/>
              <a:ext cx="570614" cy="5776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56" name="Line 19">
              <a:extLst>
                <a:ext uri="{FF2B5EF4-FFF2-40B4-BE49-F238E27FC236}">
                  <a16:creationId xmlns:a16="http://schemas.microsoft.com/office/drawing/2014/main" id="{1D004266-9995-40B7-82DE-BCCD86D0D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0756" y="4158351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A5104F6C-DC64-48A4-A0B6-76E28C606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633" y="5024820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BC1A974F-2B90-4A0D-A596-EAA858F2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798" y="3291882"/>
              <a:ext cx="411317" cy="416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2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 nhị phân</a:t>
            </a:r>
            <a:br>
              <a:rPr lang="en-GB" sz="7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(Binary Tree)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1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/>
              <a:t>Là một dạng cấu trúc dữ liệu </a:t>
            </a:r>
            <a:r>
              <a:rPr lang="en-US" b="1">
                <a:solidFill>
                  <a:srgbClr val="0000FF"/>
                </a:solidFill>
              </a:rPr>
              <a:t>phi tuyến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(các phần tử không được biểu diễn một cách tuần tự) bao gồm một tập hữu hạn các phần tử (nút), sao cho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Có một nút được gọi là nút </a:t>
            </a:r>
            <a:r>
              <a:rPr lang="en-US" b="1">
                <a:solidFill>
                  <a:srgbClr val="0000FF"/>
                </a:solidFill>
              </a:rPr>
              <a:t>gốc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(root)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Các nút còn lại được phân hoạch thành </a:t>
            </a:r>
            <a:r>
              <a:rPr lang="en-US" i="1"/>
              <a:t>n</a:t>
            </a:r>
            <a:r>
              <a:rPr lang="en-US"/>
              <a:t> tập riêng biệt T</a:t>
            </a:r>
            <a:r>
              <a:rPr lang="en-US" baseline="-25000"/>
              <a:t>1</a:t>
            </a:r>
            <a:r>
              <a:rPr lang="en-US"/>
              <a:t>,T</a:t>
            </a:r>
            <a:r>
              <a:rPr lang="en-US" baseline="-25000"/>
              <a:t>2</a:t>
            </a:r>
            <a:r>
              <a:rPr lang="en-US"/>
              <a:t>,…,T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với mỗi tập T</a:t>
            </a:r>
            <a:r>
              <a:rPr lang="en-US" i="1" baseline="-25000"/>
              <a:t>i</a:t>
            </a:r>
            <a:r>
              <a:rPr lang="en-US"/>
              <a:t> là một </a:t>
            </a:r>
            <a:r>
              <a:rPr lang="en-US" b="1">
                <a:solidFill>
                  <a:srgbClr val="0000FF"/>
                </a:solidFill>
              </a:rPr>
              <a:t>cây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Giữa các nút có mối quan hệ </a:t>
            </a:r>
            <a:r>
              <a:rPr lang="en-US" b="1">
                <a:solidFill>
                  <a:srgbClr val="0000FF"/>
                </a:solidFill>
              </a:rPr>
              <a:t>phân cấp</a:t>
            </a:r>
            <a:r>
              <a:rPr lang="en-US"/>
              <a:t> (hierarchical relationship) gọi là quan hệ “Cha - Con”</a:t>
            </a:r>
          </a:p>
          <a:p>
            <a:pPr marL="457200" lvl="1" indent="-457200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/>
              <a:t>Cây không có nút được gọi là cây rỗng (NULL)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pPr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Cây nhị phân (Binary tree) là cây có tính chất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Mỗi nút trên cây chỉ có tối đa 2 con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2 con của cây được phân biệt: cây con trái và cây con phải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endParaRPr lang="en-US"/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Cây nhị phân là một cây có thứ tự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Cây có bậc 2 là cây nhị phân, nhưng cây nhị phân chưa hẳn là bậc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137812" y="2425106"/>
            <a:ext cx="4317176" cy="3123845"/>
            <a:chOff x="1384" y="2016"/>
            <a:chExt cx="2328" cy="166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8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</p:grp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88" y="2941152"/>
            <a:ext cx="3554105" cy="216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7"/>
          <p:cNvSpPr txBox="1">
            <a:spLocks noChangeAspect="1" noChangeArrowheads="1"/>
          </p:cNvSpPr>
          <p:nvPr/>
        </p:nvSpPr>
        <p:spPr bwMode="auto">
          <a:xfrm>
            <a:off x="1183907" y="3630925"/>
            <a:ext cx="1082962" cy="35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en-US" sz="1600" b="1"/>
              <a:t>Cây con trái</a:t>
            </a:r>
          </a:p>
        </p:txBody>
      </p:sp>
      <p:sp>
        <p:nvSpPr>
          <p:cNvPr id="36" name="Text Box 8"/>
          <p:cNvSpPr txBox="1">
            <a:spLocks noChangeAspect="1" noChangeArrowheads="1"/>
          </p:cNvSpPr>
          <p:nvPr/>
        </p:nvSpPr>
        <p:spPr bwMode="auto">
          <a:xfrm>
            <a:off x="5337352" y="3619892"/>
            <a:ext cx="1224952" cy="5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en-US" sz="1600" b="1"/>
              <a:t>Cây con phải</a:t>
            </a:r>
          </a:p>
        </p:txBody>
      </p:sp>
    </p:spTree>
    <p:extLst>
      <p:ext uri="{BB962C8B-B14F-4D97-AF65-F5344CB8AC3E}">
        <p14:creationId xmlns:p14="http://schemas.microsoft.com/office/powerpoint/2010/main" val="2917592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Có thể ứng dụng trong nhiều bài toán thông dụng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Biểu diễn biểu thức toán học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51" y="2452826"/>
            <a:ext cx="68580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55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chất của 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5361334" cy="5408023"/>
          </a:xfrm>
        </p:spPr>
        <p:txBody>
          <a:bodyPr>
            <a:normAutofit/>
          </a:bodyPr>
          <a:lstStyle/>
          <a:p>
            <a:pPr marL="228600"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/>
              <a:t>Mức thứ i của cây có số nút tối đa là </a:t>
            </a:r>
          </a:p>
          <a:p>
            <a:pPr marL="0" lvl="1" indent="0" algn="just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altLang="zh-TW"/>
              <a:t>2</a:t>
            </a:r>
            <a:r>
              <a:rPr lang="en-US" altLang="zh-TW" baseline="30000"/>
              <a:t>i-1</a:t>
            </a:r>
          </a:p>
          <a:p>
            <a:pPr marL="0" lvl="1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altLang="zh-TW"/>
          </a:p>
          <a:p>
            <a:pPr marL="228600"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/>
              <a:t>Gọi h là chiều cao của cây thì số nút tối đa của cây là 2</a:t>
            </a:r>
            <a:r>
              <a:rPr lang="en-US" altLang="zh-TW" baseline="30000"/>
              <a:t>h</a:t>
            </a:r>
            <a:r>
              <a:rPr lang="en-US" altLang="zh-TW"/>
              <a:t>-1</a:t>
            </a:r>
          </a:p>
          <a:p>
            <a:pPr marL="0" lvl="1" indent="0" algn="just">
              <a:lnSpc>
                <a:spcPct val="140000"/>
              </a:lnSpc>
              <a:buClr>
                <a:srgbClr val="0070C0"/>
              </a:buClr>
              <a:buNone/>
            </a:pPr>
            <a:endParaRPr lang="en-US" altLang="zh-TW"/>
          </a:p>
          <a:p>
            <a:pPr marL="228600" lvl="1" algn="just">
              <a:lnSpc>
                <a:spcPct val="140000"/>
              </a:lnSpc>
              <a:buClr>
                <a:srgbClr val="0070C0"/>
              </a:buClr>
            </a:pPr>
            <a:r>
              <a:rPr lang="en-US" altLang="zh-TW"/>
              <a:t>Gọi N là số nút của cây thì chiều cao của cây thỏa mãn bất đẳng thức: h ≥ log</a:t>
            </a:r>
            <a:r>
              <a:rPr lang="en-US" altLang="zh-TW" baseline="-25000"/>
              <a:t>2</a:t>
            </a:r>
            <a:r>
              <a:rPr lang="en-US" altLang="zh-TW"/>
              <a:t>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41390"/>
            <a:ext cx="4648200" cy="409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324600" y="14937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11900" y="23065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2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6311900" y="31193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11900" y="4024219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4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6311900" y="47830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5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9817100" y="108421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Root</a:t>
            </a: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 flipH="1">
            <a:off x="9067800" y="1341391"/>
            <a:ext cx="749300" cy="194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613954" y="6013461"/>
            <a:ext cx="10739846" cy="46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(Hình ảnh: Slide CTDL&amp;GT ThS. Phạm Thanh An – ĐH Ngân Hàng TPHCM)</a:t>
            </a:r>
          </a:p>
        </p:txBody>
      </p:sp>
    </p:spTree>
    <p:extLst>
      <p:ext uri="{BB962C8B-B14F-4D97-AF65-F5344CB8AC3E}">
        <p14:creationId xmlns:p14="http://schemas.microsoft.com/office/powerpoint/2010/main" val="911894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dạng 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Cây nhị phân hoàn chỉnh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Các nút ở các mức đều đạt số phần tử tối đa, trừ mức cuối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Ở mức cuối, các nút ở nhánh trái đều đạt tối đa số phần tử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05847" y="3200400"/>
            <a:ext cx="5604753" cy="2527570"/>
            <a:chOff x="1905000" y="2514600"/>
            <a:chExt cx="4648200" cy="21336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318000" y="251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52800" y="3048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114800" y="3619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514600" y="35941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10200" y="30607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581400" y="4267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172200" y="3619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724400" y="3657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905000" y="4267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3048000" y="4267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 flipH="1">
              <a:off x="3733800" y="2819400"/>
              <a:ext cx="609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 flipH="1">
              <a:off x="2895600" y="3352800"/>
              <a:ext cx="457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 flipH="1">
              <a:off x="2286000" y="3962400"/>
              <a:ext cx="3048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H="1">
              <a:off x="4953000" y="3429000"/>
              <a:ext cx="533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 flipH="1">
              <a:off x="3873500" y="3962400"/>
              <a:ext cx="304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>
              <a:off x="4686300" y="2806700"/>
              <a:ext cx="762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3733800" y="3352800"/>
              <a:ext cx="381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2819400" y="3962400"/>
              <a:ext cx="2286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5676900" y="3416300"/>
              <a:ext cx="609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774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dạng 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Cây nhị phân đầy đủ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Các nút đạt tối đa ở tất cả mọi mức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80972" y="3025302"/>
            <a:ext cx="4869703" cy="1805407"/>
            <a:chOff x="2514600" y="2514600"/>
            <a:chExt cx="4038600" cy="1524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318000" y="251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52800" y="3048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114800" y="3619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514600" y="35941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410200" y="30607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172200" y="3619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724400" y="3657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 flipH="1">
              <a:off x="3733800" y="2819400"/>
              <a:ext cx="609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 flipH="1">
              <a:off x="2895600" y="3352800"/>
              <a:ext cx="457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H="1">
              <a:off x="4953000" y="3429000"/>
              <a:ext cx="533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>
              <a:off x="4686300" y="2806700"/>
              <a:ext cx="762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3733800" y="3352800"/>
              <a:ext cx="381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5676900" y="3416300"/>
              <a:ext cx="609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172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dạng 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Cây nhị phân gần đầy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Các nút đạt tối đa ở tất cả mọi mức, trừ mức cuối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Ở mức cuối, các nút không đạt đều là cây con trái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73621" y="2996089"/>
            <a:ext cx="5220511" cy="3031789"/>
            <a:chOff x="2514598" y="2514603"/>
            <a:chExt cx="4038598" cy="2133603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4317997" y="2514603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352798" y="3048003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4114798" y="3619504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2514598" y="3594104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5410196" y="3060703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581398" y="4267205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172196" y="3619504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4724396" y="3657604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5562596" y="4267205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3047998" y="4267205"/>
              <a:ext cx="381000" cy="3810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 flipH="1">
              <a:off x="3733797" y="2819403"/>
              <a:ext cx="609600" cy="304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H="1">
              <a:off x="2895598" y="3352804"/>
              <a:ext cx="457200" cy="304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5943595" y="3962405"/>
              <a:ext cx="304800" cy="381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 flipH="1">
              <a:off x="4952997" y="3429004"/>
              <a:ext cx="533399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3873498" y="3962405"/>
              <a:ext cx="304800" cy="304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4686296" y="2806703"/>
              <a:ext cx="762000" cy="304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3733797" y="3352804"/>
              <a:ext cx="381000" cy="304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2819399" y="3962405"/>
              <a:ext cx="228600" cy="381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676900" y="3416300"/>
              <a:ext cx="609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878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77378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Mảng một chiều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Đánh số thứ tự các nút bắt từ gốc, rồi từ trái sang phải và từ trên xuống dưới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Biểu diễn giá trị các nút vào mảng một chiều theo thứ tự đã đánh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Hiệu quả đối với cây nhị phân hoàn chỉnh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rgbClr val="0070C0"/>
                </a:solidFill>
              </a:rPr>
              <a:t>Danh sách liên kết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Nút gốc là node đầu danh sách (head)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Mỗi node gồm có: thành phần dữ liệu, thành phần liên kết là </a:t>
            </a:r>
            <a:r>
              <a:rPr lang="en-US">
                <a:solidFill>
                  <a:srgbClr val="0000FF"/>
                </a:solidFill>
              </a:rPr>
              <a:t>left</a:t>
            </a:r>
            <a:r>
              <a:rPr lang="en-US"/>
              <a:t> và </a:t>
            </a:r>
            <a:r>
              <a:rPr lang="en-US">
                <a:solidFill>
                  <a:srgbClr val="0000FF"/>
                </a:solidFill>
              </a:rPr>
              <a:t>right</a:t>
            </a:r>
            <a:r>
              <a:rPr lang="en-US"/>
              <a:t> để liên kết với cây con trái và cây con phải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Nút lá có hai liên kết trái phải đều rỗng (=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 b="1">
                <a:solidFill>
                  <a:srgbClr val="0070C0"/>
                </a:solidFill>
              </a:rPr>
              <a:t>Mảng một chiều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Con của nút thứ [i] là nút thứ [2i + 1] và [2i + 2]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Cha của nút thứ [j] là nút [(j-1)/2]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80972" y="3025302"/>
            <a:ext cx="4869703" cy="1805407"/>
            <a:chOff x="2514600" y="2514600"/>
            <a:chExt cx="4038600" cy="1524000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318000" y="251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352800" y="3048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114800" y="3619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514600" y="35941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410200" y="30607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172200" y="3619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724400" y="3657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>
              <a:off x="3733800" y="2819400"/>
              <a:ext cx="609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H="1">
              <a:off x="2895600" y="3352800"/>
              <a:ext cx="457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H="1">
              <a:off x="4953000" y="3429000"/>
              <a:ext cx="533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4686300" y="2806700"/>
              <a:ext cx="762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>
              <a:off x="3733800" y="3352800"/>
              <a:ext cx="381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>
              <a:off x="5676900" y="3416300"/>
              <a:ext cx="609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73950" y="2866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en-US" baseline="-25000"/>
          </a:p>
        </p:txBody>
      </p:sp>
      <p:sp>
        <p:nvSpPr>
          <p:cNvPr id="22" name="TextBox 21"/>
          <p:cNvSpPr txBox="1"/>
          <p:nvPr/>
        </p:nvSpPr>
        <p:spPr>
          <a:xfrm>
            <a:off x="4168839" y="3290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18835" y="3337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baseline="-25000"/>
          </a:p>
        </p:txBody>
      </p:sp>
      <p:sp>
        <p:nvSpPr>
          <p:cNvPr id="24" name="TextBox 23"/>
          <p:cNvSpPr txBox="1"/>
          <p:nvPr/>
        </p:nvSpPr>
        <p:spPr>
          <a:xfrm>
            <a:off x="3146062" y="3948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endParaRPr lang="en-US" baseline="-25000"/>
          </a:p>
        </p:txBody>
      </p:sp>
      <p:sp>
        <p:nvSpPr>
          <p:cNvPr id="25" name="TextBox 24"/>
          <p:cNvSpPr txBox="1"/>
          <p:nvPr/>
        </p:nvSpPr>
        <p:spPr>
          <a:xfrm>
            <a:off x="5376316" y="396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52404" y="3942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endParaRPr lang="en-US" baseline="-25000"/>
          </a:p>
        </p:txBody>
      </p:sp>
      <p:sp>
        <p:nvSpPr>
          <p:cNvPr id="27" name="TextBox 26"/>
          <p:cNvSpPr txBox="1"/>
          <p:nvPr/>
        </p:nvSpPr>
        <p:spPr>
          <a:xfrm>
            <a:off x="8144271" y="3994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  <a:endParaRPr lang="en-US" baseline="-25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06003" y="5138978"/>
          <a:ext cx="4277119" cy="61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49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806003" y="5617235"/>
          <a:ext cx="4277119" cy="61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4994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 b="1">
                <a:solidFill>
                  <a:srgbClr val="0070C0"/>
                </a:solidFill>
              </a:rPr>
              <a:t>Danh sách liên kết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51317" y="1825957"/>
            <a:ext cx="461395" cy="427838"/>
          </a:xfrm>
          <a:prstGeom prst="ellipse">
            <a:avLst/>
          </a:prstGeom>
          <a:gradFill flip="none" rotWithShape="1">
            <a:gsLst>
              <a:gs pos="85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17781" y="174856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9" name="Straight Arrow Connector 8"/>
          <p:cNvCxnSpPr>
            <a:stCxn id="7" idx="4"/>
            <a:endCxn id="14" idx="0"/>
          </p:cNvCxnSpPr>
          <p:nvPr/>
        </p:nvCxnSpPr>
        <p:spPr>
          <a:xfrm flipH="1">
            <a:off x="3278334" y="2253795"/>
            <a:ext cx="3681" cy="347133"/>
          </a:xfrm>
          <a:prstGeom prst="straightConnector1">
            <a:avLst/>
          </a:prstGeom>
          <a:ln w="25400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46613" y="2600928"/>
            <a:ext cx="1068080" cy="582626"/>
            <a:chOff x="3860042" y="5062592"/>
            <a:chExt cx="1068080" cy="582626"/>
          </a:xfrm>
        </p:grpSpPr>
        <p:sp>
          <p:nvSpPr>
            <p:cNvPr id="14" name="Rectangle 13"/>
            <p:cNvSpPr/>
            <p:nvPr/>
          </p:nvSpPr>
          <p:spPr>
            <a:xfrm>
              <a:off x="4103322" y="5062592"/>
              <a:ext cx="576881" cy="58262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4843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60042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79249" y="2563077"/>
            <a:ext cx="4869703" cy="1805407"/>
            <a:chOff x="2514600" y="2514600"/>
            <a:chExt cx="4038600" cy="1524000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4318000" y="251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352800" y="3048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4114800" y="3619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514600" y="35941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410200" y="30607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172200" y="36195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724400" y="3657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3733800" y="2819400"/>
              <a:ext cx="6096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H="1">
              <a:off x="2895600" y="3352800"/>
              <a:ext cx="457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H="1">
              <a:off x="4953000" y="3429000"/>
              <a:ext cx="533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4686300" y="2806700"/>
              <a:ext cx="762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3733800" y="3352800"/>
              <a:ext cx="381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5676900" y="3416300"/>
              <a:ext cx="609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19280" y="3646321"/>
            <a:ext cx="1068080" cy="582626"/>
            <a:chOff x="3860042" y="5062592"/>
            <a:chExt cx="1068080" cy="582626"/>
          </a:xfrm>
        </p:grpSpPr>
        <p:sp>
          <p:nvSpPr>
            <p:cNvPr id="51" name="Rectangle 50"/>
            <p:cNvSpPr/>
            <p:nvPr/>
          </p:nvSpPr>
          <p:spPr>
            <a:xfrm>
              <a:off x="4103322" y="5062592"/>
              <a:ext cx="576881" cy="58262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84843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60042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66436" y="3550594"/>
            <a:ext cx="1068080" cy="582626"/>
            <a:chOff x="3860042" y="5062592"/>
            <a:chExt cx="1068080" cy="582626"/>
          </a:xfrm>
        </p:grpSpPr>
        <p:sp>
          <p:nvSpPr>
            <p:cNvPr id="55" name="Rectangle 54"/>
            <p:cNvSpPr/>
            <p:nvPr/>
          </p:nvSpPr>
          <p:spPr>
            <a:xfrm>
              <a:off x="4103322" y="5062592"/>
              <a:ext cx="576881" cy="58262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84843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60042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2839" y="4809254"/>
            <a:ext cx="1068080" cy="582626"/>
            <a:chOff x="3860042" y="5062592"/>
            <a:chExt cx="1068080" cy="582626"/>
          </a:xfrm>
        </p:grpSpPr>
        <p:sp>
          <p:nvSpPr>
            <p:cNvPr id="59" name="Rectangle 58"/>
            <p:cNvSpPr/>
            <p:nvPr/>
          </p:nvSpPr>
          <p:spPr>
            <a:xfrm>
              <a:off x="4103322" y="5062592"/>
              <a:ext cx="576881" cy="58262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84843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60042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46399" y="4814248"/>
            <a:ext cx="1068080" cy="582626"/>
            <a:chOff x="3860042" y="5062592"/>
            <a:chExt cx="1068080" cy="582626"/>
          </a:xfrm>
        </p:grpSpPr>
        <p:sp>
          <p:nvSpPr>
            <p:cNvPr id="63" name="Rectangle 62"/>
            <p:cNvSpPr/>
            <p:nvPr/>
          </p:nvSpPr>
          <p:spPr>
            <a:xfrm>
              <a:off x="4103322" y="5062592"/>
              <a:ext cx="576881" cy="58262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84843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60042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92883" y="4809254"/>
            <a:ext cx="1068080" cy="582626"/>
            <a:chOff x="3860042" y="5062592"/>
            <a:chExt cx="1068080" cy="582626"/>
          </a:xfrm>
        </p:grpSpPr>
        <p:sp>
          <p:nvSpPr>
            <p:cNvPr id="71" name="Rectangle 70"/>
            <p:cNvSpPr/>
            <p:nvPr/>
          </p:nvSpPr>
          <p:spPr>
            <a:xfrm>
              <a:off x="4103322" y="5062592"/>
              <a:ext cx="576881" cy="58262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84843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60042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57322" y="4809254"/>
            <a:ext cx="1068080" cy="582626"/>
            <a:chOff x="3860042" y="5062592"/>
            <a:chExt cx="1068080" cy="582626"/>
          </a:xfrm>
        </p:grpSpPr>
        <p:sp>
          <p:nvSpPr>
            <p:cNvPr id="79" name="Rectangle 78"/>
            <p:cNvSpPr/>
            <p:nvPr/>
          </p:nvSpPr>
          <p:spPr>
            <a:xfrm>
              <a:off x="4103322" y="5062592"/>
              <a:ext cx="576881" cy="58262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4843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60042" y="5062592"/>
              <a:ext cx="243279" cy="5826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/>
          <p:cNvCxnSpPr>
            <a:stCxn id="15" idx="3"/>
            <a:endCxn id="55" idx="0"/>
          </p:cNvCxnSpPr>
          <p:nvPr/>
        </p:nvCxnSpPr>
        <p:spPr>
          <a:xfrm>
            <a:off x="3814693" y="2892241"/>
            <a:ext cx="1283464" cy="658353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0"/>
            <a:endCxn id="16" idx="1"/>
          </p:cNvCxnSpPr>
          <p:nvPr/>
        </p:nvCxnSpPr>
        <p:spPr>
          <a:xfrm flipV="1">
            <a:off x="1651001" y="2892241"/>
            <a:ext cx="1095612" cy="75408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611" y="4228675"/>
            <a:ext cx="415801" cy="580579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3" idx="0"/>
          </p:cNvCxnSpPr>
          <p:nvPr/>
        </p:nvCxnSpPr>
        <p:spPr>
          <a:xfrm>
            <a:off x="2074848" y="4228675"/>
            <a:ext cx="503272" cy="585573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7" idx="2"/>
            <a:endCxn id="71" idx="0"/>
          </p:cNvCxnSpPr>
          <p:nvPr/>
        </p:nvCxnSpPr>
        <p:spPr>
          <a:xfrm flipH="1">
            <a:off x="4024604" y="4133220"/>
            <a:ext cx="663472" cy="676034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6" idx="2"/>
            <a:endCxn id="79" idx="0"/>
          </p:cNvCxnSpPr>
          <p:nvPr/>
        </p:nvCxnSpPr>
        <p:spPr>
          <a:xfrm>
            <a:off x="5512877" y="4133220"/>
            <a:ext cx="476166" cy="676034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637A73B-17F3-45E3-B982-61D149403DEB}"/>
              </a:ext>
            </a:extLst>
          </p:cNvPr>
          <p:cNvSpPr/>
          <p:nvPr/>
        </p:nvSpPr>
        <p:spPr>
          <a:xfrm>
            <a:off x="3019765" y="6167811"/>
            <a:ext cx="679508" cy="534071"/>
          </a:xfrm>
          <a:prstGeom prst="rect">
            <a:avLst/>
          </a:prstGeom>
          <a:gradFill flip="none" rotWithShape="1">
            <a:gsLst>
              <a:gs pos="7700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FE820C-4601-43E2-81A1-9ECAF8C4C5CF}"/>
              </a:ext>
            </a:extLst>
          </p:cNvPr>
          <p:cNvCxnSpPr>
            <a:cxnSpLocks/>
            <a:stCxn id="80" idx="2"/>
            <a:endCxn id="66" idx="3"/>
          </p:cNvCxnSpPr>
          <p:nvPr/>
        </p:nvCxnSpPr>
        <p:spPr>
          <a:xfrm flipH="1">
            <a:off x="3699273" y="5391880"/>
            <a:ext cx="2704490" cy="1042967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E17684E-4B72-4375-A98C-389D634EE921}"/>
              </a:ext>
            </a:extLst>
          </p:cNvPr>
          <p:cNvCxnSpPr>
            <a:cxnSpLocks/>
            <a:stCxn id="81" idx="2"/>
            <a:endCxn id="66" idx="3"/>
          </p:cNvCxnSpPr>
          <p:nvPr/>
        </p:nvCxnSpPr>
        <p:spPr>
          <a:xfrm flipH="1">
            <a:off x="3699273" y="5391880"/>
            <a:ext cx="1879689" cy="1042967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D086D0-EAAD-4269-9FE3-292C6AE61229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 flipH="1">
            <a:off x="3359519" y="5391880"/>
            <a:ext cx="1079805" cy="775931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97D7F0-603C-4BC9-B636-026839955305}"/>
              </a:ext>
            </a:extLst>
          </p:cNvPr>
          <p:cNvCxnSpPr>
            <a:cxnSpLocks/>
            <a:stCxn id="73" idx="2"/>
            <a:endCxn id="66" idx="0"/>
          </p:cNvCxnSpPr>
          <p:nvPr/>
        </p:nvCxnSpPr>
        <p:spPr>
          <a:xfrm flipH="1">
            <a:off x="3359519" y="5391880"/>
            <a:ext cx="255004" cy="775931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67115E-9274-4A01-A687-2AE6B7EAE26C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2992840" y="5396874"/>
            <a:ext cx="366679" cy="770937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51B74A-D372-425A-A154-1FF989A5F066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2168039" y="5396874"/>
            <a:ext cx="1191480" cy="770937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ADE5A3-6994-4D98-BA7F-738242FAD25E}"/>
              </a:ext>
            </a:extLst>
          </p:cNvPr>
          <p:cNvCxnSpPr>
            <a:cxnSpLocks/>
            <a:stCxn id="60" idx="2"/>
            <a:endCxn id="66" idx="1"/>
          </p:cNvCxnSpPr>
          <p:nvPr/>
        </p:nvCxnSpPr>
        <p:spPr>
          <a:xfrm>
            <a:off x="1119280" y="5391880"/>
            <a:ext cx="1900485" cy="1042967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A8842E-62D1-4BC9-9B19-9F4B784A0CFC}"/>
              </a:ext>
            </a:extLst>
          </p:cNvPr>
          <p:cNvCxnSpPr>
            <a:cxnSpLocks/>
            <a:stCxn id="61" idx="2"/>
            <a:endCxn id="66" idx="1"/>
          </p:cNvCxnSpPr>
          <p:nvPr/>
        </p:nvCxnSpPr>
        <p:spPr>
          <a:xfrm>
            <a:off x="294479" y="5391880"/>
            <a:ext cx="2725286" cy="1042967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6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xét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Do tính chất mềm dẻo của cách biểu diễn bằng danh sách liên kết nên phương pháp này được dùng chủ yếu trong việc biểu diễn cây nhị phân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/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Từ đây trở đi, khi nói về cây nhị phân, chúng ta sẽ hiểu đây là một cấu trúc dữ liệu được biểu diễn bằng danh sách liên kết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5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Ví dụ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</a:t>
            </a:fld>
            <a:endParaRPr lang="en-GB"/>
          </a:p>
        </p:txBody>
      </p:sp>
      <p:grpSp>
        <p:nvGrpSpPr>
          <p:cNvPr id="58" name="Group 27">
            <a:extLst>
              <a:ext uri="{FF2B5EF4-FFF2-40B4-BE49-F238E27FC236}">
                <a16:creationId xmlns:a16="http://schemas.microsoft.com/office/drawing/2014/main" id="{E04C1E3D-61A6-4DC3-BDB4-7EC31643E113}"/>
              </a:ext>
            </a:extLst>
          </p:cNvPr>
          <p:cNvGrpSpPr>
            <a:grpSpLocks/>
          </p:cNvGrpSpPr>
          <p:nvPr/>
        </p:nvGrpSpPr>
        <p:grpSpPr bwMode="auto">
          <a:xfrm>
            <a:off x="2958638" y="1392380"/>
            <a:ext cx="5329152" cy="3794761"/>
            <a:chOff x="1384" y="2016"/>
            <a:chExt cx="2328" cy="1664"/>
          </a:xfrm>
        </p:grpSpPr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4FF6972A-8015-4210-AACE-E24AD6272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60" name="Oval 5">
              <a:extLst>
                <a:ext uri="{FF2B5EF4-FFF2-40B4-BE49-F238E27FC236}">
                  <a16:creationId xmlns:a16="http://schemas.microsoft.com/office/drawing/2014/main" id="{10511726-D8EE-4AFD-B6A9-2E95BE57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1" name="Oval 6">
              <a:extLst>
                <a:ext uri="{FF2B5EF4-FFF2-40B4-BE49-F238E27FC236}">
                  <a16:creationId xmlns:a16="http://schemas.microsoft.com/office/drawing/2014/main" id="{C0A4C510-C3D9-481F-9FD9-88C096EDD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28D0FB81-B79A-408D-A4CE-167F333A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EA8A0AAC-DF27-4FB2-A924-4D26116D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53E918C1-90D6-473A-8207-C9896218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9509EC63-E1B5-4007-B160-149BF86E0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12DE3AA4-547E-4312-8FE4-47FA95BA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7" name="Oval 12">
              <a:extLst>
                <a:ext uri="{FF2B5EF4-FFF2-40B4-BE49-F238E27FC236}">
                  <a16:creationId xmlns:a16="http://schemas.microsoft.com/office/drawing/2014/main" id="{0BA8AF7F-252D-4BB0-A481-8FDDB5AB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68" name="Oval 13">
              <a:extLst>
                <a:ext uri="{FF2B5EF4-FFF2-40B4-BE49-F238E27FC236}">
                  <a16:creationId xmlns:a16="http://schemas.microsoft.com/office/drawing/2014/main" id="{6282D828-C94E-46DC-9FBF-A9F4F727B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D0D9D28B-1310-4E55-94C5-3A8F11E12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</a:t>
              </a:r>
              <a:r>
                <a:rPr lang="en-US" sz="2000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8858BFBD-F816-4E09-846B-703C4DF57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FDC3288A-AC9C-4F8F-AB63-35553D349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D62DCBCE-897D-46A6-A225-E73241079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3" name="Line 19">
              <a:extLst>
                <a:ext uri="{FF2B5EF4-FFF2-40B4-BE49-F238E27FC236}">
                  <a16:creationId xmlns:a16="http://schemas.microsoft.com/office/drawing/2014/main" id="{2803764D-59EE-4AB5-B5E4-DF0FA9AEC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72CAA88B-EBF9-4C36-87E8-0C5F02FC6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5" name="Line 21">
              <a:extLst>
                <a:ext uri="{FF2B5EF4-FFF2-40B4-BE49-F238E27FC236}">
                  <a16:creationId xmlns:a16="http://schemas.microsoft.com/office/drawing/2014/main" id="{555FD162-76EF-46EF-9E50-A3F383F4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6" name="Line 22">
              <a:extLst>
                <a:ext uri="{FF2B5EF4-FFF2-40B4-BE49-F238E27FC236}">
                  <a16:creationId xmlns:a16="http://schemas.microsoft.com/office/drawing/2014/main" id="{7A19519C-D23B-4607-BFC8-49C52BC07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7" name="Line 23">
              <a:extLst>
                <a:ext uri="{FF2B5EF4-FFF2-40B4-BE49-F238E27FC236}">
                  <a16:creationId xmlns:a16="http://schemas.microsoft.com/office/drawing/2014/main" id="{BDD98BF4-2E90-4E8B-9C46-94D5B0A49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EDDB6AAF-261B-4A56-93EA-AE4E3FA69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9" name="Line 26">
              <a:extLst>
                <a:ext uri="{FF2B5EF4-FFF2-40B4-BE49-F238E27FC236}">
                  <a16:creationId xmlns:a16="http://schemas.microsoft.com/office/drawing/2014/main" id="{8633EE36-9771-4B70-8828-2502E7519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E6DB924D-D1B3-4BE7-A7F2-61D54285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54" y="5383658"/>
            <a:ext cx="10739846" cy="11085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/>
              <a:t>Một cây được phân hoạch thành </a:t>
            </a:r>
            <a:r>
              <a:rPr lang="en-US" sz="3000" i="1"/>
              <a:t>n</a:t>
            </a:r>
            <a:r>
              <a:rPr lang="en-US" sz="3000"/>
              <a:t> tập T</a:t>
            </a:r>
            <a:r>
              <a:rPr lang="en-US" sz="3000" i="1" baseline="-250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66871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duyệt phần tử trên cây nhị phân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107398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Phép duyệt cây nhị phân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800"/>
              <a:t>Là phép duyệt qua các nút trên cây nhị phân, mỗi nút một lần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800"/>
              <a:t>Là cốt lõi của nhiều thao tác quan trọng khác trên cây nhị phân</a:t>
            </a:r>
          </a:p>
          <a:p>
            <a:pPr marL="228600" lvl="1" algn="just">
              <a:lnSpc>
                <a:spcPct val="14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/>
              <a:t>Có 3 phương pháp duyệt cây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800"/>
              <a:t>Duyệt theo thứ tự trước Node-Left-Right (Preorder)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800"/>
              <a:t>Duyệt theo thứ tự giữa Left-Node-Right (Inorder)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 sz="2800"/>
              <a:t>Duyệt theo thứ tự sau Left-Right-Node (Postorder)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1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 tiền tự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6663146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Duyệt theo thứ tự trước (Node-Left-Right)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Trước tiên thăm nút gốc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Sau đó, thăm các nút của cây con trái 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Cuối cùng thăm các nút của cây con phải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514304" y="2126153"/>
            <a:ext cx="4317176" cy="3123845"/>
            <a:chOff x="1384" y="2016"/>
            <a:chExt cx="2328" cy="166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8394167" y="2126153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7771070" y="2756929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8394167" y="3432761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7147972" y="3402724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510039" y="4048519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9046936" y="2771948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7741398" y="4063538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9729376" y="3432761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0382145" y="4078556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9106279" y="4078556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8260646" y="4799443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8127126" y="2486597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H="1">
            <a:off x="7524427" y="3132392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 flipH="1">
            <a:off x="6880930" y="3783818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>
            <a:off x="8141961" y="3823242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 flipH="1">
            <a:off x="9477170" y="3813855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8794730" y="2501615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9462335" y="3177447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10115103" y="3838260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8052947" y="4499074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8171633" y="3147410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945178" y="5577324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6462518" y="5577323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8002268" y="557732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6979858" y="5577322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7491063" y="557732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9555712" y="5596222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8525743" y="557732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10072949" y="5571163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0" name="Oval 13"/>
          <p:cNvSpPr>
            <a:spLocks noChangeArrowheads="1"/>
          </p:cNvSpPr>
          <p:nvPr/>
        </p:nvSpPr>
        <p:spPr bwMode="auto">
          <a:xfrm>
            <a:off x="11111083" y="5571163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10596424" y="5577319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9036948" y="557732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26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 trung tự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6445377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Duyệt theo thứ tự giữa (Left-Node-Right)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Trước tiên thăm các nút của cây con trái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Sau đó, thăm nút gốc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Cuối cùng thăm các nút của cây con phải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905541" y="1974890"/>
            <a:ext cx="4317176" cy="3123845"/>
            <a:chOff x="1384" y="2016"/>
            <a:chExt cx="2328" cy="166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8785404" y="1974890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8162307" y="2605666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8785404" y="3281498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7539209" y="3251461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901276" y="3897256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9438173" y="2620685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132635" y="3912275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10120613" y="3281498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0773382" y="3927293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9497516" y="3927293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8651883" y="4648180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8518363" y="2335334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H="1">
            <a:off x="7915664" y="2981129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 flipH="1">
            <a:off x="7272167" y="3632555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>
            <a:off x="8533198" y="3671979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 flipH="1">
            <a:off x="9868407" y="3662592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9185967" y="2350352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9853572" y="3026184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10506340" y="3686997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8444184" y="4347811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8562870" y="2996147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972359" y="5586712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6489699" y="558671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8029449" y="5586709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7007039" y="558671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7518244" y="5586709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9582893" y="560561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8552924" y="5586708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10100130" y="558055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60" name="Oval 13"/>
          <p:cNvSpPr>
            <a:spLocks noChangeArrowheads="1"/>
          </p:cNvSpPr>
          <p:nvPr/>
        </p:nvSpPr>
        <p:spPr bwMode="auto">
          <a:xfrm>
            <a:off x="11138264" y="558055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10623605" y="5586707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9064129" y="5586708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491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 hậu tự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084216"/>
            <a:ext cx="6445377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Duyệt theo thứ tự sau (Left-Right-Node)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Trước tiên thăm các nút của cây con trái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Sau đó, thăm các nút của cây con phải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Cuối cùng thăm nút gốc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905541" y="1974890"/>
            <a:ext cx="4317176" cy="3123845"/>
            <a:chOff x="1384" y="2016"/>
            <a:chExt cx="2328" cy="166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8785404" y="1974890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8162307" y="2605666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8785404" y="3281498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7539209" y="3251461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901276" y="3897256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9438173" y="2620685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8132635" y="3912275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10120613" y="3281498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0773382" y="3927293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9497516" y="3927293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8651883" y="4648180"/>
            <a:ext cx="445070" cy="45055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8518363" y="2335334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H="1">
            <a:off x="7915664" y="2981129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 flipH="1">
            <a:off x="7272167" y="3632555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>
            <a:off x="8533198" y="3671979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 flipH="1">
            <a:off x="9868407" y="3662592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9185967" y="2350352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9853572" y="3026184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10506340" y="3686997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8444184" y="4347811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8562870" y="2996147"/>
            <a:ext cx="320821" cy="32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972359" y="5586712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6489699" y="558671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8029449" y="5586709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7007039" y="558671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7518244" y="5586709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9582893" y="560561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8552924" y="5586708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10100130" y="558055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0" name="Oval 13"/>
          <p:cNvSpPr>
            <a:spLocks noChangeArrowheads="1"/>
          </p:cNvSpPr>
          <p:nvPr/>
        </p:nvSpPr>
        <p:spPr bwMode="auto">
          <a:xfrm>
            <a:off x="11138264" y="558055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10623605" y="5586707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9064129" y="5586708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4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 sz="4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cây tổng quát bằng cây nhị phân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084216"/>
            <a:ext cx="11030485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Nhược điểm cây tổng quát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Bậc của các nút trên cây có thể dao động với biên độ lớn </a:t>
            </a:r>
            <a:r>
              <a:rPr lang="en-US">
                <a:ea typeface="Cambria Math" panose="02040503050406030204" pitchFamily="18" charset="0"/>
              </a:rPr>
              <a:t>⇒ việc biểu diễn gặp nhiều khó khăn &amp; lãng phí</a:t>
            </a:r>
            <a:endParaRPr lang="en-US"/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Việc xây dựng các thao tác phức tạp hơn nhiều so với cây nhị phân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/>
              <a:t>Nếu không quá cần cây tổng quát thì người ta thường chuyển thành cây nhị phân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 sz="4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cây tổng quát bằng cây nhị phân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084216"/>
            <a:ext cx="11030485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Qui tắc biến đổi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Giữ lại nút con trái nhất làm nút con trái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</a:pPr>
            <a:r>
              <a:rPr lang="en-US"/>
              <a:t>Các nút con còn lại chuyển thành nút con phải</a:t>
            </a:r>
          </a:p>
          <a:p>
            <a:pPr lvl="1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/>
              <a:t>Trong cây nhị phân mới xây dựng</a:t>
            </a:r>
          </a:p>
          <a:p>
            <a:pPr lvl="2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/>
              <a:t>Con trái thể hiện quan hệ cha con</a:t>
            </a:r>
          </a:p>
          <a:p>
            <a:pPr lvl="2"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/>
              <a:t>Con phải thể hiện quan hệ anh 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7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 sz="4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cây tổng quát bằng cây nhị phân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084216"/>
            <a:ext cx="11030485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Minh họa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88953" y="1716174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605576" y="3121066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88953" y="3108566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05300" y="3055084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810595" y="4183083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15624" y="4128885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418082" y="4128883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382787" y="4095258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360230" y="4095257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78854" y="4194865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J</a:t>
            </a:r>
          </a:p>
        </p:txBody>
      </p:sp>
      <p:cxnSp>
        <p:nvCxnSpPr>
          <p:cNvPr id="18" name="Straight Arrow Connector 17"/>
          <p:cNvCxnSpPr>
            <a:stCxn id="7" idx="3"/>
            <a:endCxn id="8" idx="7"/>
          </p:cNvCxnSpPr>
          <p:nvPr/>
        </p:nvCxnSpPr>
        <p:spPr>
          <a:xfrm flipH="1">
            <a:off x="3985467" y="2100747"/>
            <a:ext cx="1468665" cy="1086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9" idx="0"/>
          </p:cNvCxnSpPr>
          <p:nvPr/>
        </p:nvCxnSpPr>
        <p:spPr>
          <a:xfrm>
            <a:off x="5611488" y="2166729"/>
            <a:ext cx="0" cy="941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4" idx="0"/>
          </p:cNvCxnSpPr>
          <p:nvPr/>
        </p:nvCxnSpPr>
        <p:spPr>
          <a:xfrm flipH="1">
            <a:off x="5605322" y="3559121"/>
            <a:ext cx="6166" cy="5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1"/>
          </p:cNvCxnSpPr>
          <p:nvPr/>
        </p:nvCxnSpPr>
        <p:spPr>
          <a:xfrm>
            <a:off x="5768844" y="2100747"/>
            <a:ext cx="1101635" cy="1020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0"/>
          </p:cNvCxnSpPr>
          <p:nvPr/>
        </p:nvCxnSpPr>
        <p:spPr>
          <a:xfrm flipH="1">
            <a:off x="3033130" y="3505639"/>
            <a:ext cx="637625" cy="677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2" idx="0"/>
          </p:cNvCxnSpPr>
          <p:nvPr/>
        </p:nvCxnSpPr>
        <p:spPr>
          <a:xfrm>
            <a:off x="3828111" y="3571621"/>
            <a:ext cx="10048" cy="557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5"/>
            <a:endCxn id="13" idx="1"/>
          </p:cNvCxnSpPr>
          <p:nvPr/>
        </p:nvCxnSpPr>
        <p:spPr>
          <a:xfrm>
            <a:off x="3985467" y="3505639"/>
            <a:ext cx="497794" cy="689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5" idx="0"/>
          </p:cNvCxnSpPr>
          <p:nvPr/>
        </p:nvCxnSpPr>
        <p:spPr>
          <a:xfrm flipH="1">
            <a:off x="6582765" y="3439657"/>
            <a:ext cx="287714" cy="655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5"/>
            <a:endCxn id="16" idx="0"/>
          </p:cNvCxnSpPr>
          <p:nvPr/>
        </p:nvCxnSpPr>
        <p:spPr>
          <a:xfrm>
            <a:off x="7185191" y="3439657"/>
            <a:ext cx="416198" cy="75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19799" y="4904597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Cây tổng quát</a:t>
            </a:r>
          </a:p>
        </p:txBody>
      </p:sp>
    </p:spTree>
    <p:extLst>
      <p:ext uri="{BB962C8B-B14F-4D97-AF65-F5344CB8AC3E}">
        <p14:creationId xmlns:p14="http://schemas.microsoft.com/office/powerpoint/2010/main" val="29295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8"/>
            <a:ext cx="10515600" cy="745218"/>
          </a:xfrm>
        </p:spPr>
        <p:txBody>
          <a:bodyPr/>
          <a:lstStyle/>
          <a:p>
            <a:r>
              <a:rPr lang="en-US" sz="4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cây tổng quát bằng cây nhị phân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084216"/>
            <a:ext cx="11030485" cy="540802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/>
              <a:t>Minh họa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7FE-D712-40B9-8153-9CEB79E947F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3F0A-5CB5-4EFB-A069-760A19144132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735839" y="1518012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735839" y="2604529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0" y="2591926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036953" y="2591925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918577" y="4896468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369486" y="4893328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358236" y="4876980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190794" y="480369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30290" y="4808807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690151" y="4803691"/>
            <a:ext cx="445070" cy="45055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</a:rPr>
              <a:t>J</a:t>
            </a:r>
          </a:p>
        </p:txBody>
      </p:sp>
      <p:cxnSp>
        <p:nvCxnSpPr>
          <p:cNvPr id="18" name="Straight Arrow Connector 17"/>
          <p:cNvCxnSpPr>
            <a:stCxn id="7" idx="4"/>
            <a:endCxn id="8" idx="0"/>
          </p:cNvCxnSpPr>
          <p:nvPr/>
        </p:nvCxnSpPr>
        <p:spPr>
          <a:xfrm>
            <a:off x="3958374" y="1968567"/>
            <a:ext cx="0" cy="6359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4" idx="0"/>
          </p:cNvCxnSpPr>
          <p:nvPr/>
        </p:nvCxnSpPr>
        <p:spPr>
          <a:xfrm flipH="1">
            <a:off x="5413329" y="3042481"/>
            <a:ext cx="905206" cy="17612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0" idx="2"/>
          </p:cNvCxnSpPr>
          <p:nvPr/>
        </p:nvCxnSpPr>
        <p:spPr>
          <a:xfrm flipV="1">
            <a:off x="6541070" y="2817203"/>
            <a:ext cx="1495883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0"/>
          </p:cNvCxnSpPr>
          <p:nvPr/>
        </p:nvCxnSpPr>
        <p:spPr>
          <a:xfrm flipH="1">
            <a:off x="2141112" y="2989102"/>
            <a:ext cx="1659906" cy="1907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12" idx="2"/>
          </p:cNvCxnSpPr>
          <p:nvPr/>
        </p:nvCxnSpPr>
        <p:spPr>
          <a:xfrm flipV="1">
            <a:off x="2363647" y="5118606"/>
            <a:ext cx="1005839" cy="314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9" idx="2"/>
          </p:cNvCxnSpPr>
          <p:nvPr/>
        </p:nvCxnSpPr>
        <p:spPr>
          <a:xfrm flipV="1">
            <a:off x="4180909" y="2817204"/>
            <a:ext cx="1915091" cy="126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5" idx="0"/>
          </p:cNvCxnSpPr>
          <p:nvPr/>
        </p:nvCxnSpPr>
        <p:spPr>
          <a:xfrm flipH="1">
            <a:off x="6352825" y="2976498"/>
            <a:ext cx="1749307" cy="1832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6"/>
            <a:endCxn id="16" idx="2"/>
          </p:cNvCxnSpPr>
          <p:nvPr/>
        </p:nvCxnSpPr>
        <p:spPr>
          <a:xfrm flipV="1">
            <a:off x="6575360" y="5028969"/>
            <a:ext cx="1114791" cy="511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80909" y="5630247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Cây nhị phân tương ứng</a:t>
            </a:r>
          </a:p>
        </p:txBody>
      </p:sp>
      <p:cxnSp>
        <p:nvCxnSpPr>
          <p:cNvPr id="49" name="Straight Arrow Connector 48"/>
          <p:cNvCxnSpPr>
            <a:stCxn id="12" idx="6"/>
            <a:endCxn id="13" idx="2"/>
          </p:cNvCxnSpPr>
          <p:nvPr/>
        </p:nvCxnSpPr>
        <p:spPr>
          <a:xfrm flipV="1">
            <a:off x="3814556" y="5102258"/>
            <a:ext cx="543680" cy="1634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04F-7769-4735-B923-03987F38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" y="1353027"/>
            <a:ext cx="11962649" cy="2747918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br>
              <a:rPr lang="en-GB" sz="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0"/>
              <a:t>Summary</a:t>
            </a:r>
            <a:endParaRPr lang="en-GB" sz="53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3B026-D40C-42DF-8F30-5503C9402B4F}"/>
              </a:ext>
            </a:extLst>
          </p:cNvPr>
          <p:cNvSpPr txBox="1">
            <a:spLocks/>
          </p:cNvSpPr>
          <p:nvPr/>
        </p:nvSpPr>
        <p:spPr>
          <a:xfrm>
            <a:off x="8839200" y="10265"/>
            <a:ext cx="3352800" cy="7390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 học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</a:p>
        </p:txBody>
      </p:sp>
      <p:pic>
        <p:nvPicPr>
          <p:cNvPr id="9" name="Picture 8" descr="C:\Documents and Settings\ntnthuy\Desktop\logo dai hoc_khong nen.png">
            <a:extLst>
              <a:ext uri="{FF2B5EF4-FFF2-40B4-BE49-F238E27FC236}">
                <a16:creationId xmlns:a16="http://schemas.microsoft.com/office/drawing/2014/main" id="{867391C8-E3FC-4E22-B85B-4EA39CA80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" y="68069"/>
            <a:ext cx="658495" cy="64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1C99A9-6047-426C-A1F3-0A348FDA6839}"/>
              </a:ext>
            </a:extLst>
          </p:cNvPr>
          <p:cNvSpPr txBox="1">
            <a:spLocks/>
          </p:cNvSpPr>
          <p:nvPr/>
        </p:nvSpPr>
        <p:spPr>
          <a:xfrm>
            <a:off x="755966" y="68069"/>
            <a:ext cx="3511234" cy="64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ĐH NGUYỄN TẤT THÀNH</a:t>
            </a:r>
          </a:p>
          <a:p>
            <a:pPr algn="l"/>
            <a:r>
              <a:rPr lang="en-US" sz="15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69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Tổng kết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59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Cây là một cấu trúc dữ liệu phi tuyến đơn giản và thông dụng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Cây là một loại CTDL thay thế cho danh sách liên kết (DSLK) để khắc phục nhược điểm về tốc độ truy xuất đến các phần tử trong DSLK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Thành phần chính của cây là các nút và các nhánh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Một cây bao gồm một nút gốc và một tập các nút con/cháu, mỗi nút như vậy lại là đại diện của một cây con khác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Các khái niệm cơ bản về cây gồm có: nút gốc, nút trong, nút lá, nút nhánh, đường đi trên cây, độ dài đường đi, mức của nút và chiều cao của cây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GB" sz="2500"/>
          </a:p>
        </p:txBody>
      </p:sp>
    </p:spTree>
    <p:extLst>
      <p:ext uri="{BB962C8B-B14F-4D97-AF65-F5344CB8AC3E}">
        <p14:creationId xmlns:p14="http://schemas.microsoft.com/office/powerpoint/2010/main" val="12530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Ví dụ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6</a:t>
            </a:fld>
            <a:endParaRPr lang="en-GB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E6DB924D-D1B3-4BE7-A7F2-61D54285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54" y="5383658"/>
            <a:ext cx="10739846" cy="11085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40000"/>
              </a:lnSpc>
              <a:buClr>
                <a:srgbClr val="0070C0"/>
              </a:buClr>
              <a:buNone/>
            </a:pPr>
            <a:r>
              <a:rPr lang="en-US" sz="3000"/>
              <a:t>Sơ đồ tổ chức của một công ty được biểu diễn dưới dạng cây</a:t>
            </a:r>
            <a:endParaRPr lang="en-US" sz="3000" i="1" baseline="-2500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3F8B84FB-FA9B-4EEA-B524-B87FA801A401}"/>
              </a:ext>
            </a:extLst>
          </p:cNvPr>
          <p:cNvSpPr/>
          <p:nvPr/>
        </p:nvSpPr>
        <p:spPr>
          <a:xfrm>
            <a:off x="4412792" y="1178749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ty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E38EE84D-1A11-45FD-A2A2-A635B9A69E54}"/>
              </a:ext>
            </a:extLst>
          </p:cNvPr>
          <p:cNvSpPr/>
          <p:nvPr/>
        </p:nvSpPr>
        <p:spPr>
          <a:xfrm>
            <a:off x="1041156" y="2286645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&amp; D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1CCAB09F-1534-4182-A759-B938E74361E0}"/>
              </a:ext>
            </a:extLst>
          </p:cNvPr>
          <p:cNvSpPr/>
          <p:nvPr/>
        </p:nvSpPr>
        <p:spPr>
          <a:xfrm>
            <a:off x="3013187" y="2286645"/>
            <a:ext cx="1701480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 doanh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FE3E63BD-1BCF-4355-B77F-A2FD142338E3}"/>
              </a:ext>
            </a:extLst>
          </p:cNvPr>
          <p:cNvSpPr/>
          <p:nvPr/>
        </p:nvSpPr>
        <p:spPr>
          <a:xfrm>
            <a:off x="5664527" y="2286645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vụ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EF03DBEA-21EF-4118-A122-D3B833F80E82}"/>
              </a:ext>
            </a:extLst>
          </p:cNvPr>
          <p:cNvSpPr/>
          <p:nvPr/>
        </p:nvSpPr>
        <p:spPr>
          <a:xfrm>
            <a:off x="7811826" y="2286645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xuất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B8B99BB5-9B7D-42BE-A29A-B10C9BFB8537}"/>
              </a:ext>
            </a:extLst>
          </p:cNvPr>
          <p:cNvSpPr/>
          <p:nvPr/>
        </p:nvSpPr>
        <p:spPr>
          <a:xfrm>
            <a:off x="1400752" y="3429627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địa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41DB8C48-5A88-4B56-A6B8-E6661788427B}"/>
              </a:ext>
            </a:extLst>
          </p:cNvPr>
          <p:cNvSpPr/>
          <p:nvPr/>
        </p:nvSpPr>
        <p:spPr>
          <a:xfrm>
            <a:off x="4304415" y="3429627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 tế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47FD79EC-0425-4164-B49E-322DBF05D140}"/>
              </a:ext>
            </a:extLst>
          </p:cNvPr>
          <p:cNvSpPr/>
          <p:nvPr/>
        </p:nvSpPr>
        <p:spPr>
          <a:xfrm>
            <a:off x="6116589" y="3434450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75A8DB3B-D0B3-493D-9835-A9CBB06AA7D3}"/>
              </a:ext>
            </a:extLst>
          </p:cNvPr>
          <p:cNvSpPr/>
          <p:nvPr/>
        </p:nvSpPr>
        <p:spPr>
          <a:xfrm>
            <a:off x="7928763" y="3401012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Tủ lạnh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F0878F80-26F3-4BB2-8B14-2E365B5A399A}"/>
              </a:ext>
            </a:extLst>
          </p:cNvPr>
          <p:cNvSpPr/>
          <p:nvPr/>
        </p:nvSpPr>
        <p:spPr>
          <a:xfrm>
            <a:off x="9815287" y="3357649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 giặt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946EA736-6C4F-4573-9A67-E5CEC4812341}"/>
              </a:ext>
            </a:extLst>
          </p:cNvPr>
          <p:cNvSpPr/>
          <p:nvPr/>
        </p:nvSpPr>
        <p:spPr>
          <a:xfrm>
            <a:off x="2760864" y="4572609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Châu Âu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27F62178-326F-4760-A7D9-F7D1FC4E1A97}"/>
              </a:ext>
            </a:extLst>
          </p:cNvPr>
          <p:cNvSpPr/>
          <p:nvPr/>
        </p:nvSpPr>
        <p:spPr>
          <a:xfrm>
            <a:off x="4412792" y="4581695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CAA438F2-4673-49D8-9369-BC926BC334FB}"/>
              </a:ext>
            </a:extLst>
          </p:cNvPr>
          <p:cNvSpPr/>
          <p:nvPr/>
        </p:nvSpPr>
        <p:spPr>
          <a:xfrm>
            <a:off x="6219331" y="4550813"/>
            <a:ext cx="1360112" cy="4987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Châu Á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9E4877-2AA0-48A6-8419-6C04CDD6E677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1721212" y="1677513"/>
            <a:ext cx="3371636" cy="60913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6BD772-7C9C-4A55-B242-AFFE40FA2B9F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3863927" y="1677513"/>
            <a:ext cx="1228921" cy="60913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14E3E8-16F9-48BF-A7BF-05AD0F96EE46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5092848" y="1677513"/>
            <a:ext cx="1251735" cy="60913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F2E2F2-B354-4028-A1EE-7B50609A804F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5092848" y="1677513"/>
            <a:ext cx="3399034" cy="60913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B0F9EA-E479-43B9-B786-3D2D9BB5BBFC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flipH="1">
            <a:off x="2080808" y="2785409"/>
            <a:ext cx="1783119" cy="64421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6424C3-16A7-4A1A-B431-B0459826D712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3863927" y="2785409"/>
            <a:ext cx="1120544" cy="64421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5A8225-2A93-4C27-B109-28056D12B6DE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6796645" y="2785409"/>
            <a:ext cx="1695237" cy="649041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F0C8778-CB75-471C-8C54-B78B810EA407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>
            <a:off x="8491882" y="2785409"/>
            <a:ext cx="116937" cy="61560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A1E702-0A94-4B9F-A10A-AEC69F7B1EB7}"/>
              </a:ext>
            </a:extLst>
          </p:cNvPr>
          <p:cNvCxnSpPr>
            <a:stCxn id="33" idx="2"/>
            <a:endCxn id="38" idx="0"/>
          </p:cNvCxnSpPr>
          <p:nvPr/>
        </p:nvCxnSpPr>
        <p:spPr>
          <a:xfrm>
            <a:off x="8491882" y="2785409"/>
            <a:ext cx="2003461" cy="5722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D34C949-D037-4DAD-883C-3166D573E73B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 flipH="1">
            <a:off x="3440920" y="3928391"/>
            <a:ext cx="1543551" cy="64421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7B98C6-4A8A-4D13-8CB8-E796F7E9A4B9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>
            <a:off x="4984471" y="3928391"/>
            <a:ext cx="108377" cy="65330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929402-B784-45B9-B721-015456766EFA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>
            <a:off x="4984471" y="3928391"/>
            <a:ext cx="1914916" cy="62242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96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Tổng kết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60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C498C-28B0-4D47-98C4-3A222131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Cây nhị phân là một trường hợp đặc biệt của Cây - một loại cây là mức của nó chỉ có tối đa là 2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Cây nhị phân là một loại cây có thứ tự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Cây nhị phân có các dạng: hoàn chỉnh, đầy đủ, gần đầy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Cây nhị phân có thể được biểu diễn bằng mảng một chiều, danh sách liên kết đôi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Có 3 cách duyệt một cây nhị phân: Node-Left-Right, Left-Node-Right và Left-Right-Node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sz="2500"/>
              <a:t>Có thể chuyển đổi một cây tổng quát thành cây nhị phân để giảm số bậc của các nút trên cây </a:t>
            </a:r>
            <a:r>
              <a:rPr lang="en-GB" sz="2500">
                <a:sym typeface="Wingdings" panose="05000000000000000000" pitchFamily="2" charset="2"/>
              </a:rPr>
              <a:t> việc xây dựng các thao tác trên Cây trở nên đơn giản hơn</a:t>
            </a:r>
            <a:endParaRPr lang="en-GB" sz="250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endParaRPr lang="en-GB" sz="2500"/>
          </a:p>
        </p:txBody>
      </p:sp>
    </p:spTree>
    <p:extLst>
      <p:ext uri="{BB962C8B-B14F-4D97-AF65-F5344CB8AC3E}">
        <p14:creationId xmlns:p14="http://schemas.microsoft.com/office/powerpoint/2010/main" val="5834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Hỏi &amp; </a:t>
            </a:r>
            <a:r>
              <a:rPr lang="en-GB" sz="5000"/>
              <a:t>Đ</a:t>
            </a:r>
            <a:r>
              <a:rPr lang="en-GB" sz="5000">
                <a:solidFill>
                  <a:srgbClr val="00B050"/>
                </a:solidFill>
              </a:rPr>
              <a:t>áp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61</a:t>
            </a:fld>
            <a:endParaRPr lang="en-GB"/>
          </a:p>
        </p:txBody>
      </p:sp>
      <p:sp>
        <p:nvSpPr>
          <p:cNvPr id="9" name="Google Shape;724;p24">
            <a:extLst>
              <a:ext uri="{FF2B5EF4-FFF2-40B4-BE49-F238E27FC236}">
                <a16:creationId xmlns:a16="http://schemas.microsoft.com/office/drawing/2014/main" id="{73A8B3D5-440E-48F7-A9D6-D2BD0CE4655D}"/>
              </a:ext>
            </a:extLst>
          </p:cNvPr>
          <p:cNvSpPr txBox="1"/>
          <p:nvPr/>
        </p:nvSpPr>
        <p:spPr>
          <a:xfrm>
            <a:off x="3946200" y="5697373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accent4">
                    <a:lumMod val="50000"/>
                  </a:schemeClr>
                </a:solidFill>
                <a:latin typeface="Muli" panose="02000503040000020004" pitchFamily="2" charset="0"/>
                <a:ea typeface="Lato"/>
                <a:cs typeface="Lato"/>
                <a:sym typeface="Didact Gothic"/>
              </a:rPr>
              <a:t>“Formal education will make you a living; 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accent4">
                    <a:lumMod val="50000"/>
                  </a:schemeClr>
                </a:solidFill>
                <a:latin typeface="Muli" panose="02000503040000020004" pitchFamily="2" charset="0"/>
                <a:ea typeface="Lato"/>
                <a:cs typeface="Lato"/>
                <a:sym typeface="Didact Gothic"/>
              </a:rPr>
              <a:t>self-education will make you a fortune”</a:t>
            </a:r>
          </a:p>
        </p:txBody>
      </p:sp>
      <p:pic>
        <p:nvPicPr>
          <p:cNvPr id="1026" name="Picture 2" descr="Q&amp;A dự án căn hộ Dream Home Riverside Quận 8 (P1)">
            <a:extLst>
              <a:ext uri="{FF2B5EF4-FFF2-40B4-BE49-F238E27FC236}">
                <a16:creationId xmlns:a16="http://schemas.microsoft.com/office/drawing/2014/main" id="{2ECFFB06-E127-42D7-A124-61D9F46D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90" y="1376362"/>
            <a:ext cx="6191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995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Bài học kế tiếp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000" b="1">
                <a:solidFill>
                  <a:schemeClr val="accent1">
                    <a:lumMod val="75000"/>
                  </a:schemeClr>
                </a:solidFill>
              </a:rPr>
              <a:t>Cấu trúc cây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C00000"/>
                </a:solidFill>
              </a:rPr>
              <a:t>Cây nhị phân tìm kiếm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83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Times New Roman (Headings)"/>
              </a:rPr>
              <a:t>Tài liệu môn học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[1] Michael T. Goodrich, Roberto Tamassia,  Data Structures &amp; Algorithms in Java (6</a:t>
            </a:r>
            <a:r>
              <a:rPr lang="en-US" sz="2800" baseline="30000">
                <a:latin typeface="Times New Roman (Headings)"/>
              </a:rPr>
              <a:t>th</a:t>
            </a:r>
            <a:r>
              <a:rPr lang="en-US" sz="2800">
                <a:latin typeface="Times New Roman (Headings)"/>
              </a:rPr>
              <a:t> Edition)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[2] Trần Hạnh Nhi, Dương Anh Đức, Cấu trúc dữ liệu &amp; giải thuật, Khoa CNTT, trường ĐH KHTN ĐHQG TpHCM</a:t>
            </a:r>
          </a:p>
          <a:p>
            <a:pPr lvl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vi-VN" b="1">
                <a:solidFill>
                  <a:schemeClr val="accent1">
                    <a:lumMod val="75000"/>
                  </a:schemeClr>
                </a:solidFill>
                <a:latin typeface="Times New Roman (Headings)"/>
              </a:rPr>
              <a:t>Tài liệu tham khảo thêm</a:t>
            </a:r>
            <a:endParaRPr lang="en-US" b="1">
              <a:solidFill>
                <a:schemeClr val="accent1">
                  <a:lumMod val="75000"/>
                </a:schemeClr>
              </a:solidFill>
              <a:latin typeface="Times New Roman (Headings)"/>
            </a:endParaRP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[3] Thomas H. Cormen et al., 2009, Introduction to Algorithms, 3</a:t>
            </a:r>
            <a:r>
              <a:rPr lang="en-US" sz="2800" baseline="30000">
                <a:latin typeface="Times New Roman (Headings)"/>
              </a:rPr>
              <a:t>rd</a:t>
            </a:r>
            <a:r>
              <a:rPr lang="en-US" sz="2800">
                <a:latin typeface="Times New Roman (Headings)"/>
              </a:rPr>
              <a:t> Edition, ebook.</a:t>
            </a:r>
          </a:p>
          <a:p>
            <a:pPr>
              <a:lnSpc>
                <a:spcPct val="130000"/>
              </a:lnSpc>
            </a:pPr>
            <a:r>
              <a:rPr lang="en-US" sz="2800">
                <a:latin typeface="Times New Roman (Headings)"/>
              </a:rPr>
              <a:t>[4] Hoàng M. L., 2002, Cấu trúc dữ liệu và giải thuật, ĐHSP Hà Nội.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9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Các cách biểu diễn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/>
              <a:t>Bằng đồ thị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/>
              <a:t>Bằng giản đồ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/>
              <a:t>Bằng danh sách (các dấu ngoặc lồng nhau)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000"/>
              <a:t>Bằng phương pháp Indentatio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Biểu diễn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Bằng đồ thị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8</a:t>
            </a:fld>
            <a:endParaRPr lang="en-GB"/>
          </a:p>
        </p:txBody>
      </p:sp>
      <p:grpSp>
        <p:nvGrpSpPr>
          <p:cNvPr id="15" name="Group 27">
            <a:extLst>
              <a:ext uri="{FF2B5EF4-FFF2-40B4-BE49-F238E27FC236}">
                <a16:creationId xmlns:a16="http://schemas.microsoft.com/office/drawing/2014/main" id="{6499C8AB-19BE-4A26-9459-144229928634}"/>
              </a:ext>
            </a:extLst>
          </p:cNvPr>
          <p:cNvGrpSpPr>
            <a:grpSpLocks/>
          </p:cNvGrpSpPr>
          <p:nvPr/>
        </p:nvGrpSpPr>
        <p:grpSpPr bwMode="auto">
          <a:xfrm>
            <a:off x="1419508" y="2800879"/>
            <a:ext cx="4152900" cy="3022600"/>
            <a:chOff x="1384" y="2016"/>
            <a:chExt cx="2328" cy="1664"/>
          </a:xfrm>
        </p:grpSpPr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4F98F9F2-0317-450E-89A9-F14558B39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2816584F-4B0F-4172-B6D4-9BF69874F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F157670A-DB8A-4280-9B76-B00497BA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ACE5582C-DA2C-4381-9BD8-FA151C22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65C79615-261A-4694-B2C4-47C8141C6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30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1B4B0860-724F-4FF3-9F46-AAFC5A844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6E1FCCC7-A5CC-41CB-A204-96D7A847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68578D54-181F-46A8-8B91-FF90A82B1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DC342CD2-03CF-4FA1-8EDE-96D8FD4A4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BBAA5FF4-C7D0-400A-B358-90A928A96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CB863D42-FC6A-425B-A00A-0A7CB1896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6260DC0E-5E6E-4AEB-B5F3-93AECF129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20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A7DDB141-23CD-4938-B251-A46D9902B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552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B806FDAC-2326-42FF-B5D3-6B2D624AC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99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5F4A4B2C-8148-4E07-83E6-2657C2E2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4" y="292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E4FB30E6-5208-471A-9367-4D687B552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4" y="2915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F15567DD-14CC-4BC2-8B2A-51DEAE48C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221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0C51A48A-CAAB-4540-8A2B-2F852A623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76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CBAA1FD1-4E53-4CD5-8327-5C331E289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928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EF3CD34F-451F-448A-832D-9E9ABBDE6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28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DBC429BB-C99B-47EB-B617-CA1BC2967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60"/>
              <a:ext cx="173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AutoShape 68">
            <a:extLst>
              <a:ext uri="{FF2B5EF4-FFF2-40B4-BE49-F238E27FC236}">
                <a16:creationId xmlns:a16="http://schemas.microsoft.com/office/drawing/2014/main" id="{703DA408-E80A-4368-BA9D-CF21C36F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421" y="3029479"/>
            <a:ext cx="2062162" cy="1817688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ahoma" panose="020B0604030504040204" pitchFamily="34" charset="0"/>
              </a:rPr>
              <a:t>Cây con</a:t>
            </a:r>
          </a:p>
        </p:txBody>
      </p:sp>
      <p:grpSp>
        <p:nvGrpSpPr>
          <p:cNvPr id="38" name="Group 69">
            <a:extLst>
              <a:ext uri="{FF2B5EF4-FFF2-40B4-BE49-F238E27FC236}">
                <a16:creationId xmlns:a16="http://schemas.microsoft.com/office/drawing/2014/main" id="{D29E4A61-9EBE-4C4B-9134-012265EA8587}"/>
              </a:ext>
            </a:extLst>
          </p:cNvPr>
          <p:cNvGrpSpPr>
            <a:grpSpLocks/>
          </p:cNvGrpSpPr>
          <p:nvPr/>
        </p:nvGrpSpPr>
        <p:grpSpPr bwMode="auto">
          <a:xfrm>
            <a:off x="5770846" y="2297642"/>
            <a:ext cx="3846578" cy="3455987"/>
            <a:chOff x="3140" y="1266"/>
            <a:chExt cx="2327" cy="1939"/>
          </a:xfrm>
        </p:grpSpPr>
        <p:sp>
          <p:nvSpPr>
            <p:cNvPr id="39" name="AutoShape 70">
              <a:extLst>
                <a:ext uri="{FF2B5EF4-FFF2-40B4-BE49-F238E27FC236}">
                  <a16:creationId xmlns:a16="http://schemas.microsoft.com/office/drawing/2014/main" id="{5B943A23-BA81-49DD-9F08-AA8C978A1B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1" y="1266"/>
              <a:ext cx="205" cy="2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40" name="AutoShape 71">
              <a:extLst>
                <a:ext uri="{FF2B5EF4-FFF2-40B4-BE49-F238E27FC236}">
                  <a16:creationId xmlns:a16="http://schemas.microsoft.com/office/drawing/2014/main" id="{62D9D95A-AC2A-4375-8E14-940B5BA589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9" y="1843"/>
              <a:ext cx="204" cy="2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41" name="AutoShape 72">
              <a:extLst>
                <a:ext uri="{FF2B5EF4-FFF2-40B4-BE49-F238E27FC236}">
                  <a16:creationId xmlns:a16="http://schemas.microsoft.com/office/drawing/2014/main" id="{F151FFA1-EE32-4600-BAC3-2CC16C7560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50" y="1840"/>
              <a:ext cx="217" cy="208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42" name="AutoShape 73">
              <a:extLst>
                <a:ext uri="{FF2B5EF4-FFF2-40B4-BE49-F238E27FC236}">
                  <a16:creationId xmlns:a16="http://schemas.microsoft.com/office/drawing/2014/main" id="{5144EA34-928D-47FA-9FFE-40DF7A997A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9" y="1843"/>
              <a:ext cx="205" cy="20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43" name="AutoShape 74">
              <a:extLst>
                <a:ext uri="{FF2B5EF4-FFF2-40B4-BE49-F238E27FC236}">
                  <a16:creationId xmlns:a16="http://schemas.microsoft.com/office/drawing/2014/main" id="{C6262E70-D579-48E5-A097-71E8A3DF56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7" y="2415"/>
              <a:ext cx="215" cy="208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44" name="AutoShape 75">
              <a:extLst>
                <a:ext uri="{FF2B5EF4-FFF2-40B4-BE49-F238E27FC236}">
                  <a16:creationId xmlns:a16="http://schemas.microsoft.com/office/drawing/2014/main" id="{95009D1A-C1F8-43B2-A055-E91C90500C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10" y="2415"/>
              <a:ext cx="216" cy="208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45" name="AutoShape 76">
              <a:extLst>
                <a:ext uri="{FF2B5EF4-FFF2-40B4-BE49-F238E27FC236}">
                  <a16:creationId xmlns:a16="http://schemas.microsoft.com/office/drawing/2014/main" id="{6B65782A-B0D5-4B69-BF63-DD93173EE4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0" y="2417"/>
              <a:ext cx="201" cy="206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46" name="AutoShape 77">
              <a:extLst>
                <a:ext uri="{FF2B5EF4-FFF2-40B4-BE49-F238E27FC236}">
                  <a16:creationId xmlns:a16="http://schemas.microsoft.com/office/drawing/2014/main" id="{05D97165-2FB0-4A34-B9E6-2CD45352C5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1" y="2416"/>
              <a:ext cx="195" cy="2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47" name="AutoShape 78">
              <a:extLst>
                <a:ext uri="{FF2B5EF4-FFF2-40B4-BE49-F238E27FC236}">
                  <a16:creationId xmlns:a16="http://schemas.microsoft.com/office/drawing/2014/main" id="{89B458FA-1F7D-43B2-BDF5-9CDDDB058AF4}"/>
                </a:ext>
              </a:extLst>
            </p:cNvPr>
            <p:cNvCxnSpPr>
              <a:cxnSpLocks noChangeShapeType="1"/>
              <a:stCxn id="39" idx="2"/>
              <a:endCxn id="40" idx="0"/>
            </p:cNvCxnSpPr>
            <p:nvPr/>
          </p:nvCxnSpPr>
          <p:spPr bwMode="auto">
            <a:xfrm flipH="1">
              <a:off x="3491" y="1473"/>
              <a:ext cx="833" cy="3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79">
              <a:extLst>
                <a:ext uri="{FF2B5EF4-FFF2-40B4-BE49-F238E27FC236}">
                  <a16:creationId xmlns:a16="http://schemas.microsoft.com/office/drawing/2014/main" id="{05AB85FF-6BF6-45F4-96F4-C63B2B081FD9}"/>
                </a:ext>
              </a:extLst>
            </p:cNvPr>
            <p:cNvCxnSpPr>
              <a:cxnSpLocks noChangeShapeType="1"/>
              <a:stCxn id="39" idx="2"/>
              <a:endCxn id="42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80">
              <a:extLst>
                <a:ext uri="{FF2B5EF4-FFF2-40B4-BE49-F238E27FC236}">
                  <a16:creationId xmlns:a16="http://schemas.microsoft.com/office/drawing/2014/main" id="{AF930C55-1412-4812-A850-F72FA1923328}"/>
                </a:ext>
              </a:extLst>
            </p:cNvPr>
            <p:cNvCxnSpPr>
              <a:cxnSpLocks noChangeShapeType="1"/>
              <a:stCxn id="39" idx="2"/>
              <a:endCxn id="41" idx="0"/>
            </p:cNvCxnSpPr>
            <p:nvPr/>
          </p:nvCxnSpPr>
          <p:spPr bwMode="auto">
            <a:xfrm>
              <a:off x="4324" y="1473"/>
              <a:ext cx="1035" cy="3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81">
              <a:extLst>
                <a:ext uri="{FF2B5EF4-FFF2-40B4-BE49-F238E27FC236}">
                  <a16:creationId xmlns:a16="http://schemas.microsoft.com/office/drawing/2014/main" id="{B6CF57F2-A26D-4562-9807-E7B517BD0C23}"/>
                </a:ext>
              </a:extLst>
            </p:cNvPr>
            <p:cNvCxnSpPr>
              <a:cxnSpLocks noChangeShapeType="1"/>
              <a:stCxn id="42" idx="2"/>
              <a:endCxn id="44" idx="0"/>
            </p:cNvCxnSpPr>
            <p:nvPr/>
          </p:nvCxnSpPr>
          <p:spPr bwMode="auto">
            <a:xfrm>
              <a:off x="4862" y="2050"/>
              <a:ext cx="256" cy="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82">
              <a:extLst>
                <a:ext uri="{FF2B5EF4-FFF2-40B4-BE49-F238E27FC236}">
                  <a16:creationId xmlns:a16="http://schemas.microsoft.com/office/drawing/2014/main" id="{0BE32C2C-B97F-42AA-906D-12AC640AE584}"/>
                </a:ext>
              </a:extLst>
            </p:cNvPr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4604" y="2050"/>
              <a:ext cx="257" cy="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83">
              <a:extLst>
                <a:ext uri="{FF2B5EF4-FFF2-40B4-BE49-F238E27FC236}">
                  <a16:creationId xmlns:a16="http://schemas.microsoft.com/office/drawing/2014/main" id="{345163BF-2A04-4487-96AA-998CF5DEBCF7}"/>
                </a:ext>
              </a:extLst>
            </p:cNvPr>
            <p:cNvCxnSpPr>
              <a:cxnSpLocks noChangeShapeType="1"/>
              <a:stCxn id="40" idx="2"/>
              <a:endCxn id="46" idx="0"/>
            </p:cNvCxnSpPr>
            <p:nvPr/>
          </p:nvCxnSpPr>
          <p:spPr bwMode="auto">
            <a:xfrm>
              <a:off x="3491" y="2049"/>
              <a:ext cx="248" cy="3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84">
              <a:extLst>
                <a:ext uri="{FF2B5EF4-FFF2-40B4-BE49-F238E27FC236}">
                  <a16:creationId xmlns:a16="http://schemas.microsoft.com/office/drawing/2014/main" id="{262DDECA-0362-4EA0-9726-338A87106190}"/>
                </a:ext>
              </a:extLst>
            </p:cNvPr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3241" y="2049"/>
              <a:ext cx="250" cy="3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AutoShape 85">
              <a:extLst>
                <a:ext uri="{FF2B5EF4-FFF2-40B4-BE49-F238E27FC236}">
                  <a16:creationId xmlns:a16="http://schemas.microsoft.com/office/drawing/2014/main" id="{E43C2C05-66F3-417F-83DC-8DF5E86E17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1" y="2997"/>
              <a:ext cx="175" cy="20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55" name="AutoShape 86">
              <a:extLst>
                <a:ext uri="{FF2B5EF4-FFF2-40B4-BE49-F238E27FC236}">
                  <a16:creationId xmlns:a16="http://schemas.microsoft.com/office/drawing/2014/main" id="{4BFAB7DA-EB13-4D39-A749-B1D0B1547E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8" y="2999"/>
              <a:ext cx="180" cy="20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56" name="AutoShape 87">
              <a:extLst>
                <a:ext uri="{FF2B5EF4-FFF2-40B4-BE49-F238E27FC236}">
                  <a16:creationId xmlns:a16="http://schemas.microsoft.com/office/drawing/2014/main" id="{AC8661C4-6F15-4428-9583-F24D5821BD4F}"/>
                </a:ext>
              </a:extLst>
            </p:cNvPr>
            <p:cNvCxnSpPr>
              <a:cxnSpLocks noChangeShapeType="1"/>
              <a:stCxn id="46" idx="2"/>
              <a:endCxn id="55" idx="0"/>
            </p:cNvCxnSpPr>
            <p:nvPr/>
          </p:nvCxnSpPr>
          <p:spPr bwMode="auto">
            <a:xfrm>
              <a:off x="3739" y="2622"/>
              <a:ext cx="9" cy="3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88">
              <a:extLst>
                <a:ext uri="{FF2B5EF4-FFF2-40B4-BE49-F238E27FC236}">
                  <a16:creationId xmlns:a16="http://schemas.microsoft.com/office/drawing/2014/main" id="{5E485B81-70E6-484D-B9D9-778EA84F7BF8}"/>
                </a:ext>
              </a:extLst>
            </p:cNvPr>
            <p:cNvCxnSpPr>
              <a:cxnSpLocks noChangeShapeType="1"/>
              <a:stCxn id="46" idx="2"/>
              <a:endCxn id="54" idx="0"/>
            </p:cNvCxnSpPr>
            <p:nvPr/>
          </p:nvCxnSpPr>
          <p:spPr bwMode="auto">
            <a:xfrm flipH="1">
              <a:off x="3379" y="2622"/>
              <a:ext cx="360" cy="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AutoShape 89">
              <a:extLst>
                <a:ext uri="{FF2B5EF4-FFF2-40B4-BE49-F238E27FC236}">
                  <a16:creationId xmlns:a16="http://schemas.microsoft.com/office/drawing/2014/main" id="{95AD2E4B-A8A8-4279-8553-E4BACE4D0A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1" y="2998"/>
              <a:ext cx="203" cy="207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K</a:t>
              </a:r>
            </a:p>
          </p:txBody>
        </p:sp>
        <p:cxnSp>
          <p:nvCxnSpPr>
            <p:cNvPr id="59" name="AutoShape 90">
              <a:extLst>
                <a:ext uri="{FF2B5EF4-FFF2-40B4-BE49-F238E27FC236}">
                  <a16:creationId xmlns:a16="http://schemas.microsoft.com/office/drawing/2014/main" id="{239BA94A-A77F-4262-AF68-D635044778C5}"/>
                </a:ext>
              </a:extLst>
            </p:cNvPr>
            <p:cNvCxnSpPr>
              <a:cxnSpLocks noChangeShapeType="1"/>
              <a:stCxn id="46" idx="2"/>
              <a:endCxn id="58" idx="0"/>
            </p:cNvCxnSpPr>
            <p:nvPr/>
          </p:nvCxnSpPr>
          <p:spPr bwMode="auto">
            <a:xfrm>
              <a:off x="3739" y="2622"/>
              <a:ext cx="394" cy="3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16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80F-4C02-4C80-A00E-758BDE2F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000">
                <a:solidFill>
                  <a:srgbClr val="00B050"/>
                </a:solidFill>
              </a:rPr>
              <a:t>Biểu diễn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B526-D90A-4458-8273-29C1E0B6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" y="1244338"/>
            <a:ext cx="11930332" cy="5533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b="1">
                <a:solidFill>
                  <a:srgbClr val="0070C0"/>
                </a:solidFill>
              </a:rPr>
              <a:t>Bằng giản đồ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E1D9-3353-42C8-93F1-0904A0E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FC67-CFF8-478F-933D-14DA9F324CEB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F69-C392-4800-8972-3FC9B8E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ThS. Trần Đức 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3A-B651-4617-939A-56189B3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2E03-40C9-4E2C-92EA-D78597C71B60}" type="slidenum">
              <a:rPr lang="en-GB" smtClean="0"/>
              <a:t>9</a:t>
            </a:fld>
            <a:endParaRPr lang="en-GB"/>
          </a:p>
        </p:txBody>
      </p:sp>
      <p:grpSp>
        <p:nvGrpSpPr>
          <p:cNvPr id="60" name="Group 25">
            <a:extLst>
              <a:ext uri="{FF2B5EF4-FFF2-40B4-BE49-F238E27FC236}">
                <a16:creationId xmlns:a16="http://schemas.microsoft.com/office/drawing/2014/main" id="{C1CCEF36-AE05-4F10-B701-F19908BD9983}"/>
              </a:ext>
            </a:extLst>
          </p:cNvPr>
          <p:cNvGrpSpPr>
            <a:grpSpLocks/>
          </p:cNvGrpSpPr>
          <p:nvPr/>
        </p:nvGrpSpPr>
        <p:grpSpPr bwMode="auto">
          <a:xfrm>
            <a:off x="3521015" y="2601516"/>
            <a:ext cx="5181600" cy="3124200"/>
            <a:chOff x="1344" y="2016"/>
            <a:chExt cx="3264" cy="1968"/>
          </a:xfrm>
        </p:grpSpPr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B06D9A00-973C-402C-8578-F92458E3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16"/>
              <a:ext cx="3264" cy="19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62" name="Oval 5">
              <a:extLst>
                <a:ext uri="{FF2B5EF4-FFF2-40B4-BE49-F238E27FC236}">
                  <a16:creationId xmlns:a16="http://schemas.microsoft.com/office/drawing/2014/main" id="{AECB6770-ABC0-4245-94FF-3158133D1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08"/>
              <a:ext cx="1920" cy="16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D97F2827-393A-4C29-B77D-8AF27C9B9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04"/>
              <a:ext cx="1056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64" name="Rectangle 7">
              <a:extLst>
                <a:ext uri="{FF2B5EF4-FFF2-40B4-BE49-F238E27FC236}">
                  <a16:creationId xmlns:a16="http://schemas.microsoft.com/office/drawing/2014/main" id="{5044347D-5B15-433B-ACFE-701D9CAEF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CA5729BC-561C-4E44-A9ED-F73EAE8E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5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E360FA8D-7052-4951-8294-F89A3E0C2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04"/>
              <a:ext cx="1440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708DDBBC-467A-4110-8955-A651637A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64"/>
              <a:ext cx="100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68" name="Rectangle 11">
              <a:extLst>
                <a:ext uri="{FF2B5EF4-FFF2-40B4-BE49-F238E27FC236}">
                  <a16:creationId xmlns:a16="http://schemas.microsoft.com/office/drawing/2014/main" id="{7332A785-BB00-49B8-B2F4-8E77D7CCD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0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69" name="Oval 12">
              <a:extLst>
                <a:ext uri="{FF2B5EF4-FFF2-40B4-BE49-F238E27FC236}">
                  <a16:creationId xmlns:a16="http://schemas.microsoft.com/office/drawing/2014/main" id="{93D5CDE8-5F57-499D-A63A-A78696EE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12"/>
              <a:ext cx="57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70" name="Rectangle 13">
              <a:extLst>
                <a:ext uri="{FF2B5EF4-FFF2-40B4-BE49-F238E27FC236}">
                  <a16:creationId xmlns:a16="http://schemas.microsoft.com/office/drawing/2014/main" id="{9A330FEA-E09A-4888-B242-CABBE4E14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0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8C5B7E16-FF2F-4488-B214-0385FD7F9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0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72" name="Oval 15">
              <a:extLst>
                <a:ext uri="{FF2B5EF4-FFF2-40B4-BE49-F238E27FC236}">
                  <a16:creationId xmlns:a16="http://schemas.microsoft.com/office/drawing/2014/main" id="{9DEF4D83-800F-4C4E-AE33-7A89E61E8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44"/>
              <a:ext cx="86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C67FD30A-4BDD-4309-81C1-685E05A4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3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74" name="Oval 17">
              <a:extLst>
                <a:ext uri="{FF2B5EF4-FFF2-40B4-BE49-F238E27FC236}">
                  <a16:creationId xmlns:a16="http://schemas.microsoft.com/office/drawing/2014/main" id="{65CFCDE3-EC70-4FC4-A3F4-11D47219B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75" name="Rectangle 18">
              <a:extLst>
                <a:ext uri="{FF2B5EF4-FFF2-40B4-BE49-F238E27FC236}">
                  <a16:creationId xmlns:a16="http://schemas.microsoft.com/office/drawing/2014/main" id="{F9F98775-A6E6-4FF3-8732-8BD03C03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3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J</a:t>
              </a:r>
            </a:p>
          </p:txBody>
        </p:sp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18A4E1A1-83B3-419F-B152-175140F04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40"/>
              <a:ext cx="768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E2343ECB-DBE9-4878-9134-D5864F7F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331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78" name="Oval 21">
              <a:extLst>
                <a:ext uri="{FF2B5EF4-FFF2-40B4-BE49-F238E27FC236}">
                  <a16:creationId xmlns:a16="http://schemas.microsoft.com/office/drawing/2014/main" id="{EBE5B8CE-0917-4CDE-830A-834BF2D47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84"/>
              <a:ext cx="28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79" name="Rectangle 22">
              <a:extLst>
                <a:ext uri="{FF2B5EF4-FFF2-40B4-BE49-F238E27FC236}">
                  <a16:creationId xmlns:a16="http://schemas.microsoft.com/office/drawing/2014/main" id="{E3B368D7-6E63-4EE5-A061-B034D11A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80" name="Oval 23">
              <a:extLst>
                <a:ext uri="{FF2B5EF4-FFF2-40B4-BE49-F238E27FC236}">
                  <a16:creationId xmlns:a16="http://schemas.microsoft.com/office/drawing/2014/main" id="{557EBE29-7645-465B-8291-AC29A070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81" name="Rectangle 24">
              <a:extLst>
                <a:ext uri="{FF2B5EF4-FFF2-40B4-BE49-F238E27FC236}">
                  <a16:creationId xmlns:a16="http://schemas.microsoft.com/office/drawing/2014/main" id="{867DEC0B-B11B-4CD2-8351-6FB10D98C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09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5D6D617F-E35C-4C84-B526-2BCD0C5A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74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FF00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73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8437</TotalTime>
  <Words>3667</Words>
  <Application>Microsoft Office PowerPoint</Application>
  <PresentationFormat>Widescreen</PresentationFormat>
  <Paragraphs>1110</Paragraphs>
  <Slides>63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Cambria Math</vt:lpstr>
      <vt:lpstr>Muli</vt:lpstr>
      <vt:lpstr>Tahoma</vt:lpstr>
      <vt:lpstr>Times New Roman</vt:lpstr>
      <vt:lpstr>Times New Roman (Headings)</vt:lpstr>
      <vt:lpstr>Verdana</vt:lpstr>
      <vt:lpstr>Wingdings</vt:lpstr>
      <vt:lpstr>Office Theme</vt:lpstr>
      <vt:lpstr>MS Organization Chart 2.0</vt:lpstr>
      <vt:lpstr>Cấu trúc Cây (Tree)</vt:lpstr>
      <vt:lpstr>Nội dung</vt:lpstr>
      <vt:lpstr>Khái niệm &amp; Cách biểu diễn</vt:lpstr>
      <vt:lpstr>Khái niệm</vt:lpstr>
      <vt:lpstr>Ví dụ</vt:lpstr>
      <vt:lpstr>Ví dụ</vt:lpstr>
      <vt:lpstr>Các cách biểu diễn Cây</vt:lpstr>
      <vt:lpstr>Biểu diễn Cây</vt:lpstr>
      <vt:lpstr>Biểu diễn Cây</vt:lpstr>
      <vt:lpstr>Biểu diễn Cây</vt:lpstr>
      <vt:lpstr>Biểu diễn Cây</vt:lpstr>
      <vt:lpstr>Biểu diễn Cây</vt:lpstr>
      <vt:lpstr>Các đặc điểm &amp; tính chất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khái niệm cơ bản</vt:lpstr>
      <vt:lpstr>Các thuật ngữ</vt:lpstr>
      <vt:lpstr>Cây có thứ tự và Rừng</vt:lpstr>
      <vt:lpstr>Cây có thứ tự và Rừng</vt:lpstr>
      <vt:lpstr>Nhận xét</vt:lpstr>
      <vt:lpstr>Cây nhị phân (Binary Tree)</vt:lpstr>
      <vt:lpstr>Cây nhị phân</vt:lpstr>
      <vt:lpstr>Cây nhị phân</vt:lpstr>
      <vt:lpstr>Tính chất của cây nhị phân</vt:lpstr>
      <vt:lpstr>Các dạng cây nhị phân</vt:lpstr>
      <vt:lpstr>Các dạng cây nhị phân</vt:lpstr>
      <vt:lpstr>Các dạng cây nhị phân</vt:lpstr>
      <vt:lpstr>Biểu diễn cây nhị phân</vt:lpstr>
      <vt:lpstr>Biểu diễn cây nhị phân</vt:lpstr>
      <vt:lpstr>Biểu diễn cây nhị phân</vt:lpstr>
      <vt:lpstr>Nhận xét</vt:lpstr>
      <vt:lpstr>Phép duyệt phần tử trên cây nhị phân</vt:lpstr>
      <vt:lpstr>Duyệt tiền tự</vt:lpstr>
      <vt:lpstr>Duyệt trung tự</vt:lpstr>
      <vt:lpstr>Duyệt hậu tự</vt:lpstr>
      <vt:lpstr>Biểu diễn cây tổng quát bằng cây nhị phân</vt:lpstr>
      <vt:lpstr>Biểu diễn cây tổng quát bằng cây nhị phân</vt:lpstr>
      <vt:lpstr>Biểu diễn cây tổng quát bằng cây nhị phân</vt:lpstr>
      <vt:lpstr>Biểu diễn cây tổng quát bằng cây nhị phân</vt:lpstr>
      <vt:lpstr>Tổng kết Summary</vt:lpstr>
      <vt:lpstr>Tổng kết</vt:lpstr>
      <vt:lpstr>Tổng kết</vt:lpstr>
      <vt:lpstr>Hỏi &amp; Đáp</vt:lpstr>
      <vt:lpstr>Bài học kế tiếp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Singly Linked List</dc:title>
  <dc:creator>Trần Đức Hiếu</dc:creator>
  <cp:lastModifiedBy>Trần Đức Hiếu</cp:lastModifiedBy>
  <cp:revision>1230</cp:revision>
  <dcterms:created xsi:type="dcterms:W3CDTF">2022-09-23T12:49:50Z</dcterms:created>
  <dcterms:modified xsi:type="dcterms:W3CDTF">2022-12-02T07:02:39Z</dcterms:modified>
</cp:coreProperties>
</file>