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een Shankar Sundaram" initials="SSS" lastIdx="2" clrIdx="0">
    <p:extLst>
      <p:ext uri="{19B8F6BF-5375-455C-9EA6-DF929625EA0E}">
        <p15:presenceInfo xmlns:p15="http://schemas.microsoft.com/office/powerpoint/2012/main" userId="S::sssundar@calpoly.edu::5da7c22f-ff73-42e0-8f3b-b3ede570020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2T11:21:46.131"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02T11:23:36.331" idx="2">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9/8/21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3282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9/8/21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531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9/8/21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543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9/8/21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408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9/8/21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947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9/8/21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3850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9/8/21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2946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9/8/21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623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9/8/21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589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9/8/21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065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9/8/21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281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9/8/21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7777260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5"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ingsuching/Frost2021Pack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network made up of connected lines and dots">
            <a:extLst>
              <a:ext uri="{FF2B5EF4-FFF2-40B4-BE49-F238E27FC236}">
                <a16:creationId xmlns:a16="http://schemas.microsoft.com/office/drawing/2014/main" id="{A24D29D4-4CC4-4F68-865B-88811ECBE2DE}"/>
              </a:ext>
            </a:extLst>
          </p:cNvPr>
          <p:cNvPicPr>
            <a:picLocks noChangeAspect="1"/>
          </p:cNvPicPr>
          <p:nvPr/>
        </p:nvPicPr>
        <p:blipFill rotWithShape="1">
          <a:blip r:embed="rId3">
            <a:alphaModFix amt="70000"/>
          </a:blip>
          <a:srcRect t="41452" r="-1" b="2294"/>
          <a:stretch/>
        </p:blipFill>
        <p:spPr>
          <a:xfrm>
            <a:off x="20" y="10"/>
            <a:ext cx="12188932" cy="6856614"/>
          </a:xfrm>
          <a:prstGeom prst="rect">
            <a:avLst/>
          </a:prstGeom>
        </p:spPr>
      </p:pic>
      <p:sp>
        <p:nvSpPr>
          <p:cNvPr id="2" name="Title 1">
            <a:extLst>
              <a:ext uri="{FF2B5EF4-FFF2-40B4-BE49-F238E27FC236}">
                <a16:creationId xmlns:a16="http://schemas.microsoft.com/office/drawing/2014/main" id="{2BBCE6D6-007C-6647-A9B1-B739E3EFFC45}"/>
              </a:ext>
            </a:extLst>
          </p:cNvPr>
          <p:cNvSpPr>
            <a:spLocks noGrp="1"/>
          </p:cNvSpPr>
          <p:nvPr>
            <p:ph type="ctrTitle"/>
          </p:nvPr>
        </p:nvSpPr>
        <p:spPr>
          <a:xfrm>
            <a:off x="996275" y="744909"/>
            <a:ext cx="10190071" cy="3145855"/>
          </a:xfrm>
        </p:spPr>
        <p:txBody>
          <a:bodyPr anchor="b">
            <a:normAutofit/>
          </a:bodyPr>
          <a:lstStyle/>
          <a:p>
            <a:r>
              <a:rPr lang="en-US" sz="5200" dirty="0">
                <a:solidFill>
                  <a:srgbClr val="FFFFFF"/>
                </a:solidFill>
              </a:rPr>
              <a:t>Metadata Repository Summer 2021</a:t>
            </a:r>
          </a:p>
        </p:txBody>
      </p:sp>
      <p:sp>
        <p:nvSpPr>
          <p:cNvPr id="3" name="Subtitle 2">
            <a:extLst>
              <a:ext uri="{FF2B5EF4-FFF2-40B4-BE49-F238E27FC236}">
                <a16:creationId xmlns:a16="http://schemas.microsoft.com/office/drawing/2014/main" id="{CA79224B-02B0-5345-A4E2-4680907B4B4B}"/>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Sucheen Sundaram</a:t>
            </a:r>
          </a:p>
          <a:p>
            <a:r>
              <a:rPr lang="en-US" sz="2200" dirty="0">
                <a:solidFill>
                  <a:srgbClr val="FFFFFF"/>
                </a:solidFill>
              </a:rPr>
              <a:t>Dr. Hunter Glanz</a:t>
            </a:r>
          </a:p>
        </p:txBody>
      </p:sp>
    </p:spTree>
    <p:extLst>
      <p:ext uri="{BB962C8B-B14F-4D97-AF65-F5344CB8AC3E}">
        <p14:creationId xmlns:p14="http://schemas.microsoft.com/office/powerpoint/2010/main" val="147523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Computer script on a screen">
            <a:extLst>
              <a:ext uri="{FF2B5EF4-FFF2-40B4-BE49-F238E27FC236}">
                <a16:creationId xmlns:a16="http://schemas.microsoft.com/office/drawing/2014/main" id="{72129739-599A-4C5E-8932-94EF0BA3AE33}"/>
              </a:ext>
            </a:extLst>
          </p:cNvPr>
          <p:cNvPicPr>
            <a:picLocks noChangeAspect="1"/>
          </p:cNvPicPr>
          <p:nvPr/>
        </p:nvPicPr>
        <p:blipFill rotWithShape="1">
          <a:blip r:embed="rId2"/>
          <a:srcRect r="10456" b="1"/>
          <a:stretch/>
        </p:blipFill>
        <p:spPr>
          <a:xfrm>
            <a:off x="3048" y="10"/>
            <a:ext cx="6195372" cy="4618233"/>
          </a:xfrm>
          <a:prstGeom prst="rect">
            <a:avLst/>
          </a:prstGeom>
        </p:spPr>
      </p:pic>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98AE7E-DB0F-3741-AB17-3A9824060B4F}"/>
              </a:ext>
            </a:extLst>
          </p:cNvPr>
          <p:cNvSpPr>
            <a:spLocks noGrp="1"/>
          </p:cNvSpPr>
          <p:nvPr>
            <p:ph type="title"/>
          </p:nvPr>
        </p:nvSpPr>
        <p:spPr>
          <a:xfrm>
            <a:off x="838200" y="4876800"/>
            <a:ext cx="10003218" cy="1219200"/>
          </a:xfrm>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A5B22D31-CB26-A04B-8376-B71E28D52771}"/>
              </a:ext>
            </a:extLst>
          </p:cNvPr>
          <p:cNvSpPr>
            <a:spLocks noGrp="1"/>
          </p:cNvSpPr>
          <p:nvPr>
            <p:ph idx="1"/>
          </p:nvPr>
        </p:nvSpPr>
        <p:spPr>
          <a:xfrm>
            <a:off x="6553200" y="399684"/>
            <a:ext cx="4800600" cy="3935986"/>
          </a:xfrm>
        </p:spPr>
        <p:txBody>
          <a:bodyPr anchor="ctr">
            <a:normAutofit/>
          </a:bodyPr>
          <a:lstStyle/>
          <a:p>
            <a:r>
              <a:rPr lang="en-US" sz="1800" dirty="0">
                <a:solidFill>
                  <a:schemeClr val="tx2"/>
                </a:solidFill>
              </a:rPr>
              <a:t>Searching for good datasets can be a tedious process. The goal of this project is to construct a metadata dataset that one can search through with more meaningful variables:</a:t>
            </a:r>
          </a:p>
          <a:p>
            <a:pPr lvl="1"/>
            <a:r>
              <a:rPr lang="en-US" sz="1400" dirty="0">
                <a:solidFill>
                  <a:schemeClr val="tx2"/>
                </a:solidFill>
              </a:rPr>
              <a:t>File Size</a:t>
            </a:r>
          </a:p>
          <a:p>
            <a:pPr lvl="1"/>
            <a:r>
              <a:rPr lang="en-US" sz="1400" dirty="0">
                <a:solidFill>
                  <a:schemeClr val="tx2"/>
                </a:solidFill>
              </a:rPr>
              <a:t>File Type</a:t>
            </a:r>
          </a:p>
          <a:p>
            <a:pPr lvl="1"/>
            <a:r>
              <a:rPr lang="en-US" sz="1400" dirty="0">
                <a:solidFill>
                  <a:schemeClr val="tx2"/>
                </a:solidFill>
              </a:rPr>
              <a:t>Tags</a:t>
            </a:r>
          </a:p>
          <a:p>
            <a:pPr lvl="1"/>
            <a:r>
              <a:rPr lang="en-US" sz="1400" dirty="0">
                <a:solidFill>
                  <a:schemeClr val="tx2"/>
                </a:solidFill>
              </a:rPr>
              <a:t>Best Usage</a:t>
            </a:r>
          </a:p>
        </p:txBody>
      </p:sp>
    </p:spTree>
    <p:extLst>
      <p:ext uri="{BB962C8B-B14F-4D97-AF65-F5344CB8AC3E}">
        <p14:creationId xmlns:p14="http://schemas.microsoft.com/office/powerpoint/2010/main" val="284198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42F9-E76E-A340-A047-DFF07B2FB04A}"/>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B68ADB43-1383-2142-9F5B-368AB350B205}"/>
              </a:ext>
            </a:extLst>
          </p:cNvPr>
          <p:cNvSpPr>
            <a:spLocks noGrp="1"/>
          </p:cNvSpPr>
          <p:nvPr>
            <p:ph idx="1"/>
          </p:nvPr>
        </p:nvSpPr>
        <p:spPr/>
        <p:txBody>
          <a:bodyPr>
            <a:normAutofit fontScale="92500" lnSpcReduction="20000"/>
          </a:bodyPr>
          <a:lstStyle/>
          <a:p>
            <a:r>
              <a:rPr lang="en-US" dirty="0"/>
              <a:t>We used the R programming language to scrape metadata from nine different repositories:</a:t>
            </a:r>
          </a:p>
          <a:p>
            <a:pPr lvl="1"/>
            <a:r>
              <a:rPr lang="en-US" dirty="0"/>
              <a:t>Harvard </a:t>
            </a:r>
            <a:r>
              <a:rPr lang="en-US" dirty="0" err="1"/>
              <a:t>Dataverse</a:t>
            </a:r>
            <a:endParaRPr lang="en-US" dirty="0"/>
          </a:p>
          <a:p>
            <a:pPr lvl="1"/>
            <a:r>
              <a:rPr lang="en-US" dirty="0" err="1"/>
              <a:t>Zenodo</a:t>
            </a:r>
            <a:endParaRPr lang="en-US" dirty="0"/>
          </a:p>
          <a:p>
            <a:pPr lvl="1"/>
            <a:r>
              <a:rPr lang="en-US" dirty="0"/>
              <a:t>California Open Data</a:t>
            </a:r>
          </a:p>
          <a:p>
            <a:pPr lvl="1"/>
            <a:r>
              <a:rPr lang="en-US" dirty="0" err="1"/>
              <a:t>Data.gov</a:t>
            </a:r>
            <a:endParaRPr lang="en-US" dirty="0"/>
          </a:p>
          <a:p>
            <a:pPr lvl="1"/>
            <a:r>
              <a:rPr lang="en-US" dirty="0"/>
              <a:t>Datahub</a:t>
            </a:r>
          </a:p>
          <a:p>
            <a:pPr lvl="1"/>
            <a:r>
              <a:rPr lang="en-US" dirty="0"/>
              <a:t>And more!</a:t>
            </a:r>
          </a:p>
          <a:p>
            <a:r>
              <a:rPr lang="en-US" dirty="0"/>
              <a:t>We used HTML parsing techniques with CSS selectors to parse the text/metadata for each of the repository*</a:t>
            </a:r>
          </a:p>
        </p:txBody>
      </p:sp>
      <p:sp>
        <p:nvSpPr>
          <p:cNvPr id="4" name="TextBox 3">
            <a:extLst>
              <a:ext uri="{FF2B5EF4-FFF2-40B4-BE49-F238E27FC236}">
                <a16:creationId xmlns:a16="http://schemas.microsoft.com/office/drawing/2014/main" id="{F8B69BDC-DA65-F340-910D-8193D152BF6A}"/>
              </a:ext>
            </a:extLst>
          </p:cNvPr>
          <p:cNvSpPr txBox="1"/>
          <p:nvPr/>
        </p:nvSpPr>
        <p:spPr>
          <a:xfrm>
            <a:off x="838200" y="6340642"/>
            <a:ext cx="10074442" cy="261610"/>
          </a:xfrm>
          <a:prstGeom prst="rect">
            <a:avLst/>
          </a:prstGeom>
          <a:noFill/>
        </p:spPr>
        <p:txBody>
          <a:bodyPr wrap="square" rtlCol="0">
            <a:spAutoFit/>
          </a:bodyPr>
          <a:lstStyle/>
          <a:p>
            <a:r>
              <a:rPr lang="en-US" sz="1100" dirty="0">
                <a:solidFill>
                  <a:schemeClr val="bg1"/>
                </a:solidFill>
              </a:rPr>
              <a:t>*This code is in the GitHub repository for this project.</a:t>
            </a:r>
          </a:p>
        </p:txBody>
      </p:sp>
    </p:spTree>
    <p:extLst>
      <p:ext uri="{BB962C8B-B14F-4D97-AF65-F5344CB8AC3E}">
        <p14:creationId xmlns:p14="http://schemas.microsoft.com/office/powerpoint/2010/main" val="312781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57E6-7484-5745-A428-17EF034DD48B}"/>
              </a:ext>
            </a:extLst>
          </p:cNvPr>
          <p:cNvSpPr>
            <a:spLocks noGrp="1"/>
          </p:cNvSpPr>
          <p:nvPr>
            <p:ph type="title"/>
          </p:nvPr>
        </p:nvSpPr>
        <p:spPr/>
        <p:txBody>
          <a:bodyPr/>
          <a:lstStyle/>
          <a:p>
            <a:r>
              <a:rPr lang="en-US" dirty="0"/>
              <a:t>Accessibility</a:t>
            </a:r>
          </a:p>
        </p:txBody>
      </p:sp>
      <p:sp>
        <p:nvSpPr>
          <p:cNvPr id="3" name="Content Placeholder 2">
            <a:extLst>
              <a:ext uri="{FF2B5EF4-FFF2-40B4-BE49-F238E27FC236}">
                <a16:creationId xmlns:a16="http://schemas.microsoft.com/office/drawing/2014/main" id="{6F99B683-0D61-2E44-A502-4CF27DBE764F}"/>
              </a:ext>
            </a:extLst>
          </p:cNvPr>
          <p:cNvSpPr>
            <a:spLocks noGrp="1"/>
          </p:cNvSpPr>
          <p:nvPr>
            <p:ph idx="1"/>
          </p:nvPr>
        </p:nvSpPr>
        <p:spPr/>
        <p:txBody>
          <a:bodyPr/>
          <a:lstStyle/>
          <a:p>
            <a:r>
              <a:rPr lang="en-US" i="1" dirty="0"/>
              <a:t>We plan to deposit the final product of this dataset to an online repository for the public to access</a:t>
            </a:r>
          </a:p>
          <a:p>
            <a:r>
              <a:rPr lang="en-US" dirty="0"/>
              <a:t>The data is also available at the following GitHub repository:</a:t>
            </a:r>
          </a:p>
          <a:p>
            <a:pPr lvl="1"/>
            <a:r>
              <a:rPr lang="en-US" dirty="0">
                <a:solidFill>
                  <a:srgbClr val="FF0000"/>
                </a:solidFill>
              </a:rPr>
              <a:t>https://</a:t>
            </a:r>
            <a:r>
              <a:rPr lang="en-US" dirty="0" err="1">
                <a:solidFill>
                  <a:srgbClr val="FF0000"/>
                </a:solidFill>
              </a:rPr>
              <a:t>github.com</a:t>
            </a:r>
            <a:r>
              <a:rPr lang="en-US" dirty="0">
                <a:solidFill>
                  <a:srgbClr val="FF0000"/>
                </a:solidFill>
              </a:rPr>
              <a:t>/</a:t>
            </a:r>
            <a:r>
              <a:rPr lang="en-US" dirty="0" err="1">
                <a:solidFill>
                  <a:srgbClr val="FF0000"/>
                </a:solidFill>
              </a:rPr>
              <a:t>hglanz</a:t>
            </a:r>
            <a:r>
              <a:rPr lang="en-US" dirty="0">
                <a:solidFill>
                  <a:srgbClr val="FF0000"/>
                </a:solidFill>
              </a:rPr>
              <a:t>/MetadataRepository_Summer2021</a:t>
            </a:r>
          </a:p>
        </p:txBody>
      </p:sp>
    </p:spTree>
    <p:extLst>
      <p:ext uri="{BB962C8B-B14F-4D97-AF65-F5344CB8AC3E}">
        <p14:creationId xmlns:p14="http://schemas.microsoft.com/office/powerpoint/2010/main" val="40071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B0C05E-F034-2340-A4CC-0CF31849C759}"/>
              </a:ext>
            </a:extLst>
          </p:cNvPr>
          <p:cNvSpPr>
            <a:spLocks noGrp="1"/>
          </p:cNvSpPr>
          <p:nvPr>
            <p:ph type="title"/>
          </p:nvPr>
        </p:nvSpPr>
        <p:spPr>
          <a:xfrm>
            <a:off x="838200" y="4876800"/>
            <a:ext cx="10003218" cy="1219200"/>
          </a:xfrm>
        </p:spPr>
        <p:txBody>
          <a:bodyPr>
            <a:normAutofit/>
          </a:bodyPr>
          <a:lstStyle/>
          <a:p>
            <a:r>
              <a:rPr lang="en-US" dirty="0"/>
              <a:t>Procedure</a:t>
            </a:r>
          </a:p>
        </p:txBody>
      </p:sp>
      <p:pic>
        <p:nvPicPr>
          <p:cNvPr id="7" name="Graphic 6" descr="Magnifying glass">
            <a:extLst>
              <a:ext uri="{FF2B5EF4-FFF2-40B4-BE49-F238E27FC236}">
                <a16:creationId xmlns:a16="http://schemas.microsoft.com/office/drawing/2014/main" id="{F8F249AD-BD6A-47D6-93EF-775979BDB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727" y="396939"/>
            <a:ext cx="3870261" cy="3870261"/>
          </a:xfrm>
          <a:prstGeom prst="rect">
            <a:avLst/>
          </a:prstGeom>
        </p:spPr>
      </p:pic>
      <p:sp>
        <p:nvSpPr>
          <p:cNvPr id="3" name="Content Placeholder 2">
            <a:extLst>
              <a:ext uri="{FF2B5EF4-FFF2-40B4-BE49-F238E27FC236}">
                <a16:creationId xmlns:a16="http://schemas.microsoft.com/office/drawing/2014/main" id="{16E6A676-E1F9-0847-AAE8-729FA56340A7}"/>
              </a:ext>
            </a:extLst>
          </p:cNvPr>
          <p:cNvSpPr>
            <a:spLocks noGrp="1"/>
          </p:cNvSpPr>
          <p:nvPr>
            <p:ph idx="1"/>
          </p:nvPr>
        </p:nvSpPr>
        <p:spPr>
          <a:xfrm>
            <a:off x="5811253" y="399684"/>
            <a:ext cx="6136105" cy="3867516"/>
          </a:xfrm>
        </p:spPr>
        <p:txBody>
          <a:bodyPr anchor="ctr">
            <a:normAutofit fontScale="77500" lnSpcReduction="20000"/>
          </a:bodyPr>
          <a:lstStyle/>
          <a:p>
            <a:pPr marL="514350" indent="-514350">
              <a:buFont typeface="+mj-lt"/>
              <a:buAutoNum type="arabicPeriod"/>
            </a:pPr>
            <a:r>
              <a:rPr lang="en-US" sz="1800" dirty="0">
                <a:solidFill>
                  <a:schemeClr val="tx2"/>
                </a:solidFill>
              </a:rPr>
              <a:t>Identify target metadata attributes.</a:t>
            </a:r>
          </a:p>
          <a:p>
            <a:pPr marL="514350" indent="-514350">
              <a:buFont typeface="+mj-lt"/>
              <a:buAutoNum type="arabicPeriod"/>
            </a:pPr>
            <a:r>
              <a:rPr lang="en-US" sz="1800" dirty="0">
                <a:solidFill>
                  <a:schemeClr val="tx2"/>
                </a:solidFill>
              </a:rPr>
              <a:t>Find repositories that have some of these desired attributes.</a:t>
            </a:r>
          </a:p>
          <a:p>
            <a:pPr marL="514350" indent="-514350">
              <a:buFont typeface="+mj-lt"/>
              <a:buAutoNum type="arabicPeriod"/>
            </a:pPr>
            <a:r>
              <a:rPr lang="en-US" sz="1800" dirty="0">
                <a:solidFill>
                  <a:schemeClr val="tx2"/>
                </a:solidFill>
              </a:rPr>
              <a:t>Write code to scrape metadata from an individual dataset (store in a function).</a:t>
            </a:r>
          </a:p>
          <a:p>
            <a:pPr marL="514350" indent="-514350">
              <a:buFont typeface="+mj-lt"/>
              <a:buAutoNum type="arabicPeriod"/>
            </a:pPr>
            <a:r>
              <a:rPr lang="en-US" sz="1800" dirty="0">
                <a:solidFill>
                  <a:schemeClr val="tx2"/>
                </a:solidFill>
              </a:rPr>
              <a:t>Write a nested-loop code chunk to iterate over the repository. This involves iterating over each page of the datasets in the repository, then iterating through the links in the page in which you will call the individual-scraping function from Step 3.</a:t>
            </a:r>
          </a:p>
          <a:p>
            <a:pPr marL="514350" indent="-514350">
              <a:buFont typeface="+mj-lt"/>
              <a:buAutoNum type="arabicPeriod"/>
            </a:pPr>
            <a:r>
              <a:rPr lang="en-US" sz="1800" dirty="0">
                <a:solidFill>
                  <a:schemeClr val="tx2"/>
                </a:solidFill>
              </a:rPr>
              <a:t>Repeat Step 4 for all metadata repositories. Store the full data in a data frame for each repository.</a:t>
            </a:r>
          </a:p>
          <a:p>
            <a:pPr marL="514350" indent="-514350">
              <a:buFont typeface="+mj-lt"/>
              <a:buAutoNum type="arabicPeriod"/>
            </a:pPr>
            <a:r>
              <a:rPr lang="en-US" sz="1800" dirty="0">
                <a:solidFill>
                  <a:schemeClr val="tx2"/>
                </a:solidFill>
              </a:rPr>
              <a:t>Join the data frames together to make the metadata data frame.</a:t>
            </a:r>
          </a:p>
          <a:p>
            <a:pPr marL="514350" indent="-514350">
              <a:buFont typeface="+mj-lt"/>
              <a:buAutoNum type="arabicPeriod"/>
            </a:pPr>
            <a:r>
              <a:rPr lang="en-US" sz="1800" dirty="0">
                <a:solidFill>
                  <a:schemeClr val="tx2"/>
                </a:solidFill>
              </a:rPr>
              <a:t>Clean the metadata. This is done by merging two columns that are essentially identical.</a:t>
            </a:r>
          </a:p>
          <a:p>
            <a:pPr marL="514350" indent="-514350">
              <a:buFont typeface="+mj-lt"/>
              <a:buAutoNum type="arabicPeriod"/>
            </a:pPr>
            <a:r>
              <a:rPr lang="en-US" sz="1800" dirty="0">
                <a:solidFill>
                  <a:schemeClr val="tx2"/>
                </a:solidFill>
              </a:rPr>
              <a:t>Optional: fill in missing values.</a:t>
            </a:r>
          </a:p>
          <a:p>
            <a:pPr marL="514350" indent="-514350">
              <a:buFont typeface="+mj-lt"/>
              <a:buAutoNum type="arabicPeriod"/>
            </a:pPr>
            <a:endParaRPr lang="en-US" sz="1200" dirty="0">
              <a:solidFill>
                <a:schemeClr val="tx2"/>
              </a:solidFill>
            </a:endParaRPr>
          </a:p>
        </p:txBody>
      </p:sp>
    </p:spTree>
    <p:extLst>
      <p:ext uri="{BB962C8B-B14F-4D97-AF65-F5344CB8AC3E}">
        <p14:creationId xmlns:p14="http://schemas.microsoft.com/office/powerpoint/2010/main" val="272173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A1EF-277E-754A-977E-10E43285EB00}"/>
              </a:ext>
            </a:extLst>
          </p:cNvPr>
          <p:cNvSpPr>
            <a:spLocks noGrp="1"/>
          </p:cNvSpPr>
          <p:nvPr>
            <p:ph type="title"/>
          </p:nvPr>
        </p:nvSpPr>
        <p:spPr/>
        <p:txBody>
          <a:bodyPr/>
          <a:lstStyle/>
          <a:p>
            <a:r>
              <a:rPr lang="en-US" dirty="0"/>
              <a:t>Accompanying Package</a:t>
            </a:r>
          </a:p>
        </p:txBody>
      </p:sp>
      <p:sp>
        <p:nvSpPr>
          <p:cNvPr id="3" name="Content Placeholder 2">
            <a:extLst>
              <a:ext uri="{FF2B5EF4-FFF2-40B4-BE49-F238E27FC236}">
                <a16:creationId xmlns:a16="http://schemas.microsoft.com/office/drawing/2014/main" id="{E66ABD17-EEF3-7E42-B601-6F1492A956E7}"/>
              </a:ext>
            </a:extLst>
          </p:cNvPr>
          <p:cNvSpPr>
            <a:spLocks noGrp="1"/>
          </p:cNvSpPr>
          <p:nvPr>
            <p:ph idx="1"/>
          </p:nvPr>
        </p:nvSpPr>
        <p:spPr/>
        <p:txBody>
          <a:bodyPr>
            <a:normAutofit lnSpcReduction="10000"/>
          </a:bodyPr>
          <a:lstStyle/>
          <a:p>
            <a:r>
              <a:rPr lang="en-US" dirty="0"/>
              <a:t>Project functions and scraping code are stored in the </a:t>
            </a:r>
            <a:r>
              <a:rPr lang="en-US" i="1" dirty="0"/>
              <a:t>Frost2021Package</a:t>
            </a:r>
            <a:r>
              <a:rPr lang="en-US" dirty="0"/>
              <a:t> R package.</a:t>
            </a:r>
          </a:p>
          <a:p>
            <a:r>
              <a:rPr lang="en-US" dirty="0"/>
              <a:t>Located at </a:t>
            </a:r>
            <a:r>
              <a:rPr lang="en-US" dirty="0">
                <a:hlinkClick r:id="rId2"/>
              </a:rPr>
              <a:t>https://github.com/kingsuching/Frost2021Package</a:t>
            </a:r>
            <a:endParaRPr lang="en-US" dirty="0"/>
          </a:p>
          <a:p>
            <a:r>
              <a:rPr lang="en-US" dirty="0"/>
              <a:t>Can be downloaded using the </a:t>
            </a:r>
            <a:r>
              <a:rPr lang="en-US" i="1" dirty="0" err="1"/>
              <a:t>install_github</a:t>
            </a:r>
            <a:r>
              <a:rPr lang="en-US" i="1" dirty="0"/>
              <a:t>(“</a:t>
            </a:r>
            <a:r>
              <a:rPr lang="en-US" i="1" dirty="0" err="1"/>
              <a:t>kingsuching</a:t>
            </a:r>
            <a:r>
              <a:rPr lang="en-US" i="1" dirty="0"/>
              <a:t>/Frost2021Package”)</a:t>
            </a:r>
            <a:r>
              <a:rPr lang="en-US" dirty="0"/>
              <a:t> command from the </a:t>
            </a:r>
            <a:r>
              <a:rPr lang="en-US" dirty="0" err="1"/>
              <a:t>Devtools</a:t>
            </a:r>
            <a:r>
              <a:rPr lang="en-US" dirty="0"/>
              <a:t> package.</a:t>
            </a:r>
          </a:p>
          <a:p>
            <a:r>
              <a:rPr lang="en-US" dirty="0"/>
              <a:t>Documentation for the code is available in the help section on RStudio</a:t>
            </a:r>
          </a:p>
        </p:txBody>
      </p:sp>
    </p:spTree>
    <p:extLst>
      <p:ext uri="{BB962C8B-B14F-4D97-AF65-F5344CB8AC3E}">
        <p14:creationId xmlns:p14="http://schemas.microsoft.com/office/powerpoint/2010/main" val="2110856061"/>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243441"/>
      </a:dk2>
      <a:lt2>
        <a:srgbClr val="E8E3E2"/>
      </a:lt2>
      <a:accent1>
        <a:srgbClr val="7EA9B0"/>
      </a:accent1>
      <a:accent2>
        <a:srgbClr val="7F99BA"/>
      </a:accent2>
      <a:accent3>
        <a:srgbClr val="9697C6"/>
      </a:accent3>
      <a:accent4>
        <a:srgbClr val="967FBA"/>
      </a:accent4>
      <a:accent5>
        <a:srgbClr val="BC94C5"/>
      </a:accent5>
      <a:accent6>
        <a:srgbClr val="BA7FAC"/>
      </a:accent6>
      <a:hlink>
        <a:srgbClr val="AE736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26</TotalTime>
  <Words>339</Words>
  <Application>Microsoft Macintosh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AvenirNext LT Pro Medium</vt:lpstr>
      <vt:lpstr>BlockprintVTI</vt:lpstr>
      <vt:lpstr>Metadata Repository Summer 2021</vt:lpstr>
      <vt:lpstr>Project Overview</vt:lpstr>
      <vt:lpstr>Execution</vt:lpstr>
      <vt:lpstr>Accessibility</vt:lpstr>
      <vt:lpstr>Procedure</vt:lpstr>
      <vt:lpstr>Accompanying Package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Repository Summer 2021</dc:title>
  <dc:creator>Sucheen Shankar Sundaram</dc:creator>
  <cp:lastModifiedBy>Sucheen Shankar Sundaram</cp:lastModifiedBy>
  <cp:revision>2</cp:revision>
  <dcterms:created xsi:type="dcterms:W3CDTF">2021-09-02T18:09:01Z</dcterms:created>
  <dcterms:modified xsi:type="dcterms:W3CDTF">2021-09-09T02:27:07Z</dcterms:modified>
</cp:coreProperties>
</file>