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2" r:id="rId3"/>
  </p:sldMasterIdLst>
  <p:notesMasterIdLst>
    <p:notesMasterId r:id="rId23"/>
  </p:notes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B4D"/>
    <a:srgbClr val="0E4D37"/>
    <a:srgbClr val="015C00"/>
    <a:srgbClr val="0189CD"/>
    <a:srgbClr val="6489B9"/>
    <a:srgbClr val="81B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-48" y="-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66A99-5A68-5147-B000-39FA6AB0DBF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C6BCA-4F62-9842-B13B-CF73C3B9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1774E-63FA-4703-9E4B-BBE8922C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42" y="3222210"/>
            <a:ext cx="9144000" cy="165576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99F7B5-38C4-491A-94AC-FD3E54435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542" y="50510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B3D4D9-C0EC-4758-A915-3E8BC72E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C7ED5F-B0CD-45DC-BDF2-97F183DC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2D6079-7560-44CB-9115-2E0759BA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8D2D2E-D4C6-4FB6-B266-5890F092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FE92C5-EAC2-4030-A044-BEA707C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8E45CD-E0DF-49F3-95AA-DE756D2C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31B092-6C6E-4B56-A23B-F12848EF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3A1D8-6367-4472-9779-E06F9990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85B245-F223-45FD-838B-616A8DA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A33CA4-B2F7-4603-BE33-C93CBA78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88F1FC-AC0B-4D7F-B11E-E023A40BC0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C86670-0D48-40B1-B71E-530A6A2D458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Company:</a:t>
            </a:r>
          </a:p>
          <a:p>
            <a:pPr lvl="0"/>
            <a:r>
              <a:rPr lang="en-US" dirty="0"/>
              <a:t>City/State:</a:t>
            </a:r>
          </a:p>
          <a:p>
            <a:pPr lvl="0"/>
            <a:r>
              <a:rPr lang="en-US" dirty="0"/>
              <a:t>Phone:</a:t>
            </a:r>
          </a:p>
          <a:p>
            <a:pPr lvl="0"/>
            <a:r>
              <a:rPr lang="en-US" dirty="0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42508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B17AA-456D-4A9B-A472-8DE013A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D192EA-EF31-4BB3-8192-B724D3FC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9CE94D-FB51-435D-AC00-7311B0FA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30240B-7726-448E-A911-10BC4354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5957CD-D8BD-40A0-B1AE-F3C1F1A8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74D54-FE52-4EC5-8126-7A53604A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81D6EB-A8F7-4AEB-A803-3DC601CF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976FCD-6680-47D1-B1E0-90805688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9579C0-A048-4E7A-B2E7-EE8C756D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050DE1-6A1D-4265-A2E5-FCEF921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55B5C-8D4A-4264-A6A5-DDF5B1F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7A5907-DBB0-4927-9AB0-2B8B8A6BB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0D4EC2-1290-4437-BA8E-704F6B38F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78691E-97D1-44F0-B9EC-F73AE664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FDF897-AC0E-4941-8745-7B25795D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64ED8F-C661-45CC-B52F-74C72202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30F522-4DE7-4F88-8E6C-5E7E0E33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57266D-5D9F-443C-96DC-C9F3EF9E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5BF48C-85B8-4D96-A780-756B99C1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E4FB9F-A23F-47E8-A505-A9BB25784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7D24095-DA21-43F0-B242-F7B1163F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6D696B-2750-4C27-80E4-E75A363F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099A8E6-120C-4A88-907C-9CD8E86D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B6FD2A-E022-4299-89A1-6FB6E7F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55EF6D-05D5-4F89-BE94-81F28E2F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3C512B-9163-4E53-A220-6249542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CD8E679-B83F-47FA-B4CD-811DCF3B74D8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2CA4E0-F797-465F-B4F4-542BEBB3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#WUSS2018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B9F69B-A672-4C02-A0AC-DD591C9E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5BDBAE7-DEC2-4A31-A56F-50B55DC25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6F328D3-B641-4A33-989C-A923AFA3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768D5C4-E502-4C48-AF63-23683096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EA3077-5BC0-423C-86A6-9892373F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9D4EC-54A1-474A-A81D-31719DA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771F0B-4BA4-45F7-BF55-471A9124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396AFB-738E-4E28-8597-EBC2263B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0DF78E-CEEF-47FE-8586-ADA5B9DE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C851E3-663E-4F9A-89AE-AC360F31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BD7241-8812-40D6-9D7B-0F19F201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DD930F-D06C-407B-A61C-7F899913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AD4B1FA-15AC-4C39-A6ED-344B98932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ABAB7A-427E-43C6-9457-AEDC112C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40114A-1D1A-4A1B-9EF8-D5237C01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E679-B83F-47FA-B4CD-811DCF3B74D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D30D30-6390-4FBF-8072-52866EA2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BB4341-6FD2-4F5F-8FA4-255B8BD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BAE7-DEC2-4A31-A56F-50B55DC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Heade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276" cy="22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F6B4D"/>
            </a:gs>
            <a:gs pos="18000">
              <a:schemeClr val="bg1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BD1A29F-1894-4012-82B1-12718964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B82D25-4385-477F-9C1C-889A175A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B1E490-810B-40A9-AEDB-6080D9ED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CD8E679-B83F-47FA-B4CD-811DCF3B74D8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147FA4-6562-4374-B027-A64930327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D3542E-53A8-4760-8140-924D08A9D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799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5BDBAE7-DEC2-4A31-A56F-50B55DC25E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61" y="5434024"/>
            <a:ext cx="1606652" cy="12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EE24293-A2D8-4584-B89E-46B12814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BDF721-4E9F-4647-9D5D-3B56F609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686" y="1825625"/>
            <a:ext cx="5600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PPT_Box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4" y="1870674"/>
            <a:ext cx="4820402" cy="38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glanz/WUSS2019-Glanz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glanz/WUSS2019-GlanzTal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30345D-CFD0-404E-BE9B-6A837FB25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Using </a:t>
            </a:r>
            <a:r>
              <a:rPr lang="en-US" sz="5400" dirty="0" err="1" smtClean="0"/>
              <a:t>Jupyter</a:t>
            </a:r>
            <a:r>
              <a:rPr lang="en-US" sz="5400" dirty="0" smtClean="0"/>
              <a:t> to Take Your Data Science Workflow to the Next Level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4646D2A-B0EC-4020-8E53-5FEDC3967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Hunter </a:t>
            </a:r>
            <a:r>
              <a:rPr lang="en-US" sz="2400" dirty="0" err="1" smtClean="0"/>
              <a:t>Glanz</a:t>
            </a:r>
            <a:endParaRPr lang="en-US" sz="2400" dirty="0" smtClean="0"/>
          </a:p>
          <a:p>
            <a:r>
              <a:rPr lang="en-US" sz="2400" dirty="0" smtClean="0"/>
              <a:t>California Polytechnic State University</a:t>
            </a:r>
          </a:p>
          <a:p>
            <a:r>
              <a:rPr lang="en-US" sz="2400" dirty="0" smtClean="0"/>
              <a:t>San Luis Obispo, CA</a:t>
            </a:r>
          </a:p>
          <a:p>
            <a:r>
              <a:rPr lang="en-US" sz="2400" dirty="0">
                <a:hlinkClick r:id="rId2"/>
              </a:rPr>
              <a:t>https://github.com/hglanz/WUSS2019-GlanzTalk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4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 the </a:t>
            </a:r>
            <a:r>
              <a:rPr lang="en-US" dirty="0" err="1" smtClean="0"/>
              <a:t>Jupyter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over 40 software languages!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9" y="2449413"/>
            <a:ext cx="10058400" cy="27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Be…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" y="1915235"/>
            <a:ext cx="4701626" cy="3130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75" y="1915235"/>
            <a:ext cx="4093672" cy="32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1" y="4676876"/>
            <a:ext cx="5534798" cy="102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15" y="1768671"/>
            <a:ext cx="9727569" cy="26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of </a:t>
            </a:r>
            <a:r>
              <a:rPr lang="en-US" dirty="0" err="1" smtClean="0"/>
              <a:t>Jupyter</a:t>
            </a:r>
            <a:r>
              <a:rPr lang="en-US" dirty="0" smtClean="0"/>
              <a:t> via SAS University Edition!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Live Demo!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Jupyter</a:t>
            </a:r>
            <a:r>
              <a:rPr lang="en-US" dirty="0" smtClean="0"/>
              <a:t> Summary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enabling creation of documents that contain live code, equations, visualizations and explanatory text.</a:t>
            </a:r>
          </a:p>
          <a:p>
            <a:r>
              <a:rPr lang="en-US" dirty="0" smtClean="0"/>
              <a:t>Over 40 languages are supported including SAS, Python, and R.</a:t>
            </a:r>
          </a:p>
          <a:p>
            <a:r>
              <a:rPr lang="en-US" dirty="0" smtClean="0"/>
              <a:t>Code within the notebook can produce rich output such as images, videos, </a:t>
            </a:r>
            <a:r>
              <a:rPr lang="en-US" dirty="0" err="1" smtClean="0"/>
              <a:t>LaTeX</a:t>
            </a:r>
            <a:r>
              <a:rPr lang="en-US" dirty="0" smtClean="0"/>
              <a:t> and JavaScript.</a:t>
            </a:r>
          </a:p>
          <a:p>
            <a:r>
              <a:rPr lang="en-US" dirty="0" smtClean="0"/>
              <a:t>Interactive widgets can be used to manipulate and visualize data in real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Jupyter</a:t>
            </a:r>
            <a:r>
              <a:rPr lang="en-US" dirty="0" smtClean="0"/>
              <a:t> Summary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713" cy="4351338"/>
          </a:xfrm>
        </p:spPr>
        <p:txBody>
          <a:bodyPr/>
          <a:lstStyle/>
          <a:p>
            <a:r>
              <a:rPr lang="en-US" dirty="0" err="1" smtClean="0"/>
              <a:t>Nbviewer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Binder</a:t>
            </a:r>
          </a:p>
          <a:p>
            <a:r>
              <a:rPr lang="en-US" dirty="0" err="1" smtClean="0"/>
              <a:t>JupyterHub</a:t>
            </a:r>
            <a:r>
              <a:rPr lang="en-US" dirty="0"/>
              <a:t> </a:t>
            </a:r>
            <a:r>
              <a:rPr lang="en-US" dirty="0" smtClean="0"/>
              <a:t>(for organizations)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52" y="1463957"/>
            <a:ext cx="6014181" cy="42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personal use to </a:t>
            </a:r>
            <a:r>
              <a:rPr lang="en-US" dirty="0" err="1" smtClean="0"/>
              <a:t>JupyterHub</a:t>
            </a:r>
            <a:r>
              <a:rPr lang="en-US" dirty="0" smtClean="0"/>
              <a:t> for organizations, </a:t>
            </a:r>
            <a:r>
              <a:rPr lang="en-US" dirty="0" err="1" smtClean="0"/>
              <a:t>Jupyter</a:t>
            </a:r>
            <a:r>
              <a:rPr lang="en-US" dirty="0" smtClean="0"/>
              <a:t> Notebooks make statistical computing easier to do AND share than ever before!</a:t>
            </a:r>
          </a:p>
          <a:p>
            <a:pPr marL="0" indent="0" algn="ctr">
              <a:buNone/>
            </a:pPr>
            <a:r>
              <a:rPr lang="en-US" i="1" dirty="0" smtClean="0"/>
              <a:t>“The need to minimize </a:t>
            </a:r>
            <a:r>
              <a:rPr lang="en-US" i="1" u="sng" dirty="0" smtClean="0"/>
              <a:t>thought-to-execution friction</a:t>
            </a:r>
            <a:r>
              <a:rPr lang="en-US" i="1" dirty="0" smtClean="0"/>
              <a:t> is probably the single biggest productivity requirement in corporate America.”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 let us take a GIANT leap toward achieving this when it comes to data science and statistical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The Tool We Need and Deserve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A single vehicle for live code, text and images.</a:t>
            </a:r>
          </a:p>
          <a:p>
            <a:pPr lvl="1"/>
            <a:r>
              <a:rPr lang="en-US" dirty="0" smtClean="0"/>
              <a:t>Dynamic documents that enhance statistical computing and statistical communication.</a:t>
            </a:r>
          </a:p>
          <a:p>
            <a:pPr lvl="1"/>
            <a:r>
              <a:rPr lang="en-US" dirty="0" smtClean="0"/>
              <a:t>Streamline the analytics process</a:t>
            </a:r>
          </a:p>
          <a:p>
            <a:pPr lvl="2"/>
            <a:r>
              <a:rPr lang="en-US" dirty="0" smtClean="0"/>
              <a:t>The color coding, formatting and organization of your favorite editor</a:t>
            </a:r>
          </a:p>
          <a:p>
            <a:pPr lvl="2"/>
            <a:r>
              <a:rPr lang="en-US" dirty="0" smtClean="0"/>
              <a:t>Report writing capabilities</a:t>
            </a:r>
          </a:p>
          <a:p>
            <a:pPr lvl="2"/>
            <a:r>
              <a:rPr lang="en-US" dirty="0" smtClean="0"/>
              <a:t>The integration and synthesis of these things into a single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Slides and Live Demo at </a:t>
            </a:r>
            <a:r>
              <a:rPr lang="en-US" dirty="0">
                <a:hlinkClick r:id="rId2"/>
              </a:rPr>
              <a:t>https://github.com/hglanz/WUSS2019-GlanzTalk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C6862A-04B1-497B-9D75-A7016738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34A520-715A-487B-8221-5B425DFD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Name: Hunter </a:t>
            </a:r>
            <a:r>
              <a:rPr lang="en-US" dirty="0" err="1" smtClean="0"/>
              <a:t>Glanz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Company</a:t>
            </a:r>
            <a:r>
              <a:rPr lang="en-US" dirty="0" smtClean="0"/>
              <a:t>: California Polytechnic State University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City/State</a:t>
            </a:r>
            <a:r>
              <a:rPr lang="en-US" dirty="0" smtClean="0"/>
              <a:t>: San Luis Obispo, CA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Phone</a:t>
            </a:r>
            <a:r>
              <a:rPr lang="en-US" dirty="0" smtClean="0"/>
              <a:t>: 805-756-2792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Email</a:t>
            </a:r>
            <a:r>
              <a:rPr lang="en-US" dirty="0" smtClean="0"/>
              <a:t>: hglanz@calpoly.edu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6695418-7C21-476E-8623-6DD5EEAC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960B822-38AD-471A-8660-DA995247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Hunter </a:t>
            </a:r>
            <a:r>
              <a:rPr lang="en-US" dirty="0" err="1"/>
              <a:t>Glanz</a:t>
            </a:r>
            <a:r>
              <a:rPr lang="en-US" dirty="0"/>
              <a:t> is an Assistant Professor of Statistics and Data Science at </a:t>
            </a:r>
            <a:r>
              <a:rPr lang="en-US" dirty="0" smtClean="0"/>
              <a:t>California Polytechnic </a:t>
            </a:r>
            <a:r>
              <a:rPr lang="en-US" dirty="0"/>
              <a:t>State University (Cal Poly), San Luis Obispo, California. He regularly </a:t>
            </a:r>
            <a:r>
              <a:rPr lang="en-US" dirty="0" smtClean="0"/>
              <a:t>teaches courses </a:t>
            </a:r>
            <a:r>
              <a:rPr lang="en-US" dirty="0"/>
              <a:t>in Statistical Computing with </a:t>
            </a:r>
            <a:r>
              <a:rPr lang="en-US" dirty="0" smtClean="0"/>
              <a:t>SAS, R, and Python. </a:t>
            </a:r>
            <a:r>
              <a:rPr lang="en-US" dirty="0"/>
              <a:t>He enjoys helping organize </a:t>
            </a:r>
            <a:r>
              <a:rPr lang="en-US" dirty="0" smtClean="0"/>
              <a:t>networking opportunities </a:t>
            </a:r>
            <a:r>
              <a:rPr lang="en-US" dirty="0"/>
              <a:t>and hackathon events for students interested in Statistics and </a:t>
            </a:r>
            <a:r>
              <a:rPr lang="en-US" dirty="0" smtClean="0"/>
              <a:t>Data Science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Aims/Themes of This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Reproducibility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Integration of SAS with open source tools like </a:t>
            </a:r>
            <a:r>
              <a:rPr lang="en-US" dirty="0" err="1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Collaboration on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Organized, but fragmented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343928"/>
            <a:ext cx="6019800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65182"/>
            <a:ext cx="60388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is Similar between Academia and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692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Clean, wrangle, mana data</a:t>
            </a:r>
          </a:p>
          <a:p>
            <a:r>
              <a:rPr lang="en-US" dirty="0" smtClean="0"/>
              <a:t>Summarize and visualize data</a:t>
            </a:r>
          </a:p>
          <a:p>
            <a:r>
              <a:rPr lang="en-US" dirty="0" smtClean="0"/>
              <a:t>Analyze and model</a:t>
            </a:r>
          </a:p>
          <a:p>
            <a:r>
              <a:rPr lang="en-US" dirty="0" smtClean="0"/>
              <a:t>Synthesize and report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“Some” assembly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86" y="1163782"/>
            <a:ext cx="3846551" cy="52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12" y="1792374"/>
            <a:ext cx="4437611" cy="4351338"/>
          </a:xfrm>
        </p:spPr>
        <p:txBody>
          <a:bodyPr/>
          <a:lstStyle/>
          <a:p>
            <a:r>
              <a:rPr lang="en-US" dirty="0" smtClean="0"/>
              <a:t>Fragmented collection of files:</a:t>
            </a:r>
          </a:p>
          <a:p>
            <a:pPr lvl="1"/>
            <a:r>
              <a:rPr lang="en-US" dirty="0" smtClean="0"/>
              <a:t>Code, text, images, data…</a:t>
            </a:r>
          </a:p>
          <a:p>
            <a:r>
              <a:rPr lang="en-US" dirty="0" smtClean="0"/>
              <a:t>Communication, readability, reproducibility suffer</a:t>
            </a:r>
          </a:p>
          <a:p>
            <a:r>
              <a:rPr lang="en-US" dirty="0" smtClean="0"/>
              <a:t>Unnecessarily large distance between data and 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3" y="1296785"/>
            <a:ext cx="4531649" cy="42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Anything Out There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/>
          <a:lstStyle/>
          <a:p>
            <a:r>
              <a:rPr lang="en-US" dirty="0" smtClean="0"/>
              <a:t>Making computing easier:</a:t>
            </a:r>
          </a:p>
          <a:p>
            <a:pPr lvl="1"/>
            <a:r>
              <a:rPr lang="en-US" dirty="0" smtClean="0"/>
              <a:t>IDEs and editors (</a:t>
            </a:r>
            <a:r>
              <a:rPr lang="en-US" dirty="0" err="1" smtClean="0"/>
              <a:t>Emacs</a:t>
            </a:r>
            <a:r>
              <a:rPr lang="en-US" dirty="0" smtClean="0"/>
              <a:t>, Notebook++, Vim, SAS Studio, </a:t>
            </a:r>
            <a:r>
              <a:rPr lang="en-US" dirty="0" err="1" smtClean="0"/>
              <a:t>Rstudio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Make report-writing easier:</a:t>
            </a:r>
          </a:p>
          <a:p>
            <a:pPr lvl="1"/>
            <a:r>
              <a:rPr lang="en-US" dirty="0" smtClean="0"/>
              <a:t>SAS*, </a:t>
            </a:r>
            <a:r>
              <a:rPr lang="en-US" dirty="0" err="1" smtClean="0"/>
              <a:t>Rstudio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32" y="4236044"/>
            <a:ext cx="4362574" cy="1920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36" y="1541546"/>
            <a:ext cx="3207403" cy="28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Addresses 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33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IDEs/Editors</a:t>
            </a:r>
          </a:p>
          <a:p>
            <a:pPr lvl="1"/>
            <a:r>
              <a:rPr lang="en-US" dirty="0" smtClean="0"/>
              <a:t>SAS Studio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2"/>
            <a:r>
              <a:rPr lang="en-US" dirty="0" smtClean="0"/>
              <a:t>Built-in documentation</a:t>
            </a:r>
          </a:p>
          <a:p>
            <a:pPr lvl="1"/>
            <a:r>
              <a:rPr lang="en-US" dirty="0" smtClean="0"/>
              <a:t>Color coding, formatting, etc.</a:t>
            </a:r>
          </a:p>
          <a:p>
            <a:r>
              <a:rPr lang="en-US" dirty="0" smtClean="0"/>
              <a:t>Documenting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&amp; Report-Writing Interface</a:t>
            </a:r>
          </a:p>
          <a:p>
            <a:pPr lvl="1"/>
            <a:r>
              <a:rPr lang="en-US" dirty="0" smtClean="0"/>
              <a:t>Highly customizable </a:t>
            </a:r>
            <a:r>
              <a:rPr lang="en-US" dirty="0" err="1" smtClean="0"/>
              <a:t>LaTeX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i="1" dirty="0" smtClean="0"/>
              <a:t>None of these integrate coding and documentation!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0" y="1629295"/>
            <a:ext cx="3682538" cy="3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of Ideal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72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Color coding, formatting, organization of existing tools</a:t>
            </a:r>
          </a:p>
          <a:p>
            <a:r>
              <a:rPr lang="en-US" dirty="0" smtClean="0"/>
              <a:t>Documentation and report writing organically coexist with coding</a:t>
            </a:r>
          </a:p>
          <a:p>
            <a:r>
              <a:rPr lang="en-US" dirty="0" smtClean="0"/>
              <a:t>Streamline the process of:</a:t>
            </a:r>
          </a:p>
          <a:p>
            <a:pPr lvl="1"/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1" y="1406236"/>
            <a:ext cx="4189614" cy="41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USS2018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16D317A-A2A0-4DB6-83D6-865E9CDF4947}" vid="{9D686B2D-1CD4-41B6-B262-C8F5A21EC98A}"/>
    </a:ext>
  </a:extLst>
</a:theme>
</file>

<file path=ppt/theme/theme2.xml><?xml version="1.0" encoding="utf-8"?>
<a:theme xmlns:a="http://schemas.openxmlformats.org/drawingml/2006/main" name="WUSS2018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16D317A-A2A0-4DB6-83D6-865E9CDF4947}" vid="{71DF45CB-3AEE-4D43-85BF-6E5433B8BD24}"/>
    </a:ext>
  </a:extLst>
</a:theme>
</file>

<file path=ppt/theme/theme3.xml><?xml version="1.0" encoding="utf-8"?>
<a:theme xmlns:a="http://schemas.openxmlformats.org/drawingml/2006/main" name="WUSS2018 Conta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16D317A-A2A0-4DB6-83D6-865E9CDF4947}" vid="{977E60BA-D8E8-456E-83AC-E88748E2247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1201</TotalTime>
  <Words>547</Words>
  <Application>Microsoft Office PowerPoint</Application>
  <PresentationFormat>Custom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WUSS2018 Title</vt:lpstr>
      <vt:lpstr>WUSS2018 Content</vt:lpstr>
      <vt:lpstr>WUSS2018 Contact</vt:lpstr>
      <vt:lpstr>Using Jupyter to Take Your Data Science Workflow to the Next Level</vt:lpstr>
      <vt:lpstr>Biography</vt:lpstr>
      <vt:lpstr>Aims/Themes of This Talk </vt:lpstr>
      <vt:lpstr>Historical Collaboration on Projects</vt:lpstr>
      <vt:lpstr>Story is Similar between Academia and Industry</vt:lpstr>
      <vt:lpstr>Historical Deficiencies</vt:lpstr>
      <vt:lpstr>Does Anything Out There Work?</vt:lpstr>
      <vt:lpstr>Nothing Addresses Our Needs</vt:lpstr>
      <vt:lpstr>Capabilities of Ideal Tool</vt:lpstr>
      <vt:lpstr>Cue the Jupyter Project</vt:lpstr>
      <vt:lpstr>You May Be…</vt:lpstr>
      <vt:lpstr>Getting Started with Jupyter Notebooks</vt:lpstr>
      <vt:lpstr>Live Demo of Jupyter via SAS University Edition!</vt:lpstr>
      <vt:lpstr>Project Jupyter Summary Part I</vt:lpstr>
      <vt:lpstr>Project Jupyter Summary Part II</vt:lpstr>
      <vt:lpstr>Conclusions: Ease of Use</vt:lpstr>
      <vt:lpstr>Conclusions: The Tool We Need and Deserve</vt:lpstr>
      <vt:lpstr>Thank You! Questions?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Worden</dc:creator>
  <cp:lastModifiedBy>Hunter</cp:lastModifiedBy>
  <cp:revision>29</cp:revision>
  <dcterms:created xsi:type="dcterms:W3CDTF">2018-01-18T01:40:40Z</dcterms:created>
  <dcterms:modified xsi:type="dcterms:W3CDTF">2019-08-12T04:30:48Z</dcterms:modified>
</cp:coreProperties>
</file>