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2" r:id="rId2"/>
    <p:sldId id="331" r:id="rId3"/>
    <p:sldId id="332" r:id="rId4"/>
    <p:sldId id="333" r:id="rId5"/>
    <p:sldId id="334" r:id="rId6"/>
    <p:sldId id="33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81" r:id="rId15"/>
    <p:sldId id="324" r:id="rId16"/>
    <p:sldId id="342" r:id="rId17"/>
    <p:sldId id="343" r:id="rId18"/>
    <p:sldId id="344" r:id="rId19"/>
    <p:sldId id="345" r:id="rId20"/>
    <p:sldId id="346" r:id="rId21"/>
    <p:sldId id="257" r:id="rId22"/>
    <p:sldId id="348" r:id="rId23"/>
    <p:sldId id="347" r:id="rId24"/>
  </p:sldIdLst>
  <p:sldSz cx="12192000" cy="6858000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66"/>
    <a:srgbClr val="CC0000"/>
    <a:srgbClr val="003300"/>
    <a:srgbClr val="0000CC"/>
    <a:srgbClr val="9900CC"/>
    <a:srgbClr val="CC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4" autoAdjust="0"/>
    <p:restoredTop sz="79747" autoAdjust="0"/>
  </p:normalViewPr>
  <p:slideViewPr>
    <p:cSldViewPr snapToGrid="0">
      <p:cViewPr varScale="1">
        <p:scale>
          <a:sx n="162" d="100"/>
          <a:sy n="162" d="100"/>
        </p:scale>
        <p:origin x="3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58"/>
    </p:cViewPr>
  </p:sorterViewPr>
  <p:notesViewPr>
    <p:cSldViewPr snapToGrid="0">
      <p:cViewPr varScale="1">
        <p:scale>
          <a:sx n="85" d="100"/>
          <a:sy n="85" d="100"/>
        </p:scale>
        <p:origin x="23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E1DD4-5AB3-49F2-930E-E452A15065ED}" type="datetimeFigureOut">
              <a:rPr lang="en-US"/>
              <a:pPr>
                <a:defRPr/>
              </a:pPr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93738"/>
            <a:ext cx="3278187" cy="1844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2762250"/>
            <a:ext cx="5670550" cy="5916613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D6E6E9-C9FE-4F39-9ECE-81895A59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About me: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Professor of Statistics for 18 years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Restored Statistical computing (non-SAS) in 1997 teaching S-Plus, then 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Just stepped down as Chair of the Academic Senate Curriculum Committee after a 5 year tenure.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About Alex: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Professor of Computer Science and Graduate Coordinator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The “database” and Knowledge and Discovery with Data guy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E0F1-88E3-487B-9202-118FEC5B423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E94F9430-2034-426C-A05E-76A5F62435FC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089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4D22F69-8588-4FBA-BC43-F955757FCB33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294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FCBC0B5C-33F5-4526-9FB6-C86FF1330DBA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499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77C45-7295-41C1-A431-3692E7803A73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D9771-A6C8-4A57-8FB1-1D276EAE0E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041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949D047-12D8-4279-87A3-2F825A3CB486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246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3CC8A06-C2F1-400B-93E4-3992C90B87A3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451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014037A6-C580-499B-A27A-3F15FC5D69AE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656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1876401-4AA6-434E-9F89-D6DFD0B67DE4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CDSM in Interactive Arts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/>
              <a:t>CENG and CLA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/>
              <a:t>Computer Science and Graphic Communications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/>
          </a:p>
        </p:txBody>
      </p:sp>
      <p:sp>
        <p:nvSpPr>
          <p:cNvPr id="6861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B29D7F65-A531-4D75-BBBA-FFFFCF4CD5D0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3E9B203-AFA7-4E95-A072-4944F6728E29}" type="slidenum">
              <a:rPr lang="en-US" sz="1200">
                <a:latin typeface="+mn-lt"/>
              </a:rPr>
              <a:pPr algn="r">
                <a:defRPr/>
              </a:pPr>
              <a:t>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88DFE-0814-42B9-B9F4-5C5ED185AB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A29AAAC-8CF6-4C12-99FD-8B25DC4C713E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671C4E1-F1C8-444E-AD20-1814937A7821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C4486D88-B6CB-455E-B50F-39B76D179FEA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 txBox="1">
            <a:spLocks noGrp="1" noChangeArrowheads="1"/>
          </p:cNvSpPr>
          <p:nvPr/>
        </p:nvSpPr>
        <p:spPr bwMode="auto">
          <a:xfrm>
            <a:off x="4014788" y="890270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/>
            <a:fld id="{FC7EB38F-C336-4393-930D-DB06746FE24E}" type="slidenum">
              <a:rPr lang="ru-RU" altLang="en-US" sz="1200">
                <a:latin typeface="Calibri" pitchFamily="34" charset="0"/>
              </a:rPr>
              <a:pPr algn="r"/>
              <a:t>6</a:t>
            </a:fld>
            <a:endParaRPr lang="ru-RU" altLang="en-US" sz="1200">
              <a:latin typeface="Calibri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708025" y="4451350"/>
            <a:ext cx="5670550" cy="4217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endParaRPr lang="en-US" altLang="en-US" sz="19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0BC70-F75F-4EEA-B562-8A3E61A8A345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78E384C2-9C52-470E-BF8D-5FBCC5FD24DB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59F9B87-60C2-4A1A-BDC6-ECC2C1860107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95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PU001_primary_logo_reversed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182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0482-12F9-480E-AE56-6840BA8E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725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80564-1CE7-41E3-8B3D-F0C15A71D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C42-EB92-4972-9E38-34740FB8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7FB40-A51D-431B-908D-29B83030D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B48-8F60-4DC8-93F3-FADDA3912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2457E-6A88-4BCA-8F94-4B97F712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30FA-695B-46E6-84A4-F625A817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A0B0-6E7E-40FA-AEBC-F33920F3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BDA EDCON 2015 - Puerto Rico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A5727-D6E1-44C6-9CFA-0C9F6CA46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55738"/>
          </a:xfrm>
          <a:prstGeom prst="rect">
            <a:avLst/>
          </a:prstGeom>
          <a:solidFill>
            <a:srgbClr val="295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17688"/>
            <a:ext cx="105156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951717-2A89-4A9E-8ADF-CBEC1F6A6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" descr="CPU003_primary_logo_RGB_green.pdf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 txBox="1">
            <a:spLocks/>
          </p:cNvSpPr>
          <p:nvPr/>
        </p:nvSpPr>
        <p:spPr bwMode="auto">
          <a:xfrm>
            <a:off x="685800" y="514350"/>
            <a:ext cx="6553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endParaRPr lang="en-US" sz="400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8434" name="Subtitle 2"/>
          <p:cNvSpPr txBox="1">
            <a:spLocks/>
          </p:cNvSpPr>
          <p:nvPr/>
        </p:nvSpPr>
        <p:spPr bwMode="auto">
          <a:xfrm>
            <a:off x="685800" y="19050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51900" y="2034734"/>
            <a:ext cx="1722438" cy="6858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chemeClr val="bg1"/>
                </a:solidFill>
              </a:rPr>
              <a:t>Alex </a:t>
            </a:r>
            <a:r>
              <a:rPr lang="en-US" sz="1700" dirty="0" err="1">
                <a:solidFill>
                  <a:schemeClr val="bg1"/>
                </a:solidFill>
              </a:rPr>
              <a:t>Dekhtyar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i="1" dirty="0">
                <a:solidFill>
                  <a:schemeClr val="bg1"/>
                </a:solidFill>
              </a:rPr>
              <a:t>Computer Science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9" name="Picture 6" descr="https://upload.wikimedia.org/wikipedia/commons/0/0b/Cal-Poly-from-outback.jpg"/>
          <p:cNvPicPr>
            <a:picLocks noChangeAspect="1" noChangeArrowheads="1"/>
          </p:cNvPicPr>
          <p:nvPr/>
        </p:nvPicPr>
        <p:blipFill>
          <a:blip r:embed="rId3"/>
          <a:srcRect l="2831" r="117" b="2930"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Placeholder 3"/>
          <p:cNvSpPr txBox="1">
            <a:spLocks/>
          </p:cNvSpPr>
          <p:nvPr/>
        </p:nvSpPr>
        <p:spPr bwMode="auto">
          <a:xfrm>
            <a:off x="4877057" y="2034734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Dennis Sun</a:t>
            </a:r>
            <a:b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Statistics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19075" y="614363"/>
            <a:ext cx="74687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Cross-Disciplinary Studies Program</a:t>
            </a:r>
          </a:p>
          <a:p>
            <a:r>
              <a:rPr lang="en-US" sz="3600" dirty="0">
                <a:solidFill>
                  <a:srgbClr val="FFFF00"/>
                </a:solidFill>
              </a:rPr>
              <a:t>		in Data Science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39397AC-CA64-4928-AB15-7CF26E9D76D1}"/>
              </a:ext>
            </a:extLst>
          </p:cNvPr>
          <p:cNvSpPr txBox="1">
            <a:spLocks/>
          </p:cNvSpPr>
          <p:nvPr/>
        </p:nvSpPr>
        <p:spPr>
          <a:xfrm>
            <a:off x="550862" y="2051889"/>
            <a:ext cx="17224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Hunter Glanz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bg1"/>
                </a:solidFill>
              </a:rPr>
              <a:t>Statistics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647129-5B72-4726-AEB9-5B8ED4904553}"/>
              </a:ext>
            </a:extLst>
          </p:cNvPr>
          <p:cNvSpPr txBox="1">
            <a:spLocks/>
          </p:cNvSpPr>
          <p:nvPr/>
        </p:nvSpPr>
        <p:spPr>
          <a:xfrm>
            <a:off x="2437672" y="3213454"/>
            <a:ext cx="3091990" cy="74277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And Many More!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ADEB-716C-4845-913B-8FE1D41E3F0F}"/>
              </a:ext>
            </a:extLst>
          </p:cNvPr>
          <p:cNvSpPr txBox="1"/>
          <p:nvPr/>
        </p:nvSpPr>
        <p:spPr>
          <a:xfrm>
            <a:off x="1332518" y="455479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https://github.com/hglanz/mc2_series_2021_GlanzDS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9027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Statistics</a:t>
                      </a:r>
                      <a:r>
                        <a:rPr lang="en-US" sz="2400" b="1" baseline="0" dirty="0"/>
                        <a:t> II / Statistics for Engineers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Calculus</a:t>
                      </a:r>
                      <a:r>
                        <a:rPr lang="en-US" sz="2400" b="1" baseline="0" dirty="0"/>
                        <a:t>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Stat and Math Background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1075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Database Systems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Knowledge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Discovery from Data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CS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3123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41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Regression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Analysis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0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Database Systems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Statistical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Computing with R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Multivariate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Statistics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Discovery from Data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6575" y="1074738"/>
            <a:ext cx="3817938" cy="271303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STAT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517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Data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Science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</a:t>
                      </a:r>
                      <a:endParaRPr lang="en-US" sz="2400" b="1" baseline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 Capstone I,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II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 or CS (2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courses)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5538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Data</a:t>
                      </a:r>
                      <a:r>
                        <a:rPr lang="en-US" sz="2400" baseline="0" dirty="0"/>
                        <a:t> Science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</a:t>
                      </a:r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 Capstone I,</a:t>
                      </a:r>
                      <a:r>
                        <a:rPr lang="en-US" sz="2400" baseline="0" dirty="0"/>
                        <a:t> 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 or CS (2</a:t>
                      </a:r>
                      <a:r>
                        <a:rPr lang="en-US" sz="2400" baseline="0" dirty="0"/>
                        <a:t> courses)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2363" y="1806575"/>
            <a:ext cx="99472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>
                <a:latin typeface="Calibri" pitchFamily="34" charset="0"/>
              </a:rPr>
              <a:t>21 courses</a:t>
            </a:r>
          </a:p>
          <a:p>
            <a:pPr algn="ctr"/>
            <a:r>
              <a:rPr lang="en-US" sz="9600">
                <a:latin typeface="Calibri" pitchFamily="34" charset="0"/>
              </a:rPr>
              <a:t>80 quarter units</a:t>
            </a:r>
          </a:p>
          <a:p>
            <a:endParaRPr lang="en-US" sz="9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1"/>
          <p:cNvSpPr txBox="1">
            <a:spLocks noChangeArrowheads="1"/>
          </p:cNvSpPr>
          <p:nvPr/>
        </p:nvSpPr>
        <p:spPr bwMode="auto">
          <a:xfrm>
            <a:off x="741363" y="3090863"/>
            <a:ext cx="10775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00"/>
                </a:solidFill>
                <a:latin typeface="Times New Roman" pitchFamily="18" charset="0"/>
              </a:rPr>
              <a:t>How in the world can we pull this off?</a:t>
            </a:r>
          </a:p>
        </p:txBody>
      </p:sp>
      <p:sp>
        <p:nvSpPr>
          <p:cNvPr id="67587" name="Title 1"/>
          <p:cNvSpPr>
            <a:spLocks/>
          </p:cNvSpPr>
          <p:nvPr/>
        </p:nvSpPr>
        <p:spPr bwMode="auto">
          <a:xfrm>
            <a:off x="3286125" y="393700"/>
            <a:ext cx="4838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  <a:latin typeface="Times New Roman" pitchFamily="18" charset="0"/>
              </a:rPr>
              <a:t>Our Challenge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5"/>
          <p:cNvSpPr>
            <a:spLocks noGrp="1"/>
          </p:cNvSpPr>
          <p:nvPr>
            <p:ph type="title" idx="4294967295"/>
          </p:nvPr>
        </p:nvSpPr>
        <p:spPr>
          <a:xfrm>
            <a:off x="839788" y="1492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839788" y="1681163"/>
            <a:ext cx="5157787" cy="823912"/>
          </a:xfrm>
          <a:solidFill>
            <a:srgbClr val="54C5F1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Minor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group of courses which </a:t>
            </a:r>
            <a:r>
              <a:rPr lang="en-US" b="1" i="1" dirty="0">
                <a:solidFill>
                  <a:srgbClr val="54C5F1"/>
                </a:solidFill>
              </a:rPr>
              <a:t>stands alone </a:t>
            </a:r>
            <a:r>
              <a:rPr lang="en-US" i="1" dirty="0"/>
              <a:t>and provides a student with </a:t>
            </a:r>
            <a:r>
              <a:rPr lang="en-US" b="1" i="1" dirty="0">
                <a:solidFill>
                  <a:srgbClr val="54C5F1"/>
                </a:solidFill>
              </a:rPr>
              <a:t>broad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knowledge of and competency in an area </a:t>
            </a:r>
            <a:r>
              <a:rPr lang="en-US" b="1" i="1" dirty="0">
                <a:solidFill>
                  <a:srgbClr val="54C5F1"/>
                </a:solidFill>
              </a:rPr>
              <a:t>outside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the student's major.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24-30 quarter units (6-8 courses)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Not taken in your degree program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172200" y="1681163"/>
            <a:ext cx="5183188" cy="823912"/>
          </a:xfrm>
          <a:solidFill>
            <a:srgbClr val="EE55B0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Concentration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and </a:t>
            </a:r>
            <a:r>
              <a:rPr lang="en-US" b="1" i="1" dirty="0">
                <a:solidFill>
                  <a:srgbClr val="EE55B0"/>
                </a:solidFill>
              </a:rPr>
              <a:t>specialized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course of study </a:t>
            </a:r>
            <a:r>
              <a:rPr lang="en-US" b="1" i="1" dirty="0">
                <a:solidFill>
                  <a:srgbClr val="EE55B0"/>
                </a:solidFill>
              </a:rPr>
              <a:t>within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a student's major degree program, which </a:t>
            </a:r>
            <a:r>
              <a:rPr lang="en-US" b="1" i="1" dirty="0">
                <a:solidFill>
                  <a:srgbClr val="EE55B0"/>
                </a:solidFill>
              </a:rPr>
              <a:t>presupposes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b="1" i="1" dirty="0">
                <a:solidFill>
                  <a:srgbClr val="EE55B0"/>
                </a:solidFill>
              </a:rPr>
              <a:t>knowledge</a:t>
            </a:r>
            <a:r>
              <a:rPr lang="en-US" i="1" dirty="0"/>
              <a:t> of the major discipline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block of at least 5 designated courses included in the 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375" y="3101975"/>
            <a:ext cx="6953250" cy="1792288"/>
          </a:xfrm>
          <a:prstGeom prst="rect">
            <a:avLst/>
          </a:prstGeom>
          <a:solidFill>
            <a:srgbClr val="FFFFFF"/>
          </a:solidFill>
          <a:ln w="28575">
            <a:solidFill>
              <a:srgbClr val="F0E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26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What if the knowledge you seek…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i="1" dirty="0">
              <a:latin typeface="Cambria" panose="02040503050406030204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Enhances your understanding of </a:t>
            </a:r>
            <a:r>
              <a:rPr lang="en-US" altLang="en-US" sz="4000" b="1" i="1" dirty="0">
                <a:solidFill>
                  <a:srgbClr val="EE55B0"/>
                </a:solidFill>
                <a:latin typeface="Cambria" panose="02040503050406030204" pitchFamily="18" charset="0"/>
              </a:rPr>
              <a:t>your discipline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i="1" dirty="0">
                <a:latin typeface="Cambria" panose="02040503050406030204" pitchFamily="18" charset="0"/>
              </a:rPr>
              <a:t>but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Comes from </a:t>
            </a:r>
            <a:r>
              <a:rPr lang="en-US" altLang="en-US" sz="4000" b="1" i="1" dirty="0">
                <a:solidFill>
                  <a:srgbClr val="54C5F1"/>
                </a:solidFill>
                <a:latin typeface="Cambria" panose="02040503050406030204" pitchFamily="18" charset="0"/>
              </a:rPr>
              <a:t>another discipline</a:t>
            </a:r>
            <a:r>
              <a:rPr lang="en-US" altLang="en-US" sz="4000" i="1" dirty="0">
                <a:latin typeface="Cambria" panose="02040503050406030204" pitchFamily="18" charset="0"/>
              </a:rPr>
              <a:t>???</a:t>
            </a:r>
            <a:endParaRPr lang="ru-RU" altLang="en-US" sz="4000" i="1" dirty="0">
              <a:latin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3"/>
          <p:cNvPicPr>
            <a:picLocks noChangeAspect="1" noChangeArrowheads="1"/>
          </p:cNvPicPr>
          <p:nvPr/>
        </p:nvPicPr>
        <p:blipFill>
          <a:blip r:embed="rId3"/>
          <a:srcRect l="5556" t="10909" r="5556" b="6766"/>
          <a:stretch>
            <a:fillRect/>
          </a:stretch>
        </p:blipFill>
        <p:spPr bwMode="auto">
          <a:xfrm>
            <a:off x="0" y="1447800"/>
            <a:ext cx="1219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Best of both worlds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0988" y="6629400"/>
            <a:ext cx="361791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http://www.threadless.com/teachers/a-venn-diagram-love-story/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21088" y="1490663"/>
            <a:ext cx="719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B544AE"/>
                </a:solidFill>
                <a:latin typeface="Calibri" pitchFamily="34" charset="0"/>
              </a:rPr>
              <a:t>CROSS-DISCIPLINARY STUDIES MINOR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B544AE"/>
                </a:solidFill>
                <a:latin typeface="Calibri" pitchFamily="34" charset="0"/>
              </a:rPr>
              <a:t>specificity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3517900" y="5511800"/>
            <a:ext cx="1355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54C5F1"/>
                </a:solidFill>
                <a:latin typeface="Calibri" pitchFamily="34" charset="0"/>
              </a:rPr>
              <a:t>MINOR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54C5F1"/>
                </a:solidFill>
                <a:latin typeface="Calibri" pitchFamily="34" charset="0"/>
              </a:rPr>
              <a:t>breadth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</p:txBody>
      </p:sp>
      <p:sp>
        <p:nvSpPr>
          <p:cNvPr id="141319" name="TextBox 10"/>
          <p:cNvSpPr txBox="1">
            <a:spLocks noChangeArrowheads="1"/>
          </p:cNvSpPr>
          <p:nvPr/>
        </p:nvSpPr>
        <p:spPr bwMode="auto">
          <a:xfrm>
            <a:off x="6780213" y="5511800"/>
            <a:ext cx="28495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EE55B0"/>
                </a:solidFill>
                <a:latin typeface="Calibri" pitchFamily="34" charset="0"/>
              </a:rPr>
              <a:t>CONCENTRATION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EE55B0"/>
                </a:solidFill>
                <a:latin typeface="Calibri" pitchFamily="34" charset="0"/>
              </a:rPr>
              <a:t>depth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</p:txBody>
      </p:sp>
      <p:pic>
        <p:nvPicPr>
          <p:cNvPr id="141320" name="Picture 1" descr="CPU003_primary_logo_RGB_gree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/>
              <a:t>Definition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cross-disciplinary studies minor (CDSM) is the result of a partnership between two or more target major programs.  It is defined as a set of curricular requirements comprised of coherent groups of courses tailored for each partner program such that all students from target majors develop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depth in the </a:t>
            </a:r>
            <a:r>
              <a:rPr lang="en-US" b="1" dirty="0">
                <a:solidFill>
                  <a:srgbClr val="7DCE60"/>
                </a:solidFill>
              </a:rPr>
              <a:t>partner discipline</a:t>
            </a:r>
            <a:r>
              <a:rPr lang="en-US" dirty="0"/>
              <a:t>,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their </a:t>
            </a:r>
            <a:r>
              <a:rPr lang="en-US" b="1" dirty="0">
                <a:solidFill>
                  <a:srgbClr val="7DCE60"/>
                </a:solidFill>
              </a:rPr>
              <a:t>own discipline</a:t>
            </a:r>
            <a:r>
              <a:rPr lang="en-US" dirty="0"/>
              <a:t>, as well as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 </a:t>
            </a:r>
            <a:r>
              <a:rPr lang="en-US" b="1" dirty="0">
                <a:solidFill>
                  <a:srgbClr val="7DCE60"/>
                </a:solidFill>
              </a:rPr>
              <a:t>mutual domain </a:t>
            </a:r>
            <a:r>
              <a:rPr lang="en-US" dirty="0"/>
              <a:t>of the minor.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4752975" y="403225"/>
            <a:ext cx="2085975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Goal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98550" y="2947988"/>
            <a:ext cx="10379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Establish a Data Science Program at Cal Poly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Curricular requirements are the </a:t>
            </a:r>
            <a:r>
              <a:rPr lang="en-US" sz="3200" b="1" dirty="0">
                <a:solidFill>
                  <a:srgbClr val="7DCE60"/>
                </a:solidFill>
              </a:rPr>
              <a:t>same for all students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total number of units that are not covered by the student’s major </a:t>
            </a:r>
            <a:r>
              <a:rPr lang="en-US" sz="3200" b="1" dirty="0">
                <a:solidFill>
                  <a:srgbClr val="7DCE60"/>
                </a:solidFill>
              </a:rPr>
              <a:t>shall not exceed 24 units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7DCE60"/>
                </a:solidFill>
              </a:rPr>
              <a:t>At least 12 units </a:t>
            </a:r>
            <a:r>
              <a:rPr lang="en-US" sz="3200" dirty="0"/>
              <a:t>beyond the requirements of the student’s major.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At least half of the units must be from </a:t>
            </a:r>
            <a:r>
              <a:rPr lang="en-US" sz="3200" b="1" dirty="0">
                <a:solidFill>
                  <a:srgbClr val="7DCE60"/>
                </a:solidFill>
              </a:rPr>
              <a:t>upper division </a:t>
            </a:r>
            <a:r>
              <a:rPr lang="en-US" sz="3200" dirty="0"/>
              <a:t>courses.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8610600" y="6359525"/>
            <a:ext cx="2743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69950" y="1549400"/>
            <a:ext cx="940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Goal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Offer an in-depth Data Science curriculum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98525" y="2930525"/>
            <a:ext cx="958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Challenge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21 classes, 80 units; no proper vehicle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84250" y="4130675"/>
            <a:ext cx="848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Solution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new type of subprogram</a:t>
            </a:r>
          </a:p>
          <a:p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		(Cross-Disciplinary Studies Minor)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606-C1AC-481D-907B-260A0F1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401: Data Science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0D9848-5B68-46AA-B435-0D84F732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14" y="1458124"/>
            <a:ext cx="68389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Purpose</a:t>
            </a:r>
            <a:r>
              <a:rPr lang="en-US" altLang="en-US" sz="2400" dirty="0"/>
              <a:t>: Synthesis of knowledge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Prerequisites</a:t>
            </a:r>
            <a:r>
              <a:rPr lang="en-US" altLang="en-US" sz="2400" dirty="0"/>
              <a:t>: High (all other courses from minor)</a:t>
            </a:r>
            <a:endParaRPr lang="ru-RU" altLang="en-US" sz="24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F27A3A-CF36-4FC1-B90B-577220EE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58" y="2243721"/>
            <a:ext cx="153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Content:</a:t>
            </a:r>
            <a:endParaRPr lang="ru-RU" altLang="en-US" sz="2800" dirty="0">
              <a:solidFill>
                <a:srgbClr val="0066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DE9954C-637F-47F0-9340-D6780ED7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62834"/>
            <a:ext cx="6627064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dirty="0"/>
              <a:t> “</a:t>
            </a:r>
            <a:r>
              <a:rPr lang="en-US" altLang="en-US" sz="1600" dirty="0">
                <a:latin typeface="Times New Roman" panose="02020603050405020304" pitchFamily="18" charset="0"/>
              </a:rPr>
              <a:t>Big Data”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Properties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Computational approaches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Case Studies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directed project-based learning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full data science workflow/lifecycle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Full synthesis of knowledge from prior coursework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Databases/data management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 acquisition/preparation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Distributed computations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NoSQL (CS tech electives in Databases)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Data Analysis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R and Python</a:t>
            </a:r>
            <a:endParaRPr lang="ru-RU" altLang="en-US" sz="16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E37-4EF2-41AC-847F-D9F1A438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451/452: Capstone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EC9DAA-27CC-446C-810B-8DD57C51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7621"/>
            <a:ext cx="4906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Purpose</a:t>
            </a:r>
            <a:r>
              <a:rPr lang="en-US" altLang="en-US" sz="2400"/>
              <a:t>: “Real World” Experience </a:t>
            </a:r>
            <a:endParaRPr lang="ru-RU" altLang="en-US" sz="24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3BE078B-BD20-46DB-8989-E700220E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97221"/>
            <a:ext cx="7620000" cy="4062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Modeled after Computer Engineering capstone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Two quarters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Teams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Outside customers (Cal Poly faculty; businesses; non-profits; government)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Full-scale 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data science consulting</a:t>
            </a:r>
            <a:r>
              <a:rPr lang="en-US" altLang="en-US" sz="1800" dirty="0">
                <a:latin typeface="Times New Roman" panose="02020603050405020304" pitchFamily="18" charset="0"/>
              </a:rPr>
              <a:t> project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“Big Data”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Analytics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Work with customer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Visualization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Explanation/Presentation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Synthesis and culminating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1566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Limitations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74675" y="1747838"/>
            <a:ext cx="2605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2013-2014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555625" y="2719388"/>
            <a:ext cx="59426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“data science” faculty</a:t>
            </a:r>
            <a:endParaRPr lang="ru-RU" sz="4400" dirty="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93725" y="3624263"/>
            <a:ext cx="3114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resources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1350" y="4719638"/>
            <a:ext cx="9564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Limited hiring prospects (1CS + 1 STAT)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Partnership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03500" y="1604963"/>
            <a:ext cx="7050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Computer Science  + Statistics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27050" y="4338638"/>
            <a:ext cx="11217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Home to the only students on campus ready for it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1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546225" y="2938463"/>
            <a:ext cx="869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what we want to teach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5059363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latin typeface="Times New Roman" pitchFamily="18" charset="0"/>
              </a:rPr>
              <a:t>Data Scientist Skills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4288" y="1371600"/>
            <a:ext cx="2401887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Background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3860800" cy="1571625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Algebra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Linear/Numeric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en-US" sz="2400">
                <a:solidFill>
                  <a:srgbClr val="CC00CC"/>
                </a:solidFill>
                <a:latin typeface="Calibri" pitchFamily="34" charset="0"/>
              </a:rPr>
              <a:t>Gradient Descent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Probability Theory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73025" y="3505200"/>
            <a:ext cx="183038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Statistics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98513" y="3976688"/>
            <a:ext cx="3400425" cy="2292350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Regression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Max Likliehood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CC"/>
                </a:solidFill>
                <a:latin typeface="Calibri" pitchFamily="34" charset="0"/>
              </a:rPr>
              <a:t>Expectation Maximization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Multivariate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Principal Component/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	Factor Analysis</a:t>
            </a:r>
          </a:p>
        </p:txBody>
      </p:sp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6807200" y="1270000"/>
            <a:ext cx="35766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Computer Science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024688" y="1806575"/>
            <a:ext cx="3402012" cy="1571625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Databases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Algorithms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Distributed Computations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Data Mining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6908800" y="3352800"/>
            <a:ext cx="44148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Specialized Knowledge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024688" y="3962400"/>
            <a:ext cx="2733675" cy="2679700"/>
          </a:xfrm>
          <a:prstGeom prst="rect">
            <a:avLst/>
          </a:prstGeom>
          <a:noFill/>
          <a:ln w="12600" cap="sq">
            <a:solidFill>
              <a:srgbClr val="0033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Acquisition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Wrangling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Model Selection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Feature Engineering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Visualization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Communication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GIS awareness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984625" y="6318250"/>
            <a:ext cx="28606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Advanced 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2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832100" y="2928938"/>
            <a:ext cx="6078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the classes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493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58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6979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Computer Science</a:t>
                      </a:r>
                      <a:r>
                        <a:rPr lang="en-US" sz="2400" b="1" baseline="0" dirty="0"/>
                        <a:t> I, II,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Discrete</a:t>
                      </a:r>
                      <a:r>
                        <a:rPr lang="en-US" sz="2400" b="1" baseline="0" dirty="0"/>
                        <a:t> Structures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/>
                        <a:t>Design</a:t>
                      </a:r>
                      <a:r>
                        <a:rPr lang="en-US" sz="2400" b="1" baseline="0" dirty="0"/>
                        <a:t> and Analysis of Algorithms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61138" y="1538288"/>
            <a:ext cx="3816350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Intro CS Sequence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1138</Words>
  <Application>Microsoft Office PowerPoint</Application>
  <PresentationFormat>Widescreen</PresentationFormat>
  <Paragraphs>267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Goal</vt:lpstr>
      <vt:lpstr>Limitations</vt:lpstr>
      <vt:lpstr>Partnership</vt:lpstr>
      <vt:lpstr>Step 1</vt:lpstr>
      <vt:lpstr>PowerPoint Presentation</vt:lpstr>
      <vt:lpstr>Step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the vehicle</vt:lpstr>
      <vt:lpstr>Finding the vehicle</vt:lpstr>
      <vt:lpstr>Best of both worlds</vt:lpstr>
      <vt:lpstr>Cross Disciplinary Studies Minor</vt:lpstr>
      <vt:lpstr>Cross Disciplinary Studies Minor</vt:lpstr>
      <vt:lpstr>Conclusion</vt:lpstr>
      <vt:lpstr>DATA 401: Data Science</vt:lpstr>
      <vt:lpstr>DATA 451/452: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Schaffner</dc:creator>
  <cp:lastModifiedBy>Hunter S. Glanz</cp:lastModifiedBy>
  <cp:revision>86</cp:revision>
  <cp:lastPrinted>2015-08-02T17:09:47Z</cp:lastPrinted>
  <dcterms:created xsi:type="dcterms:W3CDTF">2015-07-19T19:29:25Z</dcterms:created>
  <dcterms:modified xsi:type="dcterms:W3CDTF">2021-02-04T19:53:10Z</dcterms:modified>
</cp:coreProperties>
</file>