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4" r:id="rId4"/>
    <p:sldId id="265" r:id="rId5"/>
    <p:sldId id="266" r:id="rId6"/>
    <p:sldId id="289" r:id="rId7"/>
    <p:sldId id="269" r:id="rId8"/>
    <p:sldId id="272" r:id="rId9"/>
    <p:sldId id="268" r:id="rId10"/>
    <p:sldId id="271" r:id="rId11"/>
    <p:sldId id="274" r:id="rId12"/>
    <p:sldId id="275" r:id="rId13"/>
    <p:sldId id="276" r:id="rId14"/>
    <p:sldId id="288" r:id="rId15"/>
    <p:sldId id="277" r:id="rId16"/>
    <p:sldId id="278" r:id="rId17"/>
    <p:sldId id="281" r:id="rId18"/>
    <p:sldId id="282" r:id="rId19"/>
    <p:sldId id="283" r:id="rId20"/>
    <p:sldId id="279" r:id="rId21"/>
    <p:sldId id="280" r:id="rId22"/>
    <p:sldId id="284" r:id="rId23"/>
    <p:sldId id="285" r:id="rId24"/>
    <p:sldId id="287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054"/>
    <a:srgbClr val="062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12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70EFF-63DD-4AB1-917C-FD7F45A418F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92AC-F0C5-40E4-8252-4479B2A9E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0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CE642-D6C4-5346-A866-6EBA3DC88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7E6E4F-CB79-1845-8196-EE012894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C542A-A8DE-8C41-8BE7-7ED4A204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E1C8E-E4AA-A442-A57F-C74ECE39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799BA-10AB-EB4E-8DB2-E3E6269F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9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3A008-56FE-EC46-9ED4-448F498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BB156-3800-AC40-9C44-57E91A6FD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B5AB6-1D4A-8349-9C90-C4D6D266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361E2-6EBB-4F40-8FBC-14D6C006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67424-3731-3C43-94DB-43DCA93E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35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9C1F10-B9BB-FC47-B30B-C5810927F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FDE1E-05EB-9B4A-B23B-AC5B3C9E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F6CCE-1980-074B-AEA3-A57C8ADD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828FD-D2A5-584E-9DDF-C59CAEDB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5061E-4FE5-D247-A282-F4428545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52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0E4D0-71AC-7243-8BEF-B5EEDDFA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92E97-B860-8740-8F10-C0FC8846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4FE37-7780-5247-999F-ED52860C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15B88-DE08-DE4B-8CEA-A9D829A3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D5E5E-95BA-EA4D-884D-5B4BC21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63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2A859-2624-014D-A3C9-0D87420E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6C804-225B-7B4E-A6D6-D886ED64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A26EC-E487-2248-9C13-118A613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B2809-4A27-E445-AA75-3B71B943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9C47E-AE47-CD44-A912-D3B79990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3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C8624-EF60-5A4E-8509-8CEC5F48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A025F-D93B-3042-8333-78A6DFEF5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94626-58B5-174E-BDC6-593C0A2E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3DEA2-7176-AA43-BEFA-6F7829E4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2A1D5-D8A2-CA49-AEC0-DD863E35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5A5D8-08AC-DD42-AD6A-FDE5309E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0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B9F6-1644-5346-A41F-7E13757D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F7D28-37BD-B349-A2BE-40C7A260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C4DDD-37AC-7343-AEE7-D1BA9105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C7E64-6005-E04D-9777-D6E520251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2F3E3B-8232-AA44-98C5-F3B345ACF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0D1562-5704-0C45-AE28-56A50F00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A35C3-07D4-4F47-BFA1-059BB7DC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A0703-CDA4-AB42-8385-4D3FEE4C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63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175CF-BB63-4847-9EE9-EA2D3818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34ECD-357B-4149-B5EF-BD9250F6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DA333A-11BB-3642-881E-F0809665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37202-BB6B-E543-A1F5-AFA7947D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42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985E56-F0F7-F843-9F0F-5151EC85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177B8E-AB28-AE44-BC58-90AE6679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C1BD4-896A-9C43-96D1-79855123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5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3401-D75B-9645-AD61-17BC7F7F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C9A4F-5592-3543-965D-0129DD08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4A15E-B0D9-6943-A89D-315EB1EA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A834D-82E5-E14D-895F-7E7BFED0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38460-D07C-8D49-8318-9254C760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659AF-0BE1-064C-B029-2111CE54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9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EE73E-E382-CE4A-B072-E7D4E8C5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C5BBD-4312-B041-BE3F-6CE6D8E4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BE9A8-1C42-B04A-81D5-E33D7BF1A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E4E97-8002-1B45-8B6A-DDB66108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FCFF2-B934-4940-BDE4-F8D0756C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E1210-49C8-1F41-B08A-6E8CFB3C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C1F2-2C4B-D643-BF52-C05F30660C0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80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4DF0D-3AE2-D540-B261-26A05D81C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0BDC-7317-CD46-B83B-B56416395E4F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291E3-E07A-DD4A-A4C7-813A48D2F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00A0F-9ADB-5B4E-A152-CA761D432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C1F2-2C4B-D643-BF52-C05F30660C0F}" type="slidenum"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205860-52A0-AF49-92EA-9192501588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4873" y="0"/>
            <a:ext cx="122417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4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s.ac.cn/archives/7148" TargetMode="External"/><Relationship Id="rId2" Type="http://schemas.openxmlformats.org/officeDocument/2006/relationships/hyperlink" Target="https://spaces.ac.cn/archives/711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68EDE-896F-594B-90D2-85639760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2" y="0"/>
            <a:ext cx="1220898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3F0611-6D47-C845-93C7-450E13B89B0F}"/>
              </a:ext>
            </a:extLst>
          </p:cNvPr>
          <p:cNvSpPr txBox="1"/>
          <p:nvPr/>
        </p:nvSpPr>
        <p:spPr>
          <a:xfrm>
            <a:off x="4584854" y="2429078"/>
            <a:ext cx="302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名称生成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7E0659-1DA7-1240-AEEB-E5BFD7E37A5C}"/>
              </a:ext>
            </a:extLst>
          </p:cNvPr>
          <p:cNvSpPr txBox="1"/>
          <p:nvPr/>
        </p:nvSpPr>
        <p:spPr>
          <a:xfrm>
            <a:off x="4978916" y="3429000"/>
            <a:ext cx="410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小恐龙队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BF022-378F-4C38-9E29-C5DAB6399367}"/>
              </a:ext>
            </a:extLst>
          </p:cNvPr>
          <p:cNvSpPr txBox="1"/>
          <p:nvPr/>
        </p:nvSpPr>
        <p:spPr>
          <a:xfrm>
            <a:off x="4045744" y="4282077"/>
            <a:ext cx="410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成员 李雨豪 张琦 刘柯含 陈家鑫</a:t>
            </a:r>
          </a:p>
        </p:txBody>
      </p:sp>
    </p:spTree>
    <p:extLst>
      <p:ext uri="{BB962C8B-B14F-4D97-AF65-F5344CB8AC3E}">
        <p14:creationId xmlns:p14="http://schemas.microsoft.com/office/powerpoint/2010/main" val="20438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58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en-US" altLang="zh-CN" sz="2400" b="1" dirty="0">
                <a:solidFill>
                  <a:srgbClr val="06276D"/>
                </a:solidFill>
                <a:latin typeface="Arial" panose="020B0604020202020204" pitchFamily="34" charset="0"/>
              </a:rPr>
              <a:t>Score</a:t>
            </a:r>
            <a:r>
              <a:rPr lang="zh-CN" altLang="en-US" sz="2400" b="1" i="0" dirty="0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模型的特点</a:t>
            </a:r>
            <a:endParaRPr lang="zh-CN" altLang="en-US" sz="2400" b="1" dirty="0">
              <a:solidFill>
                <a:srgbClr val="06276D"/>
              </a:solidFill>
            </a:endParaRPr>
          </a:p>
          <a:p>
            <a:endParaRPr lang="zh-CN" altLang="en-US" sz="2400" b="1" dirty="0">
              <a:solidFill>
                <a:srgbClr val="06276D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A3D1BD-CAFD-421F-9E78-36D9B9656200}"/>
              </a:ext>
            </a:extLst>
          </p:cNvPr>
          <p:cNvSpPr txBox="1"/>
          <p:nvPr/>
        </p:nvSpPr>
        <p:spPr>
          <a:xfrm>
            <a:off x="275208" y="2260377"/>
            <a:ext cx="11228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对于不符合中文命名规则的</a:t>
            </a:r>
            <a:r>
              <a:rPr lang="en-US" altLang="zh-CN" sz="2000" dirty="0">
                <a:solidFill>
                  <a:srgbClr val="06276D"/>
                </a:solidFill>
                <a:latin typeface="Arial" panose="020B0604020202020204" pitchFamily="34" charset="0"/>
              </a:rPr>
              <a:t>case</a:t>
            </a: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十分敏感</a:t>
            </a: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复杂度爆炸，需要对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OCR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结果进行全排列再进行预测，预测时间非常长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对由多子串组成的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poi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不够敏感，此类最优解无法通过打分识别出来。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例如 对于“</a:t>
            </a: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长城宽带授权办理点”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和</a:t>
            </a: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“长城宽带”两个候选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poi</a:t>
            </a: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，“长城宽带” 是一个足够优秀的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poi</a:t>
            </a: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，它的最后得分可能会高于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长城宽带授权办理点” ，使我们错过最佳的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poi</a:t>
            </a: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结果</a:t>
            </a:r>
            <a:endParaRPr lang="en-US" altLang="zh-CN" sz="20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endParaRPr lang="en-US" altLang="zh-CN" sz="2000" b="0" dirty="0">
              <a:solidFill>
                <a:srgbClr val="06276D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6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为什么只使用</a:t>
            </a:r>
            <a:r>
              <a:rPr lang="en-US" altLang="zh-CN" sz="2400" b="1" dirty="0">
                <a:solidFill>
                  <a:srgbClr val="06276D"/>
                </a:solidFill>
              </a:rPr>
              <a:t>Score</a:t>
            </a:r>
            <a:r>
              <a:rPr lang="zh-CN" altLang="en-US" sz="2400" b="1" dirty="0">
                <a:solidFill>
                  <a:srgbClr val="06276D"/>
                </a:solidFill>
              </a:rPr>
              <a:t>模型不够合理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2DFC69-1220-48FF-8F56-3163FE4C4528}"/>
              </a:ext>
            </a:extLst>
          </p:cNvPr>
          <p:cNvSpPr txBox="1"/>
          <p:nvPr/>
        </p:nvSpPr>
        <p:spPr>
          <a:xfrm>
            <a:off x="130944" y="1809392"/>
            <a:ext cx="612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965" algn="just"/>
            <a:r>
              <a:rPr lang="zh-CN" altLang="en-US" sz="1800" kern="100" dirty="0">
                <a:solidFill>
                  <a:srgbClr val="06276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zh-CN" altLang="zh-CN" sz="1800" kern="100" dirty="0">
                <a:solidFill>
                  <a:srgbClr val="06276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苏建林博客中的一段话</a:t>
            </a:r>
            <a:endParaRPr lang="en-US" altLang="zh-CN" sz="1800" kern="100" dirty="0">
              <a:solidFill>
                <a:srgbClr val="06276D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7965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9A2F16-2A7A-4EAC-8368-800284F8A9C5}"/>
              </a:ext>
            </a:extLst>
          </p:cNvPr>
          <p:cNvSpPr txBox="1"/>
          <p:nvPr/>
        </p:nvSpPr>
        <p:spPr>
          <a:xfrm>
            <a:off x="130944" y="3409363"/>
            <a:ext cx="1094838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965" algn="just"/>
            <a:r>
              <a:rPr lang="zh-CN" altLang="zh-CN" sz="2000" kern="100" dirty="0">
                <a:solidFill>
                  <a:srgbClr val="06276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解题核心思路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本次任务实际是在所有可能的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文本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组合中选取最优解。</a:t>
            </a:r>
            <a:endParaRPr lang="en-US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7965" algn="just"/>
            <a:endParaRPr lang="en-US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7965" algn="just"/>
            <a:r>
              <a:rPr lang="zh-CN" altLang="zh-CN" sz="1800" kern="100" dirty="0">
                <a:solidFill>
                  <a:srgbClr val="06276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我们的分类模型实际上是求解了一个伪最优解，因为我们模型在训练的时候并没有加入所有负样本，而且预测的时候也没有使用所有样本。</a:t>
            </a:r>
            <a:r>
              <a:rPr lang="zh-CN" altLang="zh-CN" sz="1800" dirty="0">
                <a:solidFill>
                  <a:srgbClr val="06276D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所以我们认为在该赛题的场景下</a:t>
            </a:r>
            <a:r>
              <a:rPr lang="en-US" altLang="zh-CN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RF</a:t>
            </a:r>
            <a:r>
              <a:rPr lang="zh-CN" altLang="zh-CN" sz="1800" dirty="0">
                <a:solidFill>
                  <a:srgbClr val="06276D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MLM</a:t>
            </a:r>
            <a:r>
              <a:rPr lang="zh-CN" altLang="zh-CN" sz="1800" dirty="0">
                <a:solidFill>
                  <a:srgbClr val="06276D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文本生成都是解决问题的非常有力的方案</a:t>
            </a:r>
            <a:r>
              <a:rPr lang="zh-CN" altLang="en-US" sz="1800" dirty="0">
                <a:solidFill>
                  <a:srgbClr val="06276D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，它们可以进行最优解求解，而且都只需要很低的复杂度。如果在数据集足够丰富的情况下，</a:t>
            </a:r>
            <a:endParaRPr lang="en-US" altLang="zh-CN" sz="1800" dirty="0">
              <a:solidFill>
                <a:srgbClr val="06276D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7965" algn="just"/>
            <a:r>
              <a:rPr lang="zh-CN" altLang="en-US" sz="1800" dirty="0">
                <a:solidFill>
                  <a:srgbClr val="06276D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生成模型会优于序列模型。</a:t>
            </a:r>
            <a:endParaRPr lang="en-US" altLang="zh-CN" sz="1800" dirty="0">
              <a:solidFill>
                <a:srgbClr val="06276D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7965" algn="just"/>
            <a:endParaRPr lang="en-US" altLang="zh-CN" kern="100" dirty="0">
              <a:solidFill>
                <a:srgbClr val="06276D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7965" algn="just"/>
            <a:endParaRPr lang="en-US" altLang="zh-CN" dirty="0">
              <a:solidFill>
                <a:srgbClr val="06276D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7E6C35-5CCB-49E4-9B28-093BC8AF2585}"/>
              </a:ext>
            </a:extLst>
          </p:cNvPr>
          <p:cNvSpPr txBox="1"/>
          <p:nvPr/>
        </p:nvSpPr>
        <p:spPr>
          <a:xfrm>
            <a:off x="344010" y="2253748"/>
            <a:ext cx="11063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Georgia" panose="02040502050405020303" pitchFamily="18" charset="0"/>
              </a:rPr>
              <a:t>  “</a:t>
            </a:r>
            <a:r>
              <a:rPr lang="zh-CN" altLang="en-US" sz="1600" b="0" i="0" dirty="0">
                <a:effectLst/>
                <a:latin typeface="Georgia" panose="02040502050405020303" pitchFamily="18" charset="0"/>
              </a:rPr>
              <a:t>非自回归生成适用于“正确的答案只有一个”的场景，序列标注模型如逐帧</a:t>
            </a:r>
            <a:r>
              <a:rPr lang="en-US" altLang="zh-CN" sz="1600" b="0" i="0" dirty="0" err="1">
                <a:effectLst/>
                <a:latin typeface="Georgia" panose="02040502050405020303" pitchFamily="18" charset="0"/>
              </a:rPr>
              <a:t>Softmax</a:t>
            </a:r>
            <a:r>
              <a:rPr lang="zh-CN" altLang="en-US" sz="1600" b="0" i="0" dirty="0">
                <a:effectLst/>
                <a:latin typeface="Georgia" panose="02040502050405020303" pitchFamily="18" charset="0"/>
              </a:rPr>
              <a:t>或者</a:t>
            </a:r>
            <a:r>
              <a:rPr lang="en-US" altLang="zh-CN" sz="1600" b="0" i="0" dirty="0">
                <a:effectLst/>
                <a:latin typeface="Georgia" panose="02040502050405020303" pitchFamily="18" charset="0"/>
              </a:rPr>
              <a:t>CRF</a:t>
            </a:r>
            <a:r>
              <a:rPr lang="zh-CN" altLang="en-US" sz="1600" b="0" i="0" dirty="0">
                <a:effectLst/>
                <a:latin typeface="Georgia" panose="02040502050405020303" pitchFamily="18" charset="0"/>
              </a:rPr>
              <a:t>，它们之所以有效，我认为根本原因也在于“正确的答案序列是唯一的</a:t>
            </a:r>
            <a:r>
              <a:rPr lang="zh-CN" altLang="en-US" sz="1600" dirty="0">
                <a:latin typeface="Georgia" panose="02040502050405020303" pitchFamily="18" charset="0"/>
              </a:rPr>
              <a:t>。</a:t>
            </a:r>
            <a:r>
              <a:rPr lang="zh-CN" altLang="en-US" b="0" i="0" dirty="0">
                <a:effectLst/>
                <a:latin typeface="Georgia" panose="02040502050405020303" pitchFamily="18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8369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-NER +CRF</a:t>
            </a:r>
            <a:endParaRPr lang="zh-CN" altLang="en-US" sz="2400" b="1" dirty="0">
              <a:solidFill>
                <a:srgbClr val="06276D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0B3CBE-F53F-44BB-A548-66231DF0B9B8}"/>
              </a:ext>
            </a:extLst>
          </p:cNvPr>
          <p:cNvSpPr txBox="1"/>
          <p:nvPr/>
        </p:nvSpPr>
        <p:spPr>
          <a:xfrm>
            <a:off x="130943" y="1809392"/>
            <a:ext cx="10753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965" algn="just"/>
            <a:r>
              <a:rPr lang="zh-CN" altLang="en-US" kern="100" dirty="0">
                <a:solidFill>
                  <a:srgbClr val="06276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使用了传统的</a:t>
            </a:r>
            <a:r>
              <a:rPr lang="en-US" altLang="zh-CN" kern="100" dirty="0">
                <a:solidFill>
                  <a:srgbClr val="06276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BIO</a:t>
            </a:r>
            <a:r>
              <a:rPr lang="zh-CN" altLang="en-US" kern="100" dirty="0">
                <a:solidFill>
                  <a:srgbClr val="06276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标注，分为三种类别</a:t>
            </a:r>
            <a:r>
              <a:rPr lang="en-US" altLang="zh-CN" kern="100" dirty="0">
                <a:solidFill>
                  <a:srgbClr val="06276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en-US" kern="100" dirty="0">
                <a:solidFill>
                  <a:srgbClr val="06276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rgbClr val="06276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middle</a:t>
            </a:r>
            <a:r>
              <a:rPr lang="zh-CN" altLang="en-US" kern="100" dirty="0">
                <a:solidFill>
                  <a:srgbClr val="06276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rgbClr val="06276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end</a:t>
            </a:r>
          </a:p>
          <a:p>
            <a:pPr marL="227965" algn="just"/>
            <a:endParaRPr lang="en-US" altLang="zh-CN" sz="1800" kern="100" dirty="0">
              <a:solidFill>
                <a:srgbClr val="06276D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7965" algn="just"/>
            <a:endParaRPr lang="zh-CN" altLang="en-US" sz="1800" dirty="0"/>
          </a:p>
          <a:p>
            <a:pPr marL="227965" algn="just"/>
            <a:endParaRPr lang="en-US" altLang="zh-CN" sz="1800" kern="100" dirty="0">
              <a:solidFill>
                <a:srgbClr val="06276D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223D2-6EE0-44C9-B055-DAE94AF0D9F2}"/>
              </a:ext>
            </a:extLst>
          </p:cNvPr>
          <p:cNvSpPr/>
          <p:nvPr/>
        </p:nvSpPr>
        <p:spPr>
          <a:xfrm>
            <a:off x="443883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EAA2B5-B3BF-4AB8-9F07-17861F6CC8EC}"/>
              </a:ext>
            </a:extLst>
          </p:cNvPr>
          <p:cNvSpPr/>
          <p:nvPr/>
        </p:nvSpPr>
        <p:spPr>
          <a:xfrm>
            <a:off x="976271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AD8426-6ACB-466C-8BC4-90B0BBCE3FF1}"/>
              </a:ext>
            </a:extLst>
          </p:cNvPr>
          <p:cNvSpPr/>
          <p:nvPr/>
        </p:nvSpPr>
        <p:spPr>
          <a:xfrm>
            <a:off x="1508659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941848-686D-4690-99EA-7E9C2623D6B8}"/>
              </a:ext>
            </a:extLst>
          </p:cNvPr>
          <p:cNvSpPr/>
          <p:nvPr/>
        </p:nvSpPr>
        <p:spPr>
          <a:xfrm>
            <a:off x="2041047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EEF574-9139-4940-B376-52D4D1E76912}"/>
              </a:ext>
            </a:extLst>
          </p:cNvPr>
          <p:cNvSpPr/>
          <p:nvPr/>
        </p:nvSpPr>
        <p:spPr>
          <a:xfrm>
            <a:off x="2573435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52960F-0833-474E-8BCA-8A7DBB54D06B}"/>
              </a:ext>
            </a:extLst>
          </p:cNvPr>
          <p:cNvSpPr/>
          <p:nvPr/>
        </p:nvSpPr>
        <p:spPr>
          <a:xfrm>
            <a:off x="3638211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DFE3BB-78A7-4661-9508-0343ACEBB8EE}"/>
              </a:ext>
            </a:extLst>
          </p:cNvPr>
          <p:cNvSpPr/>
          <p:nvPr/>
        </p:nvSpPr>
        <p:spPr>
          <a:xfrm>
            <a:off x="4170599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楼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9A2BB4-C663-4375-B232-AEB6B56B37D8}"/>
              </a:ext>
            </a:extLst>
          </p:cNvPr>
          <p:cNvSpPr/>
          <p:nvPr/>
        </p:nvSpPr>
        <p:spPr>
          <a:xfrm>
            <a:off x="5235375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9D2D10-961D-411C-A28B-9AE3F057CDE2}"/>
              </a:ext>
            </a:extLst>
          </p:cNvPr>
          <p:cNvSpPr/>
          <p:nvPr/>
        </p:nvSpPr>
        <p:spPr>
          <a:xfrm>
            <a:off x="5767763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FBC97B-A4AB-4DDA-9C0A-89322C711F66}"/>
              </a:ext>
            </a:extLst>
          </p:cNvPr>
          <p:cNvSpPr/>
          <p:nvPr/>
        </p:nvSpPr>
        <p:spPr>
          <a:xfrm>
            <a:off x="6300151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者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75B64-6F99-4EA6-8895-E233119F300B}"/>
              </a:ext>
            </a:extLst>
          </p:cNvPr>
          <p:cNvSpPr/>
          <p:nvPr/>
        </p:nvSpPr>
        <p:spPr>
          <a:xfrm>
            <a:off x="6832539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8717AC-789A-4DCB-81A7-338A517461A0}"/>
              </a:ext>
            </a:extLst>
          </p:cNvPr>
          <p:cNvSpPr/>
          <p:nvPr/>
        </p:nvSpPr>
        <p:spPr>
          <a:xfrm>
            <a:off x="7364927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天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D6CBB5-B1E6-44B4-8B97-A736A2083B82}"/>
              </a:ext>
            </a:extLst>
          </p:cNvPr>
          <p:cNvSpPr/>
          <p:nvPr/>
        </p:nvSpPr>
        <p:spPr>
          <a:xfrm>
            <a:off x="7897315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5BABDA-F9D2-4E73-825A-111E8BAB8ECE}"/>
              </a:ext>
            </a:extLst>
          </p:cNvPr>
          <p:cNvSpPr/>
          <p:nvPr/>
        </p:nvSpPr>
        <p:spPr>
          <a:xfrm>
            <a:off x="8962091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DB3FC0-7E55-4AF1-93D2-7A000BB274D6}"/>
              </a:ext>
            </a:extLst>
          </p:cNvPr>
          <p:cNvSpPr/>
          <p:nvPr/>
        </p:nvSpPr>
        <p:spPr>
          <a:xfrm>
            <a:off x="9494479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AA2A7B-71CF-4DF1-A556-20CE26BC7C92}"/>
              </a:ext>
            </a:extLst>
          </p:cNvPr>
          <p:cNvSpPr/>
          <p:nvPr/>
        </p:nvSpPr>
        <p:spPr>
          <a:xfrm>
            <a:off x="10559251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DD0D19-1901-4932-8A5E-CE35D7D6A53E}"/>
              </a:ext>
            </a:extLst>
          </p:cNvPr>
          <p:cNvSpPr/>
          <p:nvPr/>
        </p:nvSpPr>
        <p:spPr>
          <a:xfrm>
            <a:off x="3105823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，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A150FE-AE53-4B49-8E31-3F8E5EA6EBA7}"/>
              </a:ext>
            </a:extLst>
          </p:cNvPr>
          <p:cNvSpPr/>
          <p:nvPr/>
        </p:nvSpPr>
        <p:spPr>
          <a:xfrm>
            <a:off x="4702987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109704-4A5B-4250-AFC0-C6A728BEA253}"/>
              </a:ext>
            </a:extLst>
          </p:cNvPr>
          <p:cNvSpPr/>
          <p:nvPr/>
        </p:nvSpPr>
        <p:spPr>
          <a:xfrm>
            <a:off x="10026867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7D9ED2-B819-455E-8115-B89D784DF33A}"/>
              </a:ext>
            </a:extLst>
          </p:cNvPr>
          <p:cNvSpPr/>
          <p:nvPr/>
        </p:nvSpPr>
        <p:spPr>
          <a:xfrm>
            <a:off x="8429703" y="2389606"/>
            <a:ext cx="363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，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EFAC1D41-509F-4604-8AF8-81296F5FBD6F}"/>
              </a:ext>
            </a:extLst>
          </p:cNvPr>
          <p:cNvSpPr/>
          <p:nvPr/>
        </p:nvSpPr>
        <p:spPr>
          <a:xfrm rot="16200000">
            <a:off x="1388699" y="2716771"/>
            <a:ext cx="526188" cy="1802167"/>
          </a:xfrm>
          <a:prstGeom prst="leftBrace">
            <a:avLst>
              <a:gd name="adj1" fmla="val 0"/>
              <a:gd name="adj2" fmla="val 49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93A6E3-3D7E-4CAD-A585-A11E0B75B37E}"/>
              </a:ext>
            </a:extLst>
          </p:cNvPr>
          <p:cNvSpPr txBox="1"/>
          <p:nvPr/>
        </p:nvSpPr>
        <p:spPr>
          <a:xfrm>
            <a:off x="1356016" y="3767431"/>
            <a:ext cx="74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6F56E9BE-FAD6-40F9-85E1-21BF8ABB1BB3}"/>
              </a:ext>
            </a:extLst>
          </p:cNvPr>
          <p:cNvSpPr/>
          <p:nvPr/>
        </p:nvSpPr>
        <p:spPr>
          <a:xfrm rot="16200000">
            <a:off x="9671807" y="2716771"/>
            <a:ext cx="526188" cy="1802167"/>
          </a:xfrm>
          <a:prstGeom prst="leftBrace">
            <a:avLst>
              <a:gd name="adj1" fmla="val 0"/>
              <a:gd name="adj2" fmla="val 49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1A901FD-7D78-44A2-8345-E22282DCF228}"/>
              </a:ext>
            </a:extLst>
          </p:cNvPr>
          <p:cNvSpPr txBox="1"/>
          <p:nvPr/>
        </p:nvSpPr>
        <p:spPr>
          <a:xfrm>
            <a:off x="9494479" y="3767431"/>
            <a:ext cx="8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middle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CB8DF78-0A40-43A7-9BC5-FC8A630F05B3}"/>
              </a:ext>
            </a:extLst>
          </p:cNvPr>
          <p:cNvSpPr txBox="1"/>
          <p:nvPr/>
        </p:nvSpPr>
        <p:spPr>
          <a:xfrm>
            <a:off x="258930" y="4372540"/>
            <a:ext cx="870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6276D"/>
                </a:solidFill>
              </a:rPr>
              <a:t>预测的时候将</a:t>
            </a:r>
            <a:r>
              <a:rPr lang="en-US" altLang="zh-CN" dirty="0">
                <a:solidFill>
                  <a:srgbClr val="06276D"/>
                </a:solidFill>
              </a:rPr>
              <a:t>NER</a:t>
            </a:r>
            <a:r>
              <a:rPr lang="zh-CN" altLang="en-US" dirty="0">
                <a:solidFill>
                  <a:srgbClr val="06276D"/>
                </a:solidFill>
              </a:rPr>
              <a:t>结果拼接</a:t>
            </a:r>
            <a:r>
              <a:rPr lang="en-US" altLang="zh-CN" dirty="0">
                <a:solidFill>
                  <a:srgbClr val="06276D"/>
                </a:solidFill>
              </a:rPr>
              <a:t>  Label = start + middle + end </a:t>
            </a:r>
            <a:endParaRPr lang="zh-CN" altLang="en-US" dirty="0">
              <a:solidFill>
                <a:srgbClr val="06276D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BA061D3-B64B-4FA5-8CE7-1C896E7B6AA8}"/>
              </a:ext>
            </a:extLst>
          </p:cNvPr>
          <p:cNvSpPr/>
          <p:nvPr/>
        </p:nvSpPr>
        <p:spPr>
          <a:xfrm>
            <a:off x="443883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B-s</a:t>
            </a:r>
            <a:endParaRPr lang="zh-CN" altLang="en-US" sz="1200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ADF9B28-BECE-49C5-BF38-860AA594931D}"/>
              </a:ext>
            </a:extLst>
          </p:cNvPr>
          <p:cNvSpPr/>
          <p:nvPr/>
        </p:nvSpPr>
        <p:spPr>
          <a:xfrm>
            <a:off x="973487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I-s</a:t>
            </a:r>
            <a:endParaRPr lang="zh-CN" altLang="en-US" sz="12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233101-4340-4C44-BF67-9BFCFF151E3E}"/>
              </a:ext>
            </a:extLst>
          </p:cNvPr>
          <p:cNvSpPr/>
          <p:nvPr/>
        </p:nvSpPr>
        <p:spPr>
          <a:xfrm>
            <a:off x="3091903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FB41487-9292-4822-892B-845E537DF959}"/>
              </a:ext>
            </a:extLst>
          </p:cNvPr>
          <p:cNvSpPr/>
          <p:nvPr/>
        </p:nvSpPr>
        <p:spPr>
          <a:xfrm>
            <a:off x="8917547" y="2921993"/>
            <a:ext cx="49391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B-m</a:t>
            </a:r>
            <a:endParaRPr lang="zh-CN" altLang="en-US" sz="12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735651-2ED6-4534-B740-2F43B5EDA3E9}"/>
              </a:ext>
            </a:extLst>
          </p:cNvPr>
          <p:cNvSpPr/>
          <p:nvPr/>
        </p:nvSpPr>
        <p:spPr>
          <a:xfrm>
            <a:off x="1503091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I-s</a:t>
            </a:r>
            <a:endParaRPr lang="zh-CN" altLang="en-US" sz="12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40762A-2972-4FFB-871F-9EC10C5E80C1}"/>
              </a:ext>
            </a:extLst>
          </p:cNvPr>
          <p:cNvSpPr/>
          <p:nvPr/>
        </p:nvSpPr>
        <p:spPr>
          <a:xfrm>
            <a:off x="2032695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I-s</a:t>
            </a:r>
            <a:endParaRPr lang="zh-CN" altLang="en-US" sz="12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40568-1D46-4A66-BEC1-F0F83CA6CA7B}"/>
              </a:ext>
            </a:extLst>
          </p:cNvPr>
          <p:cNvSpPr/>
          <p:nvPr/>
        </p:nvSpPr>
        <p:spPr>
          <a:xfrm>
            <a:off x="2562299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I-s</a:t>
            </a:r>
            <a:endParaRPr lang="zh-CN" altLang="en-US" sz="12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31BBC1-ECB7-4FC9-AB81-4232DC5B9AFA}"/>
              </a:ext>
            </a:extLst>
          </p:cNvPr>
          <p:cNvSpPr/>
          <p:nvPr/>
        </p:nvSpPr>
        <p:spPr>
          <a:xfrm>
            <a:off x="3621507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7260F68-00DC-4887-9ED9-F285F24F4297}"/>
              </a:ext>
            </a:extLst>
          </p:cNvPr>
          <p:cNvSpPr/>
          <p:nvPr/>
        </p:nvSpPr>
        <p:spPr>
          <a:xfrm>
            <a:off x="4151111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DB85FF4-AD56-4E53-9C85-A0FAAA36A3F4}"/>
              </a:ext>
            </a:extLst>
          </p:cNvPr>
          <p:cNvSpPr/>
          <p:nvPr/>
        </p:nvSpPr>
        <p:spPr>
          <a:xfrm>
            <a:off x="4680715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B3256ED-16F8-483A-95F6-8254244316DD}"/>
              </a:ext>
            </a:extLst>
          </p:cNvPr>
          <p:cNvSpPr/>
          <p:nvPr/>
        </p:nvSpPr>
        <p:spPr>
          <a:xfrm>
            <a:off x="5210319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381CC67-29D3-4423-B0A2-9D46D3266259}"/>
              </a:ext>
            </a:extLst>
          </p:cNvPr>
          <p:cNvSpPr/>
          <p:nvPr/>
        </p:nvSpPr>
        <p:spPr>
          <a:xfrm>
            <a:off x="5739923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4AF1988-44AA-4DBC-926A-ABF7A389EA87}"/>
              </a:ext>
            </a:extLst>
          </p:cNvPr>
          <p:cNvSpPr/>
          <p:nvPr/>
        </p:nvSpPr>
        <p:spPr>
          <a:xfrm>
            <a:off x="6269527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E387CFE-159B-40BB-A642-F602B671ACAB}"/>
              </a:ext>
            </a:extLst>
          </p:cNvPr>
          <p:cNvSpPr/>
          <p:nvPr/>
        </p:nvSpPr>
        <p:spPr>
          <a:xfrm>
            <a:off x="6799131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93640EA-62ED-4393-88F8-9EC40872F9CC}"/>
              </a:ext>
            </a:extLst>
          </p:cNvPr>
          <p:cNvSpPr/>
          <p:nvPr/>
        </p:nvSpPr>
        <p:spPr>
          <a:xfrm>
            <a:off x="7328735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5489AB7-6F92-4B6D-8AF1-0C14F1C0B381}"/>
              </a:ext>
            </a:extLst>
          </p:cNvPr>
          <p:cNvSpPr/>
          <p:nvPr/>
        </p:nvSpPr>
        <p:spPr>
          <a:xfrm>
            <a:off x="7858339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1B57F60-5DE3-4B8D-8EBB-ED5426D3D2A4}"/>
              </a:ext>
            </a:extLst>
          </p:cNvPr>
          <p:cNvSpPr/>
          <p:nvPr/>
        </p:nvSpPr>
        <p:spPr>
          <a:xfrm>
            <a:off x="8387943" y="2921993"/>
            <a:ext cx="42305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O</a:t>
            </a:r>
            <a:endParaRPr lang="zh-CN" altLang="en-US" sz="1200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03C19-1AD0-4E77-870F-8F7C66399E00}"/>
              </a:ext>
            </a:extLst>
          </p:cNvPr>
          <p:cNvSpPr/>
          <p:nvPr/>
        </p:nvSpPr>
        <p:spPr>
          <a:xfrm>
            <a:off x="9518008" y="2921993"/>
            <a:ext cx="49391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I-m</a:t>
            </a:r>
            <a:endParaRPr lang="zh-CN" altLang="en-US" sz="1200" b="1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99C4180-0AD8-4FF2-B8EF-1F2F61FD770E}"/>
              </a:ext>
            </a:extLst>
          </p:cNvPr>
          <p:cNvSpPr/>
          <p:nvPr/>
        </p:nvSpPr>
        <p:spPr>
          <a:xfrm>
            <a:off x="10118469" y="2921993"/>
            <a:ext cx="49391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I-m</a:t>
            </a:r>
            <a:endParaRPr lang="zh-CN" altLang="en-US" sz="1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E12C93F-11E8-4083-856D-D40A05736417}"/>
              </a:ext>
            </a:extLst>
          </p:cNvPr>
          <p:cNvSpPr/>
          <p:nvPr/>
        </p:nvSpPr>
        <p:spPr>
          <a:xfrm>
            <a:off x="10718921" y="2921993"/>
            <a:ext cx="49391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I-m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4026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-NER +CRF</a:t>
            </a:r>
            <a:r>
              <a:rPr lang="zh-CN" altLang="en-US" sz="2400" b="1" dirty="0">
                <a:solidFill>
                  <a:srgbClr val="06276D"/>
                </a:solidFill>
              </a:rPr>
              <a:t>模型的效果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932240-611E-4E73-AC97-48B080DDF20D}"/>
              </a:ext>
            </a:extLst>
          </p:cNvPr>
          <p:cNvSpPr txBox="1"/>
          <p:nvPr/>
        </p:nvSpPr>
        <p:spPr>
          <a:xfrm>
            <a:off x="275208" y="2260377"/>
            <a:ext cx="112282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准确率高，抽取结果合理</a:t>
            </a: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预测效率高，方便实验</a:t>
            </a: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对由多子串组成的</a:t>
            </a:r>
            <a:r>
              <a:rPr lang="en-US" altLang="zh-CN" sz="2000" dirty="0">
                <a:solidFill>
                  <a:srgbClr val="06276D"/>
                </a:solidFill>
                <a:latin typeface="Arial" panose="020B0604020202020204" pitchFamily="34" charset="0"/>
              </a:rPr>
              <a:t>poi</a:t>
            </a: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足够敏感</a:t>
            </a: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0" dirty="0">
              <a:solidFill>
                <a:srgbClr val="06276D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存在预测结果为空的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case</a:t>
            </a:r>
          </a:p>
          <a:p>
            <a:endParaRPr lang="en-US" altLang="zh-CN" sz="2000" b="0" dirty="0">
              <a:solidFill>
                <a:srgbClr val="06276D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存在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case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结果中包含多个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start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，多个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middle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，多个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end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，无法直接拼接得到最优结果</a:t>
            </a:r>
            <a:endParaRPr lang="en-US" altLang="zh-CN" sz="2000" b="0" dirty="0"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813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-pipeline</a:t>
            </a:r>
            <a:endParaRPr lang="zh-CN" altLang="en-US" sz="2400" b="1" dirty="0">
              <a:solidFill>
                <a:srgbClr val="06276D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932240-611E-4E73-AC97-48B080DDF20D}"/>
              </a:ext>
            </a:extLst>
          </p:cNvPr>
          <p:cNvSpPr txBox="1"/>
          <p:nvPr/>
        </p:nvSpPr>
        <p:spPr>
          <a:xfrm>
            <a:off x="275208" y="2260377"/>
            <a:ext cx="1122829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054"/>
                </a:solidFill>
              </a:rPr>
              <a:t>优先使用</a:t>
            </a:r>
            <a:r>
              <a:rPr lang="en-US" altLang="zh-CN" sz="2000" dirty="0">
                <a:solidFill>
                  <a:srgbClr val="062054"/>
                </a:solidFill>
              </a:rPr>
              <a:t>Filter</a:t>
            </a:r>
            <a:r>
              <a:rPr lang="zh-CN" altLang="en-US" sz="2000" dirty="0">
                <a:solidFill>
                  <a:srgbClr val="062054"/>
                </a:solidFill>
              </a:rPr>
              <a:t>模型结果</a:t>
            </a:r>
            <a:endParaRPr lang="en-US" altLang="zh-CN" sz="2000" dirty="0">
              <a:solidFill>
                <a:srgbClr val="0620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05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054"/>
                </a:solidFill>
                <a:latin typeface="Arial" panose="020B0604020202020204" pitchFamily="34" charset="0"/>
              </a:rPr>
              <a:t>对于</a:t>
            </a:r>
            <a:r>
              <a:rPr lang="en-US" altLang="zh-CN" sz="2000" dirty="0">
                <a:solidFill>
                  <a:srgbClr val="062054"/>
                </a:solidFill>
              </a:rPr>
              <a:t>Filter</a:t>
            </a:r>
            <a:r>
              <a:rPr lang="zh-CN" altLang="en-US" sz="2000" dirty="0">
                <a:solidFill>
                  <a:srgbClr val="062054"/>
                </a:solidFill>
              </a:rPr>
              <a:t>模型预测为空的</a:t>
            </a:r>
            <a:r>
              <a:rPr lang="en-US" altLang="zh-CN" sz="2000" dirty="0">
                <a:solidFill>
                  <a:srgbClr val="062054"/>
                </a:solidFill>
              </a:rPr>
              <a:t>case</a:t>
            </a:r>
            <a:r>
              <a:rPr lang="zh-CN" altLang="en-US" sz="2000" dirty="0">
                <a:solidFill>
                  <a:srgbClr val="062054"/>
                </a:solidFill>
              </a:rPr>
              <a:t>使用</a:t>
            </a:r>
            <a:r>
              <a:rPr lang="en-US" altLang="zh-CN" sz="2000" dirty="0">
                <a:solidFill>
                  <a:srgbClr val="062054"/>
                </a:solidFill>
              </a:rPr>
              <a:t>Score</a:t>
            </a:r>
            <a:r>
              <a:rPr lang="zh-CN" altLang="en-US" sz="2000" dirty="0">
                <a:solidFill>
                  <a:srgbClr val="062054"/>
                </a:solidFill>
              </a:rPr>
              <a:t>模型选取得分最高的结果</a:t>
            </a:r>
            <a:endParaRPr lang="en-US" altLang="zh-CN" sz="2000" dirty="0">
              <a:solidFill>
                <a:srgbClr val="0620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05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054"/>
                </a:solidFill>
                <a:latin typeface="Arial" panose="020B0604020202020204" pitchFamily="34" charset="0"/>
              </a:rPr>
              <a:t>对于</a:t>
            </a:r>
            <a:r>
              <a:rPr lang="en-US" altLang="zh-CN" sz="2000" dirty="0">
                <a:solidFill>
                  <a:srgbClr val="062054"/>
                </a:solidFill>
              </a:rPr>
              <a:t>Filter</a:t>
            </a:r>
            <a:r>
              <a:rPr lang="zh-CN" altLang="en-US" sz="2000" dirty="0">
                <a:solidFill>
                  <a:srgbClr val="062054"/>
                </a:solidFill>
              </a:rPr>
              <a:t>模型预测结果中包含</a:t>
            </a:r>
            <a:r>
              <a:rPr lang="zh-CN" altLang="en-US" sz="2000" dirty="0">
                <a:solidFill>
                  <a:srgbClr val="062054"/>
                </a:solidFill>
                <a:latin typeface="Arial" panose="020B0604020202020204" pitchFamily="34" charset="0"/>
              </a:rPr>
              <a:t>多个</a:t>
            </a:r>
            <a:r>
              <a:rPr lang="en-US" altLang="zh-CN" sz="2000" dirty="0">
                <a:solidFill>
                  <a:srgbClr val="062054"/>
                </a:solidFill>
                <a:latin typeface="Arial" panose="020B0604020202020204" pitchFamily="34" charset="0"/>
              </a:rPr>
              <a:t>start</a:t>
            </a:r>
            <a:r>
              <a:rPr lang="zh-CN" altLang="en-US" sz="2000" dirty="0">
                <a:solidFill>
                  <a:srgbClr val="062054"/>
                </a:solidFill>
                <a:latin typeface="Arial" panose="020B0604020202020204" pitchFamily="34" charset="0"/>
              </a:rPr>
              <a:t>，多个</a:t>
            </a:r>
            <a:r>
              <a:rPr lang="en-US" altLang="zh-CN" sz="2000" dirty="0">
                <a:solidFill>
                  <a:srgbClr val="062054"/>
                </a:solidFill>
                <a:latin typeface="Arial" panose="020B0604020202020204" pitchFamily="34" charset="0"/>
              </a:rPr>
              <a:t>middle</a:t>
            </a:r>
            <a:r>
              <a:rPr lang="zh-CN" altLang="en-US" sz="2000" dirty="0">
                <a:solidFill>
                  <a:srgbClr val="062054"/>
                </a:solidFill>
                <a:latin typeface="Arial" panose="020B0604020202020204" pitchFamily="34" charset="0"/>
              </a:rPr>
              <a:t>，多个</a:t>
            </a:r>
            <a:r>
              <a:rPr lang="en-US" altLang="zh-CN" sz="2000" dirty="0">
                <a:solidFill>
                  <a:srgbClr val="062054"/>
                </a:solidFill>
                <a:latin typeface="Arial" panose="020B0604020202020204" pitchFamily="34" charset="0"/>
              </a:rPr>
              <a:t>end</a:t>
            </a:r>
            <a:r>
              <a:rPr lang="zh-CN" altLang="en-US" sz="2000" dirty="0">
                <a:solidFill>
                  <a:srgbClr val="062054"/>
                </a:solidFill>
                <a:latin typeface="Arial" panose="020B0604020202020204" pitchFamily="34" charset="0"/>
              </a:rPr>
              <a:t>，对这些实体排列组合，</a:t>
            </a:r>
            <a:r>
              <a:rPr lang="zh-CN" altLang="en-US" sz="2000" dirty="0">
                <a:solidFill>
                  <a:srgbClr val="062054"/>
                </a:solidFill>
              </a:rPr>
              <a:t>使用</a:t>
            </a:r>
            <a:r>
              <a:rPr lang="en-US" altLang="zh-CN" sz="2000" dirty="0">
                <a:solidFill>
                  <a:srgbClr val="062054"/>
                </a:solidFill>
              </a:rPr>
              <a:t>Score</a:t>
            </a:r>
            <a:r>
              <a:rPr lang="zh-CN" altLang="en-US" sz="2000" dirty="0">
                <a:solidFill>
                  <a:srgbClr val="062054"/>
                </a:solidFill>
              </a:rPr>
              <a:t>模型选取得分最高的结果</a:t>
            </a:r>
            <a:endParaRPr lang="en-US" altLang="zh-CN" sz="2000" dirty="0">
              <a:solidFill>
                <a:srgbClr val="0620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05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054"/>
                </a:solidFill>
                <a:latin typeface="Arial" panose="020B0604020202020204" pitchFamily="34" charset="0"/>
              </a:rPr>
              <a:t>由于</a:t>
            </a:r>
            <a:r>
              <a:rPr lang="en-US" altLang="zh-CN" sz="2000" dirty="0">
                <a:solidFill>
                  <a:srgbClr val="062054"/>
                </a:solidFill>
              </a:rPr>
              <a:t>Filter</a:t>
            </a:r>
            <a:r>
              <a:rPr lang="zh-CN" altLang="en-US" sz="2000" dirty="0">
                <a:solidFill>
                  <a:srgbClr val="062054"/>
                </a:solidFill>
              </a:rPr>
              <a:t>模型预测为空的</a:t>
            </a:r>
            <a:r>
              <a:rPr lang="en-US" altLang="zh-CN" sz="2000" dirty="0">
                <a:solidFill>
                  <a:srgbClr val="062054"/>
                </a:solidFill>
              </a:rPr>
              <a:t>case</a:t>
            </a:r>
            <a:r>
              <a:rPr lang="zh-CN" altLang="en-US" sz="2000" dirty="0">
                <a:solidFill>
                  <a:srgbClr val="062054"/>
                </a:solidFill>
              </a:rPr>
              <a:t>很少，整个模型的预测速度很快</a:t>
            </a:r>
            <a:endParaRPr lang="en-US" altLang="zh-CN" sz="2000" dirty="0">
              <a:solidFill>
                <a:srgbClr val="06205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0" dirty="0"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79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图片信息的引入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932240-611E-4E73-AC97-48B080DDF20D}"/>
              </a:ext>
            </a:extLst>
          </p:cNvPr>
          <p:cNvSpPr txBox="1"/>
          <p:nvPr/>
        </p:nvSpPr>
        <p:spPr>
          <a:xfrm>
            <a:off x="275208" y="1798712"/>
            <a:ext cx="8469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  对于右侧的图片</a:t>
            </a:r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如果没有图片信息的引入</a:t>
            </a:r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 “中国南方电网贵州电网公司桐林供电所”和“中国南方电网桐林供电所贵州电网公司“都是一个足够优秀的</a:t>
            </a:r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poi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，很难给出正确的答案。</a:t>
            </a:r>
            <a:endParaRPr lang="en-US" altLang="zh-CN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  借鉴“</a:t>
            </a:r>
            <a:r>
              <a:rPr lang="en-US" altLang="zh-CN" dirty="0">
                <a:solidFill>
                  <a:srgbClr val="446E9B"/>
                </a:solidFill>
                <a:latin typeface="-apple-system"/>
              </a:rPr>
              <a:t>A Frustratingly Easy Approach for Entity and Relation Extraction</a:t>
            </a:r>
            <a:r>
              <a:rPr lang="zh-CN" altLang="en-US" dirty="0">
                <a:solidFill>
                  <a:srgbClr val="446E9B"/>
                </a:solidFill>
                <a:latin typeface="-apple-system"/>
              </a:rPr>
              <a:t>”</a:t>
            </a:r>
            <a:r>
              <a:rPr lang="zh-CN" altLang="en-US" b="0" i="0" u="none" strike="noStrike" dirty="0">
                <a:solidFill>
                  <a:srgbClr val="446E9B"/>
                </a:solidFill>
                <a:effectLst/>
                <a:latin typeface="-apple-system"/>
              </a:rPr>
              <a:t>论文中的</a:t>
            </a:r>
            <a:r>
              <a:rPr lang="zh-CN" altLang="en-US" kern="100" dirty="0">
                <a:solidFill>
                  <a:srgbClr val="06205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思想：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在做分类任务时引入足够的先验信息可以极大提高任务准确率。</a:t>
            </a:r>
            <a:r>
              <a:rPr lang="zh-CN" altLang="en-US" kern="100" dirty="0">
                <a:solidFill>
                  <a:srgbClr val="062054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图片上包含了丰富的先验信息，包括边框的大小，每个文本的坐标，每个文本的面积大小等。可以融入模型。</a:t>
            </a:r>
            <a:endParaRPr lang="zh-CN" altLang="zh-CN" kern="100" dirty="0">
              <a:solidFill>
                <a:srgbClr val="06205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endParaRPr kumimoji="1"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7EE5EC-BDA6-4C5F-BF8D-92E05ACB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539" y="1274450"/>
            <a:ext cx="2686374" cy="47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图片信息的引入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932240-611E-4E73-AC97-48B080DDF20D}"/>
              </a:ext>
            </a:extLst>
          </p:cNvPr>
          <p:cNvSpPr txBox="1"/>
          <p:nvPr/>
        </p:nvSpPr>
        <p:spPr>
          <a:xfrm>
            <a:off x="179365" y="2020653"/>
            <a:ext cx="105359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将图片信息拼接进文本中一起喂入</a:t>
            </a:r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Bert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，以分类模型为例 我们的输入是</a:t>
            </a:r>
            <a:endParaRPr lang="en-US" altLang="zh-CN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贵州电网公司桐林供电所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SEP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中国南方电网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,1,2,9,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桐林供电所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,3,2,4 ……</a:t>
            </a:r>
          </a:p>
          <a:p>
            <a:endParaRPr lang="en-US" altLang="zh-CN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以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中国南方电网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,1,2,9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”为例</a:t>
            </a:r>
            <a:endParaRPr lang="en-US" altLang="zh-CN" b="1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中国南方电网 表征文本</a:t>
            </a:r>
            <a:endParaRPr lang="en-US" altLang="zh-CN" b="1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1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”</a:t>
            </a:r>
            <a:r>
              <a:rPr kumimoji="1" lang="zh-CN" altLang="en-US" b="1" dirty="0">
                <a:solidFill>
                  <a:srgbClr val="06276D"/>
                </a:solidFill>
              </a:rPr>
              <a:t>代表</a:t>
            </a:r>
            <a:r>
              <a:rPr kumimoji="1" lang="en-US" altLang="zh-CN" b="1" dirty="0">
                <a:solidFill>
                  <a:srgbClr val="06276D"/>
                </a:solidFill>
              </a:rPr>
              <a:t>’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中国南方</a:t>
            </a:r>
            <a:r>
              <a:rPr kumimoji="1" lang="en-US" altLang="zh-CN" b="1" dirty="0">
                <a:solidFill>
                  <a:srgbClr val="06276D"/>
                </a:solidFill>
              </a:rPr>
              <a:t>’</a:t>
            </a:r>
            <a:r>
              <a:rPr kumimoji="1" lang="zh-CN" altLang="en-US" b="1" dirty="0">
                <a:solidFill>
                  <a:srgbClr val="06276D"/>
                </a:solidFill>
              </a:rPr>
              <a:t>的相对面积大小 </a:t>
            </a:r>
            <a:endParaRPr lang="en-US" altLang="zh-CN" b="1" dirty="0">
              <a:solidFill>
                <a:srgbClr val="06276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2,9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b="1" dirty="0">
                <a:solidFill>
                  <a:srgbClr val="06276D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是在</a:t>
            </a:r>
            <a:r>
              <a:rPr kumimoji="1" lang="en-US" altLang="zh-CN" b="1" dirty="0">
                <a:solidFill>
                  <a:srgbClr val="06276D"/>
                </a:solidFill>
              </a:rPr>
              <a:t>’</a:t>
            </a:r>
            <a:r>
              <a:rPr lang="zh-CN" altLang="en-US" b="1" dirty="0">
                <a:solidFill>
                  <a:srgbClr val="06276D"/>
                </a:solidFill>
                <a:latin typeface="Consolas" panose="020B0609020204030204" pitchFamily="49" charset="0"/>
              </a:rPr>
              <a:t>中国南方</a:t>
            </a:r>
            <a:r>
              <a:rPr kumimoji="1" lang="en-US" altLang="zh-CN" b="1" dirty="0">
                <a:solidFill>
                  <a:srgbClr val="06276D"/>
                </a:solidFill>
              </a:rPr>
              <a:t>’</a:t>
            </a:r>
            <a:r>
              <a:rPr kumimoji="1" lang="zh-CN" altLang="en-US" b="1" dirty="0">
                <a:solidFill>
                  <a:srgbClr val="06276D"/>
                </a:solidFill>
              </a:rPr>
              <a:t>在标牌框内的相对坐标比例（以左下角为原点）</a:t>
            </a:r>
            <a:endParaRPr kumimoji="1" lang="en-US" altLang="zh-CN" b="1" dirty="0">
              <a:solidFill>
                <a:srgbClr val="06276D"/>
              </a:solidFill>
            </a:endParaRPr>
          </a:p>
          <a:p>
            <a:endParaRPr kumimoji="1" lang="en-US" altLang="zh-CN" dirty="0">
              <a:solidFill>
                <a:srgbClr val="06276D"/>
              </a:solidFill>
            </a:endParaRPr>
          </a:p>
          <a:p>
            <a:r>
              <a:rPr kumimoji="1" lang="zh-CN" altLang="en-US" dirty="0">
                <a:solidFill>
                  <a:srgbClr val="06276D"/>
                </a:solidFill>
              </a:rPr>
              <a:t>这种拼接方式虽然朴实但是非常的</a:t>
            </a:r>
            <a:r>
              <a:rPr kumimoji="1" lang="en-US" altLang="zh-CN" dirty="0">
                <a:solidFill>
                  <a:srgbClr val="06276D"/>
                </a:solidFill>
              </a:rPr>
              <a:t>work</a:t>
            </a:r>
            <a:r>
              <a:rPr kumimoji="1" lang="zh-CN" altLang="en-US" dirty="0">
                <a:solidFill>
                  <a:srgbClr val="06276D"/>
                </a:solidFill>
              </a:rPr>
              <a:t>。我们在使用这种方式后模型性能和线上分数得到极大提上</a:t>
            </a:r>
          </a:p>
        </p:txBody>
      </p:sp>
    </p:spTree>
    <p:extLst>
      <p:ext uri="{BB962C8B-B14F-4D97-AF65-F5344CB8AC3E}">
        <p14:creationId xmlns:p14="http://schemas.microsoft.com/office/powerpoint/2010/main" val="422146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85FE4C66-EE9E-448B-AB43-BD26AA4BEE8F}"/>
              </a:ext>
            </a:extLst>
          </p:cNvPr>
          <p:cNvSpPr/>
          <p:nvPr/>
        </p:nvSpPr>
        <p:spPr>
          <a:xfrm>
            <a:off x="6157302" y="2421840"/>
            <a:ext cx="5441838" cy="3530387"/>
          </a:xfrm>
          <a:prstGeom prst="rect">
            <a:avLst/>
          </a:prstGeom>
          <a:solidFill>
            <a:schemeClr val="bg1"/>
          </a:solidFill>
          <a:ln>
            <a:solidFill>
              <a:srgbClr val="062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图片信息的引入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5B6DEF-DEF2-49F4-916A-5F98C348ADB4}"/>
              </a:ext>
            </a:extLst>
          </p:cNvPr>
          <p:cNvSpPr txBox="1"/>
          <p:nvPr/>
        </p:nvSpPr>
        <p:spPr>
          <a:xfrm>
            <a:off x="275208" y="1715155"/>
            <a:ext cx="469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62054"/>
                </a:solidFill>
              </a:rPr>
              <a:t>效果对比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CCFE0-A2BB-4970-A96A-536ACE8C00EB}"/>
              </a:ext>
            </a:extLst>
          </p:cNvPr>
          <p:cNvSpPr/>
          <p:nvPr/>
        </p:nvSpPr>
        <p:spPr>
          <a:xfrm>
            <a:off x="419653" y="2421840"/>
            <a:ext cx="5040114" cy="3530387"/>
          </a:xfrm>
          <a:prstGeom prst="rect">
            <a:avLst/>
          </a:prstGeom>
          <a:solidFill>
            <a:schemeClr val="bg1"/>
          </a:solidFill>
          <a:ln>
            <a:solidFill>
              <a:srgbClr val="062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91CC4C9-A116-4368-9581-98AC8D87566C}"/>
              </a:ext>
            </a:extLst>
          </p:cNvPr>
          <p:cNvGrpSpPr/>
          <p:nvPr/>
        </p:nvGrpSpPr>
        <p:grpSpPr>
          <a:xfrm>
            <a:off x="597941" y="2606507"/>
            <a:ext cx="5012746" cy="2790275"/>
            <a:chOff x="1975280" y="2501740"/>
            <a:chExt cx="5012746" cy="279027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0AB62A-4F88-4CDD-A385-C61E17E23115}"/>
                </a:ext>
              </a:extLst>
            </p:cNvPr>
            <p:cNvSpPr txBox="1"/>
            <p:nvPr/>
          </p:nvSpPr>
          <p:spPr>
            <a:xfrm>
              <a:off x="1975280" y="2501740"/>
              <a:ext cx="1491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62054"/>
                  </a:solidFill>
                </a:rPr>
                <a:t>原始模型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BD68B73-7613-4F1C-8159-10E6AF5CEEE1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2938508"/>
              <a:ext cx="136716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CD1AE3-B877-41BA-8381-E3F3D355A209}"/>
                </a:ext>
              </a:extLst>
            </p:cNvPr>
            <p:cNvSpPr txBox="1"/>
            <p:nvPr/>
          </p:nvSpPr>
          <p:spPr>
            <a:xfrm>
              <a:off x="2286000" y="3149526"/>
              <a:ext cx="1930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62054"/>
                  </a:solidFill>
                </a:rPr>
                <a:t>无法区分相近</a:t>
              </a:r>
              <a:r>
                <a:rPr lang="en-US" altLang="zh-CN" dirty="0">
                  <a:solidFill>
                    <a:srgbClr val="062054"/>
                  </a:solidFill>
                </a:rPr>
                <a:t>poi</a:t>
              </a:r>
              <a:endParaRPr lang="zh-CN" altLang="en-US" dirty="0">
                <a:solidFill>
                  <a:srgbClr val="062054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F749077-7527-466E-972C-D44AD8DA20F3}"/>
                </a:ext>
              </a:extLst>
            </p:cNvPr>
            <p:cNvSpPr txBox="1"/>
            <p:nvPr/>
          </p:nvSpPr>
          <p:spPr>
            <a:xfrm>
              <a:off x="2286000" y="3553832"/>
              <a:ext cx="47020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中国南方电网贵州电网公司桐林供电所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0.993</a:t>
              </a:r>
            </a:p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中国南方电网桐林供电所贵州电网公司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0.996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6FDBEC3-CF45-4395-B6D8-B52D68461670}"/>
                </a:ext>
              </a:extLst>
            </p:cNvPr>
            <p:cNvSpPr txBox="1"/>
            <p:nvPr/>
          </p:nvSpPr>
          <p:spPr>
            <a:xfrm>
              <a:off x="2285999" y="4462317"/>
              <a:ext cx="1930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62054"/>
                  </a:solidFill>
                </a:rPr>
                <a:t>线上成绩不理想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D66922D-0A86-44F8-8C05-0FB26893440F}"/>
                </a:ext>
              </a:extLst>
            </p:cNvPr>
            <p:cNvSpPr txBox="1"/>
            <p:nvPr/>
          </p:nvSpPr>
          <p:spPr>
            <a:xfrm>
              <a:off x="2286000" y="4953461"/>
              <a:ext cx="4131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线上成绩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0.60</a:t>
              </a:r>
              <a:endParaRPr lang="zh-CN" altLang="en-US" sz="20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961B236-74E3-44A0-8C4D-3AE96DFF235F}"/>
              </a:ext>
            </a:extLst>
          </p:cNvPr>
          <p:cNvGrpSpPr/>
          <p:nvPr/>
        </p:nvGrpSpPr>
        <p:grpSpPr>
          <a:xfrm>
            <a:off x="6471079" y="2606507"/>
            <a:ext cx="4998870" cy="2790275"/>
            <a:chOff x="5820793" y="2501740"/>
            <a:chExt cx="4998870" cy="27902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80642F-8E9E-4F2F-9A04-0BE07E2510B3}"/>
                </a:ext>
              </a:extLst>
            </p:cNvPr>
            <p:cNvSpPr txBox="1"/>
            <p:nvPr/>
          </p:nvSpPr>
          <p:spPr>
            <a:xfrm>
              <a:off x="5820793" y="2501740"/>
              <a:ext cx="2249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62054"/>
                  </a:solidFill>
                </a:rPr>
                <a:t>引入图片信息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DA88D44-DE8B-450F-8669-418475F817B5}"/>
                </a:ext>
              </a:extLst>
            </p:cNvPr>
            <p:cNvCxnSpPr>
              <a:cxnSpLocks/>
            </p:cNvCxnSpPr>
            <p:nvPr/>
          </p:nvCxnSpPr>
          <p:spPr>
            <a:xfrm>
              <a:off x="6261717" y="2938508"/>
              <a:ext cx="136716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73F3C0-A298-4665-87EE-AC2F8BA1EEB0}"/>
                </a:ext>
              </a:extLst>
            </p:cNvPr>
            <p:cNvSpPr txBox="1"/>
            <p:nvPr/>
          </p:nvSpPr>
          <p:spPr>
            <a:xfrm>
              <a:off x="6261717" y="3149526"/>
              <a:ext cx="39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62054"/>
                  </a:solidFill>
                </a:rPr>
                <a:t>根据位置字体大小信息区分相近</a:t>
              </a:r>
              <a:r>
                <a:rPr lang="en-US" altLang="zh-CN" dirty="0">
                  <a:solidFill>
                    <a:srgbClr val="062054"/>
                  </a:solidFill>
                </a:rPr>
                <a:t>poi</a:t>
              </a:r>
              <a:endParaRPr lang="zh-CN" altLang="en-US" dirty="0">
                <a:solidFill>
                  <a:srgbClr val="062054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0578CD-AFAF-4B80-8B71-18284C021DA0}"/>
                </a:ext>
              </a:extLst>
            </p:cNvPr>
            <p:cNvSpPr txBox="1"/>
            <p:nvPr/>
          </p:nvSpPr>
          <p:spPr>
            <a:xfrm>
              <a:off x="6261716" y="3553832"/>
              <a:ext cx="455794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中国南方电网贵州电网公司桐林供电所 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0.963</a:t>
              </a:r>
            </a:p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中国南方电网桐林供电所贵州电网公司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0.876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90FFB7C-804C-49E3-844C-BE879378790A}"/>
                </a:ext>
              </a:extLst>
            </p:cNvPr>
            <p:cNvSpPr txBox="1"/>
            <p:nvPr/>
          </p:nvSpPr>
          <p:spPr>
            <a:xfrm>
              <a:off x="6261717" y="4462317"/>
              <a:ext cx="232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62054"/>
                  </a:solidFill>
                </a:rPr>
                <a:t>线上成绩大幅提升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17A3611-53BD-4F91-843C-680B1A587ADA}"/>
                </a:ext>
              </a:extLst>
            </p:cNvPr>
            <p:cNvSpPr txBox="1"/>
            <p:nvPr/>
          </p:nvSpPr>
          <p:spPr>
            <a:xfrm>
              <a:off x="6261717" y="4953461"/>
              <a:ext cx="4131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线上成绩 </a:t>
              </a:r>
              <a:r>
                <a:rPr lang="en-US" altLang="zh-CN" sz="1600" dirty="0">
                  <a:solidFill>
                    <a:srgbClr val="92D050"/>
                  </a:solidFill>
                  <a:latin typeface="Consolas" panose="020B0609020204030204" pitchFamily="49" charset="0"/>
                </a:rPr>
                <a:t>0.69</a:t>
              </a:r>
              <a:endParaRPr lang="zh-CN" altLang="en-US" sz="20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03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5. </a:t>
            </a:r>
            <a:r>
              <a:rPr lang="zh-CN" altLang="en-US" sz="2400" b="1" dirty="0">
                <a:solidFill>
                  <a:srgbClr val="06276D"/>
                </a:solidFill>
              </a:rPr>
              <a:t>细节优化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数据</a:t>
            </a:r>
          </a:p>
        </p:txBody>
      </p:sp>
      <p:sp>
        <p:nvSpPr>
          <p:cNvPr id="5" name="这样的样本有3000条（占15%），如果比赛的线上集和训练集分布相同 我们能认为模型的上限可以达到0.78左右">
            <a:extLst>
              <a:ext uri="{FF2B5EF4-FFF2-40B4-BE49-F238E27FC236}">
                <a16:creationId xmlns:a16="http://schemas.microsoft.com/office/drawing/2014/main" id="{1FDBA3ED-514B-4DDB-8CBA-7CDE050AC3AF}"/>
              </a:ext>
            </a:extLst>
          </p:cNvPr>
          <p:cNvSpPr txBox="1"/>
          <p:nvPr/>
        </p:nvSpPr>
        <p:spPr>
          <a:xfrm>
            <a:off x="-133165" y="2993591"/>
            <a:ext cx="1180547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/>
            <a:r>
              <a:rPr dirty="0">
                <a:solidFill>
                  <a:srgbClr val="062054"/>
                </a:solidFill>
              </a:rPr>
              <a:t>这样的样本有3000条（占15%），</a:t>
            </a:r>
            <a:r>
              <a:rPr dirty="0" err="1">
                <a:solidFill>
                  <a:srgbClr val="062054"/>
                </a:solidFill>
              </a:rPr>
              <a:t>如果比赛的线上集和训练集分布相同</a:t>
            </a:r>
            <a:r>
              <a:rPr dirty="0">
                <a:solidFill>
                  <a:srgbClr val="062054"/>
                </a:solidFill>
              </a:rPr>
              <a:t> 我们认为模型的上限可以达到0.78左右</a:t>
            </a:r>
          </a:p>
        </p:txBody>
      </p:sp>
      <p:sp>
        <p:nvSpPr>
          <p:cNvPr id="6" name="噪音数据：…">
            <a:extLst>
              <a:ext uri="{FF2B5EF4-FFF2-40B4-BE49-F238E27FC236}">
                <a16:creationId xmlns:a16="http://schemas.microsoft.com/office/drawing/2014/main" id="{64706B1E-8761-454A-B5D1-0CEAA26E637B}"/>
              </a:ext>
            </a:extLst>
          </p:cNvPr>
          <p:cNvSpPr txBox="1"/>
          <p:nvPr/>
        </p:nvSpPr>
        <p:spPr>
          <a:xfrm>
            <a:off x="275208" y="1976940"/>
            <a:ext cx="962339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b="1" dirty="0" err="1">
                <a:solidFill>
                  <a:srgbClr val="062054"/>
                </a:solidFill>
              </a:rPr>
              <a:t>噪音数据</a:t>
            </a:r>
            <a:r>
              <a:rPr dirty="0">
                <a:solidFill>
                  <a:srgbClr val="062054"/>
                </a:solidFill>
              </a:rPr>
              <a:t>：</a:t>
            </a:r>
          </a:p>
          <a:p>
            <a:pPr lvl="1"/>
            <a:r>
              <a:rPr dirty="0" err="1">
                <a:solidFill>
                  <a:srgbClr val="062054"/>
                </a:solidFill>
              </a:rPr>
              <a:t>一些样本的texts无法拼接出正确的label，清洗掉</a:t>
            </a:r>
            <a:endParaRPr dirty="0">
              <a:solidFill>
                <a:srgbClr val="062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9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5. </a:t>
            </a:r>
            <a:r>
              <a:rPr lang="zh-CN" altLang="en-US" sz="2400" b="1" dirty="0">
                <a:solidFill>
                  <a:srgbClr val="06276D"/>
                </a:solidFill>
              </a:rPr>
              <a:t>细节优化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通过主动学习数据增强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AC368295-7736-4A51-B5A7-6D60B071E149}"/>
              </a:ext>
            </a:extLst>
          </p:cNvPr>
          <p:cNvSpPr txBox="1"/>
          <p:nvPr/>
        </p:nvSpPr>
        <p:spPr>
          <a:xfrm>
            <a:off x="320927" y="2104008"/>
            <a:ext cx="11662596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b="1" dirty="0" err="1">
                <a:solidFill>
                  <a:srgbClr val="062054"/>
                </a:solidFill>
              </a:rPr>
              <a:t>制作训练集</a:t>
            </a:r>
            <a:r>
              <a:rPr dirty="0">
                <a:solidFill>
                  <a:srgbClr val="062054"/>
                </a:solidFill>
              </a:rPr>
              <a:t>：</a:t>
            </a:r>
          </a:p>
          <a:p>
            <a:pPr lvl="1"/>
            <a:r>
              <a:rPr dirty="0">
                <a:solidFill>
                  <a:srgbClr val="062054"/>
                </a:solidFill>
              </a:rPr>
              <a:t>根据正样本数量抽取一定比例的负样本，尝试1：3，1：5，1：10 </a:t>
            </a:r>
            <a:r>
              <a:rPr dirty="0" err="1">
                <a:solidFill>
                  <a:srgbClr val="062054"/>
                </a:solidFill>
              </a:rPr>
              <a:t>不同的比例</a:t>
            </a:r>
            <a:r>
              <a:rPr dirty="0">
                <a:solidFill>
                  <a:srgbClr val="062054"/>
                </a:solidFill>
              </a:rPr>
              <a:t> ，</a:t>
            </a:r>
            <a:r>
              <a:rPr dirty="0" err="1">
                <a:solidFill>
                  <a:srgbClr val="062054"/>
                </a:solidFill>
              </a:rPr>
              <a:t>模型效果提升有限甚至下降</a:t>
            </a:r>
            <a:r>
              <a:rPr dirty="0">
                <a:solidFill>
                  <a:srgbClr val="062054"/>
                </a:solidFill>
              </a:rPr>
              <a:t>。</a:t>
            </a:r>
          </a:p>
          <a:p>
            <a:endParaRPr dirty="0">
              <a:solidFill>
                <a:srgbClr val="062054"/>
              </a:solidFill>
            </a:endParaRPr>
          </a:p>
          <a:p>
            <a:r>
              <a:rPr b="1" dirty="0" err="1">
                <a:solidFill>
                  <a:srgbClr val="062054"/>
                </a:solidFill>
              </a:rPr>
              <a:t>主动学习</a:t>
            </a:r>
            <a:r>
              <a:rPr dirty="0">
                <a:solidFill>
                  <a:srgbClr val="062054"/>
                </a:solidFill>
              </a:rPr>
              <a:t>：</a:t>
            </a:r>
          </a:p>
          <a:p>
            <a:pPr lvl="1"/>
            <a:r>
              <a:rPr dirty="0">
                <a:solidFill>
                  <a:srgbClr val="062054"/>
                </a:solidFill>
              </a:rPr>
              <a:t>最后使用1：3开启训练，使用主动学习的方式，获得大量对抗性强的样本参与训练。</a:t>
            </a:r>
          </a:p>
          <a:p>
            <a:pPr lvl="1"/>
            <a:r>
              <a:rPr dirty="0" err="1">
                <a:solidFill>
                  <a:srgbClr val="062054"/>
                </a:solidFill>
              </a:rPr>
              <a:t>极大提升了模型的鲁棒性</a:t>
            </a:r>
            <a:r>
              <a:rPr dirty="0">
                <a:solidFill>
                  <a:srgbClr val="062054"/>
                </a:solidFill>
              </a:rPr>
              <a:t>。</a:t>
            </a:r>
          </a:p>
          <a:p>
            <a:endParaRPr dirty="0">
              <a:solidFill>
                <a:srgbClr val="062054"/>
              </a:solidFill>
            </a:endParaRPr>
          </a:p>
          <a:p>
            <a:r>
              <a:rPr dirty="0" err="1">
                <a:solidFill>
                  <a:srgbClr val="062054"/>
                </a:solidFill>
              </a:rPr>
              <a:t>注：使用主动学习的过程中，我们研究了部分强对抗性样本，其中不少样本中的结果可能要比官方给出的poi更合理</a:t>
            </a:r>
            <a:endParaRPr dirty="0">
              <a:solidFill>
                <a:srgbClr val="062054"/>
              </a:solidFill>
            </a:endParaRPr>
          </a:p>
          <a:p>
            <a:r>
              <a:rPr dirty="0" err="1">
                <a:solidFill>
                  <a:srgbClr val="062054"/>
                </a:solidFill>
              </a:rPr>
              <a:t>实际应用下可以找出标注的噪音</a:t>
            </a:r>
            <a:r>
              <a:rPr dirty="0">
                <a:solidFill>
                  <a:srgbClr val="062054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605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273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1. </a:t>
            </a:r>
            <a:r>
              <a:rPr lang="zh-CN" altLang="en-US" sz="2400" b="1" dirty="0">
                <a:solidFill>
                  <a:srgbClr val="06276D"/>
                </a:solidFill>
              </a:rPr>
              <a:t>小恐龙成员介绍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3F0AC0-12A6-490E-A9DF-89E0A2322855}"/>
              </a:ext>
            </a:extLst>
          </p:cNvPr>
          <p:cNvSpPr txBox="1"/>
          <p:nvPr/>
        </p:nvSpPr>
        <p:spPr>
          <a:xfrm>
            <a:off x="481852" y="2340864"/>
            <a:ext cx="11228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</a:rPr>
              <a:t>团队成员来自于电子科技大学，</a:t>
            </a:r>
            <a:r>
              <a:rPr lang="zh-CN" altLang="en-US" sz="2000" i="0" dirty="0">
                <a:solidFill>
                  <a:srgbClr val="06276D"/>
                </a:solidFill>
                <a:effectLst/>
                <a:latin typeface="Avenir"/>
              </a:rPr>
              <a:t>北京科技大学，哈尔滨工业大学</a:t>
            </a:r>
            <a:endParaRPr lang="en-US" altLang="zh-CN" sz="2000" i="0" dirty="0">
              <a:solidFill>
                <a:srgbClr val="06276D"/>
              </a:solidFill>
              <a:effectLst/>
              <a:latin typeface="Avenir"/>
            </a:endParaRPr>
          </a:p>
          <a:p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venir"/>
              </a:rPr>
              <a:t>团队成员都是现实中的朋友</a:t>
            </a:r>
            <a:endParaRPr lang="en-US" altLang="zh-CN" sz="2000" dirty="0">
              <a:solidFill>
                <a:srgbClr val="06276D"/>
              </a:solidFill>
              <a:latin typeface="Avenir"/>
            </a:endParaRPr>
          </a:p>
          <a:p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venir"/>
              </a:rPr>
              <a:t>大家都对算法十分热爱</a:t>
            </a:r>
            <a:endParaRPr lang="en-US" altLang="zh-CN" sz="2000" dirty="0">
              <a:solidFill>
                <a:srgbClr val="06276D"/>
              </a:solidFill>
              <a:latin typeface="Avenir"/>
            </a:endParaRPr>
          </a:p>
          <a:p>
            <a:endParaRPr lang="en-US" altLang="zh-CN" sz="2000" b="0" dirty="0"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9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6. </a:t>
            </a:r>
            <a:r>
              <a:rPr lang="zh-CN" altLang="en-US" sz="2400" b="1" dirty="0">
                <a:solidFill>
                  <a:srgbClr val="06276D"/>
                </a:solidFill>
              </a:rPr>
              <a:t>实验结果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0A9006F-AF4A-46AC-86F1-335C46C8D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59170"/>
              </p:ext>
            </p:extLst>
          </p:nvPr>
        </p:nvGraphicFramePr>
        <p:xfrm>
          <a:off x="2216458" y="1998906"/>
          <a:ext cx="7759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171">
                  <a:extLst>
                    <a:ext uri="{9D8B030D-6E8A-4147-A177-3AD203B41FA5}">
                      <a16:colId xmlns:a16="http://schemas.microsoft.com/office/drawing/2014/main" val="2727879889"/>
                    </a:ext>
                  </a:extLst>
                </a:gridCol>
                <a:gridCol w="1718913">
                  <a:extLst>
                    <a:ext uri="{9D8B030D-6E8A-4147-A177-3AD203B41FA5}">
                      <a16:colId xmlns:a16="http://schemas.microsoft.com/office/drawing/2014/main" val="3407204616"/>
                    </a:ext>
                  </a:extLst>
                </a:gridCol>
              </a:tblGrid>
              <a:tr h="2661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线上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21906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25899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全排列二分类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68513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全排列二分类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限定坐标规则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81635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全排列二分类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拼接面积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64754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全排列二分类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拼接面积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限定坐标规则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88542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全排列二分类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拼接面积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拼接坐标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90413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GlobalPointer</a:t>
                      </a:r>
                      <a:r>
                        <a:rPr lang="en-US" altLang="zh-CN" dirty="0"/>
                        <a:t> +</a:t>
                      </a:r>
                      <a:r>
                        <a:rPr lang="zh-CN" altLang="en-US" dirty="0"/>
                        <a:t>拼接面积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拼接坐标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4736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CRF+</a:t>
                      </a:r>
                      <a:r>
                        <a:rPr lang="zh-CN" altLang="en-US" dirty="0"/>
                        <a:t>拼接面积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拼接坐标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27746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Pipeline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9783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Pipeline + </a:t>
                      </a:r>
                      <a:r>
                        <a:rPr lang="zh-CN" altLang="en-US" dirty="0"/>
                        <a:t>规则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融合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5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7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6. </a:t>
            </a:r>
            <a:r>
              <a:rPr lang="zh-CN" altLang="en-US" sz="2400" b="1" dirty="0">
                <a:solidFill>
                  <a:srgbClr val="06276D"/>
                </a:solidFill>
              </a:rPr>
              <a:t>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85EB27-4A37-4BE5-B7D4-82A4802E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9" y="2485748"/>
            <a:ext cx="5326603" cy="32359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415435-78AF-4B04-873A-E613896A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98" y="2504101"/>
            <a:ext cx="5422112" cy="32175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CF1FC6C-A5FD-4A0E-B814-E378A2FA7717}"/>
              </a:ext>
            </a:extLst>
          </p:cNvPr>
          <p:cNvSpPr txBox="1"/>
          <p:nvPr/>
        </p:nvSpPr>
        <p:spPr>
          <a:xfrm>
            <a:off x="275207" y="1718705"/>
            <a:ext cx="1002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最终我们在</a:t>
            </a:r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榜和</a:t>
            </a:r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榜的都取得了第一名 而且</a:t>
            </a:r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榜只下降</a:t>
            </a:r>
            <a:r>
              <a:rPr lang="en-US" altLang="zh-CN" dirty="0">
                <a:solidFill>
                  <a:srgbClr val="06276D"/>
                </a:solidFill>
                <a:latin typeface="Consolas" panose="020B0609020204030204" pitchFamily="49" charset="0"/>
              </a:rPr>
              <a:t>0.2</a:t>
            </a:r>
            <a:r>
              <a:rPr lang="zh-CN" altLang="en-US" dirty="0">
                <a:solidFill>
                  <a:srgbClr val="06276D"/>
                </a:solidFill>
                <a:latin typeface="Consolas" panose="020B0609020204030204" pitchFamily="49" charset="0"/>
              </a:rPr>
              <a:t>的分数，证明我们模型的鲁棒性</a:t>
            </a:r>
            <a:endParaRPr lang="en-US" altLang="zh-CN" dirty="0">
              <a:solidFill>
                <a:srgbClr val="06276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1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7. </a:t>
            </a:r>
            <a:r>
              <a:rPr lang="zh-CN" altLang="en-US" sz="2400" b="1" dirty="0">
                <a:solidFill>
                  <a:srgbClr val="06276D"/>
                </a:solidFill>
              </a:rPr>
              <a:t>落地方案思考及后续优化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0470FB-6ACF-4233-AF97-DD2E974A8DD5}"/>
              </a:ext>
            </a:extLst>
          </p:cNvPr>
          <p:cNvSpPr txBox="1"/>
          <p:nvPr/>
        </p:nvSpPr>
        <p:spPr>
          <a:xfrm>
            <a:off x="275208" y="2260377"/>
            <a:ext cx="112282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使用生成模型代替</a:t>
            </a:r>
            <a:r>
              <a:rPr lang="en-US" altLang="zh-CN" sz="2000" dirty="0">
                <a:solidFill>
                  <a:srgbClr val="06276D"/>
                </a:solidFill>
                <a:latin typeface="Arial" panose="020B0604020202020204" pitchFamily="34" charset="0"/>
              </a:rPr>
              <a:t>NER</a:t>
            </a: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模型，在足够的数据下和知识库的辅助下可以纠正</a:t>
            </a:r>
            <a:r>
              <a:rPr lang="en-US" altLang="zh-CN" sz="2000" dirty="0">
                <a:solidFill>
                  <a:srgbClr val="06276D"/>
                </a:solidFill>
                <a:latin typeface="Arial" panose="020B0604020202020204" pitchFamily="34" charset="0"/>
              </a:rPr>
              <a:t>OCR</a:t>
            </a: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的错误</a:t>
            </a: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在采集数据时可以采用多角度拍摄，对结果融合提高准确率</a:t>
            </a: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拿到图像级别的更多信息，比如</a:t>
            </a:r>
            <a:r>
              <a:rPr lang="en-US" altLang="zh-CN" sz="2000" b="0" dirty="0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OCR</a:t>
            </a:r>
            <a:r>
              <a:rPr lang="zh-CN" altLang="en-US" sz="2000" b="0" dirty="0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层级的向量信息，接入后续训练</a:t>
            </a:r>
            <a:endParaRPr lang="en-US" altLang="zh-CN" sz="2000" b="0" dirty="0">
              <a:solidFill>
                <a:srgbClr val="06276D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0" dirty="0"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25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799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8. </a:t>
            </a:r>
            <a:r>
              <a:rPr lang="zh-CN" altLang="en-US" sz="2400" b="1" dirty="0">
                <a:solidFill>
                  <a:srgbClr val="06276D"/>
                </a:solidFill>
              </a:rPr>
              <a:t>方案总结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0470FB-6ACF-4233-AF97-DD2E974A8DD5}"/>
              </a:ext>
            </a:extLst>
          </p:cNvPr>
          <p:cNvSpPr txBox="1"/>
          <p:nvPr/>
        </p:nvSpPr>
        <p:spPr>
          <a:xfrm>
            <a:off x="275208" y="1834249"/>
            <a:ext cx="1122829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6276D"/>
                </a:solidFill>
                <a:effectLst/>
                <a:latin typeface="Georgia" panose="02040502050405020303" pitchFamily="18" charset="0"/>
              </a:rPr>
              <a:t>通过“正确的答案序列是唯一的“思想使用</a:t>
            </a:r>
            <a:r>
              <a:rPr lang="en-US" altLang="zh-CN" sz="2000" b="0" i="0" dirty="0">
                <a:solidFill>
                  <a:srgbClr val="06276D"/>
                </a:solidFill>
                <a:effectLst/>
                <a:latin typeface="Georgia" panose="02040502050405020303" pitchFamily="18" charset="0"/>
              </a:rPr>
              <a:t>CRF</a:t>
            </a:r>
            <a:r>
              <a:rPr lang="zh-CN" altLang="en-US" sz="2000" b="0" i="0" dirty="0">
                <a:solidFill>
                  <a:srgbClr val="06276D"/>
                </a:solidFill>
                <a:effectLst/>
                <a:latin typeface="Georgia" panose="02040502050405020303" pitchFamily="18" charset="0"/>
              </a:rPr>
              <a:t>模型或者文本生成的模型</a:t>
            </a:r>
            <a:endParaRPr lang="en-US" altLang="zh-CN" sz="2000" b="0" i="0" dirty="0">
              <a:solidFill>
                <a:srgbClr val="06276D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通过融入图片先验信息来提升模型效果</a:t>
            </a: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276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通过</a:t>
            </a:r>
            <a:r>
              <a:rPr lang="en-US" altLang="zh-CN" sz="2000" b="0" dirty="0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pipeline</a:t>
            </a:r>
            <a:r>
              <a:rPr lang="zh-CN" altLang="en-US" sz="2000" b="0" dirty="0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的方式弥补模型的缺点，整体设计简洁轻便</a:t>
            </a:r>
            <a:endParaRPr lang="en-US" altLang="zh-CN" sz="2000" b="0" dirty="0"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925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Reference"/>
          <p:cNvSpPr txBox="1">
            <a:spLocks noGrp="1"/>
          </p:cNvSpPr>
          <p:nvPr>
            <p:ph type="title"/>
          </p:nvPr>
        </p:nvSpPr>
        <p:spPr>
          <a:xfrm>
            <a:off x="312369" y="1012120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b="1" dirty="0">
                <a:solidFill>
                  <a:srgbClr val="062054"/>
                </a:solidFill>
                <a:latin typeface="Cooper Black" panose="0208090404030B020404" pitchFamily="18" charset="0"/>
              </a:rPr>
              <a:t>引用</a:t>
            </a:r>
            <a:endParaRPr sz="4000" b="1" dirty="0">
              <a:solidFill>
                <a:srgbClr val="062054"/>
              </a:solidFill>
              <a:latin typeface="Cooper Black" panose="0208090404030B020404" pitchFamily="18" charset="0"/>
            </a:endParaRPr>
          </a:p>
        </p:txBody>
      </p:sp>
      <p:sp>
        <p:nvSpPr>
          <p:cNvPr id="436" name="1.  “A Frustratingly Easy Approach for Entity and Relation Extraction”，Zexuan Zhong ,Danqi Che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06276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1</a:t>
            </a:r>
            <a:r>
              <a:rPr sz="1800" dirty="0">
                <a:solidFill>
                  <a:srgbClr val="062054"/>
                </a:solidFill>
              </a:rPr>
              <a:t>.  </a:t>
            </a:r>
            <a:r>
              <a:rPr sz="2000" dirty="0">
                <a:solidFill>
                  <a:srgbClr val="062054"/>
                </a:solidFill>
              </a:rPr>
              <a:t>“</a:t>
            </a:r>
            <a:r>
              <a:rPr sz="2000" dirty="0">
                <a:solidFill>
                  <a:srgbClr val="062054"/>
                </a:solidFill>
                <a:latin typeface="-apple-system"/>
                <a:ea typeface="-apple-system"/>
                <a:cs typeface="-apple-system"/>
                <a:sym typeface="-apple-system"/>
              </a:rPr>
              <a:t>A Frustratingly Easy Approach for Entity and Relation Extraction”，</a:t>
            </a:r>
            <a:r>
              <a:rPr sz="2000" dirty="0" err="1">
                <a:solidFill>
                  <a:srgbClr val="062054"/>
                </a:solidFill>
                <a:latin typeface="-apple-system"/>
                <a:ea typeface="-apple-system"/>
                <a:cs typeface="-apple-system"/>
                <a:sym typeface="-apple-system"/>
              </a:rPr>
              <a:t>Zexuan</a:t>
            </a:r>
            <a:r>
              <a:rPr sz="2000" dirty="0">
                <a:solidFill>
                  <a:srgbClr val="062054"/>
                </a:solidFill>
                <a:latin typeface="-apple-system"/>
                <a:ea typeface="-apple-system"/>
                <a:cs typeface="-apple-system"/>
                <a:sym typeface="-apple-system"/>
              </a:rPr>
              <a:t> Zhong ,</a:t>
            </a:r>
            <a:r>
              <a:rPr sz="2000" dirty="0" err="1">
                <a:solidFill>
                  <a:srgbClr val="062054"/>
                </a:solidFill>
                <a:latin typeface="-apple-system"/>
                <a:ea typeface="-apple-system"/>
                <a:cs typeface="-apple-system"/>
                <a:sym typeface="-apple-system"/>
              </a:rPr>
              <a:t>Danqi</a:t>
            </a:r>
            <a:r>
              <a:rPr sz="2000" dirty="0">
                <a:solidFill>
                  <a:srgbClr val="062054"/>
                </a:solidFill>
                <a:latin typeface="-apple-system"/>
                <a:ea typeface="-apple-system"/>
                <a:cs typeface="-apple-system"/>
                <a:sym typeface="-apple-system"/>
              </a:rPr>
              <a:t> Chen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06276D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dirty="0">
              <a:solidFill>
                <a:srgbClr val="446E9B"/>
              </a:solidFill>
              <a:latin typeface="-apple-system"/>
              <a:ea typeface="-apple-system"/>
              <a:cs typeface="-apple-system"/>
              <a:sym typeface="-apple-system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06276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446E9B"/>
                </a:solidFill>
                <a:latin typeface="-apple-system"/>
                <a:ea typeface="-apple-system"/>
                <a:cs typeface="-apple-system"/>
                <a:sym typeface="-apple-system"/>
              </a:rPr>
              <a:t>2.  </a:t>
            </a:r>
            <a:r>
              <a:rPr sz="20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万能的seq2seq：基于seq2seq的阅读理解问答 - </a:t>
            </a:r>
            <a:r>
              <a:rPr sz="2000"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科学空间|Scientific</a:t>
            </a:r>
            <a:r>
              <a:rPr sz="20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 Spaces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06276D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06276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3. </a:t>
            </a:r>
            <a:r>
              <a:rPr sz="20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“</a:t>
            </a:r>
            <a:r>
              <a:rPr sz="2000"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非自回归”也不差：基于MLM的阅读理解问答</a:t>
            </a:r>
            <a:r>
              <a:rPr sz="20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 - </a:t>
            </a:r>
            <a:r>
              <a:rPr sz="2000"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科学空间|Scientific</a:t>
            </a:r>
            <a:r>
              <a:rPr sz="20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 Spaces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60470FB-6ACF-4233-AF97-DD2E974A8DD5}"/>
              </a:ext>
            </a:extLst>
          </p:cNvPr>
          <p:cNvSpPr txBox="1"/>
          <p:nvPr/>
        </p:nvSpPr>
        <p:spPr>
          <a:xfrm>
            <a:off x="4320467" y="2319782"/>
            <a:ext cx="35510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0627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   </a:t>
            </a:r>
            <a:r>
              <a:rPr lang="en-US" altLang="zh-CN" sz="9600" dirty="0">
                <a:solidFill>
                  <a:srgbClr val="0627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kumimoji="1" lang="zh-CN" altLang="en-US" sz="2800" dirty="0">
              <a:solidFill>
                <a:srgbClr val="06276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A38F22-C317-49DB-92F9-2B3B0412FF53}"/>
              </a:ext>
            </a:extLst>
          </p:cNvPr>
          <p:cNvSpPr txBox="1"/>
          <p:nvPr/>
        </p:nvSpPr>
        <p:spPr>
          <a:xfrm>
            <a:off x="5181599" y="402158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2021.12.8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0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18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2. </a:t>
            </a:r>
            <a:r>
              <a:rPr lang="zh-CN" altLang="en-US" sz="2400" b="1" dirty="0">
                <a:solidFill>
                  <a:srgbClr val="06276D"/>
                </a:solidFill>
              </a:rPr>
              <a:t>任务描述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E1E661-281B-4E24-A97B-32381668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20" y="1597993"/>
            <a:ext cx="10300333" cy="34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02037A-5580-49A2-BED1-0C38A246F21D}"/>
              </a:ext>
            </a:extLst>
          </p:cNvPr>
          <p:cNvSpPr txBox="1"/>
          <p:nvPr/>
        </p:nvSpPr>
        <p:spPr>
          <a:xfrm>
            <a:off x="1438551" y="5202251"/>
            <a:ext cx="956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06276D"/>
                </a:solidFill>
                <a:effectLst/>
                <a:latin typeface="Avenir"/>
              </a:rPr>
              <a:t>根据提供的图像、挂牌检测结果和</a:t>
            </a:r>
            <a:r>
              <a:rPr lang="en-US" altLang="zh-CN" i="0" dirty="0">
                <a:solidFill>
                  <a:srgbClr val="06276D"/>
                </a:solidFill>
                <a:effectLst/>
                <a:latin typeface="Avenir"/>
              </a:rPr>
              <a:t>OCR</a:t>
            </a:r>
            <a:r>
              <a:rPr lang="zh-CN" altLang="en-US" i="0" dirty="0">
                <a:solidFill>
                  <a:srgbClr val="06276D"/>
                </a:solidFill>
                <a:effectLst/>
                <a:latin typeface="Avenir"/>
              </a:rPr>
              <a:t>识别结果，设计算法，给图像中指定挂牌生成一个完整的</a:t>
            </a:r>
            <a:r>
              <a:rPr lang="en-US" altLang="zh-CN" i="0" dirty="0">
                <a:solidFill>
                  <a:srgbClr val="06276D"/>
                </a:solidFill>
                <a:effectLst/>
                <a:latin typeface="Avenir"/>
              </a:rPr>
              <a:t>POI</a:t>
            </a:r>
            <a:r>
              <a:rPr lang="zh-CN" altLang="en-US" i="0" dirty="0">
                <a:solidFill>
                  <a:srgbClr val="06276D"/>
                </a:solidFill>
                <a:effectLst/>
                <a:latin typeface="Avenir"/>
              </a:rPr>
              <a:t>名称。生成的名称要正确、通顺、完整、能够体现被制作对象的起名意愿</a:t>
            </a:r>
            <a:r>
              <a:rPr lang="zh-CN" altLang="en-US" b="1" i="0" dirty="0">
                <a:solidFill>
                  <a:srgbClr val="06276D"/>
                </a:solidFill>
                <a:effectLst/>
                <a:latin typeface="Avenir"/>
              </a:rPr>
              <a:t>。</a:t>
            </a:r>
            <a:endParaRPr lang="zh-CN" altLang="en-US" b="1" dirty="0">
              <a:solidFill>
                <a:srgbClr val="062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58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3. </a:t>
            </a:r>
            <a:r>
              <a:rPr lang="zh-CN" altLang="en-US" sz="2400" b="1" dirty="0">
                <a:solidFill>
                  <a:srgbClr val="06276D"/>
                </a:solidFill>
              </a:rPr>
              <a:t>解题思路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02037A-5580-49A2-BED1-0C38A246F21D}"/>
              </a:ext>
            </a:extLst>
          </p:cNvPr>
          <p:cNvSpPr txBox="1"/>
          <p:nvPr/>
        </p:nvSpPr>
        <p:spPr>
          <a:xfrm>
            <a:off x="1314265" y="5180177"/>
            <a:ext cx="956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6276D"/>
                </a:solidFill>
              </a:rPr>
              <a:t>我们可以使用的输入：挂牌在图像中的外轮廓框，挂牌上的文本识别结果，对应的原始图片</a:t>
            </a:r>
            <a:endParaRPr lang="en-US" altLang="zh-CN" dirty="0">
              <a:solidFill>
                <a:srgbClr val="06276D"/>
              </a:solidFill>
            </a:endParaRPr>
          </a:p>
          <a:p>
            <a:r>
              <a:rPr lang="zh-CN" altLang="en-US" dirty="0">
                <a:solidFill>
                  <a:srgbClr val="06276D"/>
                </a:solidFill>
              </a:rPr>
              <a:t>我们需要得到输出：正确合理的</a:t>
            </a:r>
            <a:r>
              <a:rPr lang="en-US" altLang="zh-CN" dirty="0">
                <a:solidFill>
                  <a:srgbClr val="06276D"/>
                </a:solidFill>
              </a:rPr>
              <a:t>POI</a:t>
            </a:r>
            <a:r>
              <a:rPr lang="zh-CN" altLang="en-US" dirty="0">
                <a:solidFill>
                  <a:srgbClr val="06276D"/>
                </a:solidFill>
              </a:rPr>
              <a:t>名称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785123-B4BB-4D94-9EAD-7144CE79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28" y="1507345"/>
            <a:ext cx="5540544" cy="324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4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58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3. </a:t>
            </a:r>
            <a:r>
              <a:rPr lang="zh-CN" altLang="en-US" sz="2400" b="1" dirty="0">
                <a:solidFill>
                  <a:srgbClr val="06276D"/>
                </a:solidFill>
              </a:rPr>
              <a:t>解题思路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思考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B4D270-4623-487B-A220-B1BF2518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881" y="1811507"/>
            <a:ext cx="2672364" cy="3563152"/>
          </a:xfrm>
          <a:prstGeom prst="rect">
            <a:avLst/>
          </a:prstGeom>
        </p:spPr>
      </p:pic>
      <p:sp>
        <p:nvSpPr>
          <p:cNvPr id="18" name="PIPLINE设计：…">
            <a:extLst>
              <a:ext uri="{FF2B5EF4-FFF2-40B4-BE49-F238E27FC236}">
                <a16:creationId xmlns:a16="http://schemas.microsoft.com/office/drawing/2014/main" id="{358F5E77-E335-4B03-B484-29F747931C12}"/>
              </a:ext>
            </a:extLst>
          </p:cNvPr>
          <p:cNvSpPr txBox="1"/>
          <p:nvPr/>
        </p:nvSpPr>
        <p:spPr>
          <a:xfrm>
            <a:off x="455754" y="1811507"/>
            <a:ext cx="808456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sz="2000" dirty="0">
                <a:solidFill>
                  <a:srgbClr val="062054"/>
                </a:solidFill>
              </a:rPr>
              <a:t>如何通过给出的文本信息，得到最终的</a:t>
            </a:r>
            <a:r>
              <a:rPr lang="en-US" altLang="zh-CN" sz="2000" dirty="0">
                <a:solidFill>
                  <a:srgbClr val="062054"/>
                </a:solidFill>
              </a:rPr>
              <a:t>Label</a:t>
            </a:r>
            <a:r>
              <a:rPr lang="zh-CN" altLang="en-US" sz="2000" dirty="0">
                <a:solidFill>
                  <a:srgbClr val="062054"/>
                </a:solidFill>
              </a:rPr>
              <a:t>？</a:t>
            </a:r>
            <a:endParaRPr lang="en-US" altLang="zh-CN" sz="2000" dirty="0">
              <a:solidFill>
                <a:srgbClr val="062054"/>
              </a:solidFill>
            </a:endParaRPr>
          </a:p>
          <a:p>
            <a:pPr marL="342900" indent="-342900">
              <a:buAutoNum type="arabicPlain"/>
            </a:pPr>
            <a:endParaRPr lang="en-US" altLang="zh-CN" sz="2000" dirty="0">
              <a:solidFill>
                <a:srgbClr val="062054"/>
              </a:solidFill>
            </a:endParaRPr>
          </a:p>
          <a:p>
            <a:pPr marL="342900" indent="-342900">
              <a:buAutoNum type="arabicPlain"/>
            </a:pPr>
            <a:r>
              <a:rPr lang="en-US" altLang="zh-CN" sz="2000" dirty="0">
                <a:solidFill>
                  <a:srgbClr val="062054"/>
                </a:solidFill>
              </a:rPr>
              <a:t>Label</a:t>
            </a:r>
            <a:r>
              <a:rPr lang="zh-CN" altLang="en-US" sz="2000" dirty="0">
                <a:solidFill>
                  <a:srgbClr val="062054"/>
                </a:solidFill>
              </a:rPr>
              <a:t>由语义信息和图片中相对位置信息共同决定，如何实现</a:t>
            </a:r>
            <a:r>
              <a:rPr lang="zh-CN" altLang="en-US" dirty="0">
                <a:solidFill>
                  <a:srgbClr val="062054"/>
                </a:solidFill>
              </a:rPr>
              <a:t>？</a:t>
            </a:r>
            <a:r>
              <a:rPr lang="en-US" dirty="0">
                <a:solidFill>
                  <a:srgbClr val="062054"/>
                </a:solidFill>
              </a:rPr>
              <a:t> </a:t>
            </a:r>
            <a:endParaRPr dirty="0">
              <a:solidFill>
                <a:srgbClr val="062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4BEC80-7FF8-4CE9-8D85-46C54B8E258E}"/>
              </a:ext>
            </a:extLst>
          </p:cNvPr>
          <p:cNvSpPr/>
          <p:nvPr/>
        </p:nvSpPr>
        <p:spPr>
          <a:xfrm>
            <a:off x="5132044" y="2442598"/>
            <a:ext cx="3322642" cy="1974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58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3. </a:t>
            </a:r>
            <a:r>
              <a:rPr lang="zh-CN" altLang="en-US" sz="2400" b="1" dirty="0">
                <a:solidFill>
                  <a:srgbClr val="06276D"/>
                </a:solidFill>
              </a:rPr>
              <a:t>解题思路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模型设计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B4D270-4623-487B-A220-B1BF2518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881" y="1811507"/>
            <a:ext cx="2672364" cy="3563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C5115D6-3CA0-4741-B916-DCD70A8841A1}"/>
              </a:ext>
            </a:extLst>
          </p:cNvPr>
          <p:cNvSpPr/>
          <p:nvPr/>
        </p:nvSpPr>
        <p:spPr>
          <a:xfrm>
            <a:off x="341280" y="1811507"/>
            <a:ext cx="1509203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义乌小商品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58042A-8EE9-468F-A450-DC79C5675358}"/>
              </a:ext>
            </a:extLst>
          </p:cNvPr>
          <p:cNvSpPr/>
          <p:nvPr/>
        </p:nvSpPr>
        <p:spPr>
          <a:xfrm>
            <a:off x="341280" y="3073768"/>
            <a:ext cx="1509204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购物者的天堂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1CE0B2-87BE-4906-9185-886046BD7F02}"/>
              </a:ext>
            </a:extLst>
          </p:cNvPr>
          <p:cNvSpPr/>
          <p:nvPr/>
        </p:nvSpPr>
        <p:spPr>
          <a:xfrm>
            <a:off x="341280" y="3711303"/>
            <a:ext cx="1509204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小商品的海洋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3697CDA-6261-4CB8-8AF9-2C2A452D78F6}"/>
              </a:ext>
            </a:extLst>
          </p:cNvPr>
          <p:cNvSpPr/>
          <p:nvPr/>
        </p:nvSpPr>
        <p:spPr>
          <a:xfrm rot="16200000">
            <a:off x="2124465" y="3145850"/>
            <a:ext cx="236606" cy="50026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1591E6B-F74C-45F4-9ACB-325F537A1FBB}"/>
              </a:ext>
            </a:extLst>
          </p:cNvPr>
          <p:cNvSpPr/>
          <p:nvPr/>
        </p:nvSpPr>
        <p:spPr>
          <a:xfrm>
            <a:off x="341280" y="4348838"/>
            <a:ext cx="1509205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直销超市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DF0B50-4FE1-4531-B310-4320C5BBBFA6}"/>
              </a:ext>
            </a:extLst>
          </p:cNvPr>
          <p:cNvSpPr/>
          <p:nvPr/>
        </p:nvSpPr>
        <p:spPr>
          <a:xfrm>
            <a:off x="341280" y="2436233"/>
            <a:ext cx="1509204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二楼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7C8F48-58CF-4982-82F7-D6CB6E7436CA}"/>
              </a:ext>
            </a:extLst>
          </p:cNvPr>
          <p:cNvSpPr/>
          <p:nvPr/>
        </p:nvSpPr>
        <p:spPr>
          <a:xfrm>
            <a:off x="2624723" y="2722667"/>
            <a:ext cx="1509203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义乌小商品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179A51C-7799-466E-A108-98C5DACFD266}"/>
              </a:ext>
            </a:extLst>
          </p:cNvPr>
          <p:cNvSpPr/>
          <p:nvPr/>
        </p:nvSpPr>
        <p:spPr>
          <a:xfrm>
            <a:off x="2624723" y="3433832"/>
            <a:ext cx="1509205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直销超市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6DAA4F-B733-4086-A1CB-9C3CA8712335}"/>
              </a:ext>
            </a:extLst>
          </p:cNvPr>
          <p:cNvSpPr txBox="1"/>
          <p:nvPr/>
        </p:nvSpPr>
        <p:spPr>
          <a:xfrm>
            <a:off x="5179392" y="2890391"/>
            <a:ext cx="3459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直销超市                      </a:t>
            </a:r>
            <a:r>
              <a:rPr lang="en-US" altLang="zh-CN" sz="1600" dirty="0"/>
              <a:t>score 0.66</a:t>
            </a:r>
          </a:p>
          <a:p>
            <a:r>
              <a:rPr lang="zh-CN" altLang="en-US" sz="1600" dirty="0"/>
              <a:t>义乌小商品</a:t>
            </a:r>
            <a:r>
              <a:rPr lang="en-US" altLang="zh-CN" sz="1600" dirty="0"/>
              <a:t>	    score 0.87</a:t>
            </a:r>
          </a:p>
          <a:p>
            <a:r>
              <a:rPr lang="zh-CN" altLang="en-US" sz="1600" dirty="0"/>
              <a:t>义乌小商品直销超市</a:t>
            </a: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score 0.97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直销超市义乌小商品    </a:t>
            </a:r>
            <a:r>
              <a:rPr lang="en-US" altLang="zh-CN" sz="1600" dirty="0"/>
              <a:t>score 0.32</a:t>
            </a:r>
            <a:endParaRPr lang="zh-CN" altLang="en-US" sz="1600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BA172B7-8C93-4040-AA64-2409898A609C}"/>
              </a:ext>
            </a:extLst>
          </p:cNvPr>
          <p:cNvSpPr/>
          <p:nvPr/>
        </p:nvSpPr>
        <p:spPr>
          <a:xfrm rot="16200000">
            <a:off x="4489807" y="3145849"/>
            <a:ext cx="236606" cy="50026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FAB7C73-BB2F-4255-9B8A-A5322ED23D05}"/>
              </a:ext>
            </a:extLst>
          </p:cNvPr>
          <p:cNvSpPr txBox="1"/>
          <p:nvPr/>
        </p:nvSpPr>
        <p:spPr>
          <a:xfrm>
            <a:off x="1905759" y="2993436"/>
            <a:ext cx="80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C36E56-2F5A-4685-914C-CC412344AF07}"/>
              </a:ext>
            </a:extLst>
          </p:cNvPr>
          <p:cNvSpPr txBox="1"/>
          <p:nvPr/>
        </p:nvSpPr>
        <p:spPr>
          <a:xfrm>
            <a:off x="4269333" y="2993436"/>
            <a:ext cx="94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Score</a:t>
            </a:r>
          </a:p>
        </p:txBody>
      </p:sp>
      <p:sp>
        <p:nvSpPr>
          <p:cNvPr id="18" name="PIPLINE设计：…">
            <a:extLst>
              <a:ext uri="{FF2B5EF4-FFF2-40B4-BE49-F238E27FC236}">
                <a16:creationId xmlns:a16="http://schemas.microsoft.com/office/drawing/2014/main" id="{358F5E77-E335-4B03-B484-29F747931C12}"/>
              </a:ext>
            </a:extLst>
          </p:cNvPr>
          <p:cNvSpPr txBox="1"/>
          <p:nvPr/>
        </p:nvSpPr>
        <p:spPr>
          <a:xfrm>
            <a:off x="341280" y="5266951"/>
            <a:ext cx="537593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 err="1">
                <a:solidFill>
                  <a:srgbClr val="062054"/>
                </a:solidFill>
              </a:rPr>
              <a:t>PIP</a:t>
            </a:r>
            <a:r>
              <a:rPr lang="en-US" altLang="zh-CN" dirty="0" err="1">
                <a:solidFill>
                  <a:srgbClr val="062054"/>
                </a:solidFill>
              </a:rPr>
              <a:t>E</a:t>
            </a:r>
            <a:r>
              <a:rPr dirty="0" err="1">
                <a:solidFill>
                  <a:srgbClr val="062054"/>
                </a:solidFill>
              </a:rPr>
              <a:t>LINE设计</a:t>
            </a:r>
            <a:r>
              <a:rPr dirty="0">
                <a:solidFill>
                  <a:srgbClr val="062054"/>
                </a:solidFill>
              </a:rPr>
              <a:t>：</a:t>
            </a:r>
          </a:p>
          <a:p>
            <a:pPr marL="561473" lvl="1" indent="-180473">
              <a:buSzPct val="100000"/>
              <a:buChar char="-"/>
            </a:pPr>
            <a:r>
              <a:rPr dirty="0">
                <a:solidFill>
                  <a:srgbClr val="062054"/>
                </a:solidFill>
              </a:rPr>
              <a:t>Filter </a:t>
            </a:r>
            <a:r>
              <a:rPr dirty="0" err="1">
                <a:solidFill>
                  <a:srgbClr val="062054"/>
                </a:solidFill>
              </a:rPr>
              <a:t>寻找潜在可能组成POI的字段</a:t>
            </a:r>
            <a:endParaRPr dirty="0">
              <a:solidFill>
                <a:srgbClr val="062054"/>
              </a:solidFill>
            </a:endParaRPr>
          </a:p>
          <a:p>
            <a:pPr marL="561473" lvl="1" indent="-180473">
              <a:buSzPct val="100000"/>
              <a:buChar char="-"/>
            </a:pPr>
            <a:r>
              <a:rPr lang="en-US" altLang="zh-CN" dirty="0">
                <a:solidFill>
                  <a:srgbClr val="062054"/>
                </a:solidFill>
              </a:rPr>
              <a:t>Score</a:t>
            </a:r>
            <a:r>
              <a:rPr dirty="0">
                <a:solidFill>
                  <a:srgbClr val="062054"/>
                </a:solidFill>
              </a:rPr>
              <a:t> </a:t>
            </a:r>
            <a:r>
              <a:rPr lang="zh-CN" altLang="en-US" dirty="0">
                <a:solidFill>
                  <a:srgbClr val="062054"/>
                </a:solidFill>
              </a:rPr>
              <a:t>融入位置信息后，对它们的排序打分</a:t>
            </a:r>
            <a:endParaRPr dirty="0">
              <a:solidFill>
                <a:srgbClr val="062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58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概括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BA2D72-B7D4-4155-BF26-E8BDA99BC168}"/>
              </a:ext>
            </a:extLst>
          </p:cNvPr>
          <p:cNvSpPr txBox="1"/>
          <p:nvPr/>
        </p:nvSpPr>
        <p:spPr>
          <a:xfrm>
            <a:off x="481852" y="2195395"/>
            <a:ext cx="112282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使用的框架</a:t>
            </a:r>
            <a:r>
              <a:rPr lang="en-US" altLang="zh-CN" sz="2000" b="0" i="0" dirty="0" err="1">
                <a:solidFill>
                  <a:srgbClr val="06276D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en-US" altLang="zh-CN" sz="2000" dirty="0">
                <a:solidFill>
                  <a:srgbClr val="06276D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6276D"/>
                </a:solidFill>
                <a:latin typeface="Arial" panose="020B0604020202020204" pitchFamily="34" charset="0"/>
              </a:rPr>
              <a:t>bert4keras</a:t>
            </a:r>
          </a:p>
          <a:p>
            <a:pPr>
              <a:spcBef>
                <a:spcPts val="0"/>
              </a:spcBef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276D"/>
                </a:solidFill>
                <a:latin typeface="Arial" panose="020B0604020202020204" pitchFamily="34" charset="0"/>
              </a:rPr>
              <a:t>预训练模型是</a:t>
            </a:r>
            <a:r>
              <a:rPr lang="zh-CN" altLang="zh-CN" sz="2000" dirty="0">
                <a:solidFill>
                  <a:srgbClr val="06276D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哈工大的</a:t>
            </a:r>
            <a:r>
              <a:rPr lang="en-US" altLang="zh-CN" sz="2000" dirty="0">
                <a:solidFill>
                  <a:srgbClr val="06276D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zh-CN" sz="2000" dirty="0">
                <a:solidFill>
                  <a:srgbClr val="06276D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r>
              <a:rPr lang="en-US" altLang="zh-CN" sz="2000" dirty="0">
                <a:solidFill>
                  <a:srgbClr val="06276D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Robert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0"/>
              </a:spcBef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62054"/>
                </a:solidFill>
              </a:rPr>
              <a:t>Filter</a:t>
            </a:r>
            <a:r>
              <a:rPr lang="en-US" altLang="zh-CN" sz="2000" dirty="0">
                <a:solidFill>
                  <a:srgbClr val="06276D"/>
                </a:solidFill>
              </a:rPr>
              <a:t> </a:t>
            </a:r>
            <a:r>
              <a:rPr lang="zh-CN" altLang="en-US" sz="2000" dirty="0">
                <a:solidFill>
                  <a:srgbClr val="06276D"/>
                </a:solidFill>
              </a:rPr>
              <a:t>使用的是</a:t>
            </a:r>
            <a:r>
              <a:rPr lang="en-US" altLang="zh-CN" sz="2000" dirty="0">
                <a:solidFill>
                  <a:srgbClr val="06276D"/>
                </a:solidFill>
              </a:rPr>
              <a:t>NER+CRF</a:t>
            </a:r>
            <a:r>
              <a:rPr lang="zh-CN" altLang="en-US" sz="2000" dirty="0">
                <a:solidFill>
                  <a:srgbClr val="06276D"/>
                </a:solidFill>
              </a:rPr>
              <a:t>实现</a:t>
            </a:r>
            <a:endParaRPr lang="en-US" altLang="zh-CN" sz="2000" dirty="0">
              <a:solidFill>
                <a:srgbClr val="06276D"/>
              </a:solidFill>
            </a:endParaRPr>
          </a:p>
          <a:p>
            <a:pPr>
              <a:spcBef>
                <a:spcPts val="0"/>
              </a:spcBef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62054"/>
                </a:solidFill>
              </a:rPr>
              <a:t>Score</a:t>
            </a:r>
            <a:r>
              <a:rPr lang="zh-CN" altLang="en-US" sz="2000" dirty="0">
                <a:solidFill>
                  <a:srgbClr val="06276D"/>
                </a:solidFill>
              </a:rPr>
              <a:t>使用分类模型实现</a:t>
            </a:r>
            <a:endParaRPr lang="en-US" altLang="zh-CN" sz="2000" dirty="0">
              <a:solidFill>
                <a:srgbClr val="06276D"/>
              </a:solidFill>
            </a:endParaRPr>
          </a:p>
          <a:p>
            <a:pPr>
              <a:spcBef>
                <a:spcPts val="0"/>
              </a:spcBef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00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58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-Score</a:t>
            </a:r>
            <a:r>
              <a:rPr lang="zh-CN" altLang="en-US" sz="2400" b="1" dirty="0">
                <a:solidFill>
                  <a:srgbClr val="06276D"/>
                </a:solidFill>
              </a:rPr>
              <a:t>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AC0F3D-EA8A-433B-91E4-CDA9AE0DA898}"/>
              </a:ext>
            </a:extLst>
          </p:cNvPr>
          <p:cNvSpPr txBox="1"/>
          <p:nvPr/>
        </p:nvSpPr>
        <p:spPr>
          <a:xfrm>
            <a:off x="275208" y="1744519"/>
            <a:ext cx="9563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62054"/>
                </a:solidFill>
              </a:rPr>
              <a:t>注</a:t>
            </a:r>
            <a:r>
              <a:rPr lang="en-US" altLang="zh-CN" dirty="0">
                <a:solidFill>
                  <a:srgbClr val="062054"/>
                </a:solidFill>
              </a:rPr>
              <a:t>:</a:t>
            </a:r>
            <a:r>
              <a:rPr lang="zh-CN" altLang="en-US" dirty="0">
                <a:solidFill>
                  <a:srgbClr val="062054"/>
                </a:solidFill>
              </a:rPr>
              <a:t>最初的</a:t>
            </a:r>
            <a:r>
              <a:rPr lang="en-US" altLang="zh-CN" dirty="0">
                <a:solidFill>
                  <a:srgbClr val="062054"/>
                </a:solidFill>
              </a:rPr>
              <a:t>score</a:t>
            </a:r>
            <a:r>
              <a:rPr lang="zh-CN" altLang="en-US" dirty="0">
                <a:solidFill>
                  <a:srgbClr val="062054"/>
                </a:solidFill>
              </a:rPr>
              <a:t>模型设计用来解决整个任务</a:t>
            </a:r>
            <a:endParaRPr lang="zh-CN" altLang="en-US" dirty="0">
              <a:solidFill>
                <a:srgbClr val="06276D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A15EE94-C1F5-41C5-97B5-847D30B5F331}"/>
              </a:ext>
            </a:extLst>
          </p:cNvPr>
          <p:cNvSpPr/>
          <p:nvPr/>
        </p:nvSpPr>
        <p:spPr>
          <a:xfrm>
            <a:off x="1544714" y="2532502"/>
            <a:ext cx="1509203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义乌小商品</a:t>
            </a: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2746BD59-3C9D-4C7C-9B21-66A5D518023A}"/>
              </a:ext>
            </a:extLst>
          </p:cNvPr>
          <p:cNvSpPr/>
          <p:nvPr/>
        </p:nvSpPr>
        <p:spPr>
          <a:xfrm rot="16200000">
            <a:off x="3669612" y="2473726"/>
            <a:ext cx="294186" cy="74711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EA5DC7-1E42-4523-8BAA-073E9D6E1D3E}"/>
              </a:ext>
            </a:extLst>
          </p:cNvPr>
          <p:cNvSpPr txBox="1"/>
          <p:nvPr/>
        </p:nvSpPr>
        <p:spPr>
          <a:xfrm>
            <a:off x="275208" y="2495890"/>
            <a:ext cx="255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6276D"/>
                </a:solidFill>
              </a:rPr>
              <a:t>训练</a:t>
            </a:r>
            <a:endParaRPr lang="zh-CN" altLang="en-US" dirty="0">
              <a:solidFill>
                <a:srgbClr val="06276D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A742F4B-39F0-436D-81BC-7115C2838448}"/>
              </a:ext>
            </a:extLst>
          </p:cNvPr>
          <p:cNvSpPr txBox="1"/>
          <p:nvPr/>
        </p:nvSpPr>
        <p:spPr>
          <a:xfrm>
            <a:off x="3435058" y="2457756"/>
            <a:ext cx="74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BERT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9E8B373-C107-4DEF-B095-28FCE113E29E}"/>
              </a:ext>
            </a:extLst>
          </p:cNvPr>
          <p:cNvSpPr/>
          <p:nvPr/>
        </p:nvSpPr>
        <p:spPr>
          <a:xfrm>
            <a:off x="4634143" y="2550879"/>
            <a:ext cx="1509203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进行二分类</a:t>
            </a:r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D166265C-AEBB-4FBD-9B6E-FA3AEACF83FD}"/>
              </a:ext>
            </a:extLst>
          </p:cNvPr>
          <p:cNvSpPr/>
          <p:nvPr/>
        </p:nvSpPr>
        <p:spPr>
          <a:xfrm rot="16200000">
            <a:off x="6875928" y="2340748"/>
            <a:ext cx="294186" cy="104894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336394F-AB45-4F8A-A51D-3BB52B8E160F}"/>
              </a:ext>
            </a:extLst>
          </p:cNvPr>
          <p:cNvSpPr txBox="1"/>
          <p:nvPr/>
        </p:nvSpPr>
        <p:spPr>
          <a:xfrm>
            <a:off x="6417169" y="2460987"/>
            <a:ext cx="104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sigmoid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6DE369-2305-45F6-8ECE-E9B8F0B57183}"/>
              </a:ext>
            </a:extLst>
          </p:cNvPr>
          <p:cNvSpPr txBox="1"/>
          <p:nvPr/>
        </p:nvSpPr>
        <p:spPr>
          <a:xfrm>
            <a:off x="7966226" y="2630678"/>
            <a:ext cx="255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6276D"/>
                </a:solidFill>
              </a:rPr>
              <a:t>0(</a:t>
            </a:r>
            <a:r>
              <a:rPr lang="zh-CN" altLang="en-US" dirty="0">
                <a:solidFill>
                  <a:srgbClr val="06276D"/>
                </a:solidFill>
              </a:rPr>
              <a:t>不是正确的</a:t>
            </a:r>
            <a:r>
              <a:rPr lang="en-US" altLang="zh-CN" dirty="0">
                <a:solidFill>
                  <a:srgbClr val="06276D"/>
                </a:solidFill>
              </a:rPr>
              <a:t>poi)</a:t>
            </a:r>
            <a:endParaRPr lang="zh-CN" altLang="en-US" dirty="0">
              <a:solidFill>
                <a:srgbClr val="06276D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085FE07-168A-4DA8-80A5-471CAC5CFBFE}"/>
              </a:ext>
            </a:extLst>
          </p:cNvPr>
          <p:cNvSpPr/>
          <p:nvPr/>
        </p:nvSpPr>
        <p:spPr>
          <a:xfrm>
            <a:off x="1544714" y="3274537"/>
            <a:ext cx="1543235" cy="6291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义乌小商品</a:t>
            </a:r>
            <a:r>
              <a:rPr lang="zh-CN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直销超市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DF97FD42-7B82-4FD1-ADED-45FE03086E6C}"/>
              </a:ext>
            </a:extLst>
          </p:cNvPr>
          <p:cNvSpPr/>
          <p:nvPr/>
        </p:nvSpPr>
        <p:spPr>
          <a:xfrm rot="16200000">
            <a:off x="3669612" y="3215761"/>
            <a:ext cx="294186" cy="74711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70B5D79-4E49-4B23-A003-8C1C0F99B9C5}"/>
              </a:ext>
            </a:extLst>
          </p:cNvPr>
          <p:cNvSpPr txBox="1"/>
          <p:nvPr/>
        </p:nvSpPr>
        <p:spPr>
          <a:xfrm>
            <a:off x="3443149" y="3212644"/>
            <a:ext cx="74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BERT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174DF80-7C95-431F-BB5D-84F4CBD13846}"/>
              </a:ext>
            </a:extLst>
          </p:cNvPr>
          <p:cNvSpPr/>
          <p:nvPr/>
        </p:nvSpPr>
        <p:spPr>
          <a:xfrm>
            <a:off x="4634143" y="3292914"/>
            <a:ext cx="1509203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进行二分类</a:t>
            </a: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F3DB69D5-9666-478C-8C9E-6BA26DDA2ACB}"/>
              </a:ext>
            </a:extLst>
          </p:cNvPr>
          <p:cNvSpPr/>
          <p:nvPr/>
        </p:nvSpPr>
        <p:spPr>
          <a:xfrm rot="16200000">
            <a:off x="6875928" y="3082783"/>
            <a:ext cx="294186" cy="104894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164CF86-D58E-4771-BFFE-C272F60FEE54}"/>
              </a:ext>
            </a:extLst>
          </p:cNvPr>
          <p:cNvSpPr txBox="1"/>
          <p:nvPr/>
        </p:nvSpPr>
        <p:spPr>
          <a:xfrm>
            <a:off x="6498546" y="3210324"/>
            <a:ext cx="104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sigmoid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9480CF-7433-41EF-8B07-7BA847B3F3A8}"/>
              </a:ext>
            </a:extLst>
          </p:cNvPr>
          <p:cNvSpPr txBox="1"/>
          <p:nvPr/>
        </p:nvSpPr>
        <p:spPr>
          <a:xfrm>
            <a:off x="7966226" y="3292914"/>
            <a:ext cx="255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6276D"/>
                </a:solidFill>
              </a:rPr>
              <a:t>1(</a:t>
            </a:r>
            <a:r>
              <a:rPr lang="zh-CN" altLang="en-US" dirty="0">
                <a:solidFill>
                  <a:srgbClr val="06276D"/>
                </a:solidFill>
              </a:rPr>
              <a:t>是正确的</a:t>
            </a:r>
            <a:r>
              <a:rPr lang="en-US" altLang="zh-CN" dirty="0">
                <a:solidFill>
                  <a:srgbClr val="06276D"/>
                </a:solidFill>
              </a:rPr>
              <a:t>poi)</a:t>
            </a:r>
            <a:endParaRPr lang="zh-CN" altLang="en-US" dirty="0">
              <a:solidFill>
                <a:srgbClr val="06276D"/>
              </a:solidFill>
            </a:endParaRPr>
          </a:p>
        </p:txBody>
      </p:sp>
      <p:sp>
        <p:nvSpPr>
          <p:cNvPr id="20" name="整体样本：文本段的所有全排列…">
            <a:extLst>
              <a:ext uri="{FF2B5EF4-FFF2-40B4-BE49-F238E27FC236}">
                <a16:creationId xmlns:a16="http://schemas.microsoft.com/office/drawing/2014/main" id="{46B9855F-C93E-4991-A400-86C83CBF3610}"/>
              </a:ext>
            </a:extLst>
          </p:cNvPr>
          <p:cNvSpPr txBox="1"/>
          <p:nvPr/>
        </p:nvSpPr>
        <p:spPr>
          <a:xfrm>
            <a:off x="275208" y="4383680"/>
            <a:ext cx="517064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solidFill>
                  <a:srgbClr val="062054"/>
                </a:solidFill>
              </a:rPr>
              <a:t>整体样本</a:t>
            </a:r>
            <a:r>
              <a:rPr dirty="0">
                <a:solidFill>
                  <a:srgbClr val="062054"/>
                </a:solidFill>
              </a:rPr>
              <a:t>：</a:t>
            </a:r>
            <a:r>
              <a:rPr lang="zh-CN" altLang="en-US" dirty="0">
                <a:solidFill>
                  <a:srgbClr val="062054"/>
                </a:solidFill>
              </a:rPr>
              <a:t>所有</a:t>
            </a:r>
            <a:r>
              <a:rPr dirty="0" err="1">
                <a:solidFill>
                  <a:srgbClr val="062054"/>
                </a:solidFill>
              </a:rPr>
              <a:t>文本段的全排列</a:t>
            </a:r>
            <a:endParaRPr dirty="0">
              <a:solidFill>
                <a:srgbClr val="062054"/>
              </a:solidFill>
            </a:endParaRPr>
          </a:p>
          <a:p>
            <a:r>
              <a:rPr dirty="0" err="1">
                <a:solidFill>
                  <a:srgbClr val="062054"/>
                </a:solidFill>
              </a:rPr>
              <a:t>正样本：label</a:t>
            </a:r>
            <a:endParaRPr dirty="0">
              <a:solidFill>
                <a:srgbClr val="062054"/>
              </a:solidFill>
            </a:endParaRPr>
          </a:p>
          <a:p>
            <a:r>
              <a:rPr dirty="0" err="1">
                <a:solidFill>
                  <a:srgbClr val="062054"/>
                </a:solidFill>
              </a:rPr>
              <a:t>负样本：其他样本</a:t>
            </a:r>
            <a:endParaRPr dirty="0">
              <a:solidFill>
                <a:srgbClr val="062054"/>
              </a:solidFill>
            </a:endParaRPr>
          </a:p>
          <a:p>
            <a:r>
              <a:rPr dirty="0" err="1">
                <a:solidFill>
                  <a:srgbClr val="062054"/>
                </a:solidFill>
              </a:rPr>
              <a:t>参与训练的样本：正样本和随机选取的部分负样本</a:t>
            </a:r>
            <a:endParaRPr dirty="0">
              <a:solidFill>
                <a:srgbClr val="062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3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5" grpId="0" animBg="1"/>
      <p:bldP spid="59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87E55D5-5D2F-4ADE-BC33-94193A2F5041}"/>
              </a:ext>
            </a:extLst>
          </p:cNvPr>
          <p:cNvSpPr/>
          <p:nvPr/>
        </p:nvSpPr>
        <p:spPr>
          <a:xfrm>
            <a:off x="4725057" y="1413063"/>
            <a:ext cx="3588983" cy="4031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6FD185-3E34-4AAD-9667-5297FC405E1F}"/>
              </a:ext>
            </a:extLst>
          </p:cNvPr>
          <p:cNvSpPr txBox="1"/>
          <p:nvPr/>
        </p:nvSpPr>
        <p:spPr>
          <a:xfrm>
            <a:off x="275208" y="1136328"/>
            <a:ext cx="58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276D"/>
                </a:solidFill>
              </a:rPr>
              <a:t>4. </a:t>
            </a:r>
            <a:r>
              <a:rPr lang="zh-CN" altLang="en-US" sz="2400" b="1" dirty="0">
                <a:solidFill>
                  <a:srgbClr val="06276D"/>
                </a:solidFill>
              </a:rPr>
              <a:t>模型实现</a:t>
            </a:r>
            <a:r>
              <a:rPr lang="en-US" altLang="zh-CN" sz="2400" b="1" dirty="0">
                <a:solidFill>
                  <a:srgbClr val="06276D"/>
                </a:solidFill>
              </a:rPr>
              <a:t>-</a:t>
            </a:r>
            <a:r>
              <a:rPr lang="zh-CN" altLang="en-US" sz="2400" b="1" dirty="0">
                <a:solidFill>
                  <a:srgbClr val="06276D"/>
                </a:solidFill>
              </a:rPr>
              <a:t>初期尝试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D14992-81C0-4453-BF08-8B6D729ACF24}"/>
              </a:ext>
            </a:extLst>
          </p:cNvPr>
          <p:cNvSpPr/>
          <p:nvPr/>
        </p:nvSpPr>
        <p:spPr>
          <a:xfrm>
            <a:off x="275212" y="1926315"/>
            <a:ext cx="1509203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义乌小商品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08E95-66BE-4730-98B2-2C8AE8A44334}"/>
              </a:ext>
            </a:extLst>
          </p:cNvPr>
          <p:cNvSpPr/>
          <p:nvPr/>
        </p:nvSpPr>
        <p:spPr>
          <a:xfrm>
            <a:off x="275212" y="3188576"/>
            <a:ext cx="1509204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购物者的天堂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3F87CB-7626-4A12-87F0-B86AD3940E54}"/>
              </a:ext>
            </a:extLst>
          </p:cNvPr>
          <p:cNvSpPr/>
          <p:nvPr/>
        </p:nvSpPr>
        <p:spPr>
          <a:xfrm>
            <a:off x="275211" y="3826111"/>
            <a:ext cx="1509204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小商品的海洋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F1703A3-F912-4693-8550-9DF5EC68ACAB}"/>
              </a:ext>
            </a:extLst>
          </p:cNvPr>
          <p:cNvSpPr/>
          <p:nvPr/>
        </p:nvSpPr>
        <p:spPr>
          <a:xfrm rot="16200000">
            <a:off x="3172900" y="2173408"/>
            <a:ext cx="214534" cy="272571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8AC671-D3C6-47E9-88FD-FEE17C7FFF45}"/>
              </a:ext>
            </a:extLst>
          </p:cNvPr>
          <p:cNvSpPr/>
          <p:nvPr/>
        </p:nvSpPr>
        <p:spPr>
          <a:xfrm>
            <a:off x="275210" y="4463646"/>
            <a:ext cx="1509205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直销超市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ED13C5-BE69-412E-95DA-B33DC8C780E8}"/>
              </a:ext>
            </a:extLst>
          </p:cNvPr>
          <p:cNvSpPr/>
          <p:nvPr/>
        </p:nvSpPr>
        <p:spPr>
          <a:xfrm>
            <a:off x="275211" y="2551041"/>
            <a:ext cx="1509204" cy="54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二楼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53E275-02B7-41D8-AE02-BF999B691CEE}"/>
              </a:ext>
            </a:extLst>
          </p:cNvPr>
          <p:cNvSpPr txBox="1"/>
          <p:nvPr/>
        </p:nvSpPr>
        <p:spPr>
          <a:xfrm>
            <a:off x="1997205" y="3112008"/>
            <a:ext cx="337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对所有</a:t>
            </a:r>
            <a:r>
              <a:rPr lang="en-US" altLang="zh-CN" sz="1600" dirty="0" err="1"/>
              <a:t>ocr</a:t>
            </a:r>
            <a:r>
              <a:rPr lang="zh-CN" altLang="en-US" sz="1600" dirty="0"/>
              <a:t>结果进行全排列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2E8A96-BEA1-488D-B2D1-0BDE2157C43F}"/>
              </a:ext>
            </a:extLst>
          </p:cNvPr>
          <p:cNvSpPr txBox="1"/>
          <p:nvPr/>
        </p:nvSpPr>
        <p:spPr>
          <a:xfrm>
            <a:off x="4725057" y="1413063"/>
            <a:ext cx="48047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直销超市                      </a:t>
            </a:r>
            <a:r>
              <a:rPr lang="en-US" altLang="zh-CN" sz="1600" dirty="0"/>
              <a:t>score 0.66</a:t>
            </a:r>
          </a:p>
          <a:p>
            <a:r>
              <a:rPr lang="zh-CN" altLang="en-US" sz="1600" dirty="0"/>
              <a:t>义乌小商品</a:t>
            </a:r>
            <a:r>
              <a:rPr lang="en-US" altLang="zh-CN" sz="1600" dirty="0"/>
              <a:t>	    score 0.87</a:t>
            </a:r>
          </a:p>
          <a:p>
            <a:r>
              <a:rPr lang="zh-CN" altLang="en-US" sz="1600" dirty="0"/>
              <a:t>义乌小商品直销超市</a:t>
            </a: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score 0.97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直销超市义乌小商品    </a:t>
            </a:r>
            <a:r>
              <a:rPr lang="en-US" altLang="zh-CN" sz="1600" dirty="0"/>
              <a:t>score 0.32</a:t>
            </a:r>
          </a:p>
          <a:p>
            <a:r>
              <a:rPr lang="zh-CN" altLang="en-US" sz="1600" dirty="0"/>
              <a:t>购物者的天堂               </a:t>
            </a:r>
            <a:r>
              <a:rPr lang="en-US" altLang="zh-CN" sz="1600" dirty="0"/>
              <a:t>score 0.17</a:t>
            </a:r>
          </a:p>
          <a:p>
            <a:r>
              <a:rPr lang="zh-CN" altLang="en-US" sz="1600" dirty="0"/>
              <a:t>二楼 </a:t>
            </a:r>
            <a:r>
              <a:rPr lang="en-US" altLang="zh-CN" sz="1600" dirty="0"/>
              <a:t>		    score 0.02</a:t>
            </a:r>
          </a:p>
          <a:p>
            <a:r>
              <a:rPr lang="zh-CN" altLang="en-US" sz="1600" dirty="0"/>
              <a:t>二楼购物者的天堂        </a:t>
            </a:r>
            <a:r>
              <a:rPr lang="en-US" altLang="zh-CN" sz="1600" dirty="0"/>
              <a:t>score 0.01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…</a:t>
            </a:r>
          </a:p>
          <a:p>
            <a:r>
              <a:rPr lang="zh-CN" altLang="en-US" sz="1600" dirty="0"/>
              <a:t>二楼义乌小商品            </a:t>
            </a:r>
            <a:r>
              <a:rPr lang="en-US" altLang="zh-CN" sz="1600" dirty="0"/>
              <a:t>score 0.3</a:t>
            </a:r>
          </a:p>
          <a:p>
            <a:r>
              <a:rPr lang="zh-CN" altLang="en-US" sz="1600" dirty="0"/>
              <a:t>小商品的海洋                </a:t>
            </a:r>
            <a:r>
              <a:rPr lang="en-US" altLang="zh-CN" sz="1600" dirty="0"/>
              <a:t>score 0.1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…</a:t>
            </a:r>
          </a:p>
          <a:p>
            <a:r>
              <a:rPr lang="zh-CN" altLang="en-US" sz="1600" dirty="0"/>
              <a:t>义乌小商品购物者的天堂  </a:t>
            </a:r>
            <a:r>
              <a:rPr lang="en-US" altLang="zh-CN" sz="1600" dirty="0"/>
              <a:t>score 0.002</a:t>
            </a:r>
            <a:endParaRPr lang="zh-CN" altLang="en-US" sz="1600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9CF960F5-2868-4D7F-9626-601FED1E247C}"/>
              </a:ext>
            </a:extLst>
          </p:cNvPr>
          <p:cNvSpPr/>
          <p:nvPr/>
        </p:nvSpPr>
        <p:spPr>
          <a:xfrm rot="16200000">
            <a:off x="8963252" y="2976642"/>
            <a:ext cx="294186" cy="119890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89B8F7-8D2C-45C4-8356-DADFCEECA20D}"/>
              </a:ext>
            </a:extLst>
          </p:cNvPr>
          <p:cNvSpPr txBox="1"/>
          <p:nvPr/>
        </p:nvSpPr>
        <p:spPr>
          <a:xfrm>
            <a:off x="9823248" y="3333249"/>
            <a:ext cx="255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义乌小商品直销超市</a:t>
            </a:r>
            <a:r>
              <a:rPr lang="en-US" altLang="zh-CN" sz="1800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E9F871-A0A1-4FEE-A1ED-C0AC0229DE40}"/>
              </a:ext>
            </a:extLst>
          </p:cNvPr>
          <p:cNvSpPr txBox="1"/>
          <p:nvPr/>
        </p:nvSpPr>
        <p:spPr>
          <a:xfrm>
            <a:off x="105751" y="5717111"/>
            <a:ext cx="1120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965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在预测的时候我们使用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sigmoid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预测该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正标签的概率做为输出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，相当于使用模型对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进行打分。选取一张图片对应所有组合中分数最高的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作为最后输出</a:t>
            </a:r>
          </a:p>
        </p:txBody>
      </p:sp>
    </p:spTree>
    <p:extLst>
      <p:ext uri="{BB962C8B-B14F-4D97-AF65-F5344CB8AC3E}">
        <p14:creationId xmlns:p14="http://schemas.microsoft.com/office/powerpoint/2010/main" val="15608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1674</Words>
  <Application>Microsoft Office PowerPoint</Application>
  <PresentationFormat>宽屏</PresentationFormat>
  <Paragraphs>257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Avenir</vt:lpstr>
      <vt:lpstr>等线</vt:lpstr>
      <vt:lpstr>等线 Light</vt:lpstr>
      <vt:lpstr>Microsoft YaHei</vt:lpstr>
      <vt:lpstr>Arial</vt:lpstr>
      <vt:lpstr>Consolas</vt:lpstr>
      <vt:lpstr>Cooper Black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1241225413@qq.com</cp:lastModifiedBy>
  <cp:revision>29</cp:revision>
  <dcterms:created xsi:type="dcterms:W3CDTF">2021-12-01T08:51:29Z</dcterms:created>
  <dcterms:modified xsi:type="dcterms:W3CDTF">2021-12-07T05:07:03Z</dcterms:modified>
</cp:coreProperties>
</file>