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BBD47-8596-4655-A178-B959ECC50C45}" v="68" dt="2019-04-26T16:50:58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vey Gómez Muñoz" userId="51ea97c8ba70b51d" providerId="LiveId" clId="{55ABBD47-8596-4655-A178-B959ECC50C45}"/>
    <pc:docChg chg="undo redo custSel modSld">
      <pc:chgData name="Harvey Gómez Muñoz" userId="51ea97c8ba70b51d" providerId="LiveId" clId="{55ABBD47-8596-4655-A178-B959ECC50C45}" dt="2019-04-26T16:50:58.556" v="63" actId="14100"/>
      <pc:docMkLst>
        <pc:docMk/>
      </pc:docMkLst>
      <pc:sldChg chg="modSp">
        <pc:chgData name="Harvey Gómez Muñoz" userId="51ea97c8ba70b51d" providerId="LiveId" clId="{55ABBD47-8596-4655-A178-B959ECC50C45}" dt="2019-04-26T16:50:58.556" v="63" actId="14100"/>
        <pc:sldMkLst>
          <pc:docMk/>
          <pc:sldMk cId="3226165001" sldId="256"/>
        </pc:sldMkLst>
        <pc:spChg chg="mod">
          <ac:chgData name="Harvey Gómez Muñoz" userId="51ea97c8ba70b51d" providerId="LiveId" clId="{55ABBD47-8596-4655-A178-B959ECC50C45}" dt="2019-04-26T16:50:58.556" v="63" actId="14100"/>
          <ac:spMkLst>
            <pc:docMk/>
            <pc:sldMk cId="3226165001" sldId="256"/>
            <ac:spMk id="2" creationId="{789E79FF-528E-4EA5-AF03-32C9F3F4358B}"/>
          </ac:spMkLst>
        </pc:spChg>
      </pc:sldChg>
      <pc:sldChg chg="modSp">
        <pc:chgData name="Harvey Gómez Muñoz" userId="51ea97c8ba70b51d" providerId="LiveId" clId="{55ABBD47-8596-4655-A178-B959ECC50C45}" dt="2019-04-26T16:47:09.829" v="9" actId="20577"/>
        <pc:sldMkLst>
          <pc:docMk/>
          <pc:sldMk cId="3068066214" sldId="267"/>
        </pc:sldMkLst>
        <pc:graphicFrameChg chg="modGraphic">
          <ac:chgData name="Harvey Gómez Muñoz" userId="51ea97c8ba70b51d" providerId="LiveId" clId="{55ABBD47-8596-4655-A178-B959ECC50C45}" dt="2019-04-26T16:47:09.829" v="9" actId="20577"/>
          <ac:graphicFrameMkLst>
            <pc:docMk/>
            <pc:sldMk cId="3068066214" sldId="267"/>
            <ac:graphicFrameMk id="5" creationId="{66FCB50E-B935-403A-9F82-2BE2D1B6BFB4}"/>
          </ac:graphicFrameMkLst>
        </pc:graphicFrameChg>
      </pc:sldChg>
      <pc:sldChg chg="modSp">
        <pc:chgData name="Harvey Gómez Muñoz" userId="51ea97c8ba70b51d" providerId="LiveId" clId="{55ABBD47-8596-4655-A178-B959ECC50C45}" dt="2019-04-26T16:47:32.981" v="24" actId="20577"/>
        <pc:sldMkLst>
          <pc:docMk/>
          <pc:sldMk cId="345833510" sldId="268"/>
        </pc:sldMkLst>
        <pc:graphicFrameChg chg="modGraphic">
          <ac:chgData name="Harvey Gómez Muñoz" userId="51ea97c8ba70b51d" providerId="LiveId" clId="{55ABBD47-8596-4655-A178-B959ECC50C45}" dt="2019-04-26T16:47:32.981" v="24" actId="20577"/>
          <ac:graphicFrameMkLst>
            <pc:docMk/>
            <pc:sldMk cId="345833510" sldId="268"/>
            <ac:graphicFrameMk id="4" creationId="{606A7AB6-0946-4097-8BE1-6D7338A91E7F}"/>
          </ac:graphicFrameMkLst>
        </pc:graphicFrameChg>
      </pc:sldChg>
      <pc:sldChg chg="modSp">
        <pc:chgData name="Harvey Gómez Muñoz" userId="51ea97c8ba70b51d" providerId="LiveId" clId="{55ABBD47-8596-4655-A178-B959ECC50C45}" dt="2019-04-26T16:47:45.064" v="27" actId="20577"/>
        <pc:sldMkLst>
          <pc:docMk/>
          <pc:sldMk cId="367358779" sldId="269"/>
        </pc:sldMkLst>
        <pc:graphicFrameChg chg="mod modGraphic">
          <ac:chgData name="Harvey Gómez Muñoz" userId="51ea97c8ba70b51d" providerId="LiveId" clId="{55ABBD47-8596-4655-A178-B959ECC50C45}" dt="2019-04-26T16:47:45.064" v="27" actId="20577"/>
          <ac:graphicFrameMkLst>
            <pc:docMk/>
            <pc:sldMk cId="367358779" sldId="269"/>
            <ac:graphicFrameMk id="4" creationId="{CADFEBBB-8FFE-45AF-AA69-D9A0AB9CF530}"/>
          </ac:graphicFrameMkLst>
        </pc:graphicFrameChg>
      </pc:sldChg>
      <pc:sldChg chg="modSp">
        <pc:chgData name="Harvey Gómez Muñoz" userId="51ea97c8ba70b51d" providerId="LiveId" clId="{55ABBD47-8596-4655-A178-B959ECC50C45}" dt="2019-04-26T16:47:53.630" v="30" actId="20577"/>
        <pc:sldMkLst>
          <pc:docMk/>
          <pc:sldMk cId="1867097821" sldId="270"/>
        </pc:sldMkLst>
        <pc:graphicFrameChg chg="mod modGraphic">
          <ac:chgData name="Harvey Gómez Muñoz" userId="51ea97c8ba70b51d" providerId="LiveId" clId="{55ABBD47-8596-4655-A178-B959ECC50C45}" dt="2019-04-26T16:47:53.630" v="30" actId="20577"/>
          <ac:graphicFrameMkLst>
            <pc:docMk/>
            <pc:sldMk cId="1867097821" sldId="270"/>
            <ac:graphicFrameMk id="4" creationId="{C2D640D5-40D2-4E62-A1BD-477DBE869F53}"/>
          </ac:graphicFrameMkLst>
        </pc:graphicFrameChg>
      </pc:sldChg>
      <pc:sldChg chg="modSp">
        <pc:chgData name="Harvey Gómez Muñoz" userId="51ea97c8ba70b51d" providerId="LiveId" clId="{55ABBD47-8596-4655-A178-B959ECC50C45}" dt="2019-04-26T16:50:34.695" v="47" actId="20577"/>
        <pc:sldMkLst>
          <pc:docMk/>
          <pc:sldMk cId="416628586" sldId="278"/>
        </pc:sldMkLst>
        <pc:spChg chg="mod">
          <ac:chgData name="Harvey Gómez Muñoz" userId="51ea97c8ba70b51d" providerId="LiveId" clId="{55ABBD47-8596-4655-A178-B959ECC50C45}" dt="2019-04-26T16:50:34.695" v="47" actId="20577"/>
          <ac:spMkLst>
            <pc:docMk/>
            <pc:sldMk cId="416628586" sldId="278"/>
            <ac:spMk id="2" creationId="{789E79FF-528E-4EA5-AF03-32C9F3F435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7160-588A-4AD2-8A74-71E57493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0C048-E343-4B62-87B0-481522A5B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1EFCB-A002-4621-9C0C-1018B55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C4788-5E7D-4209-ACF1-CE9244AB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B1510-0829-43A8-A682-D705843F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880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12BD-5993-4771-B488-7A36A0CC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CC1957-1B8D-42EF-A059-5DFA21AE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8EEFB-6BBF-42DF-B5B1-89CE1D4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96072-2DA0-4E88-9DD1-4D0FBB2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CC4C2-7D9C-4FFD-8FE9-72C03750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8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2990E-620F-41ED-A1E8-3C3FD912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54A99B-568E-4C9C-9C38-B4F680D9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E4B15-C7BA-4630-8E66-63A75078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74D12-AA2D-4093-A147-D656CC58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E98FF-E04E-4C43-B399-E306269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68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2AB7-628C-4AC5-8616-EF387E3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D0F92-F244-4C1A-B696-0C6A61C7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012E0-B6FC-4095-890F-9C944FA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587F7-CF26-4DAF-A5DD-5D409BE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0EE12-6E49-4256-B768-CFF54313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5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704B-F723-4157-AC57-966269D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F798A-F861-4F2B-A860-35AF801A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9A926-EDAB-40C8-B456-AF7B4A32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845E0-2ED9-4BBA-97FA-46849D04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77250-27FE-4066-B84B-499AD24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51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2B500-B032-42C4-BF6F-A7BD962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954F2-8849-40F4-9AB9-5B18525B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DD1EF-1BDD-4A15-A32B-5156AC58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48071-566D-4B34-B9FD-360482D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3FBAB1-FE7B-4EA5-BE47-AFC7DFAC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5EFD97-86EA-4675-A449-11E5B6B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79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EED89-B3EF-4EF9-827E-C14D0F6F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EA4F4-C4B8-4ECE-9A33-25A9B990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4379B2-FA45-4A4C-AF9A-12A74341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E8CE1D-3F0F-4103-A0EB-25EACF808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062086-5E9C-4145-88D1-A015CAE11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DF156F-956D-4958-B1F4-642AC233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36D13F-92B3-4045-B46F-812CB13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817081-9AD1-4EBE-9773-DCBE89D2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364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AB47B-9F37-4B62-9AF4-30AEBFCA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DBBBC-4F7B-4F67-B572-B0ABE3DB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9B7170-DE29-46CC-951C-ACAA13B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63F735-5E28-4160-AF55-F2251344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055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1BAD7E-AF81-4708-914E-62E337D2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0AC1F1-82A0-4623-B5DD-08ACC30E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E188D-220C-43AE-A5EE-001347D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01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4B7BC-DCC7-420C-9414-5A089B2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73B45-713B-4010-A0E2-2AEF24E3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724314-9334-4C36-A03A-DA117FC9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EFFBF-7510-4301-B90B-6F80E1F2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2E5E3E-9DCA-413B-A369-E675ABB6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D01BAF-AD19-4594-939B-70CD420F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27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8FD8-6D65-4BF2-9210-6D65C391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C4DB5D-93EC-465A-809A-C3DBEFE4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E15F15-CB52-4BC4-A4DD-415E703C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A9078-A3FF-408B-9265-5D6079B6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E46580-60DE-4AE4-8F86-DE106A02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9795F-0EE4-4951-AFE7-DF572D32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29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4560C6-62FC-49E9-BC36-EC620B9D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E1013-152C-455D-A8EF-2C954FCD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F09B4-1B1B-4AE6-B641-BCDB8BF4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E404-0E9F-46B8-88F9-BDDED8F1C920}" type="datetimeFigureOut">
              <a:rPr lang="es-CR" smtClean="0"/>
              <a:t>26/4/2019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2D716-4052-47E1-A647-CDC5B7A53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C1CDB-D0D1-470E-9ABF-201A04162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3D00-3ECD-451C-82B4-E813EB34D9A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59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versidad_T%C3%A9cnica_Nacional_de_Costa_Rica_logo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aulaenlinea.com/" TargetMode="External"/><Relationship Id="rId2" Type="http://schemas.openxmlformats.org/officeDocument/2006/relationships/hyperlink" Target="https://elaulaenlinea.com/login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inde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signup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signup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signup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course/index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course/index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versidad_T%C3%A9cnica_Nacional_de_Costa_Rica_logo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laulaenlinea.com/login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E79FF-528E-4EA5-AF03-32C9F3F4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5" y="1352667"/>
            <a:ext cx="5963445" cy="2076333"/>
          </a:xfrm>
        </p:spPr>
        <p:txBody>
          <a:bodyPr anchor="t">
            <a:noAutofit/>
          </a:bodyPr>
          <a:lstStyle/>
          <a:p>
            <a:pPr algn="l"/>
            <a:r>
              <a:rPr lang="es-CR" sz="2400" dirty="0">
                <a:solidFill>
                  <a:schemeClr val="bg1"/>
                </a:solidFill>
              </a:rPr>
              <a:t>Universidad Técnica Nacional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Ingeniería del Software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Curso: Calidad del Software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Código: ISW-1013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Proyecto 2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 err="1">
                <a:solidFill>
                  <a:schemeClr val="bg1"/>
                </a:solidFill>
              </a:rPr>
              <a:t>Selenium</a:t>
            </a:r>
            <a:r>
              <a:rPr lang="es-CR" sz="2400" dirty="0">
                <a:solidFill>
                  <a:schemeClr val="bg1"/>
                </a:solidFill>
              </a:rPr>
              <a:t> </a:t>
            </a:r>
            <a:r>
              <a:rPr lang="es-CR" sz="2400" dirty="0" err="1">
                <a:solidFill>
                  <a:schemeClr val="bg1"/>
                </a:solidFill>
              </a:rPr>
              <a:t>WebDriver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Estudiantes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Harvey Gómez Muñoz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Marco Cambronero Vargas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Byron Sibaja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Fecha de entrega: viernes 26 de abril del 2019 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I Cuatrimestre 2019</a:t>
            </a:r>
            <a:br>
              <a:rPr lang="es-CR" sz="2400" dirty="0">
                <a:solidFill>
                  <a:schemeClr val="bg1"/>
                </a:solidFill>
              </a:rPr>
            </a:br>
            <a:endParaRPr lang="es-CR" sz="24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0325BAAE-958B-4F39-96E5-9D0C5F4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0424" y="2497769"/>
            <a:ext cx="4333875" cy="30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364DC8-C3CA-4357-B8D2-E72C4F69F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65542"/>
              </p:ext>
            </p:extLst>
          </p:nvPr>
        </p:nvGraphicFramePr>
        <p:xfrm>
          <a:off x="643467" y="1172342"/>
          <a:ext cx="10905067" cy="45133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966204">
                  <a:extLst>
                    <a:ext uri="{9D8B030D-6E8A-4147-A177-3AD203B41FA5}">
                      <a16:colId xmlns:a16="http://schemas.microsoft.com/office/drawing/2014/main" val="2479126556"/>
                    </a:ext>
                  </a:extLst>
                </a:gridCol>
                <a:gridCol w="6938863">
                  <a:extLst>
                    <a:ext uri="{9D8B030D-6E8A-4147-A177-3AD203B41FA5}">
                      <a16:colId xmlns:a16="http://schemas.microsoft.com/office/drawing/2014/main" val="2345454367"/>
                    </a:ext>
                  </a:extLst>
                </a:gridCol>
              </a:tblGrid>
              <a:tr h="41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ID: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Iniciar Sesión_003.4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3557328006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Título: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Verificar que el sistema permita iniciar sesión.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24880793"/>
                  </a:ext>
                </a:extLst>
              </a:tr>
              <a:tr h="417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Precondiciones: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El usuario no debe estar logueado en el sistema.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1923747621"/>
                  </a:ext>
                </a:extLst>
              </a:tr>
              <a:tr h="1212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Pasos: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Ingrese al &lt;</a:t>
                      </a:r>
                      <a:r>
                        <a:rPr lang="es-CR" sz="1700" u="sng">
                          <a:effectLst/>
                          <a:hlinkClick r:id="rId2"/>
                        </a:rPr>
                        <a:t>https://elaulaenlinea.com/login/index.php</a:t>
                      </a:r>
                      <a:r>
                        <a:rPr lang="es-CR" sz="170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Escribir usuario y contraseña correctos, luego presionar botón Iniciar sesión.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1892401400"/>
                  </a:ext>
                </a:extLst>
              </a:tr>
              <a:tr h="417843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Se espera tener resultados: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69841"/>
                  </a:ext>
                </a:extLst>
              </a:tr>
              <a:tr h="814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Exitoso: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Debe iniciar sesión e ingresar a &lt;</a:t>
                      </a:r>
                      <a:r>
                        <a:rPr lang="es-CR" sz="1700" u="sng">
                          <a:effectLst/>
                          <a:hlinkClick r:id="rId3"/>
                        </a:rPr>
                        <a:t>https://elaulaenlinea.com/</a:t>
                      </a:r>
                      <a:r>
                        <a:rPr lang="es-CR" sz="1700">
                          <a:effectLst/>
                        </a:rPr>
                        <a:t>&gt;, además mostrar usuario correcto logueado.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3024022851"/>
                  </a:ext>
                </a:extLst>
              </a:tr>
              <a:tr h="8149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Fallido: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 dirty="0">
                          <a:effectLst/>
                        </a:rPr>
                        <a:t>Que muestre otra vista, que no inicie sesión, que muestre un mensaje de error, que muestre otro usuario </a:t>
                      </a:r>
                      <a:r>
                        <a:rPr lang="es-CR" sz="1700" dirty="0" err="1">
                          <a:effectLst/>
                        </a:rPr>
                        <a:t>logueado</a:t>
                      </a:r>
                      <a:r>
                        <a:rPr lang="es-CR" sz="1700" dirty="0">
                          <a:effectLst/>
                        </a:rPr>
                        <a:t>.</a:t>
                      </a:r>
                      <a:endParaRPr lang="es-C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977" marR="112977" marT="0" marB="0"/>
                </a:tc>
                <a:extLst>
                  <a:ext uri="{0D108BD9-81ED-4DB2-BD59-A6C34878D82A}">
                    <a16:rowId xmlns:a16="http://schemas.microsoft.com/office/drawing/2014/main" val="402576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0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5DF2F4-6B9E-4D0A-93DC-312C77974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322633"/>
              </p:ext>
            </p:extLst>
          </p:nvPr>
        </p:nvGraphicFramePr>
        <p:xfrm>
          <a:off x="309489" y="281354"/>
          <a:ext cx="11577711" cy="475488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476349">
                  <a:extLst>
                    <a:ext uri="{9D8B030D-6E8A-4147-A177-3AD203B41FA5}">
                      <a16:colId xmlns:a16="http://schemas.microsoft.com/office/drawing/2014/main" val="679412334"/>
                    </a:ext>
                  </a:extLst>
                </a:gridCol>
                <a:gridCol w="7101362">
                  <a:extLst>
                    <a:ext uri="{9D8B030D-6E8A-4147-A177-3AD203B41FA5}">
                      <a16:colId xmlns:a16="http://schemas.microsoft.com/office/drawing/2014/main" val="2230017743"/>
                    </a:ext>
                  </a:extLst>
                </a:gridCol>
              </a:tblGrid>
              <a:tr h="4380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ID: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Iniciar Sesión _003.5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2256802055"/>
                  </a:ext>
                </a:extLst>
              </a:tr>
              <a:tr h="4380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Título: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Verificar que el sistema no permita iniciar sesión.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3654199997"/>
                  </a:ext>
                </a:extLst>
              </a:tr>
              <a:tr h="4380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Precondiciones: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El usuario no debe estar logueado en el sistema.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3464423562"/>
                  </a:ext>
                </a:extLst>
              </a:tr>
              <a:tr h="1282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Pasos: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Ingrese al &lt;</a:t>
                      </a:r>
                      <a:r>
                        <a:rPr lang="es-CR" sz="1500" u="sng">
                          <a:effectLst/>
                          <a:hlinkClick r:id="rId2"/>
                        </a:rPr>
                        <a:t>https://elaulaenlinea.com/login/index.php</a:t>
                      </a:r>
                      <a:r>
                        <a:rPr lang="es-CR" sz="150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Escribir usuario correcto y espacio de contraseña vacío, luego presionar botón Iniciar sesión.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4136061937"/>
                  </a:ext>
                </a:extLst>
              </a:tr>
              <a:tr h="43807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Se espera tener resultados: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82435"/>
                  </a:ext>
                </a:extLst>
              </a:tr>
              <a:tr h="860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Exitoso: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No debe iniciar sesión y colocar un mensaje &lt;ErrorDatos erróneos. Por favor, inténtelo otra vez.&gt;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256438111"/>
                  </a:ext>
                </a:extLst>
              </a:tr>
              <a:tr h="860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effectLst/>
                        </a:rPr>
                        <a:t>Fallido:</a:t>
                      </a:r>
                      <a:endParaRPr lang="es-C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dirty="0">
                          <a:effectLst/>
                        </a:rPr>
                        <a:t>Que muestre otra vista, que inicie sesión, que no muestre un mensaje de error.</a:t>
                      </a:r>
                      <a:endParaRPr lang="es-C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680" marR="92680" marT="0" marB="0"/>
                </a:tc>
                <a:extLst>
                  <a:ext uri="{0D108BD9-81ED-4DB2-BD59-A6C34878D82A}">
                    <a16:rowId xmlns:a16="http://schemas.microsoft.com/office/drawing/2014/main" val="300661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2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31A948-3E7E-48D5-A91E-C2947693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Registrar Nuevo Usuario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6FCB50E-B935-403A-9F82-2BE2D1B6B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078429"/>
              </p:ext>
            </p:extLst>
          </p:nvPr>
        </p:nvGraphicFramePr>
        <p:xfrm>
          <a:off x="1153552" y="1533378"/>
          <a:ext cx="10311617" cy="512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9254">
                  <a:extLst>
                    <a:ext uri="{9D8B030D-6E8A-4147-A177-3AD203B41FA5}">
                      <a16:colId xmlns:a16="http://schemas.microsoft.com/office/drawing/2014/main" val="564336642"/>
                    </a:ext>
                  </a:extLst>
                </a:gridCol>
                <a:gridCol w="946860">
                  <a:extLst>
                    <a:ext uri="{9D8B030D-6E8A-4147-A177-3AD203B41FA5}">
                      <a16:colId xmlns:a16="http://schemas.microsoft.com/office/drawing/2014/main" val="3934129043"/>
                    </a:ext>
                  </a:extLst>
                </a:gridCol>
                <a:gridCol w="6565503">
                  <a:extLst>
                    <a:ext uri="{9D8B030D-6E8A-4147-A177-3AD203B41FA5}">
                      <a16:colId xmlns:a16="http://schemas.microsoft.com/office/drawing/2014/main" val="432347873"/>
                    </a:ext>
                  </a:extLst>
                </a:gridCol>
              </a:tblGrid>
              <a:tr h="323508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200" kern="0">
                          <a:effectLst/>
                        </a:rPr>
                        <a:t>Requisito Funcional 004</a:t>
                      </a:r>
                      <a:endParaRPr lang="es-CR" sz="12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 marR="140398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Registrar Nuevo Usuario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77828"/>
                  </a:ext>
                </a:extLst>
              </a:tr>
              <a:tr h="9384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Autores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Harvey Gómez Muñoz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Marco Cambronero Vargas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Byron Sibaja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17850"/>
                  </a:ext>
                </a:extLst>
              </a:tr>
              <a:tr h="3235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Objetivo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Registrar Nuevo Usuario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26908"/>
                  </a:ext>
                </a:extLst>
              </a:tr>
              <a:tr h="323508">
                <a:tc>
                  <a:txBody>
                    <a:bodyPr/>
                    <a:lstStyle/>
                    <a:p>
                      <a:pPr marR="8172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Descripción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debe permitir registrar un nuevo usuario.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9383"/>
                  </a:ext>
                </a:extLst>
              </a:tr>
              <a:tr h="323508">
                <a:tc>
                  <a:txBody>
                    <a:bodyPr/>
                    <a:lstStyle/>
                    <a:p>
                      <a:pPr marR="63690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Precondición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no debe estar logueado en el sistema, el usuario no debe estar registrado.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99885"/>
                  </a:ext>
                </a:extLst>
              </a:tr>
              <a:tr h="323508">
                <a:tc rowSpan="6">
                  <a:txBody>
                    <a:bodyPr/>
                    <a:lstStyle/>
                    <a:p>
                      <a:pPr marR="9067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Secuencia Normal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Paso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Acción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723745662"/>
                  </a:ext>
                </a:extLst>
              </a:tr>
              <a:tr h="32350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crear un Nueva cuenta.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722819080"/>
                  </a:ext>
                </a:extLst>
              </a:tr>
              <a:tr h="630957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escribir: Nombre de usuario, contraseña, dirección de correo electrónico, correo(nuevo), nombre, apellido(s), ciudad.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844271000"/>
                  </a:ext>
                </a:extLst>
              </a:tr>
              <a:tr h="32350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P3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seleccionar el País.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1016301584"/>
                  </a:ext>
                </a:extLst>
              </a:tr>
              <a:tr h="32350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presionar el botón Crear cuenta.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4204491622"/>
                  </a:ext>
                </a:extLst>
              </a:tr>
              <a:tr h="323508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P5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guarda en la base de datos el nuevo usuario.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extLst>
                  <a:ext uri="{0D108BD9-81ED-4DB2-BD59-A6C34878D82A}">
                    <a16:rowId xmlns:a16="http://schemas.microsoft.com/office/drawing/2014/main" val="579357960"/>
                  </a:ext>
                </a:extLst>
              </a:tr>
              <a:tr h="323508">
                <a:tc>
                  <a:txBody>
                    <a:bodyPr/>
                    <a:lstStyle/>
                    <a:p>
                      <a:pPr marR="9067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Importancia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Vital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40832"/>
                  </a:ext>
                </a:extLst>
              </a:tr>
              <a:tr h="316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Estado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Completo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96" marR="5639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6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06A7AB6-0946-4097-8BE1-6D7338A91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72923"/>
              </p:ext>
            </p:extLst>
          </p:nvPr>
        </p:nvGraphicFramePr>
        <p:xfrm>
          <a:off x="643467" y="772776"/>
          <a:ext cx="10905066" cy="531245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159072">
                  <a:extLst>
                    <a:ext uri="{9D8B030D-6E8A-4147-A177-3AD203B41FA5}">
                      <a16:colId xmlns:a16="http://schemas.microsoft.com/office/drawing/2014/main" val="1374969665"/>
                    </a:ext>
                  </a:extLst>
                </a:gridCol>
                <a:gridCol w="6745994">
                  <a:extLst>
                    <a:ext uri="{9D8B030D-6E8A-4147-A177-3AD203B41FA5}">
                      <a16:colId xmlns:a16="http://schemas.microsoft.com/office/drawing/2014/main" val="2822021165"/>
                    </a:ext>
                  </a:extLst>
                </a:gridCol>
              </a:tblGrid>
              <a:tr h="6654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ID:</a:t>
                      </a:r>
                      <a:endParaRPr lang="es-CR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Registrar Nuevo Usuario _004.1</a:t>
                      </a:r>
                      <a:endParaRPr lang="es-CR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51448"/>
                  </a:ext>
                </a:extLst>
              </a:tr>
              <a:tr h="5497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Título: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Verificar que el sistema no permita crear un nuevo usuario.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621058"/>
                  </a:ext>
                </a:extLst>
              </a:tr>
              <a:tr h="886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Precondiciones: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usuario no debe estar logueado en el sistema, el nombre de usuario no debe existir, el correo a registrar no debe existir en la base de datos.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40076"/>
                  </a:ext>
                </a:extLst>
              </a:tr>
              <a:tr h="886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Pasos: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Ingrese al &lt;</a:t>
                      </a:r>
                      <a:r>
                        <a:rPr lang="es-CR" sz="15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2"/>
                        </a:rPr>
                        <a:t>https://elaulaenlinea.com/login/signup.php</a:t>
                      </a: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Escribir todos los datos, pero con correos distintos.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61183"/>
                  </a:ext>
                </a:extLst>
              </a:tr>
              <a:tr h="54975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espera tener resultados: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45864"/>
                  </a:ext>
                </a:extLst>
              </a:tr>
              <a:tr h="886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Exitoso: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debe crear el usuario y colocar un mensaje &lt;ErrorDatos erróneos. Por favor, inténtelo otra vez.&gt;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729981"/>
                  </a:ext>
                </a:extLst>
              </a:tr>
              <a:tr h="8868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Fallido: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 muestre otra vista, que cree el usuario, que no muestre un mensaje de error.</a:t>
                      </a:r>
                      <a:endParaRPr lang="es-C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456" marR="155592" marT="103728" marB="10372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6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DFEBBB-8FFE-45AF-AA69-D9A0AB9CF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48292"/>
              </p:ext>
            </p:extLst>
          </p:nvPr>
        </p:nvGraphicFramePr>
        <p:xfrm>
          <a:off x="643467" y="744415"/>
          <a:ext cx="10905067" cy="536917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948590">
                  <a:extLst>
                    <a:ext uri="{9D8B030D-6E8A-4147-A177-3AD203B41FA5}">
                      <a16:colId xmlns:a16="http://schemas.microsoft.com/office/drawing/2014/main" val="2507433372"/>
                    </a:ext>
                  </a:extLst>
                </a:gridCol>
                <a:gridCol w="6956477">
                  <a:extLst>
                    <a:ext uri="{9D8B030D-6E8A-4147-A177-3AD203B41FA5}">
                      <a16:colId xmlns:a16="http://schemas.microsoft.com/office/drawing/2014/main" val="238233810"/>
                    </a:ext>
                  </a:extLst>
                </a:gridCol>
              </a:tblGrid>
              <a:tr h="6863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 b="0" cap="all" spc="150" dirty="0">
                          <a:solidFill>
                            <a:schemeClr val="lt1"/>
                          </a:solidFill>
                          <a:effectLst/>
                        </a:rPr>
                        <a:t>ID:</a:t>
                      </a:r>
                      <a:endParaRPr lang="es-CR" sz="17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 b="0" cap="all" spc="150" dirty="0">
                          <a:solidFill>
                            <a:schemeClr val="lt1"/>
                          </a:solidFill>
                          <a:effectLst/>
                        </a:rPr>
                        <a:t>Registrar Nuevo Usuario _004.2</a:t>
                      </a:r>
                      <a:endParaRPr lang="es-CR" sz="17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15897"/>
                  </a:ext>
                </a:extLst>
              </a:tr>
              <a:tr h="6204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Título: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Verificar que el sistema no permita crear un nuevo usuario.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9084"/>
                  </a:ext>
                </a:extLst>
              </a:tr>
              <a:tr h="9405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Precondiciones: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El usuario no debe estar logueado en el sistema, el nombre de usuario no debe existir, el correo a registrar no debe existir en la base de datos y deben coincidir.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47301"/>
                  </a:ext>
                </a:extLst>
              </a:tr>
              <a:tr h="9405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Pasos: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Ingrese al &lt;</a:t>
                      </a:r>
                      <a:r>
                        <a:rPr lang="es-CR" sz="1400" u="sng" cap="none" spc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https://elaulaenlinea.com/login/signup.php</a:t>
                      </a: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Escribir todos los datos, pero ingresar una contraseña con menos de 5 caracteres.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58645"/>
                  </a:ext>
                </a:extLst>
              </a:tr>
              <a:tr h="620443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Se espera tener resultados: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05359"/>
                  </a:ext>
                </a:extLst>
              </a:tr>
              <a:tr h="9405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Exitoso: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No debe crear el usuario y colocar un mensaje &lt;ErrorDatos erróneos. Contraseña debe tener más de 5 caracteres.&gt;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30524"/>
                  </a:ext>
                </a:extLst>
              </a:tr>
              <a:tr h="6204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Fallido: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Que muestre otra vista, que cree el usuario, que no muestre un mensaje de error.</a:t>
                      </a:r>
                      <a:endParaRPr lang="es-C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724" marR="147724" marT="147724" marB="1477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9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5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2D640D5-40D2-4E62-A1BD-477DBE869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242264"/>
              </p:ext>
            </p:extLst>
          </p:nvPr>
        </p:nvGraphicFramePr>
        <p:xfrm>
          <a:off x="643467" y="746647"/>
          <a:ext cx="10905067" cy="536471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142790">
                  <a:extLst>
                    <a:ext uri="{9D8B030D-6E8A-4147-A177-3AD203B41FA5}">
                      <a16:colId xmlns:a16="http://schemas.microsoft.com/office/drawing/2014/main" val="4122066651"/>
                    </a:ext>
                  </a:extLst>
                </a:gridCol>
                <a:gridCol w="7762277">
                  <a:extLst>
                    <a:ext uri="{9D8B030D-6E8A-4147-A177-3AD203B41FA5}">
                      <a16:colId xmlns:a16="http://schemas.microsoft.com/office/drawing/2014/main" val="3182952774"/>
                    </a:ext>
                  </a:extLst>
                </a:gridCol>
              </a:tblGrid>
              <a:tr h="6857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 b="0" cap="all" spc="150">
                          <a:solidFill>
                            <a:schemeClr val="lt1"/>
                          </a:solidFill>
                          <a:effectLst/>
                        </a:rPr>
                        <a:t>ID:</a:t>
                      </a:r>
                      <a:endParaRPr lang="es-CR" sz="17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 b="0" cap="all" spc="150" dirty="0">
                          <a:solidFill>
                            <a:schemeClr val="lt1"/>
                          </a:solidFill>
                          <a:effectLst/>
                        </a:rPr>
                        <a:t>Registrar Nuevo Usuario _004.3</a:t>
                      </a:r>
                      <a:endParaRPr lang="es-CR" sz="17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161"/>
                  </a:ext>
                </a:extLst>
              </a:tr>
              <a:tr h="6199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Título: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Verificar que el sistema no permita crear un nuevo usuario.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923151"/>
                  </a:ext>
                </a:extLst>
              </a:tr>
              <a:tr h="9397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Precondiciones: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El usuario no debe estar logueado en el sistema, el nombre de usuario debe existir en la base de datos, el correo a registrar no debe existir en la base de datos y deben coincidir.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77035"/>
                  </a:ext>
                </a:extLst>
              </a:tr>
              <a:tr h="12595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Pasos: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Ingrese al &lt;</a:t>
                      </a:r>
                      <a:r>
                        <a:rPr lang="es-CR" sz="1400" u="sng" cap="none" spc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https://elaulaenlinea.com/login/signup.php</a:t>
                      </a: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Escribir todos los datos, pero ingresar un nombre de usuario que ya exista en la base de datos.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8566"/>
                  </a:ext>
                </a:extLst>
              </a:tr>
              <a:tr h="61992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Se espera tener resultados: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02811"/>
                  </a:ext>
                </a:extLst>
              </a:tr>
              <a:tr h="6199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Exitoso: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No debe crear el usuario y colocar un mensaje &lt;Nombre de Usuario ya existe.&gt;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75394"/>
                  </a:ext>
                </a:extLst>
              </a:tr>
              <a:tr h="6199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Fallido: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Que muestre otra vista, que cree el usuario, que no muestre un mensaje de error.</a:t>
                      </a:r>
                      <a:endParaRPr lang="es-C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02" marR="147602" marT="147602" marB="147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9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09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6868E0-5D6F-4DA1-B1D1-F34164B4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600">
                <a:solidFill>
                  <a:srgbClr val="FFFFFF"/>
                </a:solidFill>
              </a:rPr>
              <a:t>Buscar Curso</a:t>
            </a:r>
            <a:endParaRPr lang="es-CR" sz="260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EC961FC-A58D-4917-8D12-60B775CCC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45003"/>
              </p:ext>
            </p:extLst>
          </p:nvPr>
        </p:nvGraphicFramePr>
        <p:xfrm>
          <a:off x="3826412" y="1012875"/>
          <a:ext cx="8229599" cy="5148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296">
                  <a:extLst>
                    <a:ext uri="{9D8B030D-6E8A-4147-A177-3AD203B41FA5}">
                      <a16:colId xmlns:a16="http://schemas.microsoft.com/office/drawing/2014/main" val="2530369121"/>
                    </a:ext>
                  </a:extLst>
                </a:gridCol>
                <a:gridCol w="1906873">
                  <a:extLst>
                    <a:ext uri="{9D8B030D-6E8A-4147-A177-3AD203B41FA5}">
                      <a16:colId xmlns:a16="http://schemas.microsoft.com/office/drawing/2014/main" val="1833816599"/>
                    </a:ext>
                  </a:extLst>
                </a:gridCol>
                <a:gridCol w="3905430">
                  <a:extLst>
                    <a:ext uri="{9D8B030D-6E8A-4147-A177-3AD203B41FA5}">
                      <a16:colId xmlns:a16="http://schemas.microsoft.com/office/drawing/2014/main" val="1843532956"/>
                    </a:ext>
                  </a:extLst>
                </a:gridCol>
              </a:tblGrid>
              <a:tr h="345776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200" kern="0">
                          <a:effectLst/>
                        </a:rPr>
                        <a:t>Requisito Funcional 005</a:t>
                      </a:r>
                      <a:endParaRPr lang="es-CR" sz="12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 marR="140398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Buscar Curso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20936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Autores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Harvey Gómez Muñoz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Marco Cambronero Vargas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Byron Sibaja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40001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Objetivo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Buscar un curso específico.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03943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R="8362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Descripción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debe permitir buscar un curso que exista en la base de datos.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2274"/>
                  </a:ext>
                </a:extLst>
              </a:tr>
              <a:tr h="678931">
                <a:tc>
                  <a:txBody>
                    <a:bodyPr/>
                    <a:lstStyle/>
                    <a:p>
                      <a:pPr marR="74612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Precondición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no debe estar logueado en el sistema, el usuario no debe estar registrado.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7880"/>
                  </a:ext>
                </a:extLst>
              </a:tr>
              <a:tr h="345776">
                <a:tc rowSpan="5">
                  <a:txBody>
                    <a:bodyPr/>
                    <a:lstStyle/>
                    <a:p>
                      <a:pPr marR="8362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Secuencia Normal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Paso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Acción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extLst>
                  <a:ext uri="{0D108BD9-81ED-4DB2-BD59-A6C34878D82A}">
                    <a16:rowId xmlns:a16="http://schemas.microsoft.com/office/drawing/2014/main" val="2712602954"/>
                  </a:ext>
                </a:extLst>
              </a:tr>
              <a:tr h="345776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buscar cursos.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extLst>
                  <a:ext uri="{0D108BD9-81ED-4DB2-BD59-A6C34878D82A}">
                    <a16:rowId xmlns:a16="http://schemas.microsoft.com/office/drawing/2014/main" val="2484731913"/>
                  </a:ext>
                </a:extLst>
              </a:tr>
              <a:tr h="345776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escribir un curso.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extLst>
                  <a:ext uri="{0D108BD9-81ED-4DB2-BD59-A6C34878D82A}">
                    <a16:rowId xmlns:a16="http://schemas.microsoft.com/office/drawing/2014/main" val="2354751207"/>
                  </a:ext>
                </a:extLst>
              </a:tr>
              <a:tr h="345776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presionar el botón Ir.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extLst>
                  <a:ext uri="{0D108BD9-81ED-4DB2-BD59-A6C34878D82A}">
                    <a16:rowId xmlns:a16="http://schemas.microsoft.com/office/drawing/2014/main" val="2258141797"/>
                  </a:ext>
                </a:extLst>
              </a:tr>
              <a:tr h="345776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P5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busca en la base de datos el curso.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extLst>
                  <a:ext uri="{0D108BD9-81ED-4DB2-BD59-A6C34878D82A}">
                    <a16:rowId xmlns:a16="http://schemas.microsoft.com/office/drawing/2014/main" val="1875894360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R="8362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Importancia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Vital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4935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Estado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Completo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5" marR="7618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6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E5BBD7D-005B-4186-BC3B-5B90BA3D9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57757"/>
              </p:ext>
            </p:extLst>
          </p:nvPr>
        </p:nvGraphicFramePr>
        <p:xfrm>
          <a:off x="643467" y="816593"/>
          <a:ext cx="10905066" cy="524308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178120">
                  <a:extLst>
                    <a:ext uri="{9D8B030D-6E8A-4147-A177-3AD203B41FA5}">
                      <a16:colId xmlns:a16="http://schemas.microsoft.com/office/drawing/2014/main" val="4193485621"/>
                    </a:ext>
                  </a:extLst>
                </a:gridCol>
                <a:gridCol w="7726946">
                  <a:extLst>
                    <a:ext uri="{9D8B030D-6E8A-4147-A177-3AD203B41FA5}">
                      <a16:colId xmlns:a16="http://schemas.microsoft.com/office/drawing/2014/main" val="1859533173"/>
                    </a:ext>
                  </a:extLst>
                </a:gridCol>
              </a:tblGrid>
              <a:tr h="50910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Buscar Curso _005.1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53098"/>
                  </a:ext>
                </a:extLst>
              </a:tr>
              <a:tr h="50910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Título: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Verificar que el sistema no permita buscar un curso.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44115"/>
                  </a:ext>
                </a:extLst>
              </a:tr>
              <a:tr h="50910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Precondiciones: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usuario no debe estar logueado en el sistema.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27644"/>
                  </a:ext>
                </a:extLst>
              </a:tr>
              <a:tr h="8413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Pasos: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Ingrese al &lt;</a:t>
                      </a:r>
                      <a:r>
                        <a:rPr lang="es-CR" sz="15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2"/>
                        </a:rPr>
                        <a:t>https://elaulaenlinea.com/course/index.php</a:t>
                      </a: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Dejar vacío el espacio Buscar cursos y presionar botón ir.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41628"/>
                  </a:ext>
                </a:extLst>
              </a:tr>
              <a:tr h="509101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    Se espera tener resultados:</a:t>
                      </a:r>
                      <a:endParaRPr lang="es-C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46999"/>
                  </a:ext>
                </a:extLst>
              </a:tr>
              <a:tr h="183799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Exitoso: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debe encontrar un curso, colocar un mensaje &lt;Puede buscar muchas palabras al mismo tiempo y puede refinar la búsqueda del siguiente modo: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palabra - buscar cualquier coincidencia de esta palabra en el texto.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+palabra - se encontrarán sólo las palabras que coincidan exactamente.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-palabra - no incluir resultados que contengan esta palabra.&gt;</a:t>
                      </a:r>
                      <a:endParaRPr lang="es-C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6559"/>
                  </a:ext>
                </a:extLst>
              </a:tr>
              <a:tr h="50910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Fallido:</a:t>
                      </a:r>
                      <a:endParaRPr lang="es-C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265778" marT="88593" marB="8859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 muestre otra vista, que encuentre un curso, que no muestre un mensaje de error.</a:t>
                      </a:r>
                      <a:endParaRPr lang="es-C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185" marR="43806" marT="88593" marB="885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9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03B107-89FF-42A2-8B04-60DDC1AC5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88066"/>
              </p:ext>
            </p:extLst>
          </p:nvPr>
        </p:nvGraphicFramePr>
        <p:xfrm>
          <a:off x="643467" y="1088007"/>
          <a:ext cx="10905067" cy="468199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247695">
                  <a:extLst>
                    <a:ext uri="{9D8B030D-6E8A-4147-A177-3AD203B41FA5}">
                      <a16:colId xmlns:a16="http://schemas.microsoft.com/office/drawing/2014/main" val="3134651813"/>
                    </a:ext>
                  </a:extLst>
                </a:gridCol>
                <a:gridCol w="6657372">
                  <a:extLst>
                    <a:ext uri="{9D8B030D-6E8A-4147-A177-3AD203B41FA5}">
                      <a16:colId xmlns:a16="http://schemas.microsoft.com/office/drawing/2014/main" val="2468937488"/>
                    </a:ext>
                  </a:extLst>
                </a:gridCol>
              </a:tblGrid>
              <a:tr h="3984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ID: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Buscar Curso _005.2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703607179"/>
                  </a:ext>
                </a:extLst>
              </a:tr>
              <a:tr h="3984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Título: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Verificar que el sistema permita buscar un curso.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3890848679"/>
                  </a:ext>
                </a:extLst>
              </a:tr>
              <a:tr h="3984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Precondiciones: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El usuario no debe estar logueado en el sistema.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583563604"/>
                  </a:ext>
                </a:extLst>
              </a:tr>
              <a:tr h="11556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Pasos: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Ingrese al &lt;</a:t>
                      </a:r>
                      <a:r>
                        <a:rPr lang="es-CR" sz="1700" u="sng">
                          <a:effectLst/>
                          <a:hlinkClick r:id="rId2"/>
                        </a:rPr>
                        <a:t>https://elaulaenlinea.com/course/index.php</a:t>
                      </a:r>
                      <a:r>
                        <a:rPr lang="es-CR" sz="170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Escribir en el espacio Buscar cursos: Auditoría de Tecnologías de Información y presionar botón ir.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1347691744"/>
                  </a:ext>
                </a:extLst>
              </a:tr>
              <a:tr h="398405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Se espera tener resultados: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33205"/>
                  </a:ext>
                </a:extLst>
              </a:tr>
              <a:tr h="11556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Exitoso: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Debe encontrar una lista de cursos con un título al inicio: Resultados de la búsqueda: “#”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 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3912943406"/>
                  </a:ext>
                </a:extLst>
              </a:tr>
              <a:tr h="777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Fallido: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700">
                          <a:effectLst/>
                        </a:rPr>
                        <a:t>Que muestre otra vista, que encuentre un curso que no corresponde, que muestre el mensaje de error.</a:t>
                      </a:r>
                      <a:endParaRPr lang="es-C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124" marR="102124" marT="0" marB="0"/>
                </a:tc>
                <a:extLst>
                  <a:ext uri="{0D108BD9-81ED-4DB2-BD59-A6C34878D82A}">
                    <a16:rowId xmlns:a16="http://schemas.microsoft.com/office/drawing/2014/main" val="298725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33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480C4-C5FD-4822-ACFB-E21A53199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s-CR" sz="5400" b="1">
                <a:solidFill>
                  <a:srgbClr val="FFFFFF"/>
                </a:solidFill>
              </a:rPr>
              <a:t>Page Object Model, ¿qué es? </a:t>
            </a:r>
            <a:endParaRPr lang="es-CR" sz="5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4F97C-12F1-4C62-B4A9-EDD101B6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s-CR" sz="3200" dirty="0">
                <a:solidFill>
                  <a:srgbClr val="FFFFFF"/>
                </a:solidFill>
              </a:rPr>
              <a:t>Es un patrón de diseño utilizado para mejorar el mantenimiento de las pruebas y reducir la duplicación de código.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47229D-5E10-4EC4-8A95-7D163AE8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0A1CC-B07B-4E9A-8988-960421E6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-988944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s-CR" sz="5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Descripción</a:t>
            </a:r>
            <a:br>
              <a:rPr lang="es-CR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s-CR" sz="5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5BA57-6505-4867-87F6-81486EAD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1237836"/>
            <a:ext cx="3348228" cy="928494"/>
          </a:xfrm>
        </p:spPr>
        <p:txBody>
          <a:bodyPr anchor="t">
            <a:noAutofit/>
          </a:bodyPr>
          <a:lstStyle/>
          <a:p>
            <a:pPr algn="l"/>
            <a:r>
              <a:rPr lang="es-C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Conocer herramientas que permita desarrollar trabajos de manera rápida y eficiente, abrirá muchas puertas en el campo laboral. </a:t>
            </a:r>
          </a:p>
          <a:p>
            <a:pPr algn="l"/>
            <a:r>
              <a:rPr lang="es-C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Una de estas herramientas es </a:t>
            </a:r>
            <a:r>
              <a:rPr lang="es-C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Selenium</a:t>
            </a:r>
            <a:r>
              <a:rPr lang="es-C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una herramienta que permite la automatización de las pruebas necesarias en sitios web.</a:t>
            </a:r>
          </a:p>
          <a:p>
            <a:pPr algn="l"/>
            <a:endParaRPr lang="es-C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Selenium Logo">
            <a:extLst>
              <a:ext uri="{FF2B5EF4-FFF2-40B4-BE49-F238E27FC236}">
                <a16:creationId xmlns:a16="http://schemas.microsoft.com/office/drawing/2014/main" id="{F3B84D74-3AE0-48F1-9F82-A7062BC8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8827" y="1539755"/>
            <a:ext cx="4448774" cy="40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40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2BBD6-03BD-49C5-96E3-CE8DC0D81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578310" cy="2663407"/>
          </a:xfrm>
        </p:spPr>
        <p:txBody>
          <a:bodyPr>
            <a:normAutofit/>
          </a:bodyPr>
          <a:lstStyle/>
          <a:p>
            <a:pPr algn="l"/>
            <a:r>
              <a:rPr lang="es-CR" sz="4600" b="1" dirty="0">
                <a:solidFill>
                  <a:srgbClr val="FFFFFF"/>
                </a:solidFill>
              </a:rPr>
              <a:t>¿Existe algún otro modelo? ¿Es considerado POM </a:t>
            </a:r>
            <a:r>
              <a:rPr lang="es-CR" sz="4600" b="1" dirty="0" err="1">
                <a:solidFill>
                  <a:srgbClr val="FFFFFF"/>
                </a:solidFill>
              </a:rPr>
              <a:t>anti-patrón</a:t>
            </a:r>
            <a:r>
              <a:rPr lang="es-CR" sz="4600" b="1" dirty="0">
                <a:solidFill>
                  <a:srgbClr val="FFFFFF"/>
                </a:solidFill>
              </a:rPr>
              <a:t>? </a:t>
            </a:r>
            <a:endParaRPr lang="es-CR" sz="4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66520B-7728-4AE0-B5F7-979642A5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19" y="4106004"/>
            <a:ext cx="5730171" cy="2003248"/>
          </a:xfrm>
        </p:spPr>
        <p:txBody>
          <a:bodyPr>
            <a:normAutofit lnSpcReduction="10000"/>
          </a:bodyPr>
          <a:lstStyle/>
          <a:p>
            <a:pPr algn="l"/>
            <a:r>
              <a:rPr lang="es-CR" sz="3600" dirty="0">
                <a:solidFill>
                  <a:srgbClr val="FFFFFF"/>
                </a:solidFill>
              </a:rPr>
              <a:t>Existe </a:t>
            </a:r>
            <a:r>
              <a:rPr lang="es-CR" sz="3600" dirty="0" err="1">
                <a:solidFill>
                  <a:srgbClr val="FFFFFF"/>
                </a:solidFill>
              </a:rPr>
              <a:t>PageFactory</a:t>
            </a:r>
            <a:r>
              <a:rPr lang="es-CR" sz="3600" dirty="0">
                <a:solidFill>
                  <a:srgbClr val="FFFFFF"/>
                </a:solidFill>
              </a:rPr>
              <a:t>, POM no es considera </a:t>
            </a:r>
            <a:r>
              <a:rPr lang="es-CR" sz="3600" dirty="0" err="1">
                <a:solidFill>
                  <a:srgbClr val="FFFFFF"/>
                </a:solidFill>
              </a:rPr>
              <a:t>anti-patrón</a:t>
            </a:r>
            <a:r>
              <a:rPr lang="es-CR" sz="3600" dirty="0">
                <a:solidFill>
                  <a:srgbClr val="FFFFFF"/>
                </a:solidFill>
              </a:rPr>
              <a:t>, ya que, no está muy optimizado como </a:t>
            </a:r>
            <a:r>
              <a:rPr lang="es-CR" sz="3600" dirty="0" err="1">
                <a:solidFill>
                  <a:srgbClr val="FFFFFF"/>
                </a:solidFill>
              </a:rPr>
              <a:t>PageFactory</a:t>
            </a:r>
            <a:r>
              <a:rPr lang="es-CR" sz="3600" dirty="0">
                <a:solidFill>
                  <a:srgbClr val="FFFFFF"/>
                </a:solidFill>
              </a:rPr>
              <a:t>.</a:t>
            </a:r>
          </a:p>
          <a:p>
            <a:pPr algn="l"/>
            <a:endParaRPr lang="es-CR" sz="3600" dirty="0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719DC91-DCFD-419C-BA5E-E5646A2F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0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00E20-6C10-4BCB-9AC3-693CA47B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Vamos al Código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CCF84FD-5D5B-400B-9625-562321852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"/>
          <a:stretch/>
        </p:blipFill>
        <p:spPr>
          <a:xfrm>
            <a:off x="2280522" y="2509911"/>
            <a:ext cx="757585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8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04ACC-06FA-478C-B6D0-6FEA383E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34159"/>
            <a:ext cx="9144000" cy="2387600"/>
          </a:xfrm>
        </p:spPr>
        <p:txBody>
          <a:bodyPr anchor="ctr"/>
          <a:lstStyle/>
          <a:p>
            <a:r>
              <a:rPr lang="es-ES" dirty="0"/>
              <a:t>Conclusiones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7835D6-AFDB-4DC1-8A0B-1AA6780D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1" y="1230820"/>
            <a:ext cx="5671929" cy="5382935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s-CR" dirty="0"/>
              <a:t>El diseño y automatización de pruebas en una aplicación web permite ahorrar tiempo y costos en el desarrollo de software.</a:t>
            </a:r>
          </a:p>
          <a:p>
            <a:pPr algn="l">
              <a:lnSpc>
                <a:spcPct val="170000"/>
              </a:lnSpc>
            </a:pPr>
            <a:r>
              <a:rPr lang="es-CR" dirty="0"/>
              <a:t> </a:t>
            </a:r>
          </a:p>
          <a:p>
            <a:pPr algn="l">
              <a:lnSpc>
                <a:spcPct val="150000"/>
              </a:lnSpc>
            </a:pPr>
            <a:r>
              <a:rPr lang="es-CR" dirty="0"/>
              <a:t>Los scripts pueden realizar automáticamente las mismas interacciones que cualquier usuario puede realizar manualmente.</a:t>
            </a:r>
          </a:p>
          <a:p>
            <a:pPr algn="l">
              <a:lnSpc>
                <a:spcPct val="170000"/>
              </a:lnSpc>
            </a:pPr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2779FF-85A2-411A-98A7-AC1FAFEE1603}"/>
              </a:ext>
            </a:extLst>
          </p:cNvPr>
          <p:cNvSpPr/>
          <p:nvPr/>
        </p:nvSpPr>
        <p:spPr>
          <a:xfrm>
            <a:off x="7195929" y="1220450"/>
            <a:ext cx="4797287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R" sz="2400" dirty="0"/>
              <a:t>El proyecto permitió mostrar el proceso completo de crear una infraestructura de pruebas automática y basada en Java con </a:t>
            </a:r>
            <a:r>
              <a:rPr lang="es-CR" sz="2400" dirty="0" err="1"/>
              <a:t>Selenium</a:t>
            </a:r>
            <a:r>
              <a:rPr lang="es-CR" sz="2400" dirty="0"/>
              <a:t> </a:t>
            </a:r>
            <a:r>
              <a:rPr lang="es-CR" sz="2400" dirty="0" err="1"/>
              <a:t>WebDriver</a:t>
            </a:r>
            <a:r>
              <a:rPr lang="es-CR" sz="2400" dirty="0"/>
              <a:t>.</a:t>
            </a:r>
          </a:p>
          <a:p>
            <a:pPr>
              <a:lnSpc>
                <a:spcPct val="150000"/>
              </a:lnSpc>
            </a:pPr>
            <a:endParaRPr lang="es-CR" sz="2400" dirty="0"/>
          </a:p>
          <a:p>
            <a:pPr>
              <a:lnSpc>
                <a:spcPct val="150000"/>
              </a:lnSpc>
            </a:pPr>
            <a:r>
              <a:rPr lang="es-CR" sz="2400" dirty="0"/>
              <a:t>Se ha descubierto que utilizar </a:t>
            </a:r>
            <a:r>
              <a:rPr lang="es-CR" sz="2400" dirty="0" err="1"/>
              <a:t>Selenium</a:t>
            </a:r>
            <a:r>
              <a:rPr lang="es-CR" sz="2400" dirty="0"/>
              <a:t> </a:t>
            </a:r>
            <a:r>
              <a:rPr lang="es-CR" sz="2400" dirty="0" err="1"/>
              <a:t>WebDriver</a:t>
            </a:r>
            <a:r>
              <a:rPr lang="es-CR" sz="2400" dirty="0"/>
              <a:t> facilita mucho esa tarea y da como resultado suites de pruebas más sostenibles.</a:t>
            </a:r>
          </a:p>
          <a:p>
            <a:pPr>
              <a:lnSpc>
                <a:spcPct val="150000"/>
              </a:lnSpc>
            </a:pP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680810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E79FF-528E-4EA5-AF03-32C9F3F4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6" y="495886"/>
            <a:ext cx="5507071" cy="5866227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CR" sz="2400" dirty="0">
                <a:solidFill>
                  <a:schemeClr val="bg1"/>
                </a:solidFill>
              </a:rPr>
              <a:t>Universidad Técnica Nacional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Ingeniería del Software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Curso: Calidad del Software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Código: ISW-1013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Proyecto 2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 err="1">
                <a:solidFill>
                  <a:schemeClr val="bg1"/>
                </a:solidFill>
              </a:rPr>
              <a:t>Selenium</a:t>
            </a:r>
            <a:r>
              <a:rPr lang="es-CR" sz="2400" dirty="0">
                <a:solidFill>
                  <a:schemeClr val="bg1"/>
                </a:solidFill>
              </a:rPr>
              <a:t> </a:t>
            </a:r>
            <a:r>
              <a:rPr lang="es-CR" sz="2400" dirty="0" err="1">
                <a:solidFill>
                  <a:schemeClr val="bg1"/>
                </a:solidFill>
              </a:rPr>
              <a:t>WebDriver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Estudiantes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Harvey Gómez Muñoz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Marco Cambronero Vargas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Byron Sibaja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 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Fecha de entrega: viernes 26 de abril del 2019 </a:t>
            </a:r>
            <a:br>
              <a:rPr lang="es-CR" sz="2400" dirty="0">
                <a:solidFill>
                  <a:schemeClr val="bg1"/>
                </a:solidFill>
              </a:rPr>
            </a:br>
            <a:r>
              <a:rPr lang="es-CR" sz="2400" dirty="0">
                <a:solidFill>
                  <a:schemeClr val="bg1"/>
                </a:solidFill>
              </a:rPr>
              <a:t>I Cuatrimestre 2019</a:t>
            </a:r>
            <a:br>
              <a:rPr lang="es-CR" sz="2400" dirty="0">
                <a:solidFill>
                  <a:schemeClr val="bg1"/>
                </a:solidFill>
              </a:rPr>
            </a:br>
            <a:endParaRPr lang="es-CR" sz="24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0325BAAE-958B-4F39-96E5-9D0C5F4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1329961"/>
            <a:ext cx="4047843" cy="28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9F482-3B5C-47D9-BEAB-35D80E47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481" y="-72100"/>
            <a:ext cx="4539234" cy="2889114"/>
          </a:xfrm>
        </p:spPr>
        <p:txBody>
          <a:bodyPr anchor="b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Objetivo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E1CDF-59F3-4A6D-ADED-345F60E4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481" y="2744914"/>
            <a:ext cx="5493820" cy="1615051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s-CR" sz="2800" dirty="0">
                <a:solidFill>
                  <a:schemeClr val="bg1"/>
                </a:solidFill>
              </a:rPr>
              <a:t>Desarrollar las habilidades en el diseño y automatización de pruebas.</a:t>
            </a:r>
          </a:p>
          <a:p>
            <a:pPr algn="l"/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9883ABB-5BDF-4757-B94D-8214B864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BB8D0D-B433-4840-AF5F-40251A28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9A72F-14F9-46BC-A797-0C6AA928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220" y="287337"/>
            <a:ext cx="6941185" cy="66260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Sitio para </a:t>
            </a:r>
            <a:r>
              <a:rPr lang="en-US" sz="1800" dirty="0" err="1"/>
              <a:t>probar</a:t>
            </a:r>
            <a:r>
              <a:rPr lang="en-US" sz="1800" dirty="0"/>
              <a:t>.</a:t>
            </a:r>
          </a:p>
          <a:p>
            <a:pPr algn="l"/>
            <a:r>
              <a:rPr lang="en-US" sz="1800" u="sng" dirty="0">
                <a:hlinkClick r:id="rId2"/>
              </a:rPr>
              <a:t>https://elaulaenlinea.com/</a:t>
            </a:r>
            <a:endParaRPr lang="en-US" sz="1800" u="sng" dirty="0"/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Lista de </a:t>
            </a:r>
            <a:r>
              <a:rPr lang="en-US" sz="1800" dirty="0" err="1"/>
              <a:t>funcionalidades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 de la </a:t>
            </a:r>
            <a:r>
              <a:rPr lang="en-US" sz="1800" dirty="0" err="1"/>
              <a:t>aplicación</a:t>
            </a:r>
            <a:r>
              <a:rPr lang="en-US" sz="1800" dirty="0"/>
              <a:t> que </a:t>
            </a:r>
            <a:r>
              <a:rPr lang="en-US" sz="1800" dirty="0" err="1"/>
              <a:t>sería</a:t>
            </a:r>
            <a:r>
              <a:rPr lang="en-US" sz="1800" dirty="0"/>
              <a:t> </a:t>
            </a:r>
            <a:r>
              <a:rPr lang="en-US" sz="1800" dirty="0" err="1"/>
              <a:t>candidato</a:t>
            </a:r>
            <a:r>
              <a:rPr lang="en-US" sz="1800" dirty="0"/>
              <a:t> para </a:t>
            </a:r>
            <a:r>
              <a:rPr lang="en-US" sz="1800" dirty="0" err="1"/>
              <a:t>pruebas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Sesión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Registrarse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curso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foro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comentarios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entregas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Salir</a:t>
            </a:r>
            <a:r>
              <a:rPr lang="en-US" sz="1800" dirty="0"/>
              <a:t> de </a:t>
            </a:r>
            <a:r>
              <a:rPr lang="en-US" sz="1800" dirty="0" err="1"/>
              <a:t>sesión</a:t>
            </a:r>
            <a:r>
              <a:rPr lang="en-US" sz="18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/>
              <a:t>Crear</a:t>
            </a:r>
            <a:r>
              <a:rPr lang="en-US" sz="1800" dirty="0"/>
              <a:t> un nuevo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3 </a:t>
            </a:r>
            <a:r>
              <a:rPr lang="en-US" sz="1800" dirty="0" err="1"/>
              <a:t>funcionalidades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 de </a:t>
            </a:r>
            <a:r>
              <a:rPr lang="en-US" sz="1800" dirty="0" err="1"/>
              <a:t>acuerdo</a:t>
            </a:r>
            <a:r>
              <a:rPr lang="en-US" sz="1800" dirty="0"/>
              <a:t> a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prioridad</a:t>
            </a:r>
            <a:r>
              <a:rPr lang="en-US" sz="1800" dirty="0"/>
              <a:t>.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Sesión</a:t>
            </a:r>
            <a:r>
              <a:rPr lang="en-US" sz="1800" dirty="0"/>
              <a:t>.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800" dirty="0" err="1"/>
              <a:t>Registrarse</a:t>
            </a:r>
            <a:r>
              <a:rPr lang="en-US" sz="1800" dirty="0"/>
              <a:t>.</a:t>
            </a:r>
          </a:p>
          <a:p>
            <a:pPr marL="57150" indent="-285750" algn="l">
              <a:buFont typeface="Wingdings" panose="05000000000000000000" pitchFamily="2" charset="2"/>
              <a:buChar char="ü"/>
            </a:pP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Curso</a:t>
            </a:r>
            <a:r>
              <a:rPr lang="en-US" sz="18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14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8E32-4BF9-46F0-97DF-D7A08435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26924"/>
            <a:ext cx="9144000" cy="2387600"/>
          </a:xfrm>
        </p:spPr>
        <p:txBody>
          <a:bodyPr anchor="ctr"/>
          <a:lstStyle/>
          <a:p>
            <a:r>
              <a:rPr lang="es-ES" dirty="0"/>
              <a:t>Casos de Prueba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489DC-8263-4141-A9A7-309B9BE0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26" y="1123953"/>
            <a:ext cx="3538330" cy="558164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</a:pPr>
            <a:r>
              <a:rPr lang="es-CR" sz="1600" i="1" dirty="0"/>
              <a:t>Iniciar Sesión: </a:t>
            </a:r>
            <a:endParaRPr lang="es-CR" sz="1600" dirty="0"/>
          </a:p>
          <a:p>
            <a:pPr lvl="0" algn="l">
              <a:lnSpc>
                <a:spcPct val="170000"/>
              </a:lnSpc>
            </a:pPr>
            <a:r>
              <a:rPr lang="es-CR" sz="1600" dirty="0"/>
              <a:t>Espacio de Nombre de Usuario y Contraseña vacíos + botón de iniciar sesión.</a:t>
            </a:r>
          </a:p>
          <a:p>
            <a:pPr lvl="0" algn="l">
              <a:lnSpc>
                <a:spcPct val="170000"/>
              </a:lnSpc>
            </a:pPr>
            <a:r>
              <a:rPr lang="es-CR" sz="1600" dirty="0"/>
              <a:t>Espacio de Nombre de Usuario vacío y escribir contraseña correcta + botón de iniciar sesión.</a:t>
            </a:r>
          </a:p>
          <a:p>
            <a:pPr lvl="0" algn="l">
              <a:lnSpc>
                <a:spcPct val="170000"/>
              </a:lnSpc>
            </a:pPr>
            <a:r>
              <a:rPr lang="es-CR" sz="1600" dirty="0"/>
              <a:t>Escribir Nombre de Usuario correcto y contraseña incorrecta + botón de iniciar sesión.</a:t>
            </a:r>
          </a:p>
          <a:p>
            <a:pPr lvl="0" algn="l">
              <a:lnSpc>
                <a:spcPct val="170000"/>
              </a:lnSpc>
            </a:pPr>
            <a:r>
              <a:rPr lang="es-CR" sz="1600" dirty="0"/>
              <a:t>Escribir Nombre de Usuario y contraseña correcta + botón de iniciar sesión.</a:t>
            </a:r>
          </a:p>
          <a:p>
            <a:pPr lvl="0" algn="l">
              <a:lnSpc>
                <a:spcPct val="170000"/>
              </a:lnSpc>
            </a:pPr>
            <a:r>
              <a:rPr lang="es-CR" sz="1600" dirty="0"/>
              <a:t>Escribir Nombre de Usuario y espacio de contraseña vacío + botón de iniciar sesión.</a:t>
            </a:r>
          </a:p>
          <a:p>
            <a:pPr algn="l">
              <a:lnSpc>
                <a:spcPct val="170000"/>
              </a:lnSpc>
            </a:pPr>
            <a:endParaRPr lang="es-CR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BDCD0-5509-4563-9EEE-FB958D9CA182}"/>
              </a:ext>
            </a:extLst>
          </p:cNvPr>
          <p:cNvSpPr txBox="1">
            <a:spLocks/>
          </p:cNvSpPr>
          <p:nvPr/>
        </p:nvSpPr>
        <p:spPr>
          <a:xfrm>
            <a:off x="4326835" y="1123953"/>
            <a:ext cx="3538330" cy="547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CR" sz="1400" i="1" dirty="0"/>
              <a:t>Registrar Nuevo Usuario: </a:t>
            </a:r>
            <a:endParaRPr lang="es-CR" sz="1400" dirty="0"/>
          </a:p>
          <a:p>
            <a:pPr lvl="0" algn="l">
              <a:lnSpc>
                <a:spcPct val="150000"/>
              </a:lnSpc>
            </a:pPr>
            <a:r>
              <a:rPr lang="es-CR" sz="1400" dirty="0"/>
              <a:t>Escribir correos diferentes + botón de crear cuenta.</a:t>
            </a:r>
          </a:p>
          <a:p>
            <a:pPr lvl="0" algn="l">
              <a:lnSpc>
                <a:spcPct val="150000"/>
              </a:lnSpc>
            </a:pPr>
            <a:r>
              <a:rPr lang="es-CR" sz="1400" dirty="0"/>
              <a:t>Registrar una contraseña con menos de 5 caracteres + botón de crear cuenta.</a:t>
            </a:r>
          </a:p>
          <a:p>
            <a:pPr lvl="0" algn="l">
              <a:lnSpc>
                <a:spcPct val="150000"/>
              </a:lnSpc>
            </a:pPr>
            <a:r>
              <a:rPr lang="es-CR" sz="1400" dirty="0"/>
              <a:t>Registrar un usuario que ya existe + botón de crear cuenta.</a:t>
            </a:r>
          </a:p>
          <a:p>
            <a:pPr algn="l">
              <a:lnSpc>
                <a:spcPct val="150000"/>
              </a:lnSpc>
            </a:pPr>
            <a:endParaRPr lang="es-CR" sz="14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1A39707-E1F3-4582-B474-896AF99F2EDF}"/>
              </a:ext>
            </a:extLst>
          </p:cNvPr>
          <p:cNvSpPr txBox="1">
            <a:spLocks/>
          </p:cNvSpPr>
          <p:nvPr/>
        </p:nvSpPr>
        <p:spPr>
          <a:xfrm>
            <a:off x="8189844" y="1076567"/>
            <a:ext cx="3538330" cy="310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CR" sz="1400" i="1" dirty="0"/>
              <a:t>Buscar Curso:</a:t>
            </a:r>
            <a:endParaRPr lang="es-CR" sz="1400" dirty="0"/>
          </a:p>
          <a:p>
            <a:pPr lvl="0" algn="l">
              <a:lnSpc>
                <a:spcPct val="150000"/>
              </a:lnSpc>
            </a:pPr>
            <a:r>
              <a:rPr lang="es-CR" sz="1400" dirty="0"/>
              <a:t>Espacio en blanco + botón ir.</a:t>
            </a:r>
          </a:p>
          <a:p>
            <a:pPr lvl="0" algn="l">
              <a:lnSpc>
                <a:spcPct val="150000"/>
              </a:lnSpc>
            </a:pPr>
            <a:r>
              <a:rPr lang="es-CR" sz="1400" dirty="0"/>
              <a:t>Escribir curso + botón ir.</a:t>
            </a:r>
          </a:p>
          <a:p>
            <a:pPr algn="l">
              <a:lnSpc>
                <a:spcPct val="150000"/>
              </a:lnSpc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8319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37137B-D8DC-46AD-A002-AAA3653B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600" dirty="0">
                <a:solidFill>
                  <a:srgbClr val="FFFFFF"/>
                </a:solidFill>
              </a:rPr>
              <a:t>Iniciar Sesión</a:t>
            </a:r>
            <a:endParaRPr lang="es-CR" sz="26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AC37DBC-AA27-4446-AAF3-4327371B6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572507"/>
              </p:ext>
            </p:extLst>
          </p:nvPr>
        </p:nvGraphicFramePr>
        <p:xfrm>
          <a:off x="3868615" y="1055077"/>
          <a:ext cx="8145193" cy="5092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132">
                  <a:extLst>
                    <a:ext uri="{9D8B030D-6E8A-4147-A177-3AD203B41FA5}">
                      <a16:colId xmlns:a16="http://schemas.microsoft.com/office/drawing/2014/main" val="3143912938"/>
                    </a:ext>
                  </a:extLst>
                </a:gridCol>
                <a:gridCol w="1773758">
                  <a:extLst>
                    <a:ext uri="{9D8B030D-6E8A-4147-A177-3AD203B41FA5}">
                      <a16:colId xmlns:a16="http://schemas.microsoft.com/office/drawing/2014/main" val="142254883"/>
                    </a:ext>
                  </a:extLst>
                </a:gridCol>
                <a:gridCol w="3833303">
                  <a:extLst>
                    <a:ext uri="{9D8B030D-6E8A-4147-A177-3AD203B41FA5}">
                      <a16:colId xmlns:a16="http://schemas.microsoft.com/office/drawing/2014/main" val="947925285"/>
                    </a:ext>
                  </a:extLst>
                </a:gridCol>
              </a:tblGrid>
              <a:tr h="3429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200" kern="0">
                          <a:effectLst/>
                        </a:rPr>
                        <a:t>Requisito Funcional 003</a:t>
                      </a:r>
                      <a:endParaRPr lang="es-CR" sz="12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 marR="140398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Iniciar Sesión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63467"/>
                  </a:ext>
                </a:extLst>
              </a:tr>
              <a:tr h="9946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Autores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Harvey Gómez Muñoz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Marco Cambronero Vargas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Byron Sibaja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72875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Objetivo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Iniciar Sesión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66678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 marR="8172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Descripción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debe permitir iniciar sesión.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05878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 marR="72707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Precondición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no debe estar logueado en el sistema.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63442"/>
                  </a:ext>
                </a:extLst>
              </a:tr>
              <a:tr h="342904">
                <a:tc rowSpan="5">
                  <a:txBody>
                    <a:bodyPr/>
                    <a:lstStyle/>
                    <a:p>
                      <a:pPr marR="8172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Secuencia Normal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Paso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Acción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4173422180"/>
                  </a:ext>
                </a:extLst>
              </a:tr>
              <a:tr h="342904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escribir el nombre de Usuario.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4199156320"/>
                  </a:ext>
                </a:extLst>
              </a:tr>
              <a:tr h="342904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 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El usuario debe escribir la contraseña.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1117489917"/>
                  </a:ext>
                </a:extLst>
              </a:tr>
              <a:tr h="342904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P3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usuario debe presionar el botón Iniciar Sesión.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2540108459"/>
                  </a:ext>
                </a:extLst>
              </a:tr>
              <a:tr h="66879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P4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busca en la base de datos las credenciales e inicia sesión.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extLst>
                  <a:ext uri="{0D108BD9-81ED-4DB2-BD59-A6C34878D82A}">
                    <a16:rowId xmlns:a16="http://schemas.microsoft.com/office/drawing/2014/main" val="4092353684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 marR="8172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Importancia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Vital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24011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Estado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Completo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6" marR="6855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0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6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F7130EB-1457-4975-A5D2-935F62E23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10019"/>
              </p:ext>
            </p:extLst>
          </p:nvPr>
        </p:nvGraphicFramePr>
        <p:xfrm>
          <a:off x="643467" y="664754"/>
          <a:ext cx="10905067" cy="552849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17371094"/>
                    </a:ext>
                  </a:extLst>
                </a:gridCol>
                <a:gridCol w="7126817">
                  <a:extLst>
                    <a:ext uri="{9D8B030D-6E8A-4147-A177-3AD203B41FA5}">
                      <a16:colId xmlns:a16="http://schemas.microsoft.com/office/drawing/2014/main" val="2947421954"/>
                    </a:ext>
                  </a:extLst>
                </a:gridCol>
              </a:tblGrid>
              <a:tr h="7066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 b="0" cap="all" spc="150">
                          <a:solidFill>
                            <a:schemeClr val="lt1"/>
                          </a:solidFill>
                          <a:effectLst/>
                        </a:rPr>
                        <a:t>ID:</a:t>
                      </a:r>
                      <a:endParaRPr lang="es-CR" sz="18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 b="0" cap="all" spc="150">
                          <a:solidFill>
                            <a:schemeClr val="lt1"/>
                          </a:solidFill>
                          <a:effectLst/>
                        </a:rPr>
                        <a:t>Iniciar Sesión _003.1</a:t>
                      </a:r>
                      <a:endParaRPr lang="es-CR" sz="18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473126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Título: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Verificar que el sistema no permita iniciar sesión.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202897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Precondiciones: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El usuario no debe estar logueado en el sistema.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19031"/>
                  </a:ext>
                </a:extLst>
              </a:tr>
              <a:tr h="12979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Pasos: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Ingrese al &lt;</a:t>
                      </a:r>
                      <a:r>
                        <a:rPr lang="es-CR" sz="1400" u="sng" cap="none" spc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https://elaulaenlinea.com/login/index.php</a:t>
                      </a: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Dejar los espacios vacíos de nombre de usuario y contraseña, luego presionar botón Iniciar sesión.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59816"/>
                  </a:ext>
                </a:extLst>
              </a:tr>
              <a:tr h="638854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Se espera tener resultados: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18445"/>
                  </a:ext>
                </a:extLst>
              </a:tr>
              <a:tr h="9684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Exitoso: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No debe iniciar sesión y colocar un mensaje &lt;ErrorDatos erróneos. Por favor, inténtelo otra vez.&gt;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94419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b="1" cap="none" spc="0">
                          <a:solidFill>
                            <a:schemeClr val="tx1"/>
                          </a:solidFill>
                          <a:effectLst/>
                        </a:rPr>
                        <a:t>Fallido:</a:t>
                      </a:r>
                      <a:endParaRPr lang="es-CR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400" cap="none" spc="0">
                          <a:solidFill>
                            <a:schemeClr val="tx1"/>
                          </a:solidFill>
                          <a:effectLst/>
                        </a:rPr>
                        <a:t>Que muestre otra vista, que inicie sesión, que no muestre el mensaje.</a:t>
                      </a:r>
                      <a:endParaRPr lang="es-C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08" marR="152108" marT="152108" marB="1521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2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B39E367-F535-4565-922A-82F7E1F8A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79920"/>
              </p:ext>
            </p:extLst>
          </p:nvPr>
        </p:nvGraphicFramePr>
        <p:xfrm>
          <a:off x="643467" y="685131"/>
          <a:ext cx="10905067" cy="5487741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2743934">
                  <a:extLst>
                    <a:ext uri="{9D8B030D-6E8A-4147-A177-3AD203B41FA5}">
                      <a16:colId xmlns:a16="http://schemas.microsoft.com/office/drawing/2014/main" val="2394390419"/>
                    </a:ext>
                  </a:extLst>
                </a:gridCol>
                <a:gridCol w="8161133">
                  <a:extLst>
                    <a:ext uri="{9D8B030D-6E8A-4147-A177-3AD203B41FA5}">
                      <a16:colId xmlns:a16="http://schemas.microsoft.com/office/drawing/2014/main" val="603404625"/>
                    </a:ext>
                  </a:extLst>
                </a:gridCol>
              </a:tblGrid>
              <a:tr h="7339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23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ID:</a:t>
                      </a:r>
                      <a:endParaRPr lang="es-CR" sz="2300" b="1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23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Iniciar Sesión _003.2</a:t>
                      </a:r>
                      <a:endParaRPr lang="es-CR" sz="2300" b="1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884119"/>
                  </a:ext>
                </a:extLst>
              </a:tr>
              <a:tr h="6063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Título: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Verificar que el sistema no permita iniciar sesión.</a:t>
                      </a:r>
                      <a:endParaRPr lang="es-CR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205174"/>
                  </a:ext>
                </a:extLst>
              </a:tr>
              <a:tr h="6063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Precondiciones: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usuario no debe estar logueado en el sistema.</a:t>
                      </a:r>
                      <a:endParaRPr lang="es-CR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89516"/>
                  </a:ext>
                </a:extLst>
              </a:tr>
              <a:tr h="13500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Pasos: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Ingrese al &lt;</a:t>
                      </a:r>
                      <a:r>
                        <a:rPr lang="es-CR" sz="1600" u="sng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2"/>
                        </a:rPr>
                        <a:t>https://elaulaenlinea.com/login/index.php</a:t>
                      </a: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Dejar el nombre de usuario vacío y escribir contraseña correcta, luego presionar botón Iniciar sesión.</a:t>
                      </a:r>
                      <a:endParaRPr lang="es-CR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32679"/>
                  </a:ext>
                </a:extLst>
              </a:tr>
              <a:tr h="606377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espera tener resultados: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39842"/>
                  </a:ext>
                </a:extLst>
              </a:tr>
              <a:tr h="9782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Exitoso: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debe iniciar sesión y colocar un mensaje &lt;ErrorDatos erróneos. Por favor, inténtelo otra vez.&gt;</a:t>
                      </a:r>
                      <a:endParaRPr lang="es-CR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04349"/>
                  </a:ext>
                </a:extLst>
              </a:tr>
              <a:tr h="6063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Fallido:</a:t>
                      </a:r>
                      <a:endParaRPr lang="es-CR" sz="1600" b="1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 muestre otra vista, que inicie sesión, que no muestre el mensaje.</a:t>
                      </a:r>
                      <a:endParaRPr lang="es-CR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821" marR="171616" marT="114411" marB="1144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3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69739A1-AD18-4FC7-8AA6-2AB3ACF42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9473"/>
              </p:ext>
            </p:extLst>
          </p:nvPr>
        </p:nvGraphicFramePr>
        <p:xfrm>
          <a:off x="1720097" y="643467"/>
          <a:ext cx="8751805" cy="55710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121348">
                  <a:extLst>
                    <a:ext uri="{9D8B030D-6E8A-4147-A177-3AD203B41FA5}">
                      <a16:colId xmlns:a16="http://schemas.microsoft.com/office/drawing/2014/main" val="3892416894"/>
                    </a:ext>
                  </a:extLst>
                </a:gridCol>
                <a:gridCol w="5630457">
                  <a:extLst>
                    <a:ext uri="{9D8B030D-6E8A-4147-A177-3AD203B41FA5}">
                      <a16:colId xmlns:a16="http://schemas.microsoft.com/office/drawing/2014/main" val="1016676172"/>
                    </a:ext>
                  </a:extLst>
                </a:gridCol>
              </a:tblGrid>
              <a:tr h="4358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ID: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Iniciar Sesión_003.3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1756044199"/>
                  </a:ext>
                </a:extLst>
              </a:tr>
              <a:tr h="4358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Título: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Verificar que el sistema no permita iniciar sesión.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2438287909"/>
                  </a:ext>
                </a:extLst>
              </a:tr>
              <a:tr h="4358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Precondiciones: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El usuario no debe estar logueado en el sistema.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1022875678"/>
                  </a:ext>
                </a:extLst>
              </a:tr>
              <a:tr h="16958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Pasos: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Ingrese al &lt;</a:t>
                      </a:r>
                      <a:r>
                        <a:rPr lang="es-CR" sz="1800" u="sng">
                          <a:effectLst/>
                          <a:hlinkClick r:id="rId2"/>
                        </a:rPr>
                        <a:t>https://elaulaenlinea.com/login/index.php</a:t>
                      </a:r>
                      <a:r>
                        <a:rPr lang="es-CR" sz="1800">
                          <a:effectLst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Escribir un usuario correcto y escribir contraseña incorrecta, luego presionar botón Iniciar sesión.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334558301"/>
                  </a:ext>
                </a:extLst>
              </a:tr>
              <a:tr h="43588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Se espera tener resultados: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77298"/>
                  </a:ext>
                </a:extLst>
              </a:tr>
              <a:tr h="1275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Exitoso: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No debe iniciar sesión y colocar un mensaje &lt;ErrorDatos erróneos. Por favor, inténtelo otra vez.&gt;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2453397352"/>
                  </a:ext>
                </a:extLst>
              </a:tr>
              <a:tr h="855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>
                          <a:effectLst/>
                        </a:rPr>
                        <a:t>Fallido:</a:t>
                      </a:r>
                      <a:endParaRPr lang="es-C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R" sz="1800" dirty="0">
                          <a:effectLst/>
                        </a:rPr>
                        <a:t>Que muestre otra vista, que inicie sesión, que no muestre el mensaje.</a:t>
                      </a:r>
                      <a:endParaRPr lang="es-C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539" marR="114539" marT="0" marB="0"/>
                </a:tc>
                <a:extLst>
                  <a:ext uri="{0D108BD9-81ED-4DB2-BD59-A6C34878D82A}">
                    <a16:rowId xmlns:a16="http://schemas.microsoft.com/office/drawing/2014/main" val="37814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68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1895</Words>
  <Application>Microsoft Office PowerPoint</Application>
  <PresentationFormat>Panorámica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Tema de Office</vt:lpstr>
      <vt:lpstr>Universidad Técnica Nacional  Ingeniería del Software   Curso: Calidad del Software Código: ISW-1013   Proyecto 2 Selenium WebDriver   Estudiantes Harvey Gómez Muñoz Marco Cambronero Vargas Byron Sibaja   Fecha de entrega: viernes 26 de abril del 2019  I Cuatrimestre 2019 </vt:lpstr>
      <vt:lpstr>Descripción </vt:lpstr>
      <vt:lpstr>Objetivo</vt:lpstr>
      <vt:lpstr>Estrategia</vt:lpstr>
      <vt:lpstr>Casos de Prueba</vt:lpstr>
      <vt:lpstr>Iniciar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Registrar Nuevo Usuario</vt:lpstr>
      <vt:lpstr>Presentación de PowerPoint</vt:lpstr>
      <vt:lpstr>Presentación de PowerPoint</vt:lpstr>
      <vt:lpstr>Presentación de PowerPoint</vt:lpstr>
      <vt:lpstr>Buscar Curso</vt:lpstr>
      <vt:lpstr>Presentación de PowerPoint</vt:lpstr>
      <vt:lpstr>Presentación de PowerPoint</vt:lpstr>
      <vt:lpstr>Page Object Model, ¿qué es? </vt:lpstr>
      <vt:lpstr>¿Existe algún otro modelo? ¿Es considerado POM anti-patrón? </vt:lpstr>
      <vt:lpstr>Vamos al Código</vt:lpstr>
      <vt:lpstr>Conclusiones</vt:lpstr>
      <vt:lpstr>Universidad Técnica Nacional  Ingeniería del Software   Curso: Calidad del Software Código: ISW-1013   Proyecto 2 Selenium WebDriver   Estudiantes Harvey Gómez Muñoz Marco Cambronero Vargas Byron Sibaja   Fecha de entrega: viernes 26 de abril del 2019  I Cuatrimestre 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Técnica Nacional  Ingeniería del Software   Curso: Calidad del Software Código: ISW-1013   Proyecto 2 Selenium WebDriver   Estudiantes Harvey Gómez Muñoz Marco Cambronero Vargas Byron Sibaja   Fecha de entrega: jueves 24 de abril del 2019  I Cuatrimestre 2019 </dc:title>
  <dc:creator>HARVEY GOMEZ MUnOZ</dc:creator>
  <cp:lastModifiedBy>HARVEY GOMEZ MUnOZ</cp:lastModifiedBy>
  <cp:revision>1</cp:revision>
  <dcterms:created xsi:type="dcterms:W3CDTF">2019-04-26T16:40:46Z</dcterms:created>
  <dcterms:modified xsi:type="dcterms:W3CDTF">2019-04-26T16:51:07Z</dcterms:modified>
</cp:coreProperties>
</file>