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7" r:id="rId2"/>
    <p:sldId id="258" r:id="rId3"/>
  </p:sldIdLst>
  <p:sldSz cx="9144000" cy="6858000" type="screen4x3"/>
  <p:notesSz cx="14355763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0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6222395" cy="496889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8130018" y="1"/>
            <a:ext cx="6222395" cy="496889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5349C1A6-E43C-44EB-A427-8DDC5AA962E8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428164"/>
            <a:ext cx="6222395" cy="496887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8130018" y="9428164"/>
            <a:ext cx="6222395" cy="496887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03E18F27-937F-4201-AC5A-5072BA0F3B9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5139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E49F-5899-4C75-A073-B3AF6493FEA8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7831-A85D-478E-8C64-9BE2C19449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273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E49F-5899-4C75-A073-B3AF6493FEA8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7831-A85D-478E-8C64-9BE2C19449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845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E49F-5899-4C75-A073-B3AF6493FEA8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7831-A85D-478E-8C64-9BE2C19449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277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E49F-5899-4C75-A073-B3AF6493FEA8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7831-A85D-478E-8C64-9BE2C19449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182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E49F-5899-4C75-A073-B3AF6493FEA8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7831-A85D-478E-8C64-9BE2C19449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8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E49F-5899-4C75-A073-B3AF6493FEA8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7831-A85D-478E-8C64-9BE2C19449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474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E49F-5899-4C75-A073-B3AF6493FEA8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7831-A85D-478E-8C64-9BE2C19449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1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E49F-5899-4C75-A073-B3AF6493FEA8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7831-A85D-478E-8C64-9BE2C19449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877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E49F-5899-4C75-A073-B3AF6493FEA8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7831-A85D-478E-8C64-9BE2C19449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70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E49F-5899-4C75-A073-B3AF6493FEA8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7831-A85D-478E-8C64-9BE2C19449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93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E49F-5899-4C75-A073-B3AF6493FEA8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7831-A85D-478E-8C64-9BE2C19449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550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E49F-5899-4C75-A073-B3AF6493FEA8}" type="datetimeFigureOut">
              <a:rPr lang="es-ES" smtClean="0"/>
              <a:t>18/05/2023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87831-A85D-478E-8C64-9BE2C194491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62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3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30883"/>
            <a:ext cx="2522136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Flecha derecha"/>
          <p:cNvSpPr/>
          <p:nvPr/>
        </p:nvSpPr>
        <p:spPr>
          <a:xfrm>
            <a:off x="1056446" y="5848835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32510" y="5849415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ansSerif" panose="00000400000000000000" pitchFamily="2" charset="2"/>
              </a:rPr>
              <a:t>CONTINUAR</a:t>
            </a:r>
            <a:endParaRPr lang="es-ES" sz="800" b="1" dirty="0">
              <a:solidFill>
                <a:schemeClr val="tx2">
                  <a:lumMod val="60000"/>
                  <a:lumOff val="40000"/>
                </a:schemeClr>
              </a:solidFill>
              <a:latin typeface="SansSerif" panose="00000400000000000000" pitchFamily="2" charset="2"/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4283968" y="5849415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860032" y="5849995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ansSerif" panose="00000400000000000000" pitchFamily="2" charset="2"/>
              </a:rPr>
              <a:t>CONTINUAR</a:t>
            </a:r>
            <a:endParaRPr lang="es-ES" sz="800" b="1" dirty="0">
              <a:solidFill>
                <a:schemeClr val="tx2">
                  <a:lumMod val="60000"/>
                  <a:lumOff val="40000"/>
                </a:schemeClr>
              </a:solidFill>
              <a:latin typeface="SansSerif" panose="00000400000000000000" pitchFamily="2" charset="2"/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6732240" y="5849995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232214" y="5860543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ansSerif" panose="00000400000000000000" pitchFamily="2" charset="2"/>
              </a:rPr>
              <a:t>CONTINUAR</a:t>
            </a:r>
            <a:endParaRPr lang="es-ES" sz="800" b="1" dirty="0">
              <a:solidFill>
                <a:schemeClr val="tx2">
                  <a:lumMod val="60000"/>
                  <a:lumOff val="40000"/>
                </a:schemeClr>
              </a:solidFill>
              <a:latin typeface="SansSerif" panose="00000400000000000000" pitchFamily="2" charset="2"/>
            </a:endParaRPr>
          </a:p>
        </p:txBody>
      </p:sp>
      <p:pic>
        <p:nvPicPr>
          <p:cNvPr id="14" name="1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8" y="1671544"/>
            <a:ext cx="2147180" cy="408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67943"/>
              </p:ext>
            </p:extLst>
          </p:nvPr>
        </p:nvGraphicFramePr>
        <p:xfrm>
          <a:off x="2843808" y="1746091"/>
          <a:ext cx="2561827" cy="3741395"/>
        </p:xfrm>
        <a:graphic>
          <a:graphicData uri="http://schemas.openxmlformats.org/drawingml/2006/table">
            <a:tbl>
              <a:tblPr/>
              <a:tblGrid>
                <a:gridCol w="714661"/>
                <a:gridCol w="475480"/>
                <a:gridCol w="507178"/>
                <a:gridCol w="337158"/>
                <a:gridCol w="95302"/>
                <a:gridCol w="432048"/>
              </a:tblGrid>
              <a:tr h="25706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HORMIGONES PROIN, S.L. </a:t>
                      </a:r>
                      <a:r>
                        <a:rPr lang="es-E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CONEX</a:t>
                      </a:r>
                      <a:endParaRPr lang="es-ES" sz="900" b="1" i="0" u="none" strike="noStrike" dirty="0">
                        <a:solidFill>
                          <a:srgbClr val="FFFFFF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937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 dirty="0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ALBARAN DE SUMINISTRO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Nº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2345667890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93791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FECHA ENTREGA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28/11/2023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RADIAL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´4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2196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M3 ENTREGADOS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7,5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b="1" i="0" u="none" strike="noStrike" dirty="0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TOTAL PROGRES 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17661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PLANTA: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Las Rozas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VIA CARGA: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CLIENTE: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Construcciones Vicalvaro S.L.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111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Nº: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430000000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C.I.F.: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B80406533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4438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OBRA: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Centro Comercial las Rozas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1981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DIRECCION: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C/ Los Rosales nº 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11162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POBLACION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23456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Las Rozas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1116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TRANSPORTE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788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EMPRESA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RUBICAR S.L.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9379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C.I.F.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MATRICULA CAMION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MATRICULA REMOLQUE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3870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B7960890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1234RET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4567RTY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93791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CARGADOR CONTRACTUAL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HORMIGONES PROIN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C.I.F.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B4567890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46098"/>
              </p:ext>
            </p:extLst>
          </p:nvPr>
        </p:nvGraphicFramePr>
        <p:xfrm>
          <a:off x="5864921" y="1700808"/>
          <a:ext cx="2734585" cy="3846195"/>
        </p:xfrm>
        <a:graphic>
          <a:graphicData uri="http://schemas.openxmlformats.org/drawingml/2006/table">
            <a:tbl>
              <a:tblPr/>
              <a:tblGrid>
                <a:gridCol w="358321"/>
                <a:gridCol w="504056"/>
                <a:gridCol w="179895"/>
                <a:gridCol w="468177"/>
                <a:gridCol w="213418"/>
                <a:gridCol w="506662"/>
                <a:gridCol w="504056"/>
              </a:tblGrid>
              <a:tr h="25527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ES" sz="750" b="1" i="0" u="none" strike="noStrike" dirty="0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TIPO DE HORMIGON/MORTERO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HA-30/F/201XS1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900" b="1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5527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ES" sz="700" b="1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FICHA TECNICA DE REFERENCIA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Ficha HA-30/F/201XS1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700" b="1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5527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RELACION AGUA/CEMENTO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0,48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5527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IDENTIFICACION / CONTENIDO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CEMENTO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Lafarge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CEM II/A-L 42.5 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310 Kg/m3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ADITIVOS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Sika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Sikament 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2,1 litros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Master Builder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Sikament 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1,1 litros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Cryso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Sikament III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0,7 litros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Cryso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Sikament III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0,7 litros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 dirty="0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ADICIONES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DEL CONEX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DEL CONEX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EN BLANCO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DEL CONEX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DEL CONEX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FF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No contiene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ADICIONES AL HORMIGON POR EL CLIENTE EN LA OBRA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TIPO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0061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SE SELECCIONA EN OBRA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55270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s-ES" sz="700" b="0" i="0" u="none" strike="noStrike">
                        <a:solidFill>
                          <a:srgbClr val="0061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80 kg EN OBRA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190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S" sz="9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METEREOLOGIA PLANTA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857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TEMPERATURA ºC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HUMEDAD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VELOCIDAD VIENTO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95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DEL CONEX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DEL CONEX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DEL CONEX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0122"/>
              </p:ext>
            </p:extLst>
          </p:nvPr>
        </p:nvGraphicFramePr>
        <p:xfrm>
          <a:off x="171762" y="855305"/>
          <a:ext cx="2057399" cy="510540"/>
        </p:xfrm>
        <a:graphic>
          <a:graphicData uri="http://schemas.openxmlformats.org/drawingml/2006/table">
            <a:tbl>
              <a:tblPr/>
              <a:tblGrid>
                <a:gridCol w="2057399"/>
              </a:tblGrid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EN COLOR ROJO DEL CONEX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EN COLOR NEGRO EN OBRA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2" name="21 CuadroTexto"/>
          <p:cNvSpPr txBox="1"/>
          <p:nvPr/>
        </p:nvSpPr>
        <p:spPr>
          <a:xfrm>
            <a:off x="2398165" y="238596"/>
            <a:ext cx="405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PANTALLAS DE INTRODUCCION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9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Flecha derecha"/>
          <p:cNvSpPr/>
          <p:nvPr/>
        </p:nvSpPr>
        <p:spPr>
          <a:xfrm>
            <a:off x="5364088" y="5876692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868144" y="5877272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ansSerif" panose="00000400000000000000" pitchFamily="2" charset="2"/>
              </a:rPr>
              <a:t>CONTINUAR</a:t>
            </a:r>
            <a:endParaRPr lang="es-ES" sz="800" b="1" dirty="0">
              <a:solidFill>
                <a:schemeClr val="tx2">
                  <a:lumMod val="60000"/>
                  <a:lumOff val="40000"/>
                </a:schemeClr>
              </a:solidFill>
              <a:latin typeface="SansSerif" panose="00000400000000000000" pitchFamily="2" charset="2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403648" y="587669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ansSerif" panose="00000400000000000000" pitchFamily="2" charset="2"/>
              </a:rPr>
              <a:t>CONTINUAR</a:t>
            </a:r>
            <a:endParaRPr lang="es-ES" sz="800" b="1" dirty="0">
              <a:solidFill>
                <a:schemeClr val="tx2">
                  <a:lumMod val="60000"/>
                  <a:lumOff val="40000"/>
                </a:schemeClr>
              </a:solidFill>
              <a:latin typeface="SansSerif" panose="00000400000000000000" pitchFamily="2" charset="2"/>
            </a:endParaRPr>
          </a:p>
        </p:txBody>
      </p:sp>
      <p:sp>
        <p:nvSpPr>
          <p:cNvPr id="22" name="21 Flecha derecha"/>
          <p:cNvSpPr/>
          <p:nvPr/>
        </p:nvSpPr>
        <p:spPr>
          <a:xfrm>
            <a:off x="2195736" y="5869869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323690" y="414352"/>
            <a:ext cx="405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PANTALLAS DE INTRODUCCION DE DATOS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5721"/>
              </p:ext>
            </p:extLst>
          </p:nvPr>
        </p:nvGraphicFramePr>
        <p:xfrm>
          <a:off x="395536" y="1196752"/>
          <a:ext cx="2660728" cy="4153233"/>
        </p:xfrm>
        <a:graphic>
          <a:graphicData uri="http://schemas.openxmlformats.org/drawingml/2006/table">
            <a:tbl>
              <a:tblPr/>
              <a:tblGrid>
                <a:gridCol w="731507"/>
                <a:gridCol w="525449"/>
                <a:gridCol w="700598"/>
                <a:gridCol w="703174"/>
              </a:tblGrid>
              <a:tr h="2720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CONTROL DE </a:t>
                      </a:r>
                      <a:r>
                        <a:rPr lang="es-E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RECEPCIÓN</a:t>
                      </a:r>
                      <a:endParaRPr lang="es-ES" sz="1000" b="1" i="0" u="none" strike="noStrike" dirty="0">
                        <a:solidFill>
                          <a:srgbClr val="FFFFFF"/>
                        </a:solidFill>
                        <a:effectLst/>
                        <a:latin typeface="SansSerif"/>
                      </a:endParaRPr>
                    </a:p>
                  </a:txBody>
                  <a:tcPr marL="8178" marR="8178" marT="81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72070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LABORATORIO</a:t>
                      </a:r>
                    </a:p>
                  </a:txBody>
                  <a:tcPr marL="8178" marR="8178" marT="81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SE SELCCIONA O SE ESCRIBE EN OBRA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72070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ELEMENTO HORMIGONADO</a:t>
                      </a:r>
                    </a:p>
                  </a:txBody>
                  <a:tcPr marL="8178" marR="8178" marT="81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SE SELCCIONA O SE ESCRIBE EN OBRA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720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HORADE TOMA</a:t>
                      </a:r>
                    </a:p>
                  </a:txBody>
                  <a:tcPr marL="8178" marR="8178" marT="81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CONO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Nº DE PROBETAS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720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SE ESCRIBE EN PLANTA</a:t>
                      </a:r>
                    </a:p>
                  </a:txBody>
                  <a:tcPr marL="8178" marR="8178" marT="81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 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HORAS</a:t>
                      </a:r>
                    </a:p>
                  </a:txBody>
                  <a:tcPr marL="8178" marR="8178" marT="81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5317"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DE CARGA EN PLANTA</a:t>
                      </a:r>
                    </a:p>
                  </a:txBody>
                  <a:tcPr marL="8178" marR="8178" marT="81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11:30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LLEGADA A OBRA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EN LA OBRA 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88"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INICIO DESCARGA</a:t>
                      </a:r>
                    </a:p>
                  </a:txBody>
                  <a:tcPr marL="8178" marR="8178" marT="81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EN LA OBRA 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FINAL DE DESCARGA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EN LA OBRA 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LLEGADA A PLANTA</a:t>
                      </a:r>
                    </a:p>
                  </a:txBody>
                  <a:tcPr marL="8178" marR="8178" marT="81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13:00 EN LA PLANTA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LIMTE DE USO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13:00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4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HORMIGON HA SIDO BOMBEADO</a:t>
                      </a:r>
                    </a:p>
                  </a:txBody>
                  <a:tcPr marL="8178" marR="8178" marT="81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Si EN OBRA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No EN OBRA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87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ADICIONES AL HORMIGON POR EL CLIENTE EN LA OBRA</a:t>
                      </a:r>
                    </a:p>
                  </a:txBody>
                  <a:tcPr marL="8178" marR="8178" marT="81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TIPO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SE </a:t>
                      </a:r>
                      <a:r>
                        <a:rPr lang="es-E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SELECCIONA </a:t>
                      </a:r>
                      <a:r>
                        <a:rPr lang="es-E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O SE ESCRIBE EN </a:t>
                      </a:r>
                      <a:r>
                        <a:rPr lang="es-E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OBRAS</a:t>
                      </a:r>
                      <a:endParaRPr lang="es-ES" sz="600" b="0" i="0" u="none" strike="noStrike" dirty="0">
                        <a:solidFill>
                          <a:srgbClr val="000000"/>
                        </a:solidFill>
                        <a:effectLst/>
                        <a:latin typeface="SansSerif"/>
                      </a:endParaRP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76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CANTIDAD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80 kg EN OBRA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6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AGUA AÑADIDA EN OBRA A PETICION DEL CLIENTE</a:t>
                      </a:r>
                    </a:p>
                  </a:txBody>
                  <a:tcPr marL="8178" marR="8178" marT="81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100 Litros EN OBRA</a:t>
                      </a:r>
                    </a:p>
                  </a:txBody>
                  <a:tcPr marL="8178" marR="8178" marT="817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4450"/>
              </p:ext>
            </p:extLst>
          </p:nvPr>
        </p:nvGraphicFramePr>
        <p:xfrm>
          <a:off x="3397097" y="1231681"/>
          <a:ext cx="2432356" cy="4090504"/>
        </p:xfrm>
        <a:graphic>
          <a:graphicData uri="http://schemas.openxmlformats.org/drawingml/2006/table">
            <a:tbl>
              <a:tblPr/>
              <a:tblGrid>
                <a:gridCol w="711909"/>
                <a:gridCol w="676314"/>
                <a:gridCol w="1044133"/>
              </a:tblGrid>
              <a:tr h="23849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FIRMAS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3849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DOSIFICADOR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384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NOMBRE: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DEL CONEX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384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D.N.I.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DEL CONEX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7836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DEL CONEX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3849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8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CONDUCTOR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384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NOMBRE: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DEL CONEX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384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D.N.I.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DEL CONEX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176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0000"/>
                          </a:solidFill>
                          <a:effectLst/>
                          <a:latin typeface="SansSerif"/>
                        </a:rPr>
                        <a:t>DEL CONEX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135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700" b="0" i="0" u="none" strike="noStrike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COORDENADAS GEOGRAFICAS CON LA FIRMA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114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EN OBRA DEL TELF.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EN OBRA DEL TELF.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EN OBRA DEL TELF.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1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86503"/>
            <a:ext cx="985251" cy="85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2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124" y="4082616"/>
            <a:ext cx="747267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882"/>
              </p:ext>
            </p:extLst>
          </p:nvPr>
        </p:nvGraphicFramePr>
        <p:xfrm>
          <a:off x="6156176" y="1268760"/>
          <a:ext cx="2432796" cy="4032448"/>
        </p:xfrm>
        <a:graphic>
          <a:graphicData uri="http://schemas.openxmlformats.org/drawingml/2006/table">
            <a:tbl>
              <a:tblPr/>
              <a:tblGrid>
                <a:gridCol w="762000"/>
                <a:gridCol w="1670796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SansSerif"/>
                        </a:rPr>
                        <a:t>FIRMA EL CLIENTE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NOMBRE: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EN OBRA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b="0" i="0" u="none" strike="noStrike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D.N.I.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SansSerif"/>
                        </a:rPr>
                        <a:t>EN OBRA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8048"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SansSerif"/>
                        </a:rPr>
                        <a:t>RECIBI: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1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316" y="2996952"/>
            <a:ext cx="16256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364</Words>
  <Application>Microsoft Office PowerPoint</Application>
  <PresentationFormat>Presentación en pantalla (4:3)</PresentationFormat>
  <Paragraphs>151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</dc:creator>
  <cp:lastModifiedBy>Jose Luis</cp:lastModifiedBy>
  <cp:revision>45</cp:revision>
  <cp:lastPrinted>2023-05-18T12:11:24Z</cp:lastPrinted>
  <dcterms:created xsi:type="dcterms:W3CDTF">2023-03-09T11:25:03Z</dcterms:created>
  <dcterms:modified xsi:type="dcterms:W3CDTF">2023-05-18T12:19:18Z</dcterms:modified>
</cp:coreProperties>
</file>