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embeddedFontLst>
    <p:embeddedFont>
      <p:font typeface="Galdeano" panose="020B0604020202020204" charset="0"/>
      <p:regular r:id="rId24"/>
    </p:embeddedFont>
    <p:embeddedFont>
      <p:font typeface="Calibri" panose="020F050202020403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01336742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681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6257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653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3471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0" name="Shape 2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0586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5786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3" name="Shape 2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4979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50841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4824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1" name="Shape 3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4072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7" name="Shape 3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1260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50321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4" name="Shape 3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55299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0" name="Shape 3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3626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6012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3575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6498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4235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4969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5799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7986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1000"/>
              </a:spcBef>
              <a:buClr>
                <a:schemeClr val="dk1"/>
              </a:buClr>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rot="5400000">
            <a:off x="3920331" y="-1256505"/>
            <a:ext cx="4351338" cy="105155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7133431" y="1956594"/>
            <a:ext cx="5811838" cy="26288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5" name="Shape 25"/>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888888"/>
              </a:buClr>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39787"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8" name="Shape 38"/>
          <p:cNvSpPr txBox="1">
            <a:spLocks noGrp="1"/>
          </p:cNvSpPr>
          <p:nvPr>
            <p:ph type="body" idx="1"/>
          </p:nvPr>
        </p:nvSpPr>
        <p:spPr>
          <a:xfrm>
            <a:off x="839787" y="1681163"/>
            <a:ext cx="51577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839787" y="2505075"/>
            <a:ext cx="51577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6172200" y="1681163"/>
            <a:ext cx="51831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6172200" y="2505075"/>
            <a:ext cx="51831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7" name="Shape 4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6" name="Shape 56"/>
          <p:cNvSpPr txBox="1">
            <a:spLocks noGrp="1"/>
          </p:cNvSpPr>
          <p:nvPr>
            <p:ph type="body" idx="1"/>
          </p:nvPr>
        </p:nvSpPr>
        <p:spPr>
          <a:xfrm>
            <a:off x="5183187" y="987425"/>
            <a:ext cx="6172199" cy="4873624"/>
          </a:xfrm>
          <a:prstGeom prst="rect">
            <a:avLst/>
          </a:prstGeom>
          <a:noFill/>
          <a:ln>
            <a:noFill/>
          </a:ln>
        </p:spPr>
        <p:txBody>
          <a:bodyPr lIns="91425" tIns="91425" rIns="91425" bIns="91425" anchor="t" anchorCtr="0"/>
          <a:lstStyle>
            <a:lvl1pPr marL="228600" marR="0" lvl="0" indent="-25400" algn="l" rtl="0">
              <a:lnSpc>
                <a:spcPct val="90000"/>
              </a:lnSpc>
              <a:spcBef>
                <a:spcPts val="100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a:spLocks noGrp="1"/>
          </p:cNvSpPr>
          <p:nvPr>
            <p:ph type="pic" idx="2"/>
          </p:nvPr>
        </p:nvSpPr>
        <p:spPr>
          <a:xfrm>
            <a:off x="5183187" y="987425"/>
            <a:ext cx="6172199" cy="4873624"/>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83"/>
        <p:cNvGrpSpPr/>
        <p:nvPr/>
      </p:nvGrpSpPr>
      <p:grpSpPr>
        <a:xfrm>
          <a:off x="0" y="0"/>
          <a:ext cx="0" cy="0"/>
          <a:chOff x="0" y="0"/>
          <a:chExt cx="0" cy="0"/>
        </a:xfrm>
      </p:grpSpPr>
      <p:pic>
        <p:nvPicPr>
          <p:cNvPr id="84" name="Shape 84"/>
          <p:cNvPicPr preferRelativeResize="0"/>
          <p:nvPr/>
        </p:nvPicPr>
        <p:blipFill rotWithShape="1">
          <a:blip r:embed="rId3">
            <a:alphaModFix/>
          </a:blip>
          <a:srcRect/>
          <a:stretch/>
        </p:blipFill>
        <p:spPr>
          <a:xfrm>
            <a:off x="410308" y="331762"/>
            <a:ext cx="1524000" cy="1524000"/>
          </a:xfrm>
          <a:prstGeom prst="rect">
            <a:avLst/>
          </a:prstGeom>
          <a:noFill/>
          <a:ln>
            <a:noFill/>
          </a:ln>
        </p:spPr>
      </p:pic>
      <p:pic>
        <p:nvPicPr>
          <p:cNvPr id="85" name="Shape 85"/>
          <p:cNvPicPr preferRelativeResize="0"/>
          <p:nvPr/>
        </p:nvPicPr>
        <p:blipFill rotWithShape="1">
          <a:blip r:embed="rId4">
            <a:alphaModFix/>
          </a:blip>
          <a:srcRect/>
          <a:stretch/>
        </p:blipFill>
        <p:spPr>
          <a:xfrm>
            <a:off x="9109896" y="765104"/>
            <a:ext cx="2581634" cy="657316"/>
          </a:xfrm>
          <a:prstGeom prst="rect">
            <a:avLst/>
          </a:prstGeom>
          <a:noFill/>
          <a:ln>
            <a:noFill/>
          </a:ln>
        </p:spPr>
      </p:pic>
      <p:sp>
        <p:nvSpPr>
          <p:cNvPr id="86" name="Shape 86"/>
          <p:cNvSpPr/>
          <p:nvPr/>
        </p:nvSpPr>
        <p:spPr>
          <a:xfrm>
            <a:off x="2999628" y="2629709"/>
            <a:ext cx="5573770" cy="292387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9600" b="1" i="0" u="none" strike="noStrike" cap="none">
                <a:solidFill>
                  <a:schemeClr val="accent5"/>
                </a:solidFill>
                <a:latin typeface="Calibri"/>
                <a:ea typeface="Calibri"/>
                <a:cs typeface="Calibri"/>
                <a:sym typeface="Calibri"/>
              </a:rPr>
              <a:t>Economics</a:t>
            </a:r>
          </a:p>
          <a:p>
            <a:pPr marL="0" marR="0" lvl="0" indent="0" algn="ctr" rtl="0">
              <a:spcBef>
                <a:spcPts val="0"/>
              </a:spcBef>
              <a:buSzPct val="25000"/>
              <a:buNone/>
            </a:pPr>
            <a:r>
              <a:rPr lang="en-US" sz="4800" b="1" i="0" u="none" strike="noStrike" cap="none">
                <a:solidFill>
                  <a:schemeClr val="accent5"/>
                </a:solidFill>
                <a:latin typeface="Calibri"/>
                <a:ea typeface="Calibri"/>
                <a:cs typeface="Calibri"/>
                <a:sym typeface="Calibri"/>
              </a:rPr>
              <a:t>ICT SEM 4</a:t>
            </a:r>
          </a:p>
          <a:p>
            <a:pPr marL="0" marR="0" lvl="0" indent="0" algn="ctr" rtl="0">
              <a:spcBef>
                <a:spcPts val="0"/>
              </a:spcBef>
              <a:buSzPct val="25000"/>
              <a:buNone/>
            </a:pPr>
            <a:r>
              <a:rPr lang="en-US" sz="4000" b="1" i="0" u="none" strike="noStrike" cap="none">
                <a:solidFill>
                  <a:schemeClr val="accent5"/>
                </a:solidFill>
                <a:latin typeface="Calibri"/>
                <a:ea typeface="Calibri"/>
                <a:cs typeface="Calibri"/>
                <a:sym typeface="Calibri"/>
              </a:rPr>
              <a:t>Group 6</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895065" y="500063"/>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dirty="0" smtClean="0">
                <a:solidFill>
                  <a:schemeClr val="dk1"/>
                </a:solidFill>
                <a:latin typeface="Calibri"/>
                <a:ea typeface="Calibri"/>
                <a:cs typeface="Calibri"/>
                <a:sym typeface="Calibri"/>
              </a:rPr>
              <a:t>		Based on Area</a:t>
            </a:r>
            <a:endParaRPr lang="en-US" sz="4400" b="0" i="0" u="none" strike="noStrike" cap="none" dirty="0">
              <a:solidFill>
                <a:schemeClr val="dk1"/>
              </a:solidFill>
              <a:latin typeface="Calibri"/>
              <a:ea typeface="Calibri"/>
              <a:cs typeface="Calibri"/>
              <a:sym typeface="Calibri"/>
            </a:endParaRPr>
          </a:p>
        </p:txBody>
      </p:sp>
      <p:sp>
        <p:nvSpPr>
          <p:cNvPr id="224" name="Shape 224"/>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1" i="0" u="none" strike="noStrike" cap="none" dirty="0" smtClean="0">
                <a:solidFill>
                  <a:schemeClr val="dk1"/>
                </a:solidFill>
                <a:latin typeface="Calibri"/>
                <a:ea typeface="Calibri"/>
                <a:cs typeface="Calibri"/>
                <a:sym typeface="Calibri"/>
              </a:rPr>
              <a:t>Onion Belongs to an International Market</a:t>
            </a:r>
            <a:endParaRPr lang="en-US" sz="2800" b="1" i="0" u="none" strike="noStrike" cap="none" dirty="0">
              <a:solidFill>
                <a:schemeClr val="dk1"/>
              </a:solidFill>
              <a:latin typeface="Calibri"/>
              <a:ea typeface="Calibri"/>
              <a:cs typeface="Calibri"/>
              <a:sym typeface="Calibri"/>
            </a:endParaRPr>
          </a:p>
          <a:p>
            <a:pPr marL="457200" marR="0" lvl="0" indent="0" algn="l" rtl="0">
              <a:lnSpc>
                <a:spcPct val="90000"/>
              </a:lnSpc>
              <a:spcBef>
                <a:spcPts val="1000"/>
              </a:spcBef>
              <a:spcAft>
                <a:spcPts val="0"/>
              </a:spcAft>
              <a:buClr>
                <a:schemeClr val="dk1"/>
              </a:buClr>
              <a:buSzPct val="25000"/>
              <a:buFont typeface="Arial"/>
              <a:buNone/>
            </a:pPr>
            <a:r>
              <a:rPr lang="en-US" sz="2800" b="0" i="0" u="none" strike="noStrike" cap="none" dirty="0" smtClean="0">
                <a:solidFill>
                  <a:schemeClr val="dk1"/>
                </a:solidFill>
                <a:latin typeface="Calibri"/>
                <a:ea typeface="Calibri"/>
                <a:cs typeface="Calibri"/>
                <a:sym typeface="Calibri"/>
              </a:rPr>
              <a:t>The movement of Onion is widespread throughout the world, through export</a:t>
            </a:r>
            <a:r>
              <a:rPr lang="en-US" dirty="0" smtClean="0"/>
              <a:t> and </a:t>
            </a:r>
            <a:r>
              <a:rPr lang="en-US" sz="2800" b="0" i="0" u="none" strike="noStrike" cap="none" dirty="0" smtClean="0">
                <a:solidFill>
                  <a:schemeClr val="dk1"/>
                </a:solidFill>
                <a:latin typeface="Calibri"/>
                <a:ea typeface="Calibri"/>
                <a:cs typeface="Calibri"/>
                <a:sym typeface="Calibri"/>
              </a:rPr>
              <a:t>import.</a:t>
            </a:r>
          </a:p>
          <a:p>
            <a:pPr marL="457200" marR="0" lvl="0" indent="0" algn="l" rtl="0">
              <a:lnSpc>
                <a:spcPct val="90000"/>
              </a:lnSpc>
              <a:spcBef>
                <a:spcPts val="1000"/>
              </a:spcBef>
              <a:spcAft>
                <a:spcPts val="0"/>
              </a:spcAft>
              <a:buClr>
                <a:schemeClr val="dk1"/>
              </a:buClr>
              <a:buSzPct val="25000"/>
              <a:buFont typeface="Arial"/>
              <a:buNone/>
            </a:pPr>
            <a:endParaRPr lang="en-US" sz="2800" b="0" i="0" u="none" strike="noStrike" cap="none" dirty="0" smtClean="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Arial"/>
              <a:buNone/>
            </a:pPr>
            <a:endParaRPr sz="2800" b="0" i="0" u="none" strike="noStrike" cap="none" dirty="0">
              <a:solidFill>
                <a:schemeClr val="dk1"/>
              </a:solidFill>
              <a:latin typeface="Calibri"/>
              <a:ea typeface="Calibri"/>
              <a:cs typeface="Calibri"/>
              <a:sym typeface="Calibri"/>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1998610" y="362520"/>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dirty="0" smtClean="0">
                <a:solidFill>
                  <a:schemeClr val="dk1"/>
                </a:solidFill>
                <a:latin typeface="Calibri"/>
                <a:ea typeface="Calibri"/>
                <a:cs typeface="Calibri"/>
                <a:sym typeface="Calibri"/>
              </a:rPr>
              <a:t>        Based </a:t>
            </a:r>
            <a:r>
              <a:rPr lang="en-US" sz="4400" b="0" i="0" u="none" strike="noStrike" cap="none" dirty="0">
                <a:solidFill>
                  <a:schemeClr val="dk1"/>
                </a:solidFill>
                <a:latin typeface="Calibri"/>
                <a:ea typeface="Calibri"/>
                <a:cs typeface="Calibri"/>
                <a:sym typeface="Calibri"/>
              </a:rPr>
              <a:t>on Volume of </a:t>
            </a:r>
            <a:r>
              <a:rPr lang="en-US" sz="4400" b="0" i="0" u="none" strike="noStrike" cap="none" dirty="0" smtClean="0">
                <a:solidFill>
                  <a:schemeClr val="dk1"/>
                </a:solidFill>
                <a:latin typeface="Calibri"/>
                <a:ea typeface="Calibri"/>
                <a:cs typeface="Calibri"/>
                <a:sym typeface="Calibri"/>
              </a:rPr>
              <a:t>business</a:t>
            </a:r>
            <a:br>
              <a:rPr lang="en-US" sz="4400" b="0" i="0" u="none" strike="noStrike" cap="none" dirty="0" smtClean="0">
                <a:solidFill>
                  <a:schemeClr val="dk1"/>
                </a:solidFill>
                <a:latin typeface="Calibri"/>
                <a:ea typeface="Calibri"/>
                <a:cs typeface="Calibri"/>
                <a:sym typeface="Calibri"/>
              </a:rPr>
            </a:br>
            <a:r>
              <a:rPr lang="en-US" sz="4400" b="0" i="0" u="none" strike="noStrike" cap="none" dirty="0" smtClean="0">
                <a:solidFill>
                  <a:schemeClr val="dk1"/>
                </a:solidFill>
                <a:latin typeface="Calibri"/>
                <a:ea typeface="Calibri"/>
                <a:cs typeface="Calibri"/>
                <a:sym typeface="Calibri"/>
              </a:rPr>
              <a:t>                (Sub </a:t>
            </a:r>
            <a:r>
              <a:rPr lang="en-US" dirty="0" smtClean="0"/>
              <a:t>C</a:t>
            </a:r>
            <a:r>
              <a:rPr lang="en-US" sz="4400" b="0" i="0" u="none" strike="noStrike" cap="none" dirty="0" smtClean="0">
                <a:solidFill>
                  <a:schemeClr val="dk1"/>
                </a:solidFill>
                <a:latin typeface="Calibri"/>
                <a:ea typeface="Calibri"/>
                <a:cs typeface="Calibri"/>
                <a:sym typeface="Calibri"/>
              </a:rPr>
              <a:t>lassification)</a:t>
            </a:r>
            <a:endParaRPr lang="en-US" sz="4400" b="0" i="0" u="none" strike="noStrike" cap="none" dirty="0">
              <a:solidFill>
                <a:schemeClr val="dk1"/>
              </a:solidFill>
              <a:latin typeface="Calibri"/>
              <a:ea typeface="Calibri"/>
              <a:cs typeface="Calibri"/>
              <a:sym typeface="Calibri"/>
            </a:endParaRPr>
          </a:p>
        </p:txBody>
      </p:sp>
      <p:grpSp>
        <p:nvGrpSpPr>
          <p:cNvPr id="230" name="Shape 230"/>
          <p:cNvGrpSpPr/>
          <p:nvPr/>
        </p:nvGrpSpPr>
        <p:grpSpPr>
          <a:xfrm>
            <a:off x="3049916" y="1825881"/>
            <a:ext cx="6092166" cy="4350822"/>
            <a:chOff x="2211716" y="256"/>
            <a:chExt cx="6092166" cy="4350822"/>
          </a:xfrm>
        </p:grpSpPr>
        <p:sp>
          <p:nvSpPr>
            <p:cNvPr id="231" name="Shape 231"/>
            <p:cNvSpPr/>
            <p:nvPr/>
          </p:nvSpPr>
          <p:spPr>
            <a:xfrm>
              <a:off x="5112748" y="1658197"/>
              <a:ext cx="1595566" cy="759344"/>
            </a:xfrm>
            <a:custGeom>
              <a:avLst/>
              <a:gdLst/>
              <a:ahLst/>
              <a:cxnLst/>
              <a:rect l="0" t="0" r="0" b="0"/>
              <a:pathLst>
                <a:path w="120000" h="120000" extrusionOk="0">
                  <a:moveTo>
                    <a:pt x="0" y="0"/>
                  </a:moveTo>
                  <a:lnTo>
                    <a:pt x="0" y="81776"/>
                  </a:lnTo>
                  <a:lnTo>
                    <a:pt x="120000" y="81776"/>
                  </a:lnTo>
                  <a:lnTo>
                    <a:pt x="120000" y="120000"/>
                  </a:lnTo>
                </a:path>
              </a:pathLst>
            </a:custGeom>
            <a:noFill/>
            <a:ln w="12700" cap="flat" cmpd="sng">
              <a:solidFill>
                <a:srgbClr val="487AA8"/>
              </a:solidFill>
              <a:prstDash val="solid"/>
              <a:miter/>
              <a:headEnd type="none" w="med" len="med"/>
              <a:tailEnd type="none" w="med" len="med"/>
            </a:ln>
          </p:spPr>
        </p:sp>
        <p:sp>
          <p:nvSpPr>
            <p:cNvPr id="232" name="Shape 232"/>
            <p:cNvSpPr/>
            <p:nvPr/>
          </p:nvSpPr>
          <p:spPr>
            <a:xfrm>
              <a:off x="3517180" y="1658197"/>
              <a:ext cx="1595566" cy="759344"/>
            </a:xfrm>
            <a:custGeom>
              <a:avLst/>
              <a:gdLst/>
              <a:ahLst/>
              <a:cxnLst/>
              <a:rect l="0" t="0" r="0" b="0"/>
              <a:pathLst>
                <a:path w="120000" h="120000" extrusionOk="0">
                  <a:moveTo>
                    <a:pt x="120000" y="0"/>
                  </a:moveTo>
                  <a:lnTo>
                    <a:pt x="120000" y="81776"/>
                  </a:lnTo>
                  <a:lnTo>
                    <a:pt x="0" y="81776"/>
                  </a:lnTo>
                  <a:lnTo>
                    <a:pt x="0" y="120000"/>
                  </a:lnTo>
                </a:path>
              </a:pathLst>
            </a:custGeom>
            <a:noFill/>
            <a:ln w="12700" cap="flat" cmpd="sng">
              <a:solidFill>
                <a:srgbClr val="487AA8"/>
              </a:solidFill>
              <a:prstDash val="solid"/>
              <a:miter/>
              <a:headEnd type="none" w="med" len="med"/>
              <a:tailEnd type="none" w="med" len="med"/>
            </a:ln>
          </p:spPr>
        </p:sp>
        <p:sp>
          <p:nvSpPr>
            <p:cNvPr id="233" name="Shape 233"/>
            <p:cNvSpPr/>
            <p:nvPr/>
          </p:nvSpPr>
          <p:spPr>
            <a:xfrm>
              <a:off x="3807282" y="256"/>
              <a:ext cx="2610928" cy="1657939"/>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4" name="Shape 234"/>
            <p:cNvSpPr/>
            <p:nvPr/>
          </p:nvSpPr>
          <p:spPr>
            <a:xfrm>
              <a:off x="4097387" y="275855"/>
              <a:ext cx="2610928" cy="1657939"/>
            </a:xfrm>
            <a:prstGeom prst="roundRect">
              <a:avLst>
                <a:gd name="adj" fmla="val 10000"/>
              </a:avLst>
            </a:prstGeom>
            <a:solidFill>
              <a:schemeClr val="lt1">
                <a:alpha val="89803"/>
              </a:schemeClr>
            </a:solidFill>
            <a:ln w="12700" cap="flat" cmpd="sng">
              <a:solidFill>
                <a:srgbClr val="599BD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5" name="Shape 235"/>
            <p:cNvSpPr txBox="1"/>
            <p:nvPr/>
          </p:nvSpPr>
          <p:spPr>
            <a:xfrm>
              <a:off x="4145946" y="324413"/>
              <a:ext cx="2513810" cy="1560821"/>
            </a:xfrm>
            <a:prstGeom prst="rect">
              <a:avLst/>
            </a:prstGeom>
            <a:noFill/>
            <a:ln>
              <a:noFill/>
            </a:ln>
          </p:spPr>
          <p:txBody>
            <a:bodyPr lIns="152400" tIns="152400" rIns="152400" bIns="152400" anchor="ctr" anchorCtr="0">
              <a:noAutofit/>
            </a:bodyPr>
            <a:lstStyle/>
            <a:p>
              <a:pPr marL="0" marR="0" lvl="0" indent="0" algn="ctr" rtl="0">
                <a:lnSpc>
                  <a:spcPct val="90000"/>
                </a:lnSpc>
                <a:spcBef>
                  <a:spcPts val="0"/>
                </a:spcBef>
                <a:spcAft>
                  <a:spcPts val="0"/>
                </a:spcAft>
                <a:buClr>
                  <a:schemeClr val="dk1"/>
                </a:buClr>
                <a:buSzPct val="25000"/>
                <a:buFont typeface="Calibri"/>
                <a:buNone/>
              </a:pPr>
              <a:r>
                <a:rPr lang="en-US" sz="4000" b="0" i="0" u="none" strike="noStrike" cap="none">
                  <a:solidFill>
                    <a:schemeClr val="dk1"/>
                  </a:solidFill>
                  <a:latin typeface="Calibri"/>
                  <a:ea typeface="Calibri"/>
                  <a:cs typeface="Calibri"/>
                  <a:sym typeface="Calibri"/>
                </a:rPr>
                <a:t>Volume of business</a:t>
              </a:r>
            </a:p>
          </p:txBody>
        </p:sp>
        <p:sp>
          <p:nvSpPr>
            <p:cNvPr id="236" name="Shape 236"/>
            <p:cNvSpPr/>
            <p:nvPr/>
          </p:nvSpPr>
          <p:spPr>
            <a:xfrm>
              <a:off x="2211716" y="2417541"/>
              <a:ext cx="2610928" cy="1657939"/>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7" name="Shape 237"/>
            <p:cNvSpPr/>
            <p:nvPr/>
          </p:nvSpPr>
          <p:spPr>
            <a:xfrm>
              <a:off x="2501818" y="2693140"/>
              <a:ext cx="2610928" cy="1657939"/>
            </a:xfrm>
            <a:prstGeom prst="roundRect">
              <a:avLst>
                <a:gd name="adj" fmla="val 10000"/>
              </a:avLst>
            </a:prstGeom>
            <a:solidFill>
              <a:schemeClr val="lt1">
                <a:alpha val="89803"/>
              </a:schemeClr>
            </a:solidFill>
            <a:ln w="12700" cap="flat" cmpd="sng">
              <a:solidFill>
                <a:srgbClr val="599BD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8" name="Shape 238"/>
            <p:cNvSpPr txBox="1"/>
            <p:nvPr/>
          </p:nvSpPr>
          <p:spPr>
            <a:xfrm>
              <a:off x="2550377" y="2741699"/>
              <a:ext cx="2513810" cy="1560821"/>
            </a:xfrm>
            <a:prstGeom prst="rect">
              <a:avLst/>
            </a:prstGeom>
            <a:noFill/>
            <a:ln>
              <a:noFill/>
            </a:ln>
          </p:spPr>
          <p:txBody>
            <a:bodyPr lIns="152400" tIns="152400" rIns="152400" bIns="152400" anchor="ctr" anchorCtr="0">
              <a:noAutofit/>
            </a:bodyPr>
            <a:lstStyle/>
            <a:p>
              <a:pPr marL="0" marR="0" lvl="0" indent="0" algn="ctr" rtl="0">
                <a:lnSpc>
                  <a:spcPct val="90000"/>
                </a:lnSpc>
                <a:spcBef>
                  <a:spcPts val="0"/>
                </a:spcBef>
                <a:spcAft>
                  <a:spcPts val="0"/>
                </a:spcAft>
                <a:buClr>
                  <a:schemeClr val="dk1"/>
                </a:buClr>
                <a:buSzPct val="25000"/>
                <a:buFont typeface="Calibri"/>
                <a:buNone/>
              </a:pPr>
              <a:r>
                <a:rPr lang="en-US" sz="4000" b="0" i="0" u="none" strike="noStrike" cap="none">
                  <a:solidFill>
                    <a:schemeClr val="dk1"/>
                  </a:solidFill>
                  <a:latin typeface="Calibri"/>
                  <a:ea typeface="Calibri"/>
                  <a:cs typeface="Calibri"/>
                  <a:sym typeface="Calibri"/>
                </a:rPr>
                <a:t>Wholesale</a:t>
              </a:r>
            </a:p>
          </p:txBody>
        </p:sp>
        <p:sp>
          <p:nvSpPr>
            <p:cNvPr id="239" name="Shape 239"/>
            <p:cNvSpPr/>
            <p:nvPr/>
          </p:nvSpPr>
          <p:spPr>
            <a:xfrm>
              <a:off x="5402851" y="2417541"/>
              <a:ext cx="2610928" cy="1657939"/>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0" name="Shape 240"/>
            <p:cNvSpPr/>
            <p:nvPr/>
          </p:nvSpPr>
          <p:spPr>
            <a:xfrm>
              <a:off x="5692953" y="2693140"/>
              <a:ext cx="2610928" cy="1657939"/>
            </a:xfrm>
            <a:prstGeom prst="roundRect">
              <a:avLst>
                <a:gd name="adj" fmla="val 10000"/>
              </a:avLst>
            </a:prstGeom>
            <a:solidFill>
              <a:schemeClr val="lt1">
                <a:alpha val="89803"/>
              </a:schemeClr>
            </a:solidFill>
            <a:ln w="12700" cap="flat" cmpd="sng">
              <a:solidFill>
                <a:srgbClr val="599BD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txBox="1"/>
            <p:nvPr/>
          </p:nvSpPr>
          <p:spPr>
            <a:xfrm>
              <a:off x="5741512" y="2741699"/>
              <a:ext cx="2513810" cy="1560821"/>
            </a:xfrm>
            <a:prstGeom prst="rect">
              <a:avLst/>
            </a:prstGeom>
            <a:noFill/>
            <a:ln>
              <a:noFill/>
            </a:ln>
          </p:spPr>
          <p:txBody>
            <a:bodyPr lIns="152400" tIns="152400" rIns="152400" bIns="152400" anchor="ctr" anchorCtr="0">
              <a:noAutofit/>
            </a:bodyPr>
            <a:lstStyle/>
            <a:p>
              <a:pPr marL="0" marR="0" lvl="0" indent="0" algn="ctr" rtl="0">
                <a:lnSpc>
                  <a:spcPct val="90000"/>
                </a:lnSpc>
                <a:spcBef>
                  <a:spcPts val="0"/>
                </a:spcBef>
                <a:spcAft>
                  <a:spcPts val="0"/>
                </a:spcAft>
                <a:buClr>
                  <a:schemeClr val="dk1"/>
                </a:buClr>
                <a:buSzPct val="25000"/>
                <a:buFont typeface="Calibri"/>
                <a:buNone/>
              </a:pPr>
              <a:r>
                <a:rPr lang="en-US" sz="4000" b="0" i="0" u="none" strike="noStrike" cap="none">
                  <a:solidFill>
                    <a:schemeClr val="dk1"/>
                  </a:solidFill>
                  <a:latin typeface="Calibri"/>
                  <a:ea typeface="Calibri"/>
                  <a:cs typeface="Calibri"/>
                  <a:sym typeface="Calibri"/>
                </a:rPr>
                <a:t>Retail</a:t>
              </a:r>
            </a:p>
          </p:txBody>
        </p:sp>
      </p:gr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838200" y="500063"/>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dirty="0" smtClean="0">
                <a:solidFill>
                  <a:schemeClr val="dk1"/>
                </a:solidFill>
                <a:latin typeface="Calibri"/>
                <a:ea typeface="Calibri"/>
                <a:cs typeface="Calibri"/>
                <a:sym typeface="Calibri"/>
              </a:rPr>
              <a:t>Based on Volume </a:t>
            </a:r>
            <a:r>
              <a:rPr lang="en-US" sz="4400" b="0" i="0" u="none" strike="noStrike" cap="none" dirty="0">
                <a:solidFill>
                  <a:schemeClr val="dk1"/>
                </a:solidFill>
                <a:latin typeface="Calibri"/>
                <a:ea typeface="Calibri"/>
                <a:cs typeface="Calibri"/>
                <a:sym typeface="Calibri"/>
              </a:rPr>
              <a:t>of Business</a:t>
            </a:r>
          </a:p>
        </p:txBody>
      </p:sp>
      <p:sp>
        <p:nvSpPr>
          <p:cNvPr id="247" name="Shape 247"/>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1" i="0" u="none" strike="noStrike" cap="none">
                <a:solidFill>
                  <a:schemeClr val="dk1"/>
                </a:solidFill>
                <a:latin typeface="Calibri"/>
                <a:ea typeface="Calibri"/>
                <a:cs typeface="Calibri"/>
                <a:sym typeface="Calibri"/>
              </a:rPr>
              <a:t>Wholesale and Retail Market</a:t>
            </a:r>
          </a:p>
          <a:p>
            <a:pPr marL="457200" marR="0" lvl="0" indent="0" algn="l" rtl="0">
              <a:lnSpc>
                <a:spcPct val="90000"/>
              </a:lnSpc>
              <a:spcBef>
                <a:spcPts val="1000"/>
              </a:spcBef>
              <a:spcAft>
                <a:spcPts val="0"/>
              </a:spcAft>
              <a:buClr>
                <a:schemeClr val="dk1"/>
              </a:buClr>
              <a:buSzPct val="25000"/>
              <a:buFont typeface="Arial"/>
              <a:buNone/>
            </a:pPr>
            <a:r>
              <a:rPr lang="en-US"/>
              <a:t>W</a:t>
            </a:r>
            <a:r>
              <a:rPr lang="en-US" sz="2800" b="0" i="0" u="none" strike="noStrike" cap="none">
                <a:solidFill>
                  <a:schemeClr val="dk1"/>
                </a:solidFill>
                <a:latin typeface="Calibri"/>
                <a:ea typeface="Calibri"/>
                <a:cs typeface="Calibri"/>
                <a:sym typeface="Calibri"/>
              </a:rPr>
              <a:t>hen we consider market of farmers and traders it is considered as wholesale market(APMC Market), but when it is seen from point of view of local vendors and consumers it is considered as retail market(Vegetable Market).</a:t>
            </a:r>
          </a:p>
          <a:p>
            <a:pPr marL="228600" marR="0" lvl="0" indent="-228600" algn="l" rtl="0">
              <a:lnSpc>
                <a:spcPct val="90000"/>
              </a:lnSpc>
              <a:spcBef>
                <a:spcPts val="1000"/>
              </a:spcBef>
              <a:buClr>
                <a:schemeClr val="dk1"/>
              </a:buClr>
              <a:buSzPct val="100000"/>
              <a:buFont typeface="Arial"/>
              <a:buNone/>
            </a:pPr>
            <a:endParaRPr sz="2800" b="0" i="0" u="none" strike="noStrike" cap="none">
              <a:solidFill>
                <a:schemeClr val="dk1"/>
              </a:solidFill>
              <a:latin typeface="Calibri"/>
              <a:ea typeface="Calibri"/>
              <a:cs typeface="Calibri"/>
              <a:sym typeface="Calibri"/>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2995847" y="299771"/>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dirty="0"/>
              <a:t> </a:t>
            </a:r>
            <a:r>
              <a:rPr lang="en-US" dirty="0" smtClean="0"/>
              <a:t>  </a:t>
            </a:r>
            <a:r>
              <a:rPr lang="en-US" sz="4400" b="0" i="0" u="none" strike="noStrike" cap="none" dirty="0" smtClean="0">
                <a:solidFill>
                  <a:schemeClr val="dk1"/>
                </a:solidFill>
                <a:latin typeface="Calibri"/>
                <a:ea typeface="Calibri"/>
                <a:cs typeface="Calibri"/>
                <a:sym typeface="Calibri"/>
              </a:rPr>
              <a:t>Based </a:t>
            </a:r>
            <a:r>
              <a:rPr lang="en-US" sz="4400" b="0" i="0" u="none" strike="noStrike" cap="none" dirty="0">
                <a:solidFill>
                  <a:schemeClr val="dk1"/>
                </a:solidFill>
                <a:latin typeface="Calibri"/>
                <a:ea typeface="Calibri"/>
                <a:cs typeface="Calibri"/>
                <a:sym typeface="Calibri"/>
              </a:rPr>
              <a:t>on nature of </a:t>
            </a:r>
            <a:r>
              <a:rPr lang="en-US" sz="4400" b="0" i="0" u="none" strike="noStrike" cap="none" dirty="0" smtClean="0">
                <a:solidFill>
                  <a:schemeClr val="dk1"/>
                </a:solidFill>
                <a:latin typeface="Calibri"/>
                <a:ea typeface="Calibri"/>
                <a:cs typeface="Calibri"/>
                <a:sym typeface="Calibri"/>
              </a:rPr>
              <a:t>goods</a:t>
            </a:r>
            <a:br>
              <a:rPr lang="en-US" sz="4400" b="0" i="0" u="none" strike="noStrike" cap="none" dirty="0" smtClean="0">
                <a:solidFill>
                  <a:schemeClr val="dk1"/>
                </a:solidFill>
                <a:latin typeface="Calibri"/>
                <a:ea typeface="Calibri"/>
                <a:cs typeface="Calibri"/>
                <a:sym typeface="Calibri"/>
              </a:rPr>
            </a:br>
            <a:r>
              <a:rPr lang="en-US" sz="4400" b="0" i="0" u="none" strike="noStrike" cap="none" dirty="0" smtClean="0">
                <a:solidFill>
                  <a:schemeClr val="dk1"/>
                </a:solidFill>
                <a:latin typeface="Calibri"/>
                <a:ea typeface="Calibri"/>
                <a:cs typeface="Calibri"/>
                <a:sym typeface="Calibri"/>
              </a:rPr>
              <a:t>       </a:t>
            </a:r>
            <a:r>
              <a:rPr lang="en-US" dirty="0"/>
              <a:t>	</a:t>
            </a:r>
            <a:r>
              <a:rPr lang="en-US" sz="4400" b="0" i="0" u="none" strike="noStrike" cap="none" dirty="0" smtClean="0">
                <a:solidFill>
                  <a:schemeClr val="dk1"/>
                </a:solidFill>
                <a:latin typeface="Calibri"/>
                <a:ea typeface="Calibri"/>
                <a:cs typeface="Calibri"/>
                <a:sym typeface="Calibri"/>
              </a:rPr>
              <a:t> (Sub Classification)</a:t>
            </a:r>
            <a:endParaRPr lang="en-US" sz="4400" b="0" i="0" u="none" strike="noStrike" cap="none" dirty="0">
              <a:solidFill>
                <a:schemeClr val="dk1"/>
              </a:solidFill>
              <a:latin typeface="Calibri"/>
              <a:ea typeface="Calibri"/>
              <a:cs typeface="Calibri"/>
              <a:sym typeface="Calibri"/>
            </a:endParaRPr>
          </a:p>
        </p:txBody>
      </p:sp>
      <p:grpSp>
        <p:nvGrpSpPr>
          <p:cNvPr id="253" name="Shape 253"/>
          <p:cNvGrpSpPr/>
          <p:nvPr/>
        </p:nvGrpSpPr>
        <p:grpSpPr>
          <a:xfrm>
            <a:off x="3049916" y="1825881"/>
            <a:ext cx="6092166" cy="4350822"/>
            <a:chOff x="2211716" y="256"/>
            <a:chExt cx="6092166" cy="4350822"/>
          </a:xfrm>
        </p:grpSpPr>
        <p:sp>
          <p:nvSpPr>
            <p:cNvPr id="254" name="Shape 254"/>
            <p:cNvSpPr/>
            <p:nvPr/>
          </p:nvSpPr>
          <p:spPr>
            <a:xfrm>
              <a:off x="5112748" y="1658197"/>
              <a:ext cx="1595566" cy="759344"/>
            </a:xfrm>
            <a:custGeom>
              <a:avLst/>
              <a:gdLst/>
              <a:ahLst/>
              <a:cxnLst/>
              <a:rect l="0" t="0" r="0" b="0"/>
              <a:pathLst>
                <a:path w="120000" h="120000" extrusionOk="0">
                  <a:moveTo>
                    <a:pt x="0" y="0"/>
                  </a:moveTo>
                  <a:lnTo>
                    <a:pt x="0" y="81776"/>
                  </a:lnTo>
                  <a:lnTo>
                    <a:pt x="120000" y="81776"/>
                  </a:lnTo>
                  <a:lnTo>
                    <a:pt x="120000" y="120000"/>
                  </a:lnTo>
                </a:path>
              </a:pathLst>
            </a:custGeom>
            <a:noFill/>
            <a:ln w="12700" cap="flat" cmpd="sng">
              <a:solidFill>
                <a:srgbClr val="487AA8"/>
              </a:solidFill>
              <a:prstDash val="solid"/>
              <a:miter/>
              <a:headEnd type="none" w="med" len="med"/>
              <a:tailEnd type="none" w="med" len="med"/>
            </a:ln>
          </p:spPr>
        </p:sp>
        <p:sp>
          <p:nvSpPr>
            <p:cNvPr id="255" name="Shape 255"/>
            <p:cNvSpPr/>
            <p:nvPr/>
          </p:nvSpPr>
          <p:spPr>
            <a:xfrm>
              <a:off x="3517180" y="1658197"/>
              <a:ext cx="1595566" cy="759344"/>
            </a:xfrm>
            <a:custGeom>
              <a:avLst/>
              <a:gdLst/>
              <a:ahLst/>
              <a:cxnLst/>
              <a:rect l="0" t="0" r="0" b="0"/>
              <a:pathLst>
                <a:path w="120000" h="120000" extrusionOk="0">
                  <a:moveTo>
                    <a:pt x="120000" y="0"/>
                  </a:moveTo>
                  <a:lnTo>
                    <a:pt x="120000" y="81776"/>
                  </a:lnTo>
                  <a:lnTo>
                    <a:pt x="0" y="81776"/>
                  </a:lnTo>
                  <a:lnTo>
                    <a:pt x="0" y="120000"/>
                  </a:lnTo>
                </a:path>
              </a:pathLst>
            </a:custGeom>
            <a:noFill/>
            <a:ln w="12700" cap="flat" cmpd="sng">
              <a:solidFill>
                <a:srgbClr val="487AA8"/>
              </a:solidFill>
              <a:prstDash val="solid"/>
              <a:miter/>
              <a:headEnd type="none" w="med" len="med"/>
              <a:tailEnd type="none" w="med" len="med"/>
            </a:ln>
          </p:spPr>
        </p:sp>
        <p:sp>
          <p:nvSpPr>
            <p:cNvPr id="256" name="Shape 256"/>
            <p:cNvSpPr/>
            <p:nvPr/>
          </p:nvSpPr>
          <p:spPr>
            <a:xfrm>
              <a:off x="3807282" y="256"/>
              <a:ext cx="2610928" cy="1657939"/>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7" name="Shape 257"/>
            <p:cNvSpPr/>
            <p:nvPr/>
          </p:nvSpPr>
          <p:spPr>
            <a:xfrm>
              <a:off x="4097387" y="275855"/>
              <a:ext cx="2610928" cy="1657939"/>
            </a:xfrm>
            <a:prstGeom prst="roundRect">
              <a:avLst>
                <a:gd name="adj" fmla="val 10000"/>
              </a:avLst>
            </a:prstGeom>
            <a:solidFill>
              <a:schemeClr val="lt1">
                <a:alpha val="89803"/>
              </a:schemeClr>
            </a:solidFill>
            <a:ln w="12700" cap="flat" cmpd="sng">
              <a:solidFill>
                <a:srgbClr val="599BD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8" name="Shape 258"/>
            <p:cNvSpPr txBox="1"/>
            <p:nvPr/>
          </p:nvSpPr>
          <p:spPr>
            <a:xfrm>
              <a:off x="4145946" y="324413"/>
              <a:ext cx="2513810" cy="1560821"/>
            </a:xfrm>
            <a:prstGeom prst="rect">
              <a:avLst/>
            </a:prstGeom>
            <a:noFill/>
            <a:ln>
              <a:noFill/>
            </a:ln>
          </p:spPr>
          <p:txBody>
            <a:bodyPr lIns="118100" tIns="118100" rIns="118100" bIns="118100" anchor="ctr" anchorCtr="0">
              <a:noAutofit/>
            </a:bodyPr>
            <a:lstStyle/>
            <a:p>
              <a:pPr marL="0" marR="0" lvl="0" indent="0" algn="ctr" rtl="0">
                <a:lnSpc>
                  <a:spcPct val="90000"/>
                </a:lnSpc>
                <a:spcBef>
                  <a:spcPts val="0"/>
                </a:spcBef>
                <a:spcAft>
                  <a:spcPts val="0"/>
                </a:spcAft>
                <a:buClr>
                  <a:schemeClr val="dk1"/>
                </a:buClr>
                <a:buSzPct val="25000"/>
                <a:buFont typeface="Calibri"/>
                <a:buNone/>
              </a:pPr>
              <a:r>
                <a:rPr lang="en-US" sz="3100" b="0" i="0" u="none" strike="noStrike" cap="none">
                  <a:solidFill>
                    <a:schemeClr val="dk1"/>
                  </a:solidFill>
                  <a:latin typeface="Calibri"/>
                  <a:ea typeface="Calibri"/>
                  <a:cs typeface="Calibri"/>
                  <a:sym typeface="Calibri"/>
                </a:rPr>
                <a:t>Based on nature of goods</a:t>
              </a:r>
            </a:p>
          </p:txBody>
        </p:sp>
        <p:sp>
          <p:nvSpPr>
            <p:cNvPr id="259" name="Shape 259"/>
            <p:cNvSpPr/>
            <p:nvPr/>
          </p:nvSpPr>
          <p:spPr>
            <a:xfrm>
              <a:off x="2211716" y="2417541"/>
              <a:ext cx="2610928" cy="1657939"/>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0" name="Shape 260"/>
            <p:cNvSpPr/>
            <p:nvPr/>
          </p:nvSpPr>
          <p:spPr>
            <a:xfrm>
              <a:off x="2501818" y="2693140"/>
              <a:ext cx="2610928" cy="1657939"/>
            </a:xfrm>
            <a:prstGeom prst="roundRect">
              <a:avLst>
                <a:gd name="adj" fmla="val 10000"/>
              </a:avLst>
            </a:prstGeom>
            <a:solidFill>
              <a:schemeClr val="lt1">
                <a:alpha val="89803"/>
              </a:schemeClr>
            </a:solidFill>
            <a:ln w="12700" cap="flat" cmpd="sng">
              <a:solidFill>
                <a:srgbClr val="599BD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1" name="Shape 261"/>
            <p:cNvSpPr txBox="1"/>
            <p:nvPr/>
          </p:nvSpPr>
          <p:spPr>
            <a:xfrm>
              <a:off x="2550377" y="2741699"/>
              <a:ext cx="2513810" cy="1560821"/>
            </a:xfrm>
            <a:prstGeom prst="rect">
              <a:avLst/>
            </a:prstGeom>
            <a:noFill/>
            <a:ln>
              <a:noFill/>
            </a:ln>
          </p:spPr>
          <p:txBody>
            <a:bodyPr lIns="118100" tIns="118100" rIns="118100" bIns="118100" anchor="ctr" anchorCtr="0">
              <a:noAutofit/>
            </a:bodyPr>
            <a:lstStyle/>
            <a:p>
              <a:pPr marL="0" marR="0" lvl="0" indent="0" algn="ctr" rtl="0">
                <a:lnSpc>
                  <a:spcPct val="90000"/>
                </a:lnSpc>
                <a:spcBef>
                  <a:spcPts val="0"/>
                </a:spcBef>
                <a:spcAft>
                  <a:spcPts val="0"/>
                </a:spcAft>
                <a:buClr>
                  <a:schemeClr val="dk1"/>
                </a:buClr>
                <a:buSzPct val="25000"/>
                <a:buFont typeface="Calibri"/>
                <a:buNone/>
              </a:pPr>
              <a:r>
                <a:rPr lang="en-US" sz="3100" b="0" i="0" u="none" strike="noStrike" cap="none">
                  <a:solidFill>
                    <a:schemeClr val="dk1"/>
                  </a:solidFill>
                  <a:latin typeface="Calibri"/>
                  <a:ea typeface="Calibri"/>
                  <a:cs typeface="Calibri"/>
                  <a:sym typeface="Calibri"/>
                </a:rPr>
                <a:t>Commodity market</a:t>
              </a:r>
            </a:p>
          </p:txBody>
        </p:sp>
        <p:sp>
          <p:nvSpPr>
            <p:cNvPr id="262" name="Shape 262"/>
            <p:cNvSpPr/>
            <p:nvPr/>
          </p:nvSpPr>
          <p:spPr>
            <a:xfrm>
              <a:off x="5402851" y="2417541"/>
              <a:ext cx="2610928" cy="1657939"/>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3" name="Shape 263"/>
            <p:cNvSpPr/>
            <p:nvPr/>
          </p:nvSpPr>
          <p:spPr>
            <a:xfrm>
              <a:off x="5692953" y="2693140"/>
              <a:ext cx="2610928" cy="1657939"/>
            </a:xfrm>
            <a:prstGeom prst="roundRect">
              <a:avLst>
                <a:gd name="adj" fmla="val 10000"/>
              </a:avLst>
            </a:prstGeom>
            <a:solidFill>
              <a:schemeClr val="lt1">
                <a:alpha val="89803"/>
              </a:schemeClr>
            </a:solidFill>
            <a:ln w="12700" cap="flat" cmpd="sng">
              <a:solidFill>
                <a:srgbClr val="599BD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4" name="Shape 264"/>
            <p:cNvSpPr txBox="1"/>
            <p:nvPr/>
          </p:nvSpPr>
          <p:spPr>
            <a:xfrm>
              <a:off x="5741512" y="2741699"/>
              <a:ext cx="2513810" cy="1560821"/>
            </a:xfrm>
            <a:prstGeom prst="rect">
              <a:avLst/>
            </a:prstGeom>
            <a:noFill/>
            <a:ln>
              <a:noFill/>
            </a:ln>
          </p:spPr>
          <p:txBody>
            <a:bodyPr lIns="118100" tIns="118100" rIns="118100" bIns="118100" anchor="ctr" anchorCtr="0">
              <a:noAutofit/>
            </a:bodyPr>
            <a:lstStyle/>
            <a:p>
              <a:pPr marL="0" marR="0" lvl="0" indent="0" algn="ctr" rtl="0">
                <a:lnSpc>
                  <a:spcPct val="90000"/>
                </a:lnSpc>
                <a:spcBef>
                  <a:spcPts val="0"/>
                </a:spcBef>
                <a:spcAft>
                  <a:spcPts val="0"/>
                </a:spcAft>
                <a:buClr>
                  <a:schemeClr val="dk1"/>
                </a:buClr>
                <a:buSzPct val="25000"/>
                <a:buFont typeface="Calibri"/>
                <a:buNone/>
              </a:pPr>
              <a:r>
                <a:rPr lang="en-US" sz="3100" b="0" i="0" u="none" strike="noStrike" cap="none">
                  <a:solidFill>
                    <a:schemeClr val="dk1"/>
                  </a:solidFill>
                  <a:latin typeface="Calibri"/>
                  <a:ea typeface="Calibri"/>
                  <a:cs typeface="Calibri"/>
                  <a:sym typeface="Calibri"/>
                </a:rPr>
                <a:t>Capital market</a:t>
              </a:r>
            </a:p>
          </p:txBody>
        </p:sp>
      </p:gr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947382" y="500063"/>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dirty="0" smtClean="0">
                <a:solidFill>
                  <a:schemeClr val="dk1"/>
                </a:solidFill>
                <a:latin typeface="Calibri"/>
                <a:ea typeface="Calibri"/>
                <a:cs typeface="Calibri"/>
                <a:sym typeface="Calibri"/>
              </a:rPr>
              <a:t>Based on Nature </a:t>
            </a:r>
            <a:r>
              <a:rPr lang="en-US" sz="4400" b="0" i="0" u="none" strike="noStrike" cap="none" dirty="0">
                <a:solidFill>
                  <a:schemeClr val="dk1"/>
                </a:solidFill>
                <a:latin typeface="Calibri"/>
                <a:ea typeface="Calibri"/>
                <a:cs typeface="Calibri"/>
                <a:sym typeface="Calibri"/>
              </a:rPr>
              <a:t>of Goods</a:t>
            </a:r>
          </a:p>
        </p:txBody>
      </p:sp>
      <p:sp>
        <p:nvSpPr>
          <p:cNvPr id="270" name="Shape 270"/>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1" i="0" u="none" strike="noStrike" cap="none" dirty="0" smtClean="0">
                <a:solidFill>
                  <a:schemeClr val="dk1"/>
                </a:solidFill>
                <a:latin typeface="Calibri"/>
                <a:ea typeface="Calibri"/>
                <a:cs typeface="Calibri"/>
                <a:sym typeface="Calibri"/>
              </a:rPr>
              <a:t>Onion belongs to Commodity </a:t>
            </a:r>
            <a:r>
              <a:rPr lang="en-US" sz="2800" b="1" i="0" u="none" strike="noStrike" cap="none" dirty="0">
                <a:solidFill>
                  <a:schemeClr val="dk1"/>
                </a:solidFill>
                <a:latin typeface="Calibri"/>
                <a:ea typeface="Calibri"/>
                <a:cs typeface="Calibri"/>
                <a:sym typeface="Calibri"/>
              </a:rPr>
              <a:t>Market</a:t>
            </a:r>
          </a:p>
          <a:p>
            <a:pPr marL="457200" marR="0" lvl="0" indent="0" algn="l" rtl="0">
              <a:lnSpc>
                <a:spcPct val="90000"/>
              </a:lnSpc>
              <a:spcBef>
                <a:spcPts val="1000"/>
              </a:spcBef>
              <a:spcAft>
                <a:spcPts val="0"/>
              </a:spcAft>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The Onion is considered as Agricultural Commodity and thus its market is called commodity market.</a:t>
            </a:r>
          </a:p>
          <a:p>
            <a:pPr marL="228600" marR="0" lvl="0" indent="-228600" algn="l" rtl="0">
              <a:lnSpc>
                <a:spcPct val="90000"/>
              </a:lnSpc>
              <a:spcBef>
                <a:spcPts val="1000"/>
              </a:spcBef>
              <a:buClr>
                <a:schemeClr val="dk1"/>
              </a:buClr>
              <a:buSzPct val="100000"/>
              <a:buFont typeface="Arial"/>
              <a:buNone/>
            </a:pPr>
            <a:endParaRPr sz="2800" b="0" i="0" u="none" strike="noStrike" cap="none" dirty="0">
              <a:solidFill>
                <a:schemeClr val="dk1"/>
              </a:solidFill>
              <a:latin typeface="Calibri"/>
              <a:ea typeface="Calibri"/>
              <a:cs typeface="Calibri"/>
              <a:sym typeface="Calibri"/>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1676401" y="435449"/>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dirty="0" smtClean="0">
                <a:solidFill>
                  <a:schemeClr val="dk1"/>
                </a:solidFill>
                <a:latin typeface="Calibri"/>
                <a:ea typeface="Calibri"/>
                <a:cs typeface="Calibri"/>
                <a:sym typeface="Calibri"/>
              </a:rPr>
              <a:t>		Based </a:t>
            </a:r>
            <a:r>
              <a:rPr lang="en-US" sz="4400" b="0" i="0" u="none" strike="noStrike" cap="none" dirty="0">
                <a:solidFill>
                  <a:schemeClr val="dk1"/>
                </a:solidFill>
                <a:latin typeface="Calibri"/>
                <a:ea typeface="Calibri"/>
                <a:cs typeface="Calibri"/>
                <a:sym typeface="Calibri"/>
              </a:rPr>
              <a:t>on </a:t>
            </a:r>
            <a:r>
              <a:rPr lang="en-US" sz="4400" b="0" i="0" u="none" strike="noStrike" cap="none" dirty="0" smtClean="0">
                <a:solidFill>
                  <a:schemeClr val="dk1"/>
                </a:solidFill>
                <a:latin typeface="Calibri"/>
                <a:ea typeface="Calibri"/>
                <a:cs typeface="Calibri"/>
                <a:sym typeface="Calibri"/>
              </a:rPr>
              <a:t>Competition</a:t>
            </a:r>
            <a:br>
              <a:rPr lang="en-US" sz="4400" b="0" i="0" u="none" strike="noStrike" cap="none" dirty="0" smtClean="0">
                <a:solidFill>
                  <a:schemeClr val="dk1"/>
                </a:solidFill>
                <a:latin typeface="Calibri"/>
                <a:ea typeface="Calibri"/>
                <a:cs typeface="Calibri"/>
                <a:sym typeface="Calibri"/>
              </a:rPr>
            </a:br>
            <a:r>
              <a:rPr lang="en-US" sz="4400" b="0" i="0" u="none" strike="noStrike" cap="none" dirty="0" smtClean="0">
                <a:solidFill>
                  <a:schemeClr val="dk1"/>
                </a:solidFill>
                <a:latin typeface="Calibri"/>
                <a:ea typeface="Calibri"/>
                <a:cs typeface="Calibri"/>
                <a:sym typeface="Calibri"/>
              </a:rPr>
              <a:t>	</a:t>
            </a:r>
            <a:r>
              <a:rPr lang="en-US" dirty="0"/>
              <a:t>	</a:t>
            </a:r>
            <a:r>
              <a:rPr lang="en-US" dirty="0" smtClean="0"/>
              <a:t>   </a:t>
            </a:r>
            <a:r>
              <a:rPr lang="en-US" sz="4400" b="0" i="0" u="none" strike="noStrike" cap="none" dirty="0" smtClean="0">
                <a:solidFill>
                  <a:schemeClr val="dk1"/>
                </a:solidFill>
                <a:latin typeface="Calibri"/>
                <a:ea typeface="Calibri"/>
                <a:cs typeface="Calibri"/>
                <a:sym typeface="Calibri"/>
              </a:rPr>
              <a:t>(Sub Classification)</a:t>
            </a:r>
            <a:endParaRPr lang="en-US" sz="4400" b="0" i="0" u="none" strike="noStrike" cap="none" dirty="0">
              <a:solidFill>
                <a:schemeClr val="dk1"/>
              </a:solidFill>
              <a:latin typeface="Calibri"/>
              <a:ea typeface="Calibri"/>
              <a:cs typeface="Calibri"/>
              <a:sym typeface="Calibri"/>
            </a:endParaRPr>
          </a:p>
        </p:txBody>
      </p:sp>
      <p:grpSp>
        <p:nvGrpSpPr>
          <p:cNvPr id="276" name="Shape 276"/>
          <p:cNvGrpSpPr/>
          <p:nvPr/>
        </p:nvGrpSpPr>
        <p:grpSpPr>
          <a:xfrm>
            <a:off x="841279" y="2150038"/>
            <a:ext cx="10509437" cy="3683989"/>
            <a:chOff x="3079" y="324413"/>
            <a:chExt cx="10509437" cy="3683989"/>
          </a:xfrm>
        </p:grpSpPr>
        <p:sp>
          <p:nvSpPr>
            <p:cNvPr id="277" name="Shape 277"/>
            <p:cNvSpPr/>
            <p:nvPr/>
          </p:nvSpPr>
          <p:spPr>
            <a:xfrm>
              <a:off x="5135596" y="1739709"/>
              <a:ext cx="4032690" cy="639730"/>
            </a:xfrm>
            <a:custGeom>
              <a:avLst/>
              <a:gdLst/>
              <a:ahLst/>
              <a:cxnLst/>
              <a:rect l="0" t="0" r="0" b="0"/>
              <a:pathLst>
                <a:path w="120000" h="120000" extrusionOk="0">
                  <a:moveTo>
                    <a:pt x="0" y="0"/>
                  </a:moveTo>
                  <a:lnTo>
                    <a:pt x="0" y="81776"/>
                  </a:lnTo>
                  <a:lnTo>
                    <a:pt x="120000" y="81776"/>
                  </a:lnTo>
                  <a:lnTo>
                    <a:pt x="120000" y="120000"/>
                  </a:lnTo>
                </a:path>
              </a:pathLst>
            </a:custGeom>
            <a:noFill/>
            <a:ln w="12700" cap="flat" cmpd="sng">
              <a:solidFill>
                <a:srgbClr val="487AA8"/>
              </a:solidFill>
              <a:prstDash val="solid"/>
              <a:miter/>
              <a:headEnd type="none" w="med" len="med"/>
              <a:tailEnd type="none" w="med" len="med"/>
            </a:ln>
          </p:spPr>
        </p:sp>
        <p:sp>
          <p:nvSpPr>
            <p:cNvPr id="278" name="Shape 278"/>
            <p:cNvSpPr/>
            <p:nvPr/>
          </p:nvSpPr>
          <p:spPr>
            <a:xfrm>
              <a:off x="5135596" y="1739709"/>
              <a:ext cx="1344229" cy="639730"/>
            </a:xfrm>
            <a:custGeom>
              <a:avLst/>
              <a:gdLst/>
              <a:ahLst/>
              <a:cxnLst/>
              <a:rect l="0" t="0" r="0" b="0"/>
              <a:pathLst>
                <a:path w="120000" h="120000" extrusionOk="0">
                  <a:moveTo>
                    <a:pt x="0" y="0"/>
                  </a:moveTo>
                  <a:lnTo>
                    <a:pt x="0" y="81776"/>
                  </a:lnTo>
                  <a:lnTo>
                    <a:pt x="120000" y="81776"/>
                  </a:lnTo>
                  <a:lnTo>
                    <a:pt x="120000" y="120000"/>
                  </a:lnTo>
                </a:path>
              </a:pathLst>
            </a:custGeom>
            <a:noFill/>
            <a:ln w="12700" cap="flat" cmpd="sng">
              <a:solidFill>
                <a:srgbClr val="487AA8"/>
              </a:solidFill>
              <a:prstDash val="solid"/>
              <a:miter/>
              <a:headEnd type="none" w="med" len="med"/>
              <a:tailEnd type="none" w="med" len="med"/>
            </a:ln>
          </p:spPr>
        </p:sp>
        <p:sp>
          <p:nvSpPr>
            <p:cNvPr id="279" name="Shape 279"/>
            <p:cNvSpPr/>
            <p:nvPr/>
          </p:nvSpPr>
          <p:spPr>
            <a:xfrm>
              <a:off x="3791366" y="1739709"/>
              <a:ext cx="1344229" cy="639730"/>
            </a:xfrm>
            <a:custGeom>
              <a:avLst/>
              <a:gdLst/>
              <a:ahLst/>
              <a:cxnLst/>
              <a:rect l="0" t="0" r="0" b="0"/>
              <a:pathLst>
                <a:path w="120000" h="120000" extrusionOk="0">
                  <a:moveTo>
                    <a:pt x="120000" y="0"/>
                  </a:moveTo>
                  <a:lnTo>
                    <a:pt x="120000" y="81776"/>
                  </a:lnTo>
                  <a:lnTo>
                    <a:pt x="0" y="81776"/>
                  </a:lnTo>
                  <a:lnTo>
                    <a:pt x="0" y="120000"/>
                  </a:lnTo>
                </a:path>
              </a:pathLst>
            </a:custGeom>
            <a:noFill/>
            <a:ln w="12700" cap="flat" cmpd="sng">
              <a:solidFill>
                <a:srgbClr val="487AA8"/>
              </a:solidFill>
              <a:prstDash val="solid"/>
              <a:miter/>
              <a:headEnd type="none" w="med" len="med"/>
              <a:tailEnd type="none" w="med" len="med"/>
            </a:ln>
          </p:spPr>
        </p:sp>
        <p:sp>
          <p:nvSpPr>
            <p:cNvPr id="280" name="Shape 280"/>
            <p:cNvSpPr/>
            <p:nvPr/>
          </p:nvSpPr>
          <p:spPr>
            <a:xfrm>
              <a:off x="1102904" y="1739709"/>
              <a:ext cx="4032690" cy="639730"/>
            </a:xfrm>
            <a:custGeom>
              <a:avLst/>
              <a:gdLst/>
              <a:ahLst/>
              <a:cxnLst/>
              <a:rect l="0" t="0" r="0" b="0"/>
              <a:pathLst>
                <a:path w="120000" h="120000" extrusionOk="0">
                  <a:moveTo>
                    <a:pt x="120000" y="0"/>
                  </a:moveTo>
                  <a:lnTo>
                    <a:pt x="120000" y="81776"/>
                  </a:lnTo>
                  <a:lnTo>
                    <a:pt x="0" y="81776"/>
                  </a:lnTo>
                  <a:lnTo>
                    <a:pt x="0" y="120000"/>
                  </a:lnTo>
                </a:path>
              </a:pathLst>
            </a:custGeom>
            <a:noFill/>
            <a:ln w="12700" cap="flat" cmpd="sng">
              <a:solidFill>
                <a:srgbClr val="487AA8"/>
              </a:solidFill>
              <a:prstDash val="solid"/>
              <a:miter/>
              <a:headEnd type="none" w="med" len="med"/>
              <a:tailEnd type="none" w="med" len="med"/>
            </a:ln>
          </p:spPr>
        </p:sp>
        <p:sp>
          <p:nvSpPr>
            <p:cNvPr id="281" name="Shape 281"/>
            <p:cNvSpPr/>
            <p:nvPr/>
          </p:nvSpPr>
          <p:spPr>
            <a:xfrm>
              <a:off x="4035771" y="342932"/>
              <a:ext cx="2199649" cy="1396776"/>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2" name="Shape 282"/>
            <p:cNvSpPr/>
            <p:nvPr/>
          </p:nvSpPr>
          <p:spPr>
            <a:xfrm>
              <a:off x="4280176" y="575118"/>
              <a:ext cx="2199649" cy="1396776"/>
            </a:xfrm>
            <a:prstGeom prst="roundRect">
              <a:avLst>
                <a:gd name="adj" fmla="val 10000"/>
              </a:avLst>
            </a:prstGeom>
            <a:solidFill>
              <a:schemeClr val="lt1">
                <a:alpha val="89803"/>
              </a:schemeClr>
            </a:solidFill>
            <a:ln w="12700" cap="flat" cmpd="sng">
              <a:solidFill>
                <a:srgbClr val="599BD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3" name="Shape 283"/>
            <p:cNvSpPr txBox="1"/>
            <p:nvPr/>
          </p:nvSpPr>
          <p:spPr>
            <a:xfrm>
              <a:off x="4145946" y="324413"/>
              <a:ext cx="2513810" cy="1560821"/>
            </a:xfrm>
            <a:prstGeom prst="rect">
              <a:avLst/>
            </a:prstGeom>
            <a:noFill/>
            <a:ln>
              <a:noFill/>
            </a:ln>
          </p:spPr>
          <p:txBody>
            <a:bodyPr lIns="99050" tIns="99050" rIns="99050" bIns="99050" anchor="ctr" anchorCtr="0">
              <a:noAutofit/>
            </a:bodyPr>
            <a:lstStyle/>
            <a:p>
              <a:pPr marL="0" marR="0" lvl="0" indent="0" algn="ctr" rtl="0">
                <a:lnSpc>
                  <a:spcPct val="90000"/>
                </a:lnSpc>
                <a:spcBef>
                  <a:spcPts val="0"/>
                </a:spcBef>
                <a:spcAft>
                  <a:spcPts val="0"/>
                </a:spcAft>
                <a:buClr>
                  <a:schemeClr val="dk1"/>
                </a:buClr>
                <a:buSzPct val="25000"/>
                <a:buFont typeface="Calibri"/>
                <a:buNone/>
              </a:pPr>
              <a:r>
                <a:rPr lang="en-US" sz="2600" b="0" i="0" u="none" strike="noStrike" cap="none">
                  <a:solidFill>
                    <a:schemeClr val="dk1"/>
                  </a:solidFill>
                  <a:latin typeface="Calibri"/>
                  <a:ea typeface="Calibri"/>
                  <a:cs typeface="Calibri"/>
                  <a:sym typeface="Calibri"/>
                </a:rPr>
                <a:t>Competition</a:t>
              </a:r>
            </a:p>
          </p:txBody>
        </p:sp>
        <p:sp>
          <p:nvSpPr>
            <p:cNvPr id="284" name="Shape 284"/>
            <p:cNvSpPr/>
            <p:nvPr/>
          </p:nvSpPr>
          <p:spPr>
            <a:xfrm>
              <a:off x="3079" y="2379441"/>
              <a:ext cx="2199649" cy="1396776"/>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5" name="Shape 285"/>
            <p:cNvSpPr/>
            <p:nvPr/>
          </p:nvSpPr>
          <p:spPr>
            <a:xfrm>
              <a:off x="247486" y="2611626"/>
              <a:ext cx="2199649" cy="1396776"/>
            </a:xfrm>
            <a:prstGeom prst="roundRect">
              <a:avLst>
                <a:gd name="adj" fmla="val 10000"/>
              </a:avLst>
            </a:prstGeom>
            <a:solidFill>
              <a:schemeClr val="lt1">
                <a:alpha val="89803"/>
              </a:schemeClr>
            </a:solidFill>
            <a:ln w="12700" cap="flat" cmpd="sng">
              <a:solidFill>
                <a:srgbClr val="599BD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6" name="Shape 286"/>
            <p:cNvSpPr txBox="1"/>
            <p:nvPr/>
          </p:nvSpPr>
          <p:spPr>
            <a:xfrm>
              <a:off x="288395" y="2652536"/>
              <a:ext cx="2117828" cy="1314956"/>
            </a:xfrm>
            <a:prstGeom prst="rect">
              <a:avLst/>
            </a:prstGeom>
            <a:noFill/>
            <a:ln>
              <a:noFill/>
            </a:ln>
          </p:spPr>
          <p:txBody>
            <a:bodyPr lIns="99050" tIns="99050" rIns="99050" bIns="99050" anchor="ctr" anchorCtr="0">
              <a:noAutofit/>
            </a:bodyPr>
            <a:lstStyle/>
            <a:p>
              <a:pPr marL="0" marR="0" lvl="0" indent="0" algn="ctr" rtl="0">
                <a:lnSpc>
                  <a:spcPct val="90000"/>
                </a:lnSpc>
                <a:spcBef>
                  <a:spcPts val="0"/>
                </a:spcBef>
                <a:spcAft>
                  <a:spcPts val="0"/>
                </a:spcAft>
                <a:buClr>
                  <a:schemeClr val="dk1"/>
                </a:buClr>
                <a:buSzPct val="25000"/>
                <a:buFont typeface="Calibri"/>
                <a:buNone/>
              </a:pPr>
              <a:r>
                <a:rPr lang="en-US" sz="2600" b="0" i="0" u="none" strike="noStrike" cap="none">
                  <a:solidFill>
                    <a:schemeClr val="dk1"/>
                  </a:solidFill>
                  <a:latin typeface="Calibri"/>
                  <a:ea typeface="Calibri"/>
                  <a:cs typeface="Calibri"/>
                  <a:sym typeface="Calibri"/>
                </a:rPr>
                <a:t>Perfectly Competitive Market</a:t>
              </a:r>
            </a:p>
          </p:txBody>
        </p:sp>
        <p:sp>
          <p:nvSpPr>
            <p:cNvPr id="287" name="Shape 287"/>
            <p:cNvSpPr/>
            <p:nvPr/>
          </p:nvSpPr>
          <p:spPr>
            <a:xfrm>
              <a:off x="2691541" y="2379441"/>
              <a:ext cx="2199649" cy="1396776"/>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8" name="Shape 288"/>
            <p:cNvSpPr/>
            <p:nvPr/>
          </p:nvSpPr>
          <p:spPr>
            <a:xfrm>
              <a:off x="2935947" y="2611626"/>
              <a:ext cx="2199649" cy="1396776"/>
            </a:xfrm>
            <a:prstGeom prst="roundRect">
              <a:avLst>
                <a:gd name="adj" fmla="val 10000"/>
              </a:avLst>
            </a:prstGeom>
            <a:solidFill>
              <a:schemeClr val="lt1">
                <a:alpha val="89803"/>
              </a:schemeClr>
            </a:solidFill>
            <a:ln w="12700" cap="flat" cmpd="sng">
              <a:solidFill>
                <a:srgbClr val="599BD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9" name="Shape 289"/>
            <p:cNvSpPr txBox="1"/>
            <p:nvPr/>
          </p:nvSpPr>
          <p:spPr>
            <a:xfrm>
              <a:off x="2976857" y="2652536"/>
              <a:ext cx="2117828" cy="1314956"/>
            </a:xfrm>
            <a:prstGeom prst="rect">
              <a:avLst/>
            </a:prstGeom>
            <a:noFill/>
            <a:ln>
              <a:noFill/>
            </a:ln>
          </p:spPr>
          <p:txBody>
            <a:bodyPr lIns="99050" tIns="99050" rIns="99050" bIns="99050" anchor="ctr" anchorCtr="0">
              <a:noAutofit/>
            </a:bodyPr>
            <a:lstStyle/>
            <a:p>
              <a:pPr marL="0" marR="0" lvl="0" indent="0" algn="ctr" rtl="0">
                <a:lnSpc>
                  <a:spcPct val="90000"/>
                </a:lnSpc>
                <a:spcBef>
                  <a:spcPts val="0"/>
                </a:spcBef>
                <a:spcAft>
                  <a:spcPts val="0"/>
                </a:spcAft>
                <a:buClr>
                  <a:schemeClr val="dk1"/>
                </a:buClr>
                <a:buSzPct val="25000"/>
                <a:buFont typeface="Calibri"/>
                <a:buNone/>
              </a:pPr>
              <a:r>
                <a:rPr lang="en-US" sz="2600" b="0" i="0" u="none" strike="noStrike" cap="none">
                  <a:solidFill>
                    <a:schemeClr val="dk1"/>
                  </a:solidFill>
                  <a:latin typeface="Calibri"/>
                  <a:ea typeface="Calibri"/>
                  <a:cs typeface="Calibri"/>
                  <a:sym typeface="Calibri"/>
                </a:rPr>
                <a:t>Monopoly Market</a:t>
              </a:r>
            </a:p>
          </p:txBody>
        </p:sp>
        <p:sp>
          <p:nvSpPr>
            <p:cNvPr id="290" name="Shape 290"/>
            <p:cNvSpPr/>
            <p:nvPr/>
          </p:nvSpPr>
          <p:spPr>
            <a:xfrm>
              <a:off x="5380001" y="2379441"/>
              <a:ext cx="2199649" cy="1396776"/>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1" name="Shape 291"/>
            <p:cNvSpPr/>
            <p:nvPr/>
          </p:nvSpPr>
          <p:spPr>
            <a:xfrm>
              <a:off x="5624407" y="2611626"/>
              <a:ext cx="2199649" cy="1396776"/>
            </a:xfrm>
            <a:prstGeom prst="roundRect">
              <a:avLst>
                <a:gd name="adj" fmla="val 10000"/>
              </a:avLst>
            </a:prstGeom>
            <a:solidFill>
              <a:schemeClr val="lt1">
                <a:alpha val="89803"/>
              </a:schemeClr>
            </a:solidFill>
            <a:ln w="12700" cap="flat" cmpd="sng">
              <a:solidFill>
                <a:srgbClr val="599BD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2" name="Shape 292"/>
            <p:cNvSpPr txBox="1"/>
            <p:nvPr/>
          </p:nvSpPr>
          <p:spPr>
            <a:xfrm>
              <a:off x="5665317" y="2652536"/>
              <a:ext cx="2117828" cy="1314956"/>
            </a:xfrm>
            <a:prstGeom prst="rect">
              <a:avLst/>
            </a:prstGeom>
            <a:noFill/>
            <a:ln>
              <a:noFill/>
            </a:ln>
          </p:spPr>
          <p:txBody>
            <a:bodyPr lIns="99050" tIns="99050" rIns="99050" bIns="99050" anchor="ctr" anchorCtr="0">
              <a:noAutofit/>
            </a:bodyPr>
            <a:lstStyle/>
            <a:p>
              <a:pPr marL="0" marR="0" lvl="0" indent="0" algn="ctr" rtl="0">
                <a:lnSpc>
                  <a:spcPct val="90000"/>
                </a:lnSpc>
                <a:spcBef>
                  <a:spcPts val="0"/>
                </a:spcBef>
                <a:spcAft>
                  <a:spcPts val="0"/>
                </a:spcAft>
                <a:buClr>
                  <a:schemeClr val="dk1"/>
                </a:buClr>
                <a:buSzPct val="25000"/>
                <a:buFont typeface="Calibri"/>
                <a:buNone/>
              </a:pPr>
              <a:r>
                <a:rPr lang="en-US" sz="2600" b="0" i="0" u="none" strike="noStrike" cap="none">
                  <a:solidFill>
                    <a:schemeClr val="dk1"/>
                  </a:solidFill>
                  <a:latin typeface="Calibri"/>
                  <a:ea typeface="Calibri"/>
                  <a:cs typeface="Calibri"/>
                  <a:sym typeface="Calibri"/>
                </a:rPr>
                <a:t>Monopolistic Market</a:t>
              </a:r>
            </a:p>
          </p:txBody>
        </p:sp>
        <p:sp>
          <p:nvSpPr>
            <p:cNvPr id="293" name="Shape 293"/>
            <p:cNvSpPr/>
            <p:nvPr/>
          </p:nvSpPr>
          <p:spPr>
            <a:xfrm>
              <a:off x="8068463" y="2379441"/>
              <a:ext cx="2199649" cy="1396776"/>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4" name="Shape 294"/>
            <p:cNvSpPr/>
            <p:nvPr/>
          </p:nvSpPr>
          <p:spPr>
            <a:xfrm>
              <a:off x="8312868" y="2611626"/>
              <a:ext cx="2199649" cy="1396776"/>
            </a:xfrm>
            <a:prstGeom prst="roundRect">
              <a:avLst>
                <a:gd name="adj" fmla="val 10000"/>
              </a:avLst>
            </a:prstGeom>
            <a:solidFill>
              <a:schemeClr val="lt1">
                <a:alpha val="89803"/>
              </a:schemeClr>
            </a:solidFill>
            <a:ln w="12700" cap="flat" cmpd="sng">
              <a:solidFill>
                <a:srgbClr val="599BD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5" name="Shape 295"/>
            <p:cNvSpPr txBox="1"/>
            <p:nvPr/>
          </p:nvSpPr>
          <p:spPr>
            <a:xfrm>
              <a:off x="8353778" y="2652536"/>
              <a:ext cx="2117828" cy="1314956"/>
            </a:xfrm>
            <a:prstGeom prst="rect">
              <a:avLst/>
            </a:prstGeom>
            <a:noFill/>
            <a:ln>
              <a:noFill/>
            </a:ln>
          </p:spPr>
          <p:txBody>
            <a:bodyPr lIns="99050" tIns="99050" rIns="99050" bIns="99050" anchor="ctr" anchorCtr="0">
              <a:noAutofit/>
            </a:bodyPr>
            <a:lstStyle/>
            <a:p>
              <a:pPr marL="0" marR="0" lvl="0" indent="0" algn="ctr" rtl="0">
                <a:lnSpc>
                  <a:spcPct val="90000"/>
                </a:lnSpc>
                <a:spcBef>
                  <a:spcPts val="0"/>
                </a:spcBef>
                <a:spcAft>
                  <a:spcPts val="0"/>
                </a:spcAft>
                <a:buClr>
                  <a:schemeClr val="dk1"/>
                </a:buClr>
                <a:buSzPct val="25000"/>
                <a:buFont typeface="Calibri"/>
                <a:buNone/>
              </a:pPr>
              <a:r>
                <a:rPr lang="en-US" sz="2600" b="0" i="0" u="none" strike="noStrike" cap="none">
                  <a:solidFill>
                    <a:schemeClr val="dk1"/>
                  </a:solidFill>
                  <a:latin typeface="Calibri"/>
                  <a:ea typeface="Calibri"/>
                  <a:cs typeface="Calibri"/>
                  <a:sym typeface="Calibri"/>
                </a:rPr>
                <a:t>Oligopoly Market </a:t>
              </a:r>
            </a:p>
          </p:txBody>
        </p:sp>
      </p:gr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Nature of Competition</a:t>
            </a:r>
          </a:p>
        </p:txBody>
      </p:sp>
      <p:sp>
        <p:nvSpPr>
          <p:cNvPr id="301" name="Shape 301"/>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1" i="0" u="none" strike="noStrike" cap="none" dirty="0" smtClean="0">
                <a:solidFill>
                  <a:schemeClr val="dk1"/>
                </a:solidFill>
                <a:latin typeface="Calibri"/>
                <a:ea typeface="Calibri"/>
                <a:cs typeface="Calibri"/>
                <a:sym typeface="Calibri"/>
              </a:rPr>
              <a:t>Onion </a:t>
            </a:r>
            <a:r>
              <a:rPr lang="en-US" b="1" dirty="0" smtClean="0"/>
              <a:t>belongs to </a:t>
            </a:r>
            <a:r>
              <a:rPr lang="en-US" sz="2800" b="1" i="0" u="none" strike="noStrike" cap="none" dirty="0" smtClean="0">
                <a:solidFill>
                  <a:schemeClr val="dk1"/>
                </a:solidFill>
                <a:latin typeface="Calibri"/>
                <a:ea typeface="Calibri"/>
                <a:cs typeface="Calibri"/>
                <a:sym typeface="Calibri"/>
              </a:rPr>
              <a:t>Perfectly </a:t>
            </a:r>
            <a:r>
              <a:rPr lang="en-US" sz="2800" b="1" i="0" u="none" strike="noStrike" cap="none" dirty="0">
                <a:solidFill>
                  <a:schemeClr val="dk1"/>
                </a:solidFill>
                <a:latin typeface="Calibri"/>
                <a:ea typeface="Calibri"/>
                <a:cs typeface="Calibri"/>
                <a:sym typeface="Calibri"/>
              </a:rPr>
              <a:t>Competitive Market</a:t>
            </a:r>
          </a:p>
          <a:p>
            <a:pPr marL="685800" marR="0" lvl="0" indent="-228600" algn="l" rtl="0">
              <a:lnSpc>
                <a:spcPct val="90000"/>
              </a:lnSpc>
              <a:spcBef>
                <a:spcPts val="1000"/>
              </a:spcBef>
              <a:spcAft>
                <a:spcPts val="0"/>
              </a:spcAft>
              <a:buClr>
                <a:schemeClr val="dk1"/>
              </a:buClr>
              <a:buSzPct val="25000"/>
              <a:buFont typeface="Arial"/>
              <a:buNone/>
            </a:pPr>
            <a:r>
              <a:rPr lang="en-US" sz="2800" b="0" i="0" u="none" strike="noStrike" cap="none" dirty="0" smtClean="0">
                <a:solidFill>
                  <a:schemeClr val="dk1"/>
                </a:solidFill>
                <a:latin typeface="Calibri"/>
                <a:ea typeface="Calibri"/>
                <a:cs typeface="Calibri"/>
                <a:sym typeface="Calibri"/>
              </a:rPr>
              <a:t>Reasons:</a:t>
            </a:r>
            <a:endParaRPr lang="en-US" sz="2800" b="0" i="0" u="none" strike="noStrike" cap="none" dirty="0">
              <a:solidFill>
                <a:schemeClr val="dk1"/>
              </a:solidFill>
              <a:latin typeface="Calibri"/>
              <a:ea typeface="Calibri"/>
              <a:cs typeface="Calibri"/>
              <a:sym typeface="Calibri"/>
            </a:endParaRPr>
          </a:p>
          <a:p>
            <a:pPr marL="965200" marR="0" lvl="0" indent="-457200" algn="l" rtl="0">
              <a:lnSpc>
                <a:spcPct val="90000"/>
              </a:lnSpc>
              <a:spcBef>
                <a:spcPts val="1000"/>
              </a:spcBef>
              <a:spcAft>
                <a:spcPts val="0"/>
              </a:spcAft>
              <a:buClr>
                <a:schemeClr val="dk1"/>
              </a:buClr>
              <a:buSzPct val="100000"/>
              <a:buFont typeface="Wingdings" panose="05000000000000000000" pitchFamily="2" charset="2"/>
              <a:buChar char="§"/>
            </a:pPr>
            <a:r>
              <a:rPr lang="en-US" dirty="0"/>
              <a:t>Large numbers of sellers and </a:t>
            </a:r>
            <a:r>
              <a:rPr lang="en-US" dirty="0" smtClean="0"/>
              <a:t>consumers</a:t>
            </a:r>
          </a:p>
          <a:p>
            <a:pPr marL="965200" indent="-457200">
              <a:buFont typeface="Wingdings" panose="05000000000000000000" pitchFamily="2" charset="2"/>
              <a:buChar char="§"/>
            </a:pPr>
            <a:r>
              <a:rPr lang="en-US" dirty="0"/>
              <a:t>All sellers are selling identical products</a:t>
            </a:r>
          </a:p>
          <a:p>
            <a:pPr marL="965200" indent="-457200">
              <a:buFont typeface="Wingdings" panose="05000000000000000000" pitchFamily="2" charset="2"/>
              <a:buChar char="§"/>
            </a:pPr>
            <a:r>
              <a:rPr lang="en-US" dirty="0"/>
              <a:t>Some sellers have relatively small market shares (</a:t>
            </a:r>
            <a:r>
              <a:rPr lang="en-US" b="1" dirty="0"/>
              <a:t>not all</a:t>
            </a:r>
            <a:r>
              <a:rPr lang="en-US" dirty="0"/>
              <a:t>) </a:t>
            </a:r>
          </a:p>
          <a:p>
            <a:pPr marL="965200" indent="-457200">
              <a:buFont typeface="Wingdings" panose="05000000000000000000" pitchFamily="2" charset="2"/>
              <a:buChar char="§"/>
            </a:pPr>
            <a:r>
              <a:rPr lang="en-US" dirty="0"/>
              <a:t>Buyers have complete information about the product</a:t>
            </a:r>
          </a:p>
          <a:p>
            <a:pPr marL="965200" indent="-457200">
              <a:buFont typeface="Wingdings" panose="05000000000000000000" pitchFamily="2" charset="2"/>
              <a:buChar char="§"/>
            </a:pPr>
            <a:r>
              <a:rPr lang="en-US" dirty="0"/>
              <a:t>Sellers are price takers (</a:t>
            </a:r>
            <a:r>
              <a:rPr lang="en-US" b="1" dirty="0"/>
              <a:t>not always</a:t>
            </a:r>
            <a:r>
              <a:rPr lang="en-US" dirty="0"/>
              <a:t>)</a:t>
            </a:r>
          </a:p>
          <a:p>
            <a:pPr marL="965200" indent="-457200">
              <a:buFont typeface="Wingdings" panose="05000000000000000000" pitchFamily="2" charset="2"/>
              <a:buChar char="§"/>
            </a:pPr>
            <a:r>
              <a:rPr lang="en-US" dirty="0"/>
              <a:t>Free entry and exit. (</a:t>
            </a:r>
            <a:r>
              <a:rPr lang="en-US" b="1" dirty="0"/>
              <a:t>very less restrictions</a:t>
            </a:r>
            <a:r>
              <a:rPr lang="en-US" dirty="0"/>
              <a:t>) </a:t>
            </a:r>
          </a:p>
          <a:p>
            <a:pPr marL="508000" marR="0" lvl="0" indent="0" algn="l" rtl="0">
              <a:lnSpc>
                <a:spcPct val="90000"/>
              </a:lnSpc>
              <a:spcBef>
                <a:spcPts val="1000"/>
              </a:spcBef>
              <a:spcAft>
                <a:spcPts val="0"/>
              </a:spcAft>
              <a:buClr>
                <a:schemeClr val="dk1"/>
              </a:buClr>
              <a:buSzPct val="100000"/>
              <a:buNone/>
            </a:pPr>
            <a:endParaRPr lang="en-US" dirty="0"/>
          </a:p>
          <a:p>
            <a:pPr marL="228600" marR="0" lvl="0" indent="-228600" algn="l" rtl="0">
              <a:lnSpc>
                <a:spcPct val="90000"/>
              </a:lnSpc>
              <a:spcBef>
                <a:spcPts val="1000"/>
              </a:spcBef>
              <a:buClr>
                <a:schemeClr val="dk1"/>
              </a:buClr>
              <a:buSzPct val="100000"/>
              <a:buFont typeface="Arial"/>
              <a:buNone/>
            </a:pPr>
            <a:endParaRPr sz="2800" b="0" i="0" u="none" strike="noStrike" cap="none" dirty="0">
              <a:solidFill>
                <a:schemeClr val="dk1"/>
              </a:solidFill>
              <a:latin typeface="Calibri"/>
              <a:ea typeface="Calibri"/>
              <a:cs typeface="Calibri"/>
              <a:sym typeface="Calibri"/>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xfrm>
            <a:off x="2240156" y="362520"/>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dirty="0" smtClean="0">
                <a:solidFill>
                  <a:schemeClr val="dk1"/>
                </a:solidFill>
                <a:latin typeface="Calibri"/>
                <a:ea typeface="Calibri"/>
                <a:cs typeface="Calibri"/>
                <a:sym typeface="Calibri"/>
              </a:rPr>
              <a:t>    Based on </a:t>
            </a:r>
            <a:r>
              <a:rPr lang="en-US" sz="4400" b="0" i="0" u="none" strike="noStrike" cap="none" dirty="0">
                <a:solidFill>
                  <a:schemeClr val="dk1"/>
                </a:solidFill>
                <a:latin typeface="Calibri"/>
                <a:ea typeface="Calibri"/>
                <a:cs typeface="Calibri"/>
                <a:sym typeface="Calibri"/>
              </a:rPr>
              <a:t>Demand and </a:t>
            </a:r>
            <a:r>
              <a:rPr lang="en-US" sz="4400" b="0" i="0" u="none" strike="noStrike" cap="none" dirty="0" smtClean="0">
                <a:solidFill>
                  <a:schemeClr val="dk1"/>
                </a:solidFill>
                <a:latin typeface="Calibri"/>
                <a:ea typeface="Calibri"/>
                <a:cs typeface="Calibri"/>
                <a:sym typeface="Calibri"/>
              </a:rPr>
              <a:t>Supply</a:t>
            </a:r>
            <a:br>
              <a:rPr lang="en-US" sz="4400" b="0" i="0" u="none" strike="noStrike" cap="none" dirty="0" smtClean="0">
                <a:solidFill>
                  <a:schemeClr val="dk1"/>
                </a:solidFill>
                <a:latin typeface="Calibri"/>
                <a:ea typeface="Calibri"/>
                <a:cs typeface="Calibri"/>
                <a:sym typeface="Calibri"/>
              </a:rPr>
            </a:br>
            <a:r>
              <a:rPr lang="en-US" sz="4400" b="0" i="0" u="none" strike="noStrike" cap="none" dirty="0" smtClean="0">
                <a:solidFill>
                  <a:schemeClr val="dk1"/>
                </a:solidFill>
                <a:latin typeface="Calibri"/>
                <a:ea typeface="Calibri"/>
                <a:cs typeface="Calibri"/>
                <a:sym typeface="Calibri"/>
              </a:rPr>
              <a:t>	      </a:t>
            </a:r>
            <a:r>
              <a:rPr lang="en-US" dirty="0" smtClean="0"/>
              <a:t>(Sub Classification)</a:t>
            </a:r>
            <a:endParaRPr lang="en-US" sz="4400" b="0" i="0" u="none" strike="noStrike" cap="none" dirty="0">
              <a:solidFill>
                <a:schemeClr val="dk1"/>
              </a:solidFill>
              <a:latin typeface="Calibri"/>
              <a:ea typeface="Calibri"/>
              <a:cs typeface="Calibri"/>
              <a:sym typeface="Calibri"/>
            </a:endParaRPr>
          </a:p>
        </p:txBody>
      </p:sp>
      <p:grpSp>
        <p:nvGrpSpPr>
          <p:cNvPr id="307" name="Shape 307"/>
          <p:cNvGrpSpPr/>
          <p:nvPr/>
        </p:nvGrpSpPr>
        <p:grpSpPr>
          <a:xfrm>
            <a:off x="3049916" y="1825881"/>
            <a:ext cx="6092166" cy="4350822"/>
            <a:chOff x="2211716" y="256"/>
            <a:chExt cx="6092166" cy="4350822"/>
          </a:xfrm>
        </p:grpSpPr>
        <p:sp>
          <p:nvSpPr>
            <p:cNvPr id="308" name="Shape 308"/>
            <p:cNvSpPr/>
            <p:nvPr/>
          </p:nvSpPr>
          <p:spPr>
            <a:xfrm>
              <a:off x="5112748" y="1658197"/>
              <a:ext cx="1595566" cy="759344"/>
            </a:xfrm>
            <a:custGeom>
              <a:avLst/>
              <a:gdLst/>
              <a:ahLst/>
              <a:cxnLst/>
              <a:rect l="0" t="0" r="0" b="0"/>
              <a:pathLst>
                <a:path w="120000" h="120000" extrusionOk="0">
                  <a:moveTo>
                    <a:pt x="0" y="0"/>
                  </a:moveTo>
                  <a:lnTo>
                    <a:pt x="0" y="81776"/>
                  </a:lnTo>
                  <a:lnTo>
                    <a:pt x="120000" y="81776"/>
                  </a:lnTo>
                  <a:lnTo>
                    <a:pt x="120000" y="120000"/>
                  </a:lnTo>
                </a:path>
              </a:pathLst>
            </a:custGeom>
            <a:noFill/>
            <a:ln w="12700" cap="flat" cmpd="sng">
              <a:solidFill>
                <a:srgbClr val="487AA8"/>
              </a:solidFill>
              <a:prstDash val="solid"/>
              <a:miter/>
              <a:headEnd type="none" w="med" len="med"/>
              <a:tailEnd type="none" w="med" len="med"/>
            </a:ln>
          </p:spPr>
        </p:sp>
        <p:sp>
          <p:nvSpPr>
            <p:cNvPr id="309" name="Shape 309"/>
            <p:cNvSpPr/>
            <p:nvPr/>
          </p:nvSpPr>
          <p:spPr>
            <a:xfrm>
              <a:off x="3517180" y="1658197"/>
              <a:ext cx="1595566" cy="759344"/>
            </a:xfrm>
            <a:custGeom>
              <a:avLst/>
              <a:gdLst/>
              <a:ahLst/>
              <a:cxnLst/>
              <a:rect l="0" t="0" r="0" b="0"/>
              <a:pathLst>
                <a:path w="120000" h="120000" extrusionOk="0">
                  <a:moveTo>
                    <a:pt x="120000" y="0"/>
                  </a:moveTo>
                  <a:lnTo>
                    <a:pt x="120000" y="81776"/>
                  </a:lnTo>
                  <a:lnTo>
                    <a:pt x="0" y="81776"/>
                  </a:lnTo>
                  <a:lnTo>
                    <a:pt x="0" y="120000"/>
                  </a:lnTo>
                </a:path>
              </a:pathLst>
            </a:custGeom>
            <a:noFill/>
            <a:ln w="12700" cap="flat" cmpd="sng">
              <a:solidFill>
                <a:srgbClr val="487AA8"/>
              </a:solidFill>
              <a:prstDash val="solid"/>
              <a:miter/>
              <a:headEnd type="none" w="med" len="med"/>
              <a:tailEnd type="none" w="med" len="med"/>
            </a:ln>
          </p:spPr>
        </p:sp>
        <p:sp>
          <p:nvSpPr>
            <p:cNvPr id="310" name="Shape 310"/>
            <p:cNvSpPr/>
            <p:nvPr/>
          </p:nvSpPr>
          <p:spPr>
            <a:xfrm>
              <a:off x="3807282" y="256"/>
              <a:ext cx="2610928" cy="1657939"/>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1" name="Shape 311"/>
            <p:cNvSpPr/>
            <p:nvPr/>
          </p:nvSpPr>
          <p:spPr>
            <a:xfrm>
              <a:off x="4097387" y="275855"/>
              <a:ext cx="2610928" cy="1657939"/>
            </a:xfrm>
            <a:prstGeom prst="roundRect">
              <a:avLst>
                <a:gd name="adj" fmla="val 10000"/>
              </a:avLst>
            </a:prstGeom>
            <a:solidFill>
              <a:schemeClr val="lt1">
                <a:alpha val="89803"/>
              </a:schemeClr>
            </a:solidFill>
            <a:ln w="12700" cap="flat" cmpd="sng">
              <a:solidFill>
                <a:srgbClr val="599BD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2" name="Shape 312"/>
            <p:cNvSpPr txBox="1"/>
            <p:nvPr/>
          </p:nvSpPr>
          <p:spPr>
            <a:xfrm>
              <a:off x="4145946" y="324413"/>
              <a:ext cx="2513810" cy="1560821"/>
            </a:xfrm>
            <a:prstGeom prst="rect">
              <a:avLst/>
            </a:prstGeom>
            <a:noFill/>
            <a:ln>
              <a:noFill/>
            </a:ln>
          </p:spPr>
          <p:txBody>
            <a:bodyPr lIns="148575" tIns="148575" rIns="148575" bIns="148575" anchor="ctr" anchorCtr="0">
              <a:noAutofit/>
            </a:bodyPr>
            <a:lstStyle/>
            <a:p>
              <a:pPr marL="0" marR="0" lvl="0" indent="0" algn="ctr" rtl="0">
                <a:lnSpc>
                  <a:spcPct val="90000"/>
                </a:lnSpc>
                <a:spcBef>
                  <a:spcPts val="0"/>
                </a:spcBef>
                <a:spcAft>
                  <a:spcPts val="0"/>
                </a:spcAft>
                <a:buClr>
                  <a:schemeClr val="dk1"/>
                </a:buClr>
                <a:buSzPct val="25000"/>
                <a:buFont typeface="Calibri"/>
                <a:buNone/>
              </a:pPr>
              <a:r>
                <a:rPr lang="en-US" sz="3900" b="0" i="0" u="none" strike="noStrike" cap="none">
                  <a:solidFill>
                    <a:schemeClr val="dk1"/>
                  </a:solidFill>
                  <a:latin typeface="Calibri"/>
                  <a:ea typeface="Calibri"/>
                  <a:cs typeface="Calibri"/>
                  <a:sym typeface="Calibri"/>
                </a:rPr>
                <a:t>Demand and Supply</a:t>
              </a:r>
            </a:p>
          </p:txBody>
        </p:sp>
        <p:sp>
          <p:nvSpPr>
            <p:cNvPr id="313" name="Shape 313"/>
            <p:cNvSpPr/>
            <p:nvPr/>
          </p:nvSpPr>
          <p:spPr>
            <a:xfrm>
              <a:off x="2211716" y="2417541"/>
              <a:ext cx="2610928" cy="1657939"/>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4" name="Shape 314"/>
            <p:cNvSpPr/>
            <p:nvPr/>
          </p:nvSpPr>
          <p:spPr>
            <a:xfrm>
              <a:off x="2501818" y="2693140"/>
              <a:ext cx="2610928" cy="1657939"/>
            </a:xfrm>
            <a:prstGeom prst="roundRect">
              <a:avLst>
                <a:gd name="adj" fmla="val 10000"/>
              </a:avLst>
            </a:prstGeom>
            <a:solidFill>
              <a:schemeClr val="lt1">
                <a:alpha val="89803"/>
              </a:schemeClr>
            </a:solidFill>
            <a:ln w="12700" cap="flat" cmpd="sng">
              <a:solidFill>
                <a:srgbClr val="599BD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5" name="Shape 315"/>
            <p:cNvSpPr txBox="1"/>
            <p:nvPr/>
          </p:nvSpPr>
          <p:spPr>
            <a:xfrm>
              <a:off x="2550377" y="2741699"/>
              <a:ext cx="2513810" cy="1560821"/>
            </a:xfrm>
            <a:prstGeom prst="rect">
              <a:avLst/>
            </a:prstGeom>
            <a:noFill/>
            <a:ln>
              <a:noFill/>
            </a:ln>
          </p:spPr>
          <p:txBody>
            <a:bodyPr lIns="148575" tIns="148575" rIns="148575" bIns="148575" anchor="ctr" anchorCtr="0">
              <a:noAutofit/>
            </a:bodyPr>
            <a:lstStyle/>
            <a:p>
              <a:pPr marL="0" marR="0" lvl="0" indent="0" algn="ctr" rtl="0">
                <a:lnSpc>
                  <a:spcPct val="90000"/>
                </a:lnSpc>
                <a:spcBef>
                  <a:spcPts val="0"/>
                </a:spcBef>
                <a:spcAft>
                  <a:spcPts val="0"/>
                </a:spcAft>
                <a:buClr>
                  <a:schemeClr val="dk1"/>
                </a:buClr>
                <a:buSzPct val="25000"/>
                <a:buFont typeface="Calibri"/>
                <a:buNone/>
              </a:pPr>
              <a:r>
                <a:rPr lang="en-US" sz="3900" b="0" i="0" u="none" strike="noStrike" cap="none">
                  <a:solidFill>
                    <a:schemeClr val="dk1"/>
                  </a:solidFill>
                  <a:latin typeface="Calibri"/>
                  <a:ea typeface="Calibri"/>
                  <a:cs typeface="Calibri"/>
                  <a:sym typeface="Calibri"/>
                </a:rPr>
                <a:t>Seller’s Market</a:t>
              </a:r>
            </a:p>
          </p:txBody>
        </p:sp>
        <p:sp>
          <p:nvSpPr>
            <p:cNvPr id="316" name="Shape 316"/>
            <p:cNvSpPr/>
            <p:nvPr/>
          </p:nvSpPr>
          <p:spPr>
            <a:xfrm>
              <a:off x="5402851" y="2417541"/>
              <a:ext cx="2610928" cy="1657939"/>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7" name="Shape 317"/>
            <p:cNvSpPr/>
            <p:nvPr/>
          </p:nvSpPr>
          <p:spPr>
            <a:xfrm>
              <a:off x="5692953" y="2693140"/>
              <a:ext cx="2610928" cy="1657939"/>
            </a:xfrm>
            <a:prstGeom prst="roundRect">
              <a:avLst>
                <a:gd name="adj" fmla="val 10000"/>
              </a:avLst>
            </a:prstGeom>
            <a:solidFill>
              <a:schemeClr val="lt1">
                <a:alpha val="89803"/>
              </a:schemeClr>
            </a:solidFill>
            <a:ln w="12700" cap="flat" cmpd="sng">
              <a:solidFill>
                <a:srgbClr val="599BD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8" name="Shape 318"/>
            <p:cNvSpPr txBox="1"/>
            <p:nvPr/>
          </p:nvSpPr>
          <p:spPr>
            <a:xfrm>
              <a:off x="5741512" y="2741699"/>
              <a:ext cx="2513810" cy="1560821"/>
            </a:xfrm>
            <a:prstGeom prst="rect">
              <a:avLst/>
            </a:prstGeom>
            <a:noFill/>
            <a:ln>
              <a:noFill/>
            </a:ln>
          </p:spPr>
          <p:txBody>
            <a:bodyPr lIns="148575" tIns="148575" rIns="148575" bIns="148575" anchor="ctr" anchorCtr="0">
              <a:noAutofit/>
            </a:bodyPr>
            <a:lstStyle/>
            <a:p>
              <a:pPr marL="0" marR="0" lvl="0" indent="0" algn="ctr" rtl="0">
                <a:lnSpc>
                  <a:spcPct val="90000"/>
                </a:lnSpc>
                <a:spcBef>
                  <a:spcPts val="0"/>
                </a:spcBef>
                <a:spcAft>
                  <a:spcPts val="0"/>
                </a:spcAft>
                <a:buClr>
                  <a:schemeClr val="dk1"/>
                </a:buClr>
                <a:buSzPct val="25000"/>
                <a:buFont typeface="Calibri"/>
                <a:buNone/>
              </a:pPr>
              <a:r>
                <a:rPr lang="en-US" sz="3900" b="0" i="0" u="none" strike="noStrike" cap="none">
                  <a:solidFill>
                    <a:schemeClr val="dk1"/>
                  </a:solidFill>
                  <a:latin typeface="Calibri"/>
                  <a:ea typeface="Calibri"/>
                  <a:cs typeface="Calibri"/>
                  <a:sym typeface="Calibri"/>
                </a:rPr>
                <a:t>Buyer’s Market</a:t>
              </a:r>
            </a:p>
          </p:txBody>
        </p:sp>
      </p:gr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dirty="0" smtClean="0">
                <a:solidFill>
                  <a:schemeClr val="dk1"/>
                </a:solidFill>
                <a:latin typeface="Calibri"/>
                <a:ea typeface="Calibri"/>
                <a:cs typeface="Calibri"/>
                <a:sym typeface="Calibri"/>
              </a:rPr>
              <a:t>Demand </a:t>
            </a:r>
            <a:r>
              <a:rPr lang="en-US" sz="4400" b="0" i="0" u="none" strike="noStrike" cap="none" dirty="0">
                <a:solidFill>
                  <a:schemeClr val="dk1"/>
                </a:solidFill>
                <a:latin typeface="Calibri"/>
                <a:ea typeface="Calibri"/>
                <a:cs typeface="Calibri"/>
                <a:sym typeface="Calibri"/>
              </a:rPr>
              <a:t>and Supply</a:t>
            </a:r>
          </a:p>
        </p:txBody>
      </p:sp>
      <p:sp>
        <p:nvSpPr>
          <p:cNvPr id="324" name="Shape 324"/>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1" i="0" u="none" strike="noStrike" cap="none" dirty="0" smtClean="0">
                <a:solidFill>
                  <a:schemeClr val="dk1"/>
                </a:solidFill>
                <a:latin typeface="Calibri"/>
                <a:ea typeface="Calibri"/>
                <a:cs typeface="Calibri"/>
                <a:sym typeface="Calibri"/>
              </a:rPr>
              <a:t>Seller’s </a:t>
            </a:r>
            <a:r>
              <a:rPr lang="en-US" sz="2800" b="1" i="0" u="none" strike="noStrike" cap="none" dirty="0">
                <a:solidFill>
                  <a:schemeClr val="dk1"/>
                </a:solidFill>
                <a:latin typeface="Calibri"/>
                <a:ea typeface="Calibri"/>
                <a:cs typeface="Calibri"/>
                <a:sym typeface="Calibri"/>
              </a:rPr>
              <a:t>Market and Consumer’s Market</a:t>
            </a:r>
          </a:p>
          <a:p>
            <a:pPr marL="457200" marR="0" lvl="0" indent="0" algn="l" rtl="0">
              <a:lnSpc>
                <a:spcPct val="90000"/>
              </a:lnSpc>
              <a:spcBef>
                <a:spcPts val="1000"/>
              </a:spcBef>
              <a:spcAft>
                <a:spcPts val="0"/>
              </a:spcAft>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Here, this classification changes according to time. </a:t>
            </a:r>
            <a:endParaRPr lang="en-US" sz="2800" b="0" i="0" u="none" strike="noStrike" cap="none" dirty="0" smtClean="0">
              <a:solidFill>
                <a:schemeClr val="dk1"/>
              </a:solidFill>
              <a:latin typeface="Calibri"/>
              <a:ea typeface="Calibri"/>
              <a:cs typeface="Calibri"/>
              <a:sym typeface="Calibri"/>
            </a:endParaRPr>
          </a:p>
          <a:p>
            <a:pPr marL="457200" marR="0" lvl="0" indent="0" algn="l" rtl="0">
              <a:lnSpc>
                <a:spcPct val="90000"/>
              </a:lnSpc>
              <a:spcBef>
                <a:spcPts val="1000"/>
              </a:spcBef>
              <a:spcAft>
                <a:spcPts val="0"/>
              </a:spcAft>
              <a:buClr>
                <a:schemeClr val="dk1"/>
              </a:buClr>
              <a:buSzPct val="25000"/>
              <a:buFont typeface="Arial"/>
              <a:buNone/>
            </a:pPr>
            <a:r>
              <a:rPr lang="en-US" dirty="0" smtClean="0"/>
              <a:t>Two Conditions are Possible </a:t>
            </a:r>
          </a:p>
          <a:p>
            <a:pPr marL="457200" indent="0">
              <a:buSzPct val="25000"/>
              <a:buNone/>
            </a:pPr>
            <a:r>
              <a:rPr lang="en-US" b="1" dirty="0" smtClean="0"/>
              <a:t>Supply &gt; Demand </a:t>
            </a:r>
            <a:r>
              <a:rPr lang="en-US" dirty="0" smtClean="0"/>
              <a:t>: Consumer’s Market	</a:t>
            </a:r>
          </a:p>
          <a:p>
            <a:pPr marL="457200" marR="0" lvl="0" indent="0" algn="l" rtl="0">
              <a:lnSpc>
                <a:spcPct val="90000"/>
              </a:lnSpc>
              <a:spcBef>
                <a:spcPts val="1000"/>
              </a:spcBef>
              <a:spcAft>
                <a:spcPts val="0"/>
              </a:spcAft>
              <a:buClr>
                <a:schemeClr val="dk1"/>
              </a:buClr>
              <a:buSzPct val="25000"/>
              <a:buNone/>
            </a:pPr>
            <a:r>
              <a:rPr lang="en-US" b="1" dirty="0" smtClean="0"/>
              <a:t>Demand &gt; Supply </a:t>
            </a:r>
            <a:r>
              <a:rPr lang="en-US" dirty="0" smtClean="0"/>
              <a:t>: Seller’s Market </a:t>
            </a:r>
            <a:endParaRPr lang="en-US" dirty="0"/>
          </a:p>
          <a:p>
            <a:pPr marL="457200" marR="0" lvl="0" indent="0" algn="l" rtl="0">
              <a:lnSpc>
                <a:spcPct val="90000"/>
              </a:lnSpc>
              <a:spcBef>
                <a:spcPts val="1000"/>
              </a:spcBef>
              <a:spcAft>
                <a:spcPts val="0"/>
              </a:spcAft>
              <a:buClr>
                <a:schemeClr val="dk1"/>
              </a:buClr>
              <a:buSzPct val="25000"/>
              <a:buFont typeface="Arial"/>
              <a:buNone/>
            </a:pPr>
            <a:endParaRPr lang="en-US" sz="2800" b="0" i="0" u="none" strike="noStrike" cap="none" dirty="0" smtClean="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Arial"/>
              <a:buNone/>
            </a:pPr>
            <a:endParaRPr sz="2800" b="0" i="0" u="none" strike="noStrike" cap="none" dirty="0">
              <a:solidFill>
                <a:schemeClr val="dk1"/>
              </a:solidFill>
              <a:latin typeface="Calibri"/>
              <a:ea typeface="Calibri"/>
              <a:cs typeface="Calibri"/>
              <a:sym typeface="Calibri"/>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1490931" y="396246"/>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Based on </a:t>
            </a:r>
            <a:r>
              <a:rPr lang="en-US" sz="4400" b="0" i="0" u="none" strike="noStrike" cap="none" dirty="0" smtClean="0">
                <a:solidFill>
                  <a:schemeClr val="dk1"/>
                </a:solidFill>
                <a:latin typeface="Calibri"/>
                <a:ea typeface="Calibri"/>
                <a:cs typeface="Calibri"/>
                <a:sym typeface="Calibri"/>
              </a:rPr>
              <a:t>Transaction(Sub Classification)</a:t>
            </a:r>
            <a:endParaRPr lang="en-US" sz="4400" b="0" i="0" u="none" strike="noStrike" cap="none" dirty="0">
              <a:solidFill>
                <a:schemeClr val="dk1"/>
              </a:solidFill>
              <a:latin typeface="Calibri"/>
              <a:ea typeface="Calibri"/>
              <a:cs typeface="Calibri"/>
              <a:sym typeface="Calibri"/>
            </a:endParaRPr>
          </a:p>
        </p:txBody>
      </p:sp>
      <p:grpSp>
        <p:nvGrpSpPr>
          <p:cNvPr id="330" name="Shape 330"/>
          <p:cNvGrpSpPr/>
          <p:nvPr/>
        </p:nvGrpSpPr>
        <p:grpSpPr>
          <a:xfrm>
            <a:off x="3049916" y="1825881"/>
            <a:ext cx="6092165" cy="4350823"/>
            <a:chOff x="2211716" y="256"/>
            <a:chExt cx="6092165" cy="4350823"/>
          </a:xfrm>
        </p:grpSpPr>
        <p:sp>
          <p:nvSpPr>
            <p:cNvPr id="331" name="Shape 331"/>
            <p:cNvSpPr/>
            <p:nvPr/>
          </p:nvSpPr>
          <p:spPr>
            <a:xfrm>
              <a:off x="5112748" y="1658197"/>
              <a:ext cx="1595566" cy="759344"/>
            </a:xfrm>
            <a:custGeom>
              <a:avLst/>
              <a:gdLst/>
              <a:ahLst/>
              <a:cxnLst/>
              <a:rect l="0" t="0" r="0" b="0"/>
              <a:pathLst>
                <a:path w="120000" h="120000" extrusionOk="0">
                  <a:moveTo>
                    <a:pt x="0" y="0"/>
                  </a:moveTo>
                  <a:lnTo>
                    <a:pt x="0" y="81776"/>
                  </a:lnTo>
                  <a:lnTo>
                    <a:pt x="120000" y="81776"/>
                  </a:lnTo>
                  <a:lnTo>
                    <a:pt x="120000" y="120000"/>
                  </a:lnTo>
                </a:path>
              </a:pathLst>
            </a:custGeom>
            <a:noFill/>
            <a:ln w="12700" cap="flat" cmpd="sng">
              <a:solidFill>
                <a:srgbClr val="487AA8"/>
              </a:solidFill>
              <a:prstDash val="solid"/>
              <a:miter/>
              <a:headEnd type="none" w="med" len="med"/>
              <a:tailEnd type="none" w="med" len="med"/>
            </a:ln>
          </p:spPr>
        </p:sp>
        <p:sp>
          <p:nvSpPr>
            <p:cNvPr id="332" name="Shape 332"/>
            <p:cNvSpPr/>
            <p:nvPr/>
          </p:nvSpPr>
          <p:spPr>
            <a:xfrm>
              <a:off x="3517180" y="1658197"/>
              <a:ext cx="1595566" cy="759344"/>
            </a:xfrm>
            <a:custGeom>
              <a:avLst/>
              <a:gdLst/>
              <a:ahLst/>
              <a:cxnLst/>
              <a:rect l="0" t="0" r="0" b="0"/>
              <a:pathLst>
                <a:path w="120000" h="120000" extrusionOk="0">
                  <a:moveTo>
                    <a:pt x="120000" y="0"/>
                  </a:moveTo>
                  <a:lnTo>
                    <a:pt x="120000" y="81776"/>
                  </a:lnTo>
                  <a:lnTo>
                    <a:pt x="0" y="81776"/>
                  </a:lnTo>
                  <a:lnTo>
                    <a:pt x="0" y="120000"/>
                  </a:lnTo>
                </a:path>
              </a:pathLst>
            </a:custGeom>
            <a:noFill/>
            <a:ln w="12700" cap="flat" cmpd="sng">
              <a:solidFill>
                <a:srgbClr val="487AA8"/>
              </a:solidFill>
              <a:prstDash val="solid"/>
              <a:miter/>
              <a:headEnd type="none" w="med" len="med"/>
              <a:tailEnd type="none" w="med" len="med"/>
            </a:ln>
          </p:spPr>
        </p:sp>
        <p:sp>
          <p:nvSpPr>
            <p:cNvPr id="333" name="Shape 333"/>
            <p:cNvSpPr/>
            <p:nvPr/>
          </p:nvSpPr>
          <p:spPr>
            <a:xfrm>
              <a:off x="3807282" y="256"/>
              <a:ext cx="2610928" cy="1657939"/>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4" name="Shape 334"/>
            <p:cNvSpPr/>
            <p:nvPr/>
          </p:nvSpPr>
          <p:spPr>
            <a:xfrm>
              <a:off x="4097387" y="275855"/>
              <a:ext cx="2610928" cy="1657939"/>
            </a:xfrm>
            <a:prstGeom prst="roundRect">
              <a:avLst>
                <a:gd name="adj" fmla="val 10000"/>
              </a:avLst>
            </a:prstGeom>
            <a:solidFill>
              <a:schemeClr val="lt1">
                <a:alpha val="89803"/>
              </a:schemeClr>
            </a:solidFill>
            <a:ln w="12700" cap="flat" cmpd="sng">
              <a:solidFill>
                <a:srgbClr val="599BD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5" name="Shape 335"/>
            <p:cNvSpPr txBox="1"/>
            <p:nvPr/>
          </p:nvSpPr>
          <p:spPr>
            <a:xfrm>
              <a:off x="4097387" y="324413"/>
              <a:ext cx="2562369" cy="1560821"/>
            </a:xfrm>
            <a:prstGeom prst="rect">
              <a:avLst/>
            </a:prstGeom>
            <a:noFill/>
            <a:ln>
              <a:noFill/>
            </a:ln>
          </p:spPr>
          <p:txBody>
            <a:bodyPr lIns="140950" tIns="140950" rIns="140950" bIns="140950" anchor="ctr" anchorCtr="0">
              <a:noAutofit/>
            </a:bodyPr>
            <a:lstStyle/>
            <a:p>
              <a:pPr marL="0" marR="0" lvl="0" indent="0" algn="ctr" rtl="0">
                <a:lnSpc>
                  <a:spcPct val="90000"/>
                </a:lnSpc>
                <a:spcBef>
                  <a:spcPts val="0"/>
                </a:spcBef>
                <a:spcAft>
                  <a:spcPts val="0"/>
                </a:spcAft>
                <a:buClr>
                  <a:schemeClr val="dk1"/>
                </a:buClr>
                <a:buSzPct val="25000"/>
                <a:buFont typeface="Calibri"/>
                <a:buNone/>
              </a:pPr>
              <a:r>
                <a:rPr lang="en-US" sz="3700" b="0" i="0" u="none" strike="noStrike" cap="none" dirty="0">
                  <a:solidFill>
                    <a:schemeClr val="dk1"/>
                  </a:solidFill>
                  <a:latin typeface="Calibri"/>
                  <a:ea typeface="Calibri"/>
                  <a:cs typeface="Calibri"/>
                  <a:sym typeface="Calibri"/>
                </a:rPr>
                <a:t>Transaction</a:t>
              </a:r>
            </a:p>
          </p:txBody>
        </p:sp>
        <p:sp>
          <p:nvSpPr>
            <p:cNvPr id="336" name="Shape 336"/>
            <p:cNvSpPr/>
            <p:nvPr/>
          </p:nvSpPr>
          <p:spPr>
            <a:xfrm>
              <a:off x="2211716" y="2417541"/>
              <a:ext cx="2610928" cy="1657939"/>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7" name="Shape 337"/>
            <p:cNvSpPr/>
            <p:nvPr/>
          </p:nvSpPr>
          <p:spPr>
            <a:xfrm>
              <a:off x="2501818" y="2693140"/>
              <a:ext cx="2610928" cy="1657939"/>
            </a:xfrm>
            <a:prstGeom prst="roundRect">
              <a:avLst>
                <a:gd name="adj" fmla="val 10000"/>
              </a:avLst>
            </a:prstGeom>
            <a:solidFill>
              <a:schemeClr val="lt1">
                <a:alpha val="89803"/>
              </a:schemeClr>
            </a:solidFill>
            <a:ln w="12700" cap="flat" cmpd="sng">
              <a:solidFill>
                <a:srgbClr val="599BD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8" name="Shape 338"/>
            <p:cNvSpPr txBox="1"/>
            <p:nvPr/>
          </p:nvSpPr>
          <p:spPr>
            <a:xfrm>
              <a:off x="2550377" y="2741699"/>
              <a:ext cx="2513810" cy="1560821"/>
            </a:xfrm>
            <a:prstGeom prst="rect">
              <a:avLst/>
            </a:prstGeom>
            <a:noFill/>
            <a:ln>
              <a:noFill/>
            </a:ln>
          </p:spPr>
          <p:txBody>
            <a:bodyPr lIns="140950" tIns="140950" rIns="140950" bIns="140950" anchor="ctr" anchorCtr="0">
              <a:noAutofit/>
            </a:bodyPr>
            <a:lstStyle/>
            <a:p>
              <a:pPr marL="0" marR="0" lvl="0" indent="0" algn="ctr" rtl="0">
                <a:lnSpc>
                  <a:spcPct val="90000"/>
                </a:lnSpc>
                <a:spcBef>
                  <a:spcPts val="0"/>
                </a:spcBef>
                <a:spcAft>
                  <a:spcPts val="0"/>
                </a:spcAft>
                <a:buClr>
                  <a:schemeClr val="dk1"/>
                </a:buClr>
                <a:buSzPct val="25000"/>
                <a:buFont typeface="Calibri"/>
                <a:buNone/>
              </a:pPr>
              <a:r>
                <a:rPr lang="en-US" sz="3700" b="0" i="0" u="none" strike="noStrike" cap="none">
                  <a:solidFill>
                    <a:schemeClr val="dk1"/>
                  </a:solidFill>
                  <a:latin typeface="Calibri"/>
                  <a:ea typeface="Calibri"/>
                  <a:cs typeface="Calibri"/>
                  <a:sym typeface="Calibri"/>
                </a:rPr>
                <a:t>Spot</a:t>
              </a:r>
            </a:p>
          </p:txBody>
        </p:sp>
        <p:sp>
          <p:nvSpPr>
            <p:cNvPr id="339" name="Shape 339"/>
            <p:cNvSpPr/>
            <p:nvPr/>
          </p:nvSpPr>
          <p:spPr>
            <a:xfrm>
              <a:off x="5402851" y="2417541"/>
              <a:ext cx="2610928" cy="1657939"/>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0" name="Shape 340"/>
            <p:cNvSpPr/>
            <p:nvPr/>
          </p:nvSpPr>
          <p:spPr>
            <a:xfrm>
              <a:off x="5692953" y="2693140"/>
              <a:ext cx="2610928" cy="1657939"/>
            </a:xfrm>
            <a:prstGeom prst="roundRect">
              <a:avLst>
                <a:gd name="adj" fmla="val 10000"/>
              </a:avLst>
            </a:prstGeom>
            <a:solidFill>
              <a:schemeClr val="lt1">
                <a:alpha val="89803"/>
              </a:schemeClr>
            </a:solidFill>
            <a:ln w="12700" cap="flat" cmpd="sng">
              <a:solidFill>
                <a:srgbClr val="599BD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1" name="Shape 341"/>
            <p:cNvSpPr txBox="1"/>
            <p:nvPr/>
          </p:nvSpPr>
          <p:spPr>
            <a:xfrm>
              <a:off x="5741512" y="2741699"/>
              <a:ext cx="2513810" cy="1560821"/>
            </a:xfrm>
            <a:prstGeom prst="rect">
              <a:avLst/>
            </a:prstGeom>
            <a:noFill/>
            <a:ln>
              <a:noFill/>
            </a:ln>
          </p:spPr>
          <p:txBody>
            <a:bodyPr lIns="140950" tIns="140950" rIns="140950" bIns="140950" anchor="ctr" anchorCtr="0">
              <a:noAutofit/>
            </a:bodyPr>
            <a:lstStyle/>
            <a:p>
              <a:pPr marL="0" marR="0" lvl="0" indent="0" algn="ctr" rtl="0">
                <a:lnSpc>
                  <a:spcPct val="90000"/>
                </a:lnSpc>
                <a:spcBef>
                  <a:spcPts val="0"/>
                </a:spcBef>
                <a:spcAft>
                  <a:spcPts val="0"/>
                </a:spcAft>
                <a:buClr>
                  <a:schemeClr val="dk1"/>
                </a:buClr>
                <a:buSzPct val="25000"/>
                <a:buFont typeface="Calibri"/>
                <a:buNone/>
              </a:pPr>
              <a:r>
                <a:rPr lang="en-US" sz="3700" b="0" i="0" u="none" strike="noStrike" cap="none">
                  <a:solidFill>
                    <a:schemeClr val="dk1"/>
                  </a:solidFill>
                  <a:latin typeface="Calibri"/>
                  <a:ea typeface="Calibri"/>
                  <a:cs typeface="Calibri"/>
                  <a:sym typeface="Calibri"/>
                </a:rPr>
                <a:t>Future</a:t>
              </a:r>
            </a:p>
          </p:txBody>
        </p:sp>
      </p:gr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Galdeano"/>
              <a:buNone/>
            </a:pPr>
            <a:r>
              <a:rPr lang="en-US" sz="4400" b="0" i="0" u="none" strike="noStrike" cap="none">
                <a:solidFill>
                  <a:schemeClr val="dk1"/>
                </a:solidFill>
                <a:latin typeface="Galdeano"/>
                <a:ea typeface="Galdeano"/>
                <a:cs typeface="Galdeano"/>
                <a:sym typeface="Galdeano"/>
              </a:rPr>
              <a:t>Group members	</a:t>
            </a:r>
          </a:p>
        </p:txBody>
      </p:sp>
      <p:sp>
        <p:nvSpPr>
          <p:cNvPr id="92" name="Shape 92"/>
          <p:cNvSpPr txBox="1">
            <a:spLocks noGrp="1"/>
          </p:cNvSpPr>
          <p:nvPr>
            <p:ph type="body" idx="1"/>
          </p:nvPr>
        </p:nvSpPr>
        <p:spPr>
          <a:xfrm>
            <a:off x="752650" y="1460350"/>
            <a:ext cx="10515600" cy="4896000"/>
          </a:xfrm>
          <a:prstGeom prst="rect">
            <a:avLst/>
          </a:prstGeom>
          <a:noFill/>
          <a:ln>
            <a:noFill/>
          </a:ln>
        </p:spPr>
        <p:txBody>
          <a:bodyPr lIns="91425" tIns="45700" rIns="91425" bIns="45700" anchor="t" anchorCtr="0">
            <a:noAutofit/>
          </a:bodyPr>
          <a:lstStyle/>
          <a:p>
            <a:pPr marL="228600" marR="0" lvl="0" indent="-228600" algn="l" rtl="0">
              <a:lnSpc>
                <a:spcPct val="80000"/>
              </a:lnSpc>
              <a:spcBef>
                <a:spcPts val="0"/>
              </a:spcBef>
              <a:spcAft>
                <a:spcPts val="0"/>
              </a:spcAft>
              <a:buClr>
                <a:schemeClr val="dk1"/>
              </a:buClr>
              <a:buSzPct val="100000"/>
              <a:buFont typeface="Arial"/>
              <a:buChar char="•"/>
            </a:pPr>
            <a:r>
              <a:rPr lang="en-US" sz="2800" b="0" i="0" u="none" strike="noStrike" cap="none" dirty="0" err="1">
                <a:solidFill>
                  <a:schemeClr val="dk1"/>
                </a:solidFill>
                <a:latin typeface="Galdeano"/>
                <a:ea typeface="Galdeano"/>
                <a:cs typeface="Galdeano"/>
                <a:sym typeface="Galdeano"/>
              </a:rPr>
              <a:t>Maunil</a:t>
            </a:r>
            <a:r>
              <a:rPr lang="en-US" sz="2800" b="0" i="0" u="none" strike="noStrike" cap="none" dirty="0">
                <a:solidFill>
                  <a:schemeClr val="dk1"/>
                </a:solidFill>
                <a:latin typeface="Galdeano"/>
                <a:ea typeface="Galdeano"/>
                <a:cs typeface="Galdeano"/>
                <a:sym typeface="Galdeano"/>
              </a:rPr>
              <a:t> Vyas</a:t>
            </a:r>
            <a:r>
              <a:rPr lang="en-US" dirty="0">
                <a:latin typeface="Galdeano"/>
                <a:ea typeface="Galdeano"/>
                <a:cs typeface="Galdeano"/>
                <a:sym typeface="Galdeano"/>
              </a:rPr>
              <a:t>			</a:t>
            </a:r>
            <a:r>
              <a:rPr lang="en-US" sz="2800" b="0" i="0" u="none" strike="noStrike" cap="none" dirty="0">
                <a:solidFill>
                  <a:schemeClr val="dk1"/>
                </a:solidFill>
                <a:latin typeface="Galdeano"/>
                <a:ea typeface="Galdeano"/>
                <a:cs typeface="Galdeano"/>
                <a:sym typeface="Galdeano"/>
              </a:rPr>
              <a:t>1401007</a:t>
            </a:r>
          </a:p>
          <a:p>
            <a:pPr marL="228600" marR="0" lvl="0" indent="-228600" algn="l" rtl="0">
              <a:lnSpc>
                <a:spcPct val="80000"/>
              </a:lnSpc>
              <a:spcBef>
                <a:spcPts val="1000"/>
              </a:spcBef>
              <a:spcAft>
                <a:spcPts val="0"/>
              </a:spcAft>
              <a:buClr>
                <a:schemeClr val="dk1"/>
              </a:buClr>
              <a:buSzPct val="100000"/>
              <a:buFont typeface="Arial"/>
              <a:buChar char="•"/>
            </a:pPr>
            <a:r>
              <a:rPr lang="en-US" sz="2800" b="0" i="0" u="none" strike="noStrike" cap="none" dirty="0">
                <a:solidFill>
                  <a:schemeClr val="dk1"/>
                </a:solidFill>
                <a:latin typeface="Galdeano"/>
                <a:ea typeface="Galdeano"/>
                <a:cs typeface="Galdeano"/>
                <a:sym typeface="Galdeano"/>
              </a:rPr>
              <a:t>Deep Patel				1401010	</a:t>
            </a:r>
          </a:p>
          <a:p>
            <a:pPr marL="228600" marR="0" lvl="0" indent="-228600" algn="l" rtl="0">
              <a:lnSpc>
                <a:spcPct val="80000"/>
              </a:lnSpc>
              <a:spcBef>
                <a:spcPts val="1000"/>
              </a:spcBef>
              <a:spcAft>
                <a:spcPts val="0"/>
              </a:spcAft>
              <a:buClr>
                <a:schemeClr val="dk1"/>
              </a:buClr>
              <a:buSzPct val="100000"/>
              <a:buFont typeface="Arial"/>
              <a:buChar char="•"/>
            </a:pPr>
            <a:r>
              <a:rPr lang="en-US" sz="2800" b="0" i="0" u="none" strike="noStrike" cap="none" dirty="0" err="1">
                <a:solidFill>
                  <a:schemeClr val="dk1"/>
                </a:solidFill>
                <a:latin typeface="Galdeano"/>
                <a:ea typeface="Galdeano"/>
                <a:cs typeface="Galdeano"/>
                <a:sym typeface="Galdeano"/>
              </a:rPr>
              <a:t>Shreyas</a:t>
            </a:r>
            <a:r>
              <a:rPr lang="en-US" sz="2800" b="0" i="0" u="none" strike="noStrike" cap="none" dirty="0">
                <a:solidFill>
                  <a:schemeClr val="dk1"/>
                </a:solidFill>
                <a:latin typeface="Galdeano"/>
                <a:ea typeface="Galdeano"/>
                <a:cs typeface="Galdeano"/>
                <a:sym typeface="Galdeano"/>
              </a:rPr>
              <a:t> Patel			1401025</a:t>
            </a:r>
          </a:p>
          <a:p>
            <a:pPr marL="228600" marR="0" lvl="0" indent="-228600" algn="l" rtl="0">
              <a:lnSpc>
                <a:spcPct val="80000"/>
              </a:lnSpc>
              <a:spcBef>
                <a:spcPts val="1000"/>
              </a:spcBef>
              <a:spcAft>
                <a:spcPts val="0"/>
              </a:spcAft>
              <a:buClr>
                <a:schemeClr val="dk1"/>
              </a:buClr>
              <a:buSzPct val="100000"/>
              <a:buFont typeface="Arial"/>
              <a:buChar char="•"/>
            </a:pPr>
            <a:r>
              <a:rPr lang="en-US" sz="2800" b="0" i="0" u="none" strike="noStrike" cap="none" dirty="0">
                <a:solidFill>
                  <a:schemeClr val="dk1"/>
                </a:solidFill>
                <a:latin typeface="Galdeano"/>
                <a:ea typeface="Galdeano"/>
                <a:cs typeface="Galdeano"/>
                <a:sym typeface="Galdeano"/>
              </a:rPr>
              <a:t>Jay </a:t>
            </a:r>
            <a:r>
              <a:rPr lang="en-US" sz="2800" b="0" i="0" u="none" strike="noStrike" cap="none" dirty="0" err="1">
                <a:solidFill>
                  <a:schemeClr val="dk1"/>
                </a:solidFill>
                <a:latin typeface="Galdeano"/>
                <a:ea typeface="Galdeano"/>
                <a:cs typeface="Galdeano"/>
                <a:sym typeface="Galdeano"/>
              </a:rPr>
              <a:t>Dangar</a:t>
            </a:r>
            <a:r>
              <a:rPr lang="en-US" sz="2800" b="0" i="0" u="none" strike="noStrike" cap="none" dirty="0">
                <a:solidFill>
                  <a:schemeClr val="dk1"/>
                </a:solidFill>
                <a:latin typeface="Galdeano"/>
                <a:ea typeface="Galdeano"/>
                <a:cs typeface="Galdeano"/>
                <a:sym typeface="Galdeano"/>
              </a:rPr>
              <a:t>				1401043</a:t>
            </a:r>
          </a:p>
          <a:p>
            <a:pPr marL="228600" marR="0" lvl="0" indent="-228600" algn="l" rtl="0">
              <a:lnSpc>
                <a:spcPct val="80000"/>
              </a:lnSpc>
              <a:spcBef>
                <a:spcPts val="1000"/>
              </a:spcBef>
              <a:spcAft>
                <a:spcPts val="0"/>
              </a:spcAft>
              <a:buClr>
                <a:schemeClr val="dk1"/>
              </a:buClr>
              <a:buSzPct val="100000"/>
              <a:buFont typeface="Arial"/>
              <a:buChar char="•"/>
            </a:pPr>
            <a:r>
              <a:rPr lang="en-US" sz="2800" b="0" i="0" u="none" strike="noStrike" cap="none" dirty="0" err="1">
                <a:solidFill>
                  <a:schemeClr val="dk1"/>
                </a:solidFill>
                <a:latin typeface="Galdeano"/>
                <a:ea typeface="Galdeano"/>
                <a:cs typeface="Galdeano"/>
                <a:sym typeface="Galdeano"/>
              </a:rPr>
              <a:t>Pratham</a:t>
            </a:r>
            <a:r>
              <a:rPr lang="en-US" sz="2800" b="0" i="0" u="none" strike="noStrike" cap="none" dirty="0">
                <a:solidFill>
                  <a:schemeClr val="dk1"/>
                </a:solidFill>
                <a:latin typeface="Galdeano"/>
                <a:ea typeface="Galdeano"/>
                <a:cs typeface="Galdeano"/>
                <a:sym typeface="Galdeano"/>
              </a:rPr>
              <a:t> Solanki	</a:t>
            </a:r>
            <a:r>
              <a:rPr lang="en-US" dirty="0">
                <a:latin typeface="Galdeano"/>
                <a:ea typeface="Galdeano"/>
                <a:cs typeface="Galdeano"/>
                <a:sym typeface="Galdeano"/>
              </a:rPr>
              <a:t>	</a:t>
            </a:r>
            <a:r>
              <a:rPr lang="en-US" dirty="0" smtClean="0">
                <a:latin typeface="Galdeano"/>
                <a:ea typeface="Galdeano"/>
                <a:cs typeface="Galdeano"/>
                <a:sym typeface="Galdeano"/>
              </a:rPr>
              <a:t>	</a:t>
            </a:r>
            <a:r>
              <a:rPr lang="en-US" sz="2800" b="0" i="0" u="none" strike="noStrike" cap="none" dirty="0" smtClean="0">
                <a:solidFill>
                  <a:schemeClr val="dk1"/>
                </a:solidFill>
                <a:latin typeface="Galdeano"/>
                <a:ea typeface="Galdeano"/>
                <a:cs typeface="Galdeano"/>
                <a:sym typeface="Galdeano"/>
              </a:rPr>
              <a:t>1401049</a:t>
            </a:r>
            <a:endParaRPr lang="en-US" sz="2800" b="0" i="0" u="none" strike="noStrike" cap="none" dirty="0">
              <a:solidFill>
                <a:schemeClr val="dk1"/>
              </a:solidFill>
              <a:latin typeface="Galdeano"/>
              <a:ea typeface="Galdeano"/>
              <a:cs typeface="Galdeano"/>
              <a:sym typeface="Galdeano"/>
            </a:endParaRPr>
          </a:p>
          <a:p>
            <a:pPr marL="228600" marR="0" lvl="0" indent="-228600" algn="l" rtl="0">
              <a:lnSpc>
                <a:spcPct val="80000"/>
              </a:lnSpc>
              <a:spcBef>
                <a:spcPts val="1000"/>
              </a:spcBef>
              <a:spcAft>
                <a:spcPts val="0"/>
              </a:spcAft>
              <a:buClr>
                <a:schemeClr val="dk1"/>
              </a:buClr>
              <a:buSzPct val="100000"/>
              <a:buFont typeface="Arial"/>
              <a:buChar char="•"/>
            </a:pPr>
            <a:r>
              <a:rPr lang="en-US" sz="2800" b="0" i="0" u="none" strike="noStrike" cap="none" dirty="0" err="1">
                <a:solidFill>
                  <a:schemeClr val="dk1"/>
                </a:solidFill>
                <a:latin typeface="Galdeano"/>
                <a:ea typeface="Galdeano"/>
                <a:cs typeface="Galdeano"/>
                <a:sym typeface="Galdeano"/>
              </a:rPr>
              <a:t>Ashutosh</a:t>
            </a:r>
            <a:r>
              <a:rPr lang="en-US" sz="2800" b="0" i="0" u="none" strike="noStrike" cap="none" dirty="0">
                <a:solidFill>
                  <a:schemeClr val="dk1"/>
                </a:solidFill>
                <a:latin typeface="Galdeano"/>
                <a:ea typeface="Galdeano"/>
                <a:cs typeface="Galdeano"/>
                <a:sym typeface="Galdeano"/>
              </a:rPr>
              <a:t> </a:t>
            </a:r>
            <a:r>
              <a:rPr lang="en-US" sz="2800" b="0" i="0" u="none" strike="noStrike" cap="none" dirty="0" err="1">
                <a:solidFill>
                  <a:schemeClr val="dk1"/>
                </a:solidFill>
                <a:latin typeface="Galdeano"/>
                <a:ea typeface="Galdeano"/>
                <a:cs typeface="Galdeano"/>
                <a:sym typeface="Galdeano"/>
              </a:rPr>
              <a:t>Kakadiya</a:t>
            </a:r>
            <a:r>
              <a:rPr lang="en-US" dirty="0">
                <a:latin typeface="Galdeano"/>
                <a:ea typeface="Galdeano"/>
                <a:cs typeface="Galdeano"/>
                <a:sym typeface="Galdeano"/>
              </a:rPr>
              <a:t>	</a:t>
            </a:r>
            <a:r>
              <a:rPr lang="en-US" dirty="0" smtClean="0">
                <a:latin typeface="Galdeano"/>
                <a:ea typeface="Galdeano"/>
                <a:cs typeface="Galdeano"/>
                <a:sym typeface="Galdeano"/>
              </a:rPr>
              <a:t>	</a:t>
            </a:r>
            <a:r>
              <a:rPr lang="en-US" sz="2800" b="0" i="0" u="none" strike="noStrike" cap="none" dirty="0" smtClean="0">
                <a:solidFill>
                  <a:schemeClr val="dk1"/>
                </a:solidFill>
                <a:latin typeface="Galdeano"/>
                <a:ea typeface="Galdeano"/>
                <a:cs typeface="Galdeano"/>
                <a:sym typeface="Galdeano"/>
              </a:rPr>
              <a:t>1401075</a:t>
            </a:r>
            <a:endParaRPr lang="en-US" sz="2800" b="0" i="0" u="none" strike="noStrike" cap="none" dirty="0">
              <a:solidFill>
                <a:schemeClr val="dk1"/>
              </a:solidFill>
              <a:latin typeface="Galdeano"/>
              <a:ea typeface="Galdeano"/>
              <a:cs typeface="Galdeano"/>
              <a:sym typeface="Galdeano"/>
            </a:endParaRPr>
          </a:p>
          <a:p>
            <a:pPr marL="228600" marR="0" lvl="0" indent="-228600" algn="l" rtl="0">
              <a:lnSpc>
                <a:spcPct val="80000"/>
              </a:lnSpc>
              <a:spcBef>
                <a:spcPts val="1000"/>
              </a:spcBef>
              <a:spcAft>
                <a:spcPts val="0"/>
              </a:spcAft>
              <a:buClr>
                <a:schemeClr val="dk1"/>
              </a:buClr>
              <a:buSzPct val="100000"/>
              <a:buFont typeface="Arial"/>
              <a:buChar char="•"/>
            </a:pPr>
            <a:r>
              <a:rPr lang="en-US" sz="2800" b="0" i="0" u="none" strike="noStrike" cap="none" dirty="0">
                <a:solidFill>
                  <a:schemeClr val="dk1"/>
                </a:solidFill>
                <a:latin typeface="Galdeano"/>
                <a:ea typeface="Galdeano"/>
                <a:cs typeface="Galdeano"/>
                <a:sym typeface="Galdeano"/>
              </a:rPr>
              <a:t>Deep </a:t>
            </a:r>
            <a:r>
              <a:rPr lang="en-US" sz="2800" b="0" i="0" u="none" strike="noStrike" cap="none" dirty="0" err="1">
                <a:solidFill>
                  <a:schemeClr val="dk1"/>
                </a:solidFill>
                <a:latin typeface="Galdeano"/>
                <a:ea typeface="Galdeano"/>
                <a:cs typeface="Galdeano"/>
                <a:sym typeface="Galdeano"/>
              </a:rPr>
              <a:t>Talati</a:t>
            </a:r>
            <a:r>
              <a:rPr lang="en-US" sz="2800" b="0" i="0" u="none" strike="noStrike" cap="none" dirty="0">
                <a:solidFill>
                  <a:schemeClr val="dk1"/>
                </a:solidFill>
                <a:latin typeface="Galdeano"/>
                <a:ea typeface="Galdeano"/>
                <a:cs typeface="Galdeano"/>
                <a:sym typeface="Galdeano"/>
              </a:rPr>
              <a:t>			</a:t>
            </a:r>
            <a:r>
              <a:rPr lang="en-US" sz="2800" b="0" i="0" u="none" strike="noStrike" cap="none" dirty="0" smtClean="0">
                <a:solidFill>
                  <a:schemeClr val="dk1"/>
                </a:solidFill>
                <a:latin typeface="Galdeano"/>
                <a:ea typeface="Galdeano"/>
                <a:cs typeface="Galdeano"/>
                <a:sym typeface="Galdeano"/>
              </a:rPr>
              <a:t>1401085</a:t>
            </a:r>
            <a:endParaRPr lang="en-US" sz="2800" b="0" i="0" u="none" strike="noStrike" cap="none" dirty="0">
              <a:solidFill>
                <a:schemeClr val="dk1"/>
              </a:solidFill>
              <a:latin typeface="Galdeano"/>
              <a:ea typeface="Galdeano"/>
              <a:cs typeface="Galdeano"/>
              <a:sym typeface="Galdeano"/>
            </a:endParaRPr>
          </a:p>
          <a:p>
            <a:pPr marL="228600" marR="0" lvl="0" indent="-228600" algn="l" rtl="0">
              <a:lnSpc>
                <a:spcPct val="80000"/>
              </a:lnSpc>
              <a:spcBef>
                <a:spcPts val="1000"/>
              </a:spcBef>
              <a:spcAft>
                <a:spcPts val="0"/>
              </a:spcAft>
              <a:buClr>
                <a:schemeClr val="dk1"/>
              </a:buClr>
              <a:buSzPct val="100000"/>
              <a:buFont typeface="Arial"/>
              <a:buChar char="•"/>
            </a:pPr>
            <a:r>
              <a:rPr lang="en-US" sz="2800" b="0" i="0" u="none" strike="noStrike" cap="none" dirty="0">
                <a:solidFill>
                  <a:schemeClr val="dk1"/>
                </a:solidFill>
                <a:latin typeface="Galdeano"/>
                <a:ea typeface="Galdeano"/>
                <a:cs typeface="Galdeano"/>
                <a:sym typeface="Galdeano"/>
              </a:rPr>
              <a:t>Harsh Mehta			1401086</a:t>
            </a:r>
          </a:p>
          <a:p>
            <a:pPr marL="228600" marR="0" lvl="0" indent="-228600" algn="l" rtl="0">
              <a:lnSpc>
                <a:spcPct val="80000"/>
              </a:lnSpc>
              <a:spcBef>
                <a:spcPts val="1000"/>
              </a:spcBef>
              <a:spcAft>
                <a:spcPts val="0"/>
              </a:spcAft>
              <a:buClr>
                <a:schemeClr val="dk1"/>
              </a:buClr>
              <a:buSzPct val="100000"/>
              <a:buFont typeface="Arial"/>
              <a:buChar char="•"/>
            </a:pPr>
            <a:r>
              <a:rPr lang="en-US" sz="2800" b="0" i="0" u="none" strike="noStrike" cap="none" dirty="0" err="1">
                <a:solidFill>
                  <a:schemeClr val="dk1"/>
                </a:solidFill>
                <a:latin typeface="Galdeano"/>
                <a:ea typeface="Galdeano"/>
                <a:cs typeface="Galdeano"/>
                <a:sym typeface="Galdeano"/>
              </a:rPr>
              <a:t>Kishan</a:t>
            </a:r>
            <a:r>
              <a:rPr lang="en-US" sz="2800" b="0" i="0" u="none" strike="noStrike" cap="none" dirty="0">
                <a:solidFill>
                  <a:schemeClr val="dk1"/>
                </a:solidFill>
                <a:latin typeface="Galdeano"/>
                <a:ea typeface="Galdeano"/>
                <a:cs typeface="Galdeano"/>
                <a:sym typeface="Galdeano"/>
              </a:rPr>
              <a:t> </a:t>
            </a:r>
            <a:r>
              <a:rPr lang="en-US" sz="2800" b="0" i="0" u="none" strike="noStrike" cap="none" dirty="0" err="1">
                <a:solidFill>
                  <a:schemeClr val="dk1"/>
                </a:solidFill>
                <a:latin typeface="Galdeano"/>
                <a:ea typeface="Galdeano"/>
                <a:cs typeface="Galdeano"/>
                <a:sym typeface="Galdeano"/>
              </a:rPr>
              <a:t>Raval</a:t>
            </a:r>
            <a:r>
              <a:rPr lang="en-US" sz="2800" b="0" i="0" u="none" strike="noStrike" cap="none" dirty="0">
                <a:solidFill>
                  <a:schemeClr val="dk1"/>
                </a:solidFill>
                <a:latin typeface="Galdeano"/>
                <a:ea typeface="Galdeano"/>
                <a:cs typeface="Galdeano"/>
                <a:sym typeface="Galdeano"/>
              </a:rPr>
              <a:t>			1401117</a:t>
            </a:r>
          </a:p>
          <a:p>
            <a:pPr marL="228600" marR="0" lvl="0" indent="-228600" algn="l" rtl="0">
              <a:lnSpc>
                <a:spcPct val="80000"/>
              </a:lnSpc>
              <a:spcBef>
                <a:spcPts val="1000"/>
              </a:spcBef>
              <a:buClr>
                <a:schemeClr val="dk1"/>
              </a:buClr>
              <a:buSzPct val="100000"/>
              <a:buFont typeface="Arial"/>
              <a:buNone/>
            </a:pPr>
            <a:endParaRPr sz="2800" b="0" i="0" u="none" strike="noStrike" cap="none" dirty="0">
              <a:solidFill>
                <a:schemeClr val="dk1"/>
              </a:solidFill>
              <a:latin typeface="Galdeano"/>
              <a:ea typeface="Galdeano"/>
              <a:cs typeface="Galdeano"/>
              <a:sym typeface="Galdeano"/>
            </a:endParaRPr>
          </a:p>
        </p:txBody>
      </p:sp>
      <p:sp>
        <p:nvSpPr>
          <p:cNvPr id="93" name="Shape 93"/>
          <p:cNvSpPr txBox="1">
            <a:spLocks noGrp="1"/>
          </p:cNvSpPr>
          <p:nvPr>
            <p:ph type="ftr" idx="11"/>
          </p:nvPr>
        </p:nvSpPr>
        <p:spPr>
          <a:xfrm>
            <a:off x="4038600" y="6356350"/>
            <a:ext cx="4114800" cy="365125"/>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200" b="0" i="0" u="none" strike="noStrike" cap="none">
                <a:solidFill>
                  <a:srgbClr val="888888"/>
                </a:solidFill>
                <a:latin typeface="Galdeano"/>
                <a:ea typeface="Galdeano"/>
                <a:cs typeface="Galdeano"/>
                <a:sym typeface="Galdeano"/>
              </a:rPr>
              <a:t>Survey of Onion </a:t>
            </a: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a:spLocks noGrp="1"/>
          </p:cNvSpPr>
          <p:nvPr>
            <p:ph type="title"/>
          </p:nvPr>
        </p:nvSpPr>
        <p:spPr>
          <a:xfrm>
            <a:off x="838200" y="105818"/>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dirty="0" smtClean="0">
                <a:solidFill>
                  <a:schemeClr val="dk1"/>
                </a:solidFill>
                <a:latin typeface="Calibri"/>
                <a:ea typeface="Calibri"/>
                <a:cs typeface="Calibri"/>
                <a:sym typeface="Calibri"/>
              </a:rPr>
              <a:t>Based on </a:t>
            </a:r>
            <a:r>
              <a:rPr lang="en-US" sz="4400" b="0" i="0" u="none" strike="noStrike" cap="none" dirty="0" smtClean="0">
                <a:solidFill>
                  <a:schemeClr val="dk1"/>
                </a:solidFill>
                <a:latin typeface="Calibri"/>
                <a:ea typeface="Calibri"/>
                <a:cs typeface="Calibri"/>
                <a:sym typeface="Calibri"/>
              </a:rPr>
              <a:t>Transactions</a:t>
            </a:r>
            <a:endParaRPr lang="en-US" sz="4400" b="0" i="0" u="none" strike="noStrike" cap="none" dirty="0">
              <a:solidFill>
                <a:schemeClr val="dk1"/>
              </a:solidFill>
              <a:latin typeface="Calibri"/>
              <a:ea typeface="Calibri"/>
              <a:cs typeface="Calibri"/>
              <a:sym typeface="Calibri"/>
            </a:endParaRPr>
          </a:p>
        </p:txBody>
      </p:sp>
      <p:sp>
        <p:nvSpPr>
          <p:cNvPr id="347" name="Shape 347"/>
          <p:cNvSpPr txBox="1">
            <a:spLocks noGrp="1"/>
          </p:cNvSpPr>
          <p:nvPr>
            <p:ph type="body" idx="1"/>
          </p:nvPr>
        </p:nvSpPr>
        <p:spPr>
          <a:xfrm>
            <a:off x="838199" y="2506662"/>
            <a:ext cx="10515599" cy="4351338"/>
          </a:xfrm>
          <a:prstGeom prst="rect">
            <a:avLst/>
          </a:prstGeom>
          <a:noFill/>
          <a:ln>
            <a:noFill/>
          </a:ln>
        </p:spPr>
        <p:txBody>
          <a:bodyPr lIns="91425" tIns="45700" rIns="91425" bIns="45700" anchor="t" anchorCtr="0">
            <a:noAutofit/>
          </a:bodyPr>
          <a:lstStyle/>
          <a:p>
            <a:pPr fontAlgn="base"/>
            <a:r>
              <a:rPr lang="en-IN" b="1" dirty="0" smtClean="0"/>
              <a:t>Spot </a:t>
            </a:r>
            <a:r>
              <a:rPr lang="en-IN" b="1" dirty="0"/>
              <a:t>Transaction</a:t>
            </a:r>
          </a:p>
          <a:p>
            <a:pPr marL="177800" indent="0">
              <a:buNone/>
            </a:pPr>
            <a:r>
              <a:rPr lang="en-IN" dirty="0" smtClean="0"/>
              <a:t>The transaction between local sellers(Retailers) and traders termed as “Spot transaction”.</a:t>
            </a:r>
            <a:endParaRPr lang="en-IN" dirty="0"/>
          </a:p>
          <a:p>
            <a:pPr fontAlgn="base"/>
            <a:r>
              <a:rPr lang="en-IN" b="1" dirty="0"/>
              <a:t>Future Transaction</a:t>
            </a:r>
          </a:p>
          <a:p>
            <a:pPr marL="177800" indent="0">
              <a:buNone/>
            </a:pPr>
            <a:r>
              <a:rPr lang="en-IN" dirty="0" smtClean="0"/>
              <a:t>When there is need of export </a:t>
            </a:r>
            <a:r>
              <a:rPr lang="en-IN" dirty="0"/>
              <a:t>and </a:t>
            </a:r>
            <a:r>
              <a:rPr lang="en-IN" dirty="0" smtClean="0"/>
              <a:t>import of onions at that time one has to consider the future effect on onion so this kind transaction termed as “Future Transaction”</a:t>
            </a:r>
            <a:endParaRPr lang="en-IN" dirty="0"/>
          </a:p>
        </p:txBody>
      </p:sp>
      <p:sp>
        <p:nvSpPr>
          <p:cNvPr id="2" name="TextBox 1"/>
          <p:cNvSpPr txBox="1"/>
          <p:nvPr/>
        </p:nvSpPr>
        <p:spPr>
          <a:xfrm>
            <a:off x="838200" y="1323833"/>
            <a:ext cx="11021704" cy="954107"/>
          </a:xfrm>
          <a:prstGeom prst="rect">
            <a:avLst/>
          </a:prstGeom>
          <a:noFill/>
        </p:spPr>
        <p:txBody>
          <a:bodyPr wrap="square" rtlCol="0">
            <a:spAutoFit/>
          </a:bodyPr>
          <a:lstStyle/>
          <a:p>
            <a:r>
              <a:rPr lang="en-IN" sz="2800" dirty="0" smtClean="0"/>
              <a:t>Onion belongs to both of this market categories based on it’s transaction </a:t>
            </a:r>
            <a:endParaRPr lang="en-IN" sz="2800" dirty="0"/>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Special Thanks to….</a:t>
            </a:r>
          </a:p>
        </p:txBody>
      </p:sp>
      <p:sp>
        <p:nvSpPr>
          <p:cNvPr id="353" name="Shape 353"/>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Mr. Chittranjan M. Patel (Joint Director, Department of Horticulture, Government of Gujarat).</a:t>
            </a:r>
          </a:p>
          <a:p>
            <a:pPr marL="0" marR="0" lvl="0" indent="0" algn="l" rtl="0">
              <a:lnSpc>
                <a:spcPct val="90000"/>
              </a:lnSpc>
              <a:spcBef>
                <a:spcPts val="1000"/>
              </a:spcBef>
              <a:spcAft>
                <a:spcPts val="0"/>
              </a:spcAft>
              <a:buClr>
                <a:schemeClr val="dk1"/>
              </a:buClr>
              <a:buSzPct val="25000"/>
              <a:buFont typeface="Arial"/>
              <a:buNone/>
            </a:pPr>
            <a:endParaRPr sz="2800" b="0" i="0" u="none" strike="noStrike" cap="none">
              <a:solidFill>
                <a:schemeClr val="dk1"/>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SzPct val="25000"/>
              <a:buFont typeface="Arial"/>
              <a:buNone/>
            </a:pPr>
            <a:r>
              <a:rPr lang="en-US" sz="2800" b="0" i="0" u="none" strike="noStrike" cap="none">
                <a:solidFill>
                  <a:schemeClr val="dk1"/>
                </a:solidFill>
                <a:latin typeface="Calibri"/>
                <a:ea typeface="Calibri"/>
                <a:cs typeface="Calibri"/>
                <a:sym typeface="Calibri"/>
              </a:rPr>
              <a:t>Guided By,</a:t>
            </a:r>
          </a:p>
          <a:p>
            <a:pPr marL="0" marR="0" lvl="0" indent="0" algn="l" rtl="0">
              <a:lnSpc>
                <a:spcPct val="90000"/>
              </a:lnSpc>
              <a:spcBef>
                <a:spcPts val="1000"/>
              </a:spcBef>
              <a:spcAft>
                <a:spcPts val="0"/>
              </a:spcAft>
              <a:buClr>
                <a:schemeClr val="dk1"/>
              </a:buClr>
              <a:buSzPct val="25000"/>
              <a:buFont typeface="Arial"/>
              <a:buNone/>
            </a:pPr>
            <a:r>
              <a:rPr lang="en-US" sz="2800" b="0" i="0" u="none" strike="noStrike" cap="none">
                <a:solidFill>
                  <a:schemeClr val="dk1"/>
                </a:solidFill>
                <a:latin typeface="Calibri"/>
                <a:ea typeface="Calibri"/>
                <a:cs typeface="Calibri"/>
                <a:sym typeface="Calibri"/>
              </a:rPr>
              <a:t>Rita Sharma </a:t>
            </a:r>
          </a:p>
          <a:p>
            <a:pPr marL="0" marR="0" lvl="0" indent="0" algn="l" rtl="0">
              <a:lnSpc>
                <a:spcPct val="90000"/>
              </a:lnSpc>
              <a:spcBef>
                <a:spcPts val="1000"/>
              </a:spcBef>
              <a:buClr>
                <a:schemeClr val="dk1"/>
              </a:buClr>
              <a:buSzPct val="25000"/>
              <a:buFont typeface="Arial"/>
              <a:buNone/>
            </a:pPr>
            <a:r>
              <a:rPr lang="en-US" sz="2800" b="0" i="0" u="none" strike="noStrike" cap="none">
                <a:solidFill>
                  <a:schemeClr val="dk1"/>
                </a:solidFill>
                <a:latin typeface="Calibri"/>
                <a:ea typeface="Calibri"/>
                <a:cs typeface="Calibri"/>
                <a:sym typeface="Calibri"/>
              </a:rPr>
              <a:t>Anmol Anubhai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p:nvPr/>
        </p:nvSpPr>
        <p:spPr>
          <a:xfrm>
            <a:off x="1772530" y="1954460"/>
            <a:ext cx="8241929" cy="2554544"/>
          </a:xfrm>
          <a:prstGeom prst="rect">
            <a:avLst/>
          </a:prstGeom>
          <a:solidFill>
            <a:schemeClr val="lt1"/>
          </a:solidFill>
          <a:ln w="12700" cap="flat" cmpd="sng">
            <a:solidFill>
              <a:schemeClr val="accent1"/>
            </a:solidFill>
            <a:prstDash val="solid"/>
            <a:miter/>
            <a:headEnd type="none" w="med" len="med"/>
            <a:tailEnd type="none" w="med" len="med"/>
          </a:ln>
        </p:spPr>
        <p:txBody>
          <a:bodyPr lIns="91425" tIns="45700" rIns="91425" bIns="45700" anchor="t" anchorCtr="0">
            <a:noAutofit/>
          </a:bodyPr>
          <a:lstStyle/>
          <a:p>
            <a:pPr marL="0" marR="0" lvl="0" indent="0" algn="ctr" rtl="0">
              <a:spcBef>
                <a:spcPts val="0"/>
              </a:spcBef>
              <a:buSzPct val="25000"/>
              <a:buNone/>
            </a:pPr>
            <a:r>
              <a:rPr lang="en-US" sz="8000" b="0" i="0" u="none" strike="noStrike" cap="none">
                <a:solidFill>
                  <a:srgbClr val="1F3864"/>
                </a:solidFill>
                <a:latin typeface="Calibri"/>
                <a:ea typeface="Calibri"/>
                <a:cs typeface="Calibri"/>
                <a:sym typeface="Calibri"/>
              </a:rPr>
              <a:t>Market Analysis Of Onion</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354909" y="31264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Market Classification</a:t>
            </a:r>
          </a:p>
        </p:txBody>
      </p:sp>
      <p:grpSp>
        <p:nvGrpSpPr>
          <p:cNvPr id="104" name="Shape 104"/>
          <p:cNvGrpSpPr/>
          <p:nvPr/>
        </p:nvGrpSpPr>
        <p:grpSpPr>
          <a:xfrm>
            <a:off x="285085" y="2326343"/>
            <a:ext cx="11528043" cy="1987261"/>
            <a:chOff x="3731" y="2326343"/>
            <a:chExt cx="11528043" cy="1987261"/>
          </a:xfrm>
        </p:grpSpPr>
        <p:sp>
          <p:nvSpPr>
            <p:cNvPr id="105" name="Shape 105"/>
            <p:cNvSpPr/>
            <p:nvPr/>
          </p:nvSpPr>
          <p:spPr>
            <a:xfrm>
              <a:off x="5701500" y="3083616"/>
              <a:ext cx="5101490" cy="346834"/>
            </a:xfrm>
            <a:custGeom>
              <a:avLst/>
              <a:gdLst/>
              <a:ahLst/>
              <a:cxnLst/>
              <a:rect l="0" t="0" r="0" b="0"/>
              <a:pathLst>
                <a:path w="120000" h="120000" extrusionOk="0">
                  <a:moveTo>
                    <a:pt x="0" y="0"/>
                  </a:moveTo>
                  <a:lnTo>
                    <a:pt x="0" y="81776"/>
                  </a:lnTo>
                  <a:lnTo>
                    <a:pt x="120000" y="81776"/>
                  </a:lnTo>
                  <a:lnTo>
                    <a:pt x="120000" y="120000"/>
                  </a:lnTo>
                </a:path>
              </a:pathLst>
            </a:custGeom>
            <a:noFill/>
            <a:ln w="12700" cap="flat" cmpd="sng">
              <a:solidFill>
                <a:srgbClr val="487AA8"/>
              </a:solidFill>
              <a:prstDash val="solid"/>
              <a:miter/>
              <a:headEnd type="none" w="med" len="med"/>
              <a:tailEnd type="none" w="med" len="med"/>
            </a:ln>
          </p:spPr>
        </p:sp>
        <p:sp>
          <p:nvSpPr>
            <p:cNvPr id="106" name="Shape 106"/>
            <p:cNvSpPr/>
            <p:nvPr/>
          </p:nvSpPr>
          <p:spPr>
            <a:xfrm>
              <a:off x="5701500" y="3083616"/>
              <a:ext cx="3643921" cy="346834"/>
            </a:xfrm>
            <a:custGeom>
              <a:avLst/>
              <a:gdLst/>
              <a:ahLst/>
              <a:cxnLst/>
              <a:rect l="0" t="0" r="0" b="0"/>
              <a:pathLst>
                <a:path w="120000" h="120000" extrusionOk="0">
                  <a:moveTo>
                    <a:pt x="0" y="0"/>
                  </a:moveTo>
                  <a:lnTo>
                    <a:pt x="0" y="81776"/>
                  </a:lnTo>
                  <a:lnTo>
                    <a:pt x="119999" y="81776"/>
                  </a:lnTo>
                  <a:lnTo>
                    <a:pt x="119999" y="120000"/>
                  </a:lnTo>
                </a:path>
              </a:pathLst>
            </a:custGeom>
            <a:noFill/>
            <a:ln w="12700" cap="flat" cmpd="sng">
              <a:solidFill>
                <a:srgbClr val="487AA8"/>
              </a:solidFill>
              <a:prstDash val="solid"/>
              <a:miter/>
              <a:headEnd type="none" w="med" len="med"/>
              <a:tailEnd type="none" w="med" len="med"/>
            </a:ln>
          </p:spPr>
        </p:sp>
        <p:sp>
          <p:nvSpPr>
            <p:cNvPr id="107" name="Shape 107"/>
            <p:cNvSpPr/>
            <p:nvPr/>
          </p:nvSpPr>
          <p:spPr>
            <a:xfrm>
              <a:off x="5701500" y="3083616"/>
              <a:ext cx="2186352" cy="346834"/>
            </a:xfrm>
            <a:custGeom>
              <a:avLst/>
              <a:gdLst/>
              <a:ahLst/>
              <a:cxnLst/>
              <a:rect l="0" t="0" r="0" b="0"/>
              <a:pathLst>
                <a:path w="120000" h="120000" extrusionOk="0">
                  <a:moveTo>
                    <a:pt x="0" y="0"/>
                  </a:moveTo>
                  <a:lnTo>
                    <a:pt x="0" y="81776"/>
                  </a:lnTo>
                  <a:lnTo>
                    <a:pt x="120000" y="81776"/>
                  </a:lnTo>
                  <a:lnTo>
                    <a:pt x="120000" y="120000"/>
                  </a:lnTo>
                </a:path>
              </a:pathLst>
            </a:custGeom>
            <a:noFill/>
            <a:ln w="12700" cap="flat" cmpd="sng">
              <a:solidFill>
                <a:srgbClr val="487AA8"/>
              </a:solidFill>
              <a:prstDash val="solid"/>
              <a:miter/>
              <a:headEnd type="none" w="med" len="med"/>
              <a:tailEnd type="none" w="med" len="med"/>
            </a:ln>
          </p:spPr>
        </p:sp>
        <p:sp>
          <p:nvSpPr>
            <p:cNvPr id="108" name="Shape 108"/>
            <p:cNvSpPr/>
            <p:nvPr/>
          </p:nvSpPr>
          <p:spPr>
            <a:xfrm>
              <a:off x="5701500" y="3083616"/>
              <a:ext cx="728783" cy="346834"/>
            </a:xfrm>
            <a:custGeom>
              <a:avLst/>
              <a:gdLst/>
              <a:ahLst/>
              <a:cxnLst/>
              <a:rect l="0" t="0" r="0" b="0"/>
              <a:pathLst>
                <a:path w="120000" h="120000" extrusionOk="0">
                  <a:moveTo>
                    <a:pt x="0" y="0"/>
                  </a:moveTo>
                  <a:lnTo>
                    <a:pt x="0" y="81776"/>
                  </a:lnTo>
                  <a:lnTo>
                    <a:pt x="120000" y="81776"/>
                  </a:lnTo>
                  <a:lnTo>
                    <a:pt x="120000" y="120000"/>
                  </a:lnTo>
                </a:path>
              </a:pathLst>
            </a:custGeom>
            <a:noFill/>
            <a:ln w="12700" cap="flat" cmpd="sng">
              <a:solidFill>
                <a:srgbClr val="487AA8"/>
              </a:solidFill>
              <a:prstDash val="solid"/>
              <a:miter/>
              <a:headEnd type="none" w="med" len="med"/>
              <a:tailEnd type="none" w="med" len="med"/>
            </a:ln>
          </p:spPr>
        </p:sp>
        <p:sp>
          <p:nvSpPr>
            <p:cNvPr id="109" name="Shape 109"/>
            <p:cNvSpPr/>
            <p:nvPr/>
          </p:nvSpPr>
          <p:spPr>
            <a:xfrm>
              <a:off x="4972714" y="3083616"/>
              <a:ext cx="728783" cy="346834"/>
            </a:xfrm>
            <a:custGeom>
              <a:avLst/>
              <a:gdLst/>
              <a:ahLst/>
              <a:cxnLst/>
              <a:rect l="0" t="0" r="0" b="0"/>
              <a:pathLst>
                <a:path w="120000" h="120000" extrusionOk="0">
                  <a:moveTo>
                    <a:pt x="120000" y="0"/>
                  </a:moveTo>
                  <a:lnTo>
                    <a:pt x="120000" y="81776"/>
                  </a:lnTo>
                  <a:lnTo>
                    <a:pt x="0" y="81776"/>
                  </a:lnTo>
                  <a:lnTo>
                    <a:pt x="0" y="120000"/>
                  </a:lnTo>
                </a:path>
              </a:pathLst>
            </a:custGeom>
            <a:noFill/>
            <a:ln w="12700" cap="flat" cmpd="sng">
              <a:solidFill>
                <a:srgbClr val="487AA8"/>
              </a:solidFill>
              <a:prstDash val="solid"/>
              <a:miter/>
              <a:headEnd type="none" w="med" len="med"/>
              <a:tailEnd type="none" w="med" len="med"/>
            </a:ln>
          </p:spPr>
        </p:sp>
        <p:sp>
          <p:nvSpPr>
            <p:cNvPr id="110" name="Shape 110"/>
            <p:cNvSpPr/>
            <p:nvPr/>
          </p:nvSpPr>
          <p:spPr>
            <a:xfrm>
              <a:off x="3515146" y="3083616"/>
              <a:ext cx="2186352" cy="346834"/>
            </a:xfrm>
            <a:custGeom>
              <a:avLst/>
              <a:gdLst/>
              <a:ahLst/>
              <a:cxnLst/>
              <a:rect l="0" t="0" r="0" b="0"/>
              <a:pathLst>
                <a:path w="120000" h="120000" extrusionOk="0">
                  <a:moveTo>
                    <a:pt x="120000" y="0"/>
                  </a:moveTo>
                  <a:lnTo>
                    <a:pt x="120000" y="81776"/>
                  </a:lnTo>
                  <a:lnTo>
                    <a:pt x="0" y="81776"/>
                  </a:lnTo>
                  <a:lnTo>
                    <a:pt x="0" y="120000"/>
                  </a:lnTo>
                </a:path>
              </a:pathLst>
            </a:custGeom>
            <a:noFill/>
            <a:ln w="12700" cap="flat" cmpd="sng">
              <a:solidFill>
                <a:srgbClr val="487AA8"/>
              </a:solidFill>
              <a:prstDash val="solid"/>
              <a:miter/>
              <a:headEnd type="none" w="med" len="med"/>
              <a:tailEnd type="none" w="med" len="med"/>
            </a:ln>
          </p:spPr>
        </p:sp>
        <p:sp>
          <p:nvSpPr>
            <p:cNvPr id="111" name="Shape 111"/>
            <p:cNvSpPr/>
            <p:nvPr/>
          </p:nvSpPr>
          <p:spPr>
            <a:xfrm>
              <a:off x="2057577" y="3083616"/>
              <a:ext cx="3643921" cy="346834"/>
            </a:xfrm>
            <a:custGeom>
              <a:avLst/>
              <a:gdLst/>
              <a:ahLst/>
              <a:cxnLst/>
              <a:rect l="0" t="0" r="0" b="0"/>
              <a:pathLst>
                <a:path w="120000" h="120000" extrusionOk="0">
                  <a:moveTo>
                    <a:pt x="119999" y="0"/>
                  </a:moveTo>
                  <a:lnTo>
                    <a:pt x="119999" y="81776"/>
                  </a:lnTo>
                  <a:lnTo>
                    <a:pt x="0" y="81776"/>
                  </a:lnTo>
                  <a:lnTo>
                    <a:pt x="0" y="120000"/>
                  </a:lnTo>
                </a:path>
              </a:pathLst>
            </a:custGeom>
            <a:noFill/>
            <a:ln w="12700" cap="flat" cmpd="sng">
              <a:solidFill>
                <a:srgbClr val="487AA8"/>
              </a:solidFill>
              <a:prstDash val="solid"/>
              <a:miter/>
              <a:headEnd type="none" w="med" len="med"/>
              <a:tailEnd type="none" w="med" len="med"/>
            </a:ln>
          </p:spPr>
        </p:sp>
        <p:sp>
          <p:nvSpPr>
            <p:cNvPr id="112" name="Shape 112"/>
            <p:cNvSpPr/>
            <p:nvPr/>
          </p:nvSpPr>
          <p:spPr>
            <a:xfrm>
              <a:off x="600008" y="3083616"/>
              <a:ext cx="5101490" cy="346834"/>
            </a:xfrm>
            <a:custGeom>
              <a:avLst/>
              <a:gdLst/>
              <a:ahLst/>
              <a:cxnLst/>
              <a:rect l="0" t="0" r="0" b="0"/>
              <a:pathLst>
                <a:path w="120000" h="120000" extrusionOk="0">
                  <a:moveTo>
                    <a:pt x="120000" y="0"/>
                  </a:moveTo>
                  <a:lnTo>
                    <a:pt x="120000" y="81776"/>
                  </a:lnTo>
                  <a:lnTo>
                    <a:pt x="0" y="81776"/>
                  </a:lnTo>
                  <a:lnTo>
                    <a:pt x="0" y="120000"/>
                  </a:lnTo>
                </a:path>
              </a:pathLst>
            </a:custGeom>
            <a:noFill/>
            <a:ln w="12700" cap="flat" cmpd="sng">
              <a:solidFill>
                <a:srgbClr val="487AA8"/>
              </a:solidFill>
              <a:prstDash val="solid"/>
              <a:miter/>
              <a:headEnd type="none" w="med" len="med"/>
              <a:tailEnd type="none" w="med" len="med"/>
            </a:ln>
          </p:spPr>
        </p:sp>
        <p:sp>
          <p:nvSpPr>
            <p:cNvPr id="113" name="Shape 113"/>
            <p:cNvSpPr/>
            <p:nvPr/>
          </p:nvSpPr>
          <p:spPr>
            <a:xfrm>
              <a:off x="5105221" y="2326343"/>
              <a:ext cx="1192555" cy="757272"/>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5237728" y="2452225"/>
              <a:ext cx="1192555" cy="757272"/>
            </a:xfrm>
            <a:prstGeom prst="roundRect">
              <a:avLst>
                <a:gd name="adj" fmla="val 10000"/>
              </a:avLst>
            </a:prstGeom>
            <a:solidFill>
              <a:schemeClr val="lt1">
                <a:alpha val="89803"/>
              </a:schemeClr>
            </a:solidFill>
            <a:ln w="12700" cap="flat" cmpd="sng">
              <a:solidFill>
                <a:srgbClr val="599BD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txBox="1"/>
            <p:nvPr/>
          </p:nvSpPr>
          <p:spPr>
            <a:xfrm>
              <a:off x="5259907" y="2474405"/>
              <a:ext cx="1148196" cy="712913"/>
            </a:xfrm>
            <a:prstGeom prst="rect">
              <a:avLst/>
            </a:prstGeom>
            <a:noFill/>
            <a:ln>
              <a:noFill/>
            </a:ln>
          </p:spPr>
          <p:txBody>
            <a:bodyPr lIns="53325" tIns="53325" rIns="53325" bIns="53325" anchor="ctr" anchorCtr="0">
              <a:noAutofit/>
            </a:bodyPr>
            <a:lstStyle/>
            <a:p>
              <a:pPr marL="0" marR="0" lvl="0" indent="0" algn="ctr" rtl="0">
                <a:lnSpc>
                  <a:spcPct val="90000"/>
                </a:lnSpc>
                <a:spcBef>
                  <a:spcPts val="0"/>
                </a:spcBef>
                <a:spcAft>
                  <a:spcPts val="0"/>
                </a:spcAft>
                <a:buClr>
                  <a:schemeClr val="dk1"/>
                </a:buClr>
                <a:buSzPct val="25000"/>
                <a:buFont typeface="Calibri"/>
                <a:buNone/>
              </a:pPr>
              <a:r>
                <a:rPr lang="en-US" sz="1400" b="0" i="0" u="none" strike="noStrike" cap="none">
                  <a:solidFill>
                    <a:schemeClr val="dk1"/>
                  </a:solidFill>
                  <a:latin typeface="Calibri"/>
                  <a:ea typeface="Calibri"/>
                  <a:cs typeface="Calibri"/>
                  <a:sym typeface="Calibri"/>
                </a:rPr>
                <a:t>Market</a:t>
              </a:r>
            </a:p>
          </p:txBody>
        </p:sp>
        <p:sp>
          <p:nvSpPr>
            <p:cNvPr id="116" name="Shape 116"/>
            <p:cNvSpPr/>
            <p:nvPr/>
          </p:nvSpPr>
          <p:spPr>
            <a:xfrm>
              <a:off x="3731" y="3430451"/>
              <a:ext cx="1192555" cy="757272"/>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136236" y="3556332"/>
              <a:ext cx="1192555" cy="757272"/>
            </a:xfrm>
            <a:prstGeom prst="roundRect">
              <a:avLst>
                <a:gd name="adj" fmla="val 10000"/>
              </a:avLst>
            </a:prstGeom>
            <a:solidFill>
              <a:schemeClr val="lt1">
                <a:alpha val="89803"/>
              </a:schemeClr>
            </a:solidFill>
            <a:ln w="12700" cap="flat" cmpd="sng">
              <a:solidFill>
                <a:srgbClr val="599BD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8" name="Shape 118"/>
            <p:cNvSpPr txBox="1"/>
            <p:nvPr/>
          </p:nvSpPr>
          <p:spPr>
            <a:xfrm>
              <a:off x="158417" y="3578512"/>
              <a:ext cx="1148196" cy="712913"/>
            </a:xfrm>
            <a:prstGeom prst="rect">
              <a:avLst/>
            </a:prstGeom>
            <a:noFill/>
            <a:ln>
              <a:noFill/>
            </a:ln>
          </p:spPr>
          <p:txBody>
            <a:bodyPr lIns="53325" tIns="53325" rIns="53325" bIns="53325" anchor="ctr" anchorCtr="0">
              <a:noAutofit/>
            </a:bodyPr>
            <a:lstStyle/>
            <a:p>
              <a:pPr marL="0" marR="0" lvl="0" indent="0" algn="ctr" rtl="0">
                <a:lnSpc>
                  <a:spcPct val="90000"/>
                </a:lnSpc>
                <a:spcBef>
                  <a:spcPts val="0"/>
                </a:spcBef>
                <a:spcAft>
                  <a:spcPts val="0"/>
                </a:spcAft>
                <a:buClr>
                  <a:schemeClr val="dk1"/>
                </a:buClr>
                <a:buSzPct val="25000"/>
                <a:buFont typeface="Calibri"/>
                <a:buNone/>
              </a:pPr>
              <a:r>
                <a:rPr lang="en-US" sz="1400" b="0" i="0" u="none" strike="noStrike" cap="none">
                  <a:solidFill>
                    <a:schemeClr val="dk1"/>
                  </a:solidFill>
                  <a:latin typeface="Calibri"/>
                  <a:ea typeface="Calibri"/>
                  <a:cs typeface="Calibri"/>
                  <a:sym typeface="Calibri"/>
                </a:rPr>
                <a:t>Time</a:t>
              </a:r>
            </a:p>
          </p:txBody>
        </p:sp>
        <p:sp>
          <p:nvSpPr>
            <p:cNvPr id="119" name="Shape 119"/>
            <p:cNvSpPr/>
            <p:nvPr/>
          </p:nvSpPr>
          <p:spPr>
            <a:xfrm>
              <a:off x="1461300" y="3430451"/>
              <a:ext cx="1192555" cy="757272"/>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0" name="Shape 120"/>
            <p:cNvSpPr/>
            <p:nvPr/>
          </p:nvSpPr>
          <p:spPr>
            <a:xfrm>
              <a:off x="1593805" y="3556332"/>
              <a:ext cx="1192555" cy="757272"/>
            </a:xfrm>
            <a:prstGeom prst="roundRect">
              <a:avLst>
                <a:gd name="adj" fmla="val 10000"/>
              </a:avLst>
            </a:prstGeom>
            <a:solidFill>
              <a:schemeClr val="lt1">
                <a:alpha val="89803"/>
              </a:schemeClr>
            </a:solidFill>
            <a:ln w="12700" cap="flat" cmpd="sng">
              <a:solidFill>
                <a:srgbClr val="599BD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1" name="Shape 121"/>
            <p:cNvSpPr txBox="1"/>
            <p:nvPr/>
          </p:nvSpPr>
          <p:spPr>
            <a:xfrm>
              <a:off x="1615986" y="3578512"/>
              <a:ext cx="1148196" cy="712913"/>
            </a:xfrm>
            <a:prstGeom prst="rect">
              <a:avLst/>
            </a:prstGeom>
            <a:noFill/>
            <a:ln>
              <a:noFill/>
            </a:ln>
          </p:spPr>
          <p:txBody>
            <a:bodyPr lIns="53325" tIns="53325" rIns="53325" bIns="53325" anchor="ctr" anchorCtr="0">
              <a:noAutofit/>
            </a:bodyPr>
            <a:lstStyle/>
            <a:p>
              <a:pPr marL="0" marR="0" lvl="0" indent="0" algn="ctr" rtl="0">
                <a:lnSpc>
                  <a:spcPct val="90000"/>
                </a:lnSpc>
                <a:spcBef>
                  <a:spcPts val="0"/>
                </a:spcBef>
                <a:spcAft>
                  <a:spcPts val="0"/>
                </a:spcAft>
                <a:buClr>
                  <a:schemeClr val="dk1"/>
                </a:buClr>
                <a:buSzPct val="25000"/>
                <a:buFont typeface="Calibri"/>
                <a:buNone/>
              </a:pPr>
              <a:r>
                <a:rPr lang="en-US" sz="1400" b="0" i="0" u="none" strike="noStrike" cap="none">
                  <a:solidFill>
                    <a:schemeClr val="dk1"/>
                  </a:solidFill>
                  <a:latin typeface="Calibri"/>
                  <a:ea typeface="Calibri"/>
                  <a:cs typeface="Calibri"/>
                  <a:sym typeface="Calibri"/>
                </a:rPr>
                <a:t>Regulation</a:t>
              </a:r>
            </a:p>
          </p:txBody>
        </p:sp>
        <p:sp>
          <p:nvSpPr>
            <p:cNvPr id="122" name="Shape 122"/>
            <p:cNvSpPr/>
            <p:nvPr/>
          </p:nvSpPr>
          <p:spPr>
            <a:xfrm>
              <a:off x="2918868" y="3430451"/>
              <a:ext cx="1192555" cy="757272"/>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3" name="Shape 123"/>
            <p:cNvSpPr/>
            <p:nvPr/>
          </p:nvSpPr>
          <p:spPr>
            <a:xfrm>
              <a:off x="3051375" y="3556332"/>
              <a:ext cx="1192555" cy="757272"/>
            </a:xfrm>
            <a:prstGeom prst="roundRect">
              <a:avLst>
                <a:gd name="adj" fmla="val 10000"/>
              </a:avLst>
            </a:prstGeom>
            <a:solidFill>
              <a:schemeClr val="lt1">
                <a:alpha val="89803"/>
              </a:schemeClr>
            </a:solidFill>
            <a:ln w="12700" cap="flat" cmpd="sng">
              <a:solidFill>
                <a:srgbClr val="599BD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4" name="Shape 124"/>
            <p:cNvSpPr txBox="1"/>
            <p:nvPr/>
          </p:nvSpPr>
          <p:spPr>
            <a:xfrm>
              <a:off x="3073555" y="3578512"/>
              <a:ext cx="1148196" cy="712913"/>
            </a:xfrm>
            <a:prstGeom prst="rect">
              <a:avLst/>
            </a:prstGeom>
            <a:noFill/>
            <a:ln>
              <a:noFill/>
            </a:ln>
          </p:spPr>
          <p:txBody>
            <a:bodyPr lIns="53325" tIns="53325" rIns="53325" bIns="53325" anchor="ctr" anchorCtr="0">
              <a:noAutofit/>
            </a:bodyPr>
            <a:lstStyle/>
            <a:p>
              <a:pPr marL="0" marR="0" lvl="0" indent="0" algn="ctr" rtl="0">
                <a:lnSpc>
                  <a:spcPct val="90000"/>
                </a:lnSpc>
                <a:spcBef>
                  <a:spcPts val="0"/>
                </a:spcBef>
                <a:spcAft>
                  <a:spcPts val="0"/>
                </a:spcAft>
                <a:buClr>
                  <a:schemeClr val="dk1"/>
                </a:buClr>
                <a:buSzPct val="25000"/>
                <a:buFont typeface="Calibri"/>
                <a:buNone/>
              </a:pPr>
              <a:r>
                <a:rPr lang="en-US" sz="1400" b="0" i="0" u="none" strike="noStrike" cap="none">
                  <a:solidFill>
                    <a:schemeClr val="dk1"/>
                  </a:solidFill>
                  <a:latin typeface="Calibri"/>
                  <a:ea typeface="Calibri"/>
                  <a:cs typeface="Calibri"/>
                  <a:sym typeface="Calibri"/>
                </a:rPr>
                <a:t>Based on Volume of business</a:t>
              </a:r>
            </a:p>
          </p:txBody>
        </p:sp>
        <p:sp>
          <p:nvSpPr>
            <p:cNvPr id="125" name="Shape 125"/>
            <p:cNvSpPr/>
            <p:nvPr/>
          </p:nvSpPr>
          <p:spPr>
            <a:xfrm>
              <a:off x="4376437" y="3430451"/>
              <a:ext cx="1192555" cy="757272"/>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6" name="Shape 126"/>
            <p:cNvSpPr/>
            <p:nvPr/>
          </p:nvSpPr>
          <p:spPr>
            <a:xfrm>
              <a:off x="4508944" y="3556332"/>
              <a:ext cx="1192555" cy="757272"/>
            </a:xfrm>
            <a:prstGeom prst="roundRect">
              <a:avLst>
                <a:gd name="adj" fmla="val 10000"/>
              </a:avLst>
            </a:prstGeom>
            <a:solidFill>
              <a:schemeClr val="lt1">
                <a:alpha val="89803"/>
              </a:schemeClr>
            </a:solidFill>
            <a:ln w="12700" cap="flat" cmpd="sng">
              <a:solidFill>
                <a:srgbClr val="599BD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7" name="Shape 127"/>
            <p:cNvSpPr txBox="1"/>
            <p:nvPr/>
          </p:nvSpPr>
          <p:spPr>
            <a:xfrm>
              <a:off x="4531123" y="3578512"/>
              <a:ext cx="1148196" cy="712913"/>
            </a:xfrm>
            <a:prstGeom prst="rect">
              <a:avLst/>
            </a:prstGeom>
            <a:noFill/>
            <a:ln>
              <a:noFill/>
            </a:ln>
          </p:spPr>
          <p:txBody>
            <a:bodyPr lIns="53325" tIns="53325" rIns="53325" bIns="53325" anchor="ctr" anchorCtr="0">
              <a:noAutofit/>
            </a:bodyPr>
            <a:lstStyle/>
            <a:p>
              <a:pPr marL="0" marR="0" lvl="0" indent="0" algn="ctr" rtl="0">
                <a:lnSpc>
                  <a:spcPct val="90000"/>
                </a:lnSpc>
                <a:spcBef>
                  <a:spcPts val="0"/>
                </a:spcBef>
                <a:spcAft>
                  <a:spcPts val="0"/>
                </a:spcAft>
                <a:buClr>
                  <a:schemeClr val="dk1"/>
                </a:buClr>
                <a:buSzPct val="25000"/>
                <a:buFont typeface="Calibri"/>
                <a:buNone/>
              </a:pPr>
              <a:r>
                <a:rPr lang="en-US" sz="1400" b="0" i="0" u="none" strike="noStrike" cap="none">
                  <a:solidFill>
                    <a:schemeClr val="dk1"/>
                  </a:solidFill>
                  <a:latin typeface="Calibri"/>
                  <a:ea typeface="Calibri"/>
                  <a:cs typeface="Calibri"/>
                  <a:sym typeface="Calibri"/>
                </a:rPr>
                <a:t>Based on Nature of goods</a:t>
              </a:r>
            </a:p>
          </p:txBody>
        </p:sp>
        <p:sp>
          <p:nvSpPr>
            <p:cNvPr id="128" name="Shape 128"/>
            <p:cNvSpPr/>
            <p:nvPr/>
          </p:nvSpPr>
          <p:spPr>
            <a:xfrm>
              <a:off x="5834005" y="3430451"/>
              <a:ext cx="1192555" cy="757272"/>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9" name="Shape 129"/>
            <p:cNvSpPr/>
            <p:nvPr/>
          </p:nvSpPr>
          <p:spPr>
            <a:xfrm>
              <a:off x="5966512" y="3556332"/>
              <a:ext cx="1192555" cy="757272"/>
            </a:xfrm>
            <a:prstGeom prst="roundRect">
              <a:avLst>
                <a:gd name="adj" fmla="val 10000"/>
              </a:avLst>
            </a:prstGeom>
            <a:solidFill>
              <a:schemeClr val="lt1">
                <a:alpha val="89803"/>
              </a:schemeClr>
            </a:solidFill>
            <a:ln w="12700" cap="flat" cmpd="sng">
              <a:solidFill>
                <a:srgbClr val="599BD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0" name="Shape 130"/>
            <p:cNvSpPr txBox="1"/>
            <p:nvPr/>
          </p:nvSpPr>
          <p:spPr>
            <a:xfrm>
              <a:off x="5988692" y="3578512"/>
              <a:ext cx="1148196" cy="712913"/>
            </a:xfrm>
            <a:prstGeom prst="rect">
              <a:avLst/>
            </a:prstGeom>
            <a:noFill/>
            <a:ln>
              <a:noFill/>
            </a:ln>
          </p:spPr>
          <p:txBody>
            <a:bodyPr lIns="53325" tIns="53325" rIns="53325" bIns="53325" anchor="ctr" anchorCtr="0">
              <a:noAutofit/>
            </a:bodyPr>
            <a:lstStyle/>
            <a:p>
              <a:pPr marL="0" marR="0" lvl="0" indent="0" algn="ctr" rtl="0">
                <a:lnSpc>
                  <a:spcPct val="90000"/>
                </a:lnSpc>
                <a:spcBef>
                  <a:spcPts val="0"/>
                </a:spcBef>
                <a:spcAft>
                  <a:spcPts val="0"/>
                </a:spcAft>
                <a:buClr>
                  <a:schemeClr val="dk1"/>
                </a:buClr>
                <a:buSzPct val="25000"/>
                <a:buFont typeface="Calibri"/>
                <a:buNone/>
              </a:pPr>
              <a:r>
                <a:rPr lang="en-US" sz="1400" b="0" i="0" u="none" strike="noStrike" cap="none">
                  <a:solidFill>
                    <a:schemeClr val="dk1"/>
                  </a:solidFill>
                  <a:latin typeface="Calibri"/>
                  <a:ea typeface="Calibri"/>
                  <a:cs typeface="Calibri"/>
                  <a:sym typeface="Calibri"/>
                </a:rPr>
                <a:t>Competition</a:t>
              </a:r>
            </a:p>
          </p:txBody>
        </p:sp>
        <p:sp>
          <p:nvSpPr>
            <p:cNvPr id="131" name="Shape 131"/>
            <p:cNvSpPr/>
            <p:nvPr/>
          </p:nvSpPr>
          <p:spPr>
            <a:xfrm>
              <a:off x="7291575" y="3430451"/>
              <a:ext cx="1192555" cy="757272"/>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2" name="Shape 132"/>
            <p:cNvSpPr/>
            <p:nvPr/>
          </p:nvSpPr>
          <p:spPr>
            <a:xfrm>
              <a:off x="7424081" y="3556332"/>
              <a:ext cx="1192555" cy="757272"/>
            </a:xfrm>
            <a:prstGeom prst="roundRect">
              <a:avLst>
                <a:gd name="adj" fmla="val 10000"/>
              </a:avLst>
            </a:prstGeom>
            <a:solidFill>
              <a:schemeClr val="lt1">
                <a:alpha val="89803"/>
              </a:schemeClr>
            </a:solidFill>
            <a:ln w="12700" cap="flat" cmpd="sng">
              <a:solidFill>
                <a:srgbClr val="599BD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3" name="Shape 133"/>
            <p:cNvSpPr txBox="1"/>
            <p:nvPr/>
          </p:nvSpPr>
          <p:spPr>
            <a:xfrm>
              <a:off x="7446260" y="3578512"/>
              <a:ext cx="1148196" cy="712913"/>
            </a:xfrm>
            <a:prstGeom prst="rect">
              <a:avLst/>
            </a:prstGeom>
            <a:noFill/>
            <a:ln>
              <a:noFill/>
            </a:ln>
          </p:spPr>
          <p:txBody>
            <a:bodyPr lIns="53325" tIns="53325" rIns="53325" bIns="53325" anchor="ctr" anchorCtr="0">
              <a:noAutofit/>
            </a:bodyPr>
            <a:lstStyle/>
            <a:p>
              <a:pPr marL="0" marR="0" lvl="0" indent="0" algn="ctr" rtl="0">
                <a:lnSpc>
                  <a:spcPct val="90000"/>
                </a:lnSpc>
                <a:spcBef>
                  <a:spcPts val="0"/>
                </a:spcBef>
                <a:spcAft>
                  <a:spcPts val="0"/>
                </a:spcAft>
                <a:buClr>
                  <a:schemeClr val="dk1"/>
                </a:buClr>
                <a:buSzPct val="25000"/>
                <a:buFont typeface="Calibri"/>
                <a:buNone/>
              </a:pPr>
              <a:r>
                <a:rPr lang="en-US" sz="1400" b="0" i="0" u="none" strike="noStrike" cap="none">
                  <a:solidFill>
                    <a:schemeClr val="dk1"/>
                  </a:solidFill>
                  <a:latin typeface="Calibri"/>
                  <a:ea typeface="Calibri"/>
                  <a:cs typeface="Calibri"/>
                  <a:sym typeface="Calibri"/>
                </a:rPr>
                <a:t>Area</a:t>
              </a:r>
            </a:p>
          </p:txBody>
        </p:sp>
        <p:sp>
          <p:nvSpPr>
            <p:cNvPr id="134" name="Shape 134"/>
            <p:cNvSpPr/>
            <p:nvPr/>
          </p:nvSpPr>
          <p:spPr>
            <a:xfrm>
              <a:off x="8749143" y="3430451"/>
              <a:ext cx="1192555" cy="757272"/>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5" name="Shape 135"/>
            <p:cNvSpPr/>
            <p:nvPr/>
          </p:nvSpPr>
          <p:spPr>
            <a:xfrm>
              <a:off x="8881650" y="3556332"/>
              <a:ext cx="1192555" cy="757272"/>
            </a:xfrm>
            <a:prstGeom prst="roundRect">
              <a:avLst>
                <a:gd name="adj" fmla="val 10000"/>
              </a:avLst>
            </a:prstGeom>
            <a:solidFill>
              <a:schemeClr val="lt1">
                <a:alpha val="89803"/>
              </a:schemeClr>
            </a:solidFill>
            <a:ln w="12700" cap="flat" cmpd="sng">
              <a:solidFill>
                <a:srgbClr val="599BD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6" name="Shape 136"/>
            <p:cNvSpPr txBox="1"/>
            <p:nvPr/>
          </p:nvSpPr>
          <p:spPr>
            <a:xfrm>
              <a:off x="8903829" y="3578512"/>
              <a:ext cx="1148196" cy="712913"/>
            </a:xfrm>
            <a:prstGeom prst="rect">
              <a:avLst/>
            </a:prstGeom>
            <a:noFill/>
            <a:ln>
              <a:noFill/>
            </a:ln>
          </p:spPr>
          <p:txBody>
            <a:bodyPr lIns="53325" tIns="53325" rIns="53325" bIns="53325" anchor="ctr" anchorCtr="0">
              <a:noAutofit/>
            </a:bodyPr>
            <a:lstStyle/>
            <a:p>
              <a:pPr marL="0" marR="0" lvl="0" indent="0" algn="ctr" rtl="0">
                <a:lnSpc>
                  <a:spcPct val="90000"/>
                </a:lnSpc>
                <a:spcBef>
                  <a:spcPts val="0"/>
                </a:spcBef>
                <a:spcAft>
                  <a:spcPts val="0"/>
                </a:spcAft>
                <a:buClr>
                  <a:schemeClr val="dk1"/>
                </a:buClr>
                <a:buSzPct val="25000"/>
                <a:buFont typeface="Calibri"/>
                <a:buNone/>
              </a:pPr>
              <a:r>
                <a:rPr lang="en-US" sz="1400" b="0" i="0" u="none" strike="noStrike" cap="none">
                  <a:solidFill>
                    <a:schemeClr val="dk1"/>
                  </a:solidFill>
                  <a:latin typeface="Calibri"/>
                  <a:ea typeface="Calibri"/>
                  <a:cs typeface="Calibri"/>
                  <a:sym typeface="Calibri"/>
                </a:rPr>
                <a:t>Demand and Supply</a:t>
              </a:r>
            </a:p>
          </p:txBody>
        </p:sp>
        <p:sp>
          <p:nvSpPr>
            <p:cNvPr id="137" name="Shape 137"/>
            <p:cNvSpPr/>
            <p:nvPr/>
          </p:nvSpPr>
          <p:spPr>
            <a:xfrm>
              <a:off x="10206711" y="3430451"/>
              <a:ext cx="1192555" cy="757272"/>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8" name="Shape 138"/>
            <p:cNvSpPr/>
            <p:nvPr/>
          </p:nvSpPr>
          <p:spPr>
            <a:xfrm>
              <a:off x="10339218" y="3556332"/>
              <a:ext cx="1192555" cy="757272"/>
            </a:xfrm>
            <a:prstGeom prst="roundRect">
              <a:avLst>
                <a:gd name="adj" fmla="val 10000"/>
              </a:avLst>
            </a:prstGeom>
            <a:solidFill>
              <a:schemeClr val="lt1">
                <a:alpha val="89803"/>
              </a:schemeClr>
            </a:solidFill>
            <a:ln w="12700" cap="flat" cmpd="sng">
              <a:solidFill>
                <a:srgbClr val="599BD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9" name="Shape 139"/>
            <p:cNvSpPr txBox="1"/>
            <p:nvPr/>
          </p:nvSpPr>
          <p:spPr>
            <a:xfrm>
              <a:off x="10361399" y="3578512"/>
              <a:ext cx="1148196" cy="712913"/>
            </a:xfrm>
            <a:prstGeom prst="rect">
              <a:avLst/>
            </a:prstGeom>
            <a:noFill/>
            <a:ln>
              <a:noFill/>
            </a:ln>
          </p:spPr>
          <p:txBody>
            <a:bodyPr lIns="53325" tIns="53325" rIns="53325" bIns="53325" anchor="ctr" anchorCtr="0">
              <a:noAutofit/>
            </a:bodyPr>
            <a:lstStyle/>
            <a:p>
              <a:pPr marL="0" marR="0" lvl="0" indent="0" algn="ctr" rtl="0">
                <a:lnSpc>
                  <a:spcPct val="90000"/>
                </a:lnSpc>
                <a:spcBef>
                  <a:spcPts val="0"/>
                </a:spcBef>
                <a:spcAft>
                  <a:spcPts val="0"/>
                </a:spcAft>
                <a:buClr>
                  <a:schemeClr val="dk1"/>
                </a:buClr>
                <a:buSzPct val="25000"/>
                <a:buFont typeface="Calibri"/>
                <a:buNone/>
              </a:pPr>
              <a:r>
                <a:rPr lang="en-US" sz="1400" b="0" i="0" u="none" strike="noStrike" cap="none">
                  <a:solidFill>
                    <a:schemeClr val="dk1"/>
                  </a:solidFill>
                  <a:latin typeface="Calibri"/>
                  <a:ea typeface="Calibri"/>
                  <a:cs typeface="Calibri"/>
                  <a:sym typeface="Calibri"/>
                </a:rPr>
                <a:t>Transactions</a:t>
              </a:r>
            </a:p>
          </p:txBody>
        </p:sp>
      </p:gr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2304631" y="203263"/>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Based on </a:t>
            </a:r>
            <a:r>
              <a:rPr lang="en-US" sz="4400" b="0" i="0" u="none" strike="noStrike" cap="none" dirty="0" smtClean="0">
                <a:solidFill>
                  <a:schemeClr val="dk1"/>
                </a:solidFill>
                <a:latin typeface="Calibri"/>
                <a:ea typeface="Calibri"/>
                <a:cs typeface="Calibri"/>
                <a:sym typeface="Calibri"/>
              </a:rPr>
              <a:t>Time (Sub Classification) </a:t>
            </a:r>
            <a:endParaRPr lang="en-US" sz="4400" b="0" i="0" u="none" strike="noStrike" cap="none" dirty="0">
              <a:solidFill>
                <a:schemeClr val="dk1"/>
              </a:solidFill>
              <a:latin typeface="Calibri"/>
              <a:ea typeface="Calibri"/>
              <a:cs typeface="Calibri"/>
              <a:sym typeface="Calibri"/>
            </a:endParaRPr>
          </a:p>
        </p:txBody>
      </p:sp>
      <p:grpSp>
        <p:nvGrpSpPr>
          <p:cNvPr id="145" name="Shape 145"/>
          <p:cNvGrpSpPr/>
          <p:nvPr/>
        </p:nvGrpSpPr>
        <p:grpSpPr>
          <a:xfrm>
            <a:off x="841279" y="2168557"/>
            <a:ext cx="10509437" cy="3665471"/>
            <a:chOff x="3079" y="342932"/>
            <a:chExt cx="10509437" cy="3665471"/>
          </a:xfrm>
        </p:grpSpPr>
        <p:sp>
          <p:nvSpPr>
            <p:cNvPr id="146" name="Shape 146"/>
            <p:cNvSpPr/>
            <p:nvPr/>
          </p:nvSpPr>
          <p:spPr>
            <a:xfrm>
              <a:off x="5135596" y="1739709"/>
              <a:ext cx="4032690" cy="639730"/>
            </a:xfrm>
            <a:custGeom>
              <a:avLst/>
              <a:gdLst/>
              <a:ahLst/>
              <a:cxnLst/>
              <a:rect l="0" t="0" r="0" b="0"/>
              <a:pathLst>
                <a:path w="120000" h="120000" extrusionOk="0">
                  <a:moveTo>
                    <a:pt x="0" y="0"/>
                  </a:moveTo>
                  <a:lnTo>
                    <a:pt x="0" y="81776"/>
                  </a:lnTo>
                  <a:lnTo>
                    <a:pt x="120000" y="81776"/>
                  </a:lnTo>
                  <a:lnTo>
                    <a:pt x="120000" y="120000"/>
                  </a:lnTo>
                </a:path>
              </a:pathLst>
            </a:custGeom>
            <a:noFill/>
            <a:ln w="12700" cap="flat" cmpd="sng">
              <a:solidFill>
                <a:srgbClr val="487AA8"/>
              </a:solidFill>
              <a:prstDash val="solid"/>
              <a:miter/>
              <a:headEnd type="none" w="med" len="med"/>
              <a:tailEnd type="none" w="med" len="med"/>
            </a:ln>
          </p:spPr>
        </p:sp>
        <p:sp>
          <p:nvSpPr>
            <p:cNvPr id="147" name="Shape 147"/>
            <p:cNvSpPr/>
            <p:nvPr/>
          </p:nvSpPr>
          <p:spPr>
            <a:xfrm>
              <a:off x="5135596" y="1739709"/>
              <a:ext cx="1344229" cy="639730"/>
            </a:xfrm>
            <a:custGeom>
              <a:avLst/>
              <a:gdLst/>
              <a:ahLst/>
              <a:cxnLst/>
              <a:rect l="0" t="0" r="0" b="0"/>
              <a:pathLst>
                <a:path w="120000" h="120000" extrusionOk="0">
                  <a:moveTo>
                    <a:pt x="0" y="0"/>
                  </a:moveTo>
                  <a:lnTo>
                    <a:pt x="0" y="81776"/>
                  </a:lnTo>
                  <a:lnTo>
                    <a:pt x="120000" y="81776"/>
                  </a:lnTo>
                  <a:lnTo>
                    <a:pt x="120000" y="120000"/>
                  </a:lnTo>
                </a:path>
              </a:pathLst>
            </a:custGeom>
            <a:noFill/>
            <a:ln w="12700" cap="flat" cmpd="sng">
              <a:solidFill>
                <a:srgbClr val="487AA8"/>
              </a:solidFill>
              <a:prstDash val="solid"/>
              <a:miter/>
              <a:headEnd type="none" w="med" len="med"/>
              <a:tailEnd type="none" w="med" len="med"/>
            </a:ln>
          </p:spPr>
        </p:sp>
        <p:sp>
          <p:nvSpPr>
            <p:cNvPr id="148" name="Shape 148"/>
            <p:cNvSpPr/>
            <p:nvPr/>
          </p:nvSpPr>
          <p:spPr>
            <a:xfrm>
              <a:off x="3791366" y="1739709"/>
              <a:ext cx="1344229" cy="639730"/>
            </a:xfrm>
            <a:custGeom>
              <a:avLst/>
              <a:gdLst/>
              <a:ahLst/>
              <a:cxnLst/>
              <a:rect l="0" t="0" r="0" b="0"/>
              <a:pathLst>
                <a:path w="120000" h="120000" extrusionOk="0">
                  <a:moveTo>
                    <a:pt x="120000" y="0"/>
                  </a:moveTo>
                  <a:lnTo>
                    <a:pt x="120000" y="81776"/>
                  </a:lnTo>
                  <a:lnTo>
                    <a:pt x="0" y="81776"/>
                  </a:lnTo>
                  <a:lnTo>
                    <a:pt x="0" y="120000"/>
                  </a:lnTo>
                </a:path>
              </a:pathLst>
            </a:custGeom>
            <a:noFill/>
            <a:ln w="12700" cap="flat" cmpd="sng">
              <a:solidFill>
                <a:srgbClr val="487AA8"/>
              </a:solidFill>
              <a:prstDash val="solid"/>
              <a:miter/>
              <a:headEnd type="none" w="med" len="med"/>
              <a:tailEnd type="none" w="med" len="med"/>
            </a:ln>
          </p:spPr>
        </p:sp>
        <p:sp>
          <p:nvSpPr>
            <p:cNvPr id="149" name="Shape 149"/>
            <p:cNvSpPr/>
            <p:nvPr/>
          </p:nvSpPr>
          <p:spPr>
            <a:xfrm>
              <a:off x="1102904" y="1739709"/>
              <a:ext cx="4032690" cy="639730"/>
            </a:xfrm>
            <a:custGeom>
              <a:avLst/>
              <a:gdLst/>
              <a:ahLst/>
              <a:cxnLst/>
              <a:rect l="0" t="0" r="0" b="0"/>
              <a:pathLst>
                <a:path w="120000" h="120000" extrusionOk="0">
                  <a:moveTo>
                    <a:pt x="120000" y="0"/>
                  </a:moveTo>
                  <a:lnTo>
                    <a:pt x="120000" y="81776"/>
                  </a:lnTo>
                  <a:lnTo>
                    <a:pt x="0" y="81776"/>
                  </a:lnTo>
                  <a:lnTo>
                    <a:pt x="0" y="120000"/>
                  </a:lnTo>
                </a:path>
              </a:pathLst>
            </a:custGeom>
            <a:noFill/>
            <a:ln w="12700" cap="flat" cmpd="sng">
              <a:solidFill>
                <a:srgbClr val="487AA8"/>
              </a:solidFill>
              <a:prstDash val="solid"/>
              <a:miter/>
              <a:headEnd type="none" w="med" len="med"/>
              <a:tailEnd type="none" w="med" len="med"/>
            </a:ln>
          </p:spPr>
        </p:sp>
        <p:sp>
          <p:nvSpPr>
            <p:cNvPr id="150" name="Shape 150"/>
            <p:cNvSpPr/>
            <p:nvPr/>
          </p:nvSpPr>
          <p:spPr>
            <a:xfrm>
              <a:off x="4035771" y="342932"/>
              <a:ext cx="2199649" cy="1396776"/>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p:nvPr/>
          </p:nvSpPr>
          <p:spPr>
            <a:xfrm>
              <a:off x="4280176" y="575118"/>
              <a:ext cx="2199649" cy="1396776"/>
            </a:xfrm>
            <a:prstGeom prst="roundRect">
              <a:avLst>
                <a:gd name="adj" fmla="val 10000"/>
              </a:avLst>
            </a:prstGeom>
            <a:solidFill>
              <a:schemeClr val="lt1">
                <a:alpha val="89803"/>
              </a:schemeClr>
            </a:solidFill>
            <a:ln w="12700" cap="flat" cmpd="sng">
              <a:solidFill>
                <a:srgbClr val="599BD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2" name="Shape 152"/>
            <p:cNvSpPr txBox="1"/>
            <p:nvPr/>
          </p:nvSpPr>
          <p:spPr>
            <a:xfrm>
              <a:off x="4321087" y="616027"/>
              <a:ext cx="2117828" cy="1314956"/>
            </a:xfrm>
            <a:prstGeom prst="rect">
              <a:avLst/>
            </a:prstGeom>
            <a:noFill/>
            <a:ln>
              <a:noFill/>
            </a:ln>
          </p:spPr>
          <p:txBody>
            <a:bodyPr lIns="129525" tIns="129525" rIns="129525" bIns="129525" anchor="ctr" anchorCtr="0">
              <a:noAutofit/>
            </a:bodyPr>
            <a:lstStyle/>
            <a:p>
              <a:pPr marL="0" marR="0" lvl="0" indent="0" algn="ctr" rtl="0">
                <a:lnSpc>
                  <a:spcPct val="90000"/>
                </a:lnSpc>
                <a:spcBef>
                  <a:spcPts val="0"/>
                </a:spcBef>
                <a:spcAft>
                  <a:spcPts val="0"/>
                </a:spcAft>
                <a:buClr>
                  <a:schemeClr val="dk1"/>
                </a:buClr>
                <a:buSzPct val="25000"/>
                <a:buFont typeface="Calibri"/>
                <a:buNone/>
              </a:pPr>
              <a:r>
                <a:rPr lang="en-US" sz="3400" b="0" i="0" u="none" strike="noStrike" cap="none">
                  <a:solidFill>
                    <a:schemeClr val="dk1"/>
                  </a:solidFill>
                  <a:latin typeface="Calibri"/>
                  <a:ea typeface="Calibri"/>
                  <a:cs typeface="Calibri"/>
                  <a:sym typeface="Calibri"/>
                </a:rPr>
                <a:t>Time</a:t>
              </a:r>
            </a:p>
          </p:txBody>
        </p:sp>
        <p:sp>
          <p:nvSpPr>
            <p:cNvPr id="153" name="Shape 153"/>
            <p:cNvSpPr/>
            <p:nvPr/>
          </p:nvSpPr>
          <p:spPr>
            <a:xfrm>
              <a:off x="3079" y="2379441"/>
              <a:ext cx="2199649" cy="1396776"/>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4" name="Shape 154"/>
            <p:cNvSpPr/>
            <p:nvPr/>
          </p:nvSpPr>
          <p:spPr>
            <a:xfrm>
              <a:off x="247486" y="2611626"/>
              <a:ext cx="2199649" cy="1396776"/>
            </a:xfrm>
            <a:prstGeom prst="roundRect">
              <a:avLst>
                <a:gd name="adj" fmla="val 10000"/>
              </a:avLst>
            </a:prstGeom>
            <a:solidFill>
              <a:schemeClr val="lt1">
                <a:alpha val="89803"/>
              </a:schemeClr>
            </a:solidFill>
            <a:ln w="12700" cap="flat" cmpd="sng">
              <a:solidFill>
                <a:srgbClr val="599BD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5" name="Shape 155"/>
            <p:cNvSpPr txBox="1"/>
            <p:nvPr/>
          </p:nvSpPr>
          <p:spPr>
            <a:xfrm>
              <a:off x="288395" y="2652536"/>
              <a:ext cx="2117828" cy="1314956"/>
            </a:xfrm>
            <a:prstGeom prst="rect">
              <a:avLst/>
            </a:prstGeom>
            <a:noFill/>
            <a:ln>
              <a:noFill/>
            </a:ln>
          </p:spPr>
          <p:txBody>
            <a:bodyPr lIns="129525" tIns="129525" rIns="129525" bIns="129525" anchor="ctr" anchorCtr="0">
              <a:noAutofit/>
            </a:bodyPr>
            <a:lstStyle/>
            <a:p>
              <a:pPr marL="0" marR="0" lvl="0" indent="0" algn="ctr" rtl="0">
                <a:lnSpc>
                  <a:spcPct val="90000"/>
                </a:lnSpc>
                <a:spcBef>
                  <a:spcPts val="0"/>
                </a:spcBef>
                <a:spcAft>
                  <a:spcPts val="0"/>
                </a:spcAft>
                <a:buClr>
                  <a:schemeClr val="dk1"/>
                </a:buClr>
                <a:buSzPct val="25000"/>
                <a:buFont typeface="Calibri"/>
                <a:buNone/>
              </a:pPr>
              <a:r>
                <a:rPr lang="en-US" sz="3400" b="0" i="0" u="none" strike="noStrike" cap="none">
                  <a:solidFill>
                    <a:schemeClr val="dk1"/>
                  </a:solidFill>
                  <a:latin typeface="Calibri"/>
                  <a:ea typeface="Calibri"/>
                  <a:cs typeface="Calibri"/>
                  <a:sym typeface="Calibri"/>
                </a:rPr>
                <a:t>Very short period</a:t>
              </a:r>
            </a:p>
          </p:txBody>
        </p:sp>
        <p:sp>
          <p:nvSpPr>
            <p:cNvPr id="156" name="Shape 156"/>
            <p:cNvSpPr/>
            <p:nvPr/>
          </p:nvSpPr>
          <p:spPr>
            <a:xfrm>
              <a:off x="2691541" y="2379441"/>
              <a:ext cx="2199649" cy="1396776"/>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7" name="Shape 157"/>
            <p:cNvSpPr/>
            <p:nvPr/>
          </p:nvSpPr>
          <p:spPr>
            <a:xfrm>
              <a:off x="2935947" y="2611626"/>
              <a:ext cx="2199649" cy="1396776"/>
            </a:xfrm>
            <a:prstGeom prst="roundRect">
              <a:avLst>
                <a:gd name="adj" fmla="val 10000"/>
              </a:avLst>
            </a:prstGeom>
            <a:solidFill>
              <a:schemeClr val="lt1">
                <a:alpha val="89803"/>
              </a:schemeClr>
            </a:solidFill>
            <a:ln w="12700" cap="flat" cmpd="sng">
              <a:solidFill>
                <a:srgbClr val="599BD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8" name="Shape 158"/>
            <p:cNvSpPr txBox="1"/>
            <p:nvPr/>
          </p:nvSpPr>
          <p:spPr>
            <a:xfrm>
              <a:off x="2976857" y="2652536"/>
              <a:ext cx="2117828" cy="1314956"/>
            </a:xfrm>
            <a:prstGeom prst="rect">
              <a:avLst/>
            </a:prstGeom>
            <a:noFill/>
            <a:ln>
              <a:noFill/>
            </a:ln>
          </p:spPr>
          <p:txBody>
            <a:bodyPr lIns="129525" tIns="129525" rIns="129525" bIns="129525" anchor="ctr" anchorCtr="0">
              <a:noAutofit/>
            </a:bodyPr>
            <a:lstStyle/>
            <a:p>
              <a:pPr marL="0" marR="0" lvl="0" indent="0" algn="ctr" rtl="0">
                <a:lnSpc>
                  <a:spcPct val="90000"/>
                </a:lnSpc>
                <a:spcBef>
                  <a:spcPts val="0"/>
                </a:spcBef>
                <a:spcAft>
                  <a:spcPts val="0"/>
                </a:spcAft>
                <a:buClr>
                  <a:schemeClr val="dk1"/>
                </a:buClr>
                <a:buSzPct val="25000"/>
                <a:buFont typeface="Calibri"/>
                <a:buNone/>
              </a:pPr>
              <a:r>
                <a:rPr lang="en-US" sz="3400" b="0" i="0" u="none" strike="noStrike" cap="none">
                  <a:solidFill>
                    <a:schemeClr val="dk1"/>
                  </a:solidFill>
                  <a:latin typeface="Calibri"/>
                  <a:ea typeface="Calibri"/>
                  <a:cs typeface="Calibri"/>
                  <a:sym typeface="Calibri"/>
                </a:rPr>
                <a:t>Short period</a:t>
              </a:r>
            </a:p>
          </p:txBody>
        </p:sp>
        <p:sp>
          <p:nvSpPr>
            <p:cNvPr id="159" name="Shape 159"/>
            <p:cNvSpPr/>
            <p:nvPr/>
          </p:nvSpPr>
          <p:spPr>
            <a:xfrm>
              <a:off x="5380001" y="2379441"/>
              <a:ext cx="2199649" cy="1396776"/>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0" name="Shape 160"/>
            <p:cNvSpPr/>
            <p:nvPr/>
          </p:nvSpPr>
          <p:spPr>
            <a:xfrm>
              <a:off x="5624407" y="2611626"/>
              <a:ext cx="2199649" cy="1396776"/>
            </a:xfrm>
            <a:prstGeom prst="roundRect">
              <a:avLst>
                <a:gd name="adj" fmla="val 10000"/>
              </a:avLst>
            </a:prstGeom>
            <a:solidFill>
              <a:schemeClr val="lt1">
                <a:alpha val="89803"/>
              </a:schemeClr>
            </a:solidFill>
            <a:ln w="12700" cap="flat" cmpd="sng">
              <a:solidFill>
                <a:srgbClr val="599BD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1" name="Shape 161"/>
            <p:cNvSpPr txBox="1"/>
            <p:nvPr/>
          </p:nvSpPr>
          <p:spPr>
            <a:xfrm>
              <a:off x="5665317" y="2652536"/>
              <a:ext cx="2117828" cy="1314956"/>
            </a:xfrm>
            <a:prstGeom prst="rect">
              <a:avLst/>
            </a:prstGeom>
            <a:noFill/>
            <a:ln>
              <a:noFill/>
            </a:ln>
          </p:spPr>
          <p:txBody>
            <a:bodyPr lIns="129525" tIns="129525" rIns="129525" bIns="129525" anchor="ctr" anchorCtr="0">
              <a:noAutofit/>
            </a:bodyPr>
            <a:lstStyle/>
            <a:p>
              <a:pPr marL="0" marR="0" lvl="0" indent="0" algn="ctr" rtl="0">
                <a:lnSpc>
                  <a:spcPct val="90000"/>
                </a:lnSpc>
                <a:spcBef>
                  <a:spcPts val="0"/>
                </a:spcBef>
                <a:spcAft>
                  <a:spcPts val="0"/>
                </a:spcAft>
                <a:buClr>
                  <a:schemeClr val="dk1"/>
                </a:buClr>
                <a:buSzPct val="25000"/>
                <a:buFont typeface="Calibri"/>
                <a:buNone/>
              </a:pPr>
              <a:r>
                <a:rPr lang="en-US" sz="3400" b="0" i="0" u="none" strike="noStrike" cap="none">
                  <a:solidFill>
                    <a:schemeClr val="dk1"/>
                  </a:solidFill>
                  <a:latin typeface="Calibri"/>
                  <a:ea typeface="Calibri"/>
                  <a:cs typeface="Calibri"/>
                  <a:sym typeface="Calibri"/>
                </a:rPr>
                <a:t>Long period</a:t>
              </a:r>
            </a:p>
          </p:txBody>
        </p:sp>
        <p:sp>
          <p:nvSpPr>
            <p:cNvPr id="162" name="Shape 162"/>
            <p:cNvSpPr/>
            <p:nvPr/>
          </p:nvSpPr>
          <p:spPr>
            <a:xfrm>
              <a:off x="8068463" y="2379441"/>
              <a:ext cx="2199649" cy="1396776"/>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3" name="Shape 163"/>
            <p:cNvSpPr/>
            <p:nvPr/>
          </p:nvSpPr>
          <p:spPr>
            <a:xfrm>
              <a:off x="8312868" y="2611626"/>
              <a:ext cx="2199649" cy="1396776"/>
            </a:xfrm>
            <a:prstGeom prst="roundRect">
              <a:avLst>
                <a:gd name="adj" fmla="val 10000"/>
              </a:avLst>
            </a:prstGeom>
            <a:solidFill>
              <a:schemeClr val="lt1">
                <a:alpha val="89803"/>
              </a:schemeClr>
            </a:solidFill>
            <a:ln w="12700" cap="flat" cmpd="sng">
              <a:solidFill>
                <a:srgbClr val="599BD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4" name="Shape 164"/>
            <p:cNvSpPr txBox="1"/>
            <p:nvPr/>
          </p:nvSpPr>
          <p:spPr>
            <a:xfrm>
              <a:off x="8353778" y="2652536"/>
              <a:ext cx="2117828" cy="1314956"/>
            </a:xfrm>
            <a:prstGeom prst="rect">
              <a:avLst/>
            </a:prstGeom>
            <a:noFill/>
            <a:ln>
              <a:noFill/>
            </a:ln>
          </p:spPr>
          <p:txBody>
            <a:bodyPr lIns="129525" tIns="129525" rIns="129525" bIns="129525" anchor="ctr" anchorCtr="0">
              <a:noAutofit/>
            </a:bodyPr>
            <a:lstStyle/>
            <a:p>
              <a:pPr marL="0" marR="0" lvl="0" indent="0" algn="ctr" rtl="0">
                <a:lnSpc>
                  <a:spcPct val="90000"/>
                </a:lnSpc>
                <a:spcBef>
                  <a:spcPts val="0"/>
                </a:spcBef>
                <a:spcAft>
                  <a:spcPts val="0"/>
                </a:spcAft>
                <a:buClr>
                  <a:schemeClr val="dk1"/>
                </a:buClr>
                <a:buSzPct val="25000"/>
                <a:buFont typeface="Calibri"/>
                <a:buNone/>
              </a:pPr>
              <a:r>
                <a:rPr lang="en-US" sz="3400" b="0" i="0" u="none" strike="noStrike" cap="none">
                  <a:solidFill>
                    <a:schemeClr val="dk1"/>
                  </a:solidFill>
                  <a:latin typeface="Calibri"/>
                  <a:ea typeface="Calibri"/>
                  <a:cs typeface="Calibri"/>
                  <a:sym typeface="Calibri"/>
                </a:rPr>
                <a:t>Very long period</a:t>
              </a:r>
            </a:p>
          </p:txBody>
        </p:sp>
      </p:gr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838200" y="500063"/>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dirty="0" smtClean="0">
                <a:solidFill>
                  <a:schemeClr val="dk1"/>
                </a:solidFill>
                <a:latin typeface="Calibri"/>
                <a:ea typeface="Calibri"/>
                <a:cs typeface="Calibri"/>
                <a:sym typeface="Calibri"/>
              </a:rPr>
              <a:t>Based on Time</a:t>
            </a:r>
            <a:endParaRPr lang="en-US" sz="4400" b="0" i="0" u="none" strike="noStrike" cap="none" dirty="0">
              <a:solidFill>
                <a:schemeClr val="dk1"/>
              </a:solidFill>
              <a:latin typeface="Calibri"/>
              <a:ea typeface="Calibri"/>
              <a:cs typeface="Calibri"/>
              <a:sym typeface="Calibri"/>
            </a:endParaRPr>
          </a:p>
        </p:txBody>
      </p:sp>
      <p:sp>
        <p:nvSpPr>
          <p:cNvPr id="170" name="Shape 170"/>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1" i="0" u="none" strike="noStrike" cap="none" dirty="0" smtClean="0">
                <a:solidFill>
                  <a:schemeClr val="dk1"/>
                </a:solidFill>
                <a:latin typeface="Calibri"/>
                <a:ea typeface="Calibri"/>
                <a:cs typeface="Calibri"/>
                <a:sym typeface="Calibri"/>
              </a:rPr>
              <a:t>Onion belongs </a:t>
            </a:r>
            <a:r>
              <a:rPr lang="en-US" b="1" dirty="0" smtClean="0"/>
              <a:t>to a s</a:t>
            </a:r>
            <a:r>
              <a:rPr lang="en-US" sz="2800" b="1" i="0" u="none" strike="noStrike" cap="none" dirty="0" smtClean="0">
                <a:solidFill>
                  <a:schemeClr val="dk1"/>
                </a:solidFill>
                <a:latin typeface="Calibri"/>
                <a:ea typeface="Calibri"/>
                <a:cs typeface="Calibri"/>
                <a:sym typeface="Calibri"/>
              </a:rPr>
              <a:t>hort </a:t>
            </a:r>
            <a:r>
              <a:rPr lang="en-US" sz="2800" b="1" i="0" u="none" strike="noStrike" cap="none" dirty="0">
                <a:solidFill>
                  <a:schemeClr val="dk1"/>
                </a:solidFill>
                <a:latin typeface="Calibri"/>
                <a:ea typeface="Calibri"/>
                <a:cs typeface="Calibri"/>
                <a:sym typeface="Calibri"/>
              </a:rPr>
              <a:t>period </a:t>
            </a:r>
            <a:r>
              <a:rPr lang="en-US" sz="2800" b="1" i="0" u="none" strike="noStrike" cap="none" dirty="0" smtClean="0">
                <a:solidFill>
                  <a:schemeClr val="dk1"/>
                </a:solidFill>
                <a:latin typeface="Calibri"/>
                <a:ea typeface="Calibri"/>
                <a:cs typeface="Calibri"/>
                <a:sym typeface="Calibri"/>
              </a:rPr>
              <a:t>Market</a:t>
            </a:r>
          </a:p>
          <a:p>
            <a:pPr marL="228600" marR="0" lvl="0" indent="-228600" algn="l" rtl="0">
              <a:lnSpc>
                <a:spcPct val="90000"/>
              </a:lnSpc>
              <a:spcBef>
                <a:spcPts val="0"/>
              </a:spcBef>
              <a:spcAft>
                <a:spcPts val="0"/>
              </a:spcAft>
              <a:buClr>
                <a:schemeClr val="dk1"/>
              </a:buClr>
              <a:buSzPct val="100000"/>
              <a:buFont typeface="Arial"/>
              <a:buChar char="•"/>
            </a:pPr>
            <a:r>
              <a:rPr lang="en-US" sz="2800" b="1" i="0" u="none" strike="noStrike" cap="none" dirty="0" smtClean="0">
                <a:solidFill>
                  <a:schemeClr val="dk1"/>
                </a:solidFill>
                <a:latin typeface="Calibri"/>
                <a:ea typeface="Calibri"/>
                <a:cs typeface="Calibri"/>
                <a:sym typeface="Calibri"/>
              </a:rPr>
              <a:t>Reason</a:t>
            </a:r>
            <a:r>
              <a:rPr lang="en-US" sz="2800" b="0" i="0" u="none" strike="noStrike" cap="none" dirty="0" smtClean="0">
                <a:solidFill>
                  <a:schemeClr val="dk1"/>
                </a:solidFill>
                <a:latin typeface="Calibri"/>
                <a:ea typeface="Calibri"/>
                <a:cs typeface="Calibri"/>
                <a:sym typeface="Calibri"/>
              </a:rPr>
              <a:t>:</a:t>
            </a:r>
          </a:p>
          <a:p>
            <a:pPr marL="457200" marR="0" lvl="0" indent="0" algn="l" rtl="0">
              <a:lnSpc>
                <a:spcPct val="90000"/>
              </a:lnSpc>
              <a:spcBef>
                <a:spcPts val="1000"/>
              </a:spcBef>
              <a:spcAft>
                <a:spcPts val="0"/>
              </a:spcAft>
              <a:buClr>
                <a:schemeClr val="dk1"/>
              </a:buClr>
              <a:buSzPct val="25000"/>
              <a:buFont typeface="Arial"/>
              <a:buNone/>
            </a:pPr>
            <a:r>
              <a:rPr lang="en-US" sz="2800" b="0" i="0" u="none" strike="noStrike" cap="none" dirty="0" smtClean="0">
                <a:solidFill>
                  <a:schemeClr val="dk1"/>
                </a:solidFill>
                <a:latin typeface="Calibri"/>
                <a:ea typeface="Calibri"/>
                <a:cs typeface="Calibri"/>
                <a:sym typeface="Calibri"/>
              </a:rPr>
              <a:t>The </a:t>
            </a:r>
            <a:r>
              <a:rPr lang="en-US" sz="2800" b="0" i="0" u="none" strike="noStrike" cap="none" dirty="0">
                <a:solidFill>
                  <a:schemeClr val="dk1"/>
                </a:solidFill>
                <a:latin typeface="Calibri"/>
                <a:ea typeface="Calibri"/>
                <a:cs typeface="Calibri"/>
                <a:sym typeface="Calibri"/>
              </a:rPr>
              <a:t>onion is a perishable </a:t>
            </a:r>
            <a:r>
              <a:rPr lang="en-US" dirty="0"/>
              <a:t>product</a:t>
            </a:r>
            <a:r>
              <a:rPr lang="en-US" sz="2800" b="0" i="0" u="none" strike="noStrike" cap="none" dirty="0">
                <a:solidFill>
                  <a:schemeClr val="dk1"/>
                </a:solidFill>
                <a:latin typeface="Calibri"/>
                <a:ea typeface="Calibri"/>
                <a:cs typeface="Calibri"/>
                <a:sym typeface="Calibri"/>
              </a:rPr>
              <a:t>, so </a:t>
            </a:r>
            <a:r>
              <a:rPr lang="en-US" dirty="0"/>
              <a:t>the amount of time when onion is there in market is lesser.</a:t>
            </a:r>
          </a:p>
          <a:p>
            <a:pPr marL="228600" marR="0" lvl="0" indent="-228600" algn="l" rtl="0">
              <a:lnSpc>
                <a:spcPct val="90000"/>
              </a:lnSpc>
              <a:spcBef>
                <a:spcPts val="1000"/>
              </a:spcBef>
              <a:buClr>
                <a:schemeClr val="dk1"/>
              </a:buClr>
              <a:buSzPct val="100000"/>
              <a:buFont typeface="Arial"/>
              <a:buNone/>
            </a:pPr>
            <a:endParaRPr sz="2800" b="0" i="0" u="none" strike="noStrike" cap="none" dirty="0">
              <a:solidFill>
                <a:schemeClr val="dk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1445655" y="280092"/>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Based on </a:t>
            </a:r>
            <a:r>
              <a:rPr lang="en-US" sz="4400" b="0" i="0" u="none" strike="noStrike" cap="none" dirty="0" smtClean="0">
                <a:solidFill>
                  <a:schemeClr val="dk1"/>
                </a:solidFill>
                <a:latin typeface="Calibri"/>
                <a:ea typeface="Calibri"/>
                <a:cs typeface="Calibri"/>
                <a:sym typeface="Calibri"/>
              </a:rPr>
              <a:t>Regulation (Sub Classification) </a:t>
            </a:r>
            <a:endParaRPr lang="en-US" sz="4400" b="0" i="0" u="none" strike="noStrike" cap="none" dirty="0">
              <a:solidFill>
                <a:schemeClr val="dk1"/>
              </a:solidFill>
              <a:latin typeface="Calibri"/>
              <a:ea typeface="Calibri"/>
              <a:cs typeface="Calibri"/>
              <a:sym typeface="Calibri"/>
            </a:endParaRPr>
          </a:p>
        </p:txBody>
      </p:sp>
      <p:grpSp>
        <p:nvGrpSpPr>
          <p:cNvPr id="176" name="Shape 176"/>
          <p:cNvGrpSpPr/>
          <p:nvPr/>
        </p:nvGrpSpPr>
        <p:grpSpPr>
          <a:xfrm>
            <a:off x="3042818" y="1957820"/>
            <a:ext cx="5669085" cy="3556713"/>
            <a:chOff x="2204618" y="132195"/>
            <a:chExt cx="5669085" cy="3556713"/>
          </a:xfrm>
        </p:grpSpPr>
        <p:sp>
          <p:nvSpPr>
            <p:cNvPr id="177" name="Shape 177"/>
            <p:cNvSpPr/>
            <p:nvPr/>
          </p:nvSpPr>
          <p:spPr>
            <a:xfrm>
              <a:off x="5208930" y="1537175"/>
              <a:ext cx="1312651" cy="513206"/>
            </a:xfrm>
            <a:custGeom>
              <a:avLst/>
              <a:gdLst/>
              <a:ahLst/>
              <a:cxnLst/>
              <a:rect l="0" t="0" r="0" b="0"/>
              <a:pathLst>
                <a:path w="120000" h="120000" extrusionOk="0">
                  <a:moveTo>
                    <a:pt x="0" y="0"/>
                  </a:moveTo>
                  <a:lnTo>
                    <a:pt x="0" y="72073"/>
                  </a:lnTo>
                  <a:lnTo>
                    <a:pt x="120000" y="72073"/>
                  </a:lnTo>
                  <a:lnTo>
                    <a:pt x="120000" y="120000"/>
                  </a:lnTo>
                </a:path>
              </a:pathLst>
            </a:custGeom>
            <a:noFill/>
            <a:ln w="12700" cap="flat" cmpd="sng">
              <a:solidFill>
                <a:srgbClr val="487AA8"/>
              </a:solidFill>
              <a:prstDash val="solid"/>
              <a:miter/>
              <a:headEnd type="none" w="med" len="med"/>
              <a:tailEnd type="none" w="med" len="med"/>
            </a:ln>
          </p:spPr>
        </p:sp>
        <p:sp>
          <p:nvSpPr>
            <p:cNvPr id="178" name="Shape 178"/>
            <p:cNvSpPr/>
            <p:nvPr/>
          </p:nvSpPr>
          <p:spPr>
            <a:xfrm>
              <a:off x="3310901" y="1537175"/>
              <a:ext cx="1898029" cy="512248"/>
            </a:xfrm>
            <a:custGeom>
              <a:avLst/>
              <a:gdLst/>
              <a:ahLst/>
              <a:cxnLst/>
              <a:rect l="0" t="0" r="0" b="0"/>
              <a:pathLst>
                <a:path w="120000" h="120000" extrusionOk="0">
                  <a:moveTo>
                    <a:pt x="120000" y="0"/>
                  </a:moveTo>
                  <a:lnTo>
                    <a:pt x="120000" y="71983"/>
                  </a:lnTo>
                  <a:lnTo>
                    <a:pt x="0" y="71983"/>
                  </a:lnTo>
                  <a:lnTo>
                    <a:pt x="0" y="120000"/>
                  </a:lnTo>
                </a:path>
              </a:pathLst>
            </a:custGeom>
            <a:noFill/>
            <a:ln w="12700" cap="flat" cmpd="sng">
              <a:solidFill>
                <a:srgbClr val="487AA8"/>
              </a:solidFill>
              <a:prstDash val="solid"/>
              <a:miter/>
              <a:headEnd type="none" w="med" len="med"/>
              <a:tailEnd type="none" w="med" len="med"/>
            </a:ln>
          </p:spPr>
        </p:sp>
        <p:sp>
          <p:nvSpPr>
            <p:cNvPr id="179" name="Shape 179"/>
            <p:cNvSpPr/>
            <p:nvPr/>
          </p:nvSpPr>
          <p:spPr>
            <a:xfrm>
              <a:off x="4102648" y="132195"/>
              <a:ext cx="2212564" cy="1404978"/>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0" name="Shape 180"/>
            <p:cNvSpPr/>
            <p:nvPr/>
          </p:nvSpPr>
          <p:spPr>
            <a:xfrm>
              <a:off x="4348489" y="365744"/>
              <a:ext cx="2212564" cy="1404978"/>
            </a:xfrm>
            <a:prstGeom prst="roundRect">
              <a:avLst>
                <a:gd name="adj" fmla="val 10000"/>
              </a:avLst>
            </a:prstGeom>
            <a:solidFill>
              <a:schemeClr val="lt1">
                <a:alpha val="89803"/>
              </a:schemeClr>
            </a:solidFill>
            <a:ln w="12700" cap="flat" cmpd="sng">
              <a:solidFill>
                <a:srgbClr val="599BD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1" name="Shape 181"/>
            <p:cNvSpPr txBox="1"/>
            <p:nvPr/>
          </p:nvSpPr>
          <p:spPr>
            <a:xfrm>
              <a:off x="4395937" y="417052"/>
              <a:ext cx="2117700" cy="1314900"/>
            </a:xfrm>
            <a:prstGeom prst="rect">
              <a:avLst/>
            </a:prstGeom>
            <a:noFill/>
            <a:ln>
              <a:noFill/>
            </a:ln>
          </p:spPr>
          <p:txBody>
            <a:bodyPr lIns="125725" tIns="125725" rIns="125725" bIns="125725" anchor="ctr" anchorCtr="0">
              <a:noAutofit/>
            </a:bodyPr>
            <a:lstStyle/>
            <a:p>
              <a:pPr marL="0" marR="0" lvl="0" indent="0" algn="ctr"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Regulation</a:t>
              </a:r>
            </a:p>
          </p:txBody>
        </p:sp>
        <p:sp>
          <p:nvSpPr>
            <p:cNvPr id="182" name="Shape 182"/>
            <p:cNvSpPr/>
            <p:nvPr/>
          </p:nvSpPr>
          <p:spPr>
            <a:xfrm>
              <a:off x="2204618" y="2049424"/>
              <a:ext cx="2212564" cy="1404978"/>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3" name="Shape 183"/>
            <p:cNvSpPr/>
            <p:nvPr/>
          </p:nvSpPr>
          <p:spPr>
            <a:xfrm>
              <a:off x="2450459" y="2282973"/>
              <a:ext cx="2212564" cy="1404978"/>
            </a:xfrm>
            <a:prstGeom prst="roundRect">
              <a:avLst>
                <a:gd name="adj" fmla="val 10000"/>
              </a:avLst>
            </a:prstGeom>
            <a:solidFill>
              <a:schemeClr val="lt1">
                <a:alpha val="89803"/>
              </a:schemeClr>
            </a:solidFill>
            <a:ln w="12700" cap="flat" cmpd="sng">
              <a:solidFill>
                <a:srgbClr val="599BD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4" name="Shape 184"/>
            <p:cNvSpPr txBox="1"/>
            <p:nvPr/>
          </p:nvSpPr>
          <p:spPr>
            <a:xfrm>
              <a:off x="2491609" y="2324123"/>
              <a:ext cx="2130264" cy="1322677"/>
            </a:xfrm>
            <a:prstGeom prst="rect">
              <a:avLst/>
            </a:prstGeom>
            <a:noFill/>
            <a:ln>
              <a:noFill/>
            </a:ln>
          </p:spPr>
          <p:txBody>
            <a:bodyPr lIns="125725" tIns="125725" rIns="125725" bIns="125725" anchor="ctr" anchorCtr="0">
              <a:noAutofit/>
            </a:bodyPr>
            <a:lstStyle/>
            <a:p>
              <a:pPr marL="0" marR="0" lvl="0" indent="0" algn="ctr"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Regulated</a:t>
              </a:r>
            </a:p>
          </p:txBody>
        </p:sp>
        <p:sp>
          <p:nvSpPr>
            <p:cNvPr id="185" name="Shape 185"/>
            <p:cNvSpPr/>
            <p:nvPr/>
          </p:nvSpPr>
          <p:spPr>
            <a:xfrm>
              <a:off x="5415300" y="2050382"/>
              <a:ext cx="2212564" cy="1404978"/>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6" name="Shape 186"/>
            <p:cNvSpPr/>
            <p:nvPr/>
          </p:nvSpPr>
          <p:spPr>
            <a:xfrm>
              <a:off x="5661139" y="2283931"/>
              <a:ext cx="2212564" cy="1404978"/>
            </a:xfrm>
            <a:prstGeom prst="roundRect">
              <a:avLst>
                <a:gd name="adj" fmla="val 10000"/>
              </a:avLst>
            </a:prstGeom>
            <a:solidFill>
              <a:schemeClr val="lt1">
                <a:alpha val="89803"/>
              </a:schemeClr>
            </a:solidFill>
            <a:ln w="12700" cap="flat" cmpd="sng">
              <a:solidFill>
                <a:srgbClr val="599BD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7" name="Shape 187"/>
            <p:cNvSpPr txBox="1"/>
            <p:nvPr/>
          </p:nvSpPr>
          <p:spPr>
            <a:xfrm>
              <a:off x="5702289" y="2325081"/>
              <a:ext cx="2130264" cy="1322677"/>
            </a:xfrm>
            <a:prstGeom prst="rect">
              <a:avLst/>
            </a:prstGeom>
            <a:noFill/>
            <a:ln>
              <a:noFill/>
            </a:ln>
          </p:spPr>
          <p:txBody>
            <a:bodyPr lIns="125725" tIns="125725" rIns="125725" bIns="125725" anchor="ctr" anchorCtr="0">
              <a:noAutofit/>
            </a:bodyPr>
            <a:lstStyle/>
            <a:p>
              <a:pPr marL="0" marR="0" lvl="0" indent="0" algn="ctr"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Non-</a:t>
              </a:r>
            </a:p>
            <a:p>
              <a:pPr marL="0" marR="0" lvl="0" indent="0" algn="ctr" rtl="0">
                <a:lnSpc>
                  <a:spcPct val="90000"/>
                </a:lnSpc>
                <a:spcBef>
                  <a:spcPts val="0"/>
                </a:spcBef>
                <a:spcAft>
                  <a:spcPts val="0"/>
                </a:spcAft>
                <a:buClr>
                  <a:schemeClr val="dk1"/>
                </a:buClr>
                <a:buSzPct val="25000"/>
                <a:buFont typeface="Calibri"/>
                <a:buNone/>
              </a:pPr>
              <a:r>
                <a:rPr lang="en-US" sz="3300" b="0" i="0" u="none" strike="noStrike" cap="none">
                  <a:solidFill>
                    <a:schemeClr val="dk1"/>
                  </a:solidFill>
                  <a:latin typeface="Calibri"/>
                  <a:ea typeface="Calibri"/>
                  <a:cs typeface="Calibri"/>
                  <a:sym typeface="Calibri"/>
                </a:rPr>
                <a:t>regulated </a:t>
              </a:r>
            </a:p>
          </p:txBody>
        </p:sp>
      </p:gr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838199" y="500063"/>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dirty="0" smtClean="0">
                <a:solidFill>
                  <a:schemeClr val="dk1"/>
                </a:solidFill>
                <a:latin typeface="Calibri"/>
                <a:ea typeface="Calibri"/>
                <a:cs typeface="Calibri"/>
                <a:sym typeface="Calibri"/>
              </a:rPr>
              <a:t>Based </a:t>
            </a:r>
            <a:r>
              <a:rPr lang="en-US" dirty="0" smtClean="0"/>
              <a:t>on </a:t>
            </a:r>
            <a:r>
              <a:rPr lang="en-US" sz="4400" b="0" i="0" u="none" strike="noStrike" cap="none" dirty="0" smtClean="0">
                <a:solidFill>
                  <a:schemeClr val="dk1"/>
                </a:solidFill>
                <a:latin typeface="Calibri"/>
                <a:ea typeface="Calibri"/>
                <a:cs typeface="Calibri"/>
                <a:sym typeface="Calibri"/>
              </a:rPr>
              <a:t>Regulations</a:t>
            </a:r>
            <a:endParaRPr lang="en-US" sz="4400" b="0" i="0" u="none" strike="noStrike" cap="none" dirty="0">
              <a:solidFill>
                <a:schemeClr val="dk1"/>
              </a:solidFill>
              <a:latin typeface="Calibri"/>
              <a:ea typeface="Calibri"/>
              <a:cs typeface="Calibri"/>
              <a:sym typeface="Calibri"/>
            </a:endParaRPr>
          </a:p>
        </p:txBody>
      </p:sp>
      <p:sp>
        <p:nvSpPr>
          <p:cNvPr id="193" name="Shape 193"/>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1" i="0" u="none" strike="noStrike" cap="none" dirty="0" smtClean="0">
                <a:solidFill>
                  <a:schemeClr val="dk1"/>
                </a:solidFill>
                <a:latin typeface="Calibri"/>
                <a:ea typeface="Calibri"/>
                <a:cs typeface="Calibri"/>
                <a:sym typeface="Calibri"/>
              </a:rPr>
              <a:t>Onion Belongs to Regulated Market</a:t>
            </a:r>
          </a:p>
          <a:p>
            <a:pPr marL="228600" marR="0" lvl="0" indent="-228600" algn="l" rtl="0">
              <a:lnSpc>
                <a:spcPct val="90000"/>
              </a:lnSpc>
              <a:spcBef>
                <a:spcPts val="0"/>
              </a:spcBef>
              <a:spcAft>
                <a:spcPts val="0"/>
              </a:spcAft>
              <a:buClr>
                <a:schemeClr val="dk1"/>
              </a:buClr>
              <a:buSzPct val="100000"/>
              <a:buFont typeface="Arial"/>
              <a:buChar char="•"/>
            </a:pPr>
            <a:r>
              <a:rPr lang="en-US" sz="2800" b="1" i="0" u="none" strike="noStrike" cap="none" dirty="0" smtClean="0">
                <a:solidFill>
                  <a:schemeClr val="dk1"/>
                </a:solidFill>
                <a:latin typeface="Calibri"/>
                <a:ea typeface="Calibri"/>
                <a:cs typeface="Calibri"/>
                <a:sym typeface="Calibri"/>
              </a:rPr>
              <a:t>Reason:</a:t>
            </a:r>
          </a:p>
          <a:p>
            <a:pPr marL="457200" marR="0" lvl="0" indent="0" algn="l" rtl="0">
              <a:lnSpc>
                <a:spcPct val="90000"/>
              </a:lnSpc>
              <a:spcBef>
                <a:spcPts val="1000"/>
              </a:spcBef>
              <a:spcAft>
                <a:spcPts val="0"/>
              </a:spcAft>
              <a:buClr>
                <a:schemeClr val="dk1"/>
              </a:buClr>
              <a:buSzPct val="25000"/>
              <a:buFont typeface="Arial"/>
              <a:buNone/>
            </a:pPr>
            <a:r>
              <a:rPr lang="en-US" sz="2800" b="0" i="0" u="none" strike="noStrike" cap="none" dirty="0" smtClean="0">
                <a:solidFill>
                  <a:schemeClr val="dk1"/>
                </a:solidFill>
                <a:latin typeface="Calibri"/>
                <a:ea typeface="Calibri"/>
                <a:cs typeface="Calibri"/>
                <a:sym typeface="Calibri"/>
              </a:rPr>
              <a:t>Generally </a:t>
            </a:r>
            <a:r>
              <a:rPr lang="en-US" sz="2800" b="0" i="0" u="none" strike="noStrike" cap="none" dirty="0">
                <a:solidFill>
                  <a:schemeClr val="dk1"/>
                </a:solidFill>
                <a:latin typeface="Calibri"/>
                <a:ea typeface="Calibri"/>
                <a:cs typeface="Calibri"/>
                <a:sym typeface="Calibri"/>
              </a:rPr>
              <a:t>the trading </a:t>
            </a:r>
            <a:r>
              <a:rPr lang="en-US" sz="2800" b="0" i="0" u="none" strike="noStrike" cap="none" dirty="0" smtClean="0">
                <a:solidFill>
                  <a:schemeClr val="dk1"/>
                </a:solidFill>
                <a:latin typeface="Calibri"/>
                <a:ea typeface="Calibri"/>
                <a:cs typeface="Calibri"/>
                <a:sym typeface="Calibri"/>
              </a:rPr>
              <a:t>of </a:t>
            </a:r>
            <a:r>
              <a:rPr lang="en-US" dirty="0" smtClean="0"/>
              <a:t>onion </a:t>
            </a:r>
            <a:r>
              <a:rPr lang="en-US" sz="2800" b="0" i="0" u="none" strike="noStrike" cap="none" dirty="0" smtClean="0">
                <a:solidFill>
                  <a:schemeClr val="dk1"/>
                </a:solidFill>
                <a:latin typeface="Calibri"/>
                <a:ea typeface="Calibri"/>
                <a:cs typeface="Calibri"/>
                <a:sym typeface="Calibri"/>
              </a:rPr>
              <a:t>takes </a:t>
            </a:r>
            <a:r>
              <a:rPr lang="en-US" sz="2800" b="0" i="0" u="none" strike="noStrike" cap="none" dirty="0">
                <a:solidFill>
                  <a:schemeClr val="dk1"/>
                </a:solidFill>
                <a:latin typeface="Calibri"/>
                <a:ea typeface="Calibri"/>
                <a:cs typeface="Calibri"/>
                <a:sym typeface="Calibri"/>
              </a:rPr>
              <a:t>place according to rules and regulations made by the central </a:t>
            </a:r>
            <a:r>
              <a:rPr lang="en-US" sz="2800" b="0" i="0" u="none" strike="noStrike" cap="none" dirty="0" smtClean="0">
                <a:solidFill>
                  <a:schemeClr val="dk1"/>
                </a:solidFill>
                <a:latin typeface="Calibri"/>
                <a:ea typeface="Calibri"/>
                <a:cs typeface="Calibri"/>
                <a:sym typeface="Calibri"/>
              </a:rPr>
              <a:t>bodies </a:t>
            </a:r>
            <a:r>
              <a:rPr lang="en-US" sz="2800" b="0" i="0" u="none" strike="noStrike" cap="none" dirty="0">
                <a:solidFill>
                  <a:schemeClr val="dk1"/>
                </a:solidFill>
                <a:latin typeface="Calibri"/>
                <a:ea typeface="Calibri"/>
                <a:cs typeface="Calibri"/>
                <a:sym typeface="Calibri"/>
              </a:rPr>
              <a:t>(here APMC, </a:t>
            </a:r>
            <a:r>
              <a:rPr lang="en-US" sz="2800" b="0" i="0" u="none" strike="noStrike" cap="none" dirty="0" smtClean="0">
                <a:solidFill>
                  <a:schemeClr val="dk1"/>
                </a:solidFill>
                <a:latin typeface="Calibri"/>
                <a:ea typeface="Calibri"/>
                <a:cs typeface="Calibri"/>
                <a:sym typeface="Calibri"/>
              </a:rPr>
              <a:t>Government)</a:t>
            </a:r>
            <a:endParaRPr lang="en-US" sz="2800" b="0" i="0" u="none" strike="noStrike" cap="none" dirty="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Arial"/>
              <a:buNone/>
            </a:pPr>
            <a:endParaRPr sz="2800" b="0" i="0" u="none" strike="noStrike" cap="none" dirty="0">
              <a:solidFill>
                <a:schemeClr val="dk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2304631" y="260700"/>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Based on </a:t>
            </a:r>
            <a:r>
              <a:rPr lang="en-US" sz="4400" b="0" i="0" u="none" strike="noStrike" cap="none" dirty="0" smtClean="0">
                <a:solidFill>
                  <a:schemeClr val="dk1"/>
                </a:solidFill>
                <a:latin typeface="Calibri"/>
                <a:ea typeface="Calibri"/>
                <a:cs typeface="Calibri"/>
                <a:sym typeface="Calibri"/>
              </a:rPr>
              <a:t>Area (Sub Classification) </a:t>
            </a:r>
            <a:endParaRPr lang="en-US" sz="4400" b="0" i="0" u="none" strike="noStrike" cap="none" dirty="0">
              <a:solidFill>
                <a:schemeClr val="dk1"/>
              </a:solidFill>
              <a:latin typeface="Calibri"/>
              <a:ea typeface="Calibri"/>
              <a:cs typeface="Calibri"/>
              <a:sym typeface="Calibri"/>
            </a:endParaRPr>
          </a:p>
        </p:txBody>
      </p:sp>
      <p:grpSp>
        <p:nvGrpSpPr>
          <p:cNvPr id="199" name="Shape 199"/>
          <p:cNvGrpSpPr/>
          <p:nvPr/>
        </p:nvGrpSpPr>
        <p:grpSpPr>
          <a:xfrm>
            <a:off x="841279" y="2168557"/>
            <a:ext cx="10509437" cy="3665471"/>
            <a:chOff x="3079" y="342932"/>
            <a:chExt cx="10509437" cy="3665471"/>
          </a:xfrm>
        </p:grpSpPr>
        <p:sp>
          <p:nvSpPr>
            <p:cNvPr id="200" name="Shape 200"/>
            <p:cNvSpPr/>
            <p:nvPr/>
          </p:nvSpPr>
          <p:spPr>
            <a:xfrm>
              <a:off x="5135596" y="1739709"/>
              <a:ext cx="4032690" cy="639730"/>
            </a:xfrm>
            <a:custGeom>
              <a:avLst/>
              <a:gdLst/>
              <a:ahLst/>
              <a:cxnLst/>
              <a:rect l="0" t="0" r="0" b="0"/>
              <a:pathLst>
                <a:path w="120000" h="120000" extrusionOk="0">
                  <a:moveTo>
                    <a:pt x="0" y="0"/>
                  </a:moveTo>
                  <a:lnTo>
                    <a:pt x="0" y="81776"/>
                  </a:lnTo>
                  <a:lnTo>
                    <a:pt x="120000" y="81776"/>
                  </a:lnTo>
                  <a:lnTo>
                    <a:pt x="120000" y="120000"/>
                  </a:lnTo>
                </a:path>
              </a:pathLst>
            </a:custGeom>
            <a:noFill/>
            <a:ln w="12700" cap="flat" cmpd="sng">
              <a:solidFill>
                <a:srgbClr val="487AA8"/>
              </a:solidFill>
              <a:prstDash val="solid"/>
              <a:miter/>
              <a:headEnd type="none" w="med" len="med"/>
              <a:tailEnd type="none" w="med" len="med"/>
            </a:ln>
          </p:spPr>
        </p:sp>
        <p:sp>
          <p:nvSpPr>
            <p:cNvPr id="201" name="Shape 201"/>
            <p:cNvSpPr/>
            <p:nvPr/>
          </p:nvSpPr>
          <p:spPr>
            <a:xfrm>
              <a:off x="5135596" y="1739709"/>
              <a:ext cx="1344229" cy="639730"/>
            </a:xfrm>
            <a:custGeom>
              <a:avLst/>
              <a:gdLst/>
              <a:ahLst/>
              <a:cxnLst/>
              <a:rect l="0" t="0" r="0" b="0"/>
              <a:pathLst>
                <a:path w="120000" h="120000" extrusionOk="0">
                  <a:moveTo>
                    <a:pt x="0" y="0"/>
                  </a:moveTo>
                  <a:lnTo>
                    <a:pt x="0" y="81776"/>
                  </a:lnTo>
                  <a:lnTo>
                    <a:pt x="120000" y="81776"/>
                  </a:lnTo>
                  <a:lnTo>
                    <a:pt x="120000" y="120000"/>
                  </a:lnTo>
                </a:path>
              </a:pathLst>
            </a:custGeom>
            <a:noFill/>
            <a:ln w="12700" cap="flat" cmpd="sng">
              <a:solidFill>
                <a:srgbClr val="487AA8"/>
              </a:solidFill>
              <a:prstDash val="solid"/>
              <a:miter/>
              <a:headEnd type="none" w="med" len="med"/>
              <a:tailEnd type="none" w="med" len="med"/>
            </a:ln>
          </p:spPr>
        </p:sp>
        <p:sp>
          <p:nvSpPr>
            <p:cNvPr id="202" name="Shape 202"/>
            <p:cNvSpPr/>
            <p:nvPr/>
          </p:nvSpPr>
          <p:spPr>
            <a:xfrm>
              <a:off x="3791366" y="1739709"/>
              <a:ext cx="1344229" cy="639730"/>
            </a:xfrm>
            <a:custGeom>
              <a:avLst/>
              <a:gdLst/>
              <a:ahLst/>
              <a:cxnLst/>
              <a:rect l="0" t="0" r="0" b="0"/>
              <a:pathLst>
                <a:path w="120000" h="120000" extrusionOk="0">
                  <a:moveTo>
                    <a:pt x="120000" y="0"/>
                  </a:moveTo>
                  <a:lnTo>
                    <a:pt x="120000" y="81776"/>
                  </a:lnTo>
                  <a:lnTo>
                    <a:pt x="0" y="81776"/>
                  </a:lnTo>
                  <a:lnTo>
                    <a:pt x="0" y="120000"/>
                  </a:lnTo>
                </a:path>
              </a:pathLst>
            </a:custGeom>
            <a:noFill/>
            <a:ln w="12700" cap="flat" cmpd="sng">
              <a:solidFill>
                <a:srgbClr val="487AA8"/>
              </a:solidFill>
              <a:prstDash val="solid"/>
              <a:miter/>
              <a:headEnd type="none" w="med" len="med"/>
              <a:tailEnd type="none" w="med" len="med"/>
            </a:ln>
          </p:spPr>
        </p:sp>
        <p:sp>
          <p:nvSpPr>
            <p:cNvPr id="203" name="Shape 203"/>
            <p:cNvSpPr/>
            <p:nvPr/>
          </p:nvSpPr>
          <p:spPr>
            <a:xfrm>
              <a:off x="1102904" y="1739709"/>
              <a:ext cx="4032690" cy="639730"/>
            </a:xfrm>
            <a:custGeom>
              <a:avLst/>
              <a:gdLst/>
              <a:ahLst/>
              <a:cxnLst/>
              <a:rect l="0" t="0" r="0" b="0"/>
              <a:pathLst>
                <a:path w="120000" h="120000" extrusionOk="0">
                  <a:moveTo>
                    <a:pt x="120000" y="0"/>
                  </a:moveTo>
                  <a:lnTo>
                    <a:pt x="120000" y="81776"/>
                  </a:lnTo>
                  <a:lnTo>
                    <a:pt x="0" y="81776"/>
                  </a:lnTo>
                  <a:lnTo>
                    <a:pt x="0" y="120000"/>
                  </a:lnTo>
                </a:path>
              </a:pathLst>
            </a:custGeom>
            <a:noFill/>
            <a:ln w="12700" cap="flat" cmpd="sng">
              <a:solidFill>
                <a:srgbClr val="487AA8"/>
              </a:solidFill>
              <a:prstDash val="solid"/>
              <a:miter/>
              <a:headEnd type="none" w="med" len="med"/>
              <a:tailEnd type="none" w="med" len="med"/>
            </a:ln>
          </p:spPr>
        </p:sp>
        <p:sp>
          <p:nvSpPr>
            <p:cNvPr id="204" name="Shape 204"/>
            <p:cNvSpPr/>
            <p:nvPr/>
          </p:nvSpPr>
          <p:spPr>
            <a:xfrm>
              <a:off x="4035771" y="342932"/>
              <a:ext cx="2199649" cy="1396776"/>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5" name="Shape 205"/>
            <p:cNvSpPr/>
            <p:nvPr/>
          </p:nvSpPr>
          <p:spPr>
            <a:xfrm>
              <a:off x="4280176" y="575118"/>
              <a:ext cx="2199649" cy="1396776"/>
            </a:xfrm>
            <a:prstGeom prst="roundRect">
              <a:avLst>
                <a:gd name="adj" fmla="val 10000"/>
              </a:avLst>
            </a:prstGeom>
            <a:solidFill>
              <a:schemeClr val="lt1">
                <a:alpha val="89803"/>
              </a:schemeClr>
            </a:solidFill>
            <a:ln w="12700" cap="flat" cmpd="sng">
              <a:solidFill>
                <a:srgbClr val="599BD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6" name="Shape 206"/>
            <p:cNvSpPr txBox="1"/>
            <p:nvPr/>
          </p:nvSpPr>
          <p:spPr>
            <a:xfrm>
              <a:off x="4321087" y="616027"/>
              <a:ext cx="2117828" cy="1314956"/>
            </a:xfrm>
            <a:prstGeom prst="rect">
              <a:avLst/>
            </a:prstGeom>
            <a:noFill/>
            <a:ln>
              <a:noFill/>
            </a:ln>
          </p:spPr>
          <p:txBody>
            <a:bodyPr lIns="106675" tIns="106675" rIns="106675" bIns="106675" anchor="ctr" anchorCtr="0">
              <a:noAutofit/>
            </a:bodyPr>
            <a:lstStyle/>
            <a:p>
              <a:pPr marL="0" marR="0" lvl="0" indent="0" algn="ctr" rtl="0">
                <a:lnSpc>
                  <a:spcPct val="90000"/>
                </a:lnSpc>
                <a:spcBef>
                  <a:spcPts val="0"/>
                </a:spcBef>
                <a:spcAft>
                  <a:spcPts val="0"/>
                </a:spcAft>
                <a:buClr>
                  <a:schemeClr val="dk1"/>
                </a:buClr>
                <a:buSzPct val="25000"/>
                <a:buFont typeface="Calibri"/>
                <a:buNone/>
              </a:pPr>
              <a:r>
                <a:rPr lang="en-US" sz="2800" b="0" i="0" u="none" strike="noStrike" cap="none">
                  <a:solidFill>
                    <a:schemeClr val="dk1"/>
                  </a:solidFill>
                  <a:latin typeface="Calibri"/>
                  <a:ea typeface="Calibri"/>
                  <a:cs typeface="Calibri"/>
                  <a:sym typeface="Calibri"/>
                </a:rPr>
                <a:t>Area</a:t>
              </a:r>
            </a:p>
          </p:txBody>
        </p:sp>
        <p:sp>
          <p:nvSpPr>
            <p:cNvPr id="207" name="Shape 207"/>
            <p:cNvSpPr/>
            <p:nvPr/>
          </p:nvSpPr>
          <p:spPr>
            <a:xfrm>
              <a:off x="3079" y="2379441"/>
              <a:ext cx="2199649" cy="1396776"/>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8" name="Shape 208"/>
            <p:cNvSpPr/>
            <p:nvPr/>
          </p:nvSpPr>
          <p:spPr>
            <a:xfrm>
              <a:off x="247486" y="2611626"/>
              <a:ext cx="2199649" cy="1396776"/>
            </a:xfrm>
            <a:prstGeom prst="roundRect">
              <a:avLst>
                <a:gd name="adj" fmla="val 10000"/>
              </a:avLst>
            </a:prstGeom>
            <a:solidFill>
              <a:schemeClr val="lt1">
                <a:alpha val="89803"/>
              </a:schemeClr>
            </a:solidFill>
            <a:ln w="12700" cap="flat" cmpd="sng">
              <a:solidFill>
                <a:srgbClr val="599BD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9" name="Shape 209"/>
            <p:cNvSpPr txBox="1"/>
            <p:nvPr/>
          </p:nvSpPr>
          <p:spPr>
            <a:xfrm>
              <a:off x="288395" y="2652536"/>
              <a:ext cx="2117828" cy="1314956"/>
            </a:xfrm>
            <a:prstGeom prst="rect">
              <a:avLst/>
            </a:prstGeom>
            <a:noFill/>
            <a:ln>
              <a:noFill/>
            </a:ln>
          </p:spPr>
          <p:txBody>
            <a:bodyPr lIns="106675" tIns="106675" rIns="106675" bIns="106675" anchor="ctr" anchorCtr="0">
              <a:noAutofit/>
            </a:bodyPr>
            <a:lstStyle/>
            <a:p>
              <a:pPr marL="0" marR="0" lvl="0" indent="0" algn="ctr" rtl="0">
                <a:lnSpc>
                  <a:spcPct val="90000"/>
                </a:lnSpc>
                <a:spcBef>
                  <a:spcPts val="0"/>
                </a:spcBef>
                <a:spcAft>
                  <a:spcPts val="0"/>
                </a:spcAft>
                <a:buClr>
                  <a:schemeClr val="dk1"/>
                </a:buClr>
                <a:buSzPct val="25000"/>
                <a:buFont typeface="Calibri"/>
                <a:buNone/>
              </a:pPr>
              <a:r>
                <a:rPr lang="en-US" sz="2800" b="0" i="0" u="none" strike="noStrike" cap="none">
                  <a:solidFill>
                    <a:schemeClr val="dk1"/>
                  </a:solidFill>
                  <a:latin typeface="Calibri"/>
                  <a:ea typeface="Calibri"/>
                  <a:cs typeface="Calibri"/>
                  <a:sym typeface="Calibri"/>
                </a:rPr>
                <a:t>Local</a:t>
              </a:r>
            </a:p>
          </p:txBody>
        </p:sp>
        <p:sp>
          <p:nvSpPr>
            <p:cNvPr id="210" name="Shape 210"/>
            <p:cNvSpPr/>
            <p:nvPr/>
          </p:nvSpPr>
          <p:spPr>
            <a:xfrm>
              <a:off x="2691541" y="2379441"/>
              <a:ext cx="2199649" cy="1396776"/>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1" name="Shape 211"/>
            <p:cNvSpPr/>
            <p:nvPr/>
          </p:nvSpPr>
          <p:spPr>
            <a:xfrm>
              <a:off x="2935947" y="2611626"/>
              <a:ext cx="2199649" cy="1396776"/>
            </a:xfrm>
            <a:prstGeom prst="roundRect">
              <a:avLst>
                <a:gd name="adj" fmla="val 10000"/>
              </a:avLst>
            </a:prstGeom>
            <a:solidFill>
              <a:schemeClr val="lt1">
                <a:alpha val="89803"/>
              </a:schemeClr>
            </a:solidFill>
            <a:ln w="12700" cap="flat" cmpd="sng">
              <a:solidFill>
                <a:srgbClr val="599BD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2" name="Shape 212"/>
            <p:cNvSpPr txBox="1"/>
            <p:nvPr/>
          </p:nvSpPr>
          <p:spPr>
            <a:xfrm>
              <a:off x="2976857" y="2652536"/>
              <a:ext cx="2117828" cy="1314956"/>
            </a:xfrm>
            <a:prstGeom prst="rect">
              <a:avLst/>
            </a:prstGeom>
            <a:noFill/>
            <a:ln>
              <a:noFill/>
            </a:ln>
          </p:spPr>
          <p:txBody>
            <a:bodyPr lIns="106675" tIns="106675" rIns="106675" bIns="106675" anchor="ctr" anchorCtr="0">
              <a:noAutofit/>
            </a:bodyPr>
            <a:lstStyle/>
            <a:p>
              <a:pPr marL="0" marR="0" lvl="0" indent="0" algn="ctr" rtl="0">
                <a:lnSpc>
                  <a:spcPct val="90000"/>
                </a:lnSpc>
                <a:spcBef>
                  <a:spcPts val="0"/>
                </a:spcBef>
                <a:spcAft>
                  <a:spcPts val="0"/>
                </a:spcAft>
                <a:buClr>
                  <a:schemeClr val="dk1"/>
                </a:buClr>
                <a:buSzPct val="25000"/>
                <a:buFont typeface="Calibri"/>
                <a:buNone/>
              </a:pPr>
              <a:r>
                <a:rPr lang="en-US" sz="2800" b="0" i="0" u="none" strike="noStrike" cap="none">
                  <a:solidFill>
                    <a:schemeClr val="dk1"/>
                  </a:solidFill>
                  <a:latin typeface="Calibri"/>
                  <a:ea typeface="Calibri"/>
                  <a:cs typeface="Calibri"/>
                  <a:sym typeface="Calibri"/>
                </a:rPr>
                <a:t>Regional</a:t>
              </a:r>
            </a:p>
          </p:txBody>
        </p:sp>
        <p:sp>
          <p:nvSpPr>
            <p:cNvPr id="213" name="Shape 213"/>
            <p:cNvSpPr/>
            <p:nvPr/>
          </p:nvSpPr>
          <p:spPr>
            <a:xfrm>
              <a:off x="5380001" y="2379441"/>
              <a:ext cx="2199649" cy="1396776"/>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4" name="Shape 214"/>
            <p:cNvSpPr/>
            <p:nvPr/>
          </p:nvSpPr>
          <p:spPr>
            <a:xfrm>
              <a:off x="5624407" y="2611626"/>
              <a:ext cx="2199649" cy="1396776"/>
            </a:xfrm>
            <a:prstGeom prst="roundRect">
              <a:avLst>
                <a:gd name="adj" fmla="val 10000"/>
              </a:avLst>
            </a:prstGeom>
            <a:solidFill>
              <a:schemeClr val="lt1">
                <a:alpha val="89803"/>
              </a:schemeClr>
            </a:solidFill>
            <a:ln w="12700" cap="flat" cmpd="sng">
              <a:solidFill>
                <a:srgbClr val="599BD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5" name="Shape 215"/>
            <p:cNvSpPr txBox="1"/>
            <p:nvPr/>
          </p:nvSpPr>
          <p:spPr>
            <a:xfrm>
              <a:off x="5665317" y="2652536"/>
              <a:ext cx="2117828" cy="1314956"/>
            </a:xfrm>
            <a:prstGeom prst="rect">
              <a:avLst/>
            </a:prstGeom>
            <a:noFill/>
            <a:ln>
              <a:noFill/>
            </a:ln>
          </p:spPr>
          <p:txBody>
            <a:bodyPr lIns="106675" tIns="106675" rIns="106675" bIns="106675" anchor="ctr" anchorCtr="0">
              <a:noAutofit/>
            </a:bodyPr>
            <a:lstStyle/>
            <a:p>
              <a:pPr marL="0" marR="0" lvl="0" indent="0" algn="ctr" rtl="0">
                <a:lnSpc>
                  <a:spcPct val="90000"/>
                </a:lnSpc>
                <a:spcBef>
                  <a:spcPts val="0"/>
                </a:spcBef>
                <a:spcAft>
                  <a:spcPts val="0"/>
                </a:spcAft>
                <a:buClr>
                  <a:schemeClr val="dk1"/>
                </a:buClr>
                <a:buSzPct val="25000"/>
                <a:buFont typeface="Calibri"/>
                <a:buNone/>
              </a:pPr>
              <a:r>
                <a:rPr lang="en-US" sz="2800" b="0" i="0" u="none" strike="noStrike" cap="none">
                  <a:solidFill>
                    <a:schemeClr val="dk1"/>
                  </a:solidFill>
                  <a:latin typeface="Calibri"/>
                  <a:ea typeface="Calibri"/>
                  <a:cs typeface="Calibri"/>
                  <a:sym typeface="Calibri"/>
                </a:rPr>
                <a:t>National</a:t>
              </a:r>
            </a:p>
          </p:txBody>
        </p:sp>
        <p:sp>
          <p:nvSpPr>
            <p:cNvPr id="216" name="Shape 216"/>
            <p:cNvSpPr/>
            <p:nvPr/>
          </p:nvSpPr>
          <p:spPr>
            <a:xfrm>
              <a:off x="8068463" y="2379441"/>
              <a:ext cx="2199649" cy="1396776"/>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7" name="Shape 217"/>
            <p:cNvSpPr/>
            <p:nvPr/>
          </p:nvSpPr>
          <p:spPr>
            <a:xfrm>
              <a:off x="8312868" y="2611626"/>
              <a:ext cx="2199649" cy="1396776"/>
            </a:xfrm>
            <a:prstGeom prst="roundRect">
              <a:avLst>
                <a:gd name="adj" fmla="val 10000"/>
              </a:avLst>
            </a:prstGeom>
            <a:solidFill>
              <a:schemeClr val="lt1">
                <a:alpha val="89803"/>
              </a:schemeClr>
            </a:solidFill>
            <a:ln w="12700" cap="flat" cmpd="sng">
              <a:solidFill>
                <a:srgbClr val="599BD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8" name="Shape 218"/>
            <p:cNvSpPr txBox="1"/>
            <p:nvPr/>
          </p:nvSpPr>
          <p:spPr>
            <a:xfrm>
              <a:off x="8353778" y="2652536"/>
              <a:ext cx="2117828" cy="1314956"/>
            </a:xfrm>
            <a:prstGeom prst="rect">
              <a:avLst/>
            </a:prstGeom>
            <a:noFill/>
            <a:ln>
              <a:noFill/>
            </a:ln>
          </p:spPr>
          <p:txBody>
            <a:bodyPr lIns="106675" tIns="106675" rIns="106675" bIns="106675" anchor="ctr" anchorCtr="0">
              <a:noAutofit/>
            </a:bodyPr>
            <a:lstStyle/>
            <a:p>
              <a:pPr marL="0" marR="0" lvl="0" indent="0" algn="ctr" rtl="0">
                <a:lnSpc>
                  <a:spcPct val="90000"/>
                </a:lnSpc>
                <a:spcBef>
                  <a:spcPts val="0"/>
                </a:spcBef>
                <a:spcAft>
                  <a:spcPts val="0"/>
                </a:spcAft>
                <a:buClr>
                  <a:schemeClr val="dk1"/>
                </a:buClr>
                <a:buSzPct val="25000"/>
                <a:buFont typeface="Calibri"/>
                <a:buNone/>
              </a:pPr>
              <a:r>
                <a:rPr lang="en-US" sz="2800" b="0" i="0" u="none" strike="noStrike" cap="none">
                  <a:solidFill>
                    <a:schemeClr val="dk1"/>
                  </a:solidFill>
                  <a:latin typeface="Calibri"/>
                  <a:ea typeface="Calibri"/>
                  <a:cs typeface="Calibri"/>
                  <a:sym typeface="Calibri"/>
                </a:rPr>
                <a:t>International</a:t>
              </a:r>
            </a:p>
          </p:txBody>
        </p:sp>
      </p:gr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476</Words>
  <Application>Microsoft Office PowerPoint</Application>
  <PresentationFormat>Widescreen</PresentationFormat>
  <Paragraphs>108</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Galdeano</vt:lpstr>
      <vt:lpstr>Calibri</vt:lpstr>
      <vt:lpstr>Arial</vt:lpstr>
      <vt:lpstr>Wingdings</vt:lpstr>
      <vt:lpstr>Office Theme</vt:lpstr>
      <vt:lpstr>PowerPoint Presentation</vt:lpstr>
      <vt:lpstr>Group members </vt:lpstr>
      <vt:lpstr>PowerPoint Presentation</vt:lpstr>
      <vt:lpstr>Market Classification</vt:lpstr>
      <vt:lpstr>Based on Time (Sub Classification) </vt:lpstr>
      <vt:lpstr>Based on Time</vt:lpstr>
      <vt:lpstr>Based on Regulation (Sub Classification) </vt:lpstr>
      <vt:lpstr>Based on Regulations</vt:lpstr>
      <vt:lpstr>Based on Area (Sub Classification) </vt:lpstr>
      <vt:lpstr>  Based on Area</vt:lpstr>
      <vt:lpstr>        Based on Volume of business                 (Sub Classification)</vt:lpstr>
      <vt:lpstr>Based on Volume of Business</vt:lpstr>
      <vt:lpstr>   Based on nature of goods          (Sub Classification)</vt:lpstr>
      <vt:lpstr>Based on Nature of Goods</vt:lpstr>
      <vt:lpstr>  Based on Competition      (Sub Classification)</vt:lpstr>
      <vt:lpstr>Nature of Competition</vt:lpstr>
      <vt:lpstr>    Based on Demand and Supply        (Sub Classification)</vt:lpstr>
      <vt:lpstr>Demand and Supply</vt:lpstr>
      <vt:lpstr>Based on Transaction(Sub Classification)</vt:lpstr>
      <vt:lpstr>Based on Transactions</vt:lpstr>
      <vt:lpstr>Special Thanks to….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MAUNIL VYAS</cp:lastModifiedBy>
  <cp:revision>97</cp:revision>
  <dcterms:modified xsi:type="dcterms:W3CDTF">2016-03-26T13:00:41Z</dcterms:modified>
</cp:coreProperties>
</file>