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3eb911f9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3eb911f9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3ea591b0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3ea591b0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3eb911f9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3eb911f9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3ea591b0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3ea591b0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3eb911f9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3eb911f9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3eb911f9f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3eb911f9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3ea591b0b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3ea591b0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4a57fa8e0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4a57fa8e0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4a57fa8e0_3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4a57fa8e0_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4a57fa8e0_3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4a57fa8e0_3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3ea591b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3ea591b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3ea591b0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83ea591b0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4a57fabe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74a57fabe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83ea591b0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83ea591b0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4a57fabe9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74a57fabe9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83ea591b0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83ea591b0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74a57fabe9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74a57fabe9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3ea591b0b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83ea591b0b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83ea591b0b_2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83ea591b0b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83ea591b0b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83ea591b0b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83ea591b0b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83ea591b0b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3ea591b0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3ea591b0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83ea591b0b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83ea591b0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83ea591b0b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83ea591b0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83ea591b0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83ea591b0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83ea591b0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83ea591b0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83ea591b0b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83ea591b0b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83ea591b0b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83ea591b0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83ea591b0b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83ea591b0b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74a57fa8e0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74a57fa8e0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83ea591b0b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83ea591b0b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74a57fabe9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74a57fabe9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3ea591b0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3ea591b0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83ea591b0b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83ea591b0b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3ea591b0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3ea591b0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3ea591b0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3ea591b0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3ea591b0b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3ea591b0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3eb911f9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3eb911f9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3eb911f9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3eb911f9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shala2020.github.io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gif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gif"/><Relationship Id="rId4" Type="http://schemas.openxmlformats.org/officeDocument/2006/relationships/image" Target="../media/image14.gif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5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Relationship Id="rId4" Type="http://schemas.openxmlformats.org/officeDocument/2006/relationships/image" Target="../media/image19.gif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Relationship Id="rId4" Type="http://schemas.openxmlformats.org/officeDocument/2006/relationships/image" Target="../media/image2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gif"/><Relationship Id="rId4" Type="http://schemas.openxmlformats.org/officeDocument/2006/relationships/image" Target="../media/image28.png"/><Relationship Id="rId5" Type="http://schemas.openxmlformats.org/officeDocument/2006/relationships/image" Target="../media/image2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8.png"/><Relationship Id="rId4" Type="http://schemas.openxmlformats.org/officeDocument/2006/relationships/image" Target="../media/image25.png"/><Relationship Id="rId5" Type="http://schemas.openxmlformats.org/officeDocument/2006/relationships/image" Target="../media/image29.gif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8.png"/><Relationship Id="rId4" Type="http://schemas.openxmlformats.org/officeDocument/2006/relationships/image" Target="../media/image25.png"/><Relationship Id="rId5" Type="http://schemas.openxmlformats.org/officeDocument/2006/relationships/image" Target="../media/image24.gif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9.gif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statistics.laerd.com/statistical-guides/hypothesis-testing.php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www.statisticshowto.com/probability-and-statistics/t-test/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www.statisticshowto.com/probability-and-statistics/t-test/" TargetMode="External"/><Relationship Id="rId4" Type="http://schemas.openxmlformats.org/officeDocument/2006/relationships/image" Target="../media/image3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www.investopedia.com/terms/w/wilcoxon-test.asp" TargetMode="External"/><Relationship Id="rId4" Type="http://schemas.openxmlformats.org/officeDocument/2006/relationships/hyperlink" Target="https://www.stat.auckland.ac.nz/~wild/ChanceEnc/Ch10.wilcoxon.pdf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gif"/><Relationship Id="rId4" Type="http://schemas.openxmlformats.org/officeDocument/2006/relationships/image" Target="../media/image3.gif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5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Basic Probability and Statistics</a:t>
            </a:r>
            <a:endParaRPr sz="4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0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SHALA-2020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https://shala2020.github.io/</a:t>
            </a:r>
            <a:r>
              <a:rPr lang="en" sz="1800"/>
              <a:t> 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CDF properties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0 ≤ CDF(x)  ≤ 1  : CDF(X) is a probability value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CDF(x) is non-decreasing : prob(X ≤ x1) ≤ prob(X ≤ x1+x2) for x2≥0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CDF(-∞) = 0 , CDF(+ ∞) = 1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 is expected value of a random variable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461225"/>
            <a:ext cx="8520600" cy="31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Center of mass of the PDF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\int_{-\infty}^{\infty}x\text{ }p(x)dx=\mu_x"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4000" y="2317675"/>
            <a:ext cx="2305550" cy="67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6452" y="2080001"/>
            <a:ext cx="1609626" cy="2758702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3"/>
          <p:cNvSpPr txBox="1"/>
          <p:nvPr/>
        </p:nvSpPr>
        <p:spPr>
          <a:xfrm>
            <a:off x="8149963" y="4703275"/>
            <a:ext cx="3426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134" name="Google Shape;134;p23"/>
          <p:cNvSpPr txBox="1"/>
          <p:nvPr/>
        </p:nvSpPr>
        <p:spPr>
          <a:xfrm rot="-5400000">
            <a:off x="7067557" y="3440125"/>
            <a:ext cx="5259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p(x)</a:t>
            </a:r>
            <a:endParaRPr/>
          </a:p>
        </p:txBody>
      </p:sp>
      <p:sp>
        <p:nvSpPr>
          <p:cNvPr id="135" name="Google Shape;135;p23"/>
          <p:cNvSpPr txBox="1"/>
          <p:nvPr/>
        </p:nvSpPr>
        <p:spPr>
          <a:xfrm>
            <a:off x="76200" y="4703275"/>
            <a:ext cx="21348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Image source: Wikipedia</a:t>
            </a:r>
            <a:endParaRPr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Value of the RV</a:t>
            </a:r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11700" y="1152475"/>
            <a:ext cx="8520600" cy="3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Consider the example for the RV capturing points obtained after a football match. We had: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Then E[X] = 0*0.1+1*0.2+3*0.7 = 2.3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5150" y="2108800"/>
            <a:ext cx="4213626" cy="131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value of a function of an RV</a:t>
            </a:r>
            <a:endParaRPr/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Expected value of any function of f(x) of x </a:t>
            </a:r>
            <a:endParaRPr/>
          </a:p>
        </p:txBody>
      </p:sp>
      <p:pic>
        <p:nvPicPr>
          <p:cNvPr descr="\int_{-\infty}^{\infty}f(x)\text{ }p(x)dx=\mathbb{E}_{x \sim p} [f(x)]"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3175" y="1811810"/>
            <a:ext cx="4149599" cy="759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value of a function of an RV</a:t>
            </a:r>
            <a:endParaRPr/>
          </a:p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the previous example of a football match points 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Y = </a:t>
            </a:r>
            <a:r>
              <a:rPr lang="en">
                <a:solidFill>
                  <a:srgbClr val="666666"/>
                </a:solidFill>
              </a:rPr>
              <a:t>X</a:t>
            </a:r>
            <a:r>
              <a:rPr baseline="30000" lang="en">
                <a:solidFill>
                  <a:srgbClr val="666666"/>
                </a:solidFill>
              </a:rPr>
              <a:t>3</a:t>
            </a:r>
            <a:r>
              <a:rPr lang="en" sz="1900">
                <a:solidFill>
                  <a:srgbClr val="666666"/>
                </a:solidFill>
              </a:rPr>
              <a:t> </a:t>
            </a:r>
            <a:endParaRPr sz="19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666666"/>
                </a:solidFill>
              </a:rPr>
              <a:t>E[Y] = 0*0.1 + 1*0.2 + 27*0.7 = 19.1</a:t>
            </a:r>
            <a:endParaRPr sz="19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2625" y="1752600"/>
            <a:ext cx="4033950" cy="12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Variance as a measure of dispersion</a:t>
            </a:r>
            <a:endParaRPr/>
          </a:p>
        </p:txBody>
      </p:sp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Two RVs with the same mean can have very different distributions. Consider the pdfs of two RVs shown below :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			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575" y="2330171"/>
            <a:ext cx="3562900" cy="230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7"/>
          <p:cNvSpPr txBox="1"/>
          <p:nvPr/>
        </p:nvSpPr>
        <p:spPr>
          <a:xfrm>
            <a:off x="262425" y="4716125"/>
            <a:ext cx="3846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Image source : lumenlearning.com</a:t>
            </a:r>
            <a:endParaRPr sz="1000"/>
          </a:p>
        </p:txBody>
      </p:sp>
      <p:sp>
        <p:nvSpPr>
          <p:cNvPr id="165" name="Google Shape;165;p27"/>
          <p:cNvSpPr txBox="1"/>
          <p:nvPr/>
        </p:nvSpPr>
        <p:spPr>
          <a:xfrm>
            <a:off x="4341225" y="2309325"/>
            <a:ext cx="4251300" cy="23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666666"/>
                </a:solidFill>
              </a:rPr>
              <a:t>Both are Gaussian distributions with the same mean.  But the probability of them being in [-1,1] is very different with the red curve having larger area under the curve (the orange rectangle is the difference between areas). This corresponds to lesser variance of the pink curve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Variance of a random variable</a:t>
            </a:r>
            <a:endParaRPr/>
          </a:p>
        </p:txBody>
      </p:sp>
      <p:sp>
        <p:nvSpPr>
          <p:cNvPr id="171" name="Google Shape;17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Variance is the second central moment of an RV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Similarly, we can define the n</a:t>
            </a:r>
            <a:r>
              <a:rPr baseline="30000" lang="en"/>
              <a:t>th</a:t>
            </a:r>
            <a:r>
              <a:rPr lang="en"/>
              <a:t> central moment (3 is skew, 4 is kurtosis)</a:t>
            </a:r>
            <a:endParaRPr/>
          </a:p>
        </p:txBody>
      </p:sp>
      <p:pic>
        <p:nvPicPr>
          <p:cNvPr descr="\int_{-\infty}^{\infty}(x-\mu_x)^2\text{ }p(x)dx=\mathbb{E}_{x \sim p} [(x-\mu_x)^2]" id="172" name="Google Shape;17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8000" y="1769425"/>
            <a:ext cx="4724400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int_{-\infty}^{\infty}(x-\mu_x)^n\text{ }p(x)dx=\mathbb{E}_{x \sim p} [(x-\mu_x)^n]" id="173" name="Google Shape;17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8000" y="3550275"/>
            <a:ext cx="4746356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Variance of a random variable </a:t>
            </a:r>
            <a:endParaRPr/>
          </a:p>
        </p:txBody>
      </p:sp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well known form of variance is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 we can calculate the variance for the football match example as: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E[X</a:t>
            </a:r>
            <a:r>
              <a:rPr baseline="30000" lang="en"/>
              <a:t>2</a:t>
            </a:r>
            <a:r>
              <a:rPr lang="en"/>
              <a:t>] = 0*0.1 + 1*0.2 + 9*0.7 = 6.5  ;  (E[X])</a:t>
            </a:r>
            <a:r>
              <a:rPr baseline="30000" lang="en"/>
              <a:t>2</a:t>
            </a:r>
            <a:r>
              <a:rPr lang="en"/>
              <a:t> = </a:t>
            </a:r>
            <a:r>
              <a:rPr baseline="-25000" lang="en"/>
              <a:t> </a:t>
            </a:r>
            <a:r>
              <a:rPr lang="en"/>
              <a:t>(2.3)</a:t>
            </a:r>
            <a:r>
              <a:rPr baseline="30000" lang="en"/>
              <a:t>2</a:t>
            </a:r>
            <a:r>
              <a:rPr lang="en"/>
              <a:t> = 5.29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var(X)  = 6.5 - 5.29 = 1.21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4025" y="1526625"/>
            <a:ext cx="3230359" cy="104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type="title"/>
          </p:nvPr>
        </p:nvSpPr>
        <p:spPr>
          <a:xfrm>
            <a:off x="311700" y="368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86" name="Google Shape;18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87" name="Google Shape;18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" y="333375"/>
            <a:ext cx="9086850" cy="447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93" name="Google Shape;19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94" name="Google Shape;194;p31"/>
          <p:cNvSpPr/>
          <p:nvPr/>
        </p:nvSpPr>
        <p:spPr>
          <a:xfrm>
            <a:off x="959725" y="344900"/>
            <a:ext cx="405000" cy="25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95" name="Google Shape;19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394" y="0"/>
            <a:ext cx="762121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Objectives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Match PDF and PMF to outcomes of random experiments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 the relationship between PDF and CDF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List common distributions and their parameters, means, and variances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 the condition for statistical independence of two variables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 the equation for the likelihood of a parametric distribution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Write the steps for hypothesis testing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01" name="Google Shape;201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202" name="Google Shape;20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675" y="0"/>
            <a:ext cx="86226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Gaussian distribution</a:t>
            </a:r>
            <a:endParaRPr/>
          </a:p>
        </p:txBody>
      </p:sp>
      <p:sp>
        <p:nvSpPr>
          <p:cNvPr id="208" name="Google Shape;208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09" name="Google Shape;209;p33"/>
          <p:cNvSpPr txBox="1"/>
          <p:nvPr/>
        </p:nvSpPr>
        <p:spPr>
          <a:xfrm>
            <a:off x="569825" y="4618650"/>
            <a:ext cx="30816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Image source : Wikipedia</a:t>
            </a:r>
            <a:endParaRPr sz="1000"/>
          </a:p>
        </p:txBody>
      </p:sp>
      <p:pic>
        <p:nvPicPr>
          <p:cNvPr id="210" name="Google Shape;21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425" y="1752000"/>
            <a:ext cx="4046250" cy="221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6550" y="1505900"/>
            <a:ext cx="4105750" cy="24634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3"/>
          <p:cNvSpPr txBox="1"/>
          <p:nvPr/>
        </p:nvSpPr>
        <p:spPr>
          <a:xfrm>
            <a:off x="6028250" y="4568875"/>
            <a:ext cx="30291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Image source : varsitytutors.com</a:t>
            </a:r>
            <a:endParaRPr sz="1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18" name="Google Shape;218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219" name="Google Shape;21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416" y="0"/>
            <a:ext cx="814316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Exponential distribution</a:t>
            </a:r>
            <a:endParaRPr/>
          </a:p>
        </p:txBody>
      </p:sp>
      <p:sp>
        <p:nvSpPr>
          <p:cNvPr id="225" name="Google Shape;225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226" name="Google Shape;22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4150" y="991550"/>
            <a:ext cx="4235701" cy="373825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5"/>
          <p:cNvSpPr txBox="1"/>
          <p:nvPr/>
        </p:nvSpPr>
        <p:spPr>
          <a:xfrm>
            <a:off x="314900" y="4663650"/>
            <a:ext cx="40488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Image source : towardsdatascience.com</a:t>
            </a:r>
            <a:endParaRPr sz="1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33" name="Google Shape;233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 </a:t>
            </a:r>
            <a:endParaRPr/>
          </a:p>
        </p:txBody>
      </p:sp>
      <p:pic>
        <p:nvPicPr>
          <p:cNvPr id="234" name="Google Shape;23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6737" y="15075"/>
            <a:ext cx="562812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Gamma distributions</a:t>
            </a:r>
            <a:endParaRPr/>
          </a:p>
        </p:txBody>
      </p:sp>
      <p:sp>
        <p:nvSpPr>
          <p:cNvPr id="240" name="Google Shape;240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41" name="Google Shape;241;p37"/>
          <p:cNvSpPr txBox="1"/>
          <p:nvPr/>
        </p:nvSpPr>
        <p:spPr>
          <a:xfrm>
            <a:off x="3218775" y="4791000"/>
            <a:ext cx="34866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image source : towardsdatascience.com</a:t>
            </a:r>
            <a:endParaRPr sz="1000"/>
          </a:p>
        </p:txBody>
      </p:sp>
      <p:pic>
        <p:nvPicPr>
          <p:cNvPr id="242" name="Google Shape;24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1121249"/>
            <a:ext cx="4163350" cy="312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1426" y="1152475"/>
            <a:ext cx="4121682" cy="3091274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7"/>
          <p:cNvSpPr txBox="1"/>
          <p:nvPr/>
        </p:nvSpPr>
        <p:spPr>
          <a:xfrm>
            <a:off x="824750" y="4258750"/>
            <a:ext cx="76179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</a:t>
            </a:r>
            <a:r>
              <a:rPr lang="en"/>
              <a:t>k</a:t>
            </a:r>
            <a:r>
              <a:rPr lang="en"/>
              <a:t> is alpha							    lambda is beta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random variables and joint distribution</a:t>
            </a:r>
            <a:endParaRPr/>
          </a:p>
        </p:txBody>
      </p:sp>
      <p:sp>
        <p:nvSpPr>
          <p:cNvPr id="250" name="Google Shape;250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 there be two variables </a:t>
            </a:r>
            <a:r>
              <a:rPr i="1" lang="en"/>
              <a:t>x </a:t>
            </a:r>
            <a:r>
              <a:rPr lang="en"/>
              <a:t>and </a:t>
            </a:r>
            <a:r>
              <a:rPr i="1" lang="en"/>
              <a:t>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joint distribution is a surface parameterized by two variables  </a:t>
            </a:r>
            <a:r>
              <a:rPr i="1" lang="en"/>
              <a:t>p(x,y)</a:t>
            </a:r>
            <a:endParaRPr i="1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\int_{-\infty}^{\infty}\int_{-\infty}^{\infty}p(x,y)\text{ }dx\text{ }dy=1" id="251" name="Google Shape;25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100" y="2115834"/>
            <a:ext cx="3372000" cy="70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6400" y="1990250"/>
            <a:ext cx="4027601" cy="303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84050" y="2749350"/>
            <a:ext cx="2266950" cy="2019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8"/>
          <p:cNvSpPr txBox="1"/>
          <p:nvPr/>
        </p:nvSpPr>
        <p:spPr>
          <a:xfrm>
            <a:off x="76200" y="4703275"/>
            <a:ext cx="34854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Image sources: sas.com, Wikipedia</a:t>
            </a:r>
            <a:endParaRPr sz="1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Marginal </a:t>
            </a:r>
            <a:r>
              <a:rPr lang="en"/>
              <a:t>probability eliminates one variable</a:t>
            </a:r>
            <a:endParaRPr/>
          </a:p>
        </p:txBody>
      </p:sp>
      <p:sp>
        <p:nvSpPr>
          <p:cNvPr id="260" name="Google Shape;260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we eliminate </a:t>
            </a:r>
            <a:r>
              <a:rPr i="1" lang="en"/>
              <a:t>y</a:t>
            </a:r>
            <a:r>
              <a:rPr lang="en"/>
              <a:t>, then we get a one-dim function </a:t>
            </a:r>
            <a:r>
              <a:rPr i="1" lang="en"/>
              <a:t>p(x)</a:t>
            </a:r>
            <a:r>
              <a:rPr lang="en"/>
              <a:t>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That is the marginal density function; a projection of the 2-d function onto 1-d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1" name="Google Shape;26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6400" y="1990250"/>
            <a:ext cx="4027601" cy="303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4050" y="2749350"/>
            <a:ext cx="2266950" cy="20193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9"/>
          <p:cNvSpPr txBox="1"/>
          <p:nvPr/>
        </p:nvSpPr>
        <p:spPr>
          <a:xfrm>
            <a:off x="76200" y="4703275"/>
            <a:ext cx="34854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Image sources: sas.com, Wikipedia</a:t>
            </a:r>
            <a:endParaRPr sz="1000"/>
          </a:p>
        </p:txBody>
      </p:sp>
      <p:pic>
        <p:nvPicPr>
          <p:cNvPr descr="\int_{-\infty}^{\infty}p(x,y)\text{ }dy=p(x)" id="264" name="Google Shape;264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6250" y="2066450"/>
            <a:ext cx="2586550" cy="66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0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probability assumes a fixed value for some variables</a:t>
            </a:r>
            <a:endParaRPr/>
          </a:p>
        </p:txBody>
      </p:sp>
      <p:sp>
        <p:nvSpPr>
          <p:cNvPr id="270" name="Google Shape;270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we fix </a:t>
            </a:r>
            <a:r>
              <a:rPr i="1" lang="en"/>
              <a:t>y </a:t>
            </a:r>
            <a:r>
              <a:rPr lang="en"/>
              <a:t>= </a:t>
            </a:r>
            <a:r>
              <a:rPr i="1" lang="en"/>
              <a:t>Y</a:t>
            </a:r>
            <a:r>
              <a:rPr lang="en"/>
              <a:t>, then we get a one-dim function</a:t>
            </a:r>
            <a:r>
              <a:rPr lang="en"/>
              <a:t> </a:t>
            </a:r>
            <a:r>
              <a:rPr i="1" lang="en"/>
              <a:t>p(</a:t>
            </a:r>
            <a:r>
              <a:rPr i="1" lang="en"/>
              <a:t>x </a:t>
            </a:r>
            <a:r>
              <a:rPr i="1" lang="en"/>
              <a:t>| y=Y )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a normalized slice of the 2-dim function for </a:t>
            </a:r>
            <a:r>
              <a:rPr i="1" lang="en"/>
              <a:t>y=Y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71" name="Google Shape;27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6400" y="1990250"/>
            <a:ext cx="4027601" cy="303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4050" y="2749350"/>
            <a:ext cx="2266950" cy="20193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40"/>
          <p:cNvSpPr txBox="1"/>
          <p:nvPr/>
        </p:nvSpPr>
        <p:spPr>
          <a:xfrm>
            <a:off x="76200" y="4703275"/>
            <a:ext cx="34854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Image sources: sas.com, Wikipedia</a:t>
            </a:r>
            <a:endParaRPr sz="1000"/>
          </a:p>
        </p:txBody>
      </p:sp>
      <p:pic>
        <p:nvPicPr>
          <p:cNvPr descr="\int_{-\infty}^{\infty}\int_{-\infty}^{\infty}p(x|y=Y)\text{ }dx=1" id="274" name="Google Shape;274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2200" y="2135025"/>
            <a:ext cx="3485400" cy="693853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40"/>
          <p:cNvSpPr/>
          <p:nvPr/>
        </p:nvSpPr>
        <p:spPr>
          <a:xfrm>
            <a:off x="342475" y="2111900"/>
            <a:ext cx="822000" cy="958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independence of two random variables</a:t>
            </a:r>
            <a:endParaRPr/>
          </a:p>
        </p:txBody>
      </p:sp>
      <p:sp>
        <p:nvSpPr>
          <p:cNvPr id="281" name="Google Shape;281;p41"/>
          <p:cNvSpPr txBox="1"/>
          <p:nvPr>
            <p:ph idx="1" type="body"/>
          </p:nvPr>
        </p:nvSpPr>
        <p:spPr>
          <a:xfrm>
            <a:off x="2355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variables </a:t>
            </a:r>
            <a:r>
              <a:rPr i="1" lang="en"/>
              <a:t>x</a:t>
            </a:r>
            <a:r>
              <a:rPr lang="en"/>
              <a:t> and </a:t>
            </a:r>
            <a:r>
              <a:rPr i="1" lang="en"/>
              <a:t>y </a:t>
            </a:r>
            <a:r>
              <a:rPr lang="en"/>
              <a:t>are independent if and only if:</a:t>
            </a:r>
            <a:endParaRPr/>
          </a:p>
          <a:p>
            <a:pPr indent="457200" lvl="0" marL="18288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/>
              <a:t>p(x,y) = p(x) p(y), 			</a:t>
            </a:r>
            <a:r>
              <a:rPr lang="en"/>
              <a:t>for all values of </a:t>
            </a:r>
            <a:r>
              <a:rPr i="1" lang="en"/>
              <a:t>x </a:t>
            </a:r>
            <a:r>
              <a:rPr lang="en"/>
              <a:t>and </a:t>
            </a:r>
            <a:r>
              <a:rPr i="1" lang="en"/>
              <a:t>y</a:t>
            </a:r>
            <a:endParaRPr i="1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Else, for dependent variables: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		</a:t>
            </a:r>
            <a:r>
              <a:rPr i="1" lang="en"/>
              <a:t>p(x,y) ≠ </a:t>
            </a:r>
            <a:r>
              <a:rPr i="1" lang="en"/>
              <a:t>p(x) p(y)			</a:t>
            </a:r>
            <a:r>
              <a:rPr lang="en"/>
              <a:t>at least not for all values of </a:t>
            </a:r>
            <a:r>
              <a:rPr i="1" lang="en"/>
              <a:t>x </a:t>
            </a:r>
            <a:r>
              <a:rPr lang="en"/>
              <a:t>and </a:t>
            </a:r>
            <a:r>
              <a:rPr i="1" lang="en"/>
              <a:t>y</a:t>
            </a:r>
            <a:endParaRPr i="1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variables - discrete and continuous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000075"/>
            <a:ext cx="8520600" cy="38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Say, we have an experiment with a random outcome (e.g. coin toss)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map the set of outcomes to a </a:t>
            </a:r>
            <a:r>
              <a:rPr lang="en" u="sng"/>
              <a:t>variable</a:t>
            </a:r>
            <a:r>
              <a:rPr lang="en"/>
              <a:t> that takes a unique value for each outcome (e.g. {0,1} for heads and tails)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value can change each time the experiment is conducted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Such a variable is a random variable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does not mean that all outcomes are equi-probable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biased coin can give more heads than tails, so somewhat predictable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But, we still cannot predict each outcome with certainty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random variables take continuous values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E.g. Height of the next person you will see on the road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Height measured in meters is a random variable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still is random yet somewhat predictable; you won’t see someone less than 1 foot, or more than 8 feet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4400" y="2162345"/>
            <a:ext cx="1222675" cy="3290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8204738" y="2491375"/>
            <a:ext cx="3420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8204725" y="1833250"/>
            <a:ext cx="3420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Independently identically distributed (I.I.D.) sample</a:t>
            </a:r>
            <a:endParaRPr/>
          </a:p>
        </p:txBody>
      </p:sp>
      <p:sp>
        <p:nvSpPr>
          <p:cNvPr id="287" name="Google Shape;287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Treat each sample drawn as a random variable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such random variable is identically distributed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random variable is also </a:t>
            </a:r>
            <a:r>
              <a:rPr lang="en"/>
              <a:t>independent</a:t>
            </a:r>
            <a:r>
              <a:rPr lang="en"/>
              <a:t> of each other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E.g., heights of two people sampled at random at a metro station is independent of each other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And, they are likely to have the same distribution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Likelihood of single instance of an RV</a:t>
            </a:r>
            <a:endParaRPr/>
          </a:p>
        </p:txBody>
      </p:sp>
      <p:sp>
        <p:nvSpPr>
          <p:cNvPr id="293" name="Google Shape;293;p43"/>
          <p:cNvSpPr txBox="1"/>
          <p:nvPr>
            <p:ph idx="1" type="body"/>
          </p:nvPr>
        </p:nvSpPr>
        <p:spPr>
          <a:xfrm>
            <a:off x="311700" y="1452075"/>
            <a:ext cx="8520600" cy="34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we assume a distribution </a:t>
            </a:r>
            <a:r>
              <a:rPr i="1" lang="en"/>
              <a:t>p</a:t>
            </a:r>
            <a:r>
              <a:rPr baseline="-25000" lang="en"/>
              <a:t>𝜃</a:t>
            </a:r>
            <a:r>
              <a:rPr lang="en"/>
              <a:t>(</a:t>
            </a:r>
            <a:r>
              <a:rPr i="1" lang="en"/>
              <a:t>x</a:t>
            </a:r>
            <a:r>
              <a:rPr lang="en"/>
              <a:t>) parameterized by </a:t>
            </a:r>
            <a:r>
              <a:rPr lang="en"/>
              <a:t>𝜃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Then, if we observe a single instance labeled </a:t>
            </a:r>
            <a:r>
              <a:rPr i="1" lang="en"/>
              <a:t>x</a:t>
            </a:r>
            <a:r>
              <a:rPr baseline="-25000" lang="en"/>
              <a:t>1</a:t>
            </a:r>
            <a:r>
              <a:rPr lang="en"/>
              <a:t>, then its distribution is: </a:t>
            </a:r>
            <a:r>
              <a:rPr i="1" lang="en"/>
              <a:t>p</a:t>
            </a:r>
            <a:r>
              <a:rPr baseline="-25000" lang="en"/>
              <a:t>𝜃</a:t>
            </a:r>
            <a:r>
              <a:rPr lang="en"/>
              <a:t>(</a:t>
            </a:r>
            <a:r>
              <a:rPr i="1" lang="en"/>
              <a:t>x</a:t>
            </a:r>
            <a:r>
              <a:rPr baseline="-25000" lang="en"/>
              <a:t>1</a:t>
            </a:r>
            <a:r>
              <a:rPr lang="en"/>
              <a:t>)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Then, the likelihood of </a:t>
            </a:r>
            <a:r>
              <a:rPr i="1" lang="en"/>
              <a:t>x</a:t>
            </a:r>
            <a:r>
              <a:rPr baseline="-25000" lang="en"/>
              <a:t>1</a:t>
            </a:r>
            <a:r>
              <a:rPr lang="en"/>
              <a:t> taking value </a:t>
            </a:r>
            <a:r>
              <a:rPr i="1" lang="en"/>
              <a:t>X</a:t>
            </a:r>
            <a:r>
              <a:rPr baseline="-25000" lang="en"/>
              <a:t>1</a:t>
            </a:r>
            <a:r>
              <a:rPr lang="en"/>
              <a:t> is </a:t>
            </a:r>
            <a:r>
              <a:rPr i="1" lang="en"/>
              <a:t>p</a:t>
            </a:r>
            <a:r>
              <a:rPr baseline="-25000" lang="en"/>
              <a:t>𝜃</a:t>
            </a:r>
            <a:r>
              <a:rPr lang="en"/>
              <a:t>(</a:t>
            </a:r>
            <a:r>
              <a:rPr i="1" lang="en"/>
              <a:t>X</a:t>
            </a:r>
            <a:r>
              <a:rPr baseline="-25000" lang="en"/>
              <a:t>1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Likelihood of an I.I.D. sample</a:t>
            </a:r>
            <a:endParaRPr/>
          </a:p>
        </p:txBody>
      </p:sp>
      <p:sp>
        <p:nvSpPr>
          <p:cNvPr id="299" name="Google Shape;299;p44"/>
          <p:cNvSpPr txBox="1"/>
          <p:nvPr>
            <p:ph idx="1" type="body"/>
          </p:nvPr>
        </p:nvSpPr>
        <p:spPr>
          <a:xfrm>
            <a:off x="258125" y="1342300"/>
            <a:ext cx="8520600" cy="31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an IID sample of </a:t>
            </a:r>
            <a:r>
              <a:rPr i="1" lang="en"/>
              <a:t>x</a:t>
            </a:r>
            <a:r>
              <a:rPr baseline="-25000" lang="en"/>
              <a:t>1</a:t>
            </a:r>
            <a:r>
              <a:rPr lang="en"/>
              <a:t>,</a:t>
            </a:r>
            <a:r>
              <a:rPr i="1" lang="en"/>
              <a:t>x</a:t>
            </a:r>
            <a:r>
              <a:rPr baseline="-25000" lang="en"/>
              <a:t>2</a:t>
            </a:r>
            <a:r>
              <a:rPr lang="en"/>
              <a:t>, ... , </a:t>
            </a:r>
            <a:r>
              <a:rPr i="1" lang="en"/>
              <a:t>x</a:t>
            </a:r>
            <a:r>
              <a:rPr baseline="-25000" lang="en"/>
              <a:t>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likelihood is going to be a product of all these (because of independence)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That is the likelihood of parameter 𝜃</a:t>
            </a:r>
            <a:r>
              <a:rPr i="1" lang="en"/>
              <a:t> </a:t>
            </a:r>
            <a:r>
              <a:rPr lang="en"/>
              <a:t>given observations </a:t>
            </a:r>
            <a:r>
              <a:rPr i="1" lang="en"/>
              <a:t>X</a:t>
            </a:r>
            <a:r>
              <a:rPr baseline="-25000" lang="en"/>
              <a:t>1</a:t>
            </a:r>
            <a:r>
              <a:rPr lang="en"/>
              <a:t>,</a:t>
            </a:r>
            <a:r>
              <a:rPr i="1" lang="en"/>
              <a:t>X</a:t>
            </a:r>
            <a:r>
              <a:rPr baseline="-25000" lang="en"/>
              <a:t>2</a:t>
            </a:r>
            <a:r>
              <a:rPr lang="en"/>
              <a:t>, ... , </a:t>
            </a:r>
            <a:r>
              <a:rPr i="1" lang="en"/>
              <a:t>X</a:t>
            </a:r>
            <a:r>
              <a:rPr baseline="-25000" lang="en"/>
              <a:t>n</a:t>
            </a:r>
            <a:r>
              <a:rPr lang="en"/>
              <a:t> is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p</a:t>
            </a:r>
            <a:r>
              <a:rPr baseline="-25000" lang="en"/>
              <a:t>𝜃</a:t>
            </a:r>
            <a:r>
              <a:rPr lang="en"/>
              <a:t>(</a:t>
            </a:r>
            <a:r>
              <a:rPr i="1" lang="en"/>
              <a:t>X</a:t>
            </a:r>
            <a:r>
              <a:rPr baseline="-25000" lang="en"/>
              <a:t>1</a:t>
            </a:r>
            <a:r>
              <a:rPr lang="en"/>
              <a:t>) </a:t>
            </a:r>
            <a:r>
              <a:rPr i="1" lang="en"/>
              <a:t>p</a:t>
            </a:r>
            <a:r>
              <a:rPr baseline="-25000" lang="en"/>
              <a:t>𝜃</a:t>
            </a:r>
            <a:r>
              <a:rPr lang="en"/>
              <a:t>(</a:t>
            </a:r>
            <a:r>
              <a:rPr i="1" lang="en"/>
              <a:t>X</a:t>
            </a:r>
            <a:r>
              <a:rPr baseline="-25000" lang="en"/>
              <a:t>2</a:t>
            </a:r>
            <a:r>
              <a:rPr lang="en"/>
              <a:t>) … </a:t>
            </a:r>
            <a:r>
              <a:rPr i="1" lang="en"/>
              <a:t>p</a:t>
            </a:r>
            <a:r>
              <a:rPr baseline="-25000" lang="en"/>
              <a:t>𝜃</a:t>
            </a:r>
            <a:r>
              <a:rPr lang="en"/>
              <a:t>(</a:t>
            </a:r>
            <a:r>
              <a:rPr i="1" lang="en"/>
              <a:t>X</a:t>
            </a:r>
            <a:r>
              <a:rPr baseline="-25000" lang="en"/>
              <a:t>n</a:t>
            </a:r>
            <a:r>
              <a:rPr lang="en"/>
              <a:t>) = ∏</a:t>
            </a:r>
            <a:r>
              <a:rPr baseline="-25000" lang="en"/>
              <a:t>i=1 to n</a:t>
            </a:r>
            <a:r>
              <a:rPr lang="en"/>
              <a:t> </a:t>
            </a:r>
            <a:r>
              <a:rPr i="1" lang="en"/>
              <a:t>p</a:t>
            </a:r>
            <a:r>
              <a:rPr baseline="-25000" lang="en"/>
              <a:t>𝜃</a:t>
            </a:r>
            <a:r>
              <a:rPr lang="en"/>
              <a:t>(</a:t>
            </a:r>
            <a:r>
              <a:rPr i="1" lang="en"/>
              <a:t>X</a:t>
            </a:r>
            <a:r>
              <a:rPr baseline="-25000" lang="en"/>
              <a:t>i</a:t>
            </a:r>
            <a:r>
              <a:rPr lang="en"/>
              <a:t>)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 likelihood of 𝜃 is ∑</a:t>
            </a:r>
            <a:r>
              <a:rPr baseline="-25000" lang="en"/>
              <a:t>i=1 to n </a:t>
            </a:r>
            <a:r>
              <a:rPr i="1" lang="en"/>
              <a:t>log p</a:t>
            </a:r>
            <a:r>
              <a:rPr baseline="-25000" lang="en"/>
              <a:t>𝜃</a:t>
            </a:r>
            <a:r>
              <a:rPr lang="en"/>
              <a:t>(</a:t>
            </a:r>
            <a:r>
              <a:rPr i="1" lang="en"/>
              <a:t>X</a:t>
            </a:r>
            <a:r>
              <a:rPr baseline="-25000" lang="en"/>
              <a:t>i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likelihood of two distributions</a:t>
            </a:r>
            <a:endParaRPr/>
          </a:p>
        </p:txBody>
      </p:sp>
      <p:sp>
        <p:nvSpPr>
          <p:cNvPr id="305" name="Google Shape;305;p45"/>
          <p:cNvSpPr txBox="1"/>
          <p:nvPr>
            <p:ph idx="1" type="body"/>
          </p:nvPr>
        </p:nvSpPr>
        <p:spPr>
          <a:xfrm>
            <a:off x="311700" y="1325000"/>
            <a:ext cx="8520600" cy="32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Between two parameters 𝜃</a:t>
            </a:r>
            <a:r>
              <a:rPr baseline="-25000" lang="en"/>
              <a:t>1</a:t>
            </a:r>
            <a:r>
              <a:rPr lang="en"/>
              <a:t> and 𝜃</a:t>
            </a:r>
            <a:r>
              <a:rPr baseline="-25000" lang="en"/>
              <a:t>2</a:t>
            </a:r>
            <a:r>
              <a:rPr lang="en"/>
              <a:t> the one with higher log likelihood better explains the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the basis of statistical tests</a:t>
            </a:r>
            <a:endParaRPr/>
          </a:p>
        </p:txBody>
      </p:sp>
      <p:pic>
        <p:nvPicPr>
          <p:cNvPr id="306" name="Google Shape;30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6550" y="1963100"/>
            <a:ext cx="4105750" cy="246345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45"/>
          <p:cNvSpPr txBox="1"/>
          <p:nvPr/>
        </p:nvSpPr>
        <p:spPr>
          <a:xfrm>
            <a:off x="6028250" y="4721275"/>
            <a:ext cx="30291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Image source : varsitytutors.com</a:t>
            </a:r>
            <a:endParaRPr sz="1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Maximum likelihood as an optimization problem</a:t>
            </a:r>
            <a:endParaRPr/>
          </a:p>
        </p:txBody>
      </p:sp>
      <p:sp>
        <p:nvSpPr>
          <p:cNvPr id="313" name="Google Shape;313;p46"/>
          <p:cNvSpPr txBox="1"/>
          <p:nvPr>
            <p:ph idx="1" type="body"/>
          </p:nvPr>
        </p:nvSpPr>
        <p:spPr>
          <a:xfrm>
            <a:off x="311700" y="1468675"/>
            <a:ext cx="8520600" cy="31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can form an optimization problem to maximize the likelihood by defining a likelihood function in terms of a continuous variable 𝜃 and setting its derivative with respect to 𝜃 to zero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the basis of some ML techniques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Sufficient statistics</a:t>
            </a:r>
            <a:endParaRPr/>
          </a:p>
        </p:txBody>
      </p:sp>
      <p:sp>
        <p:nvSpPr>
          <p:cNvPr id="319" name="Google Shape;319;p47"/>
          <p:cNvSpPr txBox="1"/>
          <p:nvPr>
            <p:ph idx="1" type="body"/>
          </p:nvPr>
        </p:nvSpPr>
        <p:spPr>
          <a:xfrm>
            <a:off x="311700" y="1000075"/>
            <a:ext cx="620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some distributions, estimating certain finite number of sample statistics is sufficient for maximizing the likelihood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E.g. mean for an exponential distribution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E.g. mean and variance for a Gaussian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Generalized to “location” and “dispersion” parameter for several distributions of “fixed shape” that can be translated and stretched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function families do not have a fixed shape</a:t>
            </a:r>
            <a:r>
              <a:rPr lang="en"/>
              <a:t>, e.g. </a:t>
            </a:r>
            <a:r>
              <a:rPr i="1" lang="en"/>
              <a:t>beta</a:t>
            </a:r>
            <a:r>
              <a:rPr lang="en"/>
              <a:t>, and need more number of statistics to reach sufficiency; others may never reach sufficiency</a:t>
            </a:r>
            <a:endParaRPr/>
          </a:p>
        </p:txBody>
      </p:sp>
      <p:pic>
        <p:nvPicPr>
          <p:cNvPr id="320" name="Google Shape;32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8625" y="3177375"/>
            <a:ext cx="2515375" cy="194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8625" y="1541025"/>
            <a:ext cx="2515375" cy="1598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28625" y="116268"/>
            <a:ext cx="2515375" cy="1828228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47"/>
          <p:cNvSpPr txBox="1"/>
          <p:nvPr/>
        </p:nvSpPr>
        <p:spPr>
          <a:xfrm>
            <a:off x="76200" y="4703275"/>
            <a:ext cx="34854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Images source: Wikipedia</a:t>
            </a:r>
            <a:endParaRPr sz="10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testing</a:t>
            </a:r>
            <a:endParaRPr/>
          </a:p>
        </p:txBody>
      </p:sp>
      <p:sp>
        <p:nvSpPr>
          <p:cNvPr id="329" name="Google Shape;329;p48"/>
          <p:cNvSpPr txBox="1"/>
          <p:nvPr>
            <p:ph idx="1" type="body"/>
          </p:nvPr>
        </p:nvSpPr>
        <p:spPr>
          <a:xfrm>
            <a:off x="311700" y="1228675"/>
            <a:ext cx="8520600" cy="39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Hypothesis testing is a statistical method that is used in making statistical decisions using experimental data. It is basically an assumption that we make about the population parameter. 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Hypothesis testing is used to establish whether a research hypothesis extends beyond the individuals examined in a single study. 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just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00"/>
              <a:t>Source: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https://statistics.laerd.com/statistical-guides/hypothesis-testing.php</a:t>
            </a:r>
            <a:r>
              <a:rPr lang="en" sz="1000"/>
              <a:t> </a:t>
            </a:r>
            <a:endParaRPr/>
          </a:p>
        </p:txBody>
      </p:sp>
      <p:grpSp>
        <p:nvGrpSpPr>
          <p:cNvPr id="330" name="Google Shape;330;p48"/>
          <p:cNvGrpSpPr/>
          <p:nvPr/>
        </p:nvGrpSpPr>
        <p:grpSpPr>
          <a:xfrm>
            <a:off x="1292500" y="3578025"/>
            <a:ext cx="6866700" cy="729300"/>
            <a:chOff x="1063900" y="3578025"/>
            <a:chExt cx="6866700" cy="729300"/>
          </a:xfrm>
        </p:grpSpPr>
        <p:sp>
          <p:nvSpPr>
            <p:cNvPr id="331" name="Google Shape;331;p48"/>
            <p:cNvSpPr/>
            <p:nvPr/>
          </p:nvSpPr>
          <p:spPr>
            <a:xfrm>
              <a:off x="1063900" y="3578025"/>
              <a:ext cx="1380300" cy="729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Formulate a hypothesis </a:t>
              </a:r>
              <a:endParaRPr sz="1600"/>
            </a:p>
          </p:txBody>
        </p:sp>
        <p:sp>
          <p:nvSpPr>
            <p:cNvPr id="332" name="Google Shape;332;p48"/>
            <p:cNvSpPr/>
            <p:nvPr/>
          </p:nvSpPr>
          <p:spPr>
            <a:xfrm>
              <a:off x="2816500" y="3578025"/>
              <a:ext cx="1380300" cy="729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Collect data </a:t>
              </a:r>
              <a:endParaRPr sz="1600"/>
            </a:p>
          </p:txBody>
        </p:sp>
        <p:sp>
          <p:nvSpPr>
            <p:cNvPr id="333" name="Google Shape;333;p48"/>
            <p:cNvSpPr/>
            <p:nvPr/>
          </p:nvSpPr>
          <p:spPr>
            <a:xfrm>
              <a:off x="4569100" y="3578025"/>
              <a:ext cx="1581000" cy="729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Analyze data to test hypothesis </a:t>
              </a:r>
              <a:endParaRPr sz="1600"/>
            </a:p>
          </p:txBody>
        </p:sp>
        <p:sp>
          <p:nvSpPr>
            <p:cNvPr id="334" name="Google Shape;334;p48"/>
            <p:cNvSpPr/>
            <p:nvPr/>
          </p:nvSpPr>
          <p:spPr>
            <a:xfrm>
              <a:off x="6550300" y="3578025"/>
              <a:ext cx="1380300" cy="729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Draw conclusions</a:t>
              </a:r>
              <a:endParaRPr sz="1600"/>
            </a:p>
          </p:txBody>
        </p:sp>
        <p:sp>
          <p:nvSpPr>
            <p:cNvPr id="335" name="Google Shape;335;p48"/>
            <p:cNvSpPr/>
            <p:nvPr/>
          </p:nvSpPr>
          <p:spPr>
            <a:xfrm>
              <a:off x="2444200" y="3857275"/>
              <a:ext cx="372300" cy="117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48"/>
            <p:cNvSpPr/>
            <p:nvPr/>
          </p:nvSpPr>
          <p:spPr>
            <a:xfrm>
              <a:off x="4196800" y="3857275"/>
              <a:ext cx="372300" cy="117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48"/>
            <p:cNvSpPr/>
            <p:nvPr/>
          </p:nvSpPr>
          <p:spPr>
            <a:xfrm>
              <a:off x="6178000" y="3857275"/>
              <a:ext cx="372300" cy="117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terms while using hypothesis testing </a:t>
            </a:r>
            <a:endParaRPr/>
          </a:p>
        </p:txBody>
      </p:sp>
      <p:sp>
        <p:nvSpPr>
          <p:cNvPr id="343" name="Google Shape;343;p49"/>
          <p:cNvSpPr txBox="1"/>
          <p:nvPr>
            <p:ph idx="1" type="body"/>
          </p:nvPr>
        </p:nvSpPr>
        <p:spPr>
          <a:xfrm>
            <a:off x="311700" y="789125"/>
            <a:ext cx="85206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Null hypothesis</a:t>
            </a:r>
            <a:r>
              <a:rPr lang="en"/>
              <a:t> - two sample means are equal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Alternate hypothesis</a:t>
            </a:r>
            <a:r>
              <a:rPr lang="en"/>
              <a:t> - two sample means are NOT equal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Level of significance</a:t>
            </a:r>
            <a:r>
              <a:rPr lang="en"/>
              <a:t>/ </a:t>
            </a:r>
            <a:r>
              <a:rPr b="1" lang="en"/>
              <a:t>critical value</a:t>
            </a:r>
            <a:r>
              <a:rPr lang="en"/>
              <a:t>/ </a:t>
            </a:r>
            <a:r>
              <a:rPr b="1" lang="en"/>
              <a:t>p-value</a:t>
            </a:r>
            <a:r>
              <a:rPr lang="en"/>
              <a:t> - the degree of significance in which we accept or reject the null-hypothesis (usually 5% or 1%)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One-tailed predictions</a:t>
            </a:r>
            <a:r>
              <a:rPr lang="en"/>
              <a:t>/</a:t>
            </a:r>
            <a:r>
              <a:rPr b="1" lang="en"/>
              <a:t>values</a:t>
            </a:r>
            <a:r>
              <a:rPr lang="en"/>
              <a:t> - given statistical hypothesis is one value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Two-tailed predictions</a:t>
            </a:r>
            <a:r>
              <a:rPr lang="en"/>
              <a:t>/</a:t>
            </a:r>
            <a:r>
              <a:rPr b="1" lang="en"/>
              <a:t>values</a:t>
            </a:r>
            <a:r>
              <a:rPr lang="en"/>
              <a:t> -  given </a:t>
            </a:r>
            <a:r>
              <a:rPr lang="en"/>
              <a:t>statistical</a:t>
            </a:r>
            <a:r>
              <a:rPr lang="en"/>
              <a:t> hypothesis assumes a less than or greater than value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analogy to describe hypothesis testing is a defendant on trial, since he/she is presumed innocent until proven guilty. This is equivalent to the null hypothesis being presumed true until proven false.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t-test</a:t>
            </a:r>
            <a:endParaRPr/>
          </a:p>
        </p:txBody>
      </p:sp>
      <p:sp>
        <p:nvSpPr>
          <p:cNvPr id="349" name="Google Shape;349;p50"/>
          <p:cNvSpPr txBox="1"/>
          <p:nvPr>
            <p:ph idx="1" type="body"/>
          </p:nvPr>
        </p:nvSpPr>
        <p:spPr>
          <a:xfrm>
            <a:off x="311700" y="11701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</a:t>
            </a:r>
            <a:r>
              <a:rPr lang="en"/>
              <a:t>a method of testing hypotheses about the mean of a small sample drawn from a normally distributed population when the population standard deviation is unknown.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t-test determines a probability that two populations are the same with respect to the variable tested.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00"/>
              <a:t>Source: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https://www.statisticshowto.com/probability-and-statistics/t-test/</a:t>
            </a:r>
            <a:r>
              <a:rPr lang="en" sz="1000"/>
              <a:t> </a:t>
            </a:r>
            <a:endParaRPr sz="10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</a:t>
            </a:r>
            <a:r>
              <a:rPr lang="en"/>
              <a:t> t-test</a:t>
            </a:r>
            <a:endParaRPr/>
          </a:p>
        </p:txBody>
      </p:sp>
      <p:sp>
        <p:nvSpPr>
          <p:cNvPr id="355" name="Google Shape;355;p51"/>
          <p:cNvSpPr txBox="1"/>
          <p:nvPr>
            <p:ph idx="1" type="body"/>
          </p:nvPr>
        </p:nvSpPr>
        <p:spPr>
          <a:xfrm>
            <a:off x="311700" y="12463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independent samples t-test compares the means for two groups.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paired sample t-test compares means from the same group at different times (say, one year apart).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one sample t-test tests the mean of a single group against a known mean.</a:t>
            </a:r>
            <a:endParaRPr/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00"/>
              <a:t>Sources: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https://www.statisticshowto.com/probability-and-statistics/t-test/</a:t>
            </a:r>
            <a:r>
              <a:rPr lang="en" sz="1000"/>
              <a:t> and Wikipedia</a:t>
            </a:r>
            <a:endParaRPr sz="1000"/>
          </a:p>
        </p:txBody>
      </p:sp>
      <p:pic>
        <p:nvPicPr>
          <p:cNvPr id="356" name="Google Shape;356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36400" y="3147100"/>
            <a:ext cx="1735425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of a random variable taking a value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outcome of an experiment is associated with a probability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the expected proportion of the times you will see that outcome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E.g. for a fair coin, prob(heads) = 0.5; or rather p(</a:t>
            </a:r>
            <a:r>
              <a:rPr lang="en"/>
              <a:t>X</a:t>
            </a:r>
            <a:r>
              <a:rPr lang="en"/>
              <a:t>=0) = 0.5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a biased coin, prob(heads) may be 0.53; prob(tails) = 0.47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a continuous variable, prob(</a:t>
            </a:r>
            <a:r>
              <a:rPr lang="en"/>
              <a:t>X</a:t>
            </a:r>
            <a:r>
              <a:rPr lang="en"/>
              <a:t>=</a:t>
            </a:r>
            <a:r>
              <a:rPr lang="en"/>
              <a:t>x</a:t>
            </a:r>
            <a:r>
              <a:rPr lang="en"/>
              <a:t>) = 0; prob(height = 1.6m </a:t>
            </a:r>
            <a:r>
              <a:rPr i="1" lang="en"/>
              <a:t>exactly</a:t>
            </a:r>
            <a:r>
              <a:rPr lang="en"/>
              <a:t>) is zero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But, probability of an </a:t>
            </a:r>
            <a:r>
              <a:rPr lang="en" u="sng"/>
              <a:t>interval</a:t>
            </a:r>
            <a:r>
              <a:rPr lang="en"/>
              <a:t> is finite; e.g. prob(1m &lt; height ≤ 2.5m) = 0.66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Wilcoxon rank test</a:t>
            </a:r>
            <a:endParaRPr/>
          </a:p>
        </p:txBody>
      </p:sp>
      <p:sp>
        <p:nvSpPr>
          <p:cNvPr id="362" name="Google Shape;362;p52"/>
          <p:cNvSpPr txBox="1"/>
          <p:nvPr>
            <p:ph idx="1" type="body"/>
          </p:nvPr>
        </p:nvSpPr>
        <p:spPr>
          <a:xfrm>
            <a:off x="311700" y="1152475"/>
            <a:ext cx="8520600" cy="39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Wilcoxon test is a nonparametric statistical test that compares two paired groups, and comes in two versions, as given below: 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Rank Sum test or 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Signed Rank test.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goal of the test is to determine if two or more sets of pairs are different from one another in a statistically significant manner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Basically you add the ranks of samples from one distribution, and check how likely they are to be high (or low) if they were from the combined distribution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00"/>
              <a:t>Sources: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https://www.investopedia.com/terms/w/wilcoxon-test.asp</a:t>
            </a:r>
            <a:r>
              <a:rPr lang="en" sz="1000"/>
              <a:t> , </a:t>
            </a:r>
            <a:r>
              <a:rPr lang="en" sz="1000" u="sng">
                <a:solidFill>
                  <a:schemeClr val="hlink"/>
                </a:solidFill>
                <a:hlinkClick r:id="rId4"/>
              </a:rPr>
              <a:t>https://www.stat.auckland.ac.nz/~wild/ChanceEnc/Ch10.wilcoxon.pdf</a:t>
            </a: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mass function (PMF) of discrete variables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PMF maps discrete values of an RV to probabilities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probabilities sum up to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E.g.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p(</a:t>
            </a:r>
            <a:r>
              <a:rPr lang="en" sz="1800"/>
              <a:t>X</a:t>
            </a:r>
            <a:r>
              <a:rPr lang="en" sz="1800"/>
              <a:t>=1) = 0.2,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p(</a:t>
            </a:r>
            <a:r>
              <a:rPr lang="en" sz="1800"/>
              <a:t>X</a:t>
            </a:r>
            <a:r>
              <a:rPr lang="en" sz="1800"/>
              <a:t>=3) = 0.5,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p(</a:t>
            </a:r>
            <a:r>
              <a:rPr lang="en" sz="1800"/>
              <a:t>X</a:t>
            </a:r>
            <a:r>
              <a:rPr lang="en" sz="1800"/>
              <a:t>=7) = 0.3,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p(</a:t>
            </a:r>
            <a:r>
              <a:rPr lang="en" sz="1800"/>
              <a:t>X</a:t>
            </a:r>
            <a:r>
              <a:rPr lang="en" sz="1800"/>
              <a:t> ≠ 1 and </a:t>
            </a:r>
            <a:r>
              <a:rPr lang="en" sz="1800"/>
              <a:t>X ≠ 3 and X ≠ 7) = 0</a:t>
            </a:r>
            <a:endParaRPr sz="1800"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1925" y="3120921"/>
            <a:ext cx="3077675" cy="14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76200" y="4703275"/>
            <a:ext cx="36495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Image and example source: Wikipedia</a:t>
            </a: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density function (PDF) of continuous variables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516400"/>
            <a:ext cx="8520600" cy="34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Since a prob(X=x) = 0 for a continuous RV, we define a function for intervals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p(x) is a function such that: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Warning: Do </a:t>
            </a:r>
            <a:r>
              <a:rPr lang="en" u="sng"/>
              <a:t>not</a:t>
            </a:r>
            <a:r>
              <a:rPr lang="en"/>
              <a:t> try to interpret the PDF at a single point!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Always interpret it in relation to other points</a:t>
            </a:r>
            <a:endParaRPr/>
          </a:p>
        </p:txBody>
      </p:sp>
      <p:pic>
        <p:nvPicPr>
          <p:cNvPr descr="\int_{x_1}^{x_2} p(x) dx = \text{prob}(x_1 &lt; X \leq x_2)"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224" y="2450650"/>
            <a:ext cx="3875624" cy="685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int_{-\infty}^{+\infty}p(x)dx=1"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1593" y="2450650"/>
            <a:ext cx="1972707" cy="6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16452" y="2080001"/>
            <a:ext cx="1609626" cy="275870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/>
        </p:nvSpPr>
        <p:spPr>
          <a:xfrm>
            <a:off x="8149963" y="4703275"/>
            <a:ext cx="3426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95" name="Google Shape;95;p18"/>
          <p:cNvSpPr txBox="1"/>
          <p:nvPr/>
        </p:nvSpPr>
        <p:spPr>
          <a:xfrm rot="-5400000">
            <a:off x="7067557" y="3440125"/>
            <a:ext cx="5259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p(</a:t>
            </a:r>
            <a:r>
              <a:rPr lang="en"/>
              <a:t>x)</a:t>
            </a:r>
            <a:endParaRPr/>
          </a:p>
        </p:txBody>
      </p:sp>
      <p:sp>
        <p:nvSpPr>
          <p:cNvPr id="96" name="Google Shape;96;p18"/>
          <p:cNvSpPr txBox="1"/>
          <p:nvPr/>
        </p:nvSpPr>
        <p:spPr>
          <a:xfrm>
            <a:off x="76200" y="4703275"/>
            <a:ext cx="21348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Image source: Wikipedia</a:t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Cumulative distribution</a:t>
            </a:r>
            <a:r>
              <a:rPr lang="en"/>
              <a:t> function (CDF) of continuous variables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4750025" y="1152475"/>
            <a:ext cx="408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CDF represents cumulative density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045" y="1705850"/>
            <a:ext cx="4577981" cy="3147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/>
        </p:nvSpPr>
        <p:spPr>
          <a:xfrm>
            <a:off x="139825" y="4777025"/>
            <a:ext cx="88323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595959"/>
                </a:solidFill>
              </a:rPr>
              <a:t>Image s</a:t>
            </a:r>
            <a:r>
              <a:rPr lang="en" sz="800">
                <a:solidFill>
                  <a:srgbClr val="595959"/>
                </a:solidFill>
              </a:rPr>
              <a:t>ource: deepai.org</a:t>
            </a:r>
            <a:endParaRPr sz="800">
              <a:solidFill>
                <a:srgbClr val="595959"/>
              </a:solidFill>
            </a:endParaRPr>
          </a:p>
        </p:txBody>
      </p:sp>
      <p:pic>
        <p:nvPicPr>
          <p:cNvPr descr="\int_{-\infty}^{x_1}p(x)dx=prob\left(X \leq x_1)=CDF(X=x_1)"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0057" y="2855075"/>
            <a:ext cx="4794643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Cumulative distribution function (CDF) of discrete RVs</a:t>
            </a:r>
            <a:endParaRPr sz="2600"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Consider the following event of a football match with the set of outcomes :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S = {Win,Draw,Lose} and P(Win) = 0.7 , P(Draw) = 0.2 , P(Lose) = 0.1</a:t>
            </a:r>
            <a:endParaRPr sz="16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Let the random variable X capture the points obtained in that match :</a:t>
            </a:r>
            <a:endParaRPr sz="16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X = { 0 : Lose, 1 : Draw, 3 : Win}</a:t>
            </a:r>
            <a:endParaRPr sz="16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Can you plot the distribution function for X?</a:t>
            </a:r>
            <a:endParaRPr sz="16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(CDF(X=x) as a function of x?)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Cumulative </a:t>
            </a:r>
            <a:r>
              <a:rPr lang="en"/>
              <a:t>Distribution Function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776" y="1199650"/>
            <a:ext cx="7760624" cy="333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