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486" r:id="rId3"/>
    <p:sldId id="487" r:id="rId4"/>
    <p:sldId id="489" r:id="rId5"/>
    <p:sldId id="443" r:id="rId6"/>
    <p:sldId id="286" r:id="rId7"/>
    <p:sldId id="264" r:id="rId8"/>
    <p:sldId id="307" r:id="rId9"/>
    <p:sldId id="279" r:id="rId10"/>
    <p:sldId id="280" r:id="rId11"/>
    <p:sldId id="479" r:id="rId12"/>
    <p:sldId id="265" r:id="rId13"/>
    <p:sldId id="267" r:id="rId14"/>
    <p:sldId id="274" r:id="rId15"/>
    <p:sldId id="275" r:id="rId16"/>
    <p:sldId id="270" r:id="rId17"/>
    <p:sldId id="266" r:id="rId18"/>
    <p:sldId id="282" r:id="rId19"/>
    <p:sldId id="283" r:id="rId20"/>
    <p:sldId id="285" r:id="rId21"/>
    <p:sldId id="464" r:id="rId22"/>
    <p:sldId id="488" r:id="rId23"/>
    <p:sldId id="450" r:id="rId24"/>
    <p:sldId id="294" r:id="rId25"/>
    <p:sldId id="412" r:id="rId26"/>
    <p:sldId id="466" r:id="rId27"/>
    <p:sldId id="478" r:id="rId28"/>
    <p:sldId id="477" r:id="rId29"/>
    <p:sldId id="416" r:id="rId30"/>
    <p:sldId id="417" r:id="rId31"/>
    <p:sldId id="469" r:id="rId32"/>
    <p:sldId id="419" r:id="rId33"/>
    <p:sldId id="420" r:id="rId34"/>
    <p:sldId id="441" r:id="rId35"/>
    <p:sldId id="442" r:id="rId36"/>
    <p:sldId id="461" r:id="rId37"/>
    <p:sldId id="433" r:id="rId38"/>
    <p:sldId id="422" r:id="rId39"/>
    <p:sldId id="481" r:id="rId40"/>
    <p:sldId id="482" r:id="rId41"/>
    <p:sldId id="483" r:id="rId42"/>
    <p:sldId id="484" r:id="rId43"/>
    <p:sldId id="485" r:id="rId44"/>
    <p:sldId id="490" r:id="rId45"/>
    <p:sldId id="492" r:id="rId46"/>
    <p:sldId id="491" r:id="rId47"/>
    <p:sldId id="493" r:id="rId48"/>
    <p:sldId id="49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F19B5C-DA59-C131-A309-7EE2BA5ECFA0}" name="Goldstein, Harry" initials="GH" userId="S::hgo@upenn.edu::4d07ccbc-e397-4708-8efa-91767f1a120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D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50"/>
    <p:restoredTop sz="94800"/>
  </p:normalViewPr>
  <p:slideViewPr>
    <p:cSldViewPr snapToGrid="0">
      <p:cViewPr varScale="1">
        <p:scale>
          <a:sx n="212" d="100"/>
          <a:sy n="212" d="100"/>
        </p:scale>
        <p:origin x="328" y="176"/>
      </p:cViewPr>
      <p:guideLst/>
    </p:cSldViewPr>
  </p:slideViewPr>
  <p:notesTextViewPr>
    <p:cViewPr>
      <p:scale>
        <a:sx n="85" d="100"/>
        <a:sy n="8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D66740-D0C7-45D9-A161-DFA0FC7DE1A6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E1F8FE-5440-4FA9-A1FA-B29169962351}">
      <dgm:prSet custT="1"/>
      <dgm:spPr/>
      <dgm:t>
        <a:bodyPr/>
        <a:lstStyle/>
        <a:p>
          <a:r>
            <a:rPr lang="en-US" sz="2000" dirty="0">
              <a:latin typeface="Lato" panose="020F0502020204030203" pitchFamily="34" charset="77"/>
            </a:rPr>
            <a:t>3 Interview Prompts</a:t>
          </a:r>
        </a:p>
      </dgm:t>
    </dgm:pt>
    <dgm:pt modelId="{11F6069F-0105-4D49-BAF1-29EE51CAD040}" type="parTrans" cxnId="{F7FF0370-5734-43BF-998D-5016BD2E98FD}">
      <dgm:prSet/>
      <dgm:spPr/>
      <dgm:t>
        <a:bodyPr/>
        <a:lstStyle/>
        <a:p>
          <a:endParaRPr lang="en-US"/>
        </a:p>
      </dgm:t>
    </dgm:pt>
    <dgm:pt modelId="{003D44C1-93E0-4D1D-8561-A3F641BE6D94}" type="sibTrans" cxnId="{F7FF0370-5734-43BF-998D-5016BD2E98FD}">
      <dgm:prSet/>
      <dgm:spPr/>
      <dgm:t>
        <a:bodyPr/>
        <a:lstStyle/>
        <a:p>
          <a:endParaRPr lang="en-US"/>
        </a:p>
      </dgm:t>
    </dgm:pt>
    <dgm:pt modelId="{C7295754-3223-4B37-A2C5-7DA9FBF2337E}">
      <dgm:prSet custT="1"/>
      <dgm:spPr>
        <a:solidFill>
          <a:schemeClr val="accent5"/>
        </a:solidFill>
      </dgm:spPr>
      <dgm:t>
        <a:bodyPr/>
        <a:lstStyle/>
        <a:p>
          <a:r>
            <a:rPr lang="en-US" sz="2000" dirty="0">
              <a:latin typeface="Lato" panose="020F0502020204030203" pitchFamily="34" charset="77"/>
            </a:rPr>
            <a:t>Tell us about a memorable experience applying PBT .</a:t>
          </a:r>
        </a:p>
      </dgm:t>
    </dgm:pt>
    <dgm:pt modelId="{5A4CAC1F-BEF5-4861-94C8-08AB0277EB07}" type="parTrans" cxnId="{48F1BC45-C05A-4DB5-804A-BB45A4436C0B}">
      <dgm:prSet/>
      <dgm:spPr/>
      <dgm:t>
        <a:bodyPr/>
        <a:lstStyle/>
        <a:p>
          <a:endParaRPr lang="en-US"/>
        </a:p>
      </dgm:t>
    </dgm:pt>
    <dgm:pt modelId="{077C7C3E-C9D7-421E-A367-71EC436CC93B}" type="sibTrans" cxnId="{48F1BC45-C05A-4DB5-804A-BB45A4436C0B}">
      <dgm:prSet/>
      <dgm:spPr/>
      <dgm:t>
        <a:bodyPr/>
        <a:lstStyle/>
        <a:p>
          <a:endParaRPr lang="en-US"/>
        </a:p>
      </dgm:t>
    </dgm:pt>
    <dgm:pt modelId="{DF96A23F-85A1-48C8-AE9A-4AB9DB92EA0B}">
      <dgm:prSet custT="1"/>
      <dgm:spPr/>
      <dgm:t>
        <a:bodyPr/>
        <a:lstStyle/>
        <a:p>
          <a:r>
            <a:rPr lang="en-US" sz="2000" dirty="0">
              <a:latin typeface="Lato" panose="020F0502020204030203" pitchFamily="34" charset="77"/>
            </a:rPr>
            <a:t>How did you pick the properties you tested?</a:t>
          </a:r>
        </a:p>
      </dgm:t>
    </dgm:pt>
    <dgm:pt modelId="{26368282-6D0C-4EA1-B5D2-F8FA3103CB87}" type="parTrans" cxnId="{384BB603-E6DD-4228-A89B-9528A87744CF}">
      <dgm:prSet/>
      <dgm:spPr/>
      <dgm:t>
        <a:bodyPr/>
        <a:lstStyle/>
        <a:p>
          <a:endParaRPr lang="en-US"/>
        </a:p>
      </dgm:t>
    </dgm:pt>
    <dgm:pt modelId="{E86FEA3B-9C67-43FB-AA73-156C475BF42A}" type="sibTrans" cxnId="{384BB603-E6DD-4228-A89B-9528A87744CF}">
      <dgm:prSet/>
      <dgm:spPr/>
      <dgm:t>
        <a:bodyPr/>
        <a:lstStyle/>
        <a:p>
          <a:endParaRPr lang="en-US"/>
        </a:p>
      </dgm:t>
    </dgm:pt>
    <dgm:pt modelId="{EA4772B9-16CA-4237-88AA-A54E7827D3A2}">
      <dgm:prSet custT="1"/>
      <dgm:spPr/>
      <dgm:t>
        <a:bodyPr/>
        <a:lstStyle/>
        <a:p>
          <a:r>
            <a:rPr lang="en-US" sz="2000" dirty="0">
              <a:latin typeface="Lato" panose="020F0502020204030203" pitchFamily="34" charset="77"/>
            </a:rPr>
            <a:t>Did you need to write custom generators?</a:t>
          </a:r>
        </a:p>
      </dgm:t>
    </dgm:pt>
    <dgm:pt modelId="{C32CD5A1-7878-4371-ADDA-6AA66C5D1327}" type="parTrans" cxnId="{CB07F26D-71A6-4E7D-AA33-3671CEC0D3B5}">
      <dgm:prSet/>
      <dgm:spPr/>
      <dgm:t>
        <a:bodyPr/>
        <a:lstStyle/>
        <a:p>
          <a:endParaRPr lang="en-US"/>
        </a:p>
      </dgm:t>
    </dgm:pt>
    <dgm:pt modelId="{B9F8BE18-8FDE-4115-9EBA-929CB5772606}" type="sibTrans" cxnId="{CB07F26D-71A6-4E7D-AA33-3671CEC0D3B5}">
      <dgm:prSet/>
      <dgm:spPr/>
      <dgm:t>
        <a:bodyPr/>
        <a:lstStyle/>
        <a:p>
          <a:endParaRPr lang="en-US"/>
        </a:p>
      </dgm:t>
    </dgm:pt>
    <dgm:pt modelId="{76472B5F-42E4-5E47-BC8A-EE2D27AFF59D}" type="pres">
      <dgm:prSet presAssocID="{ABD66740-D0C7-45D9-A161-DFA0FC7DE1A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015A0B-34DE-2C4F-A6DF-A4D565AB59E2}" type="pres">
      <dgm:prSet presAssocID="{EEE1F8FE-5440-4FA9-A1FA-B29169962351}" presName="hierRoot1" presStyleCnt="0">
        <dgm:presLayoutVars>
          <dgm:hierBranch val="init"/>
        </dgm:presLayoutVars>
      </dgm:prSet>
      <dgm:spPr/>
    </dgm:pt>
    <dgm:pt modelId="{0C19F9B5-6B9F-A34C-963C-AC19F67AE367}" type="pres">
      <dgm:prSet presAssocID="{EEE1F8FE-5440-4FA9-A1FA-B29169962351}" presName="rootComposite1" presStyleCnt="0"/>
      <dgm:spPr/>
    </dgm:pt>
    <dgm:pt modelId="{63408AB6-979A-CD45-8769-829EEF400CCC}" type="pres">
      <dgm:prSet presAssocID="{EEE1F8FE-5440-4FA9-A1FA-B29169962351}" presName="rootText1" presStyleLbl="node0" presStyleIdx="0" presStyleCnt="1" custScaleX="204488" custScaleY="288111">
        <dgm:presLayoutVars>
          <dgm:chPref val="3"/>
        </dgm:presLayoutVars>
      </dgm:prSet>
      <dgm:spPr/>
    </dgm:pt>
    <dgm:pt modelId="{311EEAC7-9325-7246-B69D-48EB2495C827}" type="pres">
      <dgm:prSet presAssocID="{EEE1F8FE-5440-4FA9-A1FA-B29169962351}" presName="rootConnector1" presStyleLbl="node1" presStyleIdx="0" presStyleCnt="0"/>
      <dgm:spPr/>
    </dgm:pt>
    <dgm:pt modelId="{5154BB4E-1655-0747-AC19-6342E8D897A5}" type="pres">
      <dgm:prSet presAssocID="{EEE1F8FE-5440-4FA9-A1FA-B29169962351}" presName="hierChild2" presStyleCnt="0"/>
      <dgm:spPr/>
    </dgm:pt>
    <dgm:pt modelId="{4B0B06C0-CD37-284E-8CF7-316CD56D89F6}" type="pres">
      <dgm:prSet presAssocID="{5A4CAC1F-BEF5-4861-94C8-08AB0277EB07}" presName="Name37" presStyleLbl="parChTrans1D2" presStyleIdx="0" presStyleCnt="3"/>
      <dgm:spPr/>
    </dgm:pt>
    <dgm:pt modelId="{A3C2501A-5CB7-E445-8505-D75B08337005}" type="pres">
      <dgm:prSet presAssocID="{C7295754-3223-4B37-A2C5-7DA9FBF2337E}" presName="hierRoot2" presStyleCnt="0">
        <dgm:presLayoutVars>
          <dgm:hierBranch val="init"/>
        </dgm:presLayoutVars>
      </dgm:prSet>
      <dgm:spPr/>
    </dgm:pt>
    <dgm:pt modelId="{053DBA14-E1E6-BC41-A5CA-CFF3CD01E4CB}" type="pres">
      <dgm:prSet presAssocID="{C7295754-3223-4B37-A2C5-7DA9FBF2337E}" presName="rootComposite" presStyleCnt="0"/>
      <dgm:spPr/>
    </dgm:pt>
    <dgm:pt modelId="{94DAEE63-705D-5E4B-A1D3-B577F5C3B6A3}" type="pres">
      <dgm:prSet presAssocID="{C7295754-3223-4B37-A2C5-7DA9FBF2337E}" presName="rootText" presStyleLbl="node2" presStyleIdx="0" presStyleCnt="3" custScaleX="204488" custScaleY="288111">
        <dgm:presLayoutVars>
          <dgm:chPref val="3"/>
        </dgm:presLayoutVars>
      </dgm:prSet>
      <dgm:spPr/>
    </dgm:pt>
    <dgm:pt modelId="{1418C171-0D62-0E46-9C53-180873F734D3}" type="pres">
      <dgm:prSet presAssocID="{C7295754-3223-4B37-A2C5-7DA9FBF2337E}" presName="rootConnector" presStyleLbl="node2" presStyleIdx="0" presStyleCnt="3"/>
      <dgm:spPr/>
    </dgm:pt>
    <dgm:pt modelId="{19F19E58-1E6E-404B-84A5-2C9B77D1DD24}" type="pres">
      <dgm:prSet presAssocID="{C7295754-3223-4B37-A2C5-7DA9FBF2337E}" presName="hierChild4" presStyleCnt="0"/>
      <dgm:spPr/>
    </dgm:pt>
    <dgm:pt modelId="{98D99B98-5CE0-B143-A561-1D5CFE21BFC3}" type="pres">
      <dgm:prSet presAssocID="{C7295754-3223-4B37-A2C5-7DA9FBF2337E}" presName="hierChild5" presStyleCnt="0"/>
      <dgm:spPr/>
    </dgm:pt>
    <dgm:pt modelId="{E93AD096-9CA5-624A-A0FC-849BDF5B728C}" type="pres">
      <dgm:prSet presAssocID="{26368282-6D0C-4EA1-B5D2-F8FA3103CB87}" presName="Name37" presStyleLbl="parChTrans1D2" presStyleIdx="1" presStyleCnt="3"/>
      <dgm:spPr/>
    </dgm:pt>
    <dgm:pt modelId="{32BA78D9-BEB2-C54F-8405-63CDB27DB387}" type="pres">
      <dgm:prSet presAssocID="{DF96A23F-85A1-48C8-AE9A-4AB9DB92EA0B}" presName="hierRoot2" presStyleCnt="0">
        <dgm:presLayoutVars>
          <dgm:hierBranch val="init"/>
        </dgm:presLayoutVars>
      </dgm:prSet>
      <dgm:spPr/>
    </dgm:pt>
    <dgm:pt modelId="{140204A8-0ACC-E34D-A1E4-438B3C8FF394}" type="pres">
      <dgm:prSet presAssocID="{DF96A23F-85A1-48C8-AE9A-4AB9DB92EA0B}" presName="rootComposite" presStyleCnt="0"/>
      <dgm:spPr/>
    </dgm:pt>
    <dgm:pt modelId="{744A8A93-4A0B-DA4F-84C7-4198D9413AA0}" type="pres">
      <dgm:prSet presAssocID="{DF96A23F-85A1-48C8-AE9A-4AB9DB92EA0B}" presName="rootText" presStyleLbl="node2" presStyleIdx="1" presStyleCnt="3" custScaleX="204488" custScaleY="288111">
        <dgm:presLayoutVars>
          <dgm:chPref val="3"/>
        </dgm:presLayoutVars>
      </dgm:prSet>
      <dgm:spPr/>
    </dgm:pt>
    <dgm:pt modelId="{B0298D72-CC5E-F247-856A-6D81BE34ADAB}" type="pres">
      <dgm:prSet presAssocID="{DF96A23F-85A1-48C8-AE9A-4AB9DB92EA0B}" presName="rootConnector" presStyleLbl="node2" presStyleIdx="1" presStyleCnt="3"/>
      <dgm:spPr/>
    </dgm:pt>
    <dgm:pt modelId="{416846DB-21EF-3F49-B1E5-4EE6DB428D8E}" type="pres">
      <dgm:prSet presAssocID="{DF96A23F-85A1-48C8-AE9A-4AB9DB92EA0B}" presName="hierChild4" presStyleCnt="0"/>
      <dgm:spPr/>
    </dgm:pt>
    <dgm:pt modelId="{3F9D9AE7-B5A4-4840-B43D-7A2321286929}" type="pres">
      <dgm:prSet presAssocID="{DF96A23F-85A1-48C8-AE9A-4AB9DB92EA0B}" presName="hierChild5" presStyleCnt="0"/>
      <dgm:spPr/>
    </dgm:pt>
    <dgm:pt modelId="{84D29020-72D8-C845-866B-716D0C36181E}" type="pres">
      <dgm:prSet presAssocID="{C32CD5A1-7878-4371-ADDA-6AA66C5D1327}" presName="Name37" presStyleLbl="parChTrans1D2" presStyleIdx="2" presStyleCnt="3"/>
      <dgm:spPr/>
    </dgm:pt>
    <dgm:pt modelId="{1FD4E0AA-8851-4243-8E4A-86733E23C955}" type="pres">
      <dgm:prSet presAssocID="{EA4772B9-16CA-4237-88AA-A54E7827D3A2}" presName="hierRoot2" presStyleCnt="0">
        <dgm:presLayoutVars>
          <dgm:hierBranch val="init"/>
        </dgm:presLayoutVars>
      </dgm:prSet>
      <dgm:spPr/>
    </dgm:pt>
    <dgm:pt modelId="{EC24D706-1053-A140-A730-D2BD328E57C1}" type="pres">
      <dgm:prSet presAssocID="{EA4772B9-16CA-4237-88AA-A54E7827D3A2}" presName="rootComposite" presStyleCnt="0"/>
      <dgm:spPr/>
    </dgm:pt>
    <dgm:pt modelId="{532012CE-DB82-334D-B3F8-33EB64A28000}" type="pres">
      <dgm:prSet presAssocID="{EA4772B9-16CA-4237-88AA-A54E7827D3A2}" presName="rootText" presStyleLbl="node2" presStyleIdx="2" presStyleCnt="3" custScaleX="204488" custScaleY="288111">
        <dgm:presLayoutVars>
          <dgm:chPref val="3"/>
        </dgm:presLayoutVars>
      </dgm:prSet>
      <dgm:spPr/>
    </dgm:pt>
    <dgm:pt modelId="{F1338B78-F5BB-F44D-AE3D-28B3C0B17935}" type="pres">
      <dgm:prSet presAssocID="{EA4772B9-16CA-4237-88AA-A54E7827D3A2}" presName="rootConnector" presStyleLbl="node2" presStyleIdx="2" presStyleCnt="3"/>
      <dgm:spPr/>
    </dgm:pt>
    <dgm:pt modelId="{A4809D64-4B0B-4A48-9E0F-8B001A22DEB6}" type="pres">
      <dgm:prSet presAssocID="{EA4772B9-16CA-4237-88AA-A54E7827D3A2}" presName="hierChild4" presStyleCnt="0"/>
      <dgm:spPr/>
    </dgm:pt>
    <dgm:pt modelId="{DC68D338-451C-2C43-8C0A-2DA819C0F3C0}" type="pres">
      <dgm:prSet presAssocID="{EA4772B9-16CA-4237-88AA-A54E7827D3A2}" presName="hierChild5" presStyleCnt="0"/>
      <dgm:spPr/>
    </dgm:pt>
    <dgm:pt modelId="{FFCEB913-0701-7542-B220-A9583EF83391}" type="pres">
      <dgm:prSet presAssocID="{EEE1F8FE-5440-4FA9-A1FA-B29169962351}" presName="hierChild3" presStyleCnt="0"/>
      <dgm:spPr/>
    </dgm:pt>
  </dgm:ptLst>
  <dgm:cxnLst>
    <dgm:cxn modelId="{384BB603-E6DD-4228-A89B-9528A87744CF}" srcId="{EEE1F8FE-5440-4FA9-A1FA-B29169962351}" destId="{DF96A23F-85A1-48C8-AE9A-4AB9DB92EA0B}" srcOrd="1" destOrd="0" parTransId="{26368282-6D0C-4EA1-B5D2-F8FA3103CB87}" sibTransId="{E86FEA3B-9C67-43FB-AA73-156C475BF42A}"/>
    <dgm:cxn modelId="{0BADDD23-2F57-EE40-8D19-AF13B39E963E}" type="presOf" srcId="{C32CD5A1-7878-4371-ADDA-6AA66C5D1327}" destId="{84D29020-72D8-C845-866B-716D0C36181E}" srcOrd="0" destOrd="0" presId="urn:microsoft.com/office/officeart/2005/8/layout/orgChart1"/>
    <dgm:cxn modelId="{42EB2D2A-4FEF-FD4F-9077-D2AB177E3C92}" type="presOf" srcId="{EA4772B9-16CA-4237-88AA-A54E7827D3A2}" destId="{F1338B78-F5BB-F44D-AE3D-28B3C0B17935}" srcOrd="1" destOrd="0" presId="urn:microsoft.com/office/officeart/2005/8/layout/orgChart1"/>
    <dgm:cxn modelId="{782E742F-E6D9-4A45-A665-243066EFD3AA}" type="presOf" srcId="{C7295754-3223-4B37-A2C5-7DA9FBF2337E}" destId="{1418C171-0D62-0E46-9C53-180873F734D3}" srcOrd="1" destOrd="0" presId="urn:microsoft.com/office/officeart/2005/8/layout/orgChart1"/>
    <dgm:cxn modelId="{0C684C3F-25A0-7D4D-A579-5F595CA30B94}" type="presOf" srcId="{EEE1F8FE-5440-4FA9-A1FA-B29169962351}" destId="{311EEAC7-9325-7246-B69D-48EB2495C827}" srcOrd="1" destOrd="0" presId="urn:microsoft.com/office/officeart/2005/8/layout/orgChart1"/>
    <dgm:cxn modelId="{48F1BC45-C05A-4DB5-804A-BB45A4436C0B}" srcId="{EEE1F8FE-5440-4FA9-A1FA-B29169962351}" destId="{C7295754-3223-4B37-A2C5-7DA9FBF2337E}" srcOrd="0" destOrd="0" parTransId="{5A4CAC1F-BEF5-4861-94C8-08AB0277EB07}" sibTransId="{077C7C3E-C9D7-421E-A367-71EC436CC93B}"/>
    <dgm:cxn modelId="{56DE8A5C-4180-7442-A3BC-F9475A85252E}" type="presOf" srcId="{DF96A23F-85A1-48C8-AE9A-4AB9DB92EA0B}" destId="{744A8A93-4A0B-DA4F-84C7-4198D9413AA0}" srcOrd="0" destOrd="0" presId="urn:microsoft.com/office/officeart/2005/8/layout/orgChart1"/>
    <dgm:cxn modelId="{83A22C64-CA3B-9349-8FCB-930F91B581C8}" type="presOf" srcId="{EA4772B9-16CA-4237-88AA-A54E7827D3A2}" destId="{532012CE-DB82-334D-B3F8-33EB64A28000}" srcOrd="0" destOrd="0" presId="urn:microsoft.com/office/officeart/2005/8/layout/orgChart1"/>
    <dgm:cxn modelId="{D808C664-60DB-334A-B929-7CE4774D4158}" type="presOf" srcId="{ABD66740-D0C7-45D9-A161-DFA0FC7DE1A6}" destId="{76472B5F-42E4-5E47-BC8A-EE2D27AFF59D}" srcOrd="0" destOrd="0" presId="urn:microsoft.com/office/officeart/2005/8/layout/orgChart1"/>
    <dgm:cxn modelId="{CB07F26D-71A6-4E7D-AA33-3671CEC0D3B5}" srcId="{EEE1F8FE-5440-4FA9-A1FA-B29169962351}" destId="{EA4772B9-16CA-4237-88AA-A54E7827D3A2}" srcOrd="2" destOrd="0" parTransId="{C32CD5A1-7878-4371-ADDA-6AA66C5D1327}" sibTransId="{B9F8BE18-8FDE-4115-9EBA-929CB5772606}"/>
    <dgm:cxn modelId="{F7FF0370-5734-43BF-998D-5016BD2E98FD}" srcId="{ABD66740-D0C7-45D9-A161-DFA0FC7DE1A6}" destId="{EEE1F8FE-5440-4FA9-A1FA-B29169962351}" srcOrd="0" destOrd="0" parTransId="{11F6069F-0105-4D49-BAF1-29EE51CAD040}" sibTransId="{003D44C1-93E0-4D1D-8561-A3F641BE6D94}"/>
    <dgm:cxn modelId="{FFB6C170-4123-2443-B84F-28C3CE90FC39}" type="presOf" srcId="{5A4CAC1F-BEF5-4861-94C8-08AB0277EB07}" destId="{4B0B06C0-CD37-284E-8CF7-316CD56D89F6}" srcOrd="0" destOrd="0" presId="urn:microsoft.com/office/officeart/2005/8/layout/orgChart1"/>
    <dgm:cxn modelId="{C3FB5593-1ECC-7C44-95A3-92876F709B63}" type="presOf" srcId="{26368282-6D0C-4EA1-B5D2-F8FA3103CB87}" destId="{E93AD096-9CA5-624A-A0FC-849BDF5B728C}" srcOrd="0" destOrd="0" presId="urn:microsoft.com/office/officeart/2005/8/layout/orgChart1"/>
    <dgm:cxn modelId="{C215599F-1410-9A42-9776-4D6E31FF5ED5}" type="presOf" srcId="{DF96A23F-85A1-48C8-AE9A-4AB9DB92EA0B}" destId="{B0298D72-CC5E-F247-856A-6D81BE34ADAB}" srcOrd="1" destOrd="0" presId="urn:microsoft.com/office/officeart/2005/8/layout/orgChart1"/>
    <dgm:cxn modelId="{D01D4DC1-0B54-9A43-A135-69576468400C}" type="presOf" srcId="{C7295754-3223-4B37-A2C5-7DA9FBF2337E}" destId="{94DAEE63-705D-5E4B-A1D3-B577F5C3B6A3}" srcOrd="0" destOrd="0" presId="urn:microsoft.com/office/officeart/2005/8/layout/orgChart1"/>
    <dgm:cxn modelId="{D8ADB3E1-2046-9D4A-A9D7-69F1A7949349}" type="presOf" srcId="{EEE1F8FE-5440-4FA9-A1FA-B29169962351}" destId="{63408AB6-979A-CD45-8769-829EEF400CCC}" srcOrd="0" destOrd="0" presId="urn:microsoft.com/office/officeart/2005/8/layout/orgChart1"/>
    <dgm:cxn modelId="{6B72A2B3-29B3-A64A-90B1-4F1CD581A59A}" type="presParOf" srcId="{76472B5F-42E4-5E47-BC8A-EE2D27AFF59D}" destId="{1E015A0B-34DE-2C4F-A6DF-A4D565AB59E2}" srcOrd="0" destOrd="0" presId="urn:microsoft.com/office/officeart/2005/8/layout/orgChart1"/>
    <dgm:cxn modelId="{9DB16CC4-89C6-8E4C-AEC2-C3E306F500F7}" type="presParOf" srcId="{1E015A0B-34DE-2C4F-A6DF-A4D565AB59E2}" destId="{0C19F9B5-6B9F-A34C-963C-AC19F67AE367}" srcOrd="0" destOrd="0" presId="urn:microsoft.com/office/officeart/2005/8/layout/orgChart1"/>
    <dgm:cxn modelId="{35815706-D3AB-3540-AEFD-377B335BB20A}" type="presParOf" srcId="{0C19F9B5-6B9F-A34C-963C-AC19F67AE367}" destId="{63408AB6-979A-CD45-8769-829EEF400CCC}" srcOrd="0" destOrd="0" presId="urn:microsoft.com/office/officeart/2005/8/layout/orgChart1"/>
    <dgm:cxn modelId="{0B958EFB-C3B3-8941-B4FB-0FF64DC645F0}" type="presParOf" srcId="{0C19F9B5-6B9F-A34C-963C-AC19F67AE367}" destId="{311EEAC7-9325-7246-B69D-48EB2495C827}" srcOrd="1" destOrd="0" presId="urn:microsoft.com/office/officeart/2005/8/layout/orgChart1"/>
    <dgm:cxn modelId="{639A4725-4DAE-EF42-BF47-B3269583B1DD}" type="presParOf" srcId="{1E015A0B-34DE-2C4F-A6DF-A4D565AB59E2}" destId="{5154BB4E-1655-0747-AC19-6342E8D897A5}" srcOrd="1" destOrd="0" presId="urn:microsoft.com/office/officeart/2005/8/layout/orgChart1"/>
    <dgm:cxn modelId="{8437570F-E9BD-A44C-9D06-CE26C0569B60}" type="presParOf" srcId="{5154BB4E-1655-0747-AC19-6342E8D897A5}" destId="{4B0B06C0-CD37-284E-8CF7-316CD56D89F6}" srcOrd="0" destOrd="0" presId="urn:microsoft.com/office/officeart/2005/8/layout/orgChart1"/>
    <dgm:cxn modelId="{C2E8F2DF-40FB-BC49-9743-D1F08DDA189A}" type="presParOf" srcId="{5154BB4E-1655-0747-AC19-6342E8D897A5}" destId="{A3C2501A-5CB7-E445-8505-D75B08337005}" srcOrd="1" destOrd="0" presId="urn:microsoft.com/office/officeart/2005/8/layout/orgChart1"/>
    <dgm:cxn modelId="{CF4593EE-CABA-0948-9C36-5D1981ED2BB0}" type="presParOf" srcId="{A3C2501A-5CB7-E445-8505-D75B08337005}" destId="{053DBA14-E1E6-BC41-A5CA-CFF3CD01E4CB}" srcOrd="0" destOrd="0" presId="urn:microsoft.com/office/officeart/2005/8/layout/orgChart1"/>
    <dgm:cxn modelId="{7C99BAC4-36D9-184B-8CC5-A3B22BFC656F}" type="presParOf" srcId="{053DBA14-E1E6-BC41-A5CA-CFF3CD01E4CB}" destId="{94DAEE63-705D-5E4B-A1D3-B577F5C3B6A3}" srcOrd="0" destOrd="0" presId="urn:microsoft.com/office/officeart/2005/8/layout/orgChart1"/>
    <dgm:cxn modelId="{DAFB50DC-9230-8E45-B57D-D7E9D361A135}" type="presParOf" srcId="{053DBA14-E1E6-BC41-A5CA-CFF3CD01E4CB}" destId="{1418C171-0D62-0E46-9C53-180873F734D3}" srcOrd="1" destOrd="0" presId="urn:microsoft.com/office/officeart/2005/8/layout/orgChart1"/>
    <dgm:cxn modelId="{8B967954-2063-3D41-8E92-8E569D6F494E}" type="presParOf" srcId="{A3C2501A-5CB7-E445-8505-D75B08337005}" destId="{19F19E58-1E6E-404B-84A5-2C9B77D1DD24}" srcOrd="1" destOrd="0" presId="urn:microsoft.com/office/officeart/2005/8/layout/orgChart1"/>
    <dgm:cxn modelId="{5D6173C2-0400-0D45-A32E-73827B23853D}" type="presParOf" srcId="{A3C2501A-5CB7-E445-8505-D75B08337005}" destId="{98D99B98-5CE0-B143-A561-1D5CFE21BFC3}" srcOrd="2" destOrd="0" presId="urn:microsoft.com/office/officeart/2005/8/layout/orgChart1"/>
    <dgm:cxn modelId="{EA781BF1-7C25-2E40-93E4-B1DAC8749D9B}" type="presParOf" srcId="{5154BB4E-1655-0747-AC19-6342E8D897A5}" destId="{E93AD096-9CA5-624A-A0FC-849BDF5B728C}" srcOrd="2" destOrd="0" presId="urn:microsoft.com/office/officeart/2005/8/layout/orgChart1"/>
    <dgm:cxn modelId="{87EF84AD-F70A-2E47-82C8-D6D3EE45A954}" type="presParOf" srcId="{5154BB4E-1655-0747-AC19-6342E8D897A5}" destId="{32BA78D9-BEB2-C54F-8405-63CDB27DB387}" srcOrd="3" destOrd="0" presId="urn:microsoft.com/office/officeart/2005/8/layout/orgChart1"/>
    <dgm:cxn modelId="{8AE58C6D-254D-7642-A374-A6D72B8B840E}" type="presParOf" srcId="{32BA78D9-BEB2-C54F-8405-63CDB27DB387}" destId="{140204A8-0ACC-E34D-A1E4-438B3C8FF394}" srcOrd="0" destOrd="0" presId="urn:microsoft.com/office/officeart/2005/8/layout/orgChart1"/>
    <dgm:cxn modelId="{086148D0-580D-8B47-BFAD-5D84744A1645}" type="presParOf" srcId="{140204A8-0ACC-E34D-A1E4-438B3C8FF394}" destId="{744A8A93-4A0B-DA4F-84C7-4198D9413AA0}" srcOrd="0" destOrd="0" presId="urn:microsoft.com/office/officeart/2005/8/layout/orgChart1"/>
    <dgm:cxn modelId="{C0286027-217A-D44B-BC61-FBBFF159CA52}" type="presParOf" srcId="{140204A8-0ACC-E34D-A1E4-438B3C8FF394}" destId="{B0298D72-CC5E-F247-856A-6D81BE34ADAB}" srcOrd="1" destOrd="0" presId="urn:microsoft.com/office/officeart/2005/8/layout/orgChart1"/>
    <dgm:cxn modelId="{7FF8A69E-1933-C34D-A53F-B7AAFAEC4B0C}" type="presParOf" srcId="{32BA78D9-BEB2-C54F-8405-63CDB27DB387}" destId="{416846DB-21EF-3F49-B1E5-4EE6DB428D8E}" srcOrd="1" destOrd="0" presId="urn:microsoft.com/office/officeart/2005/8/layout/orgChart1"/>
    <dgm:cxn modelId="{1D39E363-ED64-CB4F-96B9-7AEF97FC7C44}" type="presParOf" srcId="{32BA78D9-BEB2-C54F-8405-63CDB27DB387}" destId="{3F9D9AE7-B5A4-4840-B43D-7A2321286929}" srcOrd="2" destOrd="0" presId="urn:microsoft.com/office/officeart/2005/8/layout/orgChart1"/>
    <dgm:cxn modelId="{DF84E7F1-63D7-A949-8606-AF2EB7D098F3}" type="presParOf" srcId="{5154BB4E-1655-0747-AC19-6342E8D897A5}" destId="{84D29020-72D8-C845-866B-716D0C36181E}" srcOrd="4" destOrd="0" presId="urn:microsoft.com/office/officeart/2005/8/layout/orgChart1"/>
    <dgm:cxn modelId="{CF599EFE-1D86-9B44-BE30-52C18CC358D4}" type="presParOf" srcId="{5154BB4E-1655-0747-AC19-6342E8D897A5}" destId="{1FD4E0AA-8851-4243-8E4A-86733E23C955}" srcOrd="5" destOrd="0" presId="urn:microsoft.com/office/officeart/2005/8/layout/orgChart1"/>
    <dgm:cxn modelId="{CE9C7289-BAAC-1F47-A6C4-87644823966F}" type="presParOf" srcId="{1FD4E0AA-8851-4243-8E4A-86733E23C955}" destId="{EC24D706-1053-A140-A730-D2BD328E57C1}" srcOrd="0" destOrd="0" presId="urn:microsoft.com/office/officeart/2005/8/layout/orgChart1"/>
    <dgm:cxn modelId="{417B772E-37EE-2949-A73D-FB94EB8E152E}" type="presParOf" srcId="{EC24D706-1053-A140-A730-D2BD328E57C1}" destId="{532012CE-DB82-334D-B3F8-33EB64A28000}" srcOrd="0" destOrd="0" presId="urn:microsoft.com/office/officeart/2005/8/layout/orgChart1"/>
    <dgm:cxn modelId="{9FD07028-20D7-1B46-B094-09CE30CC0B73}" type="presParOf" srcId="{EC24D706-1053-A140-A730-D2BD328E57C1}" destId="{F1338B78-F5BB-F44D-AE3D-28B3C0B17935}" srcOrd="1" destOrd="0" presId="urn:microsoft.com/office/officeart/2005/8/layout/orgChart1"/>
    <dgm:cxn modelId="{8B55A3B8-5673-3942-B8DF-4277D761601A}" type="presParOf" srcId="{1FD4E0AA-8851-4243-8E4A-86733E23C955}" destId="{A4809D64-4B0B-4A48-9E0F-8B001A22DEB6}" srcOrd="1" destOrd="0" presId="urn:microsoft.com/office/officeart/2005/8/layout/orgChart1"/>
    <dgm:cxn modelId="{EA774ADE-1881-5B4B-BD5B-91B1DF745267}" type="presParOf" srcId="{1FD4E0AA-8851-4243-8E4A-86733E23C955}" destId="{DC68D338-451C-2C43-8C0A-2DA819C0F3C0}" srcOrd="2" destOrd="0" presId="urn:microsoft.com/office/officeart/2005/8/layout/orgChart1"/>
    <dgm:cxn modelId="{9579E3F9-9296-AC4D-9595-FF1972A298A9}" type="presParOf" srcId="{1E015A0B-34DE-2C4F-A6DF-A4D565AB59E2}" destId="{FFCEB913-0701-7542-B220-A9583EF8339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29020-72D8-C845-866B-716D0C36181E}">
      <dsp:nvSpPr>
        <dsp:cNvPr id="0" name=""/>
        <dsp:cNvSpPr/>
      </dsp:nvSpPr>
      <dsp:spPr>
        <a:xfrm>
          <a:off x="3495436" y="2557488"/>
          <a:ext cx="2402926" cy="2237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893"/>
              </a:lnTo>
              <a:lnTo>
                <a:pt x="2402926" y="111893"/>
              </a:lnTo>
              <a:lnTo>
                <a:pt x="2402926" y="223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AD096-9CA5-624A-A0FC-849BDF5B728C}">
      <dsp:nvSpPr>
        <dsp:cNvPr id="0" name=""/>
        <dsp:cNvSpPr/>
      </dsp:nvSpPr>
      <dsp:spPr>
        <a:xfrm>
          <a:off x="3449716" y="2557488"/>
          <a:ext cx="91440" cy="2237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3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0B06C0-CD37-284E-8CF7-316CD56D89F6}">
      <dsp:nvSpPr>
        <dsp:cNvPr id="0" name=""/>
        <dsp:cNvSpPr/>
      </dsp:nvSpPr>
      <dsp:spPr>
        <a:xfrm>
          <a:off x="1092510" y="2557488"/>
          <a:ext cx="2402926" cy="223787"/>
        </a:xfrm>
        <a:custGeom>
          <a:avLst/>
          <a:gdLst/>
          <a:ahLst/>
          <a:cxnLst/>
          <a:rect l="0" t="0" r="0" b="0"/>
          <a:pathLst>
            <a:path>
              <a:moveTo>
                <a:pt x="2402926" y="0"/>
              </a:moveTo>
              <a:lnTo>
                <a:pt x="2402926" y="111893"/>
              </a:lnTo>
              <a:lnTo>
                <a:pt x="0" y="111893"/>
              </a:lnTo>
              <a:lnTo>
                <a:pt x="0" y="223787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408AB6-979A-CD45-8769-829EEF400CCC}">
      <dsp:nvSpPr>
        <dsp:cNvPr id="0" name=""/>
        <dsp:cNvSpPr/>
      </dsp:nvSpPr>
      <dsp:spPr>
        <a:xfrm>
          <a:off x="2405867" y="1022352"/>
          <a:ext cx="2179138" cy="15351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77"/>
            </a:rPr>
            <a:t>3 Interview Prompts</a:t>
          </a:r>
        </a:p>
      </dsp:txBody>
      <dsp:txXfrm>
        <a:off x="2405867" y="1022352"/>
        <a:ext cx="2179138" cy="1535135"/>
      </dsp:txXfrm>
    </dsp:sp>
    <dsp:sp modelId="{94DAEE63-705D-5E4B-A1D3-B577F5C3B6A3}">
      <dsp:nvSpPr>
        <dsp:cNvPr id="0" name=""/>
        <dsp:cNvSpPr/>
      </dsp:nvSpPr>
      <dsp:spPr>
        <a:xfrm>
          <a:off x="2941" y="2781275"/>
          <a:ext cx="2179138" cy="1535135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77"/>
            </a:rPr>
            <a:t>Tell us about a memorable experience applying PBT .</a:t>
          </a:r>
        </a:p>
      </dsp:txBody>
      <dsp:txXfrm>
        <a:off x="2941" y="2781275"/>
        <a:ext cx="2179138" cy="1535135"/>
      </dsp:txXfrm>
    </dsp:sp>
    <dsp:sp modelId="{744A8A93-4A0B-DA4F-84C7-4198D9413AA0}">
      <dsp:nvSpPr>
        <dsp:cNvPr id="0" name=""/>
        <dsp:cNvSpPr/>
      </dsp:nvSpPr>
      <dsp:spPr>
        <a:xfrm>
          <a:off x="2405867" y="2781275"/>
          <a:ext cx="2179138" cy="1535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77"/>
            </a:rPr>
            <a:t>How did you pick the properties you tested?</a:t>
          </a:r>
        </a:p>
      </dsp:txBody>
      <dsp:txXfrm>
        <a:off x="2405867" y="2781275"/>
        <a:ext cx="2179138" cy="1535135"/>
      </dsp:txXfrm>
    </dsp:sp>
    <dsp:sp modelId="{532012CE-DB82-334D-B3F8-33EB64A28000}">
      <dsp:nvSpPr>
        <dsp:cNvPr id="0" name=""/>
        <dsp:cNvSpPr/>
      </dsp:nvSpPr>
      <dsp:spPr>
        <a:xfrm>
          <a:off x="4808793" y="2781275"/>
          <a:ext cx="2179138" cy="153513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ato" panose="020F0502020204030203" pitchFamily="34" charset="77"/>
            </a:rPr>
            <a:t>Did you need to write custom generators?</a:t>
          </a:r>
        </a:p>
      </dsp:txBody>
      <dsp:txXfrm>
        <a:off x="4808793" y="2781275"/>
        <a:ext cx="2179138" cy="153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C91C-7283-5746-8CB4-F33B054E2E99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5887D-86B6-F24E-BFE5-38BCEE45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2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0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0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18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4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5887D-86B6-F24E-BFE5-38BCEE45B0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11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9E2F-4BBE-4341-BF72-C479ECBE0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0AD18-C5DA-8757-D9B0-6EF9ECBB6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AB14-055E-00D7-B596-94300EDF9A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D350A2-09CC-844D-BF09-59A21D778263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D921B-3B68-F57A-4F20-DA55951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56706-E1D6-5A3F-F355-25D56A54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E97F-D2D6-2C6E-1774-01700321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9B294-CBFA-2F7E-712C-A98EDF20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20E8-C638-CB34-B3CE-D1238B95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338FA-FA85-9849-ABDA-A8F71126872A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F513-BDDB-6341-A7E2-4F0513D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B781-0D5B-35E0-FF8A-6B27F0B87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17A7B-9DF5-A549-FDF5-9F4B3FC4A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C0D1A-13ED-FA8C-BD5F-7CA2240AB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13609-92EE-F196-7E2C-5744848F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B127D0-E200-5B49-A41E-1DD27B1918BE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B2D9B-A392-58A3-D3FF-2679C52B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53FA6-FD7C-E8A5-C319-619752416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A3BE-0746-AC0D-8405-F97E8E40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E4E80-30D2-3C50-CEEB-010449EE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44E7-0169-44FD-4F3B-23244C68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58A9D4-96AE-9941-9C4A-51481DD3A49C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DB81-50AE-37F7-CEEF-A118555A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6A121-55C9-BD38-EE8F-1D359FC6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CE60-E78C-083B-CC38-6B2A1CD7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6119D-B7B3-2330-1785-1ED48A4B7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0B55F-D986-273B-46FC-2AEF3713D9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102E11-C037-EE40-8F0A-811BC52803C2}" type="datetime1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EAA49-0717-320C-39FE-1F7AAA7F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AA3CF-ACB7-CC97-BEEA-2AE15B9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50E4-B564-C2AB-DDCD-705D2825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9E6A-3129-FC4A-37D7-4CDF7E1A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31B83-AAF4-C5A6-C6AD-B57C13B3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216A8-94BC-69BF-1A64-7D5F52C6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46047F-8229-4F4D-BFC5-3DB6FB2F55FB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E98D-1707-CB79-4D79-B60A28DA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2C54-B48A-561D-747C-6F2C5BDF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EA4D-E264-022D-1246-1A5138DD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4BC75-B236-E01E-AA22-F2B4C9A42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0B72E-623B-4A94-6357-6D099C236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85222-12BE-D282-56E4-0BBA9C05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F0BD8-4186-9A47-3913-EC981CF7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3259C-6191-1579-3001-D5822D5B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77C07F-680F-C741-A853-7E689A70C3FA}" type="datetime1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B6245-3E3E-6EE8-7E89-564C2DED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4BE42-73A4-C68F-8C6E-C3E9FE5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0A55-9F0F-D8F2-FC4E-7E7181C3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BB19-95B4-AF0C-4C99-C6C076F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48F8-A5AA-C14E-8434-E799A855190B}" type="datetime1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657E-1F0D-85CF-F702-3F14808C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E5748-D3C4-4208-923C-D28CBE1A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56907-1FC5-58DE-96E2-DF8EB242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3A6C6A-BCA0-5C44-A2C1-825E83588576}" type="datetime1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B94A7-8927-A5CC-7057-F700D7C8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E4E8-FA74-EAA4-5C61-3B5A7142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7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EDCC-4FA3-3EEA-2D98-BC58F395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7941-5BA7-E662-E67E-5A90A0ECE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3C350-9513-1064-ABB8-4840093D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3241-369E-8880-4638-3C15E4B8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02BB7B-34F3-4845-868F-7DAF5A81BE61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089BF-C143-40FB-99F1-0F1A41BC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FCA-D70B-4D37-83EA-5BBA5B6D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8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0E0D-2855-5815-6091-B6377A77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F989-E86A-AD66-AB9E-6CC40D7F4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DE6FD-C1B8-D679-65CD-39795F55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CEF62-EFE3-CE13-E019-EF1CC17D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C4B29A-2928-E648-A8FE-23A5D3882828}" type="datetime1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D2897-4AE2-0C29-1105-D6728CF8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[Claessen et al. 2011]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9BDDE-8432-CAE3-9B3F-13431AB81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2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8764A-2986-EDF0-0667-C872DE9B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EDDC-061B-762B-5D4A-5FD13246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E8E7-15D2-089E-73E8-405D8988F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627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r>
              <a:rPr lang="en-US"/>
              <a:t>[Claessen et al. 2011]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571A-22C8-4948-FDFF-1CE5F226B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77"/>
              </a:defRPr>
            </a:lvl1pPr>
          </a:lstStyle>
          <a:p>
            <a:fld id="{4DFD683D-F922-0B40-80CE-DA50237BAF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7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swald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17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9.svg"/><Relationship Id="rId7" Type="http://schemas.openxmlformats.org/officeDocument/2006/relationships/image" Target="../media/image3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svg"/><Relationship Id="rId5" Type="http://schemas.openxmlformats.org/officeDocument/2006/relationships/image" Target="../media/image31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4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49.svg"/><Relationship Id="rId10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43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4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49.svg"/><Relationship Id="rId10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1.sv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5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49.svg"/><Relationship Id="rId10" Type="http://schemas.openxmlformats.org/officeDocument/2006/relationships/image" Target="../media/image24.png"/><Relationship Id="rId4" Type="http://schemas.openxmlformats.org/officeDocument/2006/relationships/image" Target="../media/image48.png"/><Relationship Id="rId9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mailto:hgo@seas.upenn.edu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21BF-57CB-14B5-7159-FD6A8B2FC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3131"/>
            <a:ext cx="9144000" cy="2387600"/>
          </a:xfrm>
        </p:spPr>
        <p:txBody>
          <a:bodyPr/>
          <a:lstStyle/>
          <a:p>
            <a:r>
              <a:rPr lang="en-US" dirty="0"/>
              <a:t>Some Problems with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EFDF6-3887-392A-3045-481203E6B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452" y="3532887"/>
            <a:ext cx="11177096" cy="1655762"/>
          </a:xfrm>
        </p:spPr>
        <p:txBody>
          <a:bodyPr>
            <a:noAutofit/>
          </a:bodyPr>
          <a:lstStyle/>
          <a:p>
            <a:r>
              <a:rPr lang="en-US" b="1" dirty="0"/>
              <a:t>Harry Goldstein</a:t>
            </a:r>
            <a:r>
              <a:rPr lang="en-US" dirty="0"/>
              <a:t>, Joseph W. Cutler, Adam Stein, </a:t>
            </a:r>
            <a:br>
              <a:rPr lang="en-US" dirty="0"/>
            </a:br>
            <a:r>
              <a:rPr lang="en-US" dirty="0"/>
              <a:t>Andrew Head, Benjamin C. Pierce</a:t>
            </a:r>
          </a:p>
          <a:p>
            <a:r>
              <a:rPr lang="en-US" i="1" dirty="0"/>
              <a:t>University of Pennsylvania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HATRA Workshop</a:t>
            </a:r>
          </a:p>
          <a:p>
            <a:pPr>
              <a:spcBef>
                <a:spcPts val="0"/>
              </a:spcBef>
            </a:pPr>
            <a:r>
              <a:rPr lang="en-US" dirty="0"/>
              <a:t>December 7,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84D7B-3D12-8529-E958-72CF2B27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1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38947A-9CA5-9633-AE11-60CD18359497}"/>
              </a:ext>
            </a:extLst>
          </p:cNvPr>
          <p:cNvGrpSpPr/>
          <p:nvPr/>
        </p:nvGrpSpPr>
        <p:grpSpPr>
          <a:xfrm>
            <a:off x="9677420" y="2071026"/>
            <a:ext cx="1436154" cy="2561723"/>
            <a:chOff x="5255014" y="2113415"/>
            <a:chExt cx="1436154" cy="2561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F87C4-6AF0-EA49-0E0C-EC5FDDD17326}"/>
                </a:ext>
              </a:extLst>
            </p:cNvPr>
            <p:cNvSpPr txBox="1"/>
            <p:nvPr/>
          </p:nvSpPr>
          <p:spPr>
            <a:xfrm>
              <a:off x="5255014" y="2113415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accent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057BB-BB72-D110-662E-242DB585E0A6}"/>
                </a:ext>
              </a:extLst>
            </p:cNvPr>
            <p:cNvSpPr txBox="1"/>
            <p:nvPr/>
          </p:nvSpPr>
          <p:spPr>
            <a:xfrm>
              <a:off x="5643138" y="2910669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accent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013007-FC6E-962A-7F0E-E6BDF4212C78}"/>
                </a:ext>
              </a:extLst>
            </p:cNvPr>
            <p:cNvSpPr txBox="1"/>
            <p:nvPr/>
          </p:nvSpPr>
          <p:spPr>
            <a:xfrm>
              <a:off x="6031709" y="3659475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accent4"/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7A7EAA17-B226-2E76-DBA2-593E82C1AEF3}"/>
              </a:ext>
            </a:extLst>
          </p:cNvPr>
          <p:cNvSpPr/>
          <p:nvPr/>
        </p:nvSpPr>
        <p:spPr>
          <a:xfrm>
            <a:off x="5020117" y="2113415"/>
            <a:ext cx="1250367" cy="107790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C260291-5825-A8C7-4B8D-3DFD37B9D064}"/>
              </a:ext>
            </a:extLst>
          </p:cNvPr>
          <p:cNvSpPr/>
          <p:nvPr/>
        </p:nvSpPr>
        <p:spPr>
          <a:xfrm>
            <a:off x="5396576" y="2890049"/>
            <a:ext cx="1250367" cy="107790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58574FF-231B-5A3E-8411-6D042A08A473}"/>
              </a:ext>
            </a:extLst>
          </p:cNvPr>
          <p:cNvSpPr/>
          <p:nvPr/>
        </p:nvSpPr>
        <p:spPr>
          <a:xfrm>
            <a:off x="5773035" y="3666683"/>
            <a:ext cx="1250367" cy="1077902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96847-F3FC-2053-F233-55ECFDA42F8F}"/>
              </a:ext>
            </a:extLst>
          </p:cNvPr>
          <p:cNvSpPr/>
          <p:nvPr/>
        </p:nvSpPr>
        <p:spPr>
          <a:xfrm>
            <a:off x="2483777" y="0"/>
            <a:ext cx="7224443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/>
              </a:gs>
              <a:gs pos="27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FF717-4D80-5E8C-0BB5-2DB26AA8AEB6}"/>
              </a:ext>
            </a:extLst>
          </p:cNvPr>
          <p:cNvSpPr txBox="1"/>
          <p:nvPr/>
        </p:nvSpPr>
        <p:spPr>
          <a:xfrm>
            <a:off x="4028002" y="2998113"/>
            <a:ext cx="4135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prop_vipOK</a:t>
            </a:r>
            <a:endParaRPr lang="en-US" sz="5000" dirty="0">
              <a:latin typeface="PT Mono" panose="02060509020205020204" pitchFamily="49" charset="77"/>
              <a:ea typeface="Fira Code" panose="020B08090500000200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C7557-F7E8-B279-999A-406BB733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B94D1E-DD41-F4F3-0305-B93F90A959A3}"/>
              </a:ext>
            </a:extLst>
          </p:cNvPr>
          <p:cNvSpPr txBox="1"/>
          <p:nvPr/>
        </p:nvSpPr>
        <p:spPr>
          <a:xfrm>
            <a:off x="3046997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236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2921168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vip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:: Input -&gt;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3C409-EFA5-E573-79E6-B822D91C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6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2921168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topo :: Graph v -&gt; [v]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C4199E-A583-2126-55FA-485E01A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74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D60D-5818-FF2B-F42F-80654427B328}"/>
              </a:ext>
            </a:extLst>
          </p:cNvPr>
          <p:cNvCxnSpPr>
            <a:cxnSpLocks/>
          </p:cNvCxnSpPr>
          <p:nvPr/>
        </p:nvCxnSpPr>
        <p:spPr>
          <a:xfrm flipV="1">
            <a:off x="3071799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EAB06F-45F4-0FCF-F7F6-F93C54D689BE}"/>
              </a:ext>
            </a:extLst>
          </p:cNvPr>
          <p:cNvCxnSpPr>
            <a:cxnSpLocks/>
          </p:cNvCxnSpPr>
          <p:nvPr/>
        </p:nvCxnSpPr>
        <p:spPr>
          <a:xfrm>
            <a:off x="7544011" y="1780619"/>
            <a:ext cx="1513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>
            <a:extLst>
              <a:ext uri="{FF2B5EF4-FFF2-40B4-BE49-F238E27FC236}">
                <a16:creationId xmlns:a16="http://schemas.microsoft.com/office/drawing/2014/main" id="{76D51A2E-07AA-51A4-A351-952433EA1845}"/>
              </a:ext>
            </a:extLst>
          </p:cNvPr>
          <p:cNvSpPr/>
          <p:nvPr/>
        </p:nvSpPr>
        <p:spPr>
          <a:xfrm>
            <a:off x="2393985" y="1508536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4AB33A9-5288-30B8-7383-A86AFD902584}"/>
              </a:ext>
            </a:extLst>
          </p:cNvPr>
          <p:cNvSpPr/>
          <p:nvPr/>
        </p:nvSpPr>
        <p:spPr>
          <a:xfrm>
            <a:off x="4598840" y="823479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AB8E-95B6-30C6-3474-7DDBD5A946BC}"/>
              </a:ext>
            </a:extLst>
          </p:cNvPr>
          <p:cNvCxnSpPr>
            <a:cxnSpLocks/>
          </p:cNvCxnSpPr>
          <p:nvPr/>
        </p:nvCxnSpPr>
        <p:spPr>
          <a:xfrm>
            <a:off x="3071799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6703A3A7-102A-4887-A214-6B7798D90C38}"/>
              </a:ext>
            </a:extLst>
          </p:cNvPr>
          <p:cNvSpPr/>
          <p:nvPr/>
        </p:nvSpPr>
        <p:spPr>
          <a:xfrm>
            <a:off x="4598840" y="2177115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3192E2-2C8E-E68B-525F-B40F9FDED5D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49927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CE16A-452B-D2DB-9036-064C79EC44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49927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5A4C6CE2-12CA-B3DA-28A9-7732F9A5E808}"/>
              </a:ext>
            </a:extLst>
          </p:cNvPr>
          <p:cNvSpPr/>
          <p:nvPr/>
        </p:nvSpPr>
        <p:spPr>
          <a:xfrm>
            <a:off x="6803120" y="1498394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3DDC550-A024-597E-D9F7-C651CBC1848D}"/>
              </a:ext>
            </a:extLst>
          </p:cNvPr>
          <p:cNvSpPr/>
          <p:nvPr/>
        </p:nvSpPr>
        <p:spPr>
          <a:xfrm>
            <a:off x="9120201" y="1488457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8AB48983-0FEB-6B99-640E-AF1604012114}"/>
              </a:ext>
            </a:extLst>
          </p:cNvPr>
          <p:cNvSpPr/>
          <p:nvPr/>
        </p:nvSpPr>
        <p:spPr>
          <a:xfrm>
            <a:off x="2393985" y="1508535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4C5EF01D-4B57-95E3-7475-80668AB58713}"/>
              </a:ext>
            </a:extLst>
          </p:cNvPr>
          <p:cNvSpPr/>
          <p:nvPr/>
        </p:nvSpPr>
        <p:spPr>
          <a:xfrm>
            <a:off x="4598553" y="825483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BCEFAFA-DF0A-DEFF-AD1B-E42719E7B2F6}"/>
              </a:ext>
            </a:extLst>
          </p:cNvPr>
          <p:cNvSpPr/>
          <p:nvPr/>
        </p:nvSpPr>
        <p:spPr>
          <a:xfrm>
            <a:off x="4598553" y="2173309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5EA4B524-FEA2-0885-94F1-1AFEAF5DB309}"/>
              </a:ext>
            </a:extLst>
          </p:cNvPr>
          <p:cNvSpPr/>
          <p:nvPr/>
        </p:nvSpPr>
        <p:spPr>
          <a:xfrm>
            <a:off x="6805238" y="1488457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1D8001C-26B2-FDC1-5D31-2206D4D89733}"/>
              </a:ext>
            </a:extLst>
          </p:cNvPr>
          <p:cNvSpPr/>
          <p:nvPr/>
        </p:nvSpPr>
        <p:spPr>
          <a:xfrm>
            <a:off x="9120201" y="1488456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ED8867EA-0F95-070C-CC3A-CB44150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545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D60D-5818-FF2B-F42F-80654427B328}"/>
              </a:ext>
            </a:extLst>
          </p:cNvPr>
          <p:cNvCxnSpPr>
            <a:cxnSpLocks/>
          </p:cNvCxnSpPr>
          <p:nvPr/>
        </p:nvCxnSpPr>
        <p:spPr>
          <a:xfrm flipV="1">
            <a:off x="3071799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EAB06F-45F4-0FCF-F7F6-F93C54D689BE}"/>
              </a:ext>
            </a:extLst>
          </p:cNvPr>
          <p:cNvCxnSpPr>
            <a:cxnSpLocks/>
          </p:cNvCxnSpPr>
          <p:nvPr/>
        </p:nvCxnSpPr>
        <p:spPr>
          <a:xfrm>
            <a:off x="7544011" y="1780619"/>
            <a:ext cx="1513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>
            <a:extLst>
              <a:ext uri="{FF2B5EF4-FFF2-40B4-BE49-F238E27FC236}">
                <a16:creationId xmlns:a16="http://schemas.microsoft.com/office/drawing/2014/main" id="{76D51A2E-07AA-51A4-A351-952433EA1845}"/>
              </a:ext>
            </a:extLst>
          </p:cNvPr>
          <p:cNvSpPr/>
          <p:nvPr/>
        </p:nvSpPr>
        <p:spPr>
          <a:xfrm>
            <a:off x="2393985" y="1508536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4AB33A9-5288-30B8-7383-A86AFD902584}"/>
              </a:ext>
            </a:extLst>
          </p:cNvPr>
          <p:cNvSpPr/>
          <p:nvPr/>
        </p:nvSpPr>
        <p:spPr>
          <a:xfrm>
            <a:off x="4598840" y="823479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AB8E-95B6-30C6-3474-7DDBD5A946BC}"/>
              </a:ext>
            </a:extLst>
          </p:cNvPr>
          <p:cNvCxnSpPr>
            <a:cxnSpLocks/>
          </p:cNvCxnSpPr>
          <p:nvPr/>
        </p:nvCxnSpPr>
        <p:spPr>
          <a:xfrm>
            <a:off x="3071799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6703A3A7-102A-4887-A214-6B7798D90C38}"/>
              </a:ext>
            </a:extLst>
          </p:cNvPr>
          <p:cNvSpPr/>
          <p:nvPr/>
        </p:nvSpPr>
        <p:spPr>
          <a:xfrm>
            <a:off x="4598840" y="2177115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3192E2-2C8E-E68B-525F-B40F9FDED5D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49927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CE16A-452B-D2DB-9036-064C79EC44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49927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5A4C6CE2-12CA-B3DA-28A9-7732F9A5E808}"/>
              </a:ext>
            </a:extLst>
          </p:cNvPr>
          <p:cNvSpPr/>
          <p:nvPr/>
        </p:nvSpPr>
        <p:spPr>
          <a:xfrm>
            <a:off x="6803120" y="1498394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3DDC550-A024-597E-D9F7-C651CBC1848D}"/>
              </a:ext>
            </a:extLst>
          </p:cNvPr>
          <p:cNvSpPr/>
          <p:nvPr/>
        </p:nvSpPr>
        <p:spPr>
          <a:xfrm>
            <a:off x="9120201" y="1488457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8AB48983-0FEB-6B99-640E-AF1604012114}"/>
              </a:ext>
            </a:extLst>
          </p:cNvPr>
          <p:cNvSpPr/>
          <p:nvPr/>
        </p:nvSpPr>
        <p:spPr>
          <a:xfrm>
            <a:off x="4119638" y="4543925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4C5EF01D-4B57-95E3-7475-80668AB58713}"/>
              </a:ext>
            </a:extLst>
          </p:cNvPr>
          <p:cNvSpPr/>
          <p:nvPr/>
        </p:nvSpPr>
        <p:spPr>
          <a:xfrm>
            <a:off x="4938365" y="4543924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BCEFAFA-DF0A-DEFF-AD1B-E42719E7B2F6}"/>
              </a:ext>
            </a:extLst>
          </p:cNvPr>
          <p:cNvSpPr/>
          <p:nvPr/>
        </p:nvSpPr>
        <p:spPr>
          <a:xfrm>
            <a:off x="5757092" y="4543923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5EA4B524-FEA2-0885-94F1-1AFEAF5DB309}"/>
              </a:ext>
            </a:extLst>
          </p:cNvPr>
          <p:cNvSpPr/>
          <p:nvPr/>
        </p:nvSpPr>
        <p:spPr>
          <a:xfrm>
            <a:off x="6575819" y="4543922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1D8001C-26B2-FDC1-5D31-2206D4D89733}"/>
              </a:ext>
            </a:extLst>
          </p:cNvPr>
          <p:cNvSpPr/>
          <p:nvPr/>
        </p:nvSpPr>
        <p:spPr>
          <a:xfrm>
            <a:off x="7394548" y="4543921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9DDDB-2A30-90E8-2C2A-2045CAA7053E}"/>
              </a:ext>
            </a:extLst>
          </p:cNvPr>
          <p:cNvSpPr txBox="1"/>
          <p:nvPr/>
        </p:nvSpPr>
        <p:spPr>
          <a:xfrm>
            <a:off x="3562518" y="4450888"/>
            <a:ext cx="557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E37C3-5521-A06D-A030-02C22F7592B5}"/>
              </a:ext>
            </a:extLst>
          </p:cNvPr>
          <p:cNvSpPr txBox="1"/>
          <p:nvPr/>
        </p:nvSpPr>
        <p:spPr>
          <a:xfrm>
            <a:off x="8072362" y="4450888"/>
            <a:ext cx="557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Fira Code" panose="020B0809050000020004" pitchFamily="49" charset="0"/>
                <a:ea typeface="Fira Code" panose="020B0809050000020004" pitchFamily="49" charset="0"/>
              </a:rPr>
              <a:t>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03B14-D4AE-67B9-171F-A70A40F5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28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1FD60D-5818-FF2B-F42F-80654427B328}"/>
              </a:ext>
            </a:extLst>
          </p:cNvPr>
          <p:cNvCxnSpPr>
            <a:cxnSpLocks/>
          </p:cNvCxnSpPr>
          <p:nvPr/>
        </p:nvCxnSpPr>
        <p:spPr>
          <a:xfrm flipV="1">
            <a:off x="3071799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EAB06F-45F4-0FCF-F7F6-F93C54D689BE}"/>
              </a:ext>
            </a:extLst>
          </p:cNvPr>
          <p:cNvCxnSpPr>
            <a:cxnSpLocks/>
          </p:cNvCxnSpPr>
          <p:nvPr/>
        </p:nvCxnSpPr>
        <p:spPr>
          <a:xfrm>
            <a:off x="7544011" y="1780619"/>
            <a:ext cx="15131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>
            <a:extLst>
              <a:ext uri="{FF2B5EF4-FFF2-40B4-BE49-F238E27FC236}">
                <a16:creationId xmlns:a16="http://schemas.microsoft.com/office/drawing/2014/main" id="{76D51A2E-07AA-51A4-A351-952433EA1845}"/>
              </a:ext>
            </a:extLst>
          </p:cNvPr>
          <p:cNvSpPr/>
          <p:nvPr/>
        </p:nvSpPr>
        <p:spPr>
          <a:xfrm>
            <a:off x="2393985" y="1508536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4AB33A9-5288-30B8-7383-A86AFD902584}"/>
              </a:ext>
            </a:extLst>
          </p:cNvPr>
          <p:cNvSpPr/>
          <p:nvPr/>
        </p:nvSpPr>
        <p:spPr>
          <a:xfrm>
            <a:off x="4598840" y="823479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57AB8E-95B6-30C6-3474-7DDBD5A946BC}"/>
              </a:ext>
            </a:extLst>
          </p:cNvPr>
          <p:cNvCxnSpPr>
            <a:cxnSpLocks/>
          </p:cNvCxnSpPr>
          <p:nvPr/>
        </p:nvCxnSpPr>
        <p:spPr>
          <a:xfrm>
            <a:off x="3071799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6703A3A7-102A-4887-A214-6B7798D90C38}"/>
              </a:ext>
            </a:extLst>
          </p:cNvPr>
          <p:cNvSpPr/>
          <p:nvPr/>
        </p:nvSpPr>
        <p:spPr>
          <a:xfrm>
            <a:off x="4598840" y="2177115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33192E2-2C8E-E68B-525F-B40F9FDED5D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349927" y="1115641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4CE16A-452B-D2DB-9036-064C79EC44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49927" y="1986839"/>
            <a:ext cx="1453768" cy="4786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Hexagon 32">
            <a:extLst>
              <a:ext uri="{FF2B5EF4-FFF2-40B4-BE49-F238E27FC236}">
                <a16:creationId xmlns:a16="http://schemas.microsoft.com/office/drawing/2014/main" id="{5A4C6CE2-12CA-B3DA-28A9-7732F9A5E808}"/>
              </a:ext>
            </a:extLst>
          </p:cNvPr>
          <p:cNvSpPr/>
          <p:nvPr/>
        </p:nvSpPr>
        <p:spPr>
          <a:xfrm>
            <a:off x="6803120" y="1498394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B3DDC550-A024-597E-D9F7-C651CBC1848D}"/>
              </a:ext>
            </a:extLst>
          </p:cNvPr>
          <p:cNvSpPr/>
          <p:nvPr/>
        </p:nvSpPr>
        <p:spPr>
          <a:xfrm>
            <a:off x="9120201" y="1488457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8AB48983-0FEB-6B99-640E-AF1604012114}"/>
              </a:ext>
            </a:extLst>
          </p:cNvPr>
          <p:cNvSpPr/>
          <p:nvPr/>
        </p:nvSpPr>
        <p:spPr>
          <a:xfrm>
            <a:off x="4119638" y="4543925"/>
            <a:ext cx="677814" cy="584323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4C5EF01D-4B57-95E3-7475-80668AB58713}"/>
              </a:ext>
            </a:extLst>
          </p:cNvPr>
          <p:cNvSpPr/>
          <p:nvPr/>
        </p:nvSpPr>
        <p:spPr>
          <a:xfrm>
            <a:off x="5757092" y="4543924"/>
            <a:ext cx="677814" cy="58432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FBCEFAFA-DF0A-DEFF-AD1B-E42719E7B2F6}"/>
              </a:ext>
            </a:extLst>
          </p:cNvPr>
          <p:cNvSpPr/>
          <p:nvPr/>
        </p:nvSpPr>
        <p:spPr>
          <a:xfrm>
            <a:off x="4937747" y="4543923"/>
            <a:ext cx="677814" cy="584323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Hexagon 38">
            <a:extLst>
              <a:ext uri="{FF2B5EF4-FFF2-40B4-BE49-F238E27FC236}">
                <a16:creationId xmlns:a16="http://schemas.microsoft.com/office/drawing/2014/main" id="{5EA4B524-FEA2-0885-94F1-1AFEAF5DB309}"/>
              </a:ext>
            </a:extLst>
          </p:cNvPr>
          <p:cNvSpPr/>
          <p:nvPr/>
        </p:nvSpPr>
        <p:spPr>
          <a:xfrm>
            <a:off x="6575819" y="4543922"/>
            <a:ext cx="677814" cy="584323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40" name="Hexagon 39">
            <a:extLst>
              <a:ext uri="{FF2B5EF4-FFF2-40B4-BE49-F238E27FC236}">
                <a16:creationId xmlns:a16="http://schemas.microsoft.com/office/drawing/2014/main" id="{F1D8001C-26B2-FDC1-5D31-2206D4D89733}"/>
              </a:ext>
            </a:extLst>
          </p:cNvPr>
          <p:cNvSpPr/>
          <p:nvPr/>
        </p:nvSpPr>
        <p:spPr>
          <a:xfrm>
            <a:off x="7394548" y="4543921"/>
            <a:ext cx="677814" cy="584323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9DDDB-2A30-90E8-2C2A-2045CAA7053E}"/>
              </a:ext>
            </a:extLst>
          </p:cNvPr>
          <p:cNvSpPr txBox="1"/>
          <p:nvPr/>
        </p:nvSpPr>
        <p:spPr>
          <a:xfrm>
            <a:off x="3562518" y="4450888"/>
            <a:ext cx="557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Fira Code" panose="020B0809050000020004" pitchFamily="49" charset="0"/>
                <a:ea typeface="Fira Code" panose="020B0809050000020004" pitchFamily="49" charset="0"/>
              </a:rPr>
              <a:t>[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E37C3-5521-A06D-A030-02C22F7592B5}"/>
              </a:ext>
            </a:extLst>
          </p:cNvPr>
          <p:cNvSpPr txBox="1"/>
          <p:nvPr/>
        </p:nvSpPr>
        <p:spPr>
          <a:xfrm>
            <a:off x="8072362" y="4450888"/>
            <a:ext cx="5571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Fira Code" panose="020B0809050000020004" pitchFamily="49" charset="0"/>
                <a:ea typeface="Fira Code" panose="020B0809050000020004" pitchFamily="49" charset="0"/>
              </a:rPr>
              <a:t>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FFF4C-C5DF-06A6-54F0-940851E9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55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2921168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topo :: Graph v -&gt; [v]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7D071-C490-07B2-870F-27CC4DF7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798453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topo :: Graph v -&gt; [v]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96964-2629-8662-5F03-8238B9020B48}"/>
              </a:ext>
            </a:extLst>
          </p:cNvPr>
          <p:cNvSpPr txBox="1"/>
          <p:nvPr/>
        </p:nvSpPr>
        <p:spPr>
          <a:xfrm>
            <a:off x="521080" y="2286090"/>
            <a:ext cx="111498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prop_topoOK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g =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let vs = topo g in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all (</a:t>
            </a:r>
            <a:r>
              <a:rPr lang="en-US" sz="5000" dirty="0" err="1">
                <a:latin typeface="Fira Code" panose="020B0809050000020004" pitchFamily="49" charset="0"/>
                <a:ea typeface="Fira Code" panose="020B0809050000020004" pitchFamily="49" charset="0"/>
              </a:rPr>
              <a:t>λ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(v, w) -&gt; 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      </a:t>
            </a:r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v vs &lt; </a:t>
            </a:r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w vs)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	  (edges 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63116-DCD7-D676-885B-6E8D9AA8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1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798453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topo :: Graph v -&gt; [v]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96964-2629-8662-5F03-8238B9020B48}"/>
              </a:ext>
            </a:extLst>
          </p:cNvPr>
          <p:cNvSpPr txBox="1"/>
          <p:nvPr/>
        </p:nvSpPr>
        <p:spPr>
          <a:xfrm>
            <a:off x="521080" y="2286090"/>
            <a:ext cx="111498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prop_topoOK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g =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let vs = topo g in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all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(</a:t>
            </a:r>
            <a:r>
              <a:rPr lang="en-US" sz="5000" dirty="0" err="1">
                <a:latin typeface="Fira Code" panose="020B0809050000020004" pitchFamily="49" charset="0"/>
                <a:ea typeface="Fira Code" panose="020B0809050000020004" pitchFamily="49" charset="0"/>
              </a:rPr>
              <a:t>λ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(v, w) -&gt; 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      </a:t>
            </a:r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v vs &lt; </a:t>
            </a:r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w vs)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	  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(edges 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1D5-4193-8781-75B8-F2427213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22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798453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topo :: Graph v -&gt; [v]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96964-2629-8662-5F03-8238B9020B48}"/>
              </a:ext>
            </a:extLst>
          </p:cNvPr>
          <p:cNvSpPr txBox="1"/>
          <p:nvPr/>
        </p:nvSpPr>
        <p:spPr>
          <a:xfrm>
            <a:off x="521080" y="2286090"/>
            <a:ext cx="1114983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prop_topoOK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g =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let vs = topo g in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all 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(</a:t>
            </a:r>
            <a:r>
              <a:rPr lang="en-US" sz="5000" dirty="0" err="1">
                <a:solidFill>
                  <a:schemeClr val="accent6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λ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(v, w) -&gt; </a:t>
            </a:r>
          </a:p>
          <a:p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        </a:t>
            </a:r>
            <a:r>
              <a:rPr lang="en-US" sz="5000" dirty="0" err="1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 v vs &lt; </a:t>
            </a:r>
            <a:r>
              <a:rPr lang="en-US" sz="5000" dirty="0" err="1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idx</a:t>
            </a:r>
            <a:r>
              <a:rPr lang="en-US" sz="5000" dirty="0">
                <a:solidFill>
                  <a:schemeClr val="accent6"/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 w vs)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	  (edges 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1B9DA-1EDA-F9A0-D069-EB268699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75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9B62-5D1B-0F09-AB8A-04E7E097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</a:t>
            </a:fld>
            <a:endParaRPr lang="en-US"/>
          </a:p>
        </p:txBody>
      </p:sp>
      <p:pic>
        <p:nvPicPr>
          <p:cNvPr id="6" name="Graphic 5" descr="Sleep with solid fill">
            <a:extLst>
              <a:ext uri="{FF2B5EF4-FFF2-40B4-BE49-F238E27FC236}">
                <a16:creationId xmlns:a16="http://schemas.microsoft.com/office/drawing/2014/main" id="{F14EF236-4CF0-A008-D1EB-AF9D9CD52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6243" y="597067"/>
            <a:ext cx="5663866" cy="5663866"/>
          </a:xfrm>
          <a:prstGeom prst="rect">
            <a:avLst/>
          </a:prstGeom>
        </p:spPr>
      </p:pic>
      <p:sp>
        <p:nvSpPr>
          <p:cNvPr id="10" name="Cloud Callout 9">
            <a:extLst>
              <a:ext uri="{FF2B5EF4-FFF2-40B4-BE49-F238E27FC236}">
                <a16:creationId xmlns:a16="http://schemas.microsoft.com/office/drawing/2014/main" id="{FF513E7B-6735-38F8-0C1D-8C6B5086E655}"/>
              </a:ext>
            </a:extLst>
          </p:cNvPr>
          <p:cNvSpPr/>
          <p:nvPr/>
        </p:nvSpPr>
        <p:spPr>
          <a:xfrm>
            <a:off x="4313320" y="1443789"/>
            <a:ext cx="4734427" cy="902369"/>
          </a:xfrm>
          <a:prstGeom prst="cloudCallout">
            <a:avLst>
              <a:gd name="adj1" fmla="val -35065"/>
              <a:gd name="adj2" fmla="val 811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T Mono" panose="02060509020205020204" pitchFamily="49" charset="77"/>
              </a:rPr>
              <a:t>quickCheck</a:t>
            </a:r>
            <a:r>
              <a:rPr lang="en-US" dirty="0">
                <a:latin typeface="PT Mono" panose="02060509020205020204" pitchFamily="49" charset="77"/>
              </a:rPr>
              <a:t> </a:t>
            </a:r>
            <a:r>
              <a:rPr lang="en-US" dirty="0" err="1">
                <a:latin typeface="PT Mono" panose="02060509020205020204" pitchFamily="49" charset="77"/>
              </a:rPr>
              <a:t>prop_bstOK</a:t>
            </a:r>
            <a:endParaRPr lang="en-US" dirty="0"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3086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30B6FF-E48F-E6DC-A4C3-640F19FB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Property-Based Testing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366931-94ED-0A5B-54A5-B20C7D481E45}"/>
              </a:ext>
            </a:extLst>
          </p:cNvPr>
          <p:cNvSpPr/>
          <p:nvPr/>
        </p:nvSpPr>
        <p:spPr>
          <a:xfrm>
            <a:off x="1273342" y="2375271"/>
            <a:ext cx="9645315" cy="1305401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20322C5-F20E-39BE-8901-ED27DCC3A9F1}"/>
              </a:ext>
            </a:extLst>
          </p:cNvPr>
          <p:cNvSpPr/>
          <p:nvPr/>
        </p:nvSpPr>
        <p:spPr>
          <a:xfrm>
            <a:off x="1591961" y="2375271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solidFill>
                  <a:schemeClr val="bg1"/>
                </a:solidFill>
                <a:latin typeface="Lato" panose="020F0502020204030203" pitchFamily="34" charset="77"/>
              </a:rPr>
              <a:t>The programmer writes </a:t>
            </a:r>
            <a:r>
              <a:rPr lang="en-US" sz="2500" b="1" kern="1200" dirty="0">
                <a:solidFill>
                  <a:schemeClr val="bg1"/>
                </a:solidFill>
                <a:latin typeface="Lato" panose="020F0502020204030203" pitchFamily="34" charset="77"/>
              </a:rPr>
              <a:t>executable properties</a:t>
            </a:r>
            <a:r>
              <a:rPr lang="en-US" sz="2500" kern="1200" dirty="0">
                <a:solidFill>
                  <a:schemeClr val="bg1"/>
                </a:solidFill>
                <a:latin typeface="Lato" panose="020F0502020204030203" pitchFamily="34" charset="77"/>
              </a:rPr>
              <a:t> to describe the (partial) correctness of their program.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8872C2-5937-098B-53EB-7477E81B6B6F}"/>
              </a:ext>
            </a:extLst>
          </p:cNvPr>
          <p:cNvSpPr/>
          <p:nvPr/>
        </p:nvSpPr>
        <p:spPr>
          <a:xfrm>
            <a:off x="1273342" y="4007023"/>
            <a:ext cx="9645315" cy="1305401"/>
          </a:xfrm>
          <a:prstGeom prst="rect">
            <a:avLst/>
          </a:prstGeom>
          <a:solidFill>
            <a:schemeClr val="accent4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DAA7895E-EF62-7B7F-6E6D-9DFBB2282FFC}"/>
              </a:ext>
            </a:extLst>
          </p:cNvPr>
          <p:cNvSpPr/>
          <p:nvPr/>
        </p:nvSpPr>
        <p:spPr>
          <a:xfrm>
            <a:off x="1591961" y="4007023"/>
            <a:ext cx="9007861" cy="1305401"/>
          </a:xfrm>
          <a:custGeom>
            <a:avLst/>
            <a:gdLst>
              <a:gd name="connsiteX0" fmla="*/ 0 w 9007861"/>
              <a:gd name="connsiteY0" fmla="*/ 0 h 1305401"/>
              <a:gd name="connsiteX1" fmla="*/ 9007861 w 9007861"/>
              <a:gd name="connsiteY1" fmla="*/ 0 h 1305401"/>
              <a:gd name="connsiteX2" fmla="*/ 9007861 w 9007861"/>
              <a:gd name="connsiteY2" fmla="*/ 1305401 h 1305401"/>
              <a:gd name="connsiteX3" fmla="*/ 0 w 9007861"/>
              <a:gd name="connsiteY3" fmla="*/ 1305401 h 1305401"/>
              <a:gd name="connsiteX4" fmla="*/ 0 w 9007861"/>
              <a:gd name="connsiteY4" fmla="*/ 0 h 130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7861" h="1305401">
                <a:moveTo>
                  <a:pt x="0" y="0"/>
                </a:moveTo>
                <a:lnTo>
                  <a:pt x="9007861" y="0"/>
                </a:lnTo>
                <a:lnTo>
                  <a:pt x="9007861" y="1305401"/>
                </a:lnTo>
                <a:lnTo>
                  <a:pt x="0" y="13054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155" tIns="138155" rIns="138155" bIns="13815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>
                <a:solidFill>
                  <a:schemeClr val="bg1"/>
                </a:solidFill>
                <a:latin typeface="Lato" panose="020F0502020204030203" pitchFamily="34" charset="77"/>
              </a:rPr>
              <a:t>They check those properties with </a:t>
            </a:r>
            <a:r>
              <a:rPr lang="en-US" sz="2500" i="1" kern="1200" dirty="0">
                <a:solidFill>
                  <a:schemeClr val="bg1"/>
                </a:solidFill>
                <a:latin typeface="Lato" panose="020F0502020204030203" pitchFamily="34" charset="77"/>
              </a:rPr>
              <a:t>lots and lots</a:t>
            </a:r>
            <a:r>
              <a:rPr lang="en-US" sz="2500" kern="1200" dirty="0">
                <a:solidFill>
                  <a:schemeClr val="bg1"/>
                </a:solidFill>
                <a:latin typeface="Lato" panose="020F0502020204030203" pitchFamily="34" charset="77"/>
              </a:rPr>
              <a:t> of </a:t>
            </a:r>
            <a:r>
              <a:rPr lang="en-US" sz="2500" b="1" kern="1200" dirty="0">
                <a:solidFill>
                  <a:schemeClr val="bg1"/>
                </a:solidFill>
                <a:latin typeface="Lato" panose="020F0502020204030203" pitchFamily="34" charset="77"/>
              </a:rPr>
              <a:t>random inputs</a:t>
            </a:r>
            <a:r>
              <a:rPr lang="en-US" sz="2500" kern="1200" dirty="0">
                <a:solidFill>
                  <a:schemeClr val="bg1"/>
                </a:solidFill>
                <a:latin typeface="Lato" panose="020F0502020204030203" pitchFamily="34" charset="77"/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7632AB-48A7-C2DB-9F88-1E2144D6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545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FF69-5DD8-ABC2-3B97-7DF3993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120AA-99BE-7A9D-8BC0-8D6F899D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04"/>
          <a:stretch/>
        </p:blipFill>
        <p:spPr>
          <a:xfrm>
            <a:off x="4448995" y="538281"/>
            <a:ext cx="3798160" cy="2274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97575-3621-3478-D9F9-BB917971D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" b="25113"/>
          <a:stretch/>
        </p:blipFill>
        <p:spPr>
          <a:xfrm>
            <a:off x="7626414" y="1065439"/>
            <a:ext cx="3727386" cy="2274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8BE7B-69AA-BD92-9420-34FA90154549}"/>
              </a:ext>
            </a:extLst>
          </p:cNvPr>
          <p:cNvSpPr txBox="1"/>
          <p:nvPr/>
        </p:nvSpPr>
        <p:spPr>
          <a:xfrm>
            <a:off x="838200" y="2976405"/>
            <a:ext cx="894347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Oswald" pitchFamily="2" charset="77"/>
              </a:rPr>
              <a:t>Past Research Focus</a:t>
            </a:r>
          </a:p>
          <a:p>
            <a:endParaRPr lang="en-US" sz="1200" dirty="0">
              <a:latin typeface="Oswald" pitchFamily="2" charset="77"/>
            </a:endParaRPr>
          </a:p>
          <a:p>
            <a:r>
              <a:rPr lang="en-US" sz="4000" dirty="0">
                <a:latin typeface="Lato" panose="020F0502020204030203" pitchFamily="34" charset="77"/>
              </a:rPr>
              <a:t>How can the research community improve random data generation for property-based testing?</a:t>
            </a:r>
          </a:p>
        </p:txBody>
      </p:sp>
    </p:spTree>
    <p:extLst>
      <p:ext uri="{BB962C8B-B14F-4D97-AF65-F5344CB8AC3E}">
        <p14:creationId xmlns:p14="http://schemas.microsoft.com/office/powerpoint/2010/main" val="124421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FF69-5DD8-ABC2-3B97-7DF3993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E120AA-99BE-7A9D-8BC0-8D6F899D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804"/>
          <a:stretch/>
        </p:blipFill>
        <p:spPr>
          <a:xfrm>
            <a:off x="4448995" y="393902"/>
            <a:ext cx="3798160" cy="2274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897575-3621-3478-D9F9-BB917971DA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4" b="25113"/>
          <a:stretch/>
        </p:blipFill>
        <p:spPr>
          <a:xfrm>
            <a:off x="7626414" y="921060"/>
            <a:ext cx="3727386" cy="22742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68BE7B-69AA-BD92-9420-34FA90154549}"/>
              </a:ext>
            </a:extLst>
          </p:cNvPr>
          <p:cNvSpPr txBox="1"/>
          <p:nvPr/>
        </p:nvSpPr>
        <p:spPr>
          <a:xfrm>
            <a:off x="182479" y="2615814"/>
            <a:ext cx="894347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Oswald" pitchFamily="2" charset="77"/>
              </a:rPr>
              <a:t>Past Research Focus</a:t>
            </a:r>
          </a:p>
          <a:p>
            <a:endParaRPr lang="en-US" sz="1200" dirty="0">
              <a:latin typeface="Oswald" pitchFamily="2" charset="77"/>
            </a:endParaRPr>
          </a:p>
          <a:p>
            <a:r>
              <a:rPr lang="en-US" sz="4000" dirty="0">
                <a:latin typeface="Lato" panose="020F0502020204030203" pitchFamily="34" charset="77"/>
              </a:rPr>
              <a:t>How can the research community improve random data generation for property-based testing?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547E9E-15D2-4CEB-834C-788B8C20A5D0}"/>
              </a:ext>
            </a:extLst>
          </p:cNvPr>
          <p:cNvGrpSpPr/>
          <p:nvPr/>
        </p:nvGrpSpPr>
        <p:grpSpPr>
          <a:xfrm>
            <a:off x="8765006" y="3518345"/>
            <a:ext cx="3096377" cy="3066251"/>
            <a:chOff x="3236243" y="597067"/>
            <a:chExt cx="5719513" cy="5663866"/>
          </a:xfrm>
        </p:grpSpPr>
        <p:pic>
          <p:nvPicPr>
            <p:cNvPr id="3" name="Graphic 2" descr="Sleep with solid fill">
              <a:extLst>
                <a:ext uri="{FF2B5EF4-FFF2-40B4-BE49-F238E27FC236}">
                  <a16:creationId xmlns:a16="http://schemas.microsoft.com/office/drawing/2014/main" id="{C72B0FA1-BCC9-43F8-3472-6E76EB3B5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6243" y="597067"/>
              <a:ext cx="5663866" cy="5663866"/>
            </a:xfrm>
            <a:prstGeom prst="rect">
              <a:avLst/>
            </a:prstGeom>
          </p:spPr>
        </p:pic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84152688-1D17-40F5-FD61-3FF727B25007}"/>
                </a:ext>
              </a:extLst>
            </p:cNvPr>
            <p:cNvSpPr/>
            <p:nvPr/>
          </p:nvSpPr>
          <p:spPr>
            <a:xfrm>
              <a:off x="4953251" y="1203158"/>
              <a:ext cx="4002505" cy="1221205"/>
            </a:xfrm>
            <a:prstGeom prst="wedgeRoundRectCallout">
              <a:avLst>
                <a:gd name="adj1" fmla="val -53439"/>
                <a:gd name="adj2" fmla="val 68904"/>
                <a:gd name="adj3" fmla="val 166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Lato" panose="020F0502020204030203" pitchFamily="34" charset="77"/>
                </a:rPr>
                <a:t>How do I know my work will impact real people?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702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F9324-B69B-61DC-2DC5-D42E5F22FC30}"/>
              </a:ext>
            </a:extLst>
          </p:cNvPr>
          <p:cNvSpPr txBox="1"/>
          <p:nvPr/>
        </p:nvSpPr>
        <p:spPr>
          <a:xfrm>
            <a:off x="838200" y="2976405"/>
            <a:ext cx="8943474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Oswald" pitchFamily="2" charset="77"/>
              </a:rPr>
              <a:t>Broader Focus</a:t>
            </a:r>
          </a:p>
          <a:p>
            <a:endParaRPr lang="en-US" sz="1200" dirty="0">
              <a:latin typeface="Oswald" pitchFamily="2" charset="77"/>
            </a:endParaRPr>
          </a:p>
          <a:p>
            <a:r>
              <a:rPr lang="en-US" sz="4000" dirty="0">
                <a:latin typeface="Lato" panose="020F0502020204030203" pitchFamily="34" charset="77"/>
              </a:rPr>
              <a:t>How can the research community make property-based testing more useful for real-world software developers?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CB9BE-9376-E210-B5DE-817A4999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2208A-6A0C-D155-2CD3-9CE53F061E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24"/>
          <a:stretch/>
        </p:blipFill>
        <p:spPr>
          <a:xfrm>
            <a:off x="5922508" y="376288"/>
            <a:ext cx="5431291" cy="3252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5148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35E3C0-158B-913F-54AC-9745F17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Interview Study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8C04-FFBA-238E-656E-47989B0C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08987-0180-777C-E048-C54E58E35466}"/>
              </a:ext>
            </a:extLst>
          </p:cNvPr>
          <p:cNvSpPr txBox="1"/>
          <p:nvPr/>
        </p:nvSpPr>
        <p:spPr>
          <a:xfrm>
            <a:off x="844550" y="2356519"/>
            <a:ext cx="4195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Oswald" pitchFamily="2" charset="77"/>
              </a:rPr>
              <a:t>Part 2:</a:t>
            </a:r>
          </a:p>
        </p:txBody>
      </p:sp>
    </p:spTree>
    <p:extLst>
      <p:ext uri="{BB962C8B-B14F-4D97-AF65-F5344CB8AC3E}">
        <p14:creationId xmlns:p14="http://schemas.microsoft.com/office/powerpoint/2010/main" val="3183252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49E11-0B89-A450-B1D9-E769C589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E661F9-D227-5C64-224D-9BC064FDC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42" y="1281085"/>
            <a:ext cx="5967116" cy="429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0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0DED3-A217-A213-A3E3-2EA7A98F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dirty="0"/>
              <a:t>Interview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A6675-4AF1-FAD1-FE0C-CE2E5252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FD683D-F922-0B40-80CE-DA50237BAF69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0ADB782-2696-4889-C7AF-048E0CCBA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1622315"/>
              </p:ext>
            </p:extLst>
          </p:nvPr>
        </p:nvGraphicFramePr>
        <p:xfrm>
          <a:off x="4611713" y="838199"/>
          <a:ext cx="699087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8779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763A74A-B3BA-CA83-9DA8-C8CEA735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7" y="795180"/>
            <a:ext cx="4922346" cy="51566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2E3CF-7427-10A5-C9AA-C7E9DC3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9690F-BFA4-CD5B-5EB8-1797C1CFF4E9}"/>
              </a:ext>
            </a:extLst>
          </p:cNvPr>
          <p:cNvSpPr/>
          <p:nvPr/>
        </p:nvSpPr>
        <p:spPr>
          <a:xfrm>
            <a:off x="1955968" y="1077902"/>
            <a:ext cx="920456" cy="2311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1D136-391E-3A88-2F27-0BFD6F83DA29}"/>
              </a:ext>
            </a:extLst>
          </p:cNvPr>
          <p:cNvSpPr/>
          <p:nvPr/>
        </p:nvSpPr>
        <p:spPr>
          <a:xfrm>
            <a:off x="3107544" y="2251117"/>
            <a:ext cx="1011291" cy="2861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A2DB2-9162-F231-084D-FF89A0B0FA19}"/>
              </a:ext>
            </a:extLst>
          </p:cNvPr>
          <p:cNvSpPr/>
          <p:nvPr/>
        </p:nvSpPr>
        <p:spPr>
          <a:xfrm>
            <a:off x="1474545" y="3330596"/>
            <a:ext cx="962845" cy="2311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68168-9942-C4CB-F627-235EFE4B689D}"/>
              </a:ext>
            </a:extLst>
          </p:cNvPr>
          <p:cNvSpPr/>
          <p:nvPr/>
        </p:nvSpPr>
        <p:spPr>
          <a:xfrm>
            <a:off x="3802936" y="4188477"/>
            <a:ext cx="927518" cy="286191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EEE8C-EFE9-CC13-C650-58A9CEF05830}"/>
              </a:ext>
            </a:extLst>
          </p:cNvPr>
          <p:cNvSpPr/>
          <p:nvPr/>
        </p:nvSpPr>
        <p:spPr>
          <a:xfrm>
            <a:off x="1819716" y="5467728"/>
            <a:ext cx="1192960" cy="23112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Meeting with solid fill">
            <a:extLst>
              <a:ext uri="{FF2B5EF4-FFF2-40B4-BE49-F238E27FC236}">
                <a16:creationId xmlns:a16="http://schemas.microsoft.com/office/drawing/2014/main" id="{CD356C31-F07B-34CC-4EF3-006628FC2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9293" y="2052638"/>
            <a:ext cx="3018162" cy="3018162"/>
          </a:xfrm>
          <a:prstGeom prst="rect">
            <a:avLst/>
          </a:prstGeom>
        </p:spPr>
      </p:pic>
      <p:sp>
        <p:nvSpPr>
          <p:cNvPr id="15" name="Left Arrow 14">
            <a:extLst>
              <a:ext uri="{FF2B5EF4-FFF2-40B4-BE49-F238E27FC236}">
                <a16:creationId xmlns:a16="http://schemas.microsoft.com/office/drawing/2014/main" id="{D044A4F5-1343-E40B-B9F5-265CC18B1059}"/>
              </a:ext>
            </a:extLst>
          </p:cNvPr>
          <p:cNvSpPr/>
          <p:nvPr/>
        </p:nvSpPr>
        <p:spPr>
          <a:xfrm>
            <a:off x="6299975" y="3373490"/>
            <a:ext cx="855786" cy="423894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2E3CF-7427-10A5-C9AA-C7E9DC3D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28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99690F-BFA4-CD5B-5EB8-1797C1CFF4E9}"/>
              </a:ext>
            </a:extLst>
          </p:cNvPr>
          <p:cNvSpPr/>
          <p:nvPr/>
        </p:nvSpPr>
        <p:spPr>
          <a:xfrm>
            <a:off x="9416754" y="1683466"/>
            <a:ext cx="193781" cy="17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81D136-391E-3A88-2F27-0BFD6F83DA29}"/>
              </a:ext>
            </a:extLst>
          </p:cNvPr>
          <p:cNvSpPr/>
          <p:nvPr/>
        </p:nvSpPr>
        <p:spPr>
          <a:xfrm>
            <a:off x="9416754" y="3253387"/>
            <a:ext cx="193781" cy="1756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4A2DB2-9162-F231-084D-FF89A0B0FA19}"/>
              </a:ext>
            </a:extLst>
          </p:cNvPr>
          <p:cNvSpPr/>
          <p:nvPr/>
        </p:nvSpPr>
        <p:spPr>
          <a:xfrm>
            <a:off x="9416754" y="3739331"/>
            <a:ext cx="193781" cy="1756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68168-9942-C4CB-F627-235EFE4B689D}"/>
              </a:ext>
            </a:extLst>
          </p:cNvPr>
          <p:cNvSpPr/>
          <p:nvPr/>
        </p:nvSpPr>
        <p:spPr>
          <a:xfrm>
            <a:off x="9416754" y="2177241"/>
            <a:ext cx="193781" cy="1756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EEE8C-EFE9-CC13-C650-58A9CEF05830}"/>
              </a:ext>
            </a:extLst>
          </p:cNvPr>
          <p:cNvSpPr/>
          <p:nvPr/>
        </p:nvSpPr>
        <p:spPr>
          <a:xfrm>
            <a:off x="9416754" y="5125481"/>
            <a:ext cx="193781" cy="1756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A72AF6E-BD36-7E0D-22D5-7F2C5B7DC6E9}"/>
              </a:ext>
            </a:extLst>
          </p:cNvPr>
          <p:cNvSpPr/>
          <p:nvPr/>
        </p:nvSpPr>
        <p:spPr>
          <a:xfrm>
            <a:off x="8873140" y="1358722"/>
            <a:ext cx="1281008" cy="128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04B989-3C84-0A40-DF8F-063886AA8F78}"/>
              </a:ext>
            </a:extLst>
          </p:cNvPr>
          <p:cNvSpPr/>
          <p:nvPr/>
        </p:nvSpPr>
        <p:spPr>
          <a:xfrm>
            <a:off x="8873140" y="2945783"/>
            <a:ext cx="1281008" cy="128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B4AAC7-711D-A637-F573-DD95CC84B674}"/>
              </a:ext>
            </a:extLst>
          </p:cNvPr>
          <p:cNvSpPr/>
          <p:nvPr/>
        </p:nvSpPr>
        <p:spPr>
          <a:xfrm>
            <a:off x="8873140" y="4572784"/>
            <a:ext cx="1281008" cy="1281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8626E-B308-64C6-6544-57BD0F6AC4A2}"/>
              </a:ext>
            </a:extLst>
          </p:cNvPr>
          <p:cNvSpPr txBox="1"/>
          <p:nvPr/>
        </p:nvSpPr>
        <p:spPr>
          <a:xfrm>
            <a:off x="8102441" y="1717973"/>
            <a:ext cx="454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panose="020F0502020204030203" pitchFamily="34" charset="77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B1B92-1717-4761-18E8-93F11E4B68CE}"/>
              </a:ext>
            </a:extLst>
          </p:cNvPr>
          <p:cNvSpPr txBox="1"/>
          <p:nvPr/>
        </p:nvSpPr>
        <p:spPr>
          <a:xfrm>
            <a:off x="8102441" y="3309288"/>
            <a:ext cx="454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panose="020F0502020204030203" pitchFamily="34" charset="77"/>
              </a:rPr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B429C-06F0-AFA4-EA9D-B693B2999D95}"/>
              </a:ext>
            </a:extLst>
          </p:cNvPr>
          <p:cNvSpPr txBox="1"/>
          <p:nvPr/>
        </p:nvSpPr>
        <p:spPr>
          <a:xfrm>
            <a:off x="8102441" y="4936288"/>
            <a:ext cx="4541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latin typeface="Lato" panose="020F0502020204030203" pitchFamily="34" charset="77"/>
              </a:rPr>
              <a:t>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D22395-2A30-2DAB-2C4C-844307F90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97" y="795180"/>
            <a:ext cx="4922346" cy="515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07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0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29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6" y="1690691"/>
            <a:ext cx="4449289" cy="1252460"/>
            <a:chOff x="1511571" y="1690691"/>
            <a:chExt cx="4449289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Lights On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40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9B62-5D1B-0F09-AB8A-04E7E097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900ECF-5104-F43F-A12C-E3ABBFB27078}"/>
              </a:ext>
            </a:extLst>
          </p:cNvPr>
          <p:cNvGrpSpPr/>
          <p:nvPr/>
        </p:nvGrpSpPr>
        <p:grpSpPr>
          <a:xfrm>
            <a:off x="3236243" y="597067"/>
            <a:ext cx="5663866" cy="5663866"/>
            <a:chOff x="3236243" y="597067"/>
            <a:chExt cx="5663866" cy="5663866"/>
          </a:xfrm>
        </p:grpSpPr>
        <p:pic>
          <p:nvPicPr>
            <p:cNvPr id="6" name="Graphic 5" descr="Sleep with solid fill">
              <a:extLst>
                <a:ext uri="{FF2B5EF4-FFF2-40B4-BE49-F238E27FC236}">
                  <a16:creationId xmlns:a16="http://schemas.microsoft.com/office/drawing/2014/main" id="{F14EF236-4CF0-A008-D1EB-AF9D9CD52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36243" y="597067"/>
              <a:ext cx="5663866" cy="56638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B356E2-53B7-160C-5345-CD8612F8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9668" y="1212850"/>
              <a:ext cx="4140200" cy="1460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62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8B6E4D-05A8-8F78-08A0-B72BA4B53412}"/>
              </a:ext>
            </a:extLst>
          </p:cNvPr>
          <p:cNvGrpSpPr/>
          <p:nvPr/>
        </p:nvGrpSpPr>
        <p:grpSpPr>
          <a:xfrm>
            <a:off x="712228" y="576456"/>
            <a:ext cx="4449288" cy="1252460"/>
            <a:chOff x="6526547" y="1690688"/>
            <a:chExt cx="4449288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B64FE40-0B46-C0D7-3F92-E65B6C0E45DF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Normal Distribution with solid fill">
              <a:extLst>
                <a:ext uri="{FF2B5EF4-FFF2-40B4-BE49-F238E27FC236}">
                  <a16:creationId xmlns:a16="http://schemas.microsoft.com/office/drawing/2014/main" id="{0FF83FF6-398E-3AE7-AF53-96F12E7EFC2B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A5ED20D-E454-F3E0-60AB-B6AE9309EFC5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F8204F86-4643-AA89-5B6B-59F99FA7DCAA}"/>
              </a:ext>
            </a:extLst>
          </p:cNvPr>
          <p:cNvSpPr txBox="1">
            <a:spLocks/>
          </p:cNvSpPr>
          <p:nvPr/>
        </p:nvSpPr>
        <p:spPr>
          <a:xfrm>
            <a:off x="838200" y="2252693"/>
            <a:ext cx="10515600" cy="664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“Sometimes [generators] were missing some useful use cases.”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AA770-5FFF-6C82-BE9C-764627CB2753}"/>
              </a:ext>
            </a:extLst>
          </p:cNvPr>
          <p:cNvSpPr txBox="1"/>
          <p:nvPr/>
        </p:nvSpPr>
        <p:spPr>
          <a:xfrm>
            <a:off x="712228" y="5028795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Preconditions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02253D-C605-9AB1-95D4-3C4D7FA63F27}"/>
              </a:ext>
            </a:extLst>
          </p:cNvPr>
          <p:cNvSpPr txBox="1"/>
          <p:nvPr/>
        </p:nvSpPr>
        <p:spPr>
          <a:xfrm>
            <a:off x="4410756" y="5028796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Distributional Issues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A3A82-F953-1EC4-7093-816BE77D7E76}"/>
              </a:ext>
            </a:extLst>
          </p:cNvPr>
          <p:cNvSpPr txBox="1"/>
          <p:nvPr/>
        </p:nvSpPr>
        <p:spPr>
          <a:xfrm>
            <a:off x="8109284" y="5028796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Strange Languages</a:t>
            </a:r>
          </a:p>
        </p:txBody>
      </p:sp>
      <p:pic>
        <p:nvPicPr>
          <p:cNvPr id="19" name="Graphic 18" descr="Normal Distribution with solid fill">
            <a:extLst>
              <a:ext uri="{FF2B5EF4-FFF2-40B4-BE49-F238E27FC236}">
                <a16:creationId xmlns:a16="http://schemas.microsoft.com/office/drawing/2014/main" id="{7D30DE6D-6FF0-0DD7-7176-768F907B9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43924" y="3294481"/>
            <a:ext cx="1578179" cy="1578179"/>
          </a:xfrm>
          <a:prstGeom prst="rect">
            <a:avLst/>
          </a:prstGeom>
        </p:spPr>
      </p:pic>
      <p:pic>
        <p:nvPicPr>
          <p:cNvPr id="20" name="Graphic 19" descr="Web design with solid fill">
            <a:extLst>
              <a:ext uri="{FF2B5EF4-FFF2-40B4-BE49-F238E27FC236}">
                <a16:creationId xmlns:a16="http://schemas.microsoft.com/office/drawing/2014/main" id="{0C6F4B85-9F93-8A61-0634-80C8B0277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942452" y="3294481"/>
            <a:ext cx="1578179" cy="15781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0DCDE-39ED-3AF9-D85F-AA49DB8ED4C7}"/>
              </a:ext>
            </a:extLst>
          </p:cNvPr>
          <p:cNvSpPr txBox="1"/>
          <p:nvPr/>
        </p:nvSpPr>
        <p:spPr>
          <a:xfrm>
            <a:off x="505279" y="3483405"/>
            <a:ext cx="365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prop_vipOK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 in =</a:t>
            </a:r>
          </a:p>
          <a:p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</a:rPr>
              <a:t>  pre in </a:t>
            </a:r>
            <a:r>
              <a:rPr lang="en-US" sz="2400" dirty="0">
                <a:solidFill>
                  <a:schemeClr val="accent4">
                    <a:lumMod val="50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==&gt;</a:t>
            </a:r>
          </a:p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  post (in, 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vip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 in)</a:t>
            </a:r>
            <a:endParaRPr lang="en-US" sz="2400" dirty="0">
              <a:solidFill>
                <a:schemeClr val="accent4">
                  <a:lumMod val="75000"/>
                </a:schemeClr>
              </a:solidFill>
              <a:latin typeface="PT Mono" panose="02060509020205020204" pitchFamily="49" charset="77"/>
              <a:ea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4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873ED90-4697-90C5-6074-7688E3D6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693"/>
            <a:ext cx="10515600" cy="550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was hard to “formulate the right property in the first place.”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51921B-293E-3945-2D19-DFC7046E7A9E}"/>
              </a:ext>
            </a:extLst>
          </p:cNvPr>
          <p:cNvGrpSpPr/>
          <p:nvPr/>
        </p:nvGrpSpPr>
        <p:grpSpPr>
          <a:xfrm>
            <a:off x="712227" y="576453"/>
            <a:ext cx="4449289" cy="1252460"/>
            <a:chOff x="1511571" y="1690691"/>
            <a:chExt cx="4449289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78AA47B6-9CE4-781E-83F6-3CE78E68A1A8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 descr="Lights On with solid fill">
              <a:extLst>
                <a:ext uri="{FF2B5EF4-FFF2-40B4-BE49-F238E27FC236}">
                  <a16:creationId xmlns:a16="http://schemas.microsoft.com/office/drawing/2014/main" id="{C62401D8-B9DD-15D3-97F1-622A4A2E203E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4212DCE-12A3-F733-F3A8-906F2F2FB15C}"/>
                </a:ext>
              </a:extLst>
            </p:cNvPr>
            <p:cNvSpPr/>
            <p:nvPr/>
          </p:nvSpPr>
          <p:spPr>
            <a:xfrm>
              <a:off x="3008631" y="169069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Design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EB9ABE-028F-EBBF-AEBF-DAA45B73516B}"/>
              </a:ext>
            </a:extLst>
          </p:cNvPr>
          <p:cNvSpPr txBox="1"/>
          <p:nvPr/>
        </p:nvSpPr>
        <p:spPr>
          <a:xfrm>
            <a:off x="712228" y="5028795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Weak Properties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50E30-0952-6DAC-7D49-3F7ED5DB88B3}"/>
              </a:ext>
            </a:extLst>
          </p:cNvPr>
          <p:cNvSpPr txBox="1"/>
          <p:nvPr/>
        </p:nvSpPr>
        <p:spPr>
          <a:xfrm>
            <a:off x="4410756" y="5028796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Poorly Abstracted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D9AA5-E872-1A41-15EA-73EC4268BF9A}"/>
              </a:ext>
            </a:extLst>
          </p:cNvPr>
          <p:cNvSpPr txBox="1"/>
          <p:nvPr/>
        </p:nvSpPr>
        <p:spPr>
          <a:xfrm>
            <a:off x="8109284" y="5028796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Model-Based Testing</a:t>
            </a:r>
          </a:p>
        </p:txBody>
      </p:sp>
      <p:pic>
        <p:nvPicPr>
          <p:cNvPr id="11" name="Graphic 10" descr="Crash with solid fill">
            <a:extLst>
              <a:ext uri="{FF2B5EF4-FFF2-40B4-BE49-F238E27FC236}">
                <a16:creationId xmlns:a16="http://schemas.microsoft.com/office/drawing/2014/main" id="{273A7FD3-E400-DC85-379B-37E91D6C1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5396" y="3294482"/>
            <a:ext cx="1578179" cy="1578179"/>
          </a:xfrm>
          <a:prstGeom prst="rect">
            <a:avLst/>
          </a:prstGeom>
        </p:spPr>
      </p:pic>
      <p:pic>
        <p:nvPicPr>
          <p:cNvPr id="13" name="Graphic 12" descr="Pasta with solid fill">
            <a:extLst>
              <a:ext uri="{FF2B5EF4-FFF2-40B4-BE49-F238E27FC236}">
                <a16:creationId xmlns:a16="http://schemas.microsoft.com/office/drawing/2014/main" id="{45D8C4BE-ED5F-1DD9-34E0-D07A21747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243924" y="3294481"/>
            <a:ext cx="1578179" cy="157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BDA3F-2D48-81CA-ED46-FA0E97DDE14B}"/>
              </a:ext>
            </a:extLst>
          </p:cNvPr>
          <p:cNvGrpSpPr/>
          <p:nvPr/>
        </p:nvGrpSpPr>
        <p:grpSpPr>
          <a:xfrm>
            <a:off x="8879466" y="3188757"/>
            <a:ext cx="1704152" cy="1789625"/>
            <a:chOff x="8755962" y="3208332"/>
            <a:chExt cx="1704152" cy="1789625"/>
          </a:xfrm>
        </p:grpSpPr>
        <p:pic>
          <p:nvPicPr>
            <p:cNvPr id="14" name="Graphic 13" descr="Workflow with solid fill">
              <a:extLst>
                <a:ext uri="{FF2B5EF4-FFF2-40B4-BE49-F238E27FC236}">
                  <a16:creationId xmlns:a16="http://schemas.microsoft.com/office/drawing/2014/main" id="{9DCA0505-EB41-54DD-8B96-3C5E11F30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755962" y="3208332"/>
              <a:ext cx="1578179" cy="1578179"/>
            </a:xfrm>
            <a:prstGeom prst="rect">
              <a:avLst/>
            </a:prstGeom>
          </p:spPr>
        </p:pic>
        <p:pic>
          <p:nvPicPr>
            <p:cNvPr id="10" name="Graphic 9" descr="Workflow with solid fill">
              <a:extLst>
                <a:ext uri="{FF2B5EF4-FFF2-40B4-BE49-F238E27FC236}">
                  <a16:creationId xmlns:a16="http://schemas.microsoft.com/office/drawing/2014/main" id="{1076C268-E70D-3891-1159-6C960561D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8881935" y="3419778"/>
              <a:ext cx="1578179" cy="1578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144550"/>
      </p:ext>
    </p:extLst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873ED90-4697-90C5-6074-7688E3D6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694"/>
            <a:ext cx="10515600" cy="658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Running PBT can be “a bit like Russian roulette.”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67D7D35-858B-F4E8-C386-D07E2C35C797}"/>
              </a:ext>
            </a:extLst>
          </p:cNvPr>
          <p:cNvGrpSpPr/>
          <p:nvPr/>
        </p:nvGrpSpPr>
        <p:grpSpPr>
          <a:xfrm>
            <a:off x="712227" y="576455"/>
            <a:ext cx="4449289" cy="1252460"/>
            <a:chOff x="1511571" y="3281664"/>
            <a:chExt cx="4449289" cy="1252460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2FB4B6C6-4F0A-001C-14F4-C47985CB5D2A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 descr="Programmer">
              <a:extLst>
                <a:ext uri="{FF2B5EF4-FFF2-40B4-BE49-F238E27FC236}">
                  <a16:creationId xmlns:a16="http://schemas.microsoft.com/office/drawing/2014/main" id="{596EA545-C8CD-18BB-2C32-BE8A3921D4EB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508D0CE-5235-3BD4-C39C-FFF9B14AD0A0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F30EDE5-5A95-6B21-AFFF-EAA877BF4184}"/>
              </a:ext>
            </a:extLst>
          </p:cNvPr>
          <p:cNvSpPr txBox="1"/>
          <p:nvPr/>
        </p:nvSpPr>
        <p:spPr>
          <a:xfrm>
            <a:off x="2500725" y="5028795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Nondeterminism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0F46E-75B1-671A-0D9B-BF73C74FD2DC}"/>
              </a:ext>
            </a:extLst>
          </p:cNvPr>
          <p:cNvSpPr txBox="1"/>
          <p:nvPr/>
        </p:nvSpPr>
        <p:spPr>
          <a:xfrm>
            <a:off x="6199253" y="5028796"/>
            <a:ext cx="3244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Oswald" pitchFamily="2" charset="77"/>
              </a:rPr>
              <a:t>Time</a:t>
            </a:r>
          </a:p>
        </p:txBody>
      </p:sp>
      <p:pic>
        <p:nvPicPr>
          <p:cNvPr id="12" name="Graphic 11" descr="Dice with solid fill">
            <a:extLst>
              <a:ext uri="{FF2B5EF4-FFF2-40B4-BE49-F238E27FC236}">
                <a16:creationId xmlns:a16="http://schemas.microsoft.com/office/drawing/2014/main" id="{216BD455-526A-8890-24CA-94AEE36DC7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333893" y="3294482"/>
            <a:ext cx="1578179" cy="1578179"/>
          </a:xfrm>
          <a:prstGeom prst="rect">
            <a:avLst/>
          </a:prstGeom>
        </p:spPr>
      </p:pic>
      <p:pic>
        <p:nvPicPr>
          <p:cNvPr id="13" name="Graphic 12" descr="Stopwatch 75% with solid fill">
            <a:extLst>
              <a:ext uri="{FF2B5EF4-FFF2-40B4-BE49-F238E27FC236}">
                <a16:creationId xmlns:a16="http://schemas.microsoft.com/office/drawing/2014/main" id="{A3CF63C3-3696-97AC-155E-8CF872324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032421" y="3294481"/>
            <a:ext cx="1578179" cy="157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52714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5873ED90-4697-90C5-6074-7688E3D6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2694"/>
            <a:ext cx="5131827" cy="3179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“I don’t know if when I talk about [PBT] that people are lost.”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1EF69F-D877-BDBF-DD02-0DA07A4DDDA4}"/>
              </a:ext>
            </a:extLst>
          </p:cNvPr>
          <p:cNvGrpSpPr/>
          <p:nvPr/>
        </p:nvGrpSpPr>
        <p:grpSpPr>
          <a:xfrm>
            <a:off x="712228" y="576456"/>
            <a:ext cx="4449288" cy="1252460"/>
            <a:chOff x="6526546" y="3281664"/>
            <a:chExt cx="4449288" cy="1252460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5E83C8ED-DE91-AD2B-8814-9AEC81F59087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F73EF4D4-F7CB-FCFD-EA91-E006CC5AB5A8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CBC1A6E-C2FF-E1E9-CE11-73E45BD5079A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A2044B-E2EB-8666-397F-94A0737EA01C}"/>
              </a:ext>
            </a:extLst>
          </p:cNvPr>
          <p:cNvGrpSpPr/>
          <p:nvPr/>
        </p:nvGrpSpPr>
        <p:grpSpPr>
          <a:xfrm>
            <a:off x="6096000" y="576456"/>
            <a:ext cx="4449290" cy="1252460"/>
            <a:chOff x="1511570" y="4797141"/>
            <a:chExt cx="4449290" cy="1252460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173C426-25AC-36FE-8A8A-B568BB1BCE1E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 descr="Boot">
              <a:extLst>
                <a:ext uri="{FF2B5EF4-FFF2-40B4-BE49-F238E27FC236}">
                  <a16:creationId xmlns:a16="http://schemas.microsoft.com/office/drawing/2014/main" id="{D3887183-8C10-55A1-1A3B-29ED4F9C686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EA6215D-EA51-FAFC-0AFF-82617059DFD7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3919647A-7EEE-86A6-F5CE-C19252767096}"/>
              </a:ext>
            </a:extLst>
          </p:cNvPr>
          <p:cNvSpPr txBox="1">
            <a:spLocks/>
          </p:cNvSpPr>
          <p:nvPr/>
        </p:nvSpPr>
        <p:spPr>
          <a:xfrm>
            <a:off x="6221974" y="2252693"/>
            <a:ext cx="5131826" cy="384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“They realize that [PBT is] very important and very useful , but can they find somebody to write those tests and maintain those tests? That’s another question.”</a:t>
            </a:r>
          </a:p>
        </p:txBody>
      </p:sp>
    </p:spTree>
    <p:extLst>
      <p:ext uri="{BB962C8B-B14F-4D97-AF65-F5344CB8AC3E}">
        <p14:creationId xmlns:p14="http://schemas.microsoft.com/office/powerpoint/2010/main" val="439479942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5" y="1690691"/>
            <a:ext cx="4449289" cy="1252460"/>
            <a:chOff x="1511571" y="1690691"/>
            <a:chExt cx="4449289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Lights On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19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4" y="1690691"/>
            <a:ext cx="4449289" cy="1252460"/>
            <a:chOff x="1511571" y="1690691"/>
            <a:chExt cx="4449289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Lights On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3DAE8-DCB4-08E3-F83D-4473BB03DD58}"/>
              </a:ext>
            </a:extLst>
          </p:cNvPr>
          <p:cNvGrpSpPr/>
          <p:nvPr/>
        </p:nvGrpSpPr>
        <p:grpSpPr>
          <a:xfrm>
            <a:off x="6526544" y="4765374"/>
            <a:ext cx="4449290" cy="1252460"/>
            <a:chOff x="1511570" y="4797141"/>
            <a:chExt cx="4449290" cy="125246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D6DD861-ADF5-F537-CC81-34BD598F29FC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 descr="Question Mark with solid fill">
              <a:extLst>
                <a:ext uri="{FF2B5EF4-FFF2-40B4-BE49-F238E27FC236}">
                  <a16:creationId xmlns:a16="http://schemas.microsoft.com/office/drawing/2014/main" id="{810185CA-EA4D-E886-BF8F-5B3DA145EA07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DE32050-7C74-E3FD-444E-A0B72B97138C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1" kern="1200" dirty="0">
                  <a:latin typeface="Lato" panose="020F0502020204030203" pitchFamily="34" charset="77"/>
                </a:rPr>
                <a:t>What else?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0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8C04-FFBA-238E-656E-47989B0C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25FF272-20FA-844C-69FE-F866C8D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Ongoing Full-Scale Study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08A98-3E28-61AE-4875-5A44AD7B7747}"/>
              </a:ext>
            </a:extLst>
          </p:cNvPr>
          <p:cNvSpPr txBox="1"/>
          <p:nvPr/>
        </p:nvSpPr>
        <p:spPr>
          <a:xfrm>
            <a:off x="844550" y="2356519"/>
            <a:ext cx="4195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Oswald" pitchFamily="2" charset="77"/>
              </a:rPr>
              <a:t>Part 3:</a:t>
            </a:r>
          </a:p>
        </p:txBody>
      </p:sp>
    </p:spTree>
    <p:extLst>
      <p:ext uri="{BB962C8B-B14F-4D97-AF65-F5344CB8AC3E}">
        <p14:creationId xmlns:p14="http://schemas.microsoft.com/office/powerpoint/2010/main" val="837442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49E11-0B89-A450-B1D9-E769C589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37</a:t>
            </a:fld>
            <a:endParaRPr lang="en-US"/>
          </a:p>
        </p:txBody>
      </p:sp>
      <p:pic>
        <p:nvPicPr>
          <p:cNvPr id="3" name="Picture 2" descr="Jane Street logo">
            <a:extLst>
              <a:ext uri="{FF2B5EF4-FFF2-40B4-BE49-F238E27FC236}">
                <a16:creationId xmlns:a16="http://schemas.microsoft.com/office/drawing/2014/main" id="{484F3CBE-B8BC-ACAC-1604-EF51493D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8756" y="794780"/>
            <a:ext cx="4374487" cy="122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733AA13-414A-01FA-46A3-3AFCCBD58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601802"/>
            <a:ext cx="7772400" cy="30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19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660-D3A4-89C3-E554-F66AC447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New Research Questions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808DAB4-ECE3-80F3-8B18-13C63D35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048933"/>
            <a:ext cx="7232739" cy="4190025"/>
          </a:xfrm>
        </p:spPr>
        <p:txBody>
          <a:bodyPr anchor="ctr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effectLst/>
              </a:rPr>
              <a:t>What support do developers need to help them </a:t>
            </a:r>
            <a:r>
              <a:rPr lang="en-US" sz="2400" b="1" dirty="0">
                <a:solidFill>
                  <a:schemeClr val="accent2"/>
                </a:solidFill>
                <a:effectLst/>
              </a:rPr>
              <a:t>imagine properties</a:t>
            </a:r>
            <a:r>
              <a:rPr lang="en-US" sz="2400" dirty="0">
                <a:effectLst/>
              </a:rPr>
              <a:t>? 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effectLst/>
              </a:rPr>
              <a:t>What </a:t>
            </a:r>
            <a:r>
              <a:rPr lang="en-US" sz="2400" b="1" dirty="0">
                <a:solidFill>
                  <a:schemeClr val="accent4"/>
                </a:solidFill>
                <a:effectLst/>
              </a:rPr>
              <a:t>kinds of generators</a:t>
            </a:r>
            <a:r>
              <a:rPr lang="en-US" sz="2400" dirty="0">
                <a:solidFill>
                  <a:schemeClr val="accent4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do testers need to exercise their properties effectively? Do they have specific </a:t>
            </a:r>
            <a:r>
              <a:rPr lang="en-US" sz="2400" b="1" dirty="0">
                <a:solidFill>
                  <a:schemeClr val="accent4"/>
                </a:solidFill>
                <a:effectLst/>
              </a:rPr>
              <a:t>precondition</a:t>
            </a:r>
            <a:r>
              <a:rPr lang="en-US" sz="2400" b="1" dirty="0">
                <a:effectLst/>
              </a:rPr>
              <a:t> </a:t>
            </a:r>
            <a:r>
              <a:rPr lang="en-US" sz="2400" dirty="0">
                <a:effectLst/>
              </a:rPr>
              <a:t>and/or </a:t>
            </a:r>
            <a:r>
              <a:rPr lang="en-US" sz="2400" b="1" dirty="0">
                <a:solidFill>
                  <a:schemeClr val="accent4"/>
                </a:solidFill>
                <a:effectLst/>
              </a:rPr>
              <a:t>distributional requirements</a:t>
            </a:r>
            <a:r>
              <a:rPr lang="en-US" sz="2400" dirty="0">
                <a:effectLst/>
              </a:rPr>
              <a:t>? </a:t>
            </a:r>
            <a:endParaRPr lang="en-US" sz="2400" dirty="0"/>
          </a:p>
          <a:p>
            <a:pPr>
              <a:buFont typeface="+mj-lt"/>
              <a:buAutoNum type="arabicPeriod" startAt="3"/>
            </a:pPr>
            <a:r>
              <a:rPr lang="en-US" sz="2400" dirty="0">
                <a:effectLst/>
              </a:rPr>
              <a:t>What aspects of the developer </a:t>
            </a:r>
            <a:r>
              <a:rPr lang="en-US" sz="2400" b="1" dirty="0">
                <a:solidFill>
                  <a:schemeClr val="accent3"/>
                </a:solidFill>
                <a:effectLst/>
              </a:rPr>
              <a:t>workflow</a:t>
            </a:r>
            <a:r>
              <a:rPr lang="en-US" sz="2400" b="1" dirty="0">
                <a:effectLst/>
              </a:rPr>
              <a:t> </a:t>
            </a:r>
            <a:r>
              <a:rPr lang="en-US" sz="2400" dirty="0">
                <a:effectLst/>
              </a:rPr>
              <a:t>around PBT need improvement? </a:t>
            </a:r>
          </a:p>
          <a:p>
            <a:pPr>
              <a:buFont typeface="+mj-lt"/>
              <a:buAutoNum type="arabicPeriod" startAt="3"/>
            </a:pPr>
            <a:r>
              <a:rPr lang="en-US" sz="2400" dirty="0">
                <a:effectLst/>
              </a:rPr>
              <a:t>What </a:t>
            </a:r>
            <a:r>
              <a:rPr lang="en-US" sz="2400" b="1" dirty="0">
                <a:solidFill>
                  <a:schemeClr val="accent6"/>
                </a:solidFill>
                <a:effectLst/>
              </a:rPr>
              <a:t>concrete changes</a:t>
            </a:r>
            <a:r>
              <a:rPr lang="en-US" sz="2400" dirty="0">
                <a:effectLst/>
              </a:rPr>
              <a:t> could be made to modern PBT systems to improve effectiveness and usability? </a:t>
            </a:r>
            <a:endParaRPr lang="en-US" sz="2400" dirty="0"/>
          </a:p>
        </p:txBody>
      </p:sp>
      <p:pic>
        <p:nvPicPr>
          <p:cNvPr id="8" name="Graphic 7" descr="Group Brainstorm">
            <a:extLst>
              <a:ext uri="{FF2B5EF4-FFF2-40B4-BE49-F238E27FC236}">
                <a16:creationId xmlns:a16="http://schemas.microsoft.com/office/drawing/2014/main" id="{8282A6BF-BEC5-9E9C-5FF0-32E09AE1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500" y="2676178"/>
            <a:ext cx="2935533" cy="29355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A2A17-5BF5-BD77-F7FA-C16449A2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FD683D-F922-0B40-80CE-DA50237BAF69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39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4" y="1690691"/>
            <a:ext cx="4449289" cy="1252460"/>
            <a:chOff x="1511571" y="1690691"/>
            <a:chExt cx="4449289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Lights On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Design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3DAE8-DCB4-08E3-F83D-4473BB03DD58}"/>
              </a:ext>
            </a:extLst>
          </p:cNvPr>
          <p:cNvGrpSpPr/>
          <p:nvPr/>
        </p:nvGrpSpPr>
        <p:grpSpPr>
          <a:xfrm>
            <a:off x="6526544" y="4765374"/>
            <a:ext cx="4449290" cy="1252460"/>
            <a:chOff x="1511570" y="4797141"/>
            <a:chExt cx="4449290" cy="125246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D6DD861-ADF5-F537-CC81-34BD598F29FC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 descr="Question Mark with solid fill">
              <a:extLst>
                <a:ext uri="{FF2B5EF4-FFF2-40B4-BE49-F238E27FC236}">
                  <a16:creationId xmlns:a16="http://schemas.microsoft.com/office/drawing/2014/main" id="{810185CA-EA4D-E886-BF8F-5B3DA145EA07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DE32050-7C74-E3FD-444E-A0B72B97138C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1" kern="1200" dirty="0">
                  <a:latin typeface="Lato" panose="020F0502020204030203" pitchFamily="34" charset="77"/>
                </a:rPr>
                <a:t>What else?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0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9B62-5D1B-0F09-AB8A-04E7E097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CBDB18-DD3E-DC57-8282-FD92191EE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9435" y="1082510"/>
            <a:ext cx="2266805" cy="158248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B565B76-2EBC-28B2-8A7F-C14DE9FEB2F1}"/>
              </a:ext>
            </a:extLst>
          </p:cNvPr>
          <p:cNvGrpSpPr/>
          <p:nvPr/>
        </p:nvGrpSpPr>
        <p:grpSpPr>
          <a:xfrm>
            <a:off x="1407443" y="1332371"/>
            <a:ext cx="4518110" cy="4518110"/>
            <a:chOff x="3236243" y="597067"/>
            <a:chExt cx="5663866" cy="5663866"/>
          </a:xfrm>
        </p:grpSpPr>
        <p:pic>
          <p:nvPicPr>
            <p:cNvPr id="8" name="Graphic 7" descr="Sleep with solid fill">
              <a:extLst>
                <a:ext uri="{FF2B5EF4-FFF2-40B4-BE49-F238E27FC236}">
                  <a16:creationId xmlns:a16="http://schemas.microsoft.com/office/drawing/2014/main" id="{7EE368AD-DC03-F8DB-6C84-3C09268B9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36243" y="597067"/>
              <a:ext cx="5663866" cy="566386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F73AD57-113A-E17B-0601-9360D5AC7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99668" y="1212850"/>
              <a:ext cx="4140200" cy="14605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37A165F-3BB4-DC5B-D961-A268C12F51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8730" y="3239503"/>
            <a:ext cx="2054392" cy="205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1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4" y="1690691"/>
            <a:ext cx="5392940" cy="1252460"/>
            <a:chOff x="1511571" y="1690691"/>
            <a:chExt cx="5392940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Magnifying glass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3895880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</a:t>
              </a:r>
              <a:r>
                <a:rPr lang="en-US" sz="2400" strike="sngStrike" kern="1200" dirty="0">
                  <a:latin typeface="Lato" panose="020F0502020204030203" pitchFamily="34" charset="77"/>
                </a:rPr>
                <a:t>Design</a:t>
              </a:r>
              <a:r>
                <a:rPr lang="en-US" sz="2400" kern="1200" dirty="0">
                  <a:latin typeface="Lato" panose="020F0502020204030203" pitchFamily="34" charset="77"/>
                </a:rPr>
                <a:t> </a:t>
              </a:r>
              <a:r>
                <a:rPr lang="en-US" sz="2400" b="1" kern="1200" dirty="0">
                  <a:latin typeface="Lato" panose="020F0502020204030203" pitchFamily="34" charset="77"/>
                </a:rPr>
                <a:t>Recognition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3DAE8-DCB4-08E3-F83D-4473BB03DD58}"/>
              </a:ext>
            </a:extLst>
          </p:cNvPr>
          <p:cNvGrpSpPr/>
          <p:nvPr/>
        </p:nvGrpSpPr>
        <p:grpSpPr>
          <a:xfrm>
            <a:off x="6526544" y="4765374"/>
            <a:ext cx="4449290" cy="1252460"/>
            <a:chOff x="1511570" y="4797141"/>
            <a:chExt cx="4449290" cy="125246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D6DD861-ADF5-F537-CC81-34BD598F29FC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 descr="Question Mark with solid fill">
              <a:extLst>
                <a:ext uri="{FF2B5EF4-FFF2-40B4-BE49-F238E27FC236}">
                  <a16:creationId xmlns:a16="http://schemas.microsoft.com/office/drawing/2014/main" id="{810185CA-EA4D-E886-BF8F-5B3DA145EA07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DE32050-7C74-E3FD-444E-A0B72B97138C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1" kern="1200" dirty="0">
                  <a:latin typeface="Lato" panose="020F0502020204030203" pitchFamily="34" charset="77"/>
                </a:rPr>
                <a:t>What else?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073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400" b="1" i="0" kern="1200" dirty="0">
                  <a:latin typeface="Lato" panose="020F0502020204030203" pitchFamily="34" charset="77"/>
                </a:rPr>
                <a:t>and Automation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4" y="1690691"/>
            <a:ext cx="5392940" cy="1252460"/>
            <a:chOff x="1511571" y="1690691"/>
            <a:chExt cx="5392940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Magnifying glass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3895880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</a:t>
              </a:r>
              <a:r>
                <a:rPr lang="en-US" sz="2400" strike="sngStrike" kern="1200" dirty="0">
                  <a:latin typeface="Lato" panose="020F0502020204030203" pitchFamily="34" charset="77"/>
                </a:rPr>
                <a:t>Design</a:t>
              </a:r>
              <a:r>
                <a:rPr lang="en-US" sz="2400" kern="1200" dirty="0">
                  <a:latin typeface="Lato" panose="020F0502020204030203" pitchFamily="34" charset="77"/>
                </a:rPr>
                <a:t> </a:t>
              </a:r>
              <a:r>
                <a:rPr lang="en-US" sz="2400" b="1" kern="1200" dirty="0">
                  <a:latin typeface="Lato" panose="020F0502020204030203" pitchFamily="34" charset="77"/>
                </a:rPr>
                <a:t>Recognition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3DAE8-DCB4-08E3-F83D-4473BB03DD58}"/>
              </a:ext>
            </a:extLst>
          </p:cNvPr>
          <p:cNvGrpSpPr/>
          <p:nvPr/>
        </p:nvGrpSpPr>
        <p:grpSpPr>
          <a:xfrm>
            <a:off x="6526544" y="4765374"/>
            <a:ext cx="4449290" cy="1252460"/>
            <a:chOff x="1511570" y="4797141"/>
            <a:chExt cx="4449290" cy="125246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D6DD861-ADF5-F537-CC81-34BD598F29FC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 descr="Question Mark with solid fill">
              <a:extLst>
                <a:ext uri="{FF2B5EF4-FFF2-40B4-BE49-F238E27FC236}">
                  <a16:creationId xmlns:a16="http://schemas.microsoft.com/office/drawing/2014/main" id="{810185CA-EA4D-E886-BF8F-5B3DA145EA07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DE32050-7C74-E3FD-444E-A0B72B97138C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1" kern="1200" dirty="0">
                  <a:latin typeface="Lato" panose="020F0502020204030203" pitchFamily="34" charset="77"/>
                </a:rPr>
                <a:t>What else?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180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857EF07-741A-B89C-B204-FF78D7C96F06}"/>
              </a:ext>
            </a:extLst>
          </p:cNvPr>
          <p:cNvGrpSpPr/>
          <p:nvPr/>
        </p:nvGrpSpPr>
        <p:grpSpPr>
          <a:xfrm>
            <a:off x="1511572" y="1690688"/>
            <a:ext cx="4449288" cy="1252460"/>
            <a:chOff x="6526547" y="1690688"/>
            <a:chExt cx="4449288" cy="1252460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F3F310D7-97EF-D5E6-282B-99C94935C0DE}"/>
                </a:ext>
              </a:extLst>
            </p:cNvPr>
            <p:cNvSpPr/>
            <p:nvPr/>
          </p:nvSpPr>
          <p:spPr>
            <a:xfrm>
              <a:off x="6526547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 descr="Normal Distribution with solid fill">
              <a:extLst>
                <a:ext uri="{FF2B5EF4-FFF2-40B4-BE49-F238E27FC236}">
                  <a16:creationId xmlns:a16="http://schemas.microsoft.com/office/drawing/2014/main" id="{C6F3A6F0-E43A-7D4D-B0BC-57CA4DE59CD1}"/>
                </a:ext>
              </a:extLst>
            </p:cNvPr>
            <p:cNvSpPr/>
            <p:nvPr/>
          </p:nvSpPr>
          <p:spPr>
            <a:xfrm>
              <a:off x="6765774" y="1953703"/>
              <a:ext cx="726427" cy="726427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91FC864-BA95-6581-1A6E-8D99DD2429D4}"/>
                </a:ext>
              </a:extLst>
            </p:cNvPr>
            <p:cNvSpPr/>
            <p:nvPr/>
          </p:nvSpPr>
          <p:spPr>
            <a:xfrm>
              <a:off x="8023606" y="1690688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Generator Design</a:t>
              </a:r>
            </a:p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en-US" sz="2400" b="1" i="0" kern="1200" dirty="0">
                  <a:latin typeface="Lato" panose="020F0502020204030203" pitchFamily="34" charset="77"/>
                </a:rPr>
                <a:t>and Automation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A685B1-C0CF-E3CD-A162-774FA481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Properties?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F60B8-ED8A-3EDC-400E-0ACA6F42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42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2D1CD5-81EF-B698-5234-D5595FFBD666}"/>
              </a:ext>
            </a:extLst>
          </p:cNvPr>
          <p:cNvGrpSpPr/>
          <p:nvPr/>
        </p:nvGrpSpPr>
        <p:grpSpPr>
          <a:xfrm>
            <a:off x="6526544" y="1690691"/>
            <a:ext cx="5392940" cy="1252460"/>
            <a:chOff x="1511571" y="1690691"/>
            <a:chExt cx="5392940" cy="1252460"/>
          </a:xfrm>
        </p:grpSpPr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D1CA96E3-6EB2-8213-A778-8F1A08DDCAE4}"/>
                </a:ext>
              </a:extLst>
            </p:cNvPr>
            <p:cNvSpPr/>
            <p:nvPr/>
          </p:nvSpPr>
          <p:spPr>
            <a:xfrm>
              <a:off x="1511571" y="1797571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 descr="Magnifying glass with solid fill">
              <a:extLst>
                <a:ext uri="{FF2B5EF4-FFF2-40B4-BE49-F238E27FC236}">
                  <a16:creationId xmlns:a16="http://schemas.microsoft.com/office/drawing/2014/main" id="{96F2F6D2-922D-718F-6153-E76B24C784F9}"/>
                </a:ext>
              </a:extLst>
            </p:cNvPr>
            <p:cNvSpPr/>
            <p:nvPr/>
          </p:nvSpPr>
          <p:spPr>
            <a:xfrm>
              <a:off x="1750802" y="1953703"/>
              <a:ext cx="726427" cy="726427"/>
            </a:xfrm>
            <a:prstGeom prst="rect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22F936-263E-B723-F974-A34A6C8F6CD9}"/>
                </a:ext>
              </a:extLst>
            </p:cNvPr>
            <p:cNvSpPr/>
            <p:nvPr/>
          </p:nvSpPr>
          <p:spPr>
            <a:xfrm>
              <a:off x="3008631" y="1690691"/>
              <a:ext cx="3895880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Property </a:t>
              </a:r>
              <a:r>
                <a:rPr lang="en-US" sz="2400" strike="sngStrike" kern="1200" dirty="0">
                  <a:latin typeface="Lato" panose="020F0502020204030203" pitchFamily="34" charset="77"/>
                </a:rPr>
                <a:t>Design</a:t>
              </a:r>
              <a:r>
                <a:rPr lang="en-US" sz="2400" kern="1200" dirty="0">
                  <a:latin typeface="Lato" panose="020F0502020204030203" pitchFamily="34" charset="77"/>
                </a:rPr>
                <a:t> </a:t>
              </a:r>
              <a:r>
                <a:rPr lang="en-US" sz="2400" b="1" kern="1200" dirty="0">
                  <a:latin typeface="Lato" panose="020F0502020204030203" pitchFamily="34" charset="77"/>
                </a:rPr>
                <a:t>Recognition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8B12E-2499-A7C0-04A1-13AE40082345}"/>
              </a:ext>
            </a:extLst>
          </p:cNvPr>
          <p:cNvGrpSpPr/>
          <p:nvPr/>
        </p:nvGrpSpPr>
        <p:grpSpPr>
          <a:xfrm>
            <a:off x="1511571" y="3281664"/>
            <a:ext cx="4449289" cy="1252460"/>
            <a:chOff x="1511571" y="3281664"/>
            <a:chExt cx="4449289" cy="1252460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22A32AA2-A95F-E70B-9D1B-A9A71531DAED}"/>
                </a:ext>
              </a:extLst>
            </p:cNvPr>
            <p:cNvSpPr/>
            <p:nvPr/>
          </p:nvSpPr>
          <p:spPr>
            <a:xfrm>
              <a:off x="1511571" y="3388547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 descr="Programmer">
              <a:extLst>
                <a:ext uri="{FF2B5EF4-FFF2-40B4-BE49-F238E27FC236}">
                  <a16:creationId xmlns:a16="http://schemas.microsoft.com/office/drawing/2014/main" id="{9C9CA05C-3969-5DAD-5182-814E62694728}"/>
                </a:ext>
              </a:extLst>
            </p:cNvPr>
            <p:cNvSpPr/>
            <p:nvPr/>
          </p:nvSpPr>
          <p:spPr>
            <a:xfrm>
              <a:off x="1750802" y="3544679"/>
              <a:ext cx="726427" cy="72642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DF42E01-4F7D-DCAD-81F7-251F75A1E865}"/>
                </a:ext>
              </a:extLst>
            </p:cNvPr>
            <p:cNvSpPr/>
            <p:nvPr/>
          </p:nvSpPr>
          <p:spPr>
            <a:xfrm>
              <a:off x="3008631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latin typeface="Lato" panose="020F0502020204030203" pitchFamily="34" charset="77"/>
                </a:rPr>
                <a:t>Workflow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8E0677-D356-E07C-E81F-69D6325892A4}"/>
              </a:ext>
            </a:extLst>
          </p:cNvPr>
          <p:cNvGrpSpPr/>
          <p:nvPr/>
        </p:nvGrpSpPr>
        <p:grpSpPr>
          <a:xfrm>
            <a:off x="6526546" y="3281664"/>
            <a:ext cx="4449288" cy="1252460"/>
            <a:chOff x="6526546" y="3281664"/>
            <a:chExt cx="4449288" cy="1252460"/>
          </a:xfrm>
        </p:grpSpPr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F1F1015-944E-CA6C-A0A6-432C08991926}"/>
                </a:ext>
              </a:extLst>
            </p:cNvPr>
            <p:cNvSpPr/>
            <p:nvPr/>
          </p:nvSpPr>
          <p:spPr>
            <a:xfrm>
              <a:off x="6526546" y="3388545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 descr="Classroom with solid fill">
              <a:extLst>
                <a:ext uri="{FF2B5EF4-FFF2-40B4-BE49-F238E27FC236}">
                  <a16:creationId xmlns:a16="http://schemas.microsoft.com/office/drawing/2014/main" id="{533A1AD1-370A-A031-ED43-9752369BE145}"/>
                </a:ext>
              </a:extLst>
            </p:cNvPr>
            <p:cNvSpPr/>
            <p:nvPr/>
          </p:nvSpPr>
          <p:spPr>
            <a:xfrm>
              <a:off x="6755895" y="3544679"/>
              <a:ext cx="726427" cy="726427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D989E47-450F-DBE2-EE90-05EACACA6784}"/>
                </a:ext>
              </a:extLst>
            </p:cNvPr>
            <p:cNvSpPr/>
            <p:nvPr/>
          </p:nvSpPr>
          <p:spPr>
            <a:xfrm>
              <a:off x="8023605" y="3281664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dirty="0">
                  <a:latin typeface="Lato" panose="020F0502020204030203" pitchFamily="34" charset="77"/>
                </a:rPr>
                <a:t>Missing </a:t>
              </a:r>
              <a:r>
                <a:rPr lang="en-US" sz="2400" kern="1200" dirty="0">
                  <a:latin typeface="Lato" panose="020F0502020204030203" pitchFamily="34" charset="77"/>
                </a:rPr>
                <a:t>Education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CBC3FD-02B7-15EC-3C3A-7F11886FF72C}"/>
              </a:ext>
            </a:extLst>
          </p:cNvPr>
          <p:cNvGrpSpPr/>
          <p:nvPr/>
        </p:nvGrpSpPr>
        <p:grpSpPr>
          <a:xfrm>
            <a:off x="1511570" y="4797141"/>
            <a:ext cx="4449290" cy="1252460"/>
            <a:chOff x="1511570" y="4797141"/>
            <a:chExt cx="4449290" cy="1252460"/>
          </a:xfrm>
        </p:grpSpPr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A3C4804C-4C02-47FE-23FD-5E522439ED55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 descr="Boot">
              <a:extLst>
                <a:ext uri="{FF2B5EF4-FFF2-40B4-BE49-F238E27FC236}">
                  <a16:creationId xmlns:a16="http://schemas.microsoft.com/office/drawing/2014/main" id="{CA89F039-B4C2-E8EF-F28B-D142D52F53E4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0B03A9-A4F5-9490-8019-FDB6411C430B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i="0" kern="1200" dirty="0">
                  <a:latin typeface="Lato" panose="020F0502020204030203" pitchFamily="34" charset="77"/>
                </a:rPr>
                <a:t>Bootstrapping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A3DAE8-DCB4-08E3-F83D-4473BB03DD58}"/>
              </a:ext>
            </a:extLst>
          </p:cNvPr>
          <p:cNvGrpSpPr/>
          <p:nvPr/>
        </p:nvGrpSpPr>
        <p:grpSpPr>
          <a:xfrm>
            <a:off x="6526544" y="4765374"/>
            <a:ext cx="4449290" cy="1252460"/>
            <a:chOff x="1511570" y="4797141"/>
            <a:chExt cx="4449290" cy="1252460"/>
          </a:xfrm>
        </p:grpSpPr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FD6DD861-ADF5-F537-CC81-34BD598F29FC}"/>
                </a:ext>
              </a:extLst>
            </p:cNvPr>
            <p:cNvSpPr/>
            <p:nvPr/>
          </p:nvSpPr>
          <p:spPr>
            <a:xfrm>
              <a:off x="1511570" y="4904024"/>
              <a:ext cx="1204885" cy="1038693"/>
            </a:xfrm>
            <a:prstGeom prst="hexagon">
              <a:avLst/>
            </a:prstGeom>
            <a:solidFill>
              <a:schemeClr val="accent5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 descr="Ruler with solid fill">
              <a:extLst>
                <a:ext uri="{FF2B5EF4-FFF2-40B4-BE49-F238E27FC236}">
                  <a16:creationId xmlns:a16="http://schemas.microsoft.com/office/drawing/2014/main" id="{810185CA-EA4D-E886-BF8F-5B3DA145EA07}"/>
                </a:ext>
              </a:extLst>
            </p:cNvPr>
            <p:cNvSpPr/>
            <p:nvPr/>
          </p:nvSpPr>
          <p:spPr>
            <a:xfrm>
              <a:off x="1750802" y="5060158"/>
              <a:ext cx="726427" cy="726427"/>
            </a:xfrm>
            <a:prstGeom prst="rect">
              <a:avLst/>
            </a:pr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accent5"/>
                </a:solidFill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DE32050-7C74-E3FD-444E-A0B72B97138C}"/>
                </a:ext>
              </a:extLst>
            </p:cNvPr>
            <p:cNvSpPr/>
            <p:nvPr/>
          </p:nvSpPr>
          <p:spPr>
            <a:xfrm>
              <a:off x="3008631" y="4797141"/>
              <a:ext cx="2952229" cy="1252460"/>
            </a:xfrm>
            <a:custGeom>
              <a:avLst/>
              <a:gdLst>
                <a:gd name="connsiteX0" fmla="*/ 0 w 2952229"/>
                <a:gd name="connsiteY0" fmla="*/ 0 h 1252460"/>
                <a:gd name="connsiteX1" fmla="*/ 2952229 w 2952229"/>
                <a:gd name="connsiteY1" fmla="*/ 0 h 1252460"/>
                <a:gd name="connsiteX2" fmla="*/ 2952229 w 2952229"/>
                <a:gd name="connsiteY2" fmla="*/ 1252460 h 1252460"/>
                <a:gd name="connsiteX3" fmla="*/ 0 w 2952229"/>
                <a:gd name="connsiteY3" fmla="*/ 1252460 h 1252460"/>
                <a:gd name="connsiteX4" fmla="*/ 0 w 2952229"/>
                <a:gd name="connsiteY4" fmla="*/ 0 h 1252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2229" h="1252460">
                  <a:moveTo>
                    <a:pt x="0" y="0"/>
                  </a:moveTo>
                  <a:lnTo>
                    <a:pt x="2952229" y="0"/>
                  </a:lnTo>
                  <a:lnTo>
                    <a:pt x="2952229" y="1252460"/>
                  </a:lnTo>
                  <a:lnTo>
                    <a:pt x="0" y="12524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>
                  <a:latin typeface="Lato" panose="020F0502020204030203" pitchFamily="34" charset="77"/>
                </a:rPr>
                <a:t>Evaluation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0123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8C04-FFBA-238E-656E-47989B0C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25FF272-20FA-844C-69FE-F866C8D0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Ideas for 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08A98-3E28-61AE-4875-5A44AD7B7747}"/>
              </a:ext>
            </a:extLst>
          </p:cNvPr>
          <p:cNvSpPr txBox="1"/>
          <p:nvPr/>
        </p:nvSpPr>
        <p:spPr>
          <a:xfrm>
            <a:off x="844550" y="2356519"/>
            <a:ext cx="4195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Oswald" pitchFamily="2" charset="77"/>
              </a:rPr>
              <a:t>Part 4:</a:t>
            </a:r>
          </a:p>
        </p:txBody>
      </p:sp>
    </p:spTree>
    <p:extLst>
      <p:ext uri="{BB962C8B-B14F-4D97-AF65-F5344CB8AC3E}">
        <p14:creationId xmlns:p14="http://schemas.microsoft.com/office/powerpoint/2010/main" val="2701669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92EF-27D8-1D3C-0F56-8E03FE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44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0DDDE26-4AB6-3A4C-FF30-9873E37A7EF1}"/>
              </a:ext>
            </a:extLst>
          </p:cNvPr>
          <p:cNvSpPr/>
          <p:nvPr/>
        </p:nvSpPr>
        <p:spPr>
          <a:xfrm>
            <a:off x="1421028" y="741405"/>
            <a:ext cx="2823767" cy="24342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Survey(s) to validate the results of the Jane Street study?</a:t>
            </a:r>
          </a:p>
        </p:txBody>
      </p:sp>
    </p:spTree>
    <p:extLst>
      <p:ext uri="{BB962C8B-B14F-4D97-AF65-F5344CB8AC3E}">
        <p14:creationId xmlns:p14="http://schemas.microsoft.com/office/powerpoint/2010/main" val="3275734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92EF-27D8-1D3C-0F56-8E03FE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45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0DDDE26-4AB6-3A4C-FF30-9873E37A7EF1}"/>
              </a:ext>
            </a:extLst>
          </p:cNvPr>
          <p:cNvSpPr/>
          <p:nvPr/>
        </p:nvSpPr>
        <p:spPr>
          <a:xfrm>
            <a:off x="1421028" y="741405"/>
            <a:ext cx="2823767" cy="24342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Survey(s) to validate the results of the Jane Street study?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19A0D02-FF7A-5ACF-DF17-F0E136E0423F}"/>
              </a:ext>
            </a:extLst>
          </p:cNvPr>
          <p:cNvSpPr/>
          <p:nvPr/>
        </p:nvSpPr>
        <p:spPr>
          <a:xfrm>
            <a:off x="3501083" y="3682313"/>
            <a:ext cx="2823767" cy="243428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Other formative research into PBT usage?</a:t>
            </a:r>
          </a:p>
        </p:txBody>
      </p:sp>
    </p:spTree>
    <p:extLst>
      <p:ext uri="{BB962C8B-B14F-4D97-AF65-F5344CB8AC3E}">
        <p14:creationId xmlns:p14="http://schemas.microsoft.com/office/powerpoint/2010/main" val="6666668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92EF-27D8-1D3C-0F56-8E03FE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46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0DDDE26-4AB6-3A4C-FF30-9873E37A7EF1}"/>
              </a:ext>
            </a:extLst>
          </p:cNvPr>
          <p:cNvSpPr/>
          <p:nvPr/>
        </p:nvSpPr>
        <p:spPr>
          <a:xfrm>
            <a:off x="1421028" y="741405"/>
            <a:ext cx="2823767" cy="24342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Survey(s) to validate the results of the Jane Street study?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19A0D02-FF7A-5ACF-DF17-F0E136E0423F}"/>
              </a:ext>
            </a:extLst>
          </p:cNvPr>
          <p:cNvSpPr/>
          <p:nvPr/>
        </p:nvSpPr>
        <p:spPr>
          <a:xfrm>
            <a:off x="3501083" y="3682313"/>
            <a:ext cx="2823767" cy="243428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Other formative research into PBT usage?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6CDED30-0873-6374-A859-BEA23D956B3F}"/>
              </a:ext>
            </a:extLst>
          </p:cNvPr>
          <p:cNvSpPr/>
          <p:nvPr/>
        </p:nvSpPr>
        <p:spPr>
          <a:xfrm>
            <a:off x="5581138" y="741405"/>
            <a:ext cx="2823767" cy="243428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Prototypes of tools to help users with these challenges?</a:t>
            </a:r>
          </a:p>
        </p:txBody>
      </p:sp>
    </p:spTree>
    <p:extLst>
      <p:ext uri="{BB962C8B-B14F-4D97-AF65-F5344CB8AC3E}">
        <p14:creationId xmlns:p14="http://schemas.microsoft.com/office/powerpoint/2010/main" val="855741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92EF-27D8-1D3C-0F56-8E03FE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47</a:t>
            </a:fld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E0DDDE26-4AB6-3A4C-FF30-9873E37A7EF1}"/>
              </a:ext>
            </a:extLst>
          </p:cNvPr>
          <p:cNvSpPr/>
          <p:nvPr/>
        </p:nvSpPr>
        <p:spPr>
          <a:xfrm>
            <a:off x="1421028" y="741405"/>
            <a:ext cx="2823767" cy="243428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Survey(s) to validate the results of the Jane Street study?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19A0D02-FF7A-5ACF-DF17-F0E136E0423F}"/>
              </a:ext>
            </a:extLst>
          </p:cNvPr>
          <p:cNvSpPr/>
          <p:nvPr/>
        </p:nvSpPr>
        <p:spPr>
          <a:xfrm>
            <a:off x="3501083" y="3682313"/>
            <a:ext cx="2823767" cy="2434282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Other formative research into PBT usage?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36CDED30-0873-6374-A859-BEA23D956B3F}"/>
              </a:ext>
            </a:extLst>
          </p:cNvPr>
          <p:cNvSpPr/>
          <p:nvPr/>
        </p:nvSpPr>
        <p:spPr>
          <a:xfrm>
            <a:off x="5581138" y="741405"/>
            <a:ext cx="2823767" cy="243428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Prototypes of tools to help users with these challenges?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60E6F469-7420-A96D-6851-76CB0BC5B806}"/>
              </a:ext>
            </a:extLst>
          </p:cNvPr>
          <p:cNvSpPr/>
          <p:nvPr/>
        </p:nvSpPr>
        <p:spPr>
          <a:xfrm>
            <a:off x="7655916" y="3682313"/>
            <a:ext cx="2823767" cy="2434282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Lato" panose="020F0502020204030203" pitchFamily="34" charset="77"/>
              </a:rPr>
              <a:t>Better educational  curricula around PBT?</a:t>
            </a:r>
          </a:p>
        </p:txBody>
      </p:sp>
    </p:spTree>
    <p:extLst>
      <p:ext uri="{BB962C8B-B14F-4D97-AF65-F5344CB8AC3E}">
        <p14:creationId xmlns:p14="http://schemas.microsoft.com/office/powerpoint/2010/main" val="4103851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C92EF-27D8-1D3C-0F56-8E03FED4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48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E450CC-4EF5-E3F3-9DE0-0E6A3A8B0C3D}"/>
              </a:ext>
            </a:extLst>
          </p:cNvPr>
          <p:cNvSpPr txBox="1"/>
          <p:nvPr/>
        </p:nvSpPr>
        <p:spPr>
          <a:xfrm>
            <a:off x="1234239" y="535900"/>
            <a:ext cx="972352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Lato" panose="020F0502020204030203" pitchFamily="34" charset="77"/>
              </a:rPr>
              <a:t>Thank you!</a:t>
            </a:r>
          </a:p>
          <a:p>
            <a:endParaRPr lang="en-US" sz="3000" dirty="0">
              <a:latin typeface="Lato" panose="020F0502020204030203" pitchFamily="34" charset="77"/>
            </a:endParaRPr>
          </a:p>
          <a:p>
            <a:r>
              <a:rPr lang="en-US" sz="3000" dirty="0">
                <a:latin typeface="Lato" panose="020F0502020204030203" pitchFamily="34" charset="77"/>
              </a:rPr>
              <a:t>We’d love to hear your feedback on:</a:t>
            </a:r>
          </a:p>
          <a:p>
            <a:endParaRPr lang="en-US" sz="3000" dirty="0"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Lato" panose="020F0502020204030203" pitchFamily="34" charset="77"/>
              </a:rPr>
              <a:t>Study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Lato" panose="020F0502020204030203" pitchFamily="34" charset="77"/>
              </a:rPr>
              <a:t>Questions you wish we’d asked.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latin typeface="Lato" panose="020F0502020204030203" pitchFamily="34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000" dirty="0">
                <a:latin typeface="Lato" panose="020F0502020204030203" pitchFamily="34" charset="77"/>
              </a:rPr>
              <a:t>Ways to make this work more compelling to both PL and HCI audiences.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000" dirty="0">
              <a:latin typeface="Lato" panose="020F0502020204030203" pitchFamily="34" charset="77"/>
            </a:endParaRPr>
          </a:p>
          <a:p>
            <a:pPr algn="ctr"/>
            <a:r>
              <a:rPr lang="en-US" sz="3000" dirty="0">
                <a:latin typeface="Lato" panose="020F0502020204030203" pitchFamily="34" charset="77"/>
                <a:hlinkClick r:id="rId2"/>
              </a:rPr>
              <a:t>hgo@seas.upenn.edu</a:t>
            </a:r>
            <a:r>
              <a:rPr lang="en-US" sz="3000" dirty="0">
                <a:latin typeface="Lato" panose="020F0502020204030203" pitchFamily="34" charset="77"/>
              </a:rPr>
              <a:t> (@hgoldstein95 on Twitter)</a:t>
            </a:r>
          </a:p>
        </p:txBody>
      </p:sp>
    </p:spTree>
    <p:extLst>
      <p:ext uri="{BB962C8B-B14F-4D97-AF65-F5344CB8AC3E}">
        <p14:creationId xmlns:p14="http://schemas.microsoft.com/office/powerpoint/2010/main" val="428044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1C549-438A-318A-DDB5-0C3CD58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DFD683D-F922-0B40-80CE-DA50237BAF6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131D24E0-12CC-8EB9-B23C-58C8BFA2A201}"/>
              </a:ext>
            </a:extLst>
          </p:cNvPr>
          <p:cNvSpPr/>
          <p:nvPr/>
        </p:nvSpPr>
        <p:spPr>
          <a:xfrm rot="5400000">
            <a:off x="-2669664" y="50676"/>
            <a:ext cx="6227499" cy="5387403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F6809-384C-5A47-317F-E5E85FFED3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3532" y="989601"/>
            <a:ext cx="3200400" cy="44608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High Level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Story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BEAD8CD-FD4A-6BD3-39D0-C690035EECA8}"/>
              </a:ext>
            </a:extLst>
          </p:cNvPr>
          <p:cNvSpPr txBox="1">
            <a:spLocks/>
          </p:cNvSpPr>
          <p:nvPr/>
        </p:nvSpPr>
        <p:spPr>
          <a:xfrm>
            <a:off x="4447309" y="591344"/>
            <a:ext cx="6906491" cy="55856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n-US" sz="3600" dirty="0"/>
              <a:t>What is property-based testing (PBT) ?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Preliminary Interview Study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Ongoing Full-Scale Study</a:t>
            </a:r>
          </a:p>
          <a:p>
            <a:pPr marL="742950" indent="-742950">
              <a:buFont typeface="+mj-lt"/>
              <a:buAutoNum type="arabicPeriod"/>
            </a:pP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en-US" sz="3600" dirty="0"/>
              <a:t>Ideas for the Future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99CAF755-EE48-CD08-0346-C7D4EFA1515F}"/>
              </a:ext>
            </a:extLst>
          </p:cNvPr>
          <p:cNvSpPr/>
          <p:nvPr/>
        </p:nvSpPr>
        <p:spPr>
          <a:xfrm>
            <a:off x="9686464" y="5858127"/>
            <a:ext cx="369850" cy="3188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E3DB496-F086-42B8-46C4-38CDAB06A7CC}"/>
              </a:ext>
            </a:extLst>
          </p:cNvPr>
          <p:cNvSpPr/>
          <p:nvPr/>
        </p:nvSpPr>
        <p:spPr>
          <a:xfrm>
            <a:off x="10335207" y="5858127"/>
            <a:ext cx="369850" cy="3188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89A83FD-F417-369A-0D82-B01CEE0549B7}"/>
              </a:ext>
            </a:extLst>
          </p:cNvPr>
          <p:cNvSpPr/>
          <p:nvPr/>
        </p:nvSpPr>
        <p:spPr>
          <a:xfrm>
            <a:off x="10983950" y="5858127"/>
            <a:ext cx="369850" cy="3188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AEA7F2D2-B71A-6A4A-E8B7-EBF5C9AED578}"/>
              </a:ext>
            </a:extLst>
          </p:cNvPr>
          <p:cNvSpPr/>
          <p:nvPr/>
        </p:nvSpPr>
        <p:spPr>
          <a:xfrm>
            <a:off x="10983950" y="5339267"/>
            <a:ext cx="369850" cy="3188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4D7AA912-EAD2-F73E-2290-1737F460A34C}"/>
              </a:ext>
            </a:extLst>
          </p:cNvPr>
          <p:cNvSpPr/>
          <p:nvPr/>
        </p:nvSpPr>
        <p:spPr>
          <a:xfrm>
            <a:off x="10983950" y="4820407"/>
            <a:ext cx="369850" cy="3188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35E3C0-158B-913F-54AC-9745F17C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Property-Based Testing?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8C04-FFBA-238E-656E-47989B0C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908987-0180-777C-E048-C54E58E35466}"/>
              </a:ext>
            </a:extLst>
          </p:cNvPr>
          <p:cNvSpPr txBox="1"/>
          <p:nvPr/>
        </p:nvSpPr>
        <p:spPr>
          <a:xfrm>
            <a:off x="844550" y="2356519"/>
            <a:ext cx="41954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>
                <a:latin typeface="Oswald" pitchFamily="2" charset="77"/>
              </a:rPr>
              <a:t>Part 1:</a:t>
            </a:r>
          </a:p>
        </p:txBody>
      </p:sp>
    </p:spTree>
    <p:extLst>
      <p:ext uri="{BB962C8B-B14F-4D97-AF65-F5344CB8AC3E}">
        <p14:creationId xmlns:p14="http://schemas.microsoft.com/office/powerpoint/2010/main" val="332692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2921168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vip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:: Input -&gt;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3C409-EFA5-E573-79E6-B822D91C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1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983AEB-0F9C-A822-0AA5-B6FA2BC1D8F9}"/>
              </a:ext>
            </a:extLst>
          </p:cNvPr>
          <p:cNvSpPr txBox="1"/>
          <p:nvPr/>
        </p:nvSpPr>
        <p:spPr>
          <a:xfrm>
            <a:off x="462642" y="1189258"/>
            <a:ext cx="112667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vip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:: Input -&gt;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7692A-D889-417C-A319-D212F7DA6E32}"/>
              </a:ext>
            </a:extLst>
          </p:cNvPr>
          <p:cNvSpPr txBox="1"/>
          <p:nvPr/>
        </p:nvSpPr>
        <p:spPr>
          <a:xfrm>
            <a:off x="2285187" y="3268085"/>
            <a:ext cx="762162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prop_vipOK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in =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</a:rPr>
              <a:t>  pre in 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==&gt;</a:t>
            </a:r>
          </a:p>
          <a:p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  post (in, </a:t>
            </a:r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vip</a:t>
            </a:r>
            <a:r>
              <a:rPr lang="en-US" sz="5000" dirty="0">
                <a:latin typeface="PT Mono" panose="02060509020205020204" pitchFamily="49" charset="77"/>
                <a:ea typeface="Fira Code" panose="020B0809050000020004" pitchFamily="49" charset="0"/>
                <a:sym typeface="Wingdings" pitchFamily="2" charset="2"/>
              </a:rPr>
              <a:t> in)</a:t>
            </a:r>
            <a:endParaRPr lang="en-US" sz="5000" dirty="0">
              <a:latin typeface="PT Mono" panose="02060509020205020204" pitchFamily="49" charset="77"/>
              <a:ea typeface="Fira Code" panose="020B080905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A0062-0451-B5EA-971A-CE250052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0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138947A-9CA5-9633-AE11-60CD18359497}"/>
              </a:ext>
            </a:extLst>
          </p:cNvPr>
          <p:cNvGrpSpPr/>
          <p:nvPr/>
        </p:nvGrpSpPr>
        <p:grpSpPr>
          <a:xfrm>
            <a:off x="5255014" y="2046803"/>
            <a:ext cx="1436154" cy="2561723"/>
            <a:chOff x="5255014" y="2113415"/>
            <a:chExt cx="1436154" cy="25617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AF87C4-6AF0-EA49-0E0C-EC5FDDD17326}"/>
                </a:ext>
              </a:extLst>
            </p:cNvPr>
            <p:cNvSpPr txBox="1"/>
            <p:nvPr/>
          </p:nvSpPr>
          <p:spPr>
            <a:xfrm>
              <a:off x="5255014" y="2113415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2057BB-BB72-D110-662E-242DB585E0A6}"/>
                </a:ext>
              </a:extLst>
            </p:cNvPr>
            <p:cNvSpPr txBox="1"/>
            <p:nvPr/>
          </p:nvSpPr>
          <p:spPr>
            <a:xfrm>
              <a:off x="5678203" y="2886445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013007-FC6E-962A-7F0E-E6BDF4212C78}"/>
                </a:ext>
              </a:extLst>
            </p:cNvPr>
            <p:cNvSpPr txBox="1"/>
            <p:nvPr/>
          </p:nvSpPr>
          <p:spPr>
            <a:xfrm>
              <a:off x="6031709" y="3659475"/>
              <a:ext cx="6594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✔︎</a:t>
              </a:r>
            </a:p>
          </p:txBody>
        </p:sp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7A7EAA17-B226-2E76-DBA2-593E82C1AEF3}"/>
              </a:ext>
            </a:extLst>
          </p:cNvPr>
          <p:cNvSpPr/>
          <p:nvPr/>
        </p:nvSpPr>
        <p:spPr>
          <a:xfrm>
            <a:off x="1114236" y="2113415"/>
            <a:ext cx="1250367" cy="1077902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6C260291-5825-A8C7-4B8D-3DFD37B9D064}"/>
              </a:ext>
            </a:extLst>
          </p:cNvPr>
          <p:cNvSpPr/>
          <p:nvPr/>
        </p:nvSpPr>
        <p:spPr>
          <a:xfrm>
            <a:off x="1490695" y="2890049"/>
            <a:ext cx="1250367" cy="1077902"/>
          </a:xfrm>
          <a:prstGeom prst="hexag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858574FF-231B-5A3E-8411-6D042A08A473}"/>
              </a:ext>
            </a:extLst>
          </p:cNvPr>
          <p:cNvSpPr/>
          <p:nvPr/>
        </p:nvSpPr>
        <p:spPr>
          <a:xfrm>
            <a:off x="1867154" y="3666683"/>
            <a:ext cx="1250367" cy="1077902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96847-F3FC-2053-F233-55ECFDA42F8F}"/>
              </a:ext>
            </a:extLst>
          </p:cNvPr>
          <p:cNvSpPr/>
          <p:nvPr/>
        </p:nvSpPr>
        <p:spPr>
          <a:xfrm>
            <a:off x="3165074" y="0"/>
            <a:ext cx="5861849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bg1"/>
              </a:gs>
              <a:gs pos="27000">
                <a:schemeClr val="bg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FF717-4D80-5E8C-0BB5-2DB26AA8AEB6}"/>
              </a:ext>
            </a:extLst>
          </p:cNvPr>
          <p:cNvSpPr txBox="1"/>
          <p:nvPr/>
        </p:nvSpPr>
        <p:spPr>
          <a:xfrm>
            <a:off x="4028002" y="2998113"/>
            <a:ext cx="41359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PT Mono" panose="02060509020205020204" pitchFamily="49" charset="77"/>
                <a:ea typeface="Fira Code" panose="020B0809050000020004" pitchFamily="49" charset="0"/>
              </a:rPr>
              <a:t>prop_vipOK</a:t>
            </a:r>
            <a:endParaRPr lang="en-US" sz="5000" dirty="0">
              <a:latin typeface="PT Mono" panose="02060509020205020204" pitchFamily="49" charset="77"/>
              <a:ea typeface="Fira Code" panose="020B0809050000020004" pitchFamily="49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3F290AA-C185-30EA-5BAE-21F6BE70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D683D-F922-0B40-80CE-DA50237BAF69}" type="slidenum">
              <a:rPr lang="en-US" smtClean="0"/>
              <a:t>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02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heme/theme1.xml><?xml version="1.0" encoding="utf-8"?>
<a:theme xmlns:a="http://schemas.openxmlformats.org/drawingml/2006/main" name="Office Theme">
  <a:themeElements>
    <a:clrScheme name="Nord">
      <a:dk1>
        <a:srgbClr val="2E3440"/>
      </a:dk1>
      <a:lt1>
        <a:srgbClr val="FFFFFF"/>
      </a:lt1>
      <a:dk2>
        <a:srgbClr val="4C5669"/>
      </a:dk2>
      <a:lt2>
        <a:srgbClr val="E5E9F0"/>
      </a:lt2>
      <a:accent1>
        <a:srgbClr val="BF6169"/>
      </a:accent1>
      <a:accent2>
        <a:srgbClr val="D08770"/>
      </a:accent2>
      <a:accent3>
        <a:srgbClr val="EBCB8B"/>
      </a:accent3>
      <a:accent4>
        <a:srgbClr val="A3BE8C"/>
      </a:accent4>
      <a:accent5>
        <a:srgbClr val="B38EAD"/>
      </a:accent5>
      <a:accent6>
        <a:srgbClr val="8FBCBB"/>
      </a:accent6>
      <a:hlink>
        <a:srgbClr val="88C0D0"/>
      </a:hlink>
      <a:folHlink>
        <a:srgbClr val="5E81A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2743</TotalTime>
  <Words>904</Words>
  <Application>Microsoft Macintosh PowerPoint</Application>
  <PresentationFormat>Widescreen</PresentationFormat>
  <Paragraphs>234</Paragraphs>
  <Slides>48</Slides>
  <Notes>7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Fira Code</vt:lpstr>
      <vt:lpstr>Lato</vt:lpstr>
      <vt:lpstr>Linux Libertine</vt:lpstr>
      <vt:lpstr>Oswald</vt:lpstr>
      <vt:lpstr>PT Mono</vt:lpstr>
      <vt:lpstr>Office Theme</vt:lpstr>
      <vt:lpstr>Some Problems with Properties</vt:lpstr>
      <vt:lpstr>PowerPoint Presentation</vt:lpstr>
      <vt:lpstr>PowerPoint Presentation</vt:lpstr>
      <vt:lpstr>PowerPoint Presentation</vt:lpstr>
      <vt:lpstr>High Level Story</vt:lpstr>
      <vt:lpstr>What is Property-Based Testing?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Property-Based Testing</vt:lpstr>
      <vt:lpstr>PowerPoint Presentation</vt:lpstr>
      <vt:lpstr>PowerPoint Presentation</vt:lpstr>
      <vt:lpstr>PowerPoint Presentation</vt:lpstr>
      <vt:lpstr>Preliminary Interview Study</vt:lpstr>
      <vt:lpstr>PowerPoint Presentation</vt:lpstr>
      <vt:lpstr>Interview Design</vt:lpstr>
      <vt:lpstr>PowerPoint Presentation</vt:lpstr>
      <vt:lpstr>PowerPoint Presentation</vt:lpstr>
      <vt:lpstr>Problems with Properties</vt:lpstr>
      <vt:lpstr>PowerPoint Presentation</vt:lpstr>
      <vt:lpstr>PowerPoint Presentation</vt:lpstr>
      <vt:lpstr>PowerPoint Presentation</vt:lpstr>
      <vt:lpstr>PowerPoint Presentation</vt:lpstr>
      <vt:lpstr>Problems with Properties</vt:lpstr>
      <vt:lpstr>Problems with Properties</vt:lpstr>
      <vt:lpstr>Ongoing Full-Scale Study</vt:lpstr>
      <vt:lpstr>PowerPoint Presentation</vt:lpstr>
      <vt:lpstr>New Research Questions</vt:lpstr>
      <vt:lpstr>Problems with Properties?</vt:lpstr>
      <vt:lpstr>Problems with Properties?</vt:lpstr>
      <vt:lpstr>Problems with Properties?</vt:lpstr>
      <vt:lpstr>Problems with Properties?</vt:lpstr>
      <vt:lpstr>Ideas for the Future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Goldstein, Harry</dc:creator>
  <cp:lastModifiedBy>Goldstein, Harry</cp:lastModifiedBy>
  <cp:revision>374</cp:revision>
  <dcterms:created xsi:type="dcterms:W3CDTF">2022-09-19T20:07:12Z</dcterms:created>
  <dcterms:modified xsi:type="dcterms:W3CDTF">2022-12-06T20:23:59Z</dcterms:modified>
</cp:coreProperties>
</file>