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7" r:id="rId2"/>
    <p:sldId id="273" r:id="rId3"/>
    <p:sldId id="278" r:id="rId4"/>
    <p:sldId id="27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1"/>
    <p:restoredTop sz="89316"/>
  </p:normalViewPr>
  <p:slideViewPr>
    <p:cSldViewPr snapToGrid="0" snapToObjects="1">
      <p:cViewPr>
        <p:scale>
          <a:sx n="129" d="100"/>
          <a:sy n="129" d="100"/>
        </p:scale>
        <p:origin x="-6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F2CE2-E252-3D43-BD40-0BBB6D53E3C0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16E37-2994-7746-B908-549C9D34F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attempt</a:t>
            </a:r>
            <a:r>
              <a:rPr lang="en-US" baseline="0" dirty="0" smtClean="0"/>
              <a:t> -</a:t>
            </a:r>
          </a:p>
          <a:p>
            <a:r>
              <a:rPr lang="en-US" baseline="0" dirty="0" smtClean="0"/>
              <a:t>relational model.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 attempt -</a:t>
            </a:r>
          </a:p>
          <a:p>
            <a:r>
              <a:rPr lang="en-US" baseline="0" dirty="0" smtClean="0"/>
              <a:t>start schema</a:t>
            </a:r>
          </a:p>
          <a:p>
            <a:endParaRPr lang="en-US" baseline="0" dirty="0" smtClean="0"/>
          </a:p>
          <a:p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 attempt -</a:t>
            </a:r>
          </a:p>
          <a:p>
            <a:r>
              <a:rPr lang="en-US" baseline="0" dirty="0" smtClean="0"/>
              <a:t>hybrid model;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16E37-2994-7746-B908-549C9D34FF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03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The </a:t>
            </a:r>
            <a:r>
              <a:rPr lang="en-US" sz="1200" b="1" dirty="0" smtClean="0"/>
              <a:t>distribution keys </a:t>
            </a:r>
            <a:r>
              <a:rPr lang="en-US" sz="1200" dirty="0" smtClean="0"/>
              <a:t>and </a:t>
            </a:r>
            <a:r>
              <a:rPr lang="en-US" sz="1200" b="1" dirty="0" smtClean="0"/>
              <a:t>sort keys</a:t>
            </a:r>
            <a:r>
              <a:rPr lang="en-US" sz="1200" dirty="0" smtClean="0"/>
              <a:t> were chosen to optimize the largest join, which is the join between the fact table and the </a:t>
            </a:r>
            <a:r>
              <a:rPr lang="en-US" sz="1200" dirty="0" err="1" smtClean="0"/>
              <a:t>mls_master</a:t>
            </a:r>
            <a:r>
              <a:rPr lang="en-US" sz="1200" dirty="0" smtClean="0"/>
              <a:t> table. The other dim tables were relatively small, so we chose to use the ALL distribution style for them to avoid unnecessary data redistributions.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 -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agent_id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most frequently used attribute in this use case. Helps query optimizer for better plans.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DistStyle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largest join between fact and dimension table.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mls_id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joins fact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mls_master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table.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DistStyle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agents table is relatively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enough to fit all in each slice of the nodes. To avoid unnecessary data redistributions.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 Key-</a:t>
            </a:r>
          </a:p>
          <a:p>
            <a:pPr rtl="0" eaLnBrk="1" fontAlgn="t" latinLnBrk="0" hangingPunct="1"/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tour_id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used for this use case. Otherwise,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property_id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alternative as well.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DistStyle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16E37-2994-7746-B908-549C9D34FF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9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458-4A5C-B040-A8DE-70CB36F401DD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BC92-24A4-DA47-803E-C27080C3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458-4A5C-B040-A8DE-70CB36F401DD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BC92-24A4-DA47-803E-C27080C3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6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458-4A5C-B040-A8DE-70CB36F401DD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BC92-24A4-DA47-803E-C27080C3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1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458-4A5C-B040-A8DE-70CB36F401DD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BC92-24A4-DA47-803E-C27080C3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7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458-4A5C-B040-A8DE-70CB36F401DD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BC92-24A4-DA47-803E-C27080C3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6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458-4A5C-B040-A8DE-70CB36F401DD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BC92-24A4-DA47-803E-C27080C3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458-4A5C-B040-A8DE-70CB36F401DD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BC92-24A4-DA47-803E-C27080C3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2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458-4A5C-B040-A8DE-70CB36F401DD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BC92-24A4-DA47-803E-C27080C3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0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458-4A5C-B040-A8DE-70CB36F401DD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BC92-24A4-DA47-803E-C27080C3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458-4A5C-B040-A8DE-70CB36F401DD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BC92-24A4-DA47-803E-C27080C3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1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458-4A5C-B040-A8DE-70CB36F401DD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BC92-24A4-DA47-803E-C27080C3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6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7F458-4A5C-B040-A8DE-70CB36F401DD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BC92-24A4-DA47-803E-C27080C3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8213" y="0"/>
            <a:ext cx="10515600" cy="1325563"/>
          </a:xfrm>
        </p:spPr>
        <p:txBody>
          <a:bodyPr anchor="ctr"/>
          <a:lstStyle/>
          <a:p>
            <a:pPr algn="ctr"/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D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ata Model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6" name="Picture 4" descr="https://documents.lucidchart.com/documents/9ba40a04-8479-4bb5-8a79-7a68f0a76b7b/pages/0_0?a=2827&amp;x=-53&amp;y=257&amp;w=1801&amp;h=867&amp;store=1&amp;accept=image%2F*&amp;auth=LCA%202a67f44d947fcc9c8c445dda119de16fbdbebda5-ts%3D151339894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134" r="4493" b="5627"/>
          <a:stretch/>
        </p:blipFill>
        <p:spPr bwMode="auto">
          <a:xfrm>
            <a:off x="0" y="1196353"/>
            <a:ext cx="12192000" cy="551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0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Sort keys and Distribution Style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75595"/>
              </p:ext>
            </p:extLst>
          </p:nvPr>
        </p:nvGraphicFramePr>
        <p:xfrm>
          <a:off x="900190" y="2257717"/>
          <a:ext cx="6278629" cy="2030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9374"/>
                <a:gridCol w="2139339"/>
                <a:gridCol w="2259916"/>
              </a:tblGrid>
              <a:tr h="378198"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Table</a:t>
                      </a:r>
                      <a:r>
                        <a:rPr lang="en-US" sz="1800" b="0" i="0" baseline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Name</a:t>
                      </a:r>
                      <a:endParaRPr lang="en-US" sz="18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marL="101934" marR="101934" marT="50962" marB="50962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Sort</a:t>
                      </a:r>
                      <a:r>
                        <a:rPr lang="en-US" sz="1800" b="0" i="0" baseline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key</a:t>
                      </a:r>
                      <a:endParaRPr lang="en-US" sz="18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marL="101934" marR="101934" marT="50962" marB="50962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Distribution Style</a:t>
                      </a:r>
                      <a:endParaRPr lang="en-US" sz="18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marL="101934" marR="101934" marT="50962" marB="50962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30354"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fact_mlsdeals</a:t>
                      </a:r>
                      <a:endParaRPr lang="en-US" sz="15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marL="101934" marR="101934" marT="50962" marB="50962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agent_id</a:t>
                      </a:r>
                      <a:endParaRPr lang="en-US" sz="15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marL="101934" marR="101934" marT="50962" marB="50962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mls_id</a:t>
                      </a:r>
                      <a:endParaRPr lang="en-US" sz="15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marL="101934" marR="101934" marT="50962" marB="50962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54"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dim_agents</a:t>
                      </a:r>
                      <a:endParaRPr lang="en-US" sz="15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marL="101934" marR="101934" marT="50962" marB="50962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agent_id</a:t>
                      </a:r>
                      <a:endParaRPr lang="en-US" sz="15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marL="101934" marR="101934" marT="50962" marB="50962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ALL</a:t>
                      </a:r>
                      <a:endParaRPr lang="en-US" sz="15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marL="101934" marR="101934" marT="50962" marB="50962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54"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dim_customers</a:t>
                      </a:r>
                      <a:endParaRPr lang="en-US" sz="15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marL="101934" marR="101934" marT="50962" marB="50962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is_current_indicator</a:t>
                      </a:r>
                      <a:endParaRPr lang="en-US" sz="15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marL="101934" marR="101934" marT="50962" marB="50962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baseline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EVEN</a:t>
                      </a:r>
                      <a:endParaRPr lang="en-US" sz="15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marL="101934" marR="101934" marT="50962" marB="50962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54"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dim_tours</a:t>
                      </a:r>
                      <a:endParaRPr lang="en-US" sz="15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marL="101934" marR="101934" marT="50962" marB="50962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tour_id</a:t>
                      </a:r>
                      <a:endParaRPr lang="en-US" sz="15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marL="101934" marR="101934" marT="50962" marB="50962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EVEN</a:t>
                      </a:r>
                    </a:p>
                  </a:txBody>
                  <a:tcPr marL="101934" marR="101934" marT="50962" marB="50962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54"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mls_master</a:t>
                      </a:r>
                      <a:endParaRPr lang="en-US" sz="15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marL="101934" marR="101934" marT="50962" marB="50962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mls_id</a:t>
                      </a:r>
                      <a:endParaRPr lang="en-US" sz="15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marL="101934" marR="101934" marT="50962" marB="50962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mls_id</a:t>
                      </a:r>
                      <a:endParaRPr lang="en-US" sz="15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 marL="101934" marR="101934" marT="50962" marB="50962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56" y="520265"/>
            <a:ext cx="6909245" cy="1818703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" r="6884"/>
          <a:stretch/>
        </p:blipFill>
        <p:spPr>
          <a:xfrm>
            <a:off x="5859325" y="2697328"/>
            <a:ext cx="6332675" cy="1648395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7536" b="8408"/>
          <a:stretch/>
        </p:blipFill>
        <p:spPr>
          <a:xfrm>
            <a:off x="437888" y="4767016"/>
            <a:ext cx="6720980" cy="1818864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43756" y="138567"/>
            <a:ext cx="45207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1 - Number of customers </a:t>
            </a:r>
            <a:r>
              <a:rPr lang="en-US" sz="1400" dirty="0">
                <a:latin typeface="Microsoft YaHei Light" charset="-122"/>
                <a:ea typeface="Microsoft YaHei Light" charset="-122"/>
                <a:cs typeface="Microsoft YaHei Light" charset="-122"/>
              </a:rPr>
              <a:t>agents get </a:t>
            </a:r>
            <a:r>
              <a:rPr lang="en-US" sz="1400" dirty="0" smtClean="0">
                <a:solidFill>
                  <a:sysClr val="windowText" lastClr="00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assigned</a:t>
            </a:r>
            <a:r>
              <a:rPr 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by year</a:t>
            </a:r>
            <a:endParaRPr lang="en-US" sz="1400" dirty="0">
              <a:effectLst/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96244" y="2235661"/>
            <a:ext cx="4649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2 - Number of tours </a:t>
            </a:r>
            <a:r>
              <a:rPr lang="en-US" sz="1400" dirty="0">
                <a:latin typeface="Microsoft YaHei Light" charset="-122"/>
                <a:ea typeface="Microsoft YaHei Light" charset="-122"/>
                <a:cs typeface="Microsoft YaHei Light" charset="-122"/>
              </a:rPr>
              <a:t>agents take customers </a:t>
            </a:r>
            <a:r>
              <a:rPr 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on by year </a:t>
            </a:r>
            <a:endParaRPr lang="en-US" sz="1400" dirty="0">
              <a:effectLst/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7888" y="4385813"/>
            <a:ext cx="5604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3 - Number of listing </a:t>
            </a:r>
            <a:r>
              <a:rPr lang="en-US" sz="1400" dirty="0">
                <a:latin typeface="Microsoft YaHei Light" charset="-122"/>
                <a:ea typeface="Microsoft YaHei Light" charset="-122"/>
                <a:cs typeface="Microsoft YaHei Light" charset="-122"/>
              </a:rPr>
              <a:t>contracts agents sign with </a:t>
            </a:r>
            <a:r>
              <a:rPr lang="en-US" sz="1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customers by year </a:t>
            </a:r>
            <a:endParaRPr lang="en-US" sz="1400" dirty="0">
              <a:effectLst/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330" y="69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82" y="4336016"/>
            <a:ext cx="6878431" cy="17853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82" y="1204015"/>
            <a:ext cx="7061152" cy="18671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6326" y="458097"/>
            <a:ext cx="8116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4 - Number of deals </a:t>
            </a: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agents complete with customers selling 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homes by year</a:t>
            </a:r>
            <a:endParaRPr lang="en-US" dirty="0">
              <a:effectLst/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7682" y="3518938"/>
            <a:ext cx="8102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5 - Number of deals </a:t>
            </a: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agents complete with customers buying 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homes by year</a:t>
            </a:r>
            <a:endParaRPr lang="en-US" dirty="0">
              <a:effectLst/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08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Performance Considerations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103" y="1690688"/>
            <a:ext cx="113870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Designed a hybrid model with relational and dimensional modelling techniques for better scale and usability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Designed for the specific use </a:t>
            </a: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case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Used one table for customers and agents </a:t>
            </a: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assignments since each customer is assigned an agent by default</a:t>
            </a:r>
            <a:endParaRPr lang="en-US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Used one deals table instead of two separate tables for buying and selling with the use of </a:t>
            </a:r>
            <a:r>
              <a:rPr lang="en-US" sz="1600" b="1" i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close_price</a:t>
            </a: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and </a:t>
            </a:r>
            <a:r>
              <a:rPr lang="en-US" sz="1600" b="1" i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deal_type</a:t>
            </a: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attributes</a:t>
            </a:r>
            <a:endParaRPr lang="en-US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Optimized </a:t>
            </a:r>
            <a:r>
              <a:rPr lang="en-US" sz="1600" b="1" i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mls_master</a:t>
            </a: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table to have only </a:t>
            </a:r>
            <a:r>
              <a:rPr lang="en-US" sz="1600" b="1" i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property_id</a:t>
            </a:r>
            <a:r>
              <a:rPr lang="en-US" sz="1600" i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for </a:t>
            </a: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taking care of one to many </a:t>
            </a: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relationship</a:t>
            </a:r>
            <a:endParaRPr lang="en-US" sz="1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Used agents with </a:t>
            </a:r>
            <a:r>
              <a:rPr lang="en-US" sz="1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Diststyle</a:t>
            </a: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ALL, although </a:t>
            </a:r>
            <a:r>
              <a:rPr lang="en-US" sz="1600" b="1" i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agents_id</a:t>
            </a: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is queried and joined more frequently  due to its relatively small size.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Used agent </a:t>
            </a:r>
            <a:r>
              <a:rPr lang="en-US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table </a:t>
            </a: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column </a:t>
            </a:r>
            <a:r>
              <a:rPr lang="en-US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as both the sort and distribution key since it is frequently being joined with other tables. This will avoid the expensive </a:t>
            </a: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Compress encoding using </a:t>
            </a:r>
            <a:r>
              <a:rPr lang="en-US" sz="1600" i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analyze compression </a:t>
            </a: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command.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Redshift do not force enforce Primary and foreign key constraints. For informational purpose only.</a:t>
            </a:r>
            <a:endParaRPr lang="en-US" sz="1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50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7491</TotalTime>
  <Words>255</Words>
  <Application>Microsoft Macintosh PowerPoint</Application>
  <PresentationFormat>Widescreen</PresentationFormat>
  <Paragraphs>57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Microsoft YaHei Light</vt:lpstr>
      <vt:lpstr>Arial</vt:lpstr>
      <vt:lpstr>Office Theme</vt:lpstr>
      <vt:lpstr>Data Model</vt:lpstr>
      <vt:lpstr>Sort keys and Distribution Style</vt:lpstr>
      <vt:lpstr>PowerPoint Presentation</vt:lpstr>
      <vt:lpstr>PowerPoint Presentation</vt:lpstr>
      <vt:lpstr>Performance Considerations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of Agent Deals</dc:title>
  <dc:creator>Hareesh Gottipati</dc:creator>
  <cp:lastModifiedBy>Hareesh Gottipati</cp:lastModifiedBy>
  <cp:revision>63</cp:revision>
  <dcterms:created xsi:type="dcterms:W3CDTF">2017-12-08T05:40:23Z</dcterms:created>
  <dcterms:modified xsi:type="dcterms:W3CDTF">2017-12-17T02:24:25Z</dcterms:modified>
</cp:coreProperties>
</file>