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9"/>
    </p:embeddedFont>
    <p:embeddedFont>
      <p:font typeface="Times New Roman" charset="1" panose="020305020704050203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notesSlides/notesSlide5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6.xml" Type="http://schemas.openxmlformats.org/officeDocument/2006/relationships/notesSlide"/><Relationship Id="rId36" Target="notesSlides/notesSlide7.xml" Type="http://schemas.openxmlformats.org/officeDocument/2006/relationships/notesSlide"/><Relationship Id="rId37" Target="notesSlides/notesSlide8.xml" Type="http://schemas.openxmlformats.org/officeDocument/2006/relationships/notesSlide"/><Relationship Id="rId38" Target="notesSlides/notesSlide9.xml" Type="http://schemas.openxmlformats.org/officeDocument/2006/relationships/notesSlide"/><Relationship Id="rId39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1.xml" Type="http://schemas.openxmlformats.org/officeDocument/2006/relationships/notesSlide"/><Relationship Id="rId41" Target="notesSlides/notesSlide12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9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4.png" Type="http://schemas.openxmlformats.org/officeDocument/2006/relationships/image"/><Relationship Id="rId6" Target="../media/image3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4.pn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4.pn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4.png" Type="http://schemas.openxmlformats.org/officeDocument/2006/relationships/image"/><Relationship Id="rId5" Target="../media/image3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4.pn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4.png" Type="http://schemas.openxmlformats.org/officeDocument/2006/relationships/image"/><Relationship Id="rId5" Target="../media/image3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9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3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391007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0" y="0"/>
                </a:moveTo>
                <a:lnTo>
                  <a:pt x="3926404" y="0"/>
                </a:lnTo>
                <a:lnTo>
                  <a:pt x="3926404" y="2776250"/>
                </a:lnTo>
                <a:lnTo>
                  <a:pt x="0" y="277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5152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3926404" y="0"/>
                </a:moveTo>
                <a:lnTo>
                  <a:pt x="0" y="0"/>
                </a:lnTo>
                <a:lnTo>
                  <a:pt x="0" y="2776250"/>
                </a:lnTo>
                <a:lnTo>
                  <a:pt x="3926404" y="2776250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743750" y="3008500"/>
            <a:ext cx="5401198" cy="1013200"/>
          </a:xfrm>
          <a:custGeom>
            <a:avLst/>
            <a:gdLst/>
            <a:ahLst/>
            <a:cxnLst/>
            <a:rect r="r" b="b" t="t" l="l"/>
            <a:pathLst>
              <a:path h="1013200" w="5401198">
                <a:moveTo>
                  <a:pt x="0" y="0"/>
                </a:moveTo>
                <a:lnTo>
                  <a:pt x="5401198" y="0"/>
                </a:lnTo>
                <a:lnTo>
                  <a:pt x="5401198" y="1013200"/>
                </a:lnTo>
                <a:lnTo>
                  <a:pt x="0" y="101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537348" y="5446000"/>
            <a:ext cx="3723850" cy="1831102"/>
          </a:xfrm>
          <a:custGeom>
            <a:avLst/>
            <a:gdLst/>
            <a:ahLst/>
            <a:cxnLst/>
            <a:rect r="r" b="b" t="t" l="l"/>
            <a:pathLst>
              <a:path h="1831102" w="3723850">
                <a:moveTo>
                  <a:pt x="0" y="0"/>
                </a:moveTo>
                <a:lnTo>
                  <a:pt x="3723850" y="0"/>
                </a:lnTo>
                <a:lnTo>
                  <a:pt x="3723850" y="1831102"/>
                </a:lnTo>
                <a:lnTo>
                  <a:pt x="0" y="183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4028" r="0" b="-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4385144" y="-741950"/>
            <a:ext cx="3723850" cy="3919098"/>
          </a:xfrm>
          <a:custGeom>
            <a:avLst/>
            <a:gdLst/>
            <a:ahLst/>
            <a:cxnLst/>
            <a:rect r="r" b="b" t="t" l="l"/>
            <a:pathLst>
              <a:path h="3919098" w="3723850">
                <a:moveTo>
                  <a:pt x="0" y="0"/>
                </a:moveTo>
                <a:lnTo>
                  <a:pt x="3723850" y="0"/>
                </a:lnTo>
                <a:lnTo>
                  <a:pt x="3723850" y="3919098"/>
                </a:lnTo>
                <a:lnTo>
                  <a:pt x="0" y="3919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385842"/>
            <a:ext cx="8609306" cy="2910550"/>
          </a:xfrm>
          <a:custGeom>
            <a:avLst/>
            <a:gdLst/>
            <a:ahLst/>
            <a:cxnLst/>
            <a:rect r="r" b="b" t="t" l="l"/>
            <a:pathLst>
              <a:path h="2910550" w="8609306">
                <a:moveTo>
                  <a:pt x="0" y="0"/>
                </a:moveTo>
                <a:lnTo>
                  <a:pt x="8609306" y="0"/>
                </a:lnTo>
                <a:lnTo>
                  <a:pt x="8609306" y="2910550"/>
                </a:lnTo>
                <a:lnTo>
                  <a:pt x="0" y="2910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" t="0" r="0" b="-1050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07906" y="7882266"/>
            <a:ext cx="7432248" cy="1917700"/>
          </a:xfrm>
          <a:custGeom>
            <a:avLst/>
            <a:gdLst/>
            <a:ahLst/>
            <a:cxnLst/>
            <a:rect r="r" b="b" t="t" l="l"/>
            <a:pathLst>
              <a:path h="1917700" w="7432248">
                <a:moveTo>
                  <a:pt x="0" y="0"/>
                </a:moveTo>
                <a:lnTo>
                  <a:pt x="7432248" y="0"/>
                </a:lnTo>
                <a:lnTo>
                  <a:pt x="7432248" y="1917700"/>
                </a:lnTo>
                <a:lnTo>
                  <a:pt x="0" y="1917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499" r="-5316" b="-378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280280" y="8606514"/>
            <a:ext cx="913752" cy="485900"/>
          </a:xfrm>
          <a:custGeom>
            <a:avLst/>
            <a:gdLst/>
            <a:ahLst/>
            <a:cxnLst/>
            <a:rect r="r" b="b" t="t" l="l"/>
            <a:pathLst>
              <a:path h="485900" w="913752">
                <a:moveTo>
                  <a:pt x="0" y="0"/>
                </a:moveTo>
                <a:lnTo>
                  <a:pt x="913752" y="0"/>
                </a:lnTo>
                <a:lnTo>
                  <a:pt x="913752" y="485900"/>
                </a:lnTo>
                <a:lnTo>
                  <a:pt x="0" y="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84853" y="3619542"/>
            <a:ext cx="14860878" cy="288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F164D"/>
                </a:solidFill>
                <a:latin typeface="Times New Roman Bold"/>
              </a:rPr>
              <a:t>XÂY DỰNG HỆ THỐNG DATA MANAGEMENT PLATFORM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01628" y="823965"/>
            <a:ext cx="10284730" cy="141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BÁO CÁO CUỐI KÌ</a:t>
            </a: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MÔN: CÁC NỀN TẢNG DỮ LIỆU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10886" y="2624877"/>
            <a:ext cx="4666210" cy="79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ĐỀ TÀI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-5400000">
            <a:off x="14568148" y="969650"/>
            <a:ext cx="3926404" cy="2776248"/>
          </a:xfrm>
          <a:custGeom>
            <a:avLst/>
            <a:gdLst/>
            <a:ahLst/>
            <a:cxnLst/>
            <a:rect r="r" b="b" t="t" l="l"/>
            <a:pathLst>
              <a:path h="2776248" w="3926404">
                <a:moveTo>
                  <a:pt x="3926404" y="0"/>
                </a:moveTo>
                <a:lnTo>
                  <a:pt x="0" y="0"/>
                </a:lnTo>
                <a:lnTo>
                  <a:pt x="0" y="2776248"/>
                </a:lnTo>
                <a:lnTo>
                  <a:pt x="3926404" y="2776248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7648" y="7282150"/>
            <a:ext cx="3926404" cy="2776248"/>
          </a:xfrm>
          <a:custGeom>
            <a:avLst/>
            <a:gdLst/>
            <a:ahLst/>
            <a:cxnLst/>
            <a:rect r="r" b="b" t="t" l="l"/>
            <a:pathLst>
              <a:path h="2776248" w="3926404">
                <a:moveTo>
                  <a:pt x="0" y="0"/>
                </a:moveTo>
                <a:lnTo>
                  <a:pt x="3926404" y="0"/>
                </a:lnTo>
                <a:lnTo>
                  <a:pt x="3926404" y="2776248"/>
                </a:lnTo>
                <a:lnTo>
                  <a:pt x="0" y="2776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0000" y="8915400"/>
            <a:ext cx="6727202" cy="1066800"/>
          </a:xfrm>
          <a:custGeom>
            <a:avLst/>
            <a:gdLst/>
            <a:ahLst/>
            <a:cxnLst/>
            <a:rect r="r" b="b" t="t" l="l"/>
            <a:pathLst>
              <a:path h="1066800" w="6727202">
                <a:moveTo>
                  <a:pt x="0" y="0"/>
                </a:moveTo>
                <a:lnTo>
                  <a:pt x="6727202" y="0"/>
                </a:lnTo>
                <a:lnTo>
                  <a:pt x="6727202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06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90200" y="293968"/>
            <a:ext cx="6997698" cy="1066800"/>
          </a:xfrm>
          <a:custGeom>
            <a:avLst/>
            <a:gdLst/>
            <a:ahLst/>
            <a:cxnLst/>
            <a:rect r="r" b="b" t="t" l="l"/>
            <a:pathLst>
              <a:path h="1066800" w="6997698">
                <a:moveTo>
                  <a:pt x="0" y="0"/>
                </a:moveTo>
                <a:lnTo>
                  <a:pt x="6997698" y="0"/>
                </a:lnTo>
                <a:lnTo>
                  <a:pt x="6997698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011" r="-2729" b="-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28844" y="8884856"/>
            <a:ext cx="563950" cy="563944"/>
          </a:xfrm>
          <a:custGeom>
            <a:avLst/>
            <a:gdLst/>
            <a:ahLst/>
            <a:cxnLst/>
            <a:rect r="r" b="b" t="t" l="l"/>
            <a:pathLst>
              <a:path h="563944" w="563950">
                <a:moveTo>
                  <a:pt x="0" y="0"/>
                </a:moveTo>
                <a:lnTo>
                  <a:pt x="563950" y="0"/>
                </a:lnTo>
                <a:lnTo>
                  <a:pt x="563950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3061926"/>
            <a:ext cx="428502" cy="563944"/>
          </a:xfrm>
          <a:custGeom>
            <a:avLst/>
            <a:gdLst/>
            <a:ahLst/>
            <a:cxnLst/>
            <a:rect r="r" b="b" t="t" l="l"/>
            <a:pathLst>
              <a:path h="563944" w="428502">
                <a:moveTo>
                  <a:pt x="0" y="0"/>
                </a:moveTo>
                <a:lnTo>
                  <a:pt x="428502" y="0"/>
                </a:lnTo>
                <a:lnTo>
                  <a:pt x="428502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43811" y="1834534"/>
            <a:ext cx="11497965" cy="5250738"/>
          </a:xfrm>
          <a:custGeom>
            <a:avLst/>
            <a:gdLst/>
            <a:ahLst/>
            <a:cxnLst/>
            <a:rect r="r" b="b" t="t" l="l"/>
            <a:pathLst>
              <a:path h="5250738" w="11497965">
                <a:moveTo>
                  <a:pt x="0" y="0"/>
                </a:moveTo>
                <a:lnTo>
                  <a:pt x="11497965" y="0"/>
                </a:lnTo>
                <a:lnTo>
                  <a:pt x="11497965" y="5250738"/>
                </a:lnTo>
                <a:lnTo>
                  <a:pt x="0" y="5250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31425" y="771925"/>
            <a:ext cx="1522515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7300271"/>
            <a:ext cx="15225150" cy="195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2"/>
              </a:lnSpc>
            </a:pPr>
            <a:r>
              <a:rPr lang="en-US" sz="3653">
                <a:solidFill>
                  <a:srgbClr val="1F164D"/>
                </a:solidFill>
                <a:latin typeface="Times New Roman"/>
              </a:rPr>
              <a:t>Bộ dữ liệu được cung cấp từ Kaggle, chứa các giao dịch của một cửa hàng bán lẻ trực tuyến đa quốc gia từ ngày 01/12/2010 đến 09/12/2011. Cửa hàng có trụ sở tại vương quốc Anh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271348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4850" y="9176052"/>
            <a:ext cx="4935498" cy="839600"/>
          </a:xfrm>
          <a:custGeom>
            <a:avLst/>
            <a:gdLst/>
            <a:ahLst/>
            <a:cxnLst/>
            <a:rect r="r" b="b" t="t" l="l"/>
            <a:pathLst>
              <a:path h="839600" w="4935498">
                <a:moveTo>
                  <a:pt x="0" y="0"/>
                </a:moveTo>
                <a:lnTo>
                  <a:pt x="4935498" y="0"/>
                </a:lnTo>
                <a:lnTo>
                  <a:pt x="4935498" y="839600"/>
                </a:lnTo>
                <a:lnTo>
                  <a:pt x="0" y="83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469" r="0" b="-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04850" y="9176052"/>
            <a:ext cx="4935498" cy="839600"/>
          </a:xfrm>
          <a:custGeom>
            <a:avLst/>
            <a:gdLst/>
            <a:ahLst/>
            <a:cxnLst/>
            <a:rect r="r" b="b" t="t" l="l"/>
            <a:pathLst>
              <a:path h="839600" w="4935498">
                <a:moveTo>
                  <a:pt x="0" y="0"/>
                </a:moveTo>
                <a:lnTo>
                  <a:pt x="4935498" y="0"/>
                </a:lnTo>
                <a:lnTo>
                  <a:pt x="4935498" y="839600"/>
                </a:lnTo>
                <a:lnTo>
                  <a:pt x="0" y="83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469" r="0" b="-2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759825" y="9547859"/>
            <a:ext cx="3981450" cy="1905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1127125" y="9226223"/>
            <a:ext cx="9759950" cy="479550"/>
            <a:chOff x="0" y="0"/>
            <a:chExt cx="13013267" cy="639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0"/>
              <a:ext cx="12987909" cy="639318"/>
            </a:xfrm>
            <a:custGeom>
              <a:avLst/>
              <a:gdLst/>
              <a:ahLst/>
              <a:cxnLst/>
              <a:rect r="r" b="b" t="t" l="l"/>
              <a:pathLst>
                <a:path h="639318" w="12987909">
                  <a:moveTo>
                    <a:pt x="12987909" y="25400"/>
                  </a:moveTo>
                  <a:lnTo>
                    <a:pt x="2912491" y="40894"/>
                  </a:lnTo>
                  <a:lnTo>
                    <a:pt x="2912491" y="28194"/>
                  </a:lnTo>
                  <a:lnTo>
                    <a:pt x="2923540" y="34544"/>
                  </a:lnTo>
                  <a:lnTo>
                    <a:pt x="2577973" y="632968"/>
                  </a:lnTo>
                  <a:cubicBezTo>
                    <a:pt x="2575687" y="636905"/>
                    <a:pt x="2571496" y="639318"/>
                    <a:pt x="2566924" y="639318"/>
                  </a:cubicBezTo>
                  <a:lnTo>
                    <a:pt x="677291" y="639318"/>
                  </a:lnTo>
                  <a:lnTo>
                    <a:pt x="677291" y="626618"/>
                  </a:lnTo>
                  <a:lnTo>
                    <a:pt x="677291" y="639318"/>
                  </a:lnTo>
                  <a:lnTo>
                    <a:pt x="0" y="639318"/>
                  </a:lnTo>
                  <a:lnTo>
                    <a:pt x="0" y="613918"/>
                  </a:lnTo>
                  <a:lnTo>
                    <a:pt x="677291" y="613918"/>
                  </a:lnTo>
                  <a:lnTo>
                    <a:pt x="2567051" y="613918"/>
                  </a:lnTo>
                  <a:lnTo>
                    <a:pt x="2567051" y="626618"/>
                  </a:lnTo>
                  <a:lnTo>
                    <a:pt x="2556002" y="620268"/>
                  </a:lnTo>
                  <a:lnTo>
                    <a:pt x="2901569" y="21844"/>
                  </a:lnTo>
                  <a:cubicBezTo>
                    <a:pt x="2903855" y="17907"/>
                    <a:pt x="2908046" y="15494"/>
                    <a:pt x="2912491" y="15494"/>
                  </a:cubicBezTo>
                  <a:lnTo>
                    <a:pt x="12987909" y="0"/>
                  </a:lnTo>
                  <a:close/>
                </a:path>
              </a:pathLst>
            </a:custGeom>
            <a:solidFill>
              <a:srgbClr val="C1C1C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856322" y="1802582"/>
            <a:ext cx="9807006" cy="6904933"/>
          </a:xfrm>
          <a:custGeom>
            <a:avLst/>
            <a:gdLst/>
            <a:ahLst/>
            <a:cxnLst/>
            <a:rect r="r" b="b" t="t" l="l"/>
            <a:pathLst>
              <a:path h="6904933" w="9807006">
                <a:moveTo>
                  <a:pt x="0" y="0"/>
                </a:moveTo>
                <a:lnTo>
                  <a:pt x="9807006" y="0"/>
                </a:lnTo>
                <a:lnTo>
                  <a:pt x="9807006" y="6904933"/>
                </a:lnTo>
                <a:lnTo>
                  <a:pt x="0" y="6904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739973"/>
            <a:ext cx="1522515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Xử lý dữ liệu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277" y="8583690"/>
            <a:ext cx="13736143" cy="116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1F164D"/>
                </a:solidFill>
                <a:latin typeface="Times New Roman"/>
              </a:rPr>
              <a:t>Dữ liệu được xử lí thành các dimension tables trong DataWarehouse:</a:t>
            </a:r>
          </a:p>
          <a:p>
            <a:pPr algn="l">
              <a:lnSpc>
                <a:spcPts val="441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271348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4850" y="9176052"/>
            <a:ext cx="4935498" cy="839600"/>
          </a:xfrm>
          <a:custGeom>
            <a:avLst/>
            <a:gdLst/>
            <a:ahLst/>
            <a:cxnLst/>
            <a:rect r="r" b="b" t="t" l="l"/>
            <a:pathLst>
              <a:path h="839600" w="4935498">
                <a:moveTo>
                  <a:pt x="0" y="0"/>
                </a:moveTo>
                <a:lnTo>
                  <a:pt x="4935498" y="0"/>
                </a:lnTo>
                <a:lnTo>
                  <a:pt x="4935498" y="839600"/>
                </a:lnTo>
                <a:lnTo>
                  <a:pt x="0" y="83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469" r="0" b="-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04850" y="9176052"/>
            <a:ext cx="4935498" cy="839600"/>
          </a:xfrm>
          <a:custGeom>
            <a:avLst/>
            <a:gdLst/>
            <a:ahLst/>
            <a:cxnLst/>
            <a:rect r="r" b="b" t="t" l="l"/>
            <a:pathLst>
              <a:path h="839600" w="4935498">
                <a:moveTo>
                  <a:pt x="0" y="0"/>
                </a:moveTo>
                <a:lnTo>
                  <a:pt x="4935498" y="0"/>
                </a:lnTo>
                <a:lnTo>
                  <a:pt x="4935498" y="839600"/>
                </a:lnTo>
                <a:lnTo>
                  <a:pt x="0" y="83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469" r="0" b="-2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759825" y="9547859"/>
            <a:ext cx="3981450" cy="1905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1127125" y="9226223"/>
            <a:ext cx="9759950" cy="479550"/>
            <a:chOff x="0" y="0"/>
            <a:chExt cx="13013267" cy="639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0"/>
              <a:ext cx="12987909" cy="639318"/>
            </a:xfrm>
            <a:custGeom>
              <a:avLst/>
              <a:gdLst/>
              <a:ahLst/>
              <a:cxnLst/>
              <a:rect r="r" b="b" t="t" l="l"/>
              <a:pathLst>
                <a:path h="639318" w="12987909">
                  <a:moveTo>
                    <a:pt x="12987909" y="25400"/>
                  </a:moveTo>
                  <a:lnTo>
                    <a:pt x="2912491" y="40894"/>
                  </a:lnTo>
                  <a:lnTo>
                    <a:pt x="2912491" y="28194"/>
                  </a:lnTo>
                  <a:lnTo>
                    <a:pt x="2923540" y="34544"/>
                  </a:lnTo>
                  <a:lnTo>
                    <a:pt x="2577973" y="632968"/>
                  </a:lnTo>
                  <a:cubicBezTo>
                    <a:pt x="2575687" y="636905"/>
                    <a:pt x="2571496" y="639318"/>
                    <a:pt x="2566924" y="639318"/>
                  </a:cubicBezTo>
                  <a:lnTo>
                    <a:pt x="677291" y="639318"/>
                  </a:lnTo>
                  <a:lnTo>
                    <a:pt x="677291" y="626618"/>
                  </a:lnTo>
                  <a:lnTo>
                    <a:pt x="677291" y="639318"/>
                  </a:lnTo>
                  <a:lnTo>
                    <a:pt x="0" y="639318"/>
                  </a:lnTo>
                  <a:lnTo>
                    <a:pt x="0" y="613918"/>
                  </a:lnTo>
                  <a:lnTo>
                    <a:pt x="677291" y="613918"/>
                  </a:lnTo>
                  <a:lnTo>
                    <a:pt x="2567051" y="613918"/>
                  </a:lnTo>
                  <a:lnTo>
                    <a:pt x="2567051" y="626618"/>
                  </a:lnTo>
                  <a:lnTo>
                    <a:pt x="2556002" y="620268"/>
                  </a:lnTo>
                  <a:lnTo>
                    <a:pt x="2901569" y="21844"/>
                  </a:lnTo>
                  <a:cubicBezTo>
                    <a:pt x="2903855" y="17907"/>
                    <a:pt x="2908046" y="15494"/>
                    <a:pt x="2912491" y="15494"/>
                  </a:cubicBezTo>
                  <a:lnTo>
                    <a:pt x="12987909" y="0"/>
                  </a:lnTo>
                  <a:close/>
                </a:path>
              </a:pathLst>
            </a:custGeom>
            <a:solidFill>
              <a:srgbClr val="C1C1C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82239" y="1598891"/>
            <a:ext cx="16323523" cy="7025314"/>
          </a:xfrm>
          <a:custGeom>
            <a:avLst/>
            <a:gdLst/>
            <a:ahLst/>
            <a:cxnLst/>
            <a:rect r="r" b="b" t="t" l="l"/>
            <a:pathLst>
              <a:path h="7025314" w="16323523">
                <a:moveTo>
                  <a:pt x="0" y="0"/>
                </a:moveTo>
                <a:lnTo>
                  <a:pt x="16323522" y="0"/>
                </a:lnTo>
                <a:lnTo>
                  <a:pt x="16323522" y="7025314"/>
                </a:lnTo>
                <a:lnTo>
                  <a:pt x="0" y="7025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634725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0" y="0"/>
                </a:moveTo>
                <a:lnTo>
                  <a:pt x="4175748" y="0"/>
                </a:lnTo>
                <a:lnTo>
                  <a:pt x="4175748" y="3939750"/>
                </a:lnTo>
                <a:lnTo>
                  <a:pt x="0" y="393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114" t="0" r="-8" b="-7199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0" y="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4175748" y="0"/>
                </a:moveTo>
                <a:lnTo>
                  <a:pt x="0" y="0"/>
                </a:lnTo>
                <a:lnTo>
                  <a:pt x="0" y="3939750"/>
                </a:lnTo>
                <a:lnTo>
                  <a:pt x="4175748" y="3939750"/>
                </a:lnTo>
                <a:lnTo>
                  <a:pt x="4175748" y="0"/>
                </a:lnTo>
                <a:close/>
              </a:path>
            </a:pathLst>
          </a:custGeom>
          <a:blipFill>
            <a:blip r:embed="rId2"/>
            <a:stretch>
              <a:fillRect l="-101114" t="0" r="-8" b="-7199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112250" y="634725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4175748" y="0"/>
                </a:moveTo>
                <a:lnTo>
                  <a:pt x="0" y="0"/>
                </a:lnTo>
                <a:lnTo>
                  <a:pt x="0" y="3939750"/>
                </a:lnTo>
                <a:lnTo>
                  <a:pt x="4175748" y="3939750"/>
                </a:lnTo>
                <a:lnTo>
                  <a:pt x="4175748" y="0"/>
                </a:lnTo>
                <a:close/>
              </a:path>
            </a:pathLst>
          </a:custGeom>
          <a:blipFill>
            <a:blip r:embed="rId2"/>
            <a:stretch>
              <a:fillRect l="-101114" t="0" r="-8" b="-71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112250" y="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0" y="0"/>
                </a:moveTo>
                <a:lnTo>
                  <a:pt x="4175748" y="0"/>
                </a:lnTo>
                <a:lnTo>
                  <a:pt x="4175748" y="3939750"/>
                </a:lnTo>
                <a:lnTo>
                  <a:pt x="0" y="393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114" t="0" r="-8" b="-719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76228" y="15314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6676228" y="920799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69448" y="3187122"/>
            <a:ext cx="9868072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KẾT QUẢ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6954" y="3187122"/>
            <a:ext cx="3826200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03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9741" y="3336263"/>
            <a:ext cx="16928517" cy="6260025"/>
          </a:xfrm>
          <a:custGeom>
            <a:avLst/>
            <a:gdLst/>
            <a:ahLst/>
            <a:cxnLst/>
            <a:rect r="r" b="b" t="t" l="l"/>
            <a:pathLst>
              <a:path h="6260025" w="16928517">
                <a:moveTo>
                  <a:pt x="0" y="0"/>
                </a:moveTo>
                <a:lnTo>
                  <a:pt x="16928518" y="0"/>
                </a:lnTo>
                <a:lnTo>
                  <a:pt x="16928518" y="6260024"/>
                </a:lnTo>
                <a:lnTo>
                  <a:pt x="0" y="6260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050107" y="1480623"/>
            <a:ext cx="14187785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Phân Loại khách hàng mới theo RFM Score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6021" y="2869795"/>
            <a:ext cx="17275958" cy="6388505"/>
          </a:xfrm>
          <a:custGeom>
            <a:avLst/>
            <a:gdLst/>
            <a:ahLst/>
            <a:cxnLst/>
            <a:rect r="r" b="b" t="t" l="l"/>
            <a:pathLst>
              <a:path h="6388505" w="17275958">
                <a:moveTo>
                  <a:pt x="0" y="0"/>
                </a:moveTo>
                <a:lnTo>
                  <a:pt x="17275958" y="0"/>
                </a:lnTo>
                <a:lnTo>
                  <a:pt x="17275958" y="6388505"/>
                </a:lnTo>
                <a:lnTo>
                  <a:pt x="0" y="63885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5320792" y="1058603"/>
            <a:ext cx="7646417" cy="113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Thị Trường Tập Trung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0463" y="3388567"/>
            <a:ext cx="16787074" cy="6207720"/>
          </a:xfrm>
          <a:custGeom>
            <a:avLst/>
            <a:gdLst/>
            <a:ahLst/>
            <a:cxnLst/>
            <a:rect r="r" b="b" t="t" l="l"/>
            <a:pathLst>
              <a:path h="6207720" w="16787074">
                <a:moveTo>
                  <a:pt x="0" y="0"/>
                </a:moveTo>
                <a:lnTo>
                  <a:pt x="16787074" y="0"/>
                </a:lnTo>
                <a:lnTo>
                  <a:pt x="16787074" y="6207720"/>
                </a:lnTo>
                <a:lnTo>
                  <a:pt x="0" y="6207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576526" y="1058603"/>
            <a:ext cx="11134948" cy="113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Top 10 Sản Phẩm Bán Chạy Nhất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7638" y="3172682"/>
            <a:ext cx="17032723" cy="6298559"/>
          </a:xfrm>
          <a:custGeom>
            <a:avLst/>
            <a:gdLst/>
            <a:ahLst/>
            <a:cxnLst/>
            <a:rect r="r" b="b" t="t" l="l"/>
            <a:pathLst>
              <a:path h="6298559" w="17032723">
                <a:moveTo>
                  <a:pt x="0" y="0"/>
                </a:moveTo>
                <a:lnTo>
                  <a:pt x="17032724" y="0"/>
                </a:lnTo>
                <a:lnTo>
                  <a:pt x="17032724" y="6298559"/>
                </a:lnTo>
                <a:lnTo>
                  <a:pt x="0" y="62985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488127" y="1058603"/>
            <a:ext cx="13311746" cy="113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Phân Loại Khách Hàng Theo RFM Score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7353" y="3158091"/>
            <a:ext cx="16933293" cy="6261791"/>
          </a:xfrm>
          <a:custGeom>
            <a:avLst/>
            <a:gdLst/>
            <a:ahLst/>
            <a:cxnLst/>
            <a:rect r="r" b="b" t="t" l="l"/>
            <a:pathLst>
              <a:path h="6261791" w="16933293">
                <a:moveTo>
                  <a:pt x="0" y="0"/>
                </a:moveTo>
                <a:lnTo>
                  <a:pt x="16933294" y="0"/>
                </a:lnTo>
                <a:lnTo>
                  <a:pt x="16933294" y="6261791"/>
                </a:lnTo>
                <a:lnTo>
                  <a:pt x="0" y="62617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5357812" y="1058603"/>
            <a:ext cx="7572375" cy="113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Phân Loại Khách Hàng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3370" y="3205822"/>
            <a:ext cx="17281260" cy="6390466"/>
          </a:xfrm>
          <a:custGeom>
            <a:avLst/>
            <a:gdLst/>
            <a:ahLst/>
            <a:cxnLst/>
            <a:rect r="r" b="b" t="t" l="l"/>
            <a:pathLst>
              <a:path h="6390466" w="17281260">
                <a:moveTo>
                  <a:pt x="0" y="0"/>
                </a:moveTo>
                <a:lnTo>
                  <a:pt x="17281260" y="0"/>
                </a:lnTo>
                <a:lnTo>
                  <a:pt x="17281260" y="6390465"/>
                </a:lnTo>
                <a:lnTo>
                  <a:pt x="0" y="63904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132396" y="1058603"/>
            <a:ext cx="16023208" cy="113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Doanh Thu Và Số Lượng Đơn Hàng Theo Tháng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-5400000">
            <a:off x="14568148" y="969650"/>
            <a:ext cx="3926404" cy="2776248"/>
          </a:xfrm>
          <a:custGeom>
            <a:avLst/>
            <a:gdLst/>
            <a:ahLst/>
            <a:cxnLst/>
            <a:rect r="r" b="b" t="t" l="l"/>
            <a:pathLst>
              <a:path h="2776248" w="3926404">
                <a:moveTo>
                  <a:pt x="3926404" y="0"/>
                </a:moveTo>
                <a:lnTo>
                  <a:pt x="0" y="0"/>
                </a:lnTo>
                <a:lnTo>
                  <a:pt x="0" y="2776248"/>
                </a:lnTo>
                <a:lnTo>
                  <a:pt x="3926404" y="2776248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7648" y="7282150"/>
            <a:ext cx="3926404" cy="2776248"/>
          </a:xfrm>
          <a:custGeom>
            <a:avLst/>
            <a:gdLst/>
            <a:ahLst/>
            <a:cxnLst/>
            <a:rect r="r" b="b" t="t" l="l"/>
            <a:pathLst>
              <a:path h="2776248" w="3926404">
                <a:moveTo>
                  <a:pt x="0" y="0"/>
                </a:moveTo>
                <a:lnTo>
                  <a:pt x="3926404" y="0"/>
                </a:lnTo>
                <a:lnTo>
                  <a:pt x="3926404" y="2776248"/>
                </a:lnTo>
                <a:lnTo>
                  <a:pt x="0" y="2776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0000" y="8915400"/>
            <a:ext cx="6727202" cy="1066800"/>
          </a:xfrm>
          <a:custGeom>
            <a:avLst/>
            <a:gdLst/>
            <a:ahLst/>
            <a:cxnLst/>
            <a:rect r="r" b="b" t="t" l="l"/>
            <a:pathLst>
              <a:path h="1066800" w="6727202">
                <a:moveTo>
                  <a:pt x="0" y="0"/>
                </a:moveTo>
                <a:lnTo>
                  <a:pt x="6727202" y="0"/>
                </a:lnTo>
                <a:lnTo>
                  <a:pt x="6727202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06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90200" y="293968"/>
            <a:ext cx="6997698" cy="1066800"/>
          </a:xfrm>
          <a:custGeom>
            <a:avLst/>
            <a:gdLst/>
            <a:ahLst/>
            <a:cxnLst/>
            <a:rect r="r" b="b" t="t" l="l"/>
            <a:pathLst>
              <a:path h="1066800" w="6997698">
                <a:moveTo>
                  <a:pt x="0" y="0"/>
                </a:moveTo>
                <a:lnTo>
                  <a:pt x="6997698" y="0"/>
                </a:lnTo>
                <a:lnTo>
                  <a:pt x="6997698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011" r="-2729" b="-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041397"/>
            <a:ext cx="12054606" cy="11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Nhóm sinh viên thực hiện: Nhóm 5</a:t>
            </a:r>
          </a:p>
        </p:txBody>
      </p:sp>
      <p:sp>
        <p:nvSpPr>
          <p:cNvPr name="AutoShape 9" id="9"/>
          <p:cNvSpPr/>
          <p:nvPr/>
        </p:nvSpPr>
        <p:spPr>
          <a:xfrm rot="4706792">
            <a:off x="4464358" y="6715294"/>
            <a:ext cx="832161" cy="0"/>
          </a:xfrm>
          <a:prstGeom prst="line">
            <a:avLst/>
          </a:prstGeom>
          <a:ln cap="rnd" w="19050">
            <a:solidFill>
              <a:srgbClr val="1F16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491139" y="4893688"/>
            <a:ext cx="2864368" cy="1586683"/>
          </a:xfrm>
          <a:custGeom>
            <a:avLst/>
            <a:gdLst/>
            <a:ahLst/>
            <a:cxnLst/>
            <a:rect r="r" b="b" t="t" l="l"/>
            <a:pathLst>
              <a:path h="1586683" w="2864368">
                <a:moveTo>
                  <a:pt x="0" y="0"/>
                </a:moveTo>
                <a:lnTo>
                  <a:pt x="2864368" y="0"/>
                </a:lnTo>
                <a:lnTo>
                  <a:pt x="2864368" y="1586683"/>
                </a:lnTo>
                <a:lnTo>
                  <a:pt x="0" y="1586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4706792">
            <a:off x="7200380" y="4608732"/>
            <a:ext cx="832161" cy="0"/>
          </a:xfrm>
          <a:prstGeom prst="line">
            <a:avLst/>
          </a:prstGeom>
          <a:ln cap="rnd" w="19050">
            <a:solidFill>
              <a:srgbClr val="1F16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184286" y="4893688"/>
            <a:ext cx="2864329" cy="1586683"/>
          </a:xfrm>
          <a:custGeom>
            <a:avLst/>
            <a:gdLst/>
            <a:ahLst/>
            <a:cxnLst/>
            <a:rect r="r" b="b" t="t" l="l"/>
            <a:pathLst>
              <a:path h="1586683" w="2864329">
                <a:moveTo>
                  <a:pt x="0" y="0"/>
                </a:moveTo>
                <a:lnTo>
                  <a:pt x="2864329" y="0"/>
                </a:lnTo>
                <a:lnTo>
                  <a:pt x="2864329" y="1586683"/>
                </a:lnTo>
                <a:lnTo>
                  <a:pt x="0" y="15866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rot="4706792">
            <a:off x="9924183" y="6715294"/>
            <a:ext cx="832161" cy="0"/>
          </a:xfrm>
          <a:prstGeom prst="line">
            <a:avLst/>
          </a:prstGeom>
          <a:ln cap="rnd" w="19050">
            <a:solidFill>
              <a:srgbClr val="1F16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906836" y="4893688"/>
            <a:ext cx="2866632" cy="1586683"/>
          </a:xfrm>
          <a:custGeom>
            <a:avLst/>
            <a:gdLst/>
            <a:ahLst/>
            <a:cxnLst/>
            <a:rect r="r" b="b" t="t" l="l"/>
            <a:pathLst>
              <a:path h="1586683" w="2866632">
                <a:moveTo>
                  <a:pt x="0" y="0"/>
                </a:moveTo>
                <a:lnTo>
                  <a:pt x="2866632" y="0"/>
                </a:lnTo>
                <a:lnTo>
                  <a:pt x="2866632" y="1586683"/>
                </a:lnTo>
                <a:lnTo>
                  <a:pt x="0" y="15866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4703682">
            <a:off x="12617910" y="4659467"/>
            <a:ext cx="828495" cy="0"/>
          </a:xfrm>
          <a:prstGeom prst="line">
            <a:avLst/>
          </a:prstGeom>
          <a:ln cap="rnd" w="19050">
            <a:solidFill>
              <a:srgbClr val="1F16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599983" y="4893688"/>
            <a:ext cx="2864368" cy="1586683"/>
          </a:xfrm>
          <a:custGeom>
            <a:avLst/>
            <a:gdLst/>
            <a:ahLst/>
            <a:cxnLst/>
            <a:rect r="r" b="b" t="t" l="l"/>
            <a:pathLst>
              <a:path h="1586683" w="2864368">
                <a:moveTo>
                  <a:pt x="0" y="0"/>
                </a:moveTo>
                <a:lnTo>
                  <a:pt x="2864368" y="0"/>
                </a:lnTo>
                <a:lnTo>
                  <a:pt x="2864368" y="1586683"/>
                </a:lnTo>
                <a:lnTo>
                  <a:pt x="0" y="1586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262701" y="5010529"/>
            <a:ext cx="1388206" cy="1419058"/>
          </a:xfrm>
          <a:custGeom>
            <a:avLst/>
            <a:gdLst/>
            <a:ahLst/>
            <a:cxnLst/>
            <a:rect r="r" b="b" t="t" l="l"/>
            <a:pathLst>
              <a:path h="1419058" w="1388206">
                <a:moveTo>
                  <a:pt x="0" y="0"/>
                </a:moveTo>
                <a:lnTo>
                  <a:pt x="1388206" y="0"/>
                </a:lnTo>
                <a:lnTo>
                  <a:pt x="1388206" y="1419058"/>
                </a:lnTo>
                <a:lnTo>
                  <a:pt x="0" y="14190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914797" y="4965123"/>
            <a:ext cx="1349574" cy="1470428"/>
          </a:xfrm>
          <a:custGeom>
            <a:avLst/>
            <a:gdLst/>
            <a:ahLst/>
            <a:cxnLst/>
            <a:rect r="r" b="b" t="t" l="l"/>
            <a:pathLst>
              <a:path h="1470428" w="1349574">
                <a:moveTo>
                  <a:pt x="0" y="0"/>
                </a:moveTo>
                <a:lnTo>
                  <a:pt x="1349574" y="0"/>
                </a:lnTo>
                <a:lnTo>
                  <a:pt x="1349574" y="1470428"/>
                </a:lnTo>
                <a:lnTo>
                  <a:pt x="0" y="14704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372389" y="4967695"/>
            <a:ext cx="1349574" cy="1470428"/>
          </a:xfrm>
          <a:custGeom>
            <a:avLst/>
            <a:gdLst/>
            <a:ahLst/>
            <a:cxnLst/>
            <a:rect r="r" b="b" t="t" l="l"/>
            <a:pathLst>
              <a:path h="1470428" w="1349574">
                <a:moveTo>
                  <a:pt x="0" y="0"/>
                </a:moveTo>
                <a:lnTo>
                  <a:pt x="1349574" y="0"/>
                </a:lnTo>
                <a:lnTo>
                  <a:pt x="1349574" y="1470428"/>
                </a:lnTo>
                <a:lnTo>
                  <a:pt x="0" y="14704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679217" y="5010529"/>
            <a:ext cx="1388206" cy="1419058"/>
          </a:xfrm>
          <a:custGeom>
            <a:avLst/>
            <a:gdLst/>
            <a:ahLst/>
            <a:cxnLst/>
            <a:rect r="r" b="b" t="t" l="l"/>
            <a:pathLst>
              <a:path h="1419058" w="1388206">
                <a:moveTo>
                  <a:pt x="0" y="0"/>
                </a:moveTo>
                <a:lnTo>
                  <a:pt x="1388206" y="0"/>
                </a:lnTo>
                <a:lnTo>
                  <a:pt x="1388206" y="1419058"/>
                </a:lnTo>
                <a:lnTo>
                  <a:pt x="0" y="14190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824560" y="7231636"/>
            <a:ext cx="4111758" cy="127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Trịnh Hà Gia Phú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20079741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78568" y="7231634"/>
            <a:ext cx="4111758" cy="127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Phạm Hoàng Phúc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20072291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33704" y="2825694"/>
            <a:ext cx="4111758" cy="127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Phạm Tấn Lan Anh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20010761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79150" y="2833248"/>
            <a:ext cx="5247122" cy="127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Hoàng Thị Ánh Dương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20047711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391007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0" y="0"/>
                </a:moveTo>
                <a:lnTo>
                  <a:pt x="3926404" y="0"/>
                </a:lnTo>
                <a:lnTo>
                  <a:pt x="3926404" y="2776250"/>
                </a:lnTo>
                <a:lnTo>
                  <a:pt x="0" y="277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5152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3926404" y="0"/>
                </a:moveTo>
                <a:lnTo>
                  <a:pt x="0" y="0"/>
                </a:lnTo>
                <a:lnTo>
                  <a:pt x="0" y="2776250"/>
                </a:lnTo>
                <a:lnTo>
                  <a:pt x="3926404" y="2776250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743750" y="3008500"/>
            <a:ext cx="5401198" cy="1013200"/>
          </a:xfrm>
          <a:custGeom>
            <a:avLst/>
            <a:gdLst/>
            <a:ahLst/>
            <a:cxnLst/>
            <a:rect r="r" b="b" t="t" l="l"/>
            <a:pathLst>
              <a:path h="1013200" w="5401198">
                <a:moveTo>
                  <a:pt x="0" y="0"/>
                </a:moveTo>
                <a:lnTo>
                  <a:pt x="5401198" y="0"/>
                </a:lnTo>
                <a:lnTo>
                  <a:pt x="5401198" y="1013200"/>
                </a:lnTo>
                <a:lnTo>
                  <a:pt x="0" y="101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537348" y="5446000"/>
            <a:ext cx="3723850" cy="1831102"/>
          </a:xfrm>
          <a:custGeom>
            <a:avLst/>
            <a:gdLst/>
            <a:ahLst/>
            <a:cxnLst/>
            <a:rect r="r" b="b" t="t" l="l"/>
            <a:pathLst>
              <a:path h="1831102" w="3723850">
                <a:moveTo>
                  <a:pt x="0" y="0"/>
                </a:moveTo>
                <a:lnTo>
                  <a:pt x="3723850" y="0"/>
                </a:lnTo>
                <a:lnTo>
                  <a:pt x="3723850" y="1831102"/>
                </a:lnTo>
                <a:lnTo>
                  <a:pt x="0" y="183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4028" r="0" b="-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4385144" y="-741950"/>
            <a:ext cx="3723850" cy="3919098"/>
          </a:xfrm>
          <a:custGeom>
            <a:avLst/>
            <a:gdLst/>
            <a:ahLst/>
            <a:cxnLst/>
            <a:rect r="r" b="b" t="t" l="l"/>
            <a:pathLst>
              <a:path h="3919098" w="3723850">
                <a:moveTo>
                  <a:pt x="0" y="0"/>
                </a:moveTo>
                <a:lnTo>
                  <a:pt x="3723850" y="0"/>
                </a:lnTo>
                <a:lnTo>
                  <a:pt x="3723850" y="3919098"/>
                </a:lnTo>
                <a:lnTo>
                  <a:pt x="0" y="3919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385842"/>
            <a:ext cx="8609306" cy="2910550"/>
          </a:xfrm>
          <a:custGeom>
            <a:avLst/>
            <a:gdLst/>
            <a:ahLst/>
            <a:cxnLst/>
            <a:rect r="r" b="b" t="t" l="l"/>
            <a:pathLst>
              <a:path h="2910550" w="8609306">
                <a:moveTo>
                  <a:pt x="0" y="0"/>
                </a:moveTo>
                <a:lnTo>
                  <a:pt x="8609306" y="0"/>
                </a:lnTo>
                <a:lnTo>
                  <a:pt x="8609306" y="2910550"/>
                </a:lnTo>
                <a:lnTo>
                  <a:pt x="0" y="2910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" t="0" r="0" b="-1050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38106" y="7882266"/>
            <a:ext cx="7432248" cy="1917700"/>
          </a:xfrm>
          <a:custGeom>
            <a:avLst/>
            <a:gdLst/>
            <a:ahLst/>
            <a:cxnLst/>
            <a:rect r="r" b="b" t="t" l="l"/>
            <a:pathLst>
              <a:path h="1917700" w="7432248">
                <a:moveTo>
                  <a:pt x="0" y="0"/>
                </a:moveTo>
                <a:lnTo>
                  <a:pt x="7432248" y="0"/>
                </a:lnTo>
                <a:lnTo>
                  <a:pt x="7432248" y="1917700"/>
                </a:lnTo>
                <a:lnTo>
                  <a:pt x="0" y="1917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499" r="-5316" b="-378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60489" y="1152008"/>
            <a:ext cx="10091308" cy="564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0"/>
              </a:lnSpc>
            </a:pPr>
            <a:r>
              <a:rPr lang="en-US" sz="11000">
                <a:solidFill>
                  <a:srgbClr val="1F164D"/>
                </a:solidFill>
                <a:latin typeface="Times New Roman Bold"/>
              </a:rPr>
              <a:t>THANKS FOR WATHCHING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524700" y="9182546"/>
            <a:ext cx="3293400" cy="764600"/>
          </a:xfrm>
          <a:custGeom>
            <a:avLst/>
            <a:gdLst/>
            <a:ahLst/>
            <a:cxnLst/>
            <a:rect r="r" b="b" t="t" l="l"/>
            <a:pathLst>
              <a:path h="764600" w="3293400">
                <a:moveTo>
                  <a:pt x="0" y="0"/>
                </a:moveTo>
                <a:lnTo>
                  <a:pt x="3293400" y="0"/>
                </a:lnTo>
                <a:lnTo>
                  <a:pt x="3293400" y="764600"/>
                </a:lnTo>
                <a:lnTo>
                  <a:pt x="0" y="76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0700" y="254076"/>
            <a:ext cx="1594624" cy="370200"/>
          </a:xfrm>
          <a:custGeom>
            <a:avLst/>
            <a:gdLst/>
            <a:ahLst/>
            <a:cxnLst/>
            <a:rect r="r" b="b" t="t" l="l"/>
            <a:pathLst>
              <a:path h="370200" w="1594624">
                <a:moveTo>
                  <a:pt x="0" y="0"/>
                </a:moveTo>
                <a:lnTo>
                  <a:pt x="1594624" y="0"/>
                </a:lnTo>
                <a:lnTo>
                  <a:pt x="1594624" y="370200"/>
                </a:lnTo>
                <a:lnTo>
                  <a:pt x="0" y="37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4944778" y="762204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978248" y="-228202"/>
            <a:ext cx="4246720" cy="1334750"/>
          </a:xfrm>
          <a:custGeom>
            <a:avLst/>
            <a:gdLst/>
            <a:ahLst/>
            <a:cxnLst/>
            <a:rect r="r" b="b" t="t" l="l"/>
            <a:pathLst>
              <a:path h="1334750" w="4246720">
                <a:moveTo>
                  <a:pt x="4246720" y="0"/>
                </a:moveTo>
                <a:lnTo>
                  <a:pt x="0" y="0"/>
                </a:lnTo>
                <a:lnTo>
                  <a:pt x="0" y="1334750"/>
                </a:lnTo>
                <a:lnTo>
                  <a:pt x="4246720" y="1334750"/>
                </a:lnTo>
                <a:lnTo>
                  <a:pt x="424672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377941" y="1228578"/>
            <a:ext cx="3532118" cy="1670866"/>
            <a:chOff x="0" y="0"/>
            <a:chExt cx="4709490" cy="22278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260429"/>
              <a:ext cx="4709490" cy="967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58"/>
                </a:lnSpc>
              </a:pPr>
              <a:r>
                <a:rPr lang="en-US" sz="4027">
                  <a:solidFill>
                    <a:srgbClr val="1F164D"/>
                  </a:solidFill>
                  <a:latin typeface="Times New Roman Bold"/>
                </a:rPr>
                <a:t>GIỚI THIỆU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00025"/>
              <a:ext cx="1342250" cy="128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1"/>
                </a:lnSpc>
              </a:pPr>
              <a:r>
                <a:rPr lang="en-US" sz="5370">
                  <a:solidFill>
                    <a:srgbClr val="130994"/>
                  </a:solidFill>
                  <a:latin typeface="Times New Roman Bold"/>
                </a:rPr>
                <a:t>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77941" y="4068364"/>
            <a:ext cx="3532118" cy="1670866"/>
            <a:chOff x="0" y="0"/>
            <a:chExt cx="4709490" cy="222782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00025"/>
              <a:ext cx="1342250" cy="128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1"/>
                </a:lnSpc>
              </a:pPr>
              <a:r>
                <a:rPr lang="en-US" sz="5370">
                  <a:solidFill>
                    <a:srgbClr val="130994"/>
                  </a:solidFill>
                  <a:latin typeface="Times New Roman Bold"/>
                </a:rPr>
                <a:t>02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260429"/>
              <a:ext cx="4709490" cy="967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58"/>
                </a:lnSpc>
              </a:pPr>
              <a:r>
                <a:rPr lang="en-US" sz="4027">
                  <a:solidFill>
                    <a:srgbClr val="1F164D"/>
                  </a:solidFill>
                  <a:latin typeface="Times New Roman Bold"/>
                </a:rPr>
                <a:t>HIỆN THỰC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77941" y="7208189"/>
            <a:ext cx="3532118" cy="1671280"/>
            <a:chOff x="0" y="0"/>
            <a:chExt cx="4709490" cy="222837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00025"/>
              <a:ext cx="1342250" cy="128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1"/>
                </a:lnSpc>
              </a:pPr>
              <a:r>
                <a:rPr lang="en-US" sz="5370">
                  <a:solidFill>
                    <a:srgbClr val="130994"/>
                  </a:solidFill>
                  <a:latin typeface="Times New Roman Bold"/>
                </a:rPr>
                <a:t>03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60980"/>
              <a:ext cx="4709490" cy="967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58"/>
                </a:lnSpc>
              </a:pPr>
              <a:r>
                <a:rPr lang="en-US" sz="4027">
                  <a:solidFill>
                    <a:srgbClr val="1F164D"/>
                  </a:solidFill>
                  <a:latin typeface="Times New Roman Bold"/>
                </a:rPr>
                <a:t>KẾT QUẢ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149896" y="4348700"/>
            <a:ext cx="9971400" cy="23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GIỚI THIỆU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66704" y="2516900"/>
            <a:ext cx="3826200" cy="219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01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8074476" y="2963550"/>
            <a:ext cx="7432248" cy="1917698"/>
          </a:xfrm>
          <a:custGeom>
            <a:avLst/>
            <a:gdLst/>
            <a:ahLst/>
            <a:cxnLst/>
            <a:rect r="r" b="b" t="t" l="l"/>
            <a:pathLst>
              <a:path h="1917698" w="7432248">
                <a:moveTo>
                  <a:pt x="7432248" y="0"/>
                </a:moveTo>
                <a:lnTo>
                  <a:pt x="0" y="0"/>
                </a:lnTo>
                <a:lnTo>
                  <a:pt x="0" y="1917698"/>
                </a:lnTo>
                <a:lnTo>
                  <a:pt x="7432248" y="1917698"/>
                </a:lnTo>
                <a:lnTo>
                  <a:pt x="7432248" y="0"/>
                </a:lnTo>
                <a:close/>
              </a:path>
            </a:pathLst>
          </a:custGeom>
          <a:blipFill>
            <a:blip r:embed="rId3"/>
            <a:stretch>
              <a:fillRect l="0" t="-24499" r="-5316" b="-378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21050" y="139400"/>
            <a:ext cx="2266952" cy="10008202"/>
          </a:xfrm>
          <a:custGeom>
            <a:avLst/>
            <a:gdLst/>
            <a:ahLst/>
            <a:cxnLst/>
            <a:rect r="r" b="b" t="t" l="l"/>
            <a:pathLst>
              <a:path h="10008202" w="2266952">
                <a:moveTo>
                  <a:pt x="0" y="0"/>
                </a:moveTo>
                <a:lnTo>
                  <a:pt x="2266952" y="0"/>
                </a:lnTo>
                <a:lnTo>
                  <a:pt x="2266952" y="10008202"/>
                </a:lnTo>
                <a:lnTo>
                  <a:pt x="0" y="10008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00" r="-652955" b="139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800" y="139400"/>
            <a:ext cx="2266952" cy="10008202"/>
          </a:xfrm>
          <a:custGeom>
            <a:avLst/>
            <a:gdLst/>
            <a:ahLst/>
            <a:cxnLst/>
            <a:rect r="r" b="b" t="t" l="l"/>
            <a:pathLst>
              <a:path h="10008202" w="2266952">
                <a:moveTo>
                  <a:pt x="0" y="0"/>
                </a:moveTo>
                <a:lnTo>
                  <a:pt x="2266952" y="0"/>
                </a:lnTo>
                <a:lnTo>
                  <a:pt x="2266952" y="10008202"/>
                </a:lnTo>
                <a:lnTo>
                  <a:pt x="0" y="10008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00" r="-652955" b="139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99922" y="4678774"/>
            <a:ext cx="4935502" cy="929450"/>
          </a:xfrm>
          <a:custGeom>
            <a:avLst/>
            <a:gdLst/>
            <a:ahLst/>
            <a:cxnLst/>
            <a:rect r="r" b="b" t="t" l="l"/>
            <a:pathLst>
              <a:path h="929450" w="4935502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0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770098" y="46805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314725"/>
            <a:ext cx="15225150" cy="11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Giới Thiệu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425" y="1517275"/>
            <a:ext cx="15016972" cy="111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1. DMP (Data Management Platform)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618" y="2378307"/>
            <a:ext cx="15016957" cy="447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Định nghĩa: DMP là một hệ thống tập trung giúp thu thập, quản lý và phân tích dữ liệu từ nhiều nguồn khác nhau.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Mục đích: Cải thiện việc quản lý dữ liệu và tạo ra các chiến lược tiếp thị hiệu quả hơn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Chức năng chính: </a:t>
            </a:r>
          </a:p>
          <a:p>
            <a:pPr algn="just" marL="675640" indent="-337820" lvl="1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	+ Thu thập dữ liệu</a:t>
            </a:r>
          </a:p>
          <a:p>
            <a:pPr algn="just" marL="675640" indent="-337820" lvl="1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	+ Lưu trữ dữ liệu</a:t>
            </a:r>
          </a:p>
          <a:p>
            <a:pPr algn="just" marL="675640" indent="-337820" lvl="1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	+ Phân tích và báo cáo dữ liệu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31425" y="314725"/>
            <a:ext cx="15225150" cy="11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Giới Thiệu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13075" y="1273067"/>
            <a:ext cx="14861849" cy="8710633"/>
          </a:xfrm>
          <a:custGeom>
            <a:avLst/>
            <a:gdLst/>
            <a:ahLst/>
            <a:cxnLst/>
            <a:rect r="r" b="b" t="t" l="l"/>
            <a:pathLst>
              <a:path h="8710633" w="14861849">
                <a:moveTo>
                  <a:pt x="0" y="0"/>
                </a:moveTo>
                <a:lnTo>
                  <a:pt x="14861850" y="0"/>
                </a:lnTo>
                <a:lnTo>
                  <a:pt x="14861850" y="8710633"/>
                </a:lnTo>
                <a:lnTo>
                  <a:pt x="0" y="8710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99922" y="4678774"/>
            <a:ext cx="4935502" cy="929450"/>
          </a:xfrm>
          <a:custGeom>
            <a:avLst/>
            <a:gdLst/>
            <a:ahLst/>
            <a:cxnLst/>
            <a:rect r="r" b="b" t="t" l="l"/>
            <a:pathLst>
              <a:path h="929450" w="4935502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0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770098" y="46805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314725"/>
            <a:ext cx="15225150" cy="11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Giới Thiệu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425" y="1517275"/>
            <a:ext cx="15016972" cy="111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2. K-Means Clustering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618" y="2550293"/>
            <a:ext cx="7312942" cy="605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K-Means là một thuật toán phân cụm, nhóm các đối tượng thành k cụm dựa trên các đặc điểm tương đồng.</a:t>
            </a:r>
          </a:p>
          <a:p>
            <a:pPr algn="just">
              <a:lnSpc>
                <a:spcPts val="5039"/>
              </a:lnSpc>
            </a:pPr>
          </a:p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Cách hoạt động: 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Khởi tạo k tâm cụm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Phân loại các điểm dữ liệu và cụm gần nhất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Cập nhật tâm cụm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Lặp lại quá trình cho đến khi hội tụ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86964" y="2550293"/>
            <a:ext cx="7312942" cy="540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Ưu điểm: 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Đơn giản và dễ hiểu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Hiệu quả với dữ liệu lớn</a:t>
            </a:r>
          </a:p>
          <a:p>
            <a:pPr algn="just" marL="675640" indent="-337820" lvl="1">
              <a:lnSpc>
                <a:spcPts val="5039"/>
              </a:lnSpc>
            </a:pPr>
          </a:p>
          <a:p>
            <a:pPr algn="just" marL="675640" indent="-337820" lvl="1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Ứng dụng trong DMP: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Phân nhóm khách hàng.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Tối ưu hóa chiến dịch tiếp thị.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Dự báo hành vi khách hàng.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99922" y="4678774"/>
            <a:ext cx="4935502" cy="929450"/>
          </a:xfrm>
          <a:custGeom>
            <a:avLst/>
            <a:gdLst/>
            <a:ahLst/>
            <a:cxnLst/>
            <a:rect r="r" b="b" t="t" l="l"/>
            <a:pathLst>
              <a:path h="929450" w="4935502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0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770098" y="46805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314725"/>
            <a:ext cx="15225150" cy="11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Times New Roman Bold"/>
              </a:rPr>
              <a:t>Giới Thiệu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425" y="1517275"/>
            <a:ext cx="15016972" cy="111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>
                <a:solidFill>
                  <a:srgbClr val="1F164D"/>
                </a:solidFill>
                <a:latin typeface="Times New Roman Bold"/>
              </a:rPr>
              <a:t>3. RFM (Recency, Frequency, Monetary)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5278" y="2899671"/>
            <a:ext cx="7069058" cy="605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RFM là một phương pháp được sử dụng để phân tích giá trị khách hàng. </a:t>
            </a:r>
          </a:p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RFM định lượng giá trị khách hàng dựa trên 3 yếu tố: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Recency: Thời gian mua hàng gần đây nhất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Frequency: Tần suất mua hàng trong một khoảng thời gian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Monetary: Tổng chi tiêu của khách hàng trong khoảng thời gian đó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87502" y="2899671"/>
            <a:ext cx="7069058" cy="605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Ưu điểm: 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Đơn giản và dễ hiểu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Hiệu quả trong việc xác định giá trị khách hàng</a:t>
            </a:r>
          </a:p>
          <a:p>
            <a:pPr algn="just" marL="675640" indent="-337820" lvl="1">
              <a:lnSpc>
                <a:spcPts val="5039"/>
              </a:lnSpc>
            </a:pPr>
          </a:p>
          <a:p>
            <a:pPr algn="just" marL="675640" indent="-337820" lvl="1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Ứng dụng trong DMP: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Xác định khách hàng tiềm năng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Tạo chiến dịch tiếp thị nhắm đến mục tiêu</a:t>
            </a:r>
          </a:p>
          <a:p>
            <a:pPr algn="just" marL="675640" indent="-3378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Cải thiện dịch vụ khách hàng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634725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0" y="0"/>
                </a:moveTo>
                <a:lnTo>
                  <a:pt x="4175748" y="0"/>
                </a:lnTo>
                <a:lnTo>
                  <a:pt x="4175748" y="3939750"/>
                </a:lnTo>
                <a:lnTo>
                  <a:pt x="0" y="393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114" t="0" r="-8" b="-7199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0" y="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4175748" y="0"/>
                </a:moveTo>
                <a:lnTo>
                  <a:pt x="0" y="0"/>
                </a:lnTo>
                <a:lnTo>
                  <a:pt x="0" y="3939750"/>
                </a:lnTo>
                <a:lnTo>
                  <a:pt x="4175748" y="3939750"/>
                </a:lnTo>
                <a:lnTo>
                  <a:pt x="4175748" y="0"/>
                </a:lnTo>
                <a:close/>
              </a:path>
            </a:pathLst>
          </a:custGeom>
          <a:blipFill>
            <a:blip r:embed="rId3"/>
            <a:stretch>
              <a:fillRect l="-101114" t="0" r="-8" b="-7199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112250" y="634725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4175748" y="0"/>
                </a:moveTo>
                <a:lnTo>
                  <a:pt x="0" y="0"/>
                </a:lnTo>
                <a:lnTo>
                  <a:pt x="0" y="3939750"/>
                </a:lnTo>
                <a:lnTo>
                  <a:pt x="4175748" y="3939750"/>
                </a:lnTo>
                <a:lnTo>
                  <a:pt x="4175748" y="0"/>
                </a:lnTo>
                <a:close/>
              </a:path>
            </a:pathLst>
          </a:custGeom>
          <a:blipFill>
            <a:blip r:embed="rId3"/>
            <a:stretch>
              <a:fillRect l="-101114" t="0" r="-8" b="-71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112250" y="0"/>
            <a:ext cx="4175748" cy="3939750"/>
          </a:xfrm>
          <a:custGeom>
            <a:avLst/>
            <a:gdLst/>
            <a:ahLst/>
            <a:cxnLst/>
            <a:rect r="r" b="b" t="t" l="l"/>
            <a:pathLst>
              <a:path h="3939750" w="4175748">
                <a:moveTo>
                  <a:pt x="0" y="0"/>
                </a:moveTo>
                <a:lnTo>
                  <a:pt x="4175748" y="0"/>
                </a:lnTo>
                <a:lnTo>
                  <a:pt x="4175748" y="3939750"/>
                </a:lnTo>
                <a:lnTo>
                  <a:pt x="0" y="393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114" t="0" r="-8" b="-719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76228" y="15314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6676228" y="920799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69448" y="3187122"/>
            <a:ext cx="9868072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HIỆN THỰC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0062" y="3218000"/>
            <a:ext cx="3826200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60"/>
              </a:lnSpc>
            </a:pPr>
            <a:r>
              <a:rPr lang="en-US" sz="12000">
                <a:solidFill>
                  <a:srgbClr val="130994"/>
                </a:solidFill>
                <a:latin typeface="Times New Roman Bold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DAGG2DPIDuY</dc:identifier>
  <dcterms:modified xsi:type="dcterms:W3CDTF">2011-08-01T06:04:30Z</dcterms:modified>
  <cp:revision>1</cp:revision>
  <dc:title>Slides.pptx</dc:title>
</cp:coreProperties>
</file>