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BFE9"/>
    <a:srgbClr val="B9BDE5"/>
    <a:srgbClr val="DECDEA"/>
    <a:srgbClr val="9AA0D9"/>
    <a:srgbClr val="C7A8DF"/>
    <a:srgbClr val="AD87D7"/>
    <a:srgbClr val="F59597"/>
    <a:srgbClr val="F7A4D3"/>
    <a:srgbClr val="9D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1CA-F48E-B145-854F-65AB63F87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F8FC7-F583-474F-8481-15EC6854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A08E-4928-4F42-B692-414E071C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828A-51A8-AA47-94AB-6BF172CD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B78B-CB92-8242-89E4-0B779998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2EBC-79CE-1243-9684-79669DA6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1CD3B-94F5-6D49-8CC0-3B250DE6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B9A6-F40D-6849-ABE9-99F72638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19088-16EF-9145-9E99-CAF51DA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D2683-A314-9943-A56F-416FCE9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13250-79A4-9647-BF06-403DF6E1E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3934-8074-1143-9D27-F47A47500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542A-19FF-7A44-B1B3-58A8EC8A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20ACE-4435-D047-BB55-A31982D1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AA87-8C3D-FA43-BD4F-E80A7F9B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DD0A-B7E1-9E46-ABB3-C53C01FC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4D34-D0FF-2E43-9C4A-E1F97642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0CB5-887C-1041-86DB-A9421001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5F44-DBF2-A645-8285-308D6689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964C-378D-E64E-A4A8-BCC5EF6C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ECCA6-3BF2-F442-AF9A-AD785BC1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E405-0AB5-F14A-9782-2B63EE56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758A-18BD-5143-A976-ACAD1354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173C-85C3-BE4F-B297-1FD2DEB1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148B-FB11-1B49-AE24-A2D7A15C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A706-00D7-8747-A644-8EEBAE9C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1B4D-C784-1242-8206-3A6403905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DC511-B7A2-9745-A3E7-41BE835B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FD2-885E-F241-A7EF-9410C9B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8FA20-9C30-A54E-BD7A-364BC45E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4032-656F-5543-B7D1-454E6E9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B1F4-9AD3-0147-AF9D-3709542F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4BE4E-D12E-9B41-A106-6277590F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B0B4D-FA9C-B942-8606-77FB494F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2F3E2-012B-674F-88CC-7B5C4D09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9F2B2-BFA5-6B47-A899-0BB778FE2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292720-2F5B-7040-AF42-76F4263E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1BA2A-04FA-2848-8A97-0E41ABAA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F22B4-3981-954A-885C-865DE818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BAB4-B0F6-C941-89B0-2AE8360E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79681-5415-1646-94CA-BC5E3E6B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B6858-7D00-6A4D-B55A-6106704F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AB88F-2944-1343-B3F3-E513E438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694F3-E357-2449-B9A8-1B6F2C33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C4EEB-372B-0D4E-8083-C69036FD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BD90-5D54-C14F-8C6D-A95F8EB6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4761-FDD1-BF46-9492-02DDB639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F468-1845-F345-8548-48038BDF7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F0C58-95DF-744F-B383-073F6E56B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4D57-B8FF-0E4B-B1E9-9A8DF21F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5BCB4-89B4-A840-8BC4-8ACBA07E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04DFC-01C3-BD4E-9A69-F6B9C826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E579-26C7-2C43-AB2E-EE9336C1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57461-30B6-3248-9020-73BAB8D7E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DBD7-FEEB-A644-A76E-7D9A7B3CE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6D8BC-4694-254A-BE3B-34772FD7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66E1D-FA7B-B34E-9415-255C2168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E89A-3FFD-2849-986A-63218F9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ECA29-0B37-624A-93B3-D9EE8111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4C36-7EA2-2949-9C5F-FE34C601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3F13-85FD-1040-989D-E59AC547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5D94-DA5D-5F46-8A28-C9F82C6A38F3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1E92-0084-8A45-8495-29424A75F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FF288-28C3-D644-99DE-F103A5B39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02C4-E5CF-4F42-8106-59D4CD1A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7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788FE-9C68-AE48-A709-D865CC274698}"/>
              </a:ext>
            </a:extLst>
          </p:cNvPr>
          <p:cNvSpPr/>
          <p:nvPr/>
        </p:nvSpPr>
        <p:spPr>
          <a:xfrm>
            <a:off x="1562488" y="44447"/>
            <a:ext cx="5605023" cy="6719608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9000">
                <a:srgbClr val="9DD3E6"/>
              </a:gs>
              <a:gs pos="100000">
                <a:schemeClr val="accent6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2. Models specifically designed for big data</a:t>
            </a:r>
            <a:r>
              <a:rPr lang="en-US" sz="1300" dirty="0"/>
              <a:t>. </a:t>
            </a:r>
            <a:br>
              <a:rPr lang="en-US" sz="1300" dirty="0"/>
            </a:br>
            <a:r>
              <a:rPr lang="en-US" sz="1300" dirty="0"/>
              <a:t>Would be interesting in a big data journal. Subset of a few others</a:t>
            </a:r>
            <a:br>
              <a:rPr lang="en-US" sz="1300" dirty="0"/>
            </a:br>
            <a:endParaRPr lang="en-US" sz="1300" dirty="0"/>
          </a:p>
          <a:p>
            <a:pPr algn="ctr"/>
            <a:r>
              <a:rPr lang="en-US" sz="1300" b="1" dirty="0"/>
              <a:t>4. Mechanistic models &amp; simulations, often physical science. </a:t>
            </a:r>
            <a:r>
              <a:rPr lang="en-US" sz="1300" dirty="0"/>
              <a:t>“I ran a flood model”.  Ensembles, simulations. The model has the potential to extrapolate). To be in here you have likely consulted someone who in their words “runs models”. </a:t>
            </a:r>
            <a:br>
              <a:rPr lang="en-US" sz="1300" dirty="0"/>
            </a:br>
            <a:br>
              <a:rPr lang="en-US" sz="1300" dirty="0"/>
            </a:br>
            <a:r>
              <a:rPr lang="en-US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Easy to split 11a/b/c as needed, not many of these.</a:t>
            </a:r>
          </a:p>
          <a:p>
            <a:pPr algn="ctr"/>
            <a:r>
              <a:rPr lang="en-US" sz="1300" b="1" dirty="0"/>
              <a:t>11.[a] Regression/Bayesian/stats modelling (e.g. scatterplots/regression analysis</a:t>
            </a:r>
            <a:r>
              <a:rPr lang="en-US" sz="1300" dirty="0"/>
              <a:t>, </a:t>
            </a:r>
            <a:br>
              <a:rPr lang="en-US" sz="1300" dirty="0"/>
            </a:br>
            <a:r>
              <a:rPr lang="en-US" sz="1300" dirty="0"/>
              <a:t>often of things like damage), The results of these would be interesting in a stats journal</a:t>
            </a:r>
            <a:br>
              <a:rPr lang="en-US" sz="1300" dirty="0"/>
            </a:br>
            <a:endParaRPr lang="en-US" sz="1300" dirty="0"/>
          </a:p>
          <a:p>
            <a:pPr algn="ctr"/>
            <a:r>
              <a:rPr lang="en-US" sz="1300" b="1" dirty="0"/>
              <a:t>11[b] Specific economics techniques e.g. RCT/willingness to pay</a:t>
            </a:r>
            <a:r>
              <a:rPr lang="en-US" sz="1300" dirty="0"/>
              <a:t>, </a:t>
            </a:r>
            <a:br>
              <a:rPr lang="en-US" sz="1300" dirty="0"/>
            </a:br>
            <a:r>
              <a:rPr lang="en-US" sz="1300" dirty="0"/>
              <a:t>The results of these would be interesting in an economics journal</a:t>
            </a:r>
            <a:br>
              <a:rPr lang="en-US" sz="1300" dirty="0"/>
            </a:br>
            <a:endParaRPr lang="en-US" sz="1300" dirty="0"/>
          </a:p>
          <a:p>
            <a:pPr algn="ctr"/>
            <a:r>
              <a:rPr lang="en-US" sz="1300" b="1" dirty="0"/>
              <a:t>11[c] Specific psychological techniques/experiments </a:t>
            </a:r>
            <a:r>
              <a:rPr lang="en-US" sz="1300" dirty="0"/>
              <a:t>(e.g. stress scales, </a:t>
            </a:r>
            <a:r>
              <a:rPr lang="en-US" sz="1300" dirty="0" err="1"/>
              <a:t>psyc</a:t>
            </a:r>
            <a:r>
              <a:rPr lang="en-US" sz="1300" dirty="0"/>
              <a:t> experiment)</a:t>
            </a:r>
            <a:br>
              <a:rPr lang="en-US" sz="1300" dirty="0"/>
            </a:br>
            <a:r>
              <a:rPr lang="en-US" sz="1300" dirty="0"/>
              <a:t>The results of these would be interesting in a cogitative neuroscience/psychology journal</a:t>
            </a:r>
            <a:br>
              <a:rPr lang="en-US" sz="1300" dirty="0"/>
            </a:br>
            <a:endParaRPr lang="en-US" sz="1300" dirty="0"/>
          </a:p>
          <a:p>
            <a:pPr algn="ctr"/>
            <a:r>
              <a:rPr lang="en-US" sz="1300" b="1" dirty="0"/>
              <a:t>12. Physical experiment, </a:t>
            </a:r>
            <a:r>
              <a:rPr lang="en-US" sz="1300" dirty="0"/>
              <a:t>doing more than just talking to people or sitting at a computer e.g. crashing cars into bridges. Likely an engineer, or possibly an agronomist involved.</a:t>
            </a:r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6.”Qualitative”/ Interviews/talking/surveys, </a:t>
            </a:r>
            <a:r>
              <a:rPr lang="en-US" sz="1300" dirty="0"/>
              <a:t>you are using qualitative methods e.g. interviews, conversations, memory.  11b is likely a subset</a:t>
            </a:r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10. Literature review, </a:t>
            </a:r>
            <a:r>
              <a:rPr lang="en-US" sz="1300" dirty="0"/>
              <a:t>You are reviewing available literature and writing your assessment of it</a:t>
            </a:r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15. Project Description.  </a:t>
            </a:r>
            <a:r>
              <a:rPr lang="en-US" sz="1300" dirty="0"/>
              <a:t>You are simply describing a project without doing additional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91B34-019C-C141-BD97-2DCFF9B0CC20}"/>
              </a:ext>
            </a:extLst>
          </p:cNvPr>
          <p:cNvSpPr/>
          <p:nvPr/>
        </p:nvSpPr>
        <p:spPr>
          <a:xfrm rot="16200000">
            <a:off x="-2427892" y="2811251"/>
            <a:ext cx="6707083" cy="119852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49000">
                <a:srgbClr val="9DD3E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6C676-13CE-FD41-BC91-3C57DF76F7D5}"/>
              </a:ext>
            </a:extLst>
          </p:cNvPr>
          <p:cNvSpPr txBox="1"/>
          <p:nvPr/>
        </p:nvSpPr>
        <p:spPr>
          <a:xfrm rot="16200000">
            <a:off x="-303421" y="876783"/>
            <a:ext cx="1850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 O D E L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C72A8-6F11-9844-984B-E86B40F1AFA9}"/>
              </a:ext>
            </a:extLst>
          </p:cNvPr>
          <p:cNvSpPr txBox="1"/>
          <p:nvPr/>
        </p:nvSpPr>
        <p:spPr>
          <a:xfrm rot="16200000">
            <a:off x="-630639" y="2634328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  X  P  E  R  I  M  E  N  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9D8E7-7A4C-614C-AF34-0A8534CC0BE7}"/>
              </a:ext>
            </a:extLst>
          </p:cNvPr>
          <p:cNvSpPr txBox="1"/>
          <p:nvPr/>
        </p:nvSpPr>
        <p:spPr>
          <a:xfrm rot="16200000">
            <a:off x="-672923" y="5241522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A R R A T I V 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988763-89F7-CB44-B4BC-0D7F5909F06C}"/>
              </a:ext>
            </a:extLst>
          </p:cNvPr>
          <p:cNvSpPr/>
          <p:nvPr/>
        </p:nvSpPr>
        <p:spPr>
          <a:xfrm>
            <a:off x="8068903" y="44447"/>
            <a:ext cx="3933118" cy="2879866"/>
          </a:xfrm>
          <a:prstGeom prst="rect">
            <a:avLst/>
          </a:prstGeom>
          <a:gradFill>
            <a:gsLst>
              <a:gs pos="0">
                <a:srgbClr val="F7A4D3"/>
              </a:gs>
              <a:gs pos="50000">
                <a:srgbClr val="F59597"/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3. Map-making, </a:t>
            </a:r>
            <a:r>
              <a:rPr lang="en-US" sz="1300" dirty="0"/>
              <a:t>Making GIS systems or maps is a core output of the paper (not enough to just include a map). You have likely consulted a geographer or a GIS expert. </a:t>
            </a:r>
            <a:r>
              <a:rPr lang="en-US" sz="1300" i="1" dirty="0"/>
              <a:t>Remote sensing that’s not weather (e.g. pics of damage either fits in here or 1 depending on tags)</a:t>
            </a:r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5. Community tools, </a:t>
            </a:r>
            <a:r>
              <a:rPr lang="en-US" sz="1300" dirty="0"/>
              <a:t>Making/assessing community tools is a core output of the paper. Likely these have a place/context where they have been tested. Not enough that the paper’s output “might be useful”</a:t>
            </a:r>
          </a:p>
          <a:p>
            <a:pPr algn="ctr"/>
            <a:endParaRPr lang="en-US" sz="13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E719E-8A51-274B-8E00-6B73802928DA}"/>
              </a:ext>
            </a:extLst>
          </p:cNvPr>
          <p:cNvSpPr/>
          <p:nvPr/>
        </p:nvSpPr>
        <p:spPr>
          <a:xfrm>
            <a:off x="8068903" y="3163347"/>
            <a:ext cx="3933118" cy="3425193"/>
          </a:xfrm>
          <a:prstGeom prst="rect">
            <a:avLst/>
          </a:prstGeom>
          <a:gradFill>
            <a:gsLst>
              <a:gs pos="0">
                <a:srgbClr val="DECDEA"/>
              </a:gs>
              <a:gs pos="50000">
                <a:srgbClr val="B9BDE5"/>
              </a:gs>
              <a:gs pos="100000">
                <a:srgbClr val="AEBFE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1.Rainfall/hydro/remote sensing, </a:t>
            </a:r>
            <a:r>
              <a:rPr lang="en-US" sz="1300" dirty="0"/>
              <a:t>You are using</a:t>
            </a:r>
            <a:r>
              <a:rPr lang="en-US" sz="1300" b="1" dirty="0"/>
              <a:t> </a:t>
            </a:r>
            <a:r>
              <a:rPr lang="en-US" sz="1300" dirty="0"/>
              <a:t>Rainfall/hydro/weather/water &amp; analysis to get your results. you could likely publish this in a meteorological or hydrological journal. Hydro models are likely 1_4</a:t>
            </a:r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7. Social Media </a:t>
            </a:r>
            <a:r>
              <a:rPr lang="en-US" sz="1300" dirty="0"/>
              <a:t>You are using</a:t>
            </a:r>
            <a:r>
              <a:rPr lang="en-US" sz="1300" b="1" dirty="0"/>
              <a:t> </a:t>
            </a:r>
            <a:r>
              <a:rPr lang="en-US" sz="1300" dirty="0"/>
              <a:t>social media data &amp; analysis to get your results. </a:t>
            </a:r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8. Archival, </a:t>
            </a:r>
            <a:r>
              <a:rPr lang="en-US" sz="1300" dirty="0"/>
              <a:t>You are using archival analysis, newspapers, policy review,  ancient historical records to get your results.</a:t>
            </a:r>
          </a:p>
          <a:p>
            <a:pPr algn="ctr"/>
            <a:endParaRPr lang="en-US" sz="1300" dirty="0"/>
          </a:p>
          <a:p>
            <a:pPr algn="ctr"/>
            <a:r>
              <a:rPr lang="en-US" sz="1300" b="1" dirty="0"/>
              <a:t>9. Conceptual framework, </a:t>
            </a:r>
            <a:r>
              <a:rPr lang="en-US" sz="1300" dirty="0"/>
              <a:t>you use what is in your head. Thought experiment, or you are tying together what you know into a new way to understand a problem – Opinion piece likely fits in here</a:t>
            </a:r>
            <a:r>
              <a:rPr lang="en-US" sz="1300"/>
              <a:t>. </a:t>
            </a:r>
            <a:endParaRPr lang="en-US" sz="13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2FC0A-2023-3246-BAF6-D43F4B9A030F}"/>
              </a:ext>
            </a:extLst>
          </p:cNvPr>
          <p:cNvSpPr/>
          <p:nvPr/>
        </p:nvSpPr>
        <p:spPr>
          <a:xfrm>
            <a:off x="7232141" y="44447"/>
            <a:ext cx="836762" cy="2879866"/>
          </a:xfrm>
          <a:prstGeom prst="rect">
            <a:avLst/>
          </a:prstGeom>
          <a:gradFill>
            <a:gsLst>
              <a:gs pos="0">
                <a:srgbClr val="F7A4D3"/>
              </a:gs>
              <a:gs pos="50000">
                <a:srgbClr val="F59597"/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5CB81C-E3D4-A042-A69E-334DEBD75F53}"/>
              </a:ext>
            </a:extLst>
          </p:cNvPr>
          <p:cNvSpPr/>
          <p:nvPr/>
        </p:nvSpPr>
        <p:spPr>
          <a:xfrm>
            <a:off x="7236370" y="3163347"/>
            <a:ext cx="832533" cy="3425193"/>
          </a:xfrm>
          <a:prstGeom prst="rect">
            <a:avLst/>
          </a:prstGeom>
          <a:gradFill>
            <a:gsLst>
              <a:gs pos="0">
                <a:srgbClr val="DECDEA"/>
              </a:gs>
              <a:gs pos="50000">
                <a:srgbClr val="B9BDE5"/>
              </a:gs>
              <a:gs pos="100000">
                <a:srgbClr val="AEBFE9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8A5C64-EFFF-8E47-9925-9A517820779B}"/>
              </a:ext>
            </a:extLst>
          </p:cNvPr>
          <p:cNvSpPr txBox="1"/>
          <p:nvPr/>
        </p:nvSpPr>
        <p:spPr>
          <a:xfrm rot="16200000">
            <a:off x="6195896" y="1007327"/>
            <a:ext cx="28617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CORE OUTPUT OF </a:t>
            </a:r>
            <a:br>
              <a:rPr lang="en-US" sz="2800" dirty="0"/>
            </a:br>
            <a:r>
              <a:rPr lang="en-US" sz="2800" dirty="0"/>
              <a:t>PAPER INCLUDES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024C6-9690-8E4E-AADD-4B5F613DECD8}"/>
              </a:ext>
            </a:extLst>
          </p:cNvPr>
          <p:cNvSpPr txBox="1"/>
          <p:nvPr/>
        </p:nvSpPr>
        <p:spPr>
          <a:xfrm rot="16200000">
            <a:off x="6134048" y="4614333"/>
            <a:ext cx="3037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YOU USE THIS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4E8DB-A6DA-ED46-B0F9-3D44FD174AFA}"/>
              </a:ext>
            </a:extLst>
          </p:cNvPr>
          <p:cNvSpPr txBox="1"/>
          <p:nvPr/>
        </p:nvSpPr>
        <p:spPr>
          <a:xfrm rot="16200000">
            <a:off x="-1129334" y="2926235"/>
            <a:ext cx="2550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THINGS YOU DO</a:t>
            </a:r>
          </a:p>
        </p:txBody>
      </p:sp>
    </p:spTree>
    <p:extLst>
      <p:ext uri="{BB962C8B-B14F-4D97-AF65-F5344CB8AC3E}">
        <p14:creationId xmlns:p14="http://schemas.microsoft.com/office/powerpoint/2010/main" val="160207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Greatrex, Helen L</dc:creator>
  <cp:lastModifiedBy>Greatrex, Helen L</cp:lastModifiedBy>
  <cp:revision>6</cp:revision>
  <dcterms:created xsi:type="dcterms:W3CDTF">2021-06-10T19:05:27Z</dcterms:created>
  <dcterms:modified xsi:type="dcterms:W3CDTF">2021-06-10T19:56:46Z</dcterms:modified>
</cp:coreProperties>
</file>