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58" r:id="rId3"/>
    <p:sldId id="261" r:id="rId4"/>
    <p:sldId id="277" r:id="rId5"/>
    <p:sldId id="262" r:id="rId6"/>
    <p:sldId id="260" r:id="rId7"/>
    <p:sldId id="270" r:id="rId8"/>
    <p:sldId id="264" r:id="rId9"/>
    <p:sldId id="267" r:id="rId10"/>
    <p:sldId id="272" r:id="rId11"/>
    <p:sldId id="273" r:id="rId12"/>
    <p:sldId id="274" r:id="rId13"/>
    <p:sldId id="275" r:id="rId14"/>
    <p:sldId id="276" r:id="rId15"/>
    <p:sldId id="279" r:id="rId16"/>
    <p:sldId id="283" r:id="rId17"/>
    <p:sldId id="281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44"/>
    <a:srgbClr val="01824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80277" autoAdjust="0"/>
  </p:normalViewPr>
  <p:slideViewPr>
    <p:cSldViewPr snapToGrid="0">
      <p:cViewPr varScale="1">
        <p:scale>
          <a:sx n="60" d="100"/>
          <a:sy n="60" d="100"/>
        </p:scale>
        <p:origin x="-105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1308F4-92AD-435E-8BF3-66EADFD9C842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3FD25AF-FC77-4669-A8C2-C029BCD34D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Auswahl von lobenswerten Lernverhalten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Anforderungen an die Hardware: Internetzugang, Standard-Browser auf einem beliebigen Endgerät sein. </a:t>
            </a:r>
          </a:p>
          <a:p>
            <a:pPr>
              <a:spcBef>
                <a:spcPct val="0"/>
              </a:spcBef>
            </a:pPr>
            <a:r>
              <a:rPr lang="de-DE" smtClean="0"/>
              <a:t>Web-Applikation plattformunabhängig -&gt; PHP</a:t>
            </a:r>
          </a:p>
        </p:txBody>
      </p:sp>
      <p:sp>
        <p:nvSpPr>
          <p:cNvPr id="215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736CF0-613C-42A8-80FA-01962190A87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175FDB-FA7C-4501-B6B2-0591D18BBDC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Amortisation: nicht monetärer Vorteil – messbar über Kontrollgruppe (nicht gewünscht)</a:t>
            </a:r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0E0347-4812-472B-BC64-5D548DCC002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/>
              <a:t>Bedingung prüfen / Speichern / Anzeige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606B-F9C5-45EF-A802-07111237B53A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8F819-45B8-4F64-9EA7-7A90F6443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054C9-F8DB-4621-A09D-3BAF32C79806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B257B-1C95-43F1-8108-D4C0075E8E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F65AC-072A-4361-BD58-5531DADE1154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BAB5B-5FB0-4A60-8F22-6765F6364E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C4DD-31A9-433F-A965-D9309D54CBEC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A8F4-5295-45BB-AA05-A888893D84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77F09-6CDA-429D-BC05-F8EED99335A2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6B325-1FF1-4BE4-96E7-56E85C7FA4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87235-237B-48E6-919B-4C937E38B6F7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A0618-23C8-4DA1-996E-4C2EDF6E15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81A46-0AA9-4690-AD93-1D9204B253D3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C7DCA-3FD0-4435-B937-F9236E677D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2C638-40EF-4FB1-A4E7-99C255AECECB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4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064A-B01D-411F-9E8A-BD8363AC24F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35F03-DAF1-4307-A7C2-4B102253659E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4CAEA-A908-41AB-B30F-1F7F2AB51B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1B3F5-83EF-4CB6-8755-600D8550046B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7F97-826F-4E04-AAFB-D28D0E2797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ADCCC-ABAD-494E-AFDB-00001996CB58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4317-5457-4038-979D-E10DD8075A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7128">
              <a:schemeClr val="accent6"/>
            </a:gs>
            <a:gs pos="29000">
              <a:schemeClr val="accent1">
                <a:lumMod val="5000"/>
                <a:lumOff val="95000"/>
              </a:schemeClr>
            </a:gs>
            <a:gs pos="100000">
              <a:srgbClr val="008144"/>
            </a:gs>
            <a:gs pos="100000">
              <a:srgbClr val="018243"/>
            </a:gs>
            <a:gs pos="100000">
              <a:srgbClr val="01824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838325" y="365125"/>
            <a:ext cx="951547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  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04D803-26E1-428D-B0C7-6D1A36900A99}" type="datetimeFigureOut">
              <a:rPr lang="de-DE"/>
              <a:pPr>
                <a:defRPr/>
              </a:pPr>
              <a:t>20.06.2018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1498E8-B2C6-438E-B13F-4A0AFA77A9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31" name="Grafik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41300" y="185738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 Erweiterung des Lern- und Prüfungstools (</a:t>
            </a:r>
            <a:r>
              <a:rPr lang="de-DE" b="1" dirty="0" err="1" smtClean="0"/>
              <a:t>LuPto</a:t>
            </a:r>
            <a:r>
              <a:rPr lang="de-DE" b="1" dirty="0" smtClean="0"/>
              <a:t>) </a:t>
            </a:r>
            <a:endParaRPr lang="de-DE" b="1" dirty="0"/>
          </a:p>
        </p:txBody>
      </p:sp>
      <p:sp>
        <p:nvSpPr>
          <p:cNvPr id="14338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smtClean="0"/>
          </a:p>
          <a:p>
            <a:r>
              <a:rPr lang="de-DE" b="1" smtClean="0"/>
              <a:t> Hinzufügen eines virtuellen Belohnungssystems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Welche Hard- / Software wird benötigt?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b="1" dirty="0"/>
              <a:t>Hardware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PC mit Intel i3 530 CPU, 4 GB RAM, 500 GB Festplatte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Peripherie: Monitor, Tastatur, Maus, Netzwerkkarte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Internetzugang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Welche Hard- / Software wird benötigt?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b="1" dirty="0"/>
              <a:t>Software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Betriebssystem: Microsoft Windows 10 Pro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Office-</a:t>
            </a:r>
            <a:r>
              <a:rPr lang="en-US" dirty="0" err="1"/>
              <a:t>Programme</a:t>
            </a:r>
            <a:r>
              <a:rPr lang="en-US" dirty="0"/>
              <a:t>: Microsoft Office Pro 2016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IDE/Texteditor mit Code-Vervollständigung: Sublime Text V3.0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i="1" dirty="0"/>
              <a:t>Laravel</a:t>
            </a:r>
            <a:r>
              <a:rPr lang="de-DE" dirty="0"/>
              <a:t>-Framework: </a:t>
            </a:r>
            <a:r>
              <a:rPr lang="de-DE" dirty="0" err="1"/>
              <a:t>Laragon</a:t>
            </a:r>
            <a:r>
              <a:rPr lang="de-DE" dirty="0"/>
              <a:t> V3.1 (beinhaltet u. a. Apache-Server, SQL-Datenbank)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Internetbrowser: Mozilla Firefox, Google Chrome oder Microsoft Internet Explorer Project Libre Version 1.6.2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Online-Tool draw.io (UML-Grafiken)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/>
              <a:t>DbVisualizer</a:t>
            </a: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Wirtschaftlichkeit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b="1" dirty="0" err="1"/>
              <a:t>Make</a:t>
            </a:r>
            <a:r>
              <a:rPr lang="de-DE" b="1" dirty="0"/>
              <a:t>-</a:t>
            </a:r>
            <a:r>
              <a:rPr lang="de-DE" b="1" dirty="0" err="1"/>
              <a:t>or</a:t>
            </a:r>
            <a:r>
              <a:rPr lang="de-DE" b="1" dirty="0"/>
              <a:t>-Buy-Entscheidung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Abgrenzung zu verfügbaren Angeboten: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Fertiger Fragenkatalog nur bei speziellen Themen (z.B. Führerschein)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Prüfungsmodus – individuell gestaltbar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Kommunikation mit pädagogisch geschultem Fachpersonal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Wirtschaftlichkeit 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Gesamtkosten = Personalkosten + Gemeinkosten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Personalkosten = 25,00 € / Stunde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Gemeinkosten  = 18,00 € / Stunde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Gebäudekosten (Miete, Heizung, Stromverbrauch, ...)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Büroverbrauchsmaterialien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Hardware-Nutzung eines EDV-Arbeitsplatzes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Lizenzgebühren für Standard-Software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  <p:sp>
        <p:nvSpPr>
          <p:cNvPr id="28675" name="AutoShape 2" descr="Bildergebnis für gif eur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Wirtschaftlichkeit 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Gesamtkosten = Personalkosten + Gemeinkosten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Personalkosten = 25,00 € / Stunde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Gemeinkosten  = 18,00 € / Stunde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Gesamtkosten = 70 Stunden * (25,00 €/Stunde + 18,00 €/Stunde)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b="1" dirty="0"/>
              <a:t>Gesamtkosten = 3.010,00 € </a:t>
            </a:r>
            <a:endParaRPr lang="de-DE" dirty="0"/>
          </a:p>
        </p:txBody>
      </p:sp>
      <p:sp>
        <p:nvSpPr>
          <p:cNvPr id="29699" name="AutoShape 2" descr="Bildergebnis für gif eur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Programmablaufplan</a:t>
            </a:r>
          </a:p>
        </p:txBody>
      </p:sp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smtClean="0"/>
              <a:t>Flussdiagramm:</a:t>
            </a:r>
          </a:p>
          <a:p>
            <a:pPr marL="0" indent="0">
              <a:buFont typeface="Arial" charset="0"/>
              <a:buNone/>
            </a:pPr>
            <a:endParaRPr lang="de-DE" smtClean="0"/>
          </a:p>
          <a:p>
            <a:pPr marL="0" indent="0">
              <a:buFont typeface="Arial" charset="0"/>
              <a:buNone/>
            </a:pPr>
            <a:r>
              <a:rPr lang="de-DE" smtClean="0"/>
              <a:t>Fallprüfung und Speicherung wurden </a:t>
            </a:r>
          </a:p>
          <a:p>
            <a:pPr marL="0" indent="0">
              <a:buFont typeface="Arial" charset="0"/>
              <a:buNone/>
            </a:pPr>
            <a:r>
              <a:rPr lang="de-DE" smtClean="0"/>
              <a:t>zusammengefasst</a:t>
            </a:r>
          </a:p>
          <a:p>
            <a:pPr marL="0" indent="0">
              <a:buFont typeface="Arial" charset="0"/>
              <a:buNone/>
            </a:pPr>
            <a:endParaRPr lang="de-DE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1550" y="0"/>
            <a:ext cx="476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Datenmodell</a:t>
            </a:r>
          </a:p>
        </p:txBody>
      </p:sp>
      <p:pic>
        <p:nvPicPr>
          <p:cNvPr id="32770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0" y="1825625"/>
            <a:ext cx="3619500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Datenmodell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89075" y="2371725"/>
            <a:ext cx="8229600" cy="3200400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8" y="1727200"/>
            <a:ext cx="6208712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4425" y="5154613"/>
            <a:ext cx="6677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Anzeige: Übersicht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89288" y="1347788"/>
            <a:ext cx="5962650" cy="47450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Detailansicht Erfolge</a:t>
            </a:r>
          </a:p>
        </p:txBody>
      </p:sp>
      <p:pic>
        <p:nvPicPr>
          <p:cNvPr id="35842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665413"/>
            <a:ext cx="10515600" cy="2671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DEKRA Media GmbH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Ca. 40 Mitarbeiter</a:t>
            </a:r>
          </a:p>
          <a:p>
            <a:endParaRPr lang="de-DE" smtClean="0"/>
          </a:p>
          <a:p>
            <a:r>
              <a:rPr lang="de-DE" smtClean="0"/>
              <a:t>Sach- und Lehrbüchern </a:t>
            </a:r>
          </a:p>
          <a:p>
            <a:r>
              <a:rPr lang="de-DE" smtClean="0"/>
              <a:t>Trainingspräsentationen und Trainingshandouts </a:t>
            </a:r>
          </a:p>
          <a:p>
            <a:r>
              <a:rPr lang="de-DE" smtClean="0"/>
              <a:t>Web Based und Computer Based Trainings bis hin zu mobilen Lernformen/Apps </a:t>
            </a:r>
          </a:p>
          <a:p>
            <a:r>
              <a:rPr lang="de-DE" smtClean="0"/>
              <a:t>Lehr- und Produktfilme</a:t>
            </a:r>
          </a:p>
          <a:p>
            <a:r>
              <a:rPr lang="de-DE" smtClean="0"/>
              <a:t>Learning- und Training-Management-Systeme </a:t>
            </a:r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15363" name="AutoShape 2" descr="Bildergebnis für dekra media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15364" name="AutoShape 4" descr="Bildergebnis für dekra media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Vorgaben aus dem Pflichtenheft   ✔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Funktionalität   ✔ </a:t>
            </a:r>
            <a:r>
              <a:rPr lang="de-DE" dirty="0" smtClean="0"/>
              <a:t> 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Praxiseinsatz   ✔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Aussicht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Hinzufügen eines virtuellen Belohnungssytems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Steigerung der Lernmotivation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Regelmäßige / häufigere  Nutzung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Nur für den Azubi sichtbar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Einmal erreichte Auszeichnungen sollen dauerhaft </a:t>
            </a:r>
            <a:r>
              <a:rPr lang="de-DE"/>
              <a:t>angezeigt werden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Zielplattform</a:t>
            </a:r>
          </a:p>
        </p:txBody>
      </p:sp>
      <p:pic>
        <p:nvPicPr>
          <p:cNvPr id="20482" name="Inhaltsplatzhalter 1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20850" y="2713038"/>
            <a:ext cx="2857500" cy="1685925"/>
          </a:xfrm>
        </p:spPr>
      </p:pic>
      <p:pic>
        <p:nvPicPr>
          <p:cNvPr id="20483" name="Grafik 2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9100" y="2671763"/>
            <a:ext cx="17272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Grafik 2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2650" y="2901950"/>
            <a:ext cx="10985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Projektziel</a:t>
            </a:r>
          </a:p>
        </p:txBody>
      </p:sp>
      <p:pic>
        <p:nvPicPr>
          <p:cNvPr id="1741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90738" y="1825625"/>
            <a:ext cx="8010525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Ausgangssituation</a:t>
            </a:r>
          </a:p>
        </p:txBody>
      </p:sp>
      <p:pic>
        <p:nvPicPr>
          <p:cNvPr id="1843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8325" y="1809750"/>
            <a:ext cx="8558213" cy="4367213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</a:t>
            </a:r>
          </a:p>
        </p:txBody>
      </p:sp>
      <p:sp>
        <p:nvSpPr>
          <p:cNvPr id="19458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DE" smtClean="0"/>
              <a:t>	Das Karteikarten-Prinzip</a:t>
            </a:r>
          </a:p>
          <a:p>
            <a:pPr marL="0" indent="0">
              <a:buFont typeface="Arial" charset="0"/>
              <a:buNone/>
            </a:pPr>
            <a:endParaRPr lang="de-DE" smtClean="0"/>
          </a:p>
        </p:txBody>
      </p:sp>
      <p:pic>
        <p:nvPicPr>
          <p:cNvPr id="19459" name="Grafik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762250"/>
            <a:ext cx="5394325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Grafik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7100" y="2762250"/>
            <a:ext cx="5902325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Pflichtenheft (Auszug)</a:t>
            </a:r>
          </a:p>
        </p:txBody>
      </p:sp>
      <p:sp>
        <p:nvSpPr>
          <p:cNvPr id="3" name="Inhaltsplatzhalt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Font typeface="Arial" charset="0"/>
              <a:buNone/>
            </a:pPr>
            <a:endParaRPr lang="de-DE" sz="2600" smtClean="0"/>
          </a:p>
          <a:p>
            <a:pPr marL="0" indent="0">
              <a:lnSpc>
                <a:spcPct val="70000"/>
              </a:lnSpc>
            </a:pPr>
            <a:r>
              <a:rPr lang="de-DE" sz="2600" smtClean="0"/>
              <a:t>Bestehende Klassen (z. B. Benutzer) sollen nach Möglichkeit erweitert werden. </a:t>
            </a:r>
          </a:p>
          <a:p>
            <a:pPr marL="0" indent="0">
              <a:lnSpc>
                <a:spcPct val="70000"/>
              </a:lnSpc>
            </a:pPr>
            <a:r>
              <a:rPr lang="de-DE" sz="2600" smtClean="0"/>
              <a:t>Die Speicherung der Auszeichnungen findet über das Framework statt (keine direkten Einträge in der Datenbank erzeugen, sondern dem bisherigen Paradigma folgen und erzeugte Klassen-Modelle abspeichern). </a:t>
            </a:r>
          </a:p>
          <a:p>
            <a:pPr marL="0" indent="0">
              <a:lnSpc>
                <a:spcPct val="70000"/>
              </a:lnSpc>
            </a:pPr>
            <a:r>
              <a:rPr lang="de-DE" sz="2600" smtClean="0"/>
              <a:t>Quelle der zu verwendenden Piktogramme: fontawesome.io/icons/ </a:t>
            </a:r>
          </a:p>
          <a:p>
            <a:pPr marL="0" indent="0">
              <a:lnSpc>
                <a:spcPct val="70000"/>
              </a:lnSpc>
            </a:pPr>
            <a:r>
              <a:rPr lang="de-DE" sz="2600" smtClean="0"/>
              <a:t>Darstellung: Das Design baut auf schon bestehenden Inhalten auf; hierzu sind bereits existierende Klassen erneut zu verwenden: </a:t>
            </a:r>
          </a:p>
          <a:p>
            <a:pPr marL="0" indent="0">
              <a:lnSpc>
                <a:spcPct val="70000"/>
              </a:lnSpc>
            </a:pPr>
            <a:endParaRPr lang="de-DE" sz="2600" smtClean="0"/>
          </a:p>
          <a:p>
            <a:pPr marL="0" indent="0">
              <a:lnSpc>
                <a:spcPct val="70000"/>
              </a:lnSpc>
            </a:pPr>
            <a:endParaRPr lang="de-DE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Planung der Projektdauer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</p:nvPr>
        </p:nvGraphicFramePr>
        <p:xfrm>
          <a:off x="838200" y="2197100"/>
          <a:ext cx="10515600" cy="3328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Projektdauer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70 Stunden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Analyse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9 Stunden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45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Entwurf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10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Realisierung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22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Tests</a:t>
                      </a:r>
                      <a:endParaRPr lang="de-D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12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56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Dokumentation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17 Stunden</a:t>
                      </a:r>
                      <a:endParaRPr lang="de-D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Benutzerdefiniert</PresentationFormat>
  <Paragraphs>110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Entwurfsvorlage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Calibri</vt:lpstr>
      <vt:lpstr>Arial</vt:lpstr>
      <vt:lpstr>Calibri Light</vt:lpstr>
      <vt:lpstr>Times New Roman</vt:lpstr>
      <vt:lpstr>Office</vt:lpstr>
      <vt:lpstr>Office</vt:lpstr>
      <vt:lpstr>  Erweiterung des Lern- und Prüfungstools (LuPto) </vt:lpstr>
      <vt:lpstr>DEKRA Media GmbH</vt:lpstr>
      <vt:lpstr>Projektziel</vt:lpstr>
      <vt:lpstr>Zielplattform</vt:lpstr>
      <vt:lpstr>Projektziel</vt:lpstr>
      <vt:lpstr>Ausgangssituation</vt:lpstr>
      <vt:lpstr>Ist-Analyse</vt:lpstr>
      <vt:lpstr>Pflichtenheft (Auszug)</vt:lpstr>
      <vt:lpstr>Planung der Projektdauer</vt:lpstr>
      <vt:lpstr>Welche Hard- / Software wird benötigt?</vt:lpstr>
      <vt:lpstr>Welche Hard- / Software wird benötigt?</vt:lpstr>
      <vt:lpstr>Wirtschaftlichkeit</vt:lpstr>
      <vt:lpstr>Wirtschaftlichkeit </vt:lpstr>
      <vt:lpstr>Wirtschaftlichkeit </vt:lpstr>
      <vt:lpstr>Programmablaufplan</vt:lpstr>
      <vt:lpstr>Datenmodell</vt:lpstr>
      <vt:lpstr>Datenmodell</vt:lpstr>
      <vt:lpstr>Anzeige: Übersicht</vt:lpstr>
      <vt:lpstr>Detailansicht Erfolge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des Lern- und Prüfungstools (LuPto)</dc:title>
  <dc:creator>Praktikant</dc:creator>
  <cp:lastModifiedBy>Heiko</cp:lastModifiedBy>
  <cp:revision>47</cp:revision>
  <dcterms:created xsi:type="dcterms:W3CDTF">2018-05-02T12:10:46Z</dcterms:created>
  <dcterms:modified xsi:type="dcterms:W3CDTF">2018-06-20T01:12:32Z</dcterms:modified>
</cp:coreProperties>
</file>