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3" r:id="rId24"/>
    <p:sldId id="281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44"/>
    <a:srgbClr val="018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89F99-EB9F-4B03-A2AD-54F2C15EA0F1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AF1A8-D6D1-4E87-ABD4-EA4028B325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57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Amortisation: nicht monetärer Vorteil – messbar über Kontrollgruppe (nicht gewünscht)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AF1A8-D6D1-4E87-ABD4-EA4028B3250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4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Anforderungen an die Hardware: Internetzugang, Standard-Browser auf einem beliebigen Endgerät sein.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Web-Applikation plattformunabhängig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AF1A8-D6D1-4E87-ABD4-EA4028B3250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22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gradFill>
          <a:gsLst>
            <a:gs pos="0">
              <a:schemeClr val="bg1"/>
            </a:gs>
            <a:gs pos="57128">
              <a:schemeClr val="accent6"/>
            </a:gs>
            <a:gs pos="29000">
              <a:schemeClr val="accent1">
                <a:lumMod val="5000"/>
                <a:lumOff val="95000"/>
              </a:schemeClr>
            </a:gs>
            <a:gs pos="100000">
              <a:srgbClr val="008144"/>
            </a:gs>
            <a:gs pos="100000">
              <a:srgbClr val="018243"/>
            </a:gs>
            <a:gs pos="100000">
              <a:srgbClr val="01824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5AA6D-01C5-4C24-922D-1C4A6C9F6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A03AC2-668C-449C-BAEB-AE5D10DD0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E4D73D-8988-49DB-BFE1-D88D6484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D72493-FA83-4AF7-85C8-16A9DF74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22902C-CD68-472E-817A-2BA552A3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04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71095-C6F7-4028-B11B-612698C3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106BE2-00F7-476A-A48E-5A0A531FC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4C97DE-AF89-405F-BC62-B7DE4D1E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BC2463-E3CD-4CC9-B23E-5AE74B8E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AB4D44-147E-4C2E-9C08-15E285C4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45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0B18E3-B7AA-4E1A-8E9D-22E20A898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CE4EBA-5432-4172-AD00-93D62FD8F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8BFE2B-1F3A-4EFD-A184-2F03FD7E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B1EF0-B2CD-42BC-8D54-CC4B5412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F9E1F-7E71-42B4-8DDE-F34E4D35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70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505F8-FE3C-49CF-AE21-6C5AA5F0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2B2CA-3650-481D-81E6-C32BB6364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3A75FD-8D33-47BC-BD5C-F8410945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8CBDA3-770C-40AC-A420-7491C589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F1AE95-4281-49B7-8AB9-00AA1330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37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0C45-174C-453B-8D97-B433562D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02B442-DFC9-4403-9D80-B337B1899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ED9BF-6583-4437-9895-8C3BBEE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4EEE3-661D-468F-BB1B-3C267670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23D40-30D3-4935-AE09-B496E83A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3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836AF-5FD5-4D88-8EA5-C418613C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2CD94-90DA-4B86-9ED7-6690FFAA8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BFD70C-FEBB-45E1-A557-C4A849835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9C06EB-045F-4F4A-BBF1-31A43C0D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DEDAFA-04DC-48B8-A4E8-E46221B8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F85FE7-3D8D-4191-BE26-ECDE7BE2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22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C5BF1-525A-49A7-BD60-27EC0E02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52EF98-A8D0-4345-B2E4-1511EDCA4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E8397B-06EC-4F84-BAC1-93D90E1FB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CF832A-0855-4EDD-94E0-9BD4DE9AA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C8BDC3-7DBF-4F47-8FF8-A07F2FD51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F08FF4-34EA-4621-B7C9-35D21A01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80F7F0-752C-4113-868E-F5410745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458472-6FCB-489F-8391-98D70DD4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49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A7F07-94D7-478E-BDC7-E86248C2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A9E15A-65C2-40FB-9B68-4B9BAC0C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03A6AF-EEF7-4A66-BECC-13DEC596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6925E2-924F-495A-8C6E-06820835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62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2D2923-770D-43E6-AA8E-C6480477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EAD50B-2189-4996-A580-7FF9B54B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6F8FBF-0DB7-47B5-9A8D-1D7EDE7B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73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8EFD0-5A20-46E6-89D9-2A2413C1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5C490-B0BC-4345-9E45-1D72D158F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652C35-7E37-430F-A69C-78097FF4A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CFE1AC-47DC-4D8C-ADBA-A6A0D1E9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E04A27-30DA-48F3-9358-1332151F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7052AD-A190-4FD0-AF75-13F02C85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8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91CF3-11D5-4C88-8AF3-4EECA2CC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D7CFB9-0B80-4589-BDC4-F82951454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1460E-DB5A-45F0-ADC1-4DE802B7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6BEC78-697F-4DBC-9672-E89C7BA9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901726-B80D-489A-AD44-F9143EED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CDEE5F-AA0D-4ED9-8304-C1DEE6B4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27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7128">
              <a:schemeClr val="accent6"/>
            </a:gs>
            <a:gs pos="29000">
              <a:schemeClr val="accent1">
                <a:lumMod val="5000"/>
                <a:lumOff val="95000"/>
              </a:schemeClr>
            </a:gs>
            <a:gs pos="100000">
              <a:srgbClr val="008144"/>
            </a:gs>
            <a:gs pos="100000">
              <a:srgbClr val="018243"/>
            </a:gs>
            <a:gs pos="100000">
              <a:srgbClr val="01824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D38A2A-2AB3-4A5E-A639-D51F6A52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130" y="365125"/>
            <a:ext cx="95156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  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EA3A0A-4F5F-4897-AA7B-B80A32141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AAB192-A9C9-4DCE-8B9C-9F673826C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8D37F-AE0D-46A3-81EA-F9A968D45D2E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F9D4E-72E8-433B-8F6D-3B78FFF82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65AA23-E066-4E0C-B500-896A028C0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AC0BF7E-72E6-41AB-9638-53815E40983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1" y="185738"/>
            <a:ext cx="1428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1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B7F39-D2FC-4382-B93B-04F7546D2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de-DE" b="1" dirty="0"/>
            </a:br>
            <a:r>
              <a:rPr lang="de-DE" b="1" dirty="0"/>
              <a:t> Erweiterung des Lern- und Prüfungstools (LuPto)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0F0346-9DB5-4477-AEA4-8B49C3623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b="1" dirty="0"/>
          </a:p>
          <a:p>
            <a:r>
              <a:rPr lang="de-DE" b="1" dirty="0"/>
              <a:t> Hinzufügen eines virtuellen Belohnungssystems </a:t>
            </a:r>
          </a:p>
        </p:txBody>
      </p:sp>
    </p:spTree>
    <p:extLst>
      <p:ext uri="{BB962C8B-B14F-4D97-AF65-F5344CB8AC3E}">
        <p14:creationId xmlns:p14="http://schemas.microsoft.com/office/powerpoint/2010/main" val="110017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93F55-BE83-4869-8D9F-D1161467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der Projektdauer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3D9382D-9965-46E0-BD11-EDEA148EB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506368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0">
                  <a:extLst>
                    <a:ext uri="{9D8B030D-6E8A-4147-A177-3AD203B41FA5}">
                      <a16:colId xmlns:a16="http://schemas.microsoft.com/office/drawing/2014/main" val="17336175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909980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Projektdauer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70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08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3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Manipulation der Datenbank für Funktionstest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3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1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Durchführung und Protokollierung aller Eintrittsbedingungen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4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4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Fehlerbehebung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5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5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de-DE" b="1" dirty="0"/>
                        <a:t>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b="1" dirty="0"/>
                        <a:t>17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5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Projektdokumentation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17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12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8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640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83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01160-20E6-4DE2-9462-42511912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Zeitlicher Ablauf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A869953-7AFC-4586-89DB-013F27585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0105"/>
            <a:ext cx="10515600" cy="38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9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D0E93-3040-4598-8816-9F6F791D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Zeitlicher Ablauf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9EB6E1F-0C4F-4782-B695-80E641D61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7340"/>
            <a:ext cx="10515600" cy="405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6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BB04B-ED8B-4809-9C01-AB828EF9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98C8157-60D9-4BAE-8BCC-69E55AFB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Das Karteikarten-Prinzip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876F6B8-BCD2-43BC-A73C-8FD69C02E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30" y="2335676"/>
            <a:ext cx="8362950" cy="38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4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BB04B-ED8B-4809-9C01-AB828EF9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98C8157-60D9-4BAE-8BCC-69E55AFB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Das Karteikarten-Prinzip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405220-9B7E-423F-B860-B2C545DE7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30" y="2648047"/>
            <a:ext cx="8405800" cy="352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6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60E20-103C-4D1A-9B15-5493EB2B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Hard- / Software wird benötigt?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54D58-2FCC-470A-BDE6-45C9C0124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Hardware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PC mit Intel i3 530 CPU, 4 GB RAM, 500 GB Festplatte </a:t>
            </a:r>
          </a:p>
          <a:p>
            <a:r>
              <a:rPr lang="de-DE" dirty="0"/>
              <a:t>Peripherie: Monitor, Tastatur, Maus, Netzwerkkarte </a:t>
            </a:r>
          </a:p>
          <a:p>
            <a:r>
              <a:rPr lang="de-DE" dirty="0"/>
              <a:t>Internetzugang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639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60E20-103C-4D1A-9B15-5493EB2B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Hard- / Software wird benötigt?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54D58-2FCC-470A-BDE6-45C9C0124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Software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Betriebssystem: Microsoft Windows 10 Pro </a:t>
            </a:r>
          </a:p>
          <a:p>
            <a:r>
              <a:rPr lang="en-US" dirty="0"/>
              <a:t>Office-</a:t>
            </a:r>
            <a:r>
              <a:rPr lang="en-US" dirty="0" err="1"/>
              <a:t>Programme</a:t>
            </a:r>
            <a:r>
              <a:rPr lang="en-US" dirty="0"/>
              <a:t>: Microsoft Office Pro 2016 </a:t>
            </a:r>
          </a:p>
          <a:p>
            <a:r>
              <a:rPr lang="de-DE" dirty="0"/>
              <a:t>IDE/Texteditor mit Code-Vervollständigung: Sublime Text V3.0 </a:t>
            </a:r>
          </a:p>
          <a:p>
            <a:r>
              <a:rPr lang="de-DE" i="1" dirty="0"/>
              <a:t>Laravel</a:t>
            </a:r>
            <a:r>
              <a:rPr lang="de-DE" dirty="0"/>
              <a:t>-Framework: </a:t>
            </a:r>
            <a:r>
              <a:rPr lang="de-DE" dirty="0" err="1"/>
              <a:t>Laragon</a:t>
            </a:r>
            <a:r>
              <a:rPr lang="de-DE" dirty="0"/>
              <a:t> V3.1 (beinhaltet u. a. Apache-Server, SQL-Datenbank) </a:t>
            </a:r>
          </a:p>
          <a:p>
            <a:r>
              <a:rPr lang="de-DE" dirty="0"/>
              <a:t>Internetbrowser: Mozilla Firefox, Google Chrome oder Microsoft Internet Explorer Project Libre Version 1.6.2 </a:t>
            </a:r>
          </a:p>
          <a:p>
            <a:r>
              <a:rPr lang="de-DE" dirty="0"/>
              <a:t>Online-Tool draw.io (UML-Grafiken)</a:t>
            </a:r>
          </a:p>
          <a:p>
            <a:r>
              <a:rPr lang="de-DE" dirty="0" err="1"/>
              <a:t>DbVisualizer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76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E4927-128B-49C3-9365-8AC4B053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Wirtschaftlichkeit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A3F29-3C84-4B95-ABA6-246CA708B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Make</a:t>
            </a:r>
            <a:r>
              <a:rPr lang="de-DE" b="1" dirty="0"/>
              <a:t>-</a:t>
            </a:r>
            <a:r>
              <a:rPr lang="de-DE" b="1" dirty="0" err="1"/>
              <a:t>or</a:t>
            </a:r>
            <a:r>
              <a:rPr lang="de-DE" b="1" dirty="0"/>
              <a:t>-Buy-Entscheidung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Abgrenzung zu verfügbaren Angeboten:</a:t>
            </a:r>
          </a:p>
          <a:p>
            <a:r>
              <a:rPr lang="de-DE" dirty="0"/>
              <a:t>Fertiger Fragenkatalog nur bei speziellen Themen (z.B. Führerschein)</a:t>
            </a:r>
          </a:p>
          <a:p>
            <a:r>
              <a:rPr lang="de-DE" dirty="0"/>
              <a:t>Prüfungsmodus – individuell gestaltbar</a:t>
            </a:r>
          </a:p>
          <a:p>
            <a:r>
              <a:rPr lang="de-DE" dirty="0"/>
              <a:t>Kommunikation mit pädagogisch geschultem Fachpersonal</a:t>
            </a:r>
          </a:p>
        </p:txBody>
      </p:sp>
    </p:spTree>
    <p:extLst>
      <p:ext uri="{BB962C8B-B14F-4D97-AF65-F5344CB8AC3E}">
        <p14:creationId xmlns:p14="http://schemas.microsoft.com/office/powerpoint/2010/main" val="425241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E4927-128B-49C3-9365-8AC4B053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Wirtschaftlichkeit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A3F29-3C84-4B95-ABA6-246CA708B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Gesamtkosten = Personalkosten + Gemeinkosten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Personalkosten = 25,00 € / Stunde</a:t>
            </a:r>
          </a:p>
          <a:p>
            <a:pPr marL="0" indent="0">
              <a:buNone/>
            </a:pPr>
            <a:r>
              <a:rPr lang="de-DE" dirty="0"/>
              <a:t>Gemeinkosten  = 18,00 € / Stunde</a:t>
            </a:r>
          </a:p>
          <a:p>
            <a:endParaRPr lang="de-DE" dirty="0"/>
          </a:p>
          <a:p>
            <a:pPr lvl="1"/>
            <a:r>
              <a:rPr lang="de-DE" dirty="0"/>
              <a:t>Gebäudekosten (Miete, Heizung, Stromverbrauch, ...) </a:t>
            </a:r>
          </a:p>
          <a:p>
            <a:pPr lvl="1"/>
            <a:r>
              <a:rPr lang="de-DE" dirty="0"/>
              <a:t>Büroverbrauchsmaterialien </a:t>
            </a:r>
          </a:p>
          <a:p>
            <a:pPr lvl="1"/>
            <a:r>
              <a:rPr lang="de-DE" dirty="0"/>
              <a:t>Hardware-Nutzung eines EDV-Arbeitsplatzes </a:t>
            </a:r>
          </a:p>
          <a:p>
            <a:pPr lvl="1"/>
            <a:r>
              <a:rPr lang="de-DE" dirty="0"/>
              <a:t>Lizenzgebühren für Standard-Software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AutoShape 2" descr="Bildergebnis für gif euro">
            <a:extLst>
              <a:ext uri="{FF2B5EF4-FFF2-40B4-BE49-F238E27FC236}">
                <a16:creationId xmlns:a16="http://schemas.microsoft.com/office/drawing/2014/main" id="{E4E320B1-CDCB-44B5-96A8-4370940F7F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F99893-5271-4085-8F86-69729746F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901" y="578957"/>
            <a:ext cx="897898" cy="89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9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E4927-128B-49C3-9365-8AC4B053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Wirtschaftlichkeit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A3F29-3C84-4B95-ABA6-246CA708B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Gesamtkosten = Personalkosten + Gemeinkosten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Personalkosten = 25,00 € / Stunde</a:t>
            </a:r>
          </a:p>
          <a:p>
            <a:pPr marL="0" indent="0">
              <a:buNone/>
            </a:pPr>
            <a:r>
              <a:rPr lang="de-DE" dirty="0"/>
              <a:t>Gemeinkosten  = 18,00 € / Stunde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Gesamtkosten = 70 Stunden * (25,00 €/Stunde + 18,00 €/Stunde) </a:t>
            </a: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b="1" dirty="0"/>
              <a:t>Gesamtkosten = 3.010,00 € </a:t>
            </a:r>
            <a:endParaRPr lang="de-DE" dirty="0"/>
          </a:p>
        </p:txBody>
      </p:sp>
      <p:sp>
        <p:nvSpPr>
          <p:cNvPr id="4" name="AutoShape 2" descr="Bildergebnis für gif euro">
            <a:extLst>
              <a:ext uri="{FF2B5EF4-FFF2-40B4-BE49-F238E27FC236}">
                <a16:creationId xmlns:a16="http://schemas.microsoft.com/office/drawing/2014/main" id="{E4E320B1-CDCB-44B5-96A8-4370940F7F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F99893-5271-4085-8F86-69729746F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901" y="578957"/>
            <a:ext cx="897898" cy="89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4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41784-CD75-494B-8952-BC09EFD9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DEKRA Media GmbH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955E4-63C2-47CA-8219-34483EC3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Ca. 40 Mitarbeiter</a:t>
            </a:r>
          </a:p>
          <a:p>
            <a:endParaRPr lang="de-DE" dirty="0"/>
          </a:p>
          <a:p>
            <a:r>
              <a:rPr lang="de-DE" dirty="0"/>
              <a:t>Sach- und Lehrbüchern </a:t>
            </a:r>
          </a:p>
          <a:p>
            <a:r>
              <a:rPr lang="de-DE" dirty="0"/>
              <a:t>Trainingspräsentationen und Trainingshandouts </a:t>
            </a:r>
          </a:p>
          <a:p>
            <a:r>
              <a:rPr lang="de-DE" dirty="0"/>
              <a:t>Web </a:t>
            </a:r>
            <a:r>
              <a:rPr lang="de-DE" dirty="0" err="1"/>
              <a:t>Based</a:t>
            </a:r>
            <a:r>
              <a:rPr lang="de-DE" dirty="0"/>
              <a:t> und Computer </a:t>
            </a:r>
            <a:r>
              <a:rPr lang="de-DE" dirty="0" err="1"/>
              <a:t>Based</a:t>
            </a:r>
            <a:r>
              <a:rPr lang="de-DE" dirty="0"/>
              <a:t> Trainings bis hin zu mobilen Lernformen/Apps </a:t>
            </a:r>
          </a:p>
          <a:p>
            <a:r>
              <a:rPr lang="de-DE" dirty="0"/>
              <a:t>Lehr- und Produktfilme</a:t>
            </a:r>
          </a:p>
          <a:p>
            <a:r>
              <a:rPr lang="de-DE" dirty="0"/>
              <a:t>Learning- und Training-Management-Systeme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AutoShape 2" descr="Bildergebnis für dekra media">
            <a:extLst>
              <a:ext uri="{FF2B5EF4-FFF2-40B4-BE49-F238E27FC236}">
                <a16:creationId xmlns:a16="http://schemas.microsoft.com/office/drawing/2014/main" id="{BC37E61F-C166-4C0E-AC48-31941983A2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Bildergebnis für dekra media">
            <a:extLst>
              <a:ext uri="{FF2B5EF4-FFF2-40B4-BE49-F238E27FC236}">
                <a16:creationId xmlns:a16="http://schemas.microsoft.com/office/drawing/2014/main" id="{F7671622-B7F7-4323-B303-C5928EFB3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89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18140-6249-434C-B4C4-970BB70D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Zielplattform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BEF544E-4270-4D98-8217-2DFC57554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50" y="2713831"/>
            <a:ext cx="2857500" cy="1685925"/>
          </a:xfr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483F592-6E75-420A-B308-9321EDCBB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0" y="2672556"/>
            <a:ext cx="1727200" cy="17272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DBAABB11-9F38-40A3-AB92-DA843B22D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2" y="2901401"/>
            <a:ext cx="1098548" cy="12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43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E81D4-DD95-4B32-992B-FFEC4A70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74B52F-DFB2-4F6D-8E60-9ABCD730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Flussdiagramm: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Fallprüfung und Speicherung wurden </a:t>
            </a:r>
          </a:p>
          <a:p>
            <a:pPr marL="0" indent="0">
              <a:buNone/>
            </a:pPr>
            <a:r>
              <a:rPr lang="de-DE" dirty="0"/>
              <a:t>zusammengefasst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2B7CFF8-5EF4-41BA-ABE3-B3A891BF4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074" y="0"/>
            <a:ext cx="4761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2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4CC51-2AB4-4301-AD4C-12B3FCF8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 der Benutzeroberfläche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CB58F13-73A5-4426-9311-615D21CC5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120" y="1825625"/>
            <a:ext cx="67857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6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892FC-DBFE-4D3E-B13A-E2F1C0CC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Datenmodell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63F8477-796D-4700-BCCD-4F3DB9F51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788" y="1825625"/>
            <a:ext cx="36204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34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892FC-DBFE-4D3E-B13A-E2F1C0CC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Datenmodell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2396138-9F3C-4A25-911B-3203874A3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587" y="2371597"/>
            <a:ext cx="8229600" cy="3200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905E8AD-CE61-43AC-B4F0-0B572E6C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840" y="1727559"/>
            <a:ext cx="6209071" cy="49799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161A4EF-114F-42A9-944D-041EE94E3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862" y="5154971"/>
            <a:ext cx="66770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AC2EB-FBDB-469B-83E3-7431C355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Anzeige: Übersicht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54EEABE-B356-49BC-86BA-AEF8057A8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119" y="1348253"/>
            <a:ext cx="5962623" cy="474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49DCC-8CFD-47DE-973F-3D5DB688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Detailansicht Erfolge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CADC9F2-61D2-4D90-BBFF-18FEE1AA8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65831"/>
            <a:ext cx="10515600" cy="267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95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49DCC-8CFD-47DE-973F-3D5DB688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Detailansicht Erfolge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3838689-ACDA-40D4-A084-485C192B3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76272"/>
            <a:ext cx="10515600" cy="265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2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49DCC-8CFD-47DE-973F-3D5DB688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Detailansicht Erfolge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A1E6539-67C7-4A9D-AC4E-EB5F50161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0" y="2634456"/>
            <a:ext cx="104775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6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49DCC-8CFD-47DE-973F-3D5DB688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Detailansicht Erfolge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D125D3-82EC-4B6C-BF6F-5E0C64C31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21419"/>
            <a:ext cx="10515600" cy="27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7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67AD6-4B66-499C-9709-D9345002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Ausgangssituation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503B92E-9ED4-4677-8CFC-62E558805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130" y="1809161"/>
            <a:ext cx="8557621" cy="43678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2225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49DCC-8CFD-47DE-973F-3D5DB688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Detailansicht Erfolge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3465320-DA33-400D-A650-A54DA3F76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5189"/>
            <a:ext cx="10515600" cy="27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1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49DCC-8CFD-47DE-973F-3D5DB688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Detailansicht Erfolge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2667631-9840-436C-ABA7-983D28C81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6416"/>
            <a:ext cx="10515600" cy="28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49DCC-8CFD-47DE-973F-3D5DB688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Detailansicht Erfolge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97271CA-C96F-4C0D-93B2-79066ECFB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0935"/>
            <a:ext cx="10515600" cy="274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4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49DCC-8CFD-47DE-973F-3D5DB688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Detailansicht Erfolge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983B562-8220-4E84-AD4C-223DB5067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7" y="2605881"/>
            <a:ext cx="104870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5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48C56-B70C-4C18-8726-8EC195C9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06ABF52-A50C-45D1-9C7B-B62253EEB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38" y="1893697"/>
            <a:ext cx="5353692" cy="4829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5D38D1A-C41E-4CC2-83EB-3B09F5381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544" y="162116"/>
            <a:ext cx="6630330" cy="16840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A7F4E87-2236-4762-BB6E-B4972A8EC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042" y="1893697"/>
            <a:ext cx="6451652" cy="48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1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B8172-FA18-46B6-B99F-9749DF6F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6451EC-9B14-4E72-B801-DBD58CE76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Hinzufügen eines virtuellen Belohnungssytems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Steigerung der Lernmotivation</a:t>
            </a:r>
          </a:p>
          <a:p>
            <a:r>
              <a:rPr lang="de-DE" dirty="0"/>
              <a:t>Regelmäßige / häufigere  Nutzung</a:t>
            </a:r>
          </a:p>
          <a:p>
            <a:endParaRPr lang="de-DE" dirty="0"/>
          </a:p>
          <a:p>
            <a:r>
              <a:rPr lang="de-DE" dirty="0"/>
              <a:t>Nur für den Azubi sichtbar</a:t>
            </a:r>
          </a:p>
          <a:p>
            <a:r>
              <a:rPr lang="de-DE" dirty="0"/>
              <a:t>Einmal erreichte Auszeichnungen sollen dauerhaft </a:t>
            </a:r>
            <a:r>
              <a:rPr lang="de-DE"/>
              <a:t>angezeigt werden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93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7D1AF-ECDA-4992-B356-7F17EE99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F65CBB4-A99D-49CC-A36B-696F80C1E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697" y="1825625"/>
            <a:ext cx="80106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3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10B85-4AA9-49D1-B7A6-365D88A3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 (Auszug)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9B985-E8E2-42BD-813C-1ED7D62A1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de-DE" dirty="0"/>
          </a:p>
          <a:p>
            <a:r>
              <a:rPr lang="de-DE" dirty="0"/>
              <a:t>Ein vollständig ausgefülltes Benutzerprofil </a:t>
            </a:r>
          </a:p>
          <a:p>
            <a:r>
              <a:rPr lang="de-DE" dirty="0"/>
              <a:t>Wenn erstmalig jede Frage mindestens einmal beantwortet wurde </a:t>
            </a:r>
          </a:p>
          <a:p>
            <a:r>
              <a:rPr lang="de-DE" dirty="0"/>
              <a:t>Wenn sich erstmalig keine Frage mehr in dem ersten Karteikartenfach befindet </a:t>
            </a:r>
          </a:p>
          <a:p>
            <a:r>
              <a:rPr lang="de-DE" dirty="0"/>
              <a:t>Wenn sich erstmalig keine Frage mehr in dem zweiten Karteikartenfach befindet </a:t>
            </a:r>
          </a:p>
          <a:p>
            <a:r>
              <a:rPr lang="de-DE" dirty="0"/>
              <a:t>Wenn sich erstmalig keine Frage mehr in dem dritten Karteikartenfach befindet </a:t>
            </a:r>
          </a:p>
          <a:p>
            <a:r>
              <a:rPr lang="de-DE" dirty="0"/>
              <a:t>Tägliches Einloggen an Werktagen der Vorwoche – diese Auszeichnung ist temporär und die Bedingung dafür wird bei jeder Überprüfung erneut abgefragt. </a:t>
            </a:r>
          </a:p>
          <a:p>
            <a:r>
              <a:rPr lang="de-DE" dirty="0"/>
              <a:t>Das Einloggen in das System außerhalb der täglichen Arbeitszeit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59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10B85-4AA9-49D1-B7A6-365D88A3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 (Auszug)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9B985-E8E2-42BD-813C-1ED7D62A1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Bestehende Klassen (z. B. Benutzer) sollen nach Möglichkeit erweitert werden. </a:t>
            </a:r>
          </a:p>
          <a:p>
            <a:r>
              <a:rPr lang="de-DE" dirty="0"/>
              <a:t>Die Speicherung der Auszeichnungen findet über das Framework statt (keine direkten Einträge in der Datenbank erzeugen, sondern dem bisherigen Paradigma folgen und erzeugte Klassen-Modelle abspeichern). </a:t>
            </a:r>
          </a:p>
          <a:p>
            <a:r>
              <a:rPr lang="de-DE" dirty="0"/>
              <a:t>Die Fall-Überprüfungen und das Speichern der Ergebnisse finden nach dem Einloggen des Benutzers statt. Hierzu soll ein </a:t>
            </a:r>
            <a:r>
              <a:rPr lang="de-DE" i="1" dirty="0" err="1"/>
              <a:t>EventListener</a:t>
            </a:r>
            <a:r>
              <a:rPr lang="de-DE" i="1" dirty="0"/>
              <a:t> </a:t>
            </a:r>
            <a:r>
              <a:rPr lang="de-DE" dirty="0"/>
              <a:t>angelegt werden, damit die Prüfung bei einem späteren Betrieb täglich zu einer festen Uhrzeit stattfinden kann. </a:t>
            </a:r>
          </a:p>
          <a:p>
            <a:r>
              <a:rPr lang="de-DE" dirty="0"/>
              <a:t>Quelle der zu verwendenden Piktogramme: fontawesome.io/</a:t>
            </a:r>
            <a:r>
              <a:rPr lang="de-DE" dirty="0" err="1"/>
              <a:t>icons</a:t>
            </a:r>
            <a:r>
              <a:rPr lang="de-DE" dirty="0"/>
              <a:t>/ </a:t>
            </a:r>
          </a:p>
          <a:p>
            <a:r>
              <a:rPr lang="de-DE" dirty="0"/>
              <a:t>Darstellung: Das Design baut auf schon bestehenden Inhalten auf; hierzu sind bereits existierende Klassen erneut zu verwenden: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334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93F55-BE83-4869-8D9F-D1161467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der Projektdauer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3D9382D-9965-46E0-BD11-EDEA148EB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811144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548">
                  <a:extLst>
                    <a:ext uri="{9D8B030D-6E8A-4147-A177-3AD203B41FA5}">
                      <a16:colId xmlns:a16="http://schemas.microsoft.com/office/drawing/2014/main" val="1733617500"/>
                    </a:ext>
                  </a:extLst>
                </a:gridCol>
                <a:gridCol w="3747052">
                  <a:extLst>
                    <a:ext uri="{9D8B030D-6E8A-4147-A177-3AD203B41FA5}">
                      <a16:colId xmlns:a16="http://schemas.microsoft.com/office/drawing/2014/main" val="3909980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Projektdauer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70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08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Analyse 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Stunden</a:t>
                      </a:r>
                      <a:endParaRPr lang="de-DE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3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Ist-Analyse/Bestandsanalyse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3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1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Analyse des bestehenden Quellcodes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3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4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Analyse der Wirtschaftlichkeit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3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5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Entwurf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10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5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Use-Case-Diagramm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2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12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Entity-Relationship-Modell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2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8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Programmablaufplan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3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64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Pflichtenheft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3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39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61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93F55-BE83-4869-8D9F-D1161467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der Projektdauer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3D9382D-9965-46E0-BD11-EDEA148EB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867215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0">
                  <a:extLst>
                    <a:ext uri="{9D8B030D-6E8A-4147-A177-3AD203B41FA5}">
                      <a16:colId xmlns:a16="http://schemas.microsoft.com/office/drawing/2014/main" val="17336175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909980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Projektdauer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70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08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Realisierung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3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Installation / Konfiguration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2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1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Modell „Erfolge“ erstellen und Datenbank migrieren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2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4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Menü-Auswahl „Erfolge“ hinzufügen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1 Stunde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5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de-DE" b="0" dirty="0"/>
                        <a:t>Erstellung: Ansicht „Erfolge“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b="0" dirty="0"/>
                        <a:t>2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5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Erstellung: Detailansicht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2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12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Algorithmen zur Erkennung von Lernerfolgen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12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8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Event zur Ausführung der Überprüfung und Speicherung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1 Stunde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640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9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Breitbild</PresentationFormat>
  <Paragraphs>166</Paragraphs>
  <Slides>34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</vt:lpstr>
      <vt:lpstr>  Erweiterung des Lern- und Prüfungstools (LuPto) </vt:lpstr>
      <vt:lpstr>DEKRA Media GmbH</vt:lpstr>
      <vt:lpstr>Ausgangssituation</vt:lpstr>
      <vt:lpstr>Projektziel</vt:lpstr>
      <vt:lpstr>Projektziel</vt:lpstr>
      <vt:lpstr>Pflichtenheft (Auszug)</vt:lpstr>
      <vt:lpstr>Pflichtenheft (Auszug)</vt:lpstr>
      <vt:lpstr>Planung der Projektdauer</vt:lpstr>
      <vt:lpstr>Planung der Projektdauer</vt:lpstr>
      <vt:lpstr>Planung der Projektdauer</vt:lpstr>
      <vt:lpstr>Zeitlicher Ablauf</vt:lpstr>
      <vt:lpstr>Zeitlicher Ablauf</vt:lpstr>
      <vt:lpstr>Ist-Analyse</vt:lpstr>
      <vt:lpstr>Ist-Analyse</vt:lpstr>
      <vt:lpstr>Welche Hard- / Software wird benötigt?</vt:lpstr>
      <vt:lpstr>Welche Hard- / Software wird benötigt?</vt:lpstr>
      <vt:lpstr>Wirtschaftlichkeit</vt:lpstr>
      <vt:lpstr>Wirtschaftlichkeit </vt:lpstr>
      <vt:lpstr>Wirtschaftlichkeit </vt:lpstr>
      <vt:lpstr>Zielplattform</vt:lpstr>
      <vt:lpstr>Programmablaufplan</vt:lpstr>
      <vt:lpstr>Entwurf der Benutzeroberfläche</vt:lpstr>
      <vt:lpstr>Datenmodell</vt:lpstr>
      <vt:lpstr>Datenmodell</vt:lpstr>
      <vt:lpstr>Anzeige: Übersicht</vt:lpstr>
      <vt:lpstr>Detailansicht Erfolge</vt:lpstr>
      <vt:lpstr>Detailansicht Erfolge</vt:lpstr>
      <vt:lpstr>Detailansicht Erfolge</vt:lpstr>
      <vt:lpstr>Detailansicht Erfolge</vt:lpstr>
      <vt:lpstr>Detailansicht Erfolge</vt:lpstr>
      <vt:lpstr>Detailansicht Erfolge</vt:lpstr>
      <vt:lpstr>Detailansicht Erfolge</vt:lpstr>
      <vt:lpstr>Detailansicht Erfolge</vt:lpstr>
      <vt:lpstr>Algorithmen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Erweiterung des Lern- und Prüfungstools (LuPto) </dc:title>
  <dc:creator>Praktikant</dc:creator>
  <cp:lastModifiedBy>Praktikant</cp:lastModifiedBy>
  <cp:revision>39</cp:revision>
  <dcterms:created xsi:type="dcterms:W3CDTF">2018-05-02T12:10:46Z</dcterms:created>
  <dcterms:modified xsi:type="dcterms:W3CDTF">2018-05-08T08:27:09Z</dcterms:modified>
</cp:coreProperties>
</file>