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58" r:id="rId3"/>
    <p:sldId id="261" r:id="rId4"/>
    <p:sldId id="262" r:id="rId5"/>
    <p:sldId id="260" r:id="rId6"/>
    <p:sldId id="270" r:id="rId7"/>
    <p:sldId id="277" r:id="rId8"/>
    <p:sldId id="264" r:id="rId9"/>
    <p:sldId id="267" r:id="rId10"/>
    <p:sldId id="272" r:id="rId11"/>
    <p:sldId id="273" r:id="rId12"/>
    <p:sldId id="274" r:id="rId13"/>
    <p:sldId id="275" r:id="rId14"/>
    <p:sldId id="276" r:id="rId15"/>
    <p:sldId id="279" r:id="rId16"/>
    <p:sldId id="283" r:id="rId17"/>
    <p:sldId id="281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44"/>
    <a:srgbClr val="018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21" autoAdjust="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89F99-EB9F-4B03-A2AD-54F2C15EA0F1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AF1A8-D6D1-4E87-ABD4-EA4028B325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57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Anforderungen an die Hardware: Internetzugang, Standard-Browser auf einem beliebigen Endgerät sein.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Web-Applikation plattformunabhängig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AF1A8-D6D1-4E87-ABD4-EA4028B3250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22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Zusätzlich</a:t>
            </a:r>
            <a:r>
              <a:rPr lang="de-DE" baseline="0" dirty="0" smtClean="0"/>
              <a:t>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AF1A8-D6D1-4E87-ABD4-EA4028B3250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3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Amortisation: nicht monetärer Vorteil – messbar über Kontrollgruppe (nicht gewünscht)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AF1A8-D6D1-4E87-ABD4-EA4028B3250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41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gradFill>
          <a:gsLst>
            <a:gs pos="0">
              <a:schemeClr val="bg1"/>
            </a:gs>
            <a:gs pos="57128">
              <a:schemeClr val="accent6"/>
            </a:gs>
            <a:gs pos="29000">
              <a:schemeClr val="accent1">
                <a:lumMod val="5000"/>
                <a:lumOff val="95000"/>
              </a:schemeClr>
            </a:gs>
            <a:gs pos="100000">
              <a:srgbClr val="008144"/>
            </a:gs>
            <a:gs pos="100000">
              <a:srgbClr val="018243"/>
            </a:gs>
            <a:gs pos="100000">
              <a:srgbClr val="01824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F5AA6D-01C5-4C24-922D-1C4A6C9F6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FEA03AC2-668C-449C-BAEB-AE5D10DD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3E4D73D-8988-49DB-BFE1-D88D6484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6D72493-FA83-4AF7-85C8-16A9DF74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822902C-CD68-472E-817A-2BA552A3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04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2D71095-C6F7-4028-B11B-612698C3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00106BE2-00F7-476A-A48E-5A0A531FC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04C97DE-AF89-405F-BC62-B7DE4D1E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BBC2463-E3CD-4CC9-B23E-5AE74B8E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1AB4D44-147E-4C2E-9C08-15E285C4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45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330B18E3-B7AA-4E1A-8E9D-22E20A898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46CE4EBA-5432-4172-AD00-93D62FD8F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68BFE2B-1F3A-4EFD-A184-2F03FD7E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5EB1EF0-B2CD-42BC-8D54-CC4B5412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05F9E1F-7E71-42B4-8DDE-F34E4D35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70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F1505F8-FE3C-49CF-AE21-6C5AA5F0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DD2B2CA-3650-481D-81E6-C32BB636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03A75FD-8D33-47BC-BD5C-F8410945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28CBDA3-770C-40AC-A420-7491C589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3F1AE95-4281-49B7-8AB9-00AA1330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37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7080C45-174C-453B-8D97-B433562D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B02B442-DFC9-4403-9D80-B337B189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4DED9BF-6583-4437-9895-8C3BBEE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AB4EEE3-661D-468F-BB1B-3C267670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63423D40-30D3-4935-AE09-B496E83A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3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E2836AF-5FD5-4D88-8EA5-C418613C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AA2CD94-90DA-4B86-9ED7-6690FFAA8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CFBFD70C-FEBB-45E1-A557-C4A849835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49C06EB-045F-4F4A-BBF1-31A43C0D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EDEDAFA-04DC-48B8-A4E8-E46221B8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DEF85FE7-3D8D-4191-BE26-ECDE7BE2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2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19C5BF1-525A-49A7-BD60-27EC0E02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A52EF98-A8D0-4345-B2E4-1511EDCA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C3E8397B-06EC-4F84-BAC1-93D90E1F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8BCF832A-0855-4EDD-94E0-9BD4DE9AA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FC8BDC3-7DBF-4F47-8FF8-A07F2FD51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8FF08FF4-34EA-4621-B7C9-35D21A01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BF80F7F0-752C-4113-868E-F5410745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A2458472-6FCB-489F-8391-98D70DD4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49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37A7F07-94D7-478E-BDC7-E86248C2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9AA9E15A-65C2-40FB-9B68-4B9BAC0C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E03A6AF-EEF7-4A66-BECC-13DEC596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06925E2-924F-495A-8C6E-06820835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62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C32D2923-770D-43E6-AA8E-C6480477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AFEAD50B-2189-4996-A580-7FF9B54B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926F8FBF-0DB7-47B5-9A8D-1D7EDE7B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73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F28EFD0-5A20-46E6-89D9-2A2413C1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555C490-B0BC-4345-9E45-1D72D158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39652C35-7E37-430F-A69C-78097FF4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BCFE1AC-47DC-4D8C-ADBA-A6A0D1E9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B7E04A27-30DA-48F3-9358-1332151F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17052AD-A190-4FD0-AF75-13F02C85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8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B91CF3-11D5-4C88-8AF3-4EECA2CC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FD7CFB9-0B80-4589-BDC4-F82951454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1CC1460E-DB5A-45F0-ADC1-4DE802B7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06BEC78-697F-4DBC-9672-E89C7BA9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D37F-AE0D-46A3-81EA-F9A968D45D2E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E3901726-B80D-489A-AD44-F9143EED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22CDEE5F-AA0D-4ED9-8304-C1DEE6B4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7128">
              <a:schemeClr val="accent6"/>
            </a:gs>
            <a:gs pos="29000">
              <a:schemeClr val="accent1">
                <a:lumMod val="5000"/>
                <a:lumOff val="95000"/>
              </a:schemeClr>
            </a:gs>
            <a:gs pos="100000">
              <a:srgbClr val="008144"/>
            </a:gs>
            <a:gs pos="100000">
              <a:srgbClr val="018243"/>
            </a:gs>
            <a:gs pos="100000">
              <a:srgbClr val="01824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12D38A2A-2AB3-4A5E-A639-D51F6A52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130" y="365125"/>
            <a:ext cx="95156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  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8EA3A0A-4F5F-4897-AA7B-B80A32141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EAAB192-A9C9-4DCE-8B9C-9F673826C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D37F-AE0D-46A3-81EA-F9A968D45D2E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3BF9D4E-72E8-433B-8F6D-3B78FFF82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7E65AA23-E066-4E0C-B500-896A028C0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B978-9E72-4E00-B0A5-4C9B97B30325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1AC0BF7E-72E6-41AB-9638-53815E4098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1" y="185738"/>
            <a:ext cx="1428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1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C1B7F39-D2FC-4382-B93B-04F7546D2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 Erweiterung des Lern- und Prüfungstools (</a:t>
            </a:r>
            <a:r>
              <a:rPr lang="de-DE" b="1" dirty="0" err="1" smtClean="0"/>
              <a:t>LuPto</a:t>
            </a:r>
            <a:r>
              <a:rPr lang="de-DE" b="1" dirty="0" smtClean="0"/>
              <a:t>) 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C20F0346-9DB5-4477-AEA4-8B49C3623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dirty="0"/>
          </a:p>
          <a:p>
            <a:r>
              <a:rPr lang="de-DE" b="1" dirty="0"/>
              <a:t> Hinzufügen eines virtuellen Belohnungssystems </a:t>
            </a:r>
          </a:p>
        </p:txBody>
      </p:sp>
    </p:spTree>
    <p:extLst>
      <p:ext uri="{BB962C8B-B14F-4D97-AF65-F5344CB8AC3E}">
        <p14:creationId xmlns:p14="http://schemas.microsoft.com/office/powerpoint/2010/main" val="11001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460E20-103C-4D1A-9B15-5493EB2B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Hard- / Software wird benötigt?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EC54D58-2FCC-470A-BDE6-45C9C012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Hardware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PC mit Intel i3 530 CPU, 4 GB RAM, 500 GB Festplatte </a:t>
            </a:r>
          </a:p>
          <a:p>
            <a:r>
              <a:rPr lang="de-DE" dirty="0"/>
              <a:t>Peripherie: Monitor, Tastatur, Maus, Netzwerkkarte </a:t>
            </a:r>
          </a:p>
          <a:p>
            <a:r>
              <a:rPr lang="de-DE" dirty="0"/>
              <a:t>Internetzugang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63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460E20-103C-4D1A-9B15-5493EB2B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Hard- / Software wird benötigt?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EC54D58-2FCC-470A-BDE6-45C9C012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Software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Betriebssystem: Microsoft Windows 10 Pro </a:t>
            </a:r>
          </a:p>
          <a:p>
            <a:r>
              <a:rPr lang="en-US" dirty="0"/>
              <a:t>Office-</a:t>
            </a:r>
            <a:r>
              <a:rPr lang="en-US" dirty="0" err="1"/>
              <a:t>Programme</a:t>
            </a:r>
            <a:r>
              <a:rPr lang="en-US" dirty="0"/>
              <a:t>: Microsoft Office Pro 2016 </a:t>
            </a:r>
          </a:p>
          <a:p>
            <a:r>
              <a:rPr lang="de-DE" dirty="0"/>
              <a:t>IDE/Texteditor mit Code-Vervollständigung: Sublime Text V3.0 </a:t>
            </a:r>
          </a:p>
          <a:p>
            <a:r>
              <a:rPr lang="de-DE" i="1" dirty="0"/>
              <a:t>Laravel</a:t>
            </a:r>
            <a:r>
              <a:rPr lang="de-DE" dirty="0"/>
              <a:t>-Framework: </a:t>
            </a:r>
            <a:r>
              <a:rPr lang="de-DE" dirty="0" err="1"/>
              <a:t>Laragon</a:t>
            </a:r>
            <a:r>
              <a:rPr lang="de-DE" dirty="0"/>
              <a:t> V3.1 (beinhaltet u. a. Apache-Server, SQL-Datenbank) </a:t>
            </a:r>
          </a:p>
          <a:p>
            <a:r>
              <a:rPr lang="de-DE" dirty="0"/>
              <a:t>Internetbrowser: Mozilla Firefox, Google Chrome oder Microsoft Internet Explorer Project Libre Version 1.6.2 </a:t>
            </a:r>
          </a:p>
          <a:p>
            <a:r>
              <a:rPr lang="de-DE" dirty="0"/>
              <a:t>Online-Tool draw.io (UML-Grafiken)</a:t>
            </a:r>
          </a:p>
          <a:p>
            <a:r>
              <a:rPr lang="de-DE" dirty="0" err="1"/>
              <a:t>DbVisualizer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7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F2E4927-128B-49C3-9365-8AC4B053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E9A3F29-3C84-4B95-ABA6-246CA708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Make</a:t>
            </a:r>
            <a:r>
              <a:rPr lang="de-DE" b="1" dirty="0"/>
              <a:t>-</a:t>
            </a:r>
            <a:r>
              <a:rPr lang="de-DE" b="1" dirty="0" err="1"/>
              <a:t>or</a:t>
            </a:r>
            <a:r>
              <a:rPr lang="de-DE" b="1" dirty="0"/>
              <a:t>-Buy-Entscheidung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Abgrenzung zu verfügbaren Angeboten:</a:t>
            </a:r>
          </a:p>
          <a:p>
            <a:r>
              <a:rPr lang="de-DE" dirty="0"/>
              <a:t>Fertiger Fragenkatalog nur bei speziellen Themen (z.B. Führerschein)</a:t>
            </a:r>
          </a:p>
          <a:p>
            <a:r>
              <a:rPr lang="de-DE" dirty="0"/>
              <a:t>Prüfungsmodus – individuell gestaltbar</a:t>
            </a:r>
          </a:p>
          <a:p>
            <a:r>
              <a:rPr lang="de-DE" dirty="0"/>
              <a:t>Kommunikation mit pädagogisch geschultem Fachpersonal</a:t>
            </a:r>
          </a:p>
        </p:txBody>
      </p:sp>
    </p:spTree>
    <p:extLst>
      <p:ext uri="{BB962C8B-B14F-4D97-AF65-F5344CB8AC3E}">
        <p14:creationId xmlns:p14="http://schemas.microsoft.com/office/powerpoint/2010/main" val="42524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F2E4927-128B-49C3-9365-8AC4B053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Wirtschaftlichkeit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E9A3F29-3C84-4B95-ABA6-246CA708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Gesamtkosten = Personalkosten + Gemeinkosten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Personalkosten = 25,00 € / Stunde</a:t>
            </a:r>
          </a:p>
          <a:p>
            <a:pPr marL="0" indent="0">
              <a:buNone/>
            </a:pPr>
            <a:r>
              <a:rPr lang="de-DE" dirty="0"/>
              <a:t>Gemeinkosten  = 18,00 € / Stunde</a:t>
            </a:r>
          </a:p>
          <a:p>
            <a:endParaRPr lang="de-DE" dirty="0"/>
          </a:p>
          <a:p>
            <a:pPr lvl="1"/>
            <a:r>
              <a:rPr lang="de-DE" dirty="0"/>
              <a:t>Gebäudekosten (Miete, Heizung, Stromverbrauch, ...) </a:t>
            </a:r>
          </a:p>
          <a:p>
            <a:pPr lvl="1"/>
            <a:r>
              <a:rPr lang="de-DE" dirty="0"/>
              <a:t>Büroverbrauchsmaterialien </a:t>
            </a:r>
          </a:p>
          <a:p>
            <a:pPr lvl="1"/>
            <a:r>
              <a:rPr lang="de-DE" dirty="0"/>
              <a:t>Hardware-Nutzung eines EDV-Arbeitsplatzes </a:t>
            </a:r>
          </a:p>
          <a:p>
            <a:pPr lvl="1"/>
            <a:r>
              <a:rPr lang="de-DE" dirty="0"/>
              <a:t>Lizenzgebühren für Standard-Software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AutoShape 2" descr="Bildergebnis für gif euro">
            <a:extLst>
              <a:ext uri="{FF2B5EF4-FFF2-40B4-BE49-F238E27FC236}">
                <a16:creationId xmlns="" xmlns:a16="http://schemas.microsoft.com/office/drawing/2014/main" id="{E4E320B1-CDCB-44B5-96A8-4370940F7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29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F2E4927-128B-49C3-9365-8AC4B053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Wirtschaftlichkeit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E9A3F29-3C84-4B95-ABA6-246CA708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Gesamtkosten = Personalkosten + Gemeinkosten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Personalkosten = 25,00 € / Stunde</a:t>
            </a:r>
          </a:p>
          <a:p>
            <a:pPr marL="0" indent="0">
              <a:buNone/>
            </a:pPr>
            <a:r>
              <a:rPr lang="de-DE" dirty="0"/>
              <a:t>Gemeinkosten  = 18,00 € / Stunde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Gesamtkosten = 70 Stunden * (25,00 €/Stunde + 18,00 €/Stunde) 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b="1" dirty="0"/>
              <a:t>Gesamtkosten = 3.010,00 € </a:t>
            </a:r>
            <a:endParaRPr lang="de-DE" dirty="0"/>
          </a:p>
        </p:txBody>
      </p:sp>
      <p:sp>
        <p:nvSpPr>
          <p:cNvPr id="4" name="AutoShape 2" descr="Bildergebnis für gif euro">
            <a:extLst>
              <a:ext uri="{FF2B5EF4-FFF2-40B4-BE49-F238E27FC236}">
                <a16:creationId xmlns="" xmlns:a16="http://schemas.microsoft.com/office/drawing/2014/main" id="{E4E320B1-CDCB-44B5-96A8-4370940F7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7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B9E81D4-DD95-4B32-992B-FFEC4A70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774B52F-DFB2-4F6D-8E60-9ABCD730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Flussdiagramm: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Fallprüfung und Speicherung wurden </a:t>
            </a:r>
          </a:p>
          <a:p>
            <a:pPr marL="0" indent="0">
              <a:buNone/>
            </a:pPr>
            <a:r>
              <a:rPr lang="de-DE" dirty="0"/>
              <a:t>zusammengefasst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F2B7CFF8-5EF4-41BA-ABE3-B3A891BF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074" y="0"/>
            <a:ext cx="4761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2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A5892FC-DBFE-4D3E-B13A-E2F1C0CC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D63F8477-796D-4700-BCCD-4F3DB9F51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788" y="1825625"/>
            <a:ext cx="36204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A5892FC-DBFE-4D3E-B13A-E2F1C0CC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F2396138-9F3C-4A25-911B-3203874A3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587" y="2371597"/>
            <a:ext cx="8229600" cy="3200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5905E8AD-CE61-43AC-B4F0-0B572E6C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40" y="1727559"/>
            <a:ext cx="6209071" cy="49799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7161A4EF-114F-42A9-944D-041EE94E3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862" y="5154971"/>
            <a:ext cx="66770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6DAC2EB-FBDB-469B-83E3-7431C355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Anzeige: Übersicht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D54EEABE-B356-49BC-86BA-AEF8057A8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19" y="1348253"/>
            <a:ext cx="5962623" cy="47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7049DCC-8CFD-47DE-973F-3D5DB688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Detailansicht Erfolge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BCADC9F2-61D2-4D90-BBFF-18FEE1AA8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5831"/>
            <a:ext cx="10515600" cy="26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841784-CD75-494B-8952-BC09EFD9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DEKRA Media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D1955E4-63C2-47CA-8219-34483EC3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Ca. 40 Mitarbeiter</a:t>
            </a:r>
          </a:p>
          <a:p>
            <a:endParaRPr lang="de-DE" dirty="0"/>
          </a:p>
          <a:p>
            <a:r>
              <a:rPr lang="de-DE" dirty="0"/>
              <a:t>Sach- und Lehrbüchern </a:t>
            </a:r>
          </a:p>
          <a:p>
            <a:r>
              <a:rPr lang="de-DE" dirty="0"/>
              <a:t>Trainingspräsentationen und Trainingshandouts </a:t>
            </a:r>
          </a:p>
          <a:p>
            <a:r>
              <a:rPr lang="de-DE" dirty="0"/>
              <a:t>Web </a:t>
            </a:r>
            <a:r>
              <a:rPr lang="de-DE" dirty="0" err="1"/>
              <a:t>Based</a:t>
            </a:r>
            <a:r>
              <a:rPr lang="de-DE" dirty="0"/>
              <a:t> und Computer </a:t>
            </a:r>
            <a:r>
              <a:rPr lang="de-DE" dirty="0" err="1"/>
              <a:t>Based</a:t>
            </a:r>
            <a:r>
              <a:rPr lang="de-DE" dirty="0"/>
              <a:t> Trainings bis hin zu mobilen Lernformen/Apps </a:t>
            </a:r>
          </a:p>
          <a:p>
            <a:r>
              <a:rPr lang="de-DE" dirty="0"/>
              <a:t>Lehr- und Produktfilme</a:t>
            </a:r>
          </a:p>
          <a:p>
            <a:r>
              <a:rPr lang="de-DE" dirty="0"/>
              <a:t>Learning- und Training-Management-Systeme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AutoShape 2" descr="Bildergebnis für dekra media">
            <a:extLst>
              <a:ext uri="{FF2B5EF4-FFF2-40B4-BE49-F238E27FC236}">
                <a16:creationId xmlns="" xmlns:a16="http://schemas.microsoft.com/office/drawing/2014/main" id="{BC37E61F-C166-4C0E-AC48-31941983A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Bildergebnis für dekra media">
            <a:extLst>
              <a:ext uri="{FF2B5EF4-FFF2-40B4-BE49-F238E27FC236}">
                <a16:creationId xmlns="" xmlns:a16="http://schemas.microsoft.com/office/drawing/2014/main" id="{F7671622-B7F7-4323-B303-C5928EFB3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Vorgaben </a:t>
            </a:r>
            <a:r>
              <a:rPr lang="de-DE" dirty="0" smtClean="0"/>
              <a:t>aus dem </a:t>
            </a:r>
            <a:r>
              <a:rPr lang="de-DE" dirty="0" smtClean="0"/>
              <a:t>Pflichtenheft   </a:t>
            </a:r>
            <a:r>
              <a:rPr lang="de-DE" dirty="0" smtClean="0"/>
              <a:t>✔</a:t>
            </a:r>
          </a:p>
          <a:p>
            <a:r>
              <a:rPr lang="de-DE" dirty="0"/>
              <a:t>Funktionalität   ✔ </a:t>
            </a:r>
            <a:r>
              <a:rPr lang="de-DE" dirty="0" smtClean="0"/>
              <a:t>  </a:t>
            </a:r>
            <a:endParaRPr lang="de-DE" dirty="0" smtClean="0"/>
          </a:p>
          <a:p>
            <a:r>
              <a:rPr lang="de-DE" dirty="0" smtClean="0"/>
              <a:t>Praxiseinsatz   </a:t>
            </a:r>
            <a:r>
              <a:rPr lang="de-DE" dirty="0" smtClean="0"/>
              <a:t>✔</a:t>
            </a:r>
          </a:p>
          <a:p>
            <a:r>
              <a:rPr lang="de-DE" dirty="0" smtClean="0"/>
              <a:t>Aussicht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6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1DB8172-FA18-46B6-B99F-9749DF6F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66451EC-9B14-4E72-B801-DBD58CE7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Hinzufügen eines virtuellen Belohnungssytems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Steigerung der Lernmotivation</a:t>
            </a:r>
          </a:p>
          <a:p>
            <a:r>
              <a:rPr lang="de-DE" dirty="0"/>
              <a:t>Regelmäßige / häufigere  Nutzung</a:t>
            </a:r>
          </a:p>
          <a:p>
            <a:endParaRPr lang="de-DE" dirty="0"/>
          </a:p>
          <a:p>
            <a:r>
              <a:rPr lang="de-DE" dirty="0"/>
              <a:t>Nur für den Azubi sichtbar</a:t>
            </a:r>
          </a:p>
          <a:p>
            <a:r>
              <a:rPr lang="de-DE" dirty="0"/>
              <a:t>Einmal erreichte Auszeichnungen sollen dauerhaft </a:t>
            </a:r>
            <a:r>
              <a:rPr lang="de-DE"/>
              <a:t>angezeigt werden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9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7A7D1AF-ECDA-4992-B356-7F17EE99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CF65CBB4-A99D-49CC-A36B-696F80C1E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697" y="1825625"/>
            <a:ext cx="8010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8967AD6-4B66-499C-9709-D9345002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Ausgangssituation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0503B92E-9ED4-4677-8CFC-62E558805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130" y="1809161"/>
            <a:ext cx="8557621" cy="43678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222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47BB04B-ED8B-4809-9C01-AB828EF9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="" xmlns:a16="http://schemas.microsoft.com/office/drawing/2014/main" id="{F98C8157-60D9-4BAE-8BCC-69E55AFB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Das Karteikarten-Prinzip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7876F6B8-BCD2-43BC-A73C-8FD69C02E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3" y="2762362"/>
            <a:ext cx="5394612" cy="247786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9E405220-9B7E-423F-B860-B2C545DE7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614" y="2762362"/>
            <a:ext cx="5902216" cy="2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7A18140-6249-434C-B4C4-970BB70D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Zielplattform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="" xmlns:a16="http://schemas.microsoft.com/office/drawing/2014/main" id="{3BEF544E-4270-4D98-8217-2DFC57554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50" y="2713831"/>
            <a:ext cx="2857500" cy="1685925"/>
          </a:xfrm>
        </p:spPr>
      </p:pic>
      <p:pic>
        <p:nvPicPr>
          <p:cNvPr id="24" name="Grafik 23">
            <a:extLst>
              <a:ext uri="{FF2B5EF4-FFF2-40B4-BE49-F238E27FC236}">
                <a16:creationId xmlns="" xmlns:a16="http://schemas.microsoft.com/office/drawing/2014/main" id="{0483F592-6E75-420A-B308-9321EDCBB4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2672556"/>
            <a:ext cx="1727200" cy="17272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="" xmlns:a16="http://schemas.microsoft.com/office/drawing/2014/main" id="{DBAABB11-9F38-40A3-AB92-DA843B22D6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2" y="2901401"/>
            <a:ext cx="1098548" cy="12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1110B85-4AA9-49D1-B7A6-365D88A3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 (Auszug)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779B985-E8E2-42BD-813C-1ED7D62A1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Bestehende Klassen (z. B. Benutzer) sollen nach Möglichkeit erweitert werden. </a:t>
            </a:r>
          </a:p>
          <a:p>
            <a:r>
              <a:rPr lang="de-DE" dirty="0"/>
              <a:t>Die Speicherung der Auszeichnungen findet über das Framework statt (keine direkten Einträge in der Datenbank erzeugen, sondern dem bisherigen Paradigma folgen und erzeugte Klassen-Modelle abspeichern). </a:t>
            </a:r>
          </a:p>
          <a:p>
            <a:r>
              <a:rPr lang="de-DE" dirty="0"/>
              <a:t>Die Fall-Überprüfungen und das Speichern der Ergebnisse finden nach dem Einloggen des Benutzers statt. Hierzu soll ein </a:t>
            </a:r>
            <a:r>
              <a:rPr lang="de-DE" i="1" dirty="0" err="1"/>
              <a:t>EventListener</a:t>
            </a:r>
            <a:r>
              <a:rPr lang="de-DE" i="1" dirty="0"/>
              <a:t> </a:t>
            </a:r>
            <a:r>
              <a:rPr lang="de-DE" dirty="0"/>
              <a:t>angelegt werden, damit die Prüfung bei einem späteren Betrieb täglich zu einer festen Uhrzeit stattfinden kann. </a:t>
            </a:r>
          </a:p>
          <a:p>
            <a:r>
              <a:rPr lang="de-DE" dirty="0"/>
              <a:t>Quelle der zu verwendenden Piktogramme: fontawesome.io/</a:t>
            </a:r>
            <a:r>
              <a:rPr lang="de-DE" dirty="0" err="1"/>
              <a:t>icons</a:t>
            </a:r>
            <a:r>
              <a:rPr lang="de-DE" dirty="0"/>
              <a:t>/ </a:t>
            </a:r>
          </a:p>
          <a:p>
            <a:r>
              <a:rPr lang="de-DE" dirty="0"/>
              <a:t>Darstellung: Das Design baut auf schon bestehenden Inhalten auf; hierzu sind bereits existierende Klassen erneut zu verwenden: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33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1C93F55-BE83-4869-8D9F-D116146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der Projektdauer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48710"/>
              </p:ext>
            </p:extLst>
          </p:nvPr>
        </p:nvGraphicFramePr>
        <p:xfrm>
          <a:off x="838200" y="2196556"/>
          <a:ext cx="10515600" cy="33302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/>
                <a:gridCol w="5257800"/>
              </a:tblGrid>
              <a:tr h="55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Projektdauer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70 Stunden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5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Analyse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9 Stunden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45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Entwurf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10 Stunden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5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Realisierung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22 Stunden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5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Tests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12 Stunden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5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Dokumentation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17 Stunden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8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Breitbild</PresentationFormat>
  <Paragraphs>110</Paragraphs>
  <Slides>20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</vt:lpstr>
      <vt:lpstr>  Erweiterung des Lern- und Prüfungstools (LuPto) </vt:lpstr>
      <vt:lpstr>DEKRA Media GmbH</vt:lpstr>
      <vt:lpstr>Projektziel</vt:lpstr>
      <vt:lpstr>Projektziel</vt:lpstr>
      <vt:lpstr>Ausgangssituation</vt:lpstr>
      <vt:lpstr>Ist-Analyse</vt:lpstr>
      <vt:lpstr>Zielplattform</vt:lpstr>
      <vt:lpstr>Pflichtenheft (Auszug)</vt:lpstr>
      <vt:lpstr>Planung der Projektdauer</vt:lpstr>
      <vt:lpstr>Welche Hard- / Software wird benötigt?</vt:lpstr>
      <vt:lpstr>Welche Hard- / Software wird benötigt?</vt:lpstr>
      <vt:lpstr>Wirtschaftlichkeit</vt:lpstr>
      <vt:lpstr>Wirtschaftlichkeit </vt:lpstr>
      <vt:lpstr>Wirtschaftlichkeit </vt:lpstr>
      <vt:lpstr>Programmablaufplan</vt:lpstr>
      <vt:lpstr>Datenmodell</vt:lpstr>
      <vt:lpstr>Datenmodell</vt:lpstr>
      <vt:lpstr>Anzeige: Übersicht</vt:lpstr>
      <vt:lpstr>Detailansicht Erfolge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Erweiterung des Lern- und Prüfungstools (LuPto)</dc:title>
  <dc:creator>Praktikant</dc:creator>
  <cp:lastModifiedBy>User</cp:lastModifiedBy>
  <cp:revision>45</cp:revision>
  <dcterms:created xsi:type="dcterms:W3CDTF">2018-05-02T12:10:46Z</dcterms:created>
  <dcterms:modified xsi:type="dcterms:W3CDTF">2018-06-19T10:05:04Z</dcterms:modified>
</cp:coreProperties>
</file>