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3760113" cy="34559875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51AEC-2000-469D-B7BE-A07A7294D4DA}" v="3" dt="2024-10-02T13:31:47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524" y="-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O CARMONA COSTA" userId="ee02c8e6-947b-4b1e-84c7-1a7347a6b71c" providerId="ADAL" clId="{C54AD739-BC47-46DC-90C0-3B9597E03B67}"/>
    <pc:docChg chg="custSel modSld">
      <pc:chgData name="MARCIO CARMONA COSTA" userId="ee02c8e6-947b-4b1e-84c7-1a7347a6b71c" providerId="ADAL" clId="{C54AD739-BC47-46DC-90C0-3B9597E03B67}" dt="2024-10-02T22:19:01.584" v="1" actId="478"/>
      <pc:docMkLst>
        <pc:docMk/>
      </pc:docMkLst>
      <pc:sldChg chg="delSp mod">
        <pc:chgData name="MARCIO CARMONA COSTA" userId="ee02c8e6-947b-4b1e-84c7-1a7347a6b71c" providerId="ADAL" clId="{C54AD739-BC47-46DC-90C0-3B9597E03B67}" dt="2024-10-02T22:19:01.584" v="1" actId="478"/>
        <pc:sldMkLst>
          <pc:docMk/>
          <pc:sldMk cId="0" sldId="256"/>
        </pc:sldMkLst>
        <pc:picChg chg="del">
          <ac:chgData name="MARCIO CARMONA COSTA" userId="ee02c8e6-947b-4b1e-84c7-1a7347a6b71c" providerId="ADAL" clId="{C54AD739-BC47-46DC-90C0-3B9597E03B67}" dt="2024-10-02T22:18:36.153" v="0" actId="478"/>
          <ac:picMkLst>
            <pc:docMk/>
            <pc:sldMk cId="0" sldId="256"/>
            <ac:picMk id="2" creationId="{FD7C4DEB-8699-BD5A-A871-2987368B0E98}"/>
          </ac:picMkLst>
        </pc:picChg>
        <pc:picChg chg="del">
          <ac:chgData name="MARCIO CARMONA COSTA" userId="ee02c8e6-947b-4b1e-84c7-1a7347a6b71c" providerId="ADAL" clId="{C54AD739-BC47-46DC-90C0-3B9597E03B67}" dt="2024-10-02T22:19:01.584" v="1" actId="478"/>
          <ac:picMkLst>
            <pc:docMk/>
            <pc:sldMk cId="0" sldId="256"/>
            <ac:picMk id="9" creationId="{C8CCDD45-181C-AB8D-83C8-346CED59685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5500" b="0" strike="noStrike" spc="-1">
                <a:solidFill>
                  <a:srgbClr val="000000"/>
                </a:solidFill>
                <a:latin typeface="Calibri"/>
              </a:rPr>
              <a:t>Clique para mover o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7C4868B5-F7A4-406B-98F3-B4581E8819FA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7141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9488" y="685800"/>
            <a:ext cx="2359025" cy="3429000"/>
          </a:xfrm>
          <a:prstGeom prst="rect">
            <a:avLst/>
          </a:prstGeom>
        </p:spPr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6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E9F9CF2-AD45-4762-8991-A2CF15F593FB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542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82000" y="5655960"/>
            <a:ext cx="20195640" cy="12031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5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188000" y="8087040"/>
            <a:ext cx="21383640" cy="956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72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188000" y="18556560"/>
            <a:ext cx="21383640" cy="956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728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782000" y="5655960"/>
            <a:ext cx="20195640" cy="12031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5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188000" y="8087040"/>
            <a:ext cx="10434960" cy="956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72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2144960" y="8087040"/>
            <a:ext cx="10434960" cy="956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72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188000" y="18556560"/>
            <a:ext cx="10434960" cy="956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72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2144960" y="18556560"/>
            <a:ext cx="10434960" cy="956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728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82000" y="5655960"/>
            <a:ext cx="20195640" cy="12031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5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188000" y="8087040"/>
            <a:ext cx="6885360" cy="956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72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417880" y="8087040"/>
            <a:ext cx="6885360" cy="956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72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5648120" y="8087040"/>
            <a:ext cx="6885360" cy="956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72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188000" y="18556560"/>
            <a:ext cx="6885360" cy="956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72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8417880" y="18556560"/>
            <a:ext cx="6885360" cy="956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72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5648120" y="18556560"/>
            <a:ext cx="6885360" cy="956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728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782000" y="5655960"/>
            <a:ext cx="20195640" cy="12031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5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188000" y="8087040"/>
            <a:ext cx="21383640" cy="2004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782000" y="5655960"/>
            <a:ext cx="20195640" cy="12031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5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188000" y="8087040"/>
            <a:ext cx="21383640" cy="2004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728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782000" y="5655960"/>
            <a:ext cx="20195640" cy="12031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5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188000" y="8087040"/>
            <a:ext cx="10434960" cy="2004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72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2144960" y="8087040"/>
            <a:ext cx="10434960" cy="2004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728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782000" y="5655960"/>
            <a:ext cx="20195640" cy="12031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5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782000" y="5655960"/>
            <a:ext cx="20195640" cy="55772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782000" y="5655960"/>
            <a:ext cx="20195640" cy="12031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5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188000" y="8087040"/>
            <a:ext cx="10434960" cy="956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72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2144960" y="8087040"/>
            <a:ext cx="10434960" cy="2004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72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188000" y="18556560"/>
            <a:ext cx="10434960" cy="956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728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782000" y="5655960"/>
            <a:ext cx="20195640" cy="12031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5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188000" y="8087040"/>
            <a:ext cx="10434960" cy="2004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72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2144960" y="8087040"/>
            <a:ext cx="10434960" cy="956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72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2144960" y="18556560"/>
            <a:ext cx="10434960" cy="956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728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782000" y="5655960"/>
            <a:ext cx="20195640" cy="12031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5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188000" y="8087040"/>
            <a:ext cx="10434960" cy="956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72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2144960" y="8087040"/>
            <a:ext cx="10434960" cy="956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72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188000" y="18556560"/>
            <a:ext cx="21383640" cy="956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728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782000" y="5655960"/>
            <a:ext cx="20195640" cy="120315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15589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1558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1633680" y="32031720"/>
            <a:ext cx="5345640" cy="1839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D6498A1-B71E-4C07-A534-C4001B1381AB}" type="datetime">
              <a:rPr lang="pt-BR" sz="3120" b="0" strike="noStrike" spc="-1">
                <a:solidFill>
                  <a:srgbClr val="8B8B8B"/>
                </a:solidFill>
                <a:latin typeface="Calibri"/>
              </a:rPr>
              <a:t>07/10/2024</a:t>
            </a:fld>
            <a:endParaRPr lang="pt-BR" sz="312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7870680" y="32031720"/>
            <a:ext cx="8018640" cy="1839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6780680" y="32031720"/>
            <a:ext cx="5345640" cy="1839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9D9F6A3-604C-49D1-A314-4B7E0183C628}" type="slidenum">
              <a:rPr lang="pt-BR" sz="31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312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188000" y="8087040"/>
            <a:ext cx="21383640" cy="2004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728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52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679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4679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fif"/><Relationship Id="rId3" Type="http://schemas.openxmlformats.org/officeDocument/2006/relationships/image" Target="../media/image1.png"/><Relationship Id="rId7" Type="http://schemas.openxmlformats.org/officeDocument/2006/relationships/image" Target="../media/image5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fif"/><Relationship Id="rId5" Type="http://schemas.openxmlformats.org/officeDocument/2006/relationships/image" Target="../media/image3.jfif"/><Relationship Id="rId10" Type="http://schemas.openxmlformats.org/officeDocument/2006/relationships/image" Target="../media/image8.jf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990000" y="3158640"/>
            <a:ext cx="167040" cy="43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1560" tIns="30600" rIns="61560" bIns="306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1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pt-BR" sz="121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10" b="0" strike="noStrike" spc="-1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853879" y="3484759"/>
            <a:ext cx="21974400" cy="976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500" b="1" strike="noStrike" spc="-1" dirty="0">
                <a:solidFill>
                  <a:schemeClr val="bg1"/>
                </a:solidFill>
                <a:latin typeface="Arial"/>
              </a:rPr>
              <a:t>PROJETO BENGALA INTELIGENTE</a:t>
            </a:r>
            <a:endParaRPr lang="pt-BR" sz="45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914400" y="4650181"/>
            <a:ext cx="22165920" cy="1475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3000" b="0" strike="noStrike" cap="all" spc="-1" dirty="0">
                <a:solidFill>
                  <a:srgbClr val="000000"/>
                </a:solidFill>
                <a:latin typeface="Arial"/>
              </a:rPr>
              <a:t>JOÃO VITOR </a:t>
            </a:r>
            <a:r>
              <a:rPr lang="pt-BR" sz="3000" b="0" strike="noStrike" cap="all" spc="-1" dirty="0" smtClean="0">
                <a:solidFill>
                  <a:srgbClr val="000000"/>
                </a:solidFill>
                <a:latin typeface="Arial"/>
              </a:rPr>
              <a:t>FERREIRA santos, </a:t>
            </a:r>
            <a:r>
              <a:rPr lang="pt-BR" sz="3000" b="0" strike="noStrike" cap="all" spc="-1" dirty="0">
                <a:solidFill>
                  <a:srgbClr val="000000"/>
                </a:solidFill>
                <a:latin typeface="Arial"/>
              </a:rPr>
              <a:t>GUSTAVO </a:t>
            </a:r>
            <a:r>
              <a:rPr lang="pt-BR" sz="3000" b="0" strike="noStrike" cap="all" spc="-1" dirty="0" smtClean="0">
                <a:solidFill>
                  <a:srgbClr val="000000"/>
                </a:solidFill>
                <a:latin typeface="Arial"/>
              </a:rPr>
              <a:t>HENRIQUE gomes rodrigues</a:t>
            </a:r>
            <a:endParaRPr lang="pt-BR" sz="3000" cap="all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3000" dirty="0">
                <a:latin typeface="Arial" pitchFamily="34" charset="0"/>
                <a:cs typeface="Arial" pitchFamily="34" charset="0"/>
              </a:rPr>
              <a:t>   </a:t>
            </a:r>
            <a:r>
              <a:rPr lang="pt-BR" sz="2500" dirty="0" smtClean="0">
                <a:latin typeface="Arial" pitchFamily="34" charset="0"/>
                <a:cs typeface="Arial" pitchFamily="34" charset="0"/>
              </a:rPr>
              <a:t>Orientador: </a:t>
            </a:r>
            <a:r>
              <a:rPr lang="pt-BR" sz="2500" dirty="0">
                <a:latin typeface="Arial" pitchFamily="34" charset="0"/>
                <a:cs typeface="Arial" pitchFamily="34" charset="0"/>
              </a:rPr>
              <a:t>Márcio Carmona.</a:t>
            </a:r>
            <a:endParaRPr lang="pt-BR" sz="25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000" b="0" strike="noStrike" spc="-1" dirty="0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307649" y="6433126"/>
            <a:ext cx="11224800" cy="2787314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760" indent="-914400" algn="just">
              <a:lnSpc>
                <a:spcPct val="100000"/>
              </a:lnSpc>
              <a:buAutoNum type="arabicPeriod"/>
            </a:pPr>
            <a:r>
              <a:rPr lang="pt-BR" sz="4500" b="1" strike="noStrike" spc="-1" dirty="0">
                <a:solidFill>
                  <a:srgbClr val="0D0D0D"/>
                </a:solidFill>
                <a:latin typeface="Arial"/>
              </a:rPr>
              <a:t>Introdução:</a:t>
            </a:r>
            <a:r>
              <a:rPr lang="pt-BR" sz="4500" spc="-1" dirty="0">
                <a:solidFill>
                  <a:srgbClr val="0D0D0D"/>
                </a:solidFill>
                <a:latin typeface="Arial"/>
              </a:rPr>
              <a:t> </a:t>
            </a:r>
          </a:p>
          <a:p>
            <a:pPr marL="360" algn="just">
              <a:lnSpc>
                <a:spcPct val="100000"/>
              </a:lnSpc>
            </a:pPr>
            <a:endParaRPr lang="pt-BR" sz="45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3600" dirty="0"/>
              <a:t>Uma </a:t>
            </a:r>
            <a:r>
              <a:rPr lang="pt-BR" sz="3600" b="1" dirty="0"/>
              <a:t>bengala inteligente</a:t>
            </a:r>
            <a:r>
              <a:rPr lang="pt-BR" sz="3600" dirty="0"/>
              <a:t> é um dispositivo inovador projetado para melhorar a mobilidade e segurança de pessoas com deficiência visual ou mobilidade reduzida. Este projeto combina tecnologia de sensores, processamento de dados e alertas em tempo real para fornecer uma experiência mais segura e eficiente ao usuário. </a:t>
            </a:r>
            <a:endParaRPr lang="pt-BR" sz="3600" dirty="0" smtClean="0"/>
          </a:p>
          <a:p>
            <a:pPr algn="just">
              <a:lnSpc>
                <a:spcPct val="100000"/>
              </a:lnSpc>
            </a:pPr>
            <a:endParaRPr lang="pt-BR" sz="36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3600" spc="-1" dirty="0" smtClean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36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3600" spc="-1" dirty="0" smtClean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36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3600" spc="-1" dirty="0" smtClean="0">
                <a:latin typeface="Arial"/>
              </a:rPr>
              <a:t>              </a:t>
            </a:r>
          </a:p>
          <a:p>
            <a:pPr algn="just">
              <a:lnSpc>
                <a:spcPct val="100000"/>
              </a:lnSpc>
            </a:pPr>
            <a:r>
              <a:rPr lang="pt-BR" sz="3200" b="1" spc="-1" dirty="0" smtClean="0">
                <a:solidFill>
                  <a:srgbClr val="0D0D0D"/>
                </a:solidFill>
                <a:latin typeface="Arial"/>
              </a:rPr>
              <a:t>    Figura 01: </a:t>
            </a:r>
            <a:r>
              <a:rPr lang="pt-BR" sz="3200" b="1" spc="-1" dirty="0">
                <a:solidFill>
                  <a:srgbClr val="0D0D0D"/>
                </a:solidFill>
                <a:latin typeface="Arial"/>
              </a:rPr>
              <a:t>M</a:t>
            </a:r>
            <a:r>
              <a:rPr lang="pt-BR" sz="3200" b="1" spc="-1" dirty="0" smtClean="0">
                <a:solidFill>
                  <a:srgbClr val="0D0D0D"/>
                </a:solidFill>
                <a:latin typeface="Arial"/>
              </a:rPr>
              <a:t>ega arduino              </a:t>
            </a:r>
            <a:r>
              <a:rPr lang="pt-BR" sz="3200" b="1" spc="-1" dirty="0">
                <a:solidFill>
                  <a:srgbClr val="0D0D0D"/>
                </a:solidFill>
                <a:latin typeface="Arial"/>
              </a:rPr>
              <a:t>F</a:t>
            </a:r>
            <a:r>
              <a:rPr lang="pt-BR" sz="3200" b="1" spc="-1" dirty="0" smtClean="0">
                <a:solidFill>
                  <a:srgbClr val="0D0D0D"/>
                </a:solidFill>
                <a:latin typeface="Arial"/>
              </a:rPr>
              <a:t>igura 02 : Buzzer</a:t>
            </a:r>
            <a:endParaRPr lang="pt-BR" sz="3200" b="1" strike="noStrike" spc="-1" dirty="0" smtClean="0">
              <a:solidFill>
                <a:srgbClr val="0D0D0D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2000" b="1" spc="-1" dirty="0">
              <a:solidFill>
                <a:srgbClr val="0D0D0D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2000" b="1" strike="noStrike" spc="-1" dirty="0" smtClean="0">
              <a:solidFill>
                <a:srgbClr val="0D0D0D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2000" b="1" spc="-1" dirty="0">
              <a:solidFill>
                <a:srgbClr val="0D0D0D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2000" b="1" strike="noStrike" spc="-1" dirty="0" smtClean="0">
              <a:solidFill>
                <a:srgbClr val="0D0D0D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4500" b="1" strike="noStrike" spc="-1" dirty="0" smtClean="0">
                <a:solidFill>
                  <a:srgbClr val="0D0D0D"/>
                </a:solidFill>
                <a:latin typeface="Arial"/>
              </a:rPr>
              <a:t>2</a:t>
            </a:r>
            <a:r>
              <a:rPr lang="pt-BR" sz="4500" b="1" strike="noStrike" spc="-1" dirty="0">
                <a:solidFill>
                  <a:srgbClr val="0D0D0D"/>
                </a:solidFill>
                <a:latin typeface="Arial"/>
              </a:rPr>
              <a:t>. Objetivo:</a:t>
            </a:r>
            <a:endParaRPr lang="pt-BR" sz="45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4500" b="0" strike="noStrike" spc="-1" dirty="0">
              <a:latin typeface="Arial"/>
            </a:endParaRPr>
          </a:p>
          <a:p>
            <a:pPr algn="just"/>
            <a:r>
              <a:rPr lang="pt-BR" sz="3600" dirty="0"/>
              <a:t>A </a:t>
            </a:r>
            <a:r>
              <a:rPr lang="pt-BR" sz="3600" b="1" dirty="0"/>
              <a:t>bengala inteligente</a:t>
            </a:r>
            <a:r>
              <a:rPr lang="pt-BR" sz="3600" dirty="0"/>
              <a:t> visa proporcionar mais independência e confiança para seus usuários, ampliando a inclusão social e melhorando a qualidade </a:t>
            </a:r>
            <a:r>
              <a:rPr lang="pt-BR" sz="3600"/>
              <a:t>de </a:t>
            </a:r>
            <a:r>
              <a:rPr lang="pt-BR" sz="3600" smtClean="0"/>
              <a:t>vida. </a:t>
            </a:r>
            <a:r>
              <a:rPr lang="pt-BR" sz="3600" dirty="0"/>
              <a:t>O principal objetivo da bengala inteligente é detectar obstáculos no caminho, identificar possíveis perigos, e informar ao usuário por meio de feedbacks auditivos</a:t>
            </a:r>
            <a:r>
              <a:rPr lang="pt-BR" sz="3600" spc="-1" dirty="0">
                <a:solidFill>
                  <a:srgbClr val="000000"/>
                </a:solidFill>
              </a:rPr>
              <a:t>. </a:t>
            </a:r>
          </a:p>
          <a:p>
            <a:pPr algn="just"/>
            <a:r>
              <a:rPr lang="pt-BR" sz="3600" dirty="0" smtClean="0"/>
              <a:t>.</a:t>
            </a:r>
            <a:endParaRPr lang="pt-BR" sz="3500" b="1" strike="noStrike" spc="-1" dirty="0">
              <a:solidFill>
                <a:srgbClr val="0D0D0D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4500" b="1" strike="noStrike" spc="-1" dirty="0">
                <a:solidFill>
                  <a:srgbClr val="0D0D0D"/>
                </a:solidFill>
                <a:latin typeface="Arial"/>
              </a:rPr>
              <a:t>3.  Metodologia:</a:t>
            </a:r>
            <a:endParaRPr lang="pt-BR" sz="45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4500" b="0" strike="noStrike" spc="-1" dirty="0">
              <a:latin typeface="Arial"/>
            </a:endParaRPr>
          </a:p>
        </p:txBody>
      </p:sp>
      <p:sp>
        <p:nvSpPr>
          <p:cNvPr id="54" name="Line 5"/>
          <p:cNvSpPr/>
          <p:nvPr/>
        </p:nvSpPr>
        <p:spPr>
          <a:xfrm>
            <a:off x="11690800" y="6126055"/>
            <a:ext cx="35770" cy="281802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6" name="CustomShape 6"/>
          <p:cNvSpPr/>
          <p:nvPr/>
        </p:nvSpPr>
        <p:spPr>
          <a:xfrm>
            <a:off x="11690270" y="6126054"/>
            <a:ext cx="10776849" cy="2818021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43040" indent="-742680" algn="just">
              <a:lnSpc>
                <a:spcPct val="100000"/>
              </a:lnSpc>
            </a:pPr>
            <a:r>
              <a:rPr lang="pt-BR" sz="4500" b="1" strike="noStrike" spc="-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Resultados e discussões:</a:t>
            </a:r>
            <a:endParaRPr lang="pt-BR" sz="45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45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3600" b="1" dirty="0"/>
              <a:t>Eficácia dos sensores ultrassônicos</a:t>
            </a:r>
            <a:r>
              <a:rPr lang="pt-BR" sz="3600" dirty="0"/>
              <a:t>: Os testes de campo mostraram que os sensores foram capazes de detectar obstáculos com precisão em uma faixa de </a:t>
            </a:r>
            <a:r>
              <a:rPr lang="pt-BR" sz="3600" dirty="0" smtClean="0"/>
              <a:t>até 150 cm. </a:t>
            </a:r>
            <a:r>
              <a:rPr lang="pt-BR" sz="3600" dirty="0"/>
              <a:t>Isso permitiu que o usuário fosse avisado com antecedência suficiente para desviar ou tomar precauções. Obstáculos como paredes, postes e até objetos menores, como latas, foram detectados consistentemente</a:t>
            </a:r>
            <a:r>
              <a:rPr lang="pt-BR" sz="3500" b="0" strike="noStrike" spc="-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pt-BR" sz="35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3500" b="0" strike="noStrike" spc="-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35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3500" b="0" strike="noStrike" spc="-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35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3500" b="0" strike="noStrike" spc="-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3500" spc="-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pt-BR" sz="3500" b="1" spc="-1" dirty="0" smtClean="0">
                <a:latin typeface="Arial" panose="020B0604020202020204" pitchFamily="34" charset="0"/>
                <a:cs typeface="Arial" panose="020B0604020202020204" pitchFamily="34" charset="0"/>
              </a:rPr>
              <a:t>figura 03: sensor ultrassônico</a:t>
            </a:r>
            <a:endParaRPr lang="pt-BR" sz="3500" b="1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35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35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3600" b="1" dirty="0"/>
              <a:t>Limitações em superfícies irregulares</a:t>
            </a:r>
            <a:r>
              <a:rPr lang="pt-BR" sz="3600" dirty="0"/>
              <a:t>: Alguns obstáculos com superfícies irregulares ou ângulos não refletem bem as ondas ultrassônicas, o que reduziu a precisão em certos cenários, como terrenos de cascalho ou vegetação densa, e também as vezes é detectado algo inexistente.</a:t>
            </a:r>
            <a:endParaRPr lang="pt-BR" sz="35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45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45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4500" b="1" strike="noStrike" spc="-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Considerações finais</a:t>
            </a:r>
            <a:r>
              <a:rPr lang="pt-BR" sz="4500" b="1" strike="noStrike" spc="-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45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45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3600" dirty="0"/>
              <a:t>O uso da bengala inteligente demonstrou ser uma solução prática para melhorar a autonomia e a segurança de pessoas com deficiência visual. </a:t>
            </a:r>
            <a:endParaRPr lang="pt-BR" sz="35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35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indent="-914400" algn="just">
              <a:lnSpc>
                <a:spcPct val="100000"/>
              </a:lnSpc>
              <a:buAutoNum type="arabicPeriod" startAt="6"/>
            </a:pPr>
            <a:r>
              <a:rPr lang="pt-BR" sz="4500" b="1" strike="noStrike" spc="-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Referências:</a:t>
            </a:r>
          </a:p>
          <a:p>
            <a:pPr algn="just">
              <a:lnSpc>
                <a:spcPct val="100000"/>
              </a:lnSpc>
            </a:pPr>
            <a:endParaRPr lang="pt-BR" sz="4500" spc="-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3600" dirty="0"/>
              <a:t>ARDUINO.CC. Arduino - Introduction. Disponível em: http://arduino.cc/en/Guide/Introduction. Último acesso em: 20 Maio 2019. ARDUINO. Disponível em: http://www.arduino.cc/. Último acesso em: 8 jul. 2019.</a:t>
            </a:r>
          </a:p>
          <a:p>
            <a:pPr algn="just">
              <a:lnSpc>
                <a:spcPct val="100000"/>
              </a:lnSpc>
            </a:pPr>
            <a:endParaRPr lang="pt-BR" sz="36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3600" dirty="0"/>
              <a:t>MARQUES, Maria; LIMA, Atos; SANTOS, Marcelo. Protótipo de Bengala Inteligente de Baixo Custo para o Auxílio de Deficientes Visuais. In: Anais dos Workshops do Congresso Brasileiro de Informática na Educação. 2016. p. 1344. MCROBERTS, Michael. Arduino básico. São Paulo: Novatec, 2011.</a:t>
            </a:r>
            <a:endParaRPr lang="pt-BR" sz="36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CustomShape 7"/>
          <p:cNvSpPr/>
          <p:nvPr/>
        </p:nvSpPr>
        <p:spPr>
          <a:xfrm>
            <a:off x="18875880" y="3069720"/>
            <a:ext cx="326160" cy="76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3" name="Forma 62">
            <a:extLst>
              <a:ext uri="{FF2B5EF4-FFF2-40B4-BE49-F238E27FC236}">
                <a16:creationId xmlns:a16="http://schemas.microsoft.com/office/drawing/2014/main" xmlns="" id="{CA11167A-6456-13F1-EF69-34E5031F7896}"/>
              </a:ext>
            </a:extLst>
          </p:cNvPr>
          <p:cNvSpPr/>
          <p:nvPr/>
        </p:nvSpPr>
        <p:spPr>
          <a:xfrm>
            <a:off x="1967686" y="23836124"/>
            <a:ext cx="7444268" cy="6406308"/>
          </a:xfrm>
          <a:prstGeom prst="funne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xmlns="" id="{32AD1FAB-0D04-4F34-8181-1CD3B78479D7}"/>
              </a:ext>
            </a:extLst>
          </p:cNvPr>
          <p:cNvSpPr/>
          <p:nvPr/>
        </p:nvSpPr>
        <p:spPr>
          <a:xfrm>
            <a:off x="2553266" y="24066718"/>
            <a:ext cx="6301409" cy="2185192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xmlns="" id="{BE5E1B30-C398-84D9-57B4-1D379DC732E4}"/>
              </a:ext>
            </a:extLst>
          </p:cNvPr>
          <p:cNvGrpSpPr/>
          <p:nvPr/>
        </p:nvGrpSpPr>
        <p:grpSpPr>
          <a:xfrm>
            <a:off x="3046855" y="24028402"/>
            <a:ext cx="2362976" cy="2000932"/>
            <a:chOff x="5104828" y="364272"/>
            <a:chExt cx="1223813" cy="1223813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xmlns="" id="{BFDB5EA4-3D75-29F2-05DA-63B8245D22C5}"/>
                </a:ext>
              </a:extLst>
            </p:cNvPr>
            <p:cNvSpPr/>
            <p:nvPr/>
          </p:nvSpPr>
          <p:spPr>
            <a:xfrm>
              <a:off x="5104828" y="364272"/>
              <a:ext cx="1223813" cy="122381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0" name="Elipse 4">
              <a:extLst>
                <a:ext uri="{FF2B5EF4-FFF2-40B4-BE49-F238E27FC236}">
                  <a16:creationId xmlns:a16="http://schemas.microsoft.com/office/drawing/2014/main" xmlns="" id="{57C7F3F3-3AF4-9068-ED58-5D47052C09F6}"/>
                </a:ext>
              </a:extLst>
            </p:cNvPr>
            <p:cNvSpPr txBox="1"/>
            <p:nvPr/>
          </p:nvSpPr>
          <p:spPr>
            <a:xfrm>
              <a:off x="5259534" y="690056"/>
              <a:ext cx="884079" cy="5094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pt-BR" sz="24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engala</a:t>
              </a:r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xmlns="" id="{DC26076E-5779-4FCB-A7DB-E7FBCF71DC09}"/>
              </a:ext>
            </a:extLst>
          </p:cNvPr>
          <p:cNvGrpSpPr/>
          <p:nvPr/>
        </p:nvGrpSpPr>
        <p:grpSpPr>
          <a:xfrm>
            <a:off x="5816906" y="26223251"/>
            <a:ext cx="2377836" cy="2094194"/>
            <a:chOff x="4920006" y="1582607"/>
            <a:chExt cx="1223813" cy="1223813"/>
          </a:xfrm>
          <a:solidFill>
            <a:schemeClr val="accent1">
              <a:lumMod val="75000"/>
            </a:schemeClr>
          </a:solidFill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xmlns="" id="{7543EE97-C59C-288A-62EA-C641BE7E1B92}"/>
                </a:ext>
              </a:extLst>
            </p:cNvPr>
            <p:cNvSpPr/>
            <p:nvPr/>
          </p:nvSpPr>
          <p:spPr>
            <a:xfrm>
              <a:off x="4920006" y="1582607"/>
              <a:ext cx="1223813" cy="122381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3" name="Elipse 4">
              <a:extLst>
                <a:ext uri="{FF2B5EF4-FFF2-40B4-BE49-F238E27FC236}">
                  <a16:creationId xmlns:a16="http://schemas.microsoft.com/office/drawing/2014/main" xmlns="" id="{08DFB332-43CB-8FC2-C01D-9EC4142E668D}"/>
                </a:ext>
              </a:extLst>
            </p:cNvPr>
            <p:cNvSpPr txBox="1"/>
            <p:nvPr/>
          </p:nvSpPr>
          <p:spPr>
            <a:xfrm>
              <a:off x="5068856" y="1914635"/>
              <a:ext cx="950075" cy="5668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 da aplicação</a:t>
              </a:r>
              <a:endParaRPr lang="pt-BR" sz="24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xmlns="" id="{8ECC91BE-9EB3-DC32-03C5-A4C447BEDE5E}"/>
              </a:ext>
            </a:extLst>
          </p:cNvPr>
          <p:cNvGrpSpPr/>
          <p:nvPr/>
        </p:nvGrpSpPr>
        <p:grpSpPr>
          <a:xfrm>
            <a:off x="3321864" y="26226890"/>
            <a:ext cx="2356116" cy="2085713"/>
            <a:chOff x="4741105" y="1489245"/>
            <a:chExt cx="1223813" cy="1223813"/>
          </a:xfrm>
          <a:solidFill>
            <a:schemeClr val="accent2"/>
          </a:solidFill>
        </p:grpSpPr>
        <p:sp>
          <p:nvSpPr>
            <p:cNvPr id="75" name="Elipse 74">
              <a:extLst>
                <a:ext uri="{FF2B5EF4-FFF2-40B4-BE49-F238E27FC236}">
                  <a16:creationId xmlns:a16="http://schemas.microsoft.com/office/drawing/2014/main" xmlns="" id="{257F9276-FD01-5215-F8C2-B68357B614F2}"/>
                </a:ext>
              </a:extLst>
            </p:cNvPr>
            <p:cNvSpPr/>
            <p:nvPr/>
          </p:nvSpPr>
          <p:spPr>
            <a:xfrm>
              <a:off x="4741105" y="1489245"/>
              <a:ext cx="1223813" cy="122381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76" name="Elipse 4">
              <a:extLst>
                <a:ext uri="{FF2B5EF4-FFF2-40B4-BE49-F238E27FC236}">
                  <a16:creationId xmlns:a16="http://schemas.microsoft.com/office/drawing/2014/main" xmlns="" id="{4D007967-5208-FE19-B0C7-78E3B9F5B793}"/>
                </a:ext>
              </a:extLst>
            </p:cNvPr>
            <p:cNvSpPr txBox="1"/>
            <p:nvPr/>
          </p:nvSpPr>
          <p:spPr>
            <a:xfrm>
              <a:off x="4935525" y="1779374"/>
              <a:ext cx="840235" cy="610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Banco de dados na nuvem</a:t>
              </a:r>
              <a:endParaRPr lang="pt-BR" sz="24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xmlns="" id="{D276E605-271F-4B75-BB88-23CAB9492909}"/>
              </a:ext>
            </a:extLst>
          </p:cNvPr>
          <p:cNvGrpSpPr/>
          <p:nvPr/>
        </p:nvGrpSpPr>
        <p:grpSpPr>
          <a:xfrm>
            <a:off x="5851588" y="24026450"/>
            <a:ext cx="2377836" cy="2041200"/>
            <a:chOff x="4121733" y="1542816"/>
            <a:chExt cx="1223813" cy="1223813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xmlns="" id="{EA7635BE-DEAE-1FD6-6754-A89CB2905202}"/>
                </a:ext>
              </a:extLst>
            </p:cNvPr>
            <p:cNvSpPr/>
            <p:nvPr/>
          </p:nvSpPr>
          <p:spPr>
            <a:xfrm>
              <a:off x="4121733" y="1542816"/>
              <a:ext cx="1223813" cy="122381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79" name="Elipse 4">
              <a:extLst>
                <a:ext uri="{FF2B5EF4-FFF2-40B4-BE49-F238E27FC236}">
                  <a16:creationId xmlns:a16="http://schemas.microsoft.com/office/drawing/2014/main" xmlns="" id="{69D2CD60-BA7C-A757-2287-00DA47D91DC4}"/>
                </a:ext>
              </a:extLst>
            </p:cNvPr>
            <p:cNvSpPr txBox="1"/>
            <p:nvPr/>
          </p:nvSpPr>
          <p:spPr>
            <a:xfrm>
              <a:off x="4365335" y="1949755"/>
              <a:ext cx="749484" cy="346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pt-BR" sz="24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quipamentos</a:t>
              </a:r>
            </a:p>
          </p:txBody>
        </p:sp>
      </p:grpSp>
      <p:sp>
        <p:nvSpPr>
          <p:cNvPr id="80" name="Seta: para Baixo 79">
            <a:extLst>
              <a:ext uri="{FF2B5EF4-FFF2-40B4-BE49-F238E27FC236}">
                <a16:creationId xmlns:a16="http://schemas.microsoft.com/office/drawing/2014/main" xmlns="" id="{D014305F-6183-C81F-AFF2-9BCE63BA09DA}"/>
              </a:ext>
            </a:extLst>
          </p:cNvPr>
          <p:cNvSpPr/>
          <p:nvPr/>
        </p:nvSpPr>
        <p:spPr>
          <a:xfrm>
            <a:off x="5222336" y="30023716"/>
            <a:ext cx="947144" cy="765363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grpSp>
        <p:nvGrpSpPr>
          <p:cNvPr id="81" name="Agrupar 80">
            <a:extLst>
              <a:ext uri="{FF2B5EF4-FFF2-40B4-BE49-F238E27FC236}">
                <a16:creationId xmlns:a16="http://schemas.microsoft.com/office/drawing/2014/main" xmlns="" id="{F67AB89E-0A52-5DC9-C590-CD9F09C5F383}"/>
              </a:ext>
            </a:extLst>
          </p:cNvPr>
          <p:cNvGrpSpPr/>
          <p:nvPr/>
        </p:nvGrpSpPr>
        <p:grpSpPr>
          <a:xfrm>
            <a:off x="4856330" y="28040430"/>
            <a:ext cx="1756917" cy="1761389"/>
            <a:chOff x="4773713" y="1489245"/>
            <a:chExt cx="1223813" cy="1223813"/>
          </a:xfrm>
          <a:solidFill>
            <a:schemeClr val="accent4"/>
          </a:solidFill>
        </p:grpSpPr>
        <p:sp>
          <p:nvSpPr>
            <p:cNvPr id="82" name="Elipse 81">
              <a:extLst>
                <a:ext uri="{FF2B5EF4-FFF2-40B4-BE49-F238E27FC236}">
                  <a16:creationId xmlns:a16="http://schemas.microsoft.com/office/drawing/2014/main" xmlns="" id="{EB360429-38D7-14B6-53BA-4756C13273BC}"/>
                </a:ext>
              </a:extLst>
            </p:cNvPr>
            <p:cNvSpPr/>
            <p:nvPr/>
          </p:nvSpPr>
          <p:spPr>
            <a:xfrm>
              <a:off x="4773713" y="1489245"/>
              <a:ext cx="1223813" cy="122381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3" name="Elipse 4">
              <a:extLst>
                <a:ext uri="{FF2B5EF4-FFF2-40B4-BE49-F238E27FC236}">
                  <a16:creationId xmlns:a16="http://schemas.microsoft.com/office/drawing/2014/main" xmlns="" id="{270B3797-2506-0269-CE7C-5D4E4079383A}"/>
                </a:ext>
              </a:extLst>
            </p:cNvPr>
            <p:cNvSpPr txBox="1"/>
            <p:nvPr/>
          </p:nvSpPr>
          <p:spPr>
            <a:xfrm>
              <a:off x="4858630" y="1806375"/>
              <a:ext cx="1060809" cy="5503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4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aplicação</a:t>
              </a:r>
            </a:p>
          </p:txBody>
        </p:sp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xmlns="" id="{4D166B54-3C7F-2DA2-EF68-6D08B188F921}"/>
              </a:ext>
            </a:extLst>
          </p:cNvPr>
          <p:cNvGrpSpPr/>
          <p:nvPr/>
        </p:nvGrpSpPr>
        <p:grpSpPr>
          <a:xfrm>
            <a:off x="3812960" y="28632490"/>
            <a:ext cx="3518480" cy="3479501"/>
            <a:chOff x="3626048" y="3508266"/>
            <a:chExt cx="3518480" cy="3479501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xmlns="" id="{66896B6D-A91A-F47C-7DB9-B6DB0CEFF6ED}"/>
                </a:ext>
              </a:extLst>
            </p:cNvPr>
            <p:cNvSpPr/>
            <p:nvPr/>
          </p:nvSpPr>
          <p:spPr>
            <a:xfrm>
              <a:off x="3626048" y="3508266"/>
              <a:ext cx="3263503" cy="81587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xmlns="" id="{2F0D7937-A34A-C31F-32E2-785720CCFAA1}"/>
                </a:ext>
              </a:extLst>
            </p:cNvPr>
            <p:cNvSpPr txBox="1"/>
            <p:nvPr/>
          </p:nvSpPr>
          <p:spPr>
            <a:xfrm>
              <a:off x="3881025" y="6171892"/>
              <a:ext cx="3263503" cy="8158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49352" bIns="149352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BR" sz="35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0" name="CaixaDeTexto 89">
            <a:extLst>
              <a:ext uri="{FF2B5EF4-FFF2-40B4-BE49-F238E27FC236}">
                <a16:creationId xmlns:a16="http://schemas.microsoft.com/office/drawing/2014/main" xmlns="" id="{0DD362AA-73E1-D8FB-333A-78B126CA2B17}"/>
              </a:ext>
            </a:extLst>
          </p:cNvPr>
          <p:cNvSpPr txBox="1"/>
          <p:nvPr/>
        </p:nvSpPr>
        <p:spPr>
          <a:xfrm>
            <a:off x="16301594" y="18200638"/>
            <a:ext cx="3195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742950" algn="ctr"/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xmlns="" id="{1DFA7D73-FA93-5BCD-C41B-393220FDBB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736150" y="-82493"/>
            <a:ext cx="2761905" cy="3838095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xmlns="" id="{6D36D698-694F-B1B1-403A-F500CC8A0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716698" y="-132878"/>
            <a:ext cx="2761905" cy="383809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DE6A3D3F-D752-BA78-C3BF-42AAE3FC8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087" y="963556"/>
            <a:ext cx="9740936" cy="2141555"/>
          </a:xfrm>
          <a:prstGeom prst="rect">
            <a:avLst/>
          </a:prstGeom>
        </p:spPr>
      </p:pic>
      <p:sp>
        <p:nvSpPr>
          <p:cNvPr id="9" name="Seta: para Baixo 8">
            <a:extLst>
              <a:ext uri="{FF2B5EF4-FFF2-40B4-BE49-F238E27FC236}">
                <a16:creationId xmlns:a16="http://schemas.microsoft.com/office/drawing/2014/main" xmlns="" id="{4289CD33-E2C0-9423-0CA0-1E567D8A56D3}"/>
              </a:ext>
            </a:extLst>
          </p:cNvPr>
          <p:cNvSpPr/>
          <p:nvPr/>
        </p:nvSpPr>
        <p:spPr>
          <a:xfrm rot="2983512">
            <a:off x="2475395" y="28203342"/>
            <a:ext cx="947144" cy="765363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xmlns="" id="{1614CEA6-27D1-1602-6D81-2655BB7309B9}"/>
              </a:ext>
            </a:extLst>
          </p:cNvPr>
          <p:cNvSpPr/>
          <p:nvPr/>
        </p:nvSpPr>
        <p:spPr>
          <a:xfrm rot="18308846">
            <a:off x="8014303" y="28002738"/>
            <a:ext cx="947144" cy="765363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xmlns="" id="{48346161-47D1-C174-4947-CD05AEABB248}"/>
              </a:ext>
            </a:extLst>
          </p:cNvPr>
          <p:cNvSpPr/>
          <p:nvPr/>
        </p:nvSpPr>
        <p:spPr>
          <a:xfrm rot="13832706">
            <a:off x="8252752" y="23516156"/>
            <a:ext cx="947144" cy="765363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xmlns="" id="{349E8885-9BA3-0E1B-7460-6EC46C563257}"/>
              </a:ext>
            </a:extLst>
          </p:cNvPr>
          <p:cNvGrpSpPr/>
          <p:nvPr/>
        </p:nvGrpSpPr>
        <p:grpSpPr>
          <a:xfrm>
            <a:off x="9266406" y="28803704"/>
            <a:ext cx="2377836" cy="2094194"/>
            <a:chOff x="4920006" y="1582607"/>
            <a:chExt cx="1223813" cy="1223813"/>
          </a:xfrm>
          <a:solidFill>
            <a:schemeClr val="accent1">
              <a:lumMod val="75000"/>
            </a:schemeClr>
          </a:solidFill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xmlns="" id="{FE574B0A-EE1F-6150-6455-8039DB7282A1}"/>
                </a:ext>
              </a:extLst>
            </p:cNvPr>
            <p:cNvSpPr/>
            <p:nvPr/>
          </p:nvSpPr>
          <p:spPr>
            <a:xfrm>
              <a:off x="4920006" y="1582607"/>
              <a:ext cx="1223813" cy="122381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Elipse 4">
              <a:extLst>
                <a:ext uri="{FF2B5EF4-FFF2-40B4-BE49-F238E27FC236}">
                  <a16:creationId xmlns:a16="http://schemas.microsoft.com/office/drawing/2014/main" xmlns="" id="{9E4B92F2-D262-F842-1890-F06522002858}"/>
                </a:ext>
              </a:extLst>
            </p:cNvPr>
            <p:cNvSpPr txBox="1"/>
            <p:nvPr/>
          </p:nvSpPr>
          <p:spPr>
            <a:xfrm>
              <a:off x="5068856" y="1914635"/>
              <a:ext cx="950075" cy="5668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pt-BR" sz="24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xmlns="" id="{D49495C8-6D4E-CA60-5E2E-59421546C153}"/>
              </a:ext>
            </a:extLst>
          </p:cNvPr>
          <p:cNvGrpSpPr/>
          <p:nvPr/>
        </p:nvGrpSpPr>
        <p:grpSpPr>
          <a:xfrm>
            <a:off x="84899" y="28803704"/>
            <a:ext cx="2377836" cy="2094194"/>
            <a:chOff x="4920006" y="1582607"/>
            <a:chExt cx="1223813" cy="1223813"/>
          </a:xfrm>
          <a:solidFill>
            <a:schemeClr val="accent1">
              <a:lumMod val="75000"/>
            </a:schemeClr>
          </a:solidFill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xmlns="" id="{970E596A-761F-E0A7-3D1E-14E388045DFC}"/>
                </a:ext>
              </a:extLst>
            </p:cNvPr>
            <p:cNvSpPr/>
            <p:nvPr/>
          </p:nvSpPr>
          <p:spPr>
            <a:xfrm>
              <a:off x="4920006" y="1582607"/>
              <a:ext cx="1223813" cy="122381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Elipse 4">
              <a:extLst>
                <a:ext uri="{FF2B5EF4-FFF2-40B4-BE49-F238E27FC236}">
                  <a16:creationId xmlns:a16="http://schemas.microsoft.com/office/drawing/2014/main" xmlns="" id="{288AE5A8-0633-3867-6BF7-6F03EB0D1D68}"/>
                </a:ext>
              </a:extLst>
            </p:cNvPr>
            <p:cNvSpPr txBox="1"/>
            <p:nvPr/>
          </p:nvSpPr>
          <p:spPr>
            <a:xfrm>
              <a:off x="5068856" y="1914635"/>
              <a:ext cx="950075" cy="5668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pt-BR" sz="24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qlitecloud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xmlns="" id="{C821B869-0EB2-F870-2F9C-59B32D10431C}"/>
              </a:ext>
            </a:extLst>
          </p:cNvPr>
          <p:cNvGrpSpPr/>
          <p:nvPr/>
        </p:nvGrpSpPr>
        <p:grpSpPr>
          <a:xfrm>
            <a:off x="9309612" y="22789027"/>
            <a:ext cx="2377836" cy="2094194"/>
            <a:chOff x="4920006" y="1582607"/>
            <a:chExt cx="1223813" cy="1223813"/>
          </a:xfrm>
          <a:solidFill>
            <a:schemeClr val="accent1">
              <a:lumMod val="75000"/>
            </a:schemeClr>
          </a:solidFill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xmlns="" id="{5231A075-0811-B6E2-14DF-353D7D506307}"/>
                </a:ext>
              </a:extLst>
            </p:cNvPr>
            <p:cNvSpPr/>
            <p:nvPr/>
          </p:nvSpPr>
          <p:spPr>
            <a:xfrm>
              <a:off x="4920006" y="1582607"/>
              <a:ext cx="1223813" cy="122381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1" name="Elipse 4">
              <a:extLst>
                <a:ext uri="{FF2B5EF4-FFF2-40B4-BE49-F238E27FC236}">
                  <a16:creationId xmlns:a16="http://schemas.microsoft.com/office/drawing/2014/main" xmlns="" id="{B1F3BBC5-F4AD-35C7-BBD8-3F892498631D}"/>
                </a:ext>
              </a:extLst>
            </p:cNvPr>
            <p:cNvSpPr txBox="1"/>
            <p:nvPr/>
          </p:nvSpPr>
          <p:spPr>
            <a:xfrm>
              <a:off x="5049878" y="1838717"/>
              <a:ext cx="1015129" cy="6427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Sensor, mega Arduino, bateria, buzzer, etc.</a:t>
              </a:r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79" y="12298995"/>
            <a:ext cx="5034347" cy="226860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93" y="12426693"/>
            <a:ext cx="4467589" cy="2013207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139" y="12669753"/>
            <a:ext cx="5569914" cy="2509942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151" y="30897898"/>
            <a:ext cx="5920619" cy="3330348"/>
          </a:xfrm>
          <a:prstGeom prst="rect">
            <a:avLst/>
          </a:prstGeom>
        </p:spPr>
      </p:pic>
      <p:sp>
        <p:nvSpPr>
          <p:cNvPr id="55" name="Seta: para Baixo 79">
            <a:extLst>
              <a:ext uri="{FF2B5EF4-FFF2-40B4-BE49-F238E27FC236}">
                <a16:creationId xmlns:a16="http://schemas.microsoft.com/office/drawing/2014/main" xmlns="" id="{D014305F-6183-C81F-AFF2-9BCE63BA09DA}"/>
              </a:ext>
            </a:extLst>
          </p:cNvPr>
          <p:cNvSpPr/>
          <p:nvPr/>
        </p:nvSpPr>
        <p:spPr>
          <a:xfrm rot="4497868">
            <a:off x="2092994" y="25253581"/>
            <a:ext cx="947144" cy="765363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xmlns="" id="{BFDB5EA4-3D75-29F2-05DA-63B8245D22C5}"/>
              </a:ext>
            </a:extLst>
          </p:cNvPr>
          <p:cNvSpPr/>
          <p:nvPr/>
        </p:nvSpPr>
        <p:spPr>
          <a:xfrm>
            <a:off x="-77237" y="25372744"/>
            <a:ext cx="2362976" cy="200093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pt-BR"/>
          </a:p>
        </p:txBody>
      </p:sp>
      <p:sp>
        <p:nvSpPr>
          <p:cNvPr id="60" name="Elipse 4">
            <a:extLst>
              <a:ext uri="{FF2B5EF4-FFF2-40B4-BE49-F238E27FC236}">
                <a16:creationId xmlns:a16="http://schemas.microsoft.com/office/drawing/2014/main" xmlns="" id="{57C7F3F3-3AF4-9068-ED58-5D47052C09F6}"/>
              </a:ext>
            </a:extLst>
          </p:cNvPr>
          <p:cNvSpPr txBox="1"/>
          <p:nvPr/>
        </p:nvSpPr>
        <p:spPr>
          <a:xfrm>
            <a:off x="221008" y="25888380"/>
            <a:ext cx="1707007" cy="8329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21590" tIns="21590" rIns="21590" bIns="2159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Bengala de metal</a:t>
            </a:r>
            <a:endParaRPr lang="pt-BR" sz="24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Elipse 4">
            <a:extLst>
              <a:ext uri="{FF2B5EF4-FFF2-40B4-BE49-F238E27FC236}">
                <a16:creationId xmlns:a16="http://schemas.microsoft.com/office/drawing/2014/main" xmlns="" id="{57C7F3F3-3AF4-9068-ED58-5D47052C09F6}"/>
              </a:ext>
            </a:extLst>
          </p:cNvPr>
          <p:cNvSpPr txBox="1"/>
          <p:nvPr/>
        </p:nvSpPr>
        <p:spPr>
          <a:xfrm>
            <a:off x="7433624" y="29434316"/>
            <a:ext cx="1707007" cy="8329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21590" tIns="21590" rIns="21590" bIns="2159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Linguagem c</a:t>
            </a:r>
            <a:endParaRPr lang="pt-BR" sz="24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Seta: para Baixo 79">
            <a:extLst>
              <a:ext uri="{FF2B5EF4-FFF2-40B4-BE49-F238E27FC236}">
                <a16:creationId xmlns:a16="http://schemas.microsoft.com/office/drawing/2014/main" xmlns="" id="{D014305F-6183-C81F-AFF2-9BCE63BA09DA}"/>
              </a:ext>
            </a:extLst>
          </p:cNvPr>
          <p:cNvSpPr/>
          <p:nvPr/>
        </p:nvSpPr>
        <p:spPr>
          <a:xfrm rot="18069684">
            <a:off x="6408741" y="29033202"/>
            <a:ext cx="947144" cy="765363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6" y="32604466"/>
            <a:ext cx="2229062" cy="1603631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751" y="32239332"/>
            <a:ext cx="2771775" cy="1988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1770</TotalTime>
  <Words>416</Words>
  <Application>Microsoft Office PowerPoint</Application>
  <PresentationFormat>Personalizar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User</dc:creator>
  <dc:description/>
  <cp:lastModifiedBy>SENAI</cp:lastModifiedBy>
  <cp:revision>103</cp:revision>
  <dcterms:created xsi:type="dcterms:W3CDTF">2014-10-01T17:17:26Z</dcterms:created>
  <dcterms:modified xsi:type="dcterms:W3CDTF">2024-10-08T00:29:08Z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