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spAutoFit/>
          </a:bodyP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noAutofit/>
          </a:bodyPr>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noAutofit/>
          </a:bodyPr>
          <a:p>
            <a:pPr algn="r">
              <a:lnSpc>
                <a:spcPct val="100000"/>
              </a:lnSpc>
            </a:pPr>
            <a:fld id="{73444AF6-EAA2-43C9-88CC-80357CD3DC90}" type="datetime">
              <a:rPr b="0" lang="en-US" sz="900" spc="-1" strike="noStrike">
                <a:solidFill>
                  <a:srgbClr val="8b8b8b"/>
                </a:solidFill>
                <a:latin typeface="Trebuchet MS"/>
              </a:rPr>
              <a:t>5/4/21</a:t>
            </a:fld>
            <a:endParaRPr b="0" lang="en-US"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noAutofit/>
          </a:bodyPr>
          <a:p>
            <a:endParaRPr b="0" lang="en-US"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AF9F106C-2ECD-47B2-B8E5-400E37513FB7}" type="slidenum">
              <a:rPr b="0" lang="en-US" sz="900" spc="-1" strike="noStrike">
                <a:solidFill>
                  <a:srgbClr val="90c226"/>
                </a:solidFill>
                <a:latin typeface="Trebuchet MS"/>
              </a:rPr>
              <a:t>&lt;number&gt;</a:t>
            </a:fld>
            <a:endParaRPr b="0" lang="en-US"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13"/>
          <p:cNvSpPr>
            <a:spLocks noGrp="1"/>
          </p:cNvSpPr>
          <p:nvPr>
            <p:ph type="body"/>
          </p:nvPr>
        </p:nvSpPr>
        <p:spPr>
          <a:xfrm>
            <a:off x="677160" y="2160720"/>
            <a:ext cx="8596440" cy="3880440"/>
          </a:xfrm>
          <a:prstGeom prst="rect">
            <a:avLst/>
          </a:prstGeom>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14"/>
          <p:cNvSpPr>
            <a:spLocks noGrp="1"/>
          </p:cNvSpPr>
          <p:nvPr>
            <p:ph type="dt"/>
          </p:nvPr>
        </p:nvSpPr>
        <p:spPr>
          <a:xfrm>
            <a:off x="7205040" y="6041520"/>
            <a:ext cx="911520" cy="364680"/>
          </a:xfrm>
          <a:prstGeom prst="rect">
            <a:avLst/>
          </a:prstGeom>
        </p:spPr>
        <p:txBody>
          <a:bodyPr anchor="ctr">
            <a:noAutofit/>
          </a:bodyPr>
          <a:p>
            <a:pPr algn="r">
              <a:lnSpc>
                <a:spcPct val="100000"/>
              </a:lnSpc>
            </a:pPr>
            <a:fld id="{F876FEBC-055B-4864-A780-ED83F474BC34}" type="datetime">
              <a:rPr b="0" lang="en-US" sz="900" spc="-1" strike="noStrike">
                <a:solidFill>
                  <a:srgbClr val="8b8b8b"/>
                </a:solidFill>
                <a:latin typeface="Trebuchet MS"/>
              </a:rPr>
              <a:t>5/4/21</a:t>
            </a:fld>
            <a:endParaRPr b="0" lang="en-US" sz="900" spc="-1" strike="noStrike">
              <a:latin typeface="Times New Roman"/>
            </a:endParaRPr>
          </a:p>
        </p:txBody>
      </p:sp>
      <p:sp>
        <p:nvSpPr>
          <p:cNvPr id="77" name="PlaceHolder 15"/>
          <p:cNvSpPr>
            <a:spLocks noGrp="1"/>
          </p:cNvSpPr>
          <p:nvPr>
            <p:ph type="ftr"/>
          </p:nvPr>
        </p:nvSpPr>
        <p:spPr>
          <a:xfrm>
            <a:off x="677160" y="6041520"/>
            <a:ext cx="6297120" cy="364680"/>
          </a:xfrm>
          <a:prstGeom prst="rect">
            <a:avLst/>
          </a:prstGeom>
        </p:spPr>
        <p:txBody>
          <a:bodyPr anchor="ctr">
            <a:noAutofit/>
          </a:bodyPr>
          <a:p>
            <a:endParaRPr b="0" lang="en-US" sz="2400" spc="-1" strike="noStrike">
              <a:latin typeface="Times New Roman"/>
            </a:endParaRPr>
          </a:p>
        </p:txBody>
      </p:sp>
      <p:sp>
        <p:nvSpPr>
          <p:cNvPr id="78" name="PlaceHolder 16"/>
          <p:cNvSpPr>
            <a:spLocks noGrp="1"/>
          </p:cNvSpPr>
          <p:nvPr>
            <p:ph type="sldNum"/>
          </p:nvPr>
        </p:nvSpPr>
        <p:spPr>
          <a:xfrm>
            <a:off x="8590680" y="6041520"/>
            <a:ext cx="682920" cy="364680"/>
          </a:xfrm>
          <a:prstGeom prst="rect">
            <a:avLst/>
          </a:prstGeom>
        </p:spPr>
        <p:txBody>
          <a:bodyPr anchor="ctr">
            <a:noAutofit/>
          </a:bodyPr>
          <a:p>
            <a:pPr algn="r">
              <a:lnSpc>
                <a:spcPct val="100000"/>
              </a:lnSpc>
            </a:pPr>
            <a:fld id="{A21D097E-EA44-4A32-B13E-9271104355AA}" type="slidenum">
              <a:rPr b="0" lang="en-US" sz="900" spc="-1" strike="noStrike">
                <a:solidFill>
                  <a:srgbClr val="90c226"/>
                </a:solidFill>
                <a:latin typeface="Trebuchet MS"/>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quora.com/Is-it-true-that-computer-science-people-only-have-good-jobs-till-the-age-of-35-40" TargetMode="External"/><Relationship Id="rId2" Type="http://schemas.openxmlformats.org/officeDocument/2006/relationships/hyperlink" Target="https://datausa.io/profile/cip/computer-science-110701#demographics" TargetMode="External"/><Relationship Id="rId3" Type="http://schemas.openxmlformats.org/officeDocument/2006/relationships/hyperlink" Target="https://bdtechtalks.com/2019/03/29/ageism-in-tech-age-limit-software-developers-face/" TargetMode="External"/><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506960" y="2404440"/>
            <a:ext cx="7766640" cy="1645920"/>
          </a:xfrm>
          <a:prstGeom prst="rect">
            <a:avLst/>
          </a:prstGeom>
          <a:noFill/>
          <a:ln>
            <a:noFill/>
          </a:ln>
        </p:spPr>
        <p:txBody>
          <a:bodyPr anchor="b">
            <a:noAutofit/>
          </a:bodyPr>
          <a:p>
            <a:pPr algn="r">
              <a:lnSpc>
                <a:spcPct val="100000"/>
              </a:lnSpc>
            </a:pPr>
            <a:r>
              <a:rPr b="0" lang="en-US" sz="5400" spc="-1" strike="noStrike">
                <a:solidFill>
                  <a:srgbClr val="90c226"/>
                </a:solidFill>
                <a:latin typeface="Trebuchet MS"/>
              </a:rPr>
              <a:t>CS Salary Project</a:t>
            </a:r>
            <a:endParaRPr b="0" lang="en-US" sz="5400" spc="-1" strike="noStrike">
              <a:solidFill>
                <a:srgbClr val="000000"/>
              </a:solidFill>
              <a:latin typeface="Trebuchet MS"/>
            </a:endParaRPr>
          </a:p>
        </p:txBody>
      </p:sp>
      <p:sp>
        <p:nvSpPr>
          <p:cNvPr id="116" name="TextShape 2"/>
          <p:cNvSpPr txBox="1"/>
          <p:nvPr/>
        </p:nvSpPr>
        <p:spPr>
          <a:xfrm>
            <a:off x="1506960" y="4050720"/>
            <a:ext cx="7766640" cy="1096560"/>
          </a:xfrm>
          <a:prstGeom prst="rect">
            <a:avLst/>
          </a:prstGeom>
          <a:noFill/>
          <a:ln>
            <a:noFill/>
          </a:ln>
        </p:spPr>
        <p:txBody>
          <a:bodyPr>
            <a:normAutofit/>
          </a:bodyPr>
          <a:p>
            <a:pPr algn="r">
              <a:lnSpc>
                <a:spcPct val="100000"/>
              </a:lnSpc>
              <a:spcBef>
                <a:spcPts val="1001"/>
              </a:spcBef>
            </a:pPr>
            <a:r>
              <a:rPr b="0" lang="en-US" sz="2400" spc="-1" strike="noStrike">
                <a:solidFill>
                  <a:srgbClr val="808080"/>
                </a:solidFill>
                <a:latin typeface="Trebuchet MS"/>
              </a:rPr>
              <a:t>Harrison Grogan, M00268364, 02, Developing Analytics Applications in R, Spring2021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CONCLUSION</a:t>
            </a:r>
            <a:endParaRPr b="0" lang="en-US" sz="3600" spc="-1" strike="noStrike">
              <a:solidFill>
                <a:srgbClr val="000000"/>
              </a:solidFill>
              <a:latin typeface="Trebuchet MS"/>
            </a:endParaRPr>
          </a:p>
        </p:txBody>
      </p:sp>
      <p:sp>
        <p:nvSpPr>
          <p:cNvPr id="134"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The main conclusion to my study is to work hard in the Computer Science field and keep your skills sharpened. </a:t>
            </a:r>
            <a:endParaRPr b="0" lang="en-US" sz="4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References</a:t>
            </a:r>
            <a:endParaRPr b="0" lang="en-US" sz="3600" spc="-1" strike="noStrike">
              <a:solidFill>
                <a:srgbClr val="000000"/>
              </a:solidFill>
              <a:latin typeface="Trebuchet MS"/>
            </a:endParaRPr>
          </a:p>
        </p:txBody>
      </p:sp>
      <p:sp>
        <p:nvSpPr>
          <p:cNvPr id="136" name="TextShape 2"/>
          <p:cNvSpPr txBox="1"/>
          <p:nvPr/>
        </p:nvSpPr>
        <p:spPr>
          <a:xfrm>
            <a:off x="677160" y="2160720"/>
            <a:ext cx="8596440" cy="3880440"/>
          </a:xfrm>
          <a:prstGeom prst="rect">
            <a:avLst/>
          </a:prstGeom>
          <a:noFill/>
          <a:ln>
            <a:noFill/>
          </a:ln>
        </p:spPr>
        <p:txBody>
          <a:bodyPr>
            <a:no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Walsh B T. (2015).  Is it true that computer science people only have good jobs till the age of 35-40? Quora. </a:t>
            </a:r>
            <a:r>
              <a:rPr b="0" lang="en-US" sz="1800" spc="-1" strike="noStrike">
                <a:solidFill>
                  <a:srgbClr val="404040"/>
                </a:solidFill>
                <a:latin typeface="Trebuchet MS"/>
                <a:hlinkClick r:id="rId1"/>
              </a:rPr>
              <a:t>https://www.quora.com/Is-it-true-that-computer-science-people-only-have-good-jobs-till-the-age-of-35-40</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N/A. (2019). Computer Science. Data USA. </a:t>
            </a:r>
            <a:r>
              <a:rPr b="0" lang="en-US" sz="1800" spc="-1" strike="noStrike">
                <a:solidFill>
                  <a:srgbClr val="404040"/>
                </a:solidFill>
                <a:latin typeface="Trebuchet MS"/>
                <a:hlinkClick r:id="rId2"/>
              </a:rPr>
              <a:t>https://datausa.io/profile/cip/computer-science-110701#demographics</a:t>
            </a:r>
            <a:endParaRPr b="0" lang="en-US" sz="1800" spc="-1" strike="noStrike">
              <a:solidFill>
                <a:srgbClr val="404040"/>
              </a:solidFill>
              <a:latin typeface="Trebuchet MS"/>
            </a:endParaRPr>
          </a:p>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Williams H. (March 29, 2019). Ageism in tech: the not-so-invisible age limit developers face. </a:t>
            </a:r>
            <a:r>
              <a:rPr b="0" lang="en-US" sz="1800" spc="-1" strike="noStrike">
                <a:solidFill>
                  <a:srgbClr val="404040"/>
                </a:solidFill>
                <a:latin typeface="Trebuchet MS"/>
                <a:hlinkClick r:id="rId3"/>
              </a:rPr>
              <a:t>https://bdtechtalks.com/2019/03/29/ageism-in-tech-age-limit-software-developers-face/</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OVERVIEW </a:t>
            </a:r>
            <a:endParaRPr b="0" lang="en-US" sz="3600" spc="-1" strike="noStrike">
              <a:solidFill>
                <a:srgbClr val="000000"/>
              </a:solidFill>
              <a:latin typeface="Trebuchet MS"/>
            </a:endParaRPr>
          </a:p>
        </p:txBody>
      </p:sp>
      <p:sp>
        <p:nvSpPr>
          <p:cNvPr id="118"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My project is about how age plays a role in Computer Science salarys.</a:t>
            </a:r>
            <a:endParaRPr b="0" lang="en-US" sz="4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INTRODUCTION</a:t>
            </a:r>
            <a:endParaRPr b="0" lang="en-US" sz="3600" spc="-1" strike="noStrike">
              <a:solidFill>
                <a:srgbClr val="000000"/>
              </a:solidFill>
              <a:latin typeface="Trebuchet MS"/>
            </a:endParaRPr>
          </a:p>
        </p:txBody>
      </p:sp>
      <p:sp>
        <p:nvSpPr>
          <p:cNvPr id="120" name="TextShape 2"/>
          <p:cNvSpPr txBox="1"/>
          <p:nvPr/>
        </p:nvSpPr>
        <p:spPr>
          <a:xfrm>
            <a:off x="677160" y="2160720"/>
            <a:ext cx="8596440" cy="3880440"/>
          </a:xfrm>
          <a:prstGeom prst="rect">
            <a:avLst/>
          </a:prstGeom>
          <a:noFill/>
          <a:ln>
            <a:noFill/>
          </a:ln>
        </p:spPr>
        <p:txBody>
          <a:bodyPr>
            <a:normAutofit fontScale="70000"/>
          </a:bodyPr>
          <a:p>
            <a:pPr marL="343080" indent="-34272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As mentioned in the previous slide I am doing my project over how age plays a role into Computer Science salaries. This is important because if you plan to go into this field then you want to be prepared and understand what you will be going into and expecting</a:t>
            </a:r>
            <a:endParaRPr b="0" lang="en-US" sz="4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LITERATURE REVIEW</a:t>
            </a:r>
            <a:endParaRPr b="0" lang="en-US" sz="3600" spc="-1" strike="noStrike">
              <a:solidFill>
                <a:srgbClr val="000000"/>
              </a:solidFill>
              <a:latin typeface="Trebuchet MS"/>
            </a:endParaRPr>
          </a:p>
        </p:txBody>
      </p:sp>
      <p:sp>
        <p:nvSpPr>
          <p:cNvPr id="122"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There is a need to address this because if there is a difference in salary based on age then people should know how to keep up as they age. </a:t>
            </a:r>
            <a:endParaRPr b="0" lang="en-US" sz="4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DATA </a:t>
            </a:r>
            <a:endParaRPr b="0" lang="en-US" sz="3600" spc="-1" strike="noStrike">
              <a:solidFill>
                <a:srgbClr val="000000"/>
              </a:solidFill>
              <a:latin typeface="Trebuchet MS"/>
            </a:endParaRPr>
          </a:p>
        </p:txBody>
      </p:sp>
      <p:sp>
        <p:nvSpPr>
          <p:cNvPr id="124"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I used ParseHub to download the data for my project. ParseHub is easy to use and very efficient at helping collect data. I then transferred the data over to R using read_csv().   </a:t>
            </a:r>
            <a:endParaRPr b="0" lang="en-US" sz="4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METHODOLOGY</a:t>
            </a:r>
            <a:endParaRPr b="0" lang="en-US" sz="3600" spc="-1" strike="noStrike">
              <a:solidFill>
                <a:srgbClr val="000000"/>
              </a:solidFill>
              <a:latin typeface="Trebuchet MS"/>
            </a:endParaRPr>
          </a:p>
        </p:txBody>
      </p:sp>
      <p:sp>
        <p:nvSpPr>
          <p:cNvPr id="126"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After I successfully loaded the data into R, I proceeded to analyze and clean the data of any useless pieces of data. I used subset to take out columns and then analyzed it further with graphs. </a:t>
            </a:r>
            <a:endParaRPr b="0" lang="en-US" sz="4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RESULTS</a:t>
            </a:r>
            <a:endParaRPr b="0" lang="en-US" sz="3600" spc="-1" strike="noStrike">
              <a:solidFill>
                <a:srgbClr val="000000"/>
              </a:solidFill>
              <a:latin typeface="Trebuchet MS"/>
            </a:endParaRPr>
          </a:p>
        </p:txBody>
      </p:sp>
      <p:sp>
        <p:nvSpPr>
          <p:cNvPr id="128"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The Results that I received were kind of shocking to me. I found that people were being paid less as they age.</a:t>
            </a:r>
            <a:endParaRPr b="0" lang="en-US" sz="4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IMPLICATIONS</a:t>
            </a:r>
            <a:endParaRPr b="0" lang="en-US" sz="3600" spc="-1" strike="noStrike">
              <a:solidFill>
                <a:srgbClr val="000000"/>
              </a:solidFill>
              <a:latin typeface="Trebuchet MS"/>
            </a:endParaRPr>
          </a:p>
        </p:txBody>
      </p:sp>
      <p:sp>
        <p:nvSpPr>
          <p:cNvPr id="130"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Honestly, I didn’t really find researchers that went deep into this study, I only found articles and people on forums talking about this topic.</a:t>
            </a:r>
            <a:endParaRPr b="0" lang="en-US" sz="4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677160" y="609480"/>
            <a:ext cx="8596440" cy="1320480"/>
          </a:xfrm>
          <a:prstGeom prst="rect">
            <a:avLst/>
          </a:prstGeom>
          <a:noFill/>
          <a:ln>
            <a:noFill/>
          </a:ln>
        </p:spPr>
        <p:txBody>
          <a:bodyPr>
            <a:noAutofit/>
          </a:bodyPr>
          <a:p>
            <a:pPr>
              <a:lnSpc>
                <a:spcPct val="100000"/>
              </a:lnSpc>
            </a:pPr>
            <a:r>
              <a:rPr b="0" lang="en-US" sz="3600" spc="-1" strike="noStrike">
                <a:solidFill>
                  <a:srgbClr val="90c226"/>
                </a:solidFill>
                <a:latin typeface="Trebuchet MS"/>
              </a:rPr>
              <a:t>DATA PRODUCT</a:t>
            </a:r>
            <a:endParaRPr b="0" lang="en-US" sz="3600" spc="-1" strike="noStrike">
              <a:solidFill>
                <a:srgbClr val="000000"/>
              </a:solidFill>
              <a:latin typeface="Trebuchet MS"/>
            </a:endParaRPr>
          </a:p>
        </p:txBody>
      </p:sp>
      <p:sp>
        <p:nvSpPr>
          <p:cNvPr id="132" name="TextShape 2"/>
          <p:cNvSpPr txBox="1"/>
          <p:nvPr/>
        </p:nvSpPr>
        <p:spPr>
          <a:xfrm>
            <a:off x="677160" y="2160720"/>
            <a:ext cx="8596440" cy="3880440"/>
          </a:xfrm>
          <a:prstGeom prst="rect">
            <a:avLst/>
          </a:prstGeom>
          <a:noFill/>
          <a:ln>
            <a:noFill/>
          </a:ln>
        </p:spPr>
        <p:txBody>
          <a:bodyPr>
            <a:no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a:t>
            </a:r>
            <a:r>
              <a:rPr b="0" lang="en-US" sz="1800" spc="-1" strike="noStrike">
                <a:solidFill>
                  <a:srgbClr val="404040"/>
                </a:solidFill>
                <a:latin typeface="Trebuchet MS"/>
              </a:rPr>
              <a:t>Demo”</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64</TotalTime>
  <Application>Trio_Office/6.2.8.2$Windows_x86 LibreOffice_project/</Application>
  <Words>294</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2021-05-03T13:51:21Z</dcterms:created>
  <dc:creator>Harrison Grogan</dc:creator>
  <dc:description/>
  <dc:language>en-US</dc:language>
  <cp:lastModifiedBy/>
  <dcterms:modified xsi:type="dcterms:W3CDTF">2021-05-04T16:17:00Z</dcterms:modified>
  <cp:revision>9</cp:revision>
  <dc:subject/>
  <dc:title>CS Salary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