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5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5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5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5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4"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8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0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0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3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spAutoFit/>
          </a:bodyPr>
          <a:p>
            <a:pPr algn="ctr"/>
            <a:endParaRPr b="0" lang="en-US" sz="4400" spc="-1" strike="noStrike">
              <a:latin typeface="Arial"/>
            </a:endParaRPr>
          </a:p>
        </p:txBody>
      </p:sp>
      <p:sp>
        <p:nvSpPr>
          <p:cNvPr id="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1"/>
          <p:cNvGrpSpPr/>
          <p:nvPr/>
        </p:nvGrpSpPr>
        <p:grpSpPr>
          <a:xfrm>
            <a:off x="0" y="-8640"/>
            <a:ext cx="12191400" cy="6866640"/>
            <a:chOff x="0" y="-8640"/>
            <a:chExt cx="12191400" cy="6866640"/>
          </a:xfrm>
        </p:grpSpPr>
        <p:sp>
          <p:nvSpPr>
            <p:cNvPr id="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3" name="CustomShape 4"/>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8" name="CustomShape 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 name="CustomShape 1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0" name="CustomShape 11"/>
            <p:cNvSpPr/>
            <p:nvPr/>
          </p:nvSpPr>
          <p:spPr>
            <a:xfrm>
              <a:off x="0" y="4013280"/>
              <a:ext cx="447840" cy="284400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grpSp>
        <p:nvGrpSpPr>
          <p:cNvPr id="11" name="Group 12"/>
          <p:cNvGrpSpPr/>
          <p:nvPr/>
        </p:nvGrpSpPr>
        <p:grpSpPr>
          <a:xfrm>
            <a:off x="720" y="-8640"/>
            <a:ext cx="12190680" cy="6866640"/>
            <a:chOff x="720" y="-8640"/>
            <a:chExt cx="12190680" cy="6866640"/>
          </a:xfrm>
        </p:grpSpPr>
        <p:sp>
          <p:nvSpPr>
            <p:cNvPr id="12" name="Line 13"/>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13" name="Line 14"/>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14" name="CustomShape 15"/>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5" name="CustomShape 16"/>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6" name="CustomShape 17"/>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7" name="CustomShape 18"/>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8" name="CustomShape 19"/>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 name="CustomShape 20"/>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0" name="CustomShape 21"/>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 name="CustomShape 22"/>
            <p:cNvSpPr/>
            <p:nvPr/>
          </p:nvSpPr>
          <p:spPr>
            <a:xfrm rot="10800000">
              <a:off x="720" y="720"/>
              <a:ext cx="842040" cy="5665320"/>
            </a:xfrm>
            <a:prstGeom prst="triangle">
              <a:avLst>
                <a:gd name="adj" fmla="val 10000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22" name="PlaceHolder 23"/>
          <p:cNvSpPr>
            <a:spLocks noGrp="1"/>
          </p:cNvSpPr>
          <p:nvPr>
            <p:ph type="title"/>
          </p:nvPr>
        </p:nvSpPr>
        <p:spPr>
          <a:xfrm>
            <a:off x="677160" y="696960"/>
            <a:ext cx="8596080" cy="1145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23" name="PlaceHolder 2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0" y="-8640"/>
            <a:ext cx="12191400" cy="6866640"/>
            <a:chOff x="0" y="-8640"/>
            <a:chExt cx="12191400" cy="6866640"/>
          </a:xfrm>
        </p:grpSpPr>
        <p:sp>
          <p:nvSpPr>
            <p:cNvPr id="61" name="Line 2"/>
            <p:cNvSpPr/>
            <p:nvPr/>
          </p:nvSpPr>
          <p:spPr>
            <a:xfrm>
              <a:off x="9370800" y="0"/>
              <a:ext cx="1219320" cy="6858000"/>
            </a:xfrm>
            <a:prstGeom prst="line">
              <a:avLst/>
            </a:prstGeom>
            <a:ln w="9360">
              <a:solidFill>
                <a:schemeClr val="bg1">
                  <a:lumMod val="75000"/>
                </a:schemeClr>
              </a:solidFill>
              <a:round/>
            </a:ln>
          </p:spPr>
          <p:style>
            <a:lnRef idx="2">
              <a:schemeClr val="accent1"/>
            </a:lnRef>
            <a:fillRef idx="0">
              <a:schemeClr val="accent1"/>
            </a:fillRef>
            <a:effectRef idx="1">
              <a:schemeClr val="accent1"/>
            </a:effectRef>
            <a:fontRef idx="minor"/>
          </p:style>
        </p:sp>
        <p:sp>
          <p:nvSpPr>
            <p:cNvPr id="62" name="Line 3"/>
            <p:cNvSpPr/>
            <p:nvPr/>
          </p:nvSpPr>
          <p:spPr>
            <a:xfrm flipH="1">
              <a:off x="7425000" y="3681360"/>
              <a:ext cx="4763520" cy="3176640"/>
            </a:xfrm>
            <a:prstGeom prst="line">
              <a:avLst/>
            </a:prstGeom>
            <a:ln w="9360">
              <a:solidFill>
                <a:schemeClr val="bg1">
                  <a:lumMod val="85000"/>
                </a:schemeClr>
              </a:solidFill>
              <a:round/>
            </a:ln>
          </p:spPr>
          <p:style>
            <a:lnRef idx="2">
              <a:schemeClr val="accent1"/>
            </a:lnRef>
            <a:fillRef idx="0">
              <a:schemeClr val="accent1"/>
            </a:fillRef>
            <a:effectRef idx="1">
              <a:schemeClr val="accent1"/>
            </a:effectRef>
            <a:fontRef idx="minor"/>
          </p:style>
        </p:sp>
        <p:sp>
          <p:nvSpPr>
            <p:cNvPr id="63" name="CustomShape 4"/>
            <p:cNvSpPr/>
            <p:nvPr/>
          </p:nvSpPr>
          <p:spPr>
            <a:xfrm>
              <a:off x="9181440" y="-8640"/>
              <a:ext cx="3006720" cy="6865920"/>
            </a:xfrm>
            <a:custGeom>
              <a:avLst/>
              <a:gd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4" name="CustomShape 5"/>
            <p:cNvSpPr/>
            <p:nvPr/>
          </p:nvSpPr>
          <p:spPr>
            <a:xfrm>
              <a:off x="9603360" y="-8640"/>
              <a:ext cx="2587680" cy="6865920"/>
            </a:xfrm>
            <a:custGeom>
              <a:avLst/>
              <a:gd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5" name="CustomShape 6"/>
            <p:cNvSpPr/>
            <p:nvPr/>
          </p:nvSpPr>
          <p:spPr>
            <a:xfrm>
              <a:off x="8932320" y="3048120"/>
              <a:ext cx="3259080" cy="3809160"/>
            </a:xfrm>
            <a:prstGeom prst="triangle">
              <a:avLst>
                <a:gd name="adj" fmla="val 100000"/>
              </a:avLst>
            </a:prstGeom>
            <a:solidFill>
              <a:schemeClr val="accent2">
                <a:alpha val="72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6" name="CustomShape 7"/>
            <p:cNvSpPr/>
            <p:nvPr/>
          </p:nvSpPr>
          <p:spPr>
            <a:xfrm>
              <a:off x="9334440" y="-8640"/>
              <a:ext cx="2853720" cy="6865920"/>
            </a:xfrm>
            <a:custGeom>
              <a:avLst/>
              <a:gd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7" name="CustomShape 8"/>
            <p:cNvSpPr/>
            <p:nvPr/>
          </p:nvSpPr>
          <p:spPr>
            <a:xfrm>
              <a:off x="10898640" y="-8640"/>
              <a:ext cx="1289520" cy="6865920"/>
            </a:xfrm>
            <a:custGeom>
              <a:avLst/>
              <a:gd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8" name="CustomShape 9"/>
            <p:cNvSpPr/>
            <p:nvPr/>
          </p:nvSpPr>
          <p:spPr>
            <a:xfrm>
              <a:off x="10938960" y="-8640"/>
              <a:ext cx="1249200" cy="6865920"/>
            </a:xfrm>
            <a:custGeom>
              <a:avLst/>
              <a:gd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69" name="CustomShape 10"/>
            <p:cNvSpPr/>
            <p:nvPr/>
          </p:nvSpPr>
          <p:spPr>
            <a:xfrm>
              <a:off x="10371600" y="3589920"/>
              <a:ext cx="1816560" cy="3267360"/>
            </a:xfrm>
            <a:prstGeom prst="triangle">
              <a:avLst>
                <a:gd name="adj" fmla="val 100000"/>
              </a:avLst>
            </a:prstGeom>
            <a:solidFill>
              <a:schemeClr val="accent1">
                <a:alpha val="80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70" name="CustomShape 11"/>
            <p:cNvSpPr/>
            <p:nvPr/>
          </p:nvSpPr>
          <p:spPr>
            <a:xfrm>
              <a:off x="0" y="4013280"/>
              <a:ext cx="447840" cy="2844000"/>
            </a:xfrm>
            <a:prstGeom prst="triangle">
              <a:avLst>
                <a:gd name="adj" fmla="val 0"/>
              </a:avLst>
            </a:prstGeom>
            <a:solidFill>
              <a:schemeClr val="accent1">
                <a:alpha val="85000"/>
              </a:schemeClr>
            </a:solidFill>
            <a:ln>
              <a:noFill/>
            </a:ln>
            <a:effectLst>
              <a:outerShdw blurRad="38100" dir="5400000" dist="25560" rotWithShape="0">
                <a:srgbClr val="000000">
                  <a:alpha val="35000"/>
                </a:srgbClr>
              </a:outerShdw>
            </a:effectLst>
          </p:spPr>
          <p:style>
            <a:lnRef idx="1">
              <a:schemeClr val="accent1"/>
            </a:lnRef>
            <a:fillRef idx="3">
              <a:schemeClr val="accent1"/>
            </a:fillRef>
            <a:effectRef idx="2">
              <a:schemeClr val="accent1"/>
            </a:effectRef>
            <a:fontRef idx="minor"/>
          </p:style>
        </p:sp>
      </p:grpSp>
      <p:sp>
        <p:nvSpPr>
          <p:cNvPr id="71" name="PlaceHolder 1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2"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quora.com/Is-it-true-that-computer-science-people-only-have-good-jobs-till-the-age-of-35-40" TargetMode="External"/><Relationship Id="rId2" Type="http://schemas.openxmlformats.org/officeDocument/2006/relationships/hyperlink" Target="https://datausa.io/profile/cip/computer-science-110701#demographics" TargetMode="External"/><Relationship Id="rId3" Type="http://schemas.openxmlformats.org/officeDocument/2006/relationships/hyperlink" Target="https://bdtechtalks.com/2019/03/29/ageism-in-tech-age-limit-software-developers-face/" TargetMode="External"/><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506960" y="2404440"/>
            <a:ext cx="7766280" cy="1645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r>
              <a:rPr b="0" lang="en-US" sz="5400" spc="-1" strike="noStrike">
                <a:solidFill>
                  <a:srgbClr val="90c226"/>
                </a:solidFill>
                <a:latin typeface="Trebuchet MS"/>
              </a:rPr>
              <a:t>CS Salary Project</a:t>
            </a:r>
            <a:endParaRPr b="0" lang="en-US" sz="5400" spc="-1" strike="noStrike">
              <a:latin typeface="Arial"/>
            </a:endParaRPr>
          </a:p>
        </p:txBody>
      </p:sp>
      <p:sp>
        <p:nvSpPr>
          <p:cNvPr id="110" name="CustomShape 2"/>
          <p:cNvSpPr/>
          <p:nvPr/>
        </p:nvSpPr>
        <p:spPr>
          <a:xfrm>
            <a:off x="1506960" y="4050720"/>
            <a:ext cx="7766280" cy="1096200"/>
          </a:xfrm>
          <a:prstGeom prst="rect">
            <a:avLst/>
          </a:prstGeom>
          <a:noFill/>
          <a:ln>
            <a:noFill/>
          </a:ln>
        </p:spPr>
        <p:style>
          <a:lnRef idx="0"/>
          <a:fillRef idx="0"/>
          <a:effectRef idx="0"/>
          <a:fontRef idx="minor"/>
        </p:style>
        <p:txBody>
          <a:bodyPr lIns="90000" rIns="90000" tIns="45000" bIns="45000">
            <a:normAutofit/>
          </a:bodyPr>
          <a:p>
            <a:pPr algn="r">
              <a:lnSpc>
                <a:spcPct val="100000"/>
              </a:lnSpc>
              <a:spcBef>
                <a:spcPts val="1001"/>
              </a:spcBef>
            </a:pPr>
            <a:r>
              <a:rPr b="0" lang="en-US" sz="2400" spc="-1" strike="noStrike">
                <a:solidFill>
                  <a:srgbClr val="808080"/>
                </a:solidFill>
                <a:latin typeface="Trebuchet MS"/>
              </a:rPr>
              <a:t>Harrison Grogan, M00268364, 02, Developing Analytics Applications in R, Spring2021</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600" spc="-1" strike="noStrike">
                <a:solidFill>
                  <a:srgbClr val="90c226"/>
                </a:solidFill>
                <a:latin typeface="Trebuchet MS"/>
              </a:rPr>
              <a:t>CONCLUSION</a:t>
            </a:r>
            <a:endParaRPr b="0" lang="en-US" sz="3600" spc="-1" strike="noStrike">
              <a:latin typeface="Arial"/>
            </a:endParaRPr>
          </a:p>
        </p:txBody>
      </p:sp>
      <p:sp>
        <p:nvSpPr>
          <p:cNvPr id="128"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en-US" sz="4000" spc="-1" strike="noStrike">
                <a:solidFill>
                  <a:srgbClr val="404040"/>
                </a:solidFill>
                <a:latin typeface="Trebuchet MS"/>
              </a:rPr>
              <a:t>The main conclusion to my study is to work hard in the Computer Science field and keep your skills sharpened. </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600" spc="-1" strike="noStrike">
                <a:solidFill>
                  <a:srgbClr val="90c226"/>
                </a:solidFill>
                <a:latin typeface="Trebuchet MS"/>
              </a:rPr>
              <a:t>References</a:t>
            </a:r>
            <a:endParaRPr b="0" lang="en-US" sz="3600" spc="-1" strike="noStrike">
              <a:latin typeface="Arial"/>
            </a:endParaRPr>
          </a:p>
        </p:txBody>
      </p:sp>
      <p:sp>
        <p:nvSpPr>
          <p:cNvPr id="130"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Autofit/>
          </a:bodyPr>
          <a:p>
            <a:pPr marL="432000" indent="-323640">
              <a:lnSpc>
                <a:spcPct val="100000"/>
              </a:lnSpc>
              <a:spcBef>
                <a:spcPts val="1417"/>
              </a:spcBef>
              <a:buClr>
                <a:srgbClr val="000000"/>
              </a:buClr>
              <a:buSzPct val="45000"/>
              <a:buFont typeface="Wingdings" charset="2"/>
              <a:buChar char=""/>
            </a:pPr>
            <a:r>
              <a:rPr b="0" lang="en-US" sz="1800" spc="-1" strike="noStrike">
                <a:solidFill>
                  <a:srgbClr val="404040"/>
                </a:solidFill>
                <a:latin typeface="Trebuchet MS"/>
              </a:rPr>
              <a:t>Walsh B T. (2015).  Is it true that computer science people only have good jobs till the age of 35-40? Quora. </a:t>
            </a:r>
            <a:r>
              <a:rPr b="0" lang="en-US" sz="1800" spc="-1" strike="noStrike" u="sng">
                <a:solidFill>
                  <a:srgbClr val="99ca3c"/>
                </a:solidFill>
                <a:uFillTx/>
                <a:latin typeface="Trebuchet MS"/>
                <a:hlinkClick r:id="rId1"/>
              </a:rPr>
              <a:t>https://www.quora.com/Is-it-true-that-computer-science-people-only-have-good-jobs-till-the-age-of-35-40</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404040"/>
                </a:solidFill>
                <a:latin typeface="Trebuchet MS"/>
              </a:rPr>
              <a:t>N/A. (2019). Computer Science. Data USA. </a:t>
            </a:r>
            <a:r>
              <a:rPr b="0" lang="en-US" sz="1800" spc="-1" strike="noStrike" u="sng">
                <a:solidFill>
                  <a:srgbClr val="99ca3c"/>
                </a:solidFill>
                <a:uFillTx/>
                <a:latin typeface="Trebuchet MS"/>
                <a:hlinkClick r:id="rId2"/>
              </a:rPr>
              <a:t>https://datausa.io/profile/cip/computer-science-110701#demographics</a:t>
            </a:r>
            <a:endParaRPr b="0" lang="en-US"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800" spc="-1" strike="noStrike">
                <a:solidFill>
                  <a:srgbClr val="404040"/>
                </a:solidFill>
                <a:latin typeface="Trebuchet MS"/>
              </a:rPr>
              <a:t>Williams H. (March 29, 2019). Ageism in tech: the not-so-invisible age limit developers face. </a:t>
            </a:r>
            <a:r>
              <a:rPr b="0" lang="en-US" sz="1800" spc="-1" strike="noStrike" u="sng">
                <a:solidFill>
                  <a:srgbClr val="99ca3c"/>
                </a:solidFill>
                <a:uFillTx/>
                <a:latin typeface="Trebuchet MS"/>
                <a:hlinkClick r:id="rId3"/>
              </a:rPr>
              <a:t>https://bdtechtalks.com/2019/03/29/ageism-in-tech-age-limit-software-developers-face/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600" spc="-1" strike="noStrike">
                <a:solidFill>
                  <a:srgbClr val="90c226"/>
                </a:solidFill>
                <a:latin typeface="Trebuchet MS"/>
              </a:rPr>
              <a:t>OVERVIEW </a:t>
            </a:r>
            <a:endParaRPr b="0" lang="en-US" sz="3600" spc="-1" strike="noStrike">
              <a:latin typeface="Arial"/>
            </a:endParaRPr>
          </a:p>
        </p:txBody>
      </p:sp>
      <p:sp>
        <p:nvSpPr>
          <p:cNvPr id="112"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en-US" sz="4000" spc="-1" strike="noStrike">
                <a:solidFill>
                  <a:srgbClr val="404040"/>
                </a:solidFill>
                <a:latin typeface="Trebuchet MS"/>
              </a:rPr>
              <a:t>My project is about how age plays a role in Computer Science salaries.</a:t>
            </a:r>
            <a:endParaRPr b="0" lang="en-US" sz="4000" spc="-1" strike="noStrike">
              <a:latin typeface="Arial"/>
            </a:endParaRPr>
          </a:p>
          <a:p>
            <a:pPr marL="343080" indent="-342360">
              <a:lnSpc>
                <a:spcPct val="100000"/>
              </a:lnSpc>
              <a:spcBef>
                <a:spcPts val="1001"/>
              </a:spcBef>
              <a:buClr>
                <a:srgbClr val="90c226"/>
              </a:buClr>
              <a:buSzPct val="80000"/>
              <a:buFont typeface="Wingdings 3" charset="2"/>
              <a:buChar char=""/>
            </a:pPr>
            <a:r>
              <a:rPr b="0" lang="en-US" sz="4000" spc="-1" strike="noStrike">
                <a:solidFill>
                  <a:srgbClr val="404040"/>
                </a:solidFill>
                <a:latin typeface="Trebuchet MS"/>
              </a:rPr>
              <a:t>Age could effect a Computer Science job.</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600" spc="-1" strike="noStrike">
                <a:solidFill>
                  <a:srgbClr val="90c226"/>
                </a:solidFill>
                <a:latin typeface="Trebuchet MS"/>
              </a:rPr>
              <a:t>INTRODUCTION</a:t>
            </a:r>
            <a:endParaRPr b="0" lang="en-US" sz="3600" spc="-1" strike="noStrike">
              <a:latin typeface="Arial"/>
            </a:endParaRPr>
          </a:p>
        </p:txBody>
      </p:sp>
      <p:sp>
        <p:nvSpPr>
          <p:cNvPr id="114"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fontScale="70000"/>
          </a:bodyPr>
          <a:p>
            <a:pPr marL="343080" indent="-342360">
              <a:lnSpc>
                <a:spcPct val="100000"/>
              </a:lnSpc>
              <a:spcBef>
                <a:spcPts val="1001"/>
              </a:spcBef>
              <a:buClr>
                <a:srgbClr val="90c226"/>
              </a:buClr>
              <a:buSzPct val="80000"/>
              <a:buFont typeface="Wingdings 3" charset="2"/>
              <a:buChar char=""/>
            </a:pPr>
            <a:r>
              <a:rPr b="0" lang="en-US" sz="4000" spc="-1" strike="noStrike">
                <a:solidFill>
                  <a:srgbClr val="404040"/>
                </a:solidFill>
                <a:latin typeface="Trebuchet MS"/>
              </a:rPr>
              <a:t>As mentioned in the previous slide I am doing my project over how age plays a role into Computer Science salaries. This is important because if you plan to go into this field then you want to be prepared and understand what you will be going into and expecting</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600" spc="-1" strike="noStrike">
                <a:solidFill>
                  <a:srgbClr val="90c226"/>
                </a:solidFill>
                <a:latin typeface="Trebuchet MS"/>
              </a:rPr>
              <a:t>LITERATURE REVIEW</a:t>
            </a:r>
            <a:endParaRPr b="0" lang="en-US" sz="3600" spc="-1" strike="noStrike">
              <a:latin typeface="Arial"/>
            </a:endParaRPr>
          </a:p>
        </p:txBody>
      </p:sp>
      <p:sp>
        <p:nvSpPr>
          <p:cNvPr id="116"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en-US" sz="4000" spc="-1" strike="noStrike">
                <a:solidFill>
                  <a:srgbClr val="404040"/>
                </a:solidFill>
                <a:latin typeface="Trebuchet MS"/>
              </a:rPr>
              <a:t>There is a need to address this because if there is a difference in salary based on age then people should know how to keep up as they age. Quora &amp; Article.</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600" spc="-1" strike="noStrike">
                <a:solidFill>
                  <a:srgbClr val="90c226"/>
                </a:solidFill>
                <a:latin typeface="Trebuchet MS"/>
              </a:rPr>
              <a:t>DATA </a:t>
            </a:r>
            <a:endParaRPr b="0" lang="en-US" sz="3600" spc="-1" strike="noStrike">
              <a:latin typeface="Arial"/>
            </a:endParaRPr>
          </a:p>
        </p:txBody>
      </p:sp>
      <p:sp>
        <p:nvSpPr>
          <p:cNvPr id="118"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en-US" sz="4000" spc="-1" strike="noStrike">
                <a:solidFill>
                  <a:srgbClr val="404040"/>
                </a:solidFill>
                <a:latin typeface="Trebuchet MS"/>
              </a:rPr>
              <a:t>I used ParseHub to download the data for my project. ParseHub is easy to use and very efficient at helping collect data. I then transferred the data over to R using read_csv().   </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600" spc="-1" strike="noStrike">
                <a:solidFill>
                  <a:srgbClr val="90c226"/>
                </a:solidFill>
                <a:latin typeface="Trebuchet MS"/>
              </a:rPr>
              <a:t>METHODOLOGY</a:t>
            </a:r>
            <a:endParaRPr b="0" lang="en-US" sz="3600" spc="-1" strike="noStrike">
              <a:latin typeface="Arial"/>
            </a:endParaRPr>
          </a:p>
        </p:txBody>
      </p:sp>
      <p:sp>
        <p:nvSpPr>
          <p:cNvPr id="120"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en-US" sz="4000" spc="-1" strike="noStrike">
                <a:solidFill>
                  <a:srgbClr val="404040"/>
                </a:solidFill>
                <a:latin typeface="Trebuchet MS"/>
              </a:rPr>
              <a:t>After I successfully loaded the data into R, I proceeded to analyze and clean the data of any useless pieces of data. I used subset to take out columns and then analyzed it further with graphs. </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600" spc="-1" strike="noStrike">
                <a:solidFill>
                  <a:srgbClr val="90c226"/>
                </a:solidFill>
                <a:latin typeface="Trebuchet MS"/>
              </a:rPr>
              <a:t>RESULTS</a:t>
            </a:r>
            <a:endParaRPr b="0" lang="en-US" sz="3600" spc="-1" strike="noStrike">
              <a:latin typeface="Arial"/>
            </a:endParaRPr>
          </a:p>
        </p:txBody>
      </p:sp>
      <p:sp>
        <p:nvSpPr>
          <p:cNvPr id="122"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en-US" sz="4000" spc="-1" strike="noStrike">
                <a:solidFill>
                  <a:srgbClr val="404040"/>
                </a:solidFill>
                <a:latin typeface="Trebuchet MS"/>
              </a:rPr>
              <a:t>The Results that I received were kind of shocking to me. I found that people were being paid less as they age.</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600" spc="-1" strike="noStrike">
                <a:solidFill>
                  <a:srgbClr val="90c226"/>
                </a:solidFill>
                <a:latin typeface="Trebuchet MS"/>
              </a:rPr>
              <a:t>IMPLICATIONS</a:t>
            </a:r>
            <a:endParaRPr b="0" lang="en-US" sz="3600" spc="-1" strike="noStrike">
              <a:latin typeface="Arial"/>
            </a:endParaRPr>
          </a:p>
        </p:txBody>
      </p:sp>
      <p:sp>
        <p:nvSpPr>
          <p:cNvPr id="124"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1001"/>
              </a:spcBef>
              <a:buClr>
                <a:srgbClr val="90c226"/>
              </a:buClr>
              <a:buSzPct val="80000"/>
              <a:buFont typeface="Wingdings 3" charset="2"/>
              <a:buChar char=""/>
            </a:pPr>
            <a:r>
              <a:rPr b="0" lang="en-US" sz="4000" spc="-1" strike="noStrike">
                <a:solidFill>
                  <a:srgbClr val="404040"/>
                </a:solidFill>
                <a:latin typeface="Trebuchet MS"/>
              </a:rPr>
              <a:t>The prediction probably isn’t accurate every time because while age can be a factor in salary for computer science jobs, it is not the leading factor. </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677160" y="609480"/>
            <a:ext cx="8596080" cy="132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3600" spc="-1" strike="noStrike">
                <a:solidFill>
                  <a:srgbClr val="90c226"/>
                </a:solidFill>
                <a:latin typeface="Trebuchet MS"/>
              </a:rPr>
              <a:t>DATA PRODUCT</a:t>
            </a:r>
            <a:endParaRPr b="0" lang="en-US" sz="3600" spc="-1" strike="noStrike">
              <a:latin typeface="Arial"/>
            </a:endParaRPr>
          </a:p>
        </p:txBody>
      </p:sp>
      <p:sp>
        <p:nvSpPr>
          <p:cNvPr id="126" name="CustomShape 2"/>
          <p:cNvSpPr/>
          <p:nvPr/>
        </p:nvSpPr>
        <p:spPr>
          <a:xfrm>
            <a:off x="677160" y="2160720"/>
            <a:ext cx="8596080" cy="388008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1001"/>
              </a:spcBef>
              <a:buClr>
                <a:srgbClr val="90c226"/>
              </a:buClr>
              <a:buSzPct val="80000"/>
              <a:buFont typeface="Wingdings 3" charset="2"/>
              <a:buChar char=""/>
            </a:pPr>
            <a:r>
              <a:rPr b="0" lang="en-US" sz="1800" spc="-1" strike="noStrike">
                <a:solidFill>
                  <a:srgbClr val="404040"/>
                </a:solidFill>
                <a:latin typeface="Trebuchet MS"/>
              </a:rPr>
              <a:t>“</a:t>
            </a:r>
            <a:r>
              <a:rPr b="0" lang="en-US" sz="1800" spc="-1" strike="noStrike">
                <a:solidFill>
                  <a:srgbClr val="404040"/>
                </a:solidFill>
                <a:latin typeface="Trebuchet MS"/>
              </a:rPr>
              <a:t>Demo”</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Facet</Template>
  <TotalTime>71</TotalTime>
  <Application>Trio_Office/6.2.8.2$Windows_x86 LibreOffice_project/</Application>
  <Words>294</Words>
  <Paragraphs>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2021-05-03T13:51:21Z</dcterms:created>
  <dc:creator>Harrison Grogan</dc:creator>
  <dc:description/>
  <dc:language>en-US</dc:language>
  <cp:lastModifiedBy/>
  <dcterms:modified xsi:type="dcterms:W3CDTF">2021-05-04T18:25:44Z</dcterms:modified>
  <cp:revision>11</cp:revision>
  <dc:subject/>
  <dc:title>CS Salary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