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313" r:id="rId3"/>
    <p:sldId id="304" r:id="rId4"/>
    <p:sldId id="311" r:id="rId5"/>
    <p:sldId id="312" r:id="rId6"/>
    <p:sldId id="316" r:id="rId7"/>
    <p:sldId id="317" r:id="rId8"/>
    <p:sldId id="318" r:id="rId9"/>
    <p:sldId id="315" r:id="rId10"/>
    <p:sldId id="319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9295"/>
    <a:srgbClr val="002E62"/>
    <a:srgbClr val="7EA6E0"/>
    <a:srgbClr val="FFFF66"/>
    <a:srgbClr val="FFFF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3901" autoAdjust="0"/>
  </p:normalViewPr>
  <p:slideViewPr>
    <p:cSldViewPr>
      <p:cViewPr varScale="1">
        <p:scale>
          <a:sx n="113" d="100"/>
          <a:sy n="113" d="100"/>
        </p:scale>
        <p:origin x="151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04BFA-6942-4EC5-9AB2-FFE2FA76F9D4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4E9FC-040D-461A-B79D-76BA0CA1ED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92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06/02/2015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31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06/02/2015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4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06/02/2015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1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rgbClr val="002E62"/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12/11/2017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25BB2E4B-E1E8-4190-B09A-BD9BB8BF60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0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06/02/2015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09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06/02/2015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5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06/02/2015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9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06/02/2015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8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06/02/2015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06/02/2015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8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06/02/2015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4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06/02/2015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02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7798" y="4561347"/>
            <a:ext cx="5486400" cy="62025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8E9295"/>
                </a:solidFill>
              </a:rPr>
              <a:t>Vlad </a:t>
            </a:r>
            <a:r>
              <a:rPr lang="en-US" sz="3200" dirty="0">
                <a:solidFill>
                  <a:srgbClr val="8E9295"/>
                </a:solidFill>
              </a:rPr>
              <a:t>Krotov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10000"/>
            <a:ext cx="8278454" cy="762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002E62"/>
                </a:solidFill>
              </a:rPr>
              <a:t>A Quick Introduction to R and </a:t>
            </a:r>
            <a:r>
              <a:rPr lang="en-US" sz="4000" b="1" dirty="0" err="1" smtClean="0">
                <a:solidFill>
                  <a:srgbClr val="002E62"/>
                </a:solidFill>
              </a:rPr>
              <a:t>RStudio</a:t>
            </a:r>
            <a:endParaRPr lang="en-US" sz="4000" b="1" dirty="0">
              <a:solidFill>
                <a:srgbClr val="002E6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15315" y="6356866"/>
            <a:ext cx="371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8E9295"/>
                </a:solidFill>
              </a:rPr>
              <a:t>Sept 24, </a:t>
            </a:r>
            <a:r>
              <a:rPr lang="en-US" dirty="0" smtClean="0">
                <a:solidFill>
                  <a:srgbClr val="8E9295"/>
                </a:solidFill>
              </a:rPr>
              <a:t>2018</a:t>
            </a:r>
            <a:endParaRPr lang="en-US" dirty="0">
              <a:solidFill>
                <a:srgbClr val="8E9295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057400"/>
            <a:ext cx="2485349" cy="8723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371600"/>
            <a:ext cx="2284086" cy="22840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84" y="1881198"/>
            <a:ext cx="1159316" cy="10144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368" y="5181600"/>
            <a:ext cx="2495550" cy="85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6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Resources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1" y="3094804"/>
            <a:ext cx="2133599" cy="27725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9" y="3094803"/>
            <a:ext cx="1839137" cy="27725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90137"/>
            <a:ext cx="3124200" cy="10196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27019" y="22098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http://swirlstats.com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828800" y="2819400"/>
            <a:ext cx="5486400" cy="0"/>
          </a:xfrm>
          <a:prstGeom prst="line">
            <a:avLst/>
          </a:prstGeom>
          <a:ln w="15875">
            <a:solidFill>
              <a:srgbClr val="8E929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18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So what do you think?</a:t>
            </a:r>
          </a:p>
          <a:p>
            <a:pPr marL="0" indent="0" algn="ctr">
              <a:buNone/>
            </a:pPr>
            <a:r>
              <a:rPr lang="en-US" dirty="0" smtClean="0"/>
              <a:t>https</a:t>
            </a:r>
            <a:r>
              <a:rPr lang="en-US" dirty="0"/>
              <a:t>://pollev.com/vladkrotov187</a:t>
            </a:r>
          </a:p>
          <a:p>
            <a:pPr marL="0" indent="0" algn="ctr">
              <a:buNone/>
            </a:pPr>
            <a:endParaRPr lang="en-US" sz="6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08/17/2015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971800"/>
            <a:ext cx="2443162" cy="244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04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sz="3500" dirty="0" smtClean="0"/>
              <a:t>LO1: Explain </a:t>
            </a:r>
            <a:r>
              <a:rPr lang="en-US" sz="3500" dirty="0"/>
              <a:t>how R language is used for analyzing data</a:t>
            </a:r>
          </a:p>
          <a:p>
            <a:r>
              <a:rPr lang="en-US" sz="3500" dirty="0" smtClean="0"/>
              <a:t>LO2: </a:t>
            </a:r>
            <a:r>
              <a:rPr lang="en-US" sz="3500" dirty="0"/>
              <a:t>Add comments to R code</a:t>
            </a:r>
          </a:p>
          <a:p>
            <a:pPr lvl="0"/>
            <a:r>
              <a:rPr lang="en-US" sz="3500" dirty="0" smtClean="0"/>
              <a:t>LO3: Use </a:t>
            </a:r>
            <a:r>
              <a:rPr lang="en-US" sz="3500" dirty="0" err="1"/>
              <a:t>RStudio</a:t>
            </a:r>
            <a:r>
              <a:rPr lang="en-US" sz="3500" dirty="0"/>
              <a:t> for entering and running R-code</a:t>
            </a:r>
          </a:p>
          <a:p>
            <a:pPr lvl="0"/>
            <a:r>
              <a:rPr lang="en-US" sz="3500" dirty="0" smtClean="0"/>
              <a:t>LO4: Use </a:t>
            </a:r>
            <a:r>
              <a:rPr lang="en-US" sz="3500" dirty="0"/>
              <a:t>some utility functions in R, such </a:t>
            </a:r>
            <a:r>
              <a:rPr lang="en-US" sz="3500" dirty="0" err="1" smtClean="0"/>
              <a:t>getwd</a:t>
            </a:r>
            <a:r>
              <a:rPr lang="en-US" sz="3500" dirty="0"/>
              <a:t>()</a:t>
            </a:r>
          </a:p>
          <a:p>
            <a:pPr lvl="0"/>
            <a:r>
              <a:rPr lang="en-US" sz="3500" dirty="0" smtClean="0"/>
              <a:t>LO5: Retrieve </a:t>
            </a:r>
            <a:r>
              <a:rPr lang="en-US" sz="3500" dirty="0"/>
              <a:t>help information for R functions</a:t>
            </a:r>
          </a:p>
          <a:p>
            <a:pPr lvl="0"/>
            <a:r>
              <a:rPr lang="en-US" sz="3500" dirty="0" smtClean="0"/>
              <a:t>LO6: Perform </a:t>
            </a:r>
            <a:r>
              <a:rPr lang="en-US" sz="3500" dirty="0"/>
              <a:t>simple arithmetic calculations in R</a:t>
            </a:r>
          </a:p>
          <a:p>
            <a:pPr lvl="0"/>
            <a:r>
              <a:rPr lang="en-US" sz="3500" dirty="0" smtClean="0"/>
              <a:t>LO7: Declare </a:t>
            </a:r>
            <a:r>
              <a:rPr lang="en-US" sz="3500" dirty="0"/>
              <a:t>variables of different data types in R and determine data type of a variable</a:t>
            </a:r>
          </a:p>
          <a:p>
            <a:pPr lvl="0"/>
            <a:r>
              <a:rPr lang="en-US" sz="3500" dirty="0" smtClean="0"/>
              <a:t>LO8: Create </a:t>
            </a:r>
            <a:r>
              <a:rPr lang="en-US" sz="3500" dirty="0"/>
              <a:t>and access data frames</a:t>
            </a:r>
          </a:p>
          <a:p>
            <a:pPr lvl="0"/>
            <a:r>
              <a:rPr lang="en-US" sz="3500" dirty="0" smtClean="0"/>
              <a:t>LO9: Write conditional </a:t>
            </a:r>
            <a:r>
              <a:rPr lang="en-US" sz="3500" dirty="0"/>
              <a:t>statements </a:t>
            </a:r>
            <a:r>
              <a:rPr lang="en-US" sz="3500" dirty="0" smtClean="0"/>
              <a:t>in R</a:t>
            </a:r>
          </a:p>
          <a:p>
            <a:r>
              <a:rPr lang="en-US" sz="3500" dirty="0" smtClean="0"/>
              <a:t>LO10: </a:t>
            </a:r>
            <a:r>
              <a:rPr lang="en-US" sz="3500" dirty="0"/>
              <a:t>Write </a:t>
            </a:r>
            <a:r>
              <a:rPr lang="en-US" sz="3500" dirty="0" smtClean="0"/>
              <a:t>loops in R</a:t>
            </a:r>
            <a:endParaRPr lang="en-US" sz="3500" dirty="0"/>
          </a:p>
          <a:p>
            <a:pPr lvl="0"/>
            <a:r>
              <a:rPr lang="en-US" sz="3500" dirty="0" smtClean="0"/>
              <a:t>LO11: Install </a:t>
            </a:r>
            <a:r>
              <a:rPr lang="en-US" sz="3500" dirty="0"/>
              <a:t>R packages from </a:t>
            </a:r>
            <a:r>
              <a:rPr lang="en-US" sz="3500" dirty="0" smtClean="0"/>
              <a:t>CRAN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9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is becoming the language of data science</a:t>
            </a:r>
          </a:p>
          <a:p>
            <a:r>
              <a:rPr lang="en-US" dirty="0" smtClean="0"/>
              <a:t>Data Scientist is the “sexiest job of the 21</a:t>
            </a:r>
            <a:r>
              <a:rPr lang="en-US" baseline="30000" dirty="0" smtClean="0"/>
              <a:t>st</a:t>
            </a:r>
            <a:r>
              <a:rPr lang="en-US" dirty="0" smtClean="0"/>
              <a:t> century”</a:t>
            </a:r>
          </a:p>
          <a:p>
            <a:pPr lvl="3"/>
            <a:r>
              <a:rPr lang="en-US" sz="2400" dirty="0" smtClean="0">
                <a:solidFill>
                  <a:srgbClr val="8E9295"/>
                </a:solidFill>
              </a:rPr>
              <a:t>Harvard Business Review</a:t>
            </a:r>
          </a:p>
          <a:p>
            <a:r>
              <a:rPr lang="en-US" dirty="0" smtClean="0"/>
              <a:t>By 2018 </a:t>
            </a:r>
            <a:r>
              <a:rPr lang="en-US" dirty="0"/>
              <a:t>the U.S. alone will face a shortage </a:t>
            </a:r>
            <a:r>
              <a:rPr lang="en-US" dirty="0" smtClean="0"/>
              <a:t>of</a:t>
            </a:r>
          </a:p>
          <a:p>
            <a:pPr lvl="1"/>
            <a:r>
              <a:rPr lang="en-US" dirty="0" smtClean="0"/>
              <a:t>140,000 </a:t>
            </a:r>
            <a:r>
              <a:rPr lang="en-US" dirty="0"/>
              <a:t>to 190,000 people with deep analytical </a:t>
            </a:r>
            <a:r>
              <a:rPr lang="en-US" dirty="0" smtClean="0"/>
              <a:t>skill</a:t>
            </a:r>
          </a:p>
          <a:p>
            <a:pPr lvl="3"/>
            <a:r>
              <a:rPr lang="en-US" sz="2400" dirty="0" smtClean="0">
                <a:solidFill>
                  <a:srgbClr val="8E9295"/>
                </a:solidFill>
              </a:rPr>
              <a:t>McKinsey &amp; Company</a:t>
            </a:r>
            <a:endParaRPr lang="en-US" sz="2400" dirty="0">
              <a:solidFill>
                <a:srgbClr val="8E9295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11/09/2017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is not just Stats!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09" y="1424409"/>
            <a:ext cx="4591091" cy="444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>
            <a:off x="876298" y="1066800"/>
            <a:ext cx="7391400" cy="951162"/>
          </a:xfrm>
          <a:prstGeom prst="triangle">
            <a:avLst>
              <a:gd name="adj" fmla="val 50225"/>
            </a:avLst>
          </a:prstGeom>
          <a:blipFill>
            <a:blip r:embed="rId2"/>
            <a:tile tx="0" ty="0" sx="100000" sy="100000" flip="none" algn="tl"/>
          </a:blipFill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Perpetua Titling MT" panose="02020502060505020804" pitchFamily="18" charset="0"/>
              </a:rPr>
              <a:t>Data Science</a:t>
            </a:r>
            <a:endParaRPr lang="en-US" sz="2800" dirty="0">
              <a:solidFill>
                <a:schemeClr val="tx1"/>
              </a:solidFill>
              <a:latin typeface="Perpetua Titling MT" panose="020205020605050208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1698" y="5594370"/>
            <a:ext cx="73914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erpetua Titling MT" panose="02020502060505020804" pitchFamily="18" charset="0"/>
              </a:rPr>
              <a:t>Curiosity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2298659"/>
            <a:ext cx="495300" cy="305046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Perpetua Titling MT" panose="02020502060505020804" pitchFamily="18" charset="0"/>
              </a:rPr>
              <a:t>IT</a:t>
            </a:r>
            <a:endParaRPr lang="en-US" sz="2800" dirty="0">
              <a:solidFill>
                <a:schemeClr val="tx1"/>
              </a:solidFill>
              <a:latin typeface="Perpetua Titling MT" panose="020205020605050208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64714" y="2285999"/>
            <a:ext cx="533400" cy="306311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Perpetua Titling MT" panose="02020502060505020804" pitchFamily="18" charset="0"/>
              </a:rPr>
              <a:t>STATISTICS</a:t>
            </a:r>
            <a:endParaRPr lang="en-US" sz="2800" dirty="0">
              <a:solidFill>
                <a:schemeClr val="tx1"/>
              </a:solidFill>
              <a:latin typeface="Perpetua Titling MT" panose="020205020605050208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64556" y="2280932"/>
            <a:ext cx="533400" cy="306818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Perpetua Titling MT" panose="02020502060505020804" pitchFamily="18" charset="0"/>
              </a:rPr>
              <a:t>DOMAIN</a:t>
            </a:r>
            <a:endParaRPr lang="en-US" sz="2800" dirty="0">
              <a:solidFill>
                <a:schemeClr val="tx1"/>
              </a:solidFill>
              <a:latin typeface="Perpetua Titling MT" panose="020205020605050208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8770" y="2286000"/>
            <a:ext cx="2086430" cy="3394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Programming:</a:t>
            </a:r>
            <a:endParaRPr lang="en-US" dirty="0"/>
          </a:p>
          <a:p>
            <a:r>
              <a:rPr lang="en-US" dirty="0" smtClean="0"/>
              <a:t>R, Python (Pandas), Java, C++;</a:t>
            </a:r>
          </a:p>
          <a:p>
            <a:r>
              <a:rPr lang="en-US" dirty="0" smtClean="0"/>
              <a:t>Databases;</a:t>
            </a:r>
          </a:p>
          <a:p>
            <a:r>
              <a:rPr lang="en-US" dirty="0" smtClean="0"/>
              <a:t>Data Formats:</a:t>
            </a:r>
          </a:p>
          <a:p>
            <a:r>
              <a:rPr lang="en-US" dirty="0" smtClean="0"/>
              <a:t>HTML, CSS, XML,JSON;</a:t>
            </a:r>
          </a:p>
          <a:p>
            <a:r>
              <a:rPr lang="en-US" dirty="0" smtClean="0"/>
              <a:t>Technologies: </a:t>
            </a:r>
          </a:p>
          <a:p>
            <a:r>
              <a:rPr lang="en-US" dirty="0" smtClean="0"/>
              <a:t>SAS, Hadoop, Spark, etc.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09570" y="2286000"/>
            <a:ext cx="14768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Marketing</a:t>
            </a:r>
          </a:p>
          <a:p>
            <a:r>
              <a:rPr lang="en-US" dirty="0" smtClean="0"/>
              <a:t>Management</a:t>
            </a:r>
          </a:p>
          <a:p>
            <a:r>
              <a:rPr lang="en-US" dirty="0" smtClean="0"/>
              <a:t>Accounting</a:t>
            </a:r>
          </a:p>
          <a:p>
            <a:r>
              <a:rPr lang="en-US" dirty="0" smtClean="0"/>
              <a:t>Economics</a:t>
            </a:r>
          </a:p>
          <a:p>
            <a:r>
              <a:rPr lang="en-US" dirty="0" smtClean="0"/>
              <a:t>Finance</a:t>
            </a:r>
          </a:p>
          <a:p>
            <a:r>
              <a:rPr lang="en-US" dirty="0" smtClean="0"/>
              <a:t>Networking</a:t>
            </a:r>
          </a:p>
          <a:p>
            <a:r>
              <a:rPr lang="en-US" dirty="0" smtClean="0"/>
              <a:t>Education</a:t>
            </a:r>
          </a:p>
          <a:p>
            <a:r>
              <a:rPr lang="en-US" dirty="0" smtClean="0"/>
              <a:t>Government</a:t>
            </a:r>
          </a:p>
          <a:p>
            <a:r>
              <a:rPr lang="en-US" dirty="0" smtClean="0"/>
              <a:t>Social Media</a:t>
            </a:r>
          </a:p>
          <a:p>
            <a:r>
              <a:rPr lang="en-US" dirty="0" smtClean="0"/>
              <a:t>Biomedicine</a:t>
            </a:r>
          </a:p>
          <a:p>
            <a:r>
              <a:rPr lang="en-US" dirty="0" smtClean="0"/>
              <a:t>English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24600" y="2286000"/>
            <a:ext cx="19340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Descriptive Statistics: Mean, Median, Mode, etc.;</a:t>
            </a:r>
          </a:p>
          <a:p>
            <a:r>
              <a:rPr lang="en-US" dirty="0" smtClean="0"/>
              <a:t>Inferential Statistics: ANOVA, Regression, </a:t>
            </a:r>
          </a:p>
          <a:p>
            <a:r>
              <a:rPr lang="en-US" dirty="0" smtClean="0"/>
              <a:t>SEM, Clustering, etc.;</a:t>
            </a:r>
          </a:p>
          <a:p>
            <a:r>
              <a:rPr lang="en-US" dirty="0" smtClean="0"/>
              <a:t>Data Visualization;</a:t>
            </a:r>
          </a:p>
          <a:p>
            <a:r>
              <a:rPr lang="en-US" dirty="0" smtClean="0"/>
              <a:t>Machine Learning;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70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 is a programming language used </a:t>
            </a:r>
            <a:r>
              <a:rPr lang="en-US" dirty="0" smtClean="0"/>
              <a:t>for:</a:t>
            </a:r>
          </a:p>
          <a:p>
            <a:pPr lvl="1"/>
            <a:r>
              <a:rPr lang="en-US" dirty="0" smtClean="0"/>
              <a:t>data manipulations</a:t>
            </a:r>
          </a:p>
          <a:p>
            <a:pPr lvl="1"/>
            <a:r>
              <a:rPr lang="en-US" dirty="0" smtClean="0"/>
              <a:t>statistical analysis</a:t>
            </a:r>
          </a:p>
          <a:p>
            <a:pPr lvl="1"/>
            <a:r>
              <a:rPr lang="en-US" dirty="0" smtClean="0"/>
              <a:t>data visualization</a:t>
            </a:r>
          </a:p>
          <a:p>
            <a:r>
              <a:rPr lang="en-US" dirty="0" smtClean="0"/>
              <a:t>Like any programming language, it includes: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loops</a:t>
            </a:r>
          </a:p>
          <a:p>
            <a:pPr lvl="1"/>
            <a:r>
              <a:rPr lang="en-US" dirty="0" smtClean="0"/>
              <a:t>conditional statements</a:t>
            </a:r>
          </a:p>
          <a:p>
            <a:pPr lvl="1"/>
            <a:r>
              <a:rPr lang="en-US" dirty="0" smtClean="0"/>
              <a:t>recursive functions</a:t>
            </a:r>
          </a:p>
          <a:p>
            <a:pPr lvl="1"/>
            <a:r>
              <a:rPr lang="en-US" dirty="0" smtClean="0"/>
              <a:t>input/output commands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87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</a:t>
            </a:r>
            <a:r>
              <a:rPr lang="en-US" dirty="0" smtClean="0"/>
              <a:t>Features of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Numerous functions for data retrieval, manipulation and </a:t>
            </a:r>
            <a:r>
              <a:rPr lang="en-US" dirty="0" smtClean="0"/>
              <a:t>storage </a:t>
            </a:r>
          </a:p>
          <a:p>
            <a:pPr lvl="0"/>
            <a:r>
              <a:rPr lang="en-US" dirty="0" smtClean="0"/>
              <a:t>Built-in </a:t>
            </a:r>
            <a:r>
              <a:rPr lang="en-US" dirty="0"/>
              <a:t>operators for calculations using arrays and matrices</a:t>
            </a:r>
          </a:p>
          <a:p>
            <a:pPr lvl="0"/>
            <a:r>
              <a:rPr lang="en-US" dirty="0" smtClean="0"/>
              <a:t>Tools </a:t>
            </a:r>
            <a:r>
              <a:rPr lang="en-US" dirty="0"/>
              <a:t>for basic and intermediate statistical analysis (e.g. descriptive statistics, regression, </a:t>
            </a:r>
            <a:r>
              <a:rPr lang="en-US" dirty="0" smtClean="0"/>
              <a:t>SEM, data mining, machine learning, etc</a:t>
            </a:r>
            <a:r>
              <a:rPr lang="en-US" dirty="0"/>
              <a:t>.)</a:t>
            </a:r>
          </a:p>
          <a:p>
            <a:pPr lvl="0"/>
            <a:r>
              <a:rPr lang="en-US" dirty="0"/>
              <a:t>Graphics packages for data analysis and </a:t>
            </a:r>
            <a:r>
              <a:rPr lang="en-US" dirty="0" smtClean="0"/>
              <a:t>visualization</a:t>
            </a:r>
          </a:p>
          <a:p>
            <a:pPr lvl="0"/>
            <a:r>
              <a:rPr lang="en-US" dirty="0" smtClean="0"/>
              <a:t>Integration with C</a:t>
            </a:r>
            <a:r>
              <a:rPr lang="en-US" dirty="0"/>
              <a:t>, C++, </a:t>
            </a:r>
            <a:r>
              <a:rPr lang="en-US" dirty="0" smtClean="0"/>
              <a:t>Fortran for improving computational speed</a:t>
            </a:r>
            <a:endParaRPr lang="en-US" dirty="0"/>
          </a:p>
          <a:p>
            <a:pPr lvl="0"/>
            <a:r>
              <a:rPr lang="en-US" dirty="0"/>
              <a:t>The ability to interface with code written in </a:t>
            </a:r>
            <a:r>
              <a:rPr lang="en-US" dirty="0" smtClean="0"/>
              <a:t>Python another popular language of data science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7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Of special importance are </a:t>
            </a:r>
            <a:r>
              <a:rPr lang="en-US" sz="2800" dirty="0" smtClean="0"/>
              <a:t>~12,000 user-contributed </a:t>
            </a:r>
            <a:r>
              <a:rPr lang="en-US" sz="2800" dirty="0"/>
              <a:t>packages </a:t>
            </a:r>
            <a:r>
              <a:rPr lang="en-US" sz="2800" dirty="0" smtClean="0"/>
              <a:t>available from the </a:t>
            </a:r>
            <a:r>
              <a:rPr lang="en-US" sz="2800" dirty="0"/>
              <a:t>Comprehensive R Archive Network (CRAN</a:t>
            </a:r>
            <a:r>
              <a:rPr lang="en-US" sz="2800" dirty="0" smtClean="0"/>
              <a:t>) </a:t>
            </a:r>
            <a:r>
              <a:rPr lang="en-US" sz="2800" u="sng" dirty="0">
                <a:hlinkClick r:id="rId2"/>
              </a:rPr>
              <a:t>https://cran.r-project.org</a:t>
            </a:r>
            <a:r>
              <a:rPr lang="en-US" sz="2800" u="sng" dirty="0" smtClean="0">
                <a:hlinkClick r:id="rId2"/>
              </a:rPr>
              <a:t>/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Some examples of R packages:</a:t>
            </a:r>
            <a:r>
              <a:rPr lang="en-US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129666"/>
              </p:ext>
            </p:extLst>
          </p:nvPr>
        </p:nvGraphicFramePr>
        <p:xfrm>
          <a:off x="1600200" y="3139123"/>
          <a:ext cx="5965225" cy="298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2734"/>
                <a:gridCol w="40824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Package Name</a:t>
                      </a:r>
                      <a:endParaRPr lang="en-US" sz="2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Functionality</a:t>
                      </a:r>
                      <a:endParaRPr lang="en-US" sz="2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dicecrawler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Retrieving data from Dice.com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plyr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Various data manipulations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tm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Text mining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FCNN4R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Machine learning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ggplot2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aseline="0" dirty="0" smtClean="0"/>
                        <a:t>Graphics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syuzhet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Plot arc analysis in literary works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85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jump right in!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1"/>
          <a:stretch/>
        </p:blipFill>
        <p:spPr>
          <a:xfrm>
            <a:off x="1676400" y="1600200"/>
            <a:ext cx="580081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6968</TotalTime>
  <Words>483</Words>
  <Application>Microsoft Office PowerPoint</Application>
  <PresentationFormat>On-screen Show (4:3)</PresentationFormat>
  <Paragraphs>126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Perpetua Titling MT</vt:lpstr>
      <vt:lpstr>Office Theme</vt:lpstr>
      <vt:lpstr>Vlad Krotov</vt:lpstr>
      <vt:lpstr>Learning Outcomes</vt:lpstr>
      <vt:lpstr>Why R?</vt:lpstr>
      <vt:lpstr>Data Science is not just Stats!</vt:lpstr>
      <vt:lpstr>Data Science</vt:lpstr>
      <vt:lpstr>About R</vt:lpstr>
      <vt:lpstr>Data Science Features of R</vt:lpstr>
      <vt:lpstr>R Packages</vt:lpstr>
      <vt:lpstr>Let’s jump right in!</vt:lpstr>
      <vt:lpstr>Recommended Resources</vt:lpstr>
      <vt:lpstr>Thank you!</vt:lpstr>
    </vt:vector>
  </TitlesOfParts>
  <Company>Abu Dhabi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 Krotov</dc:creator>
  <cp:lastModifiedBy>Vladyslav Krotov</cp:lastModifiedBy>
  <cp:revision>165</cp:revision>
  <dcterms:created xsi:type="dcterms:W3CDTF">2015-06-02T09:37:04Z</dcterms:created>
  <dcterms:modified xsi:type="dcterms:W3CDTF">2018-09-24T18:46:53Z</dcterms:modified>
</cp:coreProperties>
</file>