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8" r:id="rId2"/>
    <p:sldId id="2145706870" r:id="rId3"/>
    <p:sldId id="2145706880" r:id="rId4"/>
    <p:sldId id="2145706871" r:id="rId5"/>
    <p:sldId id="294" r:id="rId6"/>
    <p:sldId id="293" r:id="rId7"/>
    <p:sldId id="277" r:id="rId8"/>
    <p:sldId id="261" r:id="rId9"/>
    <p:sldId id="292" r:id="rId10"/>
    <p:sldId id="2145706869" r:id="rId11"/>
    <p:sldId id="2145706872" r:id="rId12"/>
    <p:sldId id="2145706877" r:id="rId13"/>
    <p:sldId id="2145706878" r:id="rId14"/>
    <p:sldId id="2145706879" r:id="rId15"/>
    <p:sldId id="2145706876" r:id="rId16"/>
    <p:sldId id="2145706865" r:id="rId17"/>
    <p:sldId id="2145706867" r:id="rId18"/>
    <p:sldId id="2145706882" r:id="rId19"/>
    <p:sldId id="2145706883" r:id="rId20"/>
    <p:sldId id="2145706884" r:id="rId21"/>
    <p:sldId id="2145706881" r:id="rId22"/>
    <p:sldId id="269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0317-4927-4F9B-8BF5-FF75400C85CB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5B2-4010-465D-B5D9-3EF1D4258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0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4CC-49A7-412C-9667-B5940880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A001-0E1A-4C3A-97ED-4A9B63AE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2195-5077-48EA-9848-4A5D1F5F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81E-E031-4BF8-87FC-F5A6CF90EFA7}" type="datetime1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595B-EAE1-4D4E-930D-DD1C39C2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D3ED-9926-4FC4-8464-4431B21C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0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2C29-6A11-4BDE-B374-6D7FDF00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FE28-C832-4D4E-A29E-071F4FE56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D714-4748-42D3-AAF5-850A04EF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66FF-D8A8-42F4-8FC2-E13E6849D154}" type="datetime1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00FE-60F0-4412-A225-9C0E30D6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F63A-74A0-4C2E-8985-5C210055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32985-BFE3-4FB9-BBF2-73064998C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50EDE-D153-47C7-BCB4-7C51F554D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99B3-F3F1-4E5C-A2C9-01459166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C7B-46D9-47A0-812F-DA1A117E249A}" type="datetime1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B85B-F0A0-4414-9ACA-86E27BA4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C5F1-2BE9-4F76-ACCE-1414FBCC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1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3B47-8A4B-4F3F-AB06-EA6A28E0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324A-38B9-4DDB-ACCB-C63A48D9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8AE75-F977-420A-B3A7-C3DD1158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391D-121E-4345-BA97-783C0AB28445}" type="datetime1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C423-3C80-40A6-B813-132BA9A0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5FEC-FE89-4F4E-932C-B848A05B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3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A998-A7A6-4A90-9989-07F90A0A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8A59-5989-4790-8483-F4398747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BEF4-4A57-47F7-8C57-3FBC739E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5E69-066B-4DF9-8799-3397CDD1C622}" type="datetime1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2E57-7DA0-4C16-8D8C-7E37A3D7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94C9-86A2-4729-81B9-7D19ABB5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5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006C-EA2F-42AD-B76E-D36D8DD7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EE84-F816-47F8-9FE3-F2FA11D9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C4EF-8BD2-46DB-B0A3-DF2F0559D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C51C-1779-49C9-A1BE-94DF2462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2466-771E-432A-8A26-CB626A4A52BF}" type="datetime1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75AB9-84A9-4505-ACDE-EB29084D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DE97F-B0A9-4D60-92DB-1D38678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501-BB98-4E54-BC3D-88633D12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D0F0-C3AF-4DB4-9B07-2D90A8D3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2EEB-1119-4946-A143-FFC8BED6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0C31A-7659-4D88-87DC-35D231261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0BEBA-0D77-4618-911C-07EE6BA92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D4CDD-6B0F-4F94-B784-3913EE6D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0097-CA34-48EB-85B1-2DE022A76BFD}" type="datetime1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BCB7C-300E-4625-A57C-E1D99C46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51025-EFE2-4F22-888D-9EAC2782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9120-D785-49E4-8345-7AE5A55E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65187-CF68-4563-A5E4-DDDABD15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5DE3-D17A-4C9D-B3BB-A03E0F95433F}" type="datetime1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D3CA4-BFA7-42CF-B82D-7EC679D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FB624-C8C1-460B-A404-4BA9EE34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8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1FEC6-5610-4A43-87B6-0DF1182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C52B-C389-4F68-B245-DD823E9B8838}" type="datetime1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C4FA4-5F46-4F60-9909-8817094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B6539-C306-4702-91CD-477D2660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4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D421-E80F-444B-B903-7368045F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678F-EE0D-4E6E-A075-6A8E979F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2E5E9-4F4F-448C-BE1A-539BB6E5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8AF2-75F6-447D-9854-0BEF5D0D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AF8-1417-4911-A89A-B1872A7E7BA4}" type="datetime1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EE80F-AA39-49D3-879D-C4CD56D5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9B133-78FE-482B-82AC-EB4A79B6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02FA-B6DB-479B-8D80-D59EE901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E8284-6E96-4645-954F-C563008C1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CCC73-B94B-4EA0-B8E2-5061A2AB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0CEE-0310-48F4-9463-947AEAF7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5512-5056-4A10-B8D6-01997B32DB23}" type="datetime1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8FC5-4002-4D0C-B51A-F05B6A4B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2EA2-D9B9-4CF7-AD19-719B2B8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4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5A94-9697-49D0-B555-E5EA8F20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B57A-3974-454C-9D6D-BAA94864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AA25-D7FB-4BFB-BE39-95F6040BD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7C6E-62CC-410A-B493-C8CFDD936EF8}" type="datetime1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FED6-B144-463A-85CA-609FB54E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13B8-C3F4-46C2-B966-4C801A11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3C8C-DACF-4EDE-BF2C-4E00C98F3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8.tmp"/><Relationship Id="rId4" Type="http://schemas.openxmlformats.org/officeDocument/2006/relationships/image" Target="../media/image2.png"/><Relationship Id="rId9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0.tmp"/><Relationship Id="rId4" Type="http://schemas.openxmlformats.org/officeDocument/2006/relationships/image" Target="../media/image2.png"/><Relationship Id="rId9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2.tmp"/><Relationship Id="rId4" Type="http://schemas.openxmlformats.org/officeDocument/2006/relationships/image" Target="../media/image2.png"/><Relationship Id="rId9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william.rudgard@spi.ox.ac.uk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hernando.gruesohurtado@spi.ox.ac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spi.ox.ac.uk/" TargetMode="Externa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4.tmp"/><Relationship Id="rId4" Type="http://schemas.openxmlformats.org/officeDocument/2006/relationships/image" Target="../media/image2.png"/><Relationship Id="rId9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6.tmp"/><Relationship Id="rId4" Type="http://schemas.openxmlformats.org/officeDocument/2006/relationships/image" Target="../media/image2.png"/><Relationship Id="rId9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8.tmp"/><Relationship Id="rId4" Type="http://schemas.openxmlformats.org/officeDocument/2006/relationships/image" Target="../media/image2.png"/><Relationship Id="rId9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.ox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0.tmp"/><Relationship Id="rId4" Type="http://schemas.openxmlformats.org/officeDocument/2006/relationships/image" Target="../media/image2.png"/><Relationship Id="rId9" Type="http://schemas.openxmlformats.org/officeDocument/2006/relationships/image" Target="../media/image29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3.emf"/><Relationship Id="rId7" Type="http://schemas.openxmlformats.org/officeDocument/2006/relationships/image" Target="../media/image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spi.ox.ac.uk/" TargetMode="External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-flood-database.cloudtostreet.ai/" TargetMode="External"/><Relationship Id="rId2" Type="http://schemas.openxmlformats.org/officeDocument/2006/relationships/hyperlink" Target="https://dhsprogra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icef-irc.org/journal-articles/103-measurement-of-multidimensional-child-poverty.html#:~:text=Multidimensional%20child%20poverty%20defines%20children,rights%2C%20in%20a%20holistic%20way.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spi.ox.ac.uk/" TargetMode="Externa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pi.ox.ac.uk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6FBC-4435-4EF5-839C-35482DD3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143"/>
            <a:ext cx="9144000" cy="2387600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Climate Risk &amp; Child Poverty in Nigeria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E999-EE53-4F46-B865-9BA2CF6F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68" y="3487658"/>
            <a:ext cx="11105416" cy="2158735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UCT, August 2023</a:t>
            </a:r>
            <a:endParaRPr lang="en-GB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Hernando Grueso				William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Rudgard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 collaboration with Enrique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Delamónica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Oliver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Fiala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Lucie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Cluver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Seth Flaxman,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Elizabeta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Semenova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Selam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Petros,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Bolad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é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Banougnin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Bothaina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Eltigani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cid:image001.png@01D8F064.4A9A9470">
            <a:hlinkClick r:id="rId2"/>
            <a:extLst>
              <a:ext uri="{FF2B5EF4-FFF2-40B4-BE49-F238E27FC236}">
                <a16:creationId xmlns:a16="http://schemas.microsoft.com/office/drawing/2014/main" id="{46B8A366-2BC6-4F1C-BE8E-FBFBC65A97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8" y="5787603"/>
            <a:ext cx="1347879" cy="6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DD75D-D52F-431B-8F26-42AF32FCA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95" y="5747993"/>
            <a:ext cx="701500" cy="797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11E56-4B99-4A66-A920-EFB8DD20E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0" y="5862113"/>
            <a:ext cx="1547644" cy="603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620A9-6180-43AC-925B-8F50489DC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3" y="5832946"/>
            <a:ext cx="1828799" cy="564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22B68-42BE-4719-A18E-3D7AF2453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63" y="5858552"/>
            <a:ext cx="1025296" cy="58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4FF3D-D7BE-42C7-AF87-0165D37BF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49" y="5851642"/>
            <a:ext cx="1562123" cy="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0724-2215-4D8A-9104-7C279A10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DB6DEE84-7321-41C8-9279-1551995C0E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81574-B348-4EBC-BDE4-CCB8EF104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D2298-7B39-4743-9796-090ED6274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07E7F-9169-41FA-9095-B1408B58A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0DB241-AB02-4A29-9555-C26C486D5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473D7-66A6-4BBC-A2BB-EC3437001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CF6BDB-4C49-4A9B-9447-4176E94058D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154"/>
          <a:stretch/>
        </p:blipFill>
        <p:spPr>
          <a:xfrm>
            <a:off x="1095375" y="748842"/>
            <a:ext cx="10001250" cy="53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Descriptive Statistics: KDE 11X11 (N=754)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AA0336-5BF3-4A16-94CA-66D4849EC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995" y="2518862"/>
            <a:ext cx="8657873" cy="24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4" name="Picture 3" descr="logit_floods_water - Notepad">
            <a:extLst>
              <a:ext uri="{FF2B5EF4-FFF2-40B4-BE49-F238E27FC236}">
                <a16:creationId xmlns:a16="http://schemas.microsoft.com/office/drawing/2014/main" id="{C355F0B9-0793-4C0C-BB2D-B69B171908A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 r="67693" b="16107"/>
          <a:stretch/>
        </p:blipFill>
        <p:spPr>
          <a:xfrm>
            <a:off x="1871801" y="1590732"/>
            <a:ext cx="3503856" cy="4375062"/>
          </a:xfrm>
          <a:prstGeom prst="rect">
            <a:avLst/>
          </a:prstGeom>
        </p:spPr>
      </p:pic>
      <p:pic>
        <p:nvPicPr>
          <p:cNvPr id="13" name="Picture 12" descr="logit_floods_water_mod - Notepad">
            <a:extLst>
              <a:ext uri="{FF2B5EF4-FFF2-40B4-BE49-F238E27FC236}">
                <a16:creationId xmlns:a16="http://schemas.microsoft.com/office/drawing/2014/main" id="{2431A712-8208-4403-B17A-FD522F36F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 r="67693" b="17329"/>
          <a:stretch/>
        </p:blipFill>
        <p:spPr>
          <a:xfrm>
            <a:off x="6409258" y="1629421"/>
            <a:ext cx="3518089" cy="42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4" name="Picture 3" descr="logit_floods_education - Notepad">
            <a:extLst>
              <a:ext uri="{FF2B5EF4-FFF2-40B4-BE49-F238E27FC236}">
                <a16:creationId xmlns:a16="http://schemas.microsoft.com/office/drawing/2014/main" id="{C52CC4C9-46B0-4374-BE85-2D15A8769F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r="67693" b="17057"/>
          <a:stretch/>
        </p:blipFill>
        <p:spPr>
          <a:xfrm>
            <a:off x="1878355" y="1690688"/>
            <a:ext cx="3490748" cy="4287886"/>
          </a:xfrm>
          <a:prstGeom prst="rect">
            <a:avLst/>
          </a:prstGeom>
        </p:spPr>
      </p:pic>
      <p:pic>
        <p:nvPicPr>
          <p:cNvPr id="13" name="Picture 12" descr="logit_floods_education_mod - Notepad">
            <a:extLst>
              <a:ext uri="{FF2B5EF4-FFF2-40B4-BE49-F238E27FC236}">
                <a16:creationId xmlns:a16="http://schemas.microsoft.com/office/drawing/2014/main" id="{39D3300F-15D2-4AEC-9E62-B9B63C446E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5" r="67693" b="17056"/>
          <a:stretch/>
        </p:blipFill>
        <p:spPr>
          <a:xfrm>
            <a:off x="6409258" y="1690688"/>
            <a:ext cx="3490747" cy="43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0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16" name="Picture 15" descr="logit_floods_poor - Notepad">
            <a:extLst>
              <a:ext uri="{FF2B5EF4-FFF2-40B4-BE49-F238E27FC236}">
                <a16:creationId xmlns:a16="http://schemas.microsoft.com/office/drawing/2014/main" id="{8ECC1EA4-CC14-4782-AF92-65564819968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 r="66286" b="15835"/>
          <a:stretch/>
        </p:blipFill>
        <p:spPr>
          <a:xfrm>
            <a:off x="1956053" y="1574224"/>
            <a:ext cx="3502635" cy="4206188"/>
          </a:xfrm>
          <a:prstGeom prst="rect">
            <a:avLst/>
          </a:prstGeom>
        </p:spPr>
      </p:pic>
      <p:pic>
        <p:nvPicPr>
          <p:cNvPr id="18" name="Picture 17" descr="logit_floods_sanitation - Notepad">
            <a:extLst>
              <a:ext uri="{FF2B5EF4-FFF2-40B4-BE49-F238E27FC236}">
                <a16:creationId xmlns:a16="http://schemas.microsoft.com/office/drawing/2014/main" id="{FC77F166-E68C-4F43-AAFF-59BF90885CB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 r="65485" b="15836"/>
          <a:stretch/>
        </p:blipFill>
        <p:spPr>
          <a:xfrm>
            <a:off x="6479564" y="1577544"/>
            <a:ext cx="3602458" cy="42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DEA-FA9E-44EF-B9EC-DA5100AD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8931-DCF6-44C6-AD3E-24AC5F84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Children living in areas affected by flooded are more likely to be multidimensionally deprived (poor)</a:t>
            </a:r>
          </a:p>
          <a:p>
            <a:r>
              <a:rPr lang="en-GB" dirty="0"/>
              <a:t>Lack of access to sanitation seems to be driving child poverty in flooded areas of Nigeria</a:t>
            </a:r>
          </a:p>
          <a:p>
            <a:r>
              <a:rPr lang="en-GB" dirty="0"/>
              <a:t>Children living in areas affected by flooding have lower levels of access to water and education, compared to neighbouring children</a:t>
            </a:r>
          </a:p>
          <a:p>
            <a:r>
              <a:rPr lang="en-GB" dirty="0"/>
              <a:t>Even though flooding is not the main cause of child poverty in Nigeria, poor children seem disproportionality affected by it</a:t>
            </a:r>
          </a:p>
          <a:p>
            <a:r>
              <a:rPr lang="en-GB" dirty="0"/>
              <a:t>Further research is required to understand how to adapt social protection programs to safeguard children against climate-related risks, such as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9F45-353D-4D86-8006-34228846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B887-E7F6-448F-A463-F92AD00C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011"/>
            <a:ext cx="10515600" cy="2435977"/>
          </a:xfrm>
        </p:spPr>
        <p:txBody>
          <a:bodyPr>
            <a:normAutofit/>
          </a:bodyPr>
          <a:lstStyle/>
          <a:p>
            <a:pPr algn="ctr"/>
            <a:r>
              <a:rPr lang="en-GB" sz="6500" b="1" dirty="0"/>
              <a:t>Thank you!</a:t>
            </a:r>
            <a:br>
              <a:rPr lang="en-GB" sz="6500" b="1" dirty="0"/>
            </a:br>
            <a:r>
              <a:rPr lang="en-GB" sz="2700" b="1" dirty="0">
                <a:hlinkClick r:id="rId2"/>
              </a:rPr>
              <a:t>hernando.gruesohurtado@spi.ox.ac.uk</a:t>
            </a:r>
            <a:br>
              <a:rPr lang="en-GB" sz="2700" b="1" dirty="0"/>
            </a:br>
            <a:r>
              <a:rPr lang="en-GB" sz="2700" b="1" dirty="0"/>
              <a:t> </a:t>
            </a:r>
            <a:r>
              <a:rPr lang="en-GB" sz="2700" b="1" dirty="0">
                <a:hlinkClick r:id="rId3"/>
              </a:rPr>
              <a:t>william.rudgard@spi.ox.ac.uk</a:t>
            </a:r>
            <a:r>
              <a:rPr lang="en-GB" sz="27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C73E-CBD1-485A-A9C4-F5AACDAA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C68F-C405-4334-A467-C89A848B8684}" type="slidenum">
              <a:rPr lang="en-GB" smtClean="0"/>
              <a:t>16</a:t>
            </a:fld>
            <a:endParaRPr lang="en-GB"/>
          </a:p>
        </p:txBody>
      </p:sp>
      <p:pic>
        <p:nvPicPr>
          <p:cNvPr id="11" name="Picture 10" descr="cid:image001.png@01D8F064.4A9A9470">
            <a:hlinkClick r:id="rId4"/>
            <a:extLst>
              <a:ext uri="{FF2B5EF4-FFF2-40B4-BE49-F238E27FC236}">
                <a16:creationId xmlns:a16="http://schemas.microsoft.com/office/drawing/2014/main" id="{B1E4430F-F23F-403E-905B-5F8F0354918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8" y="5787603"/>
            <a:ext cx="1347879" cy="6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F5E0E-3CDC-46D7-8F67-0AE9A025B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95" y="5747993"/>
            <a:ext cx="701500" cy="797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CACA3D-9CCB-4217-8B52-252ACCAF9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0" y="5862113"/>
            <a:ext cx="1547644" cy="60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2E12E8-12A7-4F27-B9D0-A2F5F4B64B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3" y="5832946"/>
            <a:ext cx="1828799" cy="564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946C6-7A52-4301-8980-F6B819870B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63" y="5858552"/>
            <a:ext cx="1025296" cy="58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8F1BEC-2450-46FE-8EB9-5F5A99351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49" y="5851642"/>
            <a:ext cx="1562123" cy="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0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B887-E7F6-448F-A463-F92AD00C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1011"/>
            <a:ext cx="10515600" cy="2435977"/>
          </a:xfrm>
        </p:spPr>
        <p:txBody>
          <a:bodyPr>
            <a:normAutofit/>
          </a:bodyPr>
          <a:lstStyle/>
          <a:p>
            <a:pPr algn="ctr"/>
            <a:r>
              <a:rPr lang="en-GB" sz="6500" b="1" dirty="0"/>
              <a:t>Annex</a:t>
            </a:r>
            <a:br>
              <a:rPr lang="en-GB" sz="6500" b="1" dirty="0"/>
            </a:br>
            <a:endParaRPr lang="en-GB" sz="27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C73E-CBD1-485A-A9C4-F5AACDAA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C68F-C405-4334-A467-C89A848B8684}" type="slidenum">
              <a:rPr lang="en-GB" smtClean="0"/>
              <a:t>17</a:t>
            </a:fld>
            <a:endParaRPr lang="en-GB"/>
          </a:p>
        </p:txBody>
      </p:sp>
      <p:pic>
        <p:nvPicPr>
          <p:cNvPr id="11" name="Picture 10" descr="cid:image001.png@01D8F064.4A9A9470">
            <a:hlinkClick r:id="rId2"/>
            <a:extLst>
              <a:ext uri="{FF2B5EF4-FFF2-40B4-BE49-F238E27FC236}">
                <a16:creationId xmlns:a16="http://schemas.microsoft.com/office/drawing/2014/main" id="{B1E4430F-F23F-403E-905B-5F8F035491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8" y="5787603"/>
            <a:ext cx="1347879" cy="6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F5E0E-3CDC-46D7-8F67-0AE9A025B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95" y="5747993"/>
            <a:ext cx="701500" cy="797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CACA3D-9CCB-4217-8B52-252ACCAF9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90" y="5862113"/>
            <a:ext cx="1547644" cy="60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2E12E8-12A7-4F27-B9D0-A2F5F4B64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3" y="5832946"/>
            <a:ext cx="1828799" cy="564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946C6-7A52-4301-8980-F6B819870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63" y="5858552"/>
            <a:ext cx="1025296" cy="58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8F1BEC-2450-46FE-8EB9-5F5A993518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49" y="5851642"/>
            <a:ext cx="1562123" cy="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1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5" name="Picture 4" descr="logit_floods_nutrition - Notepad">
            <a:extLst>
              <a:ext uri="{FF2B5EF4-FFF2-40B4-BE49-F238E27FC236}">
                <a16:creationId xmlns:a16="http://schemas.microsoft.com/office/drawing/2014/main" id="{4D6EEFF4-3DB8-4EA4-BDD3-5732AF5E86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1" r="67693" b="16649"/>
          <a:stretch/>
        </p:blipFill>
        <p:spPr>
          <a:xfrm>
            <a:off x="1961926" y="1447378"/>
            <a:ext cx="3578921" cy="4452660"/>
          </a:xfrm>
          <a:prstGeom prst="rect">
            <a:avLst/>
          </a:prstGeom>
        </p:spPr>
      </p:pic>
      <p:pic>
        <p:nvPicPr>
          <p:cNvPr id="15" name="Picture 14" descr="logit_floods_nutrition_mod - Notepad">
            <a:extLst>
              <a:ext uri="{FF2B5EF4-FFF2-40B4-BE49-F238E27FC236}">
                <a16:creationId xmlns:a16="http://schemas.microsoft.com/office/drawing/2014/main" id="{CA35825F-6AC1-49B5-8542-519D687C0D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 r="67693" b="17329"/>
          <a:stretch/>
        </p:blipFill>
        <p:spPr>
          <a:xfrm>
            <a:off x="6407567" y="1447378"/>
            <a:ext cx="3644953" cy="44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8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5" name="Picture 4" descr="logit_floods_health_mod - Notepad">
            <a:extLst>
              <a:ext uri="{FF2B5EF4-FFF2-40B4-BE49-F238E27FC236}">
                <a16:creationId xmlns:a16="http://schemas.microsoft.com/office/drawing/2014/main" id="{C477604C-94AB-495D-BD59-4B8061E960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 r="67693" b="16514"/>
          <a:stretch/>
        </p:blipFill>
        <p:spPr>
          <a:xfrm>
            <a:off x="6096000" y="1601306"/>
            <a:ext cx="3648661" cy="4506531"/>
          </a:xfrm>
          <a:prstGeom prst="rect">
            <a:avLst/>
          </a:prstGeom>
        </p:spPr>
      </p:pic>
      <p:pic>
        <p:nvPicPr>
          <p:cNvPr id="15" name="Picture 14" descr="logit_floods_health - Notepad">
            <a:extLst>
              <a:ext uri="{FF2B5EF4-FFF2-40B4-BE49-F238E27FC236}">
                <a16:creationId xmlns:a16="http://schemas.microsoft.com/office/drawing/2014/main" id="{D0B3C871-97D4-4CA0-9BE9-3CC20C0AF4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 r="67693" b="17057"/>
          <a:stretch/>
        </p:blipFill>
        <p:spPr>
          <a:xfrm>
            <a:off x="1484265" y="1568411"/>
            <a:ext cx="3648661" cy="44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922-7D5E-4B5F-AE56-3A1B0A22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7CD5-0180-4C6E-AA68-228253B2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lack of understanding of the association between extreme weather events and child poverty</a:t>
            </a:r>
          </a:p>
          <a:p>
            <a:r>
              <a:rPr lang="en-GB" dirty="0"/>
              <a:t>Even though there is an increasing interest on studying how climate change affects vulnerable children, nobody seems to know how climate change affects child poverty</a:t>
            </a:r>
          </a:p>
          <a:p>
            <a:r>
              <a:rPr lang="en-GB" dirty="0"/>
              <a:t>Some early assessment indicate the climate is actually not related to poverty (e.g., climate change affects everyone equally)</a:t>
            </a:r>
          </a:p>
          <a:p>
            <a:r>
              <a:rPr lang="en-GB" dirty="0"/>
              <a:t>Floods represent a particular type of extreme weather event, and Nigeria is a country that experiences high levels of both flooding and poverty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AF15-1CB3-490F-A439-4AB72301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4" name="Picture 3" descr="logit_floods_housing - Notepad">
            <a:extLst>
              <a:ext uri="{FF2B5EF4-FFF2-40B4-BE49-F238E27FC236}">
                <a16:creationId xmlns:a16="http://schemas.microsoft.com/office/drawing/2014/main" id="{12BA9BBD-AF75-40FA-87BE-E0DC1E730F1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5" r="67693" b="16921"/>
          <a:stretch/>
        </p:blipFill>
        <p:spPr>
          <a:xfrm>
            <a:off x="1769708" y="1358284"/>
            <a:ext cx="3709275" cy="4589756"/>
          </a:xfrm>
          <a:prstGeom prst="rect">
            <a:avLst/>
          </a:prstGeom>
        </p:spPr>
      </p:pic>
      <p:pic>
        <p:nvPicPr>
          <p:cNvPr id="14" name="Picture 13" descr="logit_floods_housing_mod - Notepad">
            <a:extLst>
              <a:ext uri="{FF2B5EF4-FFF2-40B4-BE49-F238E27FC236}">
                <a16:creationId xmlns:a16="http://schemas.microsoft.com/office/drawing/2014/main" id="{FDC38FED-609A-4AB5-B6E6-963347576C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 r="67693" b="15971"/>
          <a:stretch/>
        </p:blipFill>
        <p:spPr>
          <a:xfrm>
            <a:off x="6313025" y="1358283"/>
            <a:ext cx="3669175" cy="4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6" descr="cid:image001.png@01D8F064.4A9A9470">
            <a:hlinkClick r:id="rId2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pic>
        <p:nvPicPr>
          <p:cNvPr id="4" name="Picture 3" descr="logit_floods_poor_mod - Notepad">
            <a:extLst>
              <a:ext uri="{FF2B5EF4-FFF2-40B4-BE49-F238E27FC236}">
                <a16:creationId xmlns:a16="http://schemas.microsoft.com/office/drawing/2014/main" id="{0EED1AF1-A793-4951-A434-711FEB0CA2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r="66359" b="16378"/>
          <a:stretch/>
        </p:blipFill>
        <p:spPr>
          <a:xfrm>
            <a:off x="2064783" y="1571347"/>
            <a:ext cx="3498756" cy="4225771"/>
          </a:xfrm>
          <a:prstGeom prst="rect">
            <a:avLst/>
          </a:prstGeom>
        </p:spPr>
      </p:pic>
      <p:pic>
        <p:nvPicPr>
          <p:cNvPr id="13" name="Picture 12" descr="logit_floods_sanitation_mod - Notepad">
            <a:extLst>
              <a:ext uri="{FF2B5EF4-FFF2-40B4-BE49-F238E27FC236}">
                <a16:creationId xmlns:a16="http://schemas.microsoft.com/office/drawing/2014/main" id="{6898A45E-EB6E-4276-8217-AB67ED239B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" r="65194" b="16379"/>
          <a:stretch/>
        </p:blipFill>
        <p:spPr>
          <a:xfrm>
            <a:off x="6628463" y="1690688"/>
            <a:ext cx="3659272" cy="42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76B0-73F8-43CC-B11B-360DD3F4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BA4E-790C-44D8-8F82-03101B84B7CC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23789-D94A-4398-876A-CAF4F3AA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53" y="1359534"/>
            <a:ext cx="8096693" cy="49968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58DB71-923C-4169-A853-65B20945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Kernel Density Estimates (Floods, Nigeria, 2018)</a:t>
            </a:r>
          </a:p>
        </p:txBody>
      </p:sp>
    </p:spTree>
    <p:extLst>
      <p:ext uri="{BB962C8B-B14F-4D97-AF65-F5344CB8AC3E}">
        <p14:creationId xmlns:p14="http://schemas.microsoft.com/office/powerpoint/2010/main" val="173935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 between MPI Dimensions &amp; Floods: KDE Bandwidth (41x41)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0C26F-9800-45B5-9FCA-F45E74DA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62" y="1991085"/>
            <a:ext cx="3346450" cy="402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03E84-FA49-433A-9039-A908E9CF8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90" y="1991085"/>
            <a:ext cx="3346450" cy="40259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9427-DF22-4B79-9C71-827FA5B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 descr="cid:image001.png@01D8F064.4A9A9470">
            <a:hlinkClick r:id="rId4"/>
            <a:extLst>
              <a:ext uri="{FF2B5EF4-FFF2-40B4-BE49-F238E27FC236}">
                <a16:creationId xmlns:a16="http://schemas.microsoft.com/office/drawing/2014/main" id="{285FEF33-4896-4441-BFDE-2C618918637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13832-3EF1-4CC5-9007-523EC865C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3FF5-CD94-44D4-B76B-346A1B489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47861-04FC-4CA8-BC87-7E06750A8A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B7E38-B0AB-46D1-9A50-F9A435C25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E72C1-D191-422A-8C3A-47D45278C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 between MPI Dimensions &amp; Floods: KDE Bandwidth (1x1)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A2FC9-D18A-4E5B-98CA-D9A1AC38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17" y="1690688"/>
            <a:ext cx="4933365" cy="4665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185F3-1AB5-4786-9B9F-C27DB127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 descr="cid:image001.png@01D8F064.4A9A9470">
            <a:hlinkClick r:id="rId3"/>
            <a:extLst>
              <a:ext uri="{FF2B5EF4-FFF2-40B4-BE49-F238E27FC236}">
                <a16:creationId xmlns:a16="http://schemas.microsoft.com/office/drawing/2014/main" id="{73586B87-2238-4983-8561-CD76C0BC22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A6895-9A57-485A-86B2-62FA9BB76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FB65CA-5F33-4295-A579-45183CA30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20553-79DA-4EEE-9741-FB9CCE466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58BA7-EEAC-4018-A61C-47B3AFB54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4C0D76-8518-44A1-A38D-C20AA8AE1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 between MPI Dimensions &amp; Floods: KDE Bandwidth (1x1)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185F3-1AB5-4786-9B9F-C27DB127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169D2-0B0A-4344-ABFE-16ADE36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19" y="1685583"/>
            <a:ext cx="4938762" cy="4670767"/>
          </a:xfrm>
          <a:prstGeom prst="rect">
            <a:avLst/>
          </a:prstGeom>
        </p:spPr>
      </p:pic>
      <p:pic>
        <p:nvPicPr>
          <p:cNvPr id="6" name="Picture 5" descr="cid:image001.png@01D8F064.4A9A9470">
            <a:hlinkClick r:id="rId3"/>
            <a:extLst>
              <a:ext uri="{FF2B5EF4-FFF2-40B4-BE49-F238E27FC236}">
                <a16:creationId xmlns:a16="http://schemas.microsoft.com/office/drawing/2014/main" id="{FF9A770D-4776-4857-BC2E-9919ADE054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45FE2-88C3-4590-844C-93758D3D1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C8EA6-EF61-4CE1-903F-3D39F2A0A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795D20-0000-4959-B9DA-795C85B51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3D700-8929-4E11-A446-86B68358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5EFF34-6471-43FC-AE14-8E94BF7741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8ECD-2263-4502-8D20-41E59CF7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 between MPI Dimensions &amp; Floods: KDE Bandwidth (1x1)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185F3-1AB5-4786-9B9F-C27DB127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26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1DBAA-CCE0-43E7-B0AD-708E25D7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70" y="1690688"/>
            <a:ext cx="4921060" cy="4654026"/>
          </a:xfrm>
          <a:prstGeom prst="rect">
            <a:avLst/>
          </a:prstGeom>
        </p:spPr>
      </p:pic>
      <p:pic>
        <p:nvPicPr>
          <p:cNvPr id="6" name="Picture 5" descr="cid:image001.png@01D8F064.4A9A9470">
            <a:hlinkClick r:id="rId3"/>
            <a:extLst>
              <a:ext uri="{FF2B5EF4-FFF2-40B4-BE49-F238E27FC236}">
                <a16:creationId xmlns:a16="http://schemas.microsoft.com/office/drawing/2014/main" id="{8E883156-8EC4-424E-991B-BFAA5B259A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5A7EB-C194-47F7-BD67-CF3B385A7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37F55-2447-4E30-A6AA-AA59CE891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882B1-B72D-454A-9E57-0A4346038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55A24-E095-4BC3-AC7C-814ECE39C0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C5F41-6BFB-4AFF-939F-3D78D0EFE3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6AFD-5EAF-49FC-B18B-C762F962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7346-D12B-4BC5-829B-294A59B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651000"/>
            <a:ext cx="8248650" cy="4705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3D550F-7A1F-482C-9CA3-815653C1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565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FE65-FB84-4BB3-83E4-9D175AFA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A990-D7B0-4A23-A792-97431308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 fontScale="85000" lnSpcReduction="20000"/>
          </a:bodyPr>
          <a:lstStyle/>
          <a:p>
            <a:r>
              <a:rPr lang="en-GB" u="sng" dirty="0"/>
              <a:t>RQ</a:t>
            </a:r>
            <a:r>
              <a:rPr lang="en-GB" dirty="0"/>
              <a:t>: To what extent is there an association between multidimensional child poverty and flooding in Nigeria? </a:t>
            </a:r>
          </a:p>
          <a:p>
            <a:r>
              <a:rPr lang="en-GB" u="sng" dirty="0"/>
              <a:t>Data</a:t>
            </a:r>
            <a:r>
              <a:rPr lang="en-GB" dirty="0"/>
              <a:t>: </a:t>
            </a:r>
          </a:p>
          <a:p>
            <a:pPr lvl="1"/>
            <a:r>
              <a:rPr lang="en-GB" dirty="0">
                <a:hlinkClick r:id="rId2"/>
              </a:rPr>
              <a:t>DHS</a:t>
            </a:r>
            <a:r>
              <a:rPr lang="en-GB" dirty="0"/>
              <a:t>: Household surveys</a:t>
            </a:r>
          </a:p>
          <a:p>
            <a:pPr lvl="1"/>
            <a:r>
              <a:rPr lang="en-GB" dirty="0">
                <a:hlinkClick r:id="rId3"/>
              </a:rPr>
              <a:t>The Global Flood Database/NASA</a:t>
            </a:r>
            <a:r>
              <a:rPr lang="en-GB" dirty="0"/>
              <a:t>: Satellite images</a:t>
            </a:r>
          </a:p>
          <a:p>
            <a:r>
              <a:rPr lang="en-GB" u="sng" dirty="0"/>
              <a:t>Cross-Section</a:t>
            </a:r>
            <a:r>
              <a:rPr lang="en-GB" dirty="0"/>
              <a:t>: Nigeria, 2018</a:t>
            </a:r>
          </a:p>
          <a:p>
            <a:r>
              <a:rPr lang="en-GB" u="sng" dirty="0"/>
              <a:t>Sample</a:t>
            </a:r>
            <a:r>
              <a:rPr lang="en-GB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35,672 Children (Age: 0-17)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13.4 million GPS coordinates of flooding</a:t>
            </a:r>
          </a:p>
          <a:p>
            <a:r>
              <a:rPr lang="en-GB" u="sng" dirty="0"/>
              <a:t>Empirical Strategy</a:t>
            </a:r>
            <a:r>
              <a:rPr lang="en-GB" dirty="0"/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Kernel Density Estimation (KDE): A ML technique to identify flooded areas based on density of GPS coordinates indicating flooding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Logistic regression to study the relationship between proximity to flooding areas and poverty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Outcome Variable: Multidimensional Child Poverty according to </a:t>
            </a:r>
            <a:r>
              <a:rPr lang="en-GB" dirty="0">
                <a:hlinkClick r:id="rId4"/>
              </a:rPr>
              <a:t>UNICEF definition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2DE0-FDF4-495C-A0BC-09D5C8CC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B214-1E68-46CA-894D-9ABCA94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E0277-339D-49D5-9627-B9451792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05193"/>
            <a:ext cx="10001250" cy="617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D547C-F9E7-4BF5-A899-0585E9BA8BE2}"/>
              </a:ext>
            </a:extLst>
          </p:cNvPr>
          <p:cNvSpPr txBox="1"/>
          <p:nvPr/>
        </p:nvSpPr>
        <p:spPr>
          <a:xfrm>
            <a:off x="1715679" y="5715327"/>
            <a:ext cx="344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Global Flood Database (2018)</a:t>
            </a:r>
          </a:p>
        </p:txBody>
      </p:sp>
      <p:pic>
        <p:nvPicPr>
          <p:cNvPr id="8" name="Picture 7" descr="cid:image001.png@01D8F064.4A9A9470">
            <a:hlinkClick r:id="rId3"/>
            <a:extLst>
              <a:ext uri="{FF2B5EF4-FFF2-40B4-BE49-F238E27FC236}">
                <a16:creationId xmlns:a16="http://schemas.microsoft.com/office/drawing/2014/main" id="{46000262-7400-471D-A550-A836169007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F2E05-8A2E-4CE5-97DC-CC82A6FEF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1EF61-1350-4DD4-BEE4-E662B7DF0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B8B451-0EF7-4869-81EF-C28EE1A80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8833FC-4750-4A74-9980-E33447F3D4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52105D-866B-4335-A9B4-3459714DA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0F9-746F-4332-ABC1-D5727DEF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A8489-3344-4FFA-AA7C-51FF15D3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05193"/>
            <a:ext cx="10001250" cy="617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9E181-00E2-402F-B656-813BE96F3CF9}"/>
              </a:ext>
            </a:extLst>
          </p:cNvPr>
          <p:cNvSpPr txBox="1"/>
          <p:nvPr/>
        </p:nvSpPr>
        <p:spPr>
          <a:xfrm>
            <a:off x="1715679" y="5715327"/>
            <a:ext cx="400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Global Flood Database + DHS (2018)</a:t>
            </a:r>
          </a:p>
        </p:txBody>
      </p:sp>
      <p:pic>
        <p:nvPicPr>
          <p:cNvPr id="7" name="Picture 6" descr="cid:image001.png@01D8F064.4A9A9470">
            <a:hlinkClick r:id="rId3"/>
            <a:extLst>
              <a:ext uri="{FF2B5EF4-FFF2-40B4-BE49-F238E27FC236}">
                <a16:creationId xmlns:a16="http://schemas.microsoft.com/office/drawing/2014/main" id="{9FD769B2-E538-4188-AB6E-7D230A7EAD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E54AA-A0AC-402D-A3E4-A2AD4D846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B33D4-7BD4-4B7F-964C-4E2EC63F6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9419B-5A8B-4DE9-825B-EB2E73020A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80091-8ACC-421C-80A0-6CDDD2C07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4F86CA-96B9-42B6-9E07-57FE539799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87FF-09F6-4B97-88A9-2FDAC38C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BA4E-790C-44D8-8F82-03101B84B7CC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14426-D7D3-4B00-A935-AED0896C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5" y="1525356"/>
            <a:ext cx="5391968" cy="3327614"/>
          </a:xfrm>
          <a:prstGeom prst="rect">
            <a:avLst/>
          </a:prstGeom>
        </p:spPr>
      </p:pic>
      <p:pic>
        <p:nvPicPr>
          <p:cNvPr id="6" name="Picture 5" descr="cid:image001.png@01D8F064.4A9A9470">
            <a:hlinkClick r:id="rId3"/>
            <a:extLst>
              <a:ext uri="{FF2B5EF4-FFF2-40B4-BE49-F238E27FC236}">
                <a16:creationId xmlns:a16="http://schemas.microsoft.com/office/drawing/2014/main" id="{2767BBEF-1E80-467D-A9E3-A7033E097A8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1DDD7-2201-4EAE-93EA-4FA953E6B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27CCB-21AE-4F56-ACD5-9B139C0C53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8DF4D-56AC-4600-BC6F-8151AD8EE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C920B-435A-4B6B-9A4E-BE49E456B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2CBE87-2EA5-4EB4-B057-F8BB70B64B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42469F-F5F3-42C3-BC63-40A8AA08068E}"/>
              </a:ext>
            </a:extLst>
          </p:cNvPr>
          <p:cNvSpPr txBox="1"/>
          <p:nvPr/>
        </p:nvSpPr>
        <p:spPr>
          <a:xfrm>
            <a:off x="1066937" y="4852970"/>
            <a:ext cx="1789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DHS (2018)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8BACB0-7BDD-486C-B62C-5730B7748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223" y="1525356"/>
            <a:ext cx="5076517" cy="33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9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9A35-F684-413C-AD0A-66244858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Flood Map + DHS Poor Households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3D653-A5BC-42EB-83EC-8959EB84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BA4E-790C-44D8-8F82-03101B84B7CC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475C8-9E08-4970-8597-402E9483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6" y="2038426"/>
            <a:ext cx="6229458" cy="3844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B38EFE-55D0-4660-8657-2DF61493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29" y="2038426"/>
            <a:ext cx="6229457" cy="3844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945C4-BF48-42D8-9614-8F94FE7E0726}"/>
              </a:ext>
            </a:extLst>
          </p:cNvPr>
          <p:cNvSpPr txBox="1"/>
          <p:nvPr/>
        </p:nvSpPr>
        <p:spPr>
          <a:xfrm>
            <a:off x="603316" y="5507937"/>
            <a:ext cx="400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Global Flood Database + DHS (2018)</a:t>
            </a:r>
          </a:p>
        </p:txBody>
      </p:sp>
      <p:pic>
        <p:nvPicPr>
          <p:cNvPr id="7" name="Picture 6" descr="cid:image001.png@01D8F064.4A9A9470">
            <a:hlinkClick r:id="rId4"/>
            <a:extLst>
              <a:ext uri="{FF2B5EF4-FFF2-40B4-BE49-F238E27FC236}">
                <a16:creationId xmlns:a16="http://schemas.microsoft.com/office/drawing/2014/main" id="{5533ACD9-26CF-40C3-80EA-4D35826DC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4FBEF-ECB2-4D39-9AD6-FB936D771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BA46C-FECF-4E7C-BB9A-8ECCA774D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297FC-2CCB-4D39-8807-6114B8436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C899FB-00AA-47A2-9041-30AD10183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98AB70-376D-4D2E-BEFC-275A04FCDE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CBC55-80BB-41AB-A3E8-07F8D169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3C8C-DACF-4EDE-BF2C-4E00C98F39AF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C1264-B32C-4D13-9BDA-F88EB456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36" y="2487623"/>
            <a:ext cx="7669127" cy="2700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118694-7C14-43D5-9673-137B39C2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Descriptive Statistics: </a:t>
            </a:r>
          </a:p>
        </p:txBody>
      </p:sp>
      <p:pic>
        <p:nvPicPr>
          <p:cNvPr id="7" name="Picture 6" descr="cid:image001.png@01D8F064.4A9A9470">
            <a:hlinkClick r:id="rId3"/>
            <a:extLst>
              <a:ext uri="{FF2B5EF4-FFF2-40B4-BE49-F238E27FC236}">
                <a16:creationId xmlns:a16="http://schemas.microsoft.com/office/drawing/2014/main" id="{FD26E31F-DE37-4583-9C8A-69FC4B4B4F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1" y="6356349"/>
            <a:ext cx="474957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3DD44-A689-4B60-AA1F-AAC65BB03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5" y="6341983"/>
            <a:ext cx="283033" cy="3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7D605-8352-45F1-9DEE-B9C516ED5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3" y="6382154"/>
            <a:ext cx="624424" cy="24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7D80BA-9A51-4839-A793-91C26C871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65" y="6382154"/>
            <a:ext cx="737861" cy="22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3FDE0-AB72-4539-A32F-FA8718A269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4" y="6404277"/>
            <a:ext cx="413675" cy="23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89D8D0-3A14-4EF5-B7DC-35C91CE4B9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6" y="6412974"/>
            <a:ext cx="630266" cy="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525</Words>
  <Application>Microsoft Office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Climate Risk &amp; Child Poverty in Nigeria</vt:lpstr>
      <vt:lpstr>Motivation</vt:lpstr>
      <vt:lpstr>Literature Review</vt:lpstr>
      <vt:lpstr>Methods</vt:lpstr>
      <vt:lpstr>PowerPoint Presentation</vt:lpstr>
      <vt:lpstr>PowerPoint Presentation</vt:lpstr>
      <vt:lpstr>PowerPoint Presentation</vt:lpstr>
      <vt:lpstr>Flood Map + DHS Poor Households</vt:lpstr>
      <vt:lpstr>Descriptive Statistics: </vt:lpstr>
      <vt:lpstr>PowerPoint Presentation</vt:lpstr>
      <vt:lpstr>Descriptive Statistics: KDE 11X11 (N=754)</vt:lpstr>
      <vt:lpstr>Regression Results</vt:lpstr>
      <vt:lpstr>Regression Results</vt:lpstr>
      <vt:lpstr>Regression Results</vt:lpstr>
      <vt:lpstr>Conclusion &amp; Next Steps</vt:lpstr>
      <vt:lpstr>Thank you! hernando.gruesohurtado@spi.ox.ac.uk  william.rudgard@spi.ox.ac.uk </vt:lpstr>
      <vt:lpstr>Annex </vt:lpstr>
      <vt:lpstr>Regression Results</vt:lpstr>
      <vt:lpstr>Regression Results</vt:lpstr>
      <vt:lpstr>Regression Results</vt:lpstr>
      <vt:lpstr>Regression Results</vt:lpstr>
      <vt:lpstr>Kernel Density Estimates (Floods, Nigeria, 2018)</vt:lpstr>
      <vt:lpstr>Relationship between MPI Dimensions &amp; Floods: KDE Bandwidth (41x41)</vt:lpstr>
      <vt:lpstr>Relationship between MPI Dimensions &amp; Floods: KDE Bandwidth (1x1)</vt:lpstr>
      <vt:lpstr>Relationship between MPI Dimensions &amp; Floods: KDE Bandwidth (1x1)</vt:lpstr>
      <vt:lpstr>Relationship between MPI Dimensions &amp; Floods: KDE Bandwidth (1x1)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Hernando Grueso Hurtado</dc:creator>
  <cp:lastModifiedBy>Hernando Grueso Hurtado</cp:lastModifiedBy>
  <cp:revision>49</cp:revision>
  <dcterms:created xsi:type="dcterms:W3CDTF">2023-07-12T12:24:32Z</dcterms:created>
  <dcterms:modified xsi:type="dcterms:W3CDTF">2023-08-09T15:52:20Z</dcterms:modified>
</cp:coreProperties>
</file>