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62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embeddedFontLst>
    <p:embeddedFont>
      <p:font typeface="等线" panose="02010600030101010101" pitchFamily="2" charset="-122"/>
      <p:regular r:id="rId42"/>
      <p:bold r:id="rId43"/>
    </p:embeddedFont>
    <p:embeddedFont>
      <p:font typeface="等线 Light" panose="02010600030101010101" pitchFamily="2" charset="-122"/>
      <p:regular r:id="rId44"/>
    </p:embeddedFont>
    <p:embeddedFont>
      <p:font typeface="华文新魏" panose="02010800040101010101" pitchFamily="2" charset="-122"/>
      <p:regular r:id="rId45"/>
    </p:embeddedFont>
    <p:embeddedFont>
      <p:font typeface="楷体" panose="02010609060101010101" pitchFamily="49" charset="-122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DF1A-F6FD-43E3-B5CA-4B14B442D1A7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D1959-E43E-4DD8-82B2-CDE876282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6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1959-E43E-4DD8-82B2-CDE876282D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C1D2E-4B9B-462C-8395-23D162E9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6ED2AF-D13C-4A1C-B246-D7A88539B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37D9E-B9B3-4C67-ADCB-531A2341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1897C-516F-4472-8A25-8C699FD5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7E0D0-68E0-4738-95F2-72A942E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2D497-3744-4205-B1DC-B9452957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23D6E-CE68-4D92-BAAA-09414D63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508D6-8F20-43B3-AFCC-BB2C8C81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D1937-B9BA-4509-94DE-A31ED113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01D65-7583-4AF8-9190-F4D66A75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6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DEF80-88AF-49B0-AE08-DDF2EFC0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CBE44-2EB6-4F4E-8E31-266F53106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40079-8092-4061-806C-8A6F1E4F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42EF3-8BBF-4ABC-8B01-CF4CE537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641A3-42AE-44ED-8289-C98FFD40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8C436-9486-4E45-8C1F-BF16A000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352FC-1D4F-4AC0-B8D5-71666B18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05FE-C847-4FCA-8FE6-47B5309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29E28-9FF9-4595-8219-7B4FF7D9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E9992-4265-4C8A-B1F5-3E7D3284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C8FC1-701A-4359-946F-2C1AF86D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1B60C-6C24-4B31-8508-A533EB9C0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70BC7-324D-490B-9E7D-A9A27EF6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3563-556C-4209-8C96-D2A9881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ECFDC-F8DF-4472-9D9C-F49DD29D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5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15C6A-5B53-4C94-BF34-2FF926F8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EE395-5994-4744-8B35-760EFC22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BA8F8-A5EC-473F-A282-ADB29DCEF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C5D97-D8E9-4A89-8276-D5BC8AB7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42D089-6770-475C-A181-F8ECE771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C6C14-8C06-4D85-A1A4-C5C05B0C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1CD7E-65D0-43B8-B944-AB05DC23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1D4D6-F1F6-4CAA-A7D8-69216BC14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22DE0-95CA-48DD-BE03-8BD7DB1A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958AD-C053-471E-8853-A95EECE26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EA4BEB-F050-4CDE-BB50-A0977BD4D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84AD7-D1E1-410E-99B3-C4833828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3B09AE-EC1A-47C2-BA94-BC4AD931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3FEBF6-670C-4F65-A63F-7AC1E437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D16D5-BFD5-48E0-AF4D-DE66C7D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8D403F-7B5A-4C80-AF34-F464DEA3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3D221B-4C5D-419A-A651-9BEFA9B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23EAB-BE33-4BB0-ABB0-8529BD34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1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AE02AC-AF3E-420C-9CF1-A40CB933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5C6AA-74FA-4A0E-B347-549DC283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C705EE-232D-4A1A-9061-244F576F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186BE-5AC2-4CCC-BE53-152F7389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185BD-EB70-4438-9CCF-42DA66D4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D761D-B874-41BB-90B2-47BFF4718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AD45A-8C51-4318-BC2A-70EDF7E0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9EE3F-2ECD-4842-B13C-718846A8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6C09D-18BE-487B-A74E-9EB4926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3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4E60-751F-44E9-B027-40ED0D5B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C42D7-AE1C-41BC-A75C-4D423D6B2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3943D-4B86-4C5A-9C34-84F7BDF5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E06D-8E31-4C53-A7E0-BDC60D87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D4B55-816B-42A3-9506-B19ED3E1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B39C0-F798-4057-B945-FB4B504E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8FA36-ACE4-405F-8002-6DAE6852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9610B-4594-405E-88F4-AC3B1085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B3247-58F2-4E1C-8212-03B980309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D000-B016-4AB9-BD29-6A0CA4E2A81D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EAC64-BB24-4799-9417-0FC292EA1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F301E-80BC-46AD-886A-B49B87F6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4E3E-A0BB-4338-ACCF-4EDE4C4F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6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573CCBB-484C-4F3B-8FA3-ECB8964A8F62}"/>
              </a:ext>
            </a:extLst>
          </p:cNvPr>
          <p:cNvSpPr txBox="1"/>
          <p:nvPr/>
        </p:nvSpPr>
        <p:spPr>
          <a:xfrm>
            <a:off x="682337" y="2403428"/>
            <a:ext cx="11000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前端领域的</a:t>
            </a:r>
            <a:r>
              <a:rPr lang="en-US" altLang="zh-CN" sz="6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diff</a:t>
            </a:r>
            <a:r>
              <a:rPr lang="zh-CN" altLang="en-US" sz="6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39158-B8A5-415E-8D24-1EBF61650890}"/>
              </a:ext>
            </a:extLst>
          </p:cNvPr>
          <p:cNvSpPr txBox="1"/>
          <p:nvPr/>
        </p:nvSpPr>
        <p:spPr>
          <a:xfrm>
            <a:off x="886693" y="3419091"/>
            <a:ext cx="1100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3200" b="1" dirty="0" err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vue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3200" b="1" dirty="0" err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dom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diff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git diff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93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A29A6-9E36-4617-AFDA-CDEABA59F8E8}"/>
              </a:ext>
            </a:extLst>
          </p:cNvPr>
          <p:cNvSpPr txBox="1"/>
          <p:nvPr/>
        </p:nvSpPr>
        <p:spPr>
          <a:xfrm>
            <a:off x="361402" y="1562821"/>
            <a:ext cx="5808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 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E26FBF-1976-4EE0-BB03-F1626541313E}"/>
              </a:ext>
            </a:extLst>
          </p:cNvPr>
          <p:cNvSpPr/>
          <p:nvPr/>
        </p:nvSpPr>
        <p:spPr>
          <a:xfrm>
            <a:off x="547833" y="2147596"/>
            <a:ext cx="9482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判断二：进行首尾之间的比较（首尾、尾首）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D1C5D9-BBA5-4121-98F9-B1F067C9B8D3}"/>
              </a:ext>
            </a:extLst>
          </p:cNvPr>
          <p:cNvSpPr/>
          <p:nvPr/>
        </p:nvSpPr>
        <p:spPr>
          <a:xfrm>
            <a:off x="1092777" y="2720455"/>
            <a:ext cx="610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若有相同的节点，移动节点</a:t>
            </a:r>
          </a:p>
        </p:txBody>
      </p:sp>
      <p:pic>
        <p:nvPicPr>
          <p:cNvPr id="1028" name="Picture 4" descr="https://raw.githubusercontent.com/lihongxun945/myblog/master/images/vue2/patch/diff2.png">
            <a:extLst>
              <a:ext uri="{FF2B5EF4-FFF2-40B4-BE49-F238E27FC236}">
                <a16:creationId xmlns:a16="http://schemas.microsoft.com/office/drawing/2014/main" id="{BF1242C5-5723-4B3B-B4B9-E51F7901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237" y="1232475"/>
            <a:ext cx="2690000" cy="24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raw.githubusercontent.com/lihongxun945/myblog/master/images/vue2/patch/diff3.png">
            <a:extLst>
              <a:ext uri="{FF2B5EF4-FFF2-40B4-BE49-F238E27FC236}">
                <a16:creationId xmlns:a16="http://schemas.microsoft.com/office/drawing/2014/main" id="{B27D2DDC-2224-468D-9D63-B8340BF8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237" y="3841895"/>
            <a:ext cx="2690000" cy="23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C0865C0-0EC3-42B4-821D-AF435B8FA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09" y="4381068"/>
            <a:ext cx="7914286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A29A6-9E36-4617-AFDA-CDEABA59F8E8}"/>
              </a:ext>
            </a:extLst>
          </p:cNvPr>
          <p:cNvSpPr txBox="1"/>
          <p:nvPr/>
        </p:nvSpPr>
        <p:spPr>
          <a:xfrm>
            <a:off x="361402" y="1562821"/>
            <a:ext cx="5808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 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E26FBF-1976-4EE0-BB03-F1626541313E}"/>
              </a:ext>
            </a:extLst>
          </p:cNvPr>
          <p:cNvSpPr/>
          <p:nvPr/>
        </p:nvSpPr>
        <p:spPr>
          <a:xfrm>
            <a:off x="547833" y="2147596"/>
            <a:ext cx="9482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判断三：之前的比较都不匹配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D1C5D9-BBA5-4121-98F9-B1F067C9B8D3}"/>
              </a:ext>
            </a:extLst>
          </p:cNvPr>
          <p:cNvSpPr/>
          <p:nvPr/>
        </p:nvSpPr>
        <p:spPr>
          <a:xfrm>
            <a:off x="1092776" y="2720455"/>
            <a:ext cx="10849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若有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，直接通过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找当前节点，找到则移动，没找到则新增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删除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O(1)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D8CF73-0E15-483D-8567-3A1C0B54D34F}"/>
              </a:ext>
            </a:extLst>
          </p:cNvPr>
          <p:cNvSpPr/>
          <p:nvPr/>
        </p:nvSpPr>
        <p:spPr>
          <a:xfrm>
            <a:off x="1092777" y="3277165"/>
            <a:ext cx="610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若无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，遍历找节点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O(n)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7D6D22-C3F7-4C7C-A0AD-CC44D13F4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4023059"/>
            <a:ext cx="8081818" cy="27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A29A6-9E36-4617-AFDA-CDEABA59F8E8}"/>
              </a:ext>
            </a:extLst>
          </p:cNvPr>
          <p:cNvSpPr txBox="1"/>
          <p:nvPr/>
        </p:nvSpPr>
        <p:spPr>
          <a:xfrm>
            <a:off x="361402" y="1562821"/>
            <a:ext cx="5808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 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E26FBF-1976-4EE0-BB03-F1626541313E}"/>
              </a:ext>
            </a:extLst>
          </p:cNvPr>
          <p:cNvSpPr/>
          <p:nvPr/>
        </p:nvSpPr>
        <p:spPr>
          <a:xfrm>
            <a:off x="547833" y="2147596"/>
            <a:ext cx="9482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判断四：退出遍历循环，但是有一个组未完成遍历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D1C5D9-BBA5-4121-98F9-B1F067C9B8D3}"/>
              </a:ext>
            </a:extLst>
          </p:cNvPr>
          <p:cNvSpPr/>
          <p:nvPr/>
        </p:nvSpPr>
        <p:spPr>
          <a:xfrm>
            <a:off x="1092777" y="2720455"/>
            <a:ext cx="610235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旧节点组先遍历完了，需要新增节点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D8CF73-0E15-483D-8567-3A1C0B54D34F}"/>
              </a:ext>
            </a:extLst>
          </p:cNvPr>
          <p:cNvSpPr/>
          <p:nvPr/>
        </p:nvSpPr>
        <p:spPr>
          <a:xfrm>
            <a:off x="1092777" y="3277165"/>
            <a:ext cx="610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新节点组先遍历完了，需要删除节点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6877F-CEF0-41EB-8D61-B5DDA9A0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25" y="4558912"/>
            <a:ext cx="5161905" cy="276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4D8016-E54F-4029-9905-2B4C1E34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25" y="5161980"/>
            <a:ext cx="6238095" cy="1314286"/>
          </a:xfrm>
          <a:prstGeom prst="rect">
            <a:avLst/>
          </a:prstGeom>
        </p:spPr>
      </p:pic>
      <p:pic>
        <p:nvPicPr>
          <p:cNvPr id="3074" name="Picture 2" descr="https://raw.githubusercontent.com/lihongxun945/myblog/master/images/vue2/patch/diff7.png">
            <a:extLst>
              <a:ext uri="{FF2B5EF4-FFF2-40B4-BE49-F238E27FC236}">
                <a16:creationId xmlns:a16="http://schemas.microsoft.com/office/drawing/2014/main" id="{B545074F-304C-4621-B6E9-516F0CDD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371" y="2793927"/>
            <a:ext cx="3426639" cy="242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6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8B1C02-9186-4893-9273-CAD220E1AF25}"/>
              </a:ext>
            </a:extLst>
          </p:cNvPr>
          <p:cNvSpPr txBox="1"/>
          <p:nvPr/>
        </p:nvSpPr>
        <p:spPr>
          <a:xfrm>
            <a:off x="361402" y="1562821"/>
            <a:ext cx="5808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 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  <p:pic>
        <p:nvPicPr>
          <p:cNvPr id="4100" name="Picture 4" descr="https://blog-10039692.file.myqcloud.com/1506310020178_8501_1506310022989.png">
            <a:extLst>
              <a:ext uri="{FF2B5EF4-FFF2-40B4-BE49-F238E27FC236}">
                <a16:creationId xmlns:a16="http://schemas.microsoft.com/office/drawing/2014/main" id="{CD2AAD21-45BE-4CF0-84D1-4544EE8B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435" y="2946396"/>
            <a:ext cx="487934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blog-10039692.file.myqcloud.com/1506309667434_5394_1506309670118.png">
            <a:extLst>
              <a:ext uri="{FF2B5EF4-FFF2-40B4-BE49-F238E27FC236}">
                <a16:creationId xmlns:a16="http://schemas.microsoft.com/office/drawing/2014/main" id="{93E037C3-E67B-4827-A037-340802794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70" y="2946394"/>
            <a:ext cx="487934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46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8B1C02-9186-4893-9273-CAD220E1AF25}"/>
              </a:ext>
            </a:extLst>
          </p:cNvPr>
          <p:cNvSpPr txBox="1"/>
          <p:nvPr/>
        </p:nvSpPr>
        <p:spPr>
          <a:xfrm>
            <a:off x="361402" y="1562821"/>
            <a:ext cx="5808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 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  <p:pic>
        <p:nvPicPr>
          <p:cNvPr id="6146" name="Picture 2" descr="https://blog-10039692.file.myqcloud.com/1506310031512_8422_1506310034209.png">
            <a:extLst>
              <a:ext uri="{FF2B5EF4-FFF2-40B4-BE49-F238E27FC236}">
                <a16:creationId xmlns:a16="http://schemas.microsoft.com/office/drawing/2014/main" id="{12612734-F284-4D05-AB13-4722C74E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01" y="2946396"/>
            <a:ext cx="487934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blog-10039692.file.myqcloud.com/1506310055120_7041_1506310057828.png">
            <a:extLst>
              <a:ext uri="{FF2B5EF4-FFF2-40B4-BE49-F238E27FC236}">
                <a16:creationId xmlns:a16="http://schemas.microsoft.com/office/drawing/2014/main" id="{B7EDFBDD-C02C-4E8B-B97C-A0A703EA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436" y="2946396"/>
            <a:ext cx="487934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4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8B1C02-9186-4893-9273-CAD220E1AF25}"/>
              </a:ext>
            </a:extLst>
          </p:cNvPr>
          <p:cNvSpPr txBox="1"/>
          <p:nvPr/>
        </p:nvSpPr>
        <p:spPr>
          <a:xfrm>
            <a:off x="361402" y="1562821"/>
            <a:ext cx="5808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 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  <p:pic>
        <p:nvPicPr>
          <p:cNvPr id="7170" name="Picture 2" descr="https://blog-10039692.file.myqcloud.com/1506310126927_9420_1506310129658.png">
            <a:extLst>
              <a:ext uri="{FF2B5EF4-FFF2-40B4-BE49-F238E27FC236}">
                <a16:creationId xmlns:a16="http://schemas.microsoft.com/office/drawing/2014/main" id="{7453D050-9719-48A5-99E4-F25344D2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59" y="2937525"/>
            <a:ext cx="4891176" cy="366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blog-10039692.file.myqcloud.com/1506310208311_1345_1506310211127.png">
            <a:extLst>
              <a:ext uri="{FF2B5EF4-FFF2-40B4-BE49-F238E27FC236}">
                <a16:creationId xmlns:a16="http://schemas.microsoft.com/office/drawing/2014/main" id="{F5E433C1-C369-471D-96F3-822022CF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08" y="2946395"/>
            <a:ext cx="487934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7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8B1C02-9186-4893-9273-CAD220E1AF25}"/>
              </a:ext>
            </a:extLst>
          </p:cNvPr>
          <p:cNvSpPr txBox="1"/>
          <p:nvPr/>
        </p:nvSpPr>
        <p:spPr>
          <a:xfrm>
            <a:off x="361402" y="1562821"/>
            <a:ext cx="5808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 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  <p:pic>
        <p:nvPicPr>
          <p:cNvPr id="8194" name="Picture 2" descr="https://blog-10039692.file.myqcloud.com/1506310237321_1952_1506310240006.png">
            <a:extLst>
              <a:ext uri="{FF2B5EF4-FFF2-40B4-BE49-F238E27FC236}">
                <a16:creationId xmlns:a16="http://schemas.microsoft.com/office/drawing/2014/main" id="{51535E04-3886-4328-A187-525A3CB6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60" y="2937524"/>
            <a:ext cx="4891176" cy="366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blog-10039692.file.myqcloud.com/1506310263546_2866_1506310266285.png">
            <a:extLst>
              <a:ext uri="{FF2B5EF4-FFF2-40B4-BE49-F238E27FC236}">
                <a16:creationId xmlns:a16="http://schemas.microsoft.com/office/drawing/2014/main" id="{068293D7-E5CB-47FF-B2E1-4EBFAEB4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2" y="2946394"/>
            <a:ext cx="487934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5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pic>
        <p:nvPicPr>
          <p:cNvPr id="3" name="Picture 4" descr="https://user-gold-cdn.xitu.io/2017/9/18/ebc9bc6e6792591c8a716c9ed876f87d?imageslim">
            <a:extLst>
              <a:ext uri="{FF2B5EF4-FFF2-40B4-BE49-F238E27FC236}">
                <a16:creationId xmlns:a16="http://schemas.microsoft.com/office/drawing/2014/main" id="{4DF3D35F-2437-4893-A95A-6253A2049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4" y="4534576"/>
            <a:ext cx="5145725" cy="175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39AD460-9815-4ABF-81C1-DBEE3E624FA0}"/>
              </a:ext>
            </a:extLst>
          </p:cNvPr>
          <p:cNvSpPr txBox="1"/>
          <p:nvPr/>
        </p:nvSpPr>
        <p:spPr>
          <a:xfrm>
            <a:off x="476810" y="2046975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算法时间复杂度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A9F4B-F960-4F89-B638-6834C268245D}"/>
              </a:ext>
            </a:extLst>
          </p:cNvPr>
          <p:cNvSpPr txBox="1"/>
          <p:nvPr/>
        </p:nvSpPr>
        <p:spPr>
          <a:xfrm>
            <a:off x="1147121" y="2890057"/>
            <a:ext cx="5937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设树为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叉，高度为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，则有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m^d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≈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每次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比较时间复杂度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O(m)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总时间复杂度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m^d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)=O(n)</a:t>
            </a:r>
          </a:p>
        </p:txBody>
      </p:sp>
    </p:spTree>
    <p:extLst>
      <p:ext uri="{BB962C8B-B14F-4D97-AF65-F5344CB8AC3E}">
        <p14:creationId xmlns:p14="http://schemas.microsoft.com/office/powerpoint/2010/main" val="113783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76810" y="2046975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树到文件树</a:t>
            </a:r>
            <a:endParaRPr lang="en-US" altLang="zh-CN" sz="3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0B66DEA-3ABB-4515-A049-4359B401E461}"/>
              </a:ext>
            </a:extLst>
          </p:cNvPr>
          <p:cNvGrpSpPr/>
          <p:nvPr/>
        </p:nvGrpSpPr>
        <p:grpSpPr>
          <a:xfrm>
            <a:off x="7084602" y="2403262"/>
            <a:ext cx="4580347" cy="2085975"/>
            <a:chOff x="6308748" y="2186874"/>
            <a:chExt cx="4580347" cy="20859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D2FA20A-295A-40CA-93EA-BC3FA3FDE0C8}"/>
                </a:ext>
              </a:extLst>
            </p:cNvPr>
            <p:cNvSpPr/>
            <p:nvPr/>
          </p:nvSpPr>
          <p:spPr>
            <a:xfrm>
              <a:off x="6308748" y="2323597"/>
              <a:ext cx="1465483" cy="593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文件夹</a:t>
              </a:r>
            </a:p>
          </p:txBody>
        </p:sp>
        <p:pic>
          <p:nvPicPr>
            <p:cNvPr id="9224" name="Picture 8" descr="https://images2015.cnblogs.com/blog/1094457/201702/1094457-20170225183610632-1388959691.png">
              <a:extLst>
                <a:ext uri="{FF2B5EF4-FFF2-40B4-BE49-F238E27FC236}">
                  <a16:creationId xmlns:a16="http://schemas.microsoft.com/office/drawing/2014/main" id="{6E7F0057-018B-41F9-B3EF-80DD8426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195" y="2186874"/>
              <a:ext cx="300990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3735EB-7205-423D-B349-F151EB4EAA8D}"/>
                </a:ext>
              </a:extLst>
            </p:cNvPr>
            <p:cNvSpPr/>
            <p:nvPr/>
          </p:nvSpPr>
          <p:spPr>
            <a:xfrm>
              <a:off x="8525164" y="2208579"/>
              <a:ext cx="1828800" cy="876368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D152A9-3DD6-49F0-8024-476208529369}"/>
                </a:ext>
              </a:extLst>
            </p:cNvPr>
            <p:cNvSpPr/>
            <p:nvPr/>
          </p:nvSpPr>
          <p:spPr>
            <a:xfrm>
              <a:off x="7994073" y="3182430"/>
              <a:ext cx="2793999" cy="48440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F00CE6A-29CD-42C6-BC93-E2E621F64E58}"/>
                </a:ext>
              </a:extLst>
            </p:cNvPr>
            <p:cNvSpPr/>
            <p:nvPr/>
          </p:nvSpPr>
          <p:spPr>
            <a:xfrm>
              <a:off x="7879195" y="3788441"/>
              <a:ext cx="3009900" cy="484408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B27AFC-FE26-4CF5-AB3A-723753D3CD4D}"/>
                </a:ext>
              </a:extLst>
            </p:cNvPr>
            <p:cNvSpPr/>
            <p:nvPr/>
          </p:nvSpPr>
          <p:spPr>
            <a:xfrm>
              <a:off x="6308748" y="3073278"/>
              <a:ext cx="1465483" cy="593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92D05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3A4F44-D2A6-42EA-9273-1BCE152ECF3C}"/>
                </a:ext>
              </a:extLst>
            </p:cNvPr>
            <p:cNvSpPr/>
            <p:nvPr/>
          </p:nvSpPr>
          <p:spPr>
            <a:xfrm>
              <a:off x="6308748" y="3666838"/>
              <a:ext cx="1465483" cy="593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B0F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行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2E89030-0D36-4C35-8E05-118283D28207}"/>
              </a:ext>
            </a:extLst>
          </p:cNvPr>
          <p:cNvSpPr txBox="1"/>
          <p:nvPr/>
        </p:nvSpPr>
        <p:spPr>
          <a:xfrm>
            <a:off x="879036" y="3133545"/>
            <a:ext cx="6620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 diff: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需要最少的比较次数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diff: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需要最小的改动方法（行级）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103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等价问题：最长公共子序列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(LCS)</a:t>
            </a:r>
          </a:p>
        </p:txBody>
      </p:sp>
      <p:pic>
        <p:nvPicPr>
          <p:cNvPr id="11266" name="Picture 2" descr="https://pic1.zhimg.com/80/v2-557f414f691fce26b24d5a9ed9055cbc_hd.jpg">
            <a:extLst>
              <a:ext uri="{FF2B5EF4-FFF2-40B4-BE49-F238E27FC236}">
                <a16:creationId xmlns:a16="http://schemas.microsoft.com/office/drawing/2014/main" id="{D04390C7-CB7A-4F24-B9D2-EB812424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83" y="2412147"/>
            <a:ext cx="5048618" cy="12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pic3.zhimg.com/80/v2-dc312acac32bb33833a17e93830cdb5a_hd.jpg">
            <a:extLst>
              <a:ext uri="{FF2B5EF4-FFF2-40B4-BE49-F238E27FC236}">
                <a16:creationId xmlns:a16="http://schemas.microsoft.com/office/drawing/2014/main" id="{0B835A29-3C9D-4878-B1AD-E9BE1064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285" y="2411776"/>
            <a:ext cx="4423062" cy="12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pic3.zhimg.com/80/v2-a98685b6e47d3cb2be7485359275a2ba_hd.jpg">
            <a:extLst>
              <a:ext uri="{FF2B5EF4-FFF2-40B4-BE49-F238E27FC236}">
                <a16:creationId xmlns:a16="http://schemas.microsoft.com/office/drawing/2014/main" id="{D006E2BF-91D2-48A2-B058-CE55081B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90" y="3822798"/>
            <a:ext cx="4584491" cy="140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pic2.zhimg.com/80/v2-908d7044a20694c25b9d1086de93a18d_hd.jpg">
            <a:extLst>
              <a:ext uri="{FF2B5EF4-FFF2-40B4-BE49-F238E27FC236}">
                <a16:creationId xmlns:a16="http://schemas.microsoft.com/office/drawing/2014/main" id="{6340068C-A09C-4BC0-8604-73A623128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26" y="5354538"/>
            <a:ext cx="6358502" cy="14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9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92B14B-80E7-4472-AAD3-1BC6C9194FB1}"/>
              </a:ext>
            </a:extLst>
          </p:cNvPr>
          <p:cNvSpPr txBox="1"/>
          <p:nvPr/>
        </p:nvSpPr>
        <p:spPr>
          <a:xfrm>
            <a:off x="1112405" y="2056135"/>
            <a:ext cx="1012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操作真实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的开销很大</a:t>
            </a:r>
            <a:endParaRPr lang="en-US" altLang="zh-CN" sz="3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874BC7-4C84-4A64-9667-E47FABD173BF}"/>
              </a:ext>
            </a:extLst>
          </p:cNvPr>
          <p:cNvSpPr txBox="1"/>
          <p:nvPr/>
        </p:nvSpPr>
        <p:spPr>
          <a:xfrm>
            <a:off x="1112406" y="3435769"/>
            <a:ext cx="1012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·Virtual DOM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9D5AFB-B61B-4B8C-9AA0-D4BBB81E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092" y="1623979"/>
            <a:ext cx="2466667" cy="25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0BC5CA6-32AA-4DA1-8C19-94F1D6121FEA}"/>
              </a:ext>
            </a:extLst>
          </p:cNvPr>
          <p:cNvSpPr txBox="1"/>
          <p:nvPr/>
        </p:nvSpPr>
        <p:spPr>
          <a:xfrm>
            <a:off x="1112406" y="4815403"/>
            <a:ext cx="10845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VDOM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进行节点操作，修改后用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算法比较，更新</a:t>
            </a:r>
            <a:endParaRPr lang="en-US" altLang="zh-CN" sz="3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DOM</a:t>
            </a:r>
          </a:p>
        </p:txBody>
      </p:sp>
    </p:spTree>
    <p:extLst>
      <p:ext uri="{BB962C8B-B14F-4D97-AF65-F5344CB8AC3E}">
        <p14:creationId xmlns:p14="http://schemas.microsoft.com/office/powerpoint/2010/main" val="147845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·LCS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的动态规划算法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O(n^2)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939946" y="4205152"/>
            <a:ext cx="843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用二维数组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c[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][j]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记录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x1…xi, y1…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yj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长度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 descr="https://img-blog.csdn.net/201611161108208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42" y="4975732"/>
            <a:ext cx="56483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939946" y="2345299"/>
            <a:ext cx="1029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x1…xi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y1…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yj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xi=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yj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，则当前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j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取该项，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i-1, j-1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加上该项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若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≠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yj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，则当前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j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不取该项，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i-1, j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j-1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</a:t>
            </a:r>
          </a:p>
        </p:txBody>
      </p:sp>
    </p:spTree>
    <p:extLst>
      <p:ext uri="{BB962C8B-B14F-4D97-AF65-F5344CB8AC3E}">
        <p14:creationId xmlns:p14="http://schemas.microsoft.com/office/powerpoint/2010/main" val="358165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·LCS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的动态规划算法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O(n^2)</a:t>
            </a:r>
          </a:p>
        </p:txBody>
      </p:sp>
      <p:pic>
        <p:nvPicPr>
          <p:cNvPr id="2050" name="Picture 2" descr="https://img-blog.csdn.net/20170908112413144?watermark/2/text/aHR0cDovL2Jsb2cuY3Nkbi5uZXQvcXFfMzE4ODE0Njk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39" y="2821210"/>
            <a:ext cx="44005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887104" y="2411775"/>
            <a:ext cx="2509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X: A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BCB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Y: 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LCS: 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BCBA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8746387" y="2180943"/>
            <a:ext cx="180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矩阵图表示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887104" y="4291879"/>
            <a:ext cx="6037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=3(ABC), j=3(BDC):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LCS(ABC, BDC) = LCS(AB, BD)+C</a:t>
            </a:r>
            <a:endParaRPr lang="en-US" altLang="zh-CN" sz="2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887104" y="5375150"/>
            <a:ext cx="6376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=2(AB), j=2(BD):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LCS(AB, BD) = </a:t>
            </a:r>
            <a:r>
              <a:rPr lang="en-US" altLang="zh-CN" sz="2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maxlen</a:t>
            </a:r>
            <a:r>
              <a:rPr lang="en-US" altLang="zh-CN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{LCS(AB, B), LCS(A, BD)}</a:t>
            </a:r>
            <a:endParaRPr lang="en-US" altLang="zh-CN" sz="2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44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最长上升子序列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(LIS)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endParaRPr lang="en-US" altLang="zh-CN" sz="3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1107317" y="3257937"/>
            <a:ext cx="491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序列中一个不断严格递增的子序列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074" name="Picture 2" descr="https://images2015.cnblogs.com/blog/1099135/201707/1099135-20170702203947383-14228516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4" y="2816828"/>
            <a:ext cx="4229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8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·LIS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的动态规划算法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O(n^2)</a:t>
            </a:r>
          </a:p>
        </p:txBody>
      </p:sp>
      <p:pic>
        <p:nvPicPr>
          <p:cNvPr id="4098" name="Picture 2" descr="https://images2015.cnblogs.com/blog/1099135/201707/1099135-20170702205902789-1941127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82" y="4271799"/>
            <a:ext cx="38195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939946" y="2345299"/>
            <a:ext cx="1029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x1, …, xi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x1, …, x(i-1)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中，寻找所有比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小的数，当前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即为那些数对应的最长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加上该项；若没有更小的数，则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为该项本身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63872" y="4766225"/>
                <a:ext cx="5059205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zh-CN" altLang="en-US" sz="24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b="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r>
                                      <a:rPr lang="zh-CN" altLang="en-US" sz="2400" b="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zh-CN" alt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zh-CN" altLang="en-US" sz="2400" b="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2400" b="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]+1},</m:t>
                                    </m:r>
                                    <m:r>
                                      <a:rPr lang="zh-CN" alt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400" b="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2400" b="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]&lt;</m:t>
                                    </m:r>
                                    <m:r>
                                      <a:rPr lang="zh-CN" alt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400" b="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400" b="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zh-CN" alt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872" y="4766225"/>
                <a:ext cx="5059205" cy="916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55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·LIS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的二分算法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nlogn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858059" y="2713788"/>
            <a:ext cx="10933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定义一个储存序列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，该序列表示对应长度的最小末尾，然后顺序遍历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x1, …, 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xn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，在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中找到第一个大于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的数，将其替换为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；若找不到，则添加到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的结尾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循环完成后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的长度即为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的长度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354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·LIS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的二分算法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nlogn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1062776" y="2234355"/>
            <a:ext cx="1093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X:  2    1    5    3    6    4    8    9    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1062776" y="2749385"/>
            <a:ext cx="10933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  2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1    5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1    3    6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1    3    4    8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1    3    4    8    9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1    3    4    7    9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1062776" y="6165705"/>
            <a:ext cx="1093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长度为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2950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·LIS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的二分算法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nlogn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1062776" y="2234355"/>
            <a:ext cx="1093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X:  2    1    5    3    6    4    8    9    7    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8    9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1062776" y="2749385"/>
            <a:ext cx="10933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  2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1    5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1    3    6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1    3    4    8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1    3    4    8    9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1    3    4    7    9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1    3    4    7    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</a:p>
          <a:p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1    3    4    7    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8    9</a:t>
            </a:r>
            <a:endParaRPr lang="en-US" altLang="zh-CN" sz="24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759710" y="6193000"/>
            <a:ext cx="176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长度为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</a:p>
        </p:txBody>
      </p:sp>
      <p:sp>
        <p:nvSpPr>
          <p:cNvPr id="2" name="矩形 1"/>
          <p:cNvSpPr/>
          <p:nvPr/>
        </p:nvSpPr>
        <p:spPr>
          <a:xfrm>
            <a:off x="5529547" y="3107858"/>
            <a:ext cx="6466835" cy="1701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循环遍历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O(n) *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顺序查找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O(n) = O(n^2)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查找步骤可以使用二分法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循环遍历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O(n) *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二分查找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logn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= O(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nlogn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489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·LIS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的二分算法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nlogn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1062776" y="2179763"/>
            <a:ext cx="1093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在计算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的过程中，将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中每个位置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被替换的数放在各自的备份数组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c[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中，获取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时在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中相应位置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及其备份数组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c[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中取一个比右侧位置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B[i+1]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小的最大的数。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652653" y="2974619"/>
            <a:ext cx="453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X:  2    1    5    3    6    4    8    9    7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652653" y="3436284"/>
            <a:ext cx="4397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  2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1(2)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1(2)    5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1(2)    3(5)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1(2)    3(5)    6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1(2)    3(5)    4(6)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1(2)    3(5)    4(6)    8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1(2)    3(5)    4(6)    8         9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1(2)    3(5)    4(6)    7(8)    9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5690952" y="4041419"/>
            <a:ext cx="453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LIS:  1(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(5)    4(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7(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310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·LCS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转换算法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nlogn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818866" y="2261651"/>
            <a:ext cx="11204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设序列为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，考虑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中所有元素在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中的序号，即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某元素在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的序号为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{P</a:t>
            </a:r>
            <a:r>
              <a:rPr lang="en-US" altLang="zh-CN" sz="2400" baseline="-25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k1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,P</a:t>
            </a:r>
            <a:r>
              <a:rPr lang="en-US" altLang="zh-CN" sz="2400" baseline="-25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k2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,..}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，将这些序号按照降序排列，然后按照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中的顺序得到一个新序列，此新序列的最长上升子序列即对应为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的最长公共子序列。</a:t>
            </a:r>
          </a:p>
        </p:txBody>
      </p:sp>
      <p:sp>
        <p:nvSpPr>
          <p:cNvPr id="10" name="矩形 9"/>
          <p:cNvSpPr/>
          <p:nvPr/>
        </p:nvSpPr>
        <p:spPr>
          <a:xfrm>
            <a:off x="818866" y="3751531"/>
            <a:ext cx="112048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 {a, b, c, d, b},  B: {b, c, a, b}</a:t>
            </a:r>
          </a:p>
          <a:p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则有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 {2},  b: {3, 0},  c: {1},  d: {}</a:t>
            </a:r>
          </a:p>
          <a:p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新序列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{2, 3, 0, 1, 3, 0}</a:t>
            </a:r>
          </a:p>
          <a:p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LIS:  {0, 1, 3}  =&gt;  LCS: {b, c, b}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20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·Myers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O(ND)</a:t>
            </a:r>
          </a:p>
        </p:txBody>
      </p:sp>
      <p:sp>
        <p:nvSpPr>
          <p:cNvPr id="2" name="矩形 1"/>
          <p:cNvSpPr/>
          <p:nvPr/>
        </p:nvSpPr>
        <p:spPr>
          <a:xfrm>
            <a:off x="1255595" y="2534606"/>
            <a:ext cx="3029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为编辑边的长度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35" y="1232475"/>
            <a:ext cx="5283460" cy="52977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55595" y="3185531"/>
            <a:ext cx="4585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横向代表删除，纵向代表插入，斜边表示不变</a:t>
            </a:r>
          </a:p>
        </p:txBody>
      </p:sp>
      <p:sp>
        <p:nvSpPr>
          <p:cNvPr id="9" name="矩形 8"/>
          <p:cNvSpPr/>
          <p:nvPr/>
        </p:nvSpPr>
        <p:spPr>
          <a:xfrm>
            <a:off x="1255595" y="4205788"/>
            <a:ext cx="5036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所以斜边的编辑距离为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，其它为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C6B62-DA85-407B-B574-CFD5FBD766BC}"/>
              </a:ext>
            </a:extLst>
          </p:cNvPr>
          <p:cNvSpPr/>
          <p:nvPr/>
        </p:nvSpPr>
        <p:spPr>
          <a:xfrm>
            <a:off x="235921" y="6017712"/>
            <a:ext cx="5932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E. M. Myers, RTED: An O(ND) Difference Algorithm and Its Variations, 1986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44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pic>
        <p:nvPicPr>
          <p:cNvPr id="1026" name="Picture 2" descr="https://user-gold-cdn.xitu.io/2017/9/18/599392157760360fa2c45895fe3438e9?imageslim">
            <a:extLst>
              <a:ext uri="{FF2B5EF4-FFF2-40B4-BE49-F238E27FC236}">
                <a16:creationId xmlns:a16="http://schemas.microsoft.com/office/drawing/2014/main" id="{32DF1A16-31DD-49C5-B48F-FB508B97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21" y="1877128"/>
            <a:ext cx="4848323" cy="20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95449C-16B8-4039-B449-2CF9005CB19E}"/>
              </a:ext>
            </a:extLst>
          </p:cNvPr>
          <p:cNvSpPr txBox="1"/>
          <p:nvPr/>
        </p:nvSpPr>
        <p:spPr>
          <a:xfrm>
            <a:off x="476810" y="2046975"/>
            <a:ext cx="587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传统算法时间复杂度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O(n^3)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EDFE7-BD64-4783-BFA8-9636FBE1221B}"/>
              </a:ext>
            </a:extLst>
          </p:cNvPr>
          <p:cNvSpPr txBox="1"/>
          <p:nvPr/>
        </p:nvSpPr>
        <p:spPr>
          <a:xfrm>
            <a:off x="1147121" y="2890057"/>
            <a:ext cx="563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两两比较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O(n^2) *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编辑遍历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128106-56B8-4701-A88C-48B7E005DC73}"/>
              </a:ext>
            </a:extLst>
          </p:cNvPr>
          <p:cNvSpPr/>
          <p:nvPr/>
        </p:nvSpPr>
        <p:spPr>
          <a:xfrm>
            <a:off x="476810" y="6292920"/>
            <a:ext cx="9386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M. </a:t>
            </a:r>
            <a:r>
              <a:rPr lang="en-US" altLang="zh-CN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Pawlik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N. </a:t>
            </a:r>
            <a:r>
              <a:rPr lang="en-US" altLang="zh-CN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Augsten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RTED: A Robust Algorithm for the Tree Edit Distance, 2011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·Myers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O(ND)</a:t>
            </a:r>
          </a:p>
        </p:txBody>
      </p:sp>
      <p:sp>
        <p:nvSpPr>
          <p:cNvPr id="2" name="矩形 1"/>
          <p:cNvSpPr/>
          <p:nvPr/>
        </p:nvSpPr>
        <p:spPr>
          <a:xfrm>
            <a:off x="1255595" y="2569816"/>
            <a:ext cx="3029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斜边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 = x - y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27" y="1628709"/>
            <a:ext cx="5516253" cy="49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97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·Myers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O(ND)</a:t>
            </a:r>
          </a:p>
        </p:txBody>
      </p:sp>
      <p:sp>
        <p:nvSpPr>
          <p:cNvPr id="2" name="矩形 1"/>
          <p:cNvSpPr/>
          <p:nvPr/>
        </p:nvSpPr>
        <p:spPr>
          <a:xfrm>
            <a:off x="1091822" y="2624407"/>
            <a:ext cx="4476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构建数组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V[k]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，用于记录对角线上走到最远的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坐标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001" y="999700"/>
            <a:ext cx="5895238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31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·Myers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O(ND)</a:t>
            </a:r>
          </a:p>
        </p:txBody>
      </p:sp>
      <p:sp>
        <p:nvSpPr>
          <p:cNvPr id="2" name="矩形 1"/>
          <p:cNvSpPr/>
          <p:nvPr/>
        </p:nvSpPr>
        <p:spPr>
          <a:xfrm>
            <a:off x="1091822" y="2624407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初始为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(0,0)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k=0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D=0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459" y="996851"/>
            <a:ext cx="5847619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64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·Myers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O(ND)</a:t>
            </a:r>
          </a:p>
        </p:txBody>
      </p:sp>
      <p:sp>
        <p:nvSpPr>
          <p:cNvPr id="2" name="矩形 1"/>
          <p:cNvSpPr/>
          <p:nvPr/>
        </p:nvSpPr>
        <p:spPr>
          <a:xfrm>
            <a:off x="1091822" y="3436158"/>
            <a:ext cx="4476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两种走法，向下或向右，画出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D=1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的等距线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73" y="999700"/>
            <a:ext cx="5838095" cy="57047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91822" y="2713580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编辑距离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D=1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440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·Myers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O(ND)</a:t>
            </a:r>
          </a:p>
        </p:txBody>
      </p:sp>
      <p:sp>
        <p:nvSpPr>
          <p:cNvPr id="2" name="矩形 1"/>
          <p:cNvSpPr/>
          <p:nvPr/>
        </p:nvSpPr>
        <p:spPr>
          <a:xfrm>
            <a:off x="1091822" y="3436158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V[-2], V[0], V[2]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重新赋值</a:t>
            </a:r>
          </a:p>
        </p:txBody>
      </p:sp>
      <p:sp>
        <p:nvSpPr>
          <p:cNvPr id="7" name="矩形 6"/>
          <p:cNvSpPr/>
          <p:nvPr/>
        </p:nvSpPr>
        <p:spPr>
          <a:xfrm>
            <a:off x="1091822" y="2713580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编辑距离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D=2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30" y="1343786"/>
            <a:ext cx="5866667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5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·Myers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O(ND)</a:t>
            </a:r>
          </a:p>
        </p:txBody>
      </p:sp>
      <p:sp>
        <p:nvSpPr>
          <p:cNvPr id="2" name="矩形 1"/>
          <p:cNvSpPr/>
          <p:nvPr/>
        </p:nvSpPr>
        <p:spPr>
          <a:xfrm>
            <a:off x="1091822" y="3436158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V[-3], V[-1], V[1], V[3]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重新赋值</a:t>
            </a:r>
          </a:p>
        </p:txBody>
      </p:sp>
      <p:sp>
        <p:nvSpPr>
          <p:cNvPr id="7" name="矩形 6"/>
          <p:cNvSpPr/>
          <p:nvPr/>
        </p:nvSpPr>
        <p:spPr>
          <a:xfrm>
            <a:off x="1091822" y="2713580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编辑距离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D=3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88" y="1526660"/>
            <a:ext cx="5857143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76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·Myers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O(ND)</a:t>
            </a:r>
          </a:p>
        </p:txBody>
      </p:sp>
      <p:sp>
        <p:nvSpPr>
          <p:cNvPr id="7" name="矩形 6"/>
          <p:cNvSpPr/>
          <p:nvPr/>
        </p:nvSpPr>
        <p:spPr>
          <a:xfrm>
            <a:off x="1091822" y="2713580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编辑距离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D=4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935" y="1529738"/>
            <a:ext cx="586666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2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6B3CD-C4D8-4E1F-9146-159BC0B59783}"/>
              </a:ext>
            </a:extLst>
          </p:cNvPr>
          <p:cNvSpPr txBox="1"/>
          <p:nvPr/>
        </p:nvSpPr>
        <p:spPr>
          <a:xfrm>
            <a:off x="434979" y="1529738"/>
            <a:ext cx="67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·Myers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O(ND)</a:t>
            </a:r>
          </a:p>
        </p:txBody>
      </p:sp>
      <p:sp>
        <p:nvSpPr>
          <p:cNvPr id="7" name="矩形 6"/>
          <p:cNvSpPr/>
          <p:nvPr/>
        </p:nvSpPr>
        <p:spPr>
          <a:xfrm>
            <a:off x="1091822" y="2713580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编辑距离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D=5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593" y="1469807"/>
            <a:ext cx="5904762" cy="52285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1821" y="3543479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找到了一条编辑距离为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的路径</a:t>
            </a:r>
          </a:p>
        </p:txBody>
      </p:sp>
      <p:sp>
        <p:nvSpPr>
          <p:cNvPr id="10" name="矩形 9"/>
          <p:cNvSpPr/>
          <p:nvPr/>
        </p:nvSpPr>
        <p:spPr>
          <a:xfrm>
            <a:off x="1091821" y="4375782"/>
            <a:ext cx="44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dirty="0" err="1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dirty="0" err="1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endParaRPr lang="zh-CN" altLang="en-US" sz="2400" dirty="0">
              <a:solidFill>
                <a:srgbClr val="00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1821" y="5203277"/>
            <a:ext cx="4476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时间复杂度：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斜边遍历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O(N) *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最小编辑边长度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O(D) = O(ND)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805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573CCBB-484C-4F3B-8FA3-ECB8964A8F62}"/>
              </a:ext>
            </a:extLst>
          </p:cNvPr>
          <p:cNvSpPr txBox="1"/>
          <p:nvPr/>
        </p:nvSpPr>
        <p:spPr>
          <a:xfrm>
            <a:off x="573155" y="2853804"/>
            <a:ext cx="11000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 &amp; A</a:t>
            </a:r>
            <a:endParaRPr lang="zh-CN" altLang="en-US" sz="6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788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573CCBB-484C-4F3B-8FA3-ECB8964A8F62}"/>
              </a:ext>
            </a:extLst>
          </p:cNvPr>
          <p:cNvSpPr txBox="1"/>
          <p:nvPr/>
        </p:nvSpPr>
        <p:spPr>
          <a:xfrm>
            <a:off x="573155" y="2853804"/>
            <a:ext cx="11000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70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3C391D-4BC9-4DB5-9D1B-B3BAABEF2598}"/>
              </a:ext>
            </a:extLst>
          </p:cNvPr>
          <p:cNvSpPr txBox="1"/>
          <p:nvPr/>
        </p:nvSpPr>
        <p:spPr>
          <a:xfrm>
            <a:off x="547833" y="1401348"/>
            <a:ext cx="8906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三个假设：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E72A69-CD8F-4269-BE19-9CED89801A3A}"/>
              </a:ext>
            </a:extLst>
          </p:cNvPr>
          <p:cNvSpPr/>
          <p:nvPr/>
        </p:nvSpPr>
        <p:spPr>
          <a:xfrm>
            <a:off x="828673" y="2092850"/>
            <a:ext cx="111473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·DOM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节点跨层级的操作很少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两个不同类型的元素生成不同的树形结构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对于同一层级的一组子节点可以通过唯一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区分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42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3C391D-4BC9-4DB5-9D1B-B3BAABEF2598}"/>
              </a:ext>
            </a:extLst>
          </p:cNvPr>
          <p:cNvSpPr txBox="1"/>
          <p:nvPr/>
        </p:nvSpPr>
        <p:spPr>
          <a:xfrm>
            <a:off x="547833" y="1401348"/>
            <a:ext cx="8906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三个假设：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Picture 4" descr="https://user-gold-cdn.xitu.io/2017/9/18/ebc9bc6e6792591c8a716c9ed876f87d?imageslim">
            <a:extLst>
              <a:ext uri="{FF2B5EF4-FFF2-40B4-BE49-F238E27FC236}">
                <a16:creationId xmlns:a16="http://schemas.microsoft.com/office/drawing/2014/main" id="{AF76254B-D5B2-4AC7-8329-70DBF2DA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51" y="4585176"/>
            <a:ext cx="5145725" cy="175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859419-2032-46CE-8839-9035DDA95A83}"/>
              </a:ext>
            </a:extLst>
          </p:cNvPr>
          <p:cNvSpPr txBox="1"/>
          <p:nvPr/>
        </p:nvSpPr>
        <p:spPr>
          <a:xfrm>
            <a:off x="547833" y="4843261"/>
            <a:ext cx="6074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算法只进行同层级比较，跨层级的移动视为创建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删除操作</a:t>
            </a:r>
            <a:endParaRPr lang="en-US" altLang="zh-CN" sz="3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4069B-9187-495B-8E30-D2AFA2E0D346}"/>
              </a:ext>
            </a:extLst>
          </p:cNvPr>
          <p:cNvSpPr/>
          <p:nvPr/>
        </p:nvSpPr>
        <p:spPr>
          <a:xfrm>
            <a:off x="828673" y="2092850"/>
            <a:ext cx="111473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·DOM</a:t>
            </a:r>
            <a:r>
              <a:rPr lang="zh-CN" altLang="en-US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节点跨层级的操作很少</a:t>
            </a:r>
            <a:endParaRPr lang="en-US" altLang="zh-CN" sz="24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两个不同类型的元素生成不同的树形结构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对于同一层级的一组子节点可以通过唯一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区分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7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3C391D-4BC9-4DB5-9D1B-B3BAABEF2598}"/>
              </a:ext>
            </a:extLst>
          </p:cNvPr>
          <p:cNvSpPr txBox="1"/>
          <p:nvPr/>
        </p:nvSpPr>
        <p:spPr>
          <a:xfrm>
            <a:off x="547833" y="1401348"/>
            <a:ext cx="8906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三个假设：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859419-2032-46CE-8839-9035DDA95A83}"/>
              </a:ext>
            </a:extLst>
          </p:cNvPr>
          <p:cNvSpPr txBox="1"/>
          <p:nvPr/>
        </p:nvSpPr>
        <p:spPr>
          <a:xfrm>
            <a:off x="547834" y="4616740"/>
            <a:ext cx="6891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如果是不同类型的元素，则认为是创建了新的元素，而不会递归比较他们的孩子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4069B-9187-495B-8E30-D2AFA2E0D346}"/>
              </a:ext>
            </a:extLst>
          </p:cNvPr>
          <p:cNvSpPr/>
          <p:nvPr/>
        </p:nvSpPr>
        <p:spPr>
          <a:xfrm>
            <a:off x="828673" y="2092850"/>
            <a:ext cx="111473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·DOM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节点跨层级的操作很少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两个不同类型的元素生成不同的树形结构</a:t>
            </a:r>
            <a:endParaRPr lang="en-US" altLang="zh-CN" sz="24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对于同一层级的一组子节点可以通过唯一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区分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839C74-A12F-4205-966E-A803FEFB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929" y="2312551"/>
            <a:ext cx="3976047" cy="43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1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A44C36-A309-4D7D-941A-5E22C8C544A8}"/>
              </a:ext>
            </a:extLst>
          </p:cNvPr>
          <p:cNvSpPr txBox="1"/>
          <p:nvPr/>
        </p:nvSpPr>
        <p:spPr>
          <a:xfrm>
            <a:off x="547833" y="1401348"/>
            <a:ext cx="8906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三个假设：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4F931F-292F-4A39-992F-D74465C001D3}"/>
              </a:ext>
            </a:extLst>
          </p:cNvPr>
          <p:cNvSpPr/>
          <p:nvPr/>
        </p:nvSpPr>
        <p:spPr>
          <a:xfrm>
            <a:off x="828673" y="2092850"/>
            <a:ext cx="111473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·DOM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节点跨层级的操作很少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两个不同类型的元素生成不同的树形结构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对于同一层级的一组子节点可以通过唯一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区分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A29A6-9E36-4617-AFDA-CDEABA59F8E8}"/>
              </a:ext>
            </a:extLst>
          </p:cNvPr>
          <p:cNvSpPr txBox="1"/>
          <p:nvPr/>
        </p:nvSpPr>
        <p:spPr>
          <a:xfrm>
            <a:off x="547834" y="4616740"/>
            <a:ext cx="9457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列表之类 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(v-for)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比较相似的元素，可以通过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来唯一确定，应用见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66510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A29A6-9E36-4617-AFDA-CDEABA59F8E8}"/>
              </a:ext>
            </a:extLst>
          </p:cNvPr>
          <p:cNvSpPr txBox="1"/>
          <p:nvPr/>
        </p:nvSpPr>
        <p:spPr>
          <a:xfrm>
            <a:off x="361403" y="1562821"/>
            <a:ext cx="3269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PatchVnode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492A30-F2FC-4A90-9B25-E2AC30A5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32" y="1918608"/>
            <a:ext cx="6205158" cy="48461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DE26FBF-1976-4EE0-BB03-F1626541313E}"/>
              </a:ext>
            </a:extLst>
          </p:cNvPr>
          <p:cNvSpPr/>
          <p:nvPr/>
        </p:nvSpPr>
        <p:spPr>
          <a:xfrm>
            <a:off x="547833" y="2057339"/>
            <a:ext cx="4950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比较并更新当前节点的差异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递归比较子节点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992C78-1497-4B99-A9C4-6BC0C397AAA5}"/>
              </a:ext>
            </a:extLst>
          </p:cNvPr>
          <p:cNvSpPr/>
          <p:nvPr/>
        </p:nvSpPr>
        <p:spPr>
          <a:xfrm>
            <a:off x="674256" y="3424545"/>
            <a:ext cx="5053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2400" dirty="0" err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Vnode</a:t>
            </a:r>
            <a:r>
              <a:rPr lang="zh-CN" altLang="en-US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执行一些回调更新一些属性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79647F-2F99-4E99-930B-AA661448F784}"/>
              </a:ext>
            </a:extLst>
          </p:cNvPr>
          <p:cNvSpPr/>
          <p:nvPr/>
        </p:nvSpPr>
        <p:spPr>
          <a:xfrm>
            <a:off x="6045693" y="3429020"/>
            <a:ext cx="5149049" cy="7257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847C0D-B8EE-4C9F-B045-5C85E6DB8EF0}"/>
              </a:ext>
            </a:extLst>
          </p:cNvPr>
          <p:cNvSpPr/>
          <p:nvPr/>
        </p:nvSpPr>
        <p:spPr>
          <a:xfrm>
            <a:off x="6045693" y="4229243"/>
            <a:ext cx="5993197" cy="233781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8420FD-B4FB-4490-A86D-6AC4B48C7046}"/>
              </a:ext>
            </a:extLst>
          </p:cNvPr>
          <p:cNvSpPr/>
          <p:nvPr/>
        </p:nvSpPr>
        <p:spPr>
          <a:xfrm>
            <a:off x="646548" y="4284056"/>
            <a:ext cx="5159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文本节点直接更新文本，否则需进入判断：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F31F07-2C41-472B-B922-98424CE0ECC1}"/>
              </a:ext>
            </a:extLst>
          </p:cNvPr>
          <p:cNvSpPr/>
          <p:nvPr/>
        </p:nvSpPr>
        <p:spPr>
          <a:xfrm>
            <a:off x="674255" y="5208166"/>
            <a:ext cx="5371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新节点有子旧节点无子，创建新子</a:t>
            </a:r>
            <a:endParaRPr lang="en-US" altLang="zh-CN" sz="2400" dirty="0">
              <a:solidFill>
                <a:srgbClr val="92D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旧节点有子新节点无子，删除旧子</a:t>
            </a:r>
            <a:endParaRPr lang="en-US" altLang="zh-CN" sz="2400" dirty="0">
              <a:solidFill>
                <a:srgbClr val="92D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新旧都有，调用 </a:t>
            </a:r>
            <a:r>
              <a:rPr lang="en-US" altLang="zh-CN" sz="2400" dirty="0" err="1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endParaRPr lang="zh-CN" altLang="en-US" sz="2400" dirty="0">
              <a:solidFill>
                <a:srgbClr val="92D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05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76C4E0-D1E7-4699-8838-9CD16C2E7B99}"/>
              </a:ext>
            </a:extLst>
          </p:cNvPr>
          <p:cNvSpPr txBox="1"/>
          <p:nvPr/>
        </p:nvSpPr>
        <p:spPr>
          <a:xfrm>
            <a:off x="547833" y="463034"/>
            <a:ext cx="637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Vue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diff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A29A6-9E36-4617-AFDA-CDEABA59F8E8}"/>
              </a:ext>
            </a:extLst>
          </p:cNvPr>
          <p:cNvSpPr txBox="1"/>
          <p:nvPr/>
        </p:nvSpPr>
        <p:spPr>
          <a:xfrm>
            <a:off x="361402" y="1562821"/>
            <a:ext cx="5808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 </a:t>
            </a:r>
            <a:r>
              <a:rPr lang="en-US" altLang="zh-CN" sz="32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UpdateChildren</a:t>
            </a: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E26FBF-1976-4EE0-BB03-F1626541313E}"/>
              </a:ext>
            </a:extLst>
          </p:cNvPr>
          <p:cNvSpPr/>
          <p:nvPr/>
        </p:nvSpPr>
        <p:spPr>
          <a:xfrm>
            <a:off x="547833" y="2147596"/>
            <a:ext cx="9482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新旧节点组首尾各有一个指针，然后进行循环判断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5A4538-AB54-4C1A-911C-09015BE96B89}"/>
              </a:ext>
            </a:extLst>
          </p:cNvPr>
          <p:cNvSpPr/>
          <p:nvPr/>
        </p:nvSpPr>
        <p:spPr>
          <a:xfrm>
            <a:off x="547832" y="2741156"/>
            <a:ext cx="894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判断一：进行首尾的比较（首首、尾尾）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D1C5D9-BBA5-4121-98F9-B1F067C9B8D3}"/>
              </a:ext>
            </a:extLst>
          </p:cNvPr>
          <p:cNvSpPr/>
          <p:nvPr/>
        </p:nvSpPr>
        <p:spPr>
          <a:xfrm>
            <a:off x="1083541" y="3378702"/>
            <a:ext cx="610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若有相同的节点，则执行递归并且移动指针</a:t>
            </a:r>
          </a:p>
        </p:txBody>
      </p:sp>
      <p:pic>
        <p:nvPicPr>
          <p:cNvPr id="1026" name="Picture 2" descr="https://raw.githubusercontent.com/lihongxun945/myblog/master/images/vue2/patch/diff1.png">
            <a:extLst>
              <a:ext uri="{FF2B5EF4-FFF2-40B4-BE49-F238E27FC236}">
                <a16:creationId xmlns:a16="http://schemas.microsoft.com/office/drawing/2014/main" id="{791D934E-0606-4119-8547-4E35773B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237" y="1251571"/>
            <a:ext cx="2690000" cy="219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lihongxun945/myblog/master/images/vue2/patch/diff2.png">
            <a:extLst>
              <a:ext uri="{FF2B5EF4-FFF2-40B4-BE49-F238E27FC236}">
                <a16:creationId xmlns:a16="http://schemas.microsoft.com/office/drawing/2014/main" id="{BF1242C5-5723-4B3B-B4B9-E51F7901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237" y="3731632"/>
            <a:ext cx="2690000" cy="24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0DD9AF-48D2-415C-A668-DBB860796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55" y="4757590"/>
            <a:ext cx="4952381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1884</Words>
  <Application>Microsoft Macintosh PowerPoint</Application>
  <PresentationFormat>宽屏</PresentationFormat>
  <Paragraphs>209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华文新魏</vt:lpstr>
      <vt:lpstr>等线 Light</vt:lpstr>
      <vt:lpstr>楷体</vt:lpstr>
      <vt:lpstr>Calibri</vt:lpstr>
      <vt:lpstr>Cambria Math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T129061</dc:creator>
  <cp:lastModifiedBy>T160204</cp:lastModifiedBy>
  <cp:revision>295</cp:revision>
  <dcterms:created xsi:type="dcterms:W3CDTF">2019-03-07T02:41:08Z</dcterms:created>
  <dcterms:modified xsi:type="dcterms:W3CDTF">2022-11-20T02:42:16Z</dcterms:modified>
</cp:coreProperties>
</file>